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71" r:id="rId3"/>
    <p:sldId id="272" r:id="rId4"/>
    <p:sldId id="283" r:id="rId5"/>
    <p:sldId id="273" r:id="rId6"/>
    <p:sldId id="274" r:id="rId7"/>
    <p:sldId id="275" r:id="rId8"/>
    <p:sldId id="282" r:id="rId9"/>
    <p:sldId id="277" r:id="rId10"/>
    <p:sldId id="278" r:id="rId11"/>
    <p:sldId id="270" r:id="rId12"/>
    <p:sldId id="311" r:id="rId13"/>
    <p:sldId id="343" r:id="rId14"/>
    <p:sldId id="344" r:id="rId15"/>
    <p:sldId id="34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E32"/>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815"/>
  </p:normalViewPr>
  <p:slideViewPr>
    <p:cSldViewPr>
      <p:cViewPr varScale="1">
        <p:scale>
          <a:sx n="96" d="100"/>
          <a:sy n="96" d="100"/>
        </p:scale>
        <p:origin x="208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0105A-E22C-4FEA-A665-04A60328D923}" type="datetimeFigureOut">
              <a:rPr lang="en-IN" smtClean="0"/>
              <a:t>01/05/23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92F93-2349-46EA-9183-1F32F2F54970}" type="slidenum">
              <a:rPr lang="en-IN" smtClean="0"/>
              <a:t>‹#›</a:t>
            </a:fld>
            <a:endParaRPr lang="en-IN"/>
          </a:p>
        </p:txBody>
      </p:sp>
    </p:spTree>
    <p:extLst>
      <p:ext uri="{BB962C8B-B14F-4D97-AF65-F5344CB8AC3E}">
        <p14:creationId xmlns:p14="http://schemas.microsoft.com/office/powerpoint/2010/main" val="6130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The summer monsoon (June to September) rainfall has decreased approximately by  6% over India. The changes are most prominent over the Indo-Gangetic Plain and Western Ghat regions.</a:t>
            </a:r>
          </a:p>
          <a:p>
            <a:r>
              <a:rPr lang="en-US" sz="1200" dirty="0">
                <a:latin typeface="Times New Roman" pitchFamily="18" charset="0"/>
                <a:cs typeface="Times New Roman" pitchFamily="18" charset="0"/>
              </a:rPr>
              <a:t>More frequent dry spells and more intense wet spells. </a:t>
            </a:r>
          </a:p>
          <a:p>
            <a:r>
              <a:rPr lang="en-US" sz="1200" dirty="0">
                <a:latin typeface="Times New Roman" pitchFamily="18" charset="0"/>
                <a:cs typeface="Times New Roman" pitchFamily="18" charset="0"/>
              </a:rPr>
              <a:t>More seasonal and sub-seasonal variabilities in in future with an overall increase in daily precipitation extreme and frequency of extreme events such as floods and droughts.</a:t>
            </a:r>
          </a:p>
          <a:p>
            <a:r>
              <a:rPr lang="en-US" sz="1200" dirty="0">
                <a:latin typeface="Times New Roman" pitchFamily="18" charset="0"/>
                <a:cs typeface="Times New Roman" pitchFamily="18" charset="0"/>
              </a:rPr>
              <a:t>Largest contributor to the Indian GDP is agriculture, which are directly or indirectly driven by monsoon rainfall. Refer to the schematic.</a:t>
            </a:r>
          </a:p>
          <a:p>
            <a:r>
              <a:rPr lang="en-US" sz="1200" dirty="0">
                <a:latin typeface="Times New Roman" pitchFamily="18" charset="0"/>
                <a:cs typeface="Times New Roman" pitchFamily="18" charset="0"/>
              </a:rPr>
              <a:t>Multiple cropping seasons in India. Changes in rainfall pattern will affect the agricultural practice, irrigation planning and scheduling etc. Overall, it will affect the productivity. </a:t>
            </a:r>
            <a:endParaRPr lang="en-US" dirty="0"/>
          </a:p>
        </p:txBody>
      </p:sp>
      <p:sp>
        <p:nvSpPr>
          <p:cNvPr id="4" name="Slide Number Placeholder 3"/>
          <p:cNvSpPr>
            <a:spLocks noGrp="1"/>
          </p:cNvSpPr>
          <p:nvPr>
            <p:ph type="sldNum" sz="quarter" idx="5"/>
          </p:nvPr>
        </p:nvSpPr>
        <p:spPr/>
        <p:txBody>
          <a:bodyPr/>
          <a:lstStyle/>
          <a:p>
            <a:fld id="{3E892F93-2349-46EA-9183-1F32F2F54970}" type="slidenum">
              <a:rPr lang="en-IN" smtClean="0"/>
              <a:t>2</a:t>
            </a:fld>
            <a:endParaRPr lang="en-IN"/>
          </a:p>
        </p:txBody>
      </p:sp>
    </p:spTree>
    <p:extLst>
      <p:ext uri="{BB962C8B-B14F-4D97-AF65-F5344CB8AC3E}">
        <p14:creationId xmlns:p14="http://schemas.microsoft.com/office/powerpoint/2010/main" val="219393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major types of approaches: Radar, Satellite and Rainfall parameter based</a:t>
            </a:r>
          </a:p>
        </p:txBody>
      </p:sp>
      <p:sp>
        <p:nvSpPr>
          <p:cNvPr id="4" name="Slide Number Placeholder 3"/>
          <p:cNvSpPr>
            <a:spLocks noGrp="1"/>
          </p:cNvSpPr>
          <p:nvPr>
            <p:ph type="sldNum" sz="quarter" idx="5"/>
          </p:nvPr>
        </p:nvSpPr>
        <p:spPr/>
        <p:txBody>
          <a:bodyPr/>
          <a:lstStyle/>
          <a:p>
            <a:fld id="{3E892F93-2349-46EA-9183-1F32F2F54970}" type="slidenum">
              <a:rPr lang="en-IN" smtClean="0"/>
              <a:t>3</a:t>
            </a:fld>
            <a:endParaRPr lang="en-IN"/>
          </a:p>
        </p:txBody>
      </p:sp>
    </p:spTree>
    <p:extLst>
      <p:ext uri="{BB962C8B-B14F-4D97-AF65-F5344CB8AC3E}">
        <p14:creationId xmlns:p14="http://schemas.microsoft.com/office/powerpoint/2010/main" val="195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Rainwater collected daily between 0830 to 0900 IST; accumulated over the last 24 hours; care is taken to restrict evapotranspiration. IMD (custodian of meteorological measurements over India, a WMO constituent)</a:t>
            </a:r>
          </a:p>
        </p:txBody>
      </p:sp>
      <p:sp>
        <p:nvSpPr>
          <p:cNvPr id="4" name="Slide Number Placeholder 3"/>
          <p:cNvSpPr>
            <a:spLocks noGrp="1"/>
          </p:cNvSpPr>
          <p:nvPr>
            <p:ph type="sldNum" sz="quarter" idx="5"/>
          </p:nvPr>
        </p:nvSpPr>
        <p:spPr/>
        <p:txBody>
          <a:bodyPr/>
          <a:lstStyle/>
          <a:p>
            <a:fld id="{3E892F93-2349-46EA-9183-1F32F2F54970}" type="slidenum">
              <a:rPr lang="en-IN" smtClean="0"/>
              <a:t>5</a:t>
            </a:fld>
            <a:endParaRPr lang="en-IN"/>
          </a:p>
        </p:txBody>
      </p:sp>
    </p:spTree>
    <p:extLst>
      <p:ext uri="{BB962C8B-B14F-4D97-AF65-F5344CB8AC3E}">
        <p14:creationId xmlns:p14="http://schemas.microsoft.com/office/powerpoint/2010/main" val="264467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relation between </a:t>
            </a:r>
            <a:r>
              <a:rPr lang="en-US" dirty="0" err="1"/>
              <a:t>Fst</a:t>
            </a:r>
            <a:r>
              <a:rPr lang="en-US" dirty="0"/>
              <a:t> and delta18O has been reported earlier at the tropical site in Kuching, Malaysia by the NUS (National University of Singapore) group in </a:t>
            </a:r>
            <a:r>
              <a:rPr lang="en-US" dirty="0" err="1"/>
              <a:t>Munksgaard</a:t>
            </a:r>
            <a:r>
              <a:rPr lang="en-US" dirty="0"/>
              <a:t> et al., 2019.</a:t>
            </a:r>
          </a:p>
        </p:txBody>
      </p:sp>
      <p:sp>
        <p:nvSpPr>
          <p:cNvPr id="4" name="Slide Number Placeholder 3"/>
          <p:cNvSpPr>
            <a:spLocks noGrp="1"/>
          </p:cNvSpPr>
          <p:nvPr>
            <p:ph type="sldNum" sz="quarter" idx="5"/>
          </p:nvPr>
        </p:nvSpPr>
        <p:spPr/>
        <p:txBody>
          <a:bodyPr/>
          <a:lstStyle/>
          <a:p>
            <a:fld id="{3E892F93-2349-46EA-9183-1F32F2F54970}" type="slidenum">
              <a:rPr lang="en-IN" smtClean="0"/>
              <a:t>9</a:t>
            </a:fld>
            <a:endParaRPr lang="en-IN"/>
          </a:p>
        </p:txBody>
      </p:sp>
    </p:spTree>
    <p:extLst>
      <p:ext uri="{BB962C8B-B14F-4D97-AF65-F5344CB8AC3E}">
        <p14:creationId xmlns:p14="http://schemas.microsoft.com/office/powerpoint/2010/main" val="33431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further refinement. Need to explore the effects of meteorology and other factors such as, altitude etc.  </a:t>
            </a:r>
          </a:p>
        </p:txBody>
      </p:sp>
      <p:sp>
        <p:nvSpPr>
          <p:cNvPr id="4" name="Slide Number Placeholder 3"/>
          <p:cNvSpPr>
            <a:spLocks noGrp="1"/>
          </p:cNvSpPr>
          <p:nvPr>
            <p:ph type="sldNum" sz="quarter" idx="5"/>
          </p:nvPr>
        </p:nvSpPr>
        <p:spPr/>
        <p:txBody>
          <a:bodyPr/>
          <a:lstStyle/>
          <a:p>
            <a:fld id="{3E892F93-2349-46EA-9183-1F32F2F54970}" type="slidenum">
              <a:rPr lang="en-IN" smtClean="0"/>
              <a:t>10</a:t>
            </a:fld>
            <a:endParaRPr lang="en-IN"/>
          </a:p>
        </p:txBody>
      </p:sp>
    </p:spTree>
    <p:extLst>
      <p:ext uri="{BB962C8B-B14F-4D97-AF65-F5344CB8AC3E}">
        <p14:creationId xmlns:p14="http://schemas.microsoft.com/office/powerpoint/2010/main" val="345499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IN"/>
              <a:t>24/04/23</a:t>
            </a:r>
            <a:endParaRPr lang="en-US"/>
          </a:p>
        </p:txBody>
      </p:sp>
      <p:sp>
        <p:nvSpPr>
          <p:cNvPr id="5" name="Footer Placeholder 4"/>
          <p:cNvSpPr>
            <a:spLocks noGrp="1"/>
          </p:cNvSpPr>
          <p:nvPr>
            <p:ph type="ftr" sz="quarter" idx="11"/>
          </p:nvPr>
        </p:nvSpPr>
        <p:spPr/>
        <p:txBody>
          <a:bodyPr/>
          <a:lstStyle/>
          <a:p>
            <a:r>
              <a:rPr lang="en-US"/>
              <a:t>EGU 23: AS1.21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IN"/>
              <a:t>24/04/23</a:t>
            </a:r>
            <a:endParaRPr lang="en-US"/>
          </a:p>
        </p:txBody>
      </p:sp>
      <p:sp>
        <p:nvSpPr>
          <p:cNvPr id="5" name="Footer Placeholder 4"/>
          <p:cNvSpPr>
            <a:spLocks noGrp="1"/>
          </p:cNvSpPr>
          <p:nvPr>
            <p:ph type="ftr" sz="quarter" idx="11"/>
          </p:nvPr>
        </p:nvSpPr>
        <p:spPr/>
        <p:txBody>
          <a:bodyPr/>
          <a:lstStyle/>
          <a:p>
            <a:r>
              <a:rPr lang="en-US"/>
              <a:t>EGU 23: AS1.21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IN"/>
              <a:t>24/04/23</a:t>
            </a:r>
            <a:endParaRPr lang="en-US"/>
          </a:p>
        </p:txBody>
      </p:sp>
      <p:sp>
        <p:nvSpPr>
          <p:cNvPr id="5" name="Footer Placeholder 4"/>
          <p:cNvSpPr>
            <a:spLocks noGrp="1"/>
          </p:cNvSpPr>
          <p:nvPr>
            <p:ph type="ftr" sz="quarter" idx="11"/>
          </p:nvPr>
        </p:nvSpPr>
        <p:spPr/>
        <p:txBody>
          <a:bodyPr/>
          <a:lstStyle/>
          <a:p>
            <a:r>
              <a:rPr lang="en-US"/>
              <a:t>EGU 23: AS1.21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IN"/>
              <a:t>24/04/23</a:t>
            </a:r>
            <a:endParaRPr lang="en-US"/>
          </a:p>
        </p:txBody>
      </p:sp>
      <p:sp>
        <p:nvSpPr>
          <p:cNvPr id="5" name="Footer Placeholder 4"/>
          <p:cNvSpPr>
            <a:spLocks noGrp="1"/>
          </p:cNvSpPr>
          <p:nvPr>
            <p:ph type="ftr" sz="quarter" idx="11"/>
          </p:nvPr>
        </p:nvSpPr>
        <p:spPr/>
        <p:txBody>
          <a:bodyPr/>
          <a:lstStyle/>
          <a:p>
            <a:r>
              <a:rPr lang="en-US"/>
              <a:t>EGU 23: AS1.21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IN"/>
              <a:t>24/04/23</a:t>
            </a:r>
            <a:endParaRPr lang="en-US"/>
          </a:p>
        </p:txBody>
      </p:sp>
      <p:sp>
        <p:nvSpPr>
          <p:cNvPr id="5" name="Footer Placeholder 4"/>
          <p:cNvSpPr>
            <a:spLocks noGrp="1"/>
          </p:cNvSpPr>
          <p:nvPr>
            <p:ph type="ftr" sz="quarter" idx="11"/>
          </p:nvPr>
        </p:nvSpPr>
        <p:spPr/>
        <p:txBody>
          <a:bodyPr/>
          <a:lstStyle/>
          <a:p>
            <a:r>
              <a:rPr lang="en-US"/>
              <a:t>EGU 23: AS1.21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IN"/>
              <a:t>24/04/23</a:t>
            </a:r>
            <a:endParaRPr lang="en-US"/>
          </a:p>
        </p:txBody>
      </p:sp>
      <p:sp>
        <p:nvSpPr>
          <p:cNvPr id="6" name="Footer Placeholder 5"/>
          <p:cNvSpPr>
            <a:spLocks noGrp="1"/>
          </p:cNvSpPr>
          <p:nvPr>
            <p:ph type="ftr" sz="quarter" idx="11"/>
          </p:nvPr>
        </p:nvSpPr>
        <p:spPr/>
        <p:txBody>
          <a:bodyPr/>
          <a:lstStyle/>
          <a:p>
            <a:r>
              <a:rPr lang="en-US"/>
              <a:t>EGU 23: AS1.21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IN"/>
              <a:t>24/04/23</a:t>
            </a:r>
            <a:endParaRPr lang="en-US"/>
          </a:p>
        </p:txBody>
      </p:sp>
      <p:sp>
        <p:nvSpPr>
          <p:cNvPr id="8" name="Footer Placeholder 7"/>
          <p:cNvSpPr>
            <a:spLocks noGrp="1"/>
          </p:cNvSpPr>
          <p:nvPr>
            <p:ph type="ftr" sz="quarter" idx="11"/>
          </p:nvPr>
        </p:nvSpPr>
        <p:spPr/>
        <p:txBody>
          <a:bodyPr/>
          <a:lstStyle/>
          <a:p>
            <a:r>
              <a:rPr lang="en-US"/>
              <a:t>EGU 23: AS1.21</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IN"/>
              <a:t>24/04/23</a:t>
            </a:r>
            <a:endParaRPr lang="en-US"/>
          </a:p>
        </p:txBody>
      </p:sp>
      <p:sp>
        <p:nvSpPr>
          <p:cNvPr id="4" name="Footer Placeholder 3"/>
          <p:cNvSpPr>
            <a:spLocks noGrp="1"/>
          </p:cNvSpPr>
          <p:nvPr>
            <p:ph type="ftr" sz="quarter" idx="11"/>
          </p:nvPr>
        </p:nvSpPr>
        <p:spPr/>
        <p:txBody>
          <a:bodyPr/>
          <a:lstStyle/>
          <a:p>
            <a:r>
              <a:rPr lang="en-US"/>
              <a:t>EGU 23: AS1.21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a:t>24/04/23</a:t>
            </a:r>
            <a:endParaRPr lang="en-US"/>
          </a:p>
        </p:txBody>
      </p:sp>
      <p:sp>
        <p:nvSpPr>
          <p:cNvPr id="3" name="Footer Placeholder 2"/>
          <p:cNvSpPr>
            <a:spLocks noGrp="1"/>
          </p:cNvSpPr>
          <p:nvPr>
            <p:ph type="ftr" sz="quarter" idx="11"/>
          </p:nvPr>
        </p:nvSpPr>
        <p:spPr/>
        <p:txBody>
          <a:bodyPr/>
          <a:lstStyle/>
          <a:p>
            <a:r>
              <a:rPr lang="en-US"/>
              <a:t>EGU 23: AS1.21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IN"/>
              <a:t>24/04/23</a:t>
            </a:r>
            <a:endParaRPr lang="en-US"/>
          </a:p>
        </p:txBody>
      </p:sp>
      <p:sp>
        <p:nvSpPr>
          <p:cNvPr id="6" name="Footer Placeholder 5"/>
          <p:cNvSpPr>
            <a:spLocks noGrp="1"/>
          </p:cNvSpPr>
          <p:nvPr>
            <p:ph type="ftr" sz="quarter" idx="11"/>
          </p:nvPr>
        </p:nvSpPr>
        <p:spPr/>
        <p:txBody>
          <a:bodyPr/>
          <a:lstStyle/>
          <a:p>
            <a:r>
              <a:rPr lang="en-US"/>
              <a:t>EGU 23: AS1.21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IN"/>
              <a:t>24/04/23</a:t>
            </a:r>
            <a:endParaRPr lang="en-US"/>
          </a:p>
        </p:txBody>
      </p:sp>
      <p:sp>
        <p:nvSpPr>
          <p:cNvPr id="6" name="Footer Placeholder 5"/>
          <p:cNvSpPr>
            <a:spLocks noGrp="1"/>
          </p:cNvSpPr>
          <p:nvPr>
            <p:ph type="ftr" sz="quarter" idx="11"/>
          </p:nvPr>
        </p:nvSpPr>
        <p:spPr/>
        <p:txBody>
          <a:bodyPr/>
          <a:lstStyle/>
          <a:p>
            <a:r>
              <a:rPr lang="en-US"/>
              <a:t>EGU 23: AS1.21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IN"/>
              <a:t>24/04/23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EGU 23: AS1.21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ramit.cat@tropmet.res.in" TargetMode="External"/><Relationship Id="rId1" Type="http://schemas.openxmlformats.org/officeDocument/2006/relationships/slideLayout" Target="../slideLayouts/slideLayout2.xml"/><Relationship Id="rId6" Type="http://schemas.openxmlformats.org/officeDocument/2006/relationships/hyperlink" Target="https://doi.org/10.5194/egusphere-egu23-14988"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1175/1520-0450(2001)040%3c2129:AISFCS%3e2.0.CO;2" TargetMode="External"/><Relationship Id="rId13" Type="http://schemas.openxmlformats.org/officeDocument/2006/relationships/hyperlink" Target="https://doi.org/10.1175/1520-0493(1981)109%3c1081:OTRBSO%3e2.0.CO;2" TargetMode="External"/><Relationship Id="rId3" Type="http://schemas.openxmlformats.org/officeDocument/2006/relationships/hyperlink" Target="https://doi.org/10.1175/1520-0493(1982)110%3c0118:MAMAWA%3e2.0.CO;2" TargetMode="External"/><Relationship Id="rId7" Type="http://schemas.openxmlformats.org/officeDocument/2006/relationships/hyperlink" Target="https://doi.org/10.1175/1520-0450(1995)034%3c1978:CCOTDS%3e2.0.CO;2" TargetMode="External"/><Relationship Id="rId12" Type="http://schemas.openxmlformats.org/officeDocument/2006/relationships/hyperlink" Target="https://doi.org/10.1175/1520-0493(1979)107%3c1382:TRBFCO%3e2.0.CO;2" TargetMode="External"/><Relationship Id="rId2" Type="http://schemas.openxmlformats.org/officeDocument/2006/relationships/hyperlink" Target="https://doi.org/10.1175/1520-0450(1972)011%3c0926:AOTSOP%3e2.0.CO;2" TargetMode="External"/><Relationship Id="rId16" Type="http://schemas.openxmlformats.org/officeDocument/2006/relationships/hyperlink" Target="https://doi.org/10.1007/BF01030055" TargetMode="External"/><Relationship Id="rId1" Type="http://schemas.openxmlformats.org/officeDocument/2006/relationships/slideLayout" Target="../slideLayouts/slideLayout2.xml"/><Relationship Id="rId6" Type="http://schemas.openxmlformats.org/officeDocument/2006/relationships/hyperlink" Target="https://doi.org/10.1175/1520-0450(1995)034%3c0198:CORRBT%3e2.0.CO;2" TargetMode="External"/><Relationship Id="rId11" Type="http://schemas.openxmlformats.org/officeDocument/2006/relationships/hyperlink" Target="https://doi.org/10.1175/1520-0450(2001)040%3c1577:ATPMFE%3e2.0.CO;2" TargetMode="External"/><Relationship Id="rId5" Type="http://schemas.openxmlformats.org/officeDocument/2006/relationships/hyperlink" Target="https://doi.org/10.1175/1520-0426(1995)012%3c0996:COPCIT%3e2.0.CO;2" TargetMode="External"/><Relationship Id="rId15" Type="http://schemas.openxmlformats.org/officeDocument/2006/relationships/hyperlink" Target="https://doi.org/10.1175/1520-0426(1989)006%3c0254:PROLAO%3e2.0.CO;2" TargetMode="External"/><Relationship Id="rId10" Type="http://schemas.openxmlformats.org/officeDocument/2006/relationships/hyperlink" Target="https://doi.org/10.1175/1520-0450(1999)038%3c0633:ALHDIT%3e2.0.CO;2" TargetMode="External"/><Relationship Id="rId4" Type="http://schemas.openxmlformats.org/officeDocument/2006/relationships/hyperlink" Target="https://doi.org/10.1175/1520-0469(1988)045%3c0396:AVMITT%3e2.0.CO;2" TargetMode="External"/><Relationship Id="rId9" Type="http://schemas.openxmlformats.org/officeDocument/2006/relationships/hyperlink" Target="https://doi.org/10.1175/1520-0450(1999)038%3c1195:SOCASP%3e2.0.CO;2" TargetMode="External"/><Relationship Id="rId14" Type="http://schemas.openxmlformats.org/officeDocument/2006/relationships/hyperlink" Target="https://doi.org/10.1175/1520-0493(1985)113%3c0747:REIECU%3e2.0.CO;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175/1520-0469(1984)041%3c0553:AMAPSO%3e2.0.CO;2" TargetMode="External"/><Relationship Id="rId13" Type="http://schemas.openxmlformats.org/officeDocument/2006/relationships/hyperlink" Target="https://doi.org/10.1175/1520-0493(1981)109%3c1081:OTRBSO%3e2.0.CO;2" TargetMode="External"/><Relationship Id="rId18" Type="http://schemas.openxmlformats.org/officeDocument/2006/relationships/hyperlink" Target="https://doi.org/10.1007/s12517-016-2610-8" TargetMode="External"/><Relationship Id="rId3" Type="http://schemas.openxmlformats.org/officeDocument/2006/relationships/hyperlink" Target="https://doi.org/10.1175/1520-0477(1988)069%3C0278:APTRMM%3E2.0.CO;2" TargetMode="External"/><Relationship Id="rId7" Type="http://schemas.openxmlformats.org/officeDocument/2006/relationships/hyperlink" Target="https://doi.org/10.1175/1520-0469(1984)041%3c0933:DASOWM%3e2.0.CO;2" TargetMode="External"/><Relationship Id="rId12" Type="http://schemas.openxmlformats.org/officeDocument/2006/relationships/hyperlink" Target="https://doi.org/10.1029/JC083iC03p01319" TargetMode="External"/><Relationship Id="rId17" Type="http://schemas.openxmlformats.org/officeDocument/2006/relationships/hyperlink" Target="https://doi.org/10.1029/2006JD008082" TargetMode="External"/><Relationship Id="rId2" Type="http://schemas.openxmlformats.org/officeDocument/2006/relationships/hyperlink" Target="https://doi.org/10.1175/1520-0450(1988)027%3C0030:ASITTE%3E2.0.CO;2" TargetMode="External"/><Relationship Id="rId16" Type="http://schemas.openxmlformats.org/officeDocument/2006/relationships/hyperlink" Target="https://doi.org/10.1029/1998JD200098" TargetMode="External"/><Relationship Id="rId1" Type="http://schemas.openxmlformats.org/officeDocument/2006/relationships/slideLayout" Target="../slideLayouts/slideLayout2.xml"/><Relationship Id="rId6" Type="http://schemas.openxmlformats.org/officeDocument/2006/relationships/hyperlink" Target="https://doi.org/10.1175/1520-0469(1983)040%3c1835:WBOAMC%3e2.0.CO;2" TargetMode="External"/><Relationship Id="rId11" Type="http://schemas.openxmlformats.org/officeDocument/2006/relationships/hyperlink" Target="https://doi.org/10.1175/1525-7541(2002)003%3c0166:AEMTFQ%3e2.0.CO;2" TargetMode="External"/><Relationship Id="rId5" Type="http://schemas.openxmlformats.org/officeDocument/2006/relationships/hyperlink" Target="https://doi.org/10.1175/1520-0493(1987)115%3c0051:TRBLSC%3e2.0.CO;2" TargetMode="External"/><Relationship Id="rId15" Type="http://schemas.openxmlformats.org/officeDocument/2006/relationships/hyperlink" Target="https://doi.org/10.1175/1520-0450(1999)038%3c0302:TRAWCA%3e2.0.CO;2" TargetMode="External"/><Relationship Id="rId10" Type="http://schemas.openxmlformats.org/officeDocument/2006/relationships/hyperlink" Target="https://doi.org/10.1175/1520-0493(1994)122%3c2587:PMSOST%3e2.0.CO;2" TargetMode="External"/><Relationship Id="rId4" Type="http://schemas.openxmlformats.org/officeDocument/2006/relationships/hyperlink" Target="https://doi.org/10.1175/1520-0477(1988)069%3c0278:APTRMM%3e2.0.CO;2" TargetMode="External"/><Relationship Id="rId9" Type="http://schemas.openxmlformats.org/officeDocument/2006/relationships/hyperlink" Target="https://doi.org/10.2151/jmsj1965.68.1_37" TargetMode="External"/><Relationship Id="rId14" Type="http://schemas.openxmlformats.org/officeDocument/2006/relationships/hyperlink" Target="https://doi.org/10.1175/1520-0450(1996)035%3c0355:EFTRSO%3e2.0.CO;2"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017/S0025315417000753" TargetMode="External"/><Relationship Id="rId13" Type="http://schemas.openxmlformats.org/officeDocument/2006/relationships/hyperlink" Target="https://doi.org/10.1007/s00703-021-00840-y" TargetMode="External"/><Relationship Id="rId3" Type="http://schemas.openxmlformats.org/officeDocument/2006/relationships/hyperlink" Target="https://doi.org/10.1175/JAS3411.1" TargetMode="External"/><Relationship Id="rId7" Type="http://schemas.openxmlformats.org/officeDocument/2006/relationships/hyperlink" Target="https://doi.org/10.1007/s12665-021-10159-x" TargetMode="External"/><Relationship Id="rId12" Type="http://schemas.openxmlformats.org/officeDocument/2006/relationships/hyperlink" Target="https://doi.org/10.1038/s41612-022-00231-z" TargetMode="External"/><Relationship Id="rId2" Type="http://schemas.openxmlformats.org/officeDocument/2006/relationships/hyperlink" Target="https://doi.org/10.1175/1520-0493(1997)125%3c2014:ORDACI%3e2.0.CO;2" TargetMode="External"/><Relationship Id="rId1" Type="http://schemas.openxmlformats.org/officeDocument/2006/relationships/slideLayout" Target="../slideLayouts/slideLayout2.xml"/><Relationship Id="rId6" Type="http://schemas.openxmlformats.org/officeDocument/2006/relationships/hyperlink" Target="https://doi.org/10.1016/j.foreco.2021.119371" TargetMode="External"/><Relationship Id="rId11" Type="http://schemas.openxmlformats.org/officeDocument/2006/relationships/hyperlink" Target="https://doi.org/10.3402/tellusa.v16i4.8993" TargetMode="External"/><Relationship Id="rId5" Type="http://schemas.openxmlformats.org/officeDocument/2006/relationships/hyperlink" Target="https://doi.org/10.1002/qj.3706" TargetMode="External"/><Relationship Id="rId10" Type="http://schemas.openxmlformats.org/officeDocument/2006/relationships/hyperlink" Target="https://doi.org/10.1038/s41598-019-50973-9" TargetMode="External"/><Relationship Id="rId4" Type="http://schemas.openxmlformats.org/officeDocument/2006/relationships/hyperlink" Target="https://doi.org/10.1016/j.atmosres.2011.07.019" TargetMode="External"/><Relationship Id="rId9" Type="http://schemas.openxmlformats.org/officeDocument/2006/relationships/hyperlink" Target="https://doi.org/10.1038/srep19555" TargetMode="External"/><Relationship Id="rId14" Type="http://schemas.openxmlformats.org/officeDocument/2006/relationships/hyperlink" Target="https://doi.org/10.1016/j.envsoft.2017.06.02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2500" b="1" dirty="0">
                <a:solidFill>
                  <a:srgbClr val="0070C0"/>
                </a:solidFill>
                <a:effectLst/>
                <a:latin typeface="Arial Rounded MT Bold" panose="020F0704030504030204" pitchFamily="34" charset="77"/>
                <a:ea typeface="Calibri" panose="020F0502020204030204" pitchFamily="34" charset="0"/>
                <a:cs typeface="Mangal" panose="02040503050203030202" pitchFamily="18" charset="0"/>
              </a:rPr>
              <a:t>Identifying the convective and stratiform rainfall regimes using stable isotopic measurement </a:t>
            </a:r>
            <a:endParaRPr lang="en-IN" sz="2500" dirty="0">
              <a:solidFill>
                <a:srgbClr val="0070C0"/>
              </a:solidFill>
              <a:effectLst/>
              <a:latin typeface="Arial Rounded MT Bold" panose="020F0704030504030204" pitchFamily="34" charset="77"/>
              <a:ea typeface="Calibri" panose="020F0502020204030204" pitchFamily="34" charset="0"/>
              <a:cs typeface="Mangal" panose="02040503050203030202" pitchFamily="18" charset="0"/>
            </a:endParaRPr>
          </a:p>
        </p:txBody>
      </p:sp>
      <p:sp>
        <p:nvSpPr>
          <p:cNvPr id="7" name="TextBox 6"/>
          <p:cNvSpPr txBox="1"/>
          <p:nvPr/>
        </p:nvSpPr>
        <p:spPr>
          <a:xfrm>
            <a:off x="0" y="3048000"/>
            <a:ext cx="9144000" cy="4539704"/>
          </a:xfrm>
          <a:prstGeom prst="rect">
            <a:avLst/>
          </a:prstGeom>
          <a:noFill/>
        </p:spPr>
        <p:txBody>
          <a:bodyPr wrap="square" rtlCol="0">
            <a:spAutoFit/>
          </a:bodyPr>
          <a:lstStyle/>
          <a:p>
            <a:pPr algn="ctr"/>
            <a:r>
              <a:rPr lang="en-US" sz="1700" b="1" dirty="0" err="1">
                <a:latin typeface="Times New Roman" pitchFamily="18" charset="0"/>
                <a:cs typeface="Times New Roman" pitchFamily="18" charset="0"/>
              </a:rPr>
              <a:t>Pramit</a:t>
            </a:r>
            <a:r>
              <a:rPr lang="en-US" sz="1700" b="1" dirty="0">
                <a:latin typeface="Times New Roman" pitchFamily="18" charset="0"/>
                <a:cs typeface="Times New Roman" pitchFamily="18" charset="0"/>
              </a:rPr>
              <a:t> Kumar Deb Burman</a:t>
            </a:r>
            <a:r>
              <a:rPr lang="en-US" sz="1700" dirty="0">
                <a:latin typeface="Times New Roman" pitchFamily="18" charset="0"/>
                <a:cs typeface="Times New Roman" pitchFamily="18" charset="0"/>
              </a:rPr>
              <a:t>*</a:t>
            </a:r>
            <a:r>
              <a:rPr lang="en-US" sz="1700" baseline="30000" dirty="0">
                <a:latin typeface="Times New Roman" pitchFamily="18" charset="0"/>
                <a:cs typeface="Times New Roman" pitchFamily="18" charset="0"/>
              </a:rPr>
              <a:t>1,2</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Supriyo</a:t>
            </a:r>
            <a:r>
              <a:rPr lang="en-US" sz="1700" dirty="0">
                <a:latin typeface="Times New Roman" pitchFamily="18" charset="0"/>
                <a:cs typeface="Times New Roman" pitchFamily="18" charset="0"/>
              </a:rPr>
              <a:t> Chakraboty</a:t>
            </a:r>
            <a:r>
              <a:rPr lang="en-US" sz="1700" baseline="30000" dirty="0">
                <a:latin typeface="Times New Roman" pitchFamily="18" charset="0"/>
                <a:cs typeface="Times New Roman" pitchFamily="18" charset="0"/>
              </a:rPr>
              <a:t>2</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Amey</a:t>
            </a:r>
            <a:r>
              <a:rPr lang="en-US" sz="1700" dirty="0">
                <a:latin typeface="Times New Roman" pitchFamily="18" charset="0"/>
                <a:cs typeface="Times New Roman" pitchFamily="18" charset="0"/>
              </a:rPr>
              <a:t> Datye</a:t>
            </a:r>
            <a:r>
              <a:rPr lang="en-US" sz="1700" baseline="30000" dirty="0">
                <a:latin typeface="Times New Roman" pitchFamily="18" charset="0"/>
                <a:cs typeface="Times New Roman" pitchFamily="18" charset="0"/>
              </a:rPr>
              <a:t>1</a:t>
            </a:r>
            <a:r>
              <a:rPr lang="en-US" sz="1700" dirty="0">
                <a:latin typeface="Times New Roman" pitchFamily="18" charset="0"/>
                <a:cs typeface="Times New Roman" pitchFamily="18" charset="0"/>
              </a:rPr>
              <a:t>, </a:t>
            </a:r>
          </a:p>
          <a:p>
            <a:pPr algn="ctr"/>
            <a:r>
              <a:rPr lang="en-US" sz="1700" dirty="0">
                <a:latin typeface="Times New Roman" pitchFamily="18" charset="0"/>
                <a:cs typeface="Times New Roman" pitchFamily="18" charset="0"/>
              </a:rPr>
              <a:t>B. </a:t>
            </a:r>
            <a:r>
              <a:rPr lang="en-US" sz="1700" dirty="0" err="1">
                <a:latin typeface="Times New Roman" pitchFamily="18" charset="0"/>
                <a:cs typeface="Times New Roman" pitchFamily="18" charset="0"/>
              </a:rPr>
              <a:t>Abida</a:t>
            </a:r>
            <a:r>
              <a:rPr lang="en-US" sz="1700" dirty="0">
                <a:latin typeface="Times New Roman" pitchFamily="18" charset="0"/>
                <a:cs typeface="Times New Roman" pitchFamily="18" charset="0"/>
              </a:rPr>
              <a:t> Choudhury</a:t>
            </a:r>
            <a:r>
              <a:rPr lang="en-US" sz="1700" baseline="30000" dirty="0">
                <a:latin typeface="Times New Roman" pitchFamily="18" charset="0"/>
                <a:cs typeface="Times New Roman" pitchFamily="18" charset="0"/>
              </a:rPr>
              <a:t>3</a:t>
            </a:r>
            <a:r>
              <a:rPr lang="en-US" sz="1700" dirty="0">
                <a:latin typeface="Times New Roman" pitchFamily="18" charset="0"/>
                <a:cs typeface="Times New Roman" pitchFamily="18" charset="0"/>
              </a:rPr>
              <a:t>, Milind Mujumdar</a:t>
            </a:r>
            <a:r>
              <a:rPr lang="en-US" sz="1700" baseline="30000" dirty="0">
                <a:latin typeface="Times New Roman" pitchFamily="18" charset="0"/>
                <a:cs typeface="Times New Roman" pitchFamily="18" charset="0"/>
              </a:rPr>
              <a:t>1</a:t>
            </a:r>
            <a:r>
              <a:rPr lang="en-US" sz="1700" dirty="0">
                <a:latin typeface="Times New Roman" pitchFamily="18" charset="0"/>
                <a:cs typeface="Times New Roman" pitchFamily="18" charset="0"/>
              </a:rPr>
              <a:t>, PM Mohan</a:t>
            </a:r>
            <a:r>
              <a:rPr lang="en-US" sz="1700" baseline="30000" dirty="0">
                <a:latin typeface="Times New Roman" pitchFamily="18" charset="0"/>
                <a:cs typeface="Times New Roman" pitchFamily="18" charset="0"/>
              </a:rPr>
              <a:t>4</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Nirmali</a:t>
            </a:r>
            <a:r>
              <a:rPr lang="en-US" sz="1700" dirty="0">
                <a:latin typeface="Times New Roman" pitchFamily="18" charset="0"/>
                <a:cs typeface="Times New Roman" pitchFamily="18" charset="0"/>
              </a:rPr>
              <a:t> Gogoi</a:t>
            </a:r>
            <a:r>
              <a:rPr lang="en-US" sz="1700" baseline="30000" dirty="0">
                <a:latin typeface="Times New Roman" pitchFamily="18" charset="0"/>
                <a:cs typeface="Times New Roman" pitchFamily="18" charset="0"/>
              </a:rPr>
              <a:t>5</a:t>
            </a:r>
            <a:r>
              <a:rPr lang="en-US" sz="1700" dirty="0">
                <a:latin typeface="Times New Roman" pitchFamily="18" charset="0"/>
                <a:cs typeface="Times New Roman" pitchFamily="18" charset="0"/>
              </a:rPr>
              <a:t>, Rajendra Trivedi</a:t>
            </a:r>
            <a:r>
              <a:rPr lang="en-US" sz="1700" baseline="30000" dirty="0">
                <a:latin typeface="Times New Roman" pitchFamily="18" charset="0"/>
                <a:cs typeface="Times New Roman" pitchFamily="18" charset="0"/>
              </a:rPr>
              <a:t>6</a:t>
            </a:r>
            <a:r>
              <a:rPr lang="en-US" sz="1700" dirty="0">
                <a:latin typeface="Times New Roman" pitchFamily="18" charset="0"/>
                <a:cs typeface="Times New Roman" pitchFamily="18" charset="0"/>
              </a:rPr>
              <a:t>, </a:t>
            </a:r>
          </a:p>
          <a:p>
            <a:pPr algn="ctr"/>
            <a:r>
              <a:rPr lang="en-US" sz="1700" dirty="0">
                <a:latin typeface="Times New Roman" pitchFamily="18" charset="0"/>
                <a:cs typeface="Times New Roman" pitchFamily="18" charset="0"/>
              </a:rPr>
              <a:t>Dipankar Sarma</a:t>
            </a:r>
            <a:r>
              <a:rPr lang="en-US" sz="1700" baseline="30000" dirty="0">
                <a:latin typeface="Times New Roman" pitchFamily="18" charset="0"/>
                <a:cs typeface="Times New Roman" pitchFamily="18" charset="0"/>
              </a:rPr>
              <a:t>5</a:t>
            </a:r>
            <a:r>
              <a:rPr lang="en-US" sz="1700" dirty="0">
                <a:latin typeface="Times New Roman" pitchFamily="18" charset="0"/>
                <a:cs typeface="Times New Roman" pitchFamily="18" charset="0"/>
              </a:rPr>
              <a:t>, Abhijit Bora</a:t>
            </a:r>
            <a:r>
              <a:rPr lang="en-US" sz="1700" baseline="30000" dirty="0">
                <a:latin typeface="Times New Roman" pitchFamily="18" charset="0"/>
                <a:cs typeface="Times New Roman" pitchFamily="18" charset="0"/>
              </a:rPr>
              <a:t>5</a:t>
            </a:r>
            <a:r>
              <a:rPr lang="en-US" sz="1700" dirty="0">
                <a:latin typeface="Times New Roman" pitchFamily="18" charset="0"/>
                <a:cs typeface="Times New Roman" pitchFamily="18" charset="0"/>
              </a:rPr>
              <a:t>, Neha Trivedi</a:t>
            </a:r>
            <a:r>
              <a:rPr lang="en-US" sz="1700" baseline="30000" dirty="0">
                <a:latin typeface="Times New Roman" pitchFamily="18" charset="0"/>
                <a:cs typeface="Times New Roman" pitchFamily="18" charset="0"/>
              </a:rPr>
              <a:t>6</a:t>
            </a:r>
          </a:p>
          <a:p>
            <a:pPr algn="ctr"/>
            <a:r>
              <a:rPr lang="en-US" sz="1700" dirty="0">
                <a:latin typeface="Times New Roman" pitchFamily="18" charset="0"/>
                <a:cs typeface="Times New Roman" pitchFamily="18" charset="0"/>
              </a:rPr>
              <a:t>* </a:t>
            </a:r>
            <a:r>
              <a:rPr lang="en-US" sz="1700" dirty="0">
                <a:latin typeface="Times New Roman" pitchFamily="18" charset="0"/>
                <a:cs typeface="Times New Roman" pitchFamily="18" charset="0"/>
                <a:hlinkClick r:id="rId2"/>
              </a:rPr>
              <a:t>pramit.cat@tropmet.res.in</a:t>
            </a:r>
            <a:r>
              <a:rPr lang="en-US" sz="1700" dirty="0">
                <a:latin typeface="Times New Roman" pitchFamily="18" charset="0"/>
                <a:cs typeface="Times New Roman" pitchFamily="18" charset="0"/>
              </a:rPr>
              <a:t>  </a:t>
            </a:r>
          </a:p>
          <a:p>
            <a:pPr algn="ctr"/>
            <a:endParaRPr lang="en-US" sz="1700" dirty="0">
              <a:latin typeface="Times New Roman" pitchFamily="18" charset="0"/>
              <a:cs typeface="Times New Roman" pitchFamily="18" charset="0"/>
            </a:endParaRPr>
          </a:p>
          <a:p>
            <a:pPr algn="ctr"/>
            <a:r>
              <a:rPr lang="en-US" sz="1700" baseline="30000" dirty="0">
                <a:latin typeface="Times New Roman" pitchFamily="18" charset="0"/>
                <a:cs typeface="Times New Roman" pitchFamily="18" charset="0"/>
              </a:rPr>
              <a:t>1</a:t>
            </a:r>
            <a:r>
              <a:rPr lang="en-US" sz="1700" i="1" dirty="0">
                <a:latin typeface="Times New Roman" pitchFamily="18" charset="0"/>
                <a:cs typeface="Times New Roman" pitchFamily="18" charset="0"/>
              </a:rPr>
              <a:t>Centre for Climate Change Research, Indian Institute of Tropical Meteorology, </a:t>
            </a:r>
          </a:p>
          <a:p>
            <a:pPr algn="ctr"/>
            <a:r>
              <a:rPr lang="en-US" sz="1700" i="1" dirty="0">
                <a:latin typeface="Times New Roman" pitchFamily="18" charset="0"/>
                <a:cs typeface="Times New Roman" pitchFamily="18" charset="0"/>
              </a:rPr>
              <a:t>Ministry of Earth Sciences, Pune – 411008, India</a:t>
            </a:r>
          </a:p>
          <a:p>
            <a:pPr algn="ctr"/>
            <a:r>
              <a:rPr lang="en-US" sz="1700" baseline="30000" dirty="0">
                <a:latin typeface="Times New Roman" pitchFamily="18" charset="0"/>
                <a:cs typeface="Times New Roman" pitchFamily="18" charset="0"/>
              </a:rPr>
              <a:t>2</a:t>
            </a:r>
            <a:r>
              <a:rPr lang="en-US" sz="1700" i="1" dirty="0">
                <a:latin typeface="Times New Roman" pitchFamily="18" charset="0"/>
                <a:cs typeface="Times New Roman" pitchFamily="18" charset="0"/>
              </a:rPr>
              <a:t>Department of Atmospheric and Space Sciences, Savitribai Phule Pune University, </a:t>
            </a:r>
          </a:p>
          <a:p>
            <a:pPr algn="ctr"/>
            <a:r>
              <a:rPr lang="en-US" sz="1700" i="1" dirty="0">
                <a:latin typeface="Times New Roman" pitchFamily="18" charset="0"/>
                <a:cs typeface="Times New Roman" pitchFamily="18" charset="0"/>
              </a:rPr>
              <a:t>Pune – 411007, India</a:t>
            </a:r>
          </a:p>
          <a:p>
            <a:pPr algn="ctr"/>
            <a:r>
              <a:rPr lang="en-US" sz="1700" baseline="30000" dirty="0">
                <a:latin typeface="Times New Roman" pitchFamily="18" charset="0"/>
                <a:cs typeface="Times New Roman" pitchFamily="18" charset="0"/>
              </a:rPr>
              <a:t>3</a:t>
            </a:r>
            <a:r>
              <a:rPr lang="en-US" sz="1700" i="1" dirty="0">
                <a:latin typeface="Times New Roman" pitchFamily="18" charset="0"/>
                <a:cs typeface="Times New Roman" pitchFamily="18" charset="0"/>
              </a:rPr>
              <a:t>Indian Institute of Tropical Meteorology, Ministry of Earth Sciences, Pune – 411008, India</a:t>
            </a:r>
          </a:p>
          <a:p>
            <a:pPr algn="ctr"/>
            <a:r>
              <a:rPr lang="en-US" sz="1700" baseline="30000" dirty="0">
                <a:effectLst/>
                <a:latin typeface="Times New Roman" panose="02020603050405020304" pitchFamily="18" charset="0"/>
                <a:ea typeface="Calibri" panose="020F0502020204030204" pitchFamily="34" charset="0"/>
                <a:cs typeface="Mangal" panose="02040503050203030202" pitchFamily="18" charset="0"/>
              </a:rPr>
              <a:t>4</a:t>
            </a:r>
            <a:r>
              <a:rPr lang="en-US" sz="1700" i="1" dirty="0">
                <a:effectLst/>
                <a:latin typeface="Times New Roman" panose="02020603050405020304" pitchFamily="18" charset="0"/>
                <a:ea typeface="Calibri" panose="020F0502020204030204" pitchFamily="34" charset="0"/>
                <a:cs typeface="Mangal" panose="02040503050203030202" pitchFamily="18" charset="0"/>
              </a:rPr>
              <a:t>Department of Ocean Studies and Marine Biology, Pondicherry University, </a:t>
            </a:r>
          </a:p>
          <a:p>
            <a:pPr algn="ctr"/>
            <a:r>
              <a:rPr lang="en-US" sz="1700" i="1" dirty="0">
                <a:effectLst/>
                <a:latin typeface="Times New Roman" panose="02020603050405020304" pitchFamily="18" charset="0"/>
                <a:ea typeface="Calibri" panose="020F0502020204030204" pitchFamily="34" charset="0"/>
                <a:cs typeface="Mangal" panose="02040503050203030202" pitchFamily="18" charset="0"/>
              </a:rPr>
              <a:t>Port Blair – 744112, India</a:t>
            </a:r>
            <a:endParaRPr lang="en-IN" sz="1700" dirty="0">
              <a:effectLst/>
              <a:latin typeface="Calibri" panose="020F0502020204030204" pitchFamily="34" charset="0"/>
              <a:ea typeface="Calibri" panose="020F0502020204030204" pitchFamily="34" charset="0"/>
              <a:cs typeface="Mangal" panose="02040503050203030202" pitchFamily="18" charset="0"/>
            </a:endParaRPr>
          </a:p>
          <a:p>
            <a:pPr algn="ctr"/>
            <a:r>
              <a:rPr lang="en-US" sz="1700" baseline="30000" dirty="0">
                <a:effectLst/>
                <a:latin typeface="Times New Roman" panose="02020603050405020304" pitchFamily="18" charset="0"/>
                <a:ea typeface="Calibri" panose="020F0502020204030204" pitchFamily="34" charset="0"/>
                <a:cs typeface="Mangal" panose="02040503050203030202" pitchFamily="18" charset="0"/>
              </a:rPr>
              <a:t>5</a:t>
            </a:r>
            <a:r>
              <a:rPr lang="en-US" sz="1700" i="1" dirty="0">
                <a:effectLst/>
                <a:latin typeface="Times New Roman" panose="02020603050405020304" pitchFamily="18" charset="0"/>
                <a:ea typeface="Calibri" panose="020F0502020204030204" pitchFamily="34" charset="0"/>
                <a:cs typeface="Mangal" panose="02040503050203030202" pitchFamily="18" charset="0"/>
              </a:rPr>
              <a:t>Department of Environmental Science, Tezpur University, Tezpur – 784028, India</a:t>
            </a:r>
            <a:endParaRPr lang="en-IN" sz="1700" dirty="0">
              <a:effectLst/>
              <a:latin typeface="Calibri" panose="020F0502020204030204" pitchFamily="34" charset="0"/>
              <a:ea typeface="Calibri" panose="020F0502020204030204" pitchFamily="34" charset="0"/>
              <a:cs typeface="Mangal" panose="02040503050203030202" pitchFamily="18" charset="0"/>
            </a:endParaRPr>
          </a:p>
          <a:p>
            <a:pPr algn="ctr"/>
            <a:r>
              <a:rPr lang="en-US" sz="1700" baseline="30000" dirty="0">
                <a:effectLst/>
                <a:latin typeface="Times New Roman" panose="02020603050405020304" pitchFamily="18" charset="0"/>
                <a:ea typeface="Calibri" panose="020F0502020204030204" pitchFamily="34" charset="0"/>
                <a:cs typeface="Mangal" panose="02040503050203030202" pitchFamily="18" charset="0"/>
              </a:rPr>
              <a:t>6</a:t>
            </a:r>
            <a:r>
              <a:rPr lang="en-US" sz="1700" i="1" dirty="0">
                <a:effectLst/>
                <a:latin typeface="Times New Roman" panose="02020603050405020304" pitchFamily="18" charset="0"/>
                <a:ea typeface="Calibri" panose="020F0502020204030204" pitchFamily="34" charset="0"/>
                <a:cs typeface="Mangal" panose="02040503050203030202" pitchFamily="18" charset="0"/>
              </a:rPr>
              <a:t>Department of Applied Geology, Dr. </a:t>
            </a:r>
            <a:r>
              <a:rPr lang="en-US" sz="1700" i="1" dirty="0" err="1">
                <a:effectLst/>
                <a:latin typeface="Times New Roman" panose="02020603050405020304" pitchFamily="18" charset="0"/>
                <a:ea typeface="Calibri" panose="020F0502020204030204" pitchFamily="34" charset="0"/>
                <a:cs typeface="Mangal" panose="02040503050203030202" pitchFamily="18" charset="0"/>
              </a:rPr>
              <a:t>Harisingh</a:t>
            </a:r>
            <a:r>
              <a:rPr lang="en-US" sz="1700" i="1" dirty="0">
                <a:effectLst/>
                <a:latin typeface="Times New Roman" panose="02020603050405020304" pitchFamily="18" charset="0"/>
                <a:ea typeface="Calibri" panose="020F0502020204030204" pitchFamily="34" charset="0"/>
                <a:cs typeface="Mangal" panose="02040503050203030202" pitchFamily="18" charset="0"/>
              </a:rPr>
              <a:t> </a:t>
            </a:r>
            <a:r>
              <a:rPr lang="en-US" sz="1700" i="1" dirty="0" err="1">
                <a:effectLst/>
                <a:latin typeface="Times New Roman" panose="02020603050405020304" pitchFamily="18" charset="0"/>
                <a:ea typeface="Calibri" panose="020F0502020204030204" pitchFamily="34" charset="0"/>
                <a:cs typeface="Mangal" panose="02040503050203030202" pitchFamily="18" charset="0"/>
              </a:rPr>
              <a:t>Gour</a:t>
            </a:r>
            <a:r>
              <a:rPr lang="en-US" sz="1700" i="1" dirty="0">
                <a:effectLst/>
                <a:latin typeface="Times New Roman" panose="02020603050405020304" pitchFamily="18" charset="0"/>
                <a:ea typeface="Calibri" panose="020F0502020204030204" pitchFamily="34" charset="0"/>
                <a:cs typeface="Mangal" panose="02040503050203030202" pitchFamily="18" charset="0"/>
              </a:rPr>
              <a:t> Vishwavidyalaya, Sagar – 470003, India</a:t>
            </a:r>
            <a:endParaRPr lang="en-IN" sz="1700" dirty="0">
              <a:effectLst/>
              <a:latin typeface="Calibri" panose="020F0502020204030204" pitchFamily="34" charset="0"/>
              <a:ea typeface="Calibri" panose="020F0502020204030204" pitchFamily="34" charset="0"/>
              <a:cs typeface="Mangal" panose="02040503050203030202" pitchFamily="18" charset="0"/>
            </a:endParaRPr>
          </a:p>
          <a:p>
            <a:pPr algn="ctr"/>
            <a:endParaRPr lang="en-US" sz="1700" i="1" dirty="0">
              <a:latin typeface="Times New Roman" pitchFamily="18" charset="0"/>
              <a:cs typeface="Times New Roman" pitchFamily="18" charset="0"/>
            </a:endParaRPr>
          </a:p>
          <a:p>
            <a:pPr algn="ctr"/>
            <a:endParaRPr lang="en-US" sz="1700" i="1" dirty="0">
              <a:latin typeface="Times New Roman" pitchFamily="18" charset="0"/>
              <a:cs typeface="Times New Roman" pitchFamily="18" charset="0"/>
            </a:endParaRPr>
          </a:p>
          <a:p>
            <a:pPr algn="ctr"/>
            <a:endParaRPr lang="en-IN" sz="1700" i="1"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328" y="914400"/>
            <a:ext cx="1526938" cy="1526938"/>
          </a:xfrm>
          <a:prstGeom prst="rect">
            <a:avLst/>
          </a:prstGeom>
        </p:spPr>
      </p:pic>
      <p:pic>
        <p:nvPicPr>
          <p:cNvPr id="10" name="Picture 9">
            <a:extLst>
              <a:ext uri="{FF2B5EF4-FFF2-40B4-BE49-F238E27FC236}">
                <a16:creationId xmlns:a16="http://schemas.microsoft.com/office/drawing/2014/main" id="{592DE3E1-7DC3-17EF-73A7-F355F82F67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5600" y="1066800"/>
            <a:ext cx="3670170" cy="1219200"/>
          </a:xfrm>
          <a:prstGeom prst="rect">
            <a:avLst/>
          </a:prstGeom>
        </p:spPr>
      </p:pic>
      <p:pic>
        <p:nvPicPr>
          <p:cNvPr id="12" name="Picture 11">
            <a:extLst>
              <a:ext uri="{FF2B5EF4-FFF2-40B4-BE49-F238E27FC236}">
                <a16:creationId xmlns:a16="http://schemas.microsoft.com/office/drawing/2014/main" id="{1728825D-A867-5FDE-D489-77641AFA94A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 y="1068929"/>
            <a:ext cx="2439430" cy="1369890"/>
          </a:xfrm>
          <a:prstGeom prst="rect">
            <a:avLst/>
          </a:prstGeom>
        </p:spPr>
      </p:pic>
      <p:sp>
        <p:nvSpPr>
          <p:cNvPr id="15" name="TextBox 14">
            <a:extLst>
              <a:ext uri="{FF2B5EF4-FFF2-40B4-BE49-F238E27FC236}">
                <a16:creationId xmlns:a16="http://schemas.microsoft.com/office/drawing/2014/main" id="{4F91C836-7325-D378-95F4-2D1D2ECF3477}"/>
              </a:ext>
            </a:extLst>
          </p:cNvPr>
          <p:cNvSpPr txBox="1"/>
          <p:nvPr/>
        </p:nvSpPr>
        <p:spPr>
          <a:xfrm>
            <a:off x="2458141" y="2133600"/>
            <a:ext cx="4399859" cy="877163"/>
          </a:xfrm>
          <a:prstGeom prst="rect">
            <a:avLst/>
          </a:prstGeom>
          <a:noFill/>
        </p:spPr>
        <p:txBody>
          <a:bodyPr wrap="none" rtlCol="0">
            <a:spAutoFit/>
          </a:bodyPr>
          <a:lstStyle/>
          <a:p>
            <a:pPr algn="ctr"/>
            <a:r>
              <a:rPr lang="en-US" sz="1700" dirty="0">
                <a:solidFill>
                  <a:srgbClr val="0A6E32"/>
                </a:solidFill>
                <a:latin typeface="Times New Roman" panose="02020603050405020304" pitchFamily="18" charset="0"/>
                <a:cs typeface="Times New Roman" panose="02020603050405020304" pitchFamily="18" charset="0"/>
              </a:rPr>
              <a:t>Atmospheric Science (AS) Division</a:t>
            </a:r>
          </a:p>
          <a:p>
            <a:pPr algn="ctr"/>
            <a:r>
              <a:rPr lang="en-US" sz="1700" dirty="0">
                <a:solidFill>
                  <a:srgbClr val="0A6E32"/>
                </a:solidFill>
                <a:latin typeface="Times New Roman" panose="02020603050405020304" pitchFamily="18" charset="0"/>
                <a:cs typeface="Times New Roman" panose="02020603050405020304" pitchFamily="18" charset="0"/>
              </a:rPr>
              <a:t>Abstract ID: EGU23-14988</a:t>
            </a:r>
          </a:p>
          <a:p>
            <a:pPr algn="ctr"/>
            <a:r>
              <a:rPr lang="en-IN" sz="1700" b="0" i="0" u="none" strike="noStrike" dirty="0">
                <a:solidFill>
                  <a:srgbClr val="0A6E32"/>
                </a:solidFill>
                <a:effectLst/>
                <a:latin typeface="Times New Roman" panose="02020603050405020304" pitchFamily="18" charset="0"/>
                <a:cs typeface="Times New Roman" panose="02020603050405020304" pitchFamily="18" charset="0"/>
                <a:hlinkClick r:id="rId6"/>
              </a:rPr>
              <a:t>https://doi.org/10.5194/egusphere-egu23-14988</a:t>
            </a:r>
            <a:r>
              <a:rPr lang="en-IN" sz="1700" b="0" i="0" u="none" strike="noStrike" dirty="0">
                <a:solidFill>
                  <a:srgbClr val="0A6E32"/>
                </a:solidFill>
                <a:effectLst/>
                <a:latin typeface="Times New Roman" panose="02020603050405020304" pitchFamily="18" charset="0"/>
                <a:cs typeface="Times New Roman" panose="02020603050405020304" pitchFamily="18" charset="0"/>
              </a:rPr>
              <a:t> </a:t>
            </a:r>
            <a:endParaRPr lang="en-US" sz="1700" dirty="0">
              <a:solidFill>
                <a:srgbClr val="0A6E32"/>
              </a:solidFill>
              <a:latin typeface="Times New Roman" panose="02020603050405020304" pitchFamily="18" charset="0"/>
              <a:cs typeface="Times New Roman" panose="02020603050405020304" pitchFamily="18" charset="0"/>
            </a:endParaRPr>
          </a:p>
        </p:txBody>
      </p:sp>
      <p:sp>
        <p:nvSpPr>
          <p:cNvPr id="18" name="Slide Number Placeholder 17">
            <a:extLst>
              <a:ext uri="{FF2B5EF4-FFF2-40B4-BE49-F238E27FC236}">
                <a16:creationId xmlns:a16="http://schemas.microsoft.com/office/drawing/2014/main" id="{4BC7F1E4-019A-0343-DC7C-F425FD70FE24}"/>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77636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C2F06-265A-DB2D-4A21-9D77FB0DC180}"/>
              </a:ext>
            </a:extLst>
          </p:cNvPr>
          <p:cNvSpPr>
            <a:spLocks noGrp="1"/>
          </p:cNvSpPr>
          <p:nvPr>
            <p:ph type="dt" sz="half" idx="10"/>
          </p:nvPr>
        </p:nvSpPr>
        <p:spPr/>
        <p:txBody>
          <a:bodyPr/>
          <a:lstStyle/>
          <a:p>
            <a:r>
              <a:rPr lang="en-IN"/>
              <a:t>24/04/23</a:t>
            </a:r>
            <a:endParaRPr lang="en-US"/>
          </a:p>
        </p:txBody>
      </p:sp>
      <p:sp>
        <p:nvSpPr>
          <p:cNvPr id="5" name="Footer Placeholder 4">
            <a:extLst>
              <a:ext uri="{FF2B5EF4-FFF2-40B4-BE49-F238E27FC236}">
                <a16:creationId xmlns:a16="http://schemas.microsoft.com/office/drawing/2014/main" id="{FF43BCCB-4EEE-723E-0268-249ACE951A56}"/>
              </a:ext>
            </a:extLst>
          </p:cNvPr>
          <p:cNvSpPr>
            <a:spLocks noGrp="1"/>
          </p:cNvSpPr>
          <p:nvPr>
            <p:ph type="ftr" sz="quarter" idx="11"/>
          </p:nvPr>
        </p:nvSpPr>
        <p:spPr/>
        <p:txBody>
          <a:bodyPr/>
          <a:lstStyle/>
          <a:p>
            <a:r>
              <a:rPr lang="en-US"/>
              <a:t>EGU 23: AS1.21</a:t>
            </a:r>
          </a:p>
        </p:txBody>
      </p:sp>
      <p:sp>
        <p:nvSpPr>
          <p:cNvPr id="6" name="Slide Number Placeholder 5">
            <a:extLst>
              <a:ext uri="{FF2B5EF4-FFF2-40B4-BE49-F238E27FC236}">
                <a16:creationId xmlns:a16="http://schemas.microsoft.com/office/drawing/2014/main" id="{8823AD61-9639-1A34-F67E-081DF43F4FAD}"/>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10" name="Picture 9">
            <a:extLst>
              <a:ext uri="{FF2B5EF4-FFF2-40B4-BE49-F238E27FC236}">
                <a16:creationId xmlns:a16="http://schemas.microsoft.com/office/drawing/2014/main" id="{0EBBD9B5-C5B1-BE5D-4550-4277ABC7C3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131" y="457200"/>
            <a:ext cx="8688212" cy="3749676"/>
          </a:xfrm>
          <a:prstGeom prst="rect">
            <a:avLst/>
          </a:prstGeom>
        </p:spPr>
      </p:pic>
      <p:sp>
        <p:nvSpPr>
          <p:cNvPr id="8" name="TextBox 7">
            <a:extLst>
              <a:ext uri="{FF2B5EF4-FFF2-40B4-BE49-F238E27FC236}">
                <a16:creationId xmlns:a16="http://schemas.microsoft.com/office/drawing/2014/main" id="{C7310C02-4C70-45A7-8AAF-A892252DFCE9}"/>
              </a:ext>
            </a:extLst>
          </p:cNvPr>
          <p:cNvSpPr txBox="1"/>
          <p:nvPr/>
        </p:nvSpPr>
        <p:spPr>
          <a:xfrm>
            <a:off x="0" y="4461808"/>
            <a:ext cx="9067800" cy="1938992"/>
          </a:xfrm>
          <a:prstGeom prst="rect">
            <a:avLst/>
          </a:prstGeom>
          <a:noFill/>
        </p:spPr>
        <p:txBody>
          <a:bodyPr wrap="square" rtlCol="0">
            <a:spAutoFit/>
          </a:bodyPr>
          <a:lstStyle/>
          <a:p>
            <a:pPr marL="285750" indent="-285750" algn="just">
              <a:buFont typeface="Wingdings" pitchFamily="2" charset="2"/>
              <a:buChar char="Ø"/>
            </a:pPr>
            <a:r>
              <a:rPr lang="en-US" sz="1500" dirty="0">
                <a:latin typeface="Times New Roman" panose="02020603050405020304" pitchFamily="18" charset="0"/>
                <a:cs typeface="Times New Roman" panose="02020603050405020304" pitchFamily="18" charset="0"/>
              </a:rPr>
              <a:t>In the island site most of the moisture are generated from the ocean basin, throughout year, both in the wet (monsoon) and dry (winter) seasons. With more rain, the rainwater gets more isotopically depleted manifesting the amount effect (</a:t>
            </a:r>
            <a:r>
              <a:rPr lang="en-US" sz="1500" dirty="0" err="1">
                <a:latin typeface="Times New Roman" panose="02020603050405020304" pitchFamily="18" charset="0"/>
                <a:cs typeface="Times New Roman" panose="02020603050405020304" pitchFamily="18" charset="0"/>
              </a:rPr>
              <a:t>Dansgaard</a:t>
            </a:r>
            <a:r>
              <a:rPr lang="en-US" sz="1500" dirty="0">
                <a:latin typeface="Times New Roman" panose="02020603050405020304" pitchFamily="18" charset="0"/>
                <a:cs typeface="Times New Roman" panose="02020603050405020304" pitchFamily="18" charset="0"/>
              </a:rPr>
              <a:t>, 1964).</a:t>
            </a:r>
          </a:p>
          <a:p>
            <a:pPr marL="285750" indent="-285750" algn="just">
              <a:buFont typeface="Wingdings" pitchFamily="2" charset="2"/>
              <a:buChar char="Ø"/>
            </a:pPr>
            <a:r>
              <a:rPr lang="en-US" sz="1500" dirty="0">
                <a:latin typeface="Times New Roman" panose="02020603050405020304" pitchFamily="18" charset="0"/>
                <a:cs typeface="Times New Roman" panose="02020603050405020304" pitchFamily="18" charset="0"/>
              </a:rPr>
              <a:t>In the inland sites, a significant part of the moisture is generated locally (Chakraborty et al., 2021), also known as the recycled rainfall. </a:t>
            </a:r>
          </a:p>
          <a:p>
            <a:pPr marL="285750" indent="-285750" algn="just">
              <a:buFont typeface="Wingdings" pitchFamily="2" charset="2"/>
              <a:buChar char="Ø"/>
            </a:pPr>
            <a:r>
              <a:rPr lang="en-US" sz="1500" dirty="0">
                <a:latin typeface="Times New Roman" panose="02020603050405020304" pitchFamily="18" charset="0"/>
                <a:cs typeface="Times New Roman" panose="02020603050405020304" pitchFamily="18" charset="0"/>
              </a:rPr>
              <a:t>Transpiration, which is highly isotopically enriched, is a major contributor to this recycled moisture at Tezpur (Deb Burman et al., 2022).   </a:t>
            </a:r>
          </a:p>
          <a:p>
            <a:pPr marL="285750" indent="-285750" algn="just">
              <a:buFont typeface="Wingdings" pitchFamily="2" charset="2"/>
              <a:buChar char="Ø"/>
            </a:pPr>
            <a:r>
              <a:rPr lang="en-US" sz="1500" dirty="0">
                <a:latin typeface="Times New Roman" panose="02020603050405020304" pitchFamily="18" charset="0"/>
                <a:cs typeface="Times New Roman" panose="02020603050405020304" pitchFamily="18" charset="0"/>
              </a:rPr>
              <a:t>An interplay between these two sources of moisture primarily governs the overall relation between </a:t>
            </a:r>
            <a:r>
              <a:rPr lang="en-US" sz="1500" dirty="0" err="1">
                <a:latin typeface="Times New Roman" panose="02020603050405020304" pitchFamily="18" charset="0"/>
                <a:cs typeface="Times New Roman" panose="02020603050405020304" pitchFamily="18" charset="0"/>
              </a:rPr>
              <a:t>F</a:t>
            </a:r>
            <a:r>
              <a:rPr lang="en-US" sz="1500" baseline="-25000" dirty="0" err="1">
                <a:latin typeface="Times New Roman" panose="02020603050405020304" pitchFamily="18" charset="0"/>
                <a:cs typeface="Times New Roman" panose="02020603050405020304" pitchFamily="18" charset="0"/>
              </a:rPr>
              <a:t>st</a:t>
            </a:r>
            <a:r>
              <a:rPr lang="en-US" sz="1500" dirty="0">
                <a:latin typeface="Times New Roman" panose="02020603050405020304" pitchFamily="18" charset="0"/>
                <a:cs typeface="Times New Roman" panose="02020603050405020304" pitchFamily="18" charset="0"/>
              </a:rPr>
              <a:t> and </a:t>
            </a:r>
            <a:r>
              <a:rPr lang="el-GR" sz="1500" i="0" u="none" strike="noStrike" dirty="0">
                <a:effectLst/>
                <a:latin typeface="Times New Roman" panose="02020603050405020304" pitchFamily="18" charset="0"/>
                <a:cs typeface="Times New Roman" panose="02020603050405020304" pitchFamily="18" charset="0"/>
              </a:rPr>
              <a:t>δ</a:t>
            </a:r>
            <a:r>
              <a:rPr lang="el-GR" sz="1500" i="0" u="none" strike="noStrike" baseline="30000" dirty="0">
                <a:effectLst/>
                <a:latin typeface="Times New Roman" panose="02020603050405020304" pitchFamily="18" charset="0"/>
                <a:cs typeface="Times New Roman" panose="02020603050405020304" pitchFamily="18" charset="0"/>
              </a:rPr>
              <a:t>18</a:t>
            </a:r>
            <a:r>
              <a:rPr lang="en-IN" sz="1500" i="0" u="none" strike="noStrike" dirty="0">
                <a:effectLst/>
                <a:latin typeface="Times New Roman" panose="02020603050405020304" pitchFamily="18" charset="0"/>
                <a:cs typeface="Times New Roman" panose="02020603050405020304" pitchFamily="18" charset="0"/>
              </a:rPr>
              <a:t>O.</a:t>
            </a:r>
            <a:endParaRPr lang="en-US" sz="15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3508DAE-41D7-6495-319E-7653C7B95107}"/>
              </a:ext>
            </a:extLst>
          </p:cNvPr>
          <p:cNvSpPr txBox="1"/>
          <p:nvPr/>
        </p:nvSpPr>
        <p:spPr>
          <a:xfrm>
            <a:off x="5375718" y="4170631"/>
            <a:ext cx="365035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Backward trajectory source: NOAA HYSPLIT MODEL</a:t>
            </a:r>
          </a:p>
        </p:txBody>
      </p:sp>
      <p:sp>
        <p:nvSpPr>
          <p:cNvPr id="13" name="Title 1">
            <a:extLst>
              <a:ext uri="{FF2B5EF4-FFF2-40B4-BE49-F238E27FC236}">
                <a16:creationId xmlns:a16="http://schemas.microsoft.com/office/drawing/2014/main" id="{DD3A0275-17EB-B450-FE2D-F9E4AD47D759}"/>
              </a:ext>
            </a:extLst>
          </p:cNvPr>
          <p:cNvSpPr txBox="1">
            <a:spLocks/>
          </p:cNvSpPr>
          <p:nvPr/>
        </p:nvSpPr>
        <p:spPr>
          <a:xfrm>
            <a:off x="457200" y="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Our hypothesis …</a:t>
            </a:r>
          </a:p>
        </p:txBody>
      </p:sp>
    </p:spTree>
    <p:extLst>
      <p:ext uri="{BB962C8B-B14F-4D97-AF65-F5344CB8AC3E}">
        <p14:creationId xmlns:p14="http://schemas.microsoft.com/office/powerpoint/2010/main" val="421828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439" y="0"/>
            <a:ext cx="9076267" cy="5029200"/>
          </a:xfrm>
        </p:spPr>
      </p:pic>
      <p:pic>
        <p:nvPicPr>
          <p:cNvPr id="7" name="Picture 6">
            <a:extLst>
              <a:ext uri="{FF2B5EF4-FFF2-40B4-BE49-F238E27FC236}">
                <a16:creationId xmlns:a16="http://schemas.microsoft.com/office/drawing/2014/main" id="{FFF45D8C-410D-A14A-8543-A178B1001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518" y="4343400"/>
            <a:ext cx="3390900" cy="1941053"/>
          </a:xfrm>
          <a:prstGeom prst="rect">
            <a:avLst/>
          </a:prstGeom>
        </p:spPr>
      </p:pic>
      <p:sp>
        <p:nvSpPr>
          <p:cNvPr id="8" name="Date Placeholder 7">
            <a:extLst>
              <a:ext uri="{FF2B5EF4-FFF2-40B4-BE49-F238E27FC236}">
                <a16:creationId xmlns:a16="http://schemas.microsoft.com/office/drawing/2014/main" id="{1E369976-5A9A-909E-F814-DD926F7C5F74}"/>
              </a:ext>
            </a:extLst>
          </p:cNvPr>
          <p:cNvSpPr>
            <a:spLocks noGrp="1"/>
          </p:cNvSpPr>
          <p:nvPr>
            <p:ph type="dt" sz="half" idx="10"/>
          </p:nvPr>
        </p:nvSpPr>
        <p:spPr/>
        <p:txBody>
          <a:bodyPr/>
          <a:lstStyle/>
          <a:p>
            <a:r>
              <a:rPr lang="en-IN"/>
              <a:t>24/04/23</a:t>
            </a:r>
            <a:endParaRPr lang="en-US"/>
          </a:p>
        </p:txBody>
      </p:sp>
      <p:sp>
        <p:nvSpPr>
          <p:cNvPr id="9" name="Footer Placeholder 8">
            <a:extLst>
              <a:ext uri="{FF2B5EF4-FFF2-40B4-BE49-F238E27FC236}">
                <a16:creationId xmlns:a16="http://schemas.microsoft.com/office/drawing/2014/main" id="{2B896B76-51DA-CFEC-7F68-7B119DEEBDA0}"/>
              </a:ext>
            </a:extLst>
          </p:cNvPr>
          <p:cNvSpPr>
            <a:spLocks noGrp="1"/>
          </p:cNvSpPr>
          <p:nvPr>
            <p:ph type="ftr" sz="quarter" idx="11"/>
          </p:nvPr>
        </p:nvSpPr>
        <p:spPr/>
        <p:txBody>
          <a:bodyPr/>
          <a:lstStyle/>
          <a:p>
            <a:r>
              <a:rPr lang="en-US"/>
              <a:t>EGU 23: AS1.21</a:t>
            </a:r>
          </a:p>
        </p:txBody>
      </p:sp>
      <p:sp>
        <p:nvSpPr>
          <p:cNvPr id="10" name="Slide Number Placeholder 9">
            <a:extLst>
              <a:ext uri="{FF2B5EF4-FFF2-40B4-BE49-F238E27FC236}">
                <a16:creationId xmlns:a16="http://schemas.microsoft.com/office/drawing/2014/main" id="{790EEAC5-8563-85C1-299D-22D6CAAB53F5}"/>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28106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itle 1"/>
          <p:cNvSpPr txBox="1">
            <a:spLocks noGrp="1"/>
          </p:cNvSpPr>
          <p:nvPr>
            <p:ph type="title"/>
          </p:nvPr>
        </p:nvSpPr>
        <p:spPr>
          <a:xfrm>
            <a:off x="457199" y="304800"/>
            <a:ext cx="8229601" cy="381965"/>
          </a:xfrm>
          <a:prstGeom prst="rect">
            <a:avLst/>
          </a:prstGeom>
        </p:spPr>
        <p:txBody>
          <a:bodyPr>
            <a:normAutofit fontScale="90000"/>
          </a:bodyPr>
          <a:lstStyle>
            <a:lvl1pPr>
              <a:defRPr sz="3000">
                <a:latin typeface="Times New Roman"/>
                <a:ea typeface="Times New Roman"/>
                <a:cs typeface="Times New Roman"/>
                <a:sym typeface="Times New Roman"/>
              </a:defRPr>
            </a:lvl1pPr>
          </a:lstStyle>
          <a:p>
            <a:r>
              <a:rPr sz="2500" b="1" dirty="0"/>
              <a:t>References</a:t>
            </a:r>
          </a:p>
        </p:txBody>
      </p:sp>
      <p:sp>
        <p:nvSpPr>
          <p:cNvPr id="591" name="Content Placeholder 3"/>
          <p:cNvSpPr txBox="1">
            <a:spLocks noGrp="1"/>
          </p:cNvSpPr>
          <p:nvPr>
            <p:ph type="body" idx="1"/>
          </p:nvPr>
        </p:nvSpPr>
        <p:spPr>
          <a:xfrm>
            <a:off x="0" y="789490"/>
            <a:ext cx="9144000" cy="5839910"/>
          </a:xfrm>
          <a:prstGeom prst="rect">
            <a:avLst/>
          </a:prstGeom>
        </p:spPr>
        <p:txBody>
          <a:bodyPr>
            <a:noAutofit/>
          </a:bodyPr>
          <a:lstStyle/>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Austin, Pauline M., and Robert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Jr. "Analysis of the structure of precipitation patterns in New England."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11.6 (1972): 926-935.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2"/>
              </a:rPr>
              <a:t>https://doi.org/10.1175/1520-0450(1972)011&lt;0926:AOTSOP&gt;2.0.CO;2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Gamache, John F., and Robert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Jr. "Mesoscale air motions associated with a tropical squall line."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110.2 (1982): 118-135.</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3"/>
              </a:rPr>
              <a:t>https://doi.org/10.1175/1520-0493(1982)110&lt;0118:MAMAWA&gt;2.0.CO;2</a:t>
            </a:r>
            <a:r>
              <a:rPr lang="en-IN" sz="1000" dirty="0">
                <a:solidFill>
                  <a:srgbClr val="000000"/>
                </a:solidFill>
                <a:latin typeface="Times New Roman" panose="02020603050405020304" pitchFamily="18" charset="0"/>
                <a:cs typeface="Times New Roman" panose="02020603050405020304" pitchFamily="18" charset="0"/>
              </a:rPr>
              <a:t> </a:t>
            </a: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Balsley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B. B., et al. "Average vertical motions in the tropical atmosphere observed by a radar wind profiler on Pohnpei (7 N latitude, 157 E longitude)."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Atmospheric Sciences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45.3 (1988): 396-405.</a:t>
            </a:r>
            <a:r>
              <a:rPr lang="en-IN" sz="1000" b="0" i="0" u="none" strike="noStrike" dirty="0">
                <a:solidFill>
                  <a:srgbClr val="000000"/>
                </a:solidFill>
                <a:effectLst/>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4"/>
              </a:rPr>
              <a:t>https://doi.org/10.1175/1520-0469(1988)045&lt;0396:AVMITT&gt;2.0.CO;2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Williams, Christopher R., Warner L.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Ecklund</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and Kenneth S. Gage. "Classification of precipitating clouds in the tropics using 915-MHz wind profilers."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Atmospheric and Oceanic Technology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12.5 (1995): 996-1012.</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5"/>
              </a:rPr>
              <a:t>https://doi.org/10.1175/1520-0426(1995)012&lt;0996:COPCIT&gt;2.0.CO;2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Rosenfeld, Daniel,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Eyal</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Amitai</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and David B. Wolff. "Classification of rain regimes by the three-dimensional properties of reflectivity fields."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34.1 (1995): 198-211.</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6"/>
              </a:rPr>
              <a:t>https://doi.org/10.1175/1520-0450(1995)034&lt;0198:CORRBT&gt;2.0.CO;2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Steiner, Matthias, Robert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Jr, and Sandra E.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Yuter</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"Climatological characterization of three-dimensional storm structure from operational radar and rain gauge data."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34.9 (1995): 1978-2007.</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7"/>
              </a:rPr>
              <a:t>https://doi.org/10.1175/1520-0450(1995)034&lt;1978:CCOTDS&gt;2.0.CO;2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Biggerstaff, Michael I., and Steven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Listemaa</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"An improved scheme for convective/stratiform echo classification using radar reflectivity."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39.12 (2000): 2129-2150.</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8"/>
              </a:rPr>
              <a:t>https://doi.org/10.1175/1520-0450(2001)040&lt;2129:AISFCS&gt;2.0.CO;2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Hong, Ye, Christian D.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Kummerow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and William S. Olson. "Separation of convective and stratiform precipitation using microwave brightness temperature."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38.8 (1999): 1195-1213.</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9"/>
              </a:rPr>
              <a:t>https://doi.org/10.1175/1520-0450(1999)038&lt;1195:SOCASP&gt;2.0.CO;2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Olson, William S., et al. "Atmospheric latent heating distributions in the tropics derived from satellite passive microwave radiometer measurements."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38.6 (1999): 633-664.</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0"/>
              </a:rPr>
              <a:t>https://doi.org/10.1175/1520-0450(1999)038&lt;0633:ALHDIT&gt;2.0.CO;2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Olson, William S., et al. "A texture-polarization method for estimating convective–stratiform precipitation area coverage from passive microwave radiometer data."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40.9 (2001): 1577-1591.</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1"/>
              </a:rPr>
              <a:t>https://doi.org/10.1175/1520-0450(2001)040&lt;1577:ATPMFE&gt;2.0.CO;2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dirty="0">
                <a:solidFill>
                  <a:srgbClr val="222222"/>
                </a:solidFill>
                <a:latin typeface="Times New Roman" panose="02020603050405020304" pitchFamily="18" charset="0"/>
                <a:cs typeface="Times New Roman" panose="02020603050405020304" pitchFamily="18" charset="0"/>
              </a:rPr>
              <a:t>Griffith</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Cecilia </a:t>
            </a:r>
            <a:r>
              <a:rPr lang="en-IN" sz="1000" dirty="0">
                <a:solidFill>
                  <a:srgbClr val="222222"/>
                </a:solidFill>
                <a:latin typeface="Times New Roman" panose="02020603050405020304" pitchFamily="18" charset="0"/>
                <a:cs typeface="Times New Roman" panose="02020603050405020304" pitchFamily="18" charset="0"/>
              </a:rPr>
              <a:t>G</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et al. ”</a:t>
            </a:r>
            <a:r>
              <a:rPr lang="en-IN" sz="1000" dirty="0">
                <a:solidFill>
                  <a:srgbClr val="222222"/>
                </a:solidFill>
                <a:latin typeface="Times New Roman" panose="02020603050405020304" pitchFamily="18" charset="0"/>
                <a:cs typeface="Times New Roman" panose="02020603050405020304" pitchFamily="18" charset="0"/>
              </a:rPr>
              <a:t>R</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ainfall estimation from geosynchronous satellite imagery during daylight hours.”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NOAA Technical Report ERL 356-WMPO 7</a:t>
            </a: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Griffith, C. G., W. L. Woodley, and J. A. Augustine. "Estimation of convective, summertime rainfall in the US high plains for thermal infrared, geostationary satellite data."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Final Report to the Water and Power Resources Service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(1980).</a:t>
            </a:r>
            <a:r>
              <a:rPr lang="en-IN" sz="1000" i="1" dirty="0">
                <a:solidFill>
                  <a:srgbClr val="222222"/>
                </a:solidFill>
                <a:latin typeface="Times New Roman" panose="02020603050405020304" pitchFamily="18" charset="0"/>
                <a:cs typeface="Times New Roman" panose="02020603050405020304" pitchFamily="18" charset="0"/>
              </a:rPr>
              <a:t> </a:t>
            </a: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Arkin, Phillip A. "The relationship between fractional coverage of high cloud and rainfall accumulations during GATE over the B-scale array."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107.10 (1979): 1382-1387.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2"/>
              </a:rPr>
              <a:t>https://doi.org/10.1175/1520-0493(1979)107&lt;1382:TRBFCO&gt;2.0.CO;2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Richards, Frank, and Phil Arkin. "On the relationship between satellite-observed cloud cover and precipitation."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109.5 (1981): 1081-1093.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3"/>
              </a:rPr>
              <a:t>https://doi.org/10.1175/1520-0493(1981)109&lt;1081:OTRBSO&gt;2.0.CO;2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DelBeato</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R., and S. L. Barrell. "Rain estimation in extratropical cyclones using GMS imagery."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113.5 (1985): 747-755.</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4"/>
              </a:rPr>
              <a:t>https://doi.org/10.1175/1520-0493(1985)113&lt;0747:REIECU&gt;2.0.CO;2</a:t>
            </a: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Spencer, Roy W., H. Michael Goodman, and Robbie E. Hood. "Precipitation retrieval over land and ocean with the SSM/I: Identification and characteristics of the scattering signal."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Atmospheric and Oceanic Technology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6.2 (1989): 254-273.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5"/>
              </a:rPr>
              <a:t>https://doi.org/10.1175/1520-0426(1989)006&lt;0254:PROLAO&gt;2.0.CO;2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Heymsfield</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G. M., and R. Fulton. "Passive microwave and infrared structure of mesoscale convective systems."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Meteorology and Atmospheric Physics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54.1-4 (1994): 123-139.</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6"/>
              </a:rPr>
              <a:t>https://doi.org/10.1007/BF0103005</a:t>
            </a:r>
            <a:r>
              <a:rPr lang="en-IN" sz="1000" b="0" i="0" u="none" strike="noStrike" dirty="0">
                <a:solidFill>
                  <a:srgbClr val="333333"/>
                </a:solidFill>
                <a:effectLst/>
                <a:latin typeface="Times New Roman" panose="02020603050405020304" pitchFamily="18" charset="0"/>
                <a:cs typeface="Times New Roman" panose="02020603050405020304" pitchFamily="18" charset="0"/>
                <a:hlinkClick r:id="rId16"/>
              </a:rPr>
              <a:t>5</a:t>
            </a:r>
            <a:r>
              <a:rPr lang="en-IN" sz="1000" dirty="0">
                <a:solidFill>
                  <a:srgbClr val="000000"/>
                </a:solidFill>
                <a:latin typeface="Times New Roman" panose="02020603050405020304" pitchFamily="18" charset="0"/>
                <a:cs typeface="Times New Roman" panose="02020603050405020304" pitchFamily="18" charset="0"/>
              </a:rPr>
              <a:t> </a:t>
            </a:r>
          </a:p>
          <a:p>
            <a:pPr marL="0" indent="0" algn="just">
              <a:spcBef>
                <a:spcPts val="200"/>
              </a:spcBef>
              <a:buNone/>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222222"/>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US" sz="1000" dirty="0">
              <a:latin typeface="Times New Roman" panose="02020603050405020304" pitchFamily="18" charset="0"/>
              <a:cs typeface="Times New Roman" panose="02020603050405020304" pitchFamily="18" charset="0"/>
            </a:endParaRPr>
          </a:p>
          <a:p>
            <a:pPr algn="just">
              <a:spcBef>
                <a:spcPts val="200"/>
              </a:spcBef>
              <a:defRPr sz="1200"/>
            </a:pPr>
            <a:endParaRPr sz="1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itle 1"/>
          <p:cNvSpPr txBox="1">
            <a:spLocks noGrp="1"/>
          </p:cNvSpPr>
          <p:nvPr>
            <p:ph type="title"/>
          </p:nvPr>
        </p:nvSpPr>
        <p:spPr>
          <a:xfrm>
            <a:off x="457199" y="167350"/>
            <a:ext cx="8229601" cy="381965"/>
          </a:xfrm>
          <a:prstGeom prst="rect">
            <a:avLst/>
          </a:prstGeom>
        </p:spPr>
        <p:txBody>
          <a:bodyPr>
            <a:normAutofit fontScale="90000"/>
          </a:bodyPr>
          <a:lstStyle>
            <a:lvl1pPr>
              <a:defRPr sz="3000">
                <a:latin typeface="Times New Roman"/>
                <a:ea typeface="Times New Roman"/>
                <a:cs typeface="Times New Roman"/>
                <a:sym typeface="Times New Roman"/>
              </a:defRPr>
            </a:lvl1pPr>
          </a:lstStyle>
          <a:p>
            <a:r>
              <a:rPr sz="2500" b="1" dirty="0"/>
              <a:t>References</a:t>
            </a:r>
            <a:r>
              <a:rPr lang="en-US" sz="2500" b="1" dirty="0"/>
              <a:t> (continued)</a:t>
            </a:r>
            <a:endParaRPr sz="2500" b="1" dirty="0"/>
          </a:p>
        </p:txBody>
      </p:sp>
      <p:sp>
        <p:nvSpPr>
          <p:cNvPr id="591" name="Content Placeholder 3"/>
          <p:cNvSpPr txBox="1">
            <a:spLocks noGrp="1"/>
          </p:cNvSpPr>
          <p:nvPr>
            <p:ph type="body" idx="1"/>
          </p:nvPr>
        </p:nvSpPr>
        <p:spPr>
          <a:xfrm>
            <a:off x="0" y="549315"/>
            <a:ext cx="9144000" cy="6297110"/>
          </a:xfrm>
          <a:prstGeom prst="rect">
            <a:avLst/>
          </a:prstGeom>
        </p:spPr>
        <p:txBody>
          <a:bodyPr>
            <a:noAutofit/>
          </a:bodyPr>
          <a:lstStyle/>
          <a:p>
            <a:pPr algn="just">
              <a:spcBef>
                <a:spcPts val="200"/>
              </a:spcBef>
              <a:defRPr sz="1200"/>
            </a:pPr>
            <a:endParaRPr lang="en-IN" sz="1000" b="0" i="0" u="none" strike="noStrike" dirty="0">
              <a:solidFill>
                <a:srgbClr val="222222"/>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Adler, Robert F., and Andrew J. Negri. "A satellite infrared technique to estimate tropical convective and stratiform rainfall."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27.1 (1988): 30-51.</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2"/>
              </a:rPr>
              <a:t>https://doi.org/10.1175/1520-0450(1988)027&lt;0030:ASITTE&gt;2.0.CO;2</a:t>
            </a:r>
            <a:r>
              <a:rPr lang="en-IN" sz="1000" b="0" i="0" u="none" strike="noStrike" dirty="0">
                <a:solidFill>
                  <a:srgbClr val="000000"/>
                </a:solidFill>
                <a:effectLst/>
                <a:latin typeface="Times New Roman" panose="02020603050405020304" pitchFamily="18" charset="0"/>
                <a:cs typeface="Times New Roman" panose="02020603050405020304" pitchFamily="18" charset="0"/>
              </a:rPr>
              <a:t>  </a:t>
            </a: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Simpson, Joanne, Robert F. Adler, and Gerald R. North. "A proposed tropical rainfall measuring mission (TRMM) satellite."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Bulletin of the American meteorological Society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69.3 (1988): 278-295.</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3"/>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4"/>
              </a:rPr>
              <a:t>https://doi.org/10.1175/1520-0477(1988)069&lt;0278:APTRMM&gt;2.0.CO;2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Arkin, Phillip A., and Bernard N. Meisner. "The relationship between large-scale convective rainfall and cold cloud over the western hemisphere during 1982-84."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115.1 (1987): 51-74.</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5"/>
              </a:rPr>
              <a:t>https://doi.org/10.1175/1520-0493(1987)115&lt;0051:TRBLSC&gt;2.0.CO;2</a:t>
            </a:r>
            <a:endParaRPr lang="en-IN" sz="1000" b="0" i="0" u="none" strike="noStrike" dirty="0">
              <a:solidFill>
                <a:srgbClr val="222222"/>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Gamache, John F., and Robert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Jr. "Water budget of a mesoscale convective system in the tropics."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Atmospheric Sciences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40.7 (1983): 1835-1850</a:t>
            </a:r>
            <a:r>
              <a:rPr lang="en-IN" sz="1000" b="0" i="0" u="none" strike="noStrike" dirty="0">
                <a:solidFill>
                  <a:srgbClr val="000000"/>
                </a:solidFill>
                <a:effectLst/>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6"/>
              </a:rPr>
              <a:t>https://doi.org/10.1175/1520-0469(1983)040&lt;1835:WBOAMC&gt;2.0.CO;2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Churchill, Dean D., and Robert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Jr. "Development and structure of winter monsoon cloud clusters on 10 December 1978."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Atmospheric Sciences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41.6 (1984): 933-960.</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7"/>
              </a:rPr>
              <a:t>https://doi.org/10.1175/1520-0469(1984)041&lt;0933:DASOWM&gt;2.0.CO;2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Robert A., and Edward N. Rappaport. "Air motions and precipitation structure of an early summer squall line over the eastern tropical Atlantic."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the Atmospheric Sciences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41.4 (1984): 553-574.</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8"/>
              </a:rPr>
              <a:t>https://doi.org/10.1175/1520-0469(1984)041&lt;0553:AMAPSO&gt;2.0.CO;2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Goldenbergl</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Stanley B., Robert A.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Houze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Jr, and Dean D. Churchill. "Convective and stratiform components of a winter monsoon cloud cluster determined from geosynchronous infrared satellite data."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the Meteorological Society of Japan. Ser. II</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68.1 (1990): 37-63.</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none" strike="noStrike" dirty="0">
                <a:solidFill>
                  <a:srgbClr val="0066CC"/>
                </a:solidFill>
                <a:effectLst/>
                <a:latin typeface="Times New Roman" panose="02020603050405020304" pitchFamily="18" charset="0"/>
                <a:cs typeface="Times New Roman" panose="02020603050405020304" pitchFamily="18" charset="0"/>
                <a:hlinkClick r:id="rId9"/>
              </a:rPr>
              <a:t>https://doi.org/10.2151/jmsj1965.68.1_37</a:t>
            </a:r>
            <a:endParaRPr lang="en-IN" sz="1000" b="0" i="0" u="none" strike="noStrike" dirty="0">
              <a:solidFill>
                <a:srgbClr val="0066CC"/>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Heymsfield</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Gerald M., and Richard Fulton. "Passive microwave structure of severe tornadic storms on 16 November 1987."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122.11 (1994): 2587-2595.</a:t>
            </a:r>
            <a:r>
              <a:rPr lang="en-IN" sz="1000" b="0" i="0" u="none" strike="noStrike" dirty="0">
                <a:solidFill>
                  <a:srgbClr val="000000"/>
                </a:solidFill>
                <a:effectLst/>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0"/>
              </a:rPr>
              <a:t>https://doi.org/10.1175/1520-0493(1994)122&lt;2587:PMSOST&gt;2.0.CO;2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Gourley, Jonathan J., et al. "An exploratory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multisensor</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technique for quantitative estimation of stratiform rainfall."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Hydrometeorology</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3.2 (2002): 166-180.</a:t>
            </a:r>
            <a:r>
              <a:rPr lang="en-IN" sz="1000" dirty="0">
                <a:solidFill>
                  <a:srgbClr val="0066CC"/>
                </a:solidFill>
                <a:latin typeface="Times New Roman" panose="02020603050405020304" pitchFamily="18" charset="0"/>
                <a:cs typeface="Times New Roman" panose="02020603050405020304" pitchFamily="18" charset="0"/>
              </a:rPr>
              <a:t> </a:t>
            </a:r>
            <a:r>
              <a:rPr lang="en-IN" sz="1000" b="0" i="0" u="none" strike="noStrike" dirty="0">
                <a:solidFill>
                  <a:srgbClr val="000000"/>
                </a:solidFill>
                <a:effectLst/>
                <a:latin typeface="Times New Roman" panose="02020603050405020304" pitchFamily="18" charset="0"/>
                <a:cs typeface="Times New Roman" panose="02020603050405020304" pitchFamily="18" charset="0"/>
                <a:hlinkClick r:id="rId11"/>
              </a:rPr>
              <a:t>https://doi.org/10.1175/1525-7541(2002)003&lt;0166:AEMTFQ&gt;2.0.CO;2</a:t>
            </a: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Ulbrich</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Carlton W., and David Atlas. "The rain parameter diagram: Methods and applications."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Geophysical Research: Oceans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83.C3 (1978): 1319-1325.</a:t>
            </a:r>
            <a:r>
              <a:rPr lang="en-IN" sz="1000" dirty="0">
                <a:solidFill>
                  <a:srgbClr val="000000"/>
                </a:solidFill>
                <a:latin typeface="Times New Roman" panose="02020603050405020304" pitchFamily="18" charset="0"/>
                <a:cs typeface="Times New Roman" panose="02020603050405020304" pitchFamily="18" charset="0"/>
              </a:rPr>
              <a:t> </a:t>
            </a:r>
            <a:r>
              <a:rPr lang="en-IN" sz="1000" b="0" i="0" u="sng" strike="noStrike" dirty="0">
                <a:solidFill>
                  <a:srgbClr val="1155CC"/>
                </a:solidFill>
                <a:effectLst/>
                <a:latin typeface="Times New Roman" panose="02020603050405020304" pitchFamily="18" charset="0"/>
                <a:cs typeface="Times New Roman" panose="02020603050405020304" pitchFamily="18" charset="0"/>
                <a:hlinkClick r:id="rId12"/>
              </a:rPr>
              <a:t>https://doi.org/10.1029/JC083iC03p01319</a:t>
            </a:r>
            <a:r>
              <a:rPr lang="en-IN" sz="1000" b="0" i="0" u="none" strike="noStrike" dirty="0">
                <a:solidFill>
                  <a:srgbClr val="000000"/>
                </a:solidFill>
                <a:effectLst/>
                <a:latin typeface="Times New Roman" panose="02020603050405020304" pitchFamily="18" charset="0"/>
                <a:cs typeface="Times New Roman" panose="02020603050405020304" pitchFamily="18" charset="0"/>
              </a:rPr>
              <a:t> </a:t>
            </a:r>
          </a:p>
          <a:p>
            <a:pPr algn="just">
              <a:spcBef>
                <a:spcPts val="200"/>
              </a:spcBef>
              <a:defRPr sz="1200"/>
            </a:pPr>
            <a:r>
              <a:rPr lang="en-IN" sz="1000" i="0" u="none" strike="noStrike" dirty="0">
                <a:solidFill>
                  <a:srgbClr val="222222"/>
                </a:solidFill>
                <a:effectLst/>
                <a:latin typeface="Times New Roman" panose="02020603050405020304" pitchFamily="18" charset="0"/>
                <a:cs typeface="Times New Roman" panose="02020603050405020304" pitchFamily="18" charset="0"/>
              </a:rPr>
              <a:t>Richards, Frank, and Phil Arkin. "On the relationship between satellite-observed cloud cover and precipitation."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109.5 (1981): 1081-1093.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13"/>
              </a:rPr>
              <a:t>https://doi.org/10.1175/1520-0493(1981)109&lt;1081:OTRBSO&gt;2.0.CO;2</a:t>
            </a: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r>
              <a:rPr lang="en-IN" sz="1000" i="0" u="none" strike="noStrike" dirty="0">
                <a:solidFill>
                  <a:srgbClr val="222222"/>
                </a:solidFill>
                <a:effectLst/>
                <a:latin typeface="Times New Roman" panose="02020603050405020304" pitchFamily="18" charset="0"/>
                <a:cs typeface="Times New Roman" panose="02020603050405020304" pitchFamily="18" charset="0"/>
              </a:rPr>
              <a:t>Tokay, Ali, and David A. Short. "Evidence from tropical raindrop spectra of the origin of rain from stratiform versus convective clouds."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 and Climatology</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35.3 (1996): 355-371.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14"/>
              </a:rPr>
              <a:t>https://doi.org/10.1175/1520-0450(1996)035&lt;0355:EFTRSO&gt;2.0.CO;2</a:t>
            </a:r>
            <a:r>
              <a:rPr lang="en-IN" sz="1000" i="0" u="none" strike="noStrike" dirty="0">
                <a:solidFill>
                  <a:srgbClr val="000000"/>
                </a:solidFill>
                <a:effectLst/>
                <a:latin typeface="Times New Roman" panose="02020603050405020304" pitchFamily="18" charset="0"/>
                <a:cs typeface="Times New Roman" panose="02020603050405020304" pitchFamily="18" charset="0"/>
              </a:rPr>
              <a:t> </a:t>
            </a:r>
          </a:p>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Tokay, Ali, et al. "Tropical rainfall associated with convective and stratiform clouds: Intercomparison of </a:t>
            </a: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disdrometer</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and profiler measurements."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Journal of Applied Meteorology</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38.3 (1999): 302-320.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15"/>
              </a:rPr>
              <a:t>https://doi.org/10.1175/1520-0450(1999)038&lt;0302:TRAWCA&gt;2.0.CO;2</a:t>
            </a: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Atlas, David, et al. "Systematic variation of drop size and radar‐rainfall relations."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Journal of Geophysical Research: Atmospheres</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104.D6 (1999): 6155-6169.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16"/>
              </a:rPr>
              <a:t>https://doi.org/10.1029/1998JD200098</a:t>
            </a: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Sui, Chung‐</a:t>
            </a: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Hsiung</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Ching‐Tung </a:t>
            </a: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Tsay</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and </a:t>
            </a: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Xiaofan</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Li. "Convective–stratiform rainfall separation by cloud content."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Journal of Geophysical Research: Atmospheres</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112.D14 (2007).</a:t>
            </a:r>
            <a:r>
              <a:rPr lang="en-IN" sz="1000" dirty="0">
                <a:solidFill>
                  <a:srgbClr val="000000"/>
                </a:solidFill>
                <a:latin typeface="Times New Roman" panose="02020603050405020304" pitchFamily="18" charset="0"/>
                <a:cs typeface="Times New Roman" panose="02020603050405020304" pitchFamily="18" charset="0"/>
              </a:rPr>
              <a:t>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17"/>
              </a:rPr>
              <a:t>https://doi.org/10.1029/2006JD008082</a:t>
            </a: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Shen, Xin-Yong, et al. "CONVECTIVE-STRATIFORM RAINFALL PARTITION BY RADIANCE-DERIVED CLOUD CONTENT: A MODELING STUDY."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Journal of Tropical Meteorology</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(2016).</a:t>
            </a:r>
            <a:r>
              <a:rPr lang="en-IN" sz="1000" dirty="0">
                <a:solidFill>
                  <a:srgbClr val="000000"/>
                </a:solidFill>
                <a:latin typeface="Times New Roman" panose="02020603050405020304" pitchFamily="18" charset="0"/>
                <a:cs typeface="Times New Roman" panose="02020603050405020304" pitchFamily="18" charset="0"/>
              </a:rPr>
              <a:t> </a:t>
            </a:r>
          </a:p>
          <a:p>
            <a:pPr algn="just" rtl="0">
              <a:spcBef>
                <a:spcPts val="0"/>
              </a:spcBef>
              <a:spcAft>
                <a:spcPts val="0"/>
              </a:spcAft>
            </a:pP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Lazri</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Mourad, and </a:t>
            </a: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Soltane</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a:t>
            </a: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Ameur</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"Using cloud water path and cloud top temperature for estimating convective and stratiform rainfall from SEVIRI daytime data."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Arabian Journal of Geosciences</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9.11 (2016): 577. </a:t>
            </a:r>
            <a:r>
              <a:rPr lang="en-IN" sz="1000" i="0" u="sng" strike="noStrike" dirty="0">
                <a:solidFill>
                  <a:srgbClr val="1155CC"/>
                </a:solidFill>
                <a:effectLst/>
                <a:latin typeface="Times New Roman" panose="02020603050405020304" pitchFamily="18" charset="0"/>
                <a:cs typeface="Times New Roman" panose="02020603050405020304" pitchFamily="18" charset="0"/>
                <a:hlinkClick r:id="rId18"/>
              </a:rPr>
              <a:t>https://doi.org/10.1007/s12517-016-2610-8</a:t>
            </a:r>
            <a:r>
              <a:rPr lang="en-IN" sz="1000" i="0" u="none" strike="noStrike" dirty="0">
                <a:solidFill>
                  <a:srgbClr val="000000"/>
                </a:solidFill>
                <a:effectLst/>
                <a:latin typeface="Times New Roman" panose="02020603050405020304" pitchFamily="18" charset="0"/>
                <a:cs typeface="Times New Roman" panose="02020603050405020304" pitchFamily="18" charset="0"/>
              </a:rPr>
              <a:t> </a:t>
            </a: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b="0" i="0" u="none" strike="noStrike" dirty="0">
              <a:solidFill>
                <a:srgbClr val="222222"/>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US" sz="1000" dirty="0">
              <a:latin typeface="Times New Roman" panose="02020603050405020304" pitchFamily="18" charset="0"/>
              <a:cs typeface="Times New Roman" panose="02020603050405020304" pitchFamily="18" charset="0"/>
            </a:endParaRPr>
          </a:p>
          <a:p>
            <a:pPr algn="just">
              <a:spcBef>
                <a:spcPts val="200"/>
              </a:spcBef>
              <a:defRPr sz="1200"/>
            </a:pPr>
            <a:endParaRPr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80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itle 1"/>
          <p:cNvSpPr txBox="1">
            <a:spLocks noGrp="1"/>
          </p:cNvSpPr>
          <p:nvPr>
            <p:ph type="title"/>
          </p:nvPr>
        </p:nvSpPr>
        <p:spPr>
          <a:xfrm>
            <a:off x="457199" y="139860"/>
            <a:ext cx="8229601" cy="381965"/>
          </a:xfrm>
          <a:prstGeom prst="rect">
            <a:avLst/>
          </a:prstGeom>
        </p:spPr>
        <p:txBody>
          <a:bodyPr>
            <a:normAutofit fontScale="90000"/>
          </a:bodyPr>
          <a:lstStyle>
            <a:lvl1pPr>
              <a:defRPr sz="3000">
                <a:latin typeface="Times New Roman"/>
                <a:ea typeface="Times New Roman"/>
                <a:cs typeface="Times New Roman"/>
                <a:sym typeface="Times New Roman"/>
              </a:defRPr>
            </a:lvl1pPr>
          </a:lstStyle>
          <a:p>
            <a:r>
              <a:rPr sz="2500" b="1" dirty="0"/>
              <a:t>References</a:t>
            </a:r>
            <a:r>
              <a:rPr lang="en-US" sz="2500" b="1" dirty="0"/>
              <a:t> (continued)</a:t>
            </a:r>
            <a:endParaRPr sz="2500" b="1" dirty="0"/>
          </a:p>
        </p:txBody>
      </p:sp>
      <p:sp>
        <p:nvSpPr>
          <p:cNvPr id="591" name="Content Placeholder 3"/>
          <p:cNvSpPr txBox="1">
            <a:spLocks noGrp="1"/>
          </p:cNvSpPr>
          <p:nvPr>
            <p:ph type="body" idx="1"/>
          </p:nvPr>
        </p:nvSpPr>
        <p:spPr>
          <a:xfrm>
            <a:off x="0" y="714135"/>
            <a:ext cx="9144000" cy="5429730"/>
          </a:xfrm>
          <a:prstGeom prst="rect">
            <a:avLst/>
          </a:prstGeom>
        </p:spPr>
        <p:txBody>
          <a:bodyPr>
            <a:noAutofit/>
          </a:bodyPr>
          <a:lstStyle/>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Black, Peter G., et al. "Oceanic rainfall detection and classification in tropical and subtropical mesoscale convective systems using underwater acoustic methods."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Monthly weather review</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125.9 (1997): 2014-2042.</a:t>
            </a:r>
            <a:r>
              <a:rPr lang="en-IN" sz="1000" dirty="0">
                <a:solidFill>
                  <a:srgbClr val="000000"/>
                </a:solidFill>
                <a:latin typeface="Times New Roman" panose="02020603050405020304" pitchFamily="18" charset="0"/>
                <a:cs typeface="Times New Roman" panose="02020603050405020304" pitchFamily="18" charset="0"/>
              </a:rPr>
              <a:t>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2"/>
              </a:rPr>
              <a:t>https://doi.org/10.1175/1520-0493(1997)125&lt;2014:ORDACI&gt;2.0.CO;2</a:t>
            </a: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Tremblay, André. "The stratiform and convective components of surface precipitation."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Journal of the atmospheric sciences</a:t>
            </a:r>
            <a:r>
              <a:rPr lang="en-IN" sz="1000" i="0" u="none" strike="noStrike" dirty="0">
                <a:solidFill>
                  <a:srgbClr val="222222"/>
                </a:solidFill>
                <a:effectLst/>
                <a:latin typeface="Times New Roman" panose="02020603050405020304" pitchFamily="18" charset="0"/>
                <a:cs typeface="Times New Roman" panose="02020603050405020304" pitchFamily="18" charset="0"/>
              </a:rPr>
              <a:t>62.5 (2005): 1513-1528.</a:t>
            </a:r>
            <a:r>
              <a:rPr lang="en-IN" sz="1000" dirty="0">
                <a:solidFill>
                  <a:srgbClr val="000000"/>
                </a:solidFill>
                <a:latin typeface="Times New Roman" panose="02020603050405020304" pitchFamily="18" charset="0"/>
                <a:cs typeface="Times New Roman" panose="02020603050405020304" pitchFamily="18" charset="0"/>
              </a:rPr>
              <a:t>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3"/>
              </a:rPr>
              <a:t>https://doi.org/10.1175/JAS3411.1</a:t>
            </a:r>
            <a:endParaRPr lang="en-IN" sz="1000" i="0" u="none" strike="noStrike" dirty="0">
              <a:solidFill>
                <a:srgbClr val="222222"/>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en-IN" sz="1000" i="0" u="none" strike="noStrike" dirty="0">
                <a:solidFill>
                  <a:srgbClr val="222222"/>
                </a:solidFill>
                <a:effectLst/>
                <a:latin typeface="Times New Roman" panose="02020603050405020304" pitchFamily="18" charset="0"/>
                <a:cs typeface="Times New Roman" panose="02020603050405020304" pitchFamily="18" charset="0"/>
              </a:rPr>
              <a:t>Ruiz-Leo, Ana M., et al. "Convective and stratiform precipitation trends in the Spanish Mediterranean coast."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Atmospheric Research</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119 (2013): 46-55.</a:t>
            </a:r>
            <a:r>
              <a:rPr lang="en-IN" sz="1000" dirty="0">
                <a:solidFill>
                  <a:srgbClr val="000000"/>
                </a:solidFill>
                <a:latin typeface="Times New Roman" panose="02020603050405020304" pitchFamily="18" charset="0"/>
                <a:cs typeface="Times New Roman" panose="02020603050405020304" pitchFamily="18" charset="0"/>
              </a:rPr>
              <a:t> </a:t>
            </a:r>
            <a:r>
              <a:rPr lang="en-IN" sz="1000" i="0" u="none" strike="noStrike" dirty="0">
                <a:solidFill>
                  <a:srgbClr val="000000"/>
                </a:solidFill>
                <a:effectLst/>
                <a:latin typeface="Times New Roman" panose="02020603050405020304" pitchFamily="18" charset="0"/>
                <a:cs typeface="Times New Roman" panose="02020603050405020304" pitchFamily="18" charset="0"/>
                <a:hlinkClick r:id="rId4"/>
              </a:rPr>
              <a:t>https://doi.org/10.1016/j.atmosres.2011.07.019</a:t>
            </a: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IN" sz="1000" i="0" u="none" strike="noStrike" dirty="0" err="1">
                <a:solidFill>
                  <a:srgbClr val="222222"/>
                </a:solidFill>
                <a:effectLst/>
                <a:latin typeface="Times New Roman" panose="02020603050405020304" pitchFamily="18" charset="0"/>
                <a:cs typeface="Times New Roman" panose="02020603050405020304" pitchFamily="18" charset="0"/>
              </a:rPr>
              <a:t>Poujol</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B., et al. "A physically based precipitation separation algorithm for convection‐permitting models over complex topography." </a:t>
            </a:r>
            <a:r>
              <a:rPr lang="en-IN" sz="1000" i="1" u="none" strike="noStrike" dirty="0">
                <a:solidFill>
                  <a:srgbClr val="222222"/>
                </a:solidFill>
                <a:effectLst/>
                <a:latin typeface="Times New Roman" panose="02020603050405020304" pitchFamily="18" charset="0"/>
                <a:cs typeface="Times New Roman" panose="02020603050405020304" pitchFamily="18" charset="0"/>
              </a:rPr>
              <a:t>Quarterly Journal of the Royal Meteorological Society</a:t>
            </a:r>
            <a:r>
              <a:rPr lang="en-IN" sz="1000" i="0" u="none" strike="noStrike" dirty="0">
                <a:solidFill>
                  <a:srgbClr val="222222"/>
                </a:solidFill>
                <a:effectLst/>
                <a:latin typeface="Times New Roman" panose="02020603050405020304" pitchFamily="18" charset="0"/>
                <a:cs typeface="Times New Roman" panose="02020603050405020304" pitchFamily="18" charset="0"/>
              </a:rPr>
              <a:t> 146.727 (2020): 748-761. </a:t>
            </a:r>
            <a:r>
              <a:rPr lang="en-IN" sz="1000" i="0" u="none" strike="noStrike" dirty="0">
                <a:solidFill>
                  <a:srgbClr val="767676"/>
                </a:solidFill>
                <a:effectLst/>
                <a:latin typeface="Times New Roman" panose="02020603050405020304" pitchFamily="18" charset="0"/>
                <a:cs typeface="Times New Roman" panose="02020603050405020304" pitchFamily="18" charset="0"/>
              </a:rPr>
              <a:t> </a:t>
            </a:r>
            <a:r>
              <a:rPr lang="en-IN" sz="1000" i="0" u="none" strike="noStrike" dirty="0">
                <a:solidFill>
                  <a:srgbClr val="005274"/>
                </a:solidFill>
                <a:effectLst/>
                <a:latin typeface="Times New Roman" panose="02020603050405020304" pitchFamily="18" charset="0"/>
                <a:cs typeface="Times New Roman" panose="02020603050405020304" pitchFamily="18" charset="0"/>
                <a:hlinkClick r:id="rId5"/>
              </a:rPr>
              <a:t>https://doi.org/10.1002/qj.3706</a:t>
            </a:r>
            <a:endParaRPr lang="en-IN" sz="1000" b="0" i="0" u="none" strike="noStrike" dirty="0">
              <a:solidFill>
                <a:srgbClr val="222222"/>
              </a:solidFill>
              <a:effectLst/>
              <a:latin typeface="Times New Roman" panose="02020603050405020304" pitchFamily="18" charset="0"/>
              <a:cs typeface="Times New Roman" panose="02020603050405020304" pitchFamily="18" charset="0"/>
            </a:endParaRPr>
          </a:p>
          <a:p>
            <a:pPr algn="just">
              <a:spcBef>
                <a:spcPts val="0"/>
              </a:spcBef>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Deb Burman,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Pramit</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Kumar, et al. "Ecosystem-atmosphere carbon and water exchanges of subtropical evergreen and deciduous forests in India."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Forest Ecology and Management</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495 (2021): 119371. </a:t>
            </a:r>
            <a:r>
              <a:rPr lang="en-IN" sz="1000" b="0" i="0" u="none" strike="noStrike" dirty="0">
                <a:solidFill>
                  <a:srgbClr val="007398"/>
                </a:solidFill>
                <a:effectLst/>
                <a:latin typeface="Times New Roman" panose="02020603050405020304" pitchFamily="18" charset="0"/>
                <a:cs typeface="Times New Roman" panose="02020603050405020304" pitchFamily="18" charset="0"/>
                <a:hlinkClick r:id="rId6" tooltip="Persistent link using digital object identifier"/>
              </a:rPr>
              <a:t>https://doi.org/10.1016/j.foreco.2021.119371</a:t>
            </a:r>
            <a:r>
              <a:rPr lang="en-IN" sz="1000" b="0" i="0" u="none" strike="noStrike" dirty="0">
                <a:solidFill>
                  <a:srgbClr val="007398"/>
                </a:solidFill>
                <a:effectLst/>
                <a:latin typeface="Times New Roman" panose="02020603050405020304" pitchFamily="18" charset="0"/>
                <a:cs typeface="Times New Roman" panose="02020603050405020304" pitchFamily="18" charset="0"/>
              </a:rPr>
              <a:t> </a:t>
            </a:r>
          </a:p>
          <a:p>
            <a:pPr algn="just">
              <a:spcBef>
                <a:spcPts val="0"/>
              </a:spcBef>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Som</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Kalyan Sundar, and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Mousumi</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Dey. "Analysis and forecasting of rainfall trends in semi-arid Bundelkhand region of Madhya Pradesh, India: using statistical methods."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Environmental Earth Sciences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81.3 (2022): 98.</a:t>
            </a:r>
            <a:r>
              <a:rPr lang="en-IN" sz="1000" dirty="0">
                <a:solidFill>
                  <a:srgbClr val="007398"/>
                </a:solidFill>
                <a:latin typeface="Times New Roman" panose="02020603050405020304" pitchFamily="18" charset="0"/>
                <a:cs typeface="Times New Roman" panose="02020603050405020304" pitchFamily="18" charset="0"/>
              </a:rPr>
              <a:t> </a:t>
            </a:r>
            <a:r>
              <a:rPr lang="en-IN" sz="1000" b="0" i="0" u="none" strike="noStrike" dirty="0">
                <a:solidFill>
                  <a:srgbClr val="333333"/>
                </a:solidFill>
                <a:effectLst/>
                <a:latin typeface="Times New Roman" panose="02020603050405020304" pitchFamily="18" charset="0"/>
                <a:cs typeface="Times New Roman" panose="02020603050405020304" pitchFamily="18" charset="0"/>
                <a:hlinkClick r:id="rId7"/>
              </a:rPr>
              <a:t>https://doi.org/10.1007/s12665-021-10159-x</a:t>
            </a:r>
            <a:endParaRPr lang="en-IN" sz="1000" b="0" i="0" u="none" strike="noStrike" dirty="0">
              <a:solidFill>
                <a:srgbClr val="333333"/>
              </a:solidFill>
              <a:effectLst/>
              <a:latin typeface="Times New Roman" panose="02020603050405020304" pitchFamily="18" charset="0"/>
              <a:cs typeface="Times New Roman" panose="02020603050405020304" pitchFamily="18" charset="0"/>
            </a:endParaRPr>
          </a:p>
          <a:p>
            <a:pPr algn="just">
              <a:spcBef>
                <a:spcPts val="0"/>
              </a:spcBef>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Equbal</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Jawed, et al. "Assessing the ecological quality of the Port Blair coast (South Andaman, India) using different suites of benthic biotic indices."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Journal of the Marine Biological Association of the United Kingdom</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97.5 (2017): 1007-1021.</a:t>
            </a:r>
            <a:r>
              <a:rPr lang="en-IN" sz="1000" dirty="0">
                <a:solidFill>
                  <a:srgbClr val="333333"/>
                </a:solidFill>
                <a:latin typeface="Times New Roman" panose="02020603050405020304" pitchFamily="18" charset="0"/>
                <a:cs typeface="Times New Roman" panose="02020603050405020304" pitchFamily="18" charset="0"/>
              </a:rPr>
              <a:t> </a:t>
            </a:r>
            <a:r>
              <a:rPr lang="en-IN" sz="1000" dirty="0">
                <a:solidFill>
                  <a:srgbClr val="333333"/>
                </a:solidFill>
                <a:latin typeface="Times New Roman" panose="02020603050405020304" pitchFamily="18" charset="0"/>
                <a:cs typeface="Times New Roman" panose="02020603050405020304" pitchFamily="18" charset="0"/>
                <a:hlinkClick r:id="rId8"/>
              </a:rPr>
              <a:t>https://</a:t>
            </a:r>
            <a:r>
              <a:rPr lang="en-IN" sz="1000" b="0" i="0" u="none" strike="noStrike" dirty="0">
                <a:solidFill>
                  <a:srgbClr val="181817"/>
                </a:solidFill>
                <a:effectLst/>
                <a:latin typeface="Times New Roman" panose="02020603050405020304" pitchFamily="18" charset="0"/>
                <a:cs typeface="Times New Roman" panose="02020603050405020304" pitchFamily="18" charset="0"/>
                <a:hlinkClick r:id="rId8"/>
              </a:rPr>
              <a:t>doi.org/10.1017/S0025315417000753</a:t>
            </a:r>
            <a:r>
              <a:rPr lang="en-IN" sz="1000" b="0" i="0" u="none" strike="noStrike" dirty="0">
                <a:solidFill>
                  <a:srgbClr val="181817"/>
                </a:solidFill>
                <a:effectLst/>
                <a:latin typeface="Times New Roman" panose="02020603050405020304" pitchFamily="18" charset="0"/>
                <a:cs typeface="Times New Roman" panose="02020603050405020304" pitchFamily="18" charset="0"/>
              </a:rPr>
              <a:t> </a:t>
            </a:r>
          </a:p>
          <a:p>
            <a:pPr algn="just">
              <a:spcBef>
                <a:spcPts val="0"/>
              </a:spcBef>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ADAMALA, SIRISHA, and A. Velmurugan. "Trend analysis of rainfall and air temperature in Andaman &amp; Nicobar Islands, India."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J. Indian Soc. Coastal Agric. Res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38.2 (2020): 95-103. </a:t>
            </a: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Chakraborty, S., et al. "Atmospheric controls on the precipitation isotopes over the Andaman Islands, Bay of Bengal."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Scientific reports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6.1 (2016): 19555. </a:t>
            </a:r>
            <a:r>
              <a:rPr lang="en-IN" sz="1000" b="0" i="0" u="none" strike="noStrike" dirty="0">
                <a:solidFill>
                  <a:srgbClr val="222222"/>
                </a:solidFill>
                <a:effectLst/>
                <a:latin typeface="Times New Roman" panose="02020603050405020304" pitchFamily="18" charset="0"/>
                <a:cs typeface="Times New Roman" panose="02020603050405020304" pitchFamily="18" charset="0"/>
                <a:hlinkClick r:id="rId9"/>
              </a:rPr>
              <a:t>https://doi.org/10.1038/srep19555</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a:t>
            </a: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Munksgaard</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Niels C., et al. "Data descriptor: daily observations of stable isotope ratios of rainfall in the tropics."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Scientific reports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9.1 (2019): 14419.</a:t>
            </a:r>
            <a:r>
              <a:rPr lang="en-IN" sz="1000" dirty="0">
                <a:solidFill>
                  <a:srgbClr val="222222"/>
                </a:solidFill>
                <a:latin typeface="Times New Roman" panose="02020603050405020304" pitchFamily="18" charset="0"/>
                <a:cs typeface="Times New Roman" panose="02020603050405020304" pitchFamily="18" charset="0"/>
              </a:rPr>
              <a:t> </a:t>
            </a:r>
            <a:r>
              <a:rPr lang="en-IN" sz="1000" b="0" i="0" u="none" strike="noStrike" dirty="0">
                <a:solidFill>
                  <a:srgbClr val="222222"/>
                </a:solidFill>
                <a:effectLst/>
                <a:latin typeface="Times New Roman" panose="02020603050405020304" pitchFamily="18" charset="0"/>
                <a:cs typeface="Times New Roman" panose="02020603050405020304" pitchFamily="18" charset="0"/>
                <a:hlinkClick r:id="rId10"/>
              </a:rPr>
              <a:t>https://doi.org/10.1038/s41598-019-50973-9</a:t>
            </a:r>
            <a:r>
              <a:rPr lang="en-IN" sz="1000" dirty="0">
                <a:solidFill>
                  <a:srgbClr val="222222"/>
                </a:solidFill>
                <a:latin typeface="Times New Roman" panose="02020603050405020304" pitchFamily="18" charset="0"/>
                <a:cs typeface="Times New Roman" panose="02020603050405020304" pitchFamily="18" charset="0"/>
              </a:rPr>
              <a:t> </a:t>
            </a:r>
          </a:p>
          <a:p>
            <a:pPr algn="just">
              <a:spcBef>
                <a:spcPts val="200"/>
              </a:spcBef>
              <a:defRPr sz="1200"/>
            </a:pP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Dansgaard</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Willi. "Stable isotopes in precipitation." </a:t>
            </a:r>
            <a:r>
              <a:rPr lang="en-IN" sz="1000" b="0" i="1" u="none" strike="noStrike" dirty="0" err="1">
                <a:solidFill>
                  <a:srgbClr val="222222"/>
                </a:solidFill>
                <a:effectLst/>
                <a:latin typeface="Times New Roman" panose="02020603050405020304" pitchFamily="18" charset="0"/>
                <a:cs typeface="Times New Roman" panose="02020603050405020304" pitchFamily="18" charset="0"/>
              </a:rPr>
              <a:t>tellus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16.4 (1964): 436-468. </a:t>
            </a:r>
            <a:r>
              <a:rPr lang="en-IN" sz="1000" dirty="0">
                <a:effectLst/>
                <a:latin typeface="Times New Roman" panose="02020603050405020304" pitchFamily="18" charset="0"/>
                <a:cs typeface="Times New Roman" panose="02020603050405020304" pitchFamily="18" charset="0"/>
                <a:hlinkClick r:id="rId11"/>
              </a:rPr>
              <a:t>https://doi.org/10.3402/tellusa.v16i4.8993</a:t>
            </a:r>
            <a:r>
              <a:rPr lang="en-IN" sz="1000" dirty="0">
                <a:effectLst/>
                <a:latin typeface="Times New Roman" panose="02020603050405020304" pitchFamily="18" charset="0"/>
                <a:cs typeface="Times New Roman" panose="02020603050405020304" pitchFamily="18" charset="0"/>
              </a:rPr>
              <a:t> </a:t>
            </a: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Chakraborty,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Supriyo</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et al. "Linkage between precipitation isotopes and biosphere-atmosphere interaction observed in northeast India." </a:t>
            </a:r>
            <a:r>
              <a:rPr lang="en-IN" sz="1000" b="0" i="1" u="none" strike="noStrike" dirty="0" err="1">
                <a:solidFill>
                  <a:srgbClr val="222222"/>
                </a:solidFill>
                <a:effectLst/>
                <a:latin typeface="Times New Roman" panose="02020603050405020304" pitchFamily="18" charset="0"/>
                <a:cs typeface="Times New Roman" panose="02020603050405020304" pitchFamily="18" charset="0"/>
              </a:rPr>
              <a:t>npj</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 Climate and Atmospheric Science</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5.1 (2022): 10.</a:t>
            </a:r>
            <a:r>
              <a:rPr lang="en-IN" sz="1000" b="0" i="0" u="none" strike="noStrike" dirty="0">
                <a:solidFill>
                  <a:srgbClr val="222222"/>
                </a:solidFill>
                <a:latin typeface="Times New Roman" panose="02020603050405020304" pitchFamily="18" charset="0"/>
                <a:cs typeface="Times New Roman" panose="02020603050405020304" pitchFamily="18" charset="0"/>
              </a:rPr>
              <a:t> </a:t>
            </a:r>
            <a:r>
              <a:rPr lang="en-IN" sz="1000" b="0" i="0" u="none" strike="noStrike" dirty="0">
                <a:solidFill>
                  <a:srgbClr val="222222"/>
                </a:solidFill>
                <a:effectLst/>
                <a:latin typeface="Times New Roman" panose="02020603050405020304" pitchFamily="18" charset="0"/>
                <a:cs typeface="Times New Roman" panose="02020603050405020304" pitchFamily="18" charset="0"/>
                <a:hlinkClick r:id="rId12"/>
              </a:rPr>
              <a:t>https://doi.org/10.1038/s41612-022-00231-z</a:t>
            </a:r>
            <a:endParaRPr lang="en-IN" sz="1000" b="0" i="0" u="none" strike="noStrike" dirty="0">
              <a:solidFill>
                <a:srgbClr val="222222"/>
              </a:solidFill>
              <a:latin typeface="Times New Roman" panose="02020603050405020304" pitchFamily="18" charset="0"/>
              <a:cs typeface="Times New Roman" panose="02020603050405020304" pitchFamily="18" charset="0"/>
            </a:endParaRPr>
          </a:p>
          <a:p>
            <a:pPr algn="just">
              <a:spcBef>
                <a:spcPts val="200"/>
              </a:spcBef>
              <a:defRPr sz="1200"/>
            </a:pPr>
            <a:r>
              <a:rPr lang="en-IN" sz="1000" b="0" i="0" u="none" strike="noStrike" dirty="0">
                <a:solidFill>
                  <a:srgbClr val="222222"/>
                </a:solidFill>
                <a:effectLst/>
                <a:latin typeface="Times New Roman" panose="02020603050405020304" pitchFamily="18" charset="0"/>
                <a:cs typeface="Times New Roman" panose="02020603050405020304" pitchFamily="18" charset="0"/>
              </a:rPr>
              <a:t>Deb Burman,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Pramit</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Kumar, et al. "A comparative study of </a:t>
            </a:r>
            <a:r>
              <a:rPr lang="en-IN" sz="1000" b="0" i="0" u="none" strike="noStrike" dirty="0" err="1">
                <a:solidFill>
                  <a:srgbClr val="222222"/>
                </a:solidFill>
                <a:effectLst/>
                <a:latin typeface="Times New Roman" panose="02020603050405020304" pitchFamily="18" charset="0"/>
                <a:cs typeface="Times New Roman" panose="02020603050405020304" pitchFamily="18" charset="0"/>
              </a:rPr>
              <a:t>ecohydrologies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of a tropical mangrove and a broadleaf deciduous forest using eddy covariance measurement." </a:t>
            </a:r>
            <a:r>
              <a:rPr lang="en-IN" sz="1000" b="0" i="1" u="none" strike="noStrike" dirty="0">
                <a:solidFill>
                  <a:srgbClr val="222222"/>
                </a:solidFill>
                <a:effectLst/>
                <a:latin typeface="Times New Roman" panose="02020603050405020304" pitchFamily="18" charset="0"/>
                <a:cs typeface="Times New Roman" panose="02020603050405020304" pitchFamily="18" charset="0"/>
              </a:rPr>
              <a:t>Meteorology and Atmospheric Physics</a:t>
            </a:r>
            <a:r>
              <a:rPr lang="en-IN" sz="1000" b="0" i="0" u="none" strike="noStrike" dirty="0">
                <a:solidFill>
                  <a:srgbClr val="222222"/>
                </a:solidFill>
                <a:effectLst/>
                <a:latin typeface="Times New Roman" panose="02020603050405020304" pitchFamily="18" charset="0"/>
                <a:cs typeface="Times New Roman" panose="02020603050405020304" pitchFamily="18" charset="0"/>
              </a:rPr>
              <a:t> 134 (2022): 1-22. </a:t>
            </a:r>
            <a:r>
              <a:rPr lang="en-IN" sz="1000" b="0" i="0" u="none" strike="noStrike" dirty="0">
                <a:solidFill>
                  <a:srgbClr val="333333"/>
                </a:solidFill>
                <a:effectLst/>
                <a:latin typeface="Times New Roman" panose="02020603050405020304" pitchFamily="18" charset="0"/>
                <a:cs typeface="Times New Roman" panose="02020603050405020304" pitchFamily="18" charset="0"/>
                <a:hlinkClick r:id="rId13"/>
              </a:rPr>
              <a:t>https://doi.org/10.1007/s00703-021-00840-y</a:t>
            </a:r>
            <a:r>
              <a:rPr lang="en-IN" sz="1000" b="0" i="0" u="none" strike="noStrike" dirty="0">
                <a:solidFill>
                  <a:srgbClr val="333333"/>
                </a:solidFill>
                <a:effectLst/>
                <a:latin typeface="Times New Roman" panose="02020603050405020304" pitchFamily="18" charset="0"/>
                <a:cs typeface="Times New Roman" panose="02020603050405020304" pitchFamily="18" charset="0"/>
              </a:rPr>
              <a:t> </a:t>
            </a:r>
            <a:endParaRPr lang="en-IN" sz="1000" dirty="0">
              <a:effectLst/>
              <a:latin typeface="Times New Roman" panose="02020603050405020304" pitchFamily="18" charset="0"/>
              <a:cs typeface="Times New Roman" panose="02020603050405020304" pitchFamily="18" charset="0"/>
            </a:endParaRPr>
          </a:p>
          <a:p>
            <a:pPr algn="just">
              <a:spcBef>
                <a:spcPts val="0"/>
              </a:spcBef>
            </a:pPr>
            <a:r>
              <a:rPr lang="en-IN" sz="1000" b="0" i="1" u="none" strike="noStrike" dirty="0" err="1">
                <a:solidFill>
                  <a:srgbClr val="000000"/>
                </a:solidFill>
                <a:effectLst/>
                <a:latin typeface="Times New Roman" panose="02020603050405020304" pitchFamily="18" charset="0"/>
                <a:cs typeface="Times New Roman" panose="02020603050405020304" pitchFamily="18" charset="0"/>
              </a:rPr>
              <a:t>Rolph</a:t>
            </a:r>
            <a:r>
              <a:rPr lang="en-IN" sz="1000" b="0" i="1" u="none" strike="noStrike" dirty="0">
                <a:solidFill>
                  <a:srgbClr val="000000"/>
                </a:solidFill>
                <a:effectLst/>
                <a:latin typeface="Times New Roman" panose="02020603050405020304" pitchFamily="18" charset="0"/>
                <a:cs typeface="Times New Roman" panose="02020603050405020304" pitchFamily="18" charset="0"/>
              </a:rPr>
              <a:t>, G., Stein, A., and </a:t>
            </a:r>
            <a:r>
              <a:rPr lang="en-IN" sz="1000" b="0" i="1" u="none" strike="noStrike" dirty="0" err="1">
                <a:solidFill>
                  <a:srgbClr val="000000"/>
                </a:solidFill>
                <a:effectLst/>
                <a:latin typeface="Times New Roman" panose="02020603050405020304" pitchFamily="18" charset="0"/>
                <a:cs typeface="Times New Roman" panose="02020603050405020304" pitchFamily="18" charset="0"/>
              </a:rPr>
              <a:t>Stunder</a:t>
            </a:r>
            <a:r>
              <a:rPr lang="en-IN" sz="1000" b="0" i="1" u="none" strike="noStrike" dirty="0">
                <a:solidFill>
                  <a:srgbClr val="000000"/>
                </a:solidFill>
                <a:effectLst/>
                <a:latin typeface="Times New Roman" panose="02020603050405020304" pitchFamily="18" charset="0"/>
                <a:cs typeface="Times New Roman" panose="02020603050405020304" pitchFamily="18" charset="0"/>
              </a:rPr>
              <a:t>, B., (2017). Real-time Environmental Applications and Display </a:t>
            </a:r>
            <a:r>
              <a:rPr lang="en-IN" sz="1000" b="0" i="1" u="none" strike="noStrike" dirty="0" err="1">
                <a:solidFill>
                  <a:srgbClr val="000000"/>
                </a:solidFill>
                <a:effectLst/>
                <a:latin typeface="Times New Roman" panose="02020603050405020304" pitchFamily="18" charset="0"/>
                <a:cs typeface="Times New Roman" panose="02020603050405020304" pitchFamily="18" charset="0"/>
              </a:rPr>
              <a:t>sYstem</a:t>
            </a:r>
            <a:r>
              <a:rPr lang="en-IN" sz="1000" b="0" i="1" u="none" strike="noStrike" dirty="0">
                <a:solidFill>
                  <a:srgbClr val="000000"/>
                </a:solidFill>
                <a:effectLst/>
                <a:latin typeface="Times New Roman" panose="02020603050405020304" pitchFamily="18" charset="0"/>
                <a:cs typeface="Times New Roman" panose="02020603050405020304" pitchFamily="18" charset="0"/>
              </a:rPr>
              <a:t>: READY. Environmental Modelling &amp; Software, </a:t>
            </a:r>
            <a:r>
              <a:rPr lang="en-IN" sz="1000" b="1" i="1" u="none" strike="noStrike" dirty="0">
                <a:solidFill>
                  <a:srgbClr val="000000"/>
                </a:solidFill>
                <a:effectLst/>
                <a:latin typeface="Times New Roman" panose="02020603050405020304" pitchFamily="18" charset="0"/>
                <a:cs typeface="Times New Roman" panose="02020603050405020304" pitchFamily="18" charset="0"/>
              </a:rPr>
              <a:t>95</a:t>
            </a:r>
            <a:r>
              <a:rPr lang="en-IN" sz="1000" b="0" i="1" u="none" strike="noStrike" dirty="0">
                <a:solidFill>
                  <a:srgbClr val="000000"/>
                </a:solidFill>
                <a:effectLst/>
                <a:latin typeface="Times New Roman" panose="02020603050405020304" pitchFamily="18" charset="0"/>
                <a:cs typeface="Times New Roman" panose="02020603050405020304" pitchFamily="18" charset="0"/>
              </a:rPr>
              <a:t>, 210-228,</a:t>
            </a:r>
            <a:r>
              <a:rPr lang="en-IN" sz="1000" b="0" i="1" dirty="0">
                <a:solidFill>
                  <a:srgbClr val="545454"/>
                </a:solidFill>
                <a:effectLst/>
                <a:latin typeface="Times New Roman" panose="02020603050405020304" pitchFamily="18" charset="0"/>
                <a:cs typeface="Times New Roman" panose="02020603050405020304" pitchFamily="18" charset="0"/>
                <a:hlinkClick r:id="rId14" tooltip="This link opens a non-government website in a new window."/>
              </a:rPr>
              <a:t>https://doi.org/10.1016/j.envsoft.2017.06.025</a:t>
            </a:r>
            <a:endParaRPr lang="en-IN" sz="1000" dirty="0">
              <a:solidFill>
                <a:srgbClr val="007398"/>
              </a:solidFill>
              <a:latin typeface="Times New Roman" panose="02020603050405020304" pitchFamily="18" charset="0"/>
              <a:cs typeface="Times New Roman" panose="02020603050405020304" pitchFamily="18" charset="0"/>
            </a:endParaRPr>
          </a:p>
          <a:p>
            <a:pPr algn="just">
              <a:spcBef>
                <a:spcPts val="0"/>
              </a:spcBef>
            </a:pPr>
            <a:endParaRPr lang="en-IN" sz="1000" b="0" i="0" u="none" strike="noStrike" dirty="0">
              <a:solidFill>
                <a:srgbClr val="007398"/>
              </a:solidFill>
              <a:effectLst/>
              <a:latin typeface="Times New Roman" panose="02020603050405020304" pitchFamily="18" charset="0"/>
              <a:cs typeface="Times New Roman" panose="02020603050405020304" pitchFamily="18" charset="0"/>
            </a:endParaRPr>
          </a:p>
          <a:p>
            <a:pPr algn="just">
              <a:spcBef>
                <a:spcPts val="0"/>
              </a:spcBef>
            </a:pPr>
            <a:endParaRPr lang="en-IN" sz="1000" i="0" u="none" strike="noStrike" dirty="0">
              <a:solidFill>
                <a:srgbClr val="767676"/>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endParaRPr lang="en-IN" sz="10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IN" sz="1000" dirty="0">
              <a:solidFill>
                <a:srgbClr val="000000"/>
              </a:solidFill>
              <a:latin typeface="Times New Roman" panose="02020603050405020304" pitchFamily="18" charset="0"/>
              <a:cs typeface="Times New Roman" panose="02020603050405020304" pitchFamily="18" charset="0"/>
            </a:endParaRPr>
          </a:p>
          <a:p>
            <a:pPr algn="just" rtl="0">
              <a:spcBef>
                <a:spcPts val="0"/>
              </a:spcBef>
              <a:spcAft>
                <a:spcPts val="0"/>
              </a:spcAft>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lgn="just">
              <a:buNone/>
            </a:pPr>
            <a:br>
              <a:rPr lang="en-IN" sz="1000" dirty="0">
                <a:latin typeface="Times New Roman" panose="02020603050405020304" pitchFamily="18" charset="0"/>
                <a:cs typeface="Times New Roman" panose="02020603050405020304" pitchFamily="18" charset="0"/>
              </a:rPr>
            </a:br>
            <a:br>
              <a:rPr lang="en-IN" sz="1000" dirty="0">
                <a:latin typeface="Times New Roman" panose="02020603050405020304" pitchFamily="18" charset="0"/>
                <a:cs typeface="Times New Roman" panose="02020603050405020304" pitchFamily="18" charset="0"/>
              </a:rPr>
            </a:b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dirty="0">
              <a:solidFill>
                <a:srgbClr val="000000"/>
              </a:solidFill>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000000"/>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IN" sz="1000" i="0" u="none" strike="noStrike" dirty="0">
              <a:solidFill>
                <a:srgbClr val="222222"/>
              </a:solidFill>
              <a:effectLst/>
              <a:latin typeface="Times New Roman" panose="02020603050405020304" pitchFamily="18" charset="0"/>
              <a:cs typeface="Times New Roman" panose="02020603050405020304" pitchFamily="18" charset="0"/>
            </a:endParaRPr>
          </a:p>
          <a:p>
            <a:pPr algn="just">
              <a:spcBef>
                <a:spcPts val="200"/>
              </a:spcBef>
              <a:defRPr sz="1200"/>
            </a:pPr>
            <a:endParaRPr lang="en-US" sz="1000" dirty="0">
              <a:latin typeface="Times New Roman" panose="02020603050405020304" pitchFamily="18" charset="0"/>
              <a:cs typeface="Times New Roman" panose="02020603050405020304" pitchFamily="18" charset="0"/>
            </a:endParaRPr>
          </a:p>
          <a:p>
            <a:pPr algn="just">
              <a:spcBef>
                <a:spcPts val="200"/>
              </a:spcBef>
              <a:defRPr sz="1200"/>
            </a:pPr>
            <a:endParaRPr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62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IN" dirty="0">
                <a:latin typeface="Britannic Bold" panose="020B0903060703020204" pitchFamily="34" charset="77"/>
              </a:rPr>
              <a:t>Acknowledgement</a:t>
            </a:r>
          </a:p>
        </p:txBody>
      </p:sp>
      <p:sp>
        <p:nvSpPr>
          <p:cNvPr id="3" name="Content Placeholder 2"/>
          <p:cNvSpPr>
            <a:spLocks noGrp="1"/>
          </p:cNvSpPr>
          <p:nvPr>
            <p:ph idx="1"/>
          </p:nvPr>
        </p:nvSpPr>
        <p:spPr>
          <a:xfrm>
            <a:off x="577770" y="1629137"/>
            <a:ext cx="7575630" cy="4238263"/>
          </a:xfrm>
        </p:spPr>
        <p:txBody>
          <a:bodyPr>
            <a:normAutofit/>
          </a:bodyPr>
          <a:lstStyle/>
          <a:p>
            <a:pPr algn="just"/>
            <a:r>
              <a:rPr lang="en-IN" sz="2000" dirty="0">
                <a:latin typeface="Times New Roman" pitchFamily="18" charset="0"/>
                <a:cs typeface="Times New Roman" pitchFamily="18" charset="0"/>
              </a:rPr>
              <a:t>The Director, IITM</a:t>
            </a:r>
          </a:p>
          <a:p>
            <a:pPr algn="just"/>
            <a:r>
              <a:rPr lang="en-IN" sz="2000" dirty="0">
                <a:latin typeface="Times New Roman" pitchFamily="18" charset="0"/>
                <a:cs typeface="Times New Roman" pitchFamily="18" charset="0"/>
              </a:rPr>
              <a:t>Executive Director, Centre for Climate Change Research</a:t>
            </a:r>
          </a:p>
          <a:p>
            <a:pPr algn="just"/>
            <a:r>
              <a:rPr lang="en-IN" sz="2000" dirty="0">
                <a:latin typeface="Times New Roman" pitchFamily="18" charset="0"/>
                <a:cs typeface="Times New Roman" pitchFamily="18" charset="0"/>
              </a:rPr>
              <a:t>International Atomic Energy Agency (IAEA)</a:t>
            </a:r>
          </a:p>
          <a:p>
            <a:pPr algn="just"/>
            <a:r>
              <a:rPr lang="en-IN" sz="2000" dirty="0">
                <a:latin typeface="Times New Roman" pitchFamily="18" charset="0"/>
                <a:cs typeface="Times New Roman" pitchFamily="18" charset="0"/>
              </a:rPr>
              <a:t>NOAA Air Resources Laboratory for HYSPLIT model</a:t>
            </a:r>
          </a:p>
          <a:p>
            <a:pPr algn="just"/>
            <a:r>
              <a:rPr lang="en-IN" sz="2000" dirty="0">
                <a:latin typeface="Times New Roman" pitchFamily="18" charset="0"/>
                <a:cs typeface="Times New Roman" pitchFamily="18" charset="0"/>
              </a:rPr>
              <a:t>Science and Engineering Research Board (SERB), the Government of India for providing the International Travel Support </a:t>
            </a:r>
            <a:r>
              <a:rPr lang="en-IN" sz="2000">
                <a:latin typeface="Times New Roman" pitchFamily="18" charset="0"/>
                <a:cs typeface="Times New Roman" pitchFamily="18" charset="0"/>
              </a:rPr>
              <a:t>(ITS) grant</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67132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F51E6815-6A70-24C0-B4C9-E908C1B6B0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655637"/>
            <a:ext cx="5408002" cy="4525963"/>
          </a:xfrm>
        </p:spPr>
      </p:pic>
      <p:sp>
        <p:nvSpPr>
          <p:cNvPr id="4" name="Date Placeholder 3">
            <a:extLst>
              <a:ext uri="{FF2B5EF4-FFF2-40B4-BE49-F238E27FC236}">
                <a16:creationId xmlns:a16="http://schemas.microsoft.com/office/drawing/2014/main" id="{839253D4-09DA-0045-47FF-787F2C79B953}"/>
              </a:ext>
            </a:extLst>
          </p:cNvPr>
          <p:cNvSpPr>
            <a:spLocks noGrp="1"/>
          </p:cNvSpPr>
          <p:nvPr>
            <p:ph type="dt" sz="half" idx="10"/>
          </p:nvPr>
        </p:nvSpPr>
        <p:spPr/>
        <p:txBody>
          <a:bodyPr/>
          <a:lstStyle/>
          <a:p>
            <a:r>
              <a:rPr lang="en-IN"/>
              <a:t>24/04/23</a:t>
            </a:r>
            <a:endParaRPr lang="en-US"/>
          </a:p>
        </p:txBody>
      </p:sp>
      <p:sp>
        <p:nvSpPr>
          <p:cNvPr id="5" name="Footer Placeholder 4">
            <a:extLst>
              <a:ext uri="{FF2B5EF4-FFF2-40B4-BE49-F238E27FC236}">
                <a16:creationId xmlns:a16="http://schemas.microsoft.com/office/drawing/2014/main" id="{B6035DAF-7E7C-C45D-8D31-FEC798932563}"/>
              </a:ext>
            </a:extLst>
          </p:cNvPr>
          <p:cNvSpPr>
            <a:spLocks noGrp="1"/>
          </p:cNvSpPr>
          <p:nvPr>
            <p:ph type="ftr" sz="quarter" idx="11"/>
          </p:nvPr>
        </p:nvSpPr>
        <p:spPr/>
        <p:txBody>
          <a:bodyPr/>
          <a:lstStyle/>
          <a:p>
            <a:r>
              <a:rPr lang="en-US"/>
              <a:t>EGU 23: AS1.21</a:t>
            </a:r>
          </a:p>
        </p:txBody>
      </p:sp>
      <p:sp>
        <p:nvSpPr>
          <p:cNvPr id="6" name="Slide Number Placeholder 5">
            <a:extLst>
              <a:ext uri="{FF2B5EF4-FFF2-40B4-BE49-F238E27FC236}">
                <a16:creationId xmlns:a16="http://schemas.microsoft.com/office/drawing/2014/main" id="{F4F91786-BA4C-BEAF-91D2-D94A33F8BDD3}"/>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9" name="Title 1">
            <a:extLst>
              <a:ext uri="{FF2B5EF4-FFF2-40B4-BE49-F238E27FC236}">
                <a16:creationId xmlns:a16="http://schemas.microsoft.com/office/drawing/2014/main" id="{EC1EDD42-D067-B57C-FEC3-B669719432DB}"/>
              </a:ext>
            </a:extLst>
          </p:cNvPr>
          <p:cNvSpPr txBox="1">
            <a:spLocks/>
          </p:cNvSpPr>
          <p:nvPr/>
        </p:nvSpPr>
        <p:spPr>
          <a:xfrm>
            <a:off x="0" y="83851"/>
            <a:ext cx="9144000" cy="5257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Why is it important? </a:t>
            </a:r>
          </a:p>
        </p:txBody>
      </p:sp>
      <p:pic>
        <p:nvPicPr>
          <p:cNvPr id="13" name="Picture 12">
            <a:extLst>
              <a:ext uri="{FF2B5EF4-FFF2-40B4-BE49-F238E27FC236}">
                <a16:creationId xmlns:a16="http://schemas.microsoft.com/office/drawing/2014/main" id="{F4B2C1CF-E431-8821-D3D0-DB5309927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11" y="762000"/>
            <a:ext cx="2628900" cy="2463800"/>
          </a:xfrm>
          <a:prstGeom prst="rect">
            <a:avLst/>
          </a:prstGeom>
        </p:spPr>
      </p:pic>
      <p:pic>
        <p:nvPicPr>
          <p:cNvPr id="15" name="Picture 14">
            <a:extLst>
              <a:ext uri="{FF2B5EF4-FFF2-40B4-BE49-F238E27FC236}">
                <a16:creationId xmlns:a16="http://schemas.microsoft.com/office/drawing/2014/main" id="{517C5267-1679-6BC9-7FD1-5EAC67F353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71" y="4132684"/>
            <a:ext cx="3203629" cy="1734716"/>
          </a:xfrm>
          <a:prstGeom prst="rect">
            <a:avLst/>
          </a:prstGeom>
        </p:spPr>
      </p:pic>
      <p:pic>
        <p:nvPicPr>
          <p:cNvPr id="17" name="Picture 16">
            <a:extLst>
              <a:ext uri="{FF2B5EF4-FFF2-40B4-BE49-F238E27FC236}">
                <a16:creationId xmlns:a16="http://schemas.microsoft.com/office/drawing/2014/main" id="{8B31B963-EF9C-31CB-0AA3-1FC5F45325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236" y="3145842"/>
            <a:ext cx="1993900" cy="355600"/>
          </a:xfrm>
          <a:prstGeom prst="rect">
            <a:avLst/>
          </a:prstGeom>
        </p:spPr>
      </p:pic>
      <p:pic>
        <p:nvPicPr>
          <p:cNvPr id="18" name="Picture 17">
            <a:extLst>
              <a:ext uri="{FF2B5EF4-FFF2-40B4-BE49-F238E27FC236}">
                <a16:creationId xmlns:a16="http://schemas.microsoft.com/office/drawing/2014/main" id="{F4AC2E68-92D3-4658-C35F-2D56E8879E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7678" y="4599333"/>
            <a:ext cx="1395722" cy="1850335"/>
          </a:xfrm>
          <a:prstGeom prst="rect">
            <a:avLst/>
          </a:prstGeom>
        </p:spPr>
      </p:pic>
    </p:spTree>
    <p:extLst>
      <p:ext uri="{BB962C8B-B14F-4D97-AF65-F5344CB8AC3E}">
        <p14:creationId xmlns:p14="http://schemas.microsoft.com/office/powerpoint/2010/main" val="236141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E85E7B2-BD34-6AE5-B88A-4A46F64AD532}"/>
              </a:ext>
            </a:extLst>
          </p:cNvPr>
          <p:cNvGraphicFramePr>
            <a:graphicFrameLocks noGrp="1"/>
          </p:cNvGraphicFramePr>
          <p:nvPr>
            <p:ph idx="1"/>
            <p:extLst>
              <p:ext uri="{D42A27DB-BD31-4B8C-83A1-F6EECF244321}">
                <p14:modId xmlns:p14="http://schemas.microsoft.com/office/powerpoint/2010/main" val="2302049510"/>
              </p:ext>
            </p:extLst>
          </p:nvPr>
        </p:nvGraphicFramePr>
        <p:xfrm>
          <a:off x="190501" y="685800"/>
          <a:ext cx="8762998" cy="5879714"/>
        </p:xfrm>
        <a:graphic>
          <a:graphicData uri="http://schemas.openxmlformats.org/drawingml/2006/table">
            <a:tbl>
              <a:tblPr firstRow="1" bandRow="1">
                <a:tableStyleId>{5940675A-B579-460E-94D1-54222C63F5DA}</a:tableStyleId>
              </a:tblPr>
              <a:tblGrid>
                <a:gridCol w="1081259">
                  <a:extLst>
                    <a:ext uri="{9D8B030D-6E8A-4147-A177-3AD203B41FA5}">
                      <a16:colId xmlns:a16="http://schemas.microsoft.com/office/drawing/2014/main" val="1291469878"/>
                    </a:ext>
                  </a:extLst>
                </a:gridCol>
                <a:gridCol w="4252741">
                  <a:extLst>
                    <a:ext uri="{9D8B030D-6E8A-4147-A177-3AD203B41FA5}">
                      <a16:colId xmlns:a16="http://schemas.microsoft.com/office/drawing/2014/main" val="3407147088"/>
                    </a:ext>
                  </a:extLst>
                </a:gridCol>
                <a:gridCol w="3428998">
                  <a:extLst>
                    <a:ext uri="{9D8B030D-6E8A-4147-A177-3AD203B41FA5}">
                      <a16:colId xmlns:a16="http://schemas.microsoft.com/office/drawing/2014/main" val="1479976499"/>
                    </a:ext>
                  </a:extLst>
                </a:gridCol>
              </a:tblGrid>
              <a:tr h="440426">
                <a:tc>
                  <a:txBody>
                    <a:bodyPr/>
                    <a:lstStyle/>
                    <a:p>
                      <a:pPr algn="ctr"/>
                      <a:r>
                        <a:rPr lang="en-US" sz="1400" b="1" dirty="0">
                          <a:latin typeface="Times New Roman" panose="02020603050405020304" pitchFamily="18" charset="0"/>
                          <a:cs typeface="Times New Roman" panose="02020603050405020304" pitchFamily="18" charset="0"/>
                        </a:rPr>
                        <a:t>Method</a:t>
                      </a:r>
                    </a:p>
                  </a:txBody>
                  <a:tcPr/>
                </a:tc>
                <a:tc>
                  <a:txBody>
                    <a:bodyPr/>
                    <a:lstStyle/>
                    <a:p>
                      <a:pPr algn="ctr"/>
                      <a:r>
                        <a:rPr lang="en-US" sz="1400" b="1" dirty="0">
                          <a:latin typeface="Times New Roman" panose="02020603050405020304" pitchFamily="18" charset="0"/>
                          <a:cs typeface="Times New Roman" panose="02020603050405020304" pitchFamily="18" charset="0"/>
                        </a:rPr>
                        <a:t>Recipe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Reference</a:t>
                      </a:r>
                    </a:p>
                  </a:txBody>
                  <a:tcPr/>
                </a:tc>
                <a:extLst>
                  <a:ext uri="{0D108BD9-81ED-4DB2-BD59-A6C34878D82A}">
                    <a16:rowId xmlns:a16="http://schemas.microsoft.com/office/drawing/2014/main" val="1753366429"/>
                  </a:ext>
                </a:extLst>
              </a:tr>
              <a:tr h="550834">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Radar-based or texture methods</a:t>
                      </a:r>
                    </a:p>
                  </a:txBody>
                  <a:tcPr/>
                </a:tc>
                <a:tc>
                  <a:txBody>
                    <a:bodyPr/>
                    <a:lstStyle/>
                    <a:p>
                      <a:r>
                        <a:rPr lang="en-US" sz="1400" dirty="0">
                          <a:latin typeface="Times New Roman" panose="02020603050405020304" pitchFamily="18" charset="0"/>
                          <a:cs typeface="Times New Roman" panose="02020603050405020304" pitchFamily="18" charset="0"/>
                        </a:rPr>
                        <a:t>Background exceedance technique (BET): based on the rainfall rate</a:t>
                      </a:r>
                    </a:p>
                  </a:txBody>
                  <a:tcPr/>
                </a:tc>
                <a:tc>
                  <a:txBody>
                    <a:bodyPr/>
                    <a:lstStyle/>
                    <a:p>
                      <a:r>
                        <a:rPr lang="en-US" sz="1400" dirty="0">
                          <a:latin typeface="Times New Roman" panose="02020603050405020304" pitchFamily="18" charset="0"/>
                          <a:cs typeface="Times New Roman" panose="02020603050405020304" pitchFamily="18" charset="0"/>
                        </a:rPr>
                        <a:t>Austin and </a:t>
                      </a:r>
                      <a:r>
                        <a:rPr lang="en-US" sz="1400" dirty="0" err="1">
                          <a:latin typeface="Times New Roman" panose="02020603050405020304" pitchFamily="18" charset="0"/>
                          <a:cs typeface="Times New Roman" panose="02020603050405020304" pitchFamily="18" charset="0"/>
                        </a:rPr>
                        <a:t>Houze</a:t>
                      </a:r>
                      <a:r>
                        <a:rPr lang="en-US" sz="1400" dirty="0">
                          <a:latin typeface="Times New Roman" panose="02020603050405020304" pitchFamily="18" charset="0"/>
                          <a:cs typeface="Times New Roman" panose="02020603050405020304" pitchFamily="18" charset="0"/>
                        </a:rPr>
                        <a:t>, 1972</a:t>
                      </a:r>
                    </a:p>
                  </a:txBody>
                  <a:tcPr/>
                </a:tc>
                <a:extLst>
                  <a:ext uri="{0D108BD9-81ED-4DB2-BD59-A6C34878D82A}">
                    <a16:rowId xmlns:a16="http://schemas.microsoft.com/office/drawing/2014/main" val="2696223729"/>
                  </a:ext>
                </a:extLst>
              </a:tr>
              <a:tr h="550834">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Objective classification based on 38 </a:t>
                      </a:r>
                      <a:r>
                        <a:rPr lang="en-US" sz="1400" dirty="0" err="1">
                          <a:latin typeface="Times New Roman" panose="02020603050405020304" pitchFamily="18" charset="0"/>
                          <a:cs typeface="Times New Roman" panose="02020603050405020304" pitchFamily="18" charset="0"/>
                        </a:rPr>
                        <a:t>dBZ</a:t>
                      </a:r>
                      <a:r>
                        <a:rPr lang="en-US" sz="1400" dirty="0">
                          <a:latin typeface="Times New Roman" panose="02020603050405020304" pitchFamily="18" charset="0"/>
                          <a:cs typeface="Times New Roman" panose="02020603050405020304" pitchFamily="18" charset="0"/>
                        </a:rPr>
                        <a:t> radar reflectivity and vertical wind</a:t>
                      </a:r>
                    </a:p>
                  </a:txBody>
                  <a:tcPr/>
                </a:tc>
                <a:tc>
                  <a:txBody>
                    <a:bodyPr/>
                    <a:lstStyle/>
                    <a:p>
                      <a:r>
                        <a:rPr lang="en-US" sz="1400" dirty="0">
                          <a:latin typeface="Times New Roman" panose="02020603050405020304" pitchFamily="18" charset="0"/>
                          <a:cs typeface="Times New Roman" panose="02020603050405020304" pitchFamily="18" charset="0"/>
                        </a:rPr>
                        <a:t>Gamache and </a:t>
                      </a:r>
                      <a:r>
                        <a:rPr lang="en-US" sz="1400" dirty="0" err="1">
                          <a:latin typeface="Times New Roman" panose="02020603050405020304" pitchFamily="18" charset="0"/>
                          <a:cs typeface="Times New Roman" panose="02020603050405020304" pitchFamily="18" charset="0"/>
                        </a:rPr>
                        <a:t>Houze</a:t>
                      </a:r>
                      <a:r>
                        <a:rPr lang="en-US" sz="1400" dirty="0">
                          <a:latin typeface="Times New Roman" panose="02020603050405020304" pitchFamily="18" charset="0"/>
                          <a:cs typeface="Times New Roman" panose="02020603050405020304" pitchFamily="18" charset="0"/>
                        </a:rPr>
                        <a:t>, 1982</a:t>
                      </a:r>
                    </a:p>
                  </a:txBody>
                  <a:tcPr/>
                </a:tc>
                <a:extLst>
                  <a:ext uri="{0D108BD9-81ED-4DB2-BD59-A6C34878D82A}">
                    <a16:rowId xmlns:a16="http://schemas.microsoft.com/office/drawing/2014/main" val="1111593198"/>
                  </a:ext>
                </a:extLst>
              </a:tr>
              <a:tr h="550834">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Based on vertical wind or precipitation velocity threshold from wind profiler</a:t>
                      </a:r>
                    </a:p>
                  </a:txBody>
                  <a:tcPr/>
                </a:tc>
                <a:tc>
                  <a:txBody>
                    <a:bodyPr/>
                    <a:lstStyle/>
                    <a:p>
                      <a:r>
                        <a:rPr lang="en-US" sz="1400" dirty="0" err="1">
                          <a:latin typeface="Times New Roman" panose="02020603050405020304" pitchFamily="18" charset="0"/>
                          <a:cs typeface="Times New Roman" panose="02020603050405020304" pitchFamily="18" charset="0"/>
                        </a:rPr>
                        <a:t>Balsley</a:t>
                      </a:r>
                      <a:r>
                        <a:rPr lang="en-US" sz="1400" dirty="0">
                          <a:latin typeface="Times New Roman" panose="02020603050405020304" pitchFamily="18" charset="0"/>
                          <a:cs typeface="Times New Roman" panose="02020603050405020304" pitchFamily="18" charset="0"/>
                        </a:rPr>
                        <a:t> et al., 1988; </a:t>
                      </a:r>
                    </a:p>
                    <a:p>
                      <a:r>
                        <a:rPr lang="en-US" sz="1400" dirty="0">
                          <a:latin typeface="Times New Roman" panose="02020603050405020304" pitchFamily="18" charset="0"/>
                          <a:cs typeface="Times New Roman" panose="02020603050405020304" pitchFamily="18" charset="0"/>
                        </a:rPr>
                        <a:t>Williams et al., 1995</a:t>
                      </a:r>
                    </a:p>
                  </a:txBody>
                  <a:tcPr/>
                </a:tc>
                <a:extLst>
                  <a:ext uri="{0D108BD9-81ED-4DB2-BD59-A6C34878D82A}">
                    <a16:rowId xmlns:a16="http://schemas.microsoft.com/office/drawing/2014/main" val="3524306334"/>
                  </a:ext>
                </a:extLst>
              </a:tr>
              <a:tr h="550834">
                <a:tc vMerge="1">
                  <a:txBody>
                    <a:bodyPr/>
                    <a:lstStyle/>
                    <a:p>
                      <a:endParaRPr lang="en-US"/>
                    </a:p>
                  </a:txBody>
                  <a:tcPr/>
                </a:tc>
                <a:tc>
                  <a:txBody>
                    <a:bodyPr/>
                    <a:lstStyle/>
                    <a:p>
                      <a:r>
                        <a:rPr lang="en-US" sz="1400" dirty="0">
                          <a:latin typeface="Times New Roman" panose="02020603050405020304" pitchFamily="18" charset="0"/>
                          <a:cs typeface="Times New Roman" panose="02020603050405020304" pitchFamily="18" charset="0"/>
                        </a:rPr>
                        <a:t>Based on bright band reflectivity</a:t>
                      </a:r>
                    </a:p>
                  </a:txBody>
                  <a:tcPr/>
                </a:tc>
                <a:tc>
                  <a:txBody>
                    <a:bodyPr/>
                    <a:lstStyle/>
                    <a:p>
                      <a:r>
                        <a:rPr lang="en-US" sz="1400" dirty="0">
                          <a:latin typeface="Times New Roman" panose="02020603050405020304" pitchFamily="18" charset="0"/>
                          <a:cs typeface="Times New Roman" panose="02020603050405020304" pitchFamily="18" charset="0"/>
                        </a:rPr>
                        <a:t>Rosenfeld et al., 1995; Steiner et al., 1995; Biggerstaff and </a:t>
                      </a:r>
                      <a:r>
                        <a:rPr lang="en-US" sz="1400" dirty="0" err="1">
                          <a:latin typeface="Times New Roman" panose="02020603050405020304" pitchFamily="18" charset="0"/>
                          <a:cs typeface="Times New Roman" panose="02020603050405020304" pitchFamily="18" charset="0"/>
                        </a:rPr>
                        <a:t>Listemaa</a:t>
                      </a:r>
                      <a:r>
                        <a:rPr lang="en-US" sz="1400" dirty="0">
                          <a:latin typeface="Times New Roman" panose="02020603050405020304" pitchFamily="18" charset="0"/>
                          <a:cs typeface="Times New Roman" panose="02020603050405020304" pitchFamily="18" charset="0"/>
                        </a:rPr>
                        <a:t>, 2000</a:t>
                      </a:r>
                    </a:p>
                  </a:txBody>
                  <a:tcPr/>
                </a:tc>
                <a:extLst>
                  <a:ext uri="{0D108BD9-81ED-4DB2-BD59-A6C34878D82A}">
                    <a16:rowId xmlns:a16="http://schemas.microsoft.com/office/drawing/2014/main" val="3595134069"/>
                  </a:ext>
                </a:extLst>
              </a:tr>
              <a:tr h="440426">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Using microwave radiance measurement</a:t>
                      </a:r>
                    </a:p>
                  </a:txBody>
                  <a:tcPr/>
                </a:tc>
                <a:tc>
                  <a:txBody>
                    <a:bodyPr/>
                    <a:lstStyle/>
                    <a:p>
                      <a:r>
                        <a:rPr lang="en-US" sz="1400" dirty="0">
                          <a:latin typeface="Times New Roman" panose="02020603050405020304" pitchFamily="18" charset="0"/>
                          <a:cs typeface="Times New Roman" panose="02020603050405020304" pitchFamily="18" charset="0"/>
                        </a:rPr>
                        <a:t>Hong et al., 1999</a:t>
                      </a:r>
                    </a:p>
                  </a:txBody>
                  <a:tcPr/>
                </a:tc>
                <a:extLst>
                  <a:ext uri="{0D108BD9-81ED-4DB2-BD59-A6C34878D82A}">
                    <a16:rowId xmlns:a16="http://schemas.microsoft.com/office/drawing/2014/main" val="2206860200"/>
                  </a:ext>
                </a:extLst>
              </a:tr>
              <a:tr h="44042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err="1">
                          <a:latin typeface="Times New Roman" panose="02020603050405020304" pitchFamily="18" charset="0"/>
                          <a:cs typeface="Times New Roman" panose="02020603050405020304" pitchFamily="18" charset="0"/>
                        </a:rPr>
                        <a:t>Polarisation</a:t>
                      </a:r>
                      <a:r>
                        <a:rPr lang="en-US" sz="1400" dirty="0">
                          <a:latin typeface="Times New Roman" panose="02020603050405020304" pitchFamily="18" charset="0"/>
                          <a:cs typeface="Times New Roman" panose="02020603050405020304" pitchFamily="18" charset="0"/>
                        </a:rPr>
                        <a:t> based</a:t>
                      </a:r>
                    </a:p>
                  </a:txBody>
                  <a:tcPr/>
                </a:tc>
                <a:tc>
                  <a:txBody>
                    <a:bodyPr/>
                    <a:lstStyle/>
                    <a:p>
                      <a:r>
                        <a:rPr lang="en-US" sz="1400" dirty="0">
                          <a:latin typeface="Times New Roman" panose="02020603050405020304" pitchFamily="18" charset="0"/>
                          <a:cs typeface="Times New Roman" panose="02020603050405020304" pitchFamily="18" charset="0"/>
                        </a:rPr>
                        <a:t>Olson et al., 1999; Olson et al., 2001</a:t>
                      </a:r>
                    </a:p>
                  </a:txBody>
                  <a:tcPr/>
                </a:tc>
                <a:extLst>
                  <a:ext uri="{0D108BD9-81ED-4DB2-BD59-A6C34878D82A}">
                    <a16:rowId xmlns:a16="http://schemas.microsoft.com/office/drawing/2014/main" val="3787216284"/>
                  </a:ext>
                </a:extLst>
              </a:tr>
              <a:tr h="50008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Satellite-based</a:t>
                      </a:r>
                    </a:p>
                  </a:txBody>
                  <a:tcPr/>
                </a:tc>
                <a:tc>
                  <a:txBody>
                    <a:bodyPr/>
                    <a:lstStyle/>
                    <a:p>
                      <a:r>
                        <a:rPr lang="en-US" sz="1400" dirty="0">
                          <a:latin typeface="Times New Roman" panose="02020603050405020304" pitchFamily="18" charset="0"/>
                          <a:cs typeface="Times New Roman" panose="02020603050405020304" pitchFamily="18" charset="0"/>
                        </a:rPr>
                        <a:t>Griffith-Woodley Technique (GWT): empirical classification</a:t>
                      </a:r>
                    </a:p>
                  </a:txBody>
                  <a:tcPr/>
                </a:tc>
                <a:tc>
                  <a:txBody>
                    <a:bodyPr/>
                    <a:lstStyle/>
                    <a:p>
                      <a:r>
                        <a:rPr lang="en-US" sz="1400" dirty="0">
                          <a:latin typeface="Times New Roman" panose="02020603050405020304" pitchFamily="18" charset="0"/>
                          <a:cs typeface="Times New Roman" panose="02020603050405020304" pitchFamily="18" charset="0"/>
                        </a:rPr>
                        <a:t>Griffith et al., 1976; </a:t>
                      </a:r>
                    </a:p>
                    <a:p>
                      <a:r>
                        <a:rPr lang="en-US" sz="1400" dirty="0">
                          <a:latin typeface="Times New Roman" panose="02020603050405020304" pitchFamily="18" charset="0"/>
                          <a:cs typeface="Times New Roman" panose="02020603050405020304" pitchFamily="18" charset="0"/>
                        </a:rPr>
                        <a:t>Griffith et al., 1980</a:t>
                      </a:r>
                    </a:p>
                  </a:txBody>
                  <a:tcPr/>
                </a:tc>
                <a:extLst>
                  <a:ext uri="{0D108BD9-81ED-4DB2-BD59-A6C34878D82A}">
                    <a16:rowId xmlns:a16="http://schemas.microsoft.com/office/drawing/2014/main" val="3573091000"/>
                  </a:ext>
                </a:extLst>
              </a:tr>
              <a:tr h="771167">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Based on the cloud top temperature (CTT) or IR brightness temperature</a:t>
                      </a:r>
                    </a:p>
                    <a:p>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Arkin, 1979; Richards and Arkin, 1981; </a:t>
                      </a:r>
                      <a:r>
                        <a:rPr lang="en-US" sz="1400" dirty="0" err="1">
                          <a:latin typeface="Times New Roman" panose="02020603050405020304" pitchFamily="18" charset="0"/>
                          <a:cs typeface="Times New Roman" panose="02020603050405020304" pitchFamily="18" charset="0"/>
                        </a:rPr>
                        <a:t>Delbeato</a:t>
                      </a:r>
                      <a:r>
                        <a:rPr lang="en-US" sz="1400" dirty="0">
                          <a:latin typeface="Times New Roman" panose="02020603050405020304" pitchFamily="18" charset="0"/>
                          <a:cs typeface="Times New Roman" panose="02020603050405020304" pitchFamily="18" charset="0"/>
                        </a:rPr>
                        <a:t> and Barrell, 1985; Spencer et al., 1989;</a:t>
                      </a:r>
                    </a:p>
                    <a:p>
                      <a:r>
                        <a:rPr lang="en-IN" sz="14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Heymsfield</a:t>
                      </a:r>
                      <a:r>
                        <a:rPr lang="en-IN"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Fulton, 1994a</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6401363"/>
                  </a:ext>
                </a:extLst>
              </a:tr>
              <a:tr h="44603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Convective-Stratiform Technique (CST)</a:t>
                      </a:r>
                    </a:p>
                  </a:txBody>
                  <a:tcPr/>
                </a:tc>
                <a:tc>
                  <a:txBody>
                    <a:bodyPr/>
                    <a:lstStyle/>
                    <a:p>
                      <a:r>
                        <a:rPr lang="en-US" sz="1400" dirty="0">
                          <a:latin typeface="Times New Roman" panose="02020603050405020304" pitchFamily="18" charset="0"/>
                          <a:cs typeface="Times New Roman" panose="02020603050405020304" pitchFamily="18" charset="0"/>
                        </a:rPr>
                        <a:t>Adler and Negri, 1987; Simpson et al., 1988;</a:t>
                      </a:r>
                    </a:p>
                  </a:txBody>
                  <a:tcPr/>
                </a:tc>
                <a:extLst>
                  <a:ext uri="{0D108BD9-81ED-4DB2-BD59-A6C34878D82A}">
                    <a16:rowId xmlns:a16="http://schemas.microsoft.com/office/drawing/2014/main" val="3838355360"/>
                  </a:ext>
                </a:extLst>
              </a:tr>
              <a:tr h="44603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Equivalent blackbody temperature (EBBT) based</a:t>
                      </a:r>
                    </a:p>
                  </a:txBody>
                  <a:tcPr/>
                </a:tc>
                <a:tc>
                  <a:txBody>
                    <a:bodyPr/>
                    <a:lstStyle/>
                    <a:p>
                      <a:r>
                        <a:rPr lang="en-US" sz="1400" dirty="0">
                          <a:latin typeface="Times New Roman" panose="02020603050405020304" pitchFamily="18" charset="0"/>
                          <a:cs typeface="Times New Roman" panose="02020603050405020304" pitchFamily="18" charset="0"/>
                        </a:rPr>
                        <a:t>Arkin and Meissner, 1987</a:t>
                      </a:r>
                    </a:p>
                  </a:txBody>
                  <a:tcPr/>
                </a:tc>
                <a:extLst>
                  <a:ext uri="{0D108BD9-81ED-4DB2-BD59-A6C34878D82A}">
                    <a16:rowId xmlns:a16="http://schemas.microsoft.com/office/drawing/2014/main" val="3376723504"/>
                  </a:ext>
                </a:extLst>
              </a:tr>
            </a:tbl>
          </a:graphicData>
        </a:graphic>
      </p:graphicFrame>
      <p:sp>
        <p:nvSpPr>
          <p:cNvPr id="9" name="Title 1">
            <a:extLst>
              <a:ext uri="{FF2B5EF4-FFF2-40B4-BE49-F238E27FC236}">
                <a16:creationId xmlns:a16="http://schemas.microsoft.com/office/drawing/2014/main" id="{3568EE22-EE8F-42AD-2007-3F36DA14179F}"/>
              </a:ext>
            </a:extLst>
          </p:cNvPr>
          <p:cNvSpPr txBox="1">
            <a:spLocks/>
          </p:cNvSpPr>
          <p:nvPr/>
        </p:nvSpPr>
        <p:spPr>
          <a:xfrm>
            <a:off x="0" y="83851"/>
            <a:ext cx="9144000" cy="5257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Existing observational approaches</a:t>
            </a:r>
          </a:p>
        </p:txBody>
      </p:sp>
    </p:spTree>
    <p:extLst>
      <p:ext uri="{BB962C8B-B14F-4D97-AF65-F5344CB8AC3E}">
        <p14:creationId xmlns:p14="http://schemas.microsoft.com/office/powerpoint/2010/main" val="142890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7E85E7B2-BD34-6AE5-B88A-4A46F64AD532}"/>
              </a:ext>
            </a:extLst>
          </p:cNvPr>
          <p:cNvGraphicFramePr>
            <a:graphicFrameLocks noGrp="1"/>
          </p:cNvGraphicFramePr>
          <p:nvPr>
            <p:ph idx="1"/>
            <p:extLst>
              <p:ext uri="{D42A27DB-BD31-4B8C-83A1-F6EECF244321}">
                <p14:modId xmlns:p14="http://schemas.microsoft.com/office/powerpoint/2010/main" val="4015436501"/>
              </p:ext>
            </p:extLst>
          </p:nvPr>
        </p:nvGraphicFramePr>
        <p:xfrm>
          <a:off x="190501" y="838200"/>
          <a:ext cx="8762998" cy="5399045"/>
        </p:xfrm>
        <a:graphic>
          <a:graphicData uri="http://schemas.openxmlformats.org/drawingml/2006/table">
            <a:tbl>
              <a:tblPr firstRow="1" bandRow="1">
                <a:tableStyleId>{5940675A-B579-460E-94D1-54222C63F5DA}</a:tableStyleId>
              </a:tblPr>
              <a:tblGrid>
                <a:gridCol w="1181099">
                  <a:extLst>
                    <a:ext uri="{9D8B030D-6E8A-4147-A177-3AD203B41FA5}">
                      <a16:colId xmlns:a16="http://schemas.microsoft.com/office/drawing/2014/main" val="1291469878"/>
                    </a:ext>
                  </a:extLst>
                </a:gridCol>
                <a:gridCol w="4152901">
                  <a:extLst>
                    <a:ext uri="{9D8B030D-6E8A-4147-A177-3AD203B41FA5}">
                      <a16:colId xmlns:a16="http://schemas.microsoft.com/office/drawing/2014/main" val="3407147088"/>
                    </a:ext>
                  </a:extLst>
                </a:gridCol>
                <a:gridCol w="3428998">
                  <a:extLst>
                    <a:ext uri="{9D8B030D-6E8A-4147-A177-3AD203B41FA5}">
                      <a16:colId xmlns:a16="http://schemas.microsoft.com/office/drawing/2014/main" val="1479976499"/>
                    </a:ext>
                  </a:extLst>
                </a:gridCol>
              </a:tblGrid>
              <a:tr h="394926">
                <a:tc>
                  <a:txBody>
                    <a:bodyPr/>
                    <a:lstStyle/>
                    <a:p>
                      <a:pPr algn="ctr"/>
                      <a:r>
                        <a:rPr lang="en-US" sz="1400" b="1" dirty="0">
                          <a:latin typeface="Times New Roman" panose="02020603050405020304" pitchFamily="18" charset="0"/>
                          <a:cs typeface="Times New Roman" panose="02020603050405020304" pitchFamily="18" charset="0"/>
                        </a:rPr>
                        <a:t>Method</a:t>
                      </a:r>
                    </a:p>
                  </a:txBody>
                  <a:tcPr/>
                </a:tc>
                <a:tc>
                  <a:txBody>
                    <a:bodyPr/>
                    <a:lstStyle/>
                    <a:p>
                      <a:pPr algn="ctr"/>
                      <a:r>
                        <a:rPr lang="en-US" sz="1400" b="1" dirty="0">
                          <a:latin typeface="Times New Roman" panose="02020603050405020304" pitchFamily="18" charset="0"/>
                          <a:cs typeface="Times New Roman" panose="02020603050405020304" pitchFamily="18" charset="0"/>
                        </a:rPr>
                        <a:t>Recipe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Reference</a:t>
                      </a:r>
                    </a:p>
                  </a:txBody>
                  <a:tcPr/>
                </a:tc>
                <a:extLst>
                  <a:ext uri="{0D108BD9-81ED-4DB2-BD59-A6C34878D82A}">
                    <a16:rowId xmlns:a16="http://schemas.microsoft.com/office/drawing/2014/main" val="1753366429"/>
                  </a:ext>
                </a:extLst>
              </a:tr>
              <a:tr h="1757052">
                <a:tc>
                  <a:txBody>
                    <a:bodyPr/>
                    <a:lstStyle/>
                    <a:p>
                      <a:pPr algn="ct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Combination of radar, satellite, aircraft and atmospheric soundings</a:t>
                      </a:r>
                    </a:p>
                  </a:txBody>
                  <a:tcPr/>
                </a:tc>
                <a:tc>
                  <a:txBody>
                    <a:bodyPr/>
                    <a:lstStyle/>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Few of these techniques modified the Adler and Negri, 1987 method to match with the classification by Churchill and </a:t>
                      </a:r>
                      <a:r>
                        <a:rPr lang="en-US" sz="1400" dirty="0" err="1">
                          <a:latin typeface="Times New Roman" panose="02020603050405020304" pitchFamily="18" charset="0"/>
                          <a:cs typeface="Times New Roman" panose="02020603050405020304" pitchFamily="18" charset="0"/>
                        </a:rPr>
                        <a:t>Houze</a:t>
                      </a:r>
                      <a:r>
                        <a:rPr lang="en-US" sz="1400" dirty="0">
                          <a:latin typeface="Times New Roman" panose="02020603050405020304" pitchFamily="18" charset="0"/>
                          <a:cs typeface="Times New Roman" panose="02020603050405020304" pitchFamily="18" charset="0"/>
                        </a:rPr>
                        <a:t>, 1984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Gamache and </a:t>
                      </a:r>
                      <a:r>
                        <a:rPr lang="en-US" sz="1400" dirty="0" err="1">
                          <a:latin typeface="Times New Roman" panose="02020603050405020304" pitchFamily="18" charset="0"/>
                          <a:cs typeface="Times New Roman" panose="02020603050405020304" pitchFamily="18" charset="0"/>
                        </a:rPr>
                        <a:t>Houze</a:t>
                      </a:r>
                      <a:r>
                        <a:rPr lang="en-US" sz="1400" dirty="0">
                          <a:latin typeface="Times New Roman" panose="02020603050405020304" pitchFamily="18" charset="0"/>
                          <a:cs typeface="Times New Roman" panose="02020603050405020304" pitchFamily="18" charset="0"/>
                        </a:rPr>
                        <a:t>, 1983; Churchill and </a:t>
                      </a:r>
                      <a:r>
                        <a:rPr lang="en-US" sz="1400" dirty="0" err="1">
                          <a:latin typeface="Times New Roman" panose="02020603050405020304" pitchFamily="18" charset="0"/>
                          <a:cs typeface="Times New Roman" panose="02020603050405020304" pitchFamily="18" charset="0"/>
                        </a:rPr>
                        <a:t>Houze</a:t>
                      </a:r>
                      <a:r>
                        <a:rPr lang="en-US" sz="1400" dirty="0">
                          <a:latin typeface="Times New Roman" panose="02020603050405020304" pitchFamily="18" charset="0"/>
                          <a:cs typeface="Times New Roman" panose="02020603050405020304" pitchFamily="18" charset="0"/>
                        </a:rPr>
                        <a:t>, 1984; </a:t>
                      </a:r>
                      <a:r>
                        <a:rPr lang="en-US" sz="1400" dirty="0" err="1">
                          <a:latin typeface="Times New Roman" panose="02020603050405020304" pitchFamily="18" charset="0"/>
                          <a:cs typeface="Times New Roman" panose="02020603050405020304" pitchFamily="18" charset="0"/>
                        </a:rPr>
                        <a:t>Houze</a:t>
                      </a:r>
                      <a:r>
                        <a:rPr lang="en-US" sz="1400" dirty="0">
                          <a:latin typeface="Times New Roman" panose="02020603050405020304" pitchFamily="18" charset="0"/>
                          <a:cs typeface="Times New Roman" panose="02020603050405020304" pitchFamily="18" charset="0"/>
                        </a:rPr>
                        <a:t> and Rappaport, 1984; Goldenberg et al., 1990; </a:t>
                      </a:r>
                      <a:r>
                        <a:rPr lang="en-IN" sz="14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Heymsfield</a:t>
                      </a:r>
                      <a:r>
                        <a:rPr lang="en-IN"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Fulton, 1994b; Gourley et al., 2002</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1489054"/>
                  </a:ext>
                </a:extLst>
              </a:tr>
              <a:tr h="790285">
                <a:tc rowSpan="3">
                  <a:txBody>
                    <a:bodyPr/>
                    <a:lstStyle/>
                    <a:p>
                      <a:pPr algn="ctr"/>
                      <a:endParaRPr lang="en-US" sz="1400" dirty="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Rainfall parameter based</a:t>
                      </a:r>
                    </a:p>
                  </a:txBody>
                  <a:tcPr/>
                </a:tc>
                <a:tc>
                  <a:txBody>
                    <a:bodyPr/>
                    <a:lstStyle/>
                    <a:p>
                      <a:r>
                        <a:rPr lang="en-US" sz="1400" dirty="0">
                          <a:latin typeface="Times New Roman" panose="02020603050405020304" pitchFamily="18" charset="0"/>
                          <a:cs typeface="Times New Roman" panose="02020603050405020304" pitchFamily="18" charset="0"/>
                        </a:rPr>
                        <a:t>Looks at rainfall parameter distribution to identify the rainfall regimes; predecessor of drop size distribution (DSD) based methods</a:t>
                      </a:r>
                    </a:p>
                  </a:txBody>
                  <a:tcPr/>
                </a:tc>
                <a:tc>
                  <a:txBody>
                    <a:bodyPr/>
                    <a:lstStyle/>
                    <a:p>
                      <a:r>
                        <a:rPr lang="en-US" sz="1400" dirty="0" err="1">
                          <a:latin typeface="Times New Roman" panose="02020603050405020304" pitchFamily="18" charset="0"/>
                          <a:cs typeface="Times New Roman" panose="02020603050405020304" pitchFamily="18" charset="0"/>
                        </a:rPr>
                        <a:t>Ulbirch</a:t>
                      </a:r>
                      <a:r>
                        <a:rPr lang="en-US" sz="1400" dirty="0">
                          <a:latin typeface="Times New Roman" panose="02020603050405020304" pitchFamily="18" charset="0"/>
                          <a:cs typeface="Times New Roman" panose="02020603050405020304" pitchFamily="18" charset="0"/>
                        </a:rPr>
                        <a:t> and Atlas, 1978; </a:t>
                      </a:r>
                    </a:p>
                    <a:p>
                      <a:r>
                        <a:rPr lang="en-US" sz="1400" dirty="0">
                          <a:latin typeface="Times New Roman" panose="02020603050405020304" pitchFamily="18" charset="0"/>
                          <a:cs typeface="Times New Roman" panose="02020603050405020304" pitchFamily="18" charset="0"/>
                        </a:rPr>
                        <a:t>Tokay and Short, 1996</a:t>
                      </a:r>
                    </a:p>
                  </a:txBody>
                  <a:tcPr/>
                </a:tc>
                <a:extLst>
                  <a:ext uri="{0D108BD9-81ED-4DB2-BD59-A6C34878D82A}">
                    <a16:rowId xmlns:a16="http://schemas.microsoft.com/office/drawing/2014/main" val="2001067529"/>
                  </a:ext>
                </a:extLst>
              </a:tr>
              <a:tr h="411823">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DSD based</a:t>
                      </a:r>
                    </a:p>
                  </a:txBody>
                  <a:tcPr/>
                </a:tc>
                <a:tc>
                  <a:txBody>
                    <a:bodyPr/>
                    <a:lstStyle/>
                    <a:p>
                      <a:r>
                        <a:rPr lang="en-US" sz="1400" dirty="0">
                          <a:latin typeface="Times New Roman" panose="02020603050405020304" pitchFamily="18" charset="0"/>
                          <a:cs typeface="Times New Roman" panose="02020603050405020304" pitchFamily="18" charset="0"/>
                        </a:rPr>
                        <a:t>Tokay et al., 1999; Atlas et al., 1999</a:t>
                      </a:r>
                    </a:p>
                  </a:txBody>
                  <a:tcPr/>
                </a:tc>
                <a:extLst>
                  <a:ext uri="{0D108BD9-81ED-4DB2-BD59-A6C34878D82A}">
                    <a16:rowId xmlns:a16="http://schemas.microsoft.com/office/drawing/2014/main" val="2037985111"/>
                  </a:ext>
                </a:extLst>
              </a:tr>
              <a:tr h="559785">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Liquid and ice water paths in clouds</a:t>
                      </a:r>
                    </a:p>
                  </a:txBody>
                  <a:tcPr/>
                </a:tc>
                <a:tc>
                  <a:txBody>
                    <a:bodyPr/>
                    <a:lstStyle/>
                    <a:p>
                      <a:r>
                        <a:rPr lang="en-US" sz="1400" dirty="0">
                          <a:latin typeface="Times New Roman" panose="02020603050405020304" pitchFamily="18" charset="0"/>
                          <a:cs typeface="Times New Roman" panose="02020603050405020304" pitchFamily="18" charset="0"/>
                        </a:rPr>
                        <a:t>Sui et al., 2007; Xin-Yong et al., 2016; </a:t>
                      </a:r>
                    </a:p>
                    <a:p>
                      <a:r>
                        <a:rPr lang="en-US" sz="1400" dirty="0" err="1">
                          <a:latin typeface="Times New Roman" panose="02020603050405020304" pitchFamily="18" charset="0"/>
                          <a:cs typeface="Times New Roman" panose="02020603050405020304" pitchFamily="18" charset="0"/>
                        </a:rPr>
                        <a:t>Lazri</a:t>
                      </a:r>
                      <a:r>
                        <a:rPr lang="en-US" sz="1400" dirty="0">
                          <a:latin typeface="Times New Roman" panose="02020603050405020304" pitchFamily="18" charset="0"/>
                          <a:cs typeface="Times New Roman" panose="02020603050405020304" pitchFamily="18" charset="0"/>
                        </a:rPr>
                        <a:t> and </a:t>
                      </a:r>
                      <a:r>
                        <a:rPr lang="en-US" sz="1400" dirty="0" err="1">
                          <a:latin typeface="Times New Roman" panose="02020603050405020304" pitchFamily="18" charset="0"/>
                          <a:cs typeface="Times New Roman" panose="02020603050405020304" pitchFamily="18" charset="0"/>
                        </a:rPr>
                        <a:t>Ameur</a:t>
                      </a:r>
                      <a:r>
                        <a:rPr lang="en-US" sz="1400" dirty="0">
                          <a:latin typeface="Times New Roman" panose="02020603050405020304" pitchFamily="18" charset="0"/>
                          <a:cs typeface="Times New Roman" panose="02020603050405020304" pitchFamily="18" charset="0"/>
                        </a:rPr>
                        <a:t>, 2016</a:t>
                      </a:r>
                    </a:p>
                  </a:txBody>
                  <a:tcPr/>
                </a:tc>
                <a:extLst>
                  <a:ext uri="{0D108BD9-81ED-4DB2-BD59-A6C34878D82A}">
                    <a16:rowId xmlns:a16="http://schemas.microsoft.com/office/drawing/2014/main" val="2059108214"/>
                  </a:ext>
                </a:extLst>
              </a:tr>
              <a:tr h="423262">
                <a:tc rowSpan="3">
                  <a:txBody>
                    <a:bodyPr/>
                    <a:lstStyle/>
                    <a:p>
                      <a:pPr algn="ctr"/>
                      <a:endParaRPr lang="en-US" sz="1400" dirty="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Other methods</a:t>
                      </a:r>
                    </a:p>
                  </a:txBody>
                  <a:tcPr/>
                </a:tc>
                <a:tc>
                  <a:txBody>
                    <a:bodyPr/>
                    <a:lstStyle/>
                    <a:p>
                      <a:r>
                        <a:rPr lang="en-US" sz="1400" dirty="0">
                          <a:latin typeface="Times New Roman" panose="02020603050405020304" pitchFamily="18" charset="0"/>
                          <a:cs typeface="Times New Roman" panose="02020603050405020304" pitchFamily="18" charset="0"/>
                        </a:rPr>
                        <a:t>Based on rainfall sound spectra on ocean surface</a:t>
                      </a:r>
                    </a:p>
                  </a:txBody>
                  <a:tcPr/>
                </a:tc>
                <a:tc>
                  <a:txBody>
                    <a:bodyPr/>
                    <a:lstStyle/>
                    <a:p>
                      <a:r>
                        <a:rPr lang="en-US" sz="1400" dirty="0">
                          <a:latin typeface="Times New Roman" panose="02020603050405020304" pitchFamily="18" charset="0"/>
                          <a:cs typeface="Times New Roman" panose="02020603050405020304" pitchFamily="18" charset="0"/>
                        </a:rPr>
                        <a:t>Black et al., 1997</a:t>
                      </a:r>
                    </a:p>
                  </a:txBody>
                  <a:tcPr/>
                </a:tc>
                <a:extLst>
                  <a:ext uri="{0D108BD9-81ED-4DB2-BD59-A6C34878D82A}">
                    <a16:rowId xmlns:a16="http://schemas.microsoft.com/office/drawing/2014/main" val="4063051975"/>
                  </a:ext>
                </a:extLst>
              </a:tr>
              <a:tr h="567984">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Based on exponential relation between accumulated rainfall and rain rate</a:t>
                      </a:r>
                    </a:p>
                  </a:txBody>
                  <a:tcPr/>
                </a:tc>
                <a:tc>
                  <a:txBody>
                    <a:bodyPr/>
                    <a:lstStyle/>
                    <a:p>
                      <a:r>
                        <a:rPr lang="en-US" sz="1400" dirty="0">
                          <a:latin typeface="Times New Roman" panose="02020603050405020304" pitchFamily="18" charset="0"/>
                          <a:cs typeface="Times New Roman" panose="02020603050405020304" pitchFamily="18" charset="0"/>
                        </a:rPr>
                        <a:t>Tremblay, 2005; </a:t>
                      </a:r>
                    </a:p>
                    <a:p>
                      <a:r>
                        <a:rPr lang="en-US" sz="1400" dirty="0">
                          <a:latin typeface="Times New Roman" panose="02020603050405020304" pitchFamily="18" charset="0"/>
                          <a:cs typeface="Times New Roman" panose="02020603050405020304" pitchFamily="18" charset="0"/>
                        </a:rPr>
                        <a:t>Ruiz-Leo et al., 2013</a:t>
                      </a:r>
                    </a:p>
                  </a:txBody>
                  <a:tcPr/>
                </a:tc>
                <a:extLst>
                  <a:ext uri="{0D108BD9-81ED-4DB2-BD59-A6C34878D82A}">
                    <a16:rowId xmlns:a16="http://schemas.microsoft.com/office/drawing/2014/main" val="1791448438"/>
                  </a:ext>
                </a:extLst>
              </a:tr>
              <a:tr h="493928">
                <a:tc vMerge="1">
                  <a:txBody>
                    <a:bodyPr/>
                    <a:lstStyle/>
                    <a:p>
                      <a:pPr algn="ct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Using vertical wind and potential vorticity</a:t>
                      </a:r>
                    </a:p>
                  </a:txBody>
                  <a:tcPr/>
                </a:tc>
                <a:tc>
                  <a:txBody>
                    <a:bodyPr/>
                    <a:lstStyle/>
                    <a:p>
                      <a:r>
                        <a:rPr lang="en-US" sz="1400" dirty="0" err="1">
                          <a:latin typeface="Times New Roman" panose="02020603050405020304" pitchFamily="18" charset="0"/>
                          <a:cs typeface="Times New Roman" panose="02020603050405020304" pitchFamily="18" charset="0"/>
                        </a:rPr>
                        <a:t>Poujol</a:t>
                      </a:r>
                      <a:r>
                        <a:rPr lang="en-US" sz="1400" dirty="0">
                          <a:latin typeface="Times New Roman" panose="02020603050405020304" pitchFamily="18" charset="0"/>
                          <a:cs typeface="Times New Roman" panose="02020603050405020304" pitchFamily="18" charset="0"/>
                        </a:rPr>
                        <a:t> et al., 2019</a:t>
                      </a:r>
                    </a:p>
                  </a:txBody>
                  <a:tcPr/>
                </a:tc>
                <a:extLst>
                  <a:ext uri="{0D108BD9-81ED-4DB2-BD59-A6C34878D82A}">
                    <a16:rowId xmlns:a16="http://schemas.microsoft.com/office/drawing/2014/main" val="673807599"/>
                  </a:ext>
                </a:extLst>
              </a:tr>
            </a:tbl>
          </a:graphicData>
        </a:graphic>
      </p:graphicFrame>
      <p:sp>
        <p:nvSpPr>
          <p:cNvPr id="9" name="Title 1">
            <a:extLst>
              <a:ext uri="{FF2B5EF4-FFF2-40B4-BE49-F238E27FC236}">
                <a16:creationId xmlns:a16="http://schemas.microsoft.com/office/drawing/2014/main" id="{3568EE22-EE8F-42AD-2007-3F36DA14179F}"/>
              </a:ext>
            </a:extLst>
          </p:cNvPr>
          <p:cNvSpPr txBox="1">
            <a:spLocks/>
          </p:cNvSpPr>
          <p:nvPr/>
        </p:nvSpPr>
        <p:spPr>
          <a:xfrm>
            <a:off x="0" y="160051"/>
            <a:ext cx="9144000" cy="52574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Existing observational approaches (continued)</a:t>
            </a:r>
          </a:p>
        </p:txBody>
      </p:sp>
      <p:sp>
        <p:nvSpPr>
          <p:cNvPr id="2" name="Footer Placeholder 4">
            <a:extLst>
              <a:ext uri="{FF2B5EF4-FFF2-40B4-BE49-F238E27FC236}">
                <a16:creationId xmlns:a16="http://schemas.microsoft.com/office/drawing/2014/main" id="{39195DDA-18EA-3CD3-9383-D0CFC0E0EECE}"/>
              </a:ext>
            </a:extLst>
          </p:cNvPr>
          <p:cNvSpPr>
            <a:spLocks noGrp="1"/>
          </p:cNvSpPr>
          <p:nvPr>
            <p:ph type="ftr" sz="quarter" idx="11"/>
          </p:nvPr>
        </p:nvSpPr>
        <p:spPr>
          <a:xfrm>
            <a:off x="3124200" y="6356350"/>
            <a:ext cx="2895600" cy="365125"/>
          </a:xfrm>
        </p:spPr>
        <p:txBody>
          <a:bodyPr/>
          <a:lstStyle/>
          <a:p>
            <a:r>
              <a:rPr lang="en-US" dirty="0"/>
              <a:t>EGU 23: AS1.21</a:t>
            </a:r>
          </a:p>
        </p:txBody>
      </p:sp>
      <p:sp>
        <p:nvSpPr>
          <p:cNvPr id="3" name="Date Placeholder 3">
            <a:extLst>
              <a:ext uri="{FF2B5EF4-FFF2-40B4-BE49-F238E27FC236}">
                <a16:creationId xmlns:a16="http://schemas.microsoft.com/office/drawing/2014/main" id="{5C19DB81-73CE-AB3E-6459-38120CCA214A}"/>
              </a:ext>
            </a:extLst>
          </p:cNvPr>
          <p:cNvSpPr>
            <a:spLocks noGrp="1"/>
          </p:cNvSpPr>
          <p:nvPr>
            <p:ph type="dt" sz="half" idx="10"/>
          </p:nvPr>
        </p:nvSpPr>
        <p:spPr>
          <a:xfrm>
            <a:off x="457200" y="6356350"/>
            <a:ext cx="2133600" cy="365125"/>
          </a:xfrm>
        </p:spPr>
        <p:txBody>
          <a:bodyPr/>
          <a:lstStyle/>
          <a:p>
            <a:r>
              <a:rPr lang="en-IN" dirty="0"/>
              <a:t>24/04/23</a:t>
            </a:r>
            <a:endParaRPr lang="en-US" dirty="0"/>
          </a:p>
        </p:txBody>
      </p:sp>
      <p:sp>
        <p:nvSpPr>
          <p:cNvPr id="4" name="Slide Number Placeholder 5">
            <a:extLst>
              <a:ext uri="{FF2B5EF4-FFF2-40B4-BE49-F238E27FC236}">
                <a16:creationId xmlns:a16="http://schemas.microsoft.com/office/drawing/2014/main" id="{4D5A77D4-40C4-8DFB-B330-E2145C794B07}"/>
              </a:ext>
            </a:extLst>
          </p:cNvPr>
          <p:cNvSpPr>
            <a:spLocks noGrp="1"/>
          </p:cNvSpPr>
          <p:nvPr>
            <p:ph type="sldNum" sz="quarter" idx="12"/>
          </p:nvPr>
        </p:nvSpPr>
        <p:spPr>
          <a:xfrm>
            <a:off x="6553200" y="6356350"/>
            <a:ext cx="2133600" cy="365125"/>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25362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AEE6479-F8EF-0A77-6319-6C844C6CA4C4}"/>
              </a:ext>
            </a:extLst>
          </p:cNvPr>
          <p:cNvGraphicFramePr>
            <a:graphicFrameLocks noGrp="1"/>
          </p:cNvGraphicFramePr>
          <p:nvPr>
            <p:ph idx="1"/>
            <p:extLst>
              <p:ext uri="{D42A27DB-BD31-4B8C-83A1-F6EECF244321}">
                <p14:modId xmlns:p14="http://schemas.microsoft.com/office/powerpoint/2010/main" val="195950860"/>
              </p:ext>
            </p:extLst>
          </p:nvPr>
        </p:nvGraphicFramePr>
        <p:xfrm>
          <a:off x="304801" y="3581400"/>
          <a:ext cx="8534398" cy="2750968"/>
        </p:xfrm>
        <a:graphic>
          <a:graphicData uri="http://schemas.openxmlformats.org/drawingml/2006/table">
            <a:tbl>
              <a:tblPr firstRow="1" bandRow="1">
                <a:tableStyleId>{5940675A-B579-460E-94D1-54222C63F5DA}</a:tableStyleId>
              </a:tblPr>
              <a:tblGrid>
                <a:gridCol w="1020417">
                  <a:extLst>
                    <a:ext uri="{9D8B030D-6E8A-4147-A177-3AD203B41FA5}">
                      <a16:colId xmlns:a16="http://schemas.microsoft.com/office/drawing/2014/main" val="1684642399"/>
                    </a:ext>
                  </a:extLst>
                </a:gridCol>
                <a:gridCol w="1113182">
                  <a:extLst>
                    <a:ext uri="{9D8B030D-6E8A-4147-A177-3AD203B41FA5}">
                      <a16:colId xmlns:a16="http://schemas.microsoft.com/office/drawing/2014/main" val="577033291"/>
                    </a:ext>
                  </a:extLst>
                </a:gridCol>
                <a:gridCol w="914400">
                  <a:extLst>
                    <a:ext uri="{9D8B030D-6E8A-4147-A177-3AD203B41FA5}">
                      <a16:colId xmlns:a16="http://schemas.microsoft.com/office/drawing/2014/main" val="1818875274"/>
                    </a:ext>
                  </a:extLst>
                </a:gridCol>
                <a:gridCol w="1752600">
                  <a:extLst>
                    <a:ext uri="{9D8B030D-6E8A-4147-A177-3AD203B41FA5}">
                      <a16:colId xmlns:a16="http://schemas.microsoft.com/office/drawing/2014/main" val="1857729824"/>
                    </a:ext>
                  </a:extLst>
                </a:gridCol>
                <a:gridCol w="1600200">
                  <a:extLst>
                    <a:ext uri="{9D8B030D-6E8A-4147-A177-3AD203B41FA5}">
                      <a16:colId xmlns:a16="http://schemas.microsoft.com/office/drawing/2014/main" val="3877164165"/>
                    </a:ext>
                  </a:extLst>
                </a:gridCol>
                <a:gridCol w="2133599">
                  <a:extLst>
                    <a:ext uri="{9D8B030D-6E8A-4147-A177-3AD203B41FA5}">
                      <a16:colId xmlns:a16="http://schemas.microsoft.com/office/drawing/2014/main" val="2849043541"/>
                    </a:ext>
                  </a:extLst>
                </a:gridCol>
              </a:tblGrid>
              <a:tr h="672029">
                <a:tc>
                  <a:txBody>
                    <a:bodyPr/>
                    <a:lstStyle/>
                    <a:p>
                      <a:pPr algn="ctr"/>
                      <a:r>
                        <a:rPr lang="en-US" sz="1400" b="1" dirty="0">
                          <a:latin typeface="Times New Roman" panose="02020603050405020304" pitchFamily="18" charset="0"/>
                          <a:cs typeface="Times New Roman" panose="02020603050405020304" pitchFamily="18" charset="0"/>
                        </a:rPr>
                        <a:t>Site</a:t>
                      </a:r>
                    </a:p>
                  </a:txBody>
                  <a:tcPr/>
                </a:tc>
                <a:tc>
                  <a:txBody>
                    <a:bodyPr/>
                    <a:lstStyle/>
                    <a:p>
                      <a:pPr algn="ctr"/>
                      <a:r>
                        <a:rPr lang="en-US" sz="1400" b="1" dirty="0">
                          <a:latin typeface="Times New Roman" panose="02020603050405020304" pitchFamily="18" charset="0"/>
                          <a:cs typeface="Times New Roman" panose="02020603050405020304" pitchFamily="18" charset="0"/>
                        </a:rPr>
                        <a:t>Latitude (</a:t>
                      </a:r>
                      <a:r>
                        <a:rPr lang="en-IN"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a:t>
                      </a:r>
                      <a:r>
                        <a:rPr lang="en-US" sz="1400" b="1" dirty="0">
                          <a:latin typeface="Times New Roman" panose="02020603050405020304" pitchFamily="18" charset="0"/>
                          <a:cs typeface="Times New Roman" panose="02020603050405020304" pitchFamily="18" charset="0"/>
                        </a:rPr>
                        <a:t>)</a:t>
                      </a:r>
                    </a:p>
                  </a:txBody>
                  <a:tcPr/>
                </a:tc>
                <a:tc>
                  <a:txBody>
                    <a:bodyPr/>
                    <a:lstStyle/>
                    <a:p>
                      <a:pPr algn="ctr"/>
                      <a:r>
                        <a:rPr lang="en-US" sz="1400" b="1" dirty="0">
                          <a:latin typeface="Times New Roman" panose="02020603050405020304" pitchFamily="18" charset="0"/>
                          <a:cs typeface="Times New Roman" panose="02020603050405020304" pitchFamily="18" charset="0"/>
                        </a:rPr>
                        <a:t>Altitude (m AMSL)</a:t>
                      </a:r>
                    </a:p>
                  </a:txBody>
                  <a:tcPr/>
                </a:tc>
                <a:tc>
                  <a:txBody>
                    <a:bodyPr/>
                    <a:lstStyle/>
                    <a:p>
                      <a:pPr algn="ctr"/>
                      <a:r>
                        <a:rPr lang="en-US" sz="1400" b="1" dirty="0">
                          <a:latin typeface="Times New Roman" panose="02020603050405020304" pitchFamily="18" charset="0"/>
                          <a:cs typeface="Times New Roman" panose="02020603050405020304" pitchFamily="18" charset="0"/>
                        </a:rPr>
                        <a:t>Site feature</a:t>
                      </a:r>
                    </a:p>
                  </a:txBody>
                  <a:tcPr/>
                </a:tc>
                <a:tc>
                  <a:txBody>
                    <a:bodyPr/>
                    <a:lstStyle/>
                    <a:p>
                      <a:pPr algn="ctr"/>
                      <a:r>
                        <a:rPr lang="en-US" sz="1400" b="1" dirty="0">
                          <a:latin typeface="Times New Roman" panose="02020603050405020304" pitchFamily="18" charset="0"/>
                          <a:cs typeface="Times New Roman" panose="02020603050405020304" pitchFamily="18" charset="0"/>
                        </a:rPr>
                        <a:t>Mean annual temperature (</a:t>
                      </a:r>
                      <a:r>
                        <a:rPr lang="en-IN" sz="14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°C</a:t>
                      </a:r>
                      <a:r>
                        <a:rPr lang="en-US" sz="1400" b="1" dirty="0">
                          <a:latin typeface="Times New Roman" panose="02020603050405020304" pitchFamily="18" charset="0"/>
                          <a:cs typeface="Times New Roman" panose="02020603050405020304" pitchFamily="18" charset="0"/>
                        </a:rPr>
                        <a:t>)</a:t>
                      </a:r>
                    </a:p>
                  </a:txBody>
                  <a:tcPr/>
                </a:tc>
                <a:tc>
                  <a:txBody>
                    <a:bodyPr/>
                    <a:lstStyle/>
                    <a:p>
                      <a:pPr algn="ctr"/>
                      <a:r>
                        <a:rPr lang="en-US" sz="1400" b="1" dirty="0">
                          <a:latin typeface="Times New Roman" panose="02020603050405020304" pitchFamily="18" charset="0"/>
                          <a:cs typeface="Times New Roman" panose="02020603050405020304" pitchFamily="18" charset="0"/>
                        </a:rPr>
                        <a:t>Mean annual precipitation (mm y</a:t>
                      </a:r>
                      <a:r>
                        <a:rPr lang="en-US" sz="1400" b="1" baseline="300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098823234"/>
                  </a:ext>
                </a:extLst>
              </a:tr>
              <a:tr h="779413">
                <a:tc>
                  <a:txBody>
                    <a:bodyPr/>
                    <a:lstStyle/>
                    <a:p>
                      <a:pPr algn="ctr"/>
                      <a:r>
                        <a:rPr lang="en-US" sz="1400" b="0" dirty="0">
                          <a:latin typeface="Times New Roman" panose="02020603050405020304" pitchFamily="18" charset="0"/>
                          <a:cs typeface="Times New Roman" panose="02020603050405020304" pitchFamily="18" charset="0"/>
                        </a:rPr>
                        <a:t>Tezpur</a:t>
                      </a:r>
                    </a:p>
                  </a:txBody>
                  <a:tcPr/>
                </a:tc>
                <a:tc>
                  <a:txBody>
                    <a:bodyPr/>
                    <a:lstStyle/>
                    <a:p>
                      <a:pPr algn="ctr"/>
                      <a:r>
                        <a:rPr lang="en-US" sz="1400" b="0" dirty="0">
                          <a:latin typeface="Times New Roman" panose="02020603050405020304" pitchFamily="18" charset="0"/>
                          <a:cs typeface="Times New Roman" panose="02020603050405020304" pitchFamily="18" charset="0"/>
                        </a:rPr>
                        <a:t>26.5</a:t>
                      </a:r>
                    </a:p>
                  </a:txBody>
                  <a:tcPr/>
                </a:tc>
                <a:tc>
                  <a:txBody>
                    <a:bodyPr/>
                    <a:lstStyle/>
                    <a:p>
                      <a:pPr algn="ctr"/>
                      <a:r>
                        <a:rPr lang="en-US" sz="1400" b="0" dirty="0">
                          <a:latin typeface="Times New Roman" panose="02020603050405020304" pitchFamily="18" charset="0"/>
                          <a:cs typeface="Times New Roman" panose="02020603050405020304" pitchFamily="18" charset="0"/>
                        </a:rPr>
                        <a:t>80</a:t>
                      </a:r>
                    </a:p>
                  </a:txBody>
                  <a:tcPr/>
                </a:tc>
                <a:tc>
                  <a:txBody>
                    <a:bodyPr/>
                    <a:lstStyle/>
                    <a:p>
                      <a:pPr algn="ctr"/>
                      <a:r>
                        <a:rPr lang="en-US" sz="1400" b="0" dirty="0">
                          <a:latin typeface="Times New Roman" panose="02020603050405020304" pitchFamily="18" charset="0"/>
                          <a:cs typeface="Times New Roman" panose="02020603050405020304" pitchFamily="18" charset="0"/>
                        </a:rPr>
                        <a:t>Forested </a:t>
                      </a:r>
                    </a:p>
                    <a:p>
                      <a:pPr algn="ctr"/>
                      <a:r>
                        <a:rPr lang="en-US" sz="1400" b="0" dirty="0">
                          <a:latin typeface="Times New Roman" panose="02020603050405020304" pitchFamily="18" charset="0"/>
                          <a:cs typeface="Times New Roman" panose="02020603050405020304" pitchFamily="18" charset="0"/>
                        </a:rPr>
                        <a:t>(semi-urban)</a:t>
                      </a:r>
                    </a:p>
                  </a:txBody>
                  <a:tcPr/>
                </a:tc>
                <a:tc>
                  <a:txBody>
                    <a:bodyPr/>
                    <a:lstStyle/>
                    <a:p>
                      <a:pPr algn="ctr"/>
                      <a:r>
                        <a:rPr lang="en-US" sz="1400" b="0" dirty="0">
                          <a:latin typeface="Times New Roman" panose="02020603050405020304" pitchFamily="18" charset="0"/>
                          <a:cs typeface="Times New Roman" panose="02020603050405020304" pitchFamily="18" charset="0"/>
                        </a:rPr>
                        <a:t>23.82 </a:t>
                      </a:r>
                      <a:r>
                        <a:rPr lang="en-IN"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3.76</a:t>
                      </a:r>
                    </a:p>
                    <a:p>
                      <a:pPr algn="ctr"/>
                      <a:r>
                        <a:rPr lang="en-IN"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(Deb Burman et al., 2021)</a:t>
                      </a:r>
                      <a:endParaRPr lang="en-US" sz="12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1725 ± 121.47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(Deb Burman et al., 2021)</a:t>
                      </a:r>
                      <a:endParaRPr lang="en-US" sz="1200" b="0" dirty="0">
                        <a:latin typeface="Times New Roman" panose="02020603050405020304" pitchFamily="18" charset="0"/>
                        <a:cs typeface="Times New Roman" panose="02020603050405020304" pitchFamily="18" charset="0"/>
                      </a:endParaRPr>
                    </a:p>
                    <a:p>
                      <a:pPr algn="ct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0108824"/>
                  </a:ext>
                </a:extLst>
              </a:tr>
              <a:tr h="568006">
                <a:tc>
                  <a:txBody>
                    <a:bodyPr/>
                    <a:lstStyle/>
                    <a:p>
                      <a:pPr algn="ctr"/>
                      <a:r>
                        <a:rPr lang="en-US" sz="1400" b="0" dirty="0">
                          <a:latin typeface="Times New Roman" panose="02020603050405020304" pitchFamily="18" charset="0"/>
                          <a:cs typeface="Times New Roman" panose="02020603050405020304" pitchFamily="18" charset="0"/>
                        </a:rPr>
                        <a:t>Sagar</a:t>
                      </a:r>
                    </a:p>
                  </a:txBody>
                  <a:tcPr/>
                </a:tc>
                <a:tc>
                  <a:txBody>
                    <a:bodyPr/>
                    <a:lstStyle/>
                    <a:p>
                      <a:pPr algn="ctr"/>
                      <a:r>
                        <a:rPr lang="en-US" sz="1400" b="0" dirty="0">
                          <a:latin typeface="Times New Roman" panose="02020603050405020304" pitchFamily="18" charset="0"/>
                          <a:cs typeface="Times New Roman" panose="02020603050405020304" pitchFamily="18" charset="0"/>
                        </a:rPr>
                        <a:t>23.5</a:t>
                      </a:r>
                    </a:p>
                  </a:txBody>
                  <a:tcPr/>
                </a:tc>
                <a:tc>
                  <a:txBody>
                    <a:bodyPr/>
                    <a:lstStyle/>
                    <a:p>
                      <a:pPr algn="ctr"/>
                      <a:r>
                        <a:rPr lang="en-US" sz="1400" b="0" dirty="0">
                          <a:latin typeface="Times New Roman" panose="02020603050405020304" pitchFamily="18" charset="0"/>
                          <a:cs typeface="Times New Roman" panose="02020603050405020304" pitchFamily="18" charset="0"/>
                        </a:rPr>
                        <a:t>427</a:t>
                      </a:r>
                    </a:p>
                  </a:txBody>
                  <a:tcPr/>
                </a:tc>
                <a:tc>
                  <a:txBody>
                    <a:bodyPr/>
                    <a:lstStyle/>
                    <a:p>
                      <a:pPr algn="ctr"/>
                      <a:r>
                        <a:rPr lang="en-US" sz="1400" b="0" dirty="0">
                          <a:latin typeface="Times New Roman" panose="02020603050405020304" pitchFamily="18" charset="0"/>
                          <a:cs typeface="Times New Roman" panose="02020603050405020304" pitchFamily="18" charset="0"/>
                        </a:rPr>
                        <a:t>Semi-arid</a:t>
                      </a:r>
                    </a:p>
                  </a:txBody>
                  <a:tcPr/>
                </a:tc>
                <a:tc>
                  <a:txBody>
                    <a:bodyPr/>
                    <a:lstStyle/>
                    <a:p>
                      <a:pPr algn="ctr"/>
                      <a:r>
                        <a:rPr lang="en-US" sz="1400" b="0" dirty="0">
                          <a:latin typeface="Times New Roman" panose="02020603050405020304" pitchFamily="18" charset="0"/>
                          <a:cs typeface="Times New Roman" panose="02020603050405020304" pitchFamily="18" charset="0"/>
                        </a:rPr>
                        <a:t>25</a:t>
                      </a:r>
                    </a:p>
                    <a:p>
                      <a:pPr algn="ctr"/>
                      <a:endParaRPr lang="en-US" sz="1400" b="0" dirty="0">
                        <a:latin typeface="Times New Roman" panose="02020603050405020304" pitchFamily="18" charset="0"/>
                        <a:cs typeface="Times New Roman" panose="02020603050405020304" pitchFamily="18" charset="0"/>
                      </a:endParaRPr>
                    </a:p>
                  </a:txBody>
                  <a:tcPr/>
                </a:tc>
                <a:tc>
                  <a:txBody>
                    <a:bodyPr/>
                    <a:lstStyle/>
                    <a:p>
                      <a:pPr algn="ctr"/>
                      <a:r>
                        <a:rPr lang="en-US" sz="1400" b="0" dirty="0">
                          <a:latin typeface="Times New Roman" panose="02020603050405020304" pitchFamily="18" charset="0"/>
                          <a:cs typeface="Times New Roman" panose="02020603050405020304" pitchFamily="18" charset="0"/>
                        </a:rPr>
                        <a:t>1148 </a:t>
                      </a:r>
                      <a:r>
                        <a:rPr lang="en-IN"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301.11</a:t>
                      </a:r>
                    </a:p>
                    <a:p>
                      <a:pPr algn="ctr"/>
                      <a:r>
                        <a:rPr lang="en-IN" sz="12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Som</a:t>
                      </a:r>
                      <a:r>
                        <a:rPr lang="en-IN"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Dey, (2022)</a:t>
                      </a:r>
                      <a:endParaRPr 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8451675"/>
                  </a:ext>
                </a:extLst>
              </a:tr>
              <a:tr h="672029">
                <a:tc>
                  <a:txBody>
                    <a:bodyPr/>
                    <a:lstStyle/>
                    <a:p>
                      <a:pPr algn="ctr"/>
                      <a:r>
                        <a:rPr lang="en-US" sz="1400" b="0" dirty="0">
                          <a:latin typeface="Times New Roman" panose="02020603050405020304" pitchFamily="18" charset="0"/>
                          <a:cs typeface="Times New Roman" panose="02020603050405020304" pitchFamily="18" charset="0"/>
                        </a:rPr>
                        <a:t>Port Blair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Times New Roman" panose="02020603050405020304" pitchFamily="18" charset="0"/>
                          <a:cs typeface="Times New Roman" panose="02020603050405020304" pitchFamily="18" charset="0"/>
                        </a:rPr>
                        <a:t>11.5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Times New Roman" panose="02020603050405020304" pitchFamily="18" charset="0"/>
                          <a:cs typeface="Times New Roman" panose="02020603050405020304" pitchFamily="18" charset="0"/>
                        </a:rPr>
                        <a:t>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Times New Roman" panose="02020603050405020304" pitchFamily="18" charset="0"/>
                          <a:cs typeface="Times New Roman" panose="02020603050405020304" pitchFamily="18" charset="0"/>
                        </a:rPr>
                        <a:t>Oceanic (island)</a:t>
                      </a:r>
                    </a:p>
                    <a:p>
                      <a:pPr algn="ctr"/>
                      <a:endParaRPr lang="en-US" sz="1400" b="0" dirty="0">
                        <a:latin typeface="Times New Roman" panose="02020603050405020304" pitchFamily="18" charset="0"/>
                        <a:cs typeface="Times New Roman" panose="02020603050405020304" pitchFamily="18" charset="0"/>
                      </a:endParaRPr>
                    </a:p>
                  </a:txBody>
                  <a:tcPr/>
                </a:tc>
                <a:tc>
                  <a:txBody>
                    <a:bodyPr/>
                    <a:lstStyle/>
                    <a:p>
                      <a:pPr algn="ctr"/>
                      <a:r>
                        <a:rPr lang="en-US" sz="1400" b="0" dirty="0">
                          <a:latin typeface="Times New Roman" panose="02020603050405020304" pitchFamily="18" charset="0"/>
                          <a:cs typeface="Times New Roman" panose="02020603050405020304" pitchFamily="18" charset="0"/>
                        </a:rPr>
                        <a:t>28</a:t>
                      </a:r>
                    </a:p>
                    <a:p>
                      <a:pPr algn="ctr"/>
                      <a:r>
                        <a:rPr lang="en-US" sz="1200" b="0" dirty="0">
                          <a:latin typeface="Times New Roman" panose="02020603050405020304" pitchFamily="18" charset="0"/>
                          <a:cs typeface="Times New Roman" panose="02020603050405020304" pitchFamily="18" charset="0"/>
                        </a:rPr>
                        <a:t>(</a:t>
                      </a:r>
                      <a:r>
                        <a:rPr lang="en-US" sz="1200" b="0" dirty="0" err="1">
                          <a:latin typeface="Times New Roman" panose="02020603050405020304" pitchFamily="18" charset="0"/>
                          <a:cs typeface="Times New Roman" panose="02020603050405020304" pitchFamily="18" charset="0"/>
                        </a:rPr>
                        <a:t>Equbal</a:t>
                      </a:r>
                      <a:r>
                        <a:rPr lang="en-US" sz="1200" b="0" dirty="0">
                          <a:latin typeface="Times New Roman" panose="02020603050405020304" pitchFamily="18" charset="0"/>
                          <a:cs typeface="Times New Roman" panose="02020603050405020304" pitchFamily="18" charset="0"/>
                        </a:rPr>
                        <a:t> et al., 2017) </a:t>
                      </a:r>
                    </a:p>
                  </a:txBody>
                  <a:tcPr/>
                </a:tc>
                <a:tc>
                  <a:txBody>
                    <a:bodyPr/>
                    <a:lstStyle/>
                    <a:p>
                      <a:pPr algn="ctr"/>
                      <a:r>
                        <a:rPr lang="en-US" sz="1400" b="0" dirty="0">
                          <a:latin typeface="Times New Roman" panose="02020603050405020304" pitchFamily="18" charset="0"/>
                          <a:cs typeface="Times New Roman" panose="02020603050405020304" pitchFamily="18" charset="0"/>
                        </a:rPr>
                        <a:t>3079.1 </a:t>
                      </a:r>
                      <a:r>
                        <a:rPr lang="en-IN" sz="14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487.3 </a:t>
                      </a:r>
                    </a:p>
                    <a:p>
                      <a:pPr algn="ctr"/>
                      <a:r>
                        <a:rPr lang="en-IN" sz="12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Adamala</a:t>
                      </a:r>
                      <a:r>
                        <a:rPr lang="en-IN"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Velmurugan, (2020)</a:t>
                      </a:r>
                      <a:endParaRPr 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1229820"/>
                  </a:ext>
                </a:extLst>
              </a:tr>
            </a:tbl>
          </a:graphicData>
        </a:graphic>
      </p:graphicFrame>
      <p:sp>
        <p:nvSpPr>
          <p:cNvPr id="4" name="Date Placeholder 3">
            <a:extLst>
              <a:ext uri="{FF2B5EF4-FFF2-40B4-BE49-F238E27FC236}">
                <a16:creationId xmlns:a16="http://schemas.microsoft.com/office/drawing/2014/main" id="{98C0F2FD-5291-9A7E-E681-1B8B2BA4D35A}"/>
              </a:ext>
            </a:extLst>
          </p:cNvPr>
          <p:cNvSpPr>
            <a:spLocks noGrp="1"/>
          </p:cNvSpPr>
          <p:nvPr>
            <p:ph type="dt" sz="half" idx="10"/>
          </p:nvPr>
        </p:nvSpPr>
        <p:spPr/>
        <p:txBody>
          <a:bodyPr/>
          <a:lstStyle/>
          <a:p>
            <a:r>
              <a:rPr lang="en-IN" dirty="0"/>
              <a:t>24/04/23</a:t>
            </a:r>
            <a:endParaRPr lang="en-US" dirty="0"/>
          </a:p>
        </p:txBody>
      </p:sp>
      <p:sp>
        <p:nvSpPr>
          <p:cNvPr id="5" name="Footer Placeholder 4">
            <a:extLst>
              <a:ext uri="{FF2B5EF4-FFF2-40B4-BE49-F238E27FC236}">
                <a16:creationId xmlns:a16="http://schemas.microsoft.com/office/drawing/2014/main" id="{464A3564-AF9F-9866-6AEA-8AFBBD9DDECA}"/>
              </a:ext>
            </a:extLst>
          </p:cNvPr>
          <p:cNvSpPr>
            <a:spLocks noGrp="1"/>
          </p:cNvSpPr>
          <p:nvPr>
            <p:ph type="ftr" sz="quarter" idx="11"/>
          </p:nvPr>
        </p:nvSpPr>
        <p:spPr/>
        <p:txBody>
          <a:bodyPr/>
          <a:lstStyle/>
          <a:p>
            <a:r>
              <a:rPr lang="en-US" dirty="0"/>
              <a:t>EGU 23: AS1.21</a:t>
            </a:r>
          </a:p>
        </p:txBody>
      </p:sp>
      <p:sp>
        <p:nvSpPr>
          <p:cNvPr id="6" name="Slide Number Placeholder 5">
            <a:extLst>
              <a:ext uri="{FF2B5EF4-FFF2-40B4-BE49-F238E27FC236}">
                <a16:creationId xmlns:a16="http://schemas.microsoft.com/office/drawing/2014/main" id="{A323BA7E-2B9A-DFBB-8E4F-97A8695D3521}"/>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0" name="Picture 9">
            <a:extLst>
              <a:ext uri="{FF2B5EF4-FFF2-40B4-BE49-F238E27FC236}">
                <a16:creationId xmlns:a16="http://schemas.microsoft.com/office/drawing/2014/main" id="{7EE7E65C-4EB0-BF1F-6BF5-48FEA6102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6525"/>
            <a:ext cx="3646133" cy="3397250"/>
          </a:xfrm>
          <a:prstGeom prst="rect">
            <a:avLst/>
          </a:prstGeom>
        </p:spPr>
      </p:pic>
      <p:sp>
        <p:nvSpPr>
          <p:cNvPr id="11" name="Title 1">
            <a:extLst>
              <a:ext uri="{FF2B5EF4-FFF2-40B4-BE49-F238E27FC236}">
                <a16:creationId xmlns:a16="http://schemas.microsoft.com/office/drawing/2014/main" id="{B79FFF96-729D-3F96-9277-2271AEBEF054}"/>
              </a:ext>
            </a:extLst>
          </p:cNvPr>
          <p:cNvSpPr>
            <a:spLocks noGrp="1"/>
          </p:cNvSpPr>
          <p:nvPr>
            <p:ph type="title"/>
          </p:nvPr>
        </p:nvSpPr>
        <p:spPr>
          <a:xfrm>
            <a:off x="419100" y="136525"/>
            <a:ext cx="4343400" cy="685800"/>
          </a:xfrm>
        </p:spPr>
        <p:txBody>
          <a:bodyPr>
            <a:normAutofit/>
          </a:bodyPr>
          <a:lstStyle/>
          <a:p>
            <a:r>
              <a:rPr lang="en-US" sz="3000" dirty="0">
                <a:solidFill>
                  <a:srgbClr val="0070C0"/>
                </a:solidFill>
                <a:latin typeface="Arial Rounded MT Bold" panose="020F0704030504030204" pitchFamily="34" charset="77"/>
              </a:rPr>
              <a:t>Study sites</a:t>
            </a:r>
          </a:p>
        </p:txBody>
      </p:sp>
      <p:sp>
        <p:nvSpPr>
          <p:cNvPr id="12" name="TextBox 11">
            <a:extLst>
              <a:ext uri="{FF2B5EF4-FFF2-40B4-BE49-F238E27FC236}">
                <a16:creationId xmlns:a16="http://schemas.microsoft.com/office/drawing/2014/main" id="{33FB5913-5A80-6A51-053D-76487E36C5C8}"/>
              </a:ext>
            </a:extLst>
          </p:cNvPr>
          <p:cNvSpPr txBox="1"/>
          <p:nvPr/>
        </p:nvSpPr>
        <p:spPr>
          <a:xfrm>
            <a:off x="455271" y="1143000"/>
            <a:ext cx="420691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Rainwater samples are collected daily since 2013</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Analysed</a:t>
            </a:r>
            <a:r>
              <a:rPr lang="en-US" dirty="0">
                <a:latin typeface="Times New Roman" panose="02020603050405020304" pitchFamily="18" charset="0"/>
                <a:cs typeface="Times New Roman" panose="02020603050405020304" pitchFamily="18" charset="0"/>
              </a:rPr>
              <a:t> for oxygen isotopic concentration at IITM, Pune</a:t>
            </a:r>
          </a:p>
        </p:txBody>
      </p:sp>
    </p:spTree>
    <p:extLst>
      <p:ext uri="{BB962C8B-B14F-4D97-AF65-F5344CB8AC3E}">
        <p14:creationId xmlns:p14="http://schemas.microsoft.com/office/powerpoint/2010/main" val="283750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4697AA-C634-9B5E-3AF7-29CB156DF0FA}"/>
              </a:ext>
            </a:extLst>
          </p:cNvPr>
          <p:cNvSpPr>
            <a:spLocks noGrp="1"/>
          </p:cNvSpPr>
          <p:nvPr>
            <p:ph type="dt" sz="half" idx="10"/>
          </p:nvPr>
        </p:nvSpPr>
        <p:spPr/>
        <p:txBody>
          <a:bodyPr/>
          <a:lstStyle/>
          <a:p>
            <a:r>
              <a:rPr lang="en-IN"/>
              <a:t>24/04/23</a:t>
            </a:r>
            <a:endParaRPr lang="en-US"/>
          </a:p>
        </p:txBody>
      </p:sp>
      <p:sp>
        <p:nvSpPr>
          <p:cNvPr id="5" name="Footer Placeholder 4">
            <a:extLst>
              <a:ext uri="{FF2B5EF4-FFF2-40B4-BE49-F238E27FC236}">
                <a16:creationId xmlns:a16="http://schemas.microsoft.com/office/drawing/2014/main" id="{5FF4E042-09D9-93F5-B7C5-FB4262118EF9}"/>
              </a:ext>
            </a:extLst>
          </p:cNvPr>
          <p:cNvSpPr>
            <a:spLocks noGrp="1"/>
          </p:cNvSpPr>
          <p:nvPr>
            <p:ph type="ftr" sz="quarter" idx="11"/>
          </p:nvPr>
        </p:nvSpPr>
        <p:spPr/>
        <p:txBody>
          <a:bodyPr/>
          <a:lstStyle/>
          <a:p>
            <a:r>
              <a:rPr lang="en-US"/>
              <a:t>EGU 23: AS1.21</a:t>
            </a:r>
          </a:p>
        </p:txBody>
      </p:sp>
      <p:sp>
        <p:nvSpPr>
          <p:cNvPr id="6" name="Slide Number Placeholder 5">
            <a:extLst>
              <a:ext uri="{FF2B5EF4-FFF2-40B4-BE49-F238E27FC236}">
                <a16:creationId xmlns:a16="http://schemas.microsoft.com/office/drawing/2014/main" id="{F5908EE5-A223-D481-A8CA-F534B93ECEC5}"/>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7" name="Subtitle 2">
            <a:extLst>
              <a:ext uri="{FF2B5EF4-FFF2-40B4-BE49-F238E27FC236}">
                <a16:creationId xmlns:a16="http://schemas.microsoft.com/office/drawing/2014/main" id="{0C8CBEB6-E53E-C0CA-E346-4ECE4C27F666}"/>
              </a:ext>
            </a:extLst>
          </p:cNvPr>
          <p:cNvSpPr txBox="1">
            <a:spLocks/>
          </p:cNvSpPr>
          <p:nvPr/>
        </p:nvSpPr>
        <p:spPr>
          <a:xfrm>
            <a:off x="287016" y="3672903"/>
            <a:ext cx="8856984" cy="27278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Instrument name: Triple Isotopic Water Analyzer (TIWA)</a:t>
            </a:r>
          </a:p>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Make: ABB Los Gatos Research, USA</a:t>
            </a:r>
          </a:p>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Model: TIWA 45EP, Off-axis integrated cavity output spectroscopy</a:t>
            </a:r>
            <a:endParaRPr lang="en-IN" sz="1800" dirty="0">
              <a:latin typeface="Times New Roman" panose="02020603050405020304" pitchFamily="18" charset="0"/>
              <a:cs typeface="Times New Roman" panose="02020603050405020304" pitchFamily="18" charset="0"/>
            </a:endParaRPr>
          </a:p>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Throughput: 700 injections per day (~ 10 dummies + 40 samples + 4 laboratory standards)</a:t>
            </a:r>
          </a:p>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Source Type: Tunable diode laser</a:t>
            </a:r>
          </a:p>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Sample input: 1 ml</a:t>
            </a:r>
            <a:endParaRPr lang="en-IN" sz="1800" dirty="0">
              <a:latin typeface="Times New Roman" panose="02020603050405020304" pitchFamily="18" charset="0"/>
              <a:cs typeface="Times New Roman" panose="02020603050405020304" pitchFamily="18" charset="0"/>
            </a:endParaRPr>
          </a:p>
          <a:p>
            <a:pPr algn="just">
              <a:buFont typeface="Wingdings" pitchFamily="2" charset="2"/>
              <a:buChar char="q"/>
            </a:pPr>
            <a:r>
              <a:rPr lang="en-IN" sz="1800" dirty="0">
                <a:latin typeface="Times New Roman" panose="02020603050405020304" pitchFamily="18" charset="0"/>
                <a:cs typeface="Times New Roman" panose="02020603050405020304" pitchFamily="18" charset="0"/>
              </a:rPr>
              <a:t>Sample injection volume : 1 </a:t>
            </a:r>
            <a:r>
              <a:rPr lang="el-GR" sz="1800" dirty="0">
                <a:latin typeface="Times New Roman" panose="02020603050405020304" pitchFamily="18" charset="0"/>
                <a:cs typeface="Times New Roman" panose="02020603050405020304" pitchFamily="18" charset="0"/>
              </a:rPr>
              <a:t>μ</a:t>
            </a:r>
            <a:r>
              <a:rPr lang="en-IN" sz="1800" dirty="0">
                <a:latin typeface="Times New Roman" panose="02020603050405020304" pitchFamily="18" charset="0"/>
                <a:cs typeface="Times New Roman" panose="02020603050405020304" pitchFamily="18" charset="0"/>
              </a:rPr>
              <a:t>L per injection</a:t>
            </a:r>
          </a:p>
          <a:p>
            <a:pPr algn="just">
              <a:buFont typeface="Wingdings" pitchFamily="2" charset="2"/>
              <a:buChar char="q"/>
            </a:pPr>
            <a:r>
              <a:rPr lang="en-US" sz="1800" dirty="0">
                <a:latin typeface="Times New Roman" panose="02020603050405020304" pitchFamily="18" charset="0"/>
                <a:cs typeface="Times New Roman" panose="02020603050405020304" pitchFamily="18" charset="0"/>
              </a:rPr>
              <a:t>Reported Precision:  0.8 ‰ for δ</a:t>
            </a:r>
            <a:r>
              <a:rPr lang="en-US" sz="1800" baseline="30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H, 0.08 ‰ for δ</a:t>
            </a:r>
            <a:r>
              <a:rPr lang="en-US" sz="1800" baseline="30000" dirty="0">
                <a:latin typeface="Times New Roman" panose="02020603050405020304" pitchFamily="18" charset="0"/>
                <a:cs typeface="Times New Roman" panose="02020603050405020304" pitchFamily="18" charset="0"/>
              </a:rPr>
              <a:t>18</a:t>
            </a:r>
            <a:r>
              <a:rPr lang="en-US" sz="1800" dirty="0">
                <a:latin typeface="Times New Roman" panose="02020603050405020304" pitchFamily="18" charset="0"/>
                <a:cs typeface="Times New Roman" panose="02020603050405020304" pitchFamily="18" charset="0"/>
              </a:rPr>
              <a:t>O </a:t>
            </a:r>
            <a:r>
              <a:rPr lang="en-US" sz="1600" dirty="0">
                <a:latin typeface="Times New Roman" panose="02020603050405020304" pitchFamily="18" charset="0"/>
                <a:cs typeface="Times New Roman" panose="02020603050405020304" pitchFamily="18" charset="0"/>
              </a:rPr>
              <a:t>(Chakraborty et al. 2016)</a:t>
            </a:r>
          </a:p>
          <a:p>
            <a:endParaRPr lang="en-IN" sz="1600" dirty="0"/>
          </a:p>
          <a:p>
            <a:endParaRPr lang="en-US" sz="1600" dirty="0"/>
          </a:p>
          <a:p>
            <a:endParaRPr lang="en-US" sz="1600" dirty="0"/>
          </a:p>
          <a:p>
            <a:endParaRPr lang="en-US" sz="1600" dirty="0"/>
          </a:p>
          <a:p>
            <a:endParaRPr lang="en-US" sz="1600" dirty="0"/>
          </a:p>
          <a:p>
            <a:endParaRPr lang="en-US" sz="1600" dirty="0"/>
          </a:p>
          <a:p>
            <a:endParaRPr lang="en-IN" sz="1600" dirty="0"/>
          </a:p>
        </p:txBody>
      </p:sp>
      <p:pic>
        <p:nvPicPr>
          <p:cNvPr id="8" name="Picture 7">
            <a:extLst>
              <a:ext uri="{FF2B5EF4-FFF2-40B4-BE49-F238E27FC236}">
                <a16:creationId xmlns:a16="http://schemas.microsoft.com/office/drawing/2014/main" id="{33CBD1F7-42F7-C1B6-0B97-7C4FB2595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07" y="853503"/>
            <a:ext cx="6061993" cy="2727897"/>
          </a:xfrm>
          <a:prstGeom prst="rect">
            <a:avLst/>
          </a:prstGeom>
          <a:effectLst>
            <a:outerShdw blurRad="63500" sx="102000" sy="102000" algn="ctr" rotWithShape="0">
              <a:prstClr val="black">
                <a:alpha val="40000"/>
              </a:prstClr>
            </a:outerShdw>
          </a:effectLst>
        </p:spPr>
      </p:pic>
      <p:sp>
        <p:nvSpPr>
          <p:cNvPr id="11" name="Title 1">
            <a:extLst>
              <a:ext uri="{FF2B5EF4-FFF2-40B4-BE49-F238E27FC236}">
                <a16:creationId xmlns:a16="http://schemas.microsoft.com/office/drawing/2014/main" id="{DF7012BD-772C-A403-FCC0-E4D928A55087}"/>
              </a:ext>
            </a:extLst>
          </p:cNvPr>
          <p:cNvSpPr txBox="1">
            <a:spLocks/>
          </p:cNvSpPr>
          <p:nvPr/>
        </p:nvSpPr>
        <p:spPr>
          <a:xfrm>
            <a:off x="2133600" y="0"/>
            <a:ext cx="4953000" cy="6858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Rainwater isotopic analysis</a:t>
            </a:r>
          </a:p>
        </p:txBody>
      </p:sp>
    </p:spTree>
    <p:extLst>
      <p:ext uri="{BB962C8B-B14F-4D97-AF65-F5344CB8AC3E}">
        <p14:creationId xmlns:p14="http://schemas.microsoft.com/office/powerpoint/2010/main" val="181025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5A0609-3E57-ABDD-626D-E2D720A66517}"/>
              </a:ext>
            </a:extLst>
          </p:cNvPr>
          <p:cNvSpPr>
            <a:spLocks noGrp="1"/>
          </p:cNvSpPr>
          <p:nvPr>
            <p:ph type="dt" sz="half" idx="10"/>
          </p:nvPr>
        </p:nvSpPr>
        <p:spPr/>
        <p:txBody>
          <a:bodyPr/>
          <a:lstStyle/>
          <a:p>
            <a:r>
              <a:rPr lang="en-IN"/>
              <a:t>24/04/23</a:t>
            </a:r>
            <a:endParaRPr lang="en-US"/>
          </a:p>
        </p:txBody>
      </p:sp>
      <p:sp>
        <p:nvSpPr>
          <p:cNvPr id="5" name="Footer Placeholder 4">
            <a:extLst>
              <a:ext uri="{FF2B5EF4-FFF2-40B4-BE49-F238E27FC236}">
                <a16:creationId xmlns:a16="http://schemas.microsoft.com/office/drawing/2014/main" id="{0E437F84-6EE9-194B-ECBC-6C55BC5302B6}"/>
              </a:ext>
            </a:extLst>
          </p:cNvPr>
          <p:cNvSpPr>
            <a:spLocks noGrp="1"/>
          </p:cNvSpPr>
          <p:nvPr>
            <p:ph type="ftr" sz="quarter" idx="11"/>
          </p:nvPr>
        </p:nvSpPr>
        <p:spPr/>
        <p:txBody>
          <a:bodyPr/>
          <a:lstStyle/>
          <a:p>
            <a:r>
              <a:rPr lang="en-US"/>
              <a:t>EGU 23: AS1.21</a:t>
            </a:r>
          </a:p>
        </p:txBody>
      </p:sp>
      <p:sp>
        <p:nvSpPr>
          <p:cNvPr id="6" name="Slide Number Placeholder 5">
            <a:extLst>
              <a:ext uri="{FF2B5EF4-FFF2-40B4-BE49-F238E27FC236}">
                <a16:creationId xmlns:a16="http://schemas.microsoft.com/office/drawing/2014/main" id="{68C68B94-1157-F320-7299-32E52A372997}"/>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8" name="Picture 7">
            <a:extLst>
              <a:ext uri="{FF2B5EF4-FFF2-40B4-BE49-F238E27FC236}">
                <a16:creationId xmlns:a16="http://schemas.microsoft.com/office/drawing/2014/main" id="{F998DE9D-9C22-FC6C-1B0B-4E65CDBA2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7772400" cy="2541523"/>
          </a:xfrm>
          <a:prstGeom prst="rect">
            <a:avLst/>
          </a:prstGeom>
        </p:spPr>
      </p:pic>
      <p:sp>
        <p:nvSpPr>
          <p:cNvPr id="9" name="Content Placeholder 2">
            <a:extLst>
              <a:ext uri="{FF2B5EF4-FFF2-40B4-BE49-F238E27FC236}">
                <a16:creationId xmlns:a16="http://schemas.microsoft.com/office/drawing/2014/main" id="{2DE953C8-1AA0-16FD-6437-9954689B0E6E}"/>
              </a:ext>
            </a:extLst>
          </p:cNvPr>
          <p:cNvSpPr>
            <a:spLocks noGrp="1"/>
          </p:cNvSpPr>
          <p:nvPr>
            <p:ph idx="1"/>
          </p:nvPr>
        </p:nvSpPr>
        <p:spPr>
          <a:xfrm>
            <a:off x="127322" y="3646551"/>
            <a:ext cx="8839200" cy="2801872"/>
          </a:xfrm>
        </p:spPr>
        <p:txBody>
          <a:bodyPr>
            <a:normAutofit fontScale="85000" lnSpcReduction="10000"/>
          </a:bodyPr>
          <a:lstStyle/>
          <a:p>
            <a:pPr algn="just"/>
            <a:r>
              <a:rPr lang="en-IN" sz="1800" b="0" i="0" u="none" strike="noStrike" dirty="0">
                <a:solidFill>
                  <a:srgbClr val="000000"/>
                </a:solidFill>
                <a:effectLst/>
                <a:latin typeface="Times New Roman" panose="02020603050405020304" pitchFamily="18" charset="0"/>
                <a:cs typeface="Times New Roman" panose="02020603050405020304" pitchFamily="18" charset="0"/>
              </a:rPr>
              <a:t>Stratiform Rainfall Area Fraction (</a:t>
            </a:r>
            <a:r>
              <a:rPr lang="en-IN" sz="1800" b="0" i="0" u="none" strike="noStrike" dirty="0" err="1">
                <a:solidFill>
                  <a:srgbClr val="000000"/>
                </a:solidFill>
                <a:effectLst/>
                <a:latin typeface="Times New Roman" panose="02020603050405020304" pitchFamily="18" charset="0"/>
                <a:cs typeface="Times New Roman" panose="02020603050405020304" pitchFamily="18" charset="0"/>
              </a:rPr>
              <a:t>F</a:t>
            </a:r>
            <a:r>
              <a:rPr lang="en-IN" sz="1800" b="0" i="0" u="none" strike="noStrike" baseline="-25000" dirty="0" err="1">
                <a:solidFill>
                  <a:srgbClr val="000000"/>
                </a:solidFill>
                <a:effectLst/>
                <a:latin typeface="Times New Roman" panose="02020603050405020304" pitchFamily="18" charset="0"/>
                <a:cs typeface="Times New Roman" panose="02020603050405020304" pitchFamily="18" charset="0"/>
              </a:rPr>
              <a:t>st</a:t>
            </a:r>
            <a:r>
              <a:rPr lang="en-IN" sz="1800" b="0" i="0" u="none" strike="noStrike" dirty="0">
                <a:solidFill>
                  <a:srgbClr val="000000"/>
                </a:solidFill>
                <a:effectLst/>
                <a:latin typeface="Times New Roman" panose="02020603050405020304" pitchFamily="18" charset="0"/>
                <a:cs typeface="Times New Roman" panose="02020603050405020304" pitchFamily="18" charset="0"/>
              </a:rPr>
              <a:t>) is defined as the average percent of rainfall area covered by stratiform rainfall over a particular zone.</a:t>
            </a:r>
          </a:p>
          <a:p>
            <a:pPr algn="just"/>
            <a:r>
              <a:rPr lang="en-IN" sz="1800" dirty="0">
                <a:solidFill>
                  <a:srgbClr val="000000"/>
                </a:solidFill>
                <a:latin typeface="Times New Roman" panose="02020603050405020304" pitchFamily="18" charset="0"/>
                <a:cs typeface="Times New Roman" panose="02020603050405020304" pitchFamily="18" charset="0"/>
              </a:rPr>
              <a:t>Area-averaged Rainfall Amount (</a:t>
            </a:r>
            <a:r>
              <a:rPr lang="en-IN" sz="1800" dirty="0" err="1">
                <a:solidFill>
                  <a:srgbClr val="000000"/>
                </a:solidFill>
                <a:latin typeface="Times New Roman" panose="02020603050405020304" pitchFamily="18" charset="0"/>
                <a:cs typeface="Times New Roman" panose="02020603050405020304" pitchFamily="18" charset="0"/>
              </a:rPr>
              <a:t>P</a:t>
            </a:r>
            <a:r>
              <a:rPr lang="en-IN" sz="1800" baseline="-25000" dirty="0" err="1">
                <a:solidFill>
                  <a:srgbClr val="000000"/>
                </a:solidFill>
                <a:latin typeface="Times New Roman" panose="02020603050405020304" pitchFamily="18" charset="0"/>
                <a:cs typeface="Times New Roman" panose="02020603050405020304" pitchFamily="18" charset="0"/>
              </a:rPr>
              <a:t>area</a:t>
            </a:r>
            <a:r>
              <a:rPr lang="en-IN" sz="1800" dirty="0">
                <a:solidFill>
                  <a:srgbClr val="000000"/>
                </a:solidFill>
                <a:latin typeface="Times New Roman" panose="02020603050405020304" pitchFamily="18" charset="0"/>
                <a:cs typeface="Times New Roman" panose="02020603050405020304" pitchFamily="18" charset="0"/>
              </a:rPr>
              <a:t>) is defined as the average rain intensity </a:t>
            </a:r>
            <a:r>
              <a:rPr lang="en-IN" sz="1800" b="0" i="0" u="none" strike="noStrike" dirty="0">
                <a:solidFill>
                  <a:srgbClr val="000000"/>
                </a:solidFill>
                <a:effectLst/>
                <a:latin typeface="Times New Roman" panose="02020603050405020304" pitchFamily="18" charset="0"/>
                <a:cs typeface="Times New Roman" panose="02020603050405020304" pitchFamily="18" charset="0"/>
              </a:rPr>
              <a:t>over this particular zone. </a:t>
            </a:r>
          </a:p>
          <a:p>
            <a:pPr algn="just"/>
            <a:r>
              <a:rPr lang="en-IN" sz="1800" dirty="0">
                <a:solidFill>
                  <a:srgbClr val="000000"/>
                </a:solidFill>
                <a:latin typeface="Times New Roman" panose="02020603050405020304" pitchFamily="18" charset="0"/>
                <a:cs typeface="Times New Roman" panose="02020603050405020304" pitchFamily="18" charset="0"/>
              </a:rPr>
              <a:t>In our analysis we have kept </a:t>
            </a:r>
            <a:r>
              <a:rPr lang="en-IN" sz="1800" b="0" i="0" u="none" strike="noStrike" dirty="0">
                <a:solidFill>
                  <a:srgbClr val="000000"/>
                </a:solidFill>
                <a:effectLst/>
                <a:latin typeface="Times New Roman" panose="02020603050405020304" pitchFamily="18" charset="0"/>
                <a:cs typeface="Times New Roman" panose="02020603050405020304" pitchFamily="18" charset="0"/>
              </a:rPr>
              <a:t>this zone confined within a 5</a:t>
            </a:r>
            <a:r>
              <a:rPr lang="en-IN" sz="1800" b="0" i="0" u="none" strike="noStrike" kern="1200" dirty="0">
                <a:solidFill>
                  <a:schemeClr val="tx1"/>
                </a:solidFill>
                <a:effectLst/>
                <a:latin typeface="Times New Roman" panose="02020603050405020304" pitchFamily="18" charset="0"/>
                <a:cs typeface="Times New Roman" panose="02020603050405020304" pitchFamily="18" charset="0"/>
              </a:rPr>
              <a:t>° by </a:t>
            </a:r>
            <a:r>
              <a:rPr lang="en-IN" sz="1800" b="0" i="0" u="none" strike="noStrike" dirty="0">
                <a:solidFill>
                  <a:srgbClr val="000000"/>
                </a:solidFill>
                <a:effectLst/>
                <a:latin typeface="Times New Roman" panose="02020603050405020304" pitchFamily="18" charset="0"/>
                <a:cs typeface="Times New Roman" panose="02020603050405020304" pitchFamily="18" charset="0"/>
              </a:rPr>
              <a:t>5</a:t>
            </a:r>
            <a:r>
              <a:rPr lang="en-IN" sz="1800" b="0" i="0" u="none" strike="noStrike" kern="1200" dirty="0">
                <a:solidFill>
                  <a:schemeClr val="tx1"/>
                </a:solidFill>
                <a:effectLst/>
                <a:latin typeface="Times New Roman" panose="02020603050405020304" pitchFamily="18" charset="0"/>
                <a:cs typeface="Times New Roman" panose="02020603050405020304" pitchFamily="18" charset="0"/>
              </a:rPr>
              <a:t>° area surrounding the location of our rainwater sample collection, following </a:t>
            </a:r>
            <a:r>
              <a:rPr lang="en-IN" sz="1800" b="0" i="0" u="none" strike="noStrike" dirty="0" err="1">
                <a:solidFill>
                  <a:srgbClr val="000000"/>
                </a:solidFill>
                <a:effectLst/>
                <a:latin typeface="Times New Roman" panose="02020603050405020304" pitchFamily="18" charset="0"/>
                <a:cs typeface="Times New Roman" panose="02020603050405020304" pitchFamily="18" charset="0"/>
              </a:rPr>
              <a:t>Munksgaard</a:t>
            </a:r>
            <a:r>
              <a:rPr lang="en-IN" sz="1800" b="0" i="0" u="none" strike="noStrike" dirty="0">
                <a:solidFill>
                  <a:srgbClr val="000000"/>
                </a:solidFill>
                <a:effectLst/>
                <a:latin typeface="Times New Roman" panose="02020603050405020304" pitchFamily="18" charset="0"/>
                <a:cs typeface="Times New Roman" panose="02020603050405020304" pitchFamily="18" charset="0"/>
              </a:rPr>
              <a:t> et al., (2019)</a:t>
            </a:r>
            <a:r>
              <a:rPr lang="en-IN" sz="1800" b="0" i="0" u="none" strike="noStrike" kern="1200" dirty="0">
                <a:solidFill>
                  <a:schemeClr val="tx1"/>
                </a:solidFill>
                <a:effectLst/>
                <a:latin typeface="Times New Roman" panose="02020603050405020304" pitchFamily="18" charset="0"/>
                <a:cs typeface="Times New Roman" panose="02020603050405020304" pitchFamily="18" charset="0"/>
              </a:rPr>
              <a:t>. </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en-IN" sz="1800" b="0" i="0" u="none" strike="noStrike" dirty="0">
                <a:solidFill>
                  <a:srgbClr val="000000"/>
                </a:solidFill>
                <a:effectLst/>
                <a:latin typeface="Times New Roman" panose="02020603050405020304" pitchFamily="18" charset="0"/>
                <a:cs typeface="Times New Roman" panose="02020603050405020304" pitchFamily="18" charset="0"/>
              </a:rPr>
              <a:t>We have used the Globa</a:t>
            </a:r>
            <a:r>
              <a:rPr lang="en-IN" sz="1800" dirty="0">
                <a:solidFill>
                  <a:srgbClr val="000000"/>
                </a:solidFill>
                <a:latin typeface="Times New Roman" panose="02020603050405020304" pitchFamily="18" charset="0"/>
                <a:cs typeface="Times New Roman" panose="02020603050405020304" pitchFamily="18" charset="0"/>
              </a:rPr>
              <a:t>l Precipitation Measurement (</a:t>
            </a:r>
            <a:r>
              <a:rPr lang="en-IN" sz="1800" i="0" u="none" strike="noStrike" dirty="0">
                <a:solidFill>
                  <a:srgbClr val="333333"/>
                </a:solidFill>
                <a:effectLst/>
                <a:latin typeface="Times New Roman" panose="02020603050405020304" pitchFamily="18" charset="0"/>
                <a:cs typeface="Times New Roman" panose="02020603050405020304" pitchFamily="18" charset="0"/>
              </a:rPr>
              <a:t>GPM) Dual-frequency Precipitation Radar (DPR) Ku Precipitation Profile data </a:t>
            </a:r>
            <a:r>
              <a:rPr lang="en-IN" sz="1800" b="1" i="0" u="none" strike="noStrike" dirty="0">
                <a:solidFill>
                  <a:srgbClr val="333333"/>
                </a:solidFill>
                <a:effectLst/>
                <a:latin typeface="Times New Roman" panose="02020603050405020304" pitchFamily="18" charset="0"/>
                <a:cs typeface="Times New Roman" panose="02020603050405020304" pitchFamily="18" charset="0"/>
              </a:rPr>
              <a:t>(</a:t>
            </a:r>
            <a:r>
              <a:rPr lang="en-IN" sz="1800" i="0" u="none" strike="noStrike" dirty="0">
                <a:solidFill>
                  <a:srgbClr val="333333"/>
                </a:solidFill>
                <a:effectLst/>
                <a:latin typeface="Times New Roman" panose="02020603050405020304" pitchFamily="18" charset="0"/>
                <a:cs typeface="Times New Roman" panose="02020603050405020304" pitchFamily="18" charset="0"/>
              </a:rPr>
              <a:t>GPM_2AKu</a:t>
            </a:r>
            <a:r>
              <a:rPr lang="en-IN" sz="1800" b="1" i="0" u="none" strike="noStrike" dirty="0">
                <a:solidFill>
                  <a:srgbClr val="333333"/>
                </a:solidFill>
                <a:effectLst/>
                <a:latin typeface="Times New Roman" panose="02020603050405020304" pitchFamily="18" charset="0"/>
                <a:cs typeface="Times New Roman" panose="02020603050405020304" pitchFamily="18" charset="0"/>
              </a:rPr>
              <a:t>)</a:t>
            </a:r>
            <a:r>
              <a:rPr lang="en-IN" sz="1800" i="0" u="none" strike="noStrike" dirty="0">
                <a:solidFill>
                  <a:srgbClr val="000000"/>
                </a:solidFill>
                <a:effectLst/>
                <a:latin typeface="Times New Roman" panose="02020603050405020304" pitchFamily="18" charset="0"/>
                <a:cs typeface="Times New Roman" panose="02020603050405020304" pitchFamily="18" charset="0"/>
              </a:rPr>
              <a:t>.</a:t>
            </a:r>
          </a:p>
          <a:p>
            <a:pPr algn="just"/>
            <a:r>
              <a:rPr lang="en-IN" sz="1800" b="0" i="0" u="none" strike="noStrike" dirty="0">
                <a:solidFill>
                  <a:srgbClr val="000000"/>
                </a:solidFill>
                <a:effectLst/>
                <a:latin typeface="Times New Roman" panose="02020603050405020304" pitchFamily="18" charset="0"/>
                <a:cs typeface="Times New Roman" panose="02020603050405020304" pitchFamily="18" charset="0"/>
              </a:rPr>
              <a:t>Dataset resolution: 1.5-hourly (temporal) and 5 km (spatial). </a:t>
            </a:r>
          </a:p>
          <a:p>
            <a:pPr algn="just"/>
            <a:r>
              <a:rPr lang="en-IN" sz="1800" b="0" i="1" u="none" strike="noStrike" dirty="0" err="1">
                <a:solidFill>
                  <a:srgbClr val="000000"/>
                </a:solidFill>
                <a:effectLst/>
                <a:latin typeface="Times New Roman" panose="02020603050405020304" pitchFamily="18" charset="0"/>
              </a:rPr>
              <a:t>typePrecip</a:t>
            </a:r>
            <a:r>
              <a:rPr lang="en-IN" sz="1800" b="0" i="0" u="none" strike="noStrike" dirty="0">
                <a:solidFill>
                  <a:srgbClr val="000000"/>
                </a:solidFill>
                <a:effectLst/>
                <a:latin typeface="Times New Roman" panose="02020603050405020304" pitchFamily="18" charset="0"/>
              </a:rPr>
              <a:t> flag in the GPM data is used to identify the stratiform and convective rainfall types. Missing values (</a:t>
            </a:r>
            <a:r>
              <a:rPr lang="en-IN" sz="1800" b="0" i="0" u="none" strike="noStrike" dirty="0" err="1">
                <a:solidFill>
                  <a:srgbClr val="000000"/>
                </a:solidFill>
                <a:effectLst/>
                <a:latin typeface="Times New Roman" panose="02020603050405020304" pitchFamily="18" charset="0"/>
              </a:rPr>
              <a:t>NaN</a:t>
            </a:r>
            <a:r>
              <a:rPr lang="en-IN" sz="1800" b="0" i="0" u="none" strike="noStrike" dirty="0">
                <a:solidFill>
                  <a:srgbClr val="000000"/>
                </a:solidFill>
                <a:effectLst/>
                <a:latin typeface="Times New Roman" panose="02020603050405020304" pitchFamily="18" charset="0"/>
              </a:rPr>
              <a:t>) are omitted from the calculation.</a:t>
            </a:r>
          </a:p>
          <a:p>
            <a:pPr algn="just"/>
            <a:r>
              <a:rPr lang="en-IN" sz="1800" dirty="0">
                <a:solidFill>
                  <a:srgbClr val="000000"/>
                </a:solidFill>
                <a:latin typeface="Times New Roman" panose="02020603050405020304" pitchFamily="18" charset="0"/>
                <a:cs typeface="Times New Roman" panose="02020603050405020304" pitchFamily="18" charset="0"/>
              </a:rPr>
              <a:t>Code developed in MATLAB. We plan to translate it to open-access tools, preferably R or Python, in future.</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49BED6A5-356F-EE7D-EFDB-D823A704C366}"/>
              </a:ext>
            </a:extLst>
          </p:cNvPr>
          <p:cNvSpPr txBox="1">
            <a:spLocks/>
          </p:cNvSpPr>
          <p:nvPr/>
        </p:nvSpPr>
        <p:spPr>
          <a:xfrm>
            <a:off x="457200" y="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Methodology</a:t>
            </a:r>
          </a:p>
        </p:txBody>
      </p:sp>
    </p:spTree>
    <p:extLst>
      <p:ext uri="{BB962C8B-B14F-4D97-AF65-F5344CB8AC3E}">
        <p14:creationId xmlns:p14="http://schemas.microsoft.com/office/powerpoint/2010/main" val="228794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3857-AFDF-A2CB-4AF9-87F2E304138C}"/>
              </a:ext>
            </a:extLst>
          </p:cNvPr>
          <p:cNvSpPr>
            <a:spLocks noGrp="1"/>
          </p:cNvSpPr>
          <p:nvPr>
            <p:ph type="title"/>
          </p:nvPr>
        </p:nvSpPr>
        <p:spPr>
          <a:xfrm>
            <a:off x="457200" y="0"/>
            <a:ext cx="8229600" cy="685800"/>
          </a:xfrm>
        </p:spPr>
        <p:txBody>
          <a:bodyPr>
            <a:normAutofit/>
          </a:bodyPr>
          <a:lstStyle/>
          <a:p>
            <a:r>
              <a:rPr lang="en-US" sz="3000" dirty="0">
                <a:solidFill>
                  <a:srgbClr val="0070C0"/>
                </a:solidFill>
                <a:latin typeface="Arial Rounded MT Bold" panose="020F0704030504030204" pitchFamily="34" charset="77"/>
              </a:rPr>
              <a:t>Relation between </a:t>
            </a:r>
            <a:r>
              <a:rPr lang="en-US" sz="3000" dirty="0" err="1">
                <a:solidFill>
                  <a:srgbClr val="0070C0"/>
                </a:solidFill>
                <a:latin typeface="Arial Rounded MT Bold" panose="020F0704030504030204" pitchFamily="34" charset="77"/>
              </a:rPr>
              <a:t>F</a:t>
            </a:r>
            <a:r>
              <a:rPr lang="en-US" sz="3000" baseline="-25000" dirty="0" err="1">
                <a:solidFill>
                  <a:srgbClr val="0070C0"/>
                </a:solidFill>
                <a:latin typeface="Arial Rounded MT Bold" panose="020F0704030504030204" pitchFamily="34" charset="77"/>
              </a:rPr>
              <a:t>st</a:t>
            </a:r>
            <a:r>
              <a:rPr lang="en-US" sz="3000" dirty="0">
                <a:solidFill>
                  <a:srgbClr val="0070C0"/>
                </a:solidFill>
                <a:latin typeface="Arial Rounded MT Bold" panose="020F0704030504030204" pitchFamily="34" charset="77"/>
              </a:rPr>
              <a:t> and </a:t>
            </a:r>
            <a:r>
              <a:rPr lang="en-US" sz="3000" dirty="0" err="1">
                <a:solidFill>
                  <a:srgbClr val="0070C0"/>
                </a:solidFill>
                <a:latin typeface="Arial Rounded MT Bold" panose="020F0704030504030204" pitchFamily="34" charset="77"/>
              </a:rPr>
              <a:t>P</a:t>
            </a:r>
            <a:r>
              <a:rPr lang="en-US" sz="3000" baseline="-25000" dirty="0" err="1">
                <a:solidFill>
                  <a:srgbClr val="0070C0"/>
                </a:solidFill>
                <a:latin typeface="Arial Rounded MT Bold" panose="020F0704030504030204" pitchFamily="34" charset="77"/>
              </a:rPr>
              <a:t>area</a:t>
            </a:r>
            <a:endParaRPr lang="en-US" sz="3000" dirty="0">
              <a:solidFill>
                <a:srgbClr val="0070C0"/>
              </a:solidFill>
              <a:latin typeface="Arial Rounded MT Bold" panose="020F0704030504030204" pitchFamily="34" charset="77"/>
            </a:endParaRPr>
          </a:p>
        </p:txBody>
      </p:sp>
      <p:pic>
        <p:nvPicPr>
          <p:cNvPr id="8" name="Content Placeholder 7">
            <a:extLst>
              <a:ext uri="{FF2B5EF4-FFF2-40B4-BE49-F238E27FC236}">
                <a16:creationId xmlns:a16="http://schemas.microsoft.com/office/drawing/2014/main" id="{D9E5A26E-77D8-B324-D239-9E07EA82A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09600"/>
            <a:ext cx="8539565" cy="5791200"/>
          </a:xfrm>
        </p:spPr>
      </p:pic>
      <p:sp>
        <p:nvSpPr>
          <p:cNvPr id="4" name="Date Placeholder 3">
            <a:extLst>
              <a:ext uri="{FF2B5EF4-FFF2-40B4-BE49-F238E27FC236}">
                <a16:creationId xmlns:a16="http://schemas.microsoft.com/office/drawing/2014/main" id="{BB14EF1A-2F81-631A-4709-0273A4F02279}"/>
              </a:ext>
            </a:extLst>
          </p:cNvPr>
          <p:cNvSpPr>
            <a:spLocks noGrp="1"/>
          </p:cNvSpPr>
          <p:nvPr>
            <p:ph type="dt" sz="half" idx="10"/>
          </p:nvPr>
        </p:nvSpPr>
        <p:spPr/>
        <p:txBody>
          <a:bodyPr/>
          <a:lstStyle/>
          <a:p>
            <a:r>
              <a:rPr lang="en-IN"/>
              <a:t>24/04/23</a:t>
            </a:r>
            <a:endParaRPr lang="en-US"/>
          </a:p>
        </p:txBody>
      </p:sp>
      <p:sp>
        <p:nvSpPr>
          <p:cNvPr id="5" name="Footer Placeholder 4">
            <a:extLst>
              <a:ext uri="{FF2B5EF4-FFF2-40B4-BE49-F238E27FC236}">
                <a16:creationId xmlns:a16="http://schemas.microsoft.com/office/drawing/2014/main" id="{CAEB09A4-457C-6516-6EF3-E906D4CF9D52}"/>
              </a:ext>
            </a:extLst>
          </p:cNvPr>
          <p:cNvSpPr>
            <a:spLocks noGrp="1"/>
          </p:cNvSpPr>
          <p:nvPr>
            <p:ph type="ftr" sz="quarter" idx="11"/>
          </p:nvPr>
        </p:nvSpPr>
        <p:spPr/>
        <p:txBody>
          <a:bodyPr/>
          <a:lstStyle/>
          <a:p>
            <a:r>
              <a:rPr lang="en-US"/>
              <a:t>EGU 23: AS1.21</a:t>
            </a:r>
          </a:p>
        </p:txBody>
      </p:sp>
      <p:sp>
        <p:nvSpPr>
          <p:cNvPr id="6" name="Slide Number Placeholder 5">
            <a:extLst>
              <a:ext uri="{FF2B5EF4-FFF2-40B4-BE49-F238E27FC236}">
                <a16:creationId xmlns:a16="http://schemas.microsoft.com/office/drawing/2014/main" id="{42682CDE-49AF-8C3B-9ED4-F4B11530662E}"/>
              </a:ext>
            </a:extLst>
          </p:cNvPr>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9" name="Table 9">
            <a:extLst>
              <a:ext uri="{FF2B5EF4-FFF2-40B4-BE49-F238E27FC236}">
                <a16:creationId xmlns:a16="http://schemas.microsoft.com/office/drawing/2014/main" id="{27F23E1C-4B9C-A8C9-D328-1BEFFE139C74}"/>
              </a:ext>
            </a:extLst>
          </p:cNvPr>
          <p:cNvGraphicFramePr>
            <a:graphicFrameLocks/>
          </p:cNvGraphicFramePr>
          <p:nvPr>
            <p:extLst>
              <p:ext uri="{D42A27DB-BD31-4B8C-83A1-F6EECF244321}">
                <p14:modId xmlns:p14="http://schemas.microsoft.com/office/powerpoint/2010/main" val="1232345437"/>
              </p:ext>
            </p:extLst>
          </p:nvPr>
        </p:nvGraphicFramePr>
        <p:xfrm>
          <a:off x="4495799" y="3657600"/>
          <a:ext cx="4343400" cy="2712720"/>
        </p:xfrm>
        <a:graphic>
          <a:graphicData uri="http://schemas.openxmlformats.org/drawingml/2006/table">
            <a:tbl>
              <a:tblPr firstRow="1" bandRow="1">
                <a:tableStyleId>{5940675A-B579-460E-94D1-54222C63F5DA}</a:tableStyleId>
              </a:tblPr>
              <a:tblGrid>
                <a:gridCol w="764117">
                  <a:extLst>
                    <a:ext uri="{9D8B030D-6E8A-4147-A177-3AD203B41FA5}">
                      <a16:colId xmlns:a16="http://schemas.microsoft.com/office/drawing/2014/main" val="1248209030"/>
                    </a:ext>
                  </a:extLst>
                </a:gridCol>
                <a:gridCol w="924984">
                  <a:extLst>
                    <a:ext uri="{9D8B030D-6E8A-4147-A177-3AD203B41FA5}">
                      <a16:colId xmlns:a16="http://schemas.microsoft.com/office/drawing/2014/main" val="387022276"/>
                    </a:ext>
                  </a:extLst>
                </a:gridCol>
                <a:gridCol w="683682">
                  <a:extLst>
                    <a:ext uri="{9D8B030D-6E8A-4147-A177-3AD203B41FA5}">
                      <a16:colId xmlns:a16="http://schemas.microsoft.com/office/drawing/2014/main" val="156162748"/>
                    </a:ext>
                  </a:extLst>
                </a:gridCol>
                <a:gridCol w="603251">
                  <a:extLst>
                    <a:ext uri="{9D8B030D-6E8A-4147-A177-3AD203B41FA5}">
                      <a16:colId xmlns:a16="http://schemas.microsoft.com/office/drawing/2014/main" val="4039595361"/>
                    </a:ext>
                  </a:extLst>
                </a:gridCol>
                <a:gridCol w="663030">
                  <a:extLst>
                    <a:ext uri="{9D8B030D-6E8A-4147-A177-3AD203B41FA5}">
                      <a16:colId xmlns:a16="http://schemas.microsoft.com/office/drawing/2014/main" val="377941147"/>
                    </a:ext>
                  </a:extLst>
                </a:gridCol>
                <a:gridCol w="704336">
                  <a:extLst>
                    <a:ext uri="{9D8B030D-6E8A-4147-A177-3AD203B41FA5}">
                      <a16:colId xmlns:a16="http://schemas.microsoft.com/office/drawing/2014/main" val="2818980008"/>
                    </a:ext>
                  </a:extLst>
                </a:gridCol>
              </a:tblGrid>
              <a:tr h="299720">
                <a:tc gridSpan="6">
                  <a:txBody>
                    <a:bodyPr/>
                    <a:lstStyle/>
                    <a:p>
                      <a:pPr algn="ctr"/>
                      <a:r>
                        <a:rPr lang="en-US" b="1" dirty="0" err="1">
                          <a:latin typeface="Times New Roman" panose="02020603050405020304" pitchFamily="18" charset="0"/>
                          <a:cs typeface="Times New Roman" panose="02020603050405020304" pitchFamily="18" charset="0"/>
                        </a:rPr>
                        <a:t>F</a:t>
                      </a:r>
                      <a:r>
                        <a:rPr lang="en-US" b="1" baseline="-25000" dirty="0" err="1">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 a + b*</a:t>
                      </a:r>
                      <a:r>
                        <a:rPr lang="en-US" b="1" dirty="0" err="1">
                          <a:latin typeface="Times New Roman" panose="02020603050405020304" pitchFamily="18" charset="0"/>
                          <a:cs typeface="Times New Roman" panose="02020603050405020304" pitchFamily="18" charset="0"/>
                        </a:rPr>
                        <a:t>P</a:t>
                      </a:r>
                      <a:r>
                        <a:rPr lang="en-US" b="1" baseline="-25000" dirty="0" err="1">
                          <a:latin typeface="Times New Roman" panose="02020603050405020304" pitchFamily="18" charset="0"/>
                          <a:cs typeface="Times New Roman" panose="02020603050405020304" pitchFamily="18" charset="0"/>
                        </a:rPr>
                        <a:t>area</a:t>
                      </a:r>
                      <a:r>
                        <a:rPr lang="en-US" b="1" dirty="0">
                          <a:latin typeface="Times New Roman" panose="02020603050405020304" pitchFamily="18" charset="0"/>
                          <a:cs typeface="Times New Roman" panose="02020603050405020304" pitchFamily="18" charset="0"/>
                        </a:rPr>
                        <a:t> </a:t>
                      </a:r>
                    </a:p>
                  </a:txBody>
                  <a:tcPr/>
                </a:tc>
                <a:tc hMerge="1">
                  <a:txBody>
                    <a:bodyPr/>
                    <a:lstStyle/>
                    <a:p>
                      <a:endParaRPr lang="en-US"/>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tc hMerge="1">
                  <a:txBody>
                    <a:bodyPr/>
                    <a:lstStyle/>
                    <a:p>
                      <a:pPr algn="ctr"/>
                      <a:endParaRPr lang="en-US" b="1" baseline="30000" dirty="0">
                        <a:latin typeface="Times New Roman" panose="02020603050405020304" pitchFamily="18" charset="0"/>
                        <a:cs typeface="Times New Roman" panose="02020603050405020304" pitchFamily="18" charset="0"/>
                      </a:endParaRPr>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104080"/>
                  </a:ext>
                </a:extLst>
              </a:tr>
              <a:tr h="749300">
                <a:tc>
                  <a:txBody>
                    <a:bodyPr/>
                    <a:lstStyle/>
                    <a:p>
                      <a:pPr algn="ctr"/>
                      <a:r>
                        <a:rPr lang="en-US" sz="1500" b="1" dirty="0">
                          <a:latin typeface="Times New Roman" panose="02020603050405020304" pitchFamily="18" charset="0"/>
                          <a:cs typeface="Times New Roman" panose="02020603050405020304" pitchFamily="18" charset="0"/>
                        </a:rPr>
                        <a:t>Site</a:t>
                      </a:r>
                    </a:p>
                  </a:txBody>
                  <a:tcPr/>
                </a:tc>
                <a:tc>
                  <a:txBody>
                    <a:bodyPr/>
                    <a:lstStyle/>
                    <a:p>
                      <a:pPr algn="ctr"/>
                      <a:r>
                        <a:rPr lang="en-US" sz="1500" b="1" dirty="0">
                          <a:latin typeface="Times New Roman" panose="02020603050405020304" pitchFamily="18" charset="0"/>
                          <a:cs typeface="Times New Roman" panose="02020603050405020304" pitchFamily="18" charset="0"/>
                        </a:rPr>
                        <a:t>Latitude</a:t>
                      </a:r>
                    </a:p>
                  </a:txBody>
                  <a:tcPr/>
                </a:tc>
                <a:tc>
                  <a:txBody>
                    <a:bodyPr/>
                    <a:lstStyle/>
                    <a:p>
                      <a:pPr algn="ctr"/>
                      <a:r>
                        <a:rPr lang="en-US" sz="1500" b="1" dirty="0">
                          <a:latin typeface="Times New Roman" panose="02020603050405020304" pitchFamily="18" charset="0"/>
                          <a:cs typeface="Times New Roman" panose="02020603050405020304" pitchFamily="18" charset="0"/>
                        </a:rPr>
                        <a:t>a</a:t>
                      </a:r>
                    </a:p>
                  </a:txBody>
                  <a:tcPr/>
                </a:tc>
                <a:tc>
                  <a:txBody>
                    <a:bodyPr/>
                    <a:lstStyle/>
                    <a:p>
                      <a:pPr algn="ctr"/>
                      <a:r>
                        <a:rPr lang="en-US" sz="1500" b="1" dirty="0">
                          <a:latin typeface="Times New Roman" panose="02020603050405020304" pitchFamily="18" charset="0"/>
                          <a:cs typeface="Times New Roman" panose="02020603050405020304" pitchFamily="18" charset="0"/>
                        </a:rPr>
                        <a:t>b</a:t>
                      </a:r>
                    </a:p>
                  </a:txBody>
                  <a:tcPr/>
                </a:tc>
                <a:tc>
                  <a:txBody>
                    <a:bodyPr/>
                    <a:lstStyle/>
                    <a:p>
                      <a:pPr algn="ctr"/>
                      <a:r>
                        <a:rPr lang="en-US" sz="1500" b="1" dirty="0">
                          <a:latin typeface="Times New Roman" panose="02020603050405020304" pitchFamily="18" charset="0"/>
                          <a:cs typeface="Times New Roman" panose="02020603050405020304" pitchFamily="18" charset="0"/>
                        </a:rPr>
                        <a:t>R</a:t>
                      </a:r>
                      <a:r>
                        <a:rPr lang="en-US" sz="1500" b="1" baseline="30000" dirty="0">
                          <a:latin typeface="Times New Roman" panose="02020603050405020304" pitchFamily="18" charset="0"/>
                          <a:cs typeface="Times New Roman" panose="02020603050405020304" pitchFamily="18" charset="0"/>
                        </a:rPr>
                        <a:t>2</a:t>
                      </a:r>
                    </a:p>
                  </a:txBody>
                  <a:tcPr/>
                </a:tc>
                <a:tc>
                  <a:txBody>
                    <a:bodyPr/>
                    <a:lstStyle/>
                    <a:p>
                      <a:pPr algn="ctr"/>
                      <a:r>
                        <a:rPr lang="en-US" sz="1500" b="1" dirty="0">
                          <a:latin typeface="Times New Roman" panose="02020603050405020304" pitchFamily="18" charset="0"/>
                          <a:cs typeface="Times New Roman" panose="02020603050405020304" pitchFamily="18" charset="0"/>
                        </a:rPr>
                        <a:t>p-value</a:t>
                      </a:r>
                    </a:p>
                  </a:txBody>
                  <a:tcPr/>
                </a:tc>
                <a:extLst>
                  <a:ext uri="{0D108BD9-81ED-4DB2-BD59-A6C34878D82A}">
                    <a16:rowId xmlns:a16="http://schemas.microsoft.com/office/drawing/2014/main" val="1419544495"/>
                  </a:ext>
                </a:extLst>
              </a:tr>
              <a:tr h="524510">
                <a:tc>
                  <a:txBody>
                    <a:bodyPr/>
                    <a:lstStyle/>
                    <a:p>
                      <a:pPr algn="ctr"/>
                      <a:r>
                        <a:rPr lang="en-US" sz="1500" dirty="0">
                          <a:latin typeface="Times New Roman" panose="02020603050405020304" pitchFamily="18" charset="0"/>
                          <a:cs typeface="Times New Roman" panose="02020603050405020304" pitchFamily="18" charset="0"/>
                        </a:rPr>
                        <a:t>Port Blair</a:t>
                      </a:r>
                    </a:p>
                  </a:txBody>
                  <a:tcPr/>
                </a:tc>
                <a:tc>
                  <a:txBody>
                    <a:bodyPr/>
                    <a:lstStyle/>
                    <a:p>
                      <a:pPr algn="ctr"/>
                      <a:r>
                        <a:rPr lang="en-IN" sz="15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11.5°N</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0.83</a:t>
                      </a:r>
                    </a:p>
                  </a:txBody>
                  <a:tcPr/>
                </a:tc>
                <a:tc>
                  <a:txBody>
                    <a:bodyPr/>
                    <a:lstStyle/>
                    <a:p>
                      <a:pPr algn="ctr"/>
                      <a:r>
                        <a:rPr lang="en-US" sz="1500" dirty="0">
                          <a:latin typeface="Times New Roman" panose="02020603050405020304" pitchFamily="18" charset="0"/>
                          <a:cs typeface="Times New Roman" panose="02020603050405020304" pitchFamily="18" charset="0"/>
                        </a:rPr>
                        <a:t>0.07</a:t>
                      </a:r>
                    </a:p>
                  </a:txBody>
                  <a:tcPr/>
                </a:tc>
                <a:tc>
                  <a:txBody>
                    <a:bodyPr/>
                    <a:lstStyle/>
                    <a:p>
                      <a:pPr algn="ctr"/>
                      <a:r>
                        <a:rPr lang="en-US" sz="1500" dirty="0">
                          <a:latin typeface="Times New Roman" panose="02020603050405020304" pitchFamily="18" charset="0"/>
                          <a:cs typeface="Times New Roman" panose="02020603050405020304" pitchFamily="18" charset="0"/>
                        </a:rPr>
                        <a:t>0.36</a:t>
                      </a:r>
                    </a:p>
                  </a:txBody>
                  <a:tcPr/>
                </a:tc>
                <a:tc>
                  <a:txBody>
                    <a:bodyPr/>
                    <a:lstStyle/>
                    <a:p>
                      <a:pPr algn="ctr"/>
                      <a:r>
                        <a:rPr lang="en-US" sz="1500" dirty="0">
                          <a:latin typeface="Times New Roman" panose="02020603050405020304" pitchFamily="18" charset="0"/>
                          <a:cs typeface="Times New Roman" panose="02020603050405020304" pitchFamily="18" charset="0"/>
                        </a:rPr>
                        <a:t>0.001</a:t>
                      </a:r>
                    </a:p>
                  </a:txBody>
                  <a:tcPr/>
                </a:tc>
                <a:extLst>
                  <a:ext uri="{0D108BD9-81ED-4DB2-BD59-A6C34878D82A}">
                    <a16:rowId xmlns:a16="http://schemas.microsoft.com/office/drawing/2014/main" val="2723213121"/>
                  </a:ext>
                </a:extLst>
              </a:tr>
              <a:tr h="524510">
                <a:tc>
                  <a:txBody>
                    <a:bodyPr/>
                    <a:lstStyle/>
                    <a:p>
                      <a:pPr algn="ctr"/>
                      <a:r>
                        <a:rPr lang="en-US" sz="1500" dirty="0">
                          <a:latin typeface="Times New Roman" panose="02020603050405020304" pitchFamily="18" charset="0"/>
                          <a:cs typeface="Times New Roman" panose="02020603050405020304" pitchFamily="18" charset="0"/>
                        </a:rPr>
                        <a:t>Sagar</a:t>
                      </a:r>
                    </a:p>
                  </a:txBody>
                  <a:tcPr/>
                </a:tc>
                <a:tc>
                  <a:txBody>
                    <a:bodyPr/>
                    <a:lstStyle/>
                    <a:p>
                      <a:pPr algn="ctr"/>
                      <a:r>
                        <a:rPr lang="en-IN" sz="15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23.5°N</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0.84</a:t>
                      </a:r>
                    </a:p>
                  </a:txBody>
                  <a:tcPr/>
                </a:tc>
                <a:tc>
                  <a:txBody>
                    <a:bodyPr/>
                    <a:lstStyle/>
                    <a:p>
                      <a:pPr algn="ctr"/>
                      <a:r>
                        <a:rPr lang="en-US" sz="1500" dirty="0">
                          <a:latin typeface="Times New Roman" panose="02020603050405020304" pitchFamily="18" charset="0"/>
                          <a:cs typeface="Times New Roman" panose="02020603050405020304" pitchFamily="18" charset="0"/>
                        </a:rPr>
                        <a:t>0.05</a:t>
                      </a:r>
                    </a:p>
                  </a:txBody>
                  <a:tcPr/>
                </a:tc>
                <a:tc>
                  <a:txBody>
                    <a:bodyPr/>
                    <a:lstStyle/>
                    <a:p>
                      <a:pPr algn="ctr"/>
                      <a:r>
                        <a:rPr lang="en-US" sz="1500" dirty="0">
                          <a:latin typeface="Times New Roman" panose="02020603050405020304" pitchFamily="18" charset="0"/>
                          <a:cs typeface="Times New Roman" panose="02020603050405020304" pitchFamily="18" charset="0"/>
                        </a:rPr>
                        <a:t>0.20</a:t>
                      </a:r>
                    </a:p>
                  </a:txBody>
                  <a:tcPr/>
                </a:tc>
                <a:tc>
                  <a:txBody>
                    <a:bodyPr/>
                    <a:lstStyle/>
                    <a:p>
                      <a:pPr algn="ctr"/>
                      <a:r>
                        <a:rPr lang="en-US" sz="1500" dirty="0">
                          <a:latin typeface="Times New Roman" panose="02020603050405020304" pitchFamily="18" charset="0"/>
                          <a:cs typeface="Times New Roman" panose="02020603050405020304" pitchFamily="18" charset="0"/>
                        </a:rPr>
                        <a:t>0.020</a:t>
                      </a:r>
                    </a:p>
                  </a:txBody>
                  <a:tcPr/>
                </a:tc>
                <a:extLst>
                  <a:ext uri="{0D108BD9-81ED-4DB2-BD59-A6C34878D82A}">
                    <a16:rowId xmlns:a16="http://schemas.microsoft.com/office/drawing/2014/main" val="63180939"/>
                  </a:ext>
                </a:extLst>
              </a:tr>
              <a:tr h="524510">
                <a:tc>
                  <a:txBody>
                    <a:bodyPr/>
                    <a:lstStyle/>
                    <a:p>
                      <a:pPr algn="ctr"/>
                      <a:r>
                        <a:rPr lang="en-US" sz="1500" dirty="0">
                          <a:latin typeface="Times New Roman" panose="02020603050405020304" pitchFamily="18" charset="0"/>
                          <a:cs typeface="Times New Roman" panose="02020603050405020304" pitchFamily="18" charset="0"/>
                        </a:rPr>
                        <a:t>Tezpur</a:t>
                      </a:r>
                    </a:p>
                  </a:txBody>
                  <a:tcPr/>
                </a:tc>
                <a:tc>
                  <a:txBody>
                    <a:bodyPr/>
                    <a:lstStyle/>
                    <a:p>
                      <a:pPr algn="ctr"/>
                      <a:r>
                        <a:rPr lang="en-IN" sz="15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26.5°N</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a:latin typeface="Times New Roman" panose="02020603050405020304" pitchFamily="18" charset="0"/>
                          <a:cs typeface="Times New Roman" panose="02020603050405020304" pitchFamily="18" charset="0"/>
                        </a:rPr>
                        <a:t>0.82</a:t>
                      </a:r>
                    </a:p>
                  </a:txBody>
                  <a:tcPr/>
                </a:tc>
                <a:tc>
                  <a:txBody>
                    <a:bodyPr/>
                    <a:lstStyle/>
                    <a:p>
                      <a:pPr algn="ctr"/>
                      <a:r>
                        <a:rPr lang="en-US" sz="1500" dirty="0">
                          <a:latin typeface="Times New Roman" panose="02020603050405020304" pitchFamily="18" charset="0"/>
                          <a:cs typeface="Times New Roman" panose="02020603050405020304" pitchFamily="18" charset="0"/>
                        </a:rPr>
                        <a:t>0.01</a:t>
                      </a:r>
                    </a:p>
                  </a:txBody>
                  <a:tcPr/>
                </a:tc>
                <a:tc>
                  <a:txBody>
                    <a:bodyPr/>
                    <a:lstStyle/>
                    <a:p>
                      <a:pPr algn="ctr"/>
                      <a:r>
                        <a:rPr lang="en-US" sz="1500" dirty="0">
                          <a:latin typeface="Times New Roman" panose="02020603050405020304" pitchFamily="18" charset="0"/>
                          <a:cs typeface="Times New Roman" panose="02020603050405020304" pitchFamily="18" charset="0"/>
                        </a:rPr>
                        <a:t>0.02</a:t>
                      </a:r>
                    </a:p>
                  </a:txBody>
                  <a:tcPr/>
                </a:tc>
                <a:tc>
                  <a:txBody>
                    <a:bodyPr/>
                    <a:lstStyle/>
                    <a:p>
                      <a:pPr algn="ctr"/>
                      <a:r>
                        <a:rPr lang="en-US" sz="1500" dirty="0">
                          <a:latin typeface="Times New Roman" panose="02020603050405020304" pitchFamily="18" charset="0"/>
                          <a:cs typeface="Times New Roman" panose="02020603050405020304" pitchFamily="18" charset="0"/>
                        </a:rPr>
                        <a:t>0.007</a:t>
                      </a:r>
                    </a:p>
                  </a:txBody>
                  <a:tcPr/>
                </a:tc>
                <a:extLst>
                  <a:ext uri="{0D108BD9-81ED-4DB2-BD59-A6C34878D82A}">
                    <a16:rowId xmlns:a16="http://schemas.microsoft.com/office/drawing/2014/main" val="526207153"/>
                  </a:ext>
                </a:extLst>
              </a:tr>
            </a:tbl>
          </a:graphicData>
        </a:graphic>
      </p:graphicFrame>
      <p:sp>
        <p:nvSpPr>
          <p:cNvPr id="10" name="TextBox 9">
            <a:extLst>
              <a:ext uri="{FF2B5EF4-FFF2-40B4-BE49-F238E27FC236}">
                <a16:creationId xmlns:a16="http://schemas.microsoft.com/office/drawing/2014/main" id="{01C551D7-01D5-BEE4-7519-1CD796297B18}"/>
              </a:ext>
            </a:extLst>
          </p:cNvPr>
          <p:cNvSpPr txBox="1"/>
          <p:nvPr/>
        </p:nvSpPr>
        <p:spPr>
          <a:xfrm>
            <a:off x="152400" y="2425698"/>
            <a:ext cx="6096000" cy="400110"/>
          </a:xfrm>
          <a:prstGeom prst="rect">
            <a:avLst/>
          </a:prstGeom>
          <a:solidFill>
            <a:schemeClr val="accent2">
              <a:lumMod val="40000"/>
              <a:lumOff val="60000"/>
            </a:schemeClr>
          </a:solidFill>
        </p:spPr>
        <p:txBody>
          <a:bodyPr wrap="square" rtlCol="0">
            <a:spAutoFit/>
          </a:bodyPr>
          <a:lstStyle/>
          <a:p>
            <a:r>
              <a:rPr lang="en-US" sz="2000" dirty="0">
                <a:solidFill>
                  <a:srgbClr val="002060"/>
                </a:solidFill>
                <a:latin typeface="Arial Rounded MT Bold" panose="020F0704030504030204" pitchFamily="34" charset="77"/>
              </a:rPr>
              <a:t>Logarithmic regression weakens with latitude</a:t>
            </a:r>
          </a:p>
        </p:txBody>
      </p:sp>
      <p:sp>
        <p:nvSpPr>
          <p:cNvPr id="11" name="Oval 10">
            <a:extLst>
              <a:ext uri="{FF2B5EF4-FFF2-40B4-BE49-F238E27FC236}">
                <a16:creationId xmlns:a16="http://schemas.microsoft.com/office/drawing/2014/main" id="{3F66B3CD-B7A0-210A-D6A3-C73992C2C3A7}"/>
              </a:ext>
            </a:extLst>
          </p:cNvPr>
          <p:cNvSpPr/>
          <p:nvPr/>
        </p:nvSpPr>
        <p:spPr>
          <a:xfrm>
            <a:off x="6667498" y="3200400"/>
            <a:ext cx="1714501" cy="35210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871916E-860A-6A82-85EF-F136B1C82D2A}"/>
              </a:ext>
            </a:extLst>
          </p:cNvPr>
          <p:cNvCxnSpPr>
            <a:cxnSpLocks/>
          </p:cNvCxnSpPr>
          <p:nvPr/>
        </p:nvCxnSpPr>
        <p:spPr>
          <a:xfrm flipH="1" flipV="1">
            <a:off x="3505200" y="2825808"/>
            <a:ext cx="3157132" cy="246916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2AF5BA3-B413-A4E3-4841-D7C9E7A1BEE0}"/>
              </a:ext>
            </a:extLst>
          </p:cNvPr>
          <p:cNvSpPr txBox="1"/>
          <p:nvPr/>
        </p:nvSpPr>
        <p:spPr>
          <a:xfrm>
            <a:off x="1104900" y="6390688"/>
            <a:ext cx="2971800" cy="58477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Deb Burman et al., </a:t>
            </a:r>
            <a:r>
              <a:rPr lang="en-US" sz="1400" i="1" dirty="0">
                <a:latin typeface="Times New Roman" panose="02020603050405020304" pitchFamily="18" charset="0"/>
                <a:cs typeface="Times New Roman" panose="02020603050405020304" pitchFamily="18" charset="0"/>
              </a:rPr>
              <a:t>Under preparation</a:t>
            </a:r>
          </a:p>
          <a:p>
            <a:endParaRPr lang="en-US" dirty="0"/>
          </a:p>
        </p:txBody>
      </p:sp>
    </p:spTree>
    <p:extLst>
      <p:ext uri="{BB962C8B-B14F-4D97-AF65-F5344CB8AC3E}">
        <p14:creationId xmlns:p14="http://schemas.microsoft.com/office/powerpoint/2010/main" val="41979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25074A-C943-34CC-9D73-DBFB676A01AE}"/>
              </a:ext>
            </a:extLst>
          </p:cNvPr>
          <p:cNvSpPr>
            <a:spLocks noGrp="1"/>
          </p:cNvSpPr>
          <p:nvPr>
            <p:ph type="dt" sz="half" idx="10"/>
          </p:nvPr>
        </p:nvSpPr>
        <p:spPr/>
        <p:txBody>
          <a:bodyPr/>
          <a:lstStyle/>
          <a:p>
            <a:r>
              <a:rPr lang="en-IN"/>
              <a:t>24/04/23</a:t>
            </a:r>
            <a:endParaRPr lang="en-US"/>
          </a:p>
        </p:txBody>
      </p:sp>
      <p:sp>
        <p:nvSpPr>
          <p:cNvPr id="5" name="Footer Placeholder 4">
            <a:extLst>
              <a:ext uri="{FF2B5EF4-FFF2-40B4-BE49-F238E27FC236}">
                <a16:creationId xmlns:a16="http://schemas.microsoft.com/office/drawing/2014/main" id="{2C6C9E3E-84E9-9430-AA6C-90F6DE31EFE0}"/>
              </a:ext>
            </a:extLst>
          </p:cNvPr>
          <p:cNvSpPr>
            <a:spLocks noGrp="1"/>
          </p:cNvSpPr>
          <p:nvPr>
            <p:ph type="ftr" sz="quarter" idx="11"/>
          </p:nvPr>
        </p:nvSpPr>
        <p:spPr/>
        <p:txBody>
          <a:bodyPr/>
          <a:lstStyle/>
          <a:p>
            <a:r>
              <a:rPr lang="en-US"/>
              <a:t>EGU 23: AS1.21</a:t>
            </a:r>
          </a:p>
        </p:txBody>
      </p:sp>
      <p:sp>
        <p:nvSpPr>
          <p:cNvPr id="6" name="Slide Number Placeholder 5">
            <a:extLst>
              <a:ext uri="{FF2B5EF4-FFF2-40B4-BE49-F238E27FC236}">
                <a16:creationId xmlns:a16="http://schemas.microsoft.com/office/drawing/2014/main" id="{19AC8145-BBB4-2084-1633-C05101523C58}"/>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10" name="Title 1">
            <a:extLst>
              <a:ext uri="{FF2B5EF4-FFF2-40B4-BE49-F238E27FC236}">
                <a16:creationId xmlns:a16="http://schemas.microsoft.com/office/drawing/2014/main" id="{F7861EC7-2C01-4AF3-3119-603C470245DD}"/>
              </a:ext>
            </a:extLst>
          </p:cNvPr>
          <p:cNvSpPr txBox="1">
            <a:spLocks/>
          </p:cNvSpPr>
          <p:nvPr/>
        </p:nvSpPr>
        <p:spPr>
          <a:xfrm>
            <a:off x="457200" y="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0070C0"/>
                </a:solidFill>
                <a:latin typeface="Arial Rounded MT Bold" panose="020F0704030504030204" pitchFamily="34" charset="77"/>
              </a:rPr>
              <a:t>Relation between </a:t>
            </a:r>
            <a:r>
              <a:rPr lang="en-US" sz="3000" dirty="0" err="1">
                <a:solidFill>
                  <a:srgbClr val="0070C0"/>
                </a:solidFill>
                <a:latin typeface="Arial Rounded MT Bold" panose="020F0704030504030204" pitchFamily="34" charset="77"/>
              </a:rPr>
              <a:t>F</a:t>
            </a:r>
            <a:r>
              <a:rPr lang="en-US" sz="3000" baseline="-25000" dirty="0" err="1">
                <a:solidFill>
                  <a:srgbClr val="0070C0"/>
                </a:solidFill>
                <a:latin typeface="Arial Rounded MT Bold" panose="020F0704030504030204" pitchFamily="34" charset="77"/>
              </a:rPr>
              <a:t>st</a:t>
            </a:r>
            <a:r>
              <a:rPr lang="en-US" sz="3000" dirty="0">
                <a:solidFill>
                  <a:srgbClr val="0070C0"/>
                </a:solidFill>
                <a:latin typeface="Arial Rounded MT Bold" panose="020F0704030504030204" pitchFamily="34" charset="77"/>
              </a:rPr>
              <a:t> and </a:t>
            </a:r>
            <a:r>
              <a:rPr lang="el-GR" sz="3000" b="1" i="0" u="none" strike="noStrike" dirty="0">
                <a:solidFill>
                  <a:srgbClr val="0070C0"/>
                </a:solidFill>
                <a:effectLst/>
                <a:latin typeface="Times New Roman" panose="02020603050405020304" pitchFamily="18" charset="0"/>
              </a:rPr>
              <a:t>δ</a:t>
            </a:r>
            <a:r>
              <a:rPr lang="el-GR" sz="3000" b="1" i="0" u="none" strike="noStrike" baseline="30000" dirty="0">
                <a:solidFill>
                  <a:srgbClr val="0070C0"/>
                </a:solidFill>
                <a:effectLst/>
                <a:latin typeface="Times New Roman" panose="02020603050405020304" pitchFamily="18" charset="0"/>
              </a:rPr>
              <a:t>18</a:t>
            </a:r>
            <a:r>
              <a:rPr lang="en-IN" sz="3000" b="1" i="0" u="none" strike="noStrike" dirty="0">
                <a:solidFill>
                  <a:srgbClr val="0070C0"/>
                </a:solidFill>
                <a:effectLst/>
                <a:latin typeface="Arial Rounded MT Bold" panose="020F0704030504030204" pitchFamily="34" charset="77"/>
              </a:rPr>
              <a:t>O</a:t>
            </a:r>
            <a:endParaRPr lang="en-US" sz="3000" dirty="0">
              <a:solidFill>
                <a:srgbClr val="0070C0"/>
              </a:solidFill>
              <a:latin typeface="Arial Rounded MT Bold" panose="020F0704030504030204" pitchFamily="34" charset="77"/>
            </a:endParaRPr>
          </a:p>
        </p:txBody>
      </p:sp>
      <p:pic>
        <p:nvPicPr>
          <p:cNvPr id="12" name="Picture 11">
            <a:extLst>
              <a:ext uri="{FF2B5EF4-FFF2-40B4-BE49-F238E27FC236}">
                <a16:creationId xmlns:a16="http://schemas.microsoft.com/office/drawing/2014/main" id="{B6A5D47F-C807-DF3B-FFF4-13D6944D94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637629"/>
            <a:ext cx="8610597" cy="5839371"/>
          </a:xfrm>
          <a:prstGeom prst="rect">
            <a:avLst/>
          </a:prstGeom>
        </p:spPr>
      </p:pic>
      <p:graphicFrame>
        <p:nvGraphicFramePr>
          <p:cNvPr id="13" name="Table 12">
            <a:extLst>
              <a:ext uri="{FF2B5EF4-FFF2-40B4-BE49-F238E27FC236}">
                <a16:creationId xmlns:a16="http://schemas.microsoft.com/office/drawing/2014/main" id="{E57EA779-181D-7053-F290-8AF8AA84AD4D}"/>
              </a:ext>
            </a:extLst>
          </p:cNvPr>
          <p:cNvGraphicFramePr>
            <a:graphicFrameLocks/>
          </p:cNvGraphicFramePr>
          <p:nvPr>
            <p:extLst>
              <p:ext uri="{D42A27DB-BD31-4B8C-83A1-F6EECF244321}">
                <p14:modId xmlns:p14="http://schemas.microsoft.com/office/powerpoint/2010/main" val="2698806798"/>
              </p:ext>
            </p:extLst>
          </p:nvPr>
        </p:nvGraphicFramePr>
        <p:xfrm>
          <a:off x="3962400" y="3637200"/>
          <a:ext cx="5029197" cy="2687320"/>
        </p:xfrm>
        <a:graphic>
          <a:graphicData uri="http://schemas.openxmlformats.org/drawingml/2006/table">
            <a:tbl>
              <a:tblPr firstRow="1" bandRow="1">
                <a:tableStyleId>{5940675A-B579-460E-94D1-54222C63F5DA}</a:tableStyleId>
              </a:tblPr>
              <a:tblGrid>
                <a:gridCol w="884765">
                  <a:extLst>
                    <a:ext uri="{9D8B030D-6E8A-4147-A177-3AD203B41FA5}">
                      <a16:colId xmlns:a16="http://schemas.microsoft.com/office/drawing/2014/main" val="1248209030"/>
                    </a:ext>
                  </a:extLst>
                </a:gridCol>
                <a:gridCol w="1071033">
                  <a:extLst>
                    <a:ext uri="{9D8B030D-6E8A-4147-A177-3AD203B41FA5}">
                      <a16:colId xmlns:a16="http://schemas.microsoft.com/office/drawing/2014/main" val="387022276"/>
                    </a:ext>
                  </a:extLst>
                </a:gridCol>
                <a:gridCol w="791633">
                  <a:extLst>
                    <a:ext uri="{9D8B030D-6E8A-4147-A177-3AD203B41FA5}">
                      <a16:colId xmlns:a16="http://schemas.microsoft.com/office/drawing/2014/main" val="156162748"/>
                    </a:ext>
                  </a:extLst>
                </a:gridCol>
                <a:gridCol w="650674">
                  <a:extLst>
                    <a:ext uri="{9D8B030D-6E8A-4147-A177-3AD203B41FA5}">
                      <a16:colId xmlns:a16="http://schemas.microsoft.com/office/drawing/2014/main" val="4039595361"/>
                    </a:ext>
                  </a:extLst>
                </a:gridCol>
                <a:gridCol w="815546">
                  <a:extLst>
                    <a:ext uri="{9D8B030D-6E8A-4147-A177-3AD203B41FA5}">
                      <a16:colId xmlns:a16="http://schemas.microsoft.com/office/drawing/2014/main" val="377941147"/>
                    </a:ext>
                  </a:extLst>
                </a:gridCol>
                <a:gridCol w="815546">
                  <a:extLst>
                    <a:ext uri="{9D8B030D-6E8A-4147-A177-3AD203B41FA5}">
                      <a16:colId xmlns:a16="http://schemas.microsoft.com/office/drawing/2014/main" val="2818980008"/>
                    </a:ext>
                  </a:extLst>
                </a:gridCol>
              </a:tblGrid>
              <a:tr h="307904">
                <a:tc gridSpan="6">
                  <a:txBody>
                    <a:bodyPr/>
                    <a:lstStyle/>
                    <a:p>
                      <a:pPr algn="ctr"/>
                      <a:r>
                        <a:rPr lang="en-US" sz="1800" b="1" dirty="0" err="1">
                          <a:latin typeface="Times New Roman" panose="02020603050405020304" pitchFamily="18" charset="0"/>
                          <a:cs typeface="Times New Roman" panose="02020603050405020304" pitchFamily="18" charset="0"/>
                        </a:rPr>
                        <a:t>F</a:t>
                      </a:r>
                      <a:r>
                        <a:rPr lang="en-US" sz="1800" b="1" baseline="-25000" dirty="0" err="1">
                          <a:latin typeface="Times New Roman" panose="02020603050405020304" pitchFamily="18" charset="0"/>
                          <a:cs typeface="Times New Roman" panose="02020603050405020304" pitchFamily="18" charset="0"/>
                        </a:rPr>
                        <a:t>st</a:t>
                      </a:r>
                      <a:r>
                        <a:rPr lang="en-US" sz="1800" b="1" dirty="0">
                          <a:latin typeface="Times New Roman" panose="02020603050405020304" pitchFamily="18" charset="0"/>
                          <a:cs typeface="Times New Roman" panose="02020603050405020304" pitchFamily="18" charset="0"/>
                        </a:rPr>
                        <a:t> = c + m*</a:t>
                      </a:r>
                      <a:r>
                        <a:rPr lang="el-GR"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δ</a:t>
                      </a:r>
                      <a:r>
                        <a:rPr lang="el-GR" sz="1800" b="1" i="0" u="none" strike="noStrike" kern="1200" baseline="30000" dirty="0">
                          <a:solidFill>
                            <a:schemeClr val="tx1"/>
                          </a:solidFill>
                          <a:effectLst/>
                          <a:latin typeface="Times New Roman" panose="02020603050405020304" pitchFamily="18" charset="0"/>
                          <a:ea typeface="+mn-ea"/>
                          <a:cs typeface="Times New Roman" panose="02020603050405020304" pitchFamily="18" charset="0"/>
                        </a:rPr>
                        <a:t>18</a:t>
                      </a:r>
                      <a:r>
                        <a:rPr lang="en-IN"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O </a:t>
                      </a:r>
                      <a:endParaRPr lang="en-US" sz="1800" b="1"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tc hMerge="1">
                  <a:txBody>
                    <a:bodyPr/>
                    <a:lstStyle/>
                    <a:p>
                      <a:pPr algn="ctr"/>
                      <a:endParaRPr lang="en-US" b="1" baseline="30000" dirty="0">
                        <a:latin typeface="Times New Roman" panose="02020603050405020304" pitchFamily="18" charset="0"/>
                        <a:cs typeface="Times New Roman" panose="02020603050405020304" pitchFamily="18" charset="0"/>
                      </a:endParaRPr>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104080"/>
                  </a:ext>
                </a:extLst>
              </a:tr>
              <a:tr h="307904">
                <a:tc>
                  <a:txBody>
                    <a:bodyPr/>
                    <a:lstStyle/>
                    <a:p>
                      <a:pPr algn="ctr"/>
                      <a:r>
                        <a:rPr lang="en-US" sz="1800" b="1" dirty="0">
                          <a:latin typeface="Times New Roman" panose="02020603050405020304" pitchFamily="18" charset="0"/>
                          <a:cs typeface="Times New Roman" panose="02020603050405020304" pitchFamily="18" charset="0"/>
                        </a:rPr>
                        <a:t>Site</a:t>
                      </a:r>
                    </a:p>
                  </a:txBody>
                  <a:tcPr/>
                </a:tc>
                <a:tc>
                  <a:txBody>
                    <a:bodyPr/>
                    <a:lstStyle/>
                    <a:p>
                      <a:pPr algn="ctr"/>
                      <a:r>
                        <a:rPr lang="en-US" sz="1800" b="1" dirty="0">
                          <a:latin typeface="Times New Roman" panose="02020603050405020304" pitchFamily="18" charset="0"/>
                          <a:cs typeface="Times New Roman" panose="02020603050405020304" pitchFamily="18" charset="0"/>
                        </a:rPr>
                        <a:t>Type</a:t>
                      </a:r>
                    </a:p>
                  </a:txBody>
                  <a:tcPr/>
                </a:tc>
                <a:tc>
                  <a:txBody>
                    <a:bodyPr/>
                    <a:lstStyle/>
                    <a:p>
                      <a:pPr algn="ctr"/>
                      <a:r>
                        <a:rPr lang="en-US" sz="1800" b="1" dirty="0">
                          <a:latin typeface="Times New Roman" panose="02020603050405020304" pitchFamily="18" charset="0"/>
                          <a:cs typeface="Times New Roman" panose="02020603050405020304" pitchFamily="18" charset="0"/>
                        </a:rPr>
                        <a:t>c</a:t>
                      </a:r>
                    </a:p>
                  </a:txBody>
                  <a:tcPr/>
                </a:tc>
                <a:tc>
                  <a:txBody>
                    <a:bodyPr/>
                    <a:lstStyle/>
                    <a:p>
                      <a:pPr algn="ctr"/>
                      <a:r>
                        <a:rPr lang="en-US" sz="1800" b="1" dirty="0">
                          <a:latin typeface="Times New Roman" panose="02020603050405020304" pitchFamily="18" charset="0"/>
                          <a:cs typeface="Times New Roman" panose="02020603050405020304" pitchFamily="18" charset="0"/>
                        </a:rPr>
                        <a:t>m</a:t>
                      </a:r>
                    </a:p>
                  </a:txBody>
                  <a:tcPr/>
                </a:tc>
                <a:tc>
                  <a:txBody>
                    <a:bodyPr/>
                    <a:lstStyle/>
                    <a:p>
                      <a:pPr algn="ctr"/>
                      <a:r>
                        <a:rPr lang="en-US" sz="1800" b="1" dirty="0">
                          <a:latin typeface="Times New Roman" panose="02020603050405020304" pitchFamily="18" charset="0"/>
                          <a:cs typeface="Times New Roman" panose="02020603050405020304" pitchFamily="18" charset="0"/>
                        </a:rPr>
                        <a:t>R</a:t>
                      </a:r>
                      <a:r>
                        <a:rPr lang="en-US" sz="1800" b="1" baseline="30000" dirty="0">
                          <a:latin typeface="Times New Roman" panose="02020603050405020304" pitchFamily="18" charset="0"/>
                          <a:cs typeface="Times New Roman" panose="02020603050405020304" pitchFamily="18" charset="0"/>
                        </a:rPr>
                        <a:t>2</a:t>
                      </a:r>
                    </a:p>
                  </a:txBody>
                  <a:tcPr/>
                </a:tc>
                <a:tc>
                  <a:txBody>
                    <a:bodyPr/>
                    <a:lstStyle/>
                    <a:p>
                      <a:pPr algn="ctr"/>
                      <a:r>
                        <a:rPr lang="en-US" sz="1800" b="1" dirty="0">
                          <a:latin typeface="Times New Roman" panose="02020603050405020304" pitchFamily="18" charset="0"/>
                          <a:cs typeface="Times New Roman" panose="02020603050405020304" pitchFamily="18" charset="0"/>
                        </a:rPr>
                        <a:t>p-value</a:t>
                      </a:r>
                    </a:p>
                  </a:txBody>
                  <a:tcPr/>
                </a:tc>
                <a:extLst>
                  <a:ext uri="{0D108BD9-81ED-4DB2-BD59-A6C34878D82A}">
                    <a16:rowId xmlns:a16="http://schemas.microsoft.com/office/drawing/2014/main" val="1419544495"/>
                  </a:ext>
                </a:extLst>
              </a:tr>
              <a:tr h="333211">
                <a:tc>
                  <a:txBody>
                    <a:bodyPr/>
                    <a:lstStyle/>
                    <a:p>
                      <a:pPr algn="ctr"/>
                      <a:r>
                        <a:rPr lang="en-US" sz="1800" dirty="0">
                          <a:latin typeface="Times New Roman" panose="02020603050405020304" pitchFamily="18" charset="0"/>
                          <a:cs typeface="Times New Roman" panose="02020603050405020304" pitchFamily="18" charset="0"/>
                        </a:rPr>
                        <a:t>Port Blair</a:t>
                      </a:r>
                    </a:p>
                  </a:txBody>
                  <a:tcPr/>
                </a:tc>
                <a:tc>
                  <a:txBody>
                    <a:bodyPr/>
                    <a:lstStyle/>
                    <a:p>
                      <a:pPr algn="ctr"/>
                      <a:r>
                        <a:rPr lang="en-IN" sz="1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Oceanic (island)</a:t>
                      </a:r>
                      <a:endParaRPr lang="en-US" sz="1800" dirty="0">
                        <a:latin typeface="Times New Roman" panose="02020603050405020304" pitchFamily="18" charset="0"/>
                        <a:cs typeface="Times New Roman" panose="02020603050405020304" pitchFamily="18" charset="0"/>
                      </a:endParaRPr>
                    </a:p>
                  </a:txBody>
                  <a:tcPr/>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0.71</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-0.02</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0.03</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0.004</a:t>
                      </a:r>
                    </a:p>
                  </a:txBody>
                  <a:tcPr marL="63500" marR="63500" marT="63500" marB="63500"/>
                </a:tc>
                <a:extLst>
                  <a:ext uri="{0D108BD9-81ED-4DB2-BD59-A6C34878D82A}">
                    <a16:rowId xmlns:a16="http://schemas.microsoft.com/office/drawing/2014/main" val="2723213121"/>
                  </a:ext>
                </a:extLst>
              </a:tr>
              <a:tr h="333211">
                <a:tc>
                  <a:txBody>
                    <a:bodyPr/>
                    <a:lstStyle/>
                    <a:p>
                      <a:pPr algn="ctr"/>
                      <a:r>
                        <a:rPr lang="en-US" sz="1800" dirty="0">
                          <a:latin typeface="Times New Roman" panose="02020603050405020304" pitchFamily="18" charset="0"/>
                          <a:cs typeface="Times New Roman" panose="02020603050405020304" pitchFamily="18" charset="0"/>
                        </a:rPr>
                        <a:t>Sagar</a:t>
                      </a:r>
                    </a:p>
                  </a:txBody>
                  <a:tcPr/>
                </a:tc>
                <a:tc>
                  <a:txBody>
                    <a:bodyPr/>
                    <a:lstStyle/>
                    <a:p>
                      <a:pPr algn="ctr"/>
                      <a:r>
                        <a:rPr lang="en-IN" sz="1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Semi-arid</a:t>
                      </a:r>
                      <a:endParaRPr lang="en-US" sz="1800" dirty="0">
                        <a:latin typeface="Times New Roman" panose="02020603050405020304" pitchFamily="18" charset="0"/>
                        <a:cs typeface="Times New Roman" panose="02020603050405020304" pitchFamily="18" charset="0"/>
                      </a:endParaRPr>
                    </a:p>
                  </a:txBody>
                  <a:tcPr/>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0.83</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0.02</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0.07</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0.048</a:t>
                      </a:r>
                    </a:p>
                  </a:txBody>
                  <a:tcPr marL="63500" marR="63500" marT="63500" marB="63500"/>
                </a:tc>
                <a:extLst>
                  <a:ext uri="{0D108BD9-81ED-4DB2-BD59-A6C34878D82A}">
                    <a16:rowId xmlns:a16="http://schemas.microsoft.com/office/drawing/2014/main" val="63180939"/>
                  </a:ext>
                </a:extLst>
              </a:tr>
              <a:tr h="333211">
                <a:tc>
                  <a:txBody>
                    <a:bodyPr/>
                    <a:lstStyle/>
                    <a:p>
                      <a:pPr algn="ctr"/>
                      <a:r>
                        <a:rPr lang="en-US" sz="1800" dirty="0">
                          <a:latin typeface="Times New Roman" panose="02020603050405020304" pitchFamily="18" charset="0"/>
                          <a:cs typeface="Times New Roman" panose="02020603050405020304" pitchFamily="18" charset="0"/>
                        </a:rPr>
                        <a:t>Tezpur</a:t>
                      </a:r>
                    </a:p>
                  </a:txBody>
                  <a:tcPr/>
                </a:tc>
                <a:tc>
                  <a:txBody>
                    <a:bodyPr/>
                    <a:lstStyle/>
                    <a:p>
                      <a:pPr algn="ctr"/>
                      <a:r>
                        <a:rPr lang="en-IN" sz="1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Forested</a:t>
                      </a:r>
                      <a:endParaRPr lang="en-US" sz="1800" dirty="0">
                        <a:latin typeface="Times New Roman" panose="02020603050405020304" pitchFamily="18" charset="0"/>
                        <a:cs typeface="Times New Roman" panose="02020603050405020304" pitchFamily="18" charset="0"/>
                      </a:endParaRPr>
                    </a:p>
                  </a:txBody>
                  <a:tcPr/>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0.85</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0.01</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0.07</a:t>
                      </a:r>
                    </a:p>
                  </a:txBody>
                  <a:tcPr marL="63500" marR="63500" marT="63500" marB="63500"/>
                </a:tc>
                <a:tc>
                  <a:txBody>
                    <a:bodyPr/>
                    <a:lstStyle/>
                    <a:p>
                      <a:pPr algn="ctr" rtl="0" fontAlgn="t">
                        <a:spcBef>
                          <a:spcPts val="0"/>
                        </a:spcBef>
                        <a:spcAft>
                          <a:spcPts val="0"/>
                        </a:spcAft>
                      </a:pPr>
                      <a:r>
                        <a:rPr lang="en-IN" sz="1800" dirty="0">
                          <a:effectLst/>
                          <a:latin typeface="Times New Roman" panose="02020603050405020304" pitchFamily="18" charset="0"/>
                          <a:cs typeface="Times New Roman" panose="02020603050405020304" pitchFamily="18" charset="0"/>
                        </a:rPr>
                        <a:t>0.001</a:t>
                      </a:r>
                    </a:p>
                  </a:txBody>
                  <a:tcPr marL="63500" marR="63500" marT="63500" marB="63500"/>
                </a:tc>
                <a:extLst>
                  <a:ext uri="{0D108BD9-81ED-4DB2-BD59-A6C34878D82A}">
                    <a16:rowId xmlns:a16="http://schemas.microsoft.com/office/drawing/2014/main" val="526207153"/>
                  </a:ext>
                </a:extLst>
              </a:tr>
            </a:tbl>
          </a:graphicData>
        </a:graphic>
      </p:graphicFrame>
      <p:sp>
        <p:nvSpPr>
          <p:cNvPr id="14" name="Oval 13">
            <a:extLst>
              <a:ext uri="{FF2B5EF4-FFF2-40B4-BE49-F238E27FC236}">
                <a16:creationId xmlns:a16="http://schemas.microsoft.com/office/drawing/2014/main" id="{399049B2-ED03-2B03-140A-B27214D93BAD}"/>
              </a:ext>
            </a:extLst>
          </p:cNvPr>
          <p:cNvSpPr/>
          <p:nvPr/>
        </p:nvSpPr>
        <p:spPr>
          <a:xfrm>
            <a:off x="6553197" y="3505200"/>
            <a:ext cx="952502" cy="3216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C8B8171-66F2-4428-A958-F60C2360A040}"/>
              </a:ext>
            </a:extLst>
          </p:cNvPr>
          <p:cNvSpPr txBox="1"/>
          <p:nvPr/>
        </p:nvSpPr>
        <p:spPr>
          <a:xfrm>
            <a:off x="152400" y="2495490"/>
            <a:ext cx="5486400" cy="707886"/>
          </a:xfrm>
          <a:prstGeom prst="rect">
            <a:avLst/>
          </a:prstGeom>
          <a:solidFill>
            <a:schemeClr val="accent2">
              <a:lumMod val="40000"/>
              <a:lumOff val="60000"/>
            </a:schemeClr>
          </a:solidFill>
        </p:spPr>
        <p:txBody>
          <a:bodyPr wrap="square" rtlCol="0">
            <a:spAutoFit/>
          </a:bodyPr>
          <a:lstStyle/>
          <a:p>
            <a:r>
              <a:rPr lang="en-US" sz="2000" dirty="0">
                <a:solidFill>
                  <a:srgbClr val="002060"/>
                </a:solidFill>
                <a:latin typeface="Arial Rounded MT Bold" panose="020F0704030504030204" pitchFamily="34" charset="77"/>
              </a:rPr>
              <a:t>Negative relation over oceanic regions, but positive over continental regions. </a:t>
            </a:r>
          </a:p>
        </p:txBody>
      </p:sp>
      <p:cxnSp>
        <p:nvCxnSpPr>
          <p:cNvPr id="16" name="Straight Arrow Connector 15">
            <a:extLst>
              <a:ext uri="{FF2B5EF4-FFF2-40B4-BE49-F238E27FC236}">
                <a16:creationId xmlns:a16="http://schemas.microsoft.com/office/drawing/2014/main" id="{3A413F45-9CFE-9BA8-F845-07143792D010}"/>
              </a:ext>
            </a:extLst>
          </p:cNvPr>
          <p:cNvCxnSpPr>
            <a:cxnSpLocks/>
          </p:cNvCxnSpPr>
          <p:nvPr/>
        </p:nvCxnSpPr>
        <p:spPr>
          <a:xfrm flipH="1" flipV="1">
            <a:off x="3352800" y="3220800"/>
            <a:ext cx="3200397" cy="210679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664756-5C8F-7EB2-8ACC-38E3BCF840E1}"/>
              </a:ext>
            </a:extLst>
          </p:cNvPr>
          <p:cNvSpPr txBox="1"/>
          <p:nvPr/>
        </p:nvSpPr>
        <p:spPr>
          <a:xfrm>
            <a:off x="1104900" y="6390688"/>
            <a:ext cx="2971800" cy="58477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Deb Burman et al., </a:t>
            </a:r>
            <a:r>
              <a:rPr lang="en-US" sz="1400" i="1" dirty="0">
                <a:latin typeface="Times New Roman" panose="02020603050405020304" pitchFamily="18" charset="0"/>
                <a:cs typeface="Times New Roman" panose="02020603050405020304" pitchFamily="18" charset="0"/>
              </a:rPr>
              <a:t>Under preparation</a:t>
            </a:r>
          </a:p>
          <a:p>
            <a:endParaRPr lang="en-US" dirty="0"/>
          </a:p>
        </p:txBody>
      </p:sp>
    </p:spTree>
    <p:extLst>
      <p:ext uri="{BB962C8B-B14F-4D97-AF65-F5344CB8AC3E}">
        <p14:creationId xmlns:p14="http://schemas.microsoft.com/office/powerpoint/2010/main" val="67456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3801</Words>
  <Application>Microsoft Macintosh PowerPoint</Application>
  <PresentationFormat>On-screen Show (4:3)</PresentationFormat>
  <Paragraphs>367</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Britannic Bold</vt:lpstr>
      <vt:lpstr>Calibri</vt:lpstr>
      <vt:lpstr>Times New Roman</vt:lpstr>
      <vt:lpstr>Wingdings</vt:lpstr>
      <vt:lpstr>Office Theme</vt:lpstr>
      <vt:lpstr>Identifying the convective and stratiform rainfall regimes using stable isotopic measurement </vt:lpstr>
      <vt:lpstr>PowerPoint Presentation</vt:lpstr>
      <vt:lpstr>PowerPoint Presentation</vt:lpstr>
      <vt:lpstr>PowerPoint Presentation</vt:lpstr>
      <vt:lpstr>Study sites</vt:lpstr>
      <vt:lpstr>PowerPoint Presentation</vt:lpstr>
      <vt:lpstr>PowerPoint Presentation</vt:lpstr>
      <vt:lpstr>Relation between Fst and Parea</vt:lpstr>
      <vt:lpstr>PowerPoint Presentation</vt:lpstr>
      <vt:lpstr>PowerPoint Presentation</vt:lpstr>
      <vt:lpstr>PowerPoint Presentation</vt:lpstr>
      <vt:lpstr>References</vt:lpstr>
      <vt:lpstr>References (continued)</vt:lpstr>
      <vt:lpstr>References (continued)</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IITM</dc:creator>
  <cp:lastModifiedBy>Pramit Debburman</cp:lastModifiedBy>
  <cp:revision>157</cp:revision>
  <dcterms:created xsi:type="dcterms:W3CDTF">2006-08-16T00:00:00Z</dcterms:created>
  <dcterms:modified xsi:type="dcterms:W3CDTF">2023-05-01T12:00:35Z</dcterms:modified>
</cp:coreProperties>
</file>