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494" r:id="rId3"/>
    <p:sldId id="495" r:id="rId5"/>
    <p:sldId id="496" r:id="rId6"/>
    <p:sldId id="497" r:id="rId7"/>
    <p:sldId id="498" r:id="rId8"/>
    <p:sldId id="458" r:id="rId9"/>
    <p:sldId id="499" r:id="rId10"/>
    <p:sldId id="500" r:id="rId11"/>
    <p:sldId id="461" r:id="rId12"/>
    <p:sldId id="451" r:id="rId13"/>
    <p:sldId id="452" r:id="rId14"/>
    <p:sldId id="453" r:id="rId15"/>
    <p:sldId id="454" r:id="rId16"/>
    <p:sldId id="455" r:id="rId17"/>
    <p:sldId id="394" r:id="rId18"/>
    <p:sldId id="406" r:id="rId19"/>
    <p:sldId id="407" r:id="rId20"/>
    <p:sldId id="408" r:id="rId21"/>
    <p:sldId id="419" r:id="rId22"/>
    <p:sldId id="420" r:id="rId23"/>
    <p:sldId id="421" r:id="rId24"/>
    <p:sldId id="409" r:id="rId25"/>
    <p:sldId id="396" r:id="rId26"/>
    <p:sldId id="457" r:id="rId27"/>
  </p:sldIdLst>
  <p:sldSz cx="9144000" cy="6858000" type="screen4x3"/>
  <p:notesSz cx="6760845" cy="9942195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407F358-752C-4BCC-A01F-DA992792FF0E}">
          <p14:sldIdLst>
            <p14:sldId id="494"/>
            <p14:sldId id="495"/>
            <p14:sldId id="496"/>
            <p14:sldId id="497"/>
            <p14:sldId id="498"/>
            <p14:sldId id="458"/>
            <p14:sldId id="499"/>
            <p14:sldId id="500"/>
            <p14:sldId id="461"/>
            <p14:sldId id="451"/>
            <p14:sldId id="452"/>
            <p14:sldId id="453"/>
            <p14:sldId id="454"/>
            <p14:sldId id="455"/>
            <p14:sldId id="394"/>
            <p14:sldId id="406"/>
            <p14:sldId id="407"/>
            <p14:sldId id="408"/>
            <p14:sldId id="419"/>
            <p14:sldId id="420"/>
            <p14:sldId id="421"/>
            <p14:sldId id="409"/>
            <p14:sldId id="396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 Yi" initials="XY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BF"/>
    <a:srgbClr val="003F88"/>
    <a:srgbClr val="1586C9"/>
    <a:srgbClr val="7F9DD0"/>
    <a:srgbClr val="1C5495"/>
    <a:srgbClr val="BADEF6"/>
    <a:srgbClr val="D5E7F5"/>
    <a:srgbClr val="D3E7F4"/>
    <a:srgbClr val="6D4526"/>
    <a:srgbClr val="7D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39" autoAdjust="0"/>
  </p:normalViewPr>
  <p:slideViewPr>
    <p:cSldViewPr snapToGrid="0" showGuides="1">
      <p:cViewPr varScale="1">
        <p:scale>
          <a:sx n="73" d="100"/>
          <a:sy n="73" d="100"/>
        </p:scale>
        <p:origin x="950" y="62"/>
      </p:cViewPr>
      <p:guideLst>
        <p:guide orient="horz" pos="28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0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50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56ED-62E6-4C67-9659-AFC56F25ED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0A76-1E4D-4DCD-B6D4-ABB45C1840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BF13-BB22-41F8-B298-A1B85640B7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265" y="1243013"/>
            <a:ext cx="447463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28F9-806E-4574-8FE4-9CFB704DD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9803"/>
            <a:ext cx="7772400" cy="681037"/>
          </a:xfrm>
        </p:spPr>
        <p:txBody>
          <a:bodyPr anchor="b" anchorCtr="1">
            <a:normAutofit/>
          </a:bodyPr>
          <a:lstStyle>
            <a:lvl1pPr algn="ctr">
              <a:defRPr sz="4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主标题</a:t>
            </a:r>
            <a:endParaRPr 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2380892" y="2768092"/>
            <a:ext cx="4382219" cy="5683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3558380" y="3920974"/>
            <a:ext cx="2027238" cy="361950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主讲人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176968"/>
            <a:ext cx="9144000" cy="681037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359" y="2201302"/>
            <a:ext cx="4382218" cy="681037"/>
          </a:xfrm>
        </p:spPr>
        <p:txBody>
          <a:bodyPr anchor="b" anchorCtr="0">
            <a:normAutofit/>
          </a:bodyPr>
          <a:lstStyle>
            <a:lvl1pPr algn="l">
              <a:defRPr sz="4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主标题</a:t>
            </a:r>
            <a:endParaRPr lang="en-US" dirty="0"/>
          </a:p>
        </p:txBody>
      </p:sp>
      <p:pic>
        <p:nvPicPr>
          <p:cNvPr id="4" name="图形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358" y="921098"/>
            <a:ext cx="974559" cy="974559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1153" y="121819"/>
            <a:ext cx="2143125" cy="742950"/>
          </a:xfrm>
          <a:prstGeom prst="rect">
            <a:avLst/>
          </a:prstGeom>
        </p:spPr>
      </p:pic>
      <p:sp>
        <p:nvSpPr>
          <p:cNvPr id="15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517360" y="2895779"/>
            <a:ext cx="4382219" cy="568325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517358" y="3769744"/>
            <a:ext cx="4382217" cy="6463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会议</a:t>
            </a:r>
            <a:endParaRPr lang="en-US" altLang="zh-CN" dirty="0"/>
          </a:p>
          <a:p>
            <a:pPr lvl="0"/>
            <a:r>
              <a:rPr lang="zh-CN" altLang="en-US" dirty="0"/>
              <a:t>时间与地点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7356" y="5559109"/>
            <a:ext cx="1612900" cy="3762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主讲人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7355" y="6241548"/>
            <a:ext cx="2709174" cy="568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altLang="zh-CN" dirty="0"/>
              <a:t>username@mail.com</a:t>
            </a:r>
            <a:endParaRPr lang="en-US" altLang="zh-CN" dirty="0"/>
          </a:p>
          <a:p>
            <a:pPr lvl="0"/>
            <a:r>
              <a:rPr lang="en-US" altLang="zh-CN" dirty="0"/>
              <a:t>www.website.com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73227" y="6241548"/>
            <a:ext cx="2553418" cy="56832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联系地址</a:t>
            </a:r>
            <a:endParaRPr lang="en-US" altLang="zh-CN" dirty="0"/>
          </a:p>
          <a:p>
            <a:pPr lvl="0"/>
            <a:r>
              <a:rPr lang="zh-CN" altLang="en-US" dirty="0"/>
              <a:t>联系地址</a:t>
            </a:r>
            <a:endParaRPr lang="zh-CN" altLang="en-US" dirty="0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5"/>
          </p:nvPr>
        </p:nvSpPr>
        <p:spPr>
          <a:xfrm>
            <a:off x="6752537" y="6232973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AAC388E-FA9E-4A2C-95EA-1F6B3A0793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176968"/>
            <a:ext cx="9144000" cy="681037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357" y="2201302"/>
            <a:ext cx="4382216" cy="681037"/>
          </a:xfrm>
        </p:spPr>
        <p:txBody>
          <a:bodyPr anchor="b" anchorCtr="0">
            <a:normAutofit/>
          </a:bodyPr>
          <a:lstStyle>
            <a:lvl1pPr algn="l">
              <a:defRPr sz="4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主标题</a:t>
            </a:r>
            <a:endParaRPr lang="en-US" dirty="0"/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357" y="1175167"/>
            <a:ext cx="2438400" cy="676275"/>
          </a:xfrm>
          <a:prstGeom prst="rect">
            <a:avLst/>
          </a:prstGeom>
        </p:spPr>
      </p:pic>
      <p:sp>
        <p:nvSpPr>
          <p:cNvPr id="16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517360" y="2895779"/>
            <a:ext cx="4382219" cy="568325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17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517358" y="3769744"/>
            <a:ext cx="4382217" cy="6463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会议</a:t>
            </a:r>
            <a:endParaRPr lang="en-US" altLang="zh-CN" dirty="0"/>
          </a:p>
          <a:p>
            <a:pPr lvl="0"/>
            <a:r>
              <a:rPr lang="zh-CN" altLang="en-US" dirty="0"/>
              <a:t>时间与地点</a:t>
            </a:r>
            <a:endParaRPr lang="zh-CN" altLang="en-US" dirty="0"/>
          </a:p>
        </p:txBody>
      </p:sp>
      <p:sp>
        <p:nvSpPr>
          <p:cNvPr id="18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7356" y="5559109"/>
            <a:ext cx="1612900" cy="3762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主讲人</a:t>
            </a:r>
            <a:endParaRPr lang="zh-CN" altLang="en-US" dirty="0"/>
          </a:p>
        </p:txBody>
      </p:sp>
      <p:sp>
        <p:nvSpPr>
          <p:cNvPr id="19" name="文本占位符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7355" y="6241548"/>
            <a:ext cx="2709174" cy="568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altLang="zh-CN" dirty="0"/>
              <a:t>username@mail.com</a:t>
            </a:r>
            <a:endParaRPr lang="en-US" altLang="zh-CN" dirty="0"/>
          </a:p>
          <a:p>
            <a:pPr lvl="0"/>
            <a:r>
              <a:rPr lang="en-US" altLang="zh-CN" dirty="0"/>
              <a:t>www.website.com</a:t>
            </a:r>
            <a:endParaRPr lang="zh-CN" altLang="en-US" dirty="0"/>
          </a:p>
        </p:txBody>
      </p:sp>
      <p:sp>
        <p:nvSpPr>
          <p:cNvPr id="20" name="文本占位符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73227" y="6241548"/>
            <a:ext cx="2553418" cy="56832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联系地址</a:t>
            </a:r>
            <a:endParaRPr lang="en-US" altLang="zh-CN" dirty="0"/>
          </a:p>
          <a:p>
            <a:pPr lvl="0"/>
            <a:r>
              <a:rPr lang="zh-CN" altLang="en-US" dirty="0"/>
              <a:t>联系地址</a:t>
            </a:r>
            <a:endParaRPr lang="zh-CN" altLang="en-US" dirty="0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5"/>
          </p:nvPr>
        </p:nvSpPr>
        <p:spPr>
          <a:xfrm>
            <a:off x="6752537" y="6232973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AAC388E-FA9E-4A2C-95EA-1F6B3A0793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9144000" cy="681037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30608"/>
            <a:ext cx="6626168" cy="595041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3286" y="1600200"/>
            <a:ext cx="8337429" cy="4740876"/>
          </a:xfr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605" y="85996"/>
            <a:ext cx="1830761" cy="509042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6590586"/>
            <a:ext cx="9144000" cy="267419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>
          <a:xfrm>
            <a:off x="-1081" y="6588213"/>
            <a:ext cx="1510701" cy="2681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9F4819B-84BE-45DC-A677-96FF35CE8F44}" type="datetime1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>
          <a:xfrm>
            <a:off x="3028950" y="6588208"/>
            <a:ext cx="3086100" cy="26979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幻灯片标题</a:t>
            </a:r>
            <a:endParaRPr lang="zh-CN" altLang="en-US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>
          <a:xfrm>
            <a:off x="7634380" y="6590094"/>
            <a:ext cx="1509620" cy="2679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5FE389D-2142-40F6-A969-B4401797003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167" y="942048"/>
            <a:ext cx="8337550" cy="533400"/>
          </a:xfrm>
        </p:spPr>
        <p:txBody>
          <a:bodyPr/>
          <a:lstStyle>
            <a:lvl1pPr marL="0" indent="0" algn="ctr">
              <a:buNone/>
              <a:defRPr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小标题</a:t>
            </a:r>
            <a:endParaRPr lang="zh-CN" altLang="en-US" dirty="0"/>
          </a:p>
        </p:txBody>
      </p:sp>
      <p:sp>
        <p:nvSpPr>
          <p:cNvPr id="11" name="灯片编号占位符 3"/>
          <p:cNvSpPr txBox="1"/>
          <p:nvPr userDrawn="1"/>
        </p:nvSpPr>
        <p:spPr>
          <a:xfrm>
            <a:off x="6752537" y="6232973"/>
            <a:ext cx="2057400" cy="34176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9144000" cy="681037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30608"/>
            <a:ext cx="6626168" cy="595041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3289" y="1600200"/>
            <a:ext cx="4003613" cy="4740876"/>
          </a:xfr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605" y="85996"/>
            <a:ext cx="1830761" cy="509042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6590586"/>
            <a:ext cx="9144000" cy="267419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>
          <a:xfrm>
            <a:off x="-1081" y="6588213"/>
            <a:ext cx="1510701" cy="2681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97CD79B-826C-4F22-A4D8-817641D773D7}" type="datetime1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>
          <a:xfrm>
            <a:off x="3028950" y="6588208"/>
            <a:ext cx="3086100" cy="26979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幻灯片标题</a:t>
            </a:r>
            <a:endParaRPr lang="zh-CN" altLang="en-US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>
          <a:xfrm>
            <a:off x="7634380" y="6590094"/>
            <a:ext cx="1509620" cy="2679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5FE389D-2142-40F6-A969-B4401797003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167" y="942048"/>
            <a:ext cx="8337550" cy="533400"/>
          </a:xfrm>
        </p:spPr>
        <p:txBody>
          <a:bodyPr/>
          <a:lstStyle>
            <a:lvl1pPr marL="0" indent="0" algn="ctr">
              <a:buNone/>
              <a:defRPr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小标题</a:t>
            </a:r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37101" y="1600200"/>
            <a:ext cx="4003613" cy="4740876"/>
          </a:xfr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4572000" y="1600200"/>
            <a:ext cx="0" cy="4740876"/>
          </a:xfrm>
          <a:prstGeom prst="line">
            <a:avLst/>
          </a:prstGeom>
          <a:ln w="25400">
            <a:solidFill>
              <a:srgbClr val="003F88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3"/>
          <p:cNvSpPr txBox="1"/>
          <p:nvPr userDrawn="1"/>
        </p:nvSpPr>
        <p:spPr>
          <a:xfrm>
            <a:off x="6752537" y="6232973"/>
            <a:ext cx="2057400" cy="34176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9144000" cy="681037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30608"/>
            <a:ext cx="6626168" cy="595041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605" y="85996"/>
            <a:ext cx="1830761" cy="509042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6590586"/>
            <a:ext cx="9144000" cy="267419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>
          <a:xfrm>
            <a:off x="-1081" y="6588213"/>
            <a:ext cx="1510701" cy="2681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E09889F-35A5-43B8-BC7D-F2AEEAABC2EA}" type="datetime1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>
          <a:xfrm>
            <a:off x="3028950" y="6588208"/>
            <a:ext cx="3086100" cy="26979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幻灯片标题</a:t>
            </a:r>
            <a:endParaRPr lang="zh-CN" altLang="en-US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>
          <a:xfrm>
            <a:off x="7634380" y="6590094"/>
            <a:ext cx="1509620" cy="2679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5FE389D-2142-40F6-A969-B4401797003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灯片编号占位符 3"/>
          <p:cNvSpPr txBox="1"/>
          <p:nvPr userDrawn="1"/>
        </p:nvSpPr>
        <p:spPr>
          <a:xfrm>
            <a:off x="6752537" y="6232973"/>
            <a:ext cx="2057400" cy="34176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9144000" cy="681037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6623" y="85996"/>
            <a:ext cx="1830761" cy="509042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6590586"/>
            <a:ext cx="9144000" cy="267419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>
          <a:xfrm>
            <a:off x="-1081" y="6588213"/>
            <a:ext cx="1510701" cy="2681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C26EB8-A4D4-402D-9DD8-FADDF29174E4}" type="datetime1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>
          <a:xfrm>
            <a:off x="3028950" y="6588208"/>
            <a:ext cx="3086100" cy="26979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幻灯片标题</a:t>
            </a:r>
            <a:endParaRPr lang="zh-CN" altLang="en-US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>
          <a:xfrm>
            <a:off x="7634380" y="6590094"/>
            <a:ext cx="1509620" cy="2679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5FE389D-2142-40F6-A969-B4401797003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2308" y="2971800"/>
            <a:ext cx="3739388" cy="9144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/>
              <a:t>节标题</a:t>
            </a:r>
            <a:endParaRPr lang="zh-CN" altLang="en-US" dirty="0"/>
          </a:p>
        </p:txBody>
      </p:sp>
      <p:sp>
        <p:nvSpPr>
          <p:cNvPr id="10" name="灯片编号占位符 3"/>
          <p:cNvSpPr txBox="1"/>
          <p:nvPr userDrawn="1"/>
        </p:nvSpPr>
        <p:spPr>
          <a:xfrm>
            <a:off x="6752537" y="6232973"/>
            <a:ext cx="2057400" cy="34176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9144000" cy="681037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6623" y="85996"/>
            <a:ext cx="1830761" cy="509042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6590586"/>
            <a:ext cx="9144000" cy="267419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>
          <a:xfrm>
            <a:off x="-1081" y="6588213"/>
            <a:ext cx="1510701" cy="2681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6EF77BB-B51E-446C-8712-069589760AB5}" type="datetime1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>
          <a:xfrm>
            <a:off x="3028950" y="6588208"/>
            <a:ext cx="3086100" cy="26979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幻灯片标题</a:t>
            </a:r>
            <a:endParaRPr lang="zh-CN" altLang="en-US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>
          <a:xfrm>
            <a:off x="7634380" y="6590094"/>
            <a:ext cx="1509620" cy="2679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5FE389D-2142-40F6-A969-B4401797003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596779" y="2971800"/>
            <a:ext cx="3739388" cy="9144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/>
              <a:t>节标题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572000" y="1383632"/>
            <a:ext cx="0" cy="4090736"/>
          </a:xfrm>
          <a:prstGeom prst="line">
            <a:avLst/>
          </a:prstGeom>
          <a:ln w="25400">
            <a:solidFill>
              <a:srgbClr val="003F88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729166" y="1371600"/>
            <a:ext cx="3817937" cy="4114800"/>
          </a:xfrm>
        </p:spPr>
        <p:txBody>
          <a:bodyPr anchor="ctr" anchorCtr="1"/>
          <a:lstStyle>
            <a:lvl1pPr>
              <a:defRPr/>
            </a:lvl1pPr>
          </a:lstStyle>
          <a:p>
            <a:pPr lvl="0"/>
            <a:r>
              <a:rPr lang="zh-CN" altLang="en-US" dirty="0"/>
              <a:t>节目录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灯片编号占位符 3"/>
          <p:cNvSpPr txBox="1"/>
          <p:nvPr userDrawn="1"/>
        </p:nvSpPr>
        <p:spPr>
          <a:xfrm>
            <a:off x="6752537" y="6232973"/>
            <a:ext cx="2057400" cy="34176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67C-6E56-4D96-A747-BD7A7724BE7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-1"/>
            <a:ext cx="9144000" cy="681037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3786" y="85996"/>
            <a:ext cx="1412579" cy="50904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590586"/>
            <a:ext cx="9144000" cy="267419"/>
          </a:xfrm>
          <a:prstGeom prst="rect">
            <a:avLst/>
          </a:prstGeom>
          <a:solidFill>
            <a:srgbClr val="003F88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灯片编号占位符 3"/>
          <p:cNvSpPr txBox="1"/>
          <p:nvPr userDrawn="1">
            <p:custDataLst>
              <p:tags r:id="rId4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3"/>
          <p:cNvSpPr txBox="1"/>
          <p:nvPr userDrawn="1">
            <p:custDataLst>
              <p:tags r:id="rId2"/>
            </p:custDataLst>
          </p:nvPr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幻灯片标题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389D-2142-40F6-A969-B440179700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3"/>
          <p:cNvSpPr txBox="1"/>
          <p:nvPr userDrawn="1"/>
        </p:nvSpPr>
        <p:spPr>
          <a:xfrm>
            <a:off x="6917476" y="6422382"/>
            <a:ext cx="2057400" cy="34176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388E-FA9E-4A2C-95EA-1F6B3A07935A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tags" Target="../tags/tag14.xml"/><Relationship Id="rId7" Type="http://schemas.openxmlformats.org/officeDocument/2006/relationships/slide" Target="slide15.xml"/><Relationship Id="rId6" Type="http://schemas.openxmlformats.org/officeDocument/2006/relationships/tags" Target="../tags/tag13.xml"/><Relationship Id="rId5" Type="http://schemas.openxmlformats.org/officeDocument/2006/relationships/slide" Target="slide23.xml"/><Relationship Id="rId4" Type="http://schemas.openxmlformats.org/officeDocument/2006/relationships/tags" Target="../tags/tag12.xml"/><Relationship Id="rId31" Type="http://schemas.openxmlformats.org/officeDocument/2006/relationships/notesSlide" Target="../notesSlides/notesSlide1.xml"/><Relationship Id="rId30" Type="http://schemas.openxmlformats.org/officeDocument/2006/relationships/slideLayout" Target="../slideLayouts/slideLayout7.xml"/><Relationship Id="rId3" Type="http://schemas.openxmlformats.org/officeDocument/2006/relationships/slide" Target="slide19.xml"/><Relationship Id="rId29" Type="http://schemas.openxmlformats.org/officeDocument/2006/relationships/image" Target="../media/image14.png"/><Relationship Id="rId28" Type="http://schemas.openxmlformats.org/officeDocument/2006/relationships/tags" Target="../tags/tag26.xml"/><Relationship Id="rId27" Type="http://schemas.openxmlformats.org/officeDocument/2006/relationships/image" Target="../media/image13.png"/><Relationship Id="rId26" Type="http://schemas.openxmlformats.org/officeDocument/2006/relationships/tags" Target="../tags/tag25.xml"/><Relationship Id="rId25" Type="http://schemas.openxmlformats.org/officeDocument/2006/relationships/image" Target="../media/image12.jpeg"/><Relationship Id="rId24" Type="http://schemas.openxmlformats.org/officeDocument/2006/relationships/tags" Target="../tags/tag24.xml"/><Relationship Id="rId23" Type="http://schemas.openxmlformats.org/officeDocument/2006/relationships/image" Target="../media/image11.png"/><Relationship Id="rId22" Type="http://schemas.openxmlformats.org/officeDocument/2006/relationships/tags" Target="../tags/tag23.xml"/><Relationship Id="rId21" Type="http://schemas.openxmlformats.org/officeDocument/2006/relationships/image" Target="../media/image10.png"/><Relationship Id="rId20" Type="http://schemas.openxmlformats.org/officeDocument/2006/relationships/tags" Target="../tags/tag22.xml"/><Relationship Id="rId2" Type="http://schemas.openxmlformats.org/officeDocument/2006/relationships/tags" Target="../tags/tag11.xml"/><Relationship Id="rId19" Type="http://schemas.openxmlformats.org/officeDocument/2006/relationships/image" Target="../media/image8.svg"/><Relationship Id="rId18" Type="http://schemas.openxmlformats.org/officeDocument/2006/relationships/image" Target="../media/image9.png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slide" Target="slide10.xml"/><Relationship Id="rId10" Type="http://schemas.openxmlformats.org/officeDocument/2006/relationships/tags" Target="../tags/tag15.xml"/><Relationship Id="rId1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7.png"/><Relationship Id="rId5" Type="http://schemas.openxmlformats.org/officeDocument/2006/relationships/tags" Target="../tags/tag148.xml"/><Relationship Id="rId4" Type="http://schemas.openxmlformats.org/officeDocument/2006/relationships/image" Target="../media/image14.png"/><Relationship Id="rId3" Type="http://schemas.openxmlformats.org/officeDocument/2006/relationships/tags" Target="../tags/tag147.xml"/><Relationship Id="rId2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7.jpeg"/><Relationship Id="rId13" Type="http://schemas.openxmlformats.org/officeDocument/2006/relationships/tags" Target="../tags/tag154.xml"/><Relationship Id="rId12" Type="http://schemas.openxmlformats.org/officeDocument/2006/relationships/slide" Target="slide1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tags" Target="../tags/tag14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7.png"/><Relationship Id="rId5" Type="http://schemas.openxmlformats.org/officeDocument/2006/relationships/tags" Target="../tags/tag157.xml"/><Relationship Id="rId4" Type="http://schemas.openxmlformats.org/officeDocument/2006/relationships/image" Target="../media/image14.png"/><Relationship Id="rId3" Type="http://schemas.openxmlformats.org/officeDocument/2006/relationships/tags" Target="../tags/tag156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17.jpeg"/><Relationship Id="rId20" Type="http://schemas.openxmlformats.org/officeDocument/2006/relationships/tags" Target="../tags/tag168.xml"/><Relationship Id="rId2" Type="http://schemas.openxmlformats.org/officeDocument/2006/relationships/image" Target="../media/image13.png"/><Relationship Id="rId19" Type="http://schemas.openxmlformats.org/officeDocument/2006/relationships/slide" Target="slide1.xml"/><Relationship Id="rId18" Type="http://schemas.openxmlformats.org/officeDocument/2006/relationships/tags" Target="../tags/tag167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image" Target="../media/image19.png"/><Relationship Id="rId11" Type="http://schemas.openxmlformats.org/officeDocument/2006/relationships/tags" Target="../tags/tag161.xml"/><Relationship Id="rId10" Type="http://schemas.openxmlformats.org/officeDocument/2006/relationships/image" Target="../media/image18.png"/><Relationship Id="rId1" Type="http://schemas.openxmlformats.org/officeDocument/2006/relationships/tags" Target="../tags/tag15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image" Target="../media/image7.png"/><Relationship Id="rId55" Type="http://schemas.openxmlformats.org/officeDocument/2006/relationships/slideLayout" Target="../slideLayouts/slideLayout7.xml"/><Relationship Id="rId54" Type="http://schemas.openxmlformats.org/officeDocument/2006/relationships/image" Target="../media/image17.jpeg"/><Relationship Id="rId53" Type="http://schemas.openxmlformats.org/officeDocument/2006/relationships/tags" Target="../tags/tag217.xml"/><Relationship Id="rId52" Type="http://schemas.openxmlformats.org/officeDocument/2006/relationships/slide" Target="slide1.xml"/><Relationship Id="rId51" Type="http://schemas.openxmlformats.org/officeDocument/2006/relationships/tags" Target="../tags/tag216.xml"/><Relationship Id="rId50" Type="http://schemas.openxmlformats.org/officeDocument/2006/relationships/tags" Target="../tags/tag215.xml"/><Relationship Id="rId5" Type="http://schemas.openxmlformats.org/officeDocument/2006/relationships/tags" Target="../tags/tag171.xml"/><Relationship Id="rId49" Type="http://schemas.openxmlformats.org/officeDocument/2006/relationships/tags" Target="../tags/tag214.xml"/><Relationship Id="rId48" Type="http://schemas.openxmlformats.org/officeDocument/2006/relationships/tags" Target="../tags/tag213.xml"/><Relationship Id="rId47" Type="http://schemas.openxmlformats.org/officeDocument/2006/relationships/tags" Target="../tags/tag212.xml"/><Relationship Id="rId46" Type="http://schemas.openxmlformats.org/officeDocument/2006/relationships/tags" Target="../tags/tag211.xml"/><Relationship Id="rId45" Type="http://schemas.openxmlformats.org/officeDocument/2006/relationships/tags" Target="../tags/tag210.xml"/><Relationship Id="rId44" Type="http://schemas.openxmlformats.org/officeDocument/2006/relationships/tags" Target="../tags/tag209.xml"/><Relationship Id="rId43" Type="http://schemas.openxmlformats.org/officeDocument/2006/relationships/tags" Target="../tags/tag208.xml"/><Relationship Id="rId42" Type="http://schemas.openxmlformats.org/officeDocument/2006/relationships/tags" Target="../tags/tag207.xml"/><Relationship Id="rId41" Type="http://schemas.openxmlformats.org/officeDocument/2006/relationships/tags" Target="../tags/tag206.xml"/><Relationship Id="rId40" Type="http://schemas.openxmlformats.org/officeDocument/2006/relationships/tags" Target="../tags/tag205.xml"/><Relationship Id="rId4" Type="http://schemas.openxmlformats.org/officeDocument/2006/relationships/image" Target="../media/image14.png"/><Relationship Id="rId39" Type="http://schemas.openxmlformats.org/officeDocument/2006/relationships/tags" Target="../tags/tag204.xml"/><Relationship Id="rId38" Type="http://schemas.openxmlformats.org/officeDocument/2006/relationships/tags" Target="../tags/tag203.xml"/><Relationship Id="rId37" Type="http://schemas.openxmlformats.org/officeDocument/2006/relationships/tags" Target="../tags/tag202.xml"/><Relationship Id="rId36" Type="http://schemas.openxmlformats.org/officeDocument/2006/relationships/tags" Target="../tags/tag201.xml"/><Relationship Id="rId35" Type="http://schemas.openxmlformats.org/officeDocument/2006/relationships/tags" Target="../tags/tag200.xml"/><Relationship Id="rId34" Type="http://schemas.openxmlformats.org/officeDocument/2006/relationships/tags" Target="../tags/tag199.xml"/><Relationship Id="rId33" Type="http://schemas.openxmlformats.org/officeDocument/2006/relationships/tags" Target="../tags/tag198.xml"/><Relationship Id="rId32" Type="http://schemas.openxmlformats.org/officeDocument/2006/relationships/tags" Target="../tags/tag197.xml"/><Relationship Id="rId31" Type="http://schemas.openxmlformats.org/officeDocument/2006/relationships/tags" Target="../tags/tag196.xml"/><Relationship Id="rId30" Type="http://schemas.openxmlformats.org/officeDocument/2006/relationships/tags" Target="../tags/tag195.xml"/><Relationship Id="rId3" Type="http://schemas.openxmlformats.org/officeDocument/2006/relationships/tags" Target="../tags/tag170.xml"/><Relationship Id="rId29" Type="http://schemas.openxmlformats.org/officeDocument/2006/relationships/tags" Target="../tags/tag194.xml"/><Relationship Id="rId28" Type="http://schemas.openxmlformats.org/officeDocument/2006/relationships/tags" Target="../tags/tag193.xml"/><Relationship Id="rId27" Type="http://schemas.openxmlformats.org/officeDocument/2006/relationships/tags" Target="../tags/tag192.xml"/><Relationship Id="rId26" Type="http://schemas.openxmlformats.org/officeDocument/2006/relationships/tags" Target="../tags/tag191.xml"/><Relationship Id="rId25" Type="http://schemas.openxmlformats.org/officeDocument/2006/relationships/tags" Target="../tags/tag190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image" Target="../media/image13.png"/><Relationship Id="rId19" Type="http://schemas.openxmlformats.org/officeDocument/2006/relationships/tags" Target="../tags/tag184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image" Target="../media/image7.png"/><Relationship Id="rId5" Type="http://schemas.openxmlformats.org/officeDocument/2006/relationships/tags" Target="../tags/tag220.xml"/><Relationship Id="rId4" Type="http://schemas.openxmlformats.org/officeDocument/2006/relationships/image" Target="../media/image14.png"/><Relationship Id="rId3" Type="http://schemas.openxmlformats.org/officeDocument/2006/relationships/tags" Target="../tags/tag219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9" Type="http://schemas.openxmlformats.org/officeDocument/2006/relationships/image" Target="../media/image17.jpeg"/><Relationship Id="rId18" Type="http://schemas.openxmlformats.org/officeDocument/2006/relationships/tags" Target="../tags/tag229.xml"/><Relationship Id="rId17" Type="http://schemas.openxmlformats.org/officeDocument/2006/relationships/slide" Target="slide1.xml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image" Target="../media/image28.png"/><Relationship Id="rId11" Type="http://schemas.openxmlformats.org/officeDocument/2006/relationships/tags" Target="../tags/tag224.xml"/><Relationship Id="rId10" Type="http://schemas.openxmlformats.org/officeDocument/2006/relationships/image" Target="../media/image27.png"/><Relationship Id="rId1" Type="http://schemas.openxmlformats.org/officeDocument/2006/relationships/tags" Target="../tags/tag2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image" Target="../media/image7.png"/><Relationship Id="rId5" Type="http://schemas.openxmlformats.org/officeDocument/2006/relationships/tags" Target="../tags/tag232.xml"/><Relationship Id="rId4" Type="http://schemas.openxmlformats.org/officeDocument/2006/relationships/image" Target="../media/image14.png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17.jpeg"/><Relationship Id="rId33" Type="http://schemas.openxmlformats.org/officeDocument/2006/relationships/tags" Target="../tags/tag258.xml"/><Relationship Id="rId32" Type="http://schemas.openxmlformats.org/officeDocument/2006/relationships/slide" Target="slide1.xml"/><Relationship Id="rId31" Type="http://schemas.openxmlformats.org/officeDocument/2006/relationships/tags" Target="../tags/tag257.xml"/><Relationship Id="rId30" Type="http://schemas.openxmlformats.org/officeDocument/2006/relationships/tags" Target="../tags/tag256.xml"/><Relationship Id="rId3" Type="http://schemas.openxmlformats.org/officeDocument/2006/relationships/tags" Target="../tags/tag231.xml"/><Relationship Id="rId29" Type="http://schemas.openxmlformats.org/officeDocument/2006/relationships/tags" Target="../tags/tag255.xml"/><Relationship Id="rId28" Type="http://schemas.openxmlformats.org/officeDocument/2006/relationships/tags" Target="../tags/tag254.xml"/><Relationship Id="rId27" Type="http://schemas.openxmlformats.org/officeDocument/2006/relationships/tags" Target="../tags/tag253.xml"/><Relationship Id="rId26" Type="http://schemas.openxmlformats.org/officeDocument/2006/relationships/tags" Target="../tags/tag252.xml"/><Relationship Id="rId25" Type="http://schemas.openxmlformats.org/officeDocument/2006/relationships/tags" Target="../tags/tag251.xml"/><Relationship Id="rId24" Type="http://schemas.openxmlformats.org/officeDocument/2006/relationships/tags" Target="../tags/tag250.xml"/><Relationship Id="rId23" Type="http://schemas.openxmlformats.org/officeDocument/2006/relationships/tags" Target="../tags/tag249.xml"/><Relationship Id="rId22" Type="http://schemas.openxmlformats.org/officeDocument/2006/relationships/tags" Target="../tags/tag248.xml"/><Relationship Id="rId21" Type="http://schemas.openxmlformats.org/officeDocument/2006/relationships/tags" Target="../tags/tag247.xml"/><Relationship Id="rId20" Type="http://schemas.openxmlformats.org/officeDocument/2006/relationships/tags" Target="../tags/tag246.xml"/><Relationship Id="rId2" Type="http://schemas.openxmlformats.org/officeDocument/2006/relationships/image" Target="../media/image13.png"/><Relationship Id="rId19" Type="http://schemas.openxmlformats.org/officeDocument/2006/relationships/tags" Target="../tags/tag245.xml"/><Relationship Id="rId18" Type="http://schemas.openxmlformats.org/officeDocument/2006/relationships/tags" Target="../tags/tag244.xml"/><Relationship Id="rId17" Type="http://schemas.openxmlformats.org/officeDocument/2006/relationships/tags" Target="../tags/tag243.xml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3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62.xml"/><Relationship Id="rId7" Type="http://schemas.openxmlformats.org/officeDocument/2006/relationships/image" Target="../media/image14.png"/><Relationship Id="rId6" Type="http://schemas.openxmlformats.org/officeDocument/2006/relationships/tags" Target="../tags/tag261.xml"/><Relationship Id="rId5" Type="http://schemas.openxmlformats.org/officeDocument/2006/relationships/image" Target="../media/image13.png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0" Type="http://schemas.openxmlformats.org/officeDocument/2006/relationships/notesSlide" Target="../notesSlides/notesSlide8.xml"/><Relationship Id="rId2" Type="http://schemas.openxmlformats.org/officeDocument/2006/relationships/image" Target="../media/image30.png"/><Relationship Id="rId19" Type="http://schemas.openxmlformats.org/officeDocument/2006/relationships/slideLayout" Target="../slideLayouts/slideLayout12.xml"/><Relationship Id="rId18" Type="http://schemas.openxmlformats.org/officeDocument/2006/relationships/image" Target="../media/image17.jpeg"/><Relationship Id="rId17" Type="http://schemas.openxmlformats.org/officeDocument/2006/relationships/tags" Target="../tags/tag269.xml"/><Relationship Id="rId16" Type="http://schemas.openxmlformats.org/officeDocument/2006/relationships/slide" Target="slide1.xml"/><Relationship Id="rId15" Type="http://schemas.openxmlformats.org/officeDocument/2006/relationships/tags" Target="../tags/tag268.xml"/><Relationship Id="rId14" Type="http://schemas.openxmlformats.org/officeDocument/2006/relationships/tags" Target="../tags/tag267.xml"/><Relationship Id="rId13" Type="http://schemas.openxmlformats.org/officeDocument/2006/relationships/tags" Target="../tags/tag266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73.xml"/><Relationship Id="rId7" Type="http://schemas.openxmlformats.org/officeDocument/2006/relationships/image" Target="../media/image14.png"/><Relationship Id="rId6" Type="http://schemas.openxmlformats.org/officeDocument/2006/relationships/tags" Target="../tags/tag272.xml"/><Relationship Id="rId5" Type="http://schemas.openxmlformats.org/officeDocument/2006/relationships/image" Target="../media/image13.png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image" Target="../media/image31.png"/><Relationship Id="rId18" Type="http://schemas.openxmlformats.org/officeDocument/2006/relationships/notesSlide" Target="../notesSlides/notesSlide9.x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17.jpeg"/><Relationship Id="rId15" Type="http://schemas.openxmlformats.org/officeDocument/2006/relationships/tags" Target="../tags/tag278.xml"/><Relationship Id="rId14" Type="http://schemas.openxmlformats.org/officeDocument/2006/relationships/slide" Target="slide1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image" Target="../media/image7.png"/><Relationship Id="rId7" Type="http://schemas.openxmlformats.org/officeDocument/2006/relationships/tags" Target="../tags/tag282.xml"/><Relationship Id="rId6" Type="http://schemas.openxmlformats.org/officeDocument/2006/relationships/image" Target="../media/image14.png"/><Relationship Id="rId5" Type="http://schemas.openxmlformats.org/officeDocument/2006/relationships/tags" Target="../tags/tag281.xml"/><Relationship Id="rId4" Type="http://schemas.openxmlformats.org/officeDocument/2006/relationships/image" Target="../media/image13.png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7.jpeg"/><Relationship Id="rId14" Type="http://schemas.openxmlformats.org/officeDocument/2006/relationships/tags" Target="../tags/tag287.xml"/><Relationship Id="rId13" Type="http://schemas.openxmlformats.org/officeDocument/2006/relationships/slide" Target="slide1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91.xml"/><Relationship Id="rId7" Type="http://schemas.openxmlformats.org/officeDocument/2006/relationships/image" Target="../media/image14.png"/><Relationship Id="rId6" Type="http://schemas.openxmlformats.org/officeDocument/2006/relationships/tags" Target="../tags/tag290.xml"/><Relationship Id="rId5" Type="http://schemas.openxmlformats.org/officeDocument/2006/relationships/image" Target="../media/image13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image" Target="../media/image21.png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17.jpeg"/><Relationship Id="rId16" Type="http://schemas.openxmlformats.org/officeDocument/2006/relationships/tags" Target="../tags/tag297.xml"/><Relationship Id="rId15" Type="http://schemas.openxmlformats.org/officeDocument/2006/relationships/slide" Target="slide1.xml"/><Relationship Id="rId14" Type="http://schemas.openxmlformats.org/officeDocument/2006/relationships/tags" Target="../tags/tag296.xml"/><Relationship Id="rId13" Type="http://schemas.openxmlformats.org/officeDocument/2006/relationships/tags" Target="../tags/tag295.xml"/><Relationship Id="rId12" Type="http://schemas.openxmlformats.org/officeDocument/2006/relationships/tags" Target="../tags/tag29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image" Target="../media/image7.png"/><Relationship Id="rId7" Type="http://schemas.openxmlformats.org/officeDocument/2006/relationships/tags" Target="../tags/tag302.xml"/><Relationship Id="rId6" Type="http://schemas.openxmlformats.org/officeDocument/2006/relationships/image" Target="../media/image14.png"/><Relationship Id="rId5" Type="http://schemas.openxmlformats.org/officeDocument/2006/relationships/tags" Target="../tags/tag301.xml"/><Relationship Id="rId4" Type="http://schemas.openxmlformats.org/officeDocument/2006/relationships/image" Target="../media/image13.png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7" Type="http://schemas.openxmlformats.org/officeDocument/2006/relationships/notesSlide" Target="../notesSlides/notesSlide12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7.jpeg"/><Relationship Id="rId14" Type="http://schemas.openxmlformats.org/officeDocument/2006/relationships/tags" Target="../tags/tag307.xml"/><Relationship Id="rId13" Type="http://schemas.openxmlformats.org/officeDocument/2006/relationships/slide" Target="slide1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8.svg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40.xml"/><Relationship Id="rId21" Type="http://schemas.openxmlformats.org/officeDocument/2006/relationships/image" Target="../media/image17.jpeg"/><Relationship Id="rId20" Type="http://schemas.openxmlformats.org/officeDocument/2006/relationships/tags" Target="../tags/tag39.xml"/><Relationship Id="rId2" Type="http://schemas.openxmlformats.org/officeDocument/2006/relationships/image" Target="../media/image9.png"/><Relationship Id="rId19" Type="http://schemas.openxmlformats.org/officeDocument/2006/relationships/slide" Target="slide1.xml"/><Relationship Id="rId18" Type="http://schemas.openxmlformats.org/officeDocument/2006/relationships/image" Target="../media/image14.png"/><Relationship Id="rId17" Type="http://schemas.openxmlformats.org/officeDocument/2006/relationships/tags" Target="../tags/tag38.xml"/><Relationship Id="rId16" Type="http://schemas.openxmlformats.org/officeDocument/2006/relationships/image" Target="../media/image13.png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image" Target="../media/image16.png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image" Target="../media/image7.png"/><Relationship Id="rId6" Type="http://schemas.openxmlformats.org/officeDocument/2006/relationships/tags" Target="../tags/tag311.xml"/><Relationship Id="rId5" Type="http://schemas.openxmlformats.org/officeDocument/2006/relationships/image" Target="../media/image14.png"/><Relationship Id="rId4" Type="http://schemas.openxmlformats.org/officeDocument/2006/relationships/tags" Target="../tags/tag310.xml"/><Relationship Id="rId3" Type="http://schemas.openxmlformats.org/officeDocument/2006/relationships/image" Target="../media/image13.png"/><Relationship Id="rId2" Type="http://schemas.openxmlformats.org/officeDocument/2006/relationships/tags" Target="../tags/tag309.xml"/><Relationship Id="rId16" Type="http://schemas.openxmlformats.org/officeDocument/2006/relationships/notesSlide" Target="../notesSlides/notesSlide13.x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17.jpeg"/><Relationship Id="rId13" Type="http://schemas.openxmlformats.org/officeDocument/2006/relationships/tags" Target="../tags/tag316.xml"/><Relationship Id="rId12" Type="http://schemas.openxmlformats.org/officeDocument/2006/relationships/slide" Target="slide1.xml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tags" Target="../tags/tag30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image" Target="../media/image7.png"/><Relationship Id="rId6" Type="http://schemas.openxmlformats.org/officeDocument/2006/relationships/tags" Target="../tags/tag320.xml"/><Relationship Id="rId5" Type="http://schemas.openxmlformats.org/officeDocument/2006/relationships/image" Target="../media/image14.png"/><Relationship Id="rId4" Type="http://schemas.openxmlformats.org/officeDocument/2006/relationships/tags" Target="../tags/tag319.xml"/><Relationship Id="rId3" Type="http://schemas.openxmlformats.org/officeDocument/2006/relationships/image" Target="../media/image13.png"/><Relationship Id="rId2" Type="http://schemas.openxmlformats.org/officeDocument/2006/relationships/tags" Target="../tags/tag318.xml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17.jpeg"/><Relationship Id="rId13" Type="http://schemas.openxmlformats.org/officeDocument/2006/relationships/tags" Target="../tags/tag325.xml"/><Relationship Id="rId12" Type="http://schemas.openxmlformats.org/officeDocument/2006/relationships/slide" Target="slide1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image" Target="../media/image7.png"/><Relationship Id="rId7" Type="http://schemas.openxmlformats.org/officeDocument/2006/relationships/tags" Target="../tags/tag330.xml"/><Relationship Id="rId6" Type="http://schemas.openxmlformats.org/officeDocument/2006/relationships/image" Target="../media/image14.png"/><Relationship Id="rId5" Type="http://schemas.openxmlformats.org/officeDocument/2006/relationships/tags" Target="../tags/tag329.xml"/><Relationship Id="rId4" Type="http://schemas.openxmlformats.org/officeDocument/2006/relationships/image" Target="../media/image13.png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17.jpeg"/><Relationship Id="rId13" Type="http://schemas.openxmlformats.org/officeDocument/2006/relationships/tags" Target="../tags/tag334.xml"/><Relationship Id="rId12" Type="http://schemas.openxmlformats.org/officeDocument/2006/relationships/slide" Target="slide1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tags" Target="../tags/tag32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image" Target="../media/image7.png"/><Relationship Id="rId7" Type="http://schemas.openxmlformats.org/officeDocument/2006/relationships/tags" Target="../tags/tag339.xml"/><Relationship Id="rId6" Type="http://schemas.openxmlformats.org/officeDocument/2006/relationships/image" Target="../media/image14.png"/><Relationship Id="rId5" Type="http://schemas.openxmlformats.org/officeDocument/2006/relationships/tags" Target="../tags/tag338.xml"/><Relationship Id="rId4" Type="http://schemas.openxmlformats.org/officeDocument/2006/relationships/image" Target="../media/image13.png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7.jpeg"/><Relationship Id="rId12" Type="http://schemas.openxmlformats.org/officeDocument/2006/relationships/tags" Target="../tags/tag342.xml"/><Relationship Id="rId11" Type="http://schemas.openxmlformats.org/officeDocument/2006/relationships/slide" Target="slide1.xml"/><Relationship Id="rId10" Type="http://schemas.openxmlformats.org/officeDocument/2006/relationships/tags" Target="../tags/tag341.xml"/><Relationship Id="rId1" Type="http://schemas.openxmlformats.org/officeDocument/2006/relationships/tags" Target="../tags/tag33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image" Target="../media/image23.png"/><Relationship Id="rId7" Type="http://schemas.openxmlformats.org/officeDocument/2006/relationships/tags" Target="../tags/tag346.xml"/><Relationship Id="rId6" Type="http://schemas.openxmlformats.org/officeDocument/2006/relationships/image" Target="../media/image7.png"/><Relationship Id="rId5" Type="http://schemas.openxmlformats.org/officeDocument/2006/relationships/tags" Target="../tags/tag345.xml"/><Relationship Id="rId4" Type="http://schemas.openxmlformats.org/officeDocument/2006/relationships/image" Target="../media/image14.png"/><Relationship Id="rId3" Type="http://schemas.openxmlformats.org/officeDocument/2006/relationships/tags" Target="../tags/tag344.xml"/><Relationship Id="rId2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7.jpeg"/><Relationship Id="rId12" Type="http://schemas.openxmlformats.org/officeDocument/2006/relationships/tags" Target="../tags/tag349.xml"/><Relationship Id="rId11" Type="http://schemas.openxmlformats.org/officeDocument/2006/relationships/slide" Target="slide1.xml"/><Relationship Id="rId10" Type="http://schemas.openxmlformats.org/officeDocument/2006/relationships/tags" Target="../tags/tag348.xml"/><Relationship Id="rId1" Type="http://schemas.openxmlformats.org/officeDocument/2006/relationships/tags" Target="../tags/tag3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8.sv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17.jpeg"/><Relationship Id="rId22" Type="http://schemas.openxmlformats.org/officeDocument/2006/relationships/tags" Target="../tags/tag54.xml"/><Relationship Id="rId21" Type="http://schemas.openxmlformats.org/officeDocument/2006/relationships/slide" Target="slide1.xml"/><Relationship Id="rId20" Type="http://schemas.openxmlformats.org/officeDocument/2006/relationships/tags" Target="../tags/tag53.xml"/><Relationship Id="rId2" Type="http://schemas.openxmlformats.org/officeDocument/2006/relationships/image" Target="../media/image9.png"/><Relationship Id="rId19" Type="http://schemas.openxmlformats.org/officeDocument/2006/relationships/tags" Target="../tags/tag52.xml"/><Relationship Id="rId18" Type="http://schemas.openxmlformats.org/officeDocument/2006/relationships/image" Target="../media/image14.png"/><Relationship Id="rId17" Type="http://schemas.openxmlformats.org/officeDocument/2006/relationships/tags" Target="../tags/tag51.xml"/><Relationship Id="rId16" Type="http://schemas.openxmlformats.org/officeDocument/2006/relationships/image" Target="../media/image13.png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image" Target="../media/image20.png"/><Relationship Id="rId12" Type="http://schemas.openxmlformats.org/officeDocument/2006/relationships/tags" Target="../tags/tag48.xml"/><Relationship Id="rId11" Type="http://schemas.openxmlformats.org/officeDocument/2006/relationships/image" Target="../media/image19.png"/><Relationship Id="rId10" Type="http://schemas.openxmlformats.org/officeDocument/2006/relationships/tags" Target="../tags/tag47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22.png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17.jpeg"/><Relationship Id="rId16" Type="http://schemas.openxmlformats.org/officeDocument/2006/relationships/tags" Target="../tags/tag63.xml"/><Relationship Id="rId15" Type="http://schemas.openxmlformats.org/officeDocument/2006/relationships/slide" Target="slide1.xml"/><Relationship Id="rId14" Type="http://schemas.openxmlformats.org/officeDocument/2006/relationships/image" Target="../media/image14.png"/><Relationship Id="rId13" Type="http://schemas.openxmlformats.org/officeDocument/2006/relationships/tags" Target="../tags/tag62.xml"/><Relationship Id="rId12" Type="http://schemas.openxmlformats.org/officeDocument/2006/relationships/image" Target="../media/image13.png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9.png"/><Relationship Id="rId7" Type="http://schemas.openxmlformats.org/officeDocument/2006/relationships/tags" Target="../tags/tag67.xml"/><Relationship Id="rId6" Type="http://schemas.openxmlformats.org/officeDocument/2006/relationships/image" Target="../media/image14.png"/><Relationship Id="rId5" Type="http://schemas.openxmlformats.org/officeDocument/2006/relationships/tags" Target="../tags/tag66.xml"/><Relationship Id="rId4" Type="http://schemas.openxmlformats.org/officeDocument/2006/relationships/image" Target="../media/image13.png"/><Relationship Id="rId3" Type="http://schemas.openxmlformats.org/officeDocument/2006/relationships/tags" Target="../tags/tag65.xml"/><Relationship Id="rId2" Type="http://schemas.openxmlformats.org/officeDocument/2006/relationships/image" Target="../media/image23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7.jpeg"/><Relationship Id="rId14" Type="http://schemas.openxmlformats.org/officeDocument/2006/relationships/tags" Target="../tags/tag71.xml"/><Relationship Id="rId13" Type="http://schemas.openxmlformats.org/officeDocument/2006/relationships/slide" Target="slide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5.xml"/><Relationship Id="rId7" Type="http://schemas.openxmlformats.org/officeDocument/2006/relationships/image" Target="../media/image13.png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17.jpeg"/><Relationship Id="rId16" Type="http://schemas.openxmlformats.org/officeDocument/2006/relationships/tags" Target="../tags/tag79.xml"/><Relationship Id="rId15" Type="http://schemas.openxmlformats.org/officeDocument/2006/relationships/slide" Target="slide1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image" Target="../media/image8.svg"/><Relationship Id="rId11" Type="http://schemas.openxmlformats.org/officeDocument/2006/relationships/image" Target="../media/image7.png"/><Relationship Id="rId10" Type="http://schemas.openxmlformats.org/officeDocument/2006/relationships/tags" Target="../tags/tag76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9" Type="http://schemas.openxmlformats.org/officeDocument/2006/relationships/notesSlide" Target="../notesSlides/notesSlide5.xml"/><Relationship Id="rId38" Type="http://schemas.openxmlformats.org/officeDocument/2006/relationships/slideLayout" Target="../slideLayouts/slideLayout12.xml"/><Relationship Id="rId37" Type="http://schemas.openxmlformats.org/officeDocument/2006/relationships/tags" Target="../tags/tag109.xml"/><Relationship Id="rId36" Type="http://schemas.openxmlformats.org/officeDocument/2006/relationships/image" Target="../media/image17.jpeg"/><Relationship Id="rId35" Type="http://schemas.openxmlformats.org/officeDocument/2006/relationships/tags" Target="../tags/tag108.xml"/><Relationship Id="rId34" Type="http://schemas.openxmlformats.org/officeDocument/2006/relationships/slide" Target="slide1.xml"/><Relationship Id="rId33" Type="http://schemas.openxmlformats.org/officeDocument/2006/relationships/tags" Target="../tags/tag107.xml"/><Relationship Id="rId32" Type="http://schemas.openxmlformats.org/officeDocument/2006/relationships/tags" Target="../tags/tag106.xml"/><Relationship Id="rId31" Type="http://schemas.openxmlformats.org/officeDocument/2006/relationships/tags" Target="../tags/tag105.xml"/><Relationship Id="rId30" Type="http://schemas.openxmlformats.org/officeDocument/2006/relationships/tags" Target="../tags/tag104.xml"/><Relationship Id="rId3" Type="http://schemas.openxmlformats.org/officeDocument/2006/relationships/image" Target="../media/image15.png"/><Relationship Id="rId29" Type="http://schemas.openxmlformats.org/officeDocument/2006/relationships/tags" Target="../tags/tag103.xml"/><Relationship Id="rId28" Type="http://schemas.openxmlformats.org/officeDocument/2006/relationships/image" Target="../media/image8.svg"/><Relationship Id="rId27" Type="http://schemas.openxmlformats.org/officeDocument/2006/relationships/image" Target="../media/image7.png"/><Relationship Id="rId26" Type="http://schemas.openxmlformats.org/officeDocument/2006/relationships/tags" Target="../tags/tag102.xml"/><Relationship Id="rId25" Type="http://schemas.openxmlformats.org/officeDocument/2006/relationships/image" Target="../media/image14.png"/><Relationship Id="rId24" Type="http://schemas.openxmlformats.org/officeDocument/2006/relationships/tags" Target="../tags/tag101.xml"/><Relationship Id="rId23" Type="http://schemas.openxmlformats.org/officeDocument/2006/relationships/image" Target="../media/image13.png"/><Relationship Id="rId22" Type="http://schemas.openxmlformats.org/officeDocument/2006/relationships/tags" Target="../tags/tag100.xml"/><Relationship Id="rId21" Type="http://schemas.openxmlformats.org/officeDocument/2006/relationships/tags" Target="../tags/tag99.xml"/><Relationship Id="rId20" Type="http://schemas.openxmlformats.org/officeDocument/2006/relationships/tags" Target="../tags/tag98.xml"/><Relationship Id="rId2" Type="http://schemas.openxmlformats.org/officeDocument/2006/relationships/tags" Target="../tags/tag81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9" Type="http://schemas.openxmlformats.org/officeDocument/2006/relationships/notesSlide" Target="../notesSlides/notesSlide6.xml"/><Relationship Id="rId28" Type="http://schemas.openxmlformats.org/officeDocument/2006/relationships/slideLayout" Target="../slideLayouts/slideLayout12.xml"/><Relationship Id="rId27" Type="http://schemas.openxmlformats.org/officeDocument/2006/relationships/image" Target="../media/image17.jpeg"/><Relationship Id="rId26" Type="http://schemas.openxmlformats.org/officeDocument/2006/relationships/tags" Target="../tags/tag130.xml"/><Relationship Id="rId25" Type="http://schemas.openxmlformats.org/officeDocument/2006/relationships/slide" Target="slide1.xml"/><Relationship Id="rId24" Type="http://schemas.openxmlformats.org/officeDocument/2006/relationships/tags" Target="../tags/tag129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tags" Target="../tags/tag111.xml"/><Relationship Id="rId19" Type="http://schemas.openxmlformats.org/officeDocument/2006/relationships/image" Target="../media/image8.svg"/><Relationship Id="rId18" Type="http://schemas.openxmlformats.org/officeDocument/2006/relationships/image" Target="../media/image7.png"/><Relationship Id="rId17" Type="http://schemas.openxmlformats.org/officeDocument/2006/relationships/tags" Target="../tags/tag124.xml"/><Relationship Id="rId16" Type="http://schemas.openxmlformats.org/officeDocument/2006/relationships/image" Target="../media/image14.png"/><Relationship Id="rId15" Type="http://schemas.openxmlformats.org/officeDocument/2006/relationships/tags" Target="../tags/tag123.xml"/><Relationship Id="rId14" Type="http://schemas.openxmlformats.org/officeDocument/2006/relationships/image" Target="../media/image13.png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image" Target="../media/image7.png"/><Relationship Id="rId6" Type="http://schemas.openxmlformats.org/officeDocument/2006/relationships/tags" Target="../tags/tag134.xml"/><Relationship Id="rId5" Type="http://schemas.openxmlformats.org/officeDocument/2006/relationships/image" Target="../media/image14.png"/><Relationship Id="rId4" Type="http://schemas.openxmlformats.org/officeDocument/2006/relationships/tags" Target="../tags/tag133.xml"/><Relationship Id="rId3" Type="http://schemas.openxmlformats.org/officeDocument/2006/relationships/image" Target="../media/image13.png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12.xml"/><Relationship Id="rId20" Type="http://schemas.openxmlformats.org/officeDocument/2006/relationships/image" Target="../media/image17.jpeg"/><Relationship Id="rId2" Type="http://schemas.openxmlformats.org/officeDocument/2006/relationships/tags" Target="../tags/tag132.xml"/><Relationship Id="rId19" Type="http://schemas.openxmlformats.org/officeDocument/2006/relationships/tags" Target="../tags/tag145.xml"/><Relationship Id="rId18" Type="http://schemas.openxmlformats.org/officeDocument/2006/relationships/slide" Target="slide1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2860" y="826382"/>
            <a:ext cx="9173845" cy="1039395"/>
          </a:xfrm>
          <a:prstGeom prst="rec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hlinkClick r:id="rId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048650" y="4125300"/>
            <a:ext cx="2879725" cy="5975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dist="127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ym typeface="+mn-lt"/>
              </a:rPr>
              <a:t>Conclusion</a:t>
            </a:r>
            <a:endParaRPr lang="en-US" altLang="zh-CN" dirty="0">
              <a:sym typeface="+mn-lt"/>
            </a:endParaRPr>
          </a:p>
        </p:txBody>
      </p:sp>
      <p:sp>
        <p:nvSpPr>
          <p:cNvPr id="28" name="文本框 27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6052461" y="3340541"/>
            <a:ext cx="2872105" cy="5975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dist="127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ym typeface="+mn-lt"/>
              </a:rPr>
              <a:t>Discussion</a:t>
            </a:r>
            <a:endParaRPr lang="en-US" altLang="zh-CN" dirty="0">
              <a:sym typeface="+mn-lt"/>
            </a:endParaRPr>
          </a:p>
        </p:txBody>
      </p:sp>
      <p:sp>
        <p:nvSpPr>
          <p:cNvPr id="29" name="文本框 28">
            <a:hlinkClick r:id="rId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6047381" y="4940935"/>
            <a:ext cx="2877185" cy="5975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dist="127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ym typeface="+mn-lt"/>
              </a:rPr>
              <a:t>Reference</a:t>
            </a:r>
            <a:endParaRPr lang="en-US" altLang="zh-CN" dirty="0">
              <a:sym typeface="+mn-lt"/>
            </a:endParaRPr>
          </a:p>
        </p:txBody>
      </p:sp>
      <p:sp>
        <p:nvSpPr>
          <p:cNvPr id="30" name="文本框 29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345925" y="4940935"/>
            <a:ext cx="2081157" cy="5975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dist="127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dirty="0">
                <a:sym typeface="+mn-lt"/>
              </a:rPr>
              <a:t>Results</a:t>
            </a:r>
            <a:endParaRPr lang="en-US" altLang="zh-CN" dirty="0">
              <a:sym typeface="+mn-lt"/>
            </a:endParaRPr>
          </a:p>
        </p:txBody>
      </p:sp>
      <p:sp>
        <p:nvSpPr>
          <p:cNvPr id="31" name="文本框 30">
            <a:hlinkClick r:id="rId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359061" y="3344127"/>
            <a:ext cx="2872105" cy="5822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dist="127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Background</a:t>
            </a:r>
            <a:endParaRPr lang="en-US" altLang="zh-CN" sz="2000" b="1" dirty="0">
              <a:solidFill>
                <a:srgbClr val="003F88"/>
              </a:solidFill>
              <a:sym typeface="+mn-lt"/>
            </a:endParaRPr>
          </a:p>
        </p:txBody>
      </p:sp>
      <p:sp>
        <p:nvSpPr>
          <p:cNvPr id="32" name="文本框 31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2359062" y="4132092"/>
            <a:ext cx="2872105" cy="5822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dist="127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dirty="0">
                <a:sym typeface="+mn-lt"/>
              </a:rPr>
              <a:t>Materials &amp; Methods</a:t>
            </a:r>
            <a:endParaRPr lang="en-US" altLang="zh-CN" dirty="0">
              <a:sym typeface="+mn-lt"/>
            </a:endParaRPr>
          </a:p>
        </p:txBody>
      </p:sp>
      <p:sp>
        <p:nvSpPr>
          <p:cNvPr id="2" name="标题 1"/>
          <p:cNvSpPr txBox="1"/>
          <p:nvPr>
            <p:custDataLst>
              <p:tags r:id="rId13"/>
            </p:custDataLst>
          </p:nvPr>
        </p:nvSpPr>
        <p:spPr>
          <a:xfrm>
            <a:off x="-23495" y="643890"/>
            <a:ext cx="9168130" cy="13481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Ensemble machine learning improves </a:t>
            </a:r>
            <a:r>
              <a:rPr lang="en-US" altLang="zh-CN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pedotransfer</a:t>
            </a: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functions for predicting soil mineral associated organic carbon.</a:t>
            </a:r>
            <a:endParaRPr lang="en-US" altLang="zh-CN" sz="26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1905" y="2645410"/>
            <a:ext cx="914209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altLang="zh-CN" sz="1000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Applied Remote Sensing and Information Technology, College of Environmental </a:t>
            </a:r>
            <a:r>
              <a:rPr lang="en-US" altLang="en-GB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Resource Sciences,</a:t>
            </a:r>
            <a:r>
              <a:rPr lang="en-US" altLang="en-GB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Zhejiang University</a:t>
            </a:r>
            <a:r>
              <a:rPr lang="en-US" altLang="en-GB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(China) </a:t>
            </a:r>
            <a:endParaRPr lang="en-GB" altLang="zh-CN" sz="1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GB" altLang="zh-CN" sz="1000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ZJU-Hangzhou Global Scientific and Technological Innovation Center</a:t>
            </a:r>
            <a:r>
              <a:rPr lang="en-US" altLang="en-GB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(China)   </a:t>
            </a:r>
            <a:r>
              <a:rPr lang="en-GB" altLang="zh-CN" sz="1000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Commission, JRC</a:t>
            </a:r>
            <a:r>
              <a:rPr lang="en-US" altLang="en-GB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en-US" altLang="en-GB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  <a:r>
              <a:rPr lang="en-GB" altLang="zh-CN" sz="1000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INRAE, Unité InfoSol</a:t>
            </a:r>
            <a:r>
              <a:rPr lang="en-US" altLang="en-GB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France</a:t>
            </a:r>
            <a:r>
              <a:rPr lang="en-US" altLang="en-GB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GB" altLang="zh-CN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GB" altLang="zh-CN" sz="1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GB" altLang="zh-CN" sz="1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1270" y="2061845"/>
            <a:ext cx="914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Yi Xiao</a:t>
            </a:r>
            <a:r>
              <a:rPr lang="en-GB" altLang="zh-CN" sz="1600" baseline="300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1,2</a:t>
            </a:r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Jie Xue</a:t>
            </a:r>
            <a:r>
              <a:rPr lang="en-GB" altLang="zh-CN" sz="1600" baseline="300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Xianglin Zhang</a:t>
            </a:r>
            <a:r>
              <a:rPr lang="en-GB" altLang="zh-CN" sz="1600" baseline="300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Nan Wang</a:t>
            </a:r>
            <a:r>
              <a:rPr lang="en-GB" altLang="zh-CN" sz="1600" baseline="300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Emanuele Lugato</a:t>
            </a:r>
            <a:r>
              <a:rPr lang="en-GB" altLang="zh-CN" sz="1600" baseline="300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GB" altLang="zh-CN" sz="1600" dirty="0">
              <a:solidFill>
                <a:srgbClr val="003F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Dominique Arrouays</a:t>
            </a:r>
            <a:r>
              <a:rPr lang="en-GB" altLang="zh-CN" sz="1600" baseline="300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Zhou</a:t>
            </a:r>
            <a:r>
              <a:rPr lang="en-US" altLang="en-GB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Shi</a:t>
            </a:r>
            <a:r>
              <a:rPr lang="en-GB" altLang="zh-CN" sz="1600" baseline="300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GB" altLang="zh-CN" sz="16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Songchao Chen</a:t>
            </a:r>
            <a:r>
              <a:rPr lang="en-GB" altLang="zh-CN" sz="1600" baseline="30000" dirty="0">
                <a:solidFill>
                  <a:srgbClr val="003F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1,2</a:t>
            </a:r>
            <a:endParaRPr lang="en-GB" altLang="zh-CN" sz="1600" baseline="30000" dirty="0">
              <a:solidFill>
                <a:srgbClr val="003F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6762115" y="6104890"/>
            <a:ext cx="242570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altLang="zh-CN" sz="1000" b="1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endParaRPr lang="en-US" altLang="zh-CN" sz="1000" b="1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000" b="1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xiaoyi111@zju.edu.cn</a:t>
            </a:r>
            <a:endParaRPr lang="en-US" altLang="zh-CN" sz="1000" b="1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000" b="1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researchgate.net/profile/Yi-Xiao-79</a:t>
            </a:r>
            <a:endParaRPr lang="en-US" altLang="zh-CN" sz="1000" b="1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52245" y="6082030"/>
            <a:ext cx="5377815" cy="572770"/>
            <a:chOff x="1887" y="9578"/>
            <a:chExt cx="8469" cy="902"/>
          </a:xfrm>
        </p:grpSpPr>
        <p:pic>
          <p:nvPicPr>
            <p:cNvPr id="10" name="图形 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-1852"/>
            <a:stretch>
              <a:fillRect/>
            </a:stretch>
          </p:blipFill>
          <p:spPr>
            <a:xfrm>
              <a:off x="1887" y="9688"/>
              <a:ext cx="2679" cy="73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5745" y="9578"/>
              <a:ext cx="2651" cy="78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8396" y="9688"/>
              <a:ext cx="1961" cy="79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" y="9614"/>
              <a:ext cx="798" cy="798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sp>
        <p:nvSpPr>
          <p:cNvPr id="7" name="矩形: 圆角 6"/>
          <p:cNvSpPr/>
          <p:nvPr/>
        </p:nvSpPr>
        <p:spPr>
          <a:xfrm>
            <a:off x="1661314" y="3395979"/>
            <a:ext cx="526153" cy="475615"/>
          </a:xfrm>
          <a:prstGeom prst="roundRect">
            <a:avLst/>
          </a:prstGeom>
          <a:solidFill>
            <a:srgbClr val="003F88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+mn-ea"/>
                <a:hlinkClick r:id="rId9" action="ppaction://hlinksldjump"/>
              </a:rPr>
              <a:t>1</a:t>
            </a:r>
            <a:endParaRPr lang="zh-CN" altLang="en-US" b="1" kern="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661314" y="4197985"/>
            <a:ext cx="526153" cy="475615"/>
          </a:xfrm>
          <a:prstGeom prst="roundRect">
            <a:avLst/>
          </a:prstGeom>
          <a:solidFill>
            <a:srgbClr val="003F88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+mn-ea"/>
                <a:hlinkClick r:id="rId11" action="ppaction://hlinksldjump"/>
              </a:rPr>
              <a:t>2</a:t>
            </a:r>
            <a:endParaRPr lang="zh-CN" altLang="en-US" b="1" kern="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矩形: 圆角 8">
            <a:hlinkClick r:id="rId7" action="ppaction://hlinksldjump"/>
          </p:cNvPr>
          <p:cNvSpPr/>
          <p:nvPr/>
        </p:nvSpPr>
        <p:spPr>
          <a:xfrm>
            <a:off x="1666293" y="4997132"/>
            <a:ext cx="526153" cy="475615"/>
          </a:xfrm>
          <a:prstGeom prst="roundRect">
            <a:avLst/>
          </a:prstGeom>
          <a:solidFill>
            <a:srgbClr val="003F88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+mn-ea"/>
              </a:rPr>
              <a:t>3</a:t>
            </a:r>
            <a:endParaRPr lang="zh-CN" altLang="en-US" b="1" kern="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矩形: 圆角 11">
            <a:hlinkClick r:id="rId3" action="ppaction://hlinksldjump"/>
          </p:cNvPr>
          <p:cNvSpPr/>
          <p:nvPr/>
        </p:nvSpPr>
        <p:spPr>
          <a:xfrm>
            <a:off x="5369944" y="3395979"/>
            <a:ext cx="526153" cy="475615"/>
          </a:xfrm>
          <a:prstGeom prst="roundRect">
            <a:avLst/>
          </a:prstGeom>
          <a:solidFill>
            <a:srgbClr val="003F88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+mn-ea"/>
              </a:rPr>
              <a:t>4</a:t>
            </a:r>
            <a:endParaRPr lang="zh-CN" altLang="en-US" b="1" kern="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矩形: 圆角 12">
            <a:hlinkClick r:id="rId1" action="ppaction://hlinksldjump"/>
          </p:cNvPr>
          <p:cNvSpPr/>
          <p:nvPr/>
        </p:nvSpPr>
        <p:spPr>
          <a:xfrm>
            <a:off x="5369944" y="4197985"/>
            <a:ext cx="526153" cy="475615"/>
          </a:xfrm>
          <a:prstGeom prst="roundRect">
            <a:avLst/>
          </a:prstGeom>
          <a:solidFill>
            <a:srgbClr val="003F88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+mn-ea"/>
              </a:rPr>
              <a:t>5</a:t>
            </a:r>
            <a:endParaRPr lang="zh-CN" altLang="en-US" b="1" kern="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矩形: 圆角 13">
            <a:hlinkClick r:id="rId5" action="ppaction://hlinksldjump"/>
          </p:cNvPr>
          <p:cNvSpPr/>
          <p:nvPr/>
        </p:nvSpPr>
        <p:spPr>
          <a:xfrm>
            <a:off x="5374923" y="4997132"/>
            <a:ext cx="526153" cy="475615"/>
          </a:xfrm>
          <a:prstGeom prst="roundRect">
            <a:avLst/>
          </a:prstGeom>
          <a:solidFill>
            <a:srgbClr val="003F88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+mn-ea"/>
              </a:rPr>
              <a:t>6</a:t>
            </a:r>
            <a:endParaRPr lang="zh-CN" altLang="en-US" b="1" kern="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6" name="图形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443230" y="1633855"/>
          <a:ext cx="8244205" cy="4128770"/>
        </p:xfrm>
        <a:graphic>
          <a:graphicData uri="http://schemas.openxmlformats.org/drawingml/2006/table">
            <a:tbl>
              <a:tblPr firstRow="1" firstCol="1" bandRow="1"/>
              <a:tblGrid>
                <a:gridCol w="2861310"/>
                <a:gridCol w="1207135"/>
                <a:gridCol w="899795"/>
                <a:gridCol w="3275965"/>
              </a:tblGrid>
              <a:tr h="28829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Predictor</a:t>
                      </a:r>
                      <a:endParaRPr lang="en-GB" sz="1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Abbreviation</a:t>
                      </a:r>
                      <a:endParaRPr lang="en-GB" sz="1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Category</a:t>
                      </a:r>
                      <a:endParaRPr lang="en-GB" sz="1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Reference/Source</a:t>
                      </a:r>
                      <a:endParaRPr lang="en-GB" sz="1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 organic carbon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SOC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Calcium Carbonate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GB" sz="1200" kern="1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 kern="100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Nitrogen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Phosphorus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Potassium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 (measured in H</a:t>
                      </a:r>
                      <a:r>
                        <a:rPr lang="en-GB" sz="1200" kern="1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O)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Clay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Silt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Sand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Silt+clay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Cation exchange capacity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CEC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Ballabio et al. (2016) , Orgiazzi et al. 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(2018)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 erosion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Panagos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et al. (2015)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Groundwater table depth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WT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Hydrology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Fan et al. (2017)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Mean annual temperature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MAT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Climate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Fick and </a:t>
                      </a:r>
                      <a:r>
                        <a:rPr lang="en-GB" sz="1200" kern="100" dirty="0" err="1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Hijmans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(2017)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Mean annual precipitation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MAP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Climate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Fick and </a:t>
                      </a:r>
                      <a:r>
                        <a:rPr lang="en-GB" sz="1200" kern="100" dirty="0" err="1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Hijmans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(2017)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Potential evapotranspiration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Climate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Zomer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et al. (2008)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Nitrogen deposition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ND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Climate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Simpson et al. (2012)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Normalised difference vegetation index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NDVI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Organism</a:t>
                      </a:r>
                      <a:endParaRPr lang="en-GB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USGS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Enhanced vegetation index 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EVI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Organism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USGS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Net primary productivity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NPP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Organism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LP DAAC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Elevation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Relief</a:t>
                      </a:r>
                      <a:endParaRPr lang="en-GB" sz="12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Tadono</a:t>
                      </a:r>
                      <a:r>
                        <a:rPr lang="en-GB" sz="1200" kern="100" dirty="0">
                          <a:solidFill>
                            <a:srgbClr val="0070B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et al. (2014)</a:t>
                      </a:r>
                      <a:endParaRPr lang="en-GB" sz="1200" kern="100" dirty="0">
                        <a:solidFill>
                          <a:srgbClr val="0070B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02" marR="2500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24" name="椭圆 23"/>
            <p:cNvSpPr/>
            <p:nvPr>
              <p:custDataLst>
                <p:tags r:id="rId8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9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280035" y="451485"/>
            <a:ext cx="7485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Materials &amp; Methods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</a:t>
            </a:r>
            <a:r>
              <a:rPr lang="en-US" altLang="zh-CN" sz="2000" b="1">
                <a:solidFill>
                  <a:srgbClr val="003F88"/>
                </a:solidFill>
              </a:rPr>
              <a:t>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328930" y="989965"/>
            <a:ext cx="3566160" cy="346075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1800" dirty="0">
                <a:sym typeface="+mn-ea"/>
              </a:rPr>
              <a:t>2.1Predictors for </a:t>
            </a:r>
            <a:r>
              <a:rPr lang="en-US" altLang="zh-CN" sz="1800" dirty="0" err="1">
                <a:sym typeface="+mn-ea"/>
              </a:rPr>
              <a:t>MAOC</a:t>
            </a:r>
            <a:r>
              <a:rPr lang="en-US" altLang="zh-CN" sz="1800" dirty="0">
                <a:sym typeface="+mn-ea"/>
              </a:rPr>
              <a:t> modelling </a:t>
            </a:r>
            <a:endParaRPr lang="en-US" altLang="zh-CN" sz="1800" dirty="0">
              <a:sym typeface="+mn-ea"/>
            </a:endParaRPr>
          </a:p>
        </p:txBody>
      </p:sp>
      <p:pic>
        <p:nvPicPr>
          <p:cNvPr id="27" name="图片 26">
            <a:hlinkClick r:id="rId12" action="ppaction://hlinksldjump"/>
          </p:cNvPr>
          <p:cNvPicPr/>
          <p:nvPr>
            <p:custDataLst>
              <p:tags r:id="rId13"/>
            </p:custDataLst>
          </p:nvPr>
        </p:nvPicPr>
        <p:blipFill>
          <a:blip r:embed="rId14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6" name="图形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b="5222"/>
          <a:stretch>
            <a:fillRect/>
          </a:stretch>
        </p:blipFill>
        <p:spPr>
          <a:xfrm>
            <a:off x="5194300" y="2030095"/>
            <a:ext cx="3174365" cy="3180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40561" y="1416609"/>
            <a:ext cx="2958941" cy="527168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420370" y="1115695"/>
            <a:ext cx="1527175" cy="30099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1800" dirty="0">
                <a:sym typeface="+mn-ea"/>
              </a:rPr>
              <a:t>2.2 </a:t>
            </a:r>
            <a:r>
              <a:rPr lang="en-US" altLang="zh-CN" sz="1800" dirty="0">
                <a:sym typeface="+mn-ea"/>
              </a:rPr>
              <a:t>Soil data</a:t>
            </a:r>
            <a:endParaRPr lang="en-US" altLang="zh-CN" sz="1800" dirty="0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420370" y="3253105"/>
            <a:ext cx="3477260" cy="31877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1800" dirty="0">
                <a:sym typeface="+mn-ea"/>
              </a:rPr>
              <a:t>2.3 </a:t>
            </a:r>
            <a:r>
              <a:rPr lang="en-US" altLang="zh-CN" sz="1800" dirty="0">
                <a:sym typeface="+mn-ea"/>
              </a:rPr>
              <a:t>Soil organic carbon fractions </a:t>
            </a:r>
            <a:endParaRPr lang="en-US" altLang="zh-CN" sz="1800" dirty="0"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532765" y="1523365"/>
            <a:ext cx="4038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70C0"/>
                </a:solidFill>
              </a:rPr>
              <a:t>Resource:</a:t>
            </a:r>
            <a:r>
              <a:rPr lang="en-US" altLang="zh-CN" sz="1600" dirty="0"/>
              <a:t> LUCAS 2019</a:t>
            </a:r>
            <a:endParaRPr lang="en-US" altLang="zh-CN" sz="1600" dirty="0"/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70C0"/>
                </a:solidFill>
              </a:rPr>
              <a:t>Study area: </a:t>
            </a:r>
            <a:r>
              <a:rPr lang="en-US" altLang="zh-CN" sz="1600" dirty="0"/>
              <a:t>across European Union and the United Kingdom</a:t>
            </a:r>
            <a:endParaRPr lang="en-US" altLang="zh-CN" sz="1600" dirty="0"/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70C0"/>
                </a:solidFill>
              </a:rPr>
              <a:t>Feature: </a:t>
            </a:r>
            <a:r>
              <a:rPr lang="en-US" altLang="zh-CN" sz="1600" dirty="0"/>
              <a:t>air-dried, sieved to &lt; 2 mm</a:t>
            </a:r>
            <a:endParaRPr lang="en-US" altLang="zh-CN" sz="16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6"/>
            </p:custDataLst>
          </p:nvPr>
        </p:nvSpPr>
        <p:spPr>
          <a:xfrm>
            <a:off x="532765" y="3694430"/>
            <a:ext cx="403860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solidFill>
                  <a:srgbClr val="0070C0"/>
                </a:solidFill>
              </a:rPr>
              <a:t>Resoure</a:t>
            </a:r>
            <a:r>
              <a:rPr lang="en-US" altLang="zh-CN" sz="1600" b="1" dirty="0">
                <a:solidFill>
                  <a:srgbClr val="0070C0"/>
                </a:solidFill>
              </a:rPr>
              <a:t>: </a:t>
            </a:r>
            <a:r>
              <a:rPr lang="en-US" altLang="zh-CN" sz="1600" dirty="0"/>
              <a:t>the </a:t>
            </a:r>
            <a:r>
              <a:rPr lang="en-US" altLang="zh-CN" sz="1600" dirty="0" err="1"/>
              <a:t>SOM</a:t>
            </a:r>
            <a:r>
              <a:rPr lang="en-US" altLang="zh-CN" sz="1600" dirty="0"/>
              <a:t> fractions of a subset of the LUCAS 2009 topsoil dataset. </a:t>
            </a:r>
            <a:endParaRPr lang="en-US" altLang="zh-CN" sz="1600" dirty="0"/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70C0"/>
                </a:solidFill>
              </a:rPr>
              <a:t>Content: </a:t>
            </a:r>
            <a:r>
              <a:rPr lang="en-US" altLang="zh-CN" sz="1600" dirty="0"/>
              <a:t>352 samples for all land uses and 186 samples only for grassland and forest used to derived maps on </a:t>
            </a:r>
            <a:r>
              <a:rPr lang="en-US" altLang="zh-CN" sz="1600" dirty="0" err="1"/>
              <a:t>POM</a:t>
            </a:r>
            <a:r>
              <a:rPr lang="en-US" altLang="zh-CN" sz="1600" dirty="0"/>
              <a:t>(&gt;53 mm) and </a:t>
            </a:r>
            <a:r>
              <a:rPr lang="en-US" altLang="zh-CN" sz="1600" dirty="0" err="1"/>
              <a:t>MAOM</a:t>
            </a:r>
            <a:r>
              <a:rPr lang="en-US" altLang="zh-CN" sz="1600" dirty="0"/>
              <a:t>(&lt;53 mm).</a:t>
            </a:r>
            <a:endParaRPr lang="en-US" altLang="zh-CN" sz="1600" dirty="0"/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280035" y="451485"/>
            <a:ext cx="7485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Materials &amp; Methods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</a:t>
            </a:r>
            <a:r>
              <a:rPr lang="en-US" altLang="zh-CN" sz="2000" b="1">
                <a:solidFill>
                  <a:srgbClr val="003F88"/>
                </a:solidFill>
              </a:rPr>
              <a:t>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8235" y="5297170"/>
            <a:ext cx="38722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ym typeface="+mn-ea"/>
              </a:rPr>
              <a:t>352 representative samples from LUCAS</a:t>
            </a:r>
            <a:r>
              <a:rPr lang="en-US" altLang="zh-CN" sz="1400">
                <a:sym typeface="+mn-ea"/>
              </a:rPr>
              <a:t>(2019) </a:t>
            </a:r>
            <a:r>
              <a:rPr lang="zh-CN" altLang="en-US" sz="1400">
                <a:sym typeface="+mn-ea"/>
              </a:rPr>
              <a:t>Soil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2280285" y="6447790"/>
            <a:ext cx="6541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buClrTx/>
              <a:buSzTx/>
              <a:buFontTx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Orgiazzi et al., 2018; Lugato et al., 2021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)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7" name="图片 26">
            <a:hlinkClick r:id="rId19" action="ppaction://hlinksldjump"/>
          </p:cNvPr>
          <p:cNvPicPr/>
          <p:nvPr>
            <p:custDataLst>
              <p:tags r:id="rId20"/>
            </p:custDataLst>
          </p:nvPr>
        </p:nvPicPr>
        <p:blipFill>
          <a:blip r:embed="rId21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6" name="图形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329565" y="4973955"/>
            <a:ext cx="838771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000" b="1" dirty="0">
                <a:solidFill>
                  <a:srgbClr val="0070C0"/>
                </a:solidFill>
              </a:rPr>
              <a:t>Model ensemble </a:t>
            </a:r>
            <a:r>
              <a:rPr lang="en-US" altLang="zh-CN" sz="1600" dirty="0"/>
              <a:t>is a method to </a:t>
            </a:r>
            <a:r>
              <a:rPr lang="en-US" altLang="zh-CN" sz="1600" b="1" dirty="0">
                <a:solidFill>
                  <a:srgbClr val="0070C0"/>
                </a:solidFill>
              </a:rPr>
              <a:t>merge the predictions from different models</a:t>
            </a:r>
            <a:r>
              <a:rPr lang="en-US" altLang="zh-CN" sz="1600" dirty="0"/>
              <a:t>, which can take each models’ advantages and thus </a:t>
            </a:r>
            <a:r>
              <a:rPr lang="en-US" altLang="zh-CN" sz="1600" b="1" dirty="0">
                <a:solidFill>
                  <a:srgbClr val="0070C0"/>
                </a:solidFill>
              </a:rPr>
              <a:t>improve the model performance and robustness</a:t>
            </a:r>
            <a:r>
              <a:rPr lang="en-US" altLang="zh-CN" sz="1600" dirty="0"/>
              <a:t>.</a:t>
            </a:r>
            <a:endParaRPr lang="en-US" altLang="zh-CN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401550" y="1202724"/>
            <a:ext cx="8315156" cy="3494893"/>
            <a:chOff x="402" y="2144"/>
            <a:chExt cx="13095" cy="5504"/>
          </a:xfrm>
        </p:grpSpPr>
        <p:grpSp>
          <p:nvGrpSpPr>
            <p:cNvPr id="8" name="组合 7"/>
            <p:cNvGrpSpPr/>
            <p:nvPr/>
          </p:nvGrpSpPr>
          <p:grpSpPr>
            <a:xfrm>
              <a:off x="8683" y="2144"/>
              <a:ext cx="4814" cy="5504"/>
              <a:chOff x="4020052" y="831904"/>
              <a:chExt cx="4075854" cy="4659857"/>
            </a:xfrm>
          </p:grpSpPr>
          <p:sp>
            <p:nvSpPr>
              <p:cNvPr id="9" name="矩形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4221560" y="1419235"/>
                <a:ext cx="3748879" cy="552474"/>
              </a:xfrm>
              <a:prstGeom prst="rect">
                <a:avLst/>
              </a:prstGeom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Equal Weighted (EW)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矩形 1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221563" y="2336486"/>
                <a:ext cx="3748879" cy="552474"/>
              </a:xfrm>
              <a:prstGeom prst="rect">
                <a:avLst/>
              </a:prstGeom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Accuracy Weighted (AW)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12"/>
                </p:custDataLst>
              </p:nvPr>
            </p:nvSpPr>
            <p:spPr>
              <a:xfrm>
                <a:off x="4221560" y="3230318"/>
                <a:ext cx="3748879" cy="552474"/>
              </a:xfrm>
              <a:prstGeom prst="rect">
                <a:avLst/>
              </a:prstGeom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Granger-Ramanathan (GR)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矩形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4221560" y="4124150"/>
                <a:ext cx="3748879" cy="552474"/>
              </a:xfrm>
              <a:prstGeom prst="rect">
                <a:avLst/>
              </a:prstGeom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Bias Corrected Variance Weighted (BCVW)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221559" y="4939287"/>
                <a:ext cx="3748879" cy="552474"/>
              </a:xfrm>
              <a:prstGeom prst="rect">
                <a:avLst/>
              </a:prstGeom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Bayesian Model Averaging (BMA)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4020052" y="831904"/>
                <a:ext cx="4075854" cy="4614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600" b="1" dirty="0">
                    <a:solidFill>
                      <a:srgbClr val="FF0000"/>
                    </a:solidFill>
                  </a:rPr>
                  <a:t>5 model ensemble methods</a:t>
                </a:r>
                <a:endParaRPr lang="en-US" altLang="zh-CN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272" y="3050"/>
              <a:ext cx="4508" cy="4148"/>
              <a:chOff x="277987" y="1771472"/>
              <a:chExt cx="3816773" cy="351172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77987" y="1771472"/>
                <a:ext cx="3816773" cy="2376353"/>
                <a:chOff x="277987" y="1771472"/>
                <a:chExt cx="3816773" cy="2376353"/>
              </a:xfrm>
            </p:grpSpPr>
            <p:sp>
              <p:nvSpPr>
                <p:cNvPr id="26" name="矩形 25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851198" y="2480019"/>
                  <a:ext cx="2393608" cy="502590"/>
                </a:xfrm>
                <a:prstGeom prst="rect">
                  <a:avLst/>
                </a:prstGeom>
                <a:solidFill>
                  <a:srgbClr val="5FA4D4"/>
                </a:solidFill>
                <a:ln w="381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defTabSz="914400"/>
                  <a:r>
                    <a:rPr lang="en-US" altLang="zh-CN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Random forest</a:t>
                  </a:r>
                  <a:r>
                    <a:rPr lang="zh-CN" altLang="en-US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（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RF)</a:t>
                  </a:r>
                  <a:endParaRPr lang="zh-CN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矩形 26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851196" y="3062627"/>
                  <a:ext cx="2393609" cy="502590"/>
                </a:xfrm>
                <a:prstGeom prst="rect">
                  <a:avLst/>
                </a:prstGeom>
                <a:solidFill>
                  <a:srgbClr val="0070C0"/>
                </a:solidFill>
                <a:ln w="381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defTabSz="914400"/>
                  <a:r>
                    <a:rPr lang="en-US" altLang="zh-CN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Cubist</a:t>
                  </a:r>
                  <a:endParaRPr lang="zh-CN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矩形 2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851196" y="3645235"/>
                  <a:ext cx="2393611" cy="502590"/>
                </a:xfrm>
                <a:prstGeom prst="rect">
                  <a:avLst/>
                </a:prstGeom>
                <a:solidFill>
                  <a:srgbClr val="003F88"/>
                </a:solidFill>
                <a:ln w="381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defTabSz="914400"/>
                  <a:r>
                    <a:rPr lang="en-US" altLang="zh-CN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Gradient Boosted Machine (GBM)</a:t>
                  </a:r>
                  <a:endParaRPr lang="zh-CN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矩形 28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77987" y="1771472"/>
                  <a:ext cx="3816773" cy="4614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1600" b="1" dirty="0">
                      <a:solidFill>
                        <a:srgbClr val="FF0000"/>
                      </a:solidFill>
                    </a:rPr>
                    <a:t>3 machine learning algorithms</a:t>
                  </a:r>
                  <a:endParaRPr lang="en-US" altLang="zh-CN" sz="16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2" name="文本框 31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249364" y="4392347"/>
                <a:ext cx="1862012" cy="67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350" b="1" dirty="0">
                    <a:solidFill>
                      <a:srgbClr val="0070C0"/>
                    </a:solidFill>
                  </a:rPr>
                  <a:t>internal 5-fold cross-validation</a:t>
                </a:r>
                <a:endParaRPr lang="zh-CN" altLang="en-US" sz="135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矩形 32"/>
              <p:cNvSpPr/>
              <p:nvPr>
                <p:custDataLst>
                  <p:tags r:id="rId21"/>
                </p:custDataLst>
              </p:nvPr>
            </p:nvSpPr>
            <p:spPr>
              <a:xfrm>
                <a:off x="775855" y="2336485"/>
                <a:ext cx="2636710" cy="294671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02" y="3975"/>
              <a:ext cx="2547" cy="410"/>
              <a:chOff x="340669" y="2222254"/>
              <a:chExt cx="2156384" cy="347173"/>
            </a:xfrm>
          </p:grpSpPr>
          <p:sp>
            <p:nvSpPr>
              <p:cNvPr id="34" name="矩形 33"/>
              <p:cNvSpPr/>
              <p:nvPr>
                <p:custDataLst>
                  <p:tags r:id="rId22"/>
                </p:custDataLst>
              </p:nvPr>
            </p:nvSpPr>
            <p:spPr>
              <a:xfrm>
                <a:off x="340669" y="2222254"/>
                <a:ext cx="1228437" cy="34717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400" b="1" dirty="0">
                    <a:solidFill>
                      <a:srgbClr val="5FA4D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 set</a:t>
                </a:r>
                <a:endParaRPr lang="en-US" altLang="zh-CN" sz="1400" b="1" dirty="0">
                  <a:solidFill>
                    <a:srgbClr val="5FA4D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直接箭头连接符 38"/>
              <p:cNvCxnSpPr>
                <a:stCxn id="34" idx="3"/>
                <a:endCxn id="26" idx="1"/>
              </p:cNvCxnSpPr>
              <p:nvPr>
                <p:custDataLst>
                  <p:tags r:id="rId23"/>
                </p:custDataLst>
              </p:nvPr>
            </p:nvCxnSpPr>
            <p:spPr>
              <a:xfrm>
                <a:off x="1569106" y="2395841"/>
                <a:ext cx="927947" cy="3387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5FA4D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402" y="4691"/>
              <a:ext cx="2547" cy="410"/>
              <a:chOff x="340669" y="2222254"/>
              <a:chExt cx="2156221" cy="347173"/>
            </a:xfrm>
          </p:grpSpPr>
          <p:sp>
            <p:nvSpPr>
              <p:cNvPr id="42" name="矩形 41"/>
              <p:cNvSpPr/>
              <p:nvPr>
                <p:custDataLst>
                  <p:tags r:id="rId24"/>
                </p:custDataLst>
              </p:nvPr>
            </p:nvSpPr>
            <p:spPr>
              <a:xfrm>
                <a:off x="340669" y="2222254"/>
                <a:ext cx="1228437" cy="34717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 set</a:t>
                </a:r>
                <a:endParaRPr lang="en-US" altLang="zh-CN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直接箭头连接符 42"/>
              <p:cNvCxnSpPr>
                <a:stCxn id="42" idx="3"/>
              </p:cNvCxnSpPr>
              <p:nvPr>
                <p:custDataLst>
                  <p:tags r:id="rId25"/>
                </p:custDataLst>
              </p:nvPr>
            </p:nvCxnSpPr>
            <p:spPr>
              <a:xfrm>
                <a:off x="1569106" y="2395841"/>
                <a:ext cx="927784" cy="3197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5" name="组合 44"/>
            <p:cNvGrpSpPr/>
            <p:nvPr/>
          </p:nvGrpSpPr>
          <p:grpSpPr>
            <a:xfrm>
              <a:off x="416" y="5365"/>
              <a:ext cx="2547" cy="410"/>
              <a:chOff x="340669" y="2222254"/>
              <a:chExt cx="2156221" cy="347173"/>
            </a:xfrm>
          </p:grpSpPr>
          <p:sp>
            <p:nvSpPr>
              <p:cNvPr id="46" name="矩形 45"/>
              <p:cNvSpPr/>
              <p:nvPr>
                <p:custDataLst>
                  <p:tags r:id="rId26"/>
                </p:custDataLst>
              </p:nvPr>
            </p:nvSpPr>
            <p:spPr>
              <a:xfrm>
                <a:off x="340669" y="2222254"/>
                <a:ext cx="1228437" cy="34717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3F8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400" b="1" dirty="0">
                    <a:solidFill>
                      <a:srgbClr val="003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 set</a:t>
                </a:r>
                <a:endParaRPr lang="en-US" altLang="zh-CN" sz="1400" b="1" dirty="0">
                  <a:solidFill>
                    <a:srgbClr val="003F8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直接箭头连接符 51"/>
              <p:cNvCxnSpPr>
                <a:stCxn id="46" idx="3"/>
              </p:cNvCxnSpPr>
              <p:nvPr>
                <p:custDataLst>
                  <p:tags r:id="rId27"/>
                </p:custDataLst>
              </p:nvPr>
            </p:nvCxnSpPr>
            <p:spPr>
              <a:xfrm>
                <a:off x="1569106" y="2395841"/>
                <a:ext cx="927784" cy="3197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3F8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3" name="组合 52"/>
            <p:cNvGrpSpPr/>
            <p:nvPr/>
          </p:nvGrpSpPr>
          <p:grpSpPr>
            <a:xfrm>
              <a:off x="5776" y="3970"/>
              <a:ext cx="2104" cy="415"/>
              <a:chOff x="4890498" y="2218445"/>
              <a:chExt cx="1781457" cy="350982"/>
            </a:xfrm>
          </p:grpSpPr>
          <p:sp>
            <p:nvSpPr>
              <p:cNvPr id="54" name="矩形 53"/>
              <p:cNvSpPr/>
              <p:nvPr>
                <p:custDataLst>
                  <p:tags r:id="rId28"/>
                </p:custDataLst>
              </p:nvPr>
            </p:nvSpPr>
            <p:spPr>
              <a:xfrm>
                <a:off x="5443518" y="2218445"/>
                <a:ext cx="1228437" cy="35098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200" b="1" dirty="0">
                    <a:solidFill>
                      <a:srgbClr val="5FA4D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set</a:t>
                </a:r>
                <a:endParaRPr lang="zh-CN" altLang="en-US" sz="1200" b="1" dirty="0">
                  <a:solidFill>
                    <a:srgbClr val="5FA4D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5" name="直接箭头连接符 54"/>
              <p:cNvCxnSpPr>
                <a:stCxn id="26" idx="3"/>
                <a:endCxn id="54" idx="1"/>
              </p:cNvCxnSpPr>
              <p:nvPr>
                <p:custDataLst>
                  <p:tags r:id="rId29"/>
                </p:custDataLst>
              </p:nvPr>
            </p:nvCxnSpPr>
            <p:spPr>
              <a:xfrm flipV="1">
                <a:off x="4890498" y="2393958"/>
                <a:ext cx="552873" cy="508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5FA4D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6" name="组合 55"/>
            <p:cNvGrpSpPr/>
            <p:nvPr/>
          </p:nvGrpSpPr>
          <p:grpSpPr>
            <a:xfrm>
              <a:off x="5776" y="4717"/>
              <a:ext cx="2104" cy="415"/>
              <a:chOff x="4890498" y="2218445"/>
              <a:chExt cx="1781457" cy="350982"/>
            </a:xfrm>
          </p:grpSpPr>
          <p:sp>
            <p:nvSpPr>
              <p:cNvPr id="57" name="矩形 56"/>
              <p:cNvSpPr/>
              <p:nvPr>
                <p:custDataLst>
                  <p:tags r:id="rId30"/>
                </p:custDataLst>
              </p:nvPr>
            </p:nvSpPr>
            <p:spPr>
              <a:xfrm>
                <a:off x="5443518" y="2218445"/>
                <a:ext cx="1228437" cy="35098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set</a:t>
                </a:r>
                <a:endParaRPr lang="zh-CN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直接箭头连接符 57"/>
              <p:cNvCxnSpPr>
                <a:endCxn id="57" idx="1"/>
              </p:cNvCxnSpPr>
              <p:nvPr>
                <p:custDataLst>
                  <p:tags r:id="rId31"/>
                </p:custDataLst>
              </p:nvPr>
            </p:nvCxnSpPr>
            <p:spPr>
              <a:xfrm flipV="1">
                <a:off x="4890498" y="2393936"/>
                <a:ext cx="553020" cy="5102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5770" y="5394"/>
              <a:ext cx="2104" cy="415"/>
              <a:chOff x="4890498" y="2218445"/>
              <a:chExt cx="1781457" cy="350982"/>
            </a:xfrm>
          </p:grpSpPr>
          <p:sp>
            <p:nvSpPr>
              <p:cNvPr id="60" name="矩形 59"/>
              <p:cNvSpPr/>
              <p:nvPr>
                <p:custDataLst>
                  <p:tags r:id="rId32"/>
                </p:custDataLst>
              </p:nvPr>
            </p:nvSpPr>
            <p:spPr>
              <a:xfrm>
                <a:off x="5443518" y="2218445"/>
                <a:ext cx="1228437" cy="35098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3F8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4400"/>
                <a:r>
                  <a:rPr lang="en-US" altLang="zh-CN" sz="1200" b="1" dirty="0">
                    <a:solidFill>
                      <a:srgbClr val="003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set</a:t>
                </a:r>
                <a:endParaRPr lang="zh-CN" altLang="en-US" sz="1200" b="1" dirty="0">
                  <a:solidFill>
                    <a:srgbClr val="003F8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1" name="直接箭头连接符 60"/>
              <p:cNvCxnSpPr>
                <a:endCxn id="60" idx="1"/>
              </p:cNvCxnSpPr>
              <p:nvPr>
                <p:custDataLst>
                  <p:tags r:id="rId33"/>
                </p:custDataLst>
              </p:nvPr>
            </p:nvCxnSpPr>
            <p:spPr>
              <a:xfrm flipV="1">
                <a:off x="4890498" y="2393936"/>
                <a:ext cx="553020" cy="5102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3F8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62" name="直接箭头连接符 61"/>
            <p:cNvCxnSpPr>
              <a:stCxn id="54" idx="3"/>
              <a:endCxn id="9" idx="1"/>
            </p:cNvCxnSpPr>
            <p:nvPr>
              <p:custDataLst>
                <p:tags r:id="rId34"/>
              </p:custDataLst>
            </p:nvPr>
          </p:nvCxnSpPr>
          <p:spPr>
            <a:xfrm flipV="1">
              <a:off x="7880" y="3165"/>
              <a:ext cx="1041" cy="1013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5FA4D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直接箭头连接符 62"/>
            <p:cNvCxnSpPr>
              <a:stCxn id="57" idx="3"/>
              <a:endCxn id="9" idx="1"/>
            </p:cNvCxnSpPr>
            <p:nvPr>
              <p:custDataLst>
                <p:tags r:id="rId35"/>
              </p:custDataLst>
            </p:nvPr>
          </p:nvCxnSpPr>
          <p:spPr>
            <a:xfrm flipV="1">
              <a:off x="7880" y="3165"/>
              <a:ext cx="1041" cy="1760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直接箭头连接符 63"/>
            <p:cNvCxnSpPr>
              <a:stCxn id="60" idx="3"/>
              <a:endCxn id="9" idx="1"/>
            </p:cNvCxnSpPr>
            <p:nvPr>
              <p:custDataLst>
                <p:tags r:id="rId36"/>
              </p:custDataLst>
            </p:nvPr>
          </p:nvCxnSpPr>
          <p:spPr>
            <a:xfrm flipV="1">
              <a:off x="7874" y="3165"/>
              <a:ext cx="1047" cy="2437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3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直接箭头连接符 64"/>
            <p:cNvCxnSpPr>
              <a:stCxn id="54" idx="3"/>
              <a:endCxn id="15" idx="1"/>
            </p:cNvCxnSpPr>
            <p:nvPr>
              <p:custDataLst>
                <p:tags r:id="rId37"/>
              </p:custDataLst>
            </p:nvPr>
          </p:nvCxnSpPr>
          <p:spPr>
            <a:xfrm>
              <a:off x="7880" y="4178"/>
              <a:ext cx="1041" cy="70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5FA4D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直接箭头连接符 65"/>
            <p:cNvCxnSpPr>
              <a:stCxn id="57" idx="3"/>
              <a:endCxn id="15" idx="1"/>
            </p:cNvCxnSpPr>
            <p:nvPr>
              <p:custDataLst>
                <p:tags r:id="rId38"/>
              </p:custDataLst>
            </p:nvPr>
          </p:nvCxnSpPr>
          <p:spPr>
            <a:xfrm flipV="1">
              <a:off x="7880" y="4248"/>
              <a:ext cx="1041" cy="677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直接箭头连接符 66"/>
            <p:cNvCxnSpPr>
              <a:stCxn id="60" idx="3"/>
              <a:endCxn id="15" idx="1"/>
            </p:cNvCxnSpPr>
            <p:nvPr>
              <p:custDataLst>
                <p:tags r:id="rId39"/>
              </p:custDataLst>
            </p:nvPr>
          </p:nvCxnSpPr>
          <p:spPr>
            <a:xfrm flipV="1">
              <a:off x="7874" y="4248"/>
              <a:ext cx="1047" cy="1354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3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直接箭头连接符 67"/>
            <p:cNvCxnSpPr>
              <a:stCxn id="54" idx="3"/>
              <a:endCxn id="16" idx="1"/>
            </p:cNvCxnSpPr>
            <p:nvPr>
              <p:custDataLst>
                <p:tags r:id="rId40"/>
              </p:custDataLst>
            </p:nvPr>
          </p:nvCxnSpPr>
          <p:spPr>
            <a:xfrm>
              <a:off x="7880" y="4178"/>
              <a:ext cx="1041" cy="1126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5FA4D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直接箭头连接符 68"/>
            <p:cNvCxnSpPr>
              <a:stCxn id="57" idx="3"/>
              <a:endCxn id="16" idx="1"/>
            </p:cNvCxnSpPr>
            <p:nvPr>
              <p:custDataLst>
                <p:tags r:id="rId41"/>
              </p:custDataLst>
            </p:nvPr>
          </p:nvCxnSpPr>
          <p:spPr>
            <a:xfrm>
              <a:off x="7880" y="4925"/>
              <a:ext cx="1041" cy="379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直接箭头连接符 69"/>
            <p:cNvCxnSpPr>
              <a:stCxn id="60" idx="3"/>
              <a:endCxn id="16" idx="1"/>
            </p:cNvCxnSpPr>
            <p:nvPr>
              <p:custDataLst>
                <p:tags r:id="rId42"/>
              </p:custDataLst>
            </p:nvPr>
          </p:nvCxnSpPr>
          <p:spPr>
            <a:xfrm flipV="1">
              <a:off x="7874" y="5304"/>
              <a:ext cx="1047" cy="298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3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直接箭头连接符 70"/>
            <p:cNvCxnSpPr>
              <a:stCxn id="54" idx="3"/>
              <a:endCxn id="17" idx="1"/>
            </p:cNvCxnSpPr>
            <p:nvPr>
              <p:custDataLst>
                <p:tags r:id="rId43"/>
              </p:custDataLst>
            </p:nvPr>
          </p:nvCxnSpPr>
          <p:spPr>
            <a:xfrm>
              <a:off x="7880" y="4178"/>
              <a:ext cx="1041" cy="2182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5FA4D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直接箭头连接符 72"/>
            <p:cNvCxnSpPr>
              <a:stCxn id="57" idx="3"/>
              <a:endCxn id="17" idx="1"/>
            </p:cNvCxnSpPr>
            <p:nvPr>
              <p:custDataLst>
                <p:tags r:id="rId44"/>
              </p:custDataLst>
            </p:nvPr>
          </p:nvCxnSpPr>
          <p:spPr>
            <a:xfrm>
              <a:off x="7880" y="4925"/>
              <a:ext cx="1041" cy="1435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直接箭头连接符 74"/>
            <p:cNvCxnSpPr>
              <a:stCxn id="60" idx="3"/>
              <a:endCxn id="17" idx="1"/>
            </p:cNvCxnSpPr>
            <p:nvPr>
              <p:custDataLst>
                <p:tags r:id="rId45"/>
              </p:custDataLst>
            </p:nvPr>
          </p:nvCxnSpPr>
          <p:spPr>
            <a:xfrm>
              <a:off x="7874" y="5602"/>
              <a:ext cx="1047" cy="758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3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直接箭头连接符 76"/>
            <p:cNvCxnSpPr>
              <a:stCxn id="54" idx="3"/>
              <a:endCxn id="18" idx="1"/>
            </p:cNvCxnSpPr>
            <p:nvPr>
              <p:custDataLst>
                <p:tags r:id="rId46"/>
              </p:custDataLst>
            </p:nvPr>
          </p:nvCxnSpPr>
          <p:spPr>
            <a:xfrm>
              <a:off x="7880" y="4178"/>
              <a:ext cx="1041" cy="3144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5FA4D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直接箭头连接符 78"/>
            <p:cNvCxnSpPr>
              <a:stCxn id="57" idx="3"/>
              <a:endCxn id="18" idx="1"/>
            </p:cNvCxnSpPr>
            <p:nvPr>
              <p:custDataLst>
                <p:tags r:id="rId47"/>
              </p:custDataLst>
            </p:nvPr>
          </p:nvCxnSpPr>
          <p:spPr>
            <a:xfrm>
              <a:off x="7880" y="4925"/>
              <a:ext cx="1041" cy="2397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接箭头连接符 80"/>
            <p:cNvCxnSpPr>
              <a:stCxn id="60" idx="3"/>
              <a:endCxn id="18" idx="1"/>
            </p:cNvCxnSpPr>
            <p:nvPr>
              <p:custDataLst>
                <p:tags r:id="rId48"/>
              </p:custDataLst>
            </p:nvPr>
          </p:nvCxnSpPr>
          <p:spPr>
            <a:xfrm>
              <a:off x="7874" y="5602"/>
              <a:ext cx="1047" cy="1720"/>
            </a:xfrm>
            <a:prstGeom prst="straightConnector1">
              <a:avLst/>
            </a:prstGeom>
            <a:solidFill>
              <a:schemeClr val="bg1"/>
            </a:solidFill>
            <a:ln w="38100">
              <a:solidFill>
                <a:srgbClr val="003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2" name="文本框 71"/>
          <p:cNvSpPr txBox="1"/>
          <p:nvPr>
            <p:custDataLst>
              <p:tags r:id="rId49"/>
            </p:custDataLst>
          </p:nvPr>
        </p:nvSpPr>
        <p:spPr>
          <a:xfrm>
            <a:off x="280035" y="451485"/>
            <a:ext cx="7485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Materials &amp; Methods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</a:t>
            </a:r>
            <a:r>
              <a:rPr lang="en-US" altLang="zh-CN" sz="2000" b="1">
                <a:solidFill>
                  <a:srgbClr val="003F88"/>
                </a:solidFill>
              </a:rPr>
              <a:t>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0"/>
            </p:custDataLst>
          </p:nvPr>
        </p:nvSpPr>
        <p:spPr>
          <a:xfrm>
            <a:off x="2280285" y="6447790"/>
            <a:ext cx="6541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buClrTx/>
              <a:buSzTx/>
              <a:buFontTx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(Farina et al., 2021; Sylvain et al., 2021)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1"/>
            </p:custDataLst>
          </p:nvPr>
        </p:nvSpPr>
        <p:spPr>
          <a:xfrm>
            <a:off x="420370" y="1039495"/>
            <a:ext cx="2265680" cy="34560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1800" dirty="0">
                <a:sym typeface="+mn-ea"/>
              </a:rPr>
              <a:t>2.4 Predictive models </a:t>
            </a:r>
            <a:endParaRPr lang="en-US" altLang="zh-CN" sz="1800" dirty="0">
              <a:sym typeface="+mn-ea"/>
            </a:endParaRPr>
          </a:p>
        </p:txBody>
      </p:sp>
      <p:pic>
        <p:nvPicPr>
          <p:cNvPr id="11" name="图片 10">
            <a:hlinkClick r:id="rId52" action="ppaction://hlinksldjump"/>
          </p:cNvPr>
          <p:cNvPicPr/>
          <p:nvPr>
            <p:custDataLst>
              <p:tags r:id="rId53"/>
            </p:custDataLst>
          </p:nvPr>
        </p:nvPicPr>
        <p:blipFill>
          <a:blip r:embed="rId54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6" name="图形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30195" y="1424305"/>
            <a:ext cx="3112135" cy="4540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71870" y="1424305"/>
            <a:ext cx="2945130" cy="454088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280035" y="451485"/>
            <a:ext cx="7485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Materials &amp; Methods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</a:t>
            </a:r>
            <a:r>
              <a:rPr lang="en-US" altLang="zh-CN" sz="2000" b="1">
                <a:solidFill>
                  <a:srgbClr val="003F88"/>
                </a:solidFill>
              </a:rPr>
              <a:t>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328930" y="1017905"/>
            <a:ext cx="837501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800" dirty="0">
                <a:sym typeface="+mn-ea"/>
              </a:rPr>
              <a:t>2.5 A new predictor selection algorithm - “forward recursive feature selection” </a:t>
            </a:r>
            <a:r>
              <a:rPr lang="en-US" altLang="zh-CN" sz="1800">
                <a:sym typeface="+mn-ea"/>
              </a:rPr>
              <a:t>(FRFS)</a:t>
            </a:r>
            <a:endParaRPr lang="en-US" altLang="zh-CN" sz="1800" dirty="0"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8755" y="1851025"/>
            <a:ext cx="2585720" cy="3154680"/>
            <a:chOff x="264" y="3877"/>
            <a:chExt cx="4072" cy="4968"/>
          </a:xfrm>
        </p:grpSpPr>
        <p:sp>
          <p:nvSpPr>
            <p:cNvPr id="4" name="文本框 3"/>
            <p:cNvSpPr txBox="1"/>
            <p:nvPr>
              <p:custDataLst>
                <p:tags r:id="rId15"/>
              </p:custDataLst>
            </p:nvPr>
          </p:nvSpPr>
          <p:spPr>
            <a:xfrm>
              <a:off x="264" y="4364"/>
              <a:ext cx="4073" cy="424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400">
                <a:defRPr sz="1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indent="0" algn="just">
                <a:lnSpc>
                  <a:spcPct val="110000"/>
                </a:lnSpc>
                <a:buNone/>
              </a:pPr>
              <a:r>
                <a:rPr lang="en-US" altLang="zh-CN" sz="1400" b="1" dirty="0"/>
                <a:t>RFE </a:t>
              </a:r>
              <a:r>
                <a:rPr lang="en-US" altLang="zh-CN" sz="1400" b="0" dirty="0">
                  <a:solidFill>
                    <a:schemeClr val="tx1"/>
                  </a:solidFill>
                </a:rPr>
                <a:t>may remove </a:t>
              </a:r>
              <a:r>
                <a:rPr lang="en-US" altLang="zh-CN" sz="1400" dirty="0"/>
                <a:t>some weak but informative predictors </a:t>
              </a:r>
              <a:r>
                <a:rPr lang="en-US" altLang="zh-CN" sz="1400" b="0" dirty="0">
                  <a:solidFill>
                    <a:schemeClr val="tx1"/>
                  </a:solidFill>
                </a:rPr>
                <a:t>during the selection as their</a:t>
              </a:r>
              <a:r>
                <a:rPr lang="en-US" altLang="zh-CN" sz="1400" b="0" dirty="0"/>
                <a:t> </a:t>
              </a:r>
              <a:r>
                <a:rPr lang="en-US" altLang="zh-CN" sz="1400" dirty="0"/>
                <a:t>importance can be masked by the complex interactions</a:t>
              </a:r>
              <a:r>
                <a:rPr lang="en-US" altLang="zh-CN" sz="1400" b="0" dirty="0"/>
                <a:t> </a:t>
              </a:r>
              <a:r>
                <a:rPr lang="en-US" altLang="zh-CN" sz="1400" b="0" dirty="0">
                  <a:solidFill>
                    <a:schemeClr val="tx1"/>
                  </a:solidFill>
                </a:rPr>
                <a:t>among other so-called dominant predictors. </a:t>
              </a:r>
              <a:endParaRPr lang="en-US" altLang="zh-CN" sz="1400" b="0" dirty="0">
                <a:solidFill>
                  <a:schemeClr val="tx1"/>
                </a:solidFill>
              </a:endParaRPr>
            </a:p>
            <a:p>
              <a:pPr indent="0" algn="just">
                <a:lnSpc>
                  <a:spcPct val="110000"/>
                </a:lnSpc>
                <a:buNone/>
              </a:pPr>
              <a:endParaRPr lang="en-US" altLang="zh-CN" sz="1400" b="0" dirty="0">
                <a:solidFill>
                  <a:schemeClr val="tx1"/>
                </a:solidFill>
              </a:endParaRPr>
            </a:p>
            <a:p>
              <a:pPr indent="0" algn="just">
                <a:lnSpc>
                  <a:spcPct val="110000"/>
                </a:lnSpc>
                <a:buNone/>
              </a:pPr>
              <a:r>
                <a:rPr lang="en-US" altLang="zh-CN" sz="1400" dirty="0">
                  <a:solidFill>
                    <a:srgbClr val="0070BF"/>
                  </a:solidFill>
                  <a:sym typeface="+mn-ea"/>
                </a:rPr>
                <a:t>We used random forest as an internal model in FRFS for a fair comparison with RFE.</a:t>
              </a:r>
              <a:endParaRPr lang="zh-CN" altLang="en-US" sz="1400" b="0" dirty="0">
                <a:solidFill>
                  <a:srgbClr val="0070BF"/>
                </a:solidFill>
                <a:sym typeface="+mn-ea"/>
              </a:endParaRPr>
            </a:p>
          </p:txBody>
        </p:sp>
        <p:sp>
          <p:nvSpPr>
            <p:cNvPr id="21" name="矩形: 圆角 17"/>
            <p:cNvSpPr/>
            <p:nvPr>
              <p:custDataLst>
                <p:tags r:id="rId16"/>
              </p:custDataLst>
            </p:nvPr>
          </p:nvSpPr>
          <p:spPr>
            <a:xfrm>
              <a:off x="314" y="3877"/>
              <a:ext cx="4023" cy="4969"/>
            </a:xfrm>
            <a:prstGeom prst="roundRect">
              <a:avLst>
                <a:gd name="adj" fmla="val 2901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A6BBE2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gradFill>
                  <a:gsLst>
                    <a:gs pos="0">
                      <a:srgbClr val="098DDF"/>
                    </a:gs>
                    <a:gs pos="100000">
                      <a:srgbClr val="4264B0"/>
                    </a:gs>
                  </a:gsLst>
                  <a:lin ang="0" scaled="1"/>
                </a:gradFill>
              </a:endParaRPr>
            </a:p>
          </p:txBody>
        </p:sp>
      </p:grpSp>
      <p:pic>
        <p:nvPicPr>
          <p:cNvPr id="27" name="图片 26">
            <a:hlinkClick r:id="rId17" action="ppaction://hlinksldjump"/>
          </p:cNvPr>
          <p:cNvPicPr/>
          <p:nvPr>
            <p:custDataLst>
              <p:tags r:id="rId18"/>
            </p:custDataLst>
          </p:nvPr>
        </p:nvPicPr>
        <p:blipFill>
          <a:blip r:embed="rId19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0035" y="451485"/>
            <a:ext cx="7485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Materials &amp; Methods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</a:t>
            </a:r>
            <a:r>
              <a:rPr lang="en-US" altLang="zh-CN" sz="2000" b="1">
                <a:solidFill>
                  <a:srgbClr val="003F88"/>
                </a:solidFill>
              </a:rPr>
              <a:t>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6" name="图形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665480" y="4744085"/>
            <a:ext cx="7310755" cy="829944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P.S.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for the different predictive models and model ensemble methods, </a:t>
            </a:r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validation data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was used to </a:t>
            </a:r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</a:t>
            </a:r>
            <a:r>
              <a:rPr lang="en-US" altLang="zh-CN" sz="1600" b="0" i="0" dirty="0">
                <a:solidFill>
                  <a:srgbClr val="2E2E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the model within each repeat to </a:t>
            </a:r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all the results were comparable.</a:t>
            </a:r>
            <a:endParaRPr lang="en-US" altLang="zh-CN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49674" y="2085536"/>
            <a:ext cx="7811775" cy="2315210"/>
            <a:chOff x="608432" y="2141353"/>
            <a:chExt cx="10415701" cy="3086946"/>
          </a:xfrm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608432" y="2590406"/>
              <a:ext cx="1545339" cy="502590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352 samples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>
              <a:off x="2704510" y="2590406"/>
              <a:ext cx="1959708" cy="502590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Repeated random split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（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times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2"/>
              </p:custDataLst>
            </p:nvPr>
          </p:nvSpPr>
          <p:spPr>
            <a:xfrm>
              <a:off x="5088611" y="2158925"/>
              <a:ext cx="1959708" cy="502590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Calibration set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（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3"/>
              </p:custDataLst>
            </p:nvPr>
          </p:nvSpPr>
          <p:spPr>
            <a:xfrm>
              <a:off x="5116146" y="3042388"/>
              <a:ext cx="1959708" cy="502590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Validation set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（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4"/>
              </p:custDataLst>
            </p:nvPr>
          </p:nvSpPr>
          <p:spPr>
            <a:xfrm>
              <a:off x="7256431" y="2153827"/>
              <a:ext cx="1545339" cy="502590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15"/>
              </p:custDataLst>
            </p:nvPr>
          </p:nvSpPr>
          <p:spPr>
            <a:xfrm>
              <a:off x="8958266" y="2141353"/>
              <a:ext cx="2065867" cy="514773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Tuning parameters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8958266" y="3022733"/>
              <a:ext cx="2065867" cy="536787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model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7"/>
              </p:custDataLst>
            </p:nvPr>
          </p:nvSpPr>
          <p:spPr>
            <a:xfrm>
              <a:off x="8993826" y="3861779"/>
              <a:ext cx="2008293" cy="536787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8"/>
              </p:custDataLst>
            </p:nvPr>
          </p:nvSpPr>
          <p:spPr>
            <a:xfrm>
              <a:off x="8996361" y="4691512"/>
              <a:ext cx="806027" cy="536787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sz="1200" b="1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19"/>
              </p:custDataLst>
            </p:nvPr>
          </p:nvSpPr>
          <p:spPr>
            <a:xfrm>
              <a:off x="9961569" y="4691512"/>
              <a:ext cx="1026160" cy="536787"/>
            </a:xfrm>
            <a:prstGeom prst="rect">
              <a:avLst/>
            </a:prstGeom>
            <a:solidFill>
              <a:srgbClr val="5FA4D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RMSE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直接箭头连接符 47"/>
            <p:cNvCxnSpPr>
              <a:stCxn id="26" idx="3"/>
              <a:endCxn id="27" idx="1"/>
            </p:cNvCxnSpPr>
            <p:nvPr>
              <p:custDataLst>
                <p:tags r:id="rId20"/>
              </p:custDataLst>
            </p:nvPr>
          </p:nvCxnSpPr>
          <p:spPr>
            <a:xfrm>
              <a:off x="2153771" y="2841701"/>
              <a:ext cx="550739" cy="0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>
              <a:stCxn id="27" idx="3"/>
              <a:endCxn id="28" idx="1"/>
            </p:cNvCxnSpPr>
            <p:nvPr>
              <p:custDataLst>
                <p:tags r:id="rId21"/>
              </p:custDataLst>
            </p:nvPr>
          </p:nvCxnSpPr>
          <p:spPr>
            <a:xfrm flipV="1">
              <a:off x="4664218" y="2410220"/>
              <a:ext cx="424393" cy="431481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27" idx="3"/>
              <a:endCxn id="29" idx="1"/>
            </p:cNvCxnSpPr>
            <p:nvPr>
              <p:custDataLst>
                <p:tags r:id="rId22"/>
              </p:custDataLst>
            </p:nvPr>
          </p:nvCxnSpPr>
          <p:spPr>
            <a:xfrm>
              <a:off x="4664218" y="2841701"/>
              <a:ext cx="451928" cy="451982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>
              <a:stCxn id="28" idx="3"/>
              <a:endCxn id="31" idx="1"/>
            </p:cNvCxnSpPr>
            <p:nvPr>
              <p:custDataLst>
                <p:tags r:id="rId23"/>
              </p:custDataLst>
            </p:nvPr>
          </p:nvCxnSpPr>
          <p:spPr>
            <a:xfrm flipV="1">
              <a:off x="7048319" y="2405122"/>
              <a:ext cx="208112" cy="5098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stCxn id="31" idx="3"/>
              <a:endCxn id="34" idx="1"/>
            </p:cNvCxnSpPr>
            <p:nvPr>
              <p:custDataLst>
                <p:tags r:id="rId24"/>
              </p:custDataLst>
            </p:nvPr>
          </p:nvCxnSpPr>
          <p:spPr>
            <a:xfrm flipV="1">
              <a:off x="8801770" y="2398349"/>
              <a:ext cx="156633" cy="6773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34" idx="2"/>
              <a:endCxn id="40" idx="0"/>
            </p:cNvCxnSpPr>
            <p:nvPr>
              <p:custDataLst>
                <p:tags r:id="rId25"/>
              </p:custDataLst>
            </p:nvPr>
          </p:nvCxnSpPr>
          <p:spPr>
            <a:xfrm>
              <a:off x="9991242" y="2655570"/>
              <a:ext cx="0" cy="366607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>
              <a:stCxn id="29" idx="3"/>
              <a:endCxn id="40" idx="1"/>
            </p:cNvCxnSpPr>
            <p:nvPr>
              <p:custDataLst>
                <p:tags r:id="rId26"/>
              </p:custDataLst>
            </p:nvPr>
          </p:nvCxnSpPr>
          <p:spPr>
            <a:xfrm flipV="1">
              <a:off x="7076701" y="3291143"/>
              <a:ext cx="1882140" cy="3387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>
              <a:stCxn id="40" idx="2"/>
              <a:endCxn id="42" idx="0"/>
            </p:cNvCxnSpPr>
            <p:nvPr>
              <p:custDataLst>
                <p:tags r:id="rId27"/>
              </p:custDataLst>
            </p:nvPr>
          </p:nvCxnSpPr>
          <p:spPr>
            <a:xfrm>
              <a:off x="9991221" y="3559491"/>
              <a:ext cx="6773" cy="302260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>
              <a:stCxn id="42" idx="2"/>
              <a:endCxn id="44" idx="0"/>
            </p:cNvCxnSpPr>
            <p:nvPr>
              <p:custDataLst>
                <p:tags r:id="rId28"/>
              </p:custDataLst>
            </p:nvPr>
          </p:nvCxnSpPr>
          <p:spPr>
            <a:xfrm flipH="1">
              <a:off x="9399879" y="4398162"/>
              <a:ext cx="598593" cy="292947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>
              <a:stCxn id="42" idx="2"/>
              <a:endCxn id="46" idx="0"/>
            </p:cNvCxnSpPr>
            <p:nvPr>
              <p:custDataLst>
                <p:tags r:id="rId29"/>
              </p:custDataLst>
            </p:nvPr>
          </p:nvCxnSpPr>
          <p:spPr>
            <a:xfrm>
              <a:off x="9998494" y="4398162"/>
              <a:ext cx="476673" cy="292947"/>
            </a:xfrm>
            <a:prstGeom prst="straightConnector1">
              <a:avLst/>
            </a:prstGeom>
            <a:ln w="28575">
              <a:solidFill>
                <a:srgbClr val="003F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>
            <p:custDataLst>
              <p:tags r:id="rId30"/>
            </p:custDataLst>
          </p:nvPr>
        </p:nvSpPr>
        <p:spPr>
          <a:xfrm>
            <a:off x="328930" y="1017905"/>
            <a:ext cx="229171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ym typeface="+mn-ea"/>
              </a:rPr>
              <a:t>2.6 Model evaluation </a:t>
            </a:r>
            <a:endParaRPr lang="en-US" altLang="zh-CN" sz="1800" dirty="0">
              <a:sym typeface="+mn-ea"/>
            </a:endParaRPr>
          </a:p>
        </p:txBody>
      </p:sp>
      <p:sp>
        <p:nvSpPr>
          <p:cNvPr id="11" name="矩形: 圆角 17"/>
          <p:cNvSpPr/>
          <p:nvPr>
            <p:custDataLst>
              <p:tags r:id="rId31"/>
            </p:custDataLst>
          </p:nvPr>
        </p:nvSpPr>
        <p:spPr>
          <a:xfrm>
            <a:off x="628650" y="4575810"/>
            <a:ext cx="7433945" cy="1033780"/>
          </a:xfrm>
          <a:prstGeom prst="roundRect">
            <a:avLst>
              <a:gd name="adj" fmla="val 2901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BBE2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gradFill>
                <a:gsLst>
                  <a:gs pos="0">
                    <a:srgbClr val="098DDF"/>
                  </a:gs>
                  <a:gs pos="100000">
                    <a:srgbClr val="4264B0"/>
                  </a:gs>
                </a:gsLst>
                <a:lin ang="0" scaled="1"/>
              </a:gradFill>
            </a:endParaRPr>
          </a:p>
        </p:txBody>
      </p:sp>
      <p:pic>
        <p:nvPicPr>
          <p:cNvPr id="12" name="图片 11">
            <a:hlinkClick r:id="rId32" action="ppaction://hlinksldjump"/>
          </p:cNvPr>
          <p:cNvPicPr/>
          <p:nvPr>
            <p:custDataLst>
              <p:tags r:id="rId33"/>
            </p:custDataLst>
          </p:nvPr>
        </p:nvPicPr>
        <p:blipFill>
          <a:blip r:embed="rId34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79730" y="1929130"/>
            <a:ext cx="5375910" cy="2470785"/>
            <a:chOff x="598" y="3038"/>
            <a:chExt cx="8466" cy="389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 b="10847"/>
            <a:stretch>
              <a:fillRect/>
            </a:stretch>
          </p:blipFill>
          <p:spPr>
            <a:xfrm>
              <a:off x="598" y="3445"/>
              <a:ext cx="8466" cy="3485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2123" y="3445"/>
              <a:ext cx="869" cy="7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07" y="3038"/>
              <a:ext cx="2021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</a:rPr>
                <a:t>Half: 5 - 15 g kg</a:t>
              </a:r>
              <a:r>
                <a:rPr lang="en-US" altLang="zh-CN" sz="1200" b="1" baseline="30000" dirty="0">
                  <a:solidFill>
                    <a:srgbClr val="FF0000"/>
                  </a:solidFill>
                </a:rPr>
                <a:t>−1</a:t>
              </a:r>
              <a:r>
                <a:rPr lang="en-US" altLang="zh-CN" sz="1200" b="1" dirty="0">
                  <a:solidFill>
                    <a:srgbClr val="FF0000"/>
                  </a:solidFill>
                </a:rPr>
                <a:t> 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81" y="5613"/>
              <a:ext cx="1384" cy="7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70" y="5221"/>
              <a:ext cx="2352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</a:rPr>
                <a:t>&lt;10 %: over 30 g kg</a:t>
              </a:r>
              <a:r>
                <a:rPr lang="en-US" altLang="zh-CN" sz="1200" b="1" baseline="30000" dirty="0">
                  <a:solidFill>
                    <a:srgbClr val="FF0000"/>
                  </a:solidFill>
                </a:rPr>
                <a:t>−1</a:t>
              </a:r>
              <a:endParaRPr lang="en-US" altLang="zh-CN" sz="1200" b="1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12130" y="2037715"/>
            <a:ext cx="2664460" cy="2362200"/>
            <a:chOff x="9448" y="3209"/>
            <a:chExt cx="4196" cy="372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 b="10251"/>
            <a:stretch>
              <a:fillRect/>
            </a:stretch>
          </p:blipFill>
          <p:spPr>
            <a:xfrm>
              <a:off x="9448" y="3209"/>
              <a:ext cx="4196" cy="3721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9556" y="3724"/>
              <a:ext cx="447" cy="1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矩形 26"/>
            <p:cNvSpPr/>
            <p:nvPr/>
          </p:nvSpPr>
          <p:spPr>
            <a:xfrm>
              <a:off x="11018" y="3437"/>
              <a:ext cx="295" cy="28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0462" y="3437"/>
              <a:ext cx="127" cy="28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0" name="图形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Results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328930" y="1017905"/>
            <a:ext cx="748601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3.1 Description of </a:t>
            </a:r>
            <a:r>
              <a:rPr lang="en-US" altLang="zh-CN" sz="1800" dirty="0" err="1">
                <a:solidFill>
                  <a:schemeClr val="lt1"/>
                </a:solidFill>
                <a:sym typeface="+mn-ea"/>
              </a:rPr>
              <a:t>MAOC</a:t>
            </a:r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 in the LUCAS soil and its correlation with predictors </a:t>
            </a:r>
            <a:endParaRPr lang="en-US" altLang="zh-CN" sz="1800" dirty="0"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5755640" y="4582795"/>
            <a:ext cx="2520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1600"/>
              <a:t>Correlation plot among MAOC and predictors.</a:t>
            </a:r>
            <a:endParaRPr lang="en-US" altLang="zh-CN" sz="1600"/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1379855" y="4582795"/>
            <a:ext cx="304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1600"/>
              <a:t>Histogram of MAOC and USDA soil texture triangle.</a:t>
            </a:r>
            <a:endParaRPr lang="en-US" altLang="zh-CN" sz="1600"/>
          </a:p>
        </p:txBody>
      </p:sp>
      <p:pic>
        <p:nvPicPr>
          <p:cNvPr id="21" name="图片 20">
            <a:hlinkClick r:id="rId16" action="ppaction://hlinksldjump"/>
          </p:cNvPr>
          <p:cNvPicPr/>
          <p:nvPr>
            <p:custDataLst>
              <p:tags r:id="rId17"/>
            </p:custDataLst>
          </p:nvPr>
        </p:nvPicPr>
        <p:blipFill>
          <a:blip r:embed="rId18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b="14282"/>
          <a:stretch>
            <a:fillRect/>
          </a:stretch>
        </p:blipFill>
        <p:spPr>
          <a:xfrm>
            <a:off x="379095" y="2090420"/>
            <a:ext cx="3625850" cy="2294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005" y="2090722"/>
            <a:ext cx="4697141" cy="24601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82125" y="3890324"/>
            <a:ext cx="3923908" cy="500305"/>
          </a:xfrm>
          <a:prstGeom prst="rect">
            <a:avLst/>
          </a:prstGeom>
          <a:noFill/>
          <a:ln w="25400">
            <a:solidFill>
              <a:srgbClr val="0070B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上箭头 7"/>
          <p:cNvSpPr/>
          <p:nvPr/>
        </p:nvSpPr>
        <p:spPr>
          <a:xfrm>
            <a:off x="1648691" y="4140476"/>
            <a:ext cx="159327" cy="221672"/>
          </a:xfrm>
          <a:prstGeom prst="upArrow">
            <a:avLst/>
          </a:prstGeom>
          <a:solidFill>
            <a:srgbClr val="388ACE"/>
          </a:solidFill>
          <a:ln>
            <a:solidFill>
              <a:srgbClr val="388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上箭头 21"/>
          <p:cNvSpPr/>
          <p:nvPr/>
        </p:nvSpPr>
        <p:spPr>
          <a:xfrm flipV="1">
            <a:off x="2452739" y="3429000"/>
            <a:ext cx="159327" cy="221672"/>
          </a:xfrm>
          <a:prstGeom prst="upArrow">
            <a:avLst/>
          </a:prstGeom>
          <a:solidFill>
            <a:srgbClr val="FECF49"/>
          </a:solidFill>
          <a:ln>
            <a:solidFill>
              <a:srgbClr val="FEC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2977462" y="5332541"/>
            <a:ext cx="3723409" cy="346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 dirty="0">
              <a:solidFill>
                <a:srgbClr val="FAA906"/>
              </a:solidFill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91945" y="5116195"/>
            <a:ext cx="6203950" cy="34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070C0"/>
                </a:solidFill>
                <a:cs typeface="+mn-ea"/>
              </a:rPr>
              <a:t>FRFS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</a:rPr>
              <a:t>: </a:t>
            </a:r>
            <a:r>
              <a:rPr lang="en-US" altLang="zh-CN" sz="2000" dirty="0">
                <a:solidFill>
                  <a:schemeClr val="tx1"/>
                </a:solidFill>
                <a:cs typeface="+mn-ea"/>
              </a:rPr>
              <a:t>fewer predictors, better model performance.</a:t>
            </a:r>
            <a:endParaRPr lang="en-US" altLang="zh-CN" sz="2000" dirty="0">
              <a:solidFill>
                <a:schemeClr val="tx1"/>
              </a:solidFill>
              <a:cs typeface="+mn-e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070C0"/>
                </a:solidFill>
                <a:cs typeface="+mn-ea"/>
              </a:rPr>
              <a:t>RFE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</a:rPr>
              <a:t>: </a:t>
            </a:r>
            <a:r>
              <a:rPr lang="en-US" altLang="zh-CN" sz="2000" dirty="0">
                <a:solidFill>
                  <a:schemeClr val="tx1"/>
                </a:solidFill>
                <a:cs typeface="+mn-ea"/>
              </a:rPr>
              <a:t>more predictors, higher </a:t>
            </a:r>
            <a:r>
              <a:rPr lang="en-US" altLang="zh-CN" sz="2000" dirty="0" err="1">
                <a:solidFill>
                  <a:schemeClr val="tx1"/>
                </a:solidFill>
                <a:cs typeface="+mn-ea"/>
              </a:rPr>
              <a:t>RMSE</a:t>
            </a:r>
            <a:r>
              <a:rPr lang="en-US" altLang="zh-CN" sz="2000" dirty="0">
                <a:solidFill>
                  <a:schemeClr val="tx1"/>
                </a:solidFill>
                <a:cs typeface="+mn-ea"/>
              </a:rPr>
              <a:t>.</a:t>
            </a:r>
            <a:endParaRPr lang="en-US" altLang="zh-CN" sz="2000" dirty="0">
              <a:solidFill>
                <a:schemeClr val="tx1"/>
              </a:solidFill>
              <a:cs typeface="+mn-ea"/>
            </a:endParaRPr>
          </a:p>
        </p:txBody>
      </p:sp>
      <p:cxnSp>
        <p:nvCxnSpPr>
          <p:cNvPr id="51" name="直接连接符 50"/>
          <p:cNvCxnSpPr/>
          <p:nvPr>
            <p:custDataLst>
              <p:tags r:id="rId3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53" name="图片 5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54" name="图片 53" descr="OSPP投票二维码-egu23-1500-qr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56" name="图形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58" name="椭圆 57"/>
            <p:cNvSpPr/>
            <p:nvPr>
              <p:custDataLst>
                <p:tags r:id="rId10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>
              <p:custDataLst>
                <p:tags r:id="rId11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1" name="文本框 60"/>
          <p:cNvSpPr txBox="1"/>
          <p:nvPr>
            <p:custDataLst>
              <p:tags r:id="rId12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Results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328930" y="1017905"/>
            <a:ext cx="445706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3.2 The selected predictors by </a:t>
            </a:r>
            <a:r>
              <a:rPr lang="en-US" altLang="zh-CN" sz="1800" dirty="0" err="1">
                <a:solidFill>
                  <a:schemeClr val="lt1"/>
                </a:solidFill>
                <a:sym typeface="+mn-ea"/>
              </a:rPr>
              <a:t>RFE</a:t>
            </a:r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 and </a:t>
            </a:r>
            <a:r>
              <a:rPr lang="en-US" altLang="zh-CN" sz="1800" dirty="0" err="1">
                <a:solidFill>
                  <a:schemeClr val="lt1"/>
                </a:solidFill>
                <a:sym typeface="+mn-ea"/>
              </a:rPr>
              <a:t>FRFS</a:t>
            </a:r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 </a:t>
            </a:r>
            <a:endParaRPr lang="en-US" altLang="zh-CN" sz="1800" dirty="0">
              <a:sym typeface="+mn-ea"/>
            </a:endParaRPr>
          </a:p>
        </p:txBody>
      </p:sp>
      <p:pic>
        <p:nvPicPr>
          <p:cNvPr id="27" name="图片 26">
            <a:hlinkClick r:id="rId14" action="ppaction://hlinksldjump"/>
          </p:cNvPr>
          <p:cNvPicPr/>
          <p:nvPr>
            <p:custDataLst>
              <p:tags r:id="rId15"/>
            </p:custDataLst>
          </p:nvPr>
        </p:nvPicPr>
        <p:blipFill>
          <a:blip r:embed="rId16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7276"/>
          <a:stretch>
            <a:fillRect/>
          </a:stretch>
        </p:blipFill>
        <p:spPr>
          <a:xfrm>
            <a:off x="-123825" y="1833245"/>
            <a:ext cx="5661025" cy="34963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8075" y="1908728"/>
            <a:ext cx="3440641" cy="714375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2E2E2E"/>
                </a:solidFill>
              </a:defRPr>
            </a:lvl1pPr>
          </a:lstStyle>
          <a:p>
            <a:pPr marL="0" indent="0">
              <a:buNone/>
            </a:pPr>
            <a:r>
              <a:rPr lang="en-US" altLang="zh-CN" sz="1350" dirty="0">
                <a:solidFill>
                  <a:schemeClr val="bg1"/>
                </a:solidFill>
              </a:rPr>
              <a:t>100 repeats’ impact: </a:t>
            </a:r>
            <a:r>
              <a:rPr lang="en-US" altLang="zh-CN" sz="1350" dirty="0" err="1">
                <a:solidFill>
                  <a:schemeClr val="bg1"/>
                </a:solidFill>
              </a:rPr>
              <a:t>R</a:t>
            </a:r>
            <a:r>
              <a:rPr lang="en-US" altLang="zh-CN" sz="1350" baseline="30000" dirty="0" err="1">
                <a:solidFill>
                  <a:schemeClr val="bg1"/>
                </a:solidFill>
              </a:rPr>
              <a:t>2</a:t>
            </a:r>
            <a:r>
              <a:rPr lang="en-US" altLang="zh-CN" sz="1350" dirty="0">
                <a:solidFill>
                  <a:schemeClr val="bg1"/>
                </a:solidFill>
              </a:rPr>
              <a:t> ranged from 0.803 to 0.941, </a:t>
            </a:r>
            <a:r>
              <a:rPr lang="en-US" altLang="zh-CN" sz="1350" dirty="0" err="1">
                <a:solidFill>
                  <a:schemeClr val="bg1"/>
                </a:solidFill>
              </a:rPr>
              <a:t>RMSE</a:t>
            </a:r>
            <a:r>
              <a:rPr lang="en-US" altLang="zh-CN" sz="1350" dirty="0">
                <a:solidFill>
                  <a:schemeClr val="bg1"/>
                </a:solidFill>
              </a:rPr>
              <a:t> ranged from 2.054 to 4.171 g kg</a:t>
            </a:r>
            <a:r>
              <a:rPr lang="en-US" altLang="zh-CN" sz="1350" baseline="30000" dirty="0">
                <a:solidFill>
                  <a:schemeClr val="bg1"/>
                </a:solidFill>
              </a:rPr>
              <a:t>−1</a:t>
            </a:r>
            <a:r>
              <a:rPr lang="en-US" altLang="zh-CN" sz="1350" dirty="0">
                <a:solidFill>
                  <a:schemeClr val="bg1"/>
                </a:solidFill>
              </a:rPr>
              <a:t> .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38270" y="2770462"/>
            <a:ext cx="3360420" cy="2311400"/>
            <a:chOff x="7619303" y="2933366"/>
            <a:chExt cx="4480560" cy="3081866"/>
          </a:xfrm>
        </p:grpSpPr>
        <p:sp>
          <p:nvSpPr>
            <p:cNvPr id="4" name="矩形 3"/>
            <p:cNvSpPr/>
            <p:nvPr/>
          </p:nvSpPr>
          <p:spPr>
            <a:xfrm>
              <a:off x="7619303" y="2933366"/>
              <a:ext cx="4480332" cy="67564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350" b="1" dirty="0" err="1">
                  <a:solidFill>
                    <a:srgbClr val="0070C0"/>
                  </a:solidFill>
                </a:rPr>
                <a:t>RF</a:t>
              </a:r>
              <a:r>
                <a:rPr lang="en-US" altLang="zh-CN" sz="1350" b="1" dirty="0">
                  <a:solidFill>
                    <a:srgbClr val="0070C0"/>
                  </a:solidFill>
                </a:rPr>
                <a:t>: </a:t>
              </a:r>
              <a:r>
                <a:rPr lang="en-US" altLang="zh-CN" sz="1350" b="1" dirty="0" err="1">
                  <a:solidFill>
                    <a:srgbClr val="0070C0"/>
                  </a:solidFill>
                </a:rPr>
                <a:t>FRFS</a:t>
              </a:r>
              <a:r>
                <a:rPr lang="en-US" altLang="zh-CN" sz="1350" b="1" dirty="0">
                  <a:solidFill>
                    <a:srgbClr val="0070C0"/>
                  </a:solidFill>
                </a:rPr>
                <a:t> performed slightly better than </a:t>
              </a:r>
              <a:r>
                <a:rPr lang="en-US" altLang="zh-CN" sz="1350" b="1" dirty="0" err="1">
                  <a:solidFill>
                    <a:srgbClr val="0070C0"/>
                  </a:solidFill>
                </a:rPr>
                <a:t>RFE</a:t>
              </a:r>
              <a:r>
                <a:rPr lang="en-US" altLang="zh-CN" sz="1350" b="1" dirty="0">
                  <a:solidFill>
                    <a:srgbClr val="0070C0"/>
                  </a:solidFill>
                </a:rPr>
                <a:t> and Full</a:t>
              </a:r>
              <a:endParaRPr lang="en-US" altLang="zh-CN" sz="135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619303" y="5076279"/>
              <a:ext cx="4480560" cy="93895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altLang="zh-CN" sz="1350" b="1" dirty="0" err="1">
                  <a:solidFill>
                    <a:srgbClr val="0070C0"/>
                  </a:solidFill>
                </a:rPr>
                <a:t>GBM</a:t>
              </a:r>
              <a:r>
                <a:rPr lang="en-US" altLang="zh-CN" sz="1350" b="1" dirty="0">
                  <a:solidFill>
                    <a:srgbClr val="0070C0"/>
                  </a:solidFill>
                </a:rPr>
                <a:t>: </a:t>
              </a:r>
              <a:r>
                <a:rPr lang="en-US" altLang="zh-CN" sz="1350" dirty="0">
                  <a:solidFill>
                    <a:srgbClr val="2E2E2E"/>
                  </a:solidFill>
                </a:rPr>
                <a:t>had the </a:t>
              </a:r>
              <a:r>
                <a:rPr lang="en-US" altLang="zh-CN" sz="1350" b="1" dirty="0">
                  <a:solidFill>
                    <a:srgbClr val="0070C0"/>
                  </a:solidFill>
                </a:rPr>
                <a:t>lowest overall performance </a:t>
              </a:r>
              <a:r>
                <a:rPr lang="en-US" altLang="zh-CN" sz="1350" dirty="0">
                  <a:solidFill>
                    <a:srgbClr val="2E2E2E"/>
                  </a:solidFill>
                </a:rPr>
                <a:t>among the three machine learning models.</a:t>
              </a:r>
              <a:endParaRPr lang="zh-CN" altLang="en-US" sz="1350" dirty="0">
                <a:solidFill>
                  <a:srgbClr val="2E2E2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19303" y="3874013"/>
              <a:ext cx="4480560" cy="93726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altLang="zh-CN" sz="1350" b="1" dirty="0">
                  <a:solidFill>
                    <a:srgbClr val="0070C0"/>
                  </a:solidFill>
                </a:rPr>
                <a:t>Cubist: </a:t>
              </a:r>
              <a:r>
                <a:rPr lang="en-US" altLang="zh-CN" sz="1350" dirty="0">
                  <a:solidFill>
                    <a:srgbClr val="2E2E2E"/>
                  </a:solidFill>
                </a:rPr>
                <a:t>showed a </a:t>
              </a:r>
              <a:r>
                <a:rPr lang="en-US" altLang="zh-CN" sz="1350" b="1" dirty="0">
                  <a:solidFill>
                    <a:srgbClr val="0070C0"/>
                  </a:solidFill>
                </a:rPr>
                <a:t>similar</a:t>
              </a:r>
              <a:r>
                <a:rPr lang="en-US" altLang="zh-CN" sz="1350" dirty="0">
                  <a:solidFill>
                    <a:srgbClr val="2E2E2E"/>
                  </a:solidFill>
                </a:rPr>
                <a:t> performance ranking as </a:t>
              </a:r>
              <a:r>
                <a:rPr lang="en-US" altLang="zh-CN" sz="1350" b="1" dirty="0" err="1">
                  <a:solidFill>
                    <a:srgbClr val="0070C0"/>
                  </a:solidFill>
                </a:rPr>
                <a:t>RF</a:t>
              </a:r>
              <a:r>
                <a:rPr lang="en-US" altLang="zh-CN" sz="1350" dirty="0">
                  <a:solidFill>
                    <a:srgbClr val="2E2E2E"/>
                  </a:solidFill>
                </a:rPr>
                <a:t>, but it had </a:t>
              </a:r>
              <a:r>
                <a:rPr lang="en-US" altLang="zh-CN" sz="1350" b="1" dirty="0">
                  <a:solidFill>
                    <a:srgbClr val="0070C0"/>
                  </a:solidFill>
                </a:rPr>
                <a:t>better</a:t>
              </a:r>
              <a:r>
                <a:rPr lang="en-US" altLang="zh-CN" sz="1350" dirty="0">
                  <a:solidFill>
                    <a:srgbClr val="2E2E2E"/>
                  </a:solidFill>
                </a:rPr>
                <a:t> model performance</a:t>
              </a:r>
              <a:endParaRPr lang="zh-CN" altLang="en-US" sz="1350" dirty="0">
                <a:solidFill>
                  <a:srgbClr val="2E2E2E"/>
                </a:solidFill>
              </a:endParaRPr>
            </a:p>
          </p:txBody>
        </p:sp>
      </p:grp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13" name="图片 12" descr="OSPP投票二维码-egu23-1500-qr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5" name="图形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7" name="椭圆 16"/>
            <p:cNvSpPr/>
            <p:nvPr>
              <p:custDataLst>
                <p:tags r:id="rId9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Results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328930" y="1017905"/>
            <a:ext cx="866838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ym typeface="+mn-ea"/>
              </a:rPr>
              <a:t>3.3 Model performance under different predictors and machine learning</a:t>
            </a:r>
            <a:r>
              <a:rPr lang="zh-CN" altLang="en-US" sz="1800" dirty="0">
                <a:sym typeface="+mn-ea"/>
              </a:rPr>
              <a:t>（</a:t>
            </a:r>
            <a:r>
              <a:rPr lang="en-US" altLang="zh-CN" sz="1800" dirty="0">
                <a:sym typeface="+mn-ea"/>
              </a:rPr>
              <a:t>in 100 repeats</a:t>
            </a:r>
            <a:r>
              <a:rPr lang="zh-CN" altLang="en-US" sz="1800" dirty="0">
                <a:sym typeface="+mn-ea"/>
              </a:rPr>
              <a:t>）</a:t>
            </a:r>
            <a:r>
              <a:rPr lang="en-US" altLang="zh-CN" sz="1800" dirty="0">
                <a:sym typeface="+mn-ea"/>
              </a:rPr>
              <a:t> </a:t>
            </a:r>
            <a:endParaRPr lang="en-US" altLang="zh-CN" sz="1800" dirty="0">
              <a:sym typeface="+mn-ea"/>
            </a:endParaRPr>
          </a:p>
        </p:txBody>
      </p:sp>
      <p:pic>
        <p:nvPicPr>
          <p:cNvPr id="27" name="图片 26">
            <a:hlinkClick r:id="rId13" action="ppaction://hlinksldjump"/>
          </p:cNvPr>
          <p:cNvPicPr/>
          <p:nvPr>
            <p:custDataLst>
              <p:tags r:id="rId14"/>
            </p:custDataLst>
          </p:nvPr>
        </p:nvPicPr>
        <p:blipFill>
          <a:blip r:embed="rId15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2010" y="4667885"/>
            <a:ext cx="7353300" cy="1232535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rgbClr val="0070C0"/>
                </a:solidFill>
              </a:rPr>
              <a:t>Comparison of 5 ensemble methods: </a:t>
            </a:r>
            <a:r>
              <a:rPr lang="en-US" altLang="zh-CN" sz="1350" dirty="0">
                <a:solidFill>
                  <a:srgbClr val="2E2E2E"/>
                </a:solidFill>
              </a:rPr>
              <a:t>All these methods had </a:t>
            </a:r>
            <a:r>
              <a:rPr lang="en-US" altLang="zh-CN" sz="1350" b="1" dirty="0">
                <a:solidFill>
                  <a:srgbClr val="0070C0"/>
                </a:solidFill>
              </a:rPr>
              <a:t>quite similar model performances</a:t>
            </a:r>
            <a:endParaRPr lang="en-US" altLang="zh-CN" sz="1350" b="1" dirty="0">
              <a:solidFill>
                <a:srgbClr val="0070C0"/>
              </a:solidFill>
            </a:endParaRPr>
          </a:p>
          <a:p>
            <a:pPr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1350" dirty="0">
                <a:solidFill>
                  <a:srgbClr val="2E2E2E"/>
                </a:solidFill>
              </a:rPr>
              <a:t>       (R</a:t>
            </a:r>
            <a:r>
              <a:rPr lang="en-US" altLang="zh-CN" sz="1350" baseline="30000" dirty="0">
                <a:solidFill>
                  <a:srgbClr val="2E2E2E"/>
                </a:solidFill>
              </a:rPr>
              <a:t>2</a:t>
            </a:r>
            <a:r>
              <a:rPr lang="en-US" altLang="zh-CN" sz="1350" dirty="0">
                <a:solidFill>
                  <a:srgbClr val="2E2E2E"/>
                </a:solidFill>
              </a:rPr>
              <a:t>: 0.902 - 0.903, mean RMSE: 2.902 - 2.91 g kg</a:t>
            </a:r>
            <a:r>
              <a:rPr lang="en-US" altLang="zh-CN" sz="1350" baseline="30000" dirty="0">
                <a:solidFill>
                  <a:srgbClr val="2E2E2E"/>
                </a:solidFill>
              </a:rPr>
              <a:t>−1</a:t>
            </a:r>
            <a:r>
              <a:rPr lang="en-US" altLang="zh-CN" sz="1350" dirty="0">
                <a:solidFill>
                  <a:srgbClr val="2E2E2E"/>
                </a:solidFill>
              </a:rPr>
              <a:t>).</a:t>
            </a:r>
            <a:endParaRPr lang="en-US" altLang="zh-CN" sz="1350" dirty="0">
              <a:solidFill>
                <a:srgbClr val="2E2E2E"/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rgbClr val="0070C0"/>
                </a:solidFill>
              </a:rPr>
              <a:t>Comparison of ensemble methods and single model: </a:t>
            </a:r>
            <a:r>
              <a:rPr lang="en-US" altLang="zh-CN" sz="1350" dirty="0">
                <a:solidFill>
                  <a:srgbClr val="2E2E2E"/>
                </a:solidFill>
              </a:rPr>
              <a:t>All model </a:t>
            </a:r>
            <a:r>
              <a:rPr lang="en-US" altLang="zh-CN" sz="1350" b="1" dirty="0">
                <a:solidFill>
                  <a:srgbClr val="0070C0"/>
                </a:solidFill>
              </a:rPr>
              <a:t>ensemble methods </a:t>
            </a:r>
            <a:r>
              <a:rPr lang="en-US" altLang="zh-CN" sz="1350" dirty="0">
                <a:solidFill>
                  <a:srgbClr val="2E2E2E"/>
                </a:solidFill>
              </a:rPr>
              <a:t>performed </a:t>
            </a:r>
            <a:r>
              <a:rPr lang="en-US" altLang="zh-CN" sz="1350" b="1" dirty="0">
                <a:solidFill>
                  <a:srgbClr val="0070C0"/>
                </a:solidFill>
              </a:rPr>
              <a:t>better</a:t>
            </a:r>
            <a:r>
              <a:rPr lang="en-US" altLang="zh-CN" sz="1350" dirty="0">
                <a:solidFill>
                  <a:srgbClr val="2E2E2E"/>
                </a:solidFill>
              </a:rPr>
              <a:t> than the single machine learning model. (R</a:t>
            </a:r>
            <a:r>
              <a:rPr lang="en-US" altLang="zh-CN" sz="1350" baseline="30000" dirty="0">
                <a:solidFill>
                  <a:srgbClr val="2E2E2E"/>
                </a:solidFill>
              </a:rPr>
              <a:t>2</a:t>
            </a:r>
            <a:r>
              <a:rPr lang="en-US" altLang="zh-CN" sz="1350" dirty="0">
                <a:solidFill>
                  <a:srgbClr val="2E2E2E"/>
                </a:solidFill>
              </a:rPr>
              <a:t>: 0.854 - 0.943,</a:t>
            </a:r>
            <a:r>
              <a:rPr lang="zh-CN" altLang="en-US" sz="1350" dirty="0">
                <a:solidFill>
                  <a:srgbClr val="2E2E2E"/>
                </a:solidFill>
              </a:rPr>
              <a:t> </a:t>
            </a:r>
            <a:r>
              <a:rPr lang="en-US" altLang="zh-CN" sz="1350" dirty="0">
                <a:solidFill>
                  <a:srgbClr val="2E2E2E"/>
                </a:solidFill>
              </a:rPr>
              <a:t>RMSE: 2.145 - 3.859 g kg</a:t>
            </a:r>
            <a:r>
              <a:rPr lang="en-US" altLang="zh-CN" sz="1350" baseline="30000" dirty="0">
                <a:solidFill>
                  <a:srgbClr val="2E2E2E"/>
                </a:solidFill>
              </a:rPr>
              <a:t>−1 </a:t>
            </a:r>
            <a:r>
              <a:rPr lang="zh-CN" altLang="en-US" sz="1350" dirty="0">
                <a:solidFill>
                  <a:srgbClr val="2E2E2E"/>
                </a:solidFill>
              </a:rPr>
              <a:t>）</a:t>
            </a:r>
            <a:r>
              <a:rPr lang="en-US" altLang="zh-CN" sz="1350" dirty="0">
                <a:solidFill>
                  <a:srgbClr val="2E2E2E"/>
                </a:solidFill>
              </a:rPr>
              <a:t>.</a:t>
            </a:r>
            <a:endParaRPr lang="en-US" altLang="zh-CN" sz="1350" dirty="0">
              <a:solidFill>
                <a:srgbClr val="2E2E2E"/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rgbClr val="0070C0"/>
                </a:solidFill>
              </a:rPr>
              <a:t>Robustness:</a:t>
            </a:r>
            <a:r>
              <a:rPr lang="zh-CN" altLang="en-US" sz="1350" b="1" dirty="0">
                <a:solidFill>
                  <a:srgbClr val="0070C0"/>
                </a:solidFill>
              </a:rPr>
              <a:t> </a:t>
            </a:r>
            <a:r>
              <a:rPr lang="en-US" altLang="zh-CN" sz="1350" dirty="0">
                <a:solidFill>
                  <a:srgbClr val="2E2E2E"/>
                </a:solidFill>
              </a:rPr>
              <a:t>IQR</a:t>
            </a:r>
            <a:r>
              <a:rPr lang="en-US" altLang="zh-CN" sz="1350" baseline="-25000" dirty="0" err="1">
                <a:solidFill>
                  <a:srgbClr val="2E2E2E"/>
                </a:solidFill>
              </a:rPr>
              <a:t>model</a:t>
            </a:r>
            <a:r>
              <a:rPr lang="en-US" altLang="zh-CN" sz="1350" baseline="-25000" dirty="0">
                <a:solidFill>
                  <a:srgbClr val="2E2E2E"/>
                </a:solidFill>
              </a:rPr>
              <a:t> ensemble methods </a:t>
            </a:r>
            <a:r>
              <a:rPr lang="en-US" altLang="zh-CN" sz="1350" dirty="0">
                <a:solidFill>
                  <a:srgbClr val="2E2E2E"/>
                </a:solidFill>
              </a:rPr>
              <a:t>&lt; IQR</a:t>
            </a:r>
            <a:r>
              <a:rPr lang="en-US" altLang="zh-CN" sz="1350" baseline="-25000" dirty="0" err="1">
                <a:solidFill>
                  <a:srgbClr val="2E2E2E"/>
                </a:solidFill>
              </a:rPr>
              <a:t>the</a:t>
            </a:r>
            <a:r>
              <a:rPr lang="en-US" altLang="zh-CN" sz="1350" baseline="-25000" dirty="0">
                <a:solidFill>
                  <a:srgbClr val="2E2E2E"/>
                </a:solidFill>
              </a:rPr>
              <a:t> single machine learning model</a:t>
            </a:r>
            <a:r>
              <a:rPr lang="en-US" altLang="zh-CN" sz="1350" dirty="0">
                <a:solidFill>
                  <a:srgbClr val="2E2E2E"/>
                </a:solidFill>
              </a:rPr>
              <a:t> </a:t>
            </a:r>
            <a:endParaRPr lang="zh-CN" altLang="en-US" sz="1350" dirty="0">
              <a:solidFill>
                <a:srgbClr val="2E2E2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7025" y="1779905"/>
            <a:ext cx="8849995" cy="2664460"/>
            <a:chOff x="515" y="3003"/>
            <a:chExt cx="13937" cy="4196"/>
          </a:xfrm>
        </p:grpSpPr>
        <p:grpSp>
          <p:nvGrpSpPr>
            <p:cNvPr id="8" name="组合 7"/>
            <p:cNvGrpSpPr/>
            <p:nvPr/>
          </p:nvGrpSpPr>
          <p:grpSpPr>
            <a:xfrm>
              <a:off x="6254" y="3559"/>
              <a:ext cx="8198" cy="2937"/>
              <a:chOff x="11507039" y="-2860111"/>
              <a:chExt cx="9928370" cy="3557096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1"/>
              <a:srcRect b="12332"/>
              <a:stretch>
                <a:fillRect/>
              </a:stretch>
            </p:blipFill>
            <p:spPr>
              <a:xfrm>
                <a:off x="11507039" y="-2860111"/>
                <a:ext cx="9928370" cy="3557096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>
              <a:xfrm flipH="1" flipV="1">
                <a:off x="13755892" y="-77840"/>
                <a:ext cx="524177" cy="4208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3588433" y="-529186"/>
                <a:ext cx="1125347" cy="570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>
                    <a:solidFill>
                      <a:srgbClr val="FF0000"/>
                    </a:solidFill>
                  </a:rPr>
                  <a:t>best</a:t>
                </a:r>
                <a:endParaRPr lang="zh-CN" altLang="en-US" sz="135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l="6096" r="3767" b="8168"/>
            <a:stretch>
              <a:fillRect/>
            </a:stretch>
          </p:blipFill>
          <p:spPr>
            <a:xfrm>
              <a:off x="515" y="3003"/>
              <a:ext cx="6184" cy="419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 flipV="1">
              <a:off x="11065" y="5857"/>
              <a:ext cx="433" cy="34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3" name="图形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1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Results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328930" y="1017905"/>
            <a:ext cx="524065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3.4 Model performance of model ensemble methods </a:t>
            </a:r>
            <a:endParaRPr lang="en-US" altLang="zh-CN" sz="1800" dirty="0">
              <a:sym typeface="+mn-ea"/>
            </a:endParaRPr>
          </a:p>
        </p:txBody>
      </p:sp>
      <p:sp>
        <p:nvSpPr>
          <p:cNvPr id="7" name="矩形: 圆角 17"/>
          <p:cNvSpPr/>
          <p:nvPr>
            <p:custDataLst>
              <p:tags r:id="rId14"/>
            </p:custDataLst>
          </p:nvPr>
        </p:nvSpPr>
        <p:spPr>
          <a:xfrm>
            <a:off x="746760" y="4575810"/>
            <a:ext cx="7544435" cy="1355090"/>
          </a:xfrm>
          <a:prstGeom prst="roundRect">
            <a:avLst>
              <a:gd name="adj" fmla="val 2901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BBE2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10000"/>
              </a:lnSpc>
            </a:pPr>
            <a:endParaRPr lang="zh-CN" altLang="en-US">
              <a:gradFill>
                <a:gsLst>
                  <a:gs pos="0">
                    <a:srgbClr val="098DDF"/>
                  </a:gs>
                  <a:gs pos="100000">
                    <a:srgbClr val="4264B0"/>
                  </a:gs>
                </a:gsLst>
                <a:lin ang="0" scaled="1"/>
              </a:gradFill>
            </a:endParaRPr>
          </a:p>
        </p:txBody>
      </p:sp>
      <p:pic>
        <p:nvPicPr>
          <p:cNvPr id="27" name="图片 26">
            <a:hlinkClick r:id="rId15" action="ppaction://hlinksldjump"/>
          </p:cNvPr>
          <p:cNvPicPr/>
          <p:nvPr>
            <p:custDataLst>
              <p:tags r:id="rId16"/>
            </p:custDataLst>
          </p:nvPr>
        </p:nvPicPr>
        <p:blipFill>
          <a:blip r:embed="rId17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282700" y="5100955"/>
            <a:ext cx="7585710" cy="68135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dirty="0"/>
              <a:t>Boost the computing efficiency of map prediction: fewer covariate layers;</a:t>
            </a:r>
            <a:endParaRPr lang="en-US" altLang="zh-CN" sz="1600" dirty="0"/>
          </a:p>
          <a:p>
            <a:pPr>
              <a:lnSpc>
                <a:spcPct val="120000"/>
              </a:lnSpc>
            </a:pPr>
            <a:r>
              <a:rPr lang="en-US" altLang="zh-CN" sz="1600" dirty="0"/>
              <a:t>Reduce the uncertainty propagation from covariates which are not uncertainty-free.</a:t>
            </a:r>
            <a:endParaRPr lang="en-US" altLang="zh-CN" sz="1600" dirty="0"/>
          </a:p>
        </p:txBody>
      </p:sp>
      <p:graphicFrame>
        <p:nvGraphicFramePr>
          <p:cNvPr id="35" name="表格 3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7846" y="1779935"/>
          <a:ext cx="8771890" cy="308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925"/>
                <a:gridCol w="3623310"/>
                <a:gridCol w="3589655"/>
              </a:tblGrid>
              <a:tr h="286385">
                <a:tc>
                  <a:txBody>
                    <a:bodyPr/>
                    <a:lstStyle/>
                    <a:p>
                      <a:endParaRPr lang="zh-CN" alt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50" b="1" dirty="0" err="1">
                          <a:solidFill>
                            <a:schemeClr val="tx1"/>
                          </a:solidFill>
                        </a:rPr>
                        <a:t>FRFS</a:t>
                      </a:r>
                      <a:endParaRPr lang="zh-CN" alt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50" b="1" dirty="0" err="1">
                          <a:solidFill>
                            <a:schemeClr val="tx1"/>
                          </a:solidFill>
                        </a:rPr>
                        <a:t>RFE</a:t>
                      </a:r>
                      <a:endParaRPr lang="zh-CN" alt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50" b="1" dirty="0">
                          <a:solidFill>
                            <a:schemeClr val="tx1"/>
                          </a:solidFill>
                        </a:rPr>
                        <a:t>No. of predictors</a:t>
                      </a:r>
                      <a:endParaRPr lang="zh-CN" alt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sz="1350" b="1" dirty="0">
                          <a:effectLst/>
                        </a:rPr>
                        <a:t> Selected predictors</a:t>
                      </a:r>
                      <a:endParaRPr lang="en-US" sz="1350" b="1" dirty="0">
                        <a:effectLst/>
                      </a:endParaRPr>
                    </a:p>
                  </a:txBody>
                  <a:tcPr marL="17859" marR="17859" marT="17859" marB="178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altLang="zh-CN" sz="1350" dirty="0">
                          <a:solidFill>
                            <a:schemeClr val="tx1"/>
                          </a:solidFill>
                        </a:rPr>
                        <a:t>SOC, SC, N, ND, SR, </a:t>
                      </a:r>
                      <a:r>
                        <a:rPr lang="pt-BR" altLang="zh-CN" sz="1350" b="1" dirty="0">
                          <a:solidFill>
                            <a:srgbClr val="0070C0"/>
                          </a:solidFill>
                        </a:rPr>
                        <a:t>Sand</a:t>
                      </a:r>
                      <a:endParaRPr lang="zh-CN" altLang="en-US" sz="135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solidFill>
                            <a:schemeClr val="tx1"/>
                          </a:solidFill>
                        </a:rPr>
                        <a:t>SOC, N, </a:t>
                      </a:r>
                      <a:r>
                        <a:rPr lang="en-US" altLang="zh-CN" sz="135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CEC, SC, Sand</a:t>
                      </a:r>
                      <a:r>
                        <a:rPr lang="en-US" altLang="zh-CN" sz="1350" dirty="0">
                          <a:solidFill>
                            <a:schemeClr val="tx1"/>
                          </a:solidFill>
                        </a:rPr>
                        <a:t>, Clay, NPP, NDVI, PET, MAT, EVI, ND</a:t>
                      </a:r>
                      <a:endParaRPr lang="zh-CN" alt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50" b="1" dirty="0">
                          <a:solidFill>
                            <a:schemeClr val="tx1"/>
                          </a:solidFill>
                        </a:rPr>
                        <a:t>Strength</a:t>
                      </a:r>
                      <a:endParaRPr lang="zh-CN" alt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performed similar or even </a:t>
                      </a:r>
                      <a:r>
                        <a:rPr lang="en-US" altLang="zh-CN" sz="135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than RFE and Full among three machine learning models.</a:t>
                      </a:r>
                      <a:endParaRPr lang="en-US" altLang="zh-CN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select the most relevant predictors </a:t>
                      </a:r>
                      <a:r>
                        <a:rPr lang="en-US" altLang="zh-CN" sz="135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more efficiently</a:t>
                      </a:r>
                      <a:endParaRPr lang="en-US" altLang="zh-CN" sz="135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final optimal model is </a:t>
                      </a:r>
                      <a:r>
                        <a:rPr lang="en-US" altLang="zh-CN" sz="135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more parsimonious</a:t>
                      </a:r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CN" altLang="en-US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350" dirty="0">
                          <a:solidFill>
                            <a:schemeClr val="tx1"/>
                          </a:solidFill>
                        </a:rPr>
                        <a:t>Compared with Full and </a:t>
                      </a:r>
                      <a:r>
                        <a:rPr lang="en-US" altLang="zh-CN" sz="1350" dirty="0" err="1">
                          <a:solidFill>
                            <a:schemeClr val="tx1"/>
                          </a:solidFill>
                        </a:rPr>
                        <a:t>Lugato’s</a:t>
                      </a:r>
                      <a:r>
                        <a:rPr lang="en-US" altLang="zh-CN" sz="1350" dirty="0">
                          <a:solidFill>
                            <a:schemeClr val="tx1"/>
                          </a:solidFill>
                        </a:rPr>
                        <a:t> predictors collection, </a:t>
                      </a:r>
                      <a:r>
                        <a:rPr lang="en-US" altLang="zh-CN" sz="135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simplified the model while not losing model accuracy.</a:t>
                      </a:r>
                      <a:endParaRPr lang="en-US" altLang="zh-CN" sz="135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35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High calculation efficiency.</a:t>
                      </a:r>
                      <a:endParaRPr lang="en-US" altLang="zh-CN" sz="135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50" b="1" dirty="0">
                          <a:solidFill>
                            <a:schemeClr val="tx1"/>
                          </a:solidFill>
                        </a:rPr>
                        <a:t>Weakness</a:t>
                      </a:r>
                      <a:endParaRPr lang="zh-CN" alt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more computing-intensive</a:t>
                      </a:r>
                      <a:endParaRPr lang="zh-CN" altLang="en-US" sz="135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potentially </a:t>
                      </a:r>
                      <a:r>
                        <a:rPr lang="en-US" altLang="zh-CN" sz="135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lose some weak but informative predictors</a:t>
                      </a:r>
                      <a:r>
                        <a:rPr lang="en-US" altLang="zh-CN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optimal solution</a:t>
                      </a:r>
                      <a:endParaRPr lang="zh-CN" alt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" name="矩形 37"/>
          <p:cNvSpPr/>
          <p:nvPr/>
        </p:nvSpPr>
        <p:spPr>
          <a:xfrm>
            <a:off x="656960" y="5265555"/>
            <a:ext cx="626248" cy="368300"/>
          </a:xfrm>
          <a:prstGeom prst="rect">
            <a:avLst/>
          </a:prstGeom>
          <a:solidFill>
            <a:srgbClr val="003F88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b="1" dirty="0"/>
              <a:t>FRFS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5" name="图片 4" descr="OSPP投票二维码-egu23-1500-qr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0" name="图形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2" name="椭圆 11"/>
            <p:cNvSpPr/>
            <p:nvPr>
              <p:custDataLst>
                <p:tags r:id="rId9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Discussion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328930" y="1017905"/>
            <a:ext cx="375348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4.1 The comparison o f </a:t>
            </a:r>
            <a:r>
              <a:rPr lang="en-US" altLang="zh-CN" sz="1800" dirty="0" err="1">
                <a:solidFill>
                  <a:schemeClr val="lt1"/>
                </a:solidFill>
                <a:sym typeface="+mn-ea"/>
              </a:rPr>
              <a:t>FRFS</a:t>
            </a:r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 and </a:t>
            </a:r>
            <a:r>
              <a:rPr lang="en-US" altLang="zh-CN" sz="1800" dirty="0" err="1">
                <a:solidFill>
                  <a:schemeClr val="lt1"/>
                </a:solidFill>
                <a:sym typeface="+mn-ea"/>
              </a:rPr>
              <a:t>RFE</a:t>
            </a:r>
            <a:endParaRPr lang="en-US" altLang="zh-CN" sz="1800" dirty="0">
              <a:sym typeface="+mn-ea"/>
            </a:endParaRPr>
          </a:p>
        </p:txBody>
      </p:sp>
      <p:pic>
        <p:nvPicPr>
          <p:cNvPr id="6" name="图片 5">
            <a:hlinkClick r:id="rId13" action="ppaction://hlinksldjump"/>
          </p:cNvPr>
          <p:cNvPicPr/>
          <p:nvPr>
            <p:custDataLst>
              <p:tags r:id="rId14"/>
            </p:custDataLst>
          </p:nvPr>
        </p:nvPicPr>
        <p:blipFill>
          <a:blip r:embed="rId15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325521" y="3391048"/>
            <a:ext cx="4987485" cy="2521437"/>
          </a:xfrm>
          <a:prstGeom prst="roundRect">
            <a:avLst>
              <a:gd name="adj" fmla="val 2901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BBE2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098DDF"/>
                  </a:gs>
                  <a:gs pos="100000">
                    <a:srgbClr val="4264B0"/>
                  </a:gs>
                </a:gsLst>
                <a:lin ang="0" scaled="1"/>
              </a:gra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321310" y="974090"/>
            <a:ext cx="4987485" cy="2299335"/>
          </a:xfrm>
          <a:prstGeom prst="roundRect">
            <a:avLst>
              <a:gd name="adj" fmla="val 2901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BBE2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098DDF"/>
                  </a:gs>
                  <a:gs pos="100000">
                    <a:srgbClr val="4264B0"/>
                  </a:gs>
                </a:gsLst>
                <a:lin ang="0" scaled="1"/>
              </a:gradFill>
            </a:endParaRPr>
          </a:p>
        </p:txBody>
      </p:sp>
      <p:pic>
        <p:nvPicPr>
          <p:cNvPr id="13" name="图形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24" name="椭圆 23"/>
            <p:cNvSpPr/>
            <p:nvPr>
              <p:custDataLst>
                <p:tags r:id="rId4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5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280035" y="451485"/>
            <a:ext cx="7485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2 Minute Madness - Motivation &amp; Objectives </a:t>
            </a:r>
            <a:r>
              <a:rPr lang="en-US" altLang="zh-CN" sz="2000" b="1" dirty="0">
                <a:solidFill>
                  <a:srgbClr val="003F88"/>
                </a:solidFill>
                <a:sym typeface="+mn-ea"/>
              </a:rPr>
              <a:t>                </a:t>
            </a:r>
            <a:r>
              <a:rPr lang="en-US" altLang="zh-CN" sz="2000" b="1" dirty="0">
                <a:solidFill>
                  <a:srgbClr val="003F88"/>
                </a:solidFill>
              </a:rPr>
              <a:t>PICO Spot 3b.7</a:t>
            </a:r>
            <a:endParaRPr lang="en-US" altLang="zh-CN" sz="2000" b="1" dirty="0">
              <a:solidFill>
                <a:srgbClr val="003F88"/>
              </a:solidFill>
            </a:endParaRPr>
          </a:p>
        </p:txBody>
      </p:sp>
      <p:cxnSp>
        <p:nvCxnSpPr>
          <p:cNvPr id="65" name="直接连接符 64"/>
          <p:cNvCxnSpPr/>
          <p:nvPr>
            <p:custDataLst>
              <p:tags r:id="rId7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" name="图片 6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76900" y="1367790"/>
            <a:ext cx="3072130" cy="2682875"/>
          </a:xfrm>
          <a:prstGeom prst="rect">
            <a:avLst/>
          </a:prstGeom>
          <a:solidFill>
            <a:srgbClr val="5FA4D4"/>
          </a:solidFill>
          <a:ln w="381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矩形 66"/>
          <p:cNvSpPr/>
          <p:nvPr>
            <p:custDataLst>
              <p:tags r:id="rId10"/>
            </p:custDataLst>
          </p:nvPr>
        </p:nvSpPr>
        <p:spPr>
          <a:xfrm>
            <a:off x="6441098" y="4098142"/>
            <a:ext cx="145415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Tx/>
              <a:buSzTx/>
              <a:buFontTx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(Lavallee et al, 2019)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" name="图片 67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4730" r="5166" b="-180"/>
          <a:stretch>
            <a:fillRect/>
          </a:stretch>
        </p:blipFill>
        <p:spPr>
          <a:xfrm>
            <a:off x="5489575" y="4523740"/>
            <a:ext cx="3447415" cy="1322070"/>
          </a:xfrm>
          <a:prstGeom prst="rect">
            <a:avLst/>
          </a:prstGeom>
          <a:solidFill>
            <a:srgbClr val="5FA4D4"/>
          </a:solidFill>
          <a:ln w="381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文本框 68"/>
          <p:cNvSpPr txBox="1"/>
          <p:nvPr/>
        </p:nvSpPr>
        <p:spPr>
          <a:xfrm>
            <a:off x="368300" y="998368"/>
            <a:ext cx="1538605" cy="36830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buClrTx/>
              <a:buSzTx/>
              <a:buFontTx/>
            </a:pPr>
            <a:r>
              <a:rPr lang="en-US" altLang="zh-CN" dirty="0">
                <a:sym typeface="+mn-ea"/>
              </a:rPr>
              <a:t>Motivation</a:t>
            </a:r>
            <a:endParaRPr lang="en-US" altLang="zh-CN" dirty="0"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67665" y="3394075"/>
            <a:ext cx="1538605" cy="36830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Objectives</a:t>
            </a:r>
            <a:endParaRPr lang="en-US" altLang="zh-CN" dirty="0">
              <a:sym typeface="+mn-ea"/>
            </a:endParaRPr>
          </a:p>
        </p:txBody>
      </p:sp>
      <p:sp>
        <p:nvSpPr>
          <p:cNvPr id="71" name="矩形 70"/>
          <p:cNvSpPr/>
          <p:nvPr>
            <p:custDataLst>
              <p:tags r:id="rId13"/>
            </p:custDataLst>
          </p:nvPr>
        </p:nvSpPr>
        <p:spPr>
          <a:xfrm>
            <a:off x="533365" y="3916045"/>
            <a:ext cx="4580256" cy="542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 defTabSz="914400">
              <a:buClrTx/>
              <a:buSzTx/>
              <a:buFontTx/>
            </a:pPr>
            <a:r>
              <a:rPr lang="en-US" altLang="zh-CN" sz="14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Comparing the predictive ability</a:t>
            </a:r>
            <a:r>
              <a:rPr lang="en-US" altLang="zh-CN" sz="1350" b="1" kern="100" dirty="0">
                <a:solidFill>
                  <a:srgbClr val="003F88"/>
                </a:solidFill>
                <a:cs typeface="+mn-ea"/>
                <a:sym typeface="+mn-ea"/>
              </a:rPr>
              <a:t> </a:t>
            </a:r>
            <a:r>
              <a:rPr lang="en-US" altLang="zh-CN" sz="1350" kern="100" dirty="0">
                <a:solidFill>
                  <a:schemeClr val="tx1"/>
                </a:solidFill>
                <a:cs typeface="+mn-ea"/>
                <a:sym typeface="+mn-ea"/>
              </a:rPr>
              <a:t>of multiple </a:t>
            </a:r>
            <a:r>
              <a:rPr lang="en-US" altLang="zh-CN" sz="14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predictor selections and machine learning</a:t>
            </a:r>
            <a:r>
              <a:rPr lang="en-US" altLang="zh-CN" sz="1350" b="1" kern="100" dirty="0">
                <a:solidFill>
                  <a:srgbClr val="003F88"/>
                </a:solidFill>
                <a:cs typeface="+mn-ea"/>
                <a:sym typeface="+mn-ea"/>
              </a:rPr>
              <a:t> </a:t>
            </a:r>
            <a:r>
              <a:rPr lang="en-US" altLang="zh-CN" sz="1350" kern="100" dirty="0">
                <a:solidFill>
                  <a:schemeClr val="tx1"/>
                </a:solidFill>
                <a:cs typeface="+mn-ea"/>
                <a:sym typeface="+mn-ea"/>
              </a:rPr>
              <a:t>based PTFs in MAOC prediction.</a:t>
            </a:r>
            <a:endParaRPr lang="en-US" altLang="zh-CN" sz="1350" kern="100" dirty="0">
              <a:solidFill>
                <a:schemeClr val="tx1"/>
              </a:solidFill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566647" y="1429385"/>
            <a:ext cx="4467958" cy="18148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 defTabSz="914400">
              <a:defRPr kern="100">
                <a:solidFill>
                  <a:srgbClr val="000000"/>
                </a:solidFill>
                <a:effectLst/>
                <a:cs typeface="+mn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lvl="0" algn="just">
              <a:lnSpc>
                <a:spcPct val="100000"/>
              </a:lnSpc>
              <a:buClrTx/>
              <a:buSzTx/>
              <a:buFontTx/>
            </a:pPr>
            <a:r>
              <a:rPr lang="en-US" altLang="zh-CN" sz="1400" b="1" dirty="0">
                <a:solidFill>
                  <a:srgbClr val="0070BF"/>
                </a:solidFill>
                <a:sym typeface="+mn-lt"/>
              </a:rPr>
              <a:t>Soil carbon fraction</a:t>
            </a:r>
            <a:r>
              <a:rPr lang="en-US" altLang="zh-CN" sz="1400" dirty="0">
                <a:solidFill>
                  <a:schemeClr val="tx1"/>
                </a:solidFill>
                <a:sym typeface="+mn-lt"/>
              </a:rPr>
              <a:t>, such as</a:t>
            </a:r>
            <a:r>
              <a:rPr lang="en-US" altLang="zh-CN" sz="1400" dirty="0">
                <a:solidFill>
                  <a:schemeClr val="tx1"/>
                </a:solidFill>
                <a:sym typeface="+mn-ea"/>
              </a:rPr>
              <a:t> particulate organic carbon (POC) and mineral associated organic carbon (MAOC),</a:t>
            </a:r>
            <a:r>
              <a:rPr lang="en-US" altLang="zh-CN" sz="1400" dirty="0">
                <a:solidFill>
                  <a:schemeClr val="tx1"/>
                </a:solidFill>
                <a:sym typeface="+mn-lt"/>
              </a:rPr>
              <a:t> </a:t>
            </a:r>
            <a:r>
              <a:rPr lang="en-US" altLang="zh-CN" sz="1400" b="1" dirty="0">
                <a:solidFill>
                  <a:srgbClr val="0070BF"/>
                </a:solidFill>
                <a:sym typeface="+mn-lt"/>
              </a:rPr>
              <a:t>facilitates a deeper exploration of the complexity of SOC.</a:t>
            </a:r>
            <a:endParaRPr lang="en-US" altLang="zh-CN" sz="1400" b="1" dirty="0">
              <a:solidFill>
                <a:srgbClr val="0070BF"/>
              </a:solidFill>
              <a:sym typeface="+mn-lt"/>
            </a:endParaRPr>
          </a:p>
          <a:p>
            <a:pPr marL="285750" lvl="0" indent="-285750" algn="just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altLang="zh-CN" sz="800" b="1" dirty="0">
              <a:solidFill>
                <a:srgbClr val="0070BF"/>
              </a:solidFill>
              <a:sym typeface="+mn-lt"/>
            </a:endParaRPr>
          </a:p>
          <a:p>
            <a:pPr lvl="0" algn="just">
              <a:lnSpc>
                <a:spcPct val="100000"/>
              </a:lnSpc>
              <a:buClrTx/>
              <a:buSzTx/>
            </a:pPr>
            <a:r>
              <a:rPr lang="en-US" altLang="zh-CN" sz="1400" b="1" dirty="0">
                <a:solidFill>
                  <a:srgbClr val="0070BF"/>
                </a:solidFill>
                <a:sym typeface="+mn-ea"/>
              </a:rPr>
              <a:t>POC and MAOC </a:t>
            </a:r>
            <a:r>
              <a:rPr lang="en-US" altLang="zh-CN" sz="1400" b="1" dirty="0">
                <a:solidFill>
                  <a:srgbClr val="0070BF"/>
                </a:solidFill>
                <a:sym typeface="+mn-lt"/>
              </a:rPr>
              <a:t>information is still scarce</a:t>
            </a:r>
            <a:r>
              <a:rPr lang="en-US" altLang="zh-CN" sz="1400" b="1" dirty="0">
                <a:solidFill>
                  <a:srgbClr val="003F88"/>
                </a:solidFill>
                <a:sym typeface="+mn-lt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sym typeface="+mn-lt"/>
              </a:rPr>
              <a:t>in the soil databases, particularly </a:t>
            </a:r>
            <a:r>
              <a:rPr lang="en-US" altLang="zh-CN" sz="1400" b="1" dirty="0">
                <a:solidFill>
                  <a:srgbClr val="0070BF"/>
                </a:solidFill>
                <a:sym typeface="+mn-lt"/>
              </a:rPr>
              <a:t>on a broad scale. </a:t>
            </a:r>
            <a:endParaRPr lang="en-US" altLang="zh-CN" sz="1400" dirty="0">
              <a:solidFill>
                <a:schemeClr val="tx1"/>
              </a:solidFill>
              <a:sym typeface="+mn-lt"/>
            </a:endParaRPr>
          </a:p>
          <a:p>
            <a:pPr marL="285750" lvl="0" indent="-285750" algn="just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altLang="zh-CN" sz="800" b="1" dirty="0">
              <a:solidFill>
                <a:srgbClr val="0070BF"/>
              </a:solidFill>
              <a:sym typeface="+mn-lt"/>
            </a:endParaRPr>
          </a:p>
          <a:p>
            <a:pPr lvl="0" algn="just">
              <a:lnSpc>
                <a:spcPct val="100000"/>
              </a:lnSpc>
              <a:buClrTx/>
              <a:buSzTx/>
            </a:pPr>
            <a:r>
              <a:rPr lang="en-US" altLang="zh-CN" sz="1400" b="1" dirty="0">
                <a:solidFill>
                  <a:srgbClr val="0070BF"/>
                </a:solidFill>
                <a:sym typeface="+mn-lt"/>
              </a:rPr>
              <a:t>Pedotransfer function (PTF) </a:t>
            </a:r>
            <a:r>
              <a:rPr lang="en-US" altLang="zh-CN" sz="1400" dirty="0">
                <a:solidFill>
                  <a:schemeClr val="tx1"/>
                </a:solidFill>
                <a:sym typeface="+mn-lt"/>
              </a:rPr>
              <a:t>is a good strategy to estimate missing soil properties.</a:t>
            </a:r>
            <a:endParaRPr lang="en-US" altLang="zh-CN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0671" y="5347335"/>
            <a:ext cx="4552949" cy="5480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 defTabSz="914400">
              <a:buClrTx/>
              <a:buSzTx/>
              <a:buFontTx/>
            </a:pPr>
            <a:r>
              <a:rPr lang="en-US" altLang="zh-CN" sz="14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Evaluating</a:t>
            </a:r>
            <a:r>
              <a:rPr lang="en-US" altLang="zh-CN" sz="1350" kern="100" dirty="0">
                <a:solidFill>
                  <a:schemeClr val="tx1"/>
                </a:solidFill>
                <a:cs typeface="+mn-ea"/>
                <a:sym typeface="+mn-ea"/>
              </a:rPr>
              <a:t> the potential of improving MAOC prediction by </a:t>
            </a:r>
            <a:r>
              <a:rPr lang="en-US" altLang="zh-CN" sz="14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ensemble modelling</a:t>
            </a:r>
            <a:r>
              <a:rPr lang="en-US" altLang="zh-CN" sz="1350" kern="100" dirty="0">
                <a:solidFill>
                  <a:schemeClr val="tx1"/>
                </a:solidFill>
                <a:cs typeface="+mn-ea"/>
                <a:sym typeface="+mn-ea"/>
              </a:rPr>
              <a:t>. </a:t>
            </a:r>
            <a:endParaRPr lang="en-US" altLang="zh-CN" sz="1350" kern="100" dirty="0">
              <a:solidFill>
                <a:schemeClr val="tx1"/>
              </a:solidFill>
              <a:cs typeface="+mn-ea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7335" y="4492625"/>
            <a:ext cx="4552949" cy="86614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 defTabSz="914400">
              <a:buClrTx/>
              <a:buSzTx/>
              <a:buFontTx/>
            </a:pPr>
            <a:r>
              <a:rPr lang="en-US" altLang="zh-CN" sz="1350" kern="100" dirty="0">
                <a:solidFill>
                  <a:schemeClr val="tx1"/>
                </a:solidFill>
                <a:cs typeface="+mn-ea"/>
                <a:sym typeface="+mn-ea"/>
              </a:rPr>
              <a:t>Taking the study of </a:t>
            </a:r>
            <a:r>
              <a:rPr lang="en-US" altLang="zh-CN" sz="1350" kern="100" dirty="0" err="1">
                <a:solidFill>
                  <a:schemeClr val="tx1"/>
                </a:solidFill>
                <a:cs typeface="+mn-ea"/>
                <a:sym typeface="+mn-ea"/>
              </a:rPr>
              <a:t>Lugato</a:t>
            </a:r>
            <a:r>
              <a:rPr lang="en-US" altLang="zh-CN" sz="1350" kern="100" dirty="0">
                <a:solidFill>
                  <a:schemeClr val="tx1"/>
                </a:solidFill>
                <a:cs typeface="+mn-ea"/>
                <a:sym typeface="+mn-ea"/>
              </a:rPr>
              <a:t> et al. (2021) as a benchmark, we expect to </a:t>
            </a:r>
            <a:r>
              <a:rPr lang="en-US" altLang="zh-CN" sz="14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develop a more accurate and robust modelling strategy</a:t>
            </a:r>
            <a:r>
              <a:rPr lang="en-US" altLang="zh-CN" sz="1350" kern="100" dirty="0">
                <a:solidFill>
                  <a:schemeClr val="tx1"/>
                </a:solidFill>
                <a:cs typeface="+mn-ea"/>
                <a:sym typeface="+mn-ea"/>
              </a:rPr>
              <a:t> for predicting MAOC using PTF.</a:t>
            </a:r>
            <a:endParaRPr lang="en-US" altLang="zh-CN" sz="1350" kern="100" dirty="0">
              <a:solidFill>
                <a:schemeClr val="tx1"/>
              </a:solidFill>
              <a:cs typeface="+mn-ea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26" name="图片 25" descr="OSPP投票二维码-egu23-1500-qr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27" name="图片 26">
            <a:hlinkClick r:id="rId19" action="ppaction://hlinksldjump"/>
          </p:cNvPr>
          <p:cNvPicPr/>
          <p:nvPr>
            <p:custDataLst>
              <p:tags r:id="rId20"/>
            </p:custDataLst>
          </p:nvPr>
        </p:nvPicPr>
        <p:blipFill>
          <a:blip r:embed="rId21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>
            <p:custDataLst>
              <p:tags r:id="rId22"/>
            </p:custDataLst>
          </p:nvPr>
        </p:nvSpPr>
        <p:spPr>
          <a:xfrm>
            <a:off x="6522378" y="5865982"/>
            <a:ext cx="137287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Tx/>
              <a:buSzTx/>
              <a:buFontTx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(Lugato et al, 2021)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8202" y="1549663"/>
            <a:ext cx="46832" cy="4683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F88"/>
            </a:solidFill>
          </a:ln>
          <a:effectLst>
            <a:outerShdw blurRad="63500" algn="ctr" rotWithShape="0">
              <a:srgbClr val="003F88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8201" y="2310652"/>
            <a:ext cx="46832" cy="4683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F88"/>
            </a:solidFill>
          </a:ln>
          <a:effectLst>
            <a:outerShdw blurRad="63500" algn="ctr" rotWithShape="0">
              <a:srgbClr val="003F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88201" y="2865325"/>
            <a:ext cx="46832" cy="4683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F88"/>
            </a:solidFill>
          </a:ln>
          <a:effectLst>
            <a:outerShdw blurRad="63500" algn="ctr" rotWithShape="0">
              <a:srgbClr val="003F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85661" y="3968048"/>
            <a:ext cx="46832" cy="4683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F88"/>
            </a:solidFill>
          </a:ln>
          <a:effectLst>
            <a:outerShdw blurRad="63500" algn="ctr" rotWithShape="0">
              <a:srgbClr val="003F88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85660" y="4711109"/>
            <a:ext cx="46832" cy="4683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F88"/>
            </a:solidFill>
          </a:ln>
          <a:effectLst>
            <a:outerShdw blurRad="63500" algn="ctr" rotWithShape="0">
              <a:srgbClr val="003F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85660" y="5508231"/>
            <a:ext cx="46832" cy="4683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F88"/>
            </a:solidFill>
          </a:ln>
          <a:effectLst>
            <a:outerShdw blurRad="63500" algn="ctr" rotWithShape="0">
              <a:srgbClr val="003F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81616" y="1798739"/>
            <a:ext cx="8222065" cy="299085"/>
          </a:xfrm>
          <a:prstGeom prst="rect">
            <a:avLst/>
          </a:prstGeom>
          <a:solidFill>
            <a:srgbClr val="0070BF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350" dirty="0"/>
              <a:t>The necessity of finding the optimal predictors and predictive models when fitting a </a:t>
            </a:r>
            <a:r>
              <a:rPr lang="en-US" altLang="zh-CN" sz="1350" dirty="0" err="1"/>
              <a:t>PTF</a:t>
            </a:r>
            <a:r>
              <a:rPr lang="en-US" altLang="zh-CN" sz="1350" dirty="0"/>
              <a:t> for </a:t>
            </a:r>
            <a:r>
              <a:rPr lang="en-US" altLang="zh-CN" sz="1350" dirty="0" err="1"/>
              <a:t>MAOC</a:t>
            </a:r>
            <a:r>
              <a:rPr lang="en-US" altLang="zh-CN" sz="1350" dirty="0"/>
              <a:t> prediction.</a:t>
            </a:r>
            <a:endParaRPr lang="en-US" altLang="zh-CN" sz="1350" dirty="0"/>
          </a:p>
        </p:txBody>
      </p:sp>
      <p:sp>
        <p:nvSpPr>
          <p:cNvPr id="5" name="矩形 4"/>
          <p:cNvSpPr/>
          <p:nvPr/>
        </p:nvSpPr>
        <p:spPr>
          <a:xfrm>
            <a:off x="581660" y="3078480"/>
            <a:ext cx="4759325" cy="299085"/>
          </a:xfrm>
          <a:prstGeom prst="rect">
            <a:avLst/>
          </a:prstGeom>
          <a:solidFill>
            <a:srgbClr val="0070BF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350" b="1" dirty="0">
                <a:solidFill>
                  <a:schemeClr val="lt1"/>
                </a:solidFill>
              </a:rPr>
              <a:t>The ensemble model improved model accuracy and robustness.</a:t>
            </a:r>
            <a:endParaRPr lang="en-US" altLang="zh-CN" sz="1350" b="1" dirty="0">
              <a:solidFill>
                <a:schemeClr val="lt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81616" y="4580049"/>
            <a:ext cx="8222065" cy="506730"/>
          </a:xfrm>
          <a:prstGeom prst="rect">
            <a:avLst/>
          </a:prstGeom>
          <a:solidFill>
            <a:srgbClr val="0070BF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350" dirty="0"/>
              <a:t>The extrapolation ability of the proposed </a:t>
            </a:r>
            <a:r>
              <a:rPr lang="en-US" altLang="zh-CN" sz="1350" dirty="0" err="1"/>
              <a:t>PTF</a:t>
            </a:r>
            <a:r>
              <a:rPr lang="en-US" altLang="zh-CN" sz="1350" dirty="0"/>
              <a:t> on other regions needs further evaluation for our </a:t>
            </a:r>
            <a:r>
              <a:rPr lang="en-US" altLang="zh-CN" sz="1350" dirty="0" err="1"/>
              <a:t>PTF</a:t>
            </a:r>
            <a:r>
              <a:rPr lang="en-US" altLang="zh-CN" sz="1350" dirty="0"/>
              <a:t> for </a:t>
            </a:r>
            <a:r>
              <a:rPr lang="en-US" altLang="zh-CN" sz="1350" dirty="0" err="1"/>
              <a:t>MAOC</a:t>
            </a:r>
            <a:r>
              <a:rPr lang="en-US" altLang="zh-CN" sz="1350" dirty="0"/>
              <a:t> prediction was built on LUCAS Soil.</a:t>
            </a:r>
            <a:endParaRPr lang="en-US" altLang="zh-CN" sz="1350" dirty="0"/>
          </a:p>
        </p:txBody>
      </p:sp>
      <p:sp>
        <p:nvSpPr>
          <p:cNvPr id="6" name="矩形 5"/>
          <p:cNvSpPr/>
          <p:nvPr/>
        </p:nvSpPr>
        <p:spPr>
          <a:xfrm>
            <a:off x="1284082" y="2249719"/>
            <a:ext cx="3330392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b="1" dirty="0" err="1">
                <a:solidFill>
                  <a:srgbClr val="0070BF"/>
                </a:solidFill>
              </a:rPr>
              <a:t>RF</a:t>
            </a:r>
            <a:r>
              <a:rPr lang="en-US" altLang="zh-CN" sz="1350" b="1" dirty="0">
                <a:solidFill>
                  <a:srgbClr val="0070BF"/>
                </a:solidFill>
              </a:rPr>
              <a:t> mode</a:t>
            </a:r>
            <a:r>
              <a:rPr lang="en-US" altLang="zh-CN" sz="1350" dirty="0">
                <a:solidFill>
                  <a:srgbClr val="0070BF"/>
                </a:solidFill>
              </a:rPr>
              <a:t>l: </a:t>
            </a:r>
            <a:r>
              <a:rPr lang="en-US" altLang="zh-CN" sz="1350" dirty="0" err="1"/>
              <a:t>RMSE</a:t>
            </a:r>
            <a:r>
              <a:rPr lang="en-US" altLang="zh-CN" sz="1350" baseline="-25000" dirty="0" err="1"/>
              <a:t>Lugato</a:t>
            </a:r>
            <a:r>
              <a:rPr lang="en-US" altLang="zh-CN" sz="1350" dirty="0"/>
              <a:t>&gt;</a:t>
            </a:r>
            <a:r>
              <a:rPr lang="en-US" altLang="zh-CN" sz="1350" dirty="0" err="1"/>
              <a:t>RMSE</a:t>
            </a:r>
            <a:r>
              <a:rPr lang="en-US" altLang="zh-CN" sz="1350" baseline="-25000" dirty="0" err="1"/>
              <a:t>FRFS</a:t>
            </a:r>
            <a:r>
              <a:rPr lang="zh-CN" altLang="en-US" sz="1350" dirty="0"/>
              <a:t>（</a:t>
            </a:r>
            <a:r>
              <a:rPr lang="en-US" altLang="zh-CN" sz="1350" dirty="0"/>
              <a:t>5.2%</a:t>
            </a:r>
            <a:r>
              <a:rPr lang="en-US" altLang="zh-CN" sz="1350" b="1" dirty="0">
                <a:solidFill>
                  <a:srgbClr val="0070BF"/>
                </a:solidFill>
              </a:rPr>
              <a:t>↓</a:t>
            </a:r>
            <a:r>
              <a:rPr lang="zh-CN" altLang="en-US" sz="1350" dirty="0"/>
              <a:t>）</a:t>
            </a:r>
            <a:r>
              <a:rPr lang="zh-CN" altLang="en-US" sz="1350" b="1" dirty="0">
                <a:solidFill>
                  <a:srgbClr val="0070BF"/>
                </a:solidFill>
              </a:rPr>
              <a:t> </a:t>
            </a:r>
            <a:endParaRPr lang="zh-CN" altLang="en-US" sz="1350" dirty="0"/>
          </a:p>
        </p:txBody>
      </p:sp>
      <p:sp>
        <p:nvSpPr>
          <p:cNvPr id="7" name="矩形 6"/>
          <p:cNvSpPr/>
          <p:nvPr/>
        </p:nvSpPr>
        <p:spPr>
          <a:xfrm>
            <a:off x="1284082" y="2541169"/>
            <a:ext cx="3330392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b="1" dirty="0">
                <a:solidFill>
                  <a:srgbClr val="0070BF"/>
                </a:solidFill>
              </a:rPr>
              <a:t>Cubist model: </a:t>
            </a:r>
            <a:r>
              <a:rPr lang="en-US" altLang="zh-CN" sz="1350" dirty="0"/>
              <a:t> </a:t>
            </a:r>
            <a:r>
              <a:rPr lang="en-US" altLang="zh-CN" sz="1350" dirty="0" err="1"/>
              <a:t>RMSE</a:t>
            </a:r>
            <a:r>
              <a:rPr lang="en-US" altLang="zh-CN" sz="1350" baseline="-25000" dirty="0" err="1"/>
              <a:t>Lugato</a:t>
            </a:r>
            <a:r>
              <a:rPr lang="en-US" altLang="zh-CN" sz="1350" dirty="0"/>
              <a:t>&gt;</a:t>
            </a:r>
            <a:r>
              <a:rPr lang="en-US" altLang="zh-CN" sz="1350" dirty="0" err="1"/>
              <a:t>RMSE</a:t>
            </a:r>
            <a:r>
              <a:rPr lang="en-US" altLang="zh-CN" sz="1350" baseline="-25000" dirty="0" err="1"/>
              <a:t>FRFS</a:t>
            </a:r>
            <a:r>
              <a:rPr lang="zh-CN" altLang="en-US" sz="1350" dirty="0"/>
              <a:t>（</a:t>
            </a:r>
            <a:r>
              <a:rPr lang="en-US" altLang="zh-CN" sz="1350" dirty="0"/>
              <a:t>9.9%</a:t>
            </a:r>
            <a:r>
              <a:rPr lang="en-US" altLang="zh-CN" sz="1350" b="1" dirty="0">
                <a:solidFill>
                  <a:srgbClr val="0070BF"/>
                </a:solidFill>
              </a:rPr>
              <a:t>↓</a:t>
            </a:r>
            <a:r>
              <a:rPr lang="zh-CN" altLang="en-US" sz="1350" dirty="0"/>
              <a:t>）</a:t>
            </a:r>
            <a:endParaRPr lang="en-US" altLang="zh-CN" sz="1350" dirty="0"/>
          </a:p>
        </p:txBody>
      </p:sp>
      <p:sp>
        <p:nvSpPr>
          <p:cNvPr id="10" name="矩形 9"/>
          <p:cNvSpPr/>
          <p:nvPr/>
        </p:nvSpPr>
        <p:spPr>
          <a:xfrm>
            <a:off x="1996293" y="4054808"/>
            <a:ext cx="378460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350" i="1" dirty="0"/>
              <a:t>P.S. AW is the best ensemble model in our study.</a:t>
            </a:r>
            <a:endParaRPr lang="en-US" altLang="zh-CN" sz="1350" i="1" dirty="0"/>
          </a:p>
        </p:txBody>
      </p:sp>
      <p:sp>
        <p:nvSpPr>
          <p:cNvPr id="12" name="矩形 11"/>
          <p:cNvSpPr/>
          <p:nvPr/>
        </p:nvSpPr>
        <p:spPr>
          <a:xfrm>
            <a:off x="1284082" y="3451353"/>
            <a:ext cx="618998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BF"/>
                </a:solidFill>
              </a:rPr>
              <a:t>Accuracy: </a:t>
            </a:r>
            <a:r>
              <a:rPr lang="en-US" altLang="zh-CN" sz="1350" dirty="0" err="1"/>
              <a:t>RMSE</a:t>
            </a:r>
            <a:r>
              <a:rPr lang="en-US" altLang="zh-CN" sz="1350" baseline="-25000" dirty="0" err="1"/>
              <a:t>single</a:t>
            </a:r>
            <a:r>
              <a:rPr lang="en-US" altLang="zh-CN" sz="1350" dirty="0"/>
              <a:t>&gt; </a:t>
            </a:r>
            <a:r>
              <a:rPr lang="en-US" altLang="zh-CN" sz="1350" dirty="0" err="1"/>
              <a:t>RMSE</a:t>
            </a:r>
            <a:r>
              <a:rPr lang="en-US" altLang="zh-CN" sz="1350" baseline="-25000" dirty="0" err="1"/>
              <a:t>ensemble</a:t>
            </a:r>
            <a:r>
              <a:rPr lang="en-US" altLang="zh-CN" sz="1350" dirty="0"/>
              <a:t>(1.4-8.6% </a:t>
            </a:r>
            <a:r>
              <a:rPr lang="zh-CN" altLang="en-US" sz="1350" b="1" dirty="0">
                <a:solidFill>
                  <a:srgbClr val="0070BF"/>
                </a:solidFill>
              </a:rPr>
              <a:t>↓</a:t>
            </a:r>
            <a:r>
              <a:rPr lang="zh-CN" altLang="en-US" sz="1350" dirty="0"/>
              <a:t>） </a:t>
            </a:r>
            <a:r>
              <a:rPr lang="en-US" altLang="zh-CN" sz="1350" dirty="0" err="1"/>
              <a:t>RMSE</a:t>
            </a:r>
            <a:r>
              <a:rPr lang="en-US" altLang="zh-CN" sz="1350" baseline="-25000" dirty="0" err="1"/>
              <a:t>Lugato</a:t>
            </a:r>
            <a:r>
              <a:rPr lang="en-US" altLang="zh-CN" sz="1350" dirty="0"/>
              <a:t>&gt;</a:t>
            </a:r>
            <a:r>
              <a:rPr lang="en-US" altLang="zh-CN" sz="1350" dirty="0" err="1"/>
              <a:t>RMSE</a:t>
            </a:r>
            <a:r>
              <a:rPr lang="en-US" altLang="zh-CN" sz="1350" baseline="-25000" dirty="0" err="1"/>
              <a:t>ensemble</a:t>
            </a:r>
            <a:r>
              <a:rPr lang="zh-CN" altLang="en-US" sz="1350" dirty="0"/>
              <a:t>（</a:t>
            </a:r>
            <a:r>
              <a:rPr lang="en-US" altLang="zh-CN" sz="1350" dirty="0"/>
              <a:t>11.2%</a:t>
            </a:r>
            <a:r>
              <a:rPr lang="zh-CN" altLang="en-US" sz="1350" b="1" dirty="0">
                <a:solidFill>
                  <a:srgbClr val="0070BF"/>
                </a:solidFill>
              </a:rPr>
              <a:t>↓</a:t>
            </a:r>
            <a:r>
              <a:rPr lang="zh-CN" altLang="en-US" sz="1350" dirty="0"/>
              <a:t>） </a:t>
            </a:r>
            <a:endParaRPr lang="zh-CN" altLang="en-US" sz="1350" dirty="0"/>
          </a:p>
        </p:txBody>
      </p:sp>
      <p:sp>
        <p:nvSpPr>
          <p:cNvPr id="8" name="矩形 7"/>
          <p:cNvSpPr/>
          <p:nvPr/>
        </p:nvSpPr>
        <p:spPr>
          <a:xfrm>
            <a:off x="1268344" y="3790970"/>
            <a:ext cx="4394835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0070BF"/>
                </a:solidFill>
              </a:rPr>
              <a:t>Robustness(the </a:t>
            </a:r>
            <a:r>
              <a:rPr lang="en-US" altLang="zh-CN" sz="1350" b="1" dirty="0" err="1">
                <a:solidFill>
                  <a:srgbClr val="0070BF"/>
                </a:solidFill>
              </a:rPr>
              <a:t>IQR</a:t>
            </a:r>
            <a:r>
              <a:rPr lang="en-US" altLang="zh-CN" sz="1350" b="1" dirty="0">
                <a:solidFill>
                  <a:srgbClr val="0070BF"/>
                </a:solidFill>
              </a:rPr>
              <a:t> of </a:t>
            </a:r>
            <a:r>
              <a:rPr lang="en-US" altLang="zh-CN" sz="1350" b="1" dirty="0" err="1">
                <a:solidFill>
                  <a:srgbClr val="0070BF"/>
                </a:solidFill>
              </a:rPr>
              <a:t>RMSE</a:t>
            </a:r>
            <a:r>
              <a:rPr lang="en-US" altLang="zh-CN" sz="1350" b="1" dirty="0">
                <a:solidFill>
                  <a:srgbClr val="0070BF"/>
                </a:solidFill>
              </a:rPr>
              <a:t>):</a:t>
            </a:r>
            <a:r>
              <a:rPr lang="zh-CN" altLang="en-US" sz="1350" b="1" dirty="0">
                <a:solidFill>
                  <a:srgbClr val="0070BF"/>
                </a:solidFill>
              </a:rPr>
              <a:t> </a:t>
            </a:r>
            <a:r>
              <a:rPr lang="en-US" altLang="zh-CN" sz="1350" dirty="0" err="1"/>
              <a:t>IQR</a:t>
            </a:r>
            <a:r>
              <a:rPr lang="en-US" altLang="zh-CN" sz="1350" baseline="-25000" dirty="0" err="1"/>
              <a:t>single</a:t>
            </a:r>
            <a:r>
              <a:rPr lang="en-US" altLang="zh-CN" sz="1350" dirty="0"/>
              <a:t>&gt;</a:t>
            </a:r>
            <a:r>
              <a:rPr lang="en-US" altLang="zh-CN" sz="1350" dirty="0" err="1"/>
              <a:t>IQR</a:t>
            </a:r>
            <a:r>
              <a:rPr lang="en-US" altLang="zh-CN" sz="1350" baseline="-25000" dirty="0" err="1"/>
              <a:t>AW</a:t>
            </a:r>
            <a:r>
              <a:rPr lang="en-US" altLang="zh-CN" sz="1350" dirty="0"/>
              <a:t>(12.5-29%</a:t>
            </a:r>
            <a:r>
              <a:rPr lang="zh-CN" altLang="en-US" sz="1350" b="1" dirty="0">
                <a:solidFill>
                  <a:srgbClr val="0070BF"/>
                </a:solidFill>
              </a:rPr>
              <a:t>↓</a:t>
            </a:r>
            <a:r>
              <a:rPr lang="zh-CN" altLang="en-US" sz="1350" dirty="0"/>
              <a:t>）</a:t>
            </a:r>
            <a:endParaRPr lang="en-US" altLang="zh-CN" sz="1350" dirty="0"/>
          </a:p>
        </p:txBody>
      </p:sp>
      <p:sp>
        <p:nvSpPr>
          <p:cNvPr id="13" name="矩形 12"/>
          <p:cNvSpPr/>
          <p:nvPr/>
        </p:nvSpPr>
        <p:spPr>
          <a:xfrm>
            <a:off x="3935751" y="3059992"/>
            <a:ext cx="30988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altLang="zh-CN" sz="1350" dirty="0"/>
          </a:p>
        </p:txBody>
      </p: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15" name="图片 14" descr="OSPP投票二维码-egu23-1500-qr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7" name="图形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Discussion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328930" y="1017905"/>
            <a:ext cx="494093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4.2  </a:t>
            </a:r>
            <a:r>
              <a:rPr lang="en-US" altLang="zh-CN" sz="1800" dirty="0">
                <a:sym typeface="+mn-ea"/>
              </a:rPr>
              <a:t>the predictors selection and ensemble model</a:t>
            </a:r>
            <a:endParaRPr lang="en-US" altLang="zh-CN" sz="1800" dirty="0">
              <a:sym typeface="+mn-ea"/>
            </a:endParaRPr>
          </a:p>
        </p:txBody>
      </p:sp>
      <p:pic>
        <p:nvPicPr>
          <p:cNvPr id="3" name="图片 2">
            <a:hlinkClick r:id="rId12" action="ppaction://hlinksldjump"/>
          </p:cNvPr>
          <p:cNvPicPr/>
          <p:nvPr>
            <p:custDataLst>
              <p:tags r:id="rId13"/>
            </p:custDataLst>
          </p:nvPr>
        </p:nvPicPr>
        <p:blipFill>
          <a:blip r:embed="rId14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71266" y="4103346"/>
            <a:ext cx="2407994" cy="898697"/>
          </a:xfrm>
          <a:prstGeom prst="rect">
            <a:avLst/>
          </a:prstGeom>
          <a:noFill/>
          <a:ln w="19050">
            <a:solidFill>
              <a:srgbClr val="0070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rgbClr val="0070BF"/>
                </a:solidFill>
              </a:rPr>
              <a:t>Climate Change </a:t>
            </a:r>
            <a:r>
              <a:rPr lang="en-US" altLang="zh-CN" sz="1350" b="1" dirty="0">
                <a:solidFill>
                  <a:srgbClr val="0070BF"/>
                </a:solidFill>
              </a:rPr>
              <a:t>measures</a:t>
            </a:r>
            <a:endParaRPr lang="en-US" altLang="zh-CN" sz="1350" b="1" dirty="0">
              <a:solidFill>
                <a:srgbClr val="0070BF"/>
              </a:solidFill>
            </a:endParaRPr>
          </a:p>
          <a:p>
            <a:pPr algn="ctr"/>
            <a:endParaRPr lang="en-US" altLang="zh-CN" sz="1350" b="1" dirty="0">
              <a:solidFill>
                <a:srgbClr val="0070BF"/>
              </a:solidFill>
            </a:endParaRPr>
          </a:p>
          <a:p>
            <a:pPr algn="ctr"/>
            <a:endParaRPr lang="en-US" altLang="zh-CN" sz="1350" b="1" dirty="0">
              <a:solidFill>
                <a:srgbClr val="0070BF"/>
              </a:solidFill>
            </a:endParaRPr>
          </a:p>
          <a:p>
            <a:pPr algn="ctr"/>
            <a:endParaRPr lang="en-US" altLang="zh-CN" sz="1350" b="1" dirty="0">
              <a:solidFill>
                <a:srgbClr val="0070BF"/>
              </a:solidFill>
            </a:endParaRPr>
          </a:p>
        </p:txBody>
      </p:sp>
      <p:sp>
        <p:nvSpPr>
          <p:cNvPr id="3" name="AutoShape 2" descr="查看源图像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1496891" y="1966157"/>
            <a:ext cx="188711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soil samples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7320" y="2572037"/>
            <a:ext cx="1700348" cy="419525"/>
          </a:xfrm>
          <a:prstGeom prst="rect">
            <a:avLst/>
          </a:prstGeom>
          <a:noFill/>
          <a:ln w="19050">
            <a:solidFill>
              <a:srgbClr val="0070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rgbClr val="0070BF"/>
                </a:solidFill>
              </a:rPr>
              <a:t>Measure </a:t>
            </a:r>
            <a:r>
              <a:rPr lang="en-US" altLang="zh-CN" sz="1350" b="1" dirty="0" err="1">
                <a:solidFill>
                  <a:srgbClr val="0070BF"/>
                </a:solidFill>
              </a:rPr>
              <a:t>MAOC</a:t>
            </a:r>
            <a:r>
              <a:rPr lang="en-US" altLang="zh-CN" sz="1350" b="1" dirty="0">
                <a:solidFill>
                  <a:srgbClr val="0070BF"/>
                </a:solidFill>
              </a:rPr>
              <a:t> by soil spectroscopy</a:t>
            </a:r>
            <a:endParaRPr lang="zh-CN" altLang="en-US" sz="1350" b="1" dirty="0">
              <a:solidFill>
                <a:srgbClr val="0070BF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318572" y="1921724"/>
            <a:ext cx="637764" cy="357352"/>
            <a:chOff x="1282818" y="2936855"/>
            <a:chExt cx="850352" cy="476469"/>
          </a:xfrm>
        </p:grpSpPr>
        <p:sp>
          <p:nvSpPr>
            <p:cNvPr id="41" name="椭圆 40"/>
            <p:cNvSpPr/>
            <p:nvPr/>
          </p:nvSpPr>
          <p:spPr>
            <a:xfrm>
              <a:off x="1282818" y="3096849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435218" y="3249249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592479" y="3105615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椭圆 43"/>
            <p:cNvSpPr/>
            <p:nvPr/>
          </p:nvSpPr>
          <p:spPr>
            <a:xfrm>
              <a:off x="1744879" y="3256063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876612" y="3020875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435218" y="2936855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7" name="椭圆 46"/>
            <p:cNvSpPr/>
            <p:nvPr/>
          </p:nvSpPr>
          <p:spPr>
            <a:xfrm>
              <a:off x="1975909" y="3229834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4725547" y="2568355"/>
            <a:ext cx="1582306" cy="420973"/>
          </a:xfrm>
          <a:prstGeom prst="flowChartProcess">
            <a:avLst/>
          </a:prstGeom>
          <a:noFill/>
          <a:ln w="19050">
            <a:solidFill>
              <a:srgbClr val="0070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rgbClr val="0070BF"/>
                </a:solidFill>
              </a:rPr>
              <a:t>Predicting  </a:t>
            </a:r>
            <a:r>
              <a:rPr lang="en-US" altLang="zh-CN" sz="1350" b="1" dirty="0" err="1">
                <a:solidFill>
                  <a:srgbClr val="0070BF"/>
                </a:solidFill>
              </a:rPr>
              <a:t>MAOC</a:t>
            </a:r>
            <a:r>
              <a:rPr lang="en-US" altLang="zh-CN" sz="1350" b="1" dirty="0">
                <a:solidFill>
                  <a:srgbClr val="0070BF"/>
                </a:solidFill>
              </a:rPr>
              <a:t> by models</a:t>
            </a:r>
            <a:endParaRPr lang="zh-CN" altLang="en-US" sz="1350" b="1" dirty="0">
              <a:solidFill>
                <a:srgbClr val="0070BF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333914" y="1895474"/>
            <a:ext cx="563291" cy="397942"/>
            <a:chOff x="1229715" y="3656179"/>
            <a:chExt cx="751055" cy="530589"/>
          </a:xfrm>
        </p:grpSpPr>
        <p:sp>
          <p:nvSpPr>
            <p:cNvPr id="57" name="椭圆 56"/>
            <p:cNvSpPr/>
            <p:nvPr/>
          </p:nvSpPr>
          <p:spPr>
            <a:xfrm>
              <a:off x="1229715" y="3863720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8" name="椭圆 57"/>
            <p:cNvSpPr/>
            <p:nvPr/>
          </p:nvSpPr>
          <p:spPr>
            <a:xfrm>
              <a:off x="1382115" y="4016120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椭圆 58"/>
            <p:cNvSpPr/>
            <p:nvPr/>
          </p:nvSpPr>
          <p:spPr>
            <a:xfrm>
              <a:off x="1585057" y="3915015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805754" y="4029507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823509" y="3787746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3" name="椭圆 62"/>
            <p:cNvSpPr/>
            <p:nvPr/>
          </p:nvSpPr>
          <p:spPr>
            <a:xfrm>
              <a:off x="1513848" y="3656179"/>
              <a:ext cx="157261" cy="1572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4" name="矩形 63"/>
          <p:cNvSpPr/>
          <p:nvPr/>
        </p:nvSpPr>
        <p:spPr>
          <a:xfrm>
            <a:off x="6006181" y="1985777"/>
            <a:ext cx="159337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remaining samples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53232" y="3423956"/>
            <a:ext cx="844061" cy="266864"/>
          </a:xfrm>
          <a:prstGeom prst="rect">
            <a:avLst/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err="1"/>
              <a:t>MAOC</a:t>
            </a:r>
            <a:endParaRPr lang="zh-CN" altLang="en-US" sz="1350" dirty="0"/>
          </a:p>
        </p:txBody>
      </p:sp>
      <p:sp>
        <p:nvSpPr>
          <p:cNvPr id="48" name="矩形 47"/>
          <p:cNvSpPr/>
          <p:nvPr/>
        </p:nvSpPr>
        <p:spPr>
          <a:xfrm>
            <a:off x="2687320" y="3424284"/>
            <a:ext cx="780764" cy="266537"/>
          </a:xfrm>
          <a:prstGeom prst="rect">
            <a:avLst/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err="1"/>
              <a:t>SOC</a:t>
            </a:r>
            <a:endParaRPr lang="zh-CN" altLang="en-US" sz="1350" dirty="0"/>
          </a:p>
        </p:txBody>
      </p:sp>
      <p:sp>
        <p:nvSpPr>
          <p:cNvPr id="5" name="文本框 4"/>
          <p:cNvSpPr txBox="1"/>
          <p:nvPr/>
        </p:nvSpPr>
        <p:spPr>
          <a:xfrm>
            <a:off x="3721079" y="3356161"/>
            <a:ext cx="23362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-</a:t>
            </a:r>
            <a:endParaRPr lang="zh-CN" altLang="en-US" sz="2100" b="1" dirty="0"/>
          </a:p>
        </p:txBody>
      </p:sp>
      <p:sp>
        <p:nvSpPr>
          <p:cNvPr id="49" name="文本框 48"/>
          <p:cNvSpPr txBox="1"/>
          <p:nvPr/>
        </p:nvSpPr>
        <p:spPr>
          <a:xfrm>
            <a:off x="5269814" y="3341581"/>
            <a:ext cx="23362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=</a:t>
            </a:r>
            <a:endParaRPr lang="zh-CN" altLang="en-US" sz="2100" b="1" dirty="0"/>
          </a:p>
        </p:txBody>
      </p:sp>
      <p:sp>
        <p:nvSpPr>
          <p:cNvPr id="50" name="矩形 49"/>
          <p:cNvSpPr/>
          <p:nvPr/>
        </p:nvSpPr>
        <p:spPr>
          <a:xfrm>
            <a:off x="5619044" y="3423956"/>
            <a:ext cx="780764" cy="266864"/>
          </a:xfrm>
          <a:prstGeom prst="rect">
            <a:avLst/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err="1"/>
              <a:t>POC</a:t>
            </a:r>
            <a:endParaRPr lang="zh-CN" altLang="en-US" sz="1350" dirty="0"/>
          </a:p>
        </p:txBody>
      </p:sp>
      <p:sp>
        <p:nvSpPr>
          <p:cNvPr id="51" name="矩形 50"/>
          <p:cNvSpPr/>
          <p:nvPr/>
        </p:nvSpPr>
        <p:spPr>
          <a:xfrm>
            <a:off x="3835439" y="4534303"/>
            <a:ext cx="1707518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Landuse</a:t>
            </a:r>
            <a:r>
              <a:rPr lang="en-US" altLang="zh-CN" sz="120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721225" y="4339454"/>
            <a:ext cx="1821731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carbon sequestration</a:t>
            </a:r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649185" y="4748126"/>
            <a:ext cx="2152724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production management</a:t>
            </a:r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448453" y="4861079"/>
            <a:ext cx="2152724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下箭头 61"/>
          <p:cNvSpPr/>
          <p:nvPr/>
        </p:nvSpPr>
        <p:spPr>
          <a:xfrm>
            <a:off x="5559967" y="2337768"/>
            <a:ext cx="175136" cy="212975"/>
          </a:xfrm>
          <a:prstGeom prst="downArrow">
            <a:avLst/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7" name="下箭头 66"/>
          <p:cNvSpPr/>
          <p:nvPr/>
        </p:nvSpPr>
        <p:spPr>
          <a:xfrm>
            <a:off x="3558694" y="2336257"/>
            <a:ext cx="175136" cy="212975"/>
          </a:xfrm>
          <a:prstGeom prst="downArrow">
            <a:avLst/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8" name="下箭头 67"/>
          <p:cNvSpPr/>
          <p:nvPr/>
        </p:nvSpPr>
        <p:spPr>
          <a:xfrm rot="18000000">
            <a:off x="4050808" y="2947851"/>
            <a:ext cx="121489" cy="567517"/>
          </a:xfrm>
          <a:prstGeom prst="downArrow">
            <a:avLst>
              <a:gd name="adj1" fmla="val 50000"/>
              <a:gd name="adj2" fmla="val 81532"/>
            </a:avLst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9" name="下箭头 68"/>
          <p:cNvSpPr/>
          <p:nvPr/>
        </p:nvSpPr>
        <p:spPr>
          <a:xfrm rot="3600000" flipH="1">
            <a:off x="5063202" y="2905471"/>
            <a:ext cx="145174" cy="637698"/>
          </a:xfrm>
          <a:prstGeom prst="downArrow">
            <a:avLst>
              <a:gd name="adj1" fmla="val 50000"/>
              <a:gd name="adj2" fmla="val 81532"/>
            </a:avLst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6" name="下箭头 75"/>
          <p:cNvSpPr/>
          <p:nvPr/>
        </p:nvSpPr>
        <p:spPr>
          <a:xfrm>
            <a:off x="4489259" y="3798446"/>
            <a:ext cx="175136" cy="212975"/>
          </a:xfrm>
          <a:prstGeom prst="downArrow">
            <a:avLst/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7" name="矩形 76"/>
          <p:cNvSpPr/>
          <p:nvPr/>
        </p:nvSpPr>
        <p:spPr>
          <a:xfrm>
            <a:off x="3548184" y="5366640"/>
            <a:ext cx="2092175" cy="326615"/>
          </a:xfrm>
          <a:prstGeom prst="rect">
            <a:avLst/>
          </a:prstGeom>
          <a:noFill/>
          <a:ln w="19050">
            <a:solidFill>
              <a:srgbClr val="0070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rgbClr val="0070BF"/>
                </a:solidFill>
              </a:rPr>
              <a:t>Simulate </a:t>
            </a:r>
            <a:r>
              <a:rPr lang="en-US" altLang="zh-CN" sz="1350" b="1" dirty="0" err="1">
                <a:solidFill>
                  <a:srgbClr val="0070BF"/>
                </a:solidFill>
              </a:rPr>
              <a:t>SOC</a:t>
            </a:r>
            <a:r>
              <a:rPr lang="en-US" altLang="zh-CN" sz="1350" b="1" dirty="0">
                <a:solidFill>
                  <a:srgbClr val="0070BF"/>
                </a:solidFill>
              </a:rPr>
              <a:t> dynamics</a:t>
            </a:r>
            <a:endParaRPr lang="en-US" altLang="zh-CN" sz="1350" b="1" dirty="0">
              <a:solidFill>
                <a:srgbClr val="0070BF"/>
              </a:solidFill>
            </a:endParaRPr>
          </a:p>
        </p:txBody>
      </p:sp>
      <p:sp>
        <p:nvSpPr>
          <p:cNvPr id="78" name="下箭头 77"/>
          <p:cNvSpPr/>
          <p:nvPr/>
        </p:nvSpPr>
        <p:spPr>
          <a:xfrm>
            <a:off x="4484432" y="5066546"/>
            <a:ext cx="175136" cy="212975"/>
          </a:xfrm>
          <a:prstGeom prst="downArrow">
            <a:avLst/>
          </a:prstGeom>
          <a:solidFill>
            <a:srgbClr val="00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12" name="图片 11" descr="OSPP投票二维码-egu23-1500-qr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5" name="图形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7" name="椭圆 16"/>
            <p:cNvSpPr/>
            <p:nvPr>
              <p:custDataLst>
                <p:tags r:id="rId8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9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Discussion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328930" y="1017905"/>
            <a:ext cx="8147685" cy="34544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4.3 the application of </a:t>
            </a:r>
            <a:r>
              <a:rPr lang="en-US" altLang="zh-CN" sz="1800" dirty="0" err="1">
                <a:solidFill>
                  <a:schemeClr val="lt1"/>
                </a:solidFill>
                <a:sym typeface="+mn-ea"/>
              </a:rPr>
              <a:t>PTFs</a:t>
            </a:r>
            <a:r>
              <a:rPr lang="en-US" altLang="zh-CN" sz="1800" dirty="0">
                <a:solidFill>
                  <a:schemeClr val="lt1"/>
                </a:solidFill>
                <a:sym typeface="+mn-ea"/>
              </a:rPr>
              <a:t> in predicting </a:t>
            </a:r>
            <a:r>
              <a:rPr lang="en-US" altLang="zh-CN" sz="1800" dirty="0" err="1">
                <a:sym typeface="+mn-ea"/>
              </a:rPr>
              <a:t>MAOC</a:t>
            </a:r>
            <a:r>
              <a:rPr lang="en-US" altLang="zh-CN" sz="1800" dirty="0">
                <a:sym typeface="+mn-ea"/>
              </a:rPr>
              <a:t> by “digging” the legacy soil database</a:t>
            </a:r>
            <a:endParaRPr lang="en-US" altLang="zh-CN" sz="1800" dirty="0">
              <a:sym typeface="+mn-ea"/>
            </a:endParaRPr>
          </a:p>
        </p:txBody>
      </p:sp>
      <p:pic>
        <p:nvPicPr>
          <p:cNvPr id="4" name="图片 3">
            <a:hlinkClick r:id="rId12" action="ppaction://hlinksldjump"/>
          </p:cNvPr>
          <p:cNvPicPr/>
          <p:nvPr>
            <p:custDataLst>
              <p:tags r:id="rId13"/>
            </p:custDataLst>
          </p:nvPr>
        </p:nvPicPr>
        <p:blipFill>
          <a:blip r:embed="rId14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5572" y="4504686"/>
            <a:ext cx="7266971" cy="10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rgbClr val="0070C0"/>
                </a:solidFill>
              </a:rPr>
              <a:t>All performed similarly, slightly improving model accuracy and model robustness. </a:t>
            </a:r>
            <a:endParaRPr lang="en-US" altLang="zh-CN" sz="1350" b="1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rgbClr val="0070C0"/>
                </a:solidFill>
              </a:rPr>
              <a:t>In our study</a:t>
            </a:r>
            <a:r>
              <a:rPr lang="en-US" altLang="zh-CN" sz="1350" dirty="0"/>
              <a:t>, </a:t>
            </a:r>
            <a:r>
              <a:rPr lang="en-US" altLang="zh-CN" sz="1350" b="1" dirty="0">
                <a:solidFill>
                  <a:srgbClr val="0070C0"/>
                </a:solidFill>
              </a:rPr>
              <a:t>EW and AW </a:t>
            </a:r>
            <a:r>
              <a:rPr lang="en-US" altLang="zh-CN" sz="1350" dirty="0"/>
              <a:t>were optimal for their easy implementation with equivalent accuracy, while this can be </a:t>
            </a:r>
            <a:r>
              <a:rPr lang="en-US" altLang="zh-CN" sz="1350" b="1" dirty="0">
                <a:solidFill>
                  <a:srgbClr val="0070C0"/>
                </a:solidFill>
              </a:rPr>
              <a:t>case-specific</a:t>
            </a:r>
            <a:r>
              <a:rPr lang="en-US" altLang="zh-CN" sz="1350" dirty="0"/>
              <a:t> so that comparison is necessary for other studies .</a:t>
            </a:r>
            <a:endParaRPr lang="zh-CN" altLang="en-US" sz="1350" dirty="0"/>
          </a:p>
        </p:txBody>
      </p:sp>
      <p:sp>
        <p:nvSpPr>
          <p:cNvPr id="7" name="文本框 6"/>
          <p:cNvSpPr txBox="1"/>
          <p:nvPr/>
        </p:nvSpPr>
        <p:spPr>
          <a:xfrm>
            <a:off x="963930" y="2148205"/>
            <a:ext cx="4125595" cy="289560"/>
          </a:xfrm>
          <a:prstGeom prst="rect">
            <a:avLst/>
          </a:prstGeom>
          <a:solidFill>
            <a:srgbClr val="0070BF"/>
          </a:solidFill>
          <a:ln w="38100">
            <a:solidFill>
              <a:srgbClr val="0070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 defTabSz="914400">
              <a:defRPr sz="1600" b="1" kern="100">
                <a:solidFill>
                  <a:schemeClr val="bg1"/>
                </a:solidFill>
                <a:cs typeface="+mn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500" dirty="0" err="1"/>
              <a:t>Comprision</a:t>
            </a:r>
            <a:r>
              <a:rPr lang="en-US" altLang="zh-CN" sz="1500" dirty="0"/>
              <a:t> of 2 predictor selection algorithms</a:t>
            </a:r>
            <a:endParaRPr lang="en-US" altLang="zh-CN" sz="1500" dirty="0"/>
          </a:p>
        </p:txBody>
      </p:sp>
      <p:sp>
        <p:nvSpPr>
          <p:cNvPr id="9" name="文本框 8"/>
          <p:cNvSpPr txBox="1"/>
          <p:nvPr/>
        </p:nvSpPr>
        <p:spPr>
          <a:xfrm>
            <a:off x="1245573" y="2483311"/>
            <a:ext cx="7266970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50" b="1" dirty="0" err="1">
                <a:solidFill>
                  <a:srgbClr val="0070C0"/>
                </a:solidFill>
              </a:rPr>
              <a:t>RFE</a:t>
            </a:r>
            <a:r>
              <a:rPr lang="en-US" altLang="zh-CN" sz="1350" b="1" dirty="0">
                <a:solidFill>
                  <a:srgbClr val="0070C0"/>
                </a:solidFill>
              </a:rPr>
              <a:t>: reduced the number of predictors, kept comparable accuracy </a:t>
            </a:r>
            <a:r>
              <a:rPr lang="en-US" altLang="zh-CN" sz="1350" dirty="0"/>
              <a:t>obtained by the Full model. </a:t>
            </a:r>
            <a:endParaRPr lang="en-US" altLang="zh-CN" sz="135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rgbClr val="0070C0"/>
                </a:solidFill>
              </a:rPr>
              <a:t>FRFS: improved model parsimony</a:t>
            </a:r>
            <a:r>
              <a:rPr lang="en-US" altLang="zh-CN" sz="1350" dirty="0"/>
              <a:t>, performing similar to or even </a:t>
            </a:r>
            <a:r>
              <a:rPr lang="en-US" altLang="zh-CN" sz="1350" b="1" dirty="0">
                <a:solidFill>
                  <a:srgbClr val="0070C0"/>
                </a:solidFill>
              </a:rPr>
              <a:t>better than RFE</a:t>
            </a:r>
            <a:r>
              <a:rPr lang="en-US" altLang="zh-CN" sz="1350" dirty="0"/>
              <a:t>. </a:t>
            </a:r>
            <a:endParaRPr lang="en-US" altLang="zh-CN" sz="1350" dirty="0"/>
          </a:p>
        </p:txBody>
      </p:sp>
      <p:sp>
        <p:nvSpPr>
          <p:cNvPr id="11" name="文本框 10"/>
          <p:cNvSpPr txBox="1"/>
          <p:nvPr/>
        </p:nvSpPr>
        <p:spPr>
          <a:xfrm>
            <a:off x="963930" y="3402965"/>
            <a:ext cx="4125595" cy="289560"/>
          </a:xfrm>
          <a:prstGeom prst="rect">
            <a:avLst/>
          </a:prstGeom>
          <a:solidFill>
            <a:srgbClr val="0070BF"/>
          </a:solidFill>
          <a:ln w="38100">
            <a:solidFill>
              <a:srgbClr val="0070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000" b="1" kern="100">
                <a:solidFill>
                  <a:schemeClr val="bg1"/>
                </a:solidFill>
                <a:cs typeface="+mn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en-US" altLang="zh-CN" sz="1500" dirty="0"/>
              <a:t>The best performed model with FRFS: Cubist</a:t>
            </a:r>
            <a:endParaRPr lang="en-US" altLang="zh-CN" sz="1500" dirty="0"/>
          </a:p>
        </p:txBody>
      </p:sp>
      <p:sp>
        <p:nvSpPr>
          <p:cNvPr id="22" name="文本框 21"/>
          <p:cNvSpPr txBox="1"/>
          <p:nvPr/>
        </p:nvSpPr>
        <p:spPr>
          <a:xfrm>
            <a:off x="963930" y="4153535"/>
            <a:ext cx="4146550" cy="289560"/>
          </a:xfrm>
          <a:prstGeom prst="rect">
            <a:avLst/>
          </a:prstGeom>
          <a:solidFill>
            <a:srgbClr val="0070BF"/>
          </a:solidFill>
          <a:ln w="38100">
            <a:solidFill>
              <a:srgbClr val="0070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000" b="1" kern="100">
                <a:solidFill>
                  <a:schemeClr val="bg1"/>
                </a:solidFill>
                <a:cs typeface="+mn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en-US" altLang="zh-CN" sz="1500" dirty="0"/>
              <a:t>The performances of 5 ensemble methods</a:t>
            </a:r>
            <a:endParaRPr lang="en-US" altLang="zh-CN" sz="1500" dirty="0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80035" y="451485"/>
            <a:ext cx="74523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Conclusion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13" name="图片 12" descr="OSPP投票二维码-egu23-1500-qr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5" name="图形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7" name="椭圆 16"/>
            <p:cNvSpPr/>
            <p:nvPr>
              <p:custDataLst>
                <p:tags r:id="rId9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506730" y="1017905"/>
            <a:ext cx="7988935" cy="611505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800" dirty="0">
                <a:sym typeface="+mn-ea"/>
              </a:rPr>
              <a:t>MAOC could be successfully predicted by machine learning based PTFs with a mean R</a:t>
            </a:r>
            <a:r>
              <a:rPr lang="en-US" altLang="zh-CN" sz="1800" baseline="30000" dirty="0">
                <a:sym typeface="+mn-ea"/>
              </a:rPr>
              <a:t>2</a:t>
            </a:r>
            <a:r>
              <a:rPr lang="en-US" altLang="zh-CN" sz="1800" dirty="0">
                <a:sym typeface="+mn-ea"/>
              </a:rPr>
              <a:t> of 0.877–0.9 and mean RMSE of 2.994–3.269 g kg</a:t>
            </a:r>
            <a:r>
              <a:rPr lang="en-US" altLang="zh-CN" sz="1800" baseline="30000" dirty="0">
                <a:sym typeface="+mn-ea"/>
              </a:rPr>
              <a:t>-1</a:t>
            </a:r>
            <a:r>
              <a:rPr lang="en-US" altLang="zh-CN" sz="1800" dirty="0">
                <a:sym typeface="+mn-ea"/>
              </a:rPr>
              <a:t>. </a:t>
            </a:r>
            <a:endParaRPr lang="en-US" altLang="zh-CN" sz="1800" dirty="0">
              <a:sym typeface="+mn-ea"/>
            </a:endParaRPr>
          </a:p>
        </p:txBody>
      </p:sp>
      <p:pic>
        <p:nvPicPr>
          <p:cNvPr id="27" name="图片 26">
            <a:hlinkClick r:id="rId12" action="ppaction://hlinksldjump"/>
          </p:cNvPr>
          <p:cNvPicPr/>
          <p:nvPr>
            <p:custDataLst>
              <p:tags r:id="rId13"/>
            </p:custDataLst>
          </p:nvPr>
        </p:nvPicPr>
        <p:blipFill>
          <a:blip r:embed="rId14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61035" y="1297305"/>
            <a:ext cx="7718425" cy="453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Adhikari, K.,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Hartemink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A.E., 2016. Linking soils to ecosystem services—A global review.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Geoderma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262, 101-111.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Baldock, J.A., Hawke, B.,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Sanderman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J., Macdonald, L.M., 2013. Predicting contents of carbon and its component fractions in Australian soils from diffuse reflectance mid-infrared spectra. Soil Research, 51(8), 577-595.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Ballabio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C.,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Panagos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P.,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Montanarella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L., 2016. Mapping topsoil physical properties at European scale using the LUCAS database.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Geoderma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261, 110-123.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Batjes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N.H., 1996. Total carbon and nitrogen in the soils of the world. European journal of soil science, 47(2), 151-163.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Benbi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D.K., Boparai, A.K., Brar, K., 2014. Decomposition of particulate organic matter is more sensitive to temperature than the mineral associated organic matter. Soil Biology and Biochemistry, 70, 183-192.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Bossio, D.A., Cook-Patton, S.C., Ellis, P.W.,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Fargione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J.,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Sanderman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J., Smith, P., Wood, S.,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Zomer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R.J., Von Unger, M., Emmer, I.M.,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Griscom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B.W., 2020. The role of soil carbon in natural climate solutions. Nature Sustainability, 3(5), 391-398.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Brungard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C.W.,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Boettinger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J.L.,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Duniway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M.C., Wills, S.A., Edwards Jr, T.C., 2015. Machine learning for predicting soil classes in three semi-arid landscapes.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Geoderma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239, 68-83.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Cambardella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C.A., Elliott, E.T., 1992. Particulate soil organic</a:t>
            </a:r>
            <a:r>
              <a:rPr lang="zh-CN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‐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matter changes across a grassland cultivation sequence. Soil Science Society of America Journal, 56(3), 777-783.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Chabbi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A., Lehmann, J.,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Ciais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P.,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Loescher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H.W.,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Cotrufo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M.F., Don, A.,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SanClements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M., Schipper, L., Six, J., Smith, P.,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Rumpel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C., 2017. Aligning agriculture and climate policy. Nature climate change, 7(5), 307-309.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Chen, S.,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Arrouays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D., Mulder, V.L.,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Poggio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L.,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Minasny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B.,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Roudier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P.,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Libohova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Z.,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Lagacherie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P., Shi, Z.,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Hannam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J.,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Meersmans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J., Richer-de-Forges, A.C., Walter, C., 2022. Digital mapping of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GlobalSoilMap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soil properties at a broad scale: A review.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Geoderma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409, 115567.</a:t>
            </a:r>
            <a:endParaRPr lang="zh-CN" altLang="zh-CN" sz="105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5000"/>
              </a:lnSpc>
              <a:spcAft>
                <a:spcPts val="0"/>
              </a:spcAft>
            </a:pP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Chen, S., Liang, Z., Webster, R., Zhang, G., Zhou, Y., Teng, H., Hu, B., </a:t>
            </a:r>
            <a:r>
              <a:rPr lang="en-GB" altLang="zh-CN" sz="105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Arrouays</a:t>
            </a:r>
            <a:r>
              <a:rPr lang="en-GB" altLang="zh-CN" sz="105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D., Shi, Z., 2019. A high-resolution map of soil pH in China made by hybrid modelling of sparse soil data and environmental covariates and its implications for pollution. Science of the Total Environment, 655, 273-283.</a:t>
            </a:r>
            <a:endParaRPr lang="en-GB" altLang="zh-CN" sz="105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Reference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                             </a:t>
            </a:r>
            <a:r>
              <a:rPr lang="en-US" altLang="zh-CN" sz="2000" b="1">
                <a:solidFill>
                  <a:srgbClr val="003F88"/>
                </a:solidFill>
              </a:rPr>
              <a:t>        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5" name="图片 4" descr="OSPP投票二维码-egu23-1500-qr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2" name="图形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7" name="图片 26">
            <a:hlinkClick r:id="rId11" action="ppaction://hlinksldjump"/>
          </p:cNvPr>
          <p:cNvPicPr/>
          <p:nvPr>
            <p:custDataLst>
              <p:tags r:id="rId12"/>
            </p:custDataLst>
          </p:nvPr>
        </p:nvPicPr>
        <p:blipFill>
          <a:blip r:embed="rId13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160" y="457200"/>
            <a:ext cx="78232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1C549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3" name="图形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833360" y="250190"/>
            <a:ext cx="1483360" cy="12242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alphaModFix amt="6000"/>
            <a:duotone>
              <a:schemeClr val="accent2">
                <a:shade val="45000"/>
                <a:satMod val="135000"/>
              </a:schemeClr>
              <a:prstClr val="white"/>
            </a:duoton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09" y="3425973"/>
            <a:ext cx="7780276" cy="277200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-635" y="509270"/>
            <a:ext cx="783399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100" b="1">
                <a:solidFill>
                  <a:schemeClr val="bg1"/>
                </a:solidFill>
              </a:rPr>
              <a:t>Ensemble machine learning improves pedotransfer functions for predicting soil mineral associated organic carbon.             Yi Xiao</a:t>
            </a:r>
            <a:endParaRPr lang="en-US" altLang="zh-CN" sz="11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635" y="2867660"/>
            <a:ext cx="9143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THANKS FOR YOUR ATTENTION</a:t>
            </a:r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!</a:t>
            </a:r>
            <a:endParaRPr lang="en-US" sz="4000" b="1" dirty="0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7455" y="5889625"/>
            <a:ext cx="48183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3F88"/>
                </a:solidFill>
              </a:rPr>
              <a:t>Contact information:</a:t>
            </a:r>
            <a:endParaRPr lang="zh-CN" altLang="en-US" b="1">
              <a:solidFill>
                <a:srgbClr val="003F88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 sz="1600">
                <a:solidFill>
                  <a:srgbClr val="003F88"/>
                </a:solidFill>
              </a:rPr>
              <a:t>Email: xiaoyi111@zju.edu.cn; yixiao.cn.zju@gmail.com</a:t>
            </a:r>
            <a:endParaRPr lang="en-US" altLang="zh-CN" sz="1600">
              <a:solidFill>
                <a:srgbClr val="003F88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 sz="1600">
                <a:solidFill>
                  <a:srgbClr val="003F88"/>
                </a:solidFill>
              </a:rPr>
              <a:t>Researchgate: </a:t>
            </a:r>
            <a:r>
              <a:rPr lang="en-US" altLang="zh-CN" sz="1600">
                <a:solidFill>
                  <a:srgbClr val="003F88"/>
                </a:solidFill>
                <a:sym typeface="+mn-ea"/>
              </a:rPr>
              <a:t>researchgate.net/profile/Yi-Xiao-79</a:t>
            </a:r>
            <a:endParaRPr lang="en-US" altLang="zh-CN" sz="1600">
              <a:solidFill>
                <a:srgbClr val="003F88"/>
              </a:solidFill>
            </a:endParaRPr>
          </a:p>
        </p:txBody>
      </p:sp>
      <p:pic>
        <p:nvPicPr>
          <p:cNvPr id="27" name="图片 26">
            <a:hlinkClick r:id="rId11" action="ppaction://hlinksldjump"/>
          </p:cNvPr>
          <p:cNvPicPr/>
          <p:nvPr>
            <p:custDataLst>
              <p:tags r:id="rId12"/>
            </p:custDataLst>
          </p:nvPr>
        </p:nvPicPr>
        <p:blipFill>
          <a:blip r:embed="rId13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4202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形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24" name="椭圆 23"/>
            <p:cNvSpPr/>
            <p:nvPr>
              <p:custDataLst>
                <p:tags r:id="rId4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5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280035" y="451485"/>
            <a:ext cx="7485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2 Minute Madness - Data &amp; Results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cxnSp>
        <p:nvCxnSpPr>
          <p:cNvPr id="65" name="直接连接符 64"/>
          <p:cNvCxnSpPr/>
          <p:nvPr>
            <p:custDataLst>
              <p:tags r:id="rId7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69620" y="1510665"/>
            <a:ext cx="3148965" cy="3479165"/>
            <a:chOff x="8180" y="2337"/>
            <a:chExt cx="4360" cy="5171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b="5222"/>
            <a:stretch>
              <a:fillRect/>
            </a:stretch>
          </p:blipFill>
          <p:spPr>
            <a:xfrm>
              <a:off x="8180" y="3138"/>
              <a:ext cx="4361" cy="437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253" y="2337"/>
              <a:ext cx="4066" cy="724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b="15418"/>
          <a:stretch>
            <a:fillRect/>
          </a:stretch>
        </p:blipFill>
        <p:spPr>
          <a:xfrm>
            <a:off x="4483735" y="1878330"/>
            <a:ext cx="4374515" cy="2731135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4572000" y="4989830"/>
            <a:ext cx="4385310" cy="1142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ClrTx/>
              <a:buSzTx/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FRFS:</a:t>
            </a:r>
            <a:r>
              <a:rPr lang="en-US" altLang="zh-CN" sz="1600" b="1" dirty="0">
                <a:solidFill>
                  <a:srgbClr val="0070C0"/>
                </a:solidFill>
              </a:rPr>
              <a:t> </a:t>
            </a:r>
            <a:endParaRPr lang="en-US" altLang="zh-CN" sz="1600" b="1" dirty="0">
              <a:solidFill>
                <a:srgbClr val="0070C0"/>
              </a:solidFill>
            </a:endParaRPr>
          </a:p>
          <a:p>
            <a:pPr indent="0" algn="just">
              <a:buClrTx/>
              <a:buSzTx/>
              <a:buNone/>
            </a:pPr>
            <a:r>
              <a:rPr lang="zh-CN" altLang="en-US" dirty="0">
                <a:solidFill>
                  <a:schemeClr val="tx1"/>
                </a:solidFill>
              </a:rPr>
              <a:t>fewer predictors, better model performance.</a:t>
            </a:r>
            <a:endParaRPr lang="zh-CN" altLang="en-US" dirty="0">
              <a:solidFill>
                <a:schemeClr val="tx1"/>
              </a:solidFill>
            </a:endParaRPr>
          </a:p>
          <a:p>
            <a:pPr indent="0" algn="just">
              <a:buClrTx/>
              <a:buSzTx/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RFE: </a:t>
            </a:r>
            <a:endParaRPr lang="en-US" altLang="zh-CN" b="1" dirty="0">
              <a:solidFill>
                <a:srgbClr val="0070C0"/>
              </a:solidFill>
            </a:endParaRPr>
          </a:p>
          <a:p>
            <a:pPr indent="0" algn="just">
              <a:buClrTx/>
              <a:buSzTx/>
              <a:buNone/>
            </a:pPr>
            <a:r>
              <a:rPr lang="zh-CN" altLang="en-US" dirty="0">
                <a:solidFill>
                  <a:schemeClr val="tx1"/>
                </a:solidFill>
              </a:rPr>
              <a:t>more predictors, higher RMSE.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8525" y="5068570"/>
            <a:ext cx="291274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ym typeface="+mn-ea"/>
              </a:rPr>
              <a:t>352 representative samples from LUCAS</a:t>
            </a:r>
            <a:r>
              <a:rPr lang="en-US" altLang="zh-CN">
                <a:sym typeface="+mn-ea"/>
              </a:rPr>
              <a:t>(2019) </a:t>
            </a:r>
            <a:r>
              <a:rPr lang="zh-CN" altLang="en-US">
                <a:sym typeface="+mn-ea"/>
              </a:rPr>
              <a:t>Soil</a:t>
            </a:r>
            <a:r>
              <a:rPr lang="en-US" altLang="zh-CN">
                <a:sym typeface="+mn-ea"/>
              </a:rPr>
              <a:t>.</a:t>
            </a: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26" name="图片 25" descr="OSPP投票二维码-egu23-1500-qr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>
            <p:custDataLst>
              <p:tags r:id="rId19"/>
            </p:custDataLst>
          </p:nvPr>
        </p:nvSpPr>
        <p:spPr>
          <a:xfrm>
            <a:off x="4624705" y="1017905"/>
            <a:ext cx="4332605" cy="70739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800" dirty="0">
                <a:sym typeface="+mn-ea"/>
              </a:rPr>
              <a:t>A new predictor selection algorithm - “forward recursive feature selection” </a:t>
            </a:r>
            <a:r>
              <a:rPr lang="en-US" altLang="zh-CN" sz="1800">
                <a:sym typeface="+mn-ea"/>
              </a:rPr>
              <a:t>(FRFS)</a:t>
            </a:r>
            <a:endParaRPr lang="en-US" altLang="zh-CN" sz="1800" dirty="0"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20"/>
            </p:custDataLst>
          </p:nvPr>
        </p:nvSpPr>
        <p:spPr>
          <a:xfrm>
            <a:off x="1575160" y="1047892"/>
            <a:ext cx="1538605" cy="36830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Data</a:t>
            </a:r>
            <a:endParaRPr lang="en-US" altLang="zh-CN" dirty="0"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516120" y="874395"/>
            <a:ext cx="0" cy="6007735"/>
          </a:xfrm>
          <a:prstGeom prst="line">
            <a:avLst/>
          </a:prstGeom>
          <a:ln>
            <a:solidFill>
              <a:srgbClr val="003F88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hlinkClick r:id="rId21" action="ppaction://hlinksldjump"/>
          </p:cNvPr>
          <p:cNvPicPr/>
          <p:nvPr>
            <p:custDataLst>
              <p:tags r:id="rId22"/>
            </p:custDataLst>
          </p:nvPr>
        </p:nvPicPr>
        <p:blipFill>
          <a:blip r:embed="rId23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096" r="3767" b="8168"/>
          <a:stretch>
            <a:fillRect/>
          </a:stretch>
        </p:blipFill>
        <p:spPr>
          <a:xfrm>
            <a:off x="206375" y="1804670"/>
            <a:ext cx="4153535" cy="281876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584065" y="1852295"/>
            <a:ext cx="4391025" cy="1903095"/>
            <a:chOff x="7219" y="2781"/>
            <a:chExt cx="6915" cy="2997"/>
          </a:xfrm>
        </p:grpSpPr>
        <p:grpSp>
          <p:nvGrpSpPr>
            <p:cNvPr id="8" name="组合 7"/>
            <p:cNvGrpSpPr/>
            <p:nvPr/>
          </p:nvGrpSpPr>
          <p:grpSpPr>
            <a:xfrm>
              <a:off x="7219" y="2781"/>
              <a:ext cx="6915" cy="2997"/>
              <a:chOff x="12182549" y="-2860513"/>
              <a:chExt cx="8621366" cy="3556812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6819" r="6343" b="12332"/>
              <a:stretch>
                <a:fillRect/>
              </a:stretch>
            </p:blipFill>
            <p:spPr>
              <a:xfrm>
                <a:off x="12182549" y="-2860513"/>
                <a:ext cx="8621366" cy="3556812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>
              <a:xfrm flipH="1" flipV="1">
                <a:off x="13755964" y="-78675"/>
                <a:ext cx="523640" cy="50557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3588433" y="-529186"/>
                <a:ext cx="1125347" cy="55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>
                    <a:solidFill>
                      <a:srgbClr val="FF0000"/>
                    </a:solidFill>
                  </a:rPr>
                  <a:t>best</a:t>
                </a:r>
                <a:endParaRPr lang="zh-CN" altLang="en-US" sz="135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 flipV="1">
              <a:off x="11338" y="5126"/>
              <a:ext cx="433" cy="4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图形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5" name="椭圆 14"/>
            <p:cNvSpPr/>
            <p:nvPr>
              <p:custDataLst>
                <p:tags r:id="rId7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8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85435" y="1012190"/>
            <a:ext cx="2880995" cy="64516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800" dirty="0">
                <a:sym typeface="+mn-ea"/>
              </a:rPr>
              <a:t>Model performance of model ensemble </a:t>
            </a:r>
            <a:r>
              <a:rPr lang="en-US" altLang="zh-CN" sz="1800">
                <a:sym typeface="+mn-ea"/>
              </a:rPr>
              <a:t>methods </a:t>
            </a:r>
            <a:endParaRPr lang="en-US" altLang="zh-CN" sz="1800" dirty="0"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516120" y="874395"/>
            <a:ext cx="0" cy="6007735"/>
          </a:xfrm>
          <a:prstGeom prst="line">
            <a:avLst/>
          </a:prstGeom>
          <a:ln>
            <a:solidFill>
              <a:srgbClr val="003F88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3550" y="1012190"/>
            <a:ext cx="3870960" cy="645160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800" dirty="0">
                <a:sym typeface="+mn-ea"/>
              </a:rPr>
              <a:t>Model performance under different predictors and </a:t>
            </a:r>
            <a:r>
              <a:rPr lang="en-US" altLang="zh-CN" sz="1800">
                <a:sym typeface="+mn-ea"/>
              </a:rPr>
              <a:t>machine learning</a:t>
            </a:r>
            <a:endParaRPr lang="en-US" altLang="zh-CN" sz="1800" dirty="0"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 flipH="1" flipV="1">
            <a:off x="1838960" y="4228465"/>
            <a:ext cx="2667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文本框 20"/>
          <p:cNvSpPr txBox="1"/>
          <p:nvPr/>
        </p:nvSpPr>
        <p:spPr>
          <a:xfrm>
            <a:off x="463550" y="4749800"/>
            <a:ext cx="3613150" cy="9220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b="1" dirty="0">
                <a:solidFill>
                  <a:srgbClr val="0070C0"/>
                </a:solidFill>
                <a:sym typeface="+mn-ea"/>
              </a:rPr>
              <a:t>Comparison of 3 machine learning models: </a:t>
            </a:r>
            <a:r>
              <a:rPr lang="en-US" altLang="zh-CN" b="1" u="sng" dirty="0">
                <a:solidFill>
                  <a:srgbClr val="0070C0"/>
                </a:solidFill>
                <a:sym typeface="+mn-ea"/>
              </a:rPr>
              <a:t>Cubist</a:t>
            </a:r>
            <a:r>
              <a:rPr lang="en-US" altLang="zh-CN" dirty="0">
                <a:solidFill>
                  <a:srgbClr val="2E2E2E"/>
                </a:solidFill>
                <a:sym typeface="+mn-ea"/>
              </a:rPr>
              <a:t> performed the </a:t>
            </a:r>
            <a:r>
              <a:rPr lang="en-US" altLang="zh-CN" b="1" u="sng" dirty="0">
                <a:solidFill>
                  <a:srgbClr val="0070C0"/>
                </a:solidFill>
                <a:sym typeface="+mn-ea"/>
              </a:rPr>
              <a:t>best</a:t>
            </a:r>
            <a:r>
              <a:rPr lang="en-US" altLang="zh-CN" dirty="0">
                <a:solidFill>
                  <a:srgbClr val="2E2E2E"/>
                </a:solidFill>
                <a:sym typeface="+mn-ea"/>
              </a:rPr>
              <a:t> when combined </a:t>
            </a:r>
            <a:r>
              <a:rPr lang="en-US" altLang="zh-CN" b="1" u="sng" dirty="0">
                <a:solidFill>
                  <a:srgbClr val="0070C0"/>
                </a:solidFill>
                <a:sym typeface="+mn-ea"/>
              </a:rPr>
              <a:t>with FRFS</a:t>
            </a:r>
            <a:r>
              <a:rPr lang="en-US" altLang="zh-CN" dirty="0">
                <a:solidFill>
                  <a:srgbClr val="2E2E2E"/>
                </a:solidFill>
                <a:sym typeface="+mn-ea"/>
              </a:rPr>
              <a:t>. 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72330" y="3894455"/>
            <a:ext cx="4202430" cy="5835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>
            <a:spAutoFit/>
          </a:bodyPr>
          <a:lstStyle/>
          <a:p>
            <a:pPr indent="0" algn="just"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0070C0"/>
                </a:solidFill>
              </a:rPr>
              <a:t>Comparison of 5 ensemble methods: </a:t>
            </a:r>
            <a:r>
              <a:rPr lang="en-US" altLang="zh-CN" sz="1600" dirty="0">
                <a:solidFill>
                  <a:srgbClr val="2E2E2E"/>
                </a:solidFill>
              </a:rPr>
              <a:t>All these methods had </a:t>
            </a:r>
            <a:r>
              <a:rPr lang="en-US" altLang="zh-CN" sz="1600" b="1" dirty="0">
                <a:solidFill>
                  <a:srgbClr val="0070C0"/>
                </a:solidFill>
              </a:rPr>
              <a:t>quite similar model performances.</a:t>
            </a:r>
            <a:endParaRPr lang="en-US" altLang="zh-CN" sz="1600" dirty="0">
              <a:solidFill>
                <a:srgbClr val="2E2E2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72330" y="5506720"/>
            <a:ext cx="4208145" cy="6330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71755" rIns="71755" rtlCol="0">
            <a:noAutofit/>
          </a:bodyPr>
          <a:lstStyle/>
          <a:p>
            <a:pPr indent="0" algn="just"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0070C0"/>
                </a:solidFill>
                <a:sym typeface="+mn-ea"/>
              </a:rPr>
              <a:t>Robustness:</a:t>
            </a:r>
            <a:r>
              <a:rPr lang="zh-CN" altLang="en-US" sz="1600" b="1" dirty="0">
                <a:solidFill>
                  <a:srgbClr val="0070C0"/>
                </a:solidFill>
                <a:sym typeface="+mn-ea"/>
              </a:rPr>
              <a:t> </a:t>
            </a:r>
            <a:endParaRPr lang="zh-CN" altLang="en-US" sz="1600" b="1" dirty="0">
              <a:solidFill>
                <a:srgbClr val="0070C0"/>
              </a:solidFill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2E2E2E"/>
                </a:solidFill>
                <a:sym typeface="+mn-ea"/>
              </a:rPr>
              <a:t>IQR</a:t>
            </a:r>
            <a:r>
              <a:rPr lang="en-US" altLang="zh-CN" sz="1600" baseline="-25000" dirty="0" err="1">
                <a:solidFill>
                  <a:srgbClr val="2E2E2E"/>
                </a:solidFill>
                <a:sym typeface="+mn-ea"/>
              </a:rPr>
              <a:t>model</a:t>
            </a:r>
            <a:r>
              <a:rPr lang="en-US" altLang="zh-CN" sz="1600" baseline="-25000" dirty="0">
                <a:solidFill>
                  <a:srgbClr val="2E2E2E"/>
                </a:solidFill>
                <a:sym typeface="+mn-ea"/>
              </a:rPr>
              <a:t> ensemble methods </a:t>
            </a:r>
            <a:r>
              <a:rPr lang="en-US" altLang="zh-CN" sz="1600" dirty="0">
                <a:solidFill>
                  <a:srgbClr val="2E2E2E"/>
                </a:solidFill>
                <a:sym typeface="+mn-ea"/>
              </a:rPr>
              <a:t>&lt; IQR</a:t>
            </a:r>
            <a:r>
              <a:rPr lang="en-US" altLang="zh-CN" sz="1600" baseline="-25000" dirty="0" err="1">
                <a:solidFill>
                  <a:srgbClr val="2E2E2E"/>
                </a:solidFill>
                <a:sym typeface="+mn-ea"/>
              </a:rPr>
              <a:t>the</a:t>
            </a:r>
            <a:r>
              <a:rPr lang="en-US" altLang="zh-CN" sz="1600" baseline="-25000" dirty="0">
                <a:solidFill>
                  <a:srgbClr val="2E2E2E"/>
                </a:solidFill>
                <a:sym typeface="+mn-ea"/>
              </a:rPr>
              <a:t> single machine learning model</a:t>
            </a:r>
            <a:r>
              <a:rPr lang="en-US" altLang="zh-CN" sz="1600" dirty="0">
                <a:solidFill>
                  <a:srgbClr val="2E2E2E"/>
                </a:solidFill>
                <a:sym typeface="+mn-ea"/>
              </a:rPr>
              <a:t> </a:t>
            </a:r>
            <a:endParaRPr lang="en-US" altLang="zh-CN" sz="1600" dirty="0">
              <a:solidFill>
                <a:srgbClr val="2E2E2E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72330" y="4533900"/>
            <a:ext cx="4205605" cy="82994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sym typeface="+mn-ea"/>
              </a:rPr>
              <a:t>Comparison of ensemble methods and single model: </a:t>
            </a:r>
            <a:r>
              <a:rPr lang="en-US" altLang="zh-CN" sz="1600" dirty="0">
                <a:solidFill>
                  <a:srgbClr val="2E2E2E"/>
                </a:solidFill>
                <a:sym typeface="+mn-ea"/>
              </a:rPr>
              <a:t>All model </a:t>
            </a:r>
            <a:r>
              <a:rPr lang="en-US" altLang="zh-CN" sz="1600" b="1" u="sng" dirty="0">
                <a:solidFill>
                  <a:srgbClr val="0070C0"/>
                </a:solidFill>
                <a:sym typeface="+mn-ea"/>
              </a:rPr>
              <a:t>ensemble methods</a:t>
            </a:r>
            <a:r>
              <a:rPr lang="en-US" altLang="zh-CN" sz="1600" b="1" dirty="0">
                <a:solidFill>
                  <a:srgbClr val="0070C0"/>
                </a:solidFill>
                <a:sym typeface="+mn-ea"/>
              </a:rPr>
              <a:t> </a:t>
            </a:r>
            <a:r>
              <a:rPr lang="en-US" altLang="zh-CN" sz="1600" dirty="0">
                <a:solidFill>
                  <a:srgbClr val="2E2E2E"/>
                </a:solidFill>
                <a:sym typeface="+mn-ea"/>
              </a:rPr>
              <a:t>performed </a:t>
            </a:r>
            <a:r>
              <a:rPr lang="en-US" altLang="zh-CN" sz="1600" b="1" u="sng" dirty="0">
                <a:solidFill>
                  <a:srgbClr val="0070C0"/>
                </a:solidFill>
                <a:sym typeface="+mn-ea"/>
              </a:rPr>
              <a:t>better</a:t>
            </a:r>
            <a:r>
              <a:rPr lang="en-US" altLang="zh-CN" sz="1600" u="sng" dirty="0">
                <a:solidFill>
                  <a:srgbClr val="2E2E2E"/>
                </a:solidFill>
                <a:sym typeface="+mn-ea"/>
              </a:rPr>
              <a:t> </a:t>
            </a:r>
            <a:r>
              <a:rPr lang="en-US" altLang="zh-CN" sz="1600" dirty="0">
                <a:solidFill>
                  <a:srgbClr val="2E2E2E"/>
                </a:solidFill>
                <a:sym typeface="+mn-ea"/>
              </a:rPr>
              <a:t>than the single machine learning model.</a:t>
            </a:r>
            <a:endParaRPr lang="en-US" altLang="zh-CN" sz="1600" dirty="0">
              <a:solidFill>
                <a:srgbClr val="2E2E2E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280035" y="451485"/>
            <a:ext cx="7485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2 Minute Madness - Main Results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   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27" name="图片 26" descr="OSPP投票二维码-egu23-1500-qr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4" name="图片 3">
            <a:hlinkClick r:id="rId15" action="ppaction://hlinksldjump"/>
          </p:cNvPr>
          <p:cNvPicPr/>
          <p:nvPr>
            <p:custDataLst>
              <p:tags r:id="rId16"/>
            </p:custDataLst>
          </p:nvPr>
        </p:nvPicPr>
        <p:blipFill>
          <a:blip r:embed="rId17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3000"/>
            <a:duotone>
              <a:schemeClr val="accent2">
                <a:shade val="45000"/>
                <a:satMod val="135000"/>
              </a:schemeClr>
              <a:prstClr val="white"/>
            </a:duoton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09" y="3425973"/>
            <a:ext cx="7780276" cy="2772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3089-0BD1-40CD-8509-0C8D0ABB3B6C}" type="datetime1">
              <a:rPr lang="zh-CN" altLang="en-US" smtClean="0"/>
            </a:fld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3" name="图形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852" r="68167"/>
          <a:stretch>
            <a:fillRect/>
          </a:stretch>
        </p:blipFill>
        <p:spPr>
          <a:xfrm>
            <a:off x="7799070" y="250190"/>
            <a:ext cx="1483360" cy="122428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10160" y="457200"/>
            <a:ext cx="7823200" cy="365125"/>
          </a:xfrm>
          <a:prstGeom prst="rec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-635" y="509270"/>
            <a:ext cx="783399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>
                <a:solidFill>
                  <a:schemeClr val="bg1"/>
                </a:solidFill>
              </a:rPr>
              <a:t>Ensemble machine learning improves pedotransfer functions for predicting soil mineral associated organic carbon.             Yi Xiao</a:t>
            </a:r>
            <a:endParaRPr lang="en-US" altLang="zh-CN" sz="11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2497455" y="5889625"/>
            <a:ext cx="48183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3F88"/>
                </a:solidFill>
              </a:rPr>
              <a:t>Contact information:</a:t>
            </a:r>
            <a:endParaRPr lang="zh-CN" altLang="en-US" b="1">
              <a:solidFill>
                <a:srgbClr val="003F88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 sz="1600">
                <a:solidFill>
                  <a:srgbClr val="003F88"/>
                </a:solidFill>
              </a:rPr>
              <a:t>Email: xiaoyi111@zju.edu.cn; yixiao.cn.zju@gmail.com</a:t>
            </a:r>
            <a:endParaRPr lang="en-US" altLang="zh-CN" sz="1600">
              <a:solidFill>
                <a:srgbClr val="003F88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 sz="1600">
                <a:solidFill>
                  <a:srgbClr val="003F88"/>
                </a:solidFill>
              </a:rPr>
              <a:t>Researchgate: </a:t>
            </a:r>
            <a:r>
              <a:rPr lang="en-US" altLang="zh-CN" sz="1600">
                <a:solidFill>
                  <a:srgbClr val="003F88"/>
                </a:solidFill>
                <a:sym typeface="+mn-ea"/>
              </a:rPr>
              <a:t>researchgate.net/profile/Yi-Xiao-79</a:t>
            </a:r>
            <a:endParaRPr lang="en-US" altLang="zh-CN" sz="1600">
              <a:solidFill>
                <a:srgbClr val="003F88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635" y="2042160"/>
            <a:ext cx="91605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3200" b="1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US" altLang="zh-CN" sz="3200" b="1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3200" b="1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information about our work at </a:t>
            </a:r>
            <a:endParaRPr lang="en-US" altLang="zh-CN" sz="3200" b="1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PICO screen</a:t>
            </a:r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3b.7</a:t>
            </a:r>
            <a:endParaRPr lang="en-US" altLang="zh-CN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7" name="图片 26">
            <a:hlinkClick r:id="rId13" action="ppaction://hlinksldjump"/>
          </p:cNvPr>
          <p:cNvPicPr/>
          <p:nvPr>
            <p:custDataLst>
              <p:tags r:id="rId14"/>
            </p:custDataLst>
          </p:nvPr>
        </p:nvPicPr>
        <p:blipFill>
          <a:blip r:embed="rId15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28930" y="983615"/>
            <a:ext cx="8368030" cy="346075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1800" dirty="0">
                <a:sym typeface="+mn-ea"/>
              </a:rPr>
              <a:t>1.1 Soil organic carbon (</a:t>
            </a:r>
            <a:r>
              <a:rPr lang="en-US" altLang="zh-CN" sz="1800" dirty="0">
                <a:sym typeface="+mn-ea"/>
              </a:rPr>
              <a:t>SOC</a:t>
            </a:r>
            <a:r>
              <a:rPr lang="en-US" altLang="zh-CN" sz="1800" dirty="0">
                <a:sym typeface="+mn-ea"/>
              </a:rPr>
              <a:t>) accounts for two-thirds of the terrestrial carbon (C) pool</a:t>
            </a:r>
            <a:endParaRPr lang="en-US" altLang="zh-CN" sz="1800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9270" y="1449070"/>
            <a:ext cx="8354060" cy="16478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BF"/>
                </a:solidFill>
              </a:rPr>
              <a:t>Soil</a:t>
            </a:r>
            <a:r>
              <a:rPr lang="en-US" altLang="zh-CN" sz="2000" b="1" dirty="0">
                <a:solidFill>
                  <a:srgbClr val="006EB6"/>
                </a:solidFill>
                <a:cs typeface="+mn-ea"/>
              </a:rPr>
              <a:t> stores more carbon than the atmosphere and vegetation combined.</a:t>
            </a:r>
            <a:endParaRPr lang="en-US" altLang="zh-CN" sz="2000" b="1" dirty="0">
              <a:solidFill>
                <a:srgbClr val="0070BF"/>
              </a:solidFill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6EB6"/>
                </a:solidFill>
                <a:cs typeface="+mn-ea"/>
              </a:rPr>
              <a:t>Sequestrating carbon</a:t>
            </a:r>
            <a:r>
              <a:rPr lang="en-US" altLang="zh-CN" sz="1800" b="1" dirty="0">
                <a:solidFill>
                  <a:schemeClr val="tx1"/>
                </a:solidFill>
                <a:cs typeface="+mn-ea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cs typeface="+mn-ea"/>
              </a:rPr>
              <a:t>in the soil is considered as a natural climate solution for atmospheric CO</a:t>
            </a:r>
            <a:r>
              <a:rPr lang="en-US" altLang="zh-CN" sz="1800" baseline="-25000" dirty="0">
                <a:solidFill>
                  <a:schemeClr val="tx1"/>
                </a:solidFill>
                <a:cs typeface="+mn-ea"/>
              </a:rPr>
              <a:t>2</a:t>
            </a:r>
            <a:r>
              <a:rPr lang="en-US" altLang="zh-CN" sz="1800" dirty="0">
                <a:solidFill>
                  <a:schemeClr val="tx1"/>
                </a:solidFill>
                <a:cs typeface="+mn-ea"/>
              </a:rPr>
              <a:t> capture</a:t>
            </a:r>
            <a:r>
              <a:rPr lang="en-US" altLang="zh-CN" dirty="0"/>
              <a:t>. </a:t>
            </a:r>
            <a:endParaRPr lang="en-US" altLang="zh-CN" dirty="0"/>
          </a:p>
        </p:txBody>
      </p:sp>
      <p:sp>
        <p:nvSpPr>
          <p:cNvPr id="11" name="AutoShape 2" descr="The carbon cycle"/>
          <p:cNvSpPr>
            <a:spLocks noChangeAspect="1" noChangeArrowheads="1"/>
          </p:cNvSpPr>
          <p:nvPr/>
        </p:nvSpPr>
        <p:spPr bwMode="auto">
          <a:xfrm>
            <a:off x="47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6" y="3145822"/>
            <a:ext cx="2711556" cy="2519700"/>
          </a:xfrm>
          <a:prstGeom prst="rect">
            <a:avLst/>
          </a:prstGeom>
        </p:spPr>
      </p:pic>
      <p:sp>
        <p:nvSpPr>
          <p:cNvPr id="40" name="右箭头 39"/>
          <p:cNvSpPr/>
          <p:nvPr/>
        </p:nvSpPr>
        <p:spPr>
          <a:xfrm>
            <a:off x="5953349" y="4238625"/>
            <a:ext cx="682196" cy="514350"/>
          </a:xfrm>
          <a:prstGeom prst="rightArrow">
            <a:avLst>
              <a:gd name="adj1" fmla="val 50000"/>
              <a:gd name="adj2" fmla="val 57273"/>
            </a:avLst>
          </a:prstGeom>
          <a:noFill/>
          <a:ln w="19050">
            <a:solidFill>
              <a:srgbClr val="0070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solidFill>
                <a:srgbClr val="0070BF"/>
              </a:solidFill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410" y="3335304"/>
            <a:ext cx="2126073" cy="2140736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01" y="3122813"/>
            <a:ext cx="3223540" cy="2185606"/>
          </a:xfrm>
          <a:prstGeom prst="rect">
            <a:avLst/>
          </a:prstGeom>
        </p:spPr>
      </p:pic>
      <p:sp>
        <p:nvSpPr>
          <p:cNvPr id="91" name="右箭头 90"/>
          <p:cNvSpPr/>
          <p:nvPr/>
        </p:nvSpPr>
        <p:spPr>
          <a:xfrm>
            <a:off x="3083027" y="4262797"/>
            <a:ext cx="682196" cy="514350"/>
          </a:xfrm>
          <a:prstGeom prst="rightArrow">
            <a:avLst>
              <a:gd name="adj1" fmla="val 50000"/>
              <a:gd name="adj2" fmla="val 57273"/>
            </a:avLst>
          </a:prstGeom>
          <a:noFill/>
          <a:ln w="19050">
            <a:solidFill>
              <a:srgbClr val="0070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solidFill>
                <a:srgbClr val="0070BF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165735" y="5416350"/>
            <a:ext cx="1229423" cy="24868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5000"/>
          </a:bodyPr>
          <a:lstStyle/>
          <a:p>
            <a:pPr algn="r">
              <a:lnSpc>
                <a:spcPct val="100000"/>
              </a:lnSpc>
              <a:buClrTx/>
              <a:buSzTx/>
              <a:buFontTx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(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Jobbágy et al, 2000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)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sym typeface="+mn-lt"/>
              </a:rPr>
              <a:t>Background</a:t>
            </a:r>
            <a:r>
              <a:rPr lang="en-US" altLang="zh-CN" sz="2000" b="1">
                <a:solidFill>
                  <a:srgbClr val="003F88"/>
                </a:solidFill>
              </a:rPr>
              <a:t>                             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 </a:t>
            </a:r>
            <a:r>
              <a:rPr lang="en-US" altLang="zh-CN" sz="2000" b="1">
                <a:solidFill>
                  <a:srgbClr val="003F88"/>
                </a:solidFill>
                <a:sym typeface="+mn-ea"/>
              </a:rPr>
              <a:t>         </a:t>
            </a:r>
            <a:r>
              <a:rPr lang="en-US" altLang="zh-CN" sz="2000" b="1">
                <a:solidFill>
                  <a:srgbClr val="003F88"/>
                </a:solidFill>
              </a:rPr>
              <a:t>  PICO Spot 3b.7</a:t>
            </a:r>
            <a:endParaRPr lang="en-US" altLang="zh-CN" sz="2000" b="1">
              <a:solidFill>
                <a:srgbClr val="003F88"/>
              </a:solidFill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38" name="图片 37" descr="OSPP投票二维码-egu23-1500-qr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4" name="图形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26" name="椭圆 25"/>
            <p:cNvSpPr/>
            <p:nvPr>
              <p:custDataLst>
                <p:tags r:id="rId13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>
              <p:custDataLst>
                <p:tags r:id="rId14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80285" y="6447790"/>
            <a:ext cx="6541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1200" b="1" dirty="0">
                <a:solidFill>
                  <a:schemeClr val="bg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(</a:t>
            </a:r>
            <a:r>
              <a:rPr lang="en-US" altLang="zh-CN" sz="1200" dirty="0" err="1">
                <a:solidFill>
                  <a:schemeClr val="bg2">
                    <a:lumMod val="50000"/>
                  </a:schemeClr>
                </a:solidFill>
                <a:sym typeface="+mn-ea"/>
              </a:rPr>
              <a:t>Batjes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, 1996; </a:t>
            </a:r>
            <a:r>
              <a:rPr lang="en-US" altLang="zh-CN" sz="1200" dirty="0" err="1">
                <a:solidFill>
                  <a:schemeClr val="bg2">
                    <a:lumMod val="50000"/>
                  </a:schemeClr>
                </a:solidFill>
                <a:sym typeface="+mn-ea"/>
              </a:rPr>
              <a:t>Chabbi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 et al., 2017; </a:t>
            </a:r>
            <a:r>
              <a:rPr lang="en-US" altLang="zh-CN" sz="1200" dirty="0" err="1">
                <a:solidFill>
                  <a:schemeClr val="bg2">
                    <a:lumMod val="50000"/>
                  </a:schemeClr>
                </a:solidFill>
                <a:sym typeface="+mn-ea"/>
              </a:rPr>
              <a:t>Chenu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 et al., 2019; Bossio et al., 2020; </a:t>
            </a:r>
            <a:r>
              <a:rPr lang="en-US" altLang="zh-CN" sz="1200" dirty="0" err="1">
                <a:solidFill>
                  <a:schemeClr val="bg2">
                    <a:lumMod val="50000"/>
                  </a:schemeClr>
                </a:solidFill>
                <a:effectLst/>
                <a:cs typeface="+mn-ea"/>
                <a:sym typeface="+mn-lt"/>
              </a:rPr>
              <a:t>Jobbágy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et al, 2000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)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8" name="图片 7">
            <a:hlinkClick r:id="rId15" action="ppaction://hlinksldjump"/>
          </p:cNvPr>
          <p:cNvPicPr/>
          <p:nvPr>
            <p:custDataLst>
              <p:tags r:id="rId16"/>
            </p:custDataLst>
          </p:nvPr>
        </p:nvPicPr>
        <p:blipFill>
          <a:blip r:embed="rId17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>
            <p:custDataLst>
              <p:tags r:id="rId1"/>
            </p:custDataLst>
          </p:nvPr>
        </p:nvSpPr>
        <p:spPr>
          <a:xfrm>
            <a:off x="817245" y="4829810"/>
            <a:ext cx="7331075" cy="8255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14400">
              <a:buFont typeface="Arial" panose="020B0604020202020204" pitchFamily="34" charset="0"/>
              <a:buChar char="•"/>
            </a:pPr>
            <a:r>
              <a:rPr lang="en-US" altLang="zh-CN" b="1" kern="100" dirty="0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Vulnerability to climate and land use </a:t>
            </a:r>
            <a:r>
              <a:rPr lang="en-US" altLang="zh-CN" b="1" kern="100" dirty="0" err="1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managemnt</a:t>
            </a:r>
            <a:r>
              <a:rPr lang="en-US" altLang="zh-CN" b="1" kern="100" dirty="0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b="1" kern="100" dirty="0" err="1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</a:t>
            </a:r>
            <a:r>
              <a:rPr lang="en-US" altLang="zh-CN" b="1" kern="100" dirty="0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altLang="zh-CN" b="1" kern="100" dirty="0" err="1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MAOM</a:t>
            </a:r>
            <a:r>
              <a:rPr lang="zh-CN" altLang="en-US" b="1" kern="100" dirty="0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；</a:t>
            </a:r>
            <a:endParaRPr lang="en-US" altLang="zh-CN" b="1" kern="100" dirty="0">
              <a:solidFill>
                <a:srgbClr val="0070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defTabSz="9144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POC and MAOC information is still scarce in the soil databases, particularly on a broad scale. </a:t>
            </a:r>
            <a:endParaRPr lang="en-US" altLang="zh-CN" b="1" dirty="0">
              <a:solidFill>
                <a:srgbClr val="0070BF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78485" y="1796415"/>
            <a:ext cx="7997825" cy="2708910"/>
            <a:chOff x="992" y="3546"/>
            <a:chExt cx="12595" cy="4266"/>
          </a:xfrm>
        </p:grpSpPr>
        <p:pic>
          <p:nvPicPr>
            <p:cNvPr id="42" name="图片 4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739" y="3546"/>
              <a:ext cx="4389" cy="3832"/>
            </a:xfrm>
            <a:prstGeom prst="rect">
              <a:avLst/>
            </a:prstGeom>
          </p:spPr>
        </p:pic>
        <p:sp>
          <p:nvSpPr>
            <p:cNvPr id="45" name="矩形 44"/>
            <p:cNvSpPr/>
            <p:nvPr>
              <p:custDataLst>
                <p:tags r:id="rId4"/>
              </p:custDataLst>
            </p:nvPr>
          </p:nvSpPr>
          <p:spPr>
            <a:xfrm>
              <a:off x="992" y="4600"/>
              <a:ext cx="3441" cy="43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occlusion by aggregates</a:t>
              </a:r>
              <a:endPara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曲线连接符 45"/>
            <p:cNvCxnSpPr>
              <a:stCxn id="45" idx="3"/>
            </p:cNvCxnSpPr>
            <p:nvPr>
              <p:custDataLst>
                <p:tags r:id="rId5"/>
              </p:custDataLst>
            </p:nvPr>
          </p:nvCxnSpPr>
          <p:spPr>
            <a:xfrm>
              <a:off x="4433" y="4817"/>
              <a:ext cx="1350" cy="35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>
              <p:custDataLst>
                <p:tags r:id="rId6"/>
              </p:custDataLst>
            </p:nvPr>
          </p:nvSpPr>
          <p:spPr>
            <a:xfrm>
              <a:off x="992" y="5639"/>
              <a:ext cx="3441" cy="725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Mean Residence Time: </a:t>
              </a:r>
              <a:r>
                <a:rPr lang="en-US" altLang="zh-CN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Years to decades</a:t>
              </a:r>
              <a:endPara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cxnSp>
          <p:nvCxnSpPr>
            <p:cNvPr id="50" name="曲线连接符 49"/>
            <p:cNvCxnSpPr>
              <a:stCxn id="49" idx="3"/>
            </p:cNvCxnSpPr>
            <p:nvPr>
              <p:custDataLst>
                <p:tags r:id="rId7"/>
              </p:custDataLst>
            </p:nvPr>
          </p:nvCxnSpPr>
          <p:spPr>
            <a:xfrm flipV="1">
              <a:off x="4433" y="5023"/>
              <a:ext cx="1359" cy="979"/>
            </a:xfrm>
            <a:prstGeom prst="curvedConnector3">
              <a:avLst>
                <a:gd name="adj1" fmla="val 5003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>
              <p:custDataLst>
                <p:tags r:id="rId8"/>
              </p:custDataLst>
            </p:nvPr>
          </p:nvSpPr>
          <p:spPr>
            <a:xfrm>
              <a:off x="9749" y="4322"/>
              <a:ext cx="3828" cy="434"/>
            </a:xfrm>
            <a:prstGeom prst="rect">
              <a:avLst/>
            </a:prstGeom>
            <a:ln w="19050">
              <a:solidFill>
                <a:srgbClr val="7F9DD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Combination with mineral surface</a:t>
              </a:r>
              <a:endPara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9"/>
              </p:custDataLst>
            </p:nvPr>
          </p:nvSpPr>
          <p:spPr>
            <a:xfrm>
              <a:off x="9748" y="5113"/>
              <a:ext cx="3839" cy="725"/>
            </a:xfrm>
            <a:prstGeom prst="rect">
              <a:avLst/>
            </a:prstGeom>
            <a:ln w="19050">
              <a:solidFill>
                <a:srgbClr val="7F9DD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Mean Residence Time: </a:t>
              </a:r>
              <a:r>
                <a:rPr lang="en-US" altLang="zh-CN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Decades to centuries</a:t>
              </a:r>
              <a:r>
                <a: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altLang="zh-CN" sz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Kleber</a:t>
              </a:r>
              <a:r>
                <a: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et al., 2015)</a:t>
              </a:r>
              <a:endPara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曲线连接符 55"/>
            <p:cNvCxnSpPr>
              <a:stCxn id="53" idx="1"/>
            </p:cNvCxnSpPr>
            <p:nvPr>
              <p:custDataLst>
                <p:tags r:id="rId10"/>
              </p:custDataLst>
            </p:nvPr>
          </p:nvCxnSpPr>
          <p:spPr>
            <a:xfrm rot="10800000" flipV="1">
              <a:off x="8283" y="5476"/>
              <a:ext cx="1465" cy="401"/>
            </a:xfrm>
            <a:prstGeom prst="curvedConnector3">
              <a:avLst/>
            </a:prstGeom>
            <a:ln w="19050">
              <a:solidFill>
                <a:srgbClr val="7F9DD0"/>
              </a:solidFill>
            </a:ln>
          </p:spPr>
        </p:cxnSp>
        <p:cxnSp>
          <p:nvCxnSpPr>
            <p:cNvPr id="58" name="曲线连接符 57"/>
            <p:cNvCxnSpPr>
              <a:stCxn id="51" idx="1"/>
            </p:cNvCxnSpPr>
            <p:nvPr>
              <p:custDataLst>
                <p:tags r:id="rId11"/>
              </p:custDataLst>
            </p:nvPr>
          </p:nvCxnSpPr>
          <p:spPr>
            <a:xfrm rot="10800000" flipV="1">
              <a:off x="8574" y="4539"/>
              <a:ext cx="1175" cy="1502"/>
            </a:xfrm>
            <a:prstGeom prst="curvedConnector2">
              <a:avLst/>
            </a:prstGeom>
            <a:ln w="19050">
              <a:solidFill>
                <a:srgbClr val="7F9DD0"/>
              </a:solidFill>
            </a:ln>
          </p:spPr>
        </p:cxnSp>
        <p:sp>
          <p:nvSpPr>
            <p:cNvPr id="60" name="矩形 59"/>
            <p:cNvSpPr/>
            <p:nvPr>
              <p:custDataLst>
                <p:tags r:id="rId12"/>
              </p:custDataLst>
            </p:nvPr>
          </p:nvSpPr>
          <p:spPr>
            <a:xfrm>
              <a:off x="9748" y="6205"/>
              <a:ext cx="3829" cy="434"/>
            </a:xfrm>
            <a:prstGeom prst="rect">
              <a:avLst/>
            </a:prstGeom>
            <a:ln w="19050">
              <a:solidFill>
                <a:srgbClr val="7F9DD0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soil saturates</a:t>
              </a:r>
              <a:endPara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cxnSp>
          <p:nvCxnSpPr>
            <p:cNvPr id="61" name="曲线连接符 60"/>
            <p:cNvCxnSpPr>
              <a:stCxn id="60" idx="1"/>
            </p:cNvCxnSpPr>
            <p:nvPr>
              <p:custDataLst>
                <p:tags r:id="rId13"/>
              </p:custDataLst>
            </p:nvPr>
          </p:nvCxnSpPr>
          <p:spPr>
            <a:xfrm rot="10800000">
              <a:off x="8421" y="6188"/>
              <a:ext cx="1327" cy="234"/>
            </a:xfrm>
            <a:prstGeom prst="curvedConnector3">
              <a:avLst/>
            </a:prstGeom>
            <a:ln w="19050">
              <a:solidFill>
                <a:srgbClr val="7F9DD0"/>
              </a:solidFill>
            </a:ln>
          </p:spPr>
        </p:cxnSp>
        <p:sp>
          <p:nvSpPr>
            <p:cNvPr id="62" name="矩形 61"/>
            <p:cNvSpPr/>
            <p:nvPr>
              <p:custDataLst>
                <p:tags r:id="rId14"/>
              </p:custDataLst>
            </p:nvPr>
          </p:nvSpPr>
          <p:spPr>
            <a:xfrm>
              <a:off x="5967" y="7378"/>
              <a:ext cx="2290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buClrTx/>
                <a:buSzTx/>
                <a:buFontTx/>
              </a:pPr>
              <a:r>
                <a:rPr lang="en-US" altLang="zh-CN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(Lavallee et al, 2019)</a:t>
              </a:r>
              <a:endPara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矩形 65"/>
            <p:cNvSpPr/>
            <p:nvPr>
              <p:custDataLst>
                <p:tags r:id="rId15"/>
              </p:custDataLst>
            </p:nvPr>
          </p:nvSpPr>
          <p:spPr>
            <a:xfrm>
              <a:off x="992" y="3546"/>
              <a:ext cx="3441" cy="43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Particulate organic carbon</a:t>
              </a:r>
              <a:endParaRPr lang="en-US" altLang="zh-C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连接符: 曲线 7"/>
            <p:cNvCxnSpPr>
              <a:stCxn id="66" idx="3"/>
            </p:cNvCxnSpPr>
            <p:nvPr>
              <p:custDataLst>
                <p:tags r:id="rId16"/>
              </p:custDataLst>
            </p:nvPr>
          </p:nvCxnSpPr>
          <p:spPr>
            <a:xfrm>
              <a:off x="4433" y="3763"/>
              <a:ext cx="1493" cy="1000"/>
            </a:xfrm>
            <a:prstGeom prst="curvedConnector3">
              <a:avLst>
                <a:gd name="adj1" fmla="val 5003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67"/>
            <p:cNvSpPr/>
            <p:nvPr>
              <p:custDataLst>
                <p:tags r:id="rId17"/>
              </p:custDataLst>
            </p:nvPr>
          </p:nvSpPr>
          <p:spPr>
            <a:xfrm>
              <a:off x="9749" y="3571"/>
              <a:ext cx="3838" cy="434"/>
            </a:xfrm>
            <a:prstGeom prst="rect">
              <a:avLst/>
            </a:prstGeom>
            <a:ln w="19050">
              <a:solidFill>
                <a:srgbClr val="7F9DD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Mineral associated organic carbon</a:t>
              </a:r>
              <a:endParaRPr lang="en-US" altLang="zh-C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9" name="连接符: 曲线 12"/>
            <p:cNvCxnSpPr>
              <a:stCxn id="68" idx="1"/>
            </p:cNvCxnSpPr>
            <p:nvPr>
              <p:custDataLst>
                <p:tags r:id="rId18"/>
              </p:custDataLst>
            </p:nvPr>
          </p:nvCxnSpPr>
          <p:spPr>
            <a:xfrm rot="10800000" flipV="1">
              <a:off x="8574" y="3788"/>
              <a:ext cx="1174" cy="2077"/>
            </a:xfrm>
            <a:prstGeom prst="curvedConnector2">
              <a:avLst/>
            </a:prstGeom>
            <a:ln w="19050">
              <a:solidFill>
                <a:srgbClr val="7F9DD0"/>
              </a:solidFill>
            </a:ln>
          </p:spPr>
        </p:cxnSp>
      </p:grpSp>
      <p:sp>
        <p:nvSpPr>
          <p:cNvPr id="70" name="文本框 69"/>
          <p:cNvSpPr txBox="1"/>
          <p:nvPr>
            <p:custDataLst>
              <p:tags r:id="rId19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Background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0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>
            <p:custDataLst>
              <p:tags r:id="rId21"/>
            </p:custDataLst>
          </p:nvPr>
        </p:nvSpPr>
        <p:spPr>
          <a:xfrm>
            <a:off x="2280285" y="6447790"/>
            <a:ext cx="6541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buClrTx/>
              <a:buSzTx/>
              <a:buFontTx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Von Lützow et al, 2007; Cotrufo et al, 2019; 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Lugato et al., 2021; Lavallee et al, 2019)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74" name="图片 7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75" name="图片 74" descr="OSPP投票二维码-egu23-1500-qr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76" name="图形 4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78" name="椭圆 77"/>
            <p:cNvSpPr/>
            <p:nvPr>
              <p:custDataLst>
                <p:tags r:id="rId29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>
              <p:custDataLst>
                <p:tags r:id="rId30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0" name="文本框 79"/>
          <p:cNvSpPr txBox="1"/>
          <p:nvPr>
            <p:custDataLst>
              <p:tags r:id="rId31"/>
            </p:custDataLst>
          </p:nvPr>
        </p:nvSpPr>
        <p:spPr>
          <a:xfrm>
            <a:off x="3876675" y="1164590"/>
            <a:ext cx="3048000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l">
              <a:lnSpc>
                <a:spcPct val="125000"/>
              </a:lnSpc>
              <a:spcAft>
                <a:spcPts val="500"/>
              </a:spcAft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1" name="文本框 80"/>
          <p:cNvSpPr txBox="1"/>
          <p:nvPr>
            <p:custDataLst>
              <p:tags r:id="rId32"/>
            </p:custDataLst>
          </p:nvPr>
        </p:nvSpPr>
        <p:spPr>
          <a:xfrm>
            <a:off x="328930" y="983615"/>
            <a:ext cx="7839710" cy="346075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1.2 Soil carbon fraction facilitates a deeper exploration of the complexity of SOC</a:t>
            </a:r>
            <a:endParaRPr lang="en-US" altLang="zh-CN" sz="1800" dirty="0">
              <a:sym typeface="+mn-ea"/>
            </a:endParaRPr>
          </a:p>
        </p:txBody>
      </p:sp>
      <p:sp>
        <p:nvSpPr>
          <p:cNvPr id="82" name="矩形: 圆角 5"/>
          <p:cNvSpPr/>
          <p:nvPr>
            <p:custDataLst>
              <p:tags r:id="rId33"/>
            </p:custDataLst>
          </p:nvPr>
        </p:nvSpPr>
        <p:spPr>
          <a:xfrm>
            <a:off x="713740" y="4769485"/>
            <a:ext cx="7642860" cy="991870"/>
          </a:xfrm>
          <a:prstGeom prst="roundRect">
            <a:avLst>
              <a:gd name="adj" fmla="val 2901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BBE2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gradFill>
                <a:gsLst>
                  <a:gs pos="0">
                    <a:srgbClr val="098DDF"/>
                  </a:gs>
                  <a:gs pos="100000">
                    <a:srgbClr val="4264B0"/>
                  </a:gs>
                </a:gsLst>
                <a:lin ang="0" scaled="1"/>
              </a:gradFill>
            </a:endParaRPr>
          </a:p>
        </p:txBody>
      </p:sp>
      <p:pic>
        <p:nvPicPr>
          <p:cNvPr id="83" name="图片 82">
            <a:hlinkClick r:id="rId34" action="ppaction://hlinksldjump"/>
          </p:cNvPr>
          <p:cNvPicPr/>
          <p:nvPr>
            <p:custDataLst>
              <p:tags r:id="rId35"/>
            </p:custDataLst>
          </p:nvPr>
        </p:nvPicPr>
        <p:blipFill>
          <a:blip r:embed="rId36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文本框 83"/>
          <p:cNvSpPr txBox="1"/>
          <p:nvPr>
            <p:custDataLst>
              <p:tags r:id="rId37"/>
            </p:custDataLst>
          </p:nvPr>
        </p:nvSpPr>
        <p:spPr>
          <a:xfrm>
            <a:off x="4776470" y="4699000"/>
            <a:ext cx="3048000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l">
              <a:lnSpc>
                <a:spcPct val="125000"/>
              </a:lnSpc>
              <a:spcAft>
                <a:spcPts val="500"/>
              </a:spcAft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04190" y="1564640"/>
            <a:ext cx="7987665" cy="3986530"/>
            <a:chOff x="394" y="2728"/>
            <a:chExt cx="12579" cy="6278"/>
          </a:xfrm>
        </p:grpSpPr>
        <p:sp>
          <p:nvSpPr>
            <p:cNvPr id="9" name="矩形 8"/>
            <p:cNvSpPr/>
            <p:nvPr>
              <p:custDataLst>
                <p:tags r:id="rId1"/>
              </p:custDataLst>
            </p:nvPr>
          </p:nvSpPr>
          <p:spPr>
            <a:xfrm>
              <a:off x="863" y="7186"/>
              <a:ext cx="2983" cy="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DB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 defTabSz="914400">
                <a:buClrTx/>
                <a:buSzTx/>
                <a:buFont typeface="Arial" panose="020B0604020202020204" pitchFamily="34" charset="0"/>
              </a:pPr>
              <a:r>
                <a:rPr lang="en-US" altLang="zh-CN" sz="1400" b="1" kern="100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altLang="zh-CN" sz="1400" b="1" kern="100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Pedotransfer</a:t>
              </a:r>
              <a:r>
                <a:rPr lang="en-US" altLang="zh-CN" sz="1400" b="1" kern="100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function</a:t>
              </a:r>
              <a:endParaRPr lang="en-US" altLang="zh-CN" sz="1400" b="1" kern="100" dirty="0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428" y="4203"/>
              <a:ext cx="11545" cy="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35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 accuracy, only applicable without </a:t>
              </a:r>
              <a:r>
                <a:rPr lang="en-US" altLang="zh-CN" sz="1350" dirty="0" err="1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POC</a:t>
              </a:r>
              <a:r>
                <a:rPr lang="en-US" altLang="zh-CN" sz="135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altLang="zh-CN" sz="1350" dirty="0" err="1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MAOC</a:t>
              </a:r>
              <a:r>
                <a:rPr lang="en-US" altLang="zh-CN" sz="135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measurement for calibrating a predictive model either by soil spectra or using relevant soil </a:t>
              </a:r>
              <a:r>
                <a:rPr lang="en-US" altLang="zh-CN" sz="1350" dirty="0" err="1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propertiesuses</a:t>
              </a:r>
              <a:r>
                <a:rPr lang="en-US" altLang="zh-CN" sz="135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zh-CN" altLang="en-US" sz="135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1429" y="5965"/>
              <a:ext cx="11545" cy="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35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Soil spectroscopy predicted </a:t>
              </a:r>
              <a:r>
                <a:rPr lang="en-US" altLang="zh-CN" sz="1350" dirty="0" err="1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POC</a:t>
              </a:r>
              <a:r>
                <a:rPr lang="en-US" altLang="zh-CN" sz="135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altLang="zh-CN" sz="1350" dirty="0" err="1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MAOC</a:t>
              </a:r>
              <a:r>
                <a:rPr lang="en-US" altLang="zh-CN" sz="135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from field to national scale successfully.</a:t>
              </a:r>
              <a:endParaRPr lang="zh-CN" altLang="en-US" sz="135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429" y="7805"/>
              <a:ext cx="11545" cy="1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350" b="1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the absence of soil spectra, building a </a:t>
              </a:r>
              <a:r>
                <a:rPr lang="en-US" altLang="zh-CN" sz="1350" b="1" dirty="0" err="1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PTF</a:t>
              </a:r>
              <a:r>
                <a:rPr lang="en-US" altLang="zh-CN" sz="1350" b="1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using relevant soil properties is the best solution to estimate </a:t>
              </a:r>
              <a:r>
                <a:rPr lang="en-US" altLang="zh-CN" sz="1350" b="1" dirty="0" err="1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POC</a:t>
              </a:r>
              <a:r>
                <a:rPr lang="en-US" altLang="zh-CN" sz="1350" b="1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altLang="zh-CN" sz="1350" b="1" dirty="0" err="1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MAOC</a:t>
              </a:r>
              <a:r>
                <a:rPr lang="en-US" altLang="zh-CN" sz="1350" b="1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from regional to continental scale</a:t>
              </a:r>
              <a:r>
                <a:rPr lang="en-US" altLang="zh-CN" sz="135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especially for the legacy soil databases with relatively complete soil information.</a:t>
              </a:r>
              <a:endParaRPr lang="en-US" altLang="zh-CN" sz="1350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394" y="2728"/>
              <a:ext cx="8068" cy="484"/>
            </a:xfrm>
            <a:prstGeom prst="rect">
              <a:avLst/>
            </a:prstGeom>
            <a:solidFill>
              <a:srgbClr val="0070B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2400" b="1" kern="10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1600" dirty="0"/>
                <a:t>Several studies of methods to estimate </a:t>
              </a:r>
              <a:r>
                <a:rPr lang="en-US" altLang="zh-CN" sz="1600" dirty="0" err="1"/>
                <a:t>POC</a:t>
              </a:r>
              <a:r>
                <a:rPr lang="en-US" altLang="zh-CN" sz="1600" dirty="0"/>
                <a:t> and </a:t>
              </a:r>
              <a:r>
                <a:rPr lang="en-US" altLang="zh-CN" sz="1600" dirty="0" err="1"/>
                <a:t>MAOC</a:t>
              </a:r>
              <a:endParaRPr lang="en-US" altLang="zh-CN" sz="1600" dirty="0" err="1"/>
            </a:p>
          </p:txBody>
        </p:sp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901" y="3560"/>
              <a:ext cx="5830" cy="4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DB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buFont typeface="Arial" panose="020B0604020202020204" pitchFamily="34" charset="0"/>
                <a:buNone/>
              </a:pPr>
              <a:r>
                <a:rPr lang="en-US" altLang="zh-CN" sz="1400" b="1" kern="100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 A fixed proportion of </a:t>
              </a:r>
              <a:r>
                <a:rPr lang="en-US" altLang="zh-CN" sz="1400" b="1" kern="100" dirty="0" err="1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</a:t>
              </a:r>
              <a:r>
                <a:rPr lang="en-US" altLang="zh-CN" sz="1400" b="1" kern="100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different land</a:t>
              </a:r>
              <a:endParaRPr lang="en-US" altLang="zh-CN" sz="1400" b="1" kern="100" dirty="0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892" y="5414"/>
              <a:ext cx="2600" cy="4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DB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 defTabSz="914400">
                <a:buClrTx/>
                <a:buSzTx/>
                <a:buFont typeface="Arial" panose="020B0604020202020204" pitchFamily="34" charset="0"/>
              </a:pPr>
              <a:r>
                <a:rPr lang="en-US" altLang="zh-CN" sz="1400" b="1" kern="100" dirty="0">
                  <a:solidFill>
                    <a:srgbClr val="0070B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 Soil spectroscopy</a:t>
              </a:r>
              <a:endParaRPr lang="en-US" altLang="zh-CN" sz="1400" b="1" kern="100" dirty="0">
                <a:solidFill>
                  <a:srgbClr val="0070BF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>
              <a:off x="614" y="3212"/>
              <a:ext cx="0" cy="5795"/>
            </a:xfrm>
            <a:prstGeom prst="line">
              <a:avLst/>
            </a:prstGeom>
            <a:solidFill>
              <a:srgbClr val="0070BF"/>
            </a:solidFill>
            <a:ln w="38100">
              <a:solidFill>
                <a:srgbClr val="0070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>
              <a:off x="491" y="3625"/>
              <a:ext cx="244" cy="244"/>
            </a:xfrm>
            <a:prstGeom prst="ellipse">
              <a:avLst/>
            </a:prstGeom>
            <a:solidFill>
              <a:srgbClr val="0070B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 kern="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10"/>
              </p:custDataLst>
            </p:nvPr>
          </p:nvSpPr>
          <p:spPr>
            <a:xfrm>
              <a:off x="484" y="5510"/>
              <a:ext cx="244" cy="244"/>
            </a:xfrm>
            <a:prstGeom prst="ellipse">
              <a:avLst/>
            </a:prstGeom>
            <a:solidFill>
              <a:srgbClr val="0070B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 kern="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11"/>
              </p:custDataLst>
            </p:nvPr>
          </p:nvSpPr>
          <p:spPr>
            <a:xfrm>
              <a:off x="484" y="7291"/>
              <a:ext cx="244" cy="244"/>
            </a:xfrm>
            <a:prstGeom prst="ellipse">
              <a:avLst/>
            </a:prstGeom>
            <a:solidFill>
              <a:srgbClr val="0070B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 kern="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" name="直接连接符 9"/>
          <p:cNvCxnSpPr/>
          <p:nvPr>
            <p:custDataLst>
              <p:tags r:id="rId12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15" name="图片 14" descr="OSPP投票二维码-egu23-1500-qr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6" name="图形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20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Background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64" name="椭圆 63"/>
            <p:cNvSpPr/>
            <p:nvPr>
              <p:custDataLst>
                <p:tags r:id="rId21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>
              <p:custDataLst>
                <p:tags r:id="rId22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>
            <p:custDataLst>
              <p:tags r:id="rId23"/>
            </p:custDataLst>
          </p:nvPr>
        </p:nvSpPr>
        <p:spPr>
          <a:xfrm>
            <a:off x="328930" y="983615"/>
            <a:ext cx="8225790" cy="346075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1.3 </a:t>
            </a:r>
            <a:r>
              <a:rPr lang="en-US" altLang="zh-CN" sz="1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Pedotransfer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function (</a:t>
            </a:r>
            <a:r>
              <a:rPr lang="en-US" altLang="zh-CN" sz="1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PTF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) is a good strategy to estimate missing soil properties</a:t>
            </a:r>
            <a:endParaRPr lang="en-US" altLang="zh-CN" sz="1800" dirty="0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4"/>
            </p:custDataLst>
          </p:nvPr>
        </p:nvSpPr>
        <p:spPr>
          <a:xfrm>
            <a:off x="2280285" y="6289675"/>
            <a:ext cx="6541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buClrTx/>
              <a:buSzTx/>
              <a:buFontTx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Chen et al., 2018; Zimmermann et al., 2007; Baldock et al., 2013; Viscarra Rossel et al., 2019; Ramírez et al., 2021; Sanderman et al., 2021; Viscarra Rossel et al., 2020; Lugato et al., 2021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)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9" name="图片 18">
            <a:hlinkClick r:id="rId25" action="ppaction://hlinksldjump"/>
          </p:cNvPr>
          <p:cNvPicPr/>
          <p:nvPr>
            <p:custDataLst>
              <p:tags r:id="rId26"/>
            </p:custDataLst>
          </p:nvPr>
        </p:nvPicPr>
        <p:blipFill>
          <a:blip r:embed="rId27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078865" y="1490980"/>
            <a:ext cx="7075170" cy="11518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just" defTabSz="914400">
              <a:defRPr kern="100">
                <a:solidFill>
                  <a:srgbClr val="000000"/>
                </a:solidFill>
                <a:effectLst/>
                <a:cs typeface="+mn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70BF"/>
                </a:solidFill>
              </a:rPr>
              <a:t>Limited studies </a:t>
            </a:r>
            <a:r>
              <a:rPr lang="en-US" altLang="zh-CN" sz="1600" dirty="0"/>
              <a:t>on the use of </a:t>
            </a:r>
            <a:r>
              <a:rPr lang="en-US" altLang="zh-CN" sz="1600" dirty="0" err="1"/>
              <a:t>PTF</a:t>
            </a:r>
            <a:r>
              <a:rPr lang="en-US" altLang="zh-CN" sz="1600" dirty="0"/>
              <a:t> for </a:t>
            </a:r>
            <a:r>
              <a:rPr lang="en-US" altLang="zh-CN" sz="1600" dirty="0" err="1"/>
              <a:t>POC</a:t>
            </a:r>
            <a:r>
              <a:rPr lang="en-US" altLang="zh-CN" sz="1600" dirty="0"/>
              <a:t> or </a:t>
            </a:r>
            <a:r>
              <a:rPr lang="en-US" altLang="zh-CN" sz="1600" dirty="0" err="1"/>
              <a:t>MOAC</a:t>
            </a:r>
            <a:r>
              <a:rPr lang="en-US" altLang="zh-CN" sz="1600" dirty="0"/>
              <a:t>.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70BF"/>
                </a:solidFill>
              </a:rPr>
              <a:t>Which predictors </a:t>
            </a:r>
            <a:r>
              <a:rPr lang="en-US" altLang="zh-CN" sz="1600" dirty="0"/>
              <a:t>are helpful for the estimation?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70BF"/>
                </a:solidFill>
              </a:rPr>
              <a:t>How</a:t>
            </a:r>
            <a:r>
              <a:rPr lang="en-US" altLang="zh-CN" sz="1600" dirty="0"/>
              <a:t> are the </a:t>
            </a:r>
            <a:r>
              <a:rPr lang="en-US" altLang="zh-CN" sz="1600" b="1" dirty="0">
                <a:solidFill>
                  <a:srgbClr val="0070BF"/>
                </a:solidFill>
              </a:rPr>
              <a:t>prediction performance </a:t>
            </a:r>
            <a:r>
              <a:rPr lang="en-US" altLang="zh-CN" sz="1600" dirty="0"/>
              <a:t>with optimal machine learning methods?</a:t>
            </a:r>
            <a:endParaRPr lang="en-US" altLang="zh-CN" sz="1600" dirty="0">
              <a:sym typeface="+mn-lt"/>
            </a:endParaRPr>
          </a:p>
        </p:txBody>
      </p:sp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328930" y="859790"/>
            <a:ext cx="7404100" cy="5080"/>
          </a:xfrm>
          <a:prstGeom prst="line">
            <a:avLst/>
          </a:prstGeom>
          <a:ln>
            <a:solidFill>
              <a:srgbClr val="003F88">
                <a:alpha val="4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74295" y="5991225"/>
            <a:ext cx="1304925" cy="758190"/>
            <a:chOff x="1567" y="2092"/>
            <a:chExt cx="2152" cy="125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781" y="2092"/>
              <a:ext cx="939" cy="1251"/>
            </a:xfrm>
            <a:prstGeom prst="rect">
              <a:avLst/>
            </a:prstGeom>
          </p:spPr>
        </p:pic>
        <p:pic>
          <p:nvPicPr>
            <p:cNvPr id="10" name="图片 9" descr="OSPP投票二维码-egu23-1500-qr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67" y="2092"/>
              <a:ext cx="1214" cy="1214"/>
            </a:xfrm>
            <a:prstGeom prst="rect">
              <a:avLst/>
            </a:prstGeom>
          </p:spPr>
        </p:pic>
      </p:grpSp>
      <p:pic>
        <p:nvPicPr>
          <p:cNvPr id="11" name="图形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hq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68167"/>
          <a:stretch>
            <a:fillRect/>
          </a:stretch>
        </p:blipFill>
        <p:spPr>
          <a:xfrm>
            <a:off x="7733030" y="250190"/>
            <a:ext cx="1483360" cy="122428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67640" y="587375"/>
            <a:ext cx="100965" cy="110490"/>
            <a:chOff x="9982" y="1611"/>
            <a:chExt cx="327" cy="357"/>
          </a:xfrm>
        </p:grpSpPr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9982" y="1611"/>
              <a:ext cx="306" cy="306"/>
            </a:xfrm>
            <a:prstGeom prst="ellipse">
              <a:avLst/>
            </a:prstGeom>
            <a:solidFill>
              <a:srgbClr val="254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0085" y="1744"/>
              <a:ext cx="224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280035" y="451485"/>
            <a:ext cx="745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Background</a:t>
            </a:r>
            <a:r>
              <a:rPr lang="en-US" altLang="zh-CN" sz="2000" b="1">
                <a:solidFill>
                  <a:srgbClr val="003F8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                                                                PICO Spot 3b.7</a:t>
            </a:r>
            <a:endParaRPr lang="en-US" altLang="zh-CN" sz="2000" b="1">
              <a:solidFill>
                <a:srgbClr val="003F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: 圆角 17"/>
          <p:cNvSpPr/>
          <p:nvPr>
            <p:custDataLst>
              <p:tags r:id="rId11"/>
            </p:custDataLst>
          </p:nvPr>
        </p:nvSpPr>
        <p:spPr>
          <a:xfrm>
            <a:off x="1004570" y="1320165"/>
            <a:ext cx="7292975" cy="1363980"/>
          </a:xfrm>
          <a:prstGeom prst="roundRect">
            <a:avLst>
              <a:gd name="adj" fmla="val 2901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BBE2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gradFill>
                <a:gsLst>
                  <a:gs pos="0">
                    <a:srgbClr val="098DDF"/>
                  </a:gs>
                  <a:gs pos="100000">
                    <a:srgbClr val="4264B0"/>
                  </a:gs>
                </a:gsLst>
                <a:lin ang="0" scaled="1"/>
              </a:gradFill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328930" y="983615"/>
            <a:ext cx="1226185" cy="346075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1800" dirty="0">
                <a:sym typeface="+mn-ea"/>
              </a:rPr>
              <a:t>Problems</a:t>
            </a:r>
            <a:endParaRPr lang="en-US" altLang="zh-CN" sz="1800" dirty="0"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328930" y="2853055"/>
            <a:ext cx="1226185" cy="346075"/>
          </a:xfrm>
          <a:prstGeom prst="rect">
            <a:avLst/>
          </a:prstGeom>
          <a:gradFill>
            <a:gsLst>
              <a:gs pos="0">
                <a:srgbClr val="003F88">
                  <a:alpha val="64000"/>
                </a:srgbClr>
              </a:gs>
              <a:gs pos="100000">
                <a:srgbClr val="003F88"/>
              </a:gs>
            </a:gsLst>
            <a:lin ang="54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 sz="2000" b="1" kern="100">
                <a:solidFill>
                  <a:schemeClr val="bg1"/>
                </a:solidFill>
                <a:effectLst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1800" dirty="0">
                <a:sym typeface="+mn-ea"/>
              </a:rPr>
              <a:t>Objectives</a:t>
            </a:r>
            <a:endParaRPr lang="en-US" altLang="zh-CN" sz="1800" dirty="0">
              <a:sym typeface="+mn-ea"/>
            </a:endParaRPr>
          </a:p>
        </p:txBody>
      </p:sp>
      <p:sp>
        <p:nvSpPr>
          <p:cNvPr id="71" name="矩形 70"/>
          <p:cNvSpPr/>
          <p:nvPr>
            <p:custDataLst>
              <p:tags r:id="rId14"/>
            </p:custDataLst>
          </p:nvPr>
        </p:nvSpPr>
        <p:spPr>
          <a:xfrm>
            <a:off x="1069975" y="3743325"/>
            <a:ext cx="7117715" cy="542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marL="285750" lvl="0" indent="-285750" algn="just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Comparing the predictive ability</a:t>
            </a:r>
            <a:r>
              <a:rPr lang="en-US" altLang="zh-CN" sz="1600" b="1" kern="100" dirty="0">
                <a:solidFill>
                  <a:srgbClr val="003F88"/>
                </a:solidFill>
                <a:cs typeface="+mn-ea"/>
                <a:sym typeface="+mn-ea"/>
              </a:rPr>
              <a:t> </a:t>
            </a:r>
            <a:r>
              <a:rPr lang="en-US" altLang="zh-CN" sz="1600" kern="100" dirty="0">
                <a:solidFill>
                  <a:schemeClr val="tx1"/>
                </a:solidFill>
                <a:cs typeface="+mn-ea"/>
                <a:sym typeface="+mn-ea"/>
              </a:rPr>
              <a:t>of multiple</a:t>
            </a:r>
            <a:r>
              <a:rPr lang="en-US" altLang="zh-CN" sz="16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 predictor selections and machine learning</a:t>
            </a:r>
            <a:r>
              <a:rPr lang="en-US" altLang="zh-CN" sz="1600" b="1" kern="100" dirty="0">
                <a:solidFill>
                  <a:srgbClr val="003F88"/>
                </a:solidFill>
                <a:cs typeface="+mn-ea"/>
                <a:sym typeface="+mn-ea"/>
              </a:rPr>
              <a:t> </a:t>
            </a:r>
            <a:r>
              <a:rPr lang="en-US" altLang="zh-CN" sz="1600" kern="100" dirty="0">
                <a:solidFill>
                  <a:schemeClr val="tx1"/>
                </a:solidFill>
                <a:cs typeface="+mn-ea"/>
                <a:sym typeface="+mn-ea"/>
              </a:rPr>
              <a:t>based PTFs in MAOC prediction.</a:t>
            </a:r>
            <a:endParaRPr lang="en-US" altLang="zh-CN" sz="1600" kern="100" dirty="0">
              <a:solidFill>
                <a:schemeClr val="tx1"/>
              </a:solidFill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1092200" y="5174615"/>
            <a:ext cx="7074535" cy="5480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marL="285750" lvl="0" indent="-285750" algn="just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Evaluating</a:t>
            </a:r>
            <a:r>
              <a:rPr lang="en-US" altLang="zh-CN" sz="1600" kern="100" dirty="0">
                <a:solidFill>
                  <a:schemeClr val="tx1"/>
                </a:solidFill>
                <a:cs typeface="+mn-ea"/>
                <a:sym typeface="+mn-ea"/>
              </a:rPr>
              <a:t> the potential of improving MAOC prediction by </a:t>
            </a:r>
            <a:r>
              <a:rPr lang="en-US" altLang="zh-CN" sz="16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ensemble modelling.</a:t>
            </a:r>
            <a:r>
              <a:rPr lang="en-US" altLang="zh-CN" sz="1600" kern="100" dirty="0">
                <a:solidFill>
                  <a:schemeClr val="tx1"/>
                </a:solidFill>
                <a:cs typeface="+mn-ea"/>
                <a:sym typeface="+mn-ea"/>
              </a:rPr>
              <a:t> </a:t>
            </a:r>
            <a:endParaRPr lang="en-US" altLang="zh-CN" sz="1600" kern="100" dirty="0">
              <a:solidFill>
                <a:schemeClr val="tx1"/>
              </a:solidFill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6"/>
            </p:custDataLst>
          </p:nvPr>
        </p:nvSpPr>
        <p:spPr>
          <a:xfrm>
            <a:off x="1078865" y="4319905"/>
            <a:ext cx="7074535" cy="86614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marL="285750" lvl="0" indent="-285750" algn="just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solidFill>
                  <a:schemeClr val="tx1"/>
                </a:solidFill>
                <a:cs typeface="+mn-ea"/>
                <a:sym typeface="+mn-ea"/>
              </a:rPr>
              <a:t>Taking the study of </a:t>
            </a:r>
            <a:r>
              <a:rPr lang="en-US" altLang="zh-CN" sz="1600" kern="100" dirty="0" err="1">
                <a:solidFill>
                  <a:schemeClr val="tx1"/>
                </a:solidFill>
                <a:cs typeface="+mn-ea"/>
                <a:sym typeface="+mn-ea"/>
              </a:rPr>
              <a:t>Lugato</a:t>
            </a:r>
            <a:r>
              <a:rPr lang="en-US" altLang="zh-CN" sz="1600" kern="100" dirty="0">
                <a:solidFill>
                  <a:schemeClr val="tx1"/>
                </a:solidFill>
                <a:cs typeface="+mn-ea"/>
                <a:sym typeface="+mn-ea"/>
              </a:rPr>
              <a:t> et al. (2021) as a benchmark, we expect to </a:t>
            </a:r>
            <a:r>
              <a:rPr lang="en-US" altLang="zh-CN" sz="1600" b="1" kern="100" dirty="0">
                <a:solidFill>
                  <a:srgbClr val="0070BF"/>
                </a:solidFill>
                <a:effectLst/>
                <a:cs typeface="+mn-ea"/>
                <a:sym typeface="+mn-ea"/>
              </a:rPr>
              <a:t>develop a more accurate and robust modelling strategy</a:t>
            </a:r>
            <a:r>
              <a:rPr lang="en-US" altLang="zh-CN" sz="1600" kern="100" dirty="0">
                <a:solidFill>
                  <a:schemeClr val="tx1"/>
                </a:solidFill>
                <a:cs typeface="+mn-ea"/>
                <a:sym typeface="+mn-ea"/>
              </a:rPr>
              <a:t> for predicting MAOC using PTF.</a:t>
            </a:r>
            <a:endParaRPr lang="en-US" altLang="zh-CN" sz="1600" kern="100" dirty="0">
              <a:solidFill>
                <a:schemeClr val="tx1"/>
              </a:solidFill>
              <a:cs typeface="+mn-ea"/>
              <a:sym typeface="+mn-ea"/>
            </a:endParaRPr>
          </a:p>
        </p:txBody>
      </p:sp>
      <p:sp>
        <p:nvSpPr>
          <p:cNvPr id="21" name="矩形: 圆角 17"/>
          <p:cNvSpPr/>
          <p:nvPr>
            <p:custDataLst>
              <p:tags r:id="rId17"/>
            </p:custDataLst>
          </p:nvPr>
        </p:nvSpPr>
        <p:spPr>
          <a:xfrm>
            <a:off x="897890" y="3441065"/>
            <a:ext cx="7399655" cy="2315210"/>
          </a:xfrm>
          <a:prstGeom prst="roundRect">
            <a:avLst>
              <a:gd name="adj" fmla="val 2901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BBE2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gradFill>
                <a:gsLst>
                  <a:gs pos="0">
                    <a:srgbClr val="098DDF"/>
                  </a:gs>
                  <a:gs pos="100000">
                    <a:srgbClr val="4264B0"/>
                  </a:gs>
                </a:gsLst>
                <a:lin ang="0" scaled="1"/>
              </a:gradFill>
            </a:endParaRPr>
          </a:p>
        </p:txBody>
      </p:sp>
      <p:pic>
        <p:nvPicPr>
          <p:cNvPr id="27" name="图片 26">
            <a:hlinkClick r:id="rId18" action="ppaction://hlinksldjump"/>
          </p:cNvPr>
          <p:cNvPicPr/>
          <p:nvPr>
            <p:custDataLst>
              <p:tags r:id="rId19"/>
            </p:custDataLst>
          </p:nvPr>
        </p:nvPicPr>
        <p:blipFill>
          <a:blip r:embed="rId20">
            <a:alphaModFix amt="30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42720" y="6035675"/>
            <a:ext cx="7747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UNIT_TABLE_BEAUTIFY" val="smartTable{e98ad675-3024-47d7-a10a-4296b2f08731}"/>
  <p:tag name="KSO_WM_BEAUTIFY_FLAG" val=""/>
  <p:tag name="TABLE_ENDDRAG_ORIGIN_RECT" val="649*301"/>
  <p:tag name="TABLE_ENDDRAG_RECT" val="34*170*649*301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UNIT_TABLE_BEAUTIFY" val="smartTable{2e9f5833-69d9-4fde-baa3-3465049cc5a3}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ISLIDE.GUIDESSETTING" val="{&quot;Id&quot;:&quot;0b58aaf6-4a96-4394-9340-5a3307545d42&quot;,&quot;Name&quot;:&quot;自定义&quot;,&quot;Kind&quot;:&quot;Custom&quot;,&quot;OldGuidesSetting&quot;:{&quot;HeaderHeight&quot;:0.0,&quot;FooterHeight&quot;:0.0,&quot;SideMargin&quot;:0.0,&quot;TopMargin&quot;:0.0,&quot;BottomMargin&quot;:0.0,&quot;IntervalMargin&quot;:0.0}}"/>
  <p:tag name="KSO_WPP_MARK_KEY" val="4131d447-02f5-44ac-9394-2502715361b4"/>
  <p:tag name="COMMONDATA" val="eyJoZGlkIjoiOGIxZmUzZDViZjBmZjI2MjBiZjY4MjAxMGZiNmM3OGYifQ==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16021</Words>
  <Application>WPS 演示</Application>
  <PresentationFormat>宽屏</PresentationFormat>
  <Paragraphs>635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微软雅黑 Light</vt:lpstr>
      <vt:lpstr>Myriad Pro</vt:lpstr>
      <vt:lpstr>DejaVu Math TeX Gyre</vt:lpstr>
      <vt:lpstr>Times New Roman</vt:lpstr>
      <vt:lpstr>Times New Roman</vt:lpstr>
      <vt:lpstr>Calibri</vt:lpstr>
      <vt:lpstr>NexusSerif</vt:lpstr>
      <vt:lpstr>ESRI AMFM Electric</vt:lpstr>
      <vt:lpstr>Arial Unicode MS</vt:lpstr>
      <vt:lpstr>等线 Light</vt:lpstr>
      <vt:lpstr>Calibri Light</vt:lpstr>
      <vt:lpstr>等线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jintao xu</dc:creator>
  <cp:lastModifiedBy>肖逸</cp:lastModifiedBy>
  <cp:revision>1432</cp:revision>
  <dcterms:created xsi:type="dcterms:W3CDTF">2019-03-14T06:00:00Z</dcterms:created>
  <dcterms:modified xsi:type="dcterms:W3CDTF">2023-04-23T13:46:37Z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691BFAB4F4034758BE5DCA4B6ABDB1E3_13</vt:lpwstr>
  </property>
  <property fmtid="{D5CDD505-2E9C-101B-9397-08002B2CF9AE}" pid="3" name="KSOProductBuildVer">
    <vt:lpwstr>2052-11.1.0.14036</vt:lpwstr>
  </property>
</Properties>
</file>