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3458" r:id="rId3"/>
    <p:sldId id="3459" r:id="rId4"/>
    <p:sldId id="3457" r:id="rId5"/>
    <p:sldId id="3470" r:id="rId6"/>
    <p:sldId id="3472" r:id="rId7"/>
    <p:sldId id="3465" r:id="rId8"/>
    <p:sldId id="3467" r:id="rId9"/>
    <p:sldId id="3466" r:id="rId10"/>
    <p:sldId id="3468" r:id="rId11"/>
    <p:sldId id="3460" r:id="rId12"/>
    <p:sldId id="3464" r:id="rId13"/>
    <p:sldId id="3469" r:id="rId14"/>
    <p:sldId id="3461"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500" autoAdjust="0"/>
  </p:normalViewPr>
  <p:slideViewPr>
    <p:cSldViewPr snapToGrid="0" showGuides="1">
      <p:cViewPr>
        <p:scale>
          <a:sx n="50" d="100"/>
          <a:sy n="50" d="100"/>
        </p:scale>
        <p:origin x="1293" y="213"/>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5" Type="http://schemas.openxmlformats.org/officeDocument/2006/relationships/image" Target="../media/image12.wmf"/><Relationship Id="rId4"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4"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482FAD-48B7-4F1D-8F05-71EEAE1C17A2}" type="datetimeFigureOut">
              <a:rPr lang="zh-CN" altLang="en-US" smtClean="0"/>
              <a:t>2023/4/24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0DD4B3-9E55-4D2B-ACB7-2895A9797C40}" type="slidenum">
              <a:rPr lang="zh-CN" altLang="en-US" smtClean="0"/>
              <a:t>‹#›</a:t>
            </a:fld>
            <a:endParaRPr lang="zh-CN" altLang="en-US"/>
          </a:p>
        </p:txBody>
      </p:sp>
    </p:spTree>
    <p:extLst>
      <p:ext uri="{BB962C8B-B14F-4D97-AF65-F5344CB8AC3E}">
        <p14:creationId xmlns:p14="http://schemas.microsoft.com/office/powerpoint/2010/main" val="11627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solidFill>
                <a:srgbClr val="803A76"/>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44300108-6577-4573-A25B-4D92E7795510}" type="slidenum">
              <a:rPr lang="zh-CN" altLang="en-US" smtClean="0"/>
              <a:t>1</a:t>
            </a:fld>
            <a:endParaRPr lang="zh-CN" altLang="en-US"/>
          </a:p>
        </p:txBody>
      </p:sp>
    </p:spTree>
    <p:extLst>
      <p:ext uri="{BB962C8B-B14F-4D97-AF65-F5344CB8AC3E}">
        <p14:creationId xmlns:p14="http://schemas.microsoft.com/office/powerpoint/2010/main" val="1692043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Times New Roman" panose="02020603050405020304" pitchFamily="18" charset="0"/>
                <a:ea typeface="Calibri" panose="020F0502020204030204" pitchFamily="34" charset="0"/>
              </a:rPr>
              <a:t>Lu, B.J., Lei, H.M., Yang, D.W., Fu, X.D., 2020. Separating the effects of revegetation and sediment-trapping dams construction on runoff and its application to a semi-arid watershed of the Loess Plateau. </a:t>
            </a:r>
            <a:r>
              <a:rPr lang="en-US" altLang="zh-CN" sz="1800" dirty="0" err="1">
                <a:effectLst/>
                <a:latin typeface="Times New Roman" panose="02020603050405020304" pitchFamily="18" charset="0"/>
                <a:ea typeface="Calibri" panose="020F0502020204030204" pitchFamily="34" charset="0"/>
              </a:rPr>
              <a:t>Ecol</a:t>
            </a:r>
            <a:r>
              <a:rPr lang="en-US" altLang="zh-CN" sz="1800" dirty="0">
                <a:effectLst/>
                <a:latin typeface="Times New Roman" panose="02020603050405020304" pitchFamily="18" charset="0"/>
                <a:ea typeface="Calibri" panose="020F0502020204030204" pitchFamily="34" charset="0"/>
              </a:rPr>
              <a:t> </a:t>
            </a:r>
            <a:r>
              <a:rPr lang="en-US" altLang="zh-CN" sz="1800" dirty="0" err="1">
                <a:effectLst/>
                <a:latin typeface="Times New Roman" panose="02020603050405020304" pitchFamily="18" charset="0"/>
                <a:ea typeface="Calibri" panose="020F0502020204030204" pitchFamily="34" charset="0"/>
              </a:rPr>
              <a:t>Eng</a:t>
            </a:r>
            <a:r>
              <a:rPr lang="en-US" altLang="zh-CN" sz="1800" dirty="0">
                <a:effectLst/>
                <a:latin typeface="Times New Roman" panose="02020603050405020304" pitchFamily="18" charset="0"/>
                <a:ea typeface="Calibri" panose="020F0502020204030204" pitchFamily="34" charset="0"/>
              </a:rPr>
              <a:t>, 158. DOI:ARTN 106043</a:t>
            </a:r>
            <a:endParaRPr lang="zh-CN" altLang="zh-CN" sz="1800" dirty="0">
              <a:effectLst/>
              <a:latin typeface="Times New Roman" panose="02020603050405020304" pitchFamily="18" charset="0"/>
              <a:ea typeface="Calibri" panose="020F0502020204030204" pitchFamily="34" charset="0"/>
            </a:endParaRPr>
          </a:p>
        </p:txBody>
      </p:sp>
      <p:sp>
        <p:nvSpPr>
          <p:cNvPr id="4" name="灯片编号占位符 3"/>
          <p:cNvSpPr>
            <a:spLocks noGrp="1"/>
          </p:cNvSpPr>
          <p:nvPr>
            <p:ph type="sldNum" sz="quarter" idx="5"/>
          </p:nvPr>
        </p:nvSpPr>
        <p:spPr/>
        <p:txBody>
          <a:bodyPr/>
          <a:lstStyle/>
          <a:p>
            <a:fld id="{44300108-6577-4573-A25B-4D92E7795510}" type="slidenum">
              <a:rPr lang="zh-CN" altLang="en-US" smtClean="0"/>
              <a:t>10</a:t>
            </a:fld>
            <a:endParaRPr lang="zh-CN" altLang="en-US"/>
          </a:p>
        </p:txBody>
      </p:sp>
    </p:spTree>
    <p:extLst>
      <p:ext uri="{BB962C8B-B14F-4D97-AF65-F5344CB8AC3E}">
        <p14:creationId xmlns:p14="http://schemas.microsoft.com/office/powerpoint/2010/main" val="1428100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44300108-6577-4573-A25B-4D92E7795510}" type="slidenum">
              <a:rPr lang="zh-CN" altLang="en-US" smtClean="0"/>
              <a:t>11</a:t>
            </a:fld>
            <a:endParaRPr lang="zh-CN" altLang="en-US"/>
          </a:p>
        </p:txBody>
      </p:sp>
    </p:spTree>
    <p:extLst>
      <p:ext uri="{BB962C8B-B14F-4D97-AF65-F5344CB8AC3E}">
        <p14:creationId xmlns:p14="http://schemas.microsoft.com/office/powerpoint/2010/main" val="385951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44300108-6577-4573-A25B-4D92E7795510}" type="slidenum">
              <a:rPr lang="zh-CN" altLang="en-US" smtClean="0"/>
              <a:t>12</a:t>
            </a:fld>
            <a:endParaRPr lang="zh-CN" altLang="en-US"/>
          </a:p>
        </p:txBody>
      </p:sp>
    </p:spTree>
    <p:extLst>
      <p:ext uri="{BB962C8B-B14F-4D97-AF65-F5344CB8AC3E}">
        <p14:creationId xmlns:p14="http://schemas.microsoft.com/office/powerpoint/2010/main" val="1506582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44300108-6577-4573-A25B-4D92E7795510}" type="slidenum">
              <a:rPr lang="zh-CN" altLang="en-US" smtClean="0"/>
              <a:t>13</a:t>
            </a:fld>
            <a:endParaRPr lang="zh-CN" altLang="en-US"/>
          </a:p>
        </p:txBody>
      </p:sp>
    </p:spTree>
    <p:extLst>
      <p:ext uri="{BB962C8B-B14F-4D97-AF65-F5344CB8AC3E}">
        <p14:creationId xmlns:p14="http://schemas.microsoft.com/office/powerpoint/2010/main" val="4029529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44300108-6577-4573-A25B-4D92E7795510}" type="slidenum">
              <a:rPr lang="zh-CN" altLang="en-US" smtClean="0"/>
              <a:t>14</a:t>
            </a:fld>
            <a:endParaRPr lang="zh-CN" altLang="en-US"/>
          </a:p>
        </p:txBody>
      </p:sp>
    </p:spTree>
    <p:extLst>
      <p:ext uri="{BB962C8B-B14F-4D97-AF65-F5344CB8AC3E}">
        <p14:creationId xmlns:p14="http://schemas.microsoft.com/office/powerpoint/2010/main" val="757673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indent="-457200"/>
            <a:r>
              <a:rPr lang="en-US" altLang="zh-CN" sz="1800" dirty="0"/>
              <a:t>Dai, Y.J. et al., 2013. Development of a China Dataset of Soil Hydraulic Parameters Using </a:t>
            </a:r>
            <a:r>
              <a:rPr lang="en-US" altLang="zh-CN" sz="1800" dirty="0" err="1"/>
              <a:t>Pedotransfer</a:t>
            </a:r>
            <a:r>
              <a:rPr lang="en-US" altLang="zh-CN" sz="1800" dirty="0"/>
              <a:t> Functions for Land Surface Modeling. J </a:t>
            </a:r>
            <a:r>
              <a:rPr lang="en-US" altLang="zh-CN" sz="1800" dirty="0" err="1"/>
              <a:t>Hydrometeorol</a:t>
            </a:r>
            <a:r>
              <a:rPr lang="en-US" altLang="zh-CN" sz="1800" dirty="0"/>
              <a:t>, 14(3): 869-887. DOI:10.1175/Jhm-D-12-0149.1</a:t>
            </a:r>
          </a:p>
          <a:p>
            <a:pPr marL="457200" indent="-457200"/>
            <a:r>
              <a:rPr lang="en-US" altLang="zh-CN" sz="1800" dirty="0"/>
              <a:t>Jarvis, A., 2008. Hole-filed seamless SRTM data. http://srtm. </a:t>
            </a:r>
            <a:r>
              <a:rPr lang="en-US" altLang="zh-CN" sz="1800" dirty="0" err="1"/>
              <a:t>csi</a:t>
            </a:r>
            <a:r>
              <a:rPr lang="en-US" altLang="zh-CN" sz="1800" dirty="0"/>
              <a:t>. </a:t>
            </a:r>
            <a:r>
              <a:rPr lang="en-US" altLang="zh-CN" sz="1800" dirty="0" err="1"/>
              <a:t>cgiar</a:t>
            </a:r>
            <a:r>
              <a:rPr lang="en-US" altLang="zh-CN" sz="1800" dirty="0"/>
              <a:t>. org.</a:t>
            </a:r>
          </a:p>
          <a:p>
            <a:pPr marL="457200" indent="-457200"/>
            <a:r>
              <a:rPr lang="en-US" altLang="zh-CN" sz="1800" dirty="0"/>
              <a:t>Martens, B. et al., 2017. GLEAM v3: satellite-based land evaporation and root-zone soil moisture. </a:t>
            </a:r>
            <a:r>
              <a:rPr lang="en-US" altLang="zh-CN" sz="1800" dirty="0" err="1"/>
              <a:t>Geosci</a:t>
            </a:r>
            <a:r>
              <a:rPr lang="en-US" altLang="zh-CN" sz="1800" dirty="0"/>
              <a:t> Model Dev, 10(5): 1903-1925. DOI:10.5194/gmd-10-1903-2017</a:t>
            </a:r>
          </a:p>
          <a:p>
            <a:pPr marL="457200" indent="-457200"/>
            <a:r>
              <a:rPr lang="en-US" altLang="zh-CN" sz="1800" dirty="0" err="1"/>
              <a:t>Miralles</a:t>
            </a:r>
            <a:r>
              <a:rPr lang="en-US" altLang="zh-CN" sz="1800" dirty="0"/>
              <a:t>, D.G. et al., 2011. Global land-surface evaporation estimated from satellite-based observations. </a:t>
            </a:r>
            <a:r>
              <a:rPr lang="en-US" altLang="zh-CN" sz="1800" dirty="0" err="1"/>
              <a:t>Hydrol</a:t>
            </a:r>
            <a:r>
              <a:rPr lang="en-US" altLang="zh-CN" sz="1800" dirty="0"/>
              <a:t> Earth Syst Sc, 15(2): 453-469. DOI:10.5194/hess-15-453-2011</a:t>
            </a:r>
          </a:p>
          <a:p>
            <a:pPr marL="457200" indent="-457200"/>
            <a:r>
              <a:rPr lang="en-US" altLang="zh-CN" sz="1800" dirty="0"/>
              <a:t>Shen, Y., </a:t>
            </a:r>
            <a:r>
              <a:rPr lang="en-US" altLang="zh-CN" sz="1800" dirty="0" err="1"/>
              <a:t>Xiong</a:t>
            </a:r>
            <a:r>
              <a:rPr lang="en-US" altLang="zh-CN" sz="1800" dirty="0"/>
              <a:t>, A.Y., 2016. Validation and comparison of a new gauge-based precipitation analysis over mainland China. Int J </a:t>
            </a:r>
            <a:r>
              <a:rPr lang="en-US" altLang="zh-CN" sz="1800" dirty="0" err="1"/>
              <a:t>Climatol</a:t>
            </a:r>
            <a:r>
              <a:rPr lang="en-US" altLang="zh-CN" sz="1800" dirty="0"/>
              <a:t>, 36(1): 252-265. DOI:10.1002/joc.4341</a:t>
            </a:r>
          </a:p>
          <a:p>
            <a:pPr marL="457200" indent="-457200"/>
            <a:r>
              <a:rPr lang="en-US" altLang="zh-CN" sz="1800" dirty="0" err="1"/>
              <a:t>Shangguan</a:t>
            </a:r>
            <a:r>
              <a:rPr lang="en-US" altLang="zh-CN" sz="1800" dirty="0"/>
              <a:t>, W., Dai, Y.J., Duan, Q.Y., Liu, B.Y., Yuan, H., 2014. A global soil data set for earth system modeling. J Adv Model Earth Sy, 6(1): 249-263. DOI:10.1002/2013ms000293</a:t>
            </a:r>
          </a:p>
          <a:p>
            <a:pPr marL="457200" indent="-457200"/>
            <a:r>
              <a:rPr lang="en-US" altLang="zh-CN" sz="1800" dirty="0"/>
              <a:t>Zhang, X. et al., 2020. Development of a global 30&amp;thinsp;m impervious surface map using multisource and multitemporal remote sensing datasets with the Google Earth Engine platform. Earth Syst. Sci. Data, 12(3): 1625-1648. DOI:10.5194/essd-12-1625-2020</a:t>
            </a:r>
          </a:p>
          <a:p>
            <a:pPr marL="457200" indent="-457200"/>
            <a:r>
              <a:rPr lang="en-US" altLang="zh-CN" sz="1800" dirty="0"/>
              <a:t>Zhang, X. et al., 2021. GLC_FCS30: global land-cover product with fine classification system at 30m using </a:t>
            </a:r>
          </a:p>
          <a:p>
            <a:pPr marL="457200" indent="-457200"/>
            <a:r>
              <a:rPr lang="en-US" altLang="zh-CN" sz="1800" dirty="0"/>
              <a:t>Zhu, Z.C. et al., 2013. Global Data Sets of Vegetation Leaf Area Index (LAI)3g and Fraction of Photosynthetically Active Radiation (FPAR)3g Derived from Global Inventory Modeling and Mapping Studies (GIMMS) Normalized Difference Vegetation Index (NDVI3g) for the Period 1981 to 2011. Remote Sens-Basel, 5(2): 927-948. DOI:10.3390/rs5020927</a:t>
            </a:r>
            <a:endParaRPr lang="zh-CN" altLang="zh-CN" sz="1800" dirty="0"/>
          </a:p>
        </p:txBody>
      </p:sp>
      <p:sp>
        <p:nvSpPr>
          <p:cNvPr id="4" name="灯片编号占位符 3"/>
          <p:cNvSpPr>
            <a:spLocks noGrp="1"/>
          </p:cNvSpPr>
          <p:nvPr>
            <p:ph type="sldNum" sz="quarter" idx="5"/>
          </p:nvPr>
        </p:nvSpPr>
        <p:spPr/>
        <p:txBody>
          <a:bodyPr/>
          <a:lstStyle/>
          <a:p>
            <a:fld id="{44300108-6577-4573-A25B-4D92E7795510}" type="slidenum">
              <a:rPr lang="zh-CN" altLang="en-US" smtClean="0"/>
              <a:t>2</a:t>
            </a:fld>
            <a:endParaRPr lang="zh-CN" altLang="en-US"/>
          </a:p>
        </p:txBody>
      </p:sp>
    </p:spTree>
    <p:extLst>
      <p:ext uri="{BB962C8B-B14F-4D97-AF65-F5344CB8AC3E}">
        <p14:creationId xmlns:p14="http://schemas.microsoft.com/office/powerpoint/2010/main" val="252594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44300108-6577-4573-A25B-4D92E7795510}" type="slidenum">
              <a:rPr lang="zh-CN" altLang="en-US" smtClean="0"/>
              <a:t>3</a:t>
            </a:fld>
            <a:endParaRPr lang="zh-CN" altLang="en-US"/>
          </a:p>
        </p:txBody>
      </p:sp>
    </p:spTree>
    <p:extLst>
      <p:ext uri="{BB962C8B-B14F-4D97-AF65-F5344CB8AC3E}">
        <p14:creationId xmlns:p14="http://schemas.microsoft.com/office/powerpoint/2010/main" val="9458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indent="-457200"/>
            <a:r>
              <a:rPr lang="en-US" altLang="zh-CN" sz="1800" dirty="0"/>
              <a:t>Gao, B., Qin, Y., Wang, Y.H., Yang, D.W., Zheng, Y.R., 2016. Modeling Ecohydrological Processes and Spatial Patterns in the Upper </a:t>
            </a:r>
            <a:r>
              <a:rPr lang="en-US" altLang="zh-CN" sz="1800" dirty="0" err="1"/>
              <a:t>Heihe</a:t>
            </a:r>
            <a:r>
              <a:rPr lang="en-US" altLang="zh-CN" sz="1800" dirty="0"/>
              <a:t> Basin in China. Forests, 7(1). DOI:ARTN 10</a:t>
            </a:r>
          </a:p>
          <a:p>
            <a:pPr marL="457200" indent="-457200"/>
            <a:r>
              <a:rPr lang="en-US" altLang="zh-CN" sz="1800" dirty="0"/>
              <a:t>Gao, B. et al., 2018. Change in frozen soils and its effect on regional hydrology, upper </a:t>
            </a:r>
            <a:r>
              <a:rPr lang="en-US" altLang="zh-CN" sz="1800" dirty="0" err="1"/>
              <a:t>Heihe</a:t>
            </a:r>
            <a:r>
              <a:rPr lang="en-US" altLang="zh-CN" sz="1800" dirty="0"/>
              <a:t> basin, northeastern Qinghai-Tibetan Plateau. Cryosphere, 12(2): 657-673. DOI:10.5194/tc-12-657-2018</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lang="en-US" altLang="zh-CN" sz="1800" dirty="0"/>
              <a:t>Yang, D.W. et al., 2015. A distributed scheme developed for eco-hydrological modeling in the upper </a:t>
            </a:r>
            <a:r>
              <a:rPr lang="en-US" altLang="zh-CN" sz="1800" dirty="0" err="1"/>
              <a:t>Heihe</a:t>
            </a:r>
            <a:r>
              <a:rPr lang="en-US" altLang="zh-CN" sz="1800" dirty="0"/>
              <a:t> River. Sci China Earth Sci, 58(1): 36-45. DOI:10.1007/s11430-014-5029-7</a:t>
            </a:r>
          </a:p>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44300108-6577-4573-A25B-4D92E7795510}" type="slidenum">
              <a:rPr lang="zh-CN" altLang="en-US" smtClean="0"/>
              <a:t>4</a:t>
            </a:fld>
            <a:endParaRPr lang="zh-CN" altLang="en-US"/>
          </a:p>
        </p:txBody>
      </p:sp>
    </p:spTree>
    <p:extLst>
      <p:ext uri="{BB962C8B-B14F-4D97-AF65-F5344CB8AC3E}">
        <p14:creationId xmlns:p14="http://schemas.microsoft.com/office/powerpoint/2010/main" val="573880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44300108-6577-4573-A25B-4D92E7795510}" type="slidenum">
              <a:rPr lang="zh-CN" altLang="en-US" smtClean="0"/>
              <a:t>5</a:t>
            </a:fld>
            <a:endParaRPr lang="zh-CN" altLang="en-US"/>
          </a:p>
        </p:txBody>
      </p:sp>
    </p:spTree>
    <p:extLst>
      <p:ext uri="{BB962C8B-B14F-4D97-AF65-F5344CB8AC3E}">
        <p14:creationId xmlns:p14="http://schemas.microsoft.com/office/powerpoint/2010/main" val="1676830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44300108-6577-4573-A25B-4D92E7795510}" type="slidenum">
              <a:rPr lang="zh-CN" altLang="en-US" smtClean="0"/>
              <a:t>6</a:t>
            </a:fld>
            <a:endParaRPr lang="zh-CN" altLang="en-US"/>
          </a:p>
        </p:txBody>
      </p:sp>
    </p:spTree>
    <p:extLst>
      <p:ext uri="{BB962C8B-B14F-4D97-AF65-F5344CB8AC3E}">
        <p14:creationId xmlns:p14="http://schemas.microsoft.com/office/powerpoint/2010/main" val="2419812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44300108-6577-4573-A25B-4D92E7795510}" type="slidenum">
              <a:rPr lang="zh-CN" altLang="en-US" smtClean="0"/>
              <a:t>7</a:t>
            </a:fld>
            <a:endParaRPr lang="zh-CN" altLang="en-US"/>
          </a:p>
        </p:txBody>
      </p:sp>
    </p:spTree>
    <p:extLst>
      <p:ext uri="{BB962C8B-B14F-4D97-AF65-F5344CB8AC3E}">
        <p14:creationId xmlns:p14="http://schemas.microsoft.com/office/powerpoint/2010/main" val="2399718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44300108-6577-4573-A25B-4D92E7795510}" type="slidenum">
              <a:rPr lang="zh-CN" altLang="en-US" smtClean="0"/>
              <a:t>8</a:t>
            </a:fld>
            <a:endParaRPr lang="zh-CN" altLang="en-US"/>
          </a:p>
        </p:txBody>
      </p:sp>
    </p:spTree>
    <p:extLst>
      <p:ext uri="{BB962C8B-B14F-4D97-AF65-F5344CB8AC3E}">
        <p14:creationId xmlns:p14="http://schemas.microsoft.com/office/powerpoint/2010/main" val="3430844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44300108-6577-4573-A25B-4D92E7795510}" type="slidenum">
              <a:rPr lang="zh-CN" altLang="en-US" smtClean="0"/>
              <a:t>9</a:t>
            </a:fld>
            <a:endParaRPr lang="zh-CN" altLang="en-US"/>
          </a:p>
        </p:txBody>
      </p:sp>
    </p:spTree>
    <p:extLst>
      <p:ext uri="{BB962C8B-B14F-4D97-AF65-F5344CB8AC3E}">
        <p14:creationId xmlns:p14="http://schemas.microsoft.com/office/powerpoint/2010/main" val="3373068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72E95F-7242-4DFB-A337-FC18101CAC0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D8DE13D-E1C4-4052-869D-E7966B1085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2A3371C-B491-4555-91BF-DB60DB4F4DFB}"/>
              </a:ext>
            </a:extLst>
          </p:cNvPr>
          <p:cNvSpPr>
            <a:spLocks noGrp="1"/>
          </p:cNvSpPr>
          <p:nvPr>
            <p:ph type="dt" sz="half" idx="10"/>
          </p:nvPr>
        </p:nvSpPr>
        <p:spPr/>
        <p:txBody>
          <a:bodyPr/>
          <a:lstStyle/>
          <a:p>
            <a:fld id="{9EDB66EF-510E-4315-97F3-073D37EA0118}" type="datetimeFigureOut">
              <a:rPr lang="zh-CN" altLang="en-US" smtClean="0"/>
              <a:t>2023/4/24</a:t>
            </a:fld>
            <a:endParaRPr lang="zh-CN" altLang="en-US"/>
          </a:p>
        </p:txBody>
      </p:sp>
      <p:sp>
        <p:nvSpPr>
          <p:cNvPr id="5" name="页脚占位符 4">
            <a:extLst>
              <a:ext uri="{FF2B5EF4-FFF2-40B4-BE49-F238E27FC236}">
                <a16:creationId xmlns:a16="http://schemas.microsoft.com/office/drawing/2014/main" id="{655582EE-31E4-43CD-A983-3B1DD1C1B6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299CA7-7D53-4103-8C81-4B09232E00A5}"/>
              </a:ext>
            </a:extLst>
          </p:cNvPr>
          <p:cNvSpPr>
            <a:spLocks noGrp="1"/>
          </p:cNvSpPr>
          <p:nvPr>
            <p:ph type="sldNum" sz="quarter" idx="12"/>
          </p:nvPr>
        </p:nvSpPr>
        <p:spPr/>
        <p:txBody>
          <a:bodyPr/>
          <a:lstStyle/>
          <a:p>
            <a:fld id="{5756273A-0CDB-49C2-B237-31A9BAE4E36A}" type="slidenum">
              <a:rPr lang="zh-CN" altLang="en-US" smtClean="0"/>
              <a:t>‹#›</a:t>
            </a:fld>
            <a:endParaRPr lang="zh-CN" altLang="en-US"/>
          </a:p>
        </p:txBody>
      </p:sp>
    </p:spTree>
    <p:extLst>
      <p:ext uri="{BB962C8B-B14F-4D97-AF65-F5344CB8AC3E}">
        <p14:creationId xmlns:p14="http://schemas.microsoft.com/office/powerpoint/2010/main" val="236197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89806A-2431-467E-BAA8-11E3E055419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A478248-57B8-4792-939E-ACB217D9AC0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D53EA0B-A794-425F-B46D-633195A3C14F}"/>
              </a:ext>
            </a:extLst>
          </p:cNvPr>
          <p:cNvSpPr>
            <a:spLocks noGrp="1"/>
          </p:cNvSpPr>
          <p:nvPr>
            <p:ph type="dt" sz="half" idx="10"/>
          </p:nvPr>
        </p:nvSpPr>
        <p:spPr/>
        <p:txBody>
          <a:bodyPr/>
          <a:lstStyle/>
          <a:p>
            <a:fld id="{9EDB66EF-510E-4315-97F3-073D37EA0118}" type="datetimeFigureOut">
              <a:rPr lang="zh-CN" altLang="en-US" smtClean="0"/>
              <a:t>2023/4/24</a:t>
            </a:fld>
            <a:endParaRPr lang="zh-CN" altLang="en-US"/>
          </a:p>
        </p:txBody>
      </p:sp>
      <p:sp>
        <p:nvSpPr>
          <p:cNvPr id="5" name="页脚占位符 4">
            <a:extLst>
              <a:ext uri="{FF2B5EF4-FFF2-40B4-BE49-F238E27FC236}">
                <a16:creationId xmlns:a16="http://schemas.microsoft.com/office/drawing/2014/main" id="{7BD1E573-C2A8-4B86-9F68-0F3AE4FB0A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E55561-1104-4077-BB41-4621A53CEF80}"/>
              </a:ext>
            </a:extLst>
          </p:cNvPr>
          <p:cNvSpPr>
            <a:spLocks noGrp="1"/>
          </p:cNvSpPr>
          <p:nvPr>
            <p:ph type="sldNum" sz="quarter" idx="12"/>
          </p:nvPr>
        </p:nvSpPr>
        <p:spPr/>
        <p:txBody>
          <a:bodyPr/>
          <a:lstStyle/>
          <a:p>
            <a:fld id="{5756273A-0CDB-49C2-B237-31A9BAE4E36A}" type="slidenum">
              <a:rPr lang="zh-CN" altLang="en-US" smtClean="0"/>
              <a:t>‹#›</a:t>
            </a:fld>
            <a:endParaRPr lang="zh-CN" altLang="en-US"/>
          </a:p>
        </p:txBody>
      </p:sp>
    </p:spTree>
    <p:extLst>
      <p:ext uri="{BB962C8B-B14F-4D97-AF65-F5344CB8AC3E}">
        <p14:creationId xmlns:p14="http://schemas.microsoft.com/office/powerpoint/2010/main" val="3685947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913DC4D-A8DC-46C8-B4AB-FB671FEF0CE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9C28A46-2618-4D8D-B5DC-082BA50E729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72360D5-E6A1-40E4-833E-2313BFC9EE52}"/>
              </a:ext>
            </a:extLst>
          </p:cNvPr>
          <p:cNvSpPr>
            <a:spLocks noGrp="1"/>
          </p:cNvSpPr>
          <p:nvPr>
            <p:ph type="dt" sz="half" idx="10"/>
          </p:nvPr>
        </p:nvSpPr>
        <p:spPr/>
        <p:txBody>
          <a:bodyPr/>
          <a:lstStyle/>
          <a:p>
            <a:fld id="{9EDB66EF-510E-4315-97F3-073D37EA0118}" type="datetimeFigureOut">
              <a:rPr lang="zh-CN" altLang="en-US" smtClean="0"/>
              <a:t>2023/4/24</a:t>
            </a:fld>
            <a:endParaRPr lang="zh-CN" altLang="en-US"/>
          </a:p>
        </p:txBody>
      </p:sp>
      <p:sp>
        <p:nvSpPr>
          <p:cNvPr id="5" name="页脚占位符 4">
            <a:extLst>
              <a:ext uri="{FF2B5EF4-FFF2-40B4-BE49-F238E27FC236}">
                <a16:creationId xmlns:a16="http://schemas.microsoft.com/office/drawing/2014/main" id="{66C83CB6-091E-46CB-B2BA-569DB1B6941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51EB00F-A4BF-4E02-9303-CF6FEA1EE224}"/>
              </a:ext>
            </a:extLst>
          </p:cNvPr>
          <p:cNvSpPr>
            <a:spLocks noGrp="1"/>
          </p:cNvSpPr>
          <p:nvPr>
            <p:ph type="sldNum" sz="quarter" idx="12"/>
          </p:nvPr>
        </p:nvSpPr>
        <p:spPr/>
        <p:txBody>
          <a:bodyPr/>
          <a:lstStyle/>
          <a:p>
            <a:fld id="{5756273A-0CDB-49C2-B237-31A9BAE4E36A}" type="slidenum">
              <a:rPr lang="zh-CN" altLang="en-US" smtClean="0"/>
              <a:t>‹#›</a:t>
            </a:fld>
            <a:endParaRPr lang="zh-CN" altLang="en-US"/>
          </a:p>
        </p:txBody>
      </p:sp>
    </p:spTree>
    <p:extLst>
      <p:ext uri="{BB962C8B-B14F-4D97-AF65-F5344CB8AC3E}">
        <p14:creationId xmlns:p14="http://schemas.microsoft.com/office/powerpoint/2010/main" val="2759044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084E24-F314-48BF-B325-82F7865F61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8D31E6-2391-4911-8F5D-C7FE0CAAFA0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ADBCFF-66EF-49E1-96A0-E1A9E4E239CA}"/>
              </a:ext>
            </a:extLst>
          </p:cNvPr>
          <p:cNvSpPr>
            <a:spLocks noGrp="1"/>
          </p:cNvSpPr>
          <p:nvPr>
            <p:ph type="dt" sz="half" idx="10"/>
          </p:nvPr>
        </p:nvSpPr>
        <p:spPr/>
        <p:txBody>
          <a:bodyPr/>
          <a:lstStyle/>
          <a:p>
            <a:fld id="{9EDB66EF-510E-4315-97F3-073D37EA0118}" type="datetimeFigureOut">
              <a:rPr lang="zh-CN" altLang="en-US" smtClean="0"/>
              <a:t>2023/4/24</a:t>
            </a:fld>
            <a:endParaRPr lang="zh-CN" altLang="en-US"/>
          </a:p>
        </p:txBody>
      </p:sp>
      <p:sp>
        <p:nvSpPr>
          <p:cNvPr id="5" name="页脚占位符 4">
            <a:extLst>
              <a:ext uri="{FF2B5EF4-FFF2-40B4-BE49-F238E27FC236}">
                <a16:creationId xmlns:a16="http://schemas.microsoft.com/office/drawing/2014/main" id="{FB3E35C5-6AD8-4B30-9EFC-C6001A754C3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C3B21EC-07D5-4CDE-A3D6-2500A80504A1}"/>
              </a:ext>
            </a:extLst>
          </p:cNvPr>
          <p:cNvSpPr>
            <a:spLocks noGrp="1"/>
          </p:cNvSpPr>
          <p:nvPr>
            <p:ph type="sldNum" sz="quarter" idx="12"/>
          </p:nvPr>
        </p:nvSpPr>
        <p:spPr/>
        <p:txBody>
          <a:bodyPr/>
          <a:lstStyle/>
          <a:p>
            <a:fld id="{5756273A-0CDB-49C2-B237-31A9BAE4E36A}" type="slidenum">
              <a:rPr lang="zh-CN" altLang="en-US" smtClean="0"/>
              <a:t>‹#›</a:t>
            </a:fld>
            <a:endParaRPr lang="zh-CN" altLang="en-US"/>
          </a:p>
        </p:txBody>
      </p:sp>
    </p:spTree>
    <p:extLst>
      <p:ext uri="{BB962C8B-B14F-4D97-AF65-F5344CB8AC3E}">
        <p14:creationId xmlns:p14="http://schemas.microsoft.com/office/powerpoint/2010/main" val="3215187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26B4DF-03BA-4F04-9D1C-17D589AE43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F4BACA4-001B-4B89-93FB-F2C93AFF9A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2EFA739-C378-4642-BF35-211A3400CE92}"/>
              </a:ext>
            </a:extLst>
          </p:cNvPr>
          <p:cNvSpPr>
            <a:spLocks noGrp="1"/>
          </p:cNvSpPr>
          <p:nvPr>
            <p:ph type="dt" sz="half" idx="10"/>
          </p:nvPr>
        </p:nvSpPr>
        <p:spPr/>
        <p:txBody>
          <a:bodyPr/>
          <a:lstStyle/>
          <a:p>
            <a:fld id="{9EDB66EF-510E-4315-97F3-073D37EA0118}" type="datetimeFigureOut">
              <a:rPr lang="zh-CN" altLang="en-US" smtClean="0"/>
              <a:t>2023/4/24</a:t>
            </a:fld>
            <a:endParaRPr lang="zh-CN" altLang="en-US"/>
          </a:p>
        </p:txBody>
      </p:sp>
      <p:sp>
        <p:nvSpPr>
          <p:cNvPr id="5" name="页脚占位符 4">
            <a:extLst>
              <a:ext uri="{FF2B5EF4-FFF2-40B4-BE49-F238E27FC236}">
                <a16:creationId xmlns:a16="http://schemas.microsoft.com/office/drawing/2014/main" id="{87A67F06-A169-47E6-800F-F4361EDB6F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B018FF4-63F7-46B4-B8F7-75CDDE5A0B52}"/>
              </a:ext>
            </a:extLst>
          </p:cNvPr>
          <p:cNvSpPr>
            <a:spLocks noGrp="1"/>
          </p:cNvSpPr>
          <p:nvPr>
            <p:ph type="sldNum" sz="quarter" idx="12"/>
          </p:nvPr>
        </p:nvSpPr>
        <p:spPr/>
        <p:txBody>
          <a:bodyPr/>
          <a:lstStyle/>
          <a:p>
            <a:fld id="{5756273A-0CDB-49C2-B237-31A9BAE4E36A}" type="slidenum">
              <a:rPr lang="zh-CN" altLang="en-US" smtClean="0"/>
              <a:t>‹#›</a:t>
            </a:fld>
            <a:endParaRPr lang="zh-CN" altLang="en-US"/>
          </a:p>
        </p:txBody>
      </p:sp>
    </p:spTree>
    <p:extLst>
      <p:ext uri="{BB962C8B-B14F-4D97-AF65-F5344CB8AC3E}">
        <p14:creationId xmlns:p14="http://schemas.microsoft.com/office/powerpoint/2010/main" val="4097624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11A949-6D27-45BB-8E1E-1B794E55650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3A6B43D-E42B-4802-BC2B-086EE885E9D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5C5F0E-2F25-4B4C-AEA3-6F8A95C5F93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68398F-877D-4811-8F10-BBD5BF667982}"/>
              </a:ext>
            </a:extLst>
          </p:cNvPr>
          <p:cNvSpPr>
            <a:spLocks noGrp="1"/>
          </p:cNvSpPr>
          <p:nvPr>
            <p:ph type="dt" sz="half" idx="10"/>
          </p:nvPr>
        </p:nvSpPr>
        <p:spPr/>
        <p:txBody>
          <a:bodyPr/>
          <a:lstStyle/>
          <a:p>
            <a:fld id="{9EDB66EF-510E-4315-97F3-073D37EA0118}" type="datetimeFigureOut">
              <a:rPr lang="zh-CN" altLang="en-US" smtClean="0"/>
              <a:t>2023/4/24</a:t>
            </a:fld>
            <a:endParaRPr lang="zh-CN" altLang="en-US"/>
          </a:p>
        </p:txBody>
      </p:sp>
      <p:sp>
        <p:nvSpPr>
          <p:cNvPr id="6" name="页脚占位符 5">
            <a:extLst>
              <a:ext uri="{FF2B5EF4-FFF2-40B4-BE49-F238E27FC236}">
                <a16:creationId xmlns:a16="http://schemas.microsoft.com/office/drawing/2014/main" id="{26775243-0A1F-4607-8DBF-0B1CA57DB2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CD0EF9-13D0-403A-881E-039CBE6F563B}"/>
              </a:ext>
            </a:extLst>
          </p:cNvPr>
          <p:cNvSpPr>
            <a:spLocks noGrp="1"/>
          </p:cNvSpPr>
          <p:nvPr>
            <p:ph type="sldNum" sz="quarter" idx="12"/>
          </p:nvPr>
        </p:nvSpPr>
        <p:spPr/>
        <p:txBody>
          <a:bodyPr/>
          <a:lstStyle/>
          <a:p>
            <a:fld id="{5756273A-0CDB-49C2-B237-31A9BAE4E36A}" type="slidenum">
              <a:rPr lang="zh-CN" altLang="en-US" smtClean="0"/>
              <a:t>‹#›</a:t>
            </a:fld>
            <a:endParaRPr lang="zh-CN" altLang="en-US"/>
          </a:p>
        </p:txBody>
      </p:sp>
    </p:spTree>
    <p:extLst>
      <p:ext uri="{BB962C8B-B14F-4D97-AF65-F5344CB8AC3E}">
        <p14:creationId xmlns:p14="http://schemas.microsoft.com/office/powerpoint/2010/main" val="2514797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A8B7D6-59E7-4CA7-8271-D0577964C3D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09D0EA-5EF9-40CC-AD16-0AD46B4F11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16F0007-1C29-4B7E-8C19-A73E0BD8BB0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31B1E7C-B855-42FB-A9E1-AD66E83D59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390499-D603-417D-8B8B-60CE93EB126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9BFD28A-8714-49A5-8907-C8F4ED72A653}"/>
              </a:ext>
            </a:extLst>
          </p:cNvPr>
          <p:cNvSpPr>
            <a:spLocks noGrp="1"/>
          </p:cNvSpPr>
          <p:nvPr>
            <p:ph type="dt" sz="half" idx="10"/>
          </p:nvPr>
        </p:nvSpPr>
        <p:spPr/>
        <p:txBody>
          <a:bodyPr/>
          <a:lstStyle/>
          <a:p>
            <a:fld id="{9EDB66EF-510E-4315-97F3-073D37EA0118}" type="datetimeFigureOut">
              <a:rPr lang="zh-CN" altLang="en-US" smtClean="0"/>
              <a:t>2023/4/24</a:t>
            </a:fld>
            <a:endParaRPr lang="zh-CN" altLang="en-US"/>
          </a:p>
        </p:txBody>
      </p:sp>
      <p:sp>
        <p:nvSpPr>
          <p:cNvPr id="8" name="页脚占位符 7">
            <a:extLst>
              <a:ext uri="{FF2B5EF4-FFF2-40B4-BE49-F238E27FC236}">
                <a16:creationId xmlns:a16="http://schemas.microsoft.com/office/drawing/2014/main" id="{9CD7EE2D-EE24-4259-A71B-867F20AC7BD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8851E97-6EF8-4EC5-90C6-F6636E382275}"/>
              </a:ext>
            </a:extLst>
          </p:cNvPr>
          <p:cNvSpPr>
            <a:spLocks noGrp="1"/>
          </p:cNvSpPr>
          <p:nvPr>
            <p:ph type="sldNum" sz="quarter" idx="12"/>
          </p:nvPr>
        </p:nvSpPr>
        <p:spPr/>
        <p:txBody>
          <a:bodyPr/>
          <a:lstStyle/>
          <a:p>
            <a:fld id="{5756273A-0CDB-49C2-B237-31A9BAE4E36A}" type="slidenum">
              <a:rPr lang="zh-CN" altLang="en-US" smtClean="0"/>
              <a:t>‹#›</a:t>
            </a:fld>
            <a:endParaRPr lang="zh-CN" altLang="en-US"/>
          </a:p>
        </p:txBody>
      </p:sp>
    </p:spTree>
    <p:extLst>
      <p:ext uri="{BB962C8B-B14F-4D97-AF65-F5344CB8AC3E}">
        <p14:creationId xmlns:p14="http://schemas.microsoft.com/office/powerpoint/2010/main" val="3964520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3072BE-869F-4DDF-A4EC-5DB0C80220F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BE3225F-AA21-4225-B635-249AEA5F01AD}"/>
              </a:ext>
            </a:extLst>
          </p:cNvPr>
          <p:cNvSpPr>
            <a:spLocks noGrp="1"/>
          </p:cNvSpPr>
          <p:nvPr>
            <p:ph type="dt" sz="half" idx="10"/>
          </p:nvPr>
        </p:nvSpPr>
        <p:spPr/>
        <p:txBody>
          <a:bodyPr/>
          <a:lstStyle/>
          <a:p>
            <a:fld id="{9EDB66EF-510E-4315-97F3-073D37EA0118}" type="datetimeFigureOut">
              <a:rPr lang="zh-CN" altLang="en-US" smtClean="0"/>
              <a:t>2023/4/24</a:t>
            </a:fld>
            <a:endParaRPr lang="zh-CN" altLang="en-US"/>
          </a:p>
        </p:txBody>
      </p:sp>
      <p:sp>
        <p:nvSpPr>
          <p:cNvPr id="4" name="页脚占位符 3">
            <a:extLst>
              <a:ext uri="{FF2B5EF4-FFF2-40B4-BE49-F238E27FC236}">
                <a16:creationId xmlns:a16="http://schemas.microsoft.com/office/drawing/2014/main" id="{88E71EDB-E2DC-41BE-AA9A-A6430FC226E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01C667C-F246-4AE9-A64F-6082D8155FEE}"/>
              </a:ext>
            </a:extLst>
          </p:cNvPr>
          <p:cNvSpPr>
            <a:spLocks noGrp="1"/>
          </p:cNvSpPr>
          <p:nvPr>
            <p:ph type="sldNum" sz="quarter" idx="12"/>
          </p:nvPr>
        </p:nvSpPr>
        <p:spPr/>
        <p:txBody>
          <a:bodyPr/>
          <a:lstStyle/>
          <a:p>
            <a:fld id="{5756273A-0CDB-49C2-B237-31A9BAE4E36A}" type="slidenum">
              <a:rPr lang="zh-CN" altLang="en-US" smtClean="0"/>
              <a:t>‹#›</a:t>
            </a:fld>
            <a:endParaRPr lang="zh-CN" altLang="en-US"/>
          </a:p>
        </p:txBody>
      </p:sp>
    </p:spTree>
    <p:extLst>
      <p:ext uri="{BB962C8B-B14F-4D97-AF65-F5344CB8AC3E}">
        <p14:creationId xmlns:p14="http://schemas.microsoft.com/office/powerpoint/2010/main" val="590974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00810C9-E055-452F-80C2-8367E77FBB4B}"/>
              </a:ext>
            </a:extLst>
          </p:cNvPr>
          <p:cNvSpPr>
            <a:spLocks noGrp="1"/>
          </p:cNvSpPr>
          <p:nvPr>
            <p:ph type="dt" sz="half" idx="10"/>
          </p:nvPr>
        </p:nvSpPr>
        <p:spPr/>
        <p:txBody>
          <a:bodyPr/>
          <a:lstStyle/>
          <a:p>
            <a:fld id="{9EDB66EF-510E-4315-97F3-073D37EA0118}" type="datetimeFigureOut">
              <a:rPr lang="zh-CN" altLang="en-US" smtClean="0"/>
              <a:t>2023/4/24</a:t>
            </a:fld>
            <a:endParaRPr lang="zh-CN" altLang="en-US"/>
          </a:p>
        </p:txBody>
      </p:sp>
      <p:sp>
        <p:nvSpPr>
          <p:cNvPr id="3" name="页脚占位符 2">
            <a:extLst>
              <a:ext uri="{FF2B5EF4-FFF2-40B4-BE49-F238E27FC236}">
                <a16:creationId xmlns:a16="http://schemas.microsoft.com/office/drawing/2014/main" id="{B026D2D3-E649-498C-A923-92DDD170826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CEF2986-AA94-4D00-8896-02771B2D82C2}"/>
              </a:ext>
            </a:extLst>
          </p:cNvPr>
          <p:cNvSpPr>
            <a:spLocks noGrp="1"/>
          </p:cNvSpPr>
          <p:nvPr>
            <p:ph type="sldNum" sz="quarter" idx="12"/>
          </p:nvPr>
        </p:nvSpPr>
        <p:spPr/>
        <p:txBody>
          <a:bodyPr/>
          <a:lstStyle/>
          <a:p>
            <a:fld id="{5756273A-0CDB-49C2-B237-31A9BAE4E36A}" type="slidenum">
              <a:rPr lang="zh-CN" altLang="en-US" smtClean="0"/>
              <a:t>‹#›</a:t>
            </a:fld>
            <a:endParaRPr lang="zh-CN" altLang="en-US"/>
          </a:p>
        </p:txBody>
      </p:sp>
    </p:spTree>
    <p:extLst>
      <p:ext uri="{BB962C8B-B14F-4D97-AF65-F5344CB8AC3E}">
        <p14:creationId xmlns:p14="http://schemas.microsoft.com/office/powerpoint/2010/main" val="3104271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2B6481-5B01-4F21-AC84-D34CD7B8E3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BA8A6A1-2641-45DC-9496-40E131B495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55F9199-355D-42D7-96F5-EBF492E370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95F53C-BAFF-48FE-B911-E1A1077128FB}"/>
              </a:ext>
            </a:extLst>
          </p:cNvPr>
          <p:cNvSpPr>
            <a:spLocks noGrp="1"/>
          </p:cNvSpPr>
          <p:nvPr>
            <p:ph type="dt" sz="half" idx="10"/>
          </p:nvPr>
        </p:nvSpPr>
        <p:spPr/>
        <p:txBody>
          <a:bodyPr/>
          <a:lstStyle/>
          <a:p>
            <a:fld id="{9EDB66EF-510E-4315-97F3-073D37EA0118}" type="datetimeFigureOut">
              <a:rPr lang="zh-CN" altLang="en-US" smtClean="0"/>
              <a:t>2023/4/24</a:t>
            </a:fld>
            <a:endParaRPr lang="zh-CN" altLang="en-US"/>
          </a:p>
        </p:txBody>
      </p:sp>
      <p:sp>
        <p:nvSpPr>
          <p:cNvPr id="6" name="页脚占位符 5">
            <a:extLst>
              <a:ext uri="{FF2B5EF4-FFF2-40B4-BE49-F238E27FC236}">
                <a16:creationId xmlns:a16="http://schemas.microsoft.com/office/drawing/2014/main" id="{17EE95AE-FA0B-43A8-89A1-5CC517D89E7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37F0F36-4209-4CD7-AB81-2A7B42A80940}"/>
              </a:ext>
            </a:extLst>
          </p:cNvPr>
          <p:cNvSpPr>
            <a:spLocks noGrp="1"/>
          </p:cNvSpPr>
          <p:nvPr>
            <p:ph type="sldNum" sz="quarter" idx="12"/>
          </p:nvPr>
        </p:nvSpPr>
        <p:spPr/>
        <p:txBody>
          <a:bodyPr/>
          <a:lstStyle/>
          <a:p>
            <a:fld id="{5756273A-0CDB-49C2-B237-31A9BAE4E36A}" type="slidenum">
              <a:rPr lang="zh-CN" altLang="en-US" smtClean="0"/>
              <a:t>‹#›</a:t>
            </a:fld>
            <a:endParaRPr lang="zh-CN" altLang="en-US"/>
          </a:p>
        </p:txBody>
      </p:sp>
    </p:spTree>
    <p:extLst>
      <p:ext uri="{BB962C8B-B14F-4D97-AF65-F5344CB8AC3E}">
        <p14:creationId xmlns:p14="http://schemas.microsoft.com/office/powerpoint/2010/main" val="177152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21A5BB-1E01-4AA7-BE06-5A1D2D2232E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6C0FC7A-AA15-499B-BFBD-D304BEA380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A8708B3-79E2-48AE-8927-CF7731423F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C2D34C6-6AAD-4F0A-850D-39D37575CA8A}"/>
              </a:ext>
            </a:extLst>
          </p:cNvPr>
          <p:cNvSpPr>
            <a:spLocks noGrp="1"/>
          </p:cNvSpPr>
          <p:nvPr>
            <p:ph type="dt" sz="half" idx="10"/>
          </p:nvPr>
        </p:nvSpPr>
        <p:spPr/>
        <p:txBody>
          <a:bodyPr/>
          <a:lstStyle/>
          <a:p>
            <a:fld id="{9EDB66EF-510E-4315-97F3-073D37EA0118}" type="datetimeFigureOut">
              <a:rPr lang="zh-CN" altLang="en-US" smtClean="0"/>
              <a:t>2023/4/24</a:t>
            </a:fld>
            <a:endParaRPr lang="zh-CN" altLang="en-US"/>
          </a:p>
        </p:txBody>
      </p:sp>
      <p:sp>
        <p:nvSpPr>
          <p:cNvPr id="6" name="页脚占位符 5">
            <a:extLst>
              <a:ext uri="{FF2B5EF4-FFF2-40B4-BE49-F238E27FC236}">
                <a16:creationId xmlns:a16="http://schemas.microsoft.com/office/drawing/2014/main" id="{2E0F00BC-2A59-4CA7-8FFA-EAA9AA5C74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37B114-ACB5-44DB-ABCD-F077FFEB991C}"/>
              </a:ext>
            </a:extLst>
          </p:cNvPr>
          <p:cNvSpPr>
            <a:spLocks noGrp="1"/>
          </p:cNvSpPr>
          <p:nvPr>
            <p:ph type="sldNum" sz="quarter" idx="12"/>
          </p:nvPr>
        </p:nvSpPr>
        <p:spPr/>
        <p:txBody>
          <a:bodyPr/>
          <a:lstStyle/>
          <a:p>
            <a:fld id="{5756273A-0CDB-49C2-B237-31A9BAE4E36A}" type="slidenum">
              <a:rPr lang="zh-CN" altLang="en-US" smtClean="0"/>
              <a:t>‹#›</a:t>
            </a:fld>
            <a:endParaRPr lang="zh-CN" altLang="en-US"/>
          </a:p>
        </p:txBody>
      </p:sp>
    </p:spTree>
    <p:extLst>
      <p:ext uri="{BB962C8B-B14F-4D97-AF65-F5344CB8AC3E}">
        <p14:creationId xmlns:p14="http://schemas.microsoft.com/office/powerpoint/2010/main" val="388776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A002613-5E8A-4C6C-B81C-673643287E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C97D42-6038-43E6-A81F-8AF2B0D98C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858022B-C2C8-4AFF-8724-FDC7E54165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B66EF-510E-4315-97F3-073D37EA0118}" type="datetimeFigureOut">
              <a:rPr lang="zh-CN" altLang="en-US" smtClean="0"/>
              <a:t>2023/4/24</a:t>
            </a:fld>
            <a:endParaRPr lang="zh-CN" altLang="en-US"/>
          </a:p>
        </p:txBody>
      </p:sp>
      <p:sp>
        <p:nvSpPr>
          <p:cNvPr id="5" name="页脚占位符 4">
            <a:extLst>
              <a:ext uri="{FF2B5EF4-FFF2-40B4-BE49-F238E27FC236}">
                <a16:creationId xmlns:a16="http://schemas.microsoft.com/office/drawing/2014/main" id="{F0B2BC98-55E3-46AF-B62A-86F7F05A6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C2EE315-68E6-4E83-A8C5-824699E196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56273A-0CDB-49C2-B237-31A9BAE4E36A}" type="slidenum">
              <a:rPr lang="zh-CN" altLang="en-US" smtClean="0"/>
              <a:t>‹#›</a:t>
            </a:fld>
            <a:endParaRPr lang="zh-CN" altLang="en-US"/>
          </a:p>
        </p:txBody>
      </p:sp>
    </p:spTree>
    <p:extLst>
      <p:ext uri="{BB962C8B-B14F-4D97-AF65-F5344CB8AC3E}">
        <p14:creationId xmlns:p14="http://schemas.microsoft.com/office/powerpoint/2010/main" val="3661136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35.wmf"/><Relationship Id="rId18" Type="http://schemas.openxmlformats.org/officeDocument/2006/relationships/oleObject" Target="../embeddings/oleObject15.bin"/><Relationship Id="rId3" Type="http://schemas.openxmlformats.org/officeDocument/2006/relationships/notesSlide" Target="../notesSlides/notesSlide10.xml"/><Relationship Id="rId7" Type="http://schemas.openxmlformats.org/officeDocument/2006/relationships/image" Target="../media/image39.png"/><Relationship Id="rId12" Type="http://schemas.openxmlformats.org/officeDocument/2006/relationships/oleObject" Target="../embeddings/oleObject12.bin"/><Relationship Id="rId17" Type="http://schemas.openxmlformats.org/officeDocument/2006/relationships/image" Target="../media/image37.wmf"/><Relationship Id="rId2" Type="http://schemas.openxmlformats.org/officeDocument/2006/relationships/slideLayout" Target="../slideLayouts/slideLayout1.xml"/><Relationship Id="rId16" Type="http://schemas.openxmlformats.org/officeDocument/2006/relationships/oleObject" Target="../embeddings/oleObject14.bin"/><Relationship Id="rId1" Type="http://schemas.openxmlformats.org/officeDocument/2006/relationships/vmlDrawing" Target="../drawings/vmlDrawing3.vml"/><Relationship Id="rId6" Type="http://schemas.openxmlformats.org/officeDocument/2006/relationships/image" Target="../media/image5.jpg"/><Relationship Id="rId11" Type="http://schemas.openxmlformats.org/officeDocument/2006/relationships/image" Target="../media/image34.wmf"/><Relationship Id="rId5" Type="http://schemas.openxmlformats.org/officeDocument/2006/relationships/image" Target="../media/image6.png"/><Relationship Id="rId15" Type="http://schemas.openxmlformats.org/officeDocument/2006/relationships/image" Target="../media/image36.wmf"/><Relationship Id="rId10" Type="http://schemas.openxmlformats.org/officeDocument/2006/relationships/oleObject" Target="../embeddings/oleObject11.bin"/><Relationship Id="rId19" Type="http://schemas.openxmlformats.org/officeDocument/2006/relationships/image" Target="../media/image38.wmf"/><Relationship Id="rId4" Type="http://schemas.openxmlformats.org/officeDocument/2006/relationships/image" Target="../media/image1.png"/><Relationship Id="rId9" Type="http://schemas.openxmlformats.org/officeDocument/2006/relationships/image" Target="../media/image33.wmf"/><Relationship Id="rId14" Type="http://schemas.openxmlformats.org/officeDocument/2006/relationships/oleObject" Target="../embeddings/oleObject13.bin"/></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jp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5.jp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0.wmf"/><Relationship Id="rId18" Type="http://schemas.openxmlformats.org/officeDocument/2006/relationships/image" Target="../media/image12.wmf"/><Relationship Id="rId3" Type="http://schemas.openxmlformats.org/officeDocument/2006/relationships/notesSlide" Target="../notesSlides/notesSlide4.xml"/><Relationship Id="rId7" Type="http://schemas.openxmlformats.org/officeDocument/2006/relationships/hyperlink" Target="https://github.com/gb03/GBEHM" TargetMode="External"/><Relationship Id="rId12" Type="http://schemas.openxmlformats.org/officeDocument/2006/relationships/oleObject" Target="../embeddings/oleObject3.bin"/><Relationship Id="rId17" Type="http://schemas.openxmlformats.org/officeDocument/2006/relationships/oleObject" Target="../embeddings/oleObject5.bin"/><Relationship Id="rId2" Type="http://schemas.openxmlformats.org/officeDocument/2006/relationships/slideLayout" Target="../slideLayouts/slideLayout1.xml"/><Relationship Id="rId16" Type="http://schemas.openxmlformats.org/officeDocument/2006/relationships/image" Target="../media/image11.wmf"/><Relationship Id="rId20" Type="http://schemas.openxmlformats.org/officeDocument/2006/relationships/image" Target="../media/image15.png"/><Relationship Id="rId1" Type="http://schemas.openxmlformats.org/officeDocument/2006/relationships/vmlDrawing" Target="../drawings/vmlDrawing1.vml"/><Relationship Id="rId6" Type="http://schemas.openxmlformats.org/officeDocument/2006/relationships/image" Target="../media/image5.jpg"/><Relationship Id="rId11" Type="http://schemas.openxmlformats.org/officeDocument/2006/relationships/image" Target="../media/image9.wmf"/><Relationship Id="rId5" Type="http://schemas.openxmlformats.org/officeDocument/2006/relationships/image" Target="../media/image6.png"/><Relationship Id="rId15" Type="http://schemas.openxmlformats.org/officeDocument/2006/relationships/oleObject" Target="../embeddings/oleObject4.bin"/><Relationship Id="rId10" Type="http://schemas.openxmlformats.org/officeDocument/2006/relationships/oleObject" Target="../embeddings/oleObject2.bin"/><Relationship Id="rId19"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8.wmf"/><Relationship Id="rId1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jpg"/><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oleObject" Target="../embeddings/oleObject9.bin"/><Relationship Id="rId3" Type="http://schemas.openxmlformats.org/officeDocument/2006/relationships/notesSlide" Target="../notesSlides/notesSlide7.xml"/><Relationship Id="rId7" Type="http://schemas.openxmlformats.org/officeDocument/2006/relationships/oleObject" Target="../embeddings/oleObject6.bin"/><Relationship Id="rId12" Type="http://schemas.openxmlformats.org/officeDocument/2006/relationships/image" Target="../media/image24.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jpg"/><Relationship Id="rId11" Type="http://schemas.openxmlformats.org/officeDocument/2006/relationships/oleObject" Target="../embeddings/oleObject8.bin"/><Relationship Id="rId5" Type="http://schemas.openxmlformats.org/officeDocument/2006/relationships/image" Target="../media/image6.png"/><Relationship Id="rId15" Type="http://schemas.openxmlformats.org/officeDocument/2006/relationships/image" Target="../media/image26.png"/><Relationship Id="rId10" Type="http://schemas.openxmlformats.org/officeDocument/2006/relationships/image" Target="../media/image23.wmf"/><Relationship Id="rId4" Type="http://schemas.openxmlformats.org/officeDocument/2006/relationships/image" Target="../media/image1.png"/><Relationship Id="rId9" Type="http://schemas.openxmlformats.org/officeDocument/2006/relationships/oleObject" Target="../embeddings/oleObject7.bin"/><Relationship Id="rId14" Type="http://schemas.openxmlformats.org/officeDocument/2006/relationships/image" Target="../media/image25.w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5.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5.jp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E02B6CE9-3655-4A66-98F8-7A343D0A474B}"/>
              </a:ext>
            </a:extLst>
          </p:cNvPr>
          <p:cNvSpPr txBox="1"/>
          <p:nvPr/>
        </p:nvSpPr>
        <p:spPr>
          <a:xfrm>
            <a:off x="351397" y="2314641"/>
            <a:ext cx="11489205" cy="2185214"/>
          </a:xfrm>
          <a:prstGeom prst="rect">
            <a:avLst/>
          </a:prstGeom>
          <a:noFill/>
        </p:spPr>
        <p:txBody>
          <a:bodyPr wrap="square" rtlCol="0">
            <a:spAutoFit/>
          </a:bodyPr>
          <a:lstStyle/>
          <a:p>
            <a:pPr algn="ctr"/>
            <a:r>
              <a:rPr lang="en-US" altLang="zh-CN" sz="3600" b="1" kern="100" dirty="0">
                <a:solidFill>
                  <a:srgbClr val="773068"/>
                </a:solidFill>
                <a:effectLst/>
                <a:latin typeface="Times New Roman" panose="02020603050405020304" pitchFamily="18" charset="0"/>
                <a:ea typeface="宋体" panose="02010600030101010101" pitchFamily="2" charset="-122"/>
              </a:rPr>
              <a:t>Simulating the Hydrological Impacts of Intensive Soil and Water Conservation Measures in the Yellow River Basin Using a Distributed Physically-based Model</a:t>
            </a:r>
            <a:endParaRPr lang="zh-CN" altLang="zh-CN" sz="3600" kern="100" dirty="0">
              <a:solidFill>
                <a:srgbClr val="773068"/>
              </a:solidFill>
              <a:effectLst/>
              <a:latin typeface="Times New Roman" panose="02020603050405020304" pitchFamily="18" charset="0"/>
              <a:ea typeface="宋体" panose="02010600030101010101" pitchFamily="2" charset="-122"/>
            </a:endParaRPr>
          </a:p>
          <a:p>
            <a:pPr algn="ctr"/>
            <a:r>
              <a:rPr lang="en-US" altLang="zh-CN" sz="2400" b="1" dirty="0">
                <a:latin typeface="微软雅黑" panose="020B0503020204020204" pitchFamily="34" charset="-122"/>
                <a:ea typeface="微软雅黑" panose="020B0503020204020204" pitchFamily="34" charset="-122"/>
              </a:rPr>
              <a:t>(Supplementary Material)</a:t>
            </a:r>
          </a:p>
        </p:txBody>
      </p:sp>
      <p:sp>
        <p:nvSpPr>
          <p:cNvPr id="20" name="任意多边形 19"/>
          <p:cNvSpPr/>
          <p:nvPr/>
        </p:nvSpPr>
        <p:spPr>
          <a:xfrm>
            <a:off x="0" y="-31172"/>
            <a:ext cx="12192000" cy="1971732"/>
          </a:xfrm>
          <a:custGeom>
            <a:avLst/>
            <a:gdLst>
              <a:gd name="connsiteX0" fmla="*/ 0 w 21463000"/>
              <a:gd name="connsiteY0" fmla="*/ 0 h 3556000"/>
              <a:gd name="connsiteX1" fmla="*/ 50800 w 21463000"/>
              <a:gd name="connsiteY1" fmla="*/ 2946400 h 3556000"/>
              <a:gd name="connsiteX2" fmla="*/ 8077200 w 21463000"/>
              <a:gd name="connsiteY2" fmla="*/ 3556000 h 3556000"/>
              <a:gd name="connsiteX3" fmla="*/ 15265400 w 21463000"/>
              <a:gd name="connsiteY3" fmla="*/ 2616200 h 3556000"/>
              <a:gd name="connsiteX4" fmla="*/ 21463000 w 21463000"/>
              <a:gd name="connsiteY4" fmla="*/ 2692400 h 3556000"/>
              <a:gd name="connsiteX5" fmla="*/ 21437600 w 21463000"/>
              <a:gd name="connsiteY5" fmla="*/ 25400 h 3556000"/>
              <a:gd name="connsiteX6" fmla="*/ 0 w 21463000"/>
              <a:gd name="connsiteY6" fmla="*/ 0 h 3556000"/>
              <a:gd name="connsiteX0" fmla="*/ 0 w 21463000"/>
              <a:gd name="connsiteY0" fmla="*/ 0 h 3556000"/>
              <a:gd name="connsiteX1" fmla="*/ 50800 w 21463000"/>
              <a:gd name="connsiteY1" fmla="*/ 2946400 h 3556000"/>
              <a:gd name="connsiteX2" fmla="*/ 8077200 w 21463000"/>
              <a:gd name="connsiteY2" fmla="*/ 3556000 h 3556000"/>
              <a:gd name="connsiteX3" fmla="*/ 15265400 w 21463000"/>
              <a:gd name="connsiteY3" fmla="*/ 2616200 h 3556000"/>
              <a:gd name="connsiteX4" fmla="*/ 21463000 w 21463000"/>
              <a:gd name="connsiteY4" fmla="*/ 2692400 h 3556000"/>
              <a:gd name="connsiteX5" fmla="*/ 21437600 w 21463000"/>
              <a:gd name="connsiteY5" fmla="*/ 25400 h 3556000"/>
              <a:gd name="connsiteX6" fmla="*/ 0 w 21463000"/>
              <a:gd name="connsiteY6" fmla="*/ 0 h 3556000"/>
              <a:gd name="connsiteX0" fmla="*/ 0 w 21463000"/>
              <a:gd name="connsiteY0" fmla="*/ 0 h 3556000"/>
              <a:gd name="connsiteX1" fmla="*/ 50800 w 21463000"/>
              <a:gd name="connsiteY1" fmla="*/ 2946400 h 3556000"/>
              <a:gd name="connsiteX2" fmla="*/ 8077200 w 21463000"/>
              <a:gd name="connsiteY2" fmla="*/ 3556000 h 3556000"/>
              <a:gd name="connsiteX3" fmla="*/ 15265400 w 21463000"/>
              <a:gd name="connsiteY3" fmla="*/ 2616200 h 3556000"/>
              <a:gd name="connsiteX4" fmla="*/ 21463000 w 21463000"/>
              <a:gd name="connsiteY4" fmla="*/ 2692400 h 3556000"/>
              <a:gd name="connsiteX5" fmla="*/ 21437600 w 21463000"/>
              <a:gd name="connsiteY5" fmla="*/ 25400 h 3556000"/>
              <a:gd name="connsiteX6" fmla="*/ 0 w 21463000"/>
              <a:gd name="connsiteY6" fmla="*/ 0 h 3556000"/>
              <a:gd name="connsiteX0" fmla="*/ 0 w 21463000"/>
              <a:gd name="connsiteY0" fmla="*/ 0 h 3556000"/>
              <a:gd name="connsiteX1" fmla="*/ 50800 w 21463000"/>
              <a:gd name="connsiteY1" fmla="*/ 2946400 h 3556000"/>
              <a:gd name="connsiteX2" fmla="*/ 7289800 w 21463000"/>
              <a:gd name="connsiteY2" fmla="*/ 3556000 h 3556000"/>
              <a:gd name="connsiteX3" fmla="*/ 15265400 w 21463000"/>
              <a:gd name="connsiteY3" fmla="*/ 2616200 h 3556000"/>
              <a:gd name="connsiteX4" fmla="*/ 21463000 w 21463000"/>
              <a:gd name="connsiteY4" fmla="*/ 2692400 h 3556000"/>
              <a:gd name="connsiteX5" fmla="*/ 21437600 w 21463000"/>
              <a:gd name="connsiteY5" fmla="*/ 25400 h 3556000"/>
              <a:gd name="connsiteX6" fmla="*/ 0 w 21463000"/>
              <a:gd name="connsiteY6" fmla="*/ 0 h 3556000"/>
              <a:gd name="connsiteX0" fmla="*/ 0 w 21463000"/>
              <a:gd name="connsiteY0" fmla="*/ 0 h 3556000"/>
              <a:gd name="connsiteX1" fmla="*/ 50800 w 21463000"/>
              <a:gd name="connsiteY1" fmla="*/ 2946400 h 3556000"/>
              <a:gd name="connsiteX2" fmla="*/ 6680200 w 21463000"/>
              <a:gd name="connsiteY2" fmla="*/ 3556000 h 3556000"/>
              <a:gd name="connsiteX3" fmla="*/ 15265400 w 21463000"/>
              <a:gd name="connsiteY3" fmla="*/ 2616200 h 3556000"/>
              <a:gd name="connsiteX4" fmla="*/ 21463000 w 21463000"/>
              <a:gd name="connsiteY4" fmla="*/ 2692400 h 3556000"/>
              <a:gd name="connsiteX5" fmla="*/ 21437600 w 21463000"/>
              <a:gd name="connsiteY5" fmla="*/ 25400 h 3556000"/>
              <a:gd name="connsiteX6" fmla="*/ 0 w 21463000"/>
              <a:gd name="connsiteY6" fmla="*/ 0 h 3556000"/>
              <a:gd name="connsiteX0" fmla="*/ 0 w 21463000"/>
              <a:gd name="connsiteY0" fmla="*/ 0 h 3556000"/>
              <a:gd name="connsiteX1" fmla="*/ 50800 w 21463000"/>
              <a:gd name="connsiteY1" fmla="*/ 2946400 h 3556000"/>
              <a:gd name="connsiteX2" fmla="*/ 6680200 w 21463000"/>
              <a:gd name="connsiteY2" fmla="*/ 3556000 h 3556000"/>
              <a:gd name="connsiteX3" fmla="*/ 15265400 w 21463000"/>
              <a:gd name="connsiteY3" fmla="*/ 2616200 h 3556000"/>
              <a:gd name="connsiteX4" fmla="*/ 21463000 w 21463000"/>
              <a:gd name="connsiteY4" fmla="*/ 2692400 h 3556000"/>
              <a:gd name="connsiteX5" fmla="*/ 21437600 w 21463000"/>
              <a:gd name="connsiteY5" fmla="*/ 25400 h 3556000"/>
              <a:gd name="connsiteX6" fmla="*/ 0 w 21463000"/>
              <a:gd name="connsiteY6" fmla="*/ 0 h 3556000"/>
              <a:gd name="connsiteX0" fmla="*/ 0 w 21463000"/>
              <a:gd name="connsiteY0" fmla="*/ 0 h 3556000"/>
              <a:gd name="connsiteX1" fmla="*/ 50800 w 21463000"/>
              <a:gd name="connsiteY1" fmla="*/ 2946400 h 3556000"/>
              <a:gd name="connsiteX2" fmla="*/ 6680200 w 21463000"/>
              <a:gd name="connsiteY2" fmla="*/ 3556000 h 3556000"/>
              <a:gd name="connsiteX3" fmla="*/ 15265400 w 21463000"/>
              <a:gd name="connsiteY3" fmla="*/ 2616200 h 3556000"/>
              <a:gd name="connsiteX4" fmla="*/ 21463000 w 21463000"/>
              <a:gd name="connsiteY4" fmla="*/ 2692400 h 3556000"/>
              <a:gd name="connsiteX5" fmla="*/ 21437600 w 21463000"/>
              <a:gd name="connsiteY5" fmla="*/ 25400 h 3556000"/>
              <a:gd name="connsiteX6" fmla="*/ 0 w 21463000"/>
              <a:gd name="connsiteY6" fmla="*/ 0 h 3556000"/>
              <a:gd name="connsiteX0" fmla="*/ 0 w 21437600"/>
              <a:gd name="connsiteY0" fmla="*/ 0 h 3556000"/>
              <a:gd name="connsiteX1" fmla="*/ 50800 w 21437600"/>
              <a:gd name="connsiteY1" fmla="*/ 2946400 h 3556000"/>
              <a:gd name="connsiteX2" fmla="*/ 6680200 w 21437600"/>
              <a:gd name="connsiteY2" fmla="*/ 3556000 h 3556000"/>
              <a:gd name="connsiteX3" fmla="*/ 15265400 w 21437600"/>
              <a:gd name="connsiteY3" fmla="*/ 2616200 h 3556000"/>
              <a:gd name="connsiteX4" fmla="*/ 21437600 w 21437600"/>
              <a:gd name="connsiteY4" fmla="*/ 2463800 h 3556000"/>
              <a:gd name="connsiteX5" fmla="*/ 21437600 w 21437600"/>
              <a:gd name="connsiteY5" fmla="*/ 25400 h 3556000"/>
              <a:gd name="connsiteX6" fmla="*/ 0 w 21437600"/>
              <a:gd name="connsiteY6" fmla="*/ 0 h 3556000"/>
              <a:gd name="connsiteX0" fmla="*/ 0 w 21437600"/>
              <a:gd name="connsiteY0" fmla="*/ 0 h 3556000"/>
              <a:gd name="connsiteX1" fmla="*/ 25400 w 21437600"/>
              <a:gd name="connsiteY1" fmla="*/ 3022600 h 3556000"/>
              <a:gd name="connsiteX2" fmla="*/ 6680200 w 21437600"/>
              <a:gd name="connsiteY2" fmla="*/ 3556000 h 3556000"/>
              <a:gd name="connsiteX3" fmla="*/ 15265400 w 21437600"/>
              <a:gd name="connsiteY3" fmla="*/ 2616200 h 3556000"/>
              <a:gd name="connsiteX4" fmla="*/ 21437600 w 21437600"/>
              <a:gd name="connsiteY4" fmla="*/ 2463800 h 3556000"/>
              <a:gd name="connsiteX5" fmla="*/ 21437600 w 21437600"/>
              <a:gd name="connsiteY5" fmla="*/ 25400 h 3556000"/>
              <a:gd name="connsiteX6" fmla="*/ 0 w 21437600"/>
              <a:gd name="connsiteY6" fmla="*/ 0 h 3556000"/>
              <a:gd name="connsiteX0" fmla="*/ 0 w 21437600"/>
              <a:gd name="connsiteY0" fmla="*/ 0 h 3556730"/>
              <a:gd name="connsiteX1" fmla="*/ 25400 w 21437600"/>
              <a:gd name="connsiteY1" fmla="*/ 3022600 h 3556730"/>
              <a:gd name="connsiteX2" fmla="*/ 6680200 w 21437600"/>
              <a:gd name="connsiteY2" fmla="*/ 3556000 h 3556730"/>
              <a:gd name="connsiteX3" fmla="*/ 15236124 w 21437600"/>
              <a:gd name="connsiteY3" fmla="*/ 2909709 h 3556730"/>
              <a:gd name="connsiteX4" fmla="*/ 21437600 w 21437600"/>
              <a:gd name="connsiteY4" fmla="*/ 2463800 h 3556730"/>
              <a:gd name="connsiteX5" fmla="*/ 21437600 w 21437600"/>
              <a:gd name="connsiteY5" fmla="*/ 25400 h 3556730"/>
              <a:gd name="connsiteX6" fmla="*/ 0 w 21437600"/>
              <a:gd name="connsiteY6" fmla="*/ 0 h 3556730"/>
              <a:gd name="connsiteX0" fmla="*/ 0 w 21496152"/>
              <a:gd name="connsiteY0" fmla="*/ 0 h 3556730"/>
              <a:gd name="connsiteX1" fmla="*/ 25400 w 21496152"/>
              <a:gd name="connsiteY1" fmla="*/ 3022600 h 3556730"/>
              <a:gd name="connsiteX2" fmla="*/ 6680200 w 21496152"/>
              <a:gd name="connsiteY2" fmla="*/ 3556000 h 3556730"/>
              <a:gd name="connsiteX3" fmla="*/ 15236124 w 21496152"/>
              <a:gd name="connsiteY3" fmla="*/ 2909709 h 3556730"/>
              <a:gd name="connsiteX4" fmla="*/ 21496152 w 21496152"/>
              <a:gd name="connsiteY4" fmla="*/ 2874712 h 3556730"/>
              <a:gd name="connsiteX5" fmla="*/ 21437600 w 21496152"/>
              <a:gd name="connsiteY5" fmla="*/ 25400 h 3556730"/>
              <a:gd name="connsiteX6" fmla="*/ 0 w 21496152"/>
              <a:gd name="connsiteY6" fmla="*/ 0 h 3556730"/>
              <a:gd name="connsiteX0" fmla="*/ 0 w 21496151"/>
              <a:gd name="connsiteY0" fmla="*/ 0 h 3556730"/>
              <a:gd name="connsiteX1" fmla="*/ 25400 w 21496151"/>
              <a:gd name="connsiteY1" fmla="*/ 3022600 h 3556730"/>
              <a:gd name="connsiteX2" fmla="*/ 6680200 w 21496151"/>
              <a:gd name="connsiteY2" fmla="*/ 3556000 h 3556730"/>
              <a:gd name="connsiteX3" fmla="*/ 15236124 w 21496151"/>
              <a:gd name="connsiteY3" fmla="*/ 2909709 h 3556730"/>
              <a:gd name="connsiteX4" fmla="*/ 21496151 w 21496151"/>
              <a:gd name="connsiteY4" fmla="*/ 2874712 h 3556730"/>
              <a:gd name="connsiteX5" fmla="*/ 21437600 w 21496151"/>
              <a:gd name="connsiteY5" fmla="*/ 25400 h 3556730"/>
              <a:gd name="connsiteX6" fmla="*/ 0 w 21496151"/>
              <a:gd name="connsiteY6" fmla="*/ 0 h 3556730"/>
              <a:gd name="connsiteX0" fmla="*/ 0 w 21496153"/>
              <a:gd name="connsiteY0" fmla="*/ 0 h 3556730"/>
              <a:gd name="connsiteX1" fmla="*/ 25400 w 21496153"/>
              <a:gd name="connsiteY1" fmla="*/ 3022600 h 3556730"/>
              <a:gd name="connsiteX2" fmla="*/ 6680200 w 21496153"/>
              <a:gd name="connsiteY2" fmla="*/ 3556000 h 3556730"/>
              <a:gd name="connsiteX3" fmla="*/ 15236124 w 21496153"/>
              <a:gd name="connsiteY3" fmla="*/ 2909709 h 3556730"/>
              <a:gd name="connsiteX4" fmla="*/ 21496153 w 21496153"/>
              <a:gd name="connsiteY4" fmla="*/ 2933413 h 3556730"/>
              <a:gd name="connsiteX5" fmla="*/ 21437600 w 21496153"/>
              <a:gd name="connsiteY5" fmla="*/ 25400 h 3556730"/>
              <a:gd name="connsiteX6" fmla="*/ 0 w 21496153"/>
              <a:gd name="connsiteY6" fmla="*/ 0 h 3556730"/>
              <a:gd name="connsiteX0" fmla="*/ 0 w 21496153"/>
              <a:gd name="connsiteY0" fmla="*/ 0 h 3556730"/>
              <a:gd name="connsiteX1" fmla="*/ 25400 w 21496153"/>
              <a:gd name="connsiteY1" fmla="*/ 3022600 h 3556730"/>
              <a:gd name="connsiteX2" fmla="*/ 6680200 w 21496153"/>
              <a:gd name="connsiteY2" fmla="*/ 3556000 h 3556730"/>
              <a:gd name="connsiteX3" fmla="*/ 15236124 w 21496153"/>
              <a:gd name="connsiteY3" fmla="*/ 2909709 h 3556730"/>
              <a:gd name="connsiteX4" fmla="*/ 21496153 w 21496153"/>
              <a:gd name="connsiteY4" fmla="*/ 2933413 h 3556730"/>
              <a:gd name="connsiteX5" fmla="*/ 21437600 w 21496153"/>
              <a:gd name="connsiteY5" fmla="*/ 25400 h 3556730"/>
              <a:gd name="connsiteX6" fmla="*/ 0 w 21496153"/>
              <a:gd name="connsiteY6" fmla="*/ 0 h 3556730"/>
              <a:gd name="connsiteX0" fmla="*/ 0 w 21496153"/>
              <a:gd name="connsiteY0" fmla="*/ 0 h 3556730"/>
              <a:gd name="connsiteX1" fmla="*/ 25400 w 21496153"/>
              <a:gd name="connsiteY1" fmla="*/ 3022600 h 3556730"/>
              <a:gd name="connsiteX2" fmla="*/ 6680200 w 21496153"/>
              <a:gd name="connsiteY2" fmla="*/ 3556000 h 3556730"/>
              <a:gd name="connsiteX3" fmla="*/ 15236124 w 21496153"/>
              <a:gd name="connsiteY3" fmla="*/ 2909709 h 3556730"/>
              <a:gd name="connsiteX4" fmla="*/ 21496153 w 21496153"/>
              <a:gd name="connsiteY4" fmla="*/ 2933413 h 3556730"/>
              <a:gd name="connsiteX5" fmla="*/ 21437600 w 21496153"/>
              <a:gd name="connsiteY5" fmla="*/ 25400 h 3556730"/>
              <a:gd name="connsiteX6" fmla="*/ 0 w 21496153"/>
              <a:gd name="connsiteY6" fmla="*/ 0 h 3556730"/>
              <a:gd name="connsiteX0" fmla="*/ 0 w 21496153"/>
              <a:gd name="connsiteY0" fmla="*/ 0 h 3556038"/>
              <a:gd name="connsiteX1" fmla="*/ 25400 w 21496153"/>
              <a:gd name="connsiteY1" fmla="*/ 3022600 h 3556038"/>
              <a:gd name="connsiteX2" fmla="*/ 6680200 w 21496153"/>
              <a:gd name="connsiteY2" fmla="*/ 3556000 h 3556038"/>
              <a:gd name="connsiteX3" fmla="*/ 15206849 w 21496153"/>
              <a:gd name="connsiteY3" fmla="*/ 2997762 h 3556038"/>
              <a:gd name="connsiteX4" fmla="*/ 21496153 w 21496153"/>
              <a:gd name="connsiteY4" fmla="*/ 2933413 h 3556038"/>
              <a:gd name="connsiteX5" fmla="*/ 21437600 w 21496153"/>
              <a:gd name="connsiteY5" fmla="*/ 25400 h 3556038"/>
              <a:gd name="connsiteX6" fmla="*/ 0 w 21496153"/>
              <a:gd name="connsiteY6" fmla="*/ 0 h 3556038"/>
              <a:gd name="connsiteX0" fmla="*/ 0 w 21496151"/>
              <a:gd name="connsiteY0" fmla="*/ 0 h 3556038"/>
              <a:gd name="connsiteX1" fmla="*/ 25400 w 21496151"/>
              <a:gd name="connsiteY1" fmla="*/ 3022600 h 3556038"/>
              <a:gd name="connsiteX2" fmla="*/ 6680200 w 21496151"/>
              <a:gd name="connsiteY2" fmla="*/ 3556000 h 3556038"/>
              <a:gd name="connsiteX3" fmla="*/ 15206849 w 21496151"/>
              <a:gd name="connsiteY3" fmla="*/ 2997762 h 3556038"/>
              <a:gd name="connsiteX4" fmla="*/ 21496151 w 21496151"/>
              <a:gd name="connsiteY4" fmla="*/ 2933413 h 3556038"/>
              <a:gd name="connsiteX5" fmla="*/ 21437600 w 21496151"/>
              <a:gd name="connsiteY5" fmla="*/ 25400 h 3556038"/>
              <a:gd name="connsiteX6" fmla="*/ 0 w 21496151"/>
              <a:gd name="connsiteY6" fmla="*/ 0 h 3556038"/>
              <a:gd name="connsiteX0" fmla="*/ 0 w 21466877"/>
              <a:gd name="connsiteY0" fmla="*/ 0 h 3556038"/>
              <a:gd name="connsiteX1" fmla="*/ 25400 w 21466877"/>
              <a:gd name="connsiteY1" fmla="*/ 3022600 h 3556038"/>
              <a:gd name="connsiteX2" fmla="*/ 6680200 w 21466877"/>
              <a:gd name="connsiteY2" fmla="*/ 3556000 h 3556038"/>
              <a:gd name="connsiteX3" fmla="*/ 15206849 w 21466877"/>
              <a:gd name="connsiteY3" fmla="*/ 2997762 h 3556038"/>
              <a:gd name="connsiteX4" fmla="*/ 21466877 w 21466877"/>
              <a:gd name="connsiteY4" fmla="*/ 2962763 h 3556038"/>
              <a:gd name="connsiteX5" fmla="*/ 21437600 w 21466877"/>
              <a:gd name="connsiteY5" fmla="*/ 25400 h 3556038"/>
              <a:gd name="connsiteX6" fmla="*/ 0 w 21466877"/>
              <a:gd name="connsiteY6" fmla="*/ 0 h 3556038"/>
              <a:gd name="connsiteX0" fmla="*/ 0 w 21466877"/>
              <a:gd name="connsiteY0" fmla="*/ 0 h 3556038"/>
              <a:gd name="connsiteX1" fmla="*/ 25400 w 21466877"/>
              <a:gd name="connsiteY1" fmla="*/ 3022600 h 3556038"/>
              <a:gd name="connsiteX2" fmla="*/ 6680200 w 21466877"/>
              <a:gd name="connsiteY2" fmla="*/ 3556000 h 3556038"/>
              <a:gd name="connsiteX3" fmla="*/ 15206849 w 21466877"/>
              <a:gd name="connsiteY3" fmla="*/ 2997762 h 3556038"/>
              <a:gd name="connsiteX4" fmla="*/ 21466877 w 21466877"/>
              <a:gd name="connsiteY4" fmla="*/ 2962763 h 3556038"/>
              <a:gd name="connsiteX5" fmla="*/ 21466874 w 21466877"/>
              <a:gd name="connsiteY5" fmla="*/ 25400 h 3556038"/>
              <a:gd name="connsiteX6" fmla="*/ 0 w 21466877"/>
              <a:gd name="connsiteY6" fmla="*/ 0 h 3556038"/>
              <a:gd name="connsiteX0" fmla="*/ 0 w 21489565"/>
              <a:gd name="connsiteY0" fmla="*/ 0 h 3556038"/>
              <a:gd name="connsiteX1" fmla="*/ 25400 w 21489565"/>
              <a:gd name="connsiteY1" fmla="*/ 3022600 h 3556038"/>
              <a:gd name="connsiteX2" fmla="*/ 6680200 w 21489565"/>
              <a:gd name="connsiteY2" fmla="*/ 3556000 h 3556038"/>
              <a:gd name="connsiteX3" fmla="*/ 15206849 w 21489565"/>
              <a:gd name="connsiteY3" fmla="*/ 2997762 h 3556038"/>
              <a:gd name="connsiteX4" fmla="*/ 21489565 w 21489565"/>
              <a:gd name="connsiteY4" fmla="*/ 2962763 h 3556038"/>
              <a:gd name="connsiteX5" fmla="*/ 21466874 w 21489565"/>
              <a:gd name="connsiteY5" fmla="*/ 25400 h 3556038"/>
              <a:gd name="connsiteX6" fmla="*/ 0 w 21489565"/>
              <a:gd name="connsiteY6" fmla="*/ 0 h 3556038"/>
              <a:gd name="connsiteX0" fmla="*/ 0 w 21489565"/>
              <a:gd name="connsiteY0" fmla="*/ 0 h 3556038"/>
              <a:gd name="connsiteX1" fmla="*/ 25400 w 21489565"/>
              <a:gd name="connsiteY1" fmla="*/ 3022600 h 3556038"/>
              <a:gd name="connsiteX2" fmla="*/ 6680200 w 21489565"/>
              <a:gd name="connsiteY2" fmla="*/ 3556000 h 3556038"/>
              <a:gd name="connsiteX3" fmla="*/ 15206849 w 21489565"/>
              <a:gd name="connsiteY3" fmla="*/ 2997762 h 3556038"/>
              <a:gd name="connsiteX4" fmla="*/ 21489565 w 21489565"/>
              <a:gd name="connsiteY4" fmla="*/ 2962763 h 3556038"/>
              <a:gd name="connsiteX5" fmla="*/ 21466874 w 21489565"/>
              <a:gd name="connsiteY5" fmla="*/ 25400 h 3556038"/>
              <a:gd name="connsiteX6" fmla="*/ 0 w 21489565"/>
              <a:gd name="connsiteY6" fmla="*/ 0 h 3556038"/>
              <a:gd name="connsiteX0" fmla="*/ 0 w 21489565"/>
              <a:gd name="connsiteY0" fmla="*/ 0 h 3556499"/>
              <a:gd name="connsiteX1" fmla="*/ 25400 w 21489565"/>
              <a:gd name="connsiteY1" fmla="*/ 3022600 h 3556499"/>
              <a:gd name="connsiteX2" fmla="*/ 6680200 w 21489565"/>
              <a:gd name="connsiteY2" fmla="*/ 3556000 h 3556499"/>
              <a:gd name="connsiteX3" fmla="*/ 15236125 w 21489565"/>
              <a:gd name="connsiteY3" fmla="*/ 3115165 h 3556499"/>
              <a:gd name="connsiteX4" fmla="*/ 21489565 w 21489565"/>
              <a:gd name="connsiteY4" fmla="*/ 2962763 h 3556499"/>
              <a:gd name="connsiteX5" fmla="*/ 21466874 w 21489565"/>
              <a:gd name="connsiteY5" fmla="*/ 25400 h 3556499"/>
              <a:gd name="connsiteX6" fmla="*/ 0 w 21489565"/>
              <a:gd name="connsiteY6" fmla="*/ 0 h 3556499"/>
              <a:gd name="connsiteX0" fmla="*/ 0 w 21489565"/>
              <a:gd name="connsiteY0" fmla="*/ 0 h 3556499"/>
              <a:gd name="connsiteX1" fmla="*/ 25400 w 21489565"/>
              <a:gd name="connsiteY1" fmla="*/ 3022600 h 3556499"/>
              <a:gd name="connsiteX2" fmla="*/ 6680200 w 21489565"/>
              <a:gd name="connsiteY2" fmla="*/ 3556000 h 3556499"/>
              <a:gd name="connsiteX3" fmla="*/ 15236125 w 21489565"/>
              <a:gd name="connsiteY3" fmla="*/ 3115165 h 3556499"/>
              <a:gd name="connsiteX4" fmla="*/ 21489565 w 21489565"/>
              <a:gd name="connsiteY4" fmla="*/ 2962763 h 3556499"/>
              <a:gd name="connsiteX5" fmla="*/ 21466874 w 21489565"/>
              <a:gd name="connsiteY5" fmla="*/ 25400 h 3556499"/>
              <a:gd name="connsiteX6" fmla="*/ 0 w 21489565"/>
              <a:gd name="connsiteY6" fmla="*/ 0 h 3556499"/>
              <a:gd name="connsiteX0" fmla="*/ 0 w 21489565"/>
              <a:gd name="connsiteY0" fmla="*/ 0 h 3556499"/>
              <a:gd name="connsiteX1" fmla="*/ 25400 w 21489565"/>
              <a:gd name="connsiteY1" fmla="*/ 3022600 h 3556499"/>
              <a:gd name="connsiteX2" fmla="*/ 6680200 w 21489565"/>
              <a:gd name="connsiteY2" fmla="*/ 3556000 h 3556499"/>
              <a:gd name="connsiteX3" fmla="*/ 15236125 w 21489565"/>
              <a:gd name="connsiteY3" fmla="*/ 3115165 h 3556499"/>
              <a:gd name="connsiteX4" fmla="*/ 21489565 w 21489565"/>
              <a:gd name="connsiteY4" fmla="*/ 2962763 h 3556499"/>
              <a:gd name="connsiteX5" fmla="*/ 21466874 w 21489565"/>
              <a:gd name="connsiteY5" fmla="*/ 25400 h 3556499"/>
              <a:gd name="connsiteX6" fmla="*/ 0 w 21489565"/>
              <a:gd name="connsiteY6" fmla="*/ 0 h 3556499"/>
              <a:gd name="connsiteX0" fmla="*/ 0 w 21489565"/>
              <a:gd name="connsiteY0" fmla="*/ 0 h 3556038"/>
              <a:gd name="connsiteX1" fmla="*/ 25400 w 21489565"/>
              <a:gd name="connsiteY1" fmla="*/ 3022600 h 3556038"/>
              <a:gd name="connsiteX2" fmla="*/ 6680200 w 21489565"/>
              <a:gd name="connsiteY2" fmla="*/ 3556000 h 3556038"/>
              <a:gd name="connsiteX3" fmla="*/ 15236125 w 21489565"/>
              <a:gd name="connsiteY3" fmla="*/ 2997761 h 3556038"/>
              <a:gd name="connsiteX4" fmla="*/ 21489565 w 21489565"/>
              <a:gd name="connsiteY4" fmla="*/ 2962763 h 3556038"/>
              <a:gd name="connsiteX5" fmla="*/ 21466874 w 21489565"/>
              <a:gd name="connsiteY5" fmla="*/ 25400 h 3556038"/>
              <a:gd name="connsiteX6" fmla="*/ 0 w 21489565"/>
              <a:gd name="connsiteY6" fmla="*/ 0 h 3556038"/>
              <a:gd name="connsiteX0" fmla="*/ 0 w 21489565"/>
              <a:gd name="connsiteY0" fmla="*/ 0 h 3556038"/>
              <a:gd name="connsiteX1" fmla="*/ 25400 w 21489565"/>
              <a:gd name="connsiteY1" fmla="*/ 3022600 h 3556038"/>
              <a:gd name="connsiteX2" fmla="*/ 6680200 w 21489565"/>
              <a:gd name="connsiteY2" fmla="*/ 3556000 h 3556038"/>
              <a:gd name="connsiteX3" fmla="*/ 15236125 w 21489565"/>
              <a:gd name="connsiteY3" fmla="*/ 2997761 h 3556038"/>
              <a:gd name="connsiteX4" fmla="*/ 21489565 w 21489565"/>
              <a:gd name="connsiteY4" fmla="*/ 2962763 h 3556038"/>
              <a:gd name="connsiteX5" fmla="*/ 21466874 w 21489565"/>
              <a:gd name="connsiteY5" fmla="*/ 25400 h 3556038"/>
              <a:gd name="connsiteX6" fmla="*/ 0 w 21489565"/>
              <a:gd name="connsiteY6" fmla="*/ 0 h 3556038"/>
              <a:gd name="connsiteX0" fmla="*/ 0 w 21489565"/>
              <a:gd name="connsiteY0" fmla="*/ 0 h 3556038"/>
              <a:gd name="connsiteX1" fmla="*/ 25400 w 21489565"/>
              <a:gd name="connsiteY1" fmla="*/ 3022600 h 3556038"/>
              <a:gd name="connsiteX2" fmla="*/ 6680200 w 21489565"/>
              <a:gd name="connsiteY2" fmla="*/ 3556000 h 3556038"/>
              <a:gd name="connsiteX3" fmla="*/ 15236125 w 21489565"/>
              <a:gd name="connsiteY3" fmla="*/ 2997761 h 3556038"/>
              <a:gd name="connsiteX4" fmla="*/ 21489565 w 21489565"/>
              <a:gd name="connsiteY4" fmla="*/ 2962763 h 3556038"/>
              <a:gd name="connsiteX5" fmla="*/ 21466874 w 21489565"/>
              <a:gd name="connsiteY5" fmla="*/ 25400 h 3556038"/>
              <a:gd name="connsiteX6" fmla="*/ 0 w 21489565"/>
              <a:gd name="connsiteY6" fmla="*/ 0 h 3556038"/>
              <a:gd name="connsiteX0" fmla="*/ 0 w 21489565"/>
              <a:gd name="connsiteY0" fmla="*/ 0 h 3556038"/>
              <a:gd name="connsiteX1" fmla="*/ 25400 w 21489565"/>
              <a:gd name="connsiteY1" fmla="*/ 3022600 h 3556038"/>
              <a:gd name="connsiteX2" fmla="*/ 6680200 w 21489565"/>
              <a:gd name="connsiteY2" fmla="*/ 3556000 h 3556038"/>
              <a:gd name="connsiteX3" fmla="*/ 15236125 w 21489565"/>
              <a:gd name="connsiteY3" fmla="*/ 2997761 h 3556038"/>
              <a:gd name="connsiteX4" fmla="*/ 21489565 w 21489565"/>
              <a:gd name="connsiteY4" fmla="*/ 2962763 h 3556038"/>
              <a:gd name="connsiteX5" fmla="*/ 21466874 w 21489565"/>
              <a:gd name="connsiteY5" fmla="*/ 25400 h 3556038"/>
              <a:gd name="connsiteX6" fmla="*/ 0 w 21489565"/>
              <a:gd name="connsiteY6" fmla="*/ 0 h 3556038"/>
              <a:gd name="connsiteX0" fmla="*/ 0 w 21489565"/>
              <a:gd name="connsiteY0" fmla="*/ 0 h 3556038"/>
              <a:gd name="connsiteX1" fmla="*/ 25400 w 21489565"/>
              <a:gd name="connsiteY1" fmla="*/ 3022600 h 3556038"/>
              <a:gd name="connsiteX2" fmla="*/ 6680200 w 21489565"/>
              <a:gd name="connsiteY2" fmla="*/ 3556000 h 3556038"/>
              <a:gd name="connsiteX3" fmla="*/ 15236125 w 21489565"/>
              <a:gd name="connsiteY3" fmla="*/ 2997761 h 3556038"/>
              <a:gd name="connsiteX4" fmla="*/ 21489565 w 21489565"/>
              <a:gd name="connsiteY4" fmla="*/ 2962763 h 3556038"/>
              <a:gd name="connsiteX5" fmla="*/ 21466874 w 21489565"/>
              <a:gd name="connsiteY5" fmla="*/ 25400 h 3556038"/>
              <a:gd name="connsiteX6" fmla="*/ 0 w 21489565"/>
              <a:gd name="connsiteY6" fmla="*/ 0 h 3556038"/>
              <a:gd name="connsiteX0" fmla="*/ 0 w 21489565"/>
              <a:gd name="connsiteY0" fmla="*/ 0 h 3556038"/>
              <a:gd name="connsiteX1" fmla="*/ 25400 w 21489565"/>
              <a:gd name="connsiteY1" fmla="*/ 3022600 h 3556038"/>
              <a:gd name="connsiteX2" fmla="*/ 6680200 w 21489565"/>
              <a:gd name="connsiteY2" fmla="*/ 3556000 h 3556038"/>
              <a:gd name="connsiteX3" fmla="*/ 15236125 w 21489565"/>
              <a:gd name="connsiteY3" fmla="*/ 2997761 h 3556038"/>
              <a:gd name="connsiteX4" fmla="*/ 21489565 w 21489565"/>
              <a:gd name="connsiteY4" fmla="*/ 2962763 h 3556038"/>
              <a:gd name="connsiteX5" fmla="*/ 21466874 w 21489565"/>
              <a:gd name="connsiteY5" fmla="*/ 25400 h 3556038"/>
              <a:gd name="connsiteX6" fmla="*/ 0 w 21489565"/>
              <a:gd name="connsiteY6" fmla="*/ 0 h 3556038"/>
              <a:gd name="connsiteX0" fmla="*/ 0 w 21489565"/>
              <a:gd name="connsiteY0" fmla="*/ 0 h 3556038"/>
              <a:gd name="connsiteX1" fmla="*/ 25400 w 21489565"/>
              <a:gd name="connsiteY1" fmla="*/ 3022600 h 3556038"/>
              <a:gd name="connsiteX2" fmla="*/ 6680200 w 21489565"/>
              <a:gd name="connsiteY2" fmla="*/ 3556000 h 3556038"/>
              <a:gd name="connsiteX3" fmla="*/ 15236125 w 21489565"/>
              <a:gd name="connsiteY3" fmla="*/ 2997761 h 3556038"/>
              <a:gd name="connsiteX4" fmla="*/ 21489565 w 21489565"/>
              <a:gd name="connsiteY4" fmla="*/ 2962763 h 3556038"/>
              <a:gd name="connsiteX5" fmla="*/ 21466874 w 21489565"/>
              <a:gd name="connsiteY5" fmla="*/ 25400 h 3556038"/>
              <a:gd name="connsiteX6" fmla="*/ 0 w 21489565"/>
              <a:gd name="connsiteY6" fmla="*/ 0 h 3556038"/>
              <a:gd name="connsiteX0" fmla="*/ 0 w 21489565"/>
              <a:gd name="connsiteY0" fmla="*/ 0 h 3556357"/>
              <a:gd name="connsiteX1" fmla="*/ 25400 w 21489565"/>
              <a:gd name="connsiteY1" fmla="*/ 3022600 h 3556357"/>
              <a:gd name="connsiteX2" fmla="*/ 6680200 w 21489565"/>
              <a:gd name="connsiteY2" fmla="*/ 3556000 h 3556357"/>
              <a:gd name="connsiteX3" fmla="*/ 15177573 w 21489565"/>
              <a:gd name="connsiteY3" fmla="*/ 3085813 h 3556357"/>
              <a:gd name="connsiteX4" fmla="*/ 21489565 w 21489565"/>
              <a:gd name="connsiteY4" fmla="*/ 2962763 h 3556357"/>
              <a:gd name="connsiteX5" fmla="*/ 21466874 w 21489565"/>
              <a:gd name="connsiteY5" fmla="*/ 25400 h 3556357"/>
              <a:gd name="connsiteX6" fmla="*/ 0 w 21489565"/>
              <a:gd name="connsiteY6" fmla="*/ 0 h 3556357"/>
              <a:gd name="connsiteX0" fmla="*/ 0 w 21489565"/>
              <a:gd name="connsiteY0" fmla="*/ 0 h 3556357"/>
              <a:gd name="connsiteX1" fmla="*/ 25400 w 21489565"/>
              <a:gd name="connsiteY1" fmla="*/ 3022600 h 3556357"/>
              <a:gd name="connsiteX2" fmla="*/ 6680200 w 21489565"/>
              <a:gd name="connsiteY2" fmla="*/ 3556000 h 3556357"/>
              <a:gd name="connsiteX3" fmla="*/ 15177573 w 21489565"/>
              <a:gd name="connsiteY3" fmla="*/ 3085813 h 3556357"/>
              <a:gd name="connsiteX4" fmla="*/ 21489565 w 21489565"/>
              <a:gd name="connsiteY4" fmla="*/ 2962763 h 3556357"/>
              <a:gd name="connsiteX5" fmla="*/ 21466874 w 21489565"/>
              <a:gd name="connsiteY5" fmla="*/ 25400 h 3556357"/>
              <a:gd name="connsiteX6" fmla="*/ 0 w 21489565"/>
              <a:gd name="connsiteY6" fmla="*/ 0 h 3556357"/>
              <a:gd name="connsiteX0" fmla="*/ 0 w 21489563"/>
              <a:gd name="connsiteY0" fmla="*/ 0 h 3556357"/>
              <a:gd name="connsiteX1" fmla="*/ 25400 w 21489563"/>
              <a:gd name="connsiteY1" fmla="*/ 3022600 h 3556357"/>
              <a:gd name="connsiteX2" fmla="*/ 6680200 w 21489563"/>
              <a:gd name="connsiteY2" fmla="*/ 3556000 h 3556357"/>
              <a:gd name="connsiteX3" fmla="*/ 15177573 w 21489563"/>
              <a:gd name="connsiteY3" fmla="*/ 3085813 h 3556357"/>
              <a:gd name="connsiteX4" fmla="*/ 21489563 w 21489563"/>
              <a:gd name="connsiteY4" fmla="*/ 2865276 h 3556357"/>
              <a:gd name="connsiteX5" fmla="*/ 21466874 w 21489563"/>
              <a:gd name="connsiteY5" fmla="*/ 25400 h 3556357"/>
              <a:gd name="connsiteX6" fmla="*/ 0 w 21489563"/>
              <a:gd name="connsiteY6" fmla="*/ 0 h 3556357"/>
              <a:gd name="connsiteX0" fmla="*/ 0 w 21534868"/>
              <a:gd name="connsiteY0" fmla="*/ 0 h 3556357"/>
              <a:gd name="connsiteX1" fmla="*/ 25400 w 21534868"/>
              <a:gd name="connsiteY1" fmla="*/ 3022600 h 3556357"/>
              <a:gd name="connsiteX2" fmla="*/ 6680200 w 21534868"/>
              <a:gd name="connsiteY2" fmla="*/ 3556000 h 3556357"/>
              <a:gd name="connsiteX3" fmla="*/ 15177573 w 21534868"/>
              <a:gd name="connsiteY3" fmla="*/ 3085813 h 3556357"/>
              <a:gd name="connsiteX4" fmla="*/ 21489563 w 21534868"/>
              <a:gd name="connsiteY4" fmla="*/ 2865276 h 3556357"/>
              <a:gd name="connsiteX5" fmla="*/ 21534868 w 21534868"/>
              <a:gd name="connsiteY5" fmla="*/ 25400 h 3556357"/>
              <a:gd name="connsiteX6" fmla="*/ 0 w 21534868"/>
              <a:gd name="connsiteY6" fmla="*/ 0 h 3556357"/>
              <a:gd name="connsiteX0" fmla="*/ 0 w 21534868"/>
              <a:gd name="connsiteY0" fmla="*/ 0 h 3556225"/>
              <a:gd name="connsiteX1" fmla="*/ 25400 w 21534868"/>
              <a:gd name="connsiteY1" fmla="*/ 3022600 h 3556225"/>
              <a:gd name="connsiteX2" fmla="*/ 6680200 w 21534868"/>
              <a:gd name="connsiteY2" fmla="*/ 3556000 h 3556225"/>
              <a:gd name="connsiteX3" fmla="*/ 15177573 w 21534868"/>
              <a:gd name="connsiteY3" fmla="*/ 3085813 h 3556225"/>
              <a:gd name="connsiteX4" fmla="*/ 21512229 w 21534868"/>
              <a:gd name="connsiteY4" fmla="*/ 2842529 h 3556225"/>
              <a:gd name="connsiteX5" fmla="*/ 21534868 w 21534868"/>
              <a:gd name="connsiteY5" fmla="*/ 25400 h 3556225"/>
              <a:gd name="connsiteX6" fmla="*/ 0 w 21534868"/>
              <a:gd name="connsiteY6" fmla="*/ 0 h 3556225"/>
              <a:gd name="connsiteX0" fmla="*/ 0 w 21534868"/>
              <a:gd name="connsiteY0" fmla="*/ 0 h 3556220"/>
              <a:gd name="connsiteX1" fmla="*/ 25400 w 21534868"/>
              <a:gd name="connsiteY1" fmla="*/ 3022600 h 3556220"/>
              <a:gd name="connsiteX2" fmla="*/ 6680200 w 21534868"/>
              <a:gd name="connsiteY2" fmla="*/ 3556000 h 3556220"/>
              <a:gd name="connsiteX3" fmla="*/ 15177573 w 21534868"/>
              <a:gd name="connsiteY3" fmla="*/ 3085813 h 3556220"/>
              <a:gd name="connsiteX4" fmla="*/ 21512227 w 21534868"/>
              <a:gd name="connsiteY4" fmla="*/ 2888023 h 3556220"/>
              <a:gd name="connsiteX5" fmla="*/ 21534868 w 21534868"/>
              <a:gd name="connsiteY5" fmla="*/ 25400 h 3556220"/>
              <a:gd name="connsiteX6" fmla="*/ 0 w 21534868"/>
              <a:gd name="connsiteY6" fmla="*/ 0 h 355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34868" h="3556220">
                <a:moveTo>
                  <a:pt x="0" y="0"/>
                </a:moveTo>
                <a:lnTo>
                  <a:pt x="25400" y="3022600"/>
                </a:lnTo>
                <a:cubicBezTo>
                  <a:pt x="2700867" y="3225800"/>
                  <a:pt x="4154838" y="3545465"/>
                  <a:pt x="6680200" y="3556000"/>
                </a:cubicBezTo>
                <a:cubicBezTo>
                  <a:pt x="9205562" y="3566536"/>
                  <a:pt x="12705569" y="3197143"/>
                  <a:pt x="15177573" y="3085813"/>
                </a:cubicBezTo>
                <a:cubicBezTo>
                  <a:pt x="17649578" y="2974484"/>
                  <a:pt x="19427747" y="2899689"/>
                  <a:pt x="21512227" y="2888023"/>
                </a:cubicBezTo>
                <a:lnTo>
                  <a:pt x="21534868" y="25400"/>
                </a:lnTo>
                <a:lnTo>
                  <a:pt x="0" y="0"/>
                </a:lnTo>
                <a:close/>
              </a:path>
            </a:pathLst>
          </a:custGeom>
          <a:gradFill>
            <a:gsLst>
              <a:gs pos="0">
                <a:srgbClr val="6E3677">
                  <a:alpha val="90000"/>
                </a:srgbClr>
              </a:gs>
              <a:gs pos="100000">
                <a:srgbClr val="744291">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2257" y="249054"/>
            <a:ext cx="1218818" cy="1320386"/>
          </a:xfrm>
          <a:prstGeom prst="rect">
            <a:avLst/>
          </a:prstGeom>
          <a:ln w="38100">
            <a:noFill/>
          </a:ln>
        </p:spPr>
      </p:pic>
      <p:pic>
        <p:nvPicPr>
          <p:cNvPr id="21" name="图片 2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41425" y="426967"/>
            <a:ext cx="1812524" cy="964559"/>
          </a:xfrm>
          <a:prstGeom prst="rect">
            <a:avLst/>
          </a:prstGeom>
          <a:ln w="38100">
            <a:gradFill>
              <a:gsLst>
                <a:gs pos="0">
                  <a:srgbClr val="6E3677">
                    <a:alpha val="39000"/>
                  </a:srgbClr>
                </a:gs>
                <a:gs pos="100000">
                  <a:srgbClr val="744291">
                    <a:alpha val="30000"/>
                  </a:srgbClr>
                </a:gs>
              </a:gsLst>
              <a:lin ang="5400000" scaled="1"/>
            </a:gradFill>
          </a:ln>
        </p:spPr>
      </p:pic>
      <p:pic>
        <p:nvPicPr>
          <p:cNvPr id="3" name="图片 2"/>
          <p:cNvPicPr>
            <a:picLocks noChangeAspect="1"/>
          </p:cNvPicPr>
          <p:nvPr/>
        </p:nvPicPr>
        <p:blipFill>
          <a:blip r:embed="rId5"/>
          <a:stretch>
            <a:fillRect/>
          </a:stretch>
        </p:blipFill>
        <p:spPr>
          <a:xfrm>
            <a:off x="9086417" y="4266838"/>
            <a:ext cx="3105583" cy="2591162"/>
          </a:xfrm>
          <a:prstGeom prst="rect">
            <a:avLst/>
          </a:prstGeom>
        </p:spPr>
      </p:pic>
      <p:pic>
        <p:nvPicPr>
          <p:cNvPr id="13" name="图片 12">
            <a:extLst>
              <a:ext uri="{FF2B5EF4-FFF2-40B4-BE49-F238E27FC236}">
                <a16:creationId xmlns:a16="http://schemas.microsoft.com/office/drawing/2014/main" id="{092C65FD-72A3-4EE9-BC2A-594FE23EC22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683956" y="172708"/>
            <a:ext cx="1218818" cy="1218818"/>
          </a:xfrm>
          <a:prstGeom prst="rect">
            <a:avLst/>
          </a:prstGeom>
          <a:noFill/>
          <a:ln>
            <a:noFill/>
          </a:ln>
        </p:spPr>
      </p:pic>
      <p:pic>
        <p:nvPicPr>
          <p:cNvPr id="23" name="Hydro Logo">
            <a:extLst>
              <a:ext uri="{FF2B5EF4-FFF2-40B4-BE49-F238E27FC236}">
                <a16:creationId xmlns:a16="http://schemas.microsoft.com/office/drawing/2014/main" id="{4B220FF2-E79A-4899-B99A-D0C3E3CAAFC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65323" y="249054"/>
            <a:ext cx="1261778" cy="1261778"/>
          </a:xfrm>
          <a:prstGeom prst="rect">
            <a:avLst/>
          </a:prstGeom>
          <a:effectLst/>
        </p:spPr>
      </p:pic>
      <p:pic>
        <p:nvPicPr>
          <p:cNvPr id="24" name="Picture 192" descr="EGU logo">
            <a:extLst>
              <a:ext uri="{FF2B5EF4-FFF2-40B4-BE49-F238E27FC236}">
                <a16:creationId xmlns:a16="http://schemas.microsoft.com/office/drawing/2014/main" id="{39FCDCB5-DDB7-4C15-A1C3-97FC287B255E}"/>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12190"/>
          <a:stretch/>
        </p:blipFill>
        <p:spPr bwMode="auto">
          <a:xfrm>
            <a:off x="3952832" y="342909"/>
            <a:ext cx="2921378" cy="1139241"/>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4">
            <a:extLst>
              <a:ext uri="{FF2B5EF4-FFF2-40B4-BE49-F238E27FC236}">
                <a16:creationId xmlns:a16="http://schemas.microsoft.com/office/drawing/2014/main" id="{FE80E666-2CF1-4438-8A5A-48A3EE33AF10}"/>
              </a:ext>
            </a:extLst>
          </p:cNvPr>
          <p:cNvPicPr>
            <a:picLocks noChangeAspect="1"/>
          </p:cNvPicPr>
          <p:nvPr/>
        </p:nvPicPr>
        <p:blipFill>
          <a:blip r:embed="rId9"/>
          <a:stretch>
            <a:fillRect/>
          </a:stretch>
        </p:blipFill>
        <p:spPr>
          <a:xfrm>
            <a:off x="8552034" y="140644"/>
            <a:ext cx="1238826" cy="1478598"/>
          </a:xfrm>
          <a:prstGeom prst="rect">
            <a:avLst/>
          </a:prstGeom>
        </p:spPr>
      </p:pic>
      <p:sp>
        <p:nvSpPr>
          <p:cNvPr id="29" name="文本占位符 279">
            <a:extLst>
              <a:ext uri="{FF2B5EF4-FFF2-40B4-BE49-F238E27FC236}">
                <a16:creationId xmlns:a16="http://schemas.microsoft.com/office/drawing/2014/main" id="{6219EB24-39FE-45A4-A255-01B3C208C743}"/>
              </a:ext>
            </a:extLst>
          </p:cNvPr>
          <p:cNvSpPr txBox="1">
            <a:spLocks/>
          </p:cNvSpPr>
          <p:nvPr/>
        </p:nvSpPr>
        <p:spPr>
          <a:xfrm>
            <a:off x="351397" y="5029948"/>
            <a:ext cx="15608232" cy="13186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kern="100" dirty="0" err="1">
                <a:latin typeface="Times New Roman" panose="02020603050405020304" pitchFamily="18" charset="0"/>
                <a:ea typeface="宋体" panose="02010600030101010101" pitchFamily="2" charset="-122"/>
              </a:rPr>
              <a:t>Zihan</a:t>
            </a:r>
            <a:r>
              <a:rPr lang="en-US" altLang="zh-CN" sz="2400" kern="100" dirty="0">
                <a:latin typeface="Times New Roman" panose="02020603050405020304" pitchFamily="18" charset="0"/>
                <a:ea typeface="宋体" panose="02010600030101010101" pitchFamily="2" charset="-122"/>
              </a:rPr>
              <a:t> Yan</a:t>
            </a:r>
            <a:r>
              <a:rPr lang="en-US" altLang="zh-CN" sz="2400" kern="100" baseline="30000" dirty="0">
                <a:latin typeface="Times New Roman" panose="02020603050405020304" pitchFamily="18" charset="0"/>
                <a:ea typeface="宋体" panose="02010600030101010101" pitchFamily="2" charset="-122"/>
              </a:rPr>
              <a:t>1</a:t>
            </a:r>
            <a:r>
              <a:rPr lang="en-US" altLang="zh-CN" sz="2400" kern="100" dirty="0">
                <a:latin typeface="Times New Roman" panose="02020603050405020304" pitchFamily="18" charset="0"/>
                <a:ea typeface="宋体" panose="02010600030101010101" pitchFamily="2" charset="-122"/>
              </a:rPr>
              <a:t>, </a:t>
            </a:r>
            <a:r>
              <a:rPr lang="en-US" altLang="zh-CN" sz="2400" kern="100" dirty="0" err="1">
                <a:latin typeface="Times New Roman" panose="02020603050405020304" pitchFamily="18" charset="0"/>
                <a:ea typeface="宋体" panose="02010600030101010101" pitchFamily="2" charset="-122"/>
              </a:rPr>
              <a:t>Huimin</a:t>
            </a:r>
            <a:r>
              <a:rPr lang="en-US" altLang="zh-CN" sz="2400" kern="100" dirty="0">
                <a:latin typeface="Times New Roman" panose="02020603050405020304" pitchFamily="18" charset="0"/>
                <a:ea typeface="宋体" panose="02010600030101010101" pitchFamily="2" charset="-122"/>
              </a:rPr>
              <a:t> Lei</a:t>
            </a:r>
            <a:r>
              <a:rPr lang="en-US" altLang="zh-CN" sz="2400" kern="100" baseline="30000" dirty="0">
                <a:latin typeface="Times New Roman" panose="02020603050405020304" pitchFamily="18" charset="0"/>
                <a:ea typeface="宋体" panose="02010600030101010101" pitchFamily="2" charset="-122"/>
              </a:rPr>
              <a:t>1</a:t>
            </a:r>
            <a:r>
              <a:rPr lang="en-US" altLang="zh-CN" sz="2400" kern="100" dirty="0">
                <a:latin typeface="Times New Roman" panose="02020603050405020304" pitchFamily="18" charset="0"/>
                <a:ea typeface="宋体" panose="02010600030101010101" pitchFamily="2" charset="-122"/>
              </a:rPr>
              <a:t>, </a:t>
            </a:r>
            <a:r>
              <a:rPr lang="en-US" altLang="zh-CN" sz="2400" kern="100" dirty="0" err="1">
                <a:latin typeface="Times New Roman" panose="02020603050405020304" pitchFamily="18" charset="0"/>
                <a:ea typeface="宋体" panose="02010600030101010101" pitchFamily="2" charset="-122"/>
              </a:rPr>
              <a:t>Haidong</a:t>
            </a:r>
            <a:r>
              <a:rPr lang="en-US" altLang="zh-CN" sz="2400" kern="100" dirty="0">
                <a:latin typeface="Times New Roman" panose="02020603050405020304" pitchFamily="18" charset="0"/>
                <a:ea typeface="宋体" panose="02010600030101010101" pitchFamily="2" charset="-122"/>
              </a:rPr>
              <a:t> Gao</a:t>
            </a:r>
            <a:r>
              <a:rPr lang="en-US" altLang="zh-CN" sz="2400" kern="100" baseline="30000" dirty="0">
                <a:latin typeface="Times New Roman" panose="02020603050405020304" pitchFamily="18" charset="0"/>
                <a:ea typeface="宋体" panose="02010600030101010101" pitchFamily="2" charset="-122"/>
              </a:rPr>
              <a:t>2</a:t>
            </a:r>
            <a:r>
              <a:rPr lang="en-US" altLang="zh-CN" sz="2400" kern="100" dirty="0">
                <a:latin typeface="Times New Roman" panose="02020603050405020304" pitchFamily="18" charset="0"/>
                <a:ea typeface="宋体" panose="02010600030101010101" pitchFamily="2" charset="-122"/>
              </a:rPr>
              <a:t>, Teng Ma</a:t>
            </a:r>
            <a:r>
              <a:rPr lang="en-US" altLang="zh-CN" sz="2400" kern="100" baseline="30000" dirty="0">
                <a:latin typeface="Times New Roman" panose="02020603050405020304" pitchFamily="18" charset="0"/>
                <a:ea typeface="宋体" panose="02010600030101010101" pitchFamily="2" charset="-122"/>
              </a:rPr>
              <a:t>1</a:t>
            </a:r>
            <a:r>
              <a:rPr lang="en-US" altLang="zh-CN" sz="2400" kern="100" dirty="0">
                <a:latin typeface="Times New Roman" panose="02020603050405020304" pitchFamily="18" charset="0"/>
                <a:ea typeface="宋体" panose="02010600030101010101" pitchFamily="2" charset="-122"/>
              </a:rPr>
              <a:t>, Haiyan Yang</a:t>
            </a:r>
            <a:r>
              <a:rPr lang="en-US" altLang="zh-CN" sz="2400" kern="100" baseline="30000" dirty="0">
                <a:latin typeface="Times New Roman" panose="02020603050405020304" pitchFamily="18" charset="0"/>
                <a:ea typeface="宋体" panose="02010600030101010101" pitchFamily="2" charset="-122"/>
              </a:rPr>
              <a:t>1</a:t>
            </a:r>
            <a:r>
              <a:rPr lang="en-US" altLang="zh-CN" sz="2400" kern="100" dirty="0">
                <a:latin typeface="Times New Roman" panose="02020603050405020304" pitchFamily="18" charset="0"/>
                <a:ea typeface="宋体" panose="02010600030101010101" pitchFamily="2" charset="-122"/>
              </a:rPr>
              <a:t>and </a:t>
            </a:r>
            <a:r>
              <a:rPr lang="en-US" altLang="zh-CN" sz="2400" kern="100" dirty="0" err="1">
                <a:latin typeface="Times New Roman" panose="02020603050405020304" pitchFamily="18" charset="0"/>
                <a:ea typeface="宋体" panose="02010600030101010101" pitchFamily="2" charset="-122"/>
              </a:rPr>
              <a:t>Dawen</a:t>
            </a:r>
            <a:r>
              <a:rPr lang="en-US" altLang="zh-CN" sz="2400" kern="100" dirty="0">
                <a:latin typeface="Times New Roman" panose="02020603050405020304" pitchFamily="18" charset="0"/>
                <a:ea typeface="宋体" panose="02010600030101010101" pitchFamily="2" charset="-122"/>
              </a:rPr>
              <a:t> Yang</a:t>
            </a:r>
            <a:r>
              <a:rPr lang="en-US" altLang="zh-CN" sz="2400" kern="100" baseline="30000" dirty="0">
                <a:latin typeface="Times New Roman" panose="02020603050405020304" pitchFamily="18" charset="0"/>
                <a:ea typeface="宋体" panose="02010600030101010101" pitchFamily="2" charset="-122"/>
              </a:rPr>
              <a:t>1,*</a:t>
            </a:r>
            <a:endParaRPr lang="zh-CN" altLang="zh-CN" sz="2400" kern="100" dirty="0">
              <a:latin typeface="Times New Roman" panose="02020603050405020304" pitchFamily="18" charset="0"/>
              <a:ea typeface="宋体" panose="02010600030101010101" pitchFamily="2" charset="-122"/>
            </a:endParaRPr>
          </a:p>
        </p:txBody>
      </p:sp>
      <p:sp>
        <p:nvSpPr>
          <p:cNvPr id="30" name="文本占位符 278">
            <a:extLst>
              <a:ext uri="{FF2B5EF4-FFF2-40B4-BE49-F238E27FC236}">
                <a16:creationId xmlns:a16="http://schemas.microsoft.com/office/drawing/2014/main" id="{00D87A04-7E48-4246-B596-919BDF9A2084}"/>
              </a:ext>
            </a:extLst>
          </p:cNvPr>
          <p:cNvSpPr txBox="1">
            <a:spLocks/>
          </p:cNvSpPr>
          <p:nvPr/>
        </p:nvSpPr>
        <p:spPr>
          <a:xfrm>
            <a:off x="36513" y="6046416"/>
            <a:ext cx="12192000" cy="7692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zh-CN" sz="1600" kern="100" dirty="0">
                <a:latin typeface="Times New Roman" panose="02020603050405020304" pitchFamily="18" charset="0"/>
                <a:ea typeface="宋体" panose="02010600030101010101" pitchFamily="2" charset="-122"/>
              </a:rPr>
              <a:t>1 State Key Laboratory of </a:t>
            </a:r>
            <a:r>
              <a:rPr lang="en-US" altLang="zh-CN" sz="1600" kern="100" dirty="0" err="1">
                <a:latin typeface="Times New Roman" panose="02020603050405020304" pitchFamily="18" charset="0"/>
                <a:ea typeface="宋体" panose="02010600030101010101" pitchFamily="2" charset="-122"/>
              </a:rPr>
              <a:t>Hydroscience</a:t>
            </a:r>
            <a:r>
              <a:rPr lang="en-US" altLang="zh-CN" sz="1600" kern="100" dirty="0">
                <a:latin typeface="Times New Roman" panose="02020603050405020304" pitchFamily="18" charset="0"/>
                <a:ea typeface="宋体" panose="02010600030101010101" pitchFamily="2" charset="-122"/>
              </a:rPr>
              <a:t> and Engineering, Department of Hydraulic Engineering, Tsinghua University, Beijing, China</a:t>
            </a:r>
            <a:endParaRPr lang="zh-CN" altLang="zh-CN" sz="1600" kern="100" dirty="0">
              <a:latin typeface="Times New Roman" panose="02020603050405020304" pitchFamily="18" charset="0"/>
              <a:ea typeface="宋体" panose="02010600030101010101" pitchFamily="2" charset="-122"/>
            </a:endParaRPr>
          </a:p>
          <a:p>
            <a:pPr marL="0" inden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zh-CN" sz="1600" kern="100" dirty="0">
                <a:latin typeface="Times New Roman" panose="02020603050405020304" pitchFamily="18" charset="0"/>
                <a:ea typeface="宋体" panose="02010600030101010101" pitchFamily="2" charset="-122"/>
              </a:rPr>
              <a:t>2 State Key Laboratory of Eco-Hydraulics in Northwest Arid Region of China, Xi'an University of Technology, Xi'an 710048, Shaanxi, China</a:t>
            </a:r>
            <a:r>
              <a:rPr lang="en-CA" altLang="zh-CN" sz="1600" kern="100" dirty="0">
                <a:latin typeface="Times New Roman" panose="02020603050405020304" pitchFamily="18" charset="0"/>
                <a:ea typeface="宋体" panose="02010600030101010101" pitchFamily="2" charset="-122"/>
              </a:rPr>
              <a:t>.</a:t>
            </a:r>
            <a:endParaRPr lang="zh-CN" altLang="zh-CN" sz="1600" kern="100" dirty="0">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906095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6CF190-1770-4042-9A76-1CD249407C77}"/>
              </a:ext>
            </a:extLst>
          </p:cNvPr>
          <p:cNvSpPr/>
          <p:nvPr/>
        </p:nvSpPr>
        <p:spPr>
          <a:xfrm>
            <a:off x="0" y="1"/>
            <a:ext cx="12192000" cy="533399"/>
          </a:xfrm>
          <a:prstGeom prst="rect">
            <a:avLst/>
          </a:prstGeom>
          <a:solidFill>
            <a:srgbClr val="94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8260" y="0"/>
            <a:ext cx="540919" cy="585996"/>
          </a:xfrm>
          <a:prstGeom prst="rect">
            <a:avLst/>
          </a:prstGeom>
          <a:ln w="38100">
            <a:noFill/>
          </a:ln>
        </p:spPr>
      </p:pic>
      <p:sp>
        <p:nvSpPr>
          <p:cNvPr id="12" name="文本框 11">
            <a:extLst>
              <a:ext uri="{FF2B5EF4-FFF2-40B4-BE49-F238E27FC236}">
                <a16:creationId xmlns:a16="http://schemas.microsoft.com/office/drawing/2014/main" id="{E834643E-CD00-4D4A-A5E4-40F64C6DC412}"/>
              </a:ext>
            </a:extLst>
          </p:cNvPr>
          <p:cNvSpPr txBox="1"/>
          <p:nvPr/>
        </p:nvSpPr>
        <p:spPr>
          <a:xfrm>
            <a:off x="0" y="40394"/>
            <a:ext cx="12192000" cy="400110"/>
          </a:xfrm>
          <a:prstGeom prst="rect">
            <a:avLst/>
          </a:prstGeom>
          <a:noFill/>
        </p:spPr>
        <p:txBody>
          <a:bodyPr wrap="square" rtlCol="0">
            <a:spAutoFit/>
          </a:bodyPr>
          <a:lstStyle>
            <a:defPPr>
              <a:defRPr lang="zh-CN"/>
            </a:defPPr>
            <a:lvl1pPr>
              <a:defRPr sz="2400" b="1">
                <a:solidFill>
                  <a:srgbClr val="FFFFFF"/>
                </a:solidFill>
                <a:latin typeface="微软雅黑" panose="020B0503020204020204" pitchFamily="34" charset="-122"/>
                <a:ea typeface="微软雅黑" panose="020B0503020204020204" pitchFamily="34" charset="-122"/>
              </a:defRPr>
            </a:lvl1pPr>
          </a:lstStyle>
          <a:p>
            <a:pPr algn="ctr"/>
            <a:r>
              <a:rPr lang="en-US" altLang="zh-CN" sz="2000" dirty="0"/>
              <a:t>  Conceptualization and Operation of Check Dam along the River Network</a:t>
            </a:r>
            <a:endParaRPr lang="zh-CN" altLang="en-US" sz="2000" dirty="0"/>
          </a:p>
        </p:txBody>
      </p:sp>
      <p:pic>
        <p:nvPicPr>
          <p:cNvPr id="22" name="Picture 192" descr="EGU logo">
            <a:extLst>
              <a:ext uri="{FF2B5EF4-FFF2-40B4-BE49-F238E27FC236}">
                <a16:creationId xmlns:a16="http://schemas.microsoft.com/office/drawing/2014/main" id="{EF04620B-5260-45A8-A978-B3FC052AC5C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12190"/>
          <a:stretch/>
        </p:blipFill>
        <p:spPr bwMode="auto">
          <a:xfrm>
            <a:off x="10999518" y="49163"/>
            <a:ext cx="1250539" cy="487669"/>
          </a:xfrm>
          <a:prstGeom prst="rect">
            <a:avLst/>
          </a:prstGeom>
          <a:noFill/>
          <a:extLst>
            <a:ext uri="{909E8E84-426E-40DD-AFC4-6F175D3DCCD1}">
              <a14:hiddenFill xmlns:a14="http://schemas.microsoft.com/office/drawing/2010/main">
                <a:solidFill>
                  <a:srgbClr val="FFFFFF"/>
                </a:solidFill>
              </a14:hiddenFill>
            </a:ext>
          </a:extLst>
        </p:spPr>
      </p:pic>
      <p:pic>
        <p:nvPicPr>
          <p:cNvPr id="23" name="Hydro Logo">
            <a:extLst>
              <a:ext uri="{FF2B5EF4-FFF2-40B4-BE49-F238E27FC236}">
                <a16:creationId xmlns:a16="http://schemas.microsoft.com/office/drawing/2014/main" id="{2A3FF351-498C-42EF-A209-68B03EB2786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9960" y="-3431"/>
            <a:ext cx="533399" cy="533399"/>
          </a:xfrm>
          <a:prstGeom prst="rect">
            <a:avLst/>
          </a:prstGeom>
          <a:effectLst/>
        </p:spPr>
      </p:pic>
      <p:pic>
        <p:nvPicPr>
          <p:cNvPr id="7" name="图片 6">
            <a:extLst>
              <a:ext uri="{FF2B5EF4-FFF2-40B4-BE49-F238E27FC236}">
                <a16:creationId xmlns:a16="http://schemas.microsoft.com/office/drawing/2014/main" id="{DB49E713-DD0A-48E7-B7D4-2EE0B29C6CE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790166"/>
            <a:ext cx="5937885" cy="2487930"/>
          </a:xfrm>
          <a:prstGeom prst="rect">
            <a:avLst/>
          </a:prstGeom>
          <a:noFill/>
          <a:ln>
            <a:noFill/>
          </a:ln>
        </p:spPr>
      </p:pic>
      <p:grpSp>
        <p:nvGrpSpPr>
          <p:cNvPr id="39" name="组合 38">
            <a:extLst>
              <a:ext uri="{FF2B5EF4-FFF2-40B4-BE49-F238E27FC236}">
                <a16:creationId xmlns:a16="http://schemas.microsoft.com/office/drawing/2014/main" id="{919B987E-399B-4DEF-B0F6-8A0B65D36285}"/>
              </a:ext>
            </a:extLst>
          </p:cNvPr>
          <p:cNvGrpSpPr/>
          <p:nvPr/>
        </p:nvGrpSpPr>
        <p:grpSpPr>
          <a:xfrm>
            <a:off x="2077260" y="3711991"/>
            <a:ext cx="2429462" cy="3093711"/>
            <a:chOff x="8040036" y="1007721"/>
            <a:chExt cx="2101850" cy="2676525"/>
          </a:xfrm>
        </p:grpSpPr>
        <p:graphicFrame>
          <p:nvGraphicFramePr>
            <p:cNvPr id="19" name="对象 18">
              <a:extLst>
                <a:ext uri="{FF2B5EF4-FFF2-40B4-BE49-F238E27FC236}">
                  <a16:creationId xmlns:a16="http://schemas.microsoft.com/office/drawing/2014/main" id="{9202C7B7-9F2F-4450-8778-C2ED247BE0AB}"/>
                </a:ext>
              </a:extLst>
            </p:cNvPr>
            <p:cNvGraphicFramePr>
              <a:graphicFrameLocks noChangeAspect="1"/>
            </p:cNvGraphicFramePr>
            <p:nvPr>
              <p:extLst>
                <p:ext uri="{D42A27DB-BD31-4B8C-83A1-F6EECF244321}">
                  <p14:modId xmlns:p14="http://schemas.microsoft.com/office/powerpoint/2010/main" val="307237294"/>
                </p:ext>
              </p:extLst>
            </p:nvPr>
          </p:nvGraphicFramePr>
          <p:xfrm>
            <a:off x="8040036" y="1007721"/>
            <a:ext cx="1365250" cy="468313"/>
          </p:xfrm>
          <a:graphic>
            <a:graphicData uri="http://schemas.openxmlformats.org/presentationml/2006/ole">
              <mc:AlternateContent xmlns:mc="http://schemas.openxmlformats.org/markup-compatibility/2006">
                <mc:Choice xmlns:v="urn:schemas-microsoft-com:vml" Requires="v">
                  <p:oleObj spid="_x0000_s5765" name="AxMath" r:id="rId8" imgW="1343084" imgH="422263" progId="Equation.AxMath">
                    <p:embed/>
                  </p:oleObj>
                </mc:Choice>
                <mc:Fallback>
                  <p:oleObj name="AxMath" r:id="rId8" imgW="1343084" imgH="422263" progId="Equation.AxMath">
                    <p:embed/>
                    <p:pic>
                      <p:nvPicPr>
                        <p:cNvPr id="0" name="Object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40036" y="1007721"/>
                          <a:ext cx="1365250" cy="468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对象 19">
              <a:extLst>
                <a:ext uri="{FF2B5EF4-FFF2-40B4-BE49-F238E27FC236}">
                  <a16:creationId xmlns:a16="http://schemas.microsoft.com/office/drawing/2014/main" id="{0F4AE38C-0971-4F2C-BA57-68CBFB2EE96A}"/>
                </a:ext>
              </a:extLst>
            </p:cNvPr>
            <p:cNvGraphicFramePr>
              <a:graphicFrameLocks noChangeAspect="1"/>
            </p:cNvGraphicFramePr>
            <p:nvPr>
              <p:extLst>
                <p:ext uri="{D42A27DB-BD31-4B8C-83A1-F6EECF244321}">
                  <p14:modId xmlns:p14="http://schemas.microsoft.com/office/powerpoint/2010/main" val="689387707"/>
                </p:ext>
              </p:extLst>
            </p:nvPr>
          </p:nvGraphicFramePr>
          <p:xfrm>
            <a:off x="8040036" y="1476034"/>
            <a:ext cx="1196975" cy="446087"/>
          </p:xfrm>
          <a:graphic>
            <a:graphicData uri="http://schemas.openxmlformats.org/presentationml/2006/ole">
              <mc:AlternateContent xmlns:mc="http://schemas.openxmlformats.org/markup-compatibility/2006">
                <mc:Choice xmlns:v="urn:schemas-microsoft-com:vml" Requires="v">
                  <p:oleObj spid="_x0000_s5766" name="AxMath" r:id="rId10" imgW="1146683" imgH="420752" progId="Equation.AxMath">
                    <p:embed/>
                  </p:oleObj>
                </mc:Choice>
                <mc:Fallback>
                  <p:oleObj name="AxMath" r:id="rId10" imgW="1146683" imgH="420752" progId="Equation.AxMath">
                    <p:embed/>
                    <p:pic>
                      <p:nvPicPr>
                        <p:cNvPr id="0" name="Object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40036" y="1476034"/>
                          <a:ext cx="1196975" cy="446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对象 20">
              <a:extLst>
                <a:ext uri="{FF2B5EF4-FFF2-40B4-BE49-F238E27FC236}">
                  <a16:creationId xmlns:a16="http://schemas.microsoft.com/office/drawing/2014/main" id="{58B62764-1292-4228-8E13-96A4201CF666}"/>
                </a:ext>
              </a:extLst>
            </p:cNvPr>
            <p:cNvGraphicFramePr>
              <a:graphicFrameLocks noChangeAspect="1"/>
            </p:cNvGraphicFramePr>
            <p:nvPr>
              <p:extLst>
                <p:ext uri="{D42A27DB-BD31-4B8C-83A1-F6EECF244321}">
                  <p14:modId xmlns:p14="http://schemas.microsoft.com/office/powerpoint/2010/main" val="1663799296"/>
                </p:ext>
              </p:extLst>
            </p:nvPr>
          </p:nvGraphicFramePr>
          <p:xfrm>
            <a:off x="8040036" y="1922121"/>
            <a:ext cx="2101850" cy="282575"/>
          </p:xfrm>
          <a:graphic>
            <a:graphicData uri="http://schemas.openxmlformats.org/presentationml/2006/ole">
              <mc:AlternateContent xmlns:mc="http://schemas.openxmlformats.org/markup-compatibility/2006">
                <mc:Choice xmlns:v="urn:schemas-microsoft-com:vml" Requires="v">
                  <p:oleObj spid="_x0000_s5767" name="AxMath" r:id="rId12" imgW="2072413" imgH="249279" progId="Equation.AxMath">
                    <p:embed/>
                  </p:oleObj>
                </mc:Choice>
                <mc:Fallback>
                  <p:oleObj name="AxMath" r:id="rId12" imgW="2072413" imgH="249279" progId="Equation.AxMath">
                    <p:embed/>
                    <p:pic>
                      <p:nvPicPr>
                        <p:cNvPr id="0" name="Object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40036" y="1922121"/>
                          <a:ext cx="2101850" cy="28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对象 23">
              <a:extLst>
                <a:ext uri="{FF2B5EF4-FFF2-40B4-BE49-F238E27FC236}">
                  <a16:creationId xmlns:a16="http://schemas.microsoft.com/office/drawing/2014/main" id="{8FC935C6-EEDD-4D7C-9A26-54B86F2A6C6D}"/>
                </a:ext>
              </a:extLst>
            </p:cNvPr>
            <p:cNvGraphicFramePr>
              <a:graphicFrameLocks noChangeAspect="1"/>
            </p:cNvGraphicFramePr>
            <p:nvPr>
              <p:extLst>
                <p:ext uri="{D42A27DB-BD31-4B8C-83A1-F6EECF244321}">
                  <p14:modId xmlns:p14="http://schemas.microsoft.com/office/powerpoint/2010/main" val="163747132"/>
                </p:ext>
              </p:extLst>
            </p:nvPr>
          </p:nvGraphicFramePr>
          <p:xfrm>
            <a:off x="8040036" y="2204696"/>
            <a:ext cx="1943100" cy="746125"/>
          </p:xfrm>
          <a:graphic>
            <a:graphicData uri="http://schemas.openxmlformats.org/presentationml/2006/ole">
              <mc:AlternateContent xmlns:mc="http://schemas.openxmlformats.org/markup-compatibility/2006">
                <mc:Choice xmlns:v="urn:schemas-microsoft-com:vml" Requires="v">
                  <p:oleObj spid="_x0000_s5768" name="AxMath" r:id="rId14" imgW="1903584" imgH="715732" progId="Equation.AxMath">
                    <p:embed/>
                  </p:oleObj>
                </mc:Choice>
                <mc:Fallback>
                  <p:oleObj name="AxMath" r:id="rId14" imgW="1903584" imgH="715732" progId="Equation.AxMath">
                    <p:embed/>
                    <p:pic>
                      <p:nvPicPr>
                        <p:cNvPr id="0" name="Object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40036" y="2204696"/>
                          <a:ext cx="1943100" cy="74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对象 24">
              <a:extLst>
                <a:ext uri="{FF2B5EF4-FFF2-40B4-BE49-F238E27FC236}">
                  <a16:creationId xmlns:a16="http://schemas.microsoft.com/office/drawing/2014/main" id="{64F7B23A-0020-41A4-AB6E-02C0F13738EC}"/>
                </a:ext>
              </a:extLst>
            </p:cNvPr>
            <p:cNvGraphicFramePr>
              <a:graphicFrameLocks noChangeAspect="1"/>
            </p:cNvGraphicFramePr>
            <p:nvPr>
              <p:extLst>
                <p:ext uri="{D42A27DB-BD31-4B8C-83A1-F6EECF244321}">
                  <p14:modId xmlns:p14="http://schemas.microsoft.com/office/powerpoint/2010/main" val="3129083044"/>
                </p:ext>
              </p:extLst>
            </p:nvPr>
          </p:nvGraphicFramePr>
          <p:xfrm>
            <a:off x="8040036" y="2950821"/>
            <a:ext cx="1006475" cy="450850"/>
          </p:xfrm>
          <a:graphic>
            <a:graphicData uri="http://schemas.openxmlformats.org/presentationml/2006/ole">
              <mc:AlternateContent xmlns:mc="http://schemas.openxmlformats.org/markup-compatibility/2006">
                <mc:Choice xmlns:v="urn:schemas-microsoft-com:vml" Requires="v">
                  <p:oleObj spid="_x0000_s5769" name="AxMath" r:id="rId16" imgW="974831" imgH="429817" progId="Equation.AxMath">
                    <p:embed/>
                  </p:oleObj>
                </mc:Choice>
                <mc:Fallback>
                  <p:oleObj name="AxMath" r:id="rId16" imgW="974831" imgH="429817" progId="Equation.AxMath">
                    <p:embed/>
                    <p:pic>
                      <p:nvPicPr>
                        <p:cNvPr id="0" name="Object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40036" y="2950821"/>
                          <a:ext cx="1006475"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对象 25">
              <a:extLst>
                <a:ext uri="{FF2B5EF4-FFF2-40B4-BE49-F238E27FC236}">
                  <a16:creationId xmlns:a16="http://schemas.microsoft.com/office/drawing/2014/main" id="{6AFD786A-6067-443D-A526-DF2C1943BD4C}"/>
                </a:ext>
              </a:extLst>
            </p:cNvPr>
            <p:cNvGraphicFramePr>
              <a:graphicFrameLocks noChangeAspect="1"/>
            </p:cNvGraphicFramePr>
            <p:nvPr>
              <p:extLst>
                <p:ext uri="{D42A27DB-BD31-4B8C-83A1-F6EECF244321}">
                  <p14:modId xmlns:p14="http://schemas.microsoft.com/office/powerpoint/2010/main" val="4106648767"/>
                </p:ext>
              </p:extLst>
            </p:nvPr>
          </p:nvGraphicFramePr>
          <p:xfrm>
            <a:off x="8040036" y="3401671"/>
            <a:ext cx="1458913" cy="282575"/>
          </p:xfrm>
          <a:graphic>
            <a:graphicData uri="http://schemas.openxmlformats.org/presentationml/2006/ole">
              <mc:AlternateContent xmlns:mc="http://schemas.openxmlformats.org/markup-compatibility/2006">
                <mc:Choice xmlns:v="urn:schemas-microsoft-com:vml" Requires="v">
                  <p:oleObj spid="_x0000_s5770" name="AxMath" r:id="rId18" imgW="1410691" imgH="236437" progId="Equation.AxMath">
                    <p:embed/>
                  </p:oleObj>
                </mc:Choice>
                <mc:Fallback>
                  <p:oleObj name="AxMath" r:id="rId18" imgW="1410691" imgH="236437" progId="Equation.AxMath">
                    <p:embed/>
                    <p:pic>
                      <p:nvPicPr>
                        <p:cNvPr id="0" name="Object 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40036" y="3401671"/>
                          <a:ext cx="1458913" cy="28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7" name="Rectangle 20">
            <a:extLst>
              <a:ext uri="{FF2B5EF4-FFF2-40B4-BE49-F238E27FC236}">
                <a16:creationId xmlns:a16="http://schemas.microsoft.com/office/drawing/2014/main" id="{55F40D3C-08AE-4DFA-AB2E-33DB60EC2D66}"/>
              </a:ext>
            </a:extLst>
          </p:cNvPr>
          <p:cNvSpPr>
            <a:spLocks noChangeArrowheads="1"/>
          </p:cNvSpPr>
          <p:nvPr/>
        </p:nvSpPr>
        <p:spPr bwMode="auto">
          <a:xfrm>
            <a:off x="819179" y="70939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6" name="文本框 35">
            <a:extLst>
              <a:ext uri="{FF2B5EF4-FFF2-40B4-BE49-F238E27FC236}">
                <a16:creationId xmlns:a16="http://schemas.microsoft.com/office/drawing/2014/main" id="{5D8553CF-FDFB-428B-837B-018657C59204}"/>
              </a:ext>
            </a:extLst>
          </p:cNvPr>
          <p:cNvSpPr txBox="1"/>
          <p:nvPr/>
        </p:nvSpPr>
        <p:spPr>
          <a:xfrm>
            <a:off x="6241001" y="632247"/>
            <a:ext cx="5647882" cy="3323987"/>
          </a:xfrm>
          <a:prstGeom prst="rect">
            <a:avLst/>
          </a:prstGeom>
          <a:noFill/>
        </p:spPr>
        <p:txBody>
          <a:bodyPr wrap="square">
            <a:spAutoFit/>
          </a:bodyPr>
          <a:lstStyle/>
          <a:p>
            <a:pPr algn="just"/>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where </a:t>
            </a:r>
            <a:r>
              <a:rPr lang="en-US" altLang="zh-CN" sz="1400" i="1" dirty="0">
                <a:solidFill>
                  <a:schemeClr val="bg1">
                    <a:lumMod val="50000"/>
                  </a:schemeClr>
                </a:solidFill>
                <a:effectLst/>
                <a:latin typeface="Times New Roman" panose="02020603050405020304" pitchFamily="18" charset="0"/>
                <a:ea typeface="宋体" panose="02010600030101010101" pitchFamily="2" charset="-122"/>
              </a:rPr>
              <a:t>Q</a:t>
            </a:r>
            <a:r>
              <a:rPr lang="en-US" altLang="zh-CN" sz="1400" i="1" baseline="-25000" dirty="0">
                <a:solidFill>
                  <a:schemeClr val="bg1">
                    <a:lumMod val="50000"/>
                  </a:schemeClr>
                </a:solidFill>
                <a:effectLst/>
                <a:latin typeface="Times New Roman" panose="02020603050405020304" pitchFamily="18" charset="0"/>
                <a:ea typeface="宋体" panose="02010600030101010101" pitchFamily="2" charset="-122"/>
              </a:rPr>
              <a:t>sw</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 and </a:t>
            </a:r>
            <a:r>
              <a:rPr lang="en-US" altLang="zh-CN" sz="1400" i="1" dirty="0">
                <a:solidFill>
                  <a:schemeClr val="bg1">
                    <a:lumMod val="50000"/>
                  </a:schemeClr>
                </a:solidFill>
                <a:effectLst/>
                <a:latin typeface="Times New Roman" panose="02020603050405020304" pitchFamily="18" charset="0"/>
                <a:ea typeface="宋体" panose="02010600030101010101" pitchFamily="2" charset="-122"/>
              </a:rPr>
              <a:t>Q</a:t>
            </a:r>
            <a:r>
              <a:rPr lang="en-US" altLang="zh-CN" sz="1400" i="1" baseline="-25000" dirty="0">
                <a:solidFill>
                  <a:schemeClr val="bg1">
                    <a:lumMod val="50000"/>
                  </a:schemeClr>
                </a:solidFill>
                <a:effectLst/>
                <a:latin typeface="Times New Roman" panose="02020603050405020304" pitchFamily="18" charset="0"/>
                <a:ea typeface="宋体" panose="02010600030101010101" pitchFamily="2" charset="-122"/>
              </a:rPr>
              <a:t>dc</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 is the water discharge (m</a:t>
            </a:r>
            <a:r>
              <a:rPr lang="en-US" altLang="zh-CN" sz="1400" baseline="30000" dirty="0">
                <a:solidFill>
                  <a:schemeClr val="bg1">
                    <a:lumMod val="50000"/>
                  </a:schemeClr>
                </a:solidFill>
                <a:effectLst/>
                <a:latin typeface="Times New Roman" panose="02020603050405020304" pitchFamily="18" charset="0"/>
                <a:ea typeface="宋体" panose="02010600030101010101" pitchFamily="2" charset="-122"/>
              </a:rPr>
              <a:t>3</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/s) through spillway and drainage canals in each time step (hr), respectively; </a:t>
            </a:r>
            <a:r>
              <a:rPr lang="en-US" altLang="zh-CN" sz="1400" i="1" dirty="0">
                <a:solidFill>
                  <a:schemeClr val="bg1">
                    <a:lumMod val="50000"/>
                  </a:schemeClr>
                </a:solidFill>
                <a:effectLst/>
                <a:latin typeface="Times New Roman" panose="02020603050405020304" pitchFamily="18" charset="0"/>
                <a:ea typeface="宋体" panose="02010600030101010101" pitchFamily="2" charset="-122"/>
              </a:rPr>
              <a:t>K</a:t>
            </a:r>
            <a:r>
              <a:rPr lang="en-US" altLang="zh-CN" sz="1400" i="1" baseline="-25000" dirty="0">
                <a:solidFill>
                  <a:schemeClr val="bg1">
                    <a:lumMod val="50000"/>
                  </a:schemeClr>
                </a:solidFill>
                <a:effectLst/>
                <a:latin typeface="Times New Roman" panose="02020603050405020304" pitchFamily="18" charset="0"/>
                <a:ea typeface="宋体" panose="02010600030101010101" pitchFamily="2" charset="-122"/>
              </a:rPr>
              <a:t>gsw</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 and </a:t>
            </a:r>
            <a:r>
              <a:rPr lang="en-US" altLang="zh-CN" sz="1400" i="1" dirty="0">
                <a:solidFill>
                  <a:schemeClr val="bg1">
                    <a:lumMod val="50000"/>
                  </a:schemeClr>
                </a:solidFill>
                <a:effectLst/>
                <a:latin typeface="Times New Roman" panose="02020603050405020304" pitchFamily="18" charset="0"/>
                <a:ea typeface="宋体" panose="02010600030101010101" pitchFamily="2" charset="-122"/>
              </a:rPr>
              <a:t>K</a:t>
            </a:r>
            <a:r>
              <a:rPr lang="en-US" altLang="zh-CN" sz="1400" i="1" baseline="-25000" dirty="0">
                <a:solidFill>
                  <a:schemeClr val="bg1">
                    <a:lumMod val="50000"/>
                  </a:schemeClr>
                </a:solidFill>
                <a:effectLst/>
                <a:latin typeface="Times New Roman" panose="02020603050405020304" pitchFamily="18" charset="0"/>
                <a:ea typeface="宋体" panose="02010600030101010101" pitchFamily="2" charset="-122"/>
              </a:rPr>
              <a:t>qdc</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 are two artificial coefficients added by (Lu et al., 2020) for correcting the spillway and drainage canals outflow discharge designed by SL 289-2003 in the LP; </a:t>
            </a:r>
            <a:r>
              <a:rPr lang="en-US" altLang="zh-CN" sz="1400" i="1" dirty="0">
                <a:solidFill>
                  <a:schemeClr val="bg1">
                    <a:lumMod val="50000"/>
                  </a:schemeClr>
                </a:solidFill>
                <a:effectLst/>
                <a:latin typeface="Times New Roman" panose="02020603050405020304" pitchFamily="18" charset="0"/>
                <a:ea typeface="宋体" panose="02010600030101010101" pitchFamily="2" charset="-122"/>
              </a:rPr>
              <a:t>B</a:t>
            </a:r>
            <a:r>
              <a:rPr lang="en-US" altLang="zh-CN" sz="1400" i="1" baseline="-25000" dirty="0">
                <a:solidFill>
                  <a:schemeClr val="bg1">
                    <a:lumMod val="50000"/>
                  </a:schemeClr>
                </a:solidFill>
                <a:effectLst/>
                <a:latin typeface="Times New Roman" panose="02020603050405020304" pitchFamily="18" charset="0"/>
                <a:ea typeface="宋体" panose="02010600030101010101" pitchFamily="2" charset="-122"/>
              </a:rPr>
              <a:t>sw</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 is the width of spillway inlets (m); </a:t>
            </a:r>
            <a:r>
              <a:rPr lang="en-US" altLang="zh-CN" sz="1400" i="1" dirty="0">
                <a:solidFill>
                  <a:schemeClr val="bg1">
                    <a:lumMod val="50000"/>
                  </a:schemeClr>
                </a:solidFill>
                <a:effectLst/>
                <a:latin typeface="Times New Roman" panose="02020603050405020304" pitchFamily="18" charset="0"/>
                <a:ea typeface="宋体" panose="02010600030101010101" pitchFamily="2" charset="-122"/>
              </a:rPr>
              <a:t>M</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 is the discharge coefficient ranging from 1.42 to 4.62, and was given 1.5 in this study; </a:t>
            </a:r>
            <a:r>
              <a:rPr lang="en-US" altLang="zh-CN" sz="1400" i="1" dirty="0">
                <a:solidFill>
                  <a:schemeClr val="bg1">
                    <a:lumMod val="50000"/>
                  </a:schemeClr>
                </a:solidFill>
                <a:effectLst/>
                <a:latin typeface="Times New Roman" panose="02020603050405020304" pitchFamily="18" charset="0"/>
                <a:ea typeface="宋体" panose="02010600030101010101" pitchFamily="2" charset="-122"/>
              </a:rPr>
              <a:t>H</a:t>
            </a:r>
            <a:r>
              <a:rPr lang="en-US" altLang="zh-CN" sz="1400" i="1" baseline="-25000" dirty="0">
                <a:solidFill>
                  <a:schemeClr val="bg1">
                    <a:lumMod val="50000"/>
                  </a:schemeClr>
                </a:solidFill>
                <a:effectLst/>
                <a:latin typeface="Times New Roman" panose="02020603050405020304" pitchFamily="18" charset="0"/>
                <a:ea typeface="宋体" panose="02010600030101010101" pitchFamily="2" charset="-122"/>
              </a:rPr>
              <a:t>0</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 is the water head in the moving flow (m); </a:t>
            </a:r>
            <a:r>
              <a:rPr lang="en-US" altLang="zh-CN" sz="1400" i="1" dirty="0">
                <a:solidFill>
                  <a:schemeClr val="bg1">
                    <a:lumMod val="50000"/>
                  </a:schemeClr>
                </a:solidFill>
                <a:effectLst/>
                <a:latin typeface="Times New Roman" panose="02020603050405020304" pitchFamily="18" charset="0"/>
                <a:ea typeface="宋体" panose="02010600030101010101" pitchFamily="2" charset="-122"/>
              </a:rPr>
              <a:t>h</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 is the water depth over the spillway (m); </a:t>
            </a:r>
            <a:r>
              <a:rPr lang="en-US" altLang="zh-CN" sz="1400" i="1" dirty="0">
                <a:solidFill>
                  <a:schemeClr val="bg1">
                    <a:lumMod val="50000"/>
                  </a:schemeClr>
                </a:solidFill>
                <a:effectLst/>
                <a:latin typeface="Times New Roman" panose="02020603050405020304" pitchFamily="18" charset="0"/>
                <a:ea typeface="宋体" panose="02010600030101010101" pitchFamily="2" charset="-122"/>
              </a:rPr>
              <a:t>V</a:t>
            </a:r>
            <a:r>
              <a:rPr lang="en-US" altLang="zh-CN" sz="1400" i="1" baseline="-25000" dirty="0">
                <a:solidFill>
                  <a:schemeClr val="bg1">
                    <a:lumMod val="50000"/>
                  </a:schemeClr>
                </a:solidFill>
                <a:effectLst/>
                <a:latin typeface="Times New Roman" panose="02020603050405020304" pitchFamily="18" charset="0"/>
                <a:ea typeface="宋体" panose="02010600030101010101" pitchFamily="2" charset="-122"/>
              </a:rPr>
              <a:t>0</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 is the flow velocity before spillway inlet (m/s), which is assumed to be 0 in this study (Aydin, 2016); </a:t>
            </a:r>
            <a:r>
              <a:rPr lang="en-US" altLang="zh-CN" sz="1400" i="1" dirty="0">
                <a:solidFill>
                  <a:schemeClr val="bg1">
                    <a:lumMod val="50000"/>
                  </a:schemeClr>
                </a:solidFill>
                <a:effectLst/>
                <a:latin typeface="Times New Roman" panose="02020603050405020304" pitchFamily="18" charset="0"/>
                <a:ea typeface="宋体" panose="02010600030101010101" pitchFamily="2" charset="-122"/>
              </a:rPr>
              <a:t>g</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 is the gravitational acceleration; </a:t>
            </a:r>
            <a:r>
              <a:rPr lang="en-US" altLang="zh-CN" sz="1400" i="1" dirty="0">
                <a:solidFill>
                  <a:schemeClr val="bg1">
                    <a:lumMod val="50000"/>
                  </a:schemeClr>
                </a:solidFill>
                <a:effectLst/>
                <a:latin typeface="Times New Roman" panose="02020603050405020304" pitchFamily="18" charset="0"/>
                <a:ea typeface="宋体" panose="02010600030101010101" pitchFamily="2" charset="-122"/>
              </a:rPr>
              <a:t>H</a:t>
            </a:r>
            <a:r>
              <a:rPr lang="en-US" altLang="zh-CN" sz="1400" i="1" baseline="-25000" dirty="0">
                <a:solidFill>
                  <a:schemeClr val="bg1">
                    <a:lumMod val="50000"/>
                  </a:schemeClr>
                </a:solidFill>
                <a:effectLst/>
                <a:latin typeface="Times New Roman" panose="02020603050405020304" pitchFamily="18" charset="0"/>
                <a:ea typeface="宋体" panose="02010600030101010101" pitchFamily="2" charset="-122"/>
              </a:rPr>
              <a:t>w</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 </a:t>
            </a:r>
            <a:r>
              <a:rPr lang="en-US" altLang="zh-CN" sz="1400" i="1" dirty="0">
                <a:solidFill>
                  <a:schemeClr val="bg1">
                    <a:lumMod val="50000"/>
                  </a:schemeClr>
                </a:solidFill>
                <a:effectLst/>
                <a:latin typeface="Times New Roman" panose="02020603050405020304" pitchFamily="18" charset="0"/>
                <a:ea typeface="宋体" panose="02010600030101010101" pitchFamily="2" charset="-122"/>
              </a:rPr>
              <a:t>H</a:t>
            </a:r>
            <a:r>
              <a:rPr lang="en-US" altLang="zh-CN" sz="1400" i="1" baseline="-25000" dirty="0">
                <a:solidFill>
                  <a:schemeClr val="bg1">
                    <a:lumMod val="50000"/>
                  </a:schemeClr>
                </a:solidFill>
                <a:effectLst/>
                <a:latin typeface="Times New Roman" panose="02020603050405020304" pitchFamily="18" charset="0"/>
                <a:ea typeface="宋体" panose="02010600030101010101" pitchFamily="2" charset="-122"/>
              </a:rPr>
              <a:t>d</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 and </a:t>
            </a:r>
            <a:r>
              <a:rPr lang="en-US" altLang="zh-CN" sz="1400" i="1" dirty="0">
                <a:solidFill>
                  <a:schemeClr val="bg1">
                    <a:lumMod val="50000"/>
                  </a:schemeClr>
                </a:solidFill>
                <a:effectLst/>
                <a:latin typeface="Times New Roman" panose="02020603050405020304" pitchFamily="18" charset="0"/>
                <a:ea typeface="宋体" panose="02010600030101010101" pitchFamily="2" charset="-122"/>
              </a:rPr>
              <a:t>D</a:t>
            </a:r>
            <a:r>
              <a:rPr lang="en-US" altLang="zh-CN" sz="1400" i="1" baseline="-25000" dirty="0">
                <a:solidFill>
                  <a:schemeClr val="bg1">
                    <a:lumMod val="50000"/>
                  </a:schemeClr>
                </a:solidFill>
                <a:effectLst/>
                <a:latin typeface="Times New Roman" panose="02020603050405020304" pitchFamily="18" charset="0"/>
                <a:ea typeface="宋体" panose="02010600030101010101" pitchFamily="2" charset="-122"/>
              </a:rPr>
              <a:t>sw</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 are the water depth above the dam bottom, the dam height and the vertical distance from the top of the conceptual dam to the spillway (m), respectively; </a:t>
            </a:r>
            <a:r>
              <a:rPr lang="en-US" altLang="zh-CN" sz="1400" i="1" dirty="0">
                <a:solidFill>
                  <a:schemeClr val="bg1">
                    <a:lumMod val="50000"/>
                  </a:schemeClr>
                </a:solidFill>
                <a:effectLst/>
                <a:latin typeface="Times New Roman" panose="02020603050405020304" pitchFamily="18" charset="0"/>
                <a:ea typeface="宋体" panose="02010600030101010101" pitchFamily="2" charset="-122"/>
              </a:rPr>
              <a:t>d</a:t>
            </a:r>
            <a:r>
              <a:rPr lang="en-US" altLang="zh-CN" sz="1400" i="1" baseline="-25000" dirty="0">
                <a:solidFill>
                  <a:schemeClr val="bg1">
                    <a:lumMod val="50000"/>
                  </a:schemeClr>
                </a:solidFill>
                <a:effectLst/>
                <a:latin typeface="Times New Roman" panose="02020603050405020304" pitchFamily="18" charset="0"/>
                <a:ea typeface="宋体" panose="02010600030101010101" pitchFamily="2" charset="-122"/>
              </a:rPr>
              <a:t>dc</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 is the diameter of drainage canals (m); </a:t>
            </a:r>
            <a:r>
              <a:rPr lang="en-US" altLang="zh-CN" sz="1400" i="1" dirty="0">
                <a:solidFill>
                  <a:schemeClr val="bg1">
                    <a:lumMod val="50000"/>
                  </a:schemeClr>
                </a:solidFill>
                <a:effectLst/>
                <a:latin typeface="Times New Roman" panose="02020603050405020304" pitchFamily="18" charset="0"/>
                <a:ea typeface="宋体" panose="02010600030101010101" pitchFamily="2" charset="-122"/>
              </a:rPr>
              <a:t>N</a:t>
            </a:r>
            <a:r>
              <a:rPr lang="en-US" altLang="zh-CN" sz="1400" i="1" baseline="-25000" dirty="0">
                <a:solidFill>
                  <a:schemeClr val="bg1">
                    <a:lumMod val="50000"/>
                  </a:schemeClr>
                </a:solidFill>
                <a:effectLst/>
                <a:latin typeface="Times New Roman" panose="02020603050405020304" pitchFamily="18" charset="0"/>
                <a:ea typeface="宋体" panose="02010600030101010101" pitchFamily="2" charset="-122"/>
              </a:rPr>
              <a:t>dc</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 is the number of opened drainage canals which are above the spillway height; </a:t>
            </a:r>
            <a:r>
              <a:rPr lang="en-US" altLang="zh-CN" sz="1400" i="1" dirty="0">
                <a:solidFill>
                  <a:schemeClr val="bg1">
                    <a:lumMod val="50000"/>
                  </a:schemeClr>
                </a:solidFill>
                <a:effectLst/>
                <a:latin typeface="Times New Roman" panose="02020603050405020304" pitchFamily="18" charset="0"/>
                <a:ea typeface="宋体" panose="02010600030101010101" pitchFamily="2" charset="-122"/>
              </a:rPr>
              <a:t>D</a:t>
            </a:r>
            <a:r>
              <a:rPr lang="en-US" altLang="zh-CN" sz="1400" i="1" baseline="-25000" dirty="0">
                <a:solidFill>
                  <a:schemeClr val="bg1">
                    <a:lumMod val="50000"/>
                  </a:schemeClr>
                </a:solidFill>
                <a:effectLst/>
                <a:latin typeface="Times New Roman" panose="02020603050405020304" pitchFamily="18" charset="0"/>
                <a:ea typeface="宋体" panose="02010600030101010101" pitchFamily="2" charset="-122"/>
              </a:rPr>
              <a:t>dc</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 is the vertical distance between two drainage canals (m); </a:t>
            </a:r>
            <a:r>
              <a:rPr lang="en-US" altLang="zh-CN" sz="1400" i="1" dirty="0">
                <a:solidFill>
                  <a:schemeClr val="bg1">
                    <a:lumMod val="50000"/>
                  </a:schemeClr>
                </a:solidFill>
                <a:effectLst/>
                <a:latin typeface="Times New Roman" panose="02020603050405020304" pitchFamily="18" charset="0"/>
                <a:ea typeface="宋体" panose="02010600030101010101" pitchFamily="2" charset="-122"/>
              </a:rPr>
              <a:t>H</a:t>
            </a:r>
            <a:r>
              <a:rPr lang="en-US" altLang="zh-CN" sz="1400" i="1" baseline="-25000" dirty="0">
                <a:solidFill>
                  <a:schemeClr val="bg1">
                    <a:lumMod val="50000"/>
                  </a:schemeClr>
                </a:solidFill>
                <a:effectLst/>
                <a:latin typeface="Times New Roman" panose="02020603050405020304" pitchFamily="18" charset="0"/>
                <a:ea typeface="宋体" panose="02010600030101010101" pitchFamily="2" charset="-122"/>
              </a:rPr>
              <a:t>i</a:t>
            </a:r>
            <a:r>
              <a:rPr lang="en-US" altLang="zh-CN" sz="1400" dirty="0">
                <a:solidFill>
                  <a:schemeClr val="bg1">
                    <a:lumMod val="50000"/>
                  </a:schemeClr>
                </a:solidFill>
                <a:effectLst/>
                <a:latin typeface="Times New Roman" panose="02020603050405020304" pitchFamily="18" charset="0"/>
                <a:ea typeface="宋体" panose="02010600030101010101" pitchFamily="2" charset="-122"/>
              </a:rPr>
              <a:t> is the water head above corresponding drainage canal inlet (m). </a:t>
            </a:r>
            <a:endParaRPr lang="zh-CN" altLang="zh-CN" sz="1400" dirty="0">
              <a:solidFill>
                <a:schemeClr val="bg1">
                  <a:lumMod val="50000"/>
                </a:schemeClr>
              </a:solidFill>
              <a:effectLst/>
              <a:latin typeface="Times New Roman" panose="02020603050405020304" pitchFamily="18" charset="0"/>
              <a:ea typeface="Times New Roman" panose="02020603050405020304" pitchFamily="18" charset="0"/>
            </a:endParaRPr>
          </a:p>
        </p:txBody>
      </p:sp>
      <p:sp>
        <p:nvSpPr>
          <p:cNvPr id="38" name="文本框 37">
            <a:extLst>
              <a:ext uri="{FF2B5EF4-FFF2-40B4-BE49-F238E27FC236}">
                <a16:creationId xmlns:a16="http://schemas.microsoft.com/office/drawing/2014/main" id="{2B933A33-5880-472F-A862-D1A4F10D446C}"/>
              </a:ext>
            </a:extLst>
          </p:cNvPr>
          <p:cNvSpPr txBox="1"/>
          <p:nvPr/>
        </p:nvSpPr>
        <p:spPr>
          <a:xfrm>
            <a:off x="149107" y="632247"/>
            <a:ext cx="5937885" cy="3139321"/>
          </a:xfrm>
          <a:prstGeom prst="rect">
            <a:avLst/>
          </a:prstGeom>
          <a:noFill/>
        </p:spPr>
        <p:txBody>
          <a:bodyPr wrap="square">
            <a:spAutoFit/>
          </a:bodyPr>
          <a:lstStyle>
            <a:defPPr>
              <a:defRPr lang="zh-CN"/>
            </a:defPPr>
            <a:lvl1pPr algn="just">
              <a:defRPr>
                <a:effectLst/>
                <a:latin typeface="Times New Roman" panose="02020603050405020304" pitchFamily="18" charset="0"/>
                <a:ea typeface="宋体" panose="02010600030101010101" pitchFamily="2" charset="-122"/>
              </a:defRPr>
            </a:lvl1pPr>
          </a:lstStyle>
          <a:p>
            <a:r>
              <a:rPr lang="en-US" altLang="zh-CN" dirty="0"/>
              <a:t>At the start of each year, the storage capacity and the silted volume of each conceptual key check dam were imported. In each hourly time step, the conceptual check dam regulates the discharge at the interval outlet (</a:t>
            </a:r>
            <a:r>
              <a:rPr lang="en-US" altLang="zh-CN" i="1" dirty="0"/>
              <a:t>Q</a:t>
            </a:r>
            <a:r>
              <a:rPr lang="en-US" altLang="zh-CN" dirty="0"/>
              <a:t>in) as following steps: (a) The inflow is added to the conceptual check dam storage of the last time step. (b) According to Chinese Technical Specifications for Soil and Water Conservation Ditch Management Backbone Project (SL 289-2003), the dam outflow through spillway (</a:t>
            </a:r>
            <a:r>
              <a:rPr lang="en-US" altLang="zh-CN" i="1" dirty="0"/>
              <a:t>Qsw</a:t>
            </a:r>
            <a:r>
              <a:rPr lang="en-US" altLang="zh-CN" dirty="0"/>
              <a:t>) and drainage canals (</a:t>
            </a:r>
            <a:r>
              <a:rPr lang="en-US" altLang="zh-CN" i="1" dirty="0"/>
              <a:t>Q</a:t>
            </a:r>
            <a:r>
              <a:rPr lang="en-US" altLang="zh-CN" baseline="-25000" dirty="0"/>
              <a:t>dc</a:t>
            </a:r>
            <a:r>
              <a:rPr lang="en-US" altLang="zh-CN" dirty="0"/>
              <a:t>) are calculated using the following equations. (c) The dam water storage is updated, and the dam overflow situation is checked.</a:t>
            </a:r>
            <a:endParaRPr lang="zh-CN" altLang="zh-CN" dirty="0"/>
          </a:p>
        </p:txBody>
      </p:sp>
      <p:sp>
        <p:nvSpPr>
          <p:cNvPr id="41" name="文本框 40">
            <a:extLst>
              <a:ext uri="{FF2B5EF4-FFF2-40B4-BE49-F238E27FC236}">
                <a16:creationId xmlns:a16="http://schemas.microsoft.com/office/drawing/2014/main" id="{884B4141-B031-4337-8315-D496C9483ED6}"/>
              </a:ext>
            </a:extLst>
          </p:cNvPr>
          <p:cNvSpPr txBox="1"/>
          <p:nvPr/>
        </p:nvSpPr>
        <p:spPr>
          <a:xfrm>
            <a:off x="6241001" y="6148603"/>
            <a:ext cx="5647882" cy="646331"/>
          </a:xfrm>
          <a:prstGeom prst="rect">
            <a:avLst/>
          </a:prstGeom>
          <a:noFill/>
        </p:spPr>
        <p:txBody>
          <a:bodyPr wrap="square">
            <a:spAutoFit/>
          </a:bodyPr>
          <a:lstStyle/>
          <a:p>
            <a:pPr>
              <a:spcBef>
                <a:spcPts val="1200"/>
              </a:spcBef>
            </a:pPr>
            <a:r>
              <a:rPr lang="en-US" altLang="zh-CN" sz="1800" b="1" kern="1400" dirty="0">
                <a:effectLst/>
                <a:latin typeface="Times New Roman" panose="02020603050405020304" pitchFamily="18" charset="0"/>
                <a:ea typeface="宋体" panose="02010600030101010101" pitchFamily="2" charset="-122"/>
              </a:rPr>
              <a:t>Sketch of the check dam operation adapted from (Lu et al., 2020)</a:t>
            </a:r>
            <a:endParaRPr lang="zh-CN" altLang="zh-CN" sz="1800" b="1" kern="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29027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6CF190-1770-4042-9A76-1CD249407C77}"/>
              </a:ext>
            </a:extLst>
          </p:cNvPr>
          <p:cNvSpPr/>
          <p:nvPr/>
        </p:nvSpPr>
        <p:spPr>
          <a:xfrm>
            <a:off x="0" y="1"/>
            <a:ext cx="12192000" cy="533399"/>
          </a:xfrm>
          <a:prstGeom prst="rect">
            <a:avLst/>
          </a:prstGeom>
          <a:solidFill>
            <a:srgbClr val="94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260" y="0"/>
            <a:ext cx="540919" cy="585996"/>
          </a:xfrm>
          <a:prstGeom prst="rect">
            <a:avLst/>
          </a:prstGeom>
          <a:ln w="38100">
            <a:noFill/>
          </a:ln>
        </p:spPr>
      </p:pic>
      <p:sp>
        <p:nvSpPr>
          <p:cNvPr id="12" name="文本框 11">
            <a:extLst>
              <a:ext uri="{FF2B5EF4-FFF2-40B4-BE49-F238E27FC236}">
                <a16:creationId xmlns:a16="http://schemas.microsoft.com/office/drawing/2014/main" id="{E834643E-CD00-4D4A-A5E4-40F64C6DC412}"/>
              </a:ext>
            </a:extLst>
          </p:cNvPr>
          <p:cNvSpPr txBox="1"/>
          <p:nvPr/>
        </p:nvSpPr>
        <p:spPr>
          <a:xfrm>
            <a:off x="0" y="40394"/>
            <a:ext cx="12192000" cy="461665"/>
          </a:xfrm>
          <a:prstGeom prst="rect">
            <a:avLst/>
          </a:prstGeom>
          <a:noFill/>
        </p:spPr>
        <p:txBody>
          <a:bodyPr wrap="square" rtlCol="0">
            <a:spAutoFit/>
          </a:bodyPr>
          <a:lstStyle>
            <a:defPPr>
              <a:defRPr lang="zh-CN"/>
            </a:defPPr>
            <a:lvl1pPr>
              <a:defRPr sz="2400" b="1">
                <a:solidFill>
                  <a:srgbClr val="FFFFFF"/>
                </a:solidFill>
                <a:latin typeface="微软雅黑" panose="020B0503020204020204" pitchFamily="34" charset="-122"/>
                <a:ea typeface="微软雅黑" panose="020B0503020204020204" pitchFamily="34" charset="-122"/>
              </a:defRPr>
            </a:lvl1pPr>
          </a:lstStyle>
          <a:p>
            <a:pPr algn="ctr"/>
            <a:r>
              <a:rPr lang="en-US" altLang="zh-CN" dirty="0"/>
              <a:t>Model Performance after the SWC parameterization</a:t>
            </a:r>
          </a:p>
        </p:txBody>
      </p:sp>
      <p:pic>
        <p:nvPicPr>
          <p:cNvPr id="22" name="Picture 192" descr="EGU logo">
            <a:extLst>
              <a:ext uri="{FF2B5EF4-FFF2-40B4-BE49-F238E27FC236}">
                <a16:creationId xmlns:a16="http://schemas.microsoft.com/office/drawing/2014/main" id="{EF04620B-5260-45A8-A978-B3FC052AC5C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12190"/>
          <a:stretch/>
        </p:blipFill>
        <p:spPr bwMode="auto">
          <a:xfrm>
            <a:off x="10999518" y="49163"/>
            <a:ext cx="1250539" cy="487669"/>
          </a:xfrm>
          <a:prstGeom prst="rect">
            <a:avLst/>
          </a:prstGeom>
          <a:noFill/>
          <a:extLst>
            <a:ext uri="{909E8E84-426E-40DD-AFC4-6F175D3DCCD1}">
              <a14:hiddenFill xmlns:a14="http://schemas.microsoft.com/office/drawing/2010/main">
                <a:solidFill>
                  <a:srgbClr val="FFFFFF"/>
                </a:solidFill>
              </a14:hiddenFill>
            </a:ext>
          </a:extLst>
        </p:spPr>
      </p:pic>
      <p:pic>
        <p:nvPicPr>
          <p:cNvPr id="23" name="Hydro Logo">
            <a:extLst>
              <a:ext uri="{FF2B5EF4-FFF2-40B4-BE49-F238E27FC236}">
                <a16:creationId xmlns:a16="http://schemas.microsoft.com/office/drawing/2014/main" id="{2A3FF351-498C-42EF-A209-68B03EB2786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9960" y="-3431"/>
            <a:ext cx="533399" cy="533399"/>
          </a:xfrm>
          <a:prstGeom prst="rect">
            <a:avLst/>
          </a:prstGeom>
          <a:effectLst/>
        </p:spPr>
      </p:pic>
      <p:sp>
        <p:nvSpPr>
          <p:cNvPr id="8" name="文本框 7">
            <a:extLst>
              <a:ext uri="{FF2B5EF4-FFF2-40B4-BE49-F238E27FC236}">
                <a16:creationId xmlns:a16="http://schemas.microsoft.com/office/drawing/2014/main" id="{512BDCE2-A00C-4046-8126-B5124845239D}"/>
              </a:ext>
            </a:extLst>
          </p:cNvPr>
          <p:cNvSpPr txBox="1"/>
          <p:nvPr/>
        </p:nvSpPr>
        <p:spPr>
          <a:xfrm>
            <a:off x="211081" y="626389"/>
            <a:ext cx="6157278" cy="1077218"/>
          </a:xfrm>
          <a:prstGeom prst="rect">
            <a:avLst/>
          </a:prstGeom>
          <a:noFill/>
        </p:spPr>
        <p:txBody>
          <a:bodyPr wrap="square">
            <a:spAutoFit/>
          </a:bodyPr>
          <a:lstStyle/>
          <a:p>
            <a:r>
              <a:rPr lang="en-US" altLang="zh-CN" sz="1600" dirty="0">
                <a:latin typeface="微软雅黑" panose="020B0503020204020204" pitchFamily="34" charset="-122"/>
                <a:ea typeface="微软雅黑" panose="020B0503020204020204" pitchFamily="34" charset="-122"/>
              </a:rPr>
              <a:t>After the SWC parameterization, </a:t>
            </a:r>
            <a:r>
              <a:rPr lang="en-US" altLang="zh-CN" sz="1600" kern="100" dirty="0">
                <a:latin typeface="微软雅黑" panose="020B0503020204020204" pitchFamily="34" charset="-122"/>
                <a:ea typeface="微软雅黑" panose="020B0503020204020204" pitchFamily="34" charset="-122"/>
              </a:rPr>
              <a:t>t</a:t>
            </a:r>
            <a:r>
              <a:rPr lang="en-US" altLang="zh-CN" sz="1600" kern="100" dirty="0">
                <a:solidFill>
                  <a:schemeClr val="tx1"/>
                </a:solidFill>
                <a:latin typeface="微软雅黑" panose="020B0503020204020204" pitchFamily="34" charset="-122"/>
                <a:ea typeface="微软雅黑" panose="020B0503020204020204" pitchFamily="34" charset="-122"/>
              </a:rPr>
              <a:t>he enhanced model (GBEHM-SWC) was comprehensively calibrated and validated during 1982-2000. It showed a strong capability to simulate natural runoff</a:t>
            </a:r>
            <a:r>
              <a:rPr lang="en-US" altLang="zh-CN" sz="1600" kern="1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graphicFrame>
        <p:nvGraphicFramePr>
          <p:cNvPr id="11" name="表格 10">
            <a:extLst>
              <a:ext uri="{FF2B5EF4-FFF2-40B4-BE49-F238E27FC236}">
                <a16:creationId xmlns:a16="http://schemas.microsoft.com/office/drawing/2014/main" id="{4BF8C11D-190B-4218-8710-41089EAF462A}"/>
              </a:ext>
            </a:extLst>
          </p:cNvPr>
          <p:cNvGraphicFramePr>
            <a:graphicFrameLocks noGrp="1"/>
          </p:cNvGraphicFramePr>
          <p:nvPr>
            <p:extLst>
              <p:ext uri="{D42A27DB-BD31-4B8C-83A1-F6EECF244321}">
                <p14:modId xmlns:p14="http://schemas.microsoft.com/office/powerpoint/2010/main" val="1447598084"/>
              </p:ext>
            </p:extLst>
          </p:nvPr>
        </p:nvGraphicFramePr>
        <p:xfrm>
          <a:off x="472199" y="2143688"/>
          <a:ext cx="5129417" cy="4258709"/>
        </p:xfrm>
        <a:graphic>
          <a:graphicData uri="http://schemas.openxmlformats.org/drawingml/2006/table">
            <a:tbl>
              <a:tblPr firstRow="1" firstCol="1" bandRow="1">
                <a:tableStyleId>{2D5ABB26-0587-4C30-8999-92F81FD0307C}</a:tableStyleId>
              </a:tblPr>
              <a:tblGrid>
                <a:gridCol w="696416">
                  <a:extLst>
                    <a:ext uri="{9D8B030D-6E8A-4147-A177-3AD203B41FA5}">
                      <a16:colId xmlns:a16="http://schemas.microsoft.com/office/drawing/2014/main" val="545881778"/>
                    </a:ext>
                  </a:extLst>
                </a:gridCol>
                <a:gridCol w="1371600">
                  <a:extLst>
                    <a:ext uri="{9D8B030D-6E8A-4147-A177-3AD203B41FA5}">
                      <a16:colId xmlns:a16="http://schemas.microsoft.com/office/drawing/2014/main" val="2389607764"/>
                    </a:ext>
                  </a:extLst>
                </a:gridCol>
                <a:gridCol w="990600">
                  <a:extLst>
                    <a:ext uri="{9D8B030D-6E8A-4147-A177-3AD203B41FA5}">
                      <a16:colId xmlns:a16="http://schemas.microsoft.com/office/drawing/2014/main" val="2626005909"/>
                    </a:ext>
                  </a:extLst>
                </a:gridCol>
                <a:gridCol w="762000">
                  <a:extLst>
                    <a:ext uri="{9D8B030D-6E8A-4147-A177-3AD203B41FA5}">
                      <a16:colId xmlns:a16="http://schemas.microsoft.com/office/drawing/2014/main" val="2786042186"/>
                    </a:ext>
                  </a:extLst>
                </a:gridCol>
                <a:gridCol w="685800">
                  <a:extLst>
                    <a:ext uri="{9D8B030D-6E8A-4147-A177-3AD203B41FA5}">
                      <a16:colId xmlns:a16="http://schemas.microsoft.com/office/drawing/2014/main" val="1284906063"/>
                    </a:ext>
                  </a:extLst>
                </a:gridCol>
                <a:gridCol w="623001">
                  <a:extLst>
                    <a:ext uri="{9D8B030D-6E8A-4147-A177-3AD203B41FA5}">
                      <a16:colId xmlns:a16="http://schemas.microsoft.com/office/drawing/2014/main" val="796427558"/>
                    </a:ext>
                  </a:extLst>
                </a:gridCol>
              </a:tblGrid>
              <a:tr h="930505">
                <a:tc>
                  <a:txBody>
                    <a:bodyPr/>
                    <a:lstStyle/>
                    <a:p>
                      <a:pPr indent="0" algn="ctr">
                        <a:lnSpc>
                          <a:spcPct val="100000"/>
                        </a:lnSpc>
                        <a:spcAft>
                          <a:spcPts val="0"/>
                        </a:spcAft>
                      </a:pPr>
                      <a:r>
                        <a:rPr lang="en-US" sz="1000" dirty="0">
                          <a:effectLst/>
                          <a:latin typeface="Times New Roman" panose="02020603050405020304" pitchFamily="18" charset="0"/>
                          <a:cs typeface="Times New Roman" panose="02020603050405020304" pitchFamily="18" charset="0"/>
                        </a:rPr>
                        <a:t>station location</a:t>
                      </a:r>
                      <a:endParaRPr lang="zh-CN" sz="1000" dirty="0">
                        <a:effectLst/>
                        <a:latin typeface="Times New Roman" panose="02020603050405020304" pitchFamily="18" charset="0"/>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dirty="0">
                          <a:effectLst/>
                          <a:latin typeface="Times New Roman" panose="02020603050405020304" pitchFamily="18" charset="0"/>
                          <a:cs typeface="Times New Roman" panose="02020603050405020304" pitchFamily="18" charset="0"/>
                        </a:rPr>
                        <a:t>subordinate subbasin</a:t>
                      </a:r>
                      <a:endParaRPr lang="zh-CN" sz="1000" dirty="0">
                        <a:effectLst/>
                        <a:latin typeface="Times New Roman" panose="02020603050405020304" pitchFamily="18" charset="0"/>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dirty="0">
                          <a:effectLst/>
                          <a:latin typeface="Times New Roman" panose="02020603050405020304" pitchFamily="18" charset="0"/>
                          <a:cs typeface="Times New Roman" panose="02020603050405020304" pitchFamily="18" charset="0"/>
                        </a:rPr>
                        <a:t>station name</a:t>
                      </a:r>
                      <a:endParaRPr lang="zh-CN" sz="1000" dirty="0">
                        <a:effectLst/>
                        <a:latin typeface="Times New Roman" panose="02020603050405020304" pitchFamily="18" charset="0"/>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dirty="0">
                          <a:effectLst/>
                          <a:latin typeface="Times New Roman" panose="02020603050405020304" pitchFamily="18" charset="0"/>
                          <a:cs typeface="Times New Roman" panose="02020603050405020304" pitchFamily="18" charset="0"/>
                        </a:rPr>
                        <a:t>model calibration period</a:t>
                      </a:r>
                      <a:br>
                        <a:rPr lang="en-US" sz="1000" dirty="0">
                          <a:effectLst/>
                          <a:latin typeface="Times New Roman" panose="02020603050405020304" pitchFamily="18" charset="0"/>
                          <a:cs typeface="Times New Roman" panose="02020603050405020304" pitchFamily="18" charset="0"/>
                        </a:rPr>
                      </a:br>
                      <a:r>
                        <a:rPr lang="en-US" sz="1000" dirty="0">
                          <a:effectLst/>
                          <a:latin typeface="Times New Roman" panose="02020603050405020304" pitchFamily="18" charset="0"/>
                          <a:cs typeface="Times New Roman" panose="02020603050405020304" pitchFamily="18" charset="0"/>
                        </a:rPr>
                        <a:t>1982-</a:t>
                      </a:r>
                    </a:p>
                    <a:p>
                      <a:pPr indent="0" algn="ctr">
                        <a:lnSpc>
                          <a:spcPct val="100000"/>
                        </a:lnSpc>
                        <a:spcAft>
                          <a:spcPts val="0"/>
                        </a:spcAft>
                      </a:pPr>
                      <a:r>
                        <a:rPr lang="en-US" sz="1000" dirty="0">
                          <a:effectLst/>
                          <a:latin typeface="Times New Roman" panose="02020603050405020304" pitchFamily="18" charset="0"/>
                          <a:cs typeface="Times New Roman" panose="02020603050405020304" pitchFamily="18" charset="0"/>
                        </a:rPr>
                        <a:t>1990</a:t>
                      </a:r>
                      <a:endParaRPr lang="zh-CN" sz="1000" dirty="0">
                        <a:effectLst/>
                        <a:latin typeface="Times New Roman" panose="02020603050405020304" pitchFamily="18" charset="0"/>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dirty="0">
                          <a:effectLst/>
                          <a:latin typeface="Times New Roman" panose="02020603050405020304" pitchFamily="18" charset="0"/>
                          <a:cs typeface="Times New Roman" panose="02020603050405020304" pitchFamily="18" charset="0"/>
                        </a:rPr>
                        <a:t>model validation period</a:t>
                      </a:r>
                      <a:br>
                        <a:rPr lang="en-US" sz="1000" dirty="0">
                          <a:effectLst/>
                          <a:latin typeface="Times New Roman" panose="02020603050405020304" pitchFamily="18" charset="0"/>
                          <a:cs typeface="Times New Roman" panose="02020603050405020304" pitchFamily="18" charset="0"/>
                        </a:rPr>
                      </a:br>
                      <a:r>
                        <a:rPr lang="en-US" sz="1000" dirty="0">
                          <a:effectLst/>
                          <a:latin typeface="Times New Roman" panose="02020603050405020304" pitchFamily="18" charset="0"/>
                          <a:cs typeface="Times New Roman" panose="02020603050405020304" pitchFamily="18" charset="0"/>
                        </a:rPr>
                        <a:t>1991-2000</a:t>
                      </a:r>
                      <a:endParaRPr lang="zh-CN" sz="1000" dirty="0">
                        <a:effectLst/>
                        <a:latin typeface="Times New Roman" panose="02020603050405020304" pitchFamily="18" charset="0"/>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000" dirty="0">
                          <a:effectLst/>
                          <a:latin typeface="Times New Roman" panose="02020603050405020304" pitchFamily="18" charset="0"/>
                          <a:cs typeface="Times New Roman" panose="02020603050405020304" pitchFamily="18" charset="0"/>
                        </a:rPr>
                        <a:t>period with intensive SWC</a:t>
                      </a:r>
                      <a:br>
                        <a:rPr lang="en-US" sz="1000" dirty="0">
                          <a:effectLst/>
                          <a:latin typeface="Times New Roman" panose="02020603050405020304" pitchFamily="18" charset="0"/>
                          <a:cs typeface="Times New Roman" panose="02020603050405020304" pitchFamily="18" charset="0"/>
                        </a:rPr>
                      </a:br>
                      <a:r>
                        <a:rPr lang="en-US" sz="1000" dirty="0">
                          <a:effectLst/>
                          <a:latin typeface="Times New Roman" panose="02020603050405020304" pitchFamily="18" charset="0"/>
                          <a:cs typeface="Times New Roman" panose="02020603050405020304" pitchFamily="18" charset="0"/>
                        </a:rPr>
                        <a:t>2001-2015</a:t>
                      </a:r>
                      <a:endParaRPr lang="zh-CN" sz="1000" dirty="0">
                        <a:effectLst/>
                        <a:latin typeface="Times New Roman" panose="02020603050405020304" pitchFamily="18" charset="0"/>
                        <a:ea typeface="+mn-ea"/>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6173315"/>
                  </a:ext>
                </a:extLst>
              </a:tr>
              <a:tr h="186101">
                <a:tc rowSpan="6">
                  <a:txBody>
                    <a:bodyPr/>
                    <a:lstStyle/>
                    <a:p>
                      <a:pPr indent="0" algn="ctr">
                        <a:lnSpc>
                          <a:spcPct val="100000"/>
                        </a:lnSpc>
                        <a:spcAft>
                          <a:spcPts val="0"/>
                        </a:spcAft>
                      </a:pPr>
                      <a:r>
                        <a:rPr lang="en-US" sz="1000" dirty="0">
                          <a:effectLst/>
                          <a:latin typeface="Times New Roman" panose="02020603050405020304" pitchFamily="18" charset="0"/>
                          <a:cs typeface="Times New Roman" panose="02020603050405020304" pitchFamily="18" charset="0"/>
                        </a:rPr>
                        <a:t>main</a:t>
                      </a:r>
                      <a:r>
                        <a:rPr lang="en-US" altLang="zh-CN" sz="1000" dirty="0">
                          <a:effectLst/>
                          <a:latin typeface="Times New Roman" panose="02020603050405020304" pitchFamily="18" charset="0"/>
                          <a:cs typeface="Times New Roman" panose="02020603050405020304" pitchFamily="18" charset="0"/>
                        </a:rPr>
                        <a:t>-</a:t>
                      </a:r>
                      <a:r>
                        <a:rPr lang="en-US" sz="1000" dirty="0">
                          <a:effectLst/>
                          <a:latin typeface="Times New Roman" panose="02020603050405020304" pitchFamily="18" charset="0"/>
                          <a:cs typeface="Times New Roman" panose="02020603050405020304" pitchFamily="18" charset="0"/>
                        </a:rPr>
                        <a:t>stream</a:t>
                      </a:r>
                      <a:endParaRPr lang="zh-CN" sz="1000" dirty="0">
                        <a:effectLst/>
                        <a:latin typeface="Times New Roman" panose="02020603050405020304" pitchFamily="18" charset="0"/>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Tangnaihai</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0.86</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0.81</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0.84</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4606501"/>
                  </a:ext>
                </a:extLst>
              </a:tr>
              <a:tr h="186101">
                <a:tc vMerge="1">
                  <a:txBody>
                    <a:bodyPr/>
                    <a:lstStyle/>
                    <a:p>
                      <a:endParaRPr lang="zh-CN" altLang="en-US"/>
                    </a:p>
                  </a:txBody>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Lanzhou</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0.87</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0.88</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4154310653"/>
                  </a:ext>
                </a:extLst>
              </a:tr>
              <a:tr h="186101">
                <a:tc vMerge="1">
                  <a:txBody>
                    <a:bodyPr/>
                    <a:lstStyle/>
                    <a:p>
                      <a:endParaRPr lang="zh-CN" altLang="en-US"/>
                    </a:p>
                  </a:txBody>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Shizuishan</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0.85</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0.88</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3704644804"/>
                  </a:ext>
                </a:extLst>
              </a:tr>
              <a:tr h="186101">
                <a:tc vMerge="1">
                  <a:txBody>
                    <a:bodyPr/>
                    <a:lstStyle/>
                    <a:p>
                      <a:endParaRPr lang="zh-CN" altLang="en-US"/>
                    </a:p>
                  </a:txBody>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Longmen</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0.81</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0.79</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630401162"/>
                  </a:ext>
                </a:extLst>
              </a:tr>
              <a:tr h="186101">
                <a:tc vMerge="1">
                  <a:txBody>
                    <a:bodyPr/>
                    <a:lstStyle/>
                    <a:p>
                      <a:endParaRPr lang="zh-CN" altLang="en-US"/>
                    </a:p>
                  </a:txBody>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Sanmenxia</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0.83</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0.82</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2281604421"/>
                  </a:ext>
                </a:extLst>
              </a:tr>
              <a:tr h="186101">
                <a:tc vMerge="1">
                  <a:txBody>
                    <a:bodyPr/>
                    <a:lstStyle/>
                    <a:p>
                      <a:endParaRPr lang="zh-CN" altLang="en-US"/>
                    </a:p>
                  </a:txBody>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Huayuankou</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0.85</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0.83</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5988186"/>
                  </a:ext>
                </a:extLst>
              </a:tr>
              <a:tr h="372202">
                <a:tc rowSpan="9">
                  <a:txBody>
                    <a:bodyPr/>
                    <a:lstStyle/>
                    <a:p>
                      <a:pPr indent="0" algn="ctr">
                        <a:lnSpc>
                          <a:spcPct val="100000"/>
                        </a:lnSpc>
                        <a:spcAft>
                          <a:spcPts val="0"/>
                        </a:spcAft>
                      </a:pPr>
                      <a:r>
                        <a:rPr lang="en-US" sz="1000" dirty="0">
                          <a:effectLst/>
                          <a:latin typeface="Times New Roman" panose="02020603050405020304" pitchFamily="18" charset="0"/>
                          <a:cs typeface="Times New Roman" panose="02020603050405020304" pitchFamily="18" charset="0"/>
                        </a:rPr>
                        <a:t>tributaries</a:t>
                      </a:r>
                      <a:endParaRPr lang="zh-CN" sz="1000" dirty="0">
                        <a:effectLst/>
                        <a:latin typeface="Times New Roman" panose="02020603050405020304" pitchFamily="18" charset="0"/>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Yellow River Source Region</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Maqu</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0.88</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0.92</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0.82</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28739578"/>
                  </a:ext>
                </a:extLst>
              </a:tr>
              <a:tr h="186101">
                <a:tc vMerge="1">
                  <a:txBody>
                    <a:bodyPr/>
                    <a:lstStyle/>
                    <a:p>
                      <a:endParaRPr lang="zh-CN" altLang="en-US"/>
                    </a:p>
                  </a:txBody>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Taohe River basin</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Hongqi</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0.73</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0.68</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0.65</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506094107"/>
                  </a:ext>
                </a:extLst>
              </a:tr>
              <a:tr h="372202">
                <a:tc vMerge="1">
                  <a:txBody>
                    <a:bodyPr/>
                    <a:lstStyle/>
                    <a:p>
                      <a:endParaRPr lang="zh-CN" altLang="en-US"/>
                    </a:p>
                  </a:txBody>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Huangshui River basin</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Minhe</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0.53</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0.59</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841073331"/>
                  </a:ext>
                </a:extLst>
              </a:tr>
              <a:tr h="186101">
                <a:tc vMerge="1">
                  <a:txBody>
                    <a:bodyPr/>
                    <a:lstStyle/>
                    <a:p>
                      <a:endParaRPr lang="zh-CN" altLang="en-US"/>
                    </a:p>
                  </a:txBody>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Kuyehe River basin</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Wenjiachuan</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0.61</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0.45</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822351514"/>
                  </a:ext>
                </a:extLst>
              </a:tr>
              <a:tr h="350588">
                <a:tc vMerge="1">
                  <a:txBody>
                    <a:bodyPr/>
                    <a:lstStyle/>
                    <a:p>
                      <a:endParaRPr lang="zh-CN" altLang="en-US"/>
                    </a:p>
                  </a:txBody>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Jinghe River basin</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Zhangjiashan</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0.63</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0.60</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2151015724"/>
                  </a:ext>
                </a:extLst>
              </a:tr>
              <a:tr h="186101">
                <a:tc vMerge="1">
                  <a:txBody>
                    <a:bodyPr/>
                    <a:lstStyle/>
                    <a:p>
                      <a:endParaRPr lang="zh-CN" altLang="en-US"/>
                    </a:p>
                  </a:txBody>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Weihe River basin</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Linjiacun</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0.70</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0.64</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0.68</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4198580277"/>
                  </a:ext>
                </a:extLst>
              </a:tr>
              <a:tr h="186101">
                <a:tc vMerge="1">
                  <a:txBody>
                    <a:bodyPr/>
                    <a:lstStyle/>
                    <a:p>
                      <a:endParaRPr lang="zh-CN" altLang="en-US"/>
                    </a:p>
                  </a:txBody>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Fenhe River basin</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Hejin</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0.39</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0.38</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0.30</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530684312"/>
                  </a:ext>
                </a:extLst>
              </a:tr>
              <a:tr h="186101">
                <a:tc vMerge="1">
                  <a:txBody>
                    <a:bodyPr/>
                    <a:lstStyle/>
                    <a:p>
                      <a:endParaRPr lang="zh-CN" altLang="en-US"/>
                    </a:p>
                  </a:txBody>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Yiluohe River basin</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Heishiguan</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0.93</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0.85</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0.87</a:t>
                      </a:r>
                      <a:endParaRPr lang="zh-CN" sz="1200">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7397989"/>
                  </a:ext>
                </a:extLst>
              </a:tr>
              <a:tr h="186101">
                <a:tc vMerge="1">
                  <a:txBody>
                    <a:bodyPr/>
                    <a:lstStyle/>
                    <a:p>
                      <a:endParaRPr lang="zh-CN" altLang="en-US"/>
                    </a:p>
                  </a:txBody>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Qinhe River basin</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Wuzhi</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0.57</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0.53</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0" algn="ctr">
                        <a:lnSpc>
                          <a:spcPct val="100000"/>
                        </a:lnSpc>
                        <a:spcAft>
                          <a:spcPts val="0"/>
                        </a:spcAft>
                      </a:pPr>
                      <a:r>
                        <a:rPr lang="en-US" sz="1200" dirty="0">
                          <a:effectLst/>
                          <a:latin typeface="Times New Roman" panose="02020603050405020304" pitchFamily="18" charset="0"/>
                          <a:cs typeface="Times New Roman" panose="02020603050405020304" pitchFamily="18" charset="0"/>
                        </a:rPr>
                        <a:t>0.51</a:t>
                      </a:r>
                      <a:endParaRPr lang="zh-CN" sz="1200" dirty="0">
                        <a:effectLst/>
                        <a:latin typeface="Times New Roman" panose="02020603050405020304" pitchFamily="18" charset="0"/>
                        <a:ea typeface="+mn-ea"/>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5219972"/>
                  </a:ext>
                </a:extLst>
              </a:tr>
            </a:tbl>
          </a:graphicData>
        </a:graphic>
      </p:graphicFrame>
      <p:sp>
        <p:nvSpPr>
          <p:cNvPr id="13" name="文本框 12">
            <a:extLst>
              <a:ext uri="{FF2B5EF4-FFF2-40B4-BE49-F238E27FC236}">
                <a16:creationId xmlns:a16="http://schemas.microsoft.com/office/drawing/2014/main" id="{EC19650C-A046-4BF7-AF4E-C422E20E6B59}"/>
              </a:ext>
            </a:extLst>
          </p:cNvPr>
          <p:cNvSpPr txBox="1"/>
          <p:nvPr/>
        </p:nvSpPr>
        <p:spPr>
          <a:xfrm>
            <a:off x="441103" y="1639276"/>
            <a:ext cx="5382540" cy="523220"/>
          </a:xfrm>
          <a:prstGeom prst="rect">
            <a:avLst/>
          </a:prstGeom>
          <a:noFill/>
        </p:spPr>
        <p:txBody>
          <a:bodyPr wrap="square">
            <a:spAutoFit/>
          </a:bodyPr>
          <a:lstStyle/>
          <a:p>
            <a:pPr>
              <a:spcBef>
                <a:spcPts val="1200"/>
              </a:spcBef>
              <a:spcAft>
                <a:spcPts val="400"/>
              </a:spcAft>
            </a:pPr>
            <a:r>
              <a:rPr lang="en-US" altLang="zh-CN" sz="1400" b="1" kern="1400" dirty="0">
                <a:effectLst/>
                <a:latin typeface="Times New Roman" panose="02020603050405020304" pitchFamily="18" charset="0"/>
                <a:ea typeface="Times New Roman" panose="02020603050405020304" pitchFamily="18" charset="0"/>
                <a:cs typeface="Times New Roman" panose="02020603050405020304" pitchFamily="18" charset="0"/>
              </a:rPr>
              <a:t>The NSE value of monthly natural runoff for evaluating model performance</a:t>
            </a:r>
            <a:endParaRPr lang="zh-CN" altLang="zh-CN" sz="1400" b="1" kern="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1E1E5813-190A-45B0-8077-04DA31A13929}"/>
              </a:ext>
            </a:extLst>
          </p:cNvPr>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2625" y="582562"/>
            <a:ext cx="4945903" cy="5854327"/>
          </a:xfrm>
          <a:prstGeom prst="rect">
            <a:avLst/>
          </a:prstGeom>
          <a:noFill/>
          <a:ln>
            <a:noFill/>
          </a:ln>
        </p:spPr>
      </p:pic>
      <p:sp>
        <p:nvSpPr>
          <p:cNvPr id="15" name="文本框 14">
            <a:extLst>
              <a:ext uri="{FF2B5EF4-FFF2-40B4-BE49-F238E27FC236}">
                <a16:creationId xmlns:a16="http://schemas.microsoft.com/office/drawing/2014/main" id="{50E24F00-4A89-4BDD-8654-1D70DEC483E8}"/>
              </a:ext>
            </a:extLst>
          </p:cNvPr>
          <p:cNvSpPr txBox="1"/>
          <p:nvPr/>
        </p:nvSpPr>
        <p:spPr>
          <a:xfrm>
            <a:off x="6849773" y="6231611"/>
            <a:ext cx="4721049" cy="688957"/>
          </a:xfrm>
          <a:prstGeom prst="rect">
            <a:avLst/>
          </a:prstGeom>
        </p:spPr>
        <p:txBody>
          <a:bodyPr wrap="square" lIns="158267" tIns="158267" rIns="158267" bIns="158267">
            <a:spAutoFit/>
          </a:bodyPr>
          <a:lstStyle>
            <a:defPPr>
              <a:defRPr lang="en-US"/>
            </a:defPPr>
            <a:lvl1pPr indent="0" algn="just">
              <a:spcBef>
                <a:spcPts val="0"/>
              </a:spcBef>
              <a:buFont typeface="Arial" pitchFamily="34" charset="0"/>
              <a:buNone/>
              <a:defRPr sz="1200" b="1" kern="100">
                <a:latin typeface="Times New Roman" panose="02020603050405020304" pitchFamily="18" charset="0"/>
                <a:ea typeface="宋体" panose="02010600030101010101" pitchFamily="2" charset="-122"/>
                <a:cs typeface="Times New Roman" panose="02020603050405020304" pitchFamily="18" charset="0"/>
              </a:defRPr>
            </a:lvl1pPr>
            <a:lvl2pPr marL="1028732" indent="-395666">
              <a:spcBef>
                <a:spcPct val="20000"/>
              </a:spcBef>
              <a:buFont typeface="Arial" pitchFamily="34" charset="0"/>
              <a:buChar char="–"/>
              <a:defRPr sz="1700">
                <a:latin typeface="Trebuchet MS" pitchFamily="34" charset="0"/>
              </a:defRPr>
            </a:lvl2pPr>
            <a:lvl3pPr marL="1424397" indent="-395666">
              <a:spcBef>
                <a:spcPct val="20000"/>
              </a:spcBef>
              <a:buFont typeface="Arial" pitchFamily="34" charset="0"/>
              <a:buChar char="•"/>
              <a:defRPr sz="1700">
                <a:latin typeface="Trebuchet MS" pitchFamily="34" charset="0"/>
              </a:defRPr>
            </a:lvl3pPr>
            <a:lvl4pPr marL="1859630" indent="-435233">
              <a:spcBef>
                <a:spcPct val="20000"/>
              </a:spcBef>
              <a:buFont typeface="Arial" pitchFamily="34" charset="0"/>
              <a:buChar char="–"/>
              <a:defRPr sz="1700">
                <a:latin typeface="Trebuchet MS" pitchFamily="34" charset="0"/>
              </a:defRPr>
            </a:lvl4pPr>
            <a:lvl5pPr marL="2176163" indent="-316533">
              <a:spcBef>
                <a:spcPct val="20000"/>
              </a:spcBef>
              <a:buFont typeface="Arial" pitchFamily="34" charset="0"/>
              <a:buChar char="»"/>
              <a:defRPr sz="1700">
                <a:latin typeface="Trebuchet MS" pitchFamily="34" charset="0"/>
              </a:defRPr>
            </a:lvl5pPr>
            <a:lvl6pPr marL="8356465" indent="-759679">
              <a:spcBef>
                <a:spcPct val="20000"/>
              </a:spcBef>
              <a:buFont typeface="Arial" pitchFamily="34" charset="0"/>
              <a:buChar char="•"/>
              <a:defRPr sz="6700"/>
            </a:lvl6pPr>
            <a:lvl7pPr marL="9875821" indent="-759679">
              <a:spcBef>
                <a:spcPct val="20000"/>
              </a:spcBef>
              <a:buFont typeface="Arial" pitchFamily="34" charset="0"/>
              <a:buChar char="•"/>
              <a:defRPr sz="6700"/>
            </a:lvl7pPr>
            <a:lvl8pPr marL="11395179" indent="-759679">
              <a:spcBef>
                <a:spcPct val="20000"/>
              </a:spcBef>
              <a:buFont typeface="Arial" pitchFamily="34" charset="0"/>
              <a:buChar char="•"/>
              <a:defRPr sz="6700"/>
            </a:lvl8pPr>
            <a:lvl9pPr marL="12914537" indent="-759679">
              <a:spcBef>
                <a:spcPct val="20000"/>
              </a:spcBef>
              <a:buFont typeface="Arial" pitchFamily="34" charset="0"/>
              <a:buChar char="•"/>
              <a:defRPr sz="6700"/>
            </a:lvl9pPr>
          </a:lstStyle>
          <a:p>
            <a:r>
              <a:rPr lang="en-US" altLang="zh-CN" dirty="0"/>
              <a:t>Comparison of the simulated and observed monthly natural river discharge at six main-stream hydrological stations.</a:t>
            </a:r>
            <a:endParaRPr lang="zh-CN" altLang="en-US" dirty="0"/>
          </a:p>
        </p:txBody>
      </p:sp>
    </p:spTree>
    <p:extLst>
      <p:ext uri="{BB962C8B-B14F-4D97-AF65-F5344CB8AC3E}">
        <p14:creationId xmlns:p14="http://schemas.microsoft.com/office/powerpoint/2010/main" val="3804270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6CF190-1770-4042-9A76-1CD249407C77}"/>
              </a:ext>
            </a:extLst>
          </p:cNvPr>
          <p:cNvSpPr/>
          <p:nvPr/>
        </p:nvSpPr>
        <p:spPr>
          <a:xfrm>
            <a:off x="0" y="1"/>
            <a:ext cx="12192000" cy="533399"/>
          </a:xfrm>
          <a:prstGeom prst="rect">
            <a:avLst/>
          </a:prstGeom>
          <a:solidFill>
            <a:srgbClr val="94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260" y="0"/>
            <a:ext cx="540919" cy="585996"/>
          </a:xfrm>
          <a:prstGeom prst="rect">
            <a:avLst/>
          </a:prstGeom>
          <a:ln w="38100">
            <a:noFill/>
          </a:ln>
        </p:spPr>
      </p:pic>
      <p:sp>
        <p:nvSpPr>
          <p:cNvPr id="12" name="文本框 11">
            <a:extLst>
              <a:ext uri="{FF2B5EF4-FFF2-40B4-BE49-F238E27FC236}">
                <a16:creationId xmlns:a16="http://schemas.microsoft.com/office/drawing/2014/main" id="{E834643E-CD00-4D4A-A5E4-40F64C6DC412}"/>
              </a:ext>
            </a:extLst>
          </p:cNvPr>
          <p:cNvSpPr txBox="1"/>
          <p:nvPr/>
        </p:nvSpPr>
        <p:spPr>
          <a:xfrm>
            <a:off x="0" y="40394"/>
            <a:ext cx="12192000" cy="461665"/>
          </a:xfrm>
          <a:prstGeom prst="rect">
            <a:avLst/>
          </a:prstGeom>
          <a:noFill/>
        </p:spPr>
        <p:txBody>
          <a:bodyPr wrap="square" rtlCol="0">
            <a:spAutoFit/>
          </a:bodyPr>
          <a:lstStyle>
            <a:defPPr>
              <a:defRPr lang="zh-CN"/>
            </a:defPPr>
            <a:lvl1pPr>
              <a:defRPr sz="2400" b="1">
                <a:solidFill>
                  <a:srgbClr val="FFFFFF"/>
                </a:solidFill>
                <a:latin typeface="微软雅黑" panose="020B0503020204020204" pitchFamily="34" charset="-122"/>
                <a:ea typeface="微软雅黑" panose="020B0503020204020204" pitchFamily="34" charset="-122"/>
              </a:defRPr>
            </a:lvl1pPr>
          </a:lstStyle>
          <a:p>
            <a:pPr algn="ctr"/>
            <a:r>
              <a:rPr lang="en-US" altLang="zh-CN" dirty="0"/>
              <a:t>Model Performance after the SWC parameterization</a:t>
            </a:r>
          </a:p>
        </p:txBody>
      </p:sp>
      <p:pic>
        <p:nvPicPr>
          <p:cNvPr id="22" name="Picture 192" descr="EGU logo">
            <a:extLst>
              <a:ext uri="{FF2B5EF4-FFF2-40B4-BE49-F238E27FC236}">
                <a16:creationId xmlns:a16="http://schemas.microsoft.com/office/drawing/2014/main" id="{EF04620B-5260-45A8-A978-B3FC052AC5C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12190"/>
          <a:stretch/>
        </p:blipFill>
        <p:spPr bwMode="auto">
          <a:xfrm>
            <a:off x="10999518" y="49163"/>
            <a:ext cx="1250539" cy="487669"/>
          </a:xfrm>
          <a:prstGeom prst="rect">
            <a:avLst/>
          </a:prstGeom>
          <a:noFill/>
          <a:extLst>
            <a:ext uri="{909E8E84-426E-40DD-AFC4-6F175D3DCCD1}">
              <a14:hiddenFill xmlns:a14="http://schemas.microsoft.com/office/drawing/2010/main">
                <a:solidFill>
                  <a:srgbClr val="FFFFFF"/>
                </a:solidFill>
              </a14:hiddenFill>
            </a:ext>
          </a:extLst>
        </p:spPr>
      </p:pic>
      <p:pic>
        <p:nvPicPr>
          <p:cNvPr id="23" name="Hydro Logo">
            <a:extLst>
              <a:ext uri="{FF2B5EF4-FFF2-40B4-BE49-F238E27FC236}">
                <a16:creationId xmlns:a16="http://schemas.microsoft.com/office/drawing/2014/main" id="{2A3FF351-498C-42EF-A209-68B03EB2786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9960" y="-3431"/>
            <a:ext cx="533399" cy="533399"/>
          </a:xfrm>
          <a:prstGeom prst="rect">
            <a:avLst/>
          </a:prstGeom>
          <a:effectLst/>
        </p:spPr>
      </p:pic>
      <p:sp>
        <p:nvSpPr>
          <p:cNvPr id="8" name="文本框 7">
            <a:extLst>
              <a:ext uri="{FF2B5EF4-FFF2-40B4-BE49-F238E27FC236}">
                <a16:creationId xmlns:a16="http://schemas.microsoft.com/office/drawing/2014/main" id="{512BDCE2-A00C-4046-8126-B5124845239D}"/>
              </a:ext>
            </a:extLst>
          </p:cNvPr>
          <p:cNvSpPr txBox="1"/>
          <p:nvPr/>
        </p:nvSpPr>
        <p:spPr>
          <a:xfrm>
            <a:off x="211081" y="626389"/>
            <a:ext cx="11842864" cy="369332"/>
          </a:xfrm>
          <a:prstGeom prst="rect">
            <a:avLst/>
          </a:prstGeom>
          <a:noFill/>
        </p:spPr>
        <p:txBody>
          <a:bodyPr wrap="square">
            <a:spAutoFit/>
          </a:bodyPr>
          <a:lstStyle/>
          <a:p>
            <a:r>
              <a:rPr lang="en-US" altLang="zh-CN" sz="1800" kern="100" dirty="0">
                <a:solidFill>
                  <a:schemeClr val="tx1"/>
                </a:solidFill>
                <a:latin typeface="微软雅黑" panose="020B0503020204020204" pitchFamily="34" charset="-122"/>
                <a:ea typeface="微软雅黑" panose="020B0503020204020204" pitchFamily="34" charset="-122"/>
              </a:rPr>
              <a:t>The enhance model also showed a strong capability to simulate  the actual evapotranspiration (</a:t>
            </a:r>
            <a:r>
              <a:rPr lang="en-US" altLang="zh-CN" sz="1800" i="1" kern="100" dirty="0">
                <a:solidFill>
                  <a:schemeClr val="tx1"/>
                </a:solidFill>
                <a:latin typeface="微软雅黑" panose="020B0503020204020204" pitchFamily="34" charset="-122"/>
                <a:ea typeface="微软雅黑" panose="020B0503020204020204" pitchFamily="34" charset="-122"/>
              </a:rPr>
              <a:t>ET</a:t>
            </a:r>
            <a:r>
              <a:rPr lang="en-US" altLang="zh-CN" sz="1800" kern="100" dirty="0">
                <a:solidFill>
                  <a:schemeClr val="tx1"/>
                </a:solidFill>
                <a:latin typeface="微软雅黑" panose="020B0503020204020204" pitchFamily="34" charset="-122"/>
                <a:ea typeface="微软雅黑" panose="020B0503020204020204" pitchFamily="34" charset="-122"/>
              </a:rPr>
              <a:t>).</a:t>
            </a:r>
            <a:endParaRPr lang="zh-CN" altLang="en-US" sz="1800" dirty="0">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71BEB330-04B2-4F23-9D50-CE67A81DAB4A}"/>
              </a:ext>
            </a:extLst>
          </p:cNvPr>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0161" y="835587"/>
            <a:ext cx="8596234" cy="5556159"/>
          </a:xfrm>
          <a:prstGeom prst="rect">
            <a:avLst/>
          </a:prstGeom>
          <a:noFill/>
          <a:ln>
            <a:noFill/>
          </a:ln>
        </p:spPr>
      </p:pic>
      <p:sp>
        <p:nvSpPr>
          <p:cNvPr id="10" name="文本框 9">
            <a:extLst>
              <a:ext uri="{FF2B5EF4-FFF2-40B4-BE49-F238E27FC236}">
                <a16:creationId xmlns:a16="http://schemas.microsoft.com/office/drawing/2014/main" id="{9B465401-D200-4772-8112-904B3E0F8BFE}"/>
              </a:ext>
            </a:extLst>
          </p:cNvPr>
          <p:cNvSpPr txBox="1"/>
          <p:nvPr/>
        </p:nvSpPr>
        <p:spPr>
          <a:xfrm>
            <a:off x="919960" y="6203824"/>
            <a:ext cx="10851638" cy="565846"/>
          </a:xfrm>
          <a:prstGeom prst="rect">
            <a:avLst/>
          </a:prstGeom>
        </p:spPr>
        <p:txBody>
          <a:bodyPr wrap="square" lIns="158267" tIns="158267" rIns="158267" bIns="158267">
            <a:spAutoFit/>
          </a:bodyPr>
          <a:lstStyle>
            <a:defPPr>
              <a:defRPr lang="en-US"/>
            </a:defPPr>
            <a:lvl1pPr indent="0" algn="just">
              <a:spcBef>
                <a:spcPts val="0"/>
              </a:spcBef>
              <a:buFont typeface="Arial" pitchFamily="34" charset="0"/>
              <a:buNone/>
              <a:defRPr sz="1400" b="1" kern="100">
                <a:ea typeface="宋体" panose="02010600030101010101" pitchFamily="2" charset="-122"/>
                <a:cs typeface="Times New Roman" panose="02020603050405020304" pitchFamily="18" charset="0"/>
              </a:defRPr>
            </a:lvl1pPr>
            <a:lvl2pPr marL="1028732" indent="-395666">
              <a:spcBef>
                <a:spcPct val="20000"/>
              </a:spcBef>
              <a:buFont typeface="Arial" pitchFamily="34" charset="0"/>
              <a:buChar char="–"/>
              <a:defRPr sz="1700">
                <a:latin typeface="Trebuchet MS" pitchFamily="34" charset="0"/>
              </a:defRPr>
            </a:lvl2pPr>
            <a:lvl3pPr marL="1424397" indent="-395666">
              <a:spcBef>
                <a:spcPct val="20000"/>
              </a:spcBef>
              <a:buFont typeface="Arial" pitchFamily="34" charset="0"/>
              <a:buChar char="•"/>
              <a:defRPr sz="1700">
                <a:latin typeface="Trebuchet MS" pitchFamily="34" charset="0"/>
              </a:defRPr>
            </a:lvl3pPr>
            <a:lvl4pPr marL="1859630" indent="-435233">
              <a:spcBef>
                <a:spcPct val="20000"/>
              </a:spcBef>
              <a:buFont typeface="Arial" pitchFamily="34" charset="0"/>
              <a:buChar char="–"/>
              <a:defRPr sz="1700">
                <a:latin typeface="Trebuchet MS" pitchFamily="34" charset="0"/>
              </a:defRPr>
            </a:lvl4pPr>
            <a:lvl5pPr marL="2176163" indent="-316533">
              <a:spcBef>
                <a:spcPct val="20000"/>
              </a:spcBef>
              <a:buFont typeface="Arial" pitchFamily="34" charset="0"/>
              <a:buChar char="»"/>
              <a:defRPr sz="1700">
                <a:latin typeface="Trebuchet MS" pitchFamily="34" charset="0"/>
              </a:defRPr>
            </a:lvl5pPr>
            <a:lvl6pPr marL="8356465" indent="-759679">
              <a:spcBef>
                <a:spcPct val="20000"/>
              </a:spcBef>
              <a:buFont typeface="Arial" pitchFamily="34" charset="0"/>
              <a:buChar char="•"/>
              <a:defRPr sz="6700"/>
            </a:lvl6pPr>
            <a:lvl7pPr marL="9875821" indent="-759679">
              <a:spcBef>
                <a:spcPct val="20000"/>
              </a:spcBef>
              <a:buFont typeface="Arial" pitchFamily="34" charset="0"/>
              <a:buChar char="•"/>
              <a:defRPr sz="6700"/>
            </a:lvl7pPr>
            <a:lvl8pPr marL="11395179" indent="-759679">
              <a:spcBef>
                <a:spcPct val="20000"/>
              </a:spcBef>
              <a:buFont typeface="Arial" pitchFamily="34" charset="0"/>
              <a:buChar char="•"/>
              <a:defRPr sz="6700"/>
            </a:lvl8pPr>
            <a:lvl9pPr marL="12914537" indent="-759679">
              <a:spcBef>
                <a:spcPct val="20000"/>
              </a:spcBef>
              <a:buFont typeface="Arial" pitchFamily="34" charset="0"/>
              <a:buChar char="•"/>
              <a:defRPr sz="6700"/>
            </a:lvl9pPr>
          </a:lstStyle>
          <a:p>
            <a:r>
              <a:rPr lang="en-US" altLang="zh-CN" sz="1600" dirty="0">
                <a:latin typeface="Times New Roman" panose="02020603050405020304" pitchFamily="18" charset="0"/>
              </a:rPr>
              <a:t>Comparison of the ET simulated by GBEHM-SWC and remote sensing estimation (GLEAM ET) during 1982-2018. </a:t>
            </a:r>
            <a:endParaRPr lang="zh-CN" altLang="en-US" sz="1600" dirty="0">
              <a:latin typeface="Times New Roman" panose="02020603050405020304" pitchFamily="18" charset="0"/>
            </a:endParaRPr>
          </a:p>
        </p:txBody>
      </p:sp>
    </p:spTree>
    <p:extLst>
      <p:ext uri="{BB962C8B-B14F-4D97-AF65-F5344CB8AC3E}">
        <p14:creationId xmlns:p14="http://schemas.microsoft.com/office/powerpoint/2010/main" val="3185117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6CF190-1770-4042-9A76-1CD249407C77}"/>
              </a:ext>
            </a:extLst>
          </p:cNvPr>
          <p:cNvSpPr/>
          <p:nvPr/>
        </p:nvSpPr>
        <p:spPr>
          <a:xfrm>
            <a:off x="0" y="1"/>
            <a:ext cx="12192000" cy="533399"/>
          </a:xfrm>
          <a:prstGeom prst="rect">
            <a:avLst/>
          </a:prstGeom>
          <a:solidFill>
            <a:srgbClr val="94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260" y="0"/>
            <a:ext cx="540919" cy="585996"/>
          </a:xfrm>
          <a:prstGeom prst="rect">
            <a:avLst/>
          </a:prstGeom>
          <a:ln w="38100">
            <a:noFill/>
          </a:ln>
        </p:spPr>
      </p:pic>
      <p:sp>
        <p:nvSpPr>
          <p:cNvPr id="12" name="文本框 11">
            <a:extLst>
              <a:ext uri="{FF2B5EF4-FFF2-40B4-BE49-F238E27FC236}">
                <a16:creationId xmlns:a16="http://schemas.microsoft.com/office/drawing/2014/main" id="{E834643E-CD00-4D4A-A5E4-40F64C6DC412}"/>
              </a:ext>
            </a:extLst>
          </p:cNvPr>
          <p:cNvSpPr txBox="1"/>
          <p:nvPr/>
        </p:nvSpPr>
        <p:spPr>
          <a:xfrm>
            <a:off x="0" y="40394"/>
            <a:ext cx="12192000" cy="461665"/>
          </a:xfrm>
          <a:prstGeom prst="rect">
            <a:avLst/>
          </a:prstGeom>
          <a:noFill/>
        </p:spPr>
        <p:txBody>
          <a:bodyPr wrap="square" rtlCol="0">
            <a:spAutoFit/>
          </a:bodyPr>
          <a:lstStyle>
            <a:defPPr>
              <a:defRPr lang="zh-CN"/>
            </a:defPPr>
            <a:lvl1pPr>
              <a:defRPr sz="2400" b="1">
                <a:solidFill>
                  <a:srgbClr val="FFFFFF"/>
                </a:solidFill>
                <a:latin typeface="微软雅黑" panose="020B0503020204020204" pitchFamily="34" charset="-122"/>
                <a:ea typeface="微软雅黑" panose="020B0503020204020204" pitchFamily="34" charset="-122"/>
              </a:defRPr>
            </a:lvl1pPr>
          </a:lstStyle>
          <a:p>
            <a:pPr algn="ctr"/>
            <a:r>
              <a:rPr lang="en-US" altLang="zh-CN" dirty="0"/>
              <a:t>Hydrological changes along the main-stream sections</a:t>
            </a:r>
          </a:p>
        </p:txBody>
      </p:sp>
      <p:pic>
        <p:nvPicPr>
          <p:cNvPr id="22" name="Picture 192" descr="EGU logo">
            <a:extLst>
              <a:ext uri="{FF2B5EF4-FFF2-40B4-BE49-F238E27FC236}">
                <a16:creationId xmlns:a16="http://schemas.microsoft.com/office/drawing/2014/main" id="{EF04620B-5260-45A8-A978-B3FC052AC5C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12190"/>
          <a:stretch/>
        </p:blipFill>
        <p:spPr bwMode="auto">
          <a:xfrm>
            <a:off x="10999518" y="49163"/>
            <a:ext cx="1250539" cy="487669"/>
          </a:xfrm>
          <a:prstGeom prst="rect">
            <a:avLst/>
          </a:prstGeom>
          <a:noFill/>
          <a:extLst>
            <a:ext uri="{909E8E84-426E-40DD-AFC4-6F175D3DCCD1}">
              <a14:hiddenFill xmlns:a14="http://schemas.microsoft.com/office/drawing/2010/main">
                <a:solidFill>
                  <a:srgbClr val="FFFFFF"/>
                </a:solidFill>
              </a14:hiddenFill>
            </a:ext>
          </a:extLst>
        </p:spPr>
      </p:pic>
      <p:pic>
        <p:nvPicPr>
          <p:cNvPr id="23" name="Hydro Logo">
            <a:extLst>
              <a:ext uri="{FF2B5EF4-FFF2-40B4-BE49-F238E27FC236}">
                <a16:creationId xmlns:a16="http://schemas.microsoft.com/office/drawing/2014/main" id="{2A3FF351-498C-42EF-A209-68B03EB2786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9960" y="-3431"/>
            <a:ext cx="533399" cy="533399"/>
          </a:xfrm>
          <a:prstGeom prst="rect">
            <a:avLst/>
          </a:prstGeom>
          <a:effectLst/>
        </p:spPr>
      </p:pic>
      <p:sp>
        <p:nvSpPr>
          <p:cNvPr id="8" name="文本框 7">
            <a:extLst>
              <a:ext uri="{FF2B5EF4-FFF2-40B4-BE49-F238E27FC236}">
                <a16:creationId xmlns:a16="http://schemas.microsoft.com/office/drawing/2014/main" id="{512BDCE2-A00C-4046-8126-B5124845239D}"/>
              </a:ext>
            </a:extLst>
          </p:cNvPr>
          <p:cNvSpPr txBox="1"/>
          <p:nvPr/>
        </p:nvSpPr>
        <p:spPr>
          <a:xfrm>
            <a:off x="211081" y="835964"/>
            <a:ext cx="11842864" cy="1200329"/>
          </a:xfrm>
          <a:prstGeom prst="rect">
            <a:avLst/>
          </a:prstGeom>
          <a:noFill/>
        </p:spPr>
        <p:txBody>
          <a:bodyPr wrap="square">
            <a:spAutoFit/>
          </a:bodyPr>
          <a:lstStyle/>
          <a:p>
            <a:r>
              <a:rPr lang="en-US" altLang="zh-CN" sz="1800" kern="100" dirty="0">
                <a:solidFill>
                  <a:schemeClr val="tx1"/>
                </a:solidFill>
                <a:latin typeface="微软雅黑" panose="020B0503020204020204" pitchFamily="34" charset="-122"/>
                <a:ea typeface="微软雅黑" panose="020B0503020204020204" pitchFamily="34" charset="-122"/>
              </a:rPr>
              <a:t>The upstream of LZ and SMX-HYK sections have relatively plentiful precipitation and higher runoff generation. In the other sections, the ET is close to the P, and the hydrological variation in most sections shows similar characteristics to that of the whole basin. During the study period, a decreasing trend of runoff coefficient was found in all the sections.</a:t>
            </a:r>
            <a:endParaRPr lang="zh-CN" altLang="en-US" sz="1800" dirty="0">
              <a:latin typeface="微软雅黑" panose="020B0503020204020204" pitchFamily="34" charset="-122"/>
              <a:ea typeface="微软雅黑" panose="020B0503020204020204" pitchFamily="34" charset="-122"/>
            </a:endParaRPr>
          </a:p>
        </p:txBody>
      </p:sp>
      <p:grpSp>
        <p:nvGrpSpPr>
          <p:cNvPr id="11" name="组合 10">
            <a:extLst>
              <a:ext uri="{FF2B5EF4-FFF2-40B4-BE49-F238E27FC236}">
                <a16:creationId xmlns:a16="http://schemas.microsoft.com/office/drawing/2014/main" id="{C9DE872D-11F2-47F6-8E82-2E4801F1ED88}"/>
              </a:ext>
            </a:extLst>
          </p:cNvPr>
          <p:cNvGrpSpPr/>
          <p:nvPr/>
        </p:nvGrpSpPr>
        <p:grpSpPr>
          <a:xfrm>
            <a:off x="1453359" y="2136729"/>
            <a:ext cx="9130179" cy="4024967"/>
            <a:chOff x="1253501" y="2546981"/>
            <a:chExt cx="9130179" cy="4024967"/>
          </a:xfrm>
        </p:grpSpPr>
        <p:pic>
          <p:nvPicPr>
            <p:cNvPr id="13" name="图片 12">
              <a:extLst>
                <a:ext uri="{FF2B5EF4-FFF2-40B4-BE49-F238E27FC236}">
                  <a16:creationId xmlns:a16="http://schemas.microsoft.com/office/drawing/2014/main" id="{DB83487F-78E3-43CF-A316-024983D725F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253501" y="2546981"/>
              <a:ext cx="9130179" cy="4024967"/>
            </a:xfrm>
            <a:prstGeom prst="rect">
              <a:avLst/>
            </a:prstGeom>
            <a:noFill/>
            <a:ln>
              <a:noFill/>
            </a:ln>
          </p:spPr>
        </p:pic>
        <p:sp>
          <p:nvSpPr>
            <p:cNvPr id="14" name="矩形 13">
              <a:extLst>
                <a:ext uri="{FF2B5EF4-FFF2-40B4-BE49-F238E27FC236}">
                  <a16:creationId xmlns:a16="http://schemas.microsoft.com/office/drawing/2014/main" id="{149BC20C-1EC9-4CB6-AC75-5035ADBCB3B2}"/>
                </a:ext>
              </a:extLst>
            </p:cNvPr>
            <p:cNvSpPr/>
            <p:nvPr/>
          </p:nvSpPr>
          <p:spPr>
            <a:xfrm>
              <a:off x="2141281" y="2610874"/>
              <a:ext cx="807281" cy="535531"/>
            </a:xfrm>
            <a:prstGeom prst="rect">
              <a:avLst/>
            </a:prstGeom>
          </p:spPr>
          <p:txBody>
            <a:bodyPr wrap="square">
              <a:spAutoFit/>
            </a:bodyPr>
            <a:lstStyle/>
            <a:p>
              <a:pPr fontAlgn="base">
                <a:lnSpc>
                  <a:spcPct val="80000"/>
                </a:lnSpc>
                <a:spcAft>
                  <a:spcPct val="0"/>
                </a:spcAft>
              </a:pPr>
              <a:r>
                <a:rPr lang="en-US" altLang="zh-CN" sz="1200" b="1" dirty="0">
                  <a:solidFill>
                    <a:srgbClr val="0000CC"/>
                  </a:solidFill>
                  <a:latin typeface="Arial" panose="020B0604020202020204" pitchFamily="34" charset="0"/>
                  <a:ea typeface="黑体" panose="02010609060101010101" pitchFamily="49" charset="-122"/>
                  <a:cs typeface="Arial" panose="020B0604020202020204" pitchFamily="34" charset="0"/>
                </a:rPr>
                <a:t>P  =251</a:t>
              </a:r>
            </a:p>
            <a:p>
              <a:pPr fontAlgn="base">
                <a:lnSpc>
                  <a:spcPct val="80000"/>
                </a:lnSpc>
                <a:spcAft>
                  <a:spcPct val="0"/>
                </a:spcAft>
              </a:pPr>
              <a:r>
                <a:rPr lang="en-US" altLang="zh-CN" sz="1200" b="1" dirty="0">
                  <a:solidFill>
                    <a:srgbClr val="0000CC"/>
                  </a:solidFill>
                  <a:latin typeface="Arial" panose="020B0604020202020204" pitchFamily="34" charset="0"/>
                  <a:ea typeface="黑体" panose="02010609060101010101" pitchFamily="49" charset="-122"/>
                  <a:cs typeface="Arial" panose="020B0604020202020204" pitchFamily="34" charset="0"/>
                </a:rPr>
                <a:t>ET=240</a:t>
              </a:r>
            </a:p>
            <a:p>
              <a:pPr fontAlgn="base">
                <a:lnSpc>
                  <a:spcPct val="80000"/>
                </a:lnSpc>
                <a:spcAft>
                  <a:spcPct val="0"/>
                </a:spcAft>
              </a:pPr>
              <a:r>
                <a:rPr lang="en-US" altLang="zh-CN" sz="1200" b="1" dirty="0">
                  <a:solidFill>
                    <a:srgbClr val="0000CC"/>
                  </a:solidFill>
                  <a:latin typeface="Arial" panose="020B0604020202020204" pitchFamily="34" charset="0"/>
                  <a:ea typeface="黑体" panose="02010609060101010101" pitchFamily="49" charset="-122"/>
                  <a:cs typeface="Arial" panose="020B0604020202020204" pitchFamily="34" charset="0"/>
                </a:rPr>
                <a:t>R  =10</a:t>
              </a:r>
            </a:p>
          </p:txBody>
        </p:sp>
        <p:sp>
          <p:nvSpPr>
            <p:cNvPr id="15" name="矩形 14">
              <a:extLst>
                <a:ext uri="{FF2B5EF4-FFF2-40B4-BE49-F238E27FC236}">
                  <a16:creationId xmlns:a16="http://schemas.microsoft.com/office/drawing/2014/main" id="{36E9DEB4-D0B1-4E4E-8DF8-F771A860D841}"/>
                </a:ext>
              </a:extLst>
            </p:cNvPr>
            <p:cNvSpPr/>
            <p:nvPr/>
          </p:nvSpPr>
          <p:spPr>
            <a:xfrm>
              <a:off x="1466707" y="3251957"/>
              <a:ext cx="807281" cy="535531"/>
            </a:xfrm>
            <a:prstGeom prst="rect">
              <a:avLst/>
            </a:prstGeom>
          </p:spPr>
          <p:txBody>
            <a:bodyPr wrap="square">
              <a:spAutoFit/>
            </a:bodyPr>
            <a:lstStyle/>
            <a:p>
              <a:pPr fontAlgn="base">
                <a:lnSpc>
                  <a:spcPct val="80000"/>
                </a:lnSpc>
                <a:spcAft>
                  <a:spcPct val="0"/>
                </a:spcAft>
              </a:pPr>
              <a:r>
                <a:rPr lang="en-US" altLang="zh-CN" sz="1200" b="1" dirty="0">
                  <a:solidFill>
                    <a:srgbClr val="0000CC"/>
                  </a:solidFill>
                  <a:latin typeface="Arial" panose="020B0604020202020204" pitchFamily="34" charset="0"/>
                  <a:ea typeface="黑体" panose="02010609060101010101" pitchFamily="49" charset="-122"/>
                  <a:cs typeface="Arial" panose="020B0604020202020204" pitchFamily="34" charset="0"/>
                </a:rPr>
                <a:t>P  =512</a:t>
              </a:r>
            </a:p>
            <a:p>
              <a:pPr fontAlgn="base">
                <a:lnSpc>
                  <a:spcPct val="80000"/>
                </a:lnSpc>
                <a:spcAft>
                  <a:spcPct val="0"/>
                </a:spcAft>
              </a:pPr>
              <a:r>
                <a:rPr lang="en-US" altLang="zh-CN" sz="1200" b="1" dirty="0">
                  <a:solidFill>
                    <a:srgbClr val="0000CC"/>
                  </a:solidFill>
                  <a:latin typeface="Arial" panose="020B0604020202020204" pitchFamily="34" charset="0"/>
                  <a:ea typeface="黑体" panose="02010609060101010101" pitchFamily="49" charset="-122"/>
                  <a:cs typeface="Arial" panose="020B0604020202020204" pitchFamily="34" charset="0"/>
                </a:rPr>
                <a:t>ET=373</a:t>
              </a:r>
            </a:p>
            <a:p>
              <a:pPr fontAlgn="base">
                <a:lnSpc>
                  <a:spcPct val="80000"/>
                </a:lnSpc>
                <a:spcAft>
                  <a:spcPct val="0"/>
                </a:spcAft>
              </a:pPr>
              <a:r>
                <a:rPr lang="en-US" altLang="zh-CN" sz="1200" b="1" dirty="0">
                  <a:solidFill>
                    <a:srgbClr val="0000CC"/>
                  </a:solidFill>
                  <a:latin typeface="Arial" panose="020B0604020202020204" pitchFamily="34" charset="0"/>
                  <a:ea typeface="黑体" panose="02010609060101010101" pitchFamily="49" charset="-122"/>
                  <a:cs typeface="Arial" panose="020B0604020202020204" pitchFamily="34" charset="0"/>
                </a:rPr>
                <a:t>R  =140</a:t>
              </a:r>
            </a:p>
          </p:txBody>
        </p:sp>
        <p:sp>
          <p:nvSpPr>
            <p:cNvPr id="16" name="矩形 15">
              <a:extLst>
                <a:ext uri="{FF2B5EF4-FFF2-40B4-BE49-F238E27FC236}">
                  <a16:creationId xmlns:a16="http://schemas.microsoft.com/office/drawing/2014/main" id="{C621F893-D090-46D8-92B5-A0459CF13A70}"/>
                </a:ext>
              </a:extLst>
            </p:cNvPr>
            <p:cNvSpPr/>
            <p:nvPr/>
          </p:nvSpPr>
          <p:spPr>
            <a:xfrm>
              <a:off x="3432701" y="2610874"/>
              <a:ext cx="807281" cy="535531"/>
            </a:xfrm>
            <a:prstGeom prst="rect">
              <a:avLst/>
            </a:prstGeom>
          </p:spPr>
          <p:txBody>
            <a:bodyPr wrap="square">
              <a:spAutoFit/>
            </a:bodyPr>
            <a:lstStyle/>
            <a:p>
              <a:pPr fontAlgn="base">
                <a:lnSpc>
                  <a:spcPct val="80000"/>
                </a:lnSpc>
                <a:spcAft>
                  <a:spcPct val="0"/>
                </a:spcAft>
              </a:pPr>
              <a:r>
                <a:rPr lang="en-US" altLang="zh-CN" sz="1200" b="1" dirty="0">
                  <a:solidFill>
                    <a:srgbClr val="0000CC"/>
                  </a:solidFill>
                  <a:latin typeface="Arial" panose="020B0604020202020204" pitchFamily="34" charset="0"/>
                  <a:ea typeface="黑体" panose="02010609060101010101" pitchFamily="49" charset="-122"/>
                  <a:cs typeface="Arial" panose="020B0604020202020204" pitchFamily="34" charset="0"/>
                </a:rPr>
                <a:t>P  =417</a:t>
              </a:r>
            </a:p>
            <a:p>
              <a:pPr fontAlgn="base">
                <a:lnSpc>
                  <a:spcPct val="80000"/>
                </a:lnSpc>
                <a:spcAft>
                  <a:spcPct val="0"/>
                </a:spcAft>
              </a:pPr>
              <a:r>
                <a:rPr lang="en-US" altLang="zh-CN" sz="1200" b="1" dirty="0">
                  <a:solidFill>
                    <a:srgbClr val="0000CC"/>
                  </a:solidFill>
                  <a:latin typeface="Arial" panose="020B0604020202020204" pitchFamily="34" charset="0"/>
                  <a:ea typeface="黑体" panose="02010609060101010101" pitchFamily="49" charset="-122"/>
                  <a:cs typeface="Arial" panose="020B0604020202020204" pitchFamily="34" charset="0"/>
                </a:rPr>
                <a:t>ET=383</a:t>
              </a:r>
            </a:p>
            <a:p>
              <a:pPr fontAlgn="base">
                <a:lnSpc>
                  <a:spcPct val="80000"/>
                </a:lnSpc>
                <a:spcAft>
                  <a:spcPct val="0"/>
                </a:spcAft>
              </a:pPr>
              <a:r>
                <a:rPr lang="en-US" altLang="zh-CN" sz="1200" b="1" dirty="0">
                  <a:solidFill>
                    <a:srgbClr val="0000CC"/>
                  </a:solidFill>
                  <a:latin typeface="Arial" panose="020B0604020202020204" pitchFamily="34" charset="0"/>
                  <a:ea typeface="黑体" panose="02010609060101010101" pitchFamily="49" charset="-122"/>
                  <a:cs typeface="Arial" panose="020B0604020202020204" pitchFamily="34" charset="0"/>
                </a:rPr>
                <a:t>R  =34</a:t>
              </a:r>
            </a:p>
          </p:txBody>
        </p:sp>
        <p:sp>
          <p:nvSpPr>
            <p:cNvPr id="17" name="矩形 16">
              <a:extLst>
                <a:ext uri="{FF2B5EF4-FFF2-40B4-BE49-F238E27FC236}">
                  <a16:creationId xmlns:a16="http://schemas.microsoft.com/office/drawing/2014/main" id="{60A99937-5CF7-48E6-A67B-2273430A512F}"/>
                </a:ext>
              </a:extLst>
            </p:cNvPr>
            <p:cNvSpPr/>
            <p:nvPr/>
          </p:nvSpPr>
          <p:spPr>
            <a:xfrm>
              <a:off x="2731152" y="3887033"/>
              <a:ext cx="807281" cy="535531"/>
            </a:xfrm>
            <a:prstGeom prst="rect">
              <a:avLst/>
            </a:prstGeom>
          </p:spPr>
          <p:txBody>
            <a:bodyPr wrap="square">
              <a:spAutoFit/>
            </a:bodyPr>
            <a:lstStyle/>
            <a:p>
              <a:pPr fontAlgn="base">
                <a:lnSpc>
                  <a:spcPct val="80000"/>
                </a:lnSpc>
                <a:spcAft>
                  <a:spcPct val="0"/>
                </a:spcAft>
              </a:pPr>
              <a:r>
                <a:rPr lang="en-US" altLang="zh-CN" sz="1200" b="1" dirty="0">
                  <a:solidFill>
                    <a:srgbClr val="0000CC"/>
                  </a:solidFill>
                  <a:latin typeface="Arial" panose="020B0604020202020204" pitchFamily="34" charset="0"/>
                  <a:ea typeface="黑体" panose="02010609060101010101" pitchFamily="49" charset="-122"/>
                  <a:cs typeface="Arial" panose="020B0604020202020204" pitchFamily="34" charset="0"/>
                </a:rPr>
                <a:t>P  =524</a:t>
              </a:r>
            </a:p>
            <a:p>
              <a:pPr fontAlgn="base">
                <a:lnSpc>
                  <a:spcPct val="80000"/>
                </a:lnSpc>
                <a:spcAft>
                  <a:spcPct val="0"/>
                </a:spcAft>
              </a:pPr>
              <a:r>
                <a:rPr lang="en-US" altLang="zh-CN" sz="1200" b="1" dirty="0">
                  <a:solidFill>
                    <a:srgbClr val="0000CC"/>
                  </a:solidFill>
                  <a:latin typeface="Arial" panose="020B0604020202020204" pitchFamily="34" charset="0"/>
                  <a:ea typeface="黑体" panose="02010609060101010101" pitchFamily="49" charset="-122"/>
                  <a:cs typeface="Arial" panose="020B0604020202020204" pitchFamily="34" charset="0"/>
                </a:rPr>
                <a:t>ET=489</a:t>
              </a:r>
            </a:p>
            <a:p>
              <a:pPr fontAlgn="base">
                <a:lnSpc>
                  <a:spcPct val="80000"/>
                </a:lnSpc>
                <a:spcAft>
                  <a:spcPct val="0"/>
                </a:spcAft>
              </a:pPr>
              <a:r>
                <a:rPr lang="en-US" altLang="zh-CN" sz="1200" b="1" dirty="0">
                  <a:solidFill>
                    <a:srgbClr val="0000CC"/>
                  </a:solidFill>
                  <a:latin typeface="Arial" panose="020B0604020202020204" pitchFamily="34" charset="0"/>
                  <a:ea typeface="黑体" panose="02010609060101010101" pitchFamily="49" charset="-122"/>
                  <a:cs typeface="Arial" panose="020B0604020202020204" pitchFamily="34" charset="0"/>
                </a:rPr>
                <a:t>R  =35</a:t>
              </a:r>
            </a:p>
          </p:txBody>
        </p:sp>
        <p:sp>
          <p:nvSpPr>
            <p:cNvPr id="18" name="矩形 17">
              <a:extLst>
                <a:ext uri="{FF2B5EF4-FFF2-40B4-BE49-F238E27FC236}">
                  <a16:creationId xmlns:a16="http://schemas.microsoft.com/office/drawing/2014/main" id="{43414A47-BD5D-4073-A0E8-EAE38DBD0010}"/>
                </a:ext>
              </a:extLst>
            </p:cNvPr>
            <p:cNvSpPr/>
            <p:nvPr/>
          </p:nvSpPr>
          <p:spPr>
            <a:xfrm>
              <a:off x="3489836" y="3681622"/>
              <a:ext cx="807281" cy="535531"/>
            </a:xfrm>
            <a:prstGeom prst="rect">
              <a:avLst/>
            </a:prstGeom>
          </p:spPr>
          <p:txBody>
            <a:bodyPr wrap="square">
              <a:spAutoFit/>
            </a:bodyPr>
            <a:lstStyle/>
            <a:p>
              <a:pPr fontAlgn="base">
                <a:lnSpc>
                  <a:spcPct val="80000"/>
                </a:lnSpc>
                <a:spcAft>
                  <a:spcPct val="0"/>
                </a:spcAft>
              </a:pPr>
              <a:r>
                <a:rPr lang="en-US" altLang="zh-CN" sz="1200" b="1" dirty="0">
                  <a:solidFill>
                    <a:srgbClr val="0000CC"/>
                  </a:solidFill>
                  <a:latin typeface="Arial" panose="020B0604020202020204" pitchFamily="34" charset="0"/>
                  <a:ea typeface="黑体" panose="02010609060101010101" pitchFamily="49" charset="-122"/>
                  <a:cs typeface="Arial" panose="020B0604020202020204" pitchFamily="34" charset="0"/>
                </a:rPr>
                <a:t>P  =631</a:t>
              </a:r>
            </a:p>
            <a:p>
              <a:pPr fontAlgn="base">
                <a:lnSpc>
                  <a:spcPct val="80000"/>
                </a:lnSpc>
                <a:spcAft>
                  <a:spcPct val="0"/>
                </a:spcAft>
              </a:pPr>
              <a:r>
                <a:rPr lang="en-US" altLang="zh-CN" sz="1200" b="1" dirty="0">
                  <a:solidFill>
                    <a:srgbClr val="0000CC"/>
                  </a:solidFill>
                  <a:latin typeface="Arial" panose="020B0604020202020204" pitchFamily="34" charset="0"/>
                  <a:ea typeface="黑体" panose="02010609060101010101" pitchFamily="49" charset="-122"/>
                  <a:cs typeface="Arial" panose="020B0604020202020204" pitchFamily="34" charset="0"/>
                </a:rPr>
                <a:t>ET=554</a:t>
              </a:r>
            </a:p>
            <a:p>
              <a:pPr fontAlgn="base">
                <a:lnSpc>
                  <a:spcPct val="80000"/>
                </a:lnSpc>
                <a:spcAft>
                  <a:spcPct val="0"/>
                </a:spcAft>
              </a:pPr>
              <a:r>
                <a:rPr lang="en-US" altLang="zh-CN" sz="1200" b="1" dirty="0">
                  <a:solidFill>
                    <a:srgbClr val="0000CC"/>
                  </a:solidFill>
                  <a:latin typeface="Arial" panose="020B0604020202020204" pitchFamily="34" charset="0"/>
                  <a:ea typeface="黑体" panose="02010609060101010101" pitchFamily="49" charset="-122"/>
                  <a:cs typeface="Arial" panose="020B0604020202020204" pitchFamily="34" charset="0"/>
                </a:rPr>
                <a:t>R  =77</a:t>
              </a:r>
            </a:p>
          </p:txBody>
        </p:sp>
      </p:grpSp>
      <p:sp>
        <p:nvSpPr>
          <p:cNvPr id="26" name="文本框 25">
            <a:extLst>
              <a:ext uri="{FF2B5EF4-FFF2-40B4-BE49-F238E27FC236}">
                <a16:creationId xmlns:a16="http://schemas.microsoft.com/office/drawing/2014/main" id="{8AB490ED-E480-4E22-8BA6-F19FA6EBC86F}"/>
              </a:ext>
            </a:extLst>
          </p:cNvPr>
          <p:cNvSpPr txBox="1"/>
          <p:nvPr/>
        </p:nvSpPr>
        <p:spPr>
          <a:xfrm>
            <a:off x="1435620" y="6262133"/>
            <a:ext cx="9961385" cy="646331"/>
          </a:xfrm>
          <a:prstGeom prst="rect">
            <a:avLst/>
          </a:prstGeom>
          <a:noFill/>
        </p:spPr>
        <p:txBody>
          <a:bodyPr wrap="square">
            <a:spAutoFit/>
          </a:bodyPr>
          <a:lstStyle/>
          <a:p>
            <a:pPr>
              <a:spcBef>
                <a:spcPts val="1200"/>
              </a:spcBef>
            </a:pPr>
            <a:r>
              <a:rPr lang="en-US" altLang="zh-CN" sz="1800" b="1" kern="1400" dirty="0">
                <a:effectLst/>
                <a:latin typeface="Times New Roman" panose="02020603050405020304" pitchFamily="18" charset="0"/>
                <a:ea typeface="Times New Roman" panose="02020603050405020304" pitchFamily="18" charset="0"/>
              </a:rPr>
              <a:t>Temporal variations of annual precipitation (</a:t>
            </a:r>
            <a:r>
              <a:rPr lang="en-US" altLang="zh-CN" sz="1800" b="1" i="1" kern="1400" dirty="0">
                <a:effectLst/>
                <a:latin typeface="Times New Roman" panose="02020603050405020304" pitchFamily="18" charset="0"/>
                <a:ea typeface="Times New Roman" panose="02020603050405020304" pitchFamily="18" charset="0"/>
              </a:rPr>
              <a:t>P</a:t>
            </a:r>
            <a:r>
              <a:rPr lang="en-US" altLang="zh-CN" sz="1800" b="1" kern="1400" dirty="0">
                <a:effectLst/>
                <a:latin typeface="Times New Roman" panose="02020603050405020304" pitchFamily="18" charset="0"/>
                <a:ea typeface="Times New Roman" panose="02020603050405020304" pitchFamily="18" charset="0"/>
              </a:rPr>
              <a:t>), actual evapotranspiration (</a:t>
            </a:r>
            <a:r>
              <a:rPr lang="en-US" altLang="zh-CN" sz="1800" b="1" i="1" kern="1400" dirty="0">
                <a:effectLst/>
                <a:latin typeface="Times New Roman" panose="02020603050405020304" pitchFamily="18" charset="0"/>
                <a:ea typeface="Times New Roman" panose="02020603050405020304" pitchFamily="18" charset="0"/>
              </a:rPr>
              <a:t>ET</a:t>
            </a:r>
            <a:r>
              <a:rPr lang="en-US" altLang="zh-CN" sz="1800" b="1" kern="1400" dirty="0">
                <a:effectLst/>
                <a:latin typeface="Times New Roman" panose="02020603050405020304" pitchFamily="18" charset="0"/>
                <a:ea typeface="Times New Roman" panose="02020603050405020304" pitchFamily="18" charset="0"/>
              </a:rPr>
              <a:t>) and natural runoff (</a:t>
            </a:r>
            <a:r>
              <a:rPr lang="en-US" altLang="zh-CN" sz="1800" b="1" i="1" kern="1400" dirty="0">
                <a:effectLst/>
                <a:latin typeface="Times New Roman" panose="02020603050405020304" pitchFamily="18" charset="0"/>
                <a:ea typeface="Times New Roman" panose="02020603050405020304" pitchFamily="18" charset="0"/>
              </a:rPr>
              <a:t>R</a:t>
            </a:r>
            <a:r>
              <a:rPr lang="en-US" altLang="zh-CN" sz="1800" b="1" kern="1400" dirty="0">
                <a:effectLst/>
                <a:latin typeface="Times New Roman" panose="02020603050405020304" pitchFamily="18" charset="0"/>
                <a:ea typeface="Times New Roman" panose="02020603050405020304" pitchFamily="18" charset="0"/>
              </a:rPr>
              <a:t>) during 1982-2019 in the five sub-regions as shown in the upper left figure.</a:t>
            </a:r>
            <a:endParaRPr lang="zh-CN" altLang="zh-CN" sz="1800" b="1" kern="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2151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6CF190-1770-4042-9A76-1CD249407C77}"/>
              </a:ext>
            </a:extLst>
          </p:cNvPr>
          <p:cNvSpPr/>
          <p:nvPr/>
        </p:nvSpPr>
        <p:spPr>
          <a:xfrm>
            <a:off x="0" y="1"/>
            <a:ext cx="12192000" cy="533399"/>
          </a:xfrm>
          <a:prstGeom prst="rect">
            <a:avLst/>
          </a:prstGeom>
          <a:solidFill>
            <a:srgbClr val="94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260" y="0"/>
            <a:ext cx="540919" cy="585996"/>
          </a:xfrm>
          <a:prstGeom prst="rect">
            <a:avLst/>
          </a:prstGeom>
          <a:ln w="38100">
            <a:noFill/>
          </a:ln>
        </p:spPr>
      </p:pic>
      <p:sp>
        <p:nvSpPr>
          <p:cNvPr id="12" name="文本框 11">
            <a:extLst>
              <a:ext uri="{FF2B5EF4-FFF2-40B4-BE49-F238E27FC236}">
                <a16:creationId xmlns:a16="http://schemas.microsoft.com/office/drawing/2014/main" id="{E834643E-CD00-4D4A-A5E4-40F64C6DC412}"/>
              </a:ext>
            </a:extLst>
          </p:cNvPr>
          <p:cNvSpPr txBox="1"/>
          <p:nvPr/>
        </p:nvSpPr>
        <p:spPr>
          <a:xfrm>
            <a:off x="0" y="40394"/>
            <a:ext cx="12192000" cy="461665"/>
          </a:xfrm>
          <a:prstGeom prst="rect">
            <a:avLst/>
          </a:prstGeom>
          <a:noFill/>
        </p:spPr>
        <p:txBody>
          <a:bodyPr wrap="square" rtlCol="0">
            <a:spAutoFit/>
          </a:bodyPr>
          <a:lstStyle>
            <a:defPPr>
              <a:defRPr lang="zh-CN"/>
            </a:defPPr>
            <a:lvl1pPr>
              <a:defRPr sz="2400" b="1">
                <a:solidFill>
                  <a:srgbClr val="FFFFFF"/>
                </a:solidFill>
                <a:latin typeface="微软雅黑" panose="020B0503020204020204" pitchFamily="34" charset="-122"/>
                <a:ea typeface="微软雅黑" panose="020B0503020204020204" pitchFamily="34" charset="-122"/>
              </a:defRPr>
            </a:lvl1pPr>
          </a:lstStyle>
          <a:p>
            <a:pPr algn="ctr"/>
            <a:r>
              <a:rPr lang="en-US" altLang="zh-CN" dirty="0"/>
              <a:t>Designed Scenarios to separate the CC and SWC impacts</a:t>
            </a:r>
          </a:p>
        </p:txBody>
      </p:sp>
      <p:pic>
        <p:nvPicPr>
          <p:cNvPr id="22" name="Picture 192" descr="EGU logo">
            <a:extLst>
              <a:ext uri="{FF2B5EF4-FFF2-40B4-BE49-F238E27FC236}">
                <a16:creationId xmlns:a16="http://schemas.microsoft.com/office/drawing/2014/main" id="{EF04620B-5260-45A8-A978-B3FC052AC5C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12190"/>
          <a:stretch/>
        </p:blipFill>
        <p:spPr bwMode="auto">
          <a:xfrm>
            <a:off x="10999518" y="49163"/>
            <a:ext cx="1250539" cy="487669"/>
          </a:xfrm>
          <a:prstGeom prst="rect">
            <a:avLst/>
          </a:prstGeom>
          <a:noFill/>
          <a:extLst>
            <a:ext uri="{909E8E84-426E-40DD-AFC4-6F175D3DCCD1}">
              <a14:hiddenFill xmlns:a14="http://schemas.microsoft.com/office/drawing/2010/main">
                <a:solidFill>
                  <a:srgbClr val="FFFFFF"/>
                </a:solidFill>
              </a14:hiddenFill>
            </a:ext>
          </a:extLst>
        </p:spPr>
      </p:pic>
      <p:pic>
        <p:nvPicPr>
          <p:cNvPr id="23" name="Hydro Logo">
            <a:extLst>
              <a:ext uri="{FF2B5EF4-FFF2-40B4-BE49-F238E27FC236}">
                <a16:creationId xmlns:a16="http://schemas.microsoft.com/office/drawing/2014/main" id="{2A3FF351-498C-42EF-A209-68B03EB2786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9960" y="-3431"/>
            <a:ext cx="533399" cy="533399"/>
          </a:xfrm>
          <a:prstGeom prst="rect">
            <a:avLst/>
          </a:prstGeom>
          <a:effectLst/>
        </p:spPr>
      </p:pic>
      <p:graphicFrame>
        <p:nvGraphicFramePr>
          <p:cNvPr id="7" name="表格 6">
            <a:extLst>
              <a:ext uri="{FF2B5EF4-FFF2-40B4-BE49-F238E27FC236}">
                <a16:creationId xmlns:a16="http://schemas.microsoft.com/office/drawing/2014/main" id="{C8487B25-637F-4076-97B0-69DB452C4CA8}"/>
              </a:ext>
            </a:extLst>
          </p:cNvPr>
          <p:cNvGraphicFramePr>
            <a:graphicFrameLocks noGrp="1"/>
          </p:cNvGraphicFramePr>
          <p:nvPr>
            <p:extLst>
              <p:ext uri="{D42A27DB-BD31-4B8C-83A1-F6EECF244321}">
                <p14:modId xmlns:p14="http://schemas.microsoft.com/office/powerpoint/2010/main" val="1039398299"/>
              </p:ext>
            </p:extLst>
          </p:nvPr>
        </p:nvGraphicFramePr>
        <p:xfrm>
          <a:off x="982182" y="1605737"/>
          <a:ext cx="10017336" cy="4958855"/>
        </p:xfrm>
        <a:graphic>
          <a:graphicData uri="http://schemas.openxmlformats.org/drawingml/2006/table">
            <a:tbl>
              <a:tblPr firstRow="1" firstCol="1" bandRow="1"/>
              <a:tblGrid>
                <a:gridCol w="991709">
                  <a:extLst>
                    <a:ext uri="{9D8B030D-6E8A-4147-A177-3AD203B41FA5}">
                      <a16:colId xmlns:a16="http://schemas.microsoft.com/office/drawing/2014/main" val="2042048260"/>
                    </a:ext>
                  </a:extLst>
                </a:gridCol>
                <a:gridCol w="1573181">
                  <a:extLst>
                    <a:ext uri="{9D8B030D-6E8A-4147-A177-3AD203B41FA5}">
                      <a16:colId xmlns:a16="http://schemas.microsoft.com/office/drawing/2014/main" val="301047275"/>
                    </a:ext>
                  </a:extLst>
                </a:gridCol>
                <a:gridCol w="1442082">
                  <a:extLst>
                    <a:ext uri="{9D8B030D-6E8A-4147-A177-3AD203B41FA5}">
                      <a16:colId xmlns:a16="http://schemas.microsoft.com/office/drawing/2014/main" val="1508022986"/>
                    </a:ext>
                  </a:extLst>
                </a:gridCol>
                <a:gridCol w="1442082">
                  <a:extLst>
                    <a:ext uri="{9D8B030D-6E8A-4147-A177-3AD203B41FA5}">
                      <a16:colId xmlns:a16="http://schemas.microsoft.com/office/drawing/2014/main" val="176840645"/>
                    </a:ext>
                  </a:extLst>
                </a:gridCol>
                <a:gridCol w="1442082">
                  <a:extLst>
                    <a:ext uri="{9D8B030D-6E8A-4147-A177-3AD203B41FA5}">
                      <a16:colId xmlns:a16="http://schemas.microsoft.com/office/drawing/2014/main" val="17491906"/>
                    </a:ext>
                  </a:extLst>
                </a:gridCol>
                <a:gridCol w="3126200">
                  <a:extLst>
                    <a:ext uri="{9D8B030D-6E8A-4147-A177-3AD203B41FA5}">
                      <a16:colId xmlns:a16="http://schemas.microsoft.com/office/drawing/2014/main" val="3060587859"/>
                    </a:ext>
                  </a:extLst>
                </a:gridCol>
              </a:tblGrid>
              <a:tr h="301471">
                <a:tc rowSpan="2">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Scenarios</a:t>
                      </a:r>
                      <a:endParaRPr lang="zh-C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CC</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HSWC</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RSWC</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Output</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Quantitative Method</a:t>
                      </a:r>
                      <a:endParaRPr lang="zh-C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3347331"/>
                  </a:ext>
                </a:extLst>
              </a:tr>
              <a:tr h="2516591">
                <a:tc vMerge="1">
                  <a:txBody>
                    <a:bodyPr/>
                    <a:lstStyle/>
                    <a:p>
                      <a:endParaRPr lang="zh-CN" altLang="en-US"/>
                    </a:p>
                  </a:txBody>
                  <a:tcPr/>
                </a:tc>
                <a:tc>
                  <a:txBody>
                    <a:bodyPr/>
                    <a:lstStyle/>
                    <a:p>
                      <a:pPr algn="ctr">
                        <a:spcAft>
                          <a:spcPts val="400"/>
                        </a:spcAft>
                      </a:pPr>
                      <a:r>
                        <a:rPr lang="en-US" sz="18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Precipitation, temperature, radiation, wind velocity, relative humidity, and cloud</a:t>
                      </a:r>
                      <a:endParaRPr lang="zh-C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8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Vegetation and hillslope surface storage capacity</a:t>
                      </a:r>
                      <a:endParaRPr lang="zh-C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8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Storage capacity and silted storage of conceptual check dams</a:t>
                      </a:r>
                      <a:endParaRPr lang="zh-C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8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Annual natural streamflow (</a:t>
                      </a:r>
                      <a:r>
                        <a:rPr lang="en-US" sz="18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18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endParaRPr lang="zh-C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8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The annual hydrological component change caused by different factors</a:t>
                      </a:r>
                      <a:endParaRPr lang="zh-C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6483519"/>
                  </a:ext>
                </a:extLst>
              </a:tr>
              <a:tr h="413500">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control1</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1982-2000</a:t>
                      </a:r>
                      <a:endParaRPr lang="zh-C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1982-2000</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1982-2000</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400"/>
                        </a:spcAft>
                      </a:pP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control1</a:t>
                      </a:r>
                      <a:endParaRPr lang="zh-C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400"/>
                        </a:spcAft>
                      </a:pP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74162809"/>
                  </a:ext>
                </a:extLst>
              </a:tr>
              <a:tr h="490074">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S1</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2001-2019</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1982-2000</a:t>
                      </a:r>
                      <a:endParaRPr lang="zh-C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1982-2000</a:t>
                      </a:r>
                      <a:endParaRPr lang="zh-C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400"/>
                        </a:spcAft>
                      </a:pP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S1</a:t>
                      </a:r>
                      <a:endParaRPr lang="zh-C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Δ</a:t>
                      </a: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CC</a:t>
                      </a: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 </a:t>
                      </a: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S1</a:t>
                      </a:r>
                      <a:r>
                        <a:rPr lang="en-US" sz="2000" i="1"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control1</a:t>
                      </a:r>
                      <a:endParaRPr lang="zh-C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615430608"/>
                  </a:ext>
                </a:extLst>
              </a:tr>
              <a:tr h="515590">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S2</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1982-2000</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2001-2019</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1982-2000</a:t>
                      </a:r>
                      <a:endParaRPr lang="zh-C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400"/>
                        </a:spcAft>
                      </a:pP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S2</a:t>
                      </a:r>
                      <a:endParaRPr lang="zh-C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Δ</a:t>
                      </a: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HSWC</a:t>
                      </a: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 </a:t>
                      </a: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S2</a:t>
                      </a:r>
                      <a:r>
                        <a:rPr lang="en-US" sz="2000" i="1"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control1</a:t>
                      </a:r>
                      <a:endParaRPr lang="zh-C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048194918"/>
                  </a:ext>
                </a:extLst>
              </a:tr>
              <a:tr h="301471">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S3</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1982-2000</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1982-2000</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2001-2019</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400"/>
                        </a:spcAft>
                      </a:pP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S3</a:t>
                      </a:r>
                      <a:endParaRPr lang="zh-C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Δ</a:t>
                      </a: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RSWC</a:t>
                      </a: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 </a:t>
                      </a: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S3</a:t>
                      </a:r>
                      <a:r>
                        <a:rPr lang="en-US" sz="2000" i="1"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control1</a:t>
                      </a:r>
                      <a:endParaRPr lang="zh-C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372201539"/>
                  </a:ext>
                </a:extLst>
              </a:tr>
              <a:tr h="413500">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control2</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2001-2019</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2001-2019</a:t>
                      </a:r>
                      <a:endParaRPr lang="zh-C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2001-2019</a:t>
                      </a:r>
                      <a:endParaRPr lang="zh-C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control2</a:t>
                      </a:r>
                      <a:endParaRPr lang="zh-C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Δ</a:t>
                      </a: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total</a:t>
                      </a: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 </a:t>
                      </a: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control2</a:t>
                      </a:r>
                      <a:r>
                        <a:rPr lang="en-US" sz="2000" i="1"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2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2000" i="1"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Q</a:t>
                      </a:r>
                      <a:r>
                        <a:rPr lang="en-US" sz="20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control1</a:t>
                      </a:r>
                      <a:endParaRPr lang="zh-CN"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0721885"/>
                  </a:ext>
                </a:extLst>
              </a:tr>
            </a:tbl>
          </a:graphicData>
        </a:graphic>
      </p:graphicFrame>
      <p:sp>
        <p:nvSpPr>
          <p:cNvPr id="8" name="文本框 7">
            <a:extLst>
              <a:ext uri="{FF2B5EF4-FFF2-40B4-BE49-F238E27FC236}">
                <a16:creationId xmlns:a16="http://schemas.microsoft.com/office/drawing/2014/main" id="{07D761E5-837A-406F-BB70-3F349773776F}"/>
              </a:ext>
            </a:extLst>
          </p:cNvPr>
          <p:cNvSpPr txBox="1"/>
          <p:nvPr/>
        </p:nvSpPr>
        <p:spPr>
          <a:xfrm>
            <a:off x="1092557" y="919828"/>
            <a:ext cx="10247889" cy="707886"/>
          </a:xfrm>
          <a:prstGeom prst="rect">
            <a:avLst/>
          </a:prstGeom>
          <a:noFill/>
        </p:spPr>
        <p:txBody>
          <a:bodyPr wrap="square">
            <a:spAutoFit/>
          </a:bodyPr>
          <a:lstStyle/>
          <a:p>
            <a:r>
              <a:rPr lang="en-US" altLang="zh-CN" sz="2000" b="1" kern="1400" dirty="0">
                <a:effectLst/>
                <a:latin typeface="Times New Roman" panose="02020603050405020304" pitchFamily="18" charset="0"/>
                <a:ea typeface="Times New Roman" panose="02020603050405020304" pitchFamily="18" charset="0"/>
                <a:cs typeface="Times New Roman" panose="02020603050405020304" pitchFamily="18" charset="0"/>
              </a:rPr>
              <a:t>Scenarios designed to differentiate the impacts of climate change (CC), HSWC and RSWC on the streamflow.</a:t>
            </a:r>
            <a:endParaRPr lang="zh-CN" altLang="zh-CN" sz="2000" b="1" kern="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5686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6CF190-1770-4042-9A76-1CD249407C77}"/>
              </a:ext>
            </a:extLst>
          </p:cNvPr>
          <p:cNvSpPr/>
          <p:nvPr/>
        </p:nvSpPr>
        <p:spPr>
          <a:xfrm>
            <a:off x="0" y="1"/>
            <a:ext cx="12192000" cy="533399"/>
          </a:xfrm>
          <a:prstGeom prst="rect">
            <a:avLst/>
          </a:prstGeom>
          <a:solidFill>
            <a:srgbClr val="94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260" y="0"/>
            <a:ext cx="540919" cy="585996"/>
          </a:xfrm>
          <a:prstGeom prst="rect">
            <a:avLst/>
          </a:prstGeom>
          <a:ln w="38100">
            <a:noFill/>
          </a:ln>
        </p:spPr>
      </p:pic>
      <p:sp>
        <p:nvSpPr>
          <p:cNvPr id="12" name="文本框 11">
            <a:extLst>
              <a:ext uri="{FF2B5EF4-FFF2-40B4-BE49-F238E27FC236}">
                <a16:creationId xmlns:a16="http://schemas.microsoft.com/office/drawing/2014/main" id="{E834643E-CD00-4D4A-A5E4-40F64C6DC412}"/>
              </a:ext>
            </a:extLst>
          </p:cNvPr>
          <p:cNvSpPr txBox="1"/>
          <p:nvPr/>
        </p:nvSpPr>
        <p:spPr>
          <a:xfrm>
            <a:off x="0" y="40394"/>
            <a:ext cx="12192000" cy="461665"/>
          </a:xfrm>
          <a:prstGeom prst="rect">
            <a:avLst/>
          </a:prstGeom>
          <a:noFill/>
        </p:spPr>
        <p:txBody>
          <a:bodyPr wrap="square" rtlCol="0">
            <a:spAutoFit/>
          </a:bodyPr>
          <a:lstStyle>
            <a:defPPr>
              <a:defRPr lang="zh-CN"/>
            </a:defPPr>
            <a:lvl1pPr>
              <a:defRPr sz="2400" b="1">
                <a:solidFill>
                  <a:srgbClr val="FFFFFF"/>
                </a:solidFill>
                <a:latin typeface="微软雅黑" panose="020B0503020204020204" pitchFamily="34" charset="-122"/>
                <a:ea typeface="微软雅黑" panose="020B0503020204020204" pitchFamily="34" charset="-122"/>
              </a:defRPr>
            </a:lvl1pPr>
          </a:lstStyle>
          <a:p>
            <a:pPr algn="ctr"/>
            <a:r>
              <a:rPr lang="en-US" altLang="zh-CN" dirty="0"/>
              <a:t>Data used in this Study</a:t>
            </a:r>
            <a:endParaRPr lang="zh-CN" altLang="en-US" dirty="0"/>
          </a:p>
        </p:txBody>
      </p:sp>
      <p:pic>
        <p:nvPicPr>
          <p:cNvPr id="22" name="Picture 192" descr="EGU logo">
            <a:extLst>
              <a:ext uri="{FF2B5EF4-FFF2-40B4-BE49-F238E27FC236}">
                <a16:creationId xmlns:a16="http://schemas.microsoft.com/office/drawing/2014/main" id="{EF04620B-5260-45A8-A978-B3FC052AC5C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12190"/>
          <a:stretch/>
        </p:blipFill>
        <p:spPr bwMode="auto">
          <a:xfrm>
            <a:off x="10999518" y="49163"/>
            <a:ext cx="1250539" cy="487669"/>
          </a:xfrm>
          <a:prstGeom prst="rect">
            <a:avLst/>
          </a:prstGeom>
          <a:noFill/>
          <a:extLst>
            <a:ext uri="{909E8E84-426E-40DD-AFC4-6F175D3DCCD1}">
              <a14:hiddenFill xmlns:a14="http://schemas.microsoft.com/office/drawing/2010/main">
                <a:solidFill>
                  <a:srgbClr val="FFFFFF"/>
                </a:solidFill>
              </a14:hiddenFill>
            </a:ext>
          </a:extLst>
        </p:spPr>
      </p:pic>
      <p:pic>
        <p:nvPicPr>
          <p:cNvPr id="23" name="Hydro Logo">
            <a:extLst>
              <a:ext uri="{FF2B5EF4-FFF2-40B4-BE49-F238E27FC236}">
                <a16:creationId xmlns:a16="http://schemas.microsoft.com/office/drawing/2014/main" id="{2A3FF351-498C-42EF-A209-68B03EB2786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9960" y="-3431"/>
            <a:ext cx="533399" cy="533399"/>
          </a:xfrm>
          <a:prstGeom prst="rect">
            <a:avLst/>
          </a:prstGeom>
          <a:effectLst/>
        </p:spPr>
      </p:pic>
      <p:graphicFrame>
        <p:nvGraphicFramePr>
          <p:cNvPr id="7" name="表格 6">
            <a:extLst>
              <a:ext uri="{FF2B5EF4-FFF2-40B4-BE49-F238E27FC236}">
                <a16:creationId xmlns:a16="http://schemas.microsoft.com/office/drawing/2014/main" id="{DB208575-4471-4BE9-8AD8-33D9F500D49A}"/>
              </a:ext>
            </a:extLst>
          </p:cNvPr>
          <p:cNvGraphicFramePr>
            <a:graphicFrameLocks noGrp="1"/>
          </p:cNvGraphicFramePr>
          <p:nvPr>
            <p:extLst>
              <p:ext uri="{D42A27DB-BD31-4B8C-83A1-F6EECF244321}">
                <p14:modId xmlns:p14="http://schemas.microsoft.com/office/powerpoint/2010/main" val="1620945131"/>
              </p:ext>
            </p:extLst>
          </p:nvPr>
        </p:nvGraphicFramePr>
        <p:xfrm>
          <a:off x="385156" y="711125"/>
          <a:ext cx="11421687" cy="6060212"/>
        </p:xfrm>
        <a:graphic>
          <a:graphicData uri="http://schemas.openxmlformats.org/drawingml/2006/table">
            <a:tbl>
              <a:tblPr firstRow="1" bandRow="1"/>
              <a:tblGrid>
                <a:gridCol w="1304862">
                  <a:extLst>
                    <a:ext uri="{9D8B030D-6E8A-4147-A177-3AD203B41FA5}">
                      <a16:colId xmlns:a16="http://schemas.microsoft.com/office/drawing/2014/main" val="2433240398"/>
                    </a:ext>
                  </a:extLst>
                </a:gridCol>
                <a:gridCol w="3423082">
                  <a:extLst>
                    <a:ext uri="{9D8B030D-6E8A-4147-A177-3AD203B41FA5}">
                      <a16:colId xmlns:a16="http://schemas.microsoft.com/office/drawing/2014/main" val="3394033638"/>
                    </a:ext>
                  </a:extLst>
                </a:gridCol>
                <a:gridCol w="1489115">
                  <a:extLst>
                    <a:ext uri="{9D8B030D-6E8A-4147-A177-3AD203B41FA5}">
                      <a16:colId xmlns:a16="http://schemas.microsoft.com/office/drawing/2014/main" val="1962683739"/>
                    </a:ext>
                  </a:extLst>
                </a:gridCol>
                <a:gridCol w="1638027">
                  <a:extLst>
                    <a:ext uri="{9D8B030D-6E8A-4147-A177-3AD203B41FA5}">
                      <a16:colId xmlns:a16="http://schemas.microsoft.com/office/drawing/2014/main" val="3696153191"/>
                    </a:ext>
                  </a:extLst>
                </a:gridCol>
                <a:gridCol w="1421638">
                  <a:extLst>
                    <a:ext uri="{9D8B030D-6E8A-4147-A177-3AD203B41FA5}">
                      <a16:colId xmlns:a16="http://schemas.microsoft.com/office/drawing/2014/main" val="3077154479"/>
                    </a:ext>
                  </a:extLst>
                </a:gridCol>
                <a:gridCol w="2144963">
                  <a:extLst>
                    <a:ext uri="{9D8B030D-6E8A-4147-A177-3AD203B41FA5}">
                      <a16:colId xmlns:a16="http://schemas.microsoft.com/office/drawing/2014/main" val="3261994435"/>
                    </a:ext>
                  </a:extLst>
                </a:gridCol>
              </a:tblGrid>
              <a:tr h="354701">
                <a:tc>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Data category</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Variables</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Original Spatial resolution</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Original Temporal resolution</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Sequence Length</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altLang="zh-CN" sz="1400" dirty="0">
                          <a:effectLst/>
                          <a:latin typeface="Times New Roman" panose="02020603050405020304" pitchFamily="18" charset="0"/>
                          <a:ea typeface="Calibri" panose="020F0502020204030204" pitchFamily="34" charset="0"/>
                          <a:cs typeface="Times New Roman" panose="02020603050405020304" pitchFamily="18" charset="0"/>
                        </a:rPr>
                        <a:t>Date Source</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853057"/>
                  </a:ext>
                </a:extLst>
              </a:tr>
              <a:tr h="527562">
                <a:tc rowSpan="2">
                  <a:txBody>
                    <a:bodyPr/>
                    <a:lstStyle/>
                    <a:p>
                      <a:pPr algn="ctr">
                        <a:spcAft>
                          <a:spcPts val="400"/>
                        </a:spcAft>
                      </a:pPr>
                      <a:r>
                        <a:rPr lang="en-US"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Meteorological forcing data</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6406" marR="106406" marT="53203" marB="5320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Air temperature (mean, maxima and minima), average relative humidity, wind velocity</a:t>
                      </a:r>
                      <a:r>
                        <a:rPr lang="zh-CN"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sunshine duration</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113 meteorological stations</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200" dirty="0">
                          <a:effectLst/>
                          <a:latin typeface="Times New Roman" panose="02020603050405020304" pitchFamily="18" charset="0"/>
                          <a:ea typeface="微软雅黑" panose="020B0503020204020204" pitchFamily="34" charset="-122"/>
                          <a:cs typeface="Times New Roman" panose="02020603050405020304" pitchFamily="18" charset="0"/>
                        </a:rPr>
                        <a:t>Daily</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1982-2019 </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altLang="zh-CN" sz="1050" dirty="0">
                          <a:effectLst/>
                          <a:latin typeface="Times New Roman" panose="02020603050405020304" pitchFamily="18" charset="0"/>
                          <a:ea typeface="Calibri" panose="020F0502020204030204" pitchFamily="34" charset="0"/>
                          <a:cs typeface="Times New Roman" panose="02020603050405020304" pitchFamily="18" charset="0"/>
                        </a:rPr>
                        <a:t>China Meteorological Administration </a:t>
                      </a:r>
                      <a:r>
                        <a:rPr lang="en-US" altLang="zh-CN"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(http://data.cma.cn)</a:t>
                      </a:r>
                      <a:endParaRPr lang="zh-CN"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184108636"/>
                  </a:ext>
                </a:extLst>
              </a:tr>
              <a:tr h="181841">
                <a:tc vMerge="1">
                  <a:txBody>
                    <a:bodyPr/>
                    <a:lstStyle/>
                    <a:p>
                      <a:endParaRPr lang="zh-CN" altLang="en-US"/>
                    </a:p>
                  </a:txBody>
                  <a:tcPr/>
                </a:tc>
                <a:tc>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precipitation</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0.25°</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Daily</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4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1982-2019</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altLang="zh-CN"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(Shen and Xiong, 2016)</a:t>
                      </a:r>
                      <a:endParaRPr lang="zh-CN"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0769159"/>
                  </a:ext>
                </a:extLst>
              </a:tr>
              <a:tr h="181841">
                <a:tc rowSpan="7">
                  <a:txBody>
                    <a:bodyPr/>
                    <a:lstStyle/>
                    <a:p>
                      <a:pPr algn="ctr">
                        <a:spcAft>
                          <a:spcPts val="400"/>
                        </a:spcAft>
                      </a:pPr>
                      <a:r>
                        <a:rPr lang="en-US"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Underlying surface parameters</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6406" marR="106406" marT="53203" marB="5320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Digital Elevation Model (DEM)</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90 m</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2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altLang="zh-CN" sz="1050" dirty="0">
                          <a:effectLst/>
                          <a:latin typeface="Times New Roman" panose="02020603050405020304" pitchFamily="18" charset="0"/>
                          <a:ea typeface="Calibri" panose="020F0502020204030204" pitchFamily="34" charset="0"/>
                          <a:cs typeface="Times New Roman" panose="02020603050405020304" pitchFamily="18" charset="0"/>
                        </a:rPr>
                        <a:t>SRTM DEM </a:t>
                      </a:r>
                      <a:r>
                        <a:rPr lang="en-US" altLang="zh-CN"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(Jarvis, 2008)</a:t>
                      </a:r>
                      <a:endParaRPr lang="zh-CN"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75362752"/>
                  </a:ext>
                </a:extLst>
              </a:tr>
              <a:tr h="354701">
                <a:tc vMerge="1">
                  <a:txBody>
                    <a:bodyPr/>
                    <a:lstStyle/>
                    <a:p>
                      <a:endParaRPr lang="zh-CN" altLang="en-US"/>
                    </a:p>
                  </a:txBody>
                  <a:tcPr/>
                </a:tc>
                <a:tc>
                  <a:txBody>
                    <a:bodyPr/>
                    <a:lstStyle/>
                    <a:p>
                      <a:pPr algn="ctr">
                        <a:spcAft>
                          <a:spcPts val="400"/>
                        </a:spcAft>
                      </a:pPr>
                      <a:r>
                        <a:rPr lang="en-US"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Soil texture</a:t>
                      </a:r>
                      <a:r>
                        <a:rPr lang="zh-CN"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soil sand content, soil clay content and soil organic carbon content</a:t>
                      </a:r>
                      <a:r>
                        <a:rPr lang="zh-CN"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 km</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2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altLang="zh-CN"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(Shangguan et al., 2014)</a:t>
                      </a:r>
                      <a:endParaRPr lang="zh-CN"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813222801"/>
                  </a:ext>
                </a:extLst>
              </a:tr>
              <a:tr h="354701">
                <a:tc vMerge="1">
                  <a:txBody>
                    <a:bodyPr/>
                    <a:lstStyle/>
                    <a:p>
                      <a:endParaRPr lang="zh-CN" altLang="en-US"/>
                    </a:p>
                  </a:txBody>
                  <a:tcPr/>
                </a:tc>
                <a:tc>
                  <a:txBody>
                    <a:bodyPr/>
                    <a:lstStyle/>
                    <a:p>
                      <a:pPr algn="ctr">
                        <a:spcAft>
                          <a:spcPts val="400"/>
                        </a:spcAft>
                      </a:pPr>
                      <a:r>
                        <a:rPr lang="en-US"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Soil hydraulic parameters</a:t>
                      </a:r>
                      <a:r>
                        <a:rPr lang="zh-CN"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parameters for in the van Genuchten Function</a:t>
                      </a:r>
                      <a:r>
                        <a:rPr lang="zh-CN"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 km</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2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altLang="zh-CN"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(Dai et al., 2013)</a:t>
                      </a:r>
                      <a:endParaRPr lang="zh-CN"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544499500"/>
                  </a:ext>
                </a:extLst>
              </a:tr>
              <a:tr h="527562">
                <a:tc vMerge="1">
                  <a:txBody>
                    <a:bodyPr/>
                    <a:lstStyle/>
                    <a:p>
                      <a:endParaRPr lang="zh-CN" altLang="en-US"/>
                    </a:p>
                  </a:txBody>
                  <a:tcPr/>
                </a:tc>
                <a:tc>
                  <a:txBody>
                    <a:bodyPr/>
                    <a:lstStyle/>
                    <a:p>
                      <a:pPr algn="ctr">
                        <a:spcAft>
                          <a:spcPts val="400"/>
                        </a:spcAft>
                      </a:pPr>
                      <a:r>
                        <a:rPr lang="en-US"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Vegetation parameters, including Leaf Area Index (LAI) and Fraction of Photosynthetically Active Radiation (FPAR</a:t>
                      </a:r>
                      <a:r>
                        <a:rPr lang="zh-CN"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8 km</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200" dirty="0">
                          <a:effectLst/>
                          <a:latin typeface="Times New Roman" panose="02020603050405020304" pitchFamily="18" charset="0"/>
                          <a:ea typeface="微软雅黑" panose="020B0503020204020204" pitchFamily="34" charset="-122"/>
                          <a:cs typeface="Times New Roman" panose="02020603050405020304" pitchFamily="18" charset="0"/>
                        </a:rPr>
                        <a:t>16 days</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1982-2016</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altLang="zh-CN" sz="1050" dirty="0">
                          <a:effectLst/>
                          <a:latin typeface="Times New Roman" panose="02020603050405020304" pitchFamily="18" charset="0"/>
                          <a:ea typeface="Calibri" panose="020F0502020204030204" pitchFamily="34" charset="0"/>
                          <a:cs typeface="Times New Roman" panose="02020603050405020304" pitchFamily="18" charset="0"/>
                        </a:rPr>
                        <a:t>GIMMS LAI3g, GIMMS FPAR3g </a:t>
                      </a:r>
                      <a:r>
                        <a:rPr lang="en-US" altLang="zh-CN"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(Zhu et al., 2013)</a:t>
                      </a:r>
                      <a:endParaRPr lang="zh-CN"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812107282"/>
                  </a:ext>
                </a:extLst>
              </a:tr>
              <a:tr h="259291">
                <a:tc vMerge="1">
                  <a:txBody>
                    <a:bodyPr/>
                    <a:lstStyle/>
                    <a:p>
                      <a:endParaRPr lang="zh-CN" altLang="en-US"/>
                    </a:p>
                  </a:txBody>
                  <a:tcPr/>
                </a:tc>
                <a:tc>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Land use map</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30m</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200" dirty="0">
                          <a:effectLst/>
                          <a:latin typeface="Times New Roman" panose="02020603050405020304" pitchFamily="18" charset="0"/>
                          <a:ea typeface="微软雅黑" panose="020B0503020204020204" pitchFamily="34" charset="-122"/>
                          <a:cs typeface="Times New Roman" panose="02020603050405020304" pitchFamily="18" charset="0"/>
                        </a:rPr>
                        <a:t>5 years</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1985-2020</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da-DK" altLang="zh-CN" sz="1050" dirty="0">
                          <a:effectLst/>
                          <a:latin typeface="Times New Roman" panose="02020603050405020304" pitchFamily="18" charset="0"/>
                          <a:ea typeface="Calibri" panose="020F0502020204030204" pitchFamily="34" charset="0"/>
                          <a:cs typeface="Times New Roman" panose="02020603050405020304" pitchFamily="18" charset="0"/>
                        </a:rPr>
                        <a:t>Global Land Cover dataset</a:t>
                      </a:r>
                      <a:r>
                        <a:rPr lang="da-DK" altLang="zh-CN"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(Zhang et al., 2020; Zhang et al., 2021)</a:t>
                      </a:r>
                      <a:endParaRPr lang="zh-CN"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639900417"/>
                  </a:ext>
                </a:extLst>
              </a:tr>
              <a:tr h="648227">
                <a:tc vMerge="1">
                  <a:txBody>
                    <a:bodyPr/>
                    <a:lstStyle/>
                    <a:p>
                      <a:endParaRPr lang="zh-CN" altLang="en-US"/>
                    </a:p>
                  </a:txBody>
                  <a:tcPr/>
                </a:tc>
                <a:tc>
                  <a:txBody>
                    <a:bodyPr/>
                    <a:lstStyle/>
                    <a:p>
                      <a:pPr algn="ctr">
                        <a:spcAft>
                          <a:spcPts val="400"/>
                        </a:spcAft>
                      </a:pPr>
                      <a:r>
                        <a:rPr lang="en-US" sz="1400" kern="1200" dirty="0">
                          <a:effectLst/>
                          <a:latin typeface="Times New Roman" panose="02020603050405020304" pitchFamily="18" charset="0"/>
                          <a:ea typeface="微软雅黑" panose="020B0503020204020204" pitchFamily="34" charset="-122"/>
                          <a:cs typeface="Times New Roman" panose="02020603050405020304" pitchFamily="18" charset="0"/>
                        </a:rPr>
                        <a:t>The area ratio of terracing, afforestation, and grass planting in each subbasin</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2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200" dirty="0">
                          <a:effectLst/>
                          <a:latin typeface="Times New Roman" panose="02020603050405020304" pitchFamily="18" charset="0"/>
                          <a:ea typeface="微软雅黑" panose="020B0503020204020204" pitchFamily="34" charset="-122"/>
                          <a:cs typeface="Times New Roman" panose="02020603050405020304" pitchFamily="18" charset="0"/>
                        </a:rPr>
                        <a:t>5 years</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00" dirty="0">
                          <a:effectLst/>
                          <a:latin typeface="Times New Roman" panose="02020603050405020304" pitchFamily="18" charset="0"/>
                          <a:ea typeface="微软雅黑" panose="020B0503020204020204" pitchFamily="34" charset="-122"/>
                          <a:cs typeface="Times New Roman" panose="02020603050405020304" pitchFamily="18" charset="0"/>
                        </a:rPr>
                        <a:t>1980-2010</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altLang="zh-CN" sz="1050" dirty="0">
                          <a:effectLst/>
                          <a:latin typeface="Times New Roman" panose="02020603050405020304" pitchFamily="18" charset="0"/>
                          <a:ea typeface="Calibri" panose="020F0502020204030204" pitchFamily="34" charset="0"/>
                          <a:cs typeface="Times New Roman" panose="02020603050405020304" pitchFamily="18" charset="0"/>
                        </a:rPr>
                        <a:t>Chinese National Water Resources Census; Investigation on Soil and Water Conservation Measures conducted by Yellow River Water Conservancy Commission</a:t>
                      </a:r>
                      <a:endParaRPr lang="zh-C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107679798"/>
                  </a:ext>
                </a:extLst>
              </a:tr>
              <a:tr h="527562">
                <a:tc vMerge="1">
                  <a:txBody>
                    <a:bodyPr/>
                    <a:lstStyle/>
                    <a:p>
                      <a:endParaRPr lang="zh-CN" altLang="en-US"/>
                    </a:p>
                  </a:txBody>
                  <a:tcPr/>
                </a:tc>
                <a:tc>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Census of key check dams consisting of construction time, dam position, dam storage capacity, dam height, and the silted volume</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400" kern="12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One time</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400" kern="1200" dirty="0">
                          <a:effectLst/>
                          <a:latin typeface="Times New Roman" panose="02020603050405020304" pitchFamily="18" charset="0"/>
                          <a:ea typeface="微软雅黑" panose="020B0503020204020204" pitchFamily="34" charset="-122"/>
                          <a:cs typeface="Times New Roman" panose="02020603050405020304" pitchFamily="18" charset="0"/>
                        </a:rPr>
                        <a:t>2012</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altLang="zh-CN" sz="1050" dirty="0">
                          <a:effectLst/>
                          <a:latin typeface="Times New Roman" panose="02020603050405020304" pitchFamily="18" charset="0"/>
                          <a:ea typeface="Calibri" panose="020F0502020204030204" pitchFamily="34" charset="0"/>
                          <a:cs typeface="Times New Roman" panose="02020603050405020304" pitchFamily="18" charset="0"/>
                        </a:rPr>
                        <a:t>Chinese First National Census for Water records </a:t>
                      </a:r>
                      <a:endParaRPr lang="zh-C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137492"/>
                  </a:ext>
                </a:extLst>
              </a:tr>
              <a:tr h="732600">
                <a:tc rowSpan="2">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Model validation data</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6406" marR="106406" marT="53203" marB="5320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Natural discharge</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Station</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Monthly</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sz="14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1982-2000 at16 stations</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400"/>
                        </a:spcAft>
                      </a:pPr>
                      <a:r>
                        <a:rPr lang="en-US" sz="14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1982-2015 at 22 stations</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spcAft>
                          <a:spcPts val="400"/>
                        </a:spcAft>
                      </a:pPr>
                      <a:r>
                        <a:rPr lang="en-US" altLang="zh-CN" sz="1050" dirty="0">
                          <a:effectLst/>
                          <a:latin typeface="Times New Roman" panose="02020603050405020304" pitchFamily="18" charset="0"/>
                          <a:ea typeface="Calibri" panose="020F0502020204030204" pitchFamily="34" charset="0"/>
                          <a:cs typeface="Times New Roman" panose="02020603050405020304" pitchFamily="18" charset="0"/>
                        </a:rPr>
                        <a:t>Annual Hydrological Report by the Ministry of Water Resources of China; the Third National Water Resources Census</a:t>
                      </a:r>
                      <a:endParaRPr lang="zh-CN"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667795913"/>
                  </a:ext>
                </a:extLst>
              </a:tr>
              <a:tr h="259291">
                <a:tc vMerge="1">
                  <a:txBody>
                    <a:bodyPr/>
                    <a:lstStyle/>
                    <a:p>
                      <a:endParaRPr lang="zh-CN" altLang="en-US"/>
                    </a:p>
                  </a:txBody>
                  <a:tcPr/>
                </a:tc>
                <a:tc>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evapotranspiration</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400" kern="1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0.25°</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400" dirty="0">
                          <a:effectLst/>
                          <a:latin typeface="Times New Roman" panose="02020603050405020304" pitchFamily="18" charset="0"/>
                          <a:ea typeface="宋体" panose="02010600030101010101" pitchFamily="2" charset="-122"/>
                          <a:cs typeface="Times New Roman" panose="02020603050405020304" pitchFamily="18" charset="0"/>
                        </a:rPr>
                        <a:t>daily</a:t>
                      </a:r>
                      <a:endParaRPr lang="zh-CN"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79804" marR="79804" marT="110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en-US" sz="14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1982-2018</a:t>
                      </a:r>
                      <a:endParaRPr lang="zh-CN"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400"/>
                        </a:spcAft>
                      </a:pPr>
                      <a:r>
                        <a:rPr lang="da-DK" altLang="zh-CN" sz="1050" dirty="0">
                          <a:effectLst/>
                          <a:latin typeface="Times New Roman" panose="02020603050405020304" pitchFamily="18" charset="0"/>
                          <a:ea typeface="Calibri" panose="020F0502020204030204" pitchFamily="34" charset="0"/>
                          <a:cs typeface="Times New Roman" panose="02020603050405020304" pitchFamily="18" charset="0"/>
                        </a:rPr>
                        <a:t>GLEAM </a:t>
                      </a:r>
                      <a:r>
                        <a:rPr lang="da-DK" altLang="zh-CN"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(Miralles et al., 2011; Martens et al., 2017)</a:t>
                      </a:r>
                      <a:endParaRPr lang="zh-CN"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995177"/>
                  </a:ext>
                </a:extLst>
              </a:tr>
            </a:tbl>
          </a:graphicData>
        </a:graphic>
      </p:graphicFrame>
    </p:spTree>
    <p:extLst>
      <p:ext uri="{BB962C8B-B14F-4D97-AF65-F5344CB8AC3E}">
        <p14:creationId xmlns:p14="http://schemas.microsoft.com/office/powerpoint/2010/main" val="3036396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6CF190-1770-4042-9A76-1CD249407C77}"/>
              </a:ext>
            </a:extLst>
          </p:cNvPr>
          <p:cNvSpPr/>
          <p:nvPr/>
        </p:nvSpPr>
        <p:spPr>
          <a:xfrm>
            <a:off x="0" y="1"/>
            <a:ext cx="12192000" cy="533399"/>
          </a:xfrm>
          <a:prstGeom prst="rect">
            <a:avLst/>
          </a:prstGeom>
          <a:solidFill>
            <a:srgbClr val="94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260" y="0"/>
            <a:ext cx="540919" cy="585996"/>
          </a:xfrm>
          <a:prstGeom prst="rect">
            <a:avLst/>
          </a:prstGeom>
          <a:ln w="38100">
            <a:noFill/>
          </a:ln>
        </p:spPr>
      </p:pic>
      <p:sp>
        <p:nvSpPr>
          <p:cNvPr id="12" name="文本框 11">
            <a:extLst>
              <a:ext uri="{FF2B5EF4-FFF2-40B4-BE49-F238E27FC236}">
                <a16:creationId xmlns:a16="http://schemas.microsoft.com/office/drawing/2014/main" id="{E834643E-CD00-4D4A-A5E4-40F64C6DC412}"/>
              </a:ext>
            </a:extLst>
          </p:cNvPr>
          <p:cNvSpPr txBox="1"/>
          <p:nvPr/>
        </p:nvSpPr>
        <p:spPr>
          <a:xfrm>
            <a:off x="0" y="40394"/>
            <a:ext cx="12192000" cy="461665"/>
          </a:xfrm>
          <a:prstGeom prst="rect">
            <a:avLst/>
          </a:prstGeom>
          <a:noFill/>
        </p:spPr>
        <p:txBody>
          <a:bodyPr wrap="square" rtlCol="0">
            <a:spAutoFit/>
          </a:bodyPr>
          <a:lstStyle>
            <a:defPPr>
              <a:defRPr lang="zh-CN"/>
            </a:defPPr>
            <a:lvl1pPr>
              <a:defRPr sz="2400" b="1">
                <a:solidFill>
                  <a:srgbClr val="FFFFFF"/>
                </a:solidFill>
                <a:latin typeface="微软雅黑" panose="020B0503020204020204" pitchFamily="34" charset="-122"/>
                <a:ea typeface="微软雅黑" panose="020B0503020204020204" pitchFamily="34" charset="-122"/>
              </a:defRPr>
            </a:lvl1pPr>
          </a:lstStyle>
          <a:p>
            <a:pPr algn="ctr"/>
            <a:r>
              <a:rPr lang="en-US" altLang="zh-CN" dirty="0"/>
              <a:t>Definition of the natural runoff/streamflow in this study</a:t>
            </a:r>
            <a:endParaRPr lang="zh-CN" altLang="en-US" dirty="0"/>
          </a:p>
        </p:txBody>
      </p:sp>
      <p:pic>
        <p:nvPicPr>
          <p:cNvPr id="22" name="Picture 192" descr="EGU logo">
            <a:extLst>
              <a:ext uri="{FF2B5EF4-FFF2-40B4-BE49-F238E27FC236}">
                <a16:creationId xmlns:a16="http://schemas.microsoft.com/office/drawing/2014/main" id="{EF04620B-5260-45A8-A978-B3FC052AC5C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12190"/>
          <a:stretch/>
        </p:blipFill>
        <p:spPr bwMode="auto">
          <a:xfrm>
            <a:off x="10999518" y="49163"/>
            <a:ext cx="1250539" cy="487669"/>
          </a:xfrm>
          <a:prstGeom prst="rect">
            <a:avLst/>
          </a:prstGeom>
          <a:noFill/>
          <a:extLst>
            <a:ext uri="{909E8E84-426E-40DD-AFC4-6F175D3DCCD1}">
              <a14:hiddenFill xmlns:a14="http://schemas.microsoft.com/office/drawing/2010/main">
                <a:solidFill>
                  <a:srgbClr val="FFFFFF"/>
                </a:solidFill>
              </a14:hiddenFill>
            </a:ext>
          </a:extLst>
        </p:spPr>
      </p:pic>
      <p:pic>
        <p:nvPicPr>
          <p:cNvPr id="23" name="Hydro Logo">
            <a:extLst>
              <a:ext uri="{FF2B5EF4-FFF2-40B4-BE49-F238E27FC236}">
                <a16:creationId xmlns:a16="http://schemas.microsoft.com/office/drawing/2014/main" id="{2A3FF351-498C-42EF-A209-68B03EB2786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9960" y="-3431"/>
            <a:ext cx="533399" cy="533399"/>
          </a:xfrm>
          <a:prstGeom prst="rect">
            <a:avLst/>
          </a:prstGeom>
          <a:effectLst/>
        </p:spPr>
      </p:pic>
      <p:sp>
        <p:nvSpPr>
          <p:cNvPr id="8" name="文本框 7">
            <a:extLst>
              <a:ext uri="{FF2B5EF4-FFF2-40B4-BE49-F238E27FC236}">
                <a16:creationId xmlns:a16="http://schemas.microsoft.com/office/drawing/2014/main" id="{CC99D905-F32D-496F-AA2E-E78C75FAAF88}"/>
              </a:ext>
            </a:extLst>
          </p:cNvPr>
          <p:cNvSpPr txBox="1"/>
          <p:nvPr/>
        </p:nvSpPr>
        <p:spPr>
          <a:xfrm>
            <a:off x="393568" y="920621"/>
            <a:ext cx="11512485" cy="4093428"/>
          </a:xfrm>
          <a:prstGeom prst="rect">
            <a:avLst/>
          </a:prstGeom>
          <a:noFill/>
        </p:spPr>
        <p:txBody>
          <a:bodyPr wrap="square">
            <a:spAutoFit/>
          </a:bodyPr>
          <a:lstStyle/>
          <a:p>
            <a:pPr marL="342900" indent="-342900">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 The natural streamflow was collected from the third national water resources survey and evaluation work conducted by </a:t>
            </a:r>
            <a:r>
              <a:rPr lang="en-US" altLang="zh-CN" sz="2000" b="1" dirty="0">
                <a:latin typeface="微软雅黑" panose="020B0503020204020204" pitchFamily="34" charset="-122"/>
                <a:ea typeface="微软雅黑" panose="020B0503020204020204" pitchFamily="34" charset="-122"/>
              </a:rPr>
              <a:t>the Ministry of Water Resources, PRC. </a:t>
            </a:r>
          </a:p>
          <a:p>
            <a:pPr marL="342900" indent="-342900">
              <a:buFont typeface="Wingdings" panose="05000000000000000000" pitchFamily="2" charset="2"/>
              <a:buChar char="Ø"/>
            </a:pPr>
            <a:endParaRPr lang="en-US" altLang="zh-CN" sz="20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This survey employed the sub-item investigation method to generate the dataset based on the gauge observations. It only restored the surface water consumption, the regulation processes of the reservoir, and the leakage and evaporation amount caused by the reservoirs.</a:t>
            </a:r>
          </a:p>
          <a:p>
            <a:pPr marL="342900" indent="-342900">
              <a:buFont typeface="Wingdings" panose="05000000000000000000" pitchFamily="2" charset="2"/>
              <a:buChar char="Ø"/>
            </a:pPr>
            <a:endParaRPr lang="en-US" altLang="zh-CN" sz="20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 The impacts of SWC measures, the part of direct intake that returns to groundwater, and groundwater extraction were not considered </a:t>
            </a:r>
            <a:r>
              <a:rPr lang="en-US" altLang="zh-CN" sz="2000" dirty="0">
                <a:solidFill>
                  <a:srgbClr val="0070C0"/>
                </a:solidFill>
                <a:latin typeface="微软雅黑" panose="020B0503020204020204" pitchFamily="34" charset="-122"/>
                <a:ea typeface="微软雅黑" panose="020B0503020204020204" pitchFamily="34" charset="-122"/>
              </a:rPr>
              <a:t>(Jia et al., 2022)</a:t>
            </a:r>
            <a:r>
              <a:rPr lang="en-US" altLang="zh-CN" sz="2000" dirty="0">
                <a:latin typeface="微软雅黑" panose="020B0503020204020204" pitchFamily="34" charset="-122"/>
                <a:ea typeface="微软雅黑" panose="020B0503020204020204" pitchFamily="34" charset="-122"/>
              </a:rPr>
              <a:t>. </a:t>
            </a:r>
          </a:p>
          <a:p>
            <a:pPr marL="342900" indent="-342900">
              <a:buFont typeface="Wingdings" panose="05000000000000000000" pitchFamily="2" charset="2"/>
              <a:buChar char="Ø"/>
            </a:pPr>
            <a:endParaRPr lang="en-US" altLang="zh-CN" sz="20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Therefore, it can be used for calibrating and validating our model, which simulates the natural processes with consideration of the SWC measures.</a:t>
            </a:r>
            <a:endParaRPr lang="zh-CN" altLang="zh-CN" sz="2000"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E59ECBCB-11DC-4306-9DC0-ED7776B360DD}"/>
              </a:ext>
            </a:extLst>
          </p:cNvPr>
          <p:cNvSpPr txBox="1"/>
          <p:nvPr/>
        </p:nvSpPr>
        <p:spPr>
          <a:xfrm>
            <a:off x="202845" y="6224062"/>
            <a:ext cx="11627793" cy="584775"/>
          </a:xfrm>
          <a:prstGeom prst="rect">
            <a:avLst/>
          </a:prstGeom>
          <a:noFill/>
        </p:spPr>
        <p:txBody>
          <a:bodyPr wrap="square">
            <a:spAutoFit/>
          </a:bodyPr>
          <a:lstStyle/>
          <a:p>
            <a:pPr marL="457200" indent="-457200"/>
            <a:r>
              <a:rPr lang="en-US" altLang="zh-CN" sz="1600" dirty="0">
                <a:solidFill>
                  <a:srgbClr val="0070C0"/>
                </a:solidFill>
                <a:latin typeface="Times New Roman" panose="02020603050405020304" pitchFamily="18" charset="0"/>
                <a:cs typeface="Times New Roman" panose="02020603050405020304" pitchFamily="18" charset="0"/>
              </a:rPr>
              <a:t>Jia, S., Liang, Y., Zhang, S., 2022. Discussion on evaluation of natural runoff in the Yellow River Basin. Water Resources Protection, 38: 33-3855. </a:t>
            </a:r>
          </a:p>
        </p:txBody>
      </p:sp>
    </p:spTree>
    <p:extLst>
      <p:ext uri="{BB962C8B-B14F-4D97-AF65-F5344CB8AC3E}">
        <p14:creationId xmlns:p14="http://schemas.microsoft.com/office/powerpoint/2010/main" val="408357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6CF190-1770-4042-9A76-1CD249407C77}"/>
              </a:ext>
            </a:extLst>
          </p:cNvPr>
          <p:cNvSpPr/>
          <p:nvPr/>
        </p:nvSpPr>
        <p:spPr>
          <a:xfrm>
            <a:off x="0" y="1"/>
            <a:ext cx="12192000" cy="533399"/>
          </a:xfrm>
          <a:prstGeom prst="rect">
            <a:avLst/>
          </a:prstGeom>
          <a:solidFill>
            <a:srgbClr val="94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8260" y="0"/>
            <a:ext cx="540919" cy="585996"/>
          </a:xfrm>
          <a:prstGeom prst="rect">
            <a:avLst/>
          </a:prstGeom>
          <a:ln w="38100">
            <a:noFill/>
          </a:ln>
        </p:spPr>
      </p:pic>
      <p:sp>
        <p:nvSpPr>
          <p:cNvPr id="12" name="文本框 11">
            <a:extLst>
              <a:ext uri="{FF2B5EF4-FFF2-40B4-BE49-F238E27FC236}">
                <a16:creationId xmlns:a16="http://schemas.microsoft.com/office/drawing/2014/main" id="{E834643E-CD00-4D4A-A5E4-40F64C6DC412}"/>
              </a:ext>
            </a:extLst>
          </p:cNvPr>
          <p:cNvSpPr txBox="1"/>
          <p:nvPr/>
        </p:nvSpPr>
        <p:spPr>
          <a:xfrm>
            <a:off x="0" y="40394"/>
            <a:ext cx="12192000" cy="461665"/>
          </a:xfrm>
          <a:prstGeom prst="rect">
            <a:avLst/>
          </a:prstGeom>
          <a:noFill/>
        </p:spPr>
        <p:txBody>
          <a:bodyPr wrap="square" rtlCol="0">
            <a:spAutoFit/>
          </a:bodyPr>
          <a:lstStyle>
            <a:defPPr>
              <a:defRPr lang="zh-CN"/>
            </a:defPPr>
            <a:lvl1pPr>
              <a:defRPr sz="2400" b="1">
                <a:solidFill>
                  <a:srgbClr val="FFFFFF"/>
                </a:solidFill>
                <a:latin typeface="微软雅黑" panose="020B0503020204020204" pitchFamily="34" charset="-122"/>
                <a:ea typeface="微软雅黑" panose="020B0503020204020204" pitchFamily="34" charset="-122"/>
              </a:defRPr>
            </a:lvl1pPr>
          </a:lstStyle>
          <a:p>
            <a:pPr algn="ctr"/>
            <a:r>
              <a:rPr lang="en-US" altLang="zh-CN" dirty="0"/>
              <a:t>Introduction of the GBEHM</a:t>
            </a:r>
            <a:endParaRPr lang="zh-CN" altLang="en-US" dirty="0"/>
          </a:p>
        </p:txBody>
      </p:sp>
      <p:pic>
        <p:nvPicPr>
          <p:cNvPr id="22" name="Picture 192" descr="EGU logo">
            <a:extLst>
              <a:ext uri="{FF2B5EF4-FFF2-40B4-BE49-F238E27FC236}">
                <a16:creationId xmlns:a16="http://schemas.microsoft.com/office/drawing/2014/main" id="{EF04620B-5260-45A8-A978-B3FC052AC5C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12190"/>
          <a:stretch/>
        </p:blipFill>
        <p:spPr bwMode="auto">
          <a:xfrm>
            <a:off x="10999518" y="49163"/>
            <a:ext cx="1250539" cy="487669"/>
          </a:xfrm>
          <a:prstGeom prst="rect">
            <a:avLst/>
          </a:prstGeom>
          <a:noFill/>
          <a:extLst>
            <a:ext uri="{909E8E84-426E-40DD-AFC4-6F175D3DCCD1}">
              <a14:hiddenFill xmlns:a14="http://schemas.microsoft.com/office/drawing/2010/main">
                <a:solidFill>
                  <a:srgbClr val="FFFFFF"/>
                </a:solidFill>
              </a14:hiddenFill>
            </a:ext>
          </a:extLst>
        </p:spPr>
      </p:pic>
      <p:pic>
        <p:nvPicPr>
          <p:cNvPr id="23" name="Hydro Logo">
            <a:extLst>
              <a:ext uri="{FF2B5EF4-FFF2-40B4-BE49-F238E27FC236}">
                <a16:creationId xmlns:a16="http://schemas.microsoft.com/office/drawing/2014/main" id="{2A3FF351-498C-42EF-A209-68B03EB2786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9960" y="-3431"/>
            <a:ext cx="533399" cy="533399"/>
          </a:xfrm>
          <a:prstGeom prst="rect">
            <a:avLst/>
          </a:prstGeom>
          <a:effectLst/>
        </p:spPr>
      </p:pic>
      <p:sp>
        <p:nvSpPr>
          <p:cNvPr id="30" name="文本框 29">
            <a:extLst>
              <a:ext uri="{FF2B5EF4-FFF2-40B4-BE49-F238E27FC236}">
                <a16:creationId xmlns:a16="http://schemas.microsoft.com/office/drawing/2014/main" id="{4FACAD22-5917-44E2-BED2-56AAEB6F9985}"/>
              </a:ext>
            </a:extLst>
          </p:cNvPr>
          <p:cNvSpPr txBox="1"/>
          <p:nvPr/>
        </p:nvSpPr>
        <p:spPr>
          <a:xfrm>
            <a:off x="278260" y="594765"/>
            <a:ext cx="11635480" cy="923330"/>
          </a:xfrm>
          <a:prstGeom prst="rect">
            <a:avLst/>
          </a:prstGeom>
          <a:noFill/>
        </p:spPr>
        <p:txBody>
          <a:bodyPr wrap="square">
            <a:spAutoFit/>
          </a:bodyPr>
          <a:lstStyle/>
          <a:p>
            <a:r>
              <a:rPr lang="en-US" altLang="zh-CN" sz="1800" dirty="0">
                <a:effectLst/>
                <a:latin typeface="微软雅黑" panose="020B0503020204020204" pitchFamily="34" charset="-122"/>
                <a:ea typeface="微软雅黑" panose="020B0503020204020204" pitchFamily="34" charset="-122"/>
              </a:rPr>
              <a:t>This study developed the SWC parametrization scheme based on the Geomorphology-Based Eco-Hydrological Model (GBEHM), which stems from a geomorphology-based hydrological model (GBHM). The details can be seen in </a:t>
            </a:r>
            <a:r>
              <a:rPr lang="en-US" altLang="zh-CN" sz="1800" dirty="0">
                <a:solidFill>
                  <a:srgbClr val="0070C0"/>
                </a:solidFill>
                <a:latin typeface="微软雅黑" panose="020B0503020204020204" pitchFamily="34" charset="-122"/>
                <a:ea typeface="微软雅黑" panose="020B0503020204020204" pitchFamily="34" charset="-122"/>
              </a:rPr>
              <a:t>(Gao et al., 2016; Gao et al., 2018; Yang et al., 2015)</a:t>
            </a:r>
            <a:r>
              <a:rPr lang="en-US" altLang="zh-CN" sz="1800" dirty="0">
                <a:latin typeface="微软雅黑" panose="020B0503020204020204" pitchFamily="34" charset="-122"/>
                <a:ea typeface="微软雅黑" panose="020B0503020204020204" pitchFamily="34" charset="-122"/>
              </a:rPr>
              <a:t>.</a:t>
            </a:r>
          </a:p>
        </p:txBody>
      </p:sp>
      <p:sp>
        <p:nvSpPr>
          <p:cNvPr id="32" name="文本框 31">
            <a:extLst>
              <a:ext uri="{FF2B5EF4-FFF2-40B4-BE49-F238E27FC236}">
                <a16:creationId xmlns:a16="http://schemas.microsoft.com/office/drawing/2014/main" id="{B1BCC0CF-9AFC-4E24-8C3D-AE4DBA905A3E}"/>
              </a:ext>
            </a:extLst>
          </p:cNvPr>
          <p:cNvSpPr txBox="1"/>
          <p:nvPr/>
        </p:nvSpPr>
        <p:spPr>
          <a:xfrm>
            <a:off x="278260" y="6263235"/>
            <a:ext cx="9512968" cy="461665"/>
          </a:xfrm>
          <a:prstGeom prst="rect">
            <a:avLst/>
          </a:prstGeom>
          <a:noFill/>
        </p:spPr>
        <p:txBody>
          <a:bodyPr wrap="square">
            <a:spAutoFit/>
          </a:bodyPr>
          <a:lstStyle/>
          <a:p>
            <a:r>
              <a:rPr lang="en-US" altLang="zh-CN" sz="2400" dirty="0"/>
              <a:t>Code and case for the GBEHM</a:t>
            </a:r>
            <a:r>
              <a:rPr lang="zh-CN" altLang="en-US" sz="2400" dirty="0"/>
              <a:t>： </a:t>
            </a:r>
            <a:r>
              <a:rPr lang="zh-CN" altLang="en-US" sz="2400" dirty="0">
                <a:hlinkClick r:id="rId7"/>
              </a:rPr>
              <a:t>https://github.com/gb03/GBEHM</a:t>
            </a:r>
            <a:r>
              <a:rPr lang="zh-CN" altLang="en-US" sz="2400" dirty="0"/>
              <a:t> </a:t>
            </a:r>
          </a:p>
        </p:txBody>
      </p:sp>
      <p:sp>
        <p:nvSpPr>
          <p:cNvPr id="33" name="文本框 32">
            <a:extLst>
              <a:ext uri="{FF2B5EF4-FFF2-40B4-BE49-F238E27FC236}">
                <a16:creationId xmlns:a16="http://schemas.microsoft.com/office/drawing/2014/main" id="{BC389A93-0486-4C27-A2E2-23DCC34FFB4E}"/>
              </a:ext>
            </a:extLst>
          </p:cNvPr>
          <p:cNvSpPr txBox="1"/>
          <p:nvPr/>
        </p:nvSpPr>
        <p:spPr bwMode="auto">
          <a:xfrm>
            <a:off x="763985" y="1673884"/>
            <a:ext cx="2906836" cy="338554"/>
          </a:xfrm>
          <a:prstGeom prst="rect">
            <a:avLst/>
          </a:prstGeom>
          <a:solidFill>
            <a:srgbClr val="7030A0"/>
          </a:solidFill>
        </p:spPr>
        <p:txBody>
          <a:bodyPr wrap="square">
            <a:spAutoFit/>
          </a:bodyPr>
          <a:lstStyle>
            <a:defPPr>
              <a:defRPr lang="zh-CN"/>
            </a:defPPr>
            <a:lvl1pPr marR="0" lvl="0" indent="0" fontAlgn="auto">
              <a:lnSpc>
                <a:spcPct val="100000"/>
              </a:lnSpc>
              <a:spcBef>
                <a:spcPts val="0"/>
              </a:spcBef>
              <a:spcAft>
                <a:spcPts val="0"/>
              </a:spcAft>
              <a:buClrTx/>
              <a:buSzTx/>
              <a:buFontTx/>
              <a:buNone/>
              <a:tabLst/>
              <a:defRPr kumimoji="0" sz="1600" b="1" i="0" u="none" strike="noStrike" kern="0" cap="none" spc="0" normalizeH="0" baseline="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defRPr>
            </a:lvl1pPr>
          </a:lstStyle>
          <a:p>
            <a:r>
              <a:rPr lang="en-US" altLang="zh-CN" dirty="0"/>
              <a:t>Hydrological Modules</a:t>
            </a:r>
            <a:endParaRPr lang="zh-CN" altLang="en-US" dirty="0"/>
          </a:p>
        </p:txBody>
      </p:sp>
      <p:sp>
        <p:nvSpPr>
          <p:cNvPr id="34" name="文本框 33">
            <a:extLst>
              <a:ext uri="{FF2B5EF4-FFF2-40B4-BE49-F238E27FC236}">
                <a16:creationId xmlns:a16="http://schemas.microsoft.com/office/drawing/2014/main" id="{A6E7DB5A-8912-4CE3-A5A5-3768E1267A64}"/>
              </a:ext>
            </a:extLst>
          </p:cNvPr>
          <p:cNvSpPr txBox="1"/>
          <p:nvPr/>
        </p:nvSpPr>
        <p:spPr bwMode="auto">
          <a:xfrm>
            <a:off x="5215318" y="1657229"/>
            <a:ext cx="2089642" cy="338554"/>
          </a:xfrm>
          <a:prstGeom prst="rect">
            <a:avLst/>
          </a:prstGeom>
          <a:solidFill>
            <a:srgbClr val="7030A0"/>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rPr>
              <a:t>Physical processes</a:t>
            </a:r>
            <a:endPar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文本框 36">
            <a:extLst>
              <a:ext uri="{FF2B5EF4-FFF2-40B4-BE49-F238E27FC236}">
                <a16:creationId xmlns:a16="http://schemas.microsoft.com/office/drawing/2014/main" id="{2E091B39-42A0-4316-91F5-55291BDC7551}"/>
              </a:ext>
            </a:extLst>
          </p:cNvPr>
          <p:cNvSpPr txBox="1"/>
          <p:nvPr/>
        </p:nvSpPr>
        <p:spPr bwMode="auto">
          <a:xfrm>
            <a:off x="8538785" y="1655343"/>
            <a:ext cx="2294370" cy="338554"/>
          </a:xfrm>
          <a:prstGeom prst="rect">
            <a:avLst/>
          </a:prstGeom>
          <a:solidFill>
            <a:srgbClr val="7030A0"/>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600" b="1"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rPr>
              <a:t>Main Equations</a:t>
            </a:r>
            <a:endPar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8" name="文本框 1">
            <a:extLst>
              <a:ext uri="{FF2B5EF4-FFF2-40B4-BE49-F238E27FC236}">
                <a16:creationId xmlns:a16="http://schemas.microsoft.com/office/drawing/2014/main" id="{050367B5-4482-4424-BA49-3CE5A2F83AF9}"/>
              </a:ext>
            </a:extLst>
          </p:cNvPr>
          <p:cNvSpPr txBox="1"/>
          <p:nvPr/>
        </p:nvSpPr>
        <p:spPr>
          <a:xfrm>
            <a:off x="5034744" y="2069601"/>
            <a:ext cx="3110682" cy="3970318"/>
          </a:xfrm>
          <a:prstGeom prst="rect">
            <a:avLst/>
          </a:prstGeom>
          <a:noFill/>
        </p:spPr>
        <p:txBody>
          <a:bodyPr wrap="square" rtlCol="0">
            <a:spAutoFit/>
          </a:bodyPr>
          <a:lstStyle/>
          <a:p>
            <a:pPr>
              <a:buClr>
                <a:srgbClr val="FF0000"/>
              </a:buCl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(1) Radiation transfer</a:t>
            </a:r>
          </a:p>
          <a:p>
            <a:pPr>
              <a:buClr>
                <a:srgbClr val="FF0000"/>
              </a:buCl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(2) Glaciers melting </a:t>
            </a:r>
          </a:p>
          <a:p>
            <a:pPr>
              <a:buClr>
                <a:srgbClr val="FF0000"/>
              </a:buCl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(3) Snow accumulation and snowmelt</a:t>
            </a:r>
          </a:p>
          <a:p>
            <a:pPr>
              <a:buClr>
                <a:srgbClr val="FF0000"/>
              </a:buCl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(4) Soil freeze-thaw</a:t>
            </a:r>
          </a:p>
          <a:p>
            <a:pPr>
              <a:buClr>
                <a:srgbClr val="FF0000"/>
              </a:buCl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(5) Vegetation dynamics</a:t>
            </a:r>
          </a:p>
          <a:p>
            <a:pPr>
              <a:buClr>
                <a:srgbClr val="FF0000"/>
              </a:buCl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(6) Canopy interception</a:t>
            </a:r>
          </a:p>
          <a:p>
            <a:pPr>
              <a:buClr>
                <a:srgbClr val="FF0000"/>
              </a:buCl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(7) Rainfall infiltration</a:t>
            </a:r>
          </a:p>
          <a:p>
            <a:pPr>
              <a:buClr>
                <a:srgbClr val="FF0000"/>
              </a:buCl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(8) Soil water movement</a:t>
            </a:r>
          </a:p>
          <a:p>
            <a:pPr>
              <a:buClr>
                <a:srgbClr val="FF0000"/>
              </a:buCl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(9) Hillslope surface runoff</a:t>
            </a:r>
          </a:p>
          <a:p>
            <a:pPr>
              <a:buClr>
                <a:srgbClr val="FF0000"/>
              </a:buCl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(10) Hillslope interflow</a:t>
            </a:r>
          </a:p>
          <a:p>
            <a:pPr>
              <a:buClr>
                <a:srgbClr val="FF0000"/>
              </a:buCl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(11) Groundwater-river exchange</a:t>
            </a:r>
          </a:p>
          <a:p>
            <a:pPr>
              <a:buClr>
                <a:srgbClr val="FF0000"/>
              </a:buClr>
            </a:pPr>
            <a:r>
              <a:rPr lang="en-US" altLang="zh-CN" dirty="0">
                <a:latin typeface="Times New Roman" panose="02020603050405020304" pitchFamily="18" charset="0"/>
                <a:ea typeface="黑体" panose="02010609060101010101" pitchFamily="49" charset="-122"/>
                <a:cs typeface="Times New Roman" panose="02020603050405020304" pitchFamily="18" charset="0"/>
              </a:rPr>
              <a:t>(12) River network confluence</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39" name="对象 38">
            <a:extLst>
              <a:ext uri="{FF2B5EF4-FFF2-40B4-BE49-F238E27FC236}">
                <a16:creationId xmlns:a16="http://schemas.microsoft.com/office/drawing/2014/main" id="{662B828F-F2A4-4AFB-992C-F97EA2BE74CF}"/>
              </a:ext>
            </a:extLst>
          </p:cNvPr>
          <p:cNvGraphicFramePr>
            <a:graphicFrameLocks noChangeAspect="1"/>
          </p:cNvGraphicFramePr>
          <p:nvPr>
            <p:extLst>
              <p:ext uri="{D42A27DB-BD31-4B8C-83A1-F6EECF244321}">
                <p14:modId xmlns:p14="http://schemas.microsoft.com/office/powerpoint/2010/main" val="3500076603"/>
              </p:ext>
            </p:extLst>
          </p:nvPr>
        </p:nvGraphicFramePr>
        <p:xfrm>
          <a:off x="8530534" y="1976941"/>
          <a:ext cx="2088476" cy="360000"/>
        </p:xfrm>
        <a:graphic>
          <a:graphicData uri="http://schemas.openxmlformats.org/presentationml/2006/ole">
            <mc:AlternateContent xmlns:mc="http://schemas.openxmlformats.org/markup-compatibility/2006">
              <mc:Choice xmlns:v="urn:schemas-microsoft-com:vml" Requires="v">
                <p:oleObj spid="_x0000_s15879" name="Equation" r:id="rId8" imgW="1473120" imgH="253800" progId="">
                  <p:embed/>
                </p:oleObj>
              </mc:Choice>
              <mc:Fallback>
                <p:oleObj name="Equation" r:id="rId8" imgW="1473120" imgH="253800" progId="">
                  <p:embed/>
                  <p:pic>
                    <p:nvPicPr>
                      <p:cNvPr id="13" name="对象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0534" y="1976941"/>
                        <a:ext cx="2088476" cy="3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16">
            <a:extLst>
              <a:ext uri="{FF2B5EF4-FFF2-40B4-BE49-F238E27FC236}">
                <a16:creationId xmlns:a16="http://schemas.microsoft.com/office/drawing/2014/main" id="{42B56CE6-7CF1-4F83-AC60-3456CABEA393}"/>
              </a:ext>
            </a:extLst>
          </p:cNvPr>
          <p:cNvGraphicFramePr>
            <a:graphicFrameLocks noChangeAspect="1"/>
          </p:cNvGraphicFramePr>
          <p:nvPr>
            <p:extLst>
              <p:ext uri="{D42A27DB-BD31-4B8C-83A1-F6EECF244321}">
                <p14:modId xmlns:p14="http://schemas.microsoft.com/office/powerpoint/2010/main" val="3251413098"/>
              </p:ext>
            </p:extLst>
          </p:nvPr>
        </p:nvGraphicFramePr>
        <p:xfrm>
          <a:off x="8538785" y="2350241"/>
          <a:ext cx="2315909" cy="288000"/>
        </p:xfrm>
        <a:graphic>
          <a:graphicData uri="http://schemas.openxmlformats.org/presentationml/2006/ole">
            <mc:AlternateContent xmlns:mc="http://schemas.openxmlformats.org/markup-compatibility/2006">
              <mc:Choice xmlns:v="urn:schemas-microsoft-com:vml" Requires="v">
                <p:oleObj spid="_x0000_s15880" name="公式" r:id="rId10" imgW="1841400" imgH="228600" progId="Equation.3">
                  <p:embed/>
                </p:oleObj>
              </mc:Choice>
              <mc:Fallback>
                <p:oleObj name="公式" r:id="rId10" imgW="1841400" imgH="228600" progId="Equation.3">
                  <p:embed/>
                  <p:pic>
                    <p:nvPicPr>
                      <p:cNvPr id="14" name="Object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38785" y="2350241"/>
                        <a:ext cx="2315909" cy="28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13">
            <a:extLst>
              <a:ext uri="{FF2B5EF4-FFF2-40B4-BE49-F238E27FC236}">
                <a16:creationId xmlns:a16="http://schemas.microsoft.com/office/drawing/2014/main" id="{F1BFCCEC-88D2-4AB2-924B-3D2C78ADE7DB}"/>
              </a:ext>
            </a:extLst>
          </p:cNvPr>
          <p:cNvGraphicFramePr>
            <a:graphicFrameLocks noChangeAspect="1"/>
          </p:cNvGraphicFramePr>
          <p:nvPr>
            <p:extLst>
              <p:ext uri="{D42A27DB-BD31-4B8C-83A1-F6EECF244321}">
                <p14:modId xmlns:p14="http://schemas.microsoft.com/office/powerpoint/2010/main" val="2769413235"/>
              </p:ext>
            </p:extLst>
          </p:nvPr>
        </p:nvGraphicFramePr>
        <p:xfrm>
          <a:off x="8530536" y="2710241"/>
          <a:ext cx="1824580" cy="540000"/>
        </p:xfrm>
        <a:graphic>
          <a:graphicData uri="http://schemas.openxmlformats.org/presentationml/2006/ole">
            <mc:AlternateContent xmlns:mc="http://schemas.openxmlformats.org/markup-compatibility/2006">
              <mc:Choice xmlns:v="urn:schemas-microsoft-com:vml" Requires="v">
                <p:oleObj spid="_x0000_s15881" name="Equation" r:id="rId12" imgW="1320227" imgH="393529" progId="">
                  <p:embed/>
                </p:oleObj>
              </mc:Choice>
              <mc:Fallback>
                <p:oleObj name="Equation" r:id="rId12" imgW="1320227" imgH="393529" progId="">
                  <p:embed/>
                  <p:pic>
                    <p:nvPicPr>
                      <p:cNvPr id="15"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30536" y="2710241"/>
                        <a:ext cx="1824580" cy="54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2" name="图片 41">
            <a:extLst>
              <a:ext uri="{FF2B5EF4-FFF2-40B4-BE49-F238E27FC236}">
                <a16:creationId xmlns:a16="http://schemas.microsoft.com/office/drawing/2014/main" id="{865DD004-FB1B-4D6F-9F18-4C7900732BB0}"/>
              </a:ext>
            </a:extLst>
          </p:cNvPr>
          <p:cNvPicPr>
            <a:picLocks noChangeAspect="1"/>
          </p:cNvPicPr>
          <p:nvPr/>
        </p:nvPicPr>
        <p:blipFill>
          <a:blip r:embed="rId14"/>
          <a:stretch>
            <a:fillRect/>
          </a:stretch>
        </p:blipFill>
        <p:spPr>
          <a:xfrm>
            <a:off x="8551483" y="3264080"/>
            <a:ext cx="3362257" cy="468000"/>
          </a:xfrm>
          <a:prstGeom prst="rect">
            <a:avLst/>
          </a:prstGeom>
        </p:spPr>
      </p:pic>
      <p:graphicFrame>
        <p:nvGraphicFramePr>
          <p:cNvPr id="43" name="对象 42">
            <a:extLst>
              <a:ext uri="{FF2B5EF4-FFF2-40B4-BE49-F238E27FC236}">
                <a16:creationId xmlns:a16="http://schemas.microsoft.com/office/drawing/2014/main" id="{C9998B55-D357-43B6-8BF9-14321BBE6D41}"/>
              </a:ext>
            </a:extLst>
          </p:cNvPr>
          <p:cNvGraphicFramePr>
            <a:graphicFrameLocks noChangeAspect="1"/>
          </p:cNvGraphicFramePr>
          <p:nvPr>
            <p:extLst>
              <p:ext uri="{D42A27DB-BD31-4B8C-83A1-F6EECF244321}">
                <p14:modId xmlns:p14="http://schemas.microsoft.com/office/powerpoint/2010/main" val="1746462029"/>
              </p:ext>
            </p:extLst>
          </p:nvPr>
        </p:nvGraphicFramePr>
        <p:xfrm>
          <a:off x="8530533" y="3789830"/>
          <a:ext cx="2845920" cy="504000"/>
        </p:xfrm>
        <a:graphic>
          <a:graphicData uri="http://schemas.openxmlformats.org/presentationml/2006/ole">
            <mc:AlternateContent xmlns:mc="http://schemas.openxmlformats.org/markup-compatibility/2006">
              <mc:Choice xmlns:v="urn:schemas-microsoft-com:vml" Requires="v">
                <p:oleObj spid="_x0000_s15882" name="公式" r:id="rId15" imgW="2438280" imgH="431640" progId="Equation.3">
                  <p:embed/>
                </p:oleObj>
              </mc:Choice>
              <mc:Fallback>
                <p:oleObj name="公式" r:id="rId15" imgW="2438280" imgH="431640" progId="Equation.3">
                  <p:embed/>
                  <p:pic>
                    <p:nvPicPr>
                      <p:cNvPr id="16" name="对象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30533" y="3789830"/>
                        <a:ext cx="2845920" cy="50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a:extLst>
              <a:ext uri="{FF2B5EF4-FFF2-40B4-BE49-F238E27FC236}">
                <a16:creationId xmlns:a16="http://schemas.microsoft.com/office/drawing/2014/main" id="{21611336-4260-46E0-B7ED-CD603D547EDD}"/>
              </a:ext>
            </a:extLst>
          </p:cNvPr>
          <p:cNvGraphicFramePr>
            <a:graphicFrameLocks noChangeAspect="1"/>
          </p:cNvGraphicFramePr>
          <p:nvPr>
            <p:extLst>
              <p:ext uri="{D42A27DB-BD31-4B8C-83A1-F6EECF244321}">
                <p14:modId xmlns:p14="http://schemas.microsoft.com/office/powerpoint/2010/main" val="2293475044"/>
              </p:ext>
            </p:extLst>
          </p:nvPr>
        </p:nvGraphicFramePr>
        <p:xfrm>
          <a:off x="8534117" y="4216016"/>
          <a:ext cx="2601001" cy="612000"/>
        </p:xfrm>
        <a:graphic>
          <a:graphicData uri="http://schemas.openxmlformats.org/presentationml/2006/ole">
            <mc:AlternateContent xmlns:mc="http://schemas.openxmlformats.org/markup-compatibility/2006">
              <mc:Choice xmlns:v="urn:schemas-microsoft-com:vml" Requires="v">
                <p:oleObj spid="_x0000_s15883" name="Equation" r:id="rId17" imgW="1942920" imgH="457200" progId="Equation.DSMT4">
                  <p:embed/>
                </p:oleObj>
              </mc:Choice>
              <mc:Fallback>
                <p:oleObj name="Equation" r:id="rId17" imgW="1942920" imgH="457200" progId="Equation.DSMT4">
                  <p:embed/>
                  <p:pic>
                    <p:nvPicPr>
                      <p:cNvPr id="17"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34117" y="4216016"/>
                        <a:ext cx="2601001" cy="61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5" name="图片 44">
            <a:extLst>
              <a:ext uri="{FF2B5EF4-FFF2-40B4-BE49-F238E27FC236}">
                <a16:creationId xmlns:a16="http://schemas.microsoft.com/office/drawing/2014/main" id="{67128989-0F5C-45F8-8CA5-33C8C4EC1687}"/>
              </a:ext>
            </a:extLst>
          </p:cNvPr>
          <p:cNvPicPr>
            <a:picLocks noChangeAspect="1"/>
          </p:cNvPicPr>
          <p:nvPr/>
        </p:nvPicPr>
        <p:blipFill>
          <a:blip r:embed="rId19"/>
          <a:stretch>
            <a:fillRect/>
          </a:stretch>
        </p:blipFill>
        <p:spPr>
          <a:xfrm>
            <a:off x="8543971" y="4828016"/>
            <a:ext cx="2577719" cy="864000"/>
          </a:xfrm>
          <a:prstGeom prst="rect">
            <a:avLst/>
          </a:prstGeom>
        </p:spPr>
      </p:pic>
      <p:pic>
        <p:nvPicPr>
          <p:cNvPr id="46" name="图片 45">
            <a:extLst>
              <a:ext uri="{FF2B5EF4-FFF2-40B4-BE49-F238E27FC236}">
                <a16:creationId xmlns:a16="http://schemas.microsoft.com/office/drawing/2014/main" id="{A2345A2F-8CB5-4B2D-88B0-04B3790B8B42}"/>
              </a:ext>
            </a:extLst>
          </p:cNvPr>
          <p:cNvPicPr>
            <a:picLocks noChangeAspect="1"/>
          </p:cNvPicPr>
          <p:nvPr/>
        </p:nvPicPr>
        <p:blipFill>
          <a:blip r:embed="rId20"/>
          <a:stretch>
            <a:fillRect/>
          </a:stretch>
        </p:blipFill>
        <p:spPr>
          <a:xfrm>
            <a:off x="8547815" y="5741302"/>
            <a:ext cx="3015997" cy="468000"/>
          </a:xfrm>
          <a:prstGeom prst="rect">
            <a:avLst/>
          </a:prstGeom>
        </p:spPr>
      </p:pic>
      <p:cxnSp>
        <p:nvCxnSpPr>
          <p:cNvPr id="47" name="直接连接符 46">
            <a:extLst>
              <a:ext uri="{FF2B5EF4-FFF2-40B4-BE49-F238E27FC236}">
                <a16:creationId xmlns:a16="http://schemas.microsoft.com/office/drawing/2014/main" id="{71FA7FF3-91A8-4199-A302-E0147E714A9B}"/>
              </a:ext>
            </a:extLst>
          </p:cNvPr>
          <p:cNvCxnSpPr/>
          <p:nvPr/>
        </p:nvCxnSpPr>
        <p:spPr>
          <a:xfrm>
            <a:off x="7926387" y="1949308"/>
            <a:ext cx="0" cy="417600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49" name="TextBox 40">
            <a:extLst>
              <a:ext uri="{FF2B5EF4-FFF2-40B4-BE49-F238E27FC236}">
                <a16:creationId xmlns:a16="http://schemas.microsoft.com/office/drawing/2014/main" id="{DA80DFA7-FCD8-422D-AA0A-EB9BC5A7C41F}"/>
              </a:ext>
            </a:extLst>
          </p:cNvPr>
          <p:cNvSpPr txBox="1"/>
          <p:nvPr/>
        </p:nvSpPr>
        <p:spPr>
          <a:xfrm>
            <a:off x="457650" y="2190356"/>
            <a:ext cx="4353836" cy="3554819"/>
          </a:xfrm>
          <a:prstGeom prst="rect">
            <a:avLst/>
          </a:prstGeom>
        </p:spPr>
        <p:txBody>
          <a:bodyPr wrap="square">
            <a:spAutoFit/>
          </a:bodyPr>
          <a:lstStyle>
            <a:defPPr>
              <a:defRPr lang="en-US"/>
            </a:defPPr>
            <a:lvl1pPr marL="342900" indent="-342900">
              <a:lnSpc>
                <a:spcPct val="100000"/>
              </a:lnSpc>
              <a:spcBef>
                <a:spcPts val="1200"/>
              </a:spcBef>
              <a:buClr>
                <a:srgbClr val="FF0000"/>
              </a:buClr>
              <a:buFont typeface="Wingdings" panose="05000000000000000000" pitchFamily="2" charset="2"/>
              <a:buChar char="l"/>
              <a:defRPr sz="2600">
                <a:solidFill>
                  <a:prstClr val="black"/>
                </a:solidFill>
                <a:latin typeface="Times New Roman" panose="02020603050405020304" pitchFamily="18" charset="0"/>
                <a:ea typeface="黑体" panose="02010609060101010101" pitchFamily="49" charset="-122"/>
                <a:cs typeface="Times New Roman" panose="02020603050405020304" pitchFamily="18" charset="0"/>
              </a:defRPr>
            </a:lvl1pPr>
            <a:lvl2pPr marL="180975" lvl="1" indent="-180975">
              <a:lnSpc>
                <a:spcPts val="1600"/>
              </a:lnSpc>
              <a:buClr>
                <a:srgbClr val="FF0000"/>
              </a:buClr>
              <a:buFont typeface="Wingdings" panose="05000000000000000000" pitchFamily="2" charset="2"/>
              <a:buChar char="l"/>
              <a:defRPr sz="1050">
                <a:latin typeface="黑体" panose="02010609060101010101" pitchFamily="49" charset="-122"/>
                <a:ea typeface="黑体" panose="02010609060101010101" pitchFamily="49" charset="-122"/>
              </a:defRPr>
            </a:lvl2pPr>
          </a:lstStyle>
          <a:p>
            <a:pPr marL="269875" lvl="1" indent="-269875">
              <a:lnSpc>
                <a:spcPct val="100000"/>
              </a:lnSpc>
              <a:spcAft>
                <a:spcPts val="300"/>
              </a:spcAft>
              <a:buClr>
                <a:srgbClr val="1A3297"/>
              </a:buClr>
            </a:pPr>
            <a:r>
              <a:rPr lang="en-US" altLang="zh-CN" sz="2000" dirty="0">
                <a:solidFill>
                  <a:prstClr val="black"/>
                </a:solidFill>
                <a:latin typeface="Times New Roman" panose="02020603050405020304" pitchFamily="18" charset="0"/>
                <a:ea typeface="思源黑体 CN Regular" pitchFamily="34" charset="-122"/>
                <a:cs typeface="Times New Roman" panose="02020603050405020304" pitchFamily="18" charset="0"/>
              </a:rPr>
              <a:t>Simulating glacier ablation, snow accumulation and snowmelt, and soil freeze-thaw processes based on hydrothermal coupling and exchange;</a:t>
            </a:r>
          </a:p>
          <a:p>
            <a:pPr marL="269875" lvl="1" indent="-269875">
              <a:lnSpc>
                <a:spcPct val="100000"/>
              </a:lnSpc>
              <a:spcAft>
                <a:spcPts val="300"/>
              </a:spcAft>
              <a:buClr>
                <a:srgbClr val="1A3297"/>
              </a:buClr>
            </a:pPr>
            <a:r>
              <a:rPr lang="en-US" altLang="zh-CN" sz="2000" dirty="0">
                <a:solidFill>
                  <a:prstClr val="black"/>
                </a:solidFill>
                <a:latin typeface="Times New Roman" panose="02020603050405020304" pitchFamily="18" charset="0"/>
                <a:ea typeface="思源黑体 CN Regular" pitchFamily="34" charset="-122"/>
                <a:cs typeface="Times New Roman" panose="02020603050405020304" pitchFamily="18" charset="0"/>
              </a:rPr>
              <a:t>Simulating vegetation growth process and vegetation transpiration process based on photosynthesis;</a:t>
            </a:r>
          </a:p>
          <a:p>
            <a:pPr marL="269875" lvl="1" indent="-269875">
              <a:lnSpc>
                <a:spcPct val="100000"/>
              </a:lnSpc>
              <a:spcAft>
                <a:spcPts val="300"/>
              </a:spcAft>
              <a:buClr>
                <a:srgbClr val="1A3297"/>
              </a:buClr>
            </a:pPr>
            <a:r>
              <a:rPr lang="en-US" altLang="zh-CN" sz="2000" dirty="0">
                <a:solidFill>
                  <a:prstClr val="black"/>
                </a:solidFill>
                <a:latin typeface="Times New Roman" panose="02020603050405020304" pitchFamily="18" charset="0"/>
                <a:ea typeface="思源黑体 CN Regular" pitchFamily="34" charset="-122"/>
                <a:cs typeface="Times New Roman" panose="02020603050405020304" pitchFamily="18" charset="0"/>
              </a:rPr>
              <a:t>The runoff process is simulated based on soil hydrodynamics, and the confluence process is simulated based on channel hydraulics.</a:t>
            </a:r>
          </a:p>
        </p:txBody>
      </p:sp>
    </p:spTree>
    <p:extLst>
      <p:ext uri="{BB962C8B-B14F-4D97-AF65-F5344CB8AC3E}">
        <p14:creationId xmlns:p14="http://schemas.microsoft.com/office/powerpoint/2010/main" val="1865124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6CF190-1770-4042-9A76-1CD249407C77}"/>
              </a:ext>
            </a:extLst>
          </p:cNvPr>
          <p:cNvSpPr/>
          <p:nvPr/>
        </p:nvSpPr>
        <p:spPr>
          <a:xfrm>
            <a:off x="0" y="1"/>
            <a:ext cx="12192000" cy="533399"/>
          </a:xfrm>
          <a:prstGeom prst="rect">
            <a:avLst/>
          </a:prstGeom>
          <a:solidFill>
            <a:srgbClr val="94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260" y="0"/>
            <a:ext cx="540919" cy="585996"/>
          </a:xfrm>
          <a:prstGeom prst="rect">
            <a:avLst/>
          </a:prstGeom>
          <a:ln w="38100">
            <a:noFill/>
          </a:ln>
        </p:spPr>
      </p:pic>
      <p:sp>
        <p:nvSpPr>
          <p:cNvPr id="12" name="文本框 11">
            <a:extLst>
              <a:ext uri="{FF2B5EF4-FFF2-40B4-BE49-F238E27FC236}">
                <a16:creationId xmlns:a16="http://schemas.microsoft.com/office/drawing/2014/main" id="{E834643E-CD00-4D4A-A5E4-40F64C6DC412}"/>
              </a:ext>
            </a:extLst>
          </p:cNvPr>
          <p:cNvSpPr txBox="1"/>
          <p:nvPr/>
        </p:nvSpPr>
        <p:spPr>
          <a:xfrm>
            <a:off x="0" y="40394"/>
            <a:ext cx="12192000" cy="461665"/>
          </a:xfrm>
          <a:prstGeom prst="rect">
            <a:avLst/>
          </a:prstGeom>
          <a:noFill/>
        </p:spPr>
        <p:txBody>
          <a:bodyPr wrap="square" rtlCol="0">
            <a:spAutoFit/>
          </a:bodyPr>
          <a:lstStyle>
            <a:defPPr>
              <a:defRPr lang="zh-CN"/>
            </a:defPPr>
            <a:lvl1pPr>
              <a:defRPr sz="2400" b="1">
                <a:solidFill>
                  <a:srgbClr val="FFFFFF"/>
                </a:solidFill>
                <a:latin typeface="微软雅黑" panose="020B0503020204020204" pitchFamily="34" charset="-122"/>
                <a:ea typeface="微软雅黑" panose="020B0503020204020204" pitchFamily="34" charset="-122"/>
              </a:defRPr>
            </a:lvl1pPr>
          </a:lstStyle>
          <a:p>
            <a:pPr algn="ctr"/>
            <a:r>
              <a:rPr lang="en-US" altLang="zh-CN" dirty="0"/>
              <a:t>Establishment of the GBEHM in the YRB</a:t>
            </a:r>
            <a:endParaRPr lang="zh-CN" altLang="en-US" dirty="0"/>
          </a:p>
        </p:txBody>
      </p:sp>
      <p:pic>
        <p:nvPicPr>
          <p:cNvPr id="22" name="Picture 192" descr="EGU logo">
            <a:extLst>
              <a:ext uri="{FF2B5EF4-FFF2-40B4-BE49-F238E27FC236}">
                <a16:creationId xmlns:a16="http://schemas.microsoft.com/office/drawing/2014/main" id="{EF04620B-5260-45A8-A978-B3FC052AC5C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12190"/>
          <a:stretch/>
        </p:blipFill>
        <p:spPr bwMode="auto">
          <a:xfrm>
            <a:off x="10999518" y="49163"/>
            <a:ext cx="1250539" cy="487669"/>
          </a:xfrm>
          <a:prstGeom prst="rect">
            <a:avLst/>
          </a:prstGeom>
          <a:noFill/>
          <a:extLst>
            <a:ext uri="{909E8E84-426E-40DD-AFC4-6F175D3DCCD1}">
              <a14:hiddenFill xmlns:a14="http://schemas.microsoft.com/office/drawing/2010/main">
                <a:solidFill>
                  <a:srgbClr val="FFFFFF"/>
                </a:solidFill>
              </a14:hiddenFill>
            </a:ext>
          </a:extLst>
        </p:spPr>
      </p:pic>
      <p:pic>
        <p:nvPicPr>
          <p:cNvPr id="23" name="Hydro Logo">
            <a:extLst>
              <a:ext uri="{FF2B5EF4-FFF2-40B4-BE49-F238E27FC236}">
                <a16:creationId xmlns:a16="http://schemas.microsoft.com/office/drawing/2014/main" id="{2A3FF351-498C-42EF-A209-68B03EB2786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9960" y="-3431"/>
            <a:ext cx="533399" cy="533399"/>
          </a:xfrm>
          <a:prstGeom prst="rect">
            <a:avLst/>
          </a:prstGeom>
          <a:effectLst/>
        </p:spPr>
      </p:pic>
      <p:pic>
        <p:nvPicPr>
          <p:cNvPr id="8" name="图片 7">
            <a:extLst>
              <a:ext uri="{FF2B5EF4-FFF2-40B4-BE49-F238E27FC236}">
                <a16:creationId xmlns:a16="http://schemas.microsoft.com/office/drawing/2014/main" id="{F5221E56-402E-4116-BF1D-C7BDD00534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6115" y="2031399"/>
            <a:ext cx="4264798" cy="2844000"/>
          </a:xfrm>
          <a:prstGeom prst="rect">
            <a:avLst/>
          </a:prstGeom>
        </p:spPr>
      </p:pic>
      <p:pic>
        <p:nvPicPr>
          <p:cNvPr id="9" name="图片 8">
            <a:extLst>
              <a:ext uri="{FF2B5EF4-FFF2-40B4-BE49-F238E27FC236}">
                <a16:creationId xmlns:a16="http://schemas.microsoft.com/office/drawing/2014/main" id="{7125EE1D-154A-4E47-AC0F-D608384C3A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5718" y="2045144"/>
            <a:ext cx="4264797" cy="2844000"/>
          </a:xfrm>
          <a:prstGeom prst="rect">
            <a:avLst/>
          </a:prstGeom>
        </p:spPr>
      </p:pic>
      <p:sp>
        <p:nvSpPr>
          <p:cNvPr id="10" name="矩形 9">
            <a:extLst>
              <a:ext uri="{FF2B5EF4-FFF2-40B4-BE49-F238E27FC236}">
                <a16:creationId xmlns:a16="http://schemas.microsoft.com/office/drawing/2014/main" id="{8EC242EB-546B-4AB1-A11A-430131352219}"/>
              </a:ext>
            </a:extLst>
          </p:cNvPr>
          <p:cNvSpPr/>
          <p:nvPr/>
        </p:nvSpPr>
        <p:spPr>
          <a:xfrm>
            <a:off x="5903146" y="667339"/>
            <a:ext cx="5158144" cy="1323439"/>
          </a:xfrm>
          <a:prstGeom prst="rect">
            <a:avLst/>
          </a:prstGeom>
          <a:noFill/>
        </p:spPr>
        <p:txBody>
          <a:bodyPr wrap="square">
            <a:spAutoFit/>
          </a:bodyPr>
          <a:lstStyle/>
          <a:p>
            <a:r>
              <a:rPr lang="en-US" altLang="zh-CN" sz="1600" dirty="0">
                <a:solidFill>
                  <a:srgbClr val="202124"/>
                </a:solidFill>
                <a:latin typeface="微软雅黑" panose="020B0503020204020204" pitchFamily="34" charset="-122"/>
                <a:ea typeface="微软雅黑" panose="020B0503020204020204" pitchFamily="34" charset="-122"/>
              </a:rPr>
              <a:t>The study area was divided into 718 sub-basins with an average area of ​​1044km</a:t>
            </a:r>
            <a:r>
              <a:rPr lang="en-US" altLang="zh-CN" sz="1600" baseline="30000" dirty="0">
                <a:solidFill>
                  <a:srgbClr val="202124"/>
                </a:solidFill>
                <a:latin typeface="微软雅黑" panose="020B0503020204020204" pitchFamily="34" charset="-122"/>
                <a:ea typeface="微软雅黑" panose="020B0503020204020204" pitchFamily="34" charset="-122"/>
              </a:rPr>
              <a:t>2</a:t>
            </a:r>
            <a:r>
              <a:rPr lang="en-US" altLang="zh-CN" sz="1600" dirty="0">
                <a:solidFill>
                  <a:srgbClr val="202124"/>
                </a:solidFill>
                <a:latin typeface="微软雅黑" panose="020B0503020204020204" pitchFamily="34" charset="-122"/>
                <a:ea typeface="微软雅黑" panose="020B0503020204020204" pitchFamily="34" charset="-122"/>
              </a:rPr>
              <a:t>; the river network topology and confluence order are defined based on the Horton-Strahler river network classification system.</a:t>
            </a:r>
            <a:endParaRPr lang="zh-CN" altLang="en-US" sz="1600" dirty="0">
              <a:solidFill>
                <a:srgbClr val="202124"/>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B26857B8-C696-4BDF-B7E3-992507D15C2A}"/>
              </a:ext>
            </a:extLst>
          </p:cNvPr>
          <p:cNvSpPr txBox="1"/>
          <p:nvPr/>
        </p:nvSpPr>
        <p:spPr>
          <a:xfrm>
            <a:off x="435432" y="708635"/>
            <a:ext cx="5070876" cy="1323439"/>
          </a:xfrm>
          <a:prstGeom prst="rect">
            <a:avLst/>
          </a:prstGeom>
          <a:noFill/>
        </p:spPr>
        <p:txBody>
          <a:bodyPr wrap="square">
            <a:spAutoFit/>
          </a:bodyPr>
          <a:lstStyle/>
          <a:p>
            <a:pPr>
              <a:defRPr/>
            </a:pPr>
            <a:r>
              <a:rPr lang="en-US" altLang="zh-CN" sz="1600" b="0" i="0" dirty="0">
                <a:solidFill>
                  <a:srgbClr val="202124"/>
                </a:solidFill>
                <a:effectLst/>
                <a:latin typeface="微软雅黑" panose="020B0503020204020204" pitchFamily="34" charset="-122"/>
                <a:ea typeface="微软雅黑" panose="020B0503020204020204" pitchFamily="34" charset="-122"/>
              </a:rPr>
              <a:t>The simulated watershed covers an area of ​​about 750,000 km</a:t>
            </a:r>
            <a:r>
              <a:rPr lang="en-US" altLang="zh-CN" sz="1600" baseline="30000" dirty="0">
                <a:solidFill>
                  <a:srgbClr val="202124"/>
                </a:solidFill>
                <a:latin typeface="微软雅黑" panose="020B0503020204020204" pitchFamily="34" charset="-122"/>
                <a:ea typeface="微软雅黑" panose="020B0503020204020204" pitchFamily="34" charset="-122"/>
              </a:rPr>
              <a:t>2</a:t>
            </a:r>
            <a:r>
              <a:rPr lang="en-US" altLang="zh-CN" sz="1600" b="0" i="0" dirty="0">
                <a:solidFill>
                  <a:srgbClr val="202124"/>
                </a:solidFill>
                <a:effectLst/>
                <a:latin typeface="微软雅黑" panose="020B0503020204020204" pitchFamily="34" charset="-122"/>
                <a:ea typeface="微软雅黑" panose="020B0503020204020204" pitchFamily="34" charset="-122"/>
              </a:rPr>
              <a:t>. A 10km×10km grid was used to </a:t>
            </a:r>
          </a:p>
          <a:p>
            <a:pPr>
              <a:defRPr/>
            </a:pPr>
            <a:r>
              <a:rPr lang="en-US" altLang="zh-CN" sz="1600" b="0" i="0" dirty="0">
                <a:solidFill>
                  <a:srgbClr val="202124"/>
                </a:solidFill>
                <a:effectLst/>
                <a:latin typeface="微软雅黑" panose="020B0503020204020204" pitchFamily="34" charset="-122"/>
                <a:ea typeface="微软雅黑" panose="020B0503020204020204" pitchFamily="34" charset="-122"/>
              </a:rPr>
              <a:t>discretize this area, and the parameters of one 10km grid were estimated based on resolution geographic data in sub-grids.</a:t>
            </a:r>
            <a:endParaRPr lang="en-US" altLang="zh-CN" sz="1600" dirty="0">
              <a:solidFill>
                <a:srgbClr val="514843"/>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8" name="直接连接符 17">
            <a:extLst>
              <a:ext uri="{FF2B5EF4-FFF2-40B4-BE49-F238E27FC236}">
                <a16:creationId xmlns:a16="http://schemas.microsoft.com/office/drawing/2014/main" id="{9C5710AE-BDF8-4140-AE03-51144192AB19}"/>
              </a:ext>
            </a:extLst>
          </p:cNvPr>
          <p:cNvCxnSpPr>
            <a:cxnSpLocks/>
          </p:cNvCxnSpPr>
          <p:nvPr/>
        </p:nvCxnSpPr>
        <p:spPr>
          <a:xfrm flipH="1">
            <a:off x="2970837" y="3967828"/>
            <a:ext cx="935689" cy="1139623"/>
          </a:xfrm>
          <a:prstGeom prst="line">
            <a:avLst/>
          </a:prstGeom>
          <a:noFill/>
          <a:ln w="3175" cap="rnd" cmpd="sng" algn="ctr">
            <a:solidFill>
              <a:srgbClr val="C00000"/>
            </a:solidFill>
            <a:prstDash val="solid"/>
          </a:ln>
          <a:effectLst/>
        </p:spPr>
      </p:cxnSp>
      <p:cxnSp>
        <p:nvCxnSpPr>
          <p:cNvPr id="19" name="直接连接符 18">
            <a:extLst>
              <a:ext uri="{FF2B5EF4-FFF2-40B4-BE49-F238E27FC236}">
                <a16:creationId xmlns:a16="http://schemas.microsoft.com/office/drawing/2014/main" id="{59A35A86-395D-4308-A045-05A2405A5C0F}"/>
              </a:ext>
            </a:extLst>
          </p:cNvPr>
          <p:cNvCxnSpPr>
            <a:cxnSpLocks/>
          </p:cNvCxnSpPr>
          <p:nvPr/>
        </p:nvCxnSpPr>
        <p:spPr>
          <a:xfrm flipH="1">
            <a:off x="3882322" y="3943505"/>
            <a:ext cx="219381" cy="1164448"/>
          </a:xfrm>
          <a:prstGeom prst="line">
            <a:avLst/>
          </a:prstGeom>
          <a:noFill/>
          <a:ln w="3175" cap="rnd" cmpd="sng" algn="ctr">
            <a:solidFill>
              <a:srgbClr val="C00000"/>
            </a:solidFill>
            <a:prstDash val="solid"/>
          </a:ln>
          <a:effectLst/>
        </p:spPr>
      </p:cxnSp>
      <p:grpSp>
        <p:nvGrpSpPr>
          <p:cNvPr id="20" name="组合 2">
            <a:extLst>
              <a:ext uri="{FF2B5EF4-FFF2-40B4-BE49-F238E27FC236}">
                <a16:creationId xmlns:a16="http://schemas.microsoft.com/office/drawing/2014/main" id="{2FC59E53-4EE7-40CD-BF5A-072AAA3589AE}"/>
              </a:ext>
            </a:extLst>
          </p:cNvPr>
          <p:cNvGrpSpPr>
            <a:grpSpLocks/>
          </p:cNvGrpSpPr>
          <p:nvPr/>
        </p:nvGrpSpPr>
        <p:grpSpPr bwMode="auto">
          <a:xfrm>
            <a:off x="1351125" y="2275469"/>
            <a:ext cx="3915620" cy="2320091"/>
            <a:chOff x="1079538" y="2493076"/>
            <a:chExt cx="3894953" cy="2306111"/>
          </a:xfrm>
        </p:grpSpPr>
        <p:sp>
          <p:nvSpPr>
            <p:cNvPr id="74" name="Line 127">
              <a:extLst>
                <a:ext uri="{FF2B5EF4-FFF2-40B4-BE49-F238E27FC236}">
                  <a16:creationId xmlns:a16="http://schemas.microsoft.com/office/drawing/2014/main" id="{6A8291FC-4FF3-42DD-AEE9-524BCFD0C78D}"/>
                </a:ext>
              </a:extLst>
            </p:cNvPr>
            <p:cNvSpPr>
              <a:spLocks noChangeShapeType="1"/>
            </p:cNvSpPr>
            <p:nvPr/>
          </p:nvSpPr>
          <p:spPr bwMode="auto">
            <a:xfrm>
              <a:off x="1079538" y="2621542"/>
              <a:ext cx="3894953" cy="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75" name="Line 128">
              <a:extLst>
                <a:ext uri="{FF2B5EF4-FFF2-40B4-BE49-F238E27FC236}">
                  <a16:creationId xmlns:a16="http://schemas.microsoft.com/office/drawing/2014/main" id="{D5F73B9E-0D2F-4FC4-B037-3DEB47535A72}"/>
                </a:ext>
              </a:extLst>
            </p:cNvPr>
            <p:cNvSpPr>
              <a:spLocks noChangeShapeType="1"/>
            </p:cNvSpPr>
            <p:nvPr/>
          </p:nvSpPr>
          <p:spPr bwMode="auto">
            <a:xfrm>
              <a:off x="1079538" y="2813534"/>
              <a:ext cx="3894953" cy="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76" name="Line 129">
              <a:extLst>
                <a:ext uri="{FF2B5EF4-FFF2-40B4-BE49-F238E27FC236}">
                  <a16:creationId xmlns:a16="http://schemas.microsoft.com/office/drawing/2014/main" id="{04EDBC7F-942F-4577-807D-4DCFE7413E10}"/>
                </a:ext>
              </a:extLst>
            </p:cNvPr>
            <p:cNvSpPr>
              <a:spLocks noChangeShapeType="1"/>
            </p:cNvSpPr>
            <p:nvPr/>
          </p:nvSpPr>
          <p:spPr bwMode="auto">
            <a:xfrm>
              <a:off x="1079538" y="3005526"/>
              <a:ext cx="3894953" cy="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77" name="Line 130">
              <a:extLst>
                <a:ext uri="{FF2B5EF4-FFF2-40B4-BE49-F238E27FC236}">
                  <a16:creationId xmlns:a16="http://schemas.microsoft.com/office/drawing/2014/main" id="{094E66D1-6676-4C72-BE31-FB988ECD8680}"/>
                </a:ext>
              </a:extLst>
            </p:cNvPr>
            <p:cNvSpPr>
              <a:spLocks noChangeShapeType="1"/>
            </p:cNvSpPr>
            <p:nvPr/>
          </p:nvSpPr>
          <p:spPr bwMode="auto">
            <a:xfrm>
              <a:off x="1079538" y="3197518"/>
              <a:ext cx="3894953" cy="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78" name="Line 131">
              <a:extLst>
                <a:ext uri="{FF2B5EF4-FFF2-40B4-BE49-F238E27FC236}">
                  <a16:creationId xmlns:a16="http://schemas.microsoft.com/office/drawing/2014/main" id="{D82995A6-A298-482F-B6D0-6AD3741C7320}"/>
                </a:ext>
              </a:extLst>
            </p:cNvPr>
            <p:cNvSpPr>
              <a:spLocks noChangeShapeType="1"/>
            </p:cNvSpPr>
            <p:nvPr/>
          </p:nvSpPr>
          <p:spPr bwMode="auto">
            <a:xfrm>
              <a:off x="1079538" y="3389510"/>
              <a:ext cx="3894953" cy="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79" name="Line 132">
              <a:extLst>
                <a:ext uri="{FF2B5EF4-FFF2-40B4-BE49-F238E27FC236}">
                  <a16:creationId xmlns:a16="http://schemas.microsoft.com/office/drawing/2014/main" id="{3BC6FAA8-33D5-4CE2-A542-B688CEADFF04}"/>
                </a:ext>
              </a:extLst>
            </p:cNvPr>
            <p:cNvSpPr>
              <a:spLocks noChangeShapeType="1"/>
            </p:cNvSpPr>
            <p:nvPr/>
          </p:nvSpPr>
          <p:spPr bwMode="auto">
            <a:xfrm>
              <a:off x="1079538" y="3581502"/>
              <a:ext cx="3894953" cy="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80" name="Line 133">
              <a:extLst>
                <a:ext uri="{FF2B5EF4-FFF2-40B4-BE49-F238E27FC236}">
                  <a16:creationId xmlns:a16="http://schemas.microsoft.com/office/drawing/2014/main" id="{840B5305-43CD-4767-8C10-FB9FBE0474AC}"/>
                </a:ext>
              </a:extLst>
            </p:cNvPr>
            <p:cNvSpPr>
              <a:spLocks noChangeShapeType="1"/>
            </p:cNvSpPr>
            <p:nvPr/>
          </p:nvSpPr>
          <p:spPr bwMode="auto">
            <a:xfrm>
              <a:off x="1079538" y="3773494"/>
              <a:ext cx="3894953" cy="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81" name="Line 134">
              <a:extLst>
                <a:ext uri="{FF2B5EF4-FFF2-40B4-BE49-F238E27FC236}">
                  <a16:creationId xmlns:a16="http://schemas.microsoft.com/office/drawing/2014/main" id="{71F3C6F6-6774-4A16-8EB7-91DAED3D11C6}"/>
                </a:ext>
              </a:extLst>
            </p:cNvPr>
            <p:cNvSpPr>
              <a:spLocks noChangeShapeType="1"/>
            </p:cNvSpPr>
            <p:nvPr/>
          </p:nvSpPr>
          <p:spPr bwMode="auto">
            <a:xfrm>
              <a:off x="1079538" y="3965486"/>
              <a:ext cx="3894953" cy="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82" name="Line 135">
              <a:extLst>
                <a:ext uri="{FF2B5EF4-FFF2-40B4-BE49-F238E27FC236}">
                  <a16:creationId xmlns:a16="http://schemas.microsoft.com/office/drawing/2014/main" id="{4D8CBE7F-7131-4F65-941E-54F5E14F0CC9}"/>
                </a:ext>
              </a:extLst>
            </p:cNvPr>
            <p:cNvSpPr>
              <a:spLocks noChangeShapeType="1"/>
            </p:cNvSpPr>
            <p:nvPr/>
          </p:nvSpPr>
          <p:spPr bwMode="auto">
            <a:xfrm>
              <a:off x="1079538" y="4157478"/>
              <a:ext cx="3894953" cy="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83" name="Line 136">
              <a:extLst>
                <a:ext uri="{FF2B5EF4-FFF2-40B4-BE49-F238E27FC236}">
                  <a16:creationId xmlns:a16="http://schemas.microsoft.com/office/drawing/2014/main" id="{CC230EC5-4435-48D2-9656-431D14ABEA4E}"/>
                </a:ext>
              </a:extLst>
            </p:cNvPr>
            <p:cNvSpPr>
              <a:spLocks noChangeShapeType="1"/>
            </p:cNvSpPr>
            <p:nvPr/>
          </p:nvSpPr>
          <p:spPr bwMode="auto">
            <a:xfrm>
              <a:off x="1079538" y="4349470"/>
              <a:ext cx="3894953" cy="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84" name="Line 137">
              <a:extLst>
                <a:ext uri="{FF2B5EF4-FFF2-40B4-BE49-F238E27FC236}">
                  <a16:creationId xmlns:a16="http://schemas.microsoft.com/office/drawing/2014/main" id="{B1BA78BC-1C67-4A75-9570-803D2321EEB2}"/>
                </a:ext>
              </a:extLst>
            </p:cNvPr>
            <p:cNvSpPr>
              <a:spLocks noChangeShapeType="1"/>
            </p:cNvSpPr>
            <p:nvPr/>
          </p:nvSpPr>
          <p:spPr bwMode="auto">
            <a:xfrm>
              <a:off x="1079538" y="4541462"/>
              <a:ext cx="3894953" cy="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85" name="Line 138">
              <a:extLst>
                <a:ext uri="{FF2B5EF4-FFF2-40B4-BE49-F238E27FC236}">
                  <a16:creationId xmlns:a16="http://schemas.microsoft.com/office/drawing/2014/main" id="{BF043D04-86AF-4CD8-9137-4181B4CED823}"/>
                </a:ext>
              </a:extLst>
            </p:cNvPr>
            <p:cNvSpPr>
              <a:spLocks noChangeShapeType="1"/>
            </p:cNvSpPr>
            <p:nvPr/>
          </p:nvSpPr>
          <p:spPr bwMode="auto">
            <a:xfrm>
              <a:off x="1079538" y="4733454"/>
              <a:ext cx="3894953" cy="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86" name="Line 139">
              <a:extLst>
                <a:ext uri="{FF2B5EF4-FFF2-40B4-BE49-F238E27FC236}">
                  <a16:creationId xmlns:a16="http://schemas.microsoft.com/office/drawing/2014/main" id="{E8ED5B61-7DAE-4B83-AC74-699BDA4058AA}"/>
                </a:ext>
              </a:extLst>
            </p:cNvPr>
            <p:cNvSpPr>
              <a:spLocks noChangeShapeType="1"/>
            </p:cNvSpPr>
            <p:nvPr/>
          </p:nvSpPr>
          <p:spPr bwMode="auto">
            <a:xfrm>
              <a:off x="1080969"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87" name="Line 140">
              <a:extLst>
                <a:ext uri="{FF2B5EF4-FFF2-40B4-BE49-F238E27FC236}">
                  <a16:creationId xmlns:a16="http://schemas.microsoft.com/office/drawing/2014/main" id="{933EEA96-5EBB-429E-B3D5-9C1B25A82848}"/>
                </a:ext>
              </a:extLst>
            </p:cNvPr>
            <p:cNvSpPr>
              <a:spLocks noChangeShapeType="1"/>
            </p:cNvSpPr>
            <p:nvPr/>
          </p:nvSpPr>
          <p:spPr bwMode="auto">
            <a:xfrm>
              <a:off x="1275574"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88" name="Line 141">
              <a:extLst>
                <a:ext uri="{FF2B5EF4-FFF2-40B4-BE49-F238E27FC236}">
                  <a16:creationId xmlns:a16="http://schemas.microsoft.com/office/drawing/2014/main" id="{8AE19E03-E092-4221-BD75-93E9501DC117}"/>
                </a:ext>
              </a:extLst>
            </p:cNvPr>
            <p:cNvSpPr>
              <a:spLocks noChangeShapeType="1"/>
            </p:cNvSpPr>
            <p:nvPr/>
          </p:nvSpPr>
          <p:spPr bwMode="auto">
            <a:xfrm>
              <a:off x="1470178"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89" name="Line 142">
              <a:extLst>
                <a:ext uri="{FF2B5EF4-FFF2-40B4-BE49-F238E27FC236}">
                  <a16:creationId xmlns:a16="http://schemas.microsoft.com/office/drawing/2014/main" id="{D9D27D22-9ADA-4A14-98C4-F65AA31EB4A6}"/>
                </a:ext>
              </a:extLst>
            </p:cNvPr>
            <p:cNvSpPr>
              <a:spLocks noChangeShapeType="1"/>
            </p:cNvSpPr>
            <p:nvPr/>
          </p:nvSpPr>
          <p:spPr bwMode="auto">
            <a:xfrm>
              <a:off x="1664783"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90" name="Line 143">
              <a:extLst>
                <a:ext uri="{FF2B5EF4-FFF2-40B4-BE49-F238E27FC236}">
                  <a16:creationId xmlns:a16="http://schemas.microsoft.com/office/drawing/2014/main" id="{9FE0314C-54B2-4288-90E9-094A2091BA7C}"/>
                </a:ext>
              </a:extLst>
            </p:cNvPr>
            <p:cNvSpPr>
              <a:spLocks noChangeShapeType="1"/>
            </p:cNvSpPr>
            <p:nvPr/>
          </p:nvSpPr>
          <p:spPr bwMode="auto">
            <a:xfrm>
              <a:off x="1859387"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91" name="Line 144">
              <a:extLst>
                <a:ext uri="{FF2B5EF4-FFF2-40B4-BE49-F238E27FC236}">
                  <a16:creationId xmlns:a16="http://schemas.microsoft.com/office/drawing/2014/main" id="{4D4E2C8D-3DB5-48F6-A1D8-69AF68307752}"/>
                </a:ext>
              </a:extLst>
            </p:cNvPr>
            <p:cNvSpPr>
              <a:spLocks noChangeShapeType="1"/>
            </p:cNvSpPr>
            <p:nvPr/>
          </p:nvSpPr>
          <p:spPr bwMode="auto">
            <a:xfrm>
              <a:off x="2053992"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92" name="Line 145">
              <a:extLst>
                <a:ext uri="{FF2B5EF4-FFF2-40B4-BE49-F238E27FC236}">
                  <a16:creationId xmlns:a16="http://schemas.microsoft.com/office/drawing/2014/main" id="{6E60AB86-C11E-449E-A55D-B0FED8BA6570}"/>
                </a:ext>
              </a:extLst>
            </p:cNvPr>
            <p:cNvSpPr>
              <a:spLocks noChangeShapeType="1"/>
            </p:cNvSpPr>
            <p:nvPr/>
          </p:nvSpPr>
          <p:spPr bwMode="auto">
            <a:xfrm>
              <a:off x="2248596"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93" name="Line 146">
              <a:extLst>
                <a:ext uri="{FF2B5EF4-FFF2-40B4-BE49-F238E27FC236}">
                  <a16:creationId xmlns:a16="http://schemas.microsoft.com/office/drawing/2014/main" id="{0A45E1F4-313B-44D1-BEB6-3354A835BF2A}"/>
                </a:ext>
              </a:extLst>
            </p:cNvPr>
            <p:cNvSpPr>
              <a:spLocks noChangeShapeType="1"/>
            </p:cNvSpPr>
            <p:nvPr/>
          </p:nvSpPr>
          <p:spPr bwMode="auto">
            <a:xfrm>
              <a:off x="2443201"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94" name="Line 147">
              <a:extLst>
                <a:ext uri="{FF2B5EF4-FFF2-40B4-BE49-F238E27FC236}">
                  <a16:creationId xmlns:a16="http://schemas.microsoft.com/office/drawing/2014/main" id="{19596BEB-2286-4E23-B8BF-0A5A66636108}"/>
                </a:ext>
              </a:extLst>
            </p:cNvPr>
            <p:cNvSpPr>
              <a:spLocks noChangeShapeType="1"/>
            </p:cNvSpPr>
            <p:nvPr/>
          </p:nvSpPr>
          <p:spPr bwMode="auto">
            <a:xfrm>
              <a:off x="2637806"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95" name="Line 148">
              <a:extLst>
                <a:ext uri="{FF2B5EF4-FFF2-40B4-BE49-F238E27FC236}">
                  <a16:creationId xmlns:a16="http://schemas.microsoft.com/office/drawing/2014/main" id="{3F1C51FA-F0A1-4269-ACFB-0798F189E298}"/>
                </a:ext>
              </a:extLst>
            </p:cNvPr>
            <p:cNvSpPr>
              <a:spLocks noChangeShapeType="1"/>
            </p:cNvSpPr>
            <p:nvPr/>
          </p:nvSpPr>
          <p:spPr bwMode="auto">
            <a:xfrm>
              <a:off x="2832410"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96" name="Line 149">
              <a:extLst>
                <a:ext uri="{FF2B5EF4-FFF2-40B4-BE49-F238E27FC236}">
                  <a16:creationId xmlns:a16="http://schemas.microsoft.com/office/drawing/2014/main" id="{41EF2A61-BE66-49DB-B0C0-428B81B47AD4}"/>
                </a:ext>
              </a:extLst>
            </p:cNvPr>
            <p:cNvSpPr>
              <a:spLocks noChangeShapeType="1"/>
            </p:cNvSpPr>
            <p:nvPr/>
          </p:nvSpPr>
          <p:spPr bwMode="auto">
            <a:xfrm>
              <a:off x="3027015"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97" name="Line 150">
              <a:extLst>
                <a:ext uri="{FF2B5EF4-FFF2-40B4-BE49-F238E27FC236}">
                  <a16:creationId xmlns:a16="http://schemas.microsoft.com/office/drawing/2014/main" id="{11BAF561-7282-4366-9ADE-5F688874F480}"/>
                </a:ext>
              </a:extLst>
            </p:cNvPr>
            <p:cNvSpPr>
              <a:spLocks noChangeShapeType="1"/>
            </p:cNvSpPr>
            <p:nvPr/>
          </p:nvSpPr>
          <p:spPr bwMode="auto">
            <a:xfrm>
              <a:off x="3221619"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98" name="Line 151">
              <a:extLst>
                <a:ext uri="{FF2B5EF4-FFF2-40B4-BE49-F238E27FC236}">
                  <a16:creationId xmlns:a16="http://schemas.microsoft.com/office/drawing/2014/main" id="{EA18AE4A-D225-402F-8C5F-B5D979E05B38}"/>
                </a:ext>
              </a:extLst>
            </p:cNvPr>
            <p:cNvSpPr>
              <a:spLocks noChangeShapeType="1"/>
            </p:cNvSpPr>
            <p:nvPr/>
          </p:nvSpPr>
          <p:spPr bwMode="auto">
            <a:xfrm>
              <a:off x="3416224" y="2493870"/>
              <a:ext cx="0" cy="2305317"/>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99" name="Line 152">
              <a:extLst>
                <a:ext uri="{FF2B5EF4-FFF2-40B4-BE49-F238E27FC236}">
                  <a16:creationId xmlns:a16="http://schemas.microsoft.com/office/drawing/2014/main" id="{BFD57F76-ED79-4A78-988C-87C5EDF47945}"/>
                </a:ext>
              </a:extLst>
            </p:cNvPr>
            <p:cNvSpPr>
              <a:spLocks noChangeShapeType="1"/>
            </p:cNvSpPr>
            <p:nvPr/>
          </p:nvSpPr>
          <p:spPr bwMode="auto">
            <a:xfrm>
              <a:off x="3610828"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100" name="Line 153">
              <a:extLst>
                <a:ext uri="{FF2B5EF4-FFF2-40B4-BE49-F238E27FC236}">
                  <a16:creationId xmlns:a16="http://schemas.microsoft.com/office/drawing/2014/main" id="{CF3628C7-5892-4DAD-B981-A4FEFA9B5111}"/>
                </a:ext>
              </a:extLst>
            </p:cNvPr>
            <p:cNvSpPr>
              <a:spLocks noChangeShapeType="1"/>
            </p:cNvSpPr>
            <p:nvPr/>
          </p:nvSpPr>
          <p:spPr bwMode="auto">
            <a:xfrm>
              <a:off x="3805433"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101" name="Line 154">
              <a:extLst>
                <a:ext uri="{FF2B5EF4-FFF2-40B4-BE49-F238E27FC236}">
                  <a16:creationId xmlns:a16="http://schemas.microsoft.com/office/drawing/2014/main" id="{96B026BC-D8E2-4674-A17F-2908C74673BC}"/>
                </a:ext>
              </a:extLst>
            </p:cNvPr>
            <p:cNvSpPr>
              <a:spLocks noChangeShapeType="1"/>
            </p:cNvSpPr>
            <p:nvPr/>
          </p:nvSpPr>
          <p:spPr bwMode="auto">
            <a:xfrm>
              <a:off x="4000037"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102" name="Line 155">
              <a:extLst>
                <a:ext uri="{FF2B5EF4-FFF2-40B4-BE49-F238E27FC236}">
                  <a16:creationId xmlns:a16="http://schemas.microsoft.com/office/drawing/2014/main" id="{732A05CC-7A11-47A7-8517-C1F3D4662810}"/>
                </a:ext>
              </a:extLst>
            </p:cNvPr>
            <p:cNvSpPr>
              <a:spLocks noChangeShapeType="1"/>
            </p:cNvSpPr>
            <p:nvPr/>
          </p:nvSpPr>
          <p:spPr bwMode="auto">
            <a:xfrm>
              <a:off x="4194642"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103" name="Line 156">
              <a:extLst>
                <a:ext uri="{FF2B5EF4-FFF2-40B4-BE49-F238E27FC236}">
                  <a16:creationId xmlns:a16="http://schemas.microsoft.com/office/drawing/2014/main" id="{8E0B3CEA-3F31-4972-8699-47B2F0AEA1BE}"/>
                </a:ext>
              </a:extLst>
            </p:cNvPr>
            <p:cNvSpPr>
              <a:spLocks noChangeShapeType="1"/>
            </p:cNvSpPr>
            <p:nvPr/>
          </p:nvSpPr>
          <p:spPr bwMode="auto">
            <a:xfrm>
              <a:off x="4389246"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104" name="Line 157">
              <a:extLst>
                <a:ext uri="{FF2B5EF4-FFF2-40B4-BE49-F238E27FC236}">
                  <a16:creationId xmlns:a16="http://schemas.microsoft.com/office/drawing/2014/main" id="{4C301D47-B6A9-4FBF-925F-4C63A3EFCE2B}"/>
                </a:ext>
              </a:extLst>
            </p:cNvPr>
            <p:cNvSpPr>
              <a:spLocks noChangeShapeType="1"/>
            </p:cNvSpPr>
            <p:nvPr/>
          </p:nvSpPr>
          <p:spPr bwMode="auto">
            <a:xfrm>
              <a:off x="4583851"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105" name="Line 158">
              <a:extLst>
                <a:ext uri="{FF2B5EF4-FFF2-40B4-BE49-F238E27FC236}">
                  <a16:creationId xmlns:a16="http://schemas.microsoft.com/office/drawing/2014/main" id="{C9C8EE04-1285-4F3B-8396-7D44A2041F3B}"/>
                </a:ext>
              </a:extLst>
            </p:cNvPr>
            <p:cNvSpPr>
              <a:spLocks noChangeShapeType="1"/>
            </p:cNvSpPr>
            <p:nvPr/>
          </p:nvSpPr>
          <p:spPr bwMode="auto">
            <a:xfrm>
              <a:off x="4778455"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106" name="Line 159">
              <a:extLst>
                <a:ext uri="{FF2B5EF4-FFF2-40B4-BE49-F238E27FC236}">
                  <a16:creationId xmlns:a16="http://schemas.microsoft.com/office/drawing/2014/main" id="{21C7DB83-52FF-47A7-80A0-B6DC7E1A7D4B}"/>
                </a:ext>
              </a:extLst>
            </p:cNvPr>
            <p:cNvSpPr>
              <a:spLocks noChangeShapeType="1"/>
            </p:cNvSpPr>
            <p:nvPr/>
          </p:nvSpPr>
          <p:spPr bwMode="auto">
            <a:xfrm>
              <a:off x="4973060" y="2493076"/>
              <a:ext cx="0" cy="2305316"/>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107" name="Rectangle 161">
              <a:extLst>
                <a:ext uri="{FF2B5EF4-FFF2-40B4-BE49-F238E27FC236}">
                  <a16:creationId xmlns:a16="http://schemas.microsoft.com/office/drawing/2014/main" id="{5F0197B7-6358-4B9F-99ED-E6F6ED88387F}"/>
                </a:ext>
              </a:extLst>
            </p:cNvPr>
            <p:cNvSpPr>
              <a:spLocks noChangeArrowheads="1"/>
            </p:cNvSpPr>
            <p:nvPr/>
          </p:nvSpPr>
          <p:spPr bwMode="auto">
            <a:xfrm>
              <a:off x="3622970" y="3971257"/>
              <a:ext cx="179991" cy="180021"/>
            </a:xfrm>
            <a:prstGeom prst="rect">
              <a:avLst/>
            </a:prstGeom>
            <a:solidFill>
              <a:srgbClr val="FFFFF3">
                <a:lumMod val="90000"/>
                <a:alpha val="70000"/>
              </a:srgbClr>
            </a:solidFill>
            <a:ln w="9525">
              <a:solidFill>
                <a:srgbClr val="FF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grpSp>
      <p:sp>
        <p:nvSpPr>
          <p:cNvPr id="50" name="文本框 49">
            <a:extLst>
              <a:ext uri="{FF2B5EF4-FFF2-40B4-BE49-F238E27FC236}">
                <a16:creationId xmlns:a16="http://schemas.microsoft.com/office/drawing/2014/main" id="{01ED299C-F6A9-4A76-BDE2-C887265889F2}"/>
              </a:ext>
            </a:extLst>
          </p:cNvPr>
          <p:cNvSpPr txBox="1"/>
          <p:nvPr/>
        </p:nvSpPr>
        <p:spPr>
          <a:xfrm>
            <a:off x="5191867" y="6196641"/>
            <a:ext cx="1280227"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Hillslope unit</a:t>
            </a:r>
            <a:endParaRPr kumimoji="0" lang="zh-CN" altLang="en-US" sz="1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pSp>
        <p:nvGrpSpPr>
          <p:cNvPr id="24" name="组合 23">
            <a:extLst>
              <a:ext uri="{FF2B5EF4-FFF2-40B4-BE49-F238E27FC236}">
                <a16:creationId xmlns:a16="http://schemas.microsoft.com/office/drawing/2014/main" id="{99DA95B6-B0E2-435B-AC4D-404FF83117EC}"/>
              </a:ext>
            </a:extLst>
          </p:cNvPr>
          <p:cNvGrpSpPr/>
          <p:nvPr/>
        </p:nvGrpSpPr>
        <p:grpSpPr>
          <a:xfrm>
            <a:off x="6485719" y="5131134"/>
            <a:ext cx="2129261" cy="1198049"/>
            <a:chOff x="6132795" y="5475418"/>
            <a:chExt cx="2129261" cy="1198049"/>
          </a:xfrm>
        </p:grpSpPr>
        <p:grpSp>
          <p:nvGrpSpPr>
            <p:cNvPr id="25" name="组合 24">
              <a:extLst>
                <a:ext uri="{FF2B5EF4-FFF2-40B4-BE49-F238E27FC236}">
                  <a16:creationId xmlns:a16="http://schemas.microsoft.com/office/drawing/2014/main" id="{A9C92583-3FC7-492A-9F98-B1C6E955D032}"/>
                </a:ext>
              </a:extLst>
            </p:cNvPr>
            <p:cNvGrpSpPr/>
            <p:nvPr/>
          </p:nvGrpSpPr>
          <p:grpSpPr>
            <a:xfrm>
              <a:off x="6780517" y="5475418"/>
              <a:ext cx="1481539" cy="957945"/>
              <a:chOff x="7437868" y="5557267"/>
              <a:chExt cx="1312849" cy="842362"/>
            </a:xfrm>
          </p:grpSpPr>
          <p:grpSp>
            <p:nvGrpSpPr>
              <p:cNvPr id="31" name="Group 34">
                <a:extLst>
                  <a:ext uri="{FF2B5EF4-FFF2-40B4-BE49-F238E27FC236}">
                    <a16:creationId xmlns:a16="http://schemas.microsoft.com/office/drawing/2014/main" id="{EB8197A4-7FF6-495B-BB88-7B0BE8939123}"/>
                  </a:ext>
                </a:extLst>
              </p:cNvPr>
              <p:cNvGrpSpPr>
                <a:grpSpLocks/>
              </p:cNvGrpSpPr>
              <p:nvPr/>
            </p:nvGrpSpPr>
            <p:grpSpPr bwMode="auto">
              <a:xfrm>
                <a:off x="7437868" y="5557267"/>
                <a:ext cx="1312849" cy="801908"/>
                <a:chOff x="4570" y="2649"/>
                <a:chExt cx="1313" cy="802"/>
              </a:xfrm>
            </p:grpSpPr>
            <p:sp>
              <p:nvSpPr>
                <p:cNvPr id="34" name="Freeform 12">
                  <a:extLst>
                    <a:ext uri="{FF2B5EF4-FFF2-40B4-BE49-F238E27FC236}">
                      <a16:creationId xmlns:a16="http://schemas.microsoft.com/office/drawing/2014/main" id="{13021ACE-CB6E-46F7-9A8F-DDEF9043A150}"/>
                    </a:ext>
                  </a:extLst>
                </p:cNvPr>
                <p:cNvSpPr>
                  <a:spLocks/>
                </p:cNvSpPr>
                <p:nvPr/>
              </p:nvSpPr>
              <p:spPr bwMode="auto">
                <a:xfrm>
                  <a:off x="4570" y="2712"/>
                  <a:ext cx="1271" cy="708"/>
                </a:xfrm>
                <a:custGeom>
                  <a:avLst/>
                  <a:gdLst>
                    <a:gd name="T0" fmla="*/ 186 w 7839"/>
                    <a:gd name="T1" fmla="*/ 3435 h 4354"/>
                    <a:gd name="T2" fmla="*/ 319 w 7839"/>
                    <a:gd name="T3" fmla="*/ 3292 h 4354"/>
                    <a:gd name="T4" fmla="*/ 957 w 7839"/>
                    <a:gd name="T5" fmla="*/ 2744 h 4354"/>
                    <a:gd name="T6" fmla="*/ 1224 w 7839"/>
                    <a:gd name="T7" fmla="*/ 2608 h 4354"/>
                    <a:gd name="T8" fmla="*/ 1675 w 7839"/>
                    <a:gd name="T9" fmla="*/ 1875 h 4354"/>
                    <a:gd name="T10" fmla="*/ 3012 w 7839"/>
                    <a:gd name="T11" fmla="*/ 1001 h 4354"/>
                    <a:gd name="T12" fmla="*/ 3837 w 7839"/>
                    <a:gd name="T13" fmla="*/ 902 h 4354"/>
                    <a:gd name="T14" fmla="*/ 4822 w 7839"/>
                    <a:gd name="T15" fmla="*/ 141 h 4354"/>
                    <a:gd name="T16" fmla="*/ 6577 w 7839"/>
                    <a:gd name="T17" fmla="*/ 40 h 4354"/>
                    <a:gd name="T18" fmla="*/ 7418 w 7839"/>
                    <a:gd name="T19" fmla="*/ 157 h 4354"/>
                    <a:gd name="T20" fmla="*/ 7754 w 7839"/>
                    <a:gd name="T21" fmla="*/ 959 h 4354"/>
                    <a:gd name="T22" fmla="*/ 7731 w 7839"/>
                    <a:gd name="T23" fmla="*/ 1672 h 4354"/>
                    <a:gd name="T24" fmla="*/ 6989 w 7839"/>
                    <a:gd name="T25" fmla="*/ 2602 h 4354"/>
                    <a:gd name="T26" fmla="*/ 5900 w 7839"/>
                    <a:gd name="T27" fmla="*/ 2887 h 4354"/>
                    <a:gd name="T28" fmla="*/ 5517 w 7839"/>
                    <a:gd name="T29" fmla="*/ 3477 h 4354"/>
                    <a:gd name="T30" fmla="*/ 4273 w 7839"/>
                    <a:gd name="T31" fmla="*/ 3527 h 4354"/>
                    <a:gd name="T32" fmla="*/ 3338 w 7839"/>
                    <a:gd name="T33" fmla="*/ 4087 h 4354"/>
                    <a:gd name="T34" fmla="*/ 1947 w 7839"/>
                    <a:gd name="T35" fmla="*/ 4203 h 4354"/>
                    <a:gd name="T36" fmla="*/ 678 w 7839"/>
                    <a:gd name="T37" fmla="*/ 4319 h 4354"/>
                    <a:gd name="T38" fmla="*/ 33 w 7839"/>
                    <a:gd name="T39" fmla="*/ 3955 h 4354"/>
                    <a:gd name="T40" fmla="*/ 186 w 7839"/>
                    <a:gd name="T41" fmla="*/ 3435 h 4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39" h="4354">
                      <a:moveTo>
                        <a:pt x="186" y="3435"/>
                      </a:moveTo>
                      <a:cubicBezTo>
                        <a:pt x="265" y="3331"/>
                        <a:pt x="292" y="3312"/>
                        <a:pt x="319" y="3292"/>
                      </a:cubicBezTo>
                      <a:cubicBezTo>
                        <a:pt x="525" y="3134"/>
                        <a:pt x="663" y="2868"/>
                        <a:pt x="957" y="2744"/>
                      </a:cubicBezTo>
                      <a:cubicBezTo>
                        <a:pt x="1042" y="2708"/>
                        <a:pt x="1141" y="2685"/>
                        <a:pt x="1224" y="2608"/>
                      </a:cubicBezTo>
                      <a:cubicBezTo>
                        <a:pt x="1375" y="2468"/>
                        <a:pt x="1476" y="2152"/>
                        <a:pt x="1675" y="1875"/>
                      </a:cubicBezTo>
                      <a:cubicBezTo>
                        <a:pt x="1980" y="1453"/>
                        <a:pt x="2516" y="1122"/>
                        <a:pt x="3012" y="1001"/>
                      </a:cubicBezTo>
                      <a:cubicBezTo>
                        <a:pt x="3329" y="924"/>
                        <a:pt x="3629" y="933"/>
                        <a:pt x="3837" y="902"/>
                      </a:cubicBezTo>
                      <a:cubicBezTo>
                        <a:pt x="4475" y="808"/>
                        <a:pt x="4243" y="338"/>
                        <a:pt x="4822" y="141"/>
                      </a:cubicBezTo>
                      <a:cubicBezTo>
                        <a:pt x="5193" y="14"/>
                        <a:pt x="5897" y="0"/>
                        <a:pt x="6577" y="40"/>
                      </a:cubicBezTo>
                      <a:cubicBezTo>
                        <a:pt x="6900" y="60"/>
                        <a:pt x="7218" y="91"/>
                        <a:pt x="7418" y="157"/>
                      </a:cubicBezTo>
                      <a:cubicBezTo>
                        <a:pt x="7839" y="295"/>
                        <a:pt x="7733" y="583"/>
                        <a:pt x="7754" y="959"/>
                      </a:cubicBezTo>
                      <a:cubicBezTo>
                        <a:pt x="7766" y="1161"/>
                        <a:pt x="7814" y="1387"/>
                        <a:pt x="7731" y="1672"/>
                      </a:cubicBezTo>
                      <a:cubicBezTo>
                        <a:pt x="7633" y="2007"/>
                        <a:pt x="7353" y="2421"/>
                        <a:pt x="6989" y="2602"/>
                      </a:cubicBezTo>
                      <a:cubicBezTo>
                        <a:pt x="6609" y="2791"/>
                        <a:pt x="6138" y="2725"/>
                        <a:pt x="5900" y="2887"/>
                      </a:cubicBezTo>
                      <a:cubicBezTo>
                        <a:pt x="5692" y="3028"/>
                        <a:pt x="5663" y="3343"/>
                        <a:pt x="5517" y="3477"/>
                      </a:cubicBezTo>
                      <a:cubicBezTo>
                        <a:pt x="5269" y="3703"/>
                        <a:pt x="4684" y="3405"/>
                        <a:pt x="4273" y="3527"/>
                      </a:cubicBezTo>
                      <a:cubicBezTo>
                        <a:pt x="3963" y="3619"/>
                        <a:pt x="3753" y="3950"/>
                        <a:pt x="3338" y="4087"/>
                      </a:cubicBezTo>
                      <a:cubicBezTo>
                        <a:pt x="2956" y="4213"/>
                        <a:pt x="2399" y="4174"/>
                        <a:pt x="1947" y="4203"/>
                      </a:cubicBezTo>
                      <a:cubicBezTo>
                        <a:pt x="1446" y="4236"/>
                        <a:pt x="1074" y="4354"/>
                        <a:pt x="678" y="4319"/>
                      </a:cubicBezTo>
                      <a:cubicBezTo>
                        <a:pt x="384" y="4292"/>
                        <a:pt x="76" y="4182"/>
                        <a:pt x="33" y="3955"/>
                      </a:cubicBezTo>
                      <a:cubicBezTo>
                        <a:pt x="0" y="3782"/>
                        <a:pt x="121" y="3543"/>
                        <a:pt x="186" y="3435"/>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35" name="Freeform 13">
                  <a:extLst>
                    <a:ext uri="{FF2B5EF4-FFF2-40B4-BE49-F238E27FC236}">
                      <a16:creationId xmlns:a16="http://schemas.microsoft.com/office/drawing/2014/main" id="{44880165-B724-4E0B-80D5-855E6196B249}"/>
                    </a:ext>
                  </a:extLst>
                </p:cNvPr>
                <p:cNvSpPr>
                  <a:spLocks/>
                </p:cNvSpPr>
                <p:nvPr/>
              </p:nvSpPr>
              <p:spPr bwMode="auto">
                <a:xfrm>
                  <a:off x="4570" y="2712"/>
                  <a:ext cx="1271" cy="708"/>
                </a:xfrm>
                <a:custGeom>
                  <a:avLst/>
                  <a:gdLst>
                    <a:gd name="T0" fmla="*/ 30 w 1271"/>
                    <a:gd name="T1" fmla="*/ 558 h 708"/>
                    <a:gd name="T2" fmla="*/ 52 w 1271"/>
                    <a:gd name="T3" fmla="*/ 535 h 708"/>
                    <a:gd name="T4" fmla="*/ 155 w 1271"/>
                    <a:gd name="T5" fmla="*/ 446 h 708"/>
                    <a:gd name="T6" fmla="*/ 198 w 1271"/>
                    <a:gd name="T7" fmla="*/ 424 h 708"/>
                    <a:gd name="T8" fmla="*/ 271 w 1271"/>
                    <a:gd name="T9" fmla="*/ 305 h 708"/>
                    <a:gd name="T10" fmla="*/ 488 w 1271"/>
                    <a:gd name="T11" fmla="*/ 163 h 708"/>
                    <a:gd name="T12" fmla="*/ 622 w 1271"/>
                    <a:gd name="T13" fmla="*/ 147 h 708"/>
                    <a:gd name="T14" fmla="*/ 782 w 1271"/>
                    <a:gd name="T15" fmla="*/ 23 h 708"/>
                    <a:gd name="T16" fmla="*/ 1066 w 1271"/>
                    <a:gd name="T17" fmla="*/ 7 h 708"/>
                    <a:gd name="T18" fmla="*/ 1203 w 1271"/>
                    <a:gd name="T19" fmla="*/ 26 h 708"/>
                    <a:gd name="T20" fmla="*/ 1257 w 1271"/>
                    <a:gd name="T21" fmla="*/ 156 h 708"/>
                    <a:gd name="T22" fmla="*/ 1253 w 1271"/>
                    <a:gd name="T23" fmla="*/ 272 h 708"/>
                    <a:gd name="T24" fmla="*/ 1133 w 1271"/>
                    <a:gd name="T25" fmla="*/ 423 h 708"/>
                    <a:gd name="T26" fmla="*/ 956 w 1271"/>
                    <a:gd name="T27" fmla="*/ 469 h 708"/>
                    <a:gd name="T28" fmla="*/ 894 w 1271"/>
                    <a:gd name="T29" fmla="*/ 565 h 708"/>
                    <a:gd name="T30" fmla="*/ 693 w 1271"/>
                    <a:gd name="T31" fmla="*/ 573 h 708"/>
                    <a:gd name="T32" fmla="*/ 541 w 1271"/>
                    <a:gd name="T33" fmla="*/ 664 h 708"/>
                    <a:gd name="T34" fmla="*/ 316 w 1271"/>
                    <a:gd name="T35" fmla="*/ 683 h 708"/>
                    <a:gd name="T36" fmla="*/ 110 w 1271"/>
                    <a:gd name="T37" fmla="*/ 702 h 708"/>
                    <a:gd name="T38" fmla="*/ 5 w 1271"/>
                    <a:gd name="T39" fmla="*/ 643 h 708"/>
                    <a:gd name="T40" fmla="*/ 30 w 1271"/>
                    <a:gd name="T41" fmla="*/ 55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1" h="708">
                      <a:moveTo>
                        <a:pt x="30" y="558"/>
                      </a:moveTo>
                      <a:cubicBezTo>
                        <a:pt x="43" y="541"/>
                        <a:pt x="47" y="538"/>
                        <a:pt x="52" y="535"/>
                      </a:cubicBezTo>
                      <a:cubicBezTo>
                        <a:pt x="85" y="509"/>
                        <a:pt x="107" y="466"/>
                        <a:pt x="155" y="446"/>
                      </a:cubicBezTo>
                      <a:cubicBezTo>
                        <a:pt x="169" y="440"/>
                        <a:pt x="185" y="436"/>
                        <a:pt x="198" y="424"/>
                      </a:cubicBezTo>
                      <a:cubicBezTo>
                        <a:pt x="223" y="401"/>
                        <a:pt x="239" y="350"/>
                        <a:pt x="271" y="305"/>
                      </a:cubicBezTo>
                      <a:cubicBezTo>
                        <a:pt x="321" y="236"/>
                        <a:pt x="408" y="183"/>
                        <a:pt x="488" y="163"/>
                      </a:cubicBezTo>
                      <a:cubicBezTo>
                        <a:pt x="540" y="150"/>
                        <a:pt x="588" y="152"/>
                        <a:pt x="622" y="147"/>
                      </a:cubicBezTo>
                      <a:cubicBezTo>
                        <a:pt x="725" y="132"/>
                        <a:pt x="688" y="55"/>
                        <a:pt x="782" y="23"/>
                      </a:cubicBezTo>
                      <a:cubicBezTo>
                        <a:pt x="842" y="3"/>
                        <a:pt x="956" y="0"/>
                        <a:pt x="1066" y="7"/>
                      </a:cubicBezTo>
                      <a:cubicBezTo>
                        <a:pt x="1119" y="10"/>
                        <a:pt x="1170" y="15"/>
                        <a:pt x="1203" y="26"/>
                      </a:cubicBezTo>
                      <a:cubicBezTo>
                        <a:pt x="1271" y="48"/>
                        <a:pt x="1254" y="95"/>
                        <a:pt x="1257" y="156"/>
                      </a:cubicBezTo>
                      <a:cubicBezTo>
                        <a:pt x="1259" y="189"/>
                        <a:pt x="1267" y="226"/>
                        <a:pt x="1253" y="272"/>
                      </a:cubicBezTo>
                      <a:cubicBezTo>
                        <a:pt x="1237" y="326"/>
                        <a:pt x="1192" y="394"/>
                        <a:pt x="1133" y="423"/>
                      </a:cubicBezTo>
                      <a:cubicBezTo>
                        <a:pt x="1071" y="454"/>
                        <a:pt x="995" y="443"/>
                        <a:pt x="956" y="469"/>
                      </a:cubicBezTo>
                      <a:cubicBezTo>
                        <a:pt x="923" y="492"/>
                        <a:pt x="918" y="543"/>
                        <a:pt x="894" y="565"/>
                      </a:cubicBezTo>
                      <a:cubicBezTo>
                        <a:pt x="854" y="602"/>
                        <a:pt x="759" y="553"/>
                        <a:pt x="693" y="573"/>
                      </a:cubicBezTo>
                      <a:cubicBezTo>
                        <a:pt x="642" y="588"/>
                        <a:pt x="608" y="642"/>
                        <a:pt x="541" y="664"/>
                      </a:cubicBezTo>
                      <a:cubicBezTo>
                        <a:pt x="479" y="685"/>
                        <a:pt x="389" y="678"/>
                        <a:pt x="316" y="683"/>
                      </a:cubicBezTo>
                      <a:cubicBezTo>
                        <a:pt x="234" y="689"/>
                        <a:pt x="174" y="708"/>
                        <a:pt x="110" y="702"/>
                      </a:cubicBezTo>
                      <a:cubicBezTo>
                        <a:pt x="62" y="698"/>
                        <a:pt x="12" y="680"/>
                        <a:pt x="5" y="643"/>
                      </a:cubicBezTo>
                      <a:cubicBezTo>
                        <a:pt x="0" y="615"/>
                        <a:pt x="19" y="576"/>
                        <a:pt x="30" y="558"/>
                      </a:cubicBez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36" name="Freeform 14">
                  <a:extLst>
                    <a:ext uri="{FF2B5EF4-FFF2-40B4-BE49-F238E27FC236}">
                      <a16:creationId xmlns:a16="http://schemas.microsoft.com/office/drawing/2014/main" id="{7178770E-D91C-43B7-A4CE-57FDBAAC3610}"/>
                    </a:ext>
                  </a:extLst>
                </p:cNvPr>
                <p:cNvSpPr>
                  <a:spLocks/>
                </p:cNvSpPr>
                <p:nvPr/>
              </p:nvSpPr>
              <p:spPr bwMode="auto">
                <a:xfrm>
                  <a:off x="4579" y="2785"/>
                  <a:ext cx="1216" cy="582"/>
                </a:xfrm>
                <a:custGeom>
                  <a:avLst/>
                  <a:gdLst>
                    <a:gd name="T0" fmla="*/ 0 w 1216"/>
                    <a:gd name="T1" fmla="*/ 582 h 582"/>
                    <a:gd name="T2" fmla="*/ 123 w 1216"/>
                    <a:gd name="T3" fmla="*/ 554 h 582"/>
                    <a:gd name="T4" fmla="*/ 176 w 1216"/>
                    <a:gd name="T5" fmla="*/ 533 h 582"/>
                    <a:gd name="T6" fmla="*/ 218 w 1216"/>
                    <a:gd name="T7" fmla="*/ 526 h 582"/>
                    <a:gd name="T8" fmla="*/ 273 w 1216"/>
                    <a:gd name="T9" fmla="*/ 497 h 582"/>
                    <a:gd name="T10" fmla="*/ 283 w 1216"/>
                    <a:gd name="T11" fmla="*/ 488 h 582"/>
                    <a:gd name="T12" fmla="*/ 342 w 1216"/>
                    <a:gd name="T13" fmla="*/ 464 h 582"/>
                    <a:gd name="T14" fmla="*/ 367 w 1216"/>
                    <a:gd name="T15" fmla="*/ 449 h 582"/>
                    <a:gd name="T16" fmla="*/ 385 w 1216"/>
                    <a:gd name="T17" fmla="*/ 456 h 582"/>
                    <a:gd name="T18" fmla="*/ 462 w 1216"/>
                    <a:gd name="T19" fmla="*/ 416 h 582"/>
                    <a:gd name="T20" fmla="*/ 557 w 1216"/>
                    <a:gd name="T21" fmla="*/ 370 h 582"/>
                    <a:gd name="T22" fmla="*/ 626 w 1216"/>
                    <a:gd name="T23" fmla="*/ 339 h 582"/>
                    <a:gd name="T24" fmla="*/ 639 w 1216"/>
                    <a:gd name="T25" fmla="*/ 318 h 582"/>
                    <a:gd name="T26" fmla="*/ 685 w 1216"/>
                    <a:gd name="T27" fmla="*/ 297 h 582"/>
                    <a:gd name="T28" fmla="*/ 784 w 1216"/>
                    <a:gd name="T29" fmla="*/ 261 h 582"/>
                    <a:gd name="T30" fmla="*/ 826 w 1216"/>
                    <a:gd name="T31" fmla="*/ 258 h 582"/>
                    <a:gd name="T32" fmla="*/ 907 w 1216"/>
                    <a:gd name="T33" fmla="*/ 192 h 582"/>
                    <a:gd name="T34" fmla="*/ 941 w 1216"/>
                    <a:gd name="T35" fmla="*/ 186 h 582"/>
                    <a:gd name="T36" fmla="*/ 983 w 1216"/>
                    <a:gd name="T37" fmla="*/ 120 h 582"/>
                    <a:gd name="T38" fmla="*/ 1079 w 1216"/>
                    <a:gd name="T39" fmla="*/ 75 h 582"/>
                    <a:gd name="T40" fmla="*/ 1216 w 1216"/>
                    <a:gd name="T41"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582">
                      <a:moveTo>
                        <a:pt x="0" y="582"/>
                      </a:moveTo>
                      <a:cubicBezTo>
                        <a:pt x="31" y="561"/>
                        <a:pt x="86" y="564"/>
                        <a:pt x="123" y="554"/>
                      </a:cubicBezTo>
                      <a:cubicBezTo>
                        <a:pt x="147" y="548"/>
                        <a:pt x="163" y="537"/>
                        <a:pt x="176" y="533"/>
                      </a:cubicBezTo>
                      <a:cubicBezTo>
                        <a:pt x="188" y="529"/>
                        <a:pt x="198" y="532"/>
                        <a:pt x="218" y="526"/>
                      </a:cubicBezTo>
                      <a:cubicBezTo>
                        <a:pt x="236" y="520"/>
                        <a:pt x="263" y="507"/>
                        <a:pt x="273" y="497"/>
                      </a:cubicBezTo>
                      <a:cubicBezTo>
                        <a:pt x="278" y="494"/>
                        <a:pt x="279" y="490"/>
                        <a:pt x="283" y="488"/>
                      </a:cubicBezTo>
                      <a:cubicBezTo>
                        <a:pt x="293" y="480"/>
                        <a:pt x="320" y="480"/>
                        <a:pt x="342" y="464"/>
                      </a:cubicBezTo>
                      <a:cubicBezTo>
                        <a:pt x="351" y="458"/>
                        <a:pt x="359" y="449"/>
                        <a:pt x="367" y="449"/>
                      </a:cubicBezTo>
                      <a:cubicBezTo>
                        <a:pt x="373" y="449"/>
                        <a:pt x="379" y="454"/>
                        <a:pt x="385" y="456"/>
                      </a:cubicBezTo>
                      <a:cubicBezTo>
                        <a:pt x="416" y="473"/>
                        <a:pt x="437" y="439"/>
                        <a:pt x="462" y="416"/>
                      </a:cubicBezTo>
                      <a:cubicBezTo>
                        <a:pt x="487" y="394"/>
                        <a:pt x="517" y="382"/>
                        <a:pt x="557" y="370"/>
                      </a:cubicBezTo>
                      <a:cubicBezTo>
                        <a:pt x="582" y="363"/>
                        <a:pt x="612" y="355"/>
                        <a:pt x="626" y="339"/>
                      </a:cubicBezTo>
                      <a:cubicBezTo>
                        <a:pt x="632" y="332"/>
                        <a:pt x="635" y="324"/>
                        <a:pt x="639" y="318"/>
                      </a:cubicBezTo>
                      <a:cubicBezTo>
                        <a:pt x="649" y="302"/>
                        <a:pt x="663" y="304"/>
                        <a:pt x="685" y="297"/>
                      </a:cubicBezTo>
                      <a:cubicBezTo>
                        <a:pt x="711" y="288"/>
                        <a:pt x="748" y="266"/>
                        <a:pt x="784" y="261"/>
                      </a:cubicBezTo>
                      <a:cubicBezTo>
                        <a:pt x="800" y="259"/>
                        <a:pt x="815" y="260"/>
                        <a:pt x="826" y="258"/>
                      </a:cubicBezTo>
                      <a:cubicBezTo>
                        <a:pt x="863" y="251"/>
                        <a:pt x="835" y="202"/>
                        <a:pt x="907" y="192"/>
                      </a:cubicBezTo>
                      <a:cubicBezTo>
                        <a:pt x="918" y="191"/>
                        <a:pt x="931" y="190"/>
                        <a:pt x="941" y="186"/>
                      </a:cubicBezTo>
                      <a:cubicBezTo>
                        <a:pt x="963" y="175"/>
                        <a:pt x="970" y="141"/>
                        <a:pt x="983" y="120"/>
                      </a:cubicBezTo>
                      <a:cubicBezTo>
                        <a:pt x="1006" y="79"/>
                        <a:pt x="1050" y="78"/>
                        <a:pt x="1079" y="75"/>
                      </a:cubicBezTo>
                      <a:cubicBezTo>
                        <a:pt x="1126" y="69"/>
                        <a:pt x="1136" y="55"/>
                        <a:pt x="1216" y="0"/>
                      </a:cubicBez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37" name="Freeform 15">
                  <a:extLst>
                    <a:ext uri="{FF2B5EF4-FFF2-40B4-BE49-F238E27FC236}">
                      <a16:creationId xmlns:a16="http://schemas.microsoft.com/office/drawing/2014/main" id="{616A4A02-B974-4BEF-B957-9F1781883316}"/>
                    </a:ext>
                  </a:extLst>
                </p:cNvPr>
                <p:cNvSpPr>
                  <a:spLocks noEditPoints="1"/>
                </p:cNvSpPr>
                <p:nvPr/>
              </p:nvSpPr>
              <p:spPr bwMode="auto">
                <a:xfrm>
                  <a:off x="5400" y="2654"/>
                  <a:ext cx="334" cy="586"/>
                </a:xfrm>
                <a:custGeom>
                  <a:avLst/>
                  <a:gdLst>
                    <a:gd name="T0" fmla="*/ 140 w 2059"/>
                    <a:gd name="T1" fmla="*/ 50 h 3611"/>
                    <a:gd name="T2" fmla="*/ 131 w 2059"/>
                    <a:gd name="T3" fmla="*/ 67 h 3611"/>
                    <a:gd name="T4" fmla="*/ 14 w 2059"/>
                    <a:gd name="T5" fmla="*/ 2 h 3611"/>
                    <a:gd name="T6" fmla="*/ 346 w 2059"/>
                    <a:gd name="T7" fmla="*/ 154 h 3611"/>
                    <a:gd name="T8" fmla="*/ 251 w 2059"/>
                    <a:gd name="T9" fmla="*/ 124 h 3611"/>
                    <a:gd name="T10" fmla="*/ 227 w 2059"/>
                    <a:gd name="T11" fmla="*/ 91 h 3611"/>
                    <a:gd name="T12" fmla="*/ 542 w 2059"/>
                    <a:gd name="T13" fmla="*/ 278 h 3611"/>
                    <a:gd name="T14" fmla="*/ 484 w 2059"/>
                    <a:gd name="T15" fmla="*/ 261 h 3611"/>
                    <a:gd name="T16" fmla="*/ 429 w 2059"/>
                    <a:gd name="T17" fmla="*/ 204 h 3611"/>
                    <a:gd name="T18" fmla="*/ 726 w 2059"/>
                    <a:gd name="T19" fmla="*/ 418 h 3611"/>
                    <a:gd name="T20" fmla="*/ 706 w 2059"/>
                    <a:gd name="T21" fmla="*/ 426 h 3611"/>
                    <a:gd name="T22" fmla="*/ 620 w 2059"/>
                    <a:gd name="T23" fmla="*/ 334 h 3611"/>
                    <a:gd name="T24" fmla="*/ 896 w 2059"/>
                    <a:gd name="T25" fmla="*/ 573 h 3611"/>
                    <a:gd name="T26" fmla="*/ 811 w 2059"/>
                    <a:gd name="T27" fmla="*/ 518 h 3611"/>
                    <a:gd name="T28" fmla="*/ 798 w 2059"/>
                    <a:gd name="T29" fmla="*/ 481 h 3611"/>
                    <a:gd name="T30" fmla="*/ 1053 w 2059"/>
                    <a:gd name="T31" fmla="*/ 756 h 3611"/>
                    <a:gd name="T32" fmla="*/ 950 w 2059"/>
                    <a:gd name="T33" fmla="*/ 642 h 3611"/>
                    <a:gd name="T34" fmla="*/ 1121 w 2059"/>
                    <a:gd name="T35" fmla="*/ 815 h 3611"/>
                    <a:gd name="T36" fmla="*/ 1186 w 2059"/>
                    <a:gd name="T37" fmla="*/ 931 h 3611"/>
                    <a:gd name="T38" fmla="*/ 1105 w 2059"/>
                    <a:gd name="T39" fmla="*/ 812 h 3611"/>
                    <a:gd name="T40" fmla="*/ 1300 w 2059"/>
                    <a:gd name="T41" fmla="*/ 1047 h 3611"/>
                    <a:gd name="T42" fmla="*/ 1323 w 2059"/>
                    <a:gd name="T43" fmla="*/ 1116 h 3611"/>
                    <a:gd name="T44" fmla="*/ 1247 w 2059"/>
                    <a:gd name="T45" fmla="*/ 994 h 3611"/>
                    <a:gd name="T46" fmla="*/ 1463 w 2059"/>
                    <a:gd name="T47" fmla="*/ 1292 h 3611"/>
                    <a:gd name="T48" fmla="*/ 1450 w 2059"/>
                    <a:gd name="T49" fmla="*/ 1307 h 3611"/>
                    <a:gd name="T50" fmla="*/ 1379 w 2059"/>
                    <a:gd name="T51" fmla="*/ 1183 h 3611"/>
                    <a:gd name="T52" fmla="*/ 1580 w 2059"/>
                    <a:gd name="T53" fmla="*/ 1499 h 3611"/>
                    <a:gd name="T54" fmla="*/ 1497 w 2059"/>
                    <a:gd name="T55" fmla="*/ 1391 h 3611"/>
                    <a:gd name="T56" fmla="*/ 1625 w 2059"/>
                    <a:gd name="T57" fmla="*/ 1584 h 3611"/>
                    <a:gd name="T58" fmla="*/ 1666 w 2059"/>
                    <a:gd name="T59" fmla="*/ 1713 h 3611"/>
                    <a:gd name="T60" fmla="*/ 1625 w 2059"/>
                    <a:gd name="T61" fmla="*/ 1584 h 3611"/>
                    <a:gd name="T62" fmla="*/ 1777 w 2059"/>
                    <a:gd name="T63" fmla="*/ 1916 h 3611"/>
                    <a:gd name="T64" fmla="*/ 1719 w 2059"/>
                    <a:gd name="T65" fmla="*/ 1823 h 3611"/>
                    <a:gd name="T66" fmla="*/ 1725 w 2059"/>
                    <a:gd name="T67" fmla="*/ 1791 h 3611"/>
                    <a:gd name="T68" fmla="*/ 1859 w 2059"/>
                    <a:gd name="T69" fmla="*/ 2132 h 3611"/>
                    <a:gd name="T70" fmla="*/ 1826 w 2059"/>
                    <a:gd name="T71" fmla="*/ 2091 h 3611"/>
                    <a:gd name="T72" fmla="*/ 1812 w 2059"/>
                    <a:gd name="T73" fmla="*/ 2005 h 3611"/>
                    <a:gd name="T74" fmla="*/ 1923 w 2059"/>
                    <a:gd name="T75" fmla="*/ 2363 h 3611"/>
                    <a:gd name="T76" fmla="*/ 1876 w 2059"/>
                    <a:gd name="T77" fmla="*/ 2217 h 3611"/>
                    <a:gd name="T78" fmla="*/ 1984 w 2059"/>
                    <a:gd name="T79" fmla="*/ 2576 h 3611"/>
                    <a:gd name="T80" fmla="*/ 1934 w 2059"/>
                    <a:gd name="T81" fmla="*/ 2450 h 3611"/>
                    <a:gd name="T82" fmla="*/ 2004 w 2059"/>
                    <a:gd name="T83" fmla="*/ 2671 h 3611"/>
                    <a:gd name="T84" fmla="*/ 2007 w 2059"/>
                    <a:gd name="T85" fmla="*/ 2806 h 3611"/>
                    <a:gd name="T86" fmla="*/ 2004 w 2059"/>
                    <a:gd name="T87" fmla="*/ 2671 h 3611"/>
                    <a:gd name="T88" fmla="*/ 2053 w 2059"/>
                    <a:gd name="T89" fmla="*/ 3033 h 3611"/>
                    <a:gd name="T90" fmla="*/ 2033 w 2059"/>
                    <a:gd name="T91" fmla="*/ 3015 h 3611"/>
                    <a:gd name="T92" fmla="*/ 2040 w 2059"/>
                    <a:gd name="T93" fmla="*/ 2899 h 3611"/>
                    <a:gd name="T94" fmla="*/ 2059 w 2059"/>
                    <a:gd name="T95" fmla="*/ 3260 h 3611"/>
                    <a:gd name="T96" fmla="*/ 2040 w 2059"/>
                    <a:gd name="T97" fmla="*/ 3263 h 3611"/>
                    <a:gd name="T98" fmla="*/ 2039 w 2059"/>
                    <a:gd name="T99" fmla="*/ 3130 h 3611"/>
                    <a:gd name="T100" fmla="*/ 2054 w 2059"/>
                    <a:gd name="T101" fmla="*/ 3360 h 3611"/>
                    <a:gd name="T102" fmla="*/ 2041 w 2059"/>
                    <a:gd name="T103" fmla="*/ 3495 h 3611"/>
                    <a:gd name="T104" fmla="*/ 2022 w 2059"/>
                    <a:gd name="T105" fmla="*/ 3490 h 3611"/>
                    <a:gd name="T106" fmla="*/ 2045 w 2059"/>
                    <a:gd name="T107" fmla="*/ 3350 h 3611"/>
                    <a:gd name="T108" fmla="*/ 2023 w 2059"/>
                    <a:gd name="T109" fmla="*/ 3602 h 3611"/>
                    <a:gd name="T110" fmla="*/ 2006 w 2059"/>
                    <a:gd name="T111" fmla="*/ 3586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9" h="3611">
                      <a:moveTo>
                        <a:pt x="14" y="2"/>
                      </a:moveTo>
                      <a:lnTo>
                        <a:pt x="138" y="50"/>
                      </a:lnTo>
                      <a:lnTo>
                        <a:pt x="140" y="50"/>
                      </a:lnTo>
                      <a:cubicBezTo>
                        <a:pt x="145" y="53"/>
                        <a:pt x="147" y="58"/>
                        <a:pt x="144" y="63"/>
                      </a:cubicBezTo>
                      <a:cubicBezTo>
                        <a:pt x="142" y="68"/>
                        <a:pt x="136" y="70"/>
                        <a:pt x="132" y="68"/>
                      </a:cubicBezTo>
                      <a:lnTo>
                        <a:pt x="131" y="67"/>
                      </a:lnTo>
                      <a:lnTo>
                        <a:pt x="7" y="19"/>
                      </a:lnTo>
                      <a:cubicBezTo>
                        <a:pt x="2" y="18"/>
                        <a:pt x="0" y="12"/>
                        <a:pt x="2" y="7"/>
                      </a:cubicBezTo>
                      <a:cubicBezTo>
                        <a:pt x="3" y="2"/>
                        <a:pt x="9" y="0"/>
                        <a:pt x="14" y="2"/>
                      </a:cubicBezTo>
                      <a:close/>
                      <a:moveTo>
                        <a:pt x="227" y="91"/>
                      </a:moveTo>
                      <a:lnTo>
                        <a:pt x="260" y="107"/>
                      </a:lnTo>
                      <a:lnTo>
                        <a:pt x="346" y="154"/>
                      </a:lnTo>
                      <a:cubicBezTo>
                        <a:pt x="351" y="157"/>
                        <a:pt x="352" y="163"/>
                        <a:pt x="350" y="167"/>
                      </a:cubicBezTo>
                      <a:cubicBezTo>
                        <a:pt x="347" y="172"/>
                        <a:pt x="341" y="174"/>
                        <a:pt x="337" y="171"/>
                      </a:cubicBezTo>
                      <a:lnTo>
                        <a:pt x="251" y="124"/>
                      </a:lnTo>
                      <a:lnTo>
                        <a:pt x="219" y="109"/>
                      </a:lnTo>
                      <a:cubicBezTo>
                        <a:pt x="214" y="106"/>
                        <a:pt x="212" y="101"/>
                        <a:pt x="214" y="96"/>
                      </a:cubicBezTo>
                      <a:cubicBezTo>
                        <a:pt x="216" y="91"/>
                        <a:pt x="222" y="89"/>
                        <a:pt x="227" y="91"/>
                      </a:cubicBezTo>
                      <a:close/>
                      <a:moveTo>
                        <a:pt x="429" y="204"/>
                      </a:moveTo>
                      <a:lnTo>
                        <a:pt x="495" y="244"/>
                      </a:lnTo>
                      <a:lnTo>
                        <a:pt x="542" y="278"/>
                      </a:lnTo>
                      <a:cubicBezTo>
                        <a:pt x="546" y="281"/>
                        <a:pt x="547" y="287"/>
                        <a:pt x="544" y="291"/>
                      </a:cubicBezTo>
                      <a:cubicBezTo>
                        <a:pt x="541" y="295"/>
                        <a:pt x="535" y="296"/>
                        <a:pt x="531" y="293"/>
                      </a:cubicBezTo>
                      <a:lnTo>
                        <a:pt x="484" y="261"/>
                      </a:lnTo>
                      <a:lnTo>
                        <a:pt x="419" y="220"/>
                      </a:lnTo>
                      <a:cubicBezTo>
                        <a:pt x="414" y="217"/>
                        <a:pt x="413" y="211"/>
                        <a:pt x="416" y="207"/>
                      </a:cubicBezTo>
                      <a:cubicBezTo>
                        <a:pt x="419" y="202"/>
                        <a:pt x="424" y="201"/>
                        <a:pt x="429" y="204"/>
                      </a:cubicBezTo>
                      <a:close/>
                      <a:moveTo>
                        <a:pt x="620" y="334"/>
                      </a:moveTo>
                      <a:lnTo>
                        <a:pt x="717" y="411"/>
                      </a:lnTo>
                      <a:lnTo>
                        <a:pt x="726" y="418"/>
                      </a:lnTo>
                      <a:cubicBezTo>
                        <a:pt x="730" y="421"/>
                        <a:pt x="730" y="428"/>
                        <a:pt x="727" y="432"/>
                      </a:cubicBezTo>
                      <a:cubicBezTo>
                        <a:pt x="723" y="436"/>
                        <a:pt x="717" y="436"/>
                        <a:pt x="713" y="432"/>
                      </a:cubicBezTo>
                      <a:lnTo>
                        <a:pt x="706" y="426"/>
                      </a:lnTo>
                      <a:lnTo>
                        <a:pt x="608" y="349"/>
                      </a:lnTo>
                      <a:cubicBezTo>
                        <a:pt x="604" y="346"/>
                        <a:pt x="603" y="340"/>
                        <a:pt x="607" y="336"/>
                      </a:cubicBezTo>
                      <a:cubicBezTo>
                        <a:pt x="610" y="331"/>
                        <a:pt x="616" y="331"/>
                        <a:pt x="620" y="334"/>
                      </a:cubicBezTo>
                      <a:close/>
                      <a:moveTo>
                        <a:pt x="798" y="481"/>
                      </a:moveTo>
                      <a:lnTo>
                        <a:pt x="824" y="503"/>
                      </a:lnTo>
                      <a:lnTo>
                        <a:pt x="896" y="573"/>
                      </a:lnTo>
                      <a:cubicBezTo>
                        <a:pt x="900" y="577"/>
                        <a:pt x="900" y="583"/>
                        <a:pt x="897" y="587"/>
                      </a:cubicBezTo>
                      <a:cubicBezTo>
                        <a:pt x="893" y="590"/>
                        <a:pt x="887" y="591"/>
                        <a:pt x="883" y="587"/>
                      </a:cubicBezTo>
                      <a:lnTo>
                        <a:pt x="811" y="518"/>
                      </a:lnTo>
                      <a:lnTo>
                        <a:pt x="785" y="495"/>
                      </a:lnTo>
                      <a:cubicBezTo>
                        <a:pt x="781" y="492"/>
                        <a:pt x="781" y="486"/>
                        <a:pt x="785" y="482"/>
                      </a:cubicBezTo>
                      <a:cubicBezTo>
                        <a:pt x="788" y="478"/>
                        <a:pt x="794" y="477"/>
                        <a:pt x="798" y="481"/>
                      </a:cubicBezTo>
                      <a:close/>
                      <a:moveTo>
                        <a:pt x="964" y="643"/>
                      </a:moveTo>
                      <a:lnTo>
                        <a:pt x="1054" y="742"/>
                      </a:lnTo>
                      <a:cubicBezTo>
                        <a:pt x="1058" y="746"/>
                        <a:pt x="1057" y="752"/>
                        <a:pt x="1053" y="756"/>
                      </a:cubicBezTo>
                      <a:cubicBezTo>
                        <a:pt x="1049" y="759"/>
                        <a:pt x="1043" y="759"/>
                        <a:pt x="1040" y="755"/>
                      </a:cubicBezTo>
                      <a:lnTo>
                        <a:pt x="949" y="656"/>
                      </a:lnTo>
                      <a:cubicBezTo>
                        <a:pt x="946" y="652"/>
                        <a:pt x="946" y="646"/>
                        <a:pt x="950" y="642"/>
                      </a:cubicBezTo>
                      <a:cubicBezTo>
                        <a:pt x="954" y="638"/>
                        <a:pt x="960" y="639"/>
                        <a:pt x="964" y="643"/>
                      </a:cubicBezTo>
                      <a:close/>
                      <a:moveTo>
                        <a:pt x="1119" y="813"/>
                      </a:moveTo>
                      <a:lnTo>
                        <a:pt x="1121" y="815"/>
                      </a:lnTo>
                      <a:lnTo>
                        <a:pt x="1202" y="920"/>
                      </a:lnTo>
                      <a:cubicBezTo>
                        <a:pt x="1205" y="924"/>
                        <a:pt x="1204" y="930"/>
                        <a:pt x="1200" y="933"/>
                      </a:cubicBezTo>
                      <a:cubicBezTo>
                        <a:pt x="1196" y="936"/>
                        <a:pt x="1190" y="936"/>
                        <a:pt x="1186" y="931"/>
                      </a:cubicBezTo>
                      <a:lnTo>
                        <a:pt x="1106" y="828"/>
                      </a:lnTo>
                      <a:lnTo>
                        <a:pt x="1104" y="826"/>
                      </a:lnTo>
                      <a:cubicBezTo>
                        <a:pt x="1101" y="822"/>
                        <a:pt x="1101" y="816"/>
                        <a:pt x="1105" y="812"/>
                      </a:cubicBezTo>
                      <a:cubicBezTo>
                        <a:pt x="1109" y="809"/>
                        <a:pt x="1115" y="809"/>
                        <a:pt x="1119" y="813"/>
                      </a:cubicBezTo>
                      <a:close/>
                      <a:moveTo>
                        <a:pt x="1260" y="996"/>
                      </a:moveTo>
                      <a:lnTo>
                        <a:pt x="1300" y="1047"/>
                      </a:lnTo>
                      <a:lnTo>
                        <a:pt x="1339" y="1105"/>
                      </a:lnTo>
                      <a:cubicBezTo>
                        <a:pt x="1342" y="1110"/>
                        <a:pt x="1341" y="1116"/>
                        <a:pt x="1336" y="1119"/>
                      </a:cubicBezTo>
                      <a:cubicBezTo>
                        <a:pt x="1332" y="1121"/>
                        <a:pt x="1326" y="1120"/>
                        <a:pt x="1323" y="1116"/>
                      </a:cubicBezTo>
                      <a:lnTo>
                        <a:pt x="1285" y="1058"/>
                      </a:lnTo>
                      <a:lnTo>
                        <a:pt x="1245" y="1007"/>
                      </a:lnTo>
                      <a:cubicBezTo>
                        <a:pt x="1242" y="1003"/>
                        <a:pt x="1243" y="997"/>
                        <a:pt x="1247" y="994"/>
                      </a:cubicBezTo>
                      <a:cubicBezTo>
                        <a:pt x="1251" y="991"/>
                        <a:pt x="1257" y="991"/>
                        <a:pt x="1260" y="996"/>
                      </a:cubicBezTo>
                      <a:close/>
                      <a:moveTo>
                        <a:pt x="1392" y="1185"/>
                      </a:moveTo>
                      <a:lnTo>
                        <a:pt x="1463" y="1292"/>
                      </a:lnTo>
                      <a:lnTo>
                        <a:pt x="1467" y="1298"/>
                      </a:lnTo>
                      <a:cubicBezTo>
                        <a:pt x="1469" y="1303"/>
                        <a:pt x="1468" y="1308"/>
                        <a:pt x="1463" y="1311"/>
                      </a:cubicBezTo>
                      <a:cubicBezTo>
                        <a:pt x="1458" y="1314"/>
                        <a:pt x="1453" y="1312"/>
                        <a:pt x="1450" y="1307"/>
                      </a:cubicBezTo>
                      <a:lnTo>
                        <a:pt x="1447" y="1303"/>
                      </a:lnTo>
                      <a:lnTo>
                        <a:pt x="1376" y="1196"/>
                      </a:lnTo>
                      <a:cubicBezTo>
                        <a:pt x="1373" y="1191"/>
                        <a:pt x="1375" y="1185"/>
                        <a:pt x="1379" y="1183"/>
                      </a:cubicBezTo>
                      <a:cubicBezTo>
                        <a:pt x="1383" y="1180"/>
                        <a:pt x="1389" y="1181"/>
                        <a:pt x="1392" y="1185"/>
                      </a:cubicBezTo>
                      <a:close/>
                      <a:moveTo>
                        <a:pt x="1514" y="1382"/>
                      </a:moveTo>
                      <a:lnTo>
                        <a:pt x="1580" y="1499"/>
                      </a:lnTo>
                      <a:cubicBezTo>
                        <a:pt x="1583" y="1503"/>
                        <a:pt x="1581" y="1509"/>
                        <a:pt x="1576" y="1512"/>
                      </a:cubicBezTo>
                      <a:cubicBezTo>
                        <a:pt x="1572" y="1514"/>
                        <a:pt x="1566" y="1513"/>
                        <a:pt x="1563" y="1508"/>
                      </a:cubicBezTo>
                      <a:lnTo>
                        <a:pt x="1497" y="1391"/>
                      </a:lnTo>
                      <a:cubicBezTo>
                        <a:pt x="1495" y="1386"/>
                        <a:pt x="1496" y="1380"/>
                        <a:pt x="1501" y="1378"/>
                      </a:cubicBezTo>
                      <a:cubicBezTo>
                        <a:pt x="1505" y="1375"/>
                        <a:pt x="1511" y="1377"/>
                        <a:pt x="1514" y="1382"/>
                      </a:cubicBezTo>
                      <a:close/>
                      <a:moveTo>
                        <a:pt x="1625" y="1584"/>
                      </a:moveTo>
                      <a:lnTo>
                        <a:pt x="1684" y="1705"/>
                      </a:lnTo>
                      <a:cubicBezTo>
                        <a:pt x="1686" y="1710"/>
                        <a:pt x="1684" y="1715"/>
                        <a:pt x="1679" y="1718"/>
                      </a:cubicBezTo>
                      <a:cubicBezTo>
                        <a:pt x="1674" y="1720"/>
                        <a:pt x="1669" y="1718"/>
                        <a:pt x="1666" y="1713"/>
                      </a:cubicBezTo>
                      <a:lnTo>
                        <a:pt x="1608" y="1592"/>
                      </a:lnTo>
                      <a:cubicBezTo>
                        <a:pt x="1606" y="1587"/>
                        <a:pt x="1608" y="1582"/>
                        <a:pt x="1612" y="1579"/>
                      </a:cubicBezTo>
                      <a:cubicBezTo>
                        <a:pt x="1617" y="1577"/>
                        <a:pt x="1623" y="1579"/>
                        <a:pt x="1625" y="1584"/>
                      </a:cubicBezTo>
                      <a:close/>
                      <a:moveTo>
                        <a:pt x="1725" y="1791"/>
                      </a:moveTo>
                      <a:lnTo>
                        <a:pt x="1736" y="1814"/>
                      </a:lnTo>
                      <a:lnTo>
                        <a:pt x="1777" y="1916"/>
                      </a:lnTo>
                      <a:cubicBezTo>
                        <a:pt x="1779" y="1921"/>
                        <a:pt x="1776" y="1927"/>
                        <a:pt x="1771" y="1929"/>
                      </a:cubicBezTo>
                      <a:cubicBezTo>
                        <a:pt x="1766" y="1931"/>
                        <a:pt x="1761" y="1928"/>
                        <a:pt x="1759" y="1923"/>
                      </a:cubicBezTo>
                      <a:lnTo>
                        <a:pt x="1719" y="1823"/>
                      </a:lnTo>
                      <a:lnTo>
                        <a:pt x="1708" y="1800"/>
                      </a:lnTo>
                      <a:cubicBezTo>
                        <a:pt x="1706" y="1795"/>
                        <a:pt x="1708" y="1789"/>
                        <a:pt x="1712" y="1787"/>
                      </a:cubicBezTo>
                      <a:cubicBezTo>
                        <a:pt x="1717" y="1785"/>
                        <a:pt x="1723" y="1787"/>
                        <a:pt x="1725" y="1791"/>
                      </a:cubicBezTo>
                      <a:close/>
                      <a:moveTo>
                        <a:pt x="1812" y="2005"/>
                      </a:moveTo>
                      <a:lnTo>
                        <a:pt x="1843" y="2084"/>
                      </a:lnTo>
                      <a:lnTo>
                        <a:pt x="1859" y="2132"/>
                      </a:lnTo>
                      <a:cubicBezTo>
                        <a:pt x="1861" y="2137"/>
                        <a:pt x="1858" y="2143"/>
                        <a:pt x="1853" y="2144"/>
                      </a:cubicBezTo>
                      <a:cubicBezTo>
                        <a:pt x="1848" y="2146"/>
                        <a:pt x="1842" y="2143"/>
                        <a:pt x="1841" y="2138"/>
                      </a:cubicBezTo>
                      <a:lnTo>
                        <a:pt x="1826" y="2091"/>
                      </a:lnTo>
                      <a:lnTo>
                        <a:pt x="1794" y="2013"/>
                      </a:lnTo>
                      <a:cubicBezTo>
                        <a:pt x="1792" y="2008"/>
                        <a:pt x="1795" y="2002"/>
                        <a:pt x="1800" y="2000"/>
                      </a:cubicBezTo>
                      <a:cubicBezTo>
                        <a:pt x="1805" y="1998"/>
                        <a:pt x="1810" y="2001"/>
                        <a:pt x="1812" y="2005"/>
                      </a:cubicBezTo>
                      <a:close/>
                      <a:moveTo>
                        <a:pt x="1888" y="2223"/>
                      </a:moveTo>
                      <a:lnTo>
                        <a:pt x="1930" y="2351"/>
                      </a:lnTo>
                      <a:cubicBezTo>
                        <a:pt x="1931" y="2356"/>
                        <a:pt x="1928" y="2362"/>
                        <a:pt x="1923" y="2363"/>
                      </a:cubicBezTo>
                      <a:cubicBezTo>
                        <a:pt x="1918" y="2365"/>
                        <a:pt x="1913" y="2362"/>
                        <a:pt x="1911" y="2357"/>
                      </a:cubicBezTo>
                      <a:lnTo>
                        <a:pt x="1870" y="2229"/>
                      </a:lnTo>
                      <a:cubicBezTo>
                        <a:pt x="1868" y="2224"/>
                        <a:pt x="1871" y="2219"/>
                        <a:pt x="1876" y="2217"/>
                      </a:cubicBezTo>
                      <a:cubicBezTo>
                        <a:pt x="1881" y="2216"/>
                        <a:pt x="1887" y="2218"/>
                        <a:pt x="1888" y="2223"/>
                      </a:cubicBezTo>
                      <a:close/>
                      <a:moveTo>
                        <a:pt x="1953" y="2445"/>
                      </a:moveTo>
                      <a:lnTo>
                        <a:pt x="1984" y="2576"/>
                      </a:lnTo>
                      <a:cubicBezTo>
                        <a:pt x="1986" y="2581"/>
                        <a:pt x="1982" y="2586"/>
                        <a:pt x="1977" y="2587"/>
                      </a:cubicBezTo>
                      <a:cubicBezTo>
                        <a:pt x="1972" y="2589"/>
                        <a:pt x="1967" y="2586"/>
                        <a:pt x="1966" y="2580"/>
                      </a:cubicBezTo>
                      <a:lnTo>
                        <a:pt x="1934" y="2450"/>
                      </a:lnTo>
                      <a:cubicBezTo>
                        <a:pt x="1933" y="2445"/>
                        <a:pt x="1936" y="2439"/>
                        <a:pt x="1941" y="2438"/>
                      </a:cubicBezTo>
                      <a:cubicBezTo>
                        <a:pt x="1946" y="2437"/>
                        <a:pt x="1951" y="2440"/>
                        <a:pt x="1953" y="2445"/>
                      </a:cubicBezTo>
                      <a:close/>
                      <a:moveTo>
                        <a:pt x="2004" y="2671"/>
                      </a:moveTo>
                      <a:lnTo>
                        <a:pt x="2025" y="2803"/>
                      </a:lnTo>
                      <a:cubicBezTo>
                        <a:pt x="2026" y="2808"/>
                        <a:pt x="2023" y="2813"/>
                        <a:pt x="2018" y="2814"/>
                      </a:cubicBezTo>
                      <a:cubicBezTo>
                        <a:pt x="2012" y="2815"/>
                        <a:pt x="2007" y="2812"/>
                        <a:pt x="2007" y="2806"/>
                      </a:cubicBezTo>
                      <a:lnTo>
                        <a:pt x="1985" y="2674"/>
                      </a:lnTo>
                      <a:cubicBezTo>
                        <a:pt x="1984" y="2668"/>
                        <a:pt x="1987" y="2664"/>
                        <a:pt x="1993" y="2663"/>
                      </a:cubicBezTo>
                      <a:cubicBezTo>
                        <a:pt x="1998" y="2662"/>
                        <a:pt x="2003" y="2665"/>
                        <a:pt x="2004" y="2671"/>
                      </a:cubicBezTo>
                      <a:close/>
                      <a:moveTo>
                        <a:pt x="2040" y="2899"/>
                      </a:moveTo>
                      <a:lnTo>
                        <a:pt x="2052" y="3013"/>
                      </a:lnTo>
                      <a:lnTo>
                        <a:pt x="2053" y="3033"/>
                      </a:lnTo>
                      <a:cubicBezTo>
                        <a:pt x="2053" y="3038"/>
                        <a:pt x="2049" y="3043"/>
                        <a:pt x="2044" y="3043"/>
                      </a:cubicBezTo>
                      <a:cubicBezTo>
                        <a:pt x="2039" y="3043"/>
                        <a:pt x="2034" y="3039"/>
                        <a:pt x="2034" y="3034"/>
                      </a:cubicBezTo>
                      <a:lnTo>
                        <a:pt x="2033" y="3015"/>
                      </a:lnTo>
                      <a:lnTo>
                        <a:pt x="2021" y="2901"/>
                      </a:lnTo>
                      <a:cubicBezTo>
                        <a:pt x="2021" y="2895"/>
                        <a:pt x="2025" y="2891"/>
                        <a:pt x="2030" y="2890"/>
                      </a:cubicBezTo>
                      <a:cubicBezTo>
                        <a:pt x="2035" y="2890"/>
                        <a:pt x="2040" y="2893"/>
                        <a:pt x="2040" y="2899"/>
                      </a:cubicBezTo>
                      <a:close/>
                      <a:moveTo>
                        <a:pt x="2059" y="3129"/>
                      </a:moveTo>
                      <a:lnTo>
                        <a:pt x="2059" y="3138"/>
                      </a:lnTo>
                      <a:lnTo>
                        <a:pt x="2059" y="3260"/>
                      </a:lnTo>
                      <a:lnTo>
                        <a:pt x="2059" y="3264"/>
                      </a:lnTo>
                      <a:cubicBezTo>
                        <a:pt x="2059" y="3269"/>
                        <a:pt x="2054" y="3273"/>
                        <a:pt x="2049" y="3273"/>
                      </a:cubicBezTo>
                      <a:cubicBezTo>
                        <a:pt x="2044" y="3273"/>
                        <a:pt x="2039" y="3268"/>
                        <a:pt x="2040" y="3263"/>
                      </a:cubicBezTo>
                      <a:lnTo>
                        <a:pt x="2040" y="3260"/>
                      </a:lnTo>
                      <a:lnTo>
                        <a:pt x="2040" y="3139"/>
                      </a:lnTo>
                      <a:lnTo>
                        <a:pt x="2039" y="3130"/>
                      </a:lnTo>
                      <a:cubicBezTo>
                        <a:pt x="2039" y="3124"/>
                        <a:pt x="2043" y="3120"/>
                        <a:pt x="2048" y="3120"/>
                      </a:cubicBezTo>
                      <a:cubicBezTo>
                        <a:pt x="2054" y="3119"/>
                        <a:pt x="2058" y="3123"/>
                        <a:pt x="2059" y="3129"/>
                      </a:cubicBezTo>
                      <a:close/>
                      <a:moveTo>
                        <a:pt x="2054" y="3360"/>
                      </a:moveTo>
                      <a:lnTo>
                        <a:pt x="2053" y="3378"/>
                      </a:lnTo>
                      <a:lnTo>
                        <a:pt x="2041" y="3492"/>
                      </a:lnTo>
                      <a:lnTo>
                        <a:pt x="2041" y="3495"/>
                      </a:lnTo>
                      <a:cubicBezTo>
                        <a:pt x="2040" y="3500"/>
                        <a:pt x="2035" y="3504"/>
                        <a:pt x="2030" y="3503"/>
                      </a:cubicBezTo>
                      <a:cubicBezTo>
                        <a:pt x="2024" y="3502"/>
                        <a:pt x="2021" y="3497"/>
                        <a:pt x="2022" y="3492"/>
                      </a:cubicBezTo>
                      <a:lnTo>
                        <a:pt x="2022" y="3490"/>
                      </a:lnTo>
                      <a:lnTo>
                        <a:pt x="2034" y="3377"/>
                      </a:lnTo>
                      <a:lnTo>
                        <a:pt x="2035" y="3359"/>
                      </a:lnTo>
                      <a:cubicBezTo>
                        <a:pt x="2035" y="3354"/>
                        <a:pt x="2040" y="3350"/>
                        <a:pt x="2045" y="3350"/>
                      </a:cubicBezTo>
                      <a:cubicBezTo>
                        <a:pt x="2050" y="3350"/>
                        <a:pt x="2054" y="3355"/>
                        <a:pt x="2054" y="3360"/>
                      </a:cubicBezTo>
                      <a:close/>
                      <a:moveTo>
                        <a:pt x="2025" y="3589"/>
                      </a:moveTo>
                      <a:lnTo>
                        <a:pt x="2023" y="3602"/>
                      </a:lnTo>
                      <a:cubicBezTo>
                        <a:pt x="2022" y="3607"/>
                        <a:pt x="2017" y="3611"/>
                        <a:pt x="2012" y="3610"/>
                      </a:cubicBezTo>
                      <a:cubicBezTo>
                        <a:pt x="2007" y="3609"/>
                        <a:pt x="2003" y="3604"/>
                        <a:pt x="2004" y="3599"/>
                      </a:cubicBezTo>
                      <a:lnTo>
                        <a:pt x="2006" y="3586"/>
                      </a:lnTo>
                      <a:cubicBezTo>
                        <a:pt x="2007" y="3581"/>
                        <a:pt x="2012" y="3578"/>
                        <a:pt x="2017" y="3578"/>
                      </a:cubicBezTo>
                      <a:cubicBezTo>
                        <a:pt x="2022" y="3579"/>
                        <a:pt x="2026" y="3584"/>
                        <a:pt x="2025" y="3589"/>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38" name="Freeform 16">
                  <a:extLst>
                    <a:ext uri="{FF2B5EF4-FFF2-40B4-BE49-F238E27FC236}">
                      <a16:creationId xmlns:a16="http://schemas.microsoft.com/office/drawing/2014/main" id="{A1ECA422-E259-4284-9EAD-27D4C6C70FEF}"/>
                    </a:ext>
                  </a:extLst>
                </p:cNvPr>
                <p:cNvSpPr>
                  <a:spLocks noEditPoints="1"/>
                </p:cNvSpPr>
                <p:nvPr/>
              </p:nvSpPr>
              <p:spPr bwMode="auto">
                <a:xfrm>
                  <a:off x="5112" y="2746"/>
                  <a:ext cx="345" cy="630"/>
                </a:xfrm>
                <a:custGeom>
                  <a:avLst/>
                  <a:gdLst>
                    <a:gd name="T0" fmla="*/ 139 w 2125"/>
                    <a:gd name="T1" fmla="*/ 75 h 3876"/>
                    <a:gd name="T2" fmla="*/ 2 w 2125"/>
                    <a:gd name="T3" fmla="*/ 6 h 3876"/>
                    <a:gd name="T4" fmla="*/ 257 w 2125"/>
                    <a:gd name="T5" fmla="*/ 130 h 3876"/>
                    <a:gd name="T6" fmla="*/ 324 w 2125"/>
                    <a:gd name="T7" fmla="*/ 196 h 3876"/>
                    <a:gd name="T8" fmla="*/ 206 w 2125"/>
                    <a:gd name="T9" fmla="*/ 113 h 3876"/>
                    <a:gd name="T10" fmla="*/ 491 w 2125"/>
                    <a:gd name="T11" fmla="*/ 281 h 3876"/>
                    <a:gd name="T12" fmla="*/ 514 w 2125"/>
                    <a:gd name="T13" fmla="*/ 324 h 3876"/>
                    <a:gd name="T14" fmla="*/ 401 w 2125"/>
                    <a:gd name="T15" fmla="*/ 235 h 3876"/>
                    <a:gd name="T16" fmla="*/ 708 w 2125"/>
                    <a:gd name="T17" fmla="*/ 449 h 3876"/>
                    <a:gd name="T18" fmla="*/ 590 w 2125"/>
                    <a:gd name="T19" fmla="*/ 382 h 3876"/>
                    <a:gd name="T20" fmla="*/ 780 w 2125"/>
                    <a:gd name="T21" fmla="*/ 514 h 3876"/>
                    <a:gd name="T22" fmla="*/ 867 w 2125"/>
                    <a:gd name="T23" fmla="*/ 619 h 3876"/>
                    <a:gd name="T24" fmla="*/ 780 w 2125"/>
                    <a:gd name="T25" fmla="*/ 514 h 3876"/>
                    <a:gd name="T26" fmla="*/ 1041 w 2125"/>
                    <a:gd name="T27" fmla="*/ 783 h 3876"/>
                    <a:gd name="T28" fmla="*/ 936 w 2125"/>
                    <a:gd name="T29" fmla="*/ 671 h 3876"/>
                    <a:gd name="T30" fmla="*/ 1122 w 2125"/>
                    <a:gd name="T31" fmla="*/ 855 h 3876"/>
                    <a:gd name="T32" fmla="*/ 1179 w 2125"/>
                    <a:gd name="T33" fmla="*/ 955 h 3876"/>
                    <a:gd name="T34" fmla="*/ 1094 w 2125"/>
                    <a:gd name="T35" fmla="*/ 839 h 3876"/>
                    <a:gd name="T36" fmla="*/ 1307 w 2125"/>
                    <a:gd name="T37" fmla="*/ 1080 h 3876"/>
                    <a:gd name="T38" fmla="*/ 1321 w 2125"/>
                    <a:gd name="T39" fmla="*/ 1135 h 3876"/>
                    <a:gd name="T40" fmla="*/ 1241 w 2125"/>
                    <a:gd name="T41" fmla="*/ 1016 h 3876"/>
                    <a:gd name="T42" fmla="*/ 1469 w 2125"/>
                    <a:gd name="T43" fmla="*/ 1313 h 3876"/>
                    <a:gd name="T44" fmla="*/ 1376 w 2125"/>
                    <a:gd name="T45" fmla="*/ 1214 h 3876"/>
                    <a:gd name="T46" fmla="*/ 1519 w 2125"/>
                    <a:gd name="T47" fmla="*/ 1396 h 3876"/>
                    <a:gd name="T48" fmla="*/ 1572 w 2125"/>
                    <a:gd name="T49" fmla="*/ 1521 h 3876"/>
                    <a:gd name="T50" fmla="*/ 1519 w 2125"/>
                    <a:gd name="T51" fmla="*/ 1396 h 3876"/>
                    <a:gd name="T52" fmla="*/ 1693 w 2125"/>
                    <a:gd name="T53" fmla="*/ 1727 h 3876"/>
                    <a:gd name="T54" fmla="*/ 1624 w 2125"/>
                    <a:gd name="T55" fmla="*/ 1590 h 3876"/>
                    <a:gd name="T56" fmla="*/ 1760 w 2125"/>
                    <a:gd name="T57" fmla="*/ 1838 h 3876"/>
                    <a:gd name="T58" fmla="*/ 1778 w 2125"/>
                    <a:gd name="T59" fmla="*/ 1931 h 3876"/>
                    <a:gd name="T60" fmla="*/ 1728 w 2125"/>
                    <a:gd name="T61" fmla="*/ 1796 h 3876"/>
                    <a:gd name="T62" fmla="*/ 1875 w 2125"/>
                    <a:gd name="T63" fmla="*/ 2113 h 3876"/>
                    <a:gd name="T64" fmla="*/ 1865 w 2125"/>
                    <a:gd name="T65" fmla="*/ 2143 h 3876"/>
                    <a:gd name="T66" fmla="*/ 1820 w 2125"/>
                    <a:gd name="T67" fmla="*/ 2007 h 3876"/>
                    <a:gd name="T68" fmla="*/ 1957 w 2125"/>
                    <a:gd name="T69" fmla="*/ 2356 h 3876"/>
                    <a:gd name="T70" fmla="*/ 1896 w 2125"/>
                    <a:gd name="T71" fmla="*/ 2234 h 3876"/>
                    <a:gd name="T72" fmla="*/ 1983 w 2125"/>
                    <a:gd name="T73" fmla="*/ 2448 h 3876"/>
                    <a:gd name="T74" fmla="*/ 1998 w 2125"/>
                    <a:gd name="T75" fmla="*/ 2583 h 3876"/>
                    <a:gd name="T76" fmla="*/ 1983 w 2125"/>
                    <a:gd name="T77" fmla="*/ 2448 h 3876"/>
                    <a:gd name="T78" fmla="*/ 2064 w 2125"/>
                    <a:gd name="T79" fmla="*/ 2805 h 3876"/>
                    <a:gd name="T80" fmla="*/ 2024 w 2125"/>
                    <a:gd name="T81" fmla="*/ 2688 h 3876"/>
                    <a:gd name="T82" fmla="*/ 2040 w 2125"/>
                    <a:gd name="T83" fmla="*/ 2672 h 3876"/>
                    <a:gd name="T84" fmla="*/ 2100 w 2125"/>
                    <a:gd name="T85" fmla="*/ 3033 h 3876"/>
                    <a:gd name="T86" fmla="*/ 2075 w 2125"/>
                    <a:gd name="T87" fmla="*/ 2979 h 3876"/>
                    <a:gd name="T88" fmla="*/ 2081 w 2125"/>
                    <a:gd name="T89" fmla="*/ 2899 h 3876"/>
                    <a:gd name="T90" fmla="*/ 2112 w 2125"/>
                    <a:gd name="T91" fmla="*/ 3273 h 3876"/>
                    <a:gd name="T92" fmla="*/ 2100 w 2125"/>
                    <a:gd name="T93" fmla="*/ 3120 h 3876"/>
                    <a:gd name="T94" fmla="*/ 2125 w 2125"/>
                    <a:gd name="T95" fmla="*/ 3420 h 3876"/>
                    <a:gd name="T96" fmla="*/ 2105 w 2125"/>
                    <a:gd name="T97" fmla="*/ 3494 h 3876"/>
                    <a:gd name="T98" fmla="*/ 2114 w 2125"/>
                    <a:gd name="T99" fmla="*/ 3350 h 3876"/>
                    <a:gd name="T100" fmla="*/ 2114 w 2125"/>
                    <a:gd name="T101" fmla="*/ 3718 h 3876"/>
                    <a:gd name="T102" fmla="*/ 2094 w 2125"/>
                    <a:gd name="T103" fmla="*/ 3723 h 3876"/>
                    <a:gd name="T104" fmla="*/ 2113 w 2125"/>
                    <a:gd name="T105" fmla="*/ 3580 h 3876"/>
                    <a:gd name="T106" fmla="*/ 2099 w 2125"/>
                    <a:gd name="T107" fmla="*/ 3866 h 3876"/>
                    <a:gd name="T108" fmla="*/ 2085 w 2125"/>
                    <a:gd name="T109" fmla="*/ 3818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5" h="3876">
                      <a:moveTo>
                        <a:pt x="15" y="2"/>
                      </a:moveTo>
                      <a:lnTo>
                        <a:pt x="135" y="62"/>
                      </a:lnTo>
                      <a:cubicBezTo>
                        <a:pt x="140" y="64"/>
                        <a:pt x="142" y="70"/>
                        <a:pt x="139" y="75"/>
                      </a:cubicBezTo>
                      <a:cubicBezTo>
                        <a:pt x="137" y="80"/>
                        <a:pt x="131" y="82"/>
                        <a:pt x="126" y="79"/>
                      </a:cubicBezTo>
                      <a:lnTo>
                        <a:pt x="6" y="19"/>
                      </a:lnTo>
                      <a:cubicBezTo>
                        <a:pt x="1" y="17"/>
                        <a:pt x="0" y="11"/>
                        <a:pt x="2" y="6"/>
                      </a:cubicBezTo>
                      <a:cubicBezTo>
                        <a:pt x="4" y="1"/>
                        <a:pt x="10" y="0"/>
                        <a:pt x="15" y="2"/>
                      </a:cubicBezTo>
                      <a:close/>
                      <a:moveTo>
                        <a:pt x="219" y="109"/>
                      </a:moveTo>
                      <a:lnTo>
                        <a:pt x="257" y="130"/>
                      </a:lnTo>
                      <a:lnTo>
                        <a:pt x="334" y="180"/>
                      </a:lnTo>
                      <a:cubicBezTo>
                        <a:pt x="338" y="183"/>
                        <a:pt x="340" y="189"/>
                        <a:pt x="337" y="193"/>
                      </a:cubicBezTo>
                      <a:cubicBezTo>
                        <a:pt x="334" y="198"/>
                        <a:pt x="328" y="199"/>
                        <a:pt x="324" y="196"/>
                      </a:cubicBezTo>
                      <a:lnTo>
                        <a:pt x="248" y="147"/>
                      </a:lnTo>
                      <a:lnTo>
                        <a:pt x="210" y="126"/>
                      </a:lnTo>
                      <a:cubicBezTo>
                        <a:pt x="205" y="123"/>
                        <a:pt x="204" y="117"/>
                        <a:pt x="206" y="113"/>
                      </a:cubicBezTo>
                      <a:cubicBezTo>
                        <a:pt x="209" y="108"/>
                        <a:pt x="215" y="106"/>
                        <a:pt x="219" y="109"/>
                      </a:cubicBezTo>
                      <a:close/>
                      <a:moveTo>
                        <a:pt x="415" y="232"/>
                      </a:moveTo>
                      <a:lnTo>
                        <a:pt x="491" y="281"/>
                      </a:lnTo>
                      <a:lnTo>
                        <a:pt x="526" y="309"/>
                      </a:lnTo>
                      <a:cubicBezTo>
                        <a:pt x="530" y="312"/>
                        <a:pt x="531" y="318"/>
                        <a:pt x="528" y="322"/>
                      </a:cubicBezTo>
                      <a:cubicBezTo>
                        <a:pt x="524" y="326"/>
                        <a:pt x="518" y="327"/>
                        <a:pt x="514" y="324"/>
                      </a:cubicBezTo>
                      <a:lnTo>
                        <a:pt x="480" y="298"/>
                      </a:lnTo>
                      <a:lnTo>
                        <a:pt x="404" y="248"/>
                      </a:lnTo>
                      <a:cubicBezTo>
                        <a:pt x="400" y="245"/>
                        <a:pt x="398" y="239"/>
                        <a:pt x="401" y="235"/>
                      </a:cubicBezTo>
                      <a:cubicBezTo>
                        <a:pt x="404" y="230"/>
                        <a:pt x="410" y="229"/>
                        <a:pt x="415" y="232"/>
                      </a:cubicBezTo>
                      <a:close/>
                      <a:moveTo>
                        <a:pt x="602" y="367"/>
                      </a:moveTo>
                      <a:lnTo>
                        <a:pt x="708" y="449"/>
                      </a:lnTo>
                      <a:cubicBezTo>
                        <a:pt x="713" y="453"/>
                        <a:pt x="713" y="459"/>
                        <a:pt x="710" y="463"/>
                      </a:cubicBezTo>
                      <a:cubicBezTo>
                        <a:pt x="707" y="467"/>
                        <a:pt x="701" y="468"/>
                        <a:pt x="697" y="464"/>
                      </a:cubicBezTo>
                      <a:lnTo>
                        <a:pt x="590" y="382"/>
                      </a:lnTo>
                      <a:cubicBezTo>
                        <a:pt x="586" y="379"/>
                        <a:pt x="585" y="373"/>
                        <a:pt x="588" y="369"/>
                      </a:cubicBezTo>
                      <a:cubicBezTo>
                        <a:pt x="592" y="365"/>
                        <a:pt x="598" y="364"/>
                        <a:pt x="602" y="367"/>
                      </a:cubicBezTo>
                      <a:close/>
                      <a:moveTo>
                        <a:pt x="780" y="514"/>
                      </a:moveTo>
                      <a:lnTo>
                        <a:pt x="880" y="604"/>
                      </a:lnTo>
                      <a:cubicBezTo>
                        <a:pt x="884" y="608"/>
                        <a:pt x="884" y="614"/>
                        <a:pt x="880" y="618"/>
                      </a:cubicBezTo>
                      <a:cubicBezTo>
                        <a:pt x="877" y="622"/>
                        <a:pt x="871" y="622"/>
                        <a:pt x="867" y="619"/>
                      </a:cubicBezTo>
                      <a:lnTo>
                        <a:pt x="767" y="528"/>
                      </a:lnTo>
                      <a:cubicBezTo>
                        <a:pt x="764" y="525"/>
                        <a:pt x="763" y="518"/>
                        <a:pt x="767" y="515"/>
                      </a:cubicBezTo>
                      <a:cubicBezTo>
                        <a:pt x="770" y="511"/>
                        <a:pt x="776" y="510"/>
                        <a:pt x="780" y="514"/>
                      </a:cubicBezTo>
                      <a:close/>
                      <a:moveTo>
                        <a:pt x="949" y="671"/>
                      </a:moveTo>
                      <a:lnTo>
                        <a:pt x="1042" y="769"/>
                      </a:lnTo>
                      <a:cubicBezTo>
                        <a:pt x="1045" y="773"/>
                        <a:pt x="1045" y="779"/>
                        <a:pt x="1041" y="783"/>
                      </a:cubicBezTo>
                      <a:cubicBezTo>
                        <a:pt x="1037" y="786"/>
                        <a:pt x="1031" y="786"/>
                        <a:pt x="1028" y="782"/>
                      </a:cubicBezTo>
                      <a:lnTo>
                        <a:pt x="936" y="685"/>
                      </a:lnTo>
                      <a:cubicBezTo>
                        <a:pt x="932" y="681"/>
                        <a:pt x="932" y="675"/>
                        <a:pt x="936" y="671"/>
                      </a:cubicBezTo>
                      <a:cubicBezTo>
                        <a:pt x="940" y="667"/>
                        <a:pt x="946" y="668"/>
                        <a:pt x="949" y="671"/>
                      </a:cubicBezTo>
                      <a:close/>
                      <a:moveTo>
                        <a:pt x="1108" y="839"/>
                      </a:moveTo>
                      <a:lnTo>
                        <a:pt x="1122" y="855"/>
                      </a:lnTo>
                      <a:lnTo>
                        <a:pt x="1194" y="943"/>
                      </a:lnTo>
                      <a:cubicBezTo>
                        <a:pt x="1198" y="947"/>
                        <a:pt x="1197" y="953"/>
                        <a:pt x="1193" y="956"/>
                      </a:cubicBezTo>
                      <a:cubicBezTo>
                        <a:pt x="1189" y="959"/>
                        <a:pt x="1183" y="959"/>
                        <a:pt x="1179" y="955"/>
                      </a:cubicBezTo>
                      <a:lnTo>
                        <a:pt x="1108" y="868"/>
                      </a:lnTo>
                      <a:lnTo>
                        <a:pt x="1094" y="852"/>
                      </a:lnTo>
                      <a:cubicBezTo>
                        <a:pt x="1090" y="848"/>
                        <a:pt x="1090" y="842"/>
                        <a:pt x="1094" y="839"/>
                      </a:cubicBezTo>
                      <a:cubicBezTo>
                        <a:pt x="1098" y="835"/>
                        <a:pt x="1104" y="835"/>
                        <a:pt x="1108" y="839"/>
                      </a:cubicBezTo>
                      <a:close/>
                      <a:moveTo>
                        <a:pt x="1255" y="1017"/>
                      </a:moveTo>
                      <a:lnTo>
                        <a:pt x="1307" y="1080"/>
                      </a:lnTo>
                      <a:lnTo>
                        <a:pt x="1337" y="1124"/>
                      </a:lnTo>
                      <a:cubicBezTo>
                        <a:pt x="1340" y="1128"/>
                        <a:pt x="1339" y="1134"/>
                        <a:pt x="1335" y="1137"/>
                      </a:cubicBezTo>
                      <a:cubicBezTo>
                        <a:pt x="1331" y="1140"/>
                        <a:pt x="1325" y="1139"/>
                        <a:pt x="1321" y="1135"/>
                      </a:cubicBezTo>
                      <a:lnTo>
                        <a:pt x="1292" y="1093"/>
                      </a:lnTo>
                      <a:lnTo>
                        <a:pt x="1240" y="1029"/>
                      </a:lnTo>
                      <a:cubicBezTo>
                        <a:pt x="1237" y="1025"/>
                        <a:pt x="1237" y="1019"/>
                        <a:pt x="1241" y="1016"/>
                      </a:cubicBezTo>
                      <a:cubicBezTo>
                        <a:pt x="1246" y="1012"/>
                        <a:pt x="1252" y="1013"/>
                        <a:pt x="1255" y="1017"/>
                      </a:cubicBezTo>
                      <a:close/>
                      <a:moveTo>
                        <a:pt x="1392" y="1203"/>
                      </a:moveTo>
                      <a:lnTo>
                        <a:pt x="1469" y="1313"/>
                      </a:lnTo>
                      <a:cubicBezTo>
                        <a:pt x="1472" y="1317"/>
                        <a:pt x="1471" y="1323"/>
                        <a:pt x="1466" y="1326"/>
                      </a:cubicBezTo>
                      <a:cubicBezTo>
                        <a:pt x="1462" y="1329"/>
                        <a:pt x="1456" y="1328"/>
                        <a:pt x="1453" y="1324"/>
                      </a:cubicBezTo>
                      <a:lnTo>
                        <a:pt x="1376" y="1214"/>
                      </a:lnTo>
                      <a:cubicBezTo>
                        <a:pt x="1373" y="1209"/>
                        <a:pt x="1374" y="1203"/>
                        <a:pt x="1379" y="1200"/>
                      </a:cubicBezTo>
                      <a:cubicBezTo>
                        <a:pt x="1383" y="1197"/>
                        <a:pt x="1389" y="1198"/>
                        <a:pt x="1392" y="1203"/>
                      </a:cubicBezTo>
                      <a:close/>
                      <a:moveTo>
                        <a:pt x="1519" y="1396"/>
                      </a:moveTo>
                      <a:lnTo>
                        <a:pt x="1588" y="1511"/>
                      </a:lnTo>
                      <a:cubicBezTo>
                        <a:pt x="1591" y="1515"/>
                        <a:pt x="1590" y="1521"/>
                        <a:pt x="1585" y="1524"/>
                      </a:cubicBezTo>
                      <a:cubicBezTo>
                        <a:pt x="1581" y="1527"/>
                        <a:pt x="1575" y="1525"/>
                        <a:pt x="1572" y="1521"/>
                      </a:cubicBezTo>
                      <a:lnTo>
                        <a:pt x="1503" y="1405"/>
                      </a:lnTo>
                      <a:cubicBezTo>
                        <a:pt x="1500" y="1401"/>
                        <a:pt x="1501" y="1395"/>
                        <a:pt x="1506" y="1392"/>
                      </a:cubicBezTo>
                      <a:cubicBezTo>
                        <a:pt x="1511" y="1390"/>
                        <a:pt x="1516" y="1391"/>
                        <a:pt x="1519" y="1396"/>
                      </a:cubicBezTo>
                      <a:close/>
                      <a:moveTo>
                        <a:pt x="1637" y="1594"/>
                      </a:moveTo>
                      <a:lnTo>
                        <a:pt x="1697" y="1714"/>
                      </a:lnTo>
                      <a:cubicBezTo>
                        <a:pt x="1700" y="1719"/>
                        <a:pt x="1698" y="1725"/>
                        <a:pt x="1693" y="1727"/>
                      </a:cubicBezTo>
                      <a:cubicBezTo>
                        <a:pt x="1688" y="1730"/>
                        <a:pt x="1683" y="1728"/>
                        <a:pt x="1680" y="1723"/>
                      </a:cubicBezTo>
                      <a:lnTo>
                        <a:pt x="1620" y="1603"/>
                      </a:lnTo>
                      <a:cubicBezTo>
                        <a:pt x="1617" y="1598"/>
                        <a:pt x="1619" y="1593"/>
                        <a:pt x="1624" y="1590"/>
                      </a:cubicBezTo>
                      <a:cubicBezTo>
                        <a:pt x="1629" y="1588"/>
                        <a:pt x="1634" y="1590"/>
                        <a:pt x="1637" y="1594"/>
                      </a:cubicBezTo>
                      <a:close/>
                      <a:moveTo>
                        <a:pt x="1741" y="1800"/>
                      </a:moveTo>
                      <a:lnTo>
                        <a:pt x="1760" y="1838"/>
                      </a:lnTo>
                      <a:lnTo>
                        <a:pt x="1796" y="1923"/>
                      </a:lnTo>
                      <a:cubicBezTo>
                        <a:pt x="1798" y="1928"/>
                        <a:pt x="1796" y="1934"/>
                        <a:pt x="1791" y="1936"/>
                      </a:cubicBezTo>
                      <a:cubicBezTo>
                        <a:pt x="1786" y="1938"/>
                        <a:pt x="1780" y="1936"/>
                        <a:pt x="1778" y="1931"/>
                      </a:cubicBezTo>
                      <a:lnTo>
                        <a:pt x="1743" y="1847"/>
                      </a:lnTo>
                      <a:lnTo>
                        <a:pt x="1724" y="1809"/>
                      </a:lnTo>
                      <a:cubicBezTo>
                        <a:pt x="1721" y="1804"/>
                        <a:pt x="1723" y="1798"/>
                        <a:pt x="1728" y="1796"/>
                      </a:cubicBezTo>
                      <a:cubicBezTo>
                        <a:pt x="1733" y="1793"/>
                        <a:pt x="1738" y="1795"/>
                        <a:pt x="1741" y="1800"/>
                      </a:cubicBezTo>
                      <a:close/>
                      <a:moveTo>
                        <a:pt x="1833" y="2012"/>
                      </a:moveTo>
                      <a:lnTo>
                        <a:pt x="1875" y="2113"/>
                      </a:lnTo>
                      <a:lnTo>
                        <a:pt x="1883" y="2137"/>
                      </a:lnTo>
                      <a:cubicBezTo>
                        <a:pt x="1885" y="2142"/>
                        <a:pt x="1882" y="2148"/>
                        <a:pt x="1877" y="2149"/>
                      </a:cubicBezTo>
                      <a:cubicBezTo>
                        <a:pt x="1872" y="2151"/>
                        <a:pt x="1867" y="2148"/>
                        <a:pt x="1865" y="2143"/>
                      </a:cubicBezTo>
                      <a:lnTo>
                        <a:pt x="1858" y="2120"/>
                      </a:lnTo>
                      <a:lnTo>
                        <a:pt x="1815" y="2019"/>
                      </a:lnTo>
                      <a:cubicBezTo>
                        <a:pt x="1813" y="2014"/>
                        <a:pt x="1816" y="2009"/>
                        <a:pt x="1820" y="2007"/>
                      </a:cubicBezTo>
                      <a:cubicBezTo>
                        <a:pt x="1825" y="2005"/>
                        <a:pt x="1831" y="2007"/>
                        <a:pt x="1833" y="2012"/>
                      </a:cubicBezTo>
                      <a:close/>
                      <a:moveTo>
                        <a:pt x="1914" y="2228"/>
                      </a:moveTo>
                      <a:lnTo>
                        <a:pt x="1957" y="2356"/>
                      </a:lnTo>
                      <a:cubicBezTo>
                        <a:pt x="1958" y="2361"/>
                        <a:pt x="1956" y="2366"/>
                        <a:pt x="1951" y="2368"/>
                      </a:cubicBezTo>
                      <a:cubicBezTo>
                        <a:pt x="1945" y="2369"/>
                        <a:pt x="1940" y="2367"/>
                        <a:pt x="1938" y="2362"/>
                      </a:cubicBezTo>
                      <a:lnTo>
                        <a:pt x="1896" y="2234"/>
                      </a:lnTo>
                      <a:cubicBezTo>
                        <a:pt x="1894" y="2229"/>
                        <a:pt x="1897" y="2224"/>
                        <a:pt x="1902" y="2222"/>
                      </a:cubicBezTo>
                      <a:cubicBezTo>
                        <a:pt x="1907" y="2220"/>
                        <a:pt x="1912" y="2223"/>
                        <a:pt x="1914" y="2228"/>
                      </a:cubicBezTo>
                      <a:close/>
                      <a:moveTo>
                        <a:pt x="1983" y="2448"/>
                      </a:moveTo>
                      <a:lnTo>
                        <a:pt x="2016" y="2579"/>
                      </a:lnTo>
                      <a:cubicBezTo>
                        <a:pt x="2018" y="2584"/>
                        <a:pt x="2015" y="2589"/>
                        <a:pt x="2009" y="2590"/>
                      </a:cubicBezTo>
                      <a:cubicBezTo>
                        <a:pt x="2004" y="2592"/>
                        <a:pt x="1999" y="2589"/>
                        <a:pt x="1998" y="2583"/>
                      </a:cubicBezTo>
                      <a:lnTo>
                        <a:pt x="1965" y="2453"/>
                      </a:lnTo>
                      <a:cubicBezTo>
                        <a:pt x="1963" y="2448"/>
                        <a:pt x="1966" y="2443"/>
                        <a:pt x="1972" y="2442"/>
                      </a:cubicBezTo>
                      <a:cubicBezTo>
                        <a:pt x="1977" y="2440"/>
                        <a:pt x="1982" y="2443"/>
                        <a:pt x="1983" y="2448"/>
                      </a:cubicBezTo>
                      <a:close/>
                      <a:moveTo>
                        <a:pt x="2040" y="2672"/>
                      </a:moveTo>
                      <a:lnTo>
                        <a:pt x="2043" y="2683"/>
                      </a:lnTo>
                      <a:lnTo>
                        <a:pt x="2064" y="2805"/>
                      </a:lnTo>
                      <a:cubicBezTo>
                        <a:pt x="2065" y="2810"/>
                        <a:pt x="2061" y="2815"/>
                        <a:pt x="2056" y="2816"/>
                      </a:cubicBezTo>
                      <a:cubicBezTo>
                        <a:pt x="2051" y="2817"/>
                        <a:pt x="2046" y="2813"/>
                        <a:pt x="2045" y="2808"/>
                      </a:cubicBezTo>
                      <a:lnTo>
                        <a:pt x="2024" y="2688"/>
                      </a:lnTo>
                      <a:lnTo>
                        <a:pt x="2021" y="2677"/>
                      </a:lnTo>
                      <a:cubicBezTo>
                        <a:pt x="2020" y="2671"/>
                        <a:pt x="2023" y="2666"/>
                        <a:pt x="2028" y="2665"/>
                      </a:cubicBezTo>
                      <a:cubicBezTo>
                        <a:pt x="2033" y="2664"/>
                        <a:pt x="2039" y="2667"/>
                        <a:pt x="2040" y="2672"/>
                      </a:cubicBezTo>
                      <a:close/>
                      <a:moveTo>
                        <a:pt x="2081" y="2899"/>
                      </a:moveTo>
                      <a:lnTo>
                        <a:pt x="2094" y="2976"/>
                      </a:lnTo>
                      <a:lnTo>
                        <a:pt x="2100" y="3033"/>
                      </a:lnTo>
                      <a:cubicBezTo>
                        <a:pt x="2101" y="3038"/>
                        <a:pt x="2097" y="3043"/>
                        <a:pt x="2092" y="3043"/>
                      </a:cubicBezTo>
                      <a:cubicBezTo>
                        <a:pt x="2086" y="3044"/>
                        <a:pt x="2082" y="3040"/>
                        <a:pt x="2081" y="3035"/>
                      </a:cubicBezTo>
                      <a:lnTo>
                        <a:pt x="2075" y="2979"/>
                      </a:lnTo>
                      <a:lnTo>
                        <a:pt x="2062" y="2903"/>
                      </a:lnTo>
                      <a:cubicBezTo>
                        <a:pt x="2061" y="2897"/>
                        <a:pt x="2064" y="2892"/>
                        <a:pt x="2069" y="2891"/>
                      </a:cubicBezTo>
                      <a:cubicBezTo>
                        <a:pt x="2075" y="2891"/>
                        <a:pt x="2080" y="2894"/>
                        <a:pt x="2081" y="2899"/>
                      </a:cubicBezTo>
                      <a:close/>
                      <a:moveTo>
                        <a:pt x="2110" y="3129"/>
                      </a:moveTo>
                      <a:lnTo>
                        <a:pt x="2120" y="3263"/>
                      </a:lnTo>
                      <a:cubicBezTo>
                        <a:pt x="2121" y="3268"/>
                        <a:pt x="2117" y="3273"/>
                        <a:pt x="2112" y="3273"/>
                      </a:cubicBezTo>
                      <a:cubicBezTo>
                        <a:pt x="2106" y="3273"/>
                        <a:pt x="2102" y="3269"/>
                        <a:pt x="2101" y="3264"/>
                      </a:cubicBezTo>
                      <a:lnTo>
                        <a:pt x="2091" y="3130"/>
                      </a:lnTo>
                      <a:cubicBezTo>
                        <a:pt x="2091" y="3125"/>
                        <a:pt x="2095" y="3120"/>
                        <a:pt x="2100" y="3120"/>
                      </a:cubicBezTo>
                      <a:cubicBezTo>
                        <a:pt x="2105" y="3119"/>
                        <a:pt x="2110" y="3123"/>
                        <a:pt x="2110" y="3129"/>
                      </a:cubicBezTo>
                      <a:close/>
                      <a:moveTo>
                        <a:pt x="2123" y="3359"/>
                      </a:moveTo>
                      <a:lnTo>
                        <a:pt x="2125" y="3420"/>
                      </a:lnTo>
                      <a:lnTo>
                        <a:pt x="2124" y="3494"/>
                      </a:lnTo>
                      <a:cubicBezTo>
                        <a:pt x="2124" y="3499"/>
                        <a:pt x="2120" y="3503"/>
                        <a:pt x="2114" y="3503"/>
                      </a:cubicBezTo>
                      <a:cubicBezTo>
                        <a:pt x="2109" y="3503"/>
                        <a:pt x="2105" y="3499"/>
                        <a:pt x="2105" y="3494"/>
                      </a:cubicBezTo>
                      <a:lnTo>
                        <a:pt x="2106" y="3421"/>
                      </a:lnTo>
                      <a:lnTo>
                        <a:pt x="2104" y="3360"/>
                      </a:lnTo>
                      <a:cubicBezTo>
                        <a:pt x="2104" y="3354"/>
                        <a:pt x="2108" y="3350"/>
                        <a:pt x="2114" y="3350"/>
                      </a:cubicBezTo>
                      <a:cubicBezTo>
                        <a:pt x="2119" y="3350"/>
                        <a:pt x="2123" y="3354"/>
                        <a:pt x="2123" y="3359"/>
                      </a:cubicBezTo>
                      <a:close/>
                      <a:moveTo>
                        <a:pt x="2122" y="3590"/>
                      </a:moveTo>
                      <a:lnTo>
                        <a:pt x="2114" y="3718"/>
                      </a:lnTo>
                      <a:lnTo>
                        <a:pt x="2113" y="3725"/>
                      </a:lnTo>
                      <a:cubicBezTo>
                        <a:pt x="2113" y="3730"/>
                        <a:pt x="2108" y="3734"/>
                        <a:pt x="2103" y="3733"/>
                      </a:cubicBezTo>
                      <a:cubicBezTo>
                        <a:pt x="2098" y="3733"/>
                        <a:pt x="2094" y="3728"/>
                        <a:pt x="2094" y="3723"/>
                      </a:cubicBezTo>
                      <a:lnTo>
                        <a:pt x="2095" y="3717"/>
                      </a:lnTo>
                      <a:lnTo>
                        <a:pt x="2103" y="3589"/>
                      </a:lnTo>
                      <a:cubicBezTo>
                        <a:pt x="2103" y="3584"/>
                        <a:pt x="2108" y="3580"/>
                        <a:pt x="2113" y="3580"/>
                      </a:cubicBezTo>
                      <a:cubicBezTo>
                        <a:pt x="2118" y="3580"/>
                        <a:pt x="2122" y="3585"/>
                        <a:pt x="2122" y="3590"/>
                      </a:cubicBezTo>
                      <a:close/>
                      <a:moveTo>
                        <a:pt x="2104" y="3820"/>
                      </a:moveTo>
                      <a:lnTo>
                        <a:pt x="2099" y="3866"/>
                      </a:lnTo>
                      <a:cubicBezTo>
                        <a:pt x="2098" y="3872"/>
                        <a:pt x="2094" y="3876"/>
                        <a:pt x="2089" y="3875"/>
                      </a:cubicBezTo>
                      <a:cubicBezTo>
                        <a:pt x="2083" y="3874"/>
                        <a:pt x="2079" y="3870"/>
                        <a:pt x="2080" y="3865"/>
                      </a:cubicBezTo>
                      <a:lnTo>
                        <a:pt x="2085" y="3818"/>
                      </a:lnTo>
                      <a:cubicBezTo>
                        <a:pt x="2085" y="3813"/>
                        <a:pt x="2090" y="3809"/>
                        <a:pt x="2095" y="3810"/>
                      </a:cubicBezTo>
                      <a:cubicBezTo>
                        <a:pt x="2100" y="3810"/>
                        <a:pt x="2104" y="3815"/>
                        <a:pt x="2104" y="3820"/>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39" name="Freeform 17">
                  <a:extLst>
                    <a:ext uri="{FF2B5EF4-FFF2-40B4-BE49-F238E27FC236}">
                      <a16:creationId xmlns:a16="http://schemas.microsoft.com/office/drawing/2014/main" id="{771307A1-A55A-4C81-8007-C2A4BC9FA52F}"/>
                    </a:ext>
                  </a:extLst>
                </p:cNvPr>
                <p:cNvSpPr>
                  <a:spLocks noEditPoints="1"/>
                </p:cNvSpPr>
                <p:nvPr/>
              </p:nvSpPr>
              <p:spPr bwMode="auto">
                <a:xfrm>
                  <a:off x="4880" y="2844"/>
                  <a:ext cx="279" cy="604"/>
                </a:xfrm>
                <a:custGeom>
                  <a:avLst/>
                  <a:gdLst>
                    <a:gd name="T0" fmla="*/ 128 w 1723"/>
                    <a:gd name="T1" fmla="*/ 94 h 3719"/>
                    <a:gd name="T2" fmla="*/ 3 w 1723"/>
                    <a:gd name="T3" fmla="*/ 5 h 3719"/>
                    <a:gd name="T4" fmla="*/ 206 w 1723"/>
                    <a:gd name="T5" fmla="*/ 138 h 3719"/>
                    <a:gd name="T6" fmla="*/ 296 w 1723"/>
                    <a:gd name="T7" fmla="*/ 237 h 3719"/>
                    <a:gd name="T8" fmla="*/ 190 w 1723"/>
                    <a:gd name="T9" fmla="*/ 138 h 3719"/>
                    <a:gd name="T10" fmla="*/ 394 w 1723"/>
                    <a:gd name="T11" fmla="*/ 292 h 3719"/>
                    <a:gd name="T12" fmla="*/ 468 w 1723"/>
                    <a:gd name="T13" fmla="*/ 389 h 3719"/>
                    <a:gd name="T14" fmla="*/ 369 w 1723"/>
                    <a:gd name="T15" fmla="*/ 284 h 3719"/>
                    <a:gd name="T16" fmla="*/ 576 w 1723"/>
                    <a:gd name="T17" fmla="*/ 464 h 3719"/>
                    <a:gd name="T18" fmla="*/ 630 w 1723"/>
                    <a:gd name="T19" fmla="*/ 551 h 3719"/>
                    <a:gd name="T20" fmla="*/ 537 w 1723"/>
                    <a:gd name="T21" fmla="*/ 441 h 3719"/>
                    <a:gd name="T22" fmla="*/ 751 w 1723"/>
                    <a:gd name="T23" fmla="*/ 653 h 3719"/>
                    <a:gd name="T24" fmla="*/ 784 w 1723"/>
                    <a:gd name="T25" fmla="*/ 722 h 3719"/>
                    <a:gd name="T26" fmla="*/ 696 w 1723"/>
                    <a:gd name="T27" fmla="*/ 608 h 3719"/>
                    <a:gd name="T28" fmla="*/ 919 w 1723"/>
                    <a:gd name="T29" fmla="*/ 855 h 3719"/>
                    <a:gd name="T30" fmla="*/ 928 w 1723"/>
                    <a:gd name="T31" fmla="*/ 901 h 3719"/>
                    <a:gd name="T32" fmla="*/ 846 w 1723"/>
                    <a:gd name="T33" fmla="*/ 783 h 3719"/>
                    <a:gd name="T34" fmla="*/ 1075 w 1723"/>
                    <a:gd name="T35" fmla="*/ 1072 h 3719"/>
                    <a:gd name="T36" fmla="*/ 1062 w 1723"/>
                    <a:gd name="T37" fmla="*/ 1087 h 3719"/>
                    <a:gd name="T38" fmla="*/ 986 w 1723"/>
                    <a:gd name="T39" fmla="*/ 965 h 3719"/>
                    <a:gd name="T40" fmla="*/ 1201 w 1723"/>
                    <a:gd name="T41" fmla="*/ 1272 h 3719"/>
                    <a:gd name="T42" fmla="*/ 1113 w 1723"/>
                    <a:gd name="T43" fmla="*/ 1169 h 3719"/>
                    <a:gd name="T44" fmla="*/ 1249 w 1723"/>
                    <a:gd name="T45" fmla="*/ 1356 h 3719"/>
                    <a:gd name="T46" fmla="*/ 1296 w 1723"/>
                    <a:gd name="T47" fmla="*/ 1483 h 3719"/>
                    <a:gd name="T48" fmla="*/ 1249 w 1723"/>
                    <a:gd name="T49" fmla="*/ 1356 h 3719"/>
                    <a:gd name="T50" fmla="*/ 1409 w 1723"/>
                    <a:gd name="T51" fmla="*/ 1695 h 3719"/>
                    <a:gd name="T52" fmla="*/ 1345 w 1723"/>
                    <a:gd name="T53" fmla="*/ 1555 h 3719"/>
                    <a:gd name="T54" fmla="*/ 1463 w 1723"/>
                    <a:gd name="T55" fmla="*/ 1793 h 3719"/>
                    <a:gd name="T56" fmla="*/ 1484 w 1723"/>
                    <a:gd name="T57" fmla="*/ 1902 h 3719"/>
                    <a:gd name="T58" fmla="*/ 1440 w 1723"/>
                    <a:gd name="T59" fmla="*/ 1765 h 3719"/>
                    <a:gd name="T60" fmla="*/ 1559 w 1723"/>
                    <a:gd name="T61" fmla="*/ 2051 h 3719"/>
                    <a:gd name="T62" fmla="*/ 1559 w 1723"/>
                    <a:gd name="T63" fmla="*/ 2119 h 3719"/>
                    <a:gd name="T64" fmla="*/ 1523 w 1723"/>
                    <a:gd name="T65" fmla="*/ 1980 h 3719"/>
                    <a:gd name="T66" fmla="*/ 1635 w 1723"/>
                    <a:gd name="T67" fmla="*/ 2317 h 3719"/>
                    <a:gd name="T68" fmla="*/ 1620 w 1723"/>
                    <a:gd name="T69" fmla="*/ 2341 h 3719"/>
                    <a:gd name="T70" fmla="*/ 1592 w 1723"/>
                    <a:gd name="T71" fmla="*/ 2200 h 3719"/>
                    <a:gd name="T72" fmla="*/ 1683 w 1723"/>
                    <a:gd name="T73" fmla="*/ 2563 h 3719"/>
                    <a:gd name="T74" fmla="*/ 1638 w 1723"/>
                    <a:gd name="T75" fmla="*/ 2435 h 3719"/>
                    <a:gd name="T76" fmla="*/ 1697 w 1723"/>
                    <a:gd name="T77" fmla="*/ 2659 h 3719"/>
                    <a:gd name="T78" fmla="*/ 1703 w 1723"/>
                    <a:gd name="T79" fmla="*/ 2803 h 3719"/>
                    <a:gd name="T80" fmla="*/ 1678 w 1723"/>
                    <a:gd name="T81" fmla="*/ 2661 h 3719"/>
                    <a:gd name="T82" fmla="*/ 1719 w 1723"/>
                    <a:gd name="T83" fmla="*/ 2889 h 3719"/>
                    <a:gd name="T84" fmla="*/ 1713 w 1723"/>
                    <a:gd name="T85" fmla="*/ 3033 h 3719"/>
                    <a:gd name="T86" fmla="*/ 1700 w 1723"/>
                    <a:gd name="T87" fmla="*/ 2889 h 3719"/>
                    <a:gd name="T88" fmla="*/ 1722 w 1723"/>
                    <a:gd name="T89" fmla="*/ 3119 h 3719"/>
                    <a:gd name="T90" fmla="*/ 1706 w 1723"/>
                    <a:gd name="T91" fmla="*/ 3263 h 3719"/>
                    <a:gd name="T92" fmla="*/ 1703 w 1723"/>
                    <a:gd name="T93" fmla="*/ 3119 h 3719"/>
                    <a:gd name="T94" fmla="*/ 1707 w 1723"/>
                    <a:gd name="T95" fmla="*/ 3350 h 3719"/>
                    <a:gd name="T96" fmla="*/ 1679 w 1723"/>
                    <a:gd name="T97" fmla="*/ 3492 h 3719"/>
                    <a:gd name="T98" fmla="*/ 1688 w 1723"/>
                    <a:gd name="T99" fmla="*/ 3348 h 3719"/>
                    <a:gd name="T100" fmla="*/ 1674 w 1723"/>
                    <a:gd name="T101" fmla="*/ 3579 h 3719"/>
                    <a:gd name="T102" fmla="*/ 1627 w 1723"/>
                    <a:gd name="T103" fmla="*/ 3707 h 3719"/>
                    <a:gd name="T104" fmla="*/ 1674 w 1723"/>
                    <a:gd name="T105" fmla="*/ 3579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3" h="3719">
                      <a:moveTo>
                        <a:pt x="16" y="3"/>
                      </a:moveTo>
                      <a:lnTo>
                        <a:pt x="126" y="80"/>
                      </a:lnTo>
                      <a:cubicBezTo>
                        <a:pt x="130" y="84"/>
                        <a:pt x="131" y="90"/>
                        <a:pt x="128" y="94"/>
                      </a:cubicBezTo>
                      <a:cubicBezTo>
                        <a:pt x="125" y="98"/>
                        <a:pt x="119" y="99"/>
                        <a:pt x="114" y="96"/>
                      </a:cubicBezTo>
                      <a:lnTo>
                        <a:pt x="5" y="18"/>
                      </a:lnTo>
                      <a:cubicBezTo>
                        <a:pt x="1" y="15"/>
                        <a:pt x="0" y="9"/>
                        <a:pt x="3" y="5"/>
                      </a:cubicBezTo>
                      <a:cubicBezTo>
                        <a:pt x="6" y="1"/>
                        <a:pt x="12" y="0"/>
                        <a:pt x="16" y="3"/>
                      </a:cubicBezTo>
                      <a:close/>
                      <a:moveTo>
                        <a:pt x="204" y="136"/>
                      </a:moveTo>
                      <a:lnTo>
                        <a:pt x="206" y="138"/>
                      </a:lnTo>
                      <a:lnTo>
                        <a:pt x="308" y="222"/>
                      </a:lnTo>
                      <a:cubicBezTo>
                        <a:pt x="312" y="225"/>
                        <a:pt x="313" y="231"/>
                        <a:pt x="310" y="235"/>
                      </a:cubicBezTo>
                      <a:cubicBezTo>
                        <a:pt x="306" y="239"/>
                        <a:pt x="300" y="240"/>
                        <a:pt x="296" y="237"/>
                      </a:cubicBezTo>
                      <a:lnTo>
                        <a:pt x="195" y="153"/>
                      </a:lnTo>
                      <a:lnTo>
                        <a:pt x="193" y="152"/>
                      </a:lnTo>
                      <a:cubicBezTo>
                        <a:pt x="188" y="149"/>
                        <a:pt x="187" y="143"/>
                        <a:pt x="190" y="138"/>
                      </a:cubicBezTo>
                      <a:cubicBezTo>
                        <a:pt x="194" y="134"/>
                        <a:pt x="200" y="133"/>
                        <a:pt x="204" y="136"/>
                      </a:cubicBezTo>
                      <a:close/>
                      <a:moveTo>
                        <a:pt x="382" y="283"/>
                      </a:moveTo>
                      <a:lnTo>
                        <a:pt x="394" y="292"/>
                      </a:lnTo>
                      <a:lnTo>
                        <a:pt x="481" y="375"/>
                      </a:lnTo>
                      <a:cubicBezTo>
                        <a:pt x="485" y="378"/>
                        <a:pt x="485" y="385"/>
                        <a:pt x="482" y="388"/>
                      </a:cubicBezTo>
                      <a:cubicBezTo>
                        <a:pt x="478" y="392"/>
                        <a:pt x="472" y="392"/>
                        <a:pt x="468" y="389"/>
                      </a:cubicBezTo>
                      <a:lnTo>
                        <a:pt x="381" y="307"/>
                      </a:lnTo>
                      <a:lnTo>
                        <a:pt x="370" y="298"/>
                      </a:lnTo>
                      <a:cubicBezTo>
                        <a:pt x="366" y="294"/>
                        <a:pt x="365" y="288"/>
                        <a:pt x="369" y="284"/>
                      </a:cubicBezTo>
                      <a:cubicBezTo>
                        <a:pt x="372" y="280"/>
                        <a:pt x="378" y="279"/>
                        <a:pt x="382" y="283"/>
                      </a:cubicBezTo>
                      <a:close/>
                      <a:moveTo>
                        <a:pt x="551" y="441"/>
                      </a:moveTo>
                      <a:lnTo>
                        <a:pt x="576" y="464"/>
                      </a:lnTo>
                      <a:lnTo>
                        <a:pt x="645" y="538"/>
                      </a:lnTo>
                      <a:cubicBezTo>
                        <a:pt x="648" y="542"/>
                        <a:pt x="648" y="548"/>
                        <a:pt x="644" y="552"/>
                      </a:cubicBezTo>
                      <a:cubicBezTo>
                        <a:pt x="640" y="555"/>
                        <a:pt x="634" y="555"/>
                        <a:pt x="630" y="551"/>
                      </a:cubicBezTo>
                      <a:lnTo>
                        <a:pt x="563" y="478"/>
                      </a:lnTo>
                      <a:lnTo>
                        <a:pt x="538" y="455"/>
                      </a:lnTo>
                      <a:cubicBezTo>
                        <a:pt x="534" y="451"/>
                        <a:pt x="534" y="445"/>
                        <a:pt x="537" y="441"/>
                      </a:cubicBezTo>
                      <a:cubicBezTo>
                        <a:pt x="541" y="437"/>
                        <a:pt x="547" y="437"/>
                        <a:pt x="551" y="441"/>
                      </a:cubicBezTo>
                      <a:close/>
                      <a:moveTo>
                        <a:pt x="710" y="608"/>
                      </a:moveTo>
                      <a:lnTo>
                        <a:pt x="751" y="653"/>
                      </a:lnTo>
                      <a:lnTo>
                        <a:pt x="799" y="710"/>
                      </a:lnTo>
                      <a:cubicBezTo>
                        <a:pt x="802" y="714"/>
                        <a:pt x="801" y="720"/>
                        <a:pt x="797" y="723"/>
                      </a:cubicBezTo>
                      <a:cubicBezTo>
                        <a:pt x="793" y="727"/>
                        <a:pt x="787" y="726"/>
                        <a:pt x="784" y="722"/>
                      </a:cubicBezTo>
                      <a:lnTo>
                        <a:pt x="737" y="666"/>
                      </a:lnTo>
                      <a:lnTo>
                        <a:pt x="696" y="621"/>
                      </a:lnTo>
                      <a:cubicBezTo>
                        <a:pt x="692" y="617"/>
                        <a:pt x="692" y="611"/>
                        <a:pt x="696" y="608"/>
                      </a:cubicBezTo>
                      <a:cubicBezTo>
                        <a:pt x="700" y="604"/>
                        <a:pt x="706" y="604"/>
                        <a:pt x="710" y="608"/>
                      </a:cubicBezTo>
                      <a:close/>
                      <a:moveTo>
                        <a:pt x="860" y="784"/>
                      </a:moveTo>
                      <a:lnTo>
                        <a:pt x="919" y="855"/>
                      </a:lnTo>
                      <a:lnTo>
                        <a:pt x="944" y="890"/>
                      </a:lnTo>
                      <a:cubicBezTo>
                        <a:pt x="947" y="894"/>
                        <a:pt x="946" y="900"/>
                        <a:pt x="942" y="903"/>
                      </a:cubicBezTo>
                      <a:cubicBezTo>
                        <a:pt x="937" y="906"/>
                        <a:pt x="931" y="905"/>
                        <a:pt x="928" y="901"/>
                      </a:cubicBezTo>
                      <a:lnTo>
                        <a:pt x="904" y="868"/>
                      </a:lnTo>
                      <a:lnTo>
                        <a:pt x="845" y="796"/>
                      </a:lnTo>
                      <a:cubicBezTo>
                        <a:pt x="842" y="792"/>
                        <a:pt x="842" y="786"/>
                        <a:pt x="846" y="783"/>
                      </a:cubicBezTo>
                      <a:cubicBezTo>
                        <a:pt x="850" y="779"/>
                        <a:pt x="856" y="780"/>
                        <a:pt x="860" y="784"/>
                      </a:cubicBezTo>
                      <a:close/>
                      <a:moveTo>
                        <a:pt x="1000" y="967"/>
                      </a:moveTo>
                      <a:lnTo>
                        <a:pt x="1075" y="1072"/>
                      </a:lnTo>
                      <a:lnTo>
                        <a:pt x="1079" y="1077"/>
                      </a:lnTo>
                      <a:cubicBezTo>
                        <a:pt x="1081" y="1082"/>
                        <a:pt x="1080" y="1088"/>
                        <a:pt x="1076" y="1090"/>
                      </a:cubicBezTo>
                      <a:cubicBezTo>
                        <a:pt x="1071" y="1093"/>
                        <a:pt x="1065" y="1092"/>
                        <a:pt x="1062" y="1087"/>
                      </a:cubicBezTo>
                      <a:lnTo>
                        <a:pt x="1060" y="1083"/>
                      </a:lnTo>
                      <a:lnTo>
                        <a:pt x="984" y="979"/>
                      </a:lnTo>
                      <a:cubicBezTo>
                        <a:pt x="981" y="974"/>
                        <a:pt x="982" y="968"/>
                        <a:pt x="986" y="965"/>
                      </a:cubicBezTo>
                      <a:cubicBezTo>
                        <a:pt x="991" y="962"/>
                        <a:pt x="997" y="963"/>
                        <a:pt x="1000" y="967"/>
                      </a:cubicBezTo>
                      <a:close/>
                      <a:moveTo>
                        <a:pt x="1130" y="1158"/>
                      </a:moveTo>
                      <a:lnTo>
                        <a:pt x="1201" y="1272"/>
                      </a:lnTo>
                      <a:cubicBezTo>
                        <a:pt x="1204" y="1277"/>
                        <a:pt x="1203" y="1283"/>
                        <a:pt x="1198" y="1285"/>
                      </a:cubicBezTo>
                      <a:cubicBezTo>
                        <a:pt x="1194" y="1288"/>
                        <a:pt x="1188" y="1287"/>
                        <a:pt x="1185" y="1282"/>
                      </a:cubicBezTo>
                      <a:lnTo>
                        <a:pt x="1113" y="1169"/>
                      </a:lnTo>
                      <a:cubicBezTo>
                        <a:pt x="1111" y="1164"/>
                        <a:pt x="1112" y="1158"/>
                        <a:pt x="1116" y="1155"/>
                      </a:cubicBezTo>
                      <a:cubicBezTo>
                        <a:pt x="1121" y="1153"/>
                        <a:pt x="1127" y="1154"/>
                        <a:pt x="1130" y="1158"/>
                      </a:cubicBezTo>
                      <a:close/>
                      <a:moveTo>
                        <a:pt x="1249" y="1356"/>
                      </a:moveTo>
                      <a:lnTo>
                        <a:pt x="1313" y="1474"/>
                      </a:lnTo>
                      <a:cubicBezTo>
                        <a:pt x="1316" y="1479"/>
                        <a:pt x="1314" y="1485"/>
                        <a:pt x="1309" y="1487"/>
                      </a:cubicBezTo>
                      <a:cubicBezTo>
                        <a:pt x="1305" y="1490"/>
                        <a:pt x="1299" y="1488"/>
                        <a:pt x="1296" y="1483"/>
                      </a:cubicBezTo>
                      <a:lnTo>
                        <a:pt x="1232" y="1365"/>
                      </a:lnTo>
                      <a:cubicBezTo>
                        <a:pt x="1230" y="1361"/>
                        <a:pt x="1232" y="1355"/>
                        <a:pt x="1236" y="1352"/>
                      </a:cubicBezTo>
                      <a:cubicBezTo>
                        <a:pt x="1241" y="1350"/>
                        <a:pt x="1247" y="1351"/>
                        <a:pt x="1249" y="1356"/>
                      </a:cubicBezTo>
                      <a:close/>
                      <a:moveTo>
                        <a:pt x="1358" y="1560"/>
                      </a:moveTo>
                      <a:lnTo>
                        <a:pt x="1413" y="1682"/>
                      </a:lnTo>
                      <a:cubicBezTo>
                        <a:pt x="1416" y="1687"/>
                        <a:pt x="1413" y="1693"/>
                        <a:pt x="1409" y="1695"/>
                      </a:cubicBezTo>
                      <a:cubicBezTo>
                        <a:pt x="1404" y="1697"/>
                        <a:pt x="1398" y="1695"/>
                        <a:pt x="1396" y="1690"/>
                      </a:cubicBezTo>
                      <a:lnTo>
                        <a:pt x="1341" y="1568"/>
                      </a:lnTo>
                      <a:cubicBezTo>
                        <a:pt x="1338" y="1563"/>
                        <a:pt x="1341" y="1557"/>
                        <a:pt x="1345" y="1555"/>
                      </a:cubicBezTo>
                      <a:cubicBezTo>
                        <a:pt x="1350" y="1553"/>
                        <a:pt x="1356" y="1555"/>
                        <a:pt x="1358" y="1560"/>
                      </a:cubicBezTo>
                      <a:close/>
                      <a:moveTo>
                        <a:pt x="1453" y="1770"/>
                      </a:moveTo>
                      <a:lnTo>
                        <a:pt x="1463" y="1793"/>
                      </a:lnTo>
                      <a:lnTo>
                        <a:pt x="1502" y="1896"/>
                      </a:lnTo>
                      <a:cubicBezTo>
                        <a:pt x="1503" y="1901"/>
                        <a:pt x="1501" y="1906"/>
                        <a:pt x="1496" y="1908"/>
                      </a:cubicBezTo>
                      <a:cubicBezTo>
                        <a:pt x="1491" y="1910"/>
                        <a:pt x="1485" y="1907"/>
                        <a:pt x="1484" y="1902"/>
                      </a:cubicBezTo>
                      <a:lnTo>
                        <a:pt x="1446" y="1800"/>
                      </a:lnTo>
                      <a:lnTo>
                        <a:pt x="1435" y="1778"/>
                      </a:lnTo>
                      <a:cubicBezTo>
                        <a:pt x="1433" y="1773"/>
                        <a:pt x="1435" y="1767"/>
                        <a:pt x="1440" y="1765"/>
                      </a:cubicBezTo>
                      <a:cubicBezTo>
                        <a:pt x="1445" y="1763"/>
                        <a:pt x="1451" y="1765"/>
                        <a:pt x="1453" y="1770"/>
                      </a:cubicBezTo>
                      <a:close/>
                      <a:moveTo>
                        <a:pt x="1535" y="1986"/>
                      </a:moveTo>
                      <a:lnTo>
                        <a:pt x="1559" y="2051"/>
                      </a:lnTo>
                      <a:lnTo>
                        <a:pt x="1577" y="2114"/>
                      </a:lnTo>
                      <a:cubicBezTo>
                        <a:pt x="1579" y="2119"/>
                        <a:pt x="1576" y="2124"/>
                        <a:pt x="1571" y="2126"/>
                      </a:cubicBezTo>
                      <a:cubicBezTo>
                        <a:pt x="1566" y="2127"/>
                        <a:pt x="1560" y="2124"/>
                        <a:pt x="1559" y="2119"/>
                      </a:cubicBezTo>
                      <a:lnTo>
                        <a:pt x="1541" y="2058"/>
                      </a:lnTo>
                      <a:lnTo>
                        <a:pt x="1517" y="1992"/>
                      </a:lnTo>
                      <a:cubicBezTo>
                        <a:pt x="1515" y="1987"/>
                        <a:pt x="1518" y="1982"/>
                        <a:pt x="1523" y="1980"/>
                      </a:cubicBezTo>
                      <a:cubicBezTo>
                        <a:pt x="1528" y="1978"/>
                        <a:pt x="1533" y="1981"/>
                        <a:pt x="1535" y="1986"/>
                      </a:cubicBezTo>
                      <a:close/>
                      <a:moveTo>
                        <a:pt x="1603" y="2206"/>
                      </a:moveTo>
                      <a:lnTo>
                        <a:pt x="1635" y="2317"/>
                      </a:lnTo>
                      <a:lnTo>
                        <a:pt x="1639" y="2337"/>
                      </a:lnTo>
                      <a:cubicBezTo>
                        <a:pt x="1640" y="2342"/>
                        <a:pt x="1636" y="2347"/>
                        <a:pt x="1631" y="2348"/>
                      </a:cubicBezTo>
                      <a:cubicBezTo>
                        <a:pt x="1626" y="2349"/>
                        <a:pt x="1621" y="2346"/>
                        <a:pt x="1620" y="2341"/>
                      </a:cubicBezTo>
                      <a:lnTo>
                        <a:pt x="1616" y="2322"/>
                      </a:lnTo>
                      <a:lnTo>
                        <a:pt x="1585" y="2212"/>
                      </a:lnTo>
                      <a:cubicBezTo>
                        <a:pt x="1584" y="2206"/>
                        <a:pt x="1586" y="2201"/>
                        <a:pt x="1592" y="2200"/>
                      </a:cubicBezTo>
                      <a:cubicBezTo>
                        <a:pt x="1597" y="2198"/>
                        <a:pt x="1602" y="2201"/>
                        <a:pt x="1603" y="2206"/>
                      </a:cubicBezTo>
                      <a:close/>
                      <a:moveTo>
                        <a:pt x="1657" y="2431"/>
                      </a:moveTo>
                      <a:lnTo>
                        <a:pt x="1683" y="2563"/>
                      </a:lnTo>
                      <a:cubicBezTo>
                        <a:pt x="1684" y="2568"/>
                        <a:pt x="1680" y="2573"/>
                        <a:pt x="1675" y="2574"/>
                      </a:cubicBezTo>
                      <a:cubicBezTo>
                        <a:pt x="1670" y="2575"/>
                        <a:pt x="1665" y="2572"/>
                        <a:pt x="1664" y="2567"/>
                      </a:cubicBezTo>
                      <a:lnTo>
                        <a:pt x="1638" y="2435"/>
                      </a:lnTo>
                      <a:cubicBezTo>
                        <a:pt x="1637" y="2430"/>
                        <a:pt x="1641" y="2425"/>
                        <a:pt x="1646" y="2423"/>
                      </a:cubicBezTo>
                      <a:cubicBezTo>
                        <a:pt x="1651" y="2422"/>
                        <a:pt x="1656" y="2426"/>
                        <a:pt x="1657" y="2431"/>
                      </a:cubicBezTo>
                      <a:close/>
                      <a:moveTo>
                        <a:pt x="1697" y="2659"/>
                      </a:moveTo>
                      <a:lnTo>
                        <a:pt x="1706" y="2728"/>
                      </a:lnTo>
                      <a:lnTo>
                        <a:pt x="1712" y="2792"/>
                      </a:lnTo>
                      <a:cubicBezTo>
                        <a:pt x="1712" y="2798"/>
                        <a:pt x="1708" y="2802"/>
                        <a:pt x="1703" y="2803"/>
                      </a:cubicBezTo>
                      <a:cubicBezTo>
                        <a:pt x="1698" y="2803"/>
                        <a:pt x="1693" y="2799"/>
                        <a:pt x="1692" y="2794"/>
                      </a:cubicBezTo>
                      <a:lnTo>
                        <a:pt x="1687" y="2731"/>
                      </a:lnTo>
                      <a:lnTo>
                        <a:pt x="1678" y="2661"/>
                      </a:lnTo>
                      <a:cubicBezTo>
                        <a:pt x="1677" y="2656"/>
                        <a:pt x="1681" y="2651"/>
                        <a:pt x="1686" y="2650"/>
                      </a:cubicBezTo>
                      <a:cubicBezTo>
                        <a:pt x="1691" y="2650"/>
                        <a:pt x="1696" y="2653"/>
                        <a:pt x="1697" y="2659"/>
                      </a:cubicBezTo>
                      <a:close/>
                      <a:moveTo>
                        <a:pt x="1719" y="2889"/>
                      </a:moveTo>
                      <a:lnTo>
                        <a:pt x="1723" y="3007"/>
                      </a:lnTo>
                      <a:lnTo>
                        <a:pt x="1723" y="3023"/>
                      </a:lnTo>
                      <a:cubicBezTo>
                        <a:pt x="1723" y="3029"/>
                        <a:pt x="1719" y="3033"/>
                        <a:pt x="1713" y="3033"/>
                      </a:cubicBezTo>
                      <a:cubicBezTo>
                        <a:pt x="1708" y="3033"/>
                        <a:pt x="1704" y="3029"/>
                        <a:pt x="1704" y="3023"/>
                      </a:cubicBezTo>
                      <a:lnTo>
                        <a:pt x="1704" y="3008"/>
                      </a:lnTo>
                      <a:lnTo>
                        <a:pt x="1700" y="2889"/>
                      </a:lnTo>
                      <a:cubicBezTo>
                        <a:pt x="1699" y="2884"/>
                        <a:pt x="1704" y="2880"/>
                        <a:pt x="1709" y="2879"/>
                      </a:cubicBezTo>
                      <a:cubicBezTo>
                        <a:pt x="1714" y="2879"/>
                        <a:pt x="1719" y="2883"/>
                        <a:pt x="1719" y="2889"/>
                      </a:cubicBezTo>
                      <a:close/>
                      <a:moveTo>
                        <a:pt x="1722" y="3119"/>
                      </a:moveTo>
                      <a:lnTo>
                        <a:pt x="1722" y="3149"/>
                      </a:lnTo>
                      <a:lnTo>
                        <a:pt x="1716" y="3254"/>
                      </a:lnTo>
                      <a:cubicBezTo>
                        <a:pt x="1716" y="3259"/>
                        <a:pt x="1711" y="3263"/>
                        <a:pt x="1706" y="3263"/>
                      </a:cubicBezTo>
                      <a:cubicBezTo>
                        <a:pt x="1701" y="3263"/>
                        <a:pt x="1697" y="3258"/>
                        <a:pt x="1697" y="3253"/>
                      </a:cubicBezTo>
                      <a:lnTo>
                        <a:pt x="1703" y="3148"/>
                      </a:lnTo>
                      <a:lnTo>
                        <a:pt x="1703" y="3119"/>
                      </a:lnTo>
                      <a:cubicBezTo>
                        <a:pt x="1703" y="3114"/>
                        <a:pt x="1707" y="3110"/>
                        <a:pt x="1713" y="3110"/>
                      </a:cubicBezTo>
                      <a:cubicBezTo>
                        <a:pt x="1718" y="3110"/>
                        <a:pt x="1722" y="3114"/>
                        <a:pt x="1722" y="3119"/>
                      </a:cubicBezTo>
                      <a:close/>
                      <a:moveTo>
                        <a:pt x="1707" y="3350"/>
                      </a:moveTo>
                      <a:lnTo>
                        <a:pt x="1698" y="3432"/>
                      </a:lnTo>
                      <a:lnTo>
                        <a:pt x="1690" y="3484"/>
                      </a:lnTo>
                      <a:cubicBezTo>
                        <a:pt x="1689" y="3489"/>
                        <a:pt x="1684" y="3493"/>
                        <a:pt x="1679" y="3492"/>
                      </a:cubicBezTo>
                      <a:cubicBezTo>
                        <a:pt x="1673" y="3491"/>
                        <a:pt x="1670" y="3486"/>
                        <a:pt x="1671" y="3481"/>
                      </a:cubicBezTo>
                      <a:lnTo>
                        <a:pt x="1679" y="3429"/>
                      </a:lnTo>
                      <a:lnTo>
                        <a:pt x="1688" y="3348"/>
                      </a:lnTo>
                      <a:cubicBezTo>
                        <a:pt x="1689" y="3343"/>
                        <a:pt x="1694" y="3339"/>
                        <a:pt x="1699" y="3340"/>
                      </a:cubicBezTo>
                      <a:cubicBezTo>
                        <a:pt x="1704" y="3340"/>
                        <a:pt x="1708" y="3345"/>
                        <a:pt x="1707" y="3350"/>
                      </a:cubicBezTo>
                      <a:close/>
                      <a:moveTo>
                        <a:pt x="1674" y="3579"/>
                      </a:moveTo>
                      <a:lnTo>
                        <a:pt x="1646" y="3711"/>
                      </a:lnTo>
                      <a:cubicBezTo>
                        <a:pt x="1645" y="3716"/>
                        <a:pt x="1640" y="3719"/>
                        <a:pt x="1635" y="3718"/>
                      </a:cubicBezTo>
                      <a:cubicBezTo>
                        <a:pt x="1630" y="3717"/>
                        <a:pt x="1626" y="3712"/>
                        <a:pt x="1627" y="3707"/>
                      </a:cubicBezTo>
                      <a:lnTo>
                        <a:pt x="1655" y="3575"/>
                      </a:lnTo>
                      <a:cubicBezTo>
                        <a:pt x="1656" y="3570"/>
                        <a:pt x="1661" y="3567"/>
                        <a:pt x="1666" y="3568"/>
                      </a:cubicBezTo>
                      <a:cubicBezTo>
                        <a:pt x="1672" y="3569"/>
                        <a:pt x="1675" y="3574"/>
                        <a:pt x="1674" y="3579"/>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40" name="Freeform 18">
                  <a:extLst>
                    <a:ext uri="{FF2B5EF4-FFF2-40B4-BE49-F238E27FC236}">
                      <a16:creationId xmlns:a16="http://schemas.microsoft.com/office/drawing/2014/main" id="{4EA91974-C1F1-4A5B-B352-00DC09F2F797}"/>
                    </a:ext>
                  </a:extLst>
                </p:cNvPr>
                <p:cNvSpPr>
                  <a:spLocks noEditPoints="1"/>
                </p:cNvSpPr>
                <p:nvPr/>
              </p:nvSpPr>
              <p:spPr bwMode="auto">
                <a:xfrm>
                  <a:off x="4720" y="3090"/>
                  <a:ext cx="165" cy="361"/>
                </a:xfrm>
                <a:custGeom>
                  <a:avLst/>
                  <a:gdLst>
                    <a:gd name="T0" fmla="*/ 123 w 1013"/>
                    <a:gd name="T1" fmla="*/ 67 h 2221"/>
                    <a:gd name="T2" fmla="*/ 133 w 1013"/>
                    <a:gd name="T3" fmla="*/ 86 h 2221"/>
                    <a:gd name="T4" fmla="*/ 114 w 1013"/>
                    <a:gd name="T5" fmla="*/ 84 h 2221"/>
                    <a:gd name="T6" fmla="*/ 2 w 1013"/>
                    <a:gd name="T7" fmla="*/ 6 h 2221"/>
                    <a:gd name="T8" fmla="*/ 209 w 1013"/>
                    <a:gd name="T9" fmla="*/ 128 h 2221"/>
                    <a:gd name="T10" fmla="*/ 314 w 1013"/>
                    <a:gd name="T11" fmla="*/ 214 h 2221"/>
                    <a:gd name="T12" fmla="*/ 301 w 1013"/>
                    <a:gd name="T13" fmla="*/ 228 h 2221"/>
                    <a:gd name="T14" fmla="*/ 198 w 1013"/>
                    <a:gd name="T15" fmla="*/ 144 h 2221"/>
                    <a:gd name="T16" fmla="*/ 209 w 1013"/>
                    <a:gd name="T17" fmla="*/ 128 h 2221"/>
                    <a:gd name="T18" fmla="*/ 425 w 1013"/>
                    <a:gd name="T19" fmla="*/ 323 h 2221"/>
                    <a:gd name="T20" fmla="*/ 474 w 1013"/>
                    <a:gd name="T21" fmla="*/ 394 h 2221"/>
                    <a:gd name="T22" fmla="*/ 412 w 1013"/>
                    <a:gd name="T23" fmla="*/ 336 h 2221"/>
                    <a:gd name="T24" fmla="*/ 370 w 1013"/>
                    <a:gd name="T25" fmla="*/ 281 h 2221"/>
                    <a:gd name="T26" fmla="*/ 536 w 1013"/>
                    <a:gd name="T27" fmla="*/ 455 h 2221"/>
                    <a:gd name="T28" fmla="*/ 615 w 1013"/>
                    <a:gd name="T29" fmla="*/ 564 h 2221"/>
                    <a:gd name="T30" fmla="*/ 599 w 1013"/>
                    <a:gd name="T31" fmla="*/ 574 h 2221"/>
                    <a:gd name="T32" fmla="*/ 521 w 1013"/>
                    <a:gd name="T33" fmla="*/ 466 h 2221"/>
                    <a:gd name="T34" fmla="*/ 536 w 1013"/>
                    <a:gd name="T35" fmla="*/ 455 h 2221"/>
                    <a:gd name="T36" fmla="*/ 680 w 1013"/>
                    <a:gd name="T37" fmla="*/ 666 h 2221"/>
                    <a:gd name="T38" fmla="*/ 728 w 1013"/>
                    <a:gd name="T39" fmla="*/ 777 h 2221"/>
                    <a:gd name="T40" fmla="*/ 663 w 1013"/>
                    <a:gd name="T41" fmla="*/ 677 h 2221"/>
                    <a:gd name="T42" fmla="*/ 653 w 1013"/>
                    <a:gd name="T43" fmla="*/ 642 h 2221"/>
                    <a:gd name="T44" fmla="*/ 774 w 1013"/>
                    <a:gd name="T45" fmla="*/ 851 h 2221"/>
                    <a:gd name="T46" fmla="*/ 826 w 1013"/>
                    <a:gd name="T47" fmla="*/ 975 h 2221"/>
                    <a:gd name="T48" fmla="*/ 808 w 1013"/>
                    <a:gd name="T49" fmla="*/ 982 h 2221"/>
                    <a:gd name="T50" fmla="*/ 756 w 1013"/>
                    <a:gd name="T51" fmla="*/ 859 h 2221"/>
                    <a:gd name="T52" fmla="*/ 774 w 1013"/>
                    <a:gd name="T53" fmla="*/ 851 h 2221"/>
                    <a:gd name="T54" fmla="*/ 871 w 1013"/>
                    <a:gd name="T55" fmla="*/ 1097 h 2221"/>
                    <a:gd name="T56" fmla="*/ 893 w 1013"/>
                    <a:gd name="T57" fmla="*/ 1206 h 2221"/>
                    <a:gd name="T58" fmla="*/ 853 w 1013"/>
                    <a:gd name="T59" fmla="*/ 1104 h 2221"/>
                    <a:gd name="T60" fmla="*/ 847 w 1013"/>
                    <a:gd name="T61" fmla="*/ 1059 h 2221"/>
                    <a:gd name="T62" fmla="*/ 925 w 1013"/>
                    <a:gd name="T63" fmla="*/ 1287 h 2221"/>
                    <a:gd name="T64" fmla="*/ 947 w 1013"/>
                    <a:gd name="T65" fmla="*/ 1430 h 2221"/>
                    <a:gd name="T66" fmla="*/ 906 w 1013"/>
                    <a:gd name="T67" fmla="*/ 1291 h 2221"/>
                    <a:gd name="T68" fmla="*/ 925 w 1013"/>
                    <a:gd name="T69" fmla="*/ 1287 h 2221"/>
                    <a:gd name="T70" fmla="*/ 986 w 1013"/>
                    <a:gd name="T71" fmla="*/ 1613 h 2221"/>
                    <a:gd name="T72" fmla="*/ 981 w 1013"/>
                    <a:gd name="T73" fmla="*/ 1658 h 2221"/>
                    <a:gd name="T74" fmla="*/ 967 w 1013"/>
                    <a:gd name="T75" fmla="*/ 1616 h 2221"/>
                    <a:gd name="T76" fmla="*/ 959 w 1013"/>
                    <a:gd name="T77" fmla="*/ 1506 h 2221"/>
                    <a:gd name="T78" fmla="*/ 999 w 1013"/>
                    <a:gd name="T79" fmla="*/ 1743 h 2221"/>
                    <a:gd name="T80" fmla="*/ 1008 w 1013"/>
                    <a:gd name="T81" fmla="*/ 1877 h 2221"/>
                    <a:gd name="T82" fmla="*/ 989 w 1013"/>
                    <a:gd name="T83" fmla="*/ 1878 h 2221"/>
                    <a:gd name="T84" fmla="*/ 980 w 1013"/>
                    <a:gd name="T85" fmla="*/ 1745 h 2221"/>
                    <a:gd name="T86" fmla="*/ 999 w 1013"/>
                    <a:gd name="T87" fmla="*/ 1743 h 2221"/>
                    <a:gd name="T88" fmla="*/ 1013 w 1013"/>
                    <a:gd name="T89" fmla="*/ 2003 h 2221"/>
                    <a:gd name="T90" fmla="*/ 1002 w 1013"/>
                    <a:gd name="T91" fmla="*/ 2118 h 2221"/>
                    <a:gd name="T92" fmla="*/ 994 w 1013"/>
                    <a:gd name="T93" fmla="*/ 2004 h 2221"/>
                    <a:gd name="T94" fmla="*/ 1002 w 1013"/>
                    <a:gd name="T95" fmla="*/ 1964 h 2221"/>
                    <a:gd name="T96" fmla="*/ 1010 w 1013"/>
                    <a:gd name="T97" fmla="*/ 2204 h 2221"/>
                    <a:gd name="T98" fmla="*/ 1000 w 1013"/>
                    <a:gd name="T99" fmla="*/ 2221 h 2221"/>
                    <a:gd name="T100" fmla="*/ 991 w 1013"/>
                    <a:gd name="T101" fmla="*/ 2204 h 2221"/>
                    <a:gd name="T102" fmla="*/ 1010 w 1013"/>
                    <a:gd name="T103" fmla="*/ 2204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13" h="2221">
                      <a:moveTo>
                        <a:pt x="15" y="2"/>
                      </a:moveTo>
                      <a:lnTo>
                        <a:pt x="123" y="67"/>
                      </a:lnTo>
                      <a:lnTo>
                        <a:pt x="131" y="72"/>
                      </a:lnTo>
                      <a:cubicBezTo>
                        <a:pt x="135" y="76"/>
                        <a:pt x="136" y="82"/>
                        <a:pt x="133" y="86"/>
                      </a:cubicBezTo>
                      <a:cubicBezTo>
                        <a:pt x="130" y="90"/>
                        <a:pt x="124" y="91"/>
                        <a:pt x="120" y="88"/>
                      </a:cubicBezTo>
                      <a:lnTo>
                        <a:pt x="114" y="84"/>
                      </a:lnTo>
                      <a:lnTo>
                        <a:pt x="6" y="19"/>
                      </a:lnTo>
                      <a:cubicBezTo>
                        <a:pt x="1" y="16"/>
                        <a:pt x="0" y="10"/>
                        <a:pt x="2" y="6"/>
                      </a:cubicBezTo>
                      <a:cubicBezTo>
                        <a:pt x="5" y="1"/>
                        <a:pt x="11" y="0"/>
                        <a:pt x="15" y="2"/>
                      </a:cubicBezTo>
                      <a:close/>
                      <a:moveTo>
                        <a:pt x="209" y="128"/>
                      </a:moveTo>
                      <a:lnTo>
                        <a:pt x="228" y="142"/>
                      </a:lnTo>
                      <a:lnTo>
                        <a:pt x="314" y="214"/>
                      </a:lnTo>
                      <a:cubicBezTo>
                        <a:pt x="318" y="217"/>
                        <a:pt x="318" y="223"/>
                        <a:pt x="315" y="227"/>
                      </a:cubicBezTo>
                      <a:cubicBezTo>
                        <a:pt x="311" y="231"/>
                        <a:pt x="305" y="232"/>
                        <a:pt x="301" y="228"/>
                      </a:cubicBezTo>
                      <a:lnTo>
                        <a:pt x="217" y="157"/>
                      </a:lnTo>
                      <a:lnTo>
                        <a:pt x="198" y="144"/>
                      </a:lnTo>
                      <a:cubicBezTo>
                        <a:pt x="194" y="141"/>
                        <a:pt x="193" y="135"/>
                        <a:pt x="196" y="130"/>
                      </a:cubicBezTo>
                      <a:cubicBezTo>
                        <a:pt x="199" y="126"/>
                        <a:pt x="205" y="125"/>
                        <a:pt x="209" y="128"/>
                      </a:cubicBezTo>
                      <a:close/>
                      <a:moveTo>
                        <a:pt x="383" y="281"/>
                      </a:moveTo>
                      <a:lnTo>
                        <a:pt x="425" y="323"/>
                      </a:lnTo>
                      <a:lnTo>
                        <a:pt x="475" y="380"/>
                      </a:lnTo>
                      <a:cubicBezTo>
                        <a:pt x="478" y="384"/>
                        <a:pt x="478" y="390"/>
                        <a:pt x="474" y="394"/>
                      </a:cubicBezTo>
                      <a:cubicBezTo>
                        <a:pt x="470" y="397"/>
                        <a:pt x="464" y="397"/>
                        <a:pt x="460" y="393"/>
                      </a:cubicBezTo>
                      <a:lnTo>
                        <a:pt x="412" y="336"/>
                      </a:lnTo>
                      <a:lnTo>
                        <a:pt x="370" y="294"/>
                      </a:lnTo>
                      <a:cubicBezTo>
                        <a:pt x="366" y="291"/>
                        <a:pt x="366" y="285"/>
                        <a:pt x="370" y="281"/>
                      </a:cubicBezTo>
                      <a:cubicBezTo>
                        <a:pt x="374" y="277"/>
                        <a:pt x="380" y="277"/>
                        <a:pt x="383" y="281"/>
                      </a:cubicBezTo>
                      <a:close/>
                      <a:moveTo>
                        <a:pt x="536" y="455"/>
                      </a:moveTo>
                      <a:lnTo>
                        <a:pt x="601" y="542"/>
                      </a:lnTo>
                      <a:lnTo>
                        <a:pt x="615" y="564"/>
                      </a:lnTo>
                      <a:cubicBezTo>
                        <a:pt x="618" y="569"/>
                        <a:pt x="617" y="575"/>
                        <a:pt x="612" y="577"/>
                      </a:cubicBezTo>
                      <a:cubicBezTo>
                        <a:pt x="608" y="580"/>
                        <a:pt x="602" y="579"/>
                        <a:pt x="599" y="574"/>
                      </a:cubicBezTo>
                      <a:lnTo>
                        <a:pt x="586" y="553"/>
                      </a:lnTo>
                      <a:lnTo>
                        <a:pt x="521" y="466"/>
                      </a:lnTo>
                      <a:cubicBezTo>
                        <a:pt x="518" y="462"/>
                        <a:pt x="519" y="456"/>
                        <a:pt x="523" y="453"/>
                      </a:cubicBezTo>
                      <a:cubicBezTo>
                        <a:pt x="527" y="450"/>
                        <a:pt x="533" y="450"/>
                        <a:pt x="536" y="455"/>
                      </a:cubicBezTo>
                      <a:close/>
                      <a:moveTo>
                        <a:pt x="666" y="645"/>
                      </a:moveTo>
                      <a:lnTo>
                        <a:pt x="680" y="666"/>
                      </a:lnTo>
                      <a:lnTo>
                        <a:pt x="732" y="764"/>
                      </a:lnTo>
                      <a:cubicBezTo>
                        <a:pt x="734" y="768"/>
                        <a:pt x="732" y="774"/>
                        <a:pt x="728" y="777"/>
                      </a:cubicBezTo>
                      <a:cubicBezTo>
                        <a:pt x="723" y="779"/>
                        <a:pt x="717" y="777"/>
                        <a:pt x="715" y="773"/>
                      </a:cubicBezTo>
                      <a:lnTo>
                        <a:pt x="663" y="677"/>
                      </a:lnTo>
                      <a:lnTo>
                        <a:pt x="650" y="656"/>
                      </a:lnTo>
                      <a:cubicBezTo>
                        <a:pt x="647" y="651"/>
                        <a:pt x="649" y="645"/>
                        <a:pt x="653" y="642"/>
                      </a:cubicBezTo>
                      <a:cubicBezTo>
                        <a:pt x="658" y="640"/>
                        <a:pt x="664" y="641"/>
                        <a:pt x="666" y="645"/>
                      </a:cubicBezTo>
                      <a:close/>
                      <a:moveTo>
                        <a:pt x="774" y="851"/>
                      </a:moveTo>
                      <a:lnTo>
                        <a:pt x="815" y="945"/>
                      </a:lnTo>
                      <a:lnTo>
                        <a:pt x="826" y="975"/>
                      </a:lnTo>
                      <a:cubicBezTo>
                        <a:pt x="828" y="980"/>
                        <a:pt x="826" y="985"/>
                        <a:pt x="821" y="987"/>
                      </a:cubicBezTo>
                      <a:cubicBezTo>
                        <a:pt x="816" y="989"/>
                        <a:pt x="810" y="987"/>
                        <a:pt x="808" y="982"/>
                      </a:cubicBezTo>
                      <a:lnTo>
                        <a:pt x="798" y="952"/>
                      </a:lnTo>
                      <a:lnTo>
                        <a:pt x="756" y="859"/>
                      </a:lnTo>
                      <a:cubicBezTo>
                        <a:pt x="754" y="854"/>
                        <a:pt x="756" y="848"/>
                        <a:pt x="761" y="846"/>
                      </a:cubicBezTo>
                      <a:cubicBezTo>
                        <a:pt x="766" y="844"/>
                        <a:pt x="771" y="846"/>
                        <a:pt x="774" y="851"/>
                      </a:cubicBezTo>
                      <a:close/>
                      <a:moveTo>
                        <a:pt x="860" y="1065"/>
                      </a:moveTo>
                      <a:lnTo>
                        <a:pt x="871" y="1097"/>
                      </a:lnTo>
                      <a:lnTo>
                        <a:pt x="900" y="1194"/>
                      </a:lnTo>
                      <a:cubicBezTo>
                        <a:pt x="901" y="1199"/>
                        <a:pt x="898" y="1204"/>
                        <a:pt x="893" y="1206"/>
                      </a:cubicBezTo>
                      <a:cubicBezTo>
                        <a:pt x="888" y="1207"/>
                        <a:pt x="883" y="1204"/>
                        <a:pt x="881" y="1199"/>
                      </a:cubicBezTo>
                      <a:lnTo>
                        <a:pt x="853" y="1104"/>
                      </a:lnTo>
                      <a:lnTo>
                        <a:pt x="842" y="1072"/>
                      </a:lnTo>
                      <a:cubicBezTo>
                        <a:pt x="840" y="1067"/>
                        <a:pt x="842" y="1061"/>
                        <a:pt x="847" y="1059"/>
                      </a:cubicBezTo>
                      <a:cubicBezTo>
                        <a:pt x="852" y="1058"/>
                        <a:pt x="858" y="1060"/>
                        <a:pt x="860" y="1065"/>
                      </a:cubicBezTo>
                      <a:close/>
                      <a:moveTo>
                        <a:pt x="925" y="1287"/>
                      </a:moveTo>
                      <a:lnTo>
                        <a:pt x="954" y="1418"/>
                      </a:lnTo>
                      <a:cubicBezTo>
                        <a:pt x="955" y="1424"/>
                        <a:pt x="952" y="1429"/>
                        <a:pt x="947" y="1430"/>
                      </a:cubicBezTo>
                      <a:cubicBezTo>
                        <a:pt x="941" y="1431"/>
                        <a:pt x="936" y="1428"/>
                        <a:pt x="935" y="1423"/>
                      </a:cubicBezTo>
                      <a:lnTo>
                        <a:pt x="906" y="1291"/>
                      </a:lnTo>
                      <a:cubicBezTo>
                        <a:pt x="905" y="1286"/>
                        <a:pt x="908" y="1281"/>
                        <a:pt x="913" y="1280"/>
                      </a:cubicBezTo>
                      <a:cubicBezTo>
                        <a:pt x="919" y="1279"/>
                        <a:pt x="924" y="1282"/>
                        <a:pt x="925" y="1287"/>
                      </a:cubicBezTo>
                      <a:close/>
                      <a:moveTo>
                        <a:pt x="970" y="1514"/>
                      </a:moveTo>
                      <a:lnTo>
                        <a:pt x="986" y="1613"/>
                      </a:lnTo>
                      <a:lnTo>
                        <a:pt x="989" y="1647"/>
                      </a:lnTo>
                      <a:cubicBezTo>
                        <a:pt x="990" y="1652"/>
                        <a:pt x="986" y="1657"/>
                        <a:pt x="981" y="1658"/>
                      </a:cubicBezTo>
                      <a:cubicBezTo>
                        <a:pt x="976" y="1658"/>
                        <a:pt x="971" y="1654"/>
                        <a:pt x="970" y="1649"/>
                      </a:cubicBezTo>
                      <a:lnTo>
                        <a:pt x="967" y="1616"/>
                      </a:lnTo>
                      <a:lnTo>
                        <a:pt x="951" y="1517"/>
                      </a:lnTo>
                      <a:cubicBezTo>
                        <a:pt x="950" y="1511"/>
                        <a:pt x="954" y="1507"/>
                        <a:pt x="959" y="1506"/>
                      </a:cubicBezTo>
                      <a:cubicBezTo>
                        <a:pt x="964" y="1505"/>
                        <a:pt x="969" y="1508"/>
                        <a:pt x="970" y="1514"/>
                      </a:cubicBezTo>
                      <a:close/>
                      <a:moveTo>
                        <a:pt x="999" y="1743"/>
                      </a:moveTo>
                      <a:lnTo>
                        <a:pt x="1005" y="1804"/>
                      </a:lnTo>
                      <a:lnTo>
                        <a:pt x="1008" y="1877"/>
                      </a:lnTo>
                      <a:cubicBezTo>
                        <a:pt x="1008" y="1883"/>
                        <a:pt x="1004" y="1887"/>
                        <a:pt x="999" y="1887"/>
                      </a:cubicBezTo>
                      <a:cubicBezTo>
                        <a:pt x="994" y="1887"/>
                        <a:pt x="989" y="1883"/>
                        <a:pt x="989" y="1878"/>
                      </a:cubicBezTo>
                      <a:lnTo>
                        <a:pt x="986" y="1805"/>
                      </a:lnTo>
                      <a:lnTo>
                        <a:pt x="980" y="1745"/>
                      </a:lnTo>
                      <a:cubicBezTo>
                        <a:pt x="979" y="1739"/>
                        <a:pt x="983" y="1735"/>
                        <a:pt x="988" y="1734"/>
                      </a:cubicBezTo>
                      <a:cubicBezTo>
                        <a:pt x="994" y="1734"/>
                        <a:pt x="998" y="1737"/>
                        <a:pt x="999" y="1743"/>
                      </a:cubicBezTo>
                      <a:close/>
                      <a:moveTo>
                        <a:pt x="1012" y="1973"/>
                      </a:moveTo>
                      <a:lnTo>
                        <a:pt x="1013" y="2003"/>
                      </a:lnTo>
                      <a:lnTo>
                        <a:pt x="1012" y="2108"/>
                      </a:lnTo>
                      <a:cubicBezTo>
                        <a:pt x="1011" y="2113"/>
                        <a:pt x="1007" y="2118"/>
                        <a:pt x="1002" y="2118"/>
                      </a:cubicBezTo>
                      <a:cubicBezTo>
                        <a:pt x="997" y="2118"/>
                        <a:pt x="992" y="2113"/>
                        <a:pt x="992" y="2108"/>
                      </a:cubicBezTo>
                      <a:lnTo>
                        <a:pt x="994" y="2004"/>
                      </a:lnTo>
                      <a:lnTo>
                        <a:pt x="993" y="1974"/>
                      </a:lnTo>
                      <a:cubicBezTo>
                        <a:pt x="992" y="1969"/>
                        <a:pt x="997" y="1964"/>
                        <a:pt x="1002" y="1964"/>
                      </a:cubicBezTo>
                      <a:cubicBezTo>
                        <a:pt x="1007" y="1964"/>
                        <a:pt x="1012" y="1968"/>
                        <a:pt x="1012" y="1973"/>
                      </a:cubicBezTo>
                      <a:close/>
                      <a:moveTo>
                        <a:pt x="1010" y="2204"/>
                      </a:moveTo>
                      <a:lnTo>
                        <a:pt x="1010" y="2212"/>
                      </a:lnTo>
                      <a:cubicBezTo>
                        <a:pt x="1010" y="2217"/>
                        <a:pt x="1006" y="2221"/>
                        <a:pt x="1000" y="2221"/>
                      </a:cubicBezTo>
                      <a:cubicBezTo>
                        <a:pt x="995" y="2221"/>
                        <a:pt x="991" y="2217"/>
                        <a:pt x="991" y="2211"/>
                      </a:cubicBezTo>
                      <a:lnTo>
                        <a:pt x="991" y="2204"/>
                      </a:lnTo>
                      <a:cubicBezTo>
                        <a:pt x="991" y="2199"/>
                        <a:pt x="995" y="2194"/>
                        <a:pt x="1001" y="2194"/>
                      </a:cubicBezTo>
                      <a:cubicBezTo>
                        <a:pt x="1006" y="2194"/>
                        <a:pt x="1010" y="2199"/>
                        <a:pt x="1010" y="2204"/>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41" name="Freeform 19">
                  <a:extLst>
                    <a:ext uri="{FF2B5EF4-FFF2-40B4-BE49-F238E27FC236}">
                      <a16:creationId xmlns:a16="http://schemas.microsoft.com/office/drawing/2014/main" id="{A7703253-41BA-4C1D-AFF2-65D1F81EC4DE}"/>
                    </a:ext>
                  </a:extLst>
                </p:cNvPr>
                <p:cNvSpPr>
                  <a:spLocks noEditPoints="1"/>
                </p:cNvSpPr>
                <p:nvPr/>
              </p:nvSpPr>
              <p:spPr bwMode="auto">
                <a:xfrm>
                  <a:off x="5683" y="2649"/>
                  <a:ext cx="200" cy="288"/>
                </a:xfrm>
                <a:custGeom>
                  <a:avLst/>
                  <a:gdLst>
                    <a:gd name="T0" fmla="*/ 80 w 1234"/>
                    <a:gd name="T1" fmla="*/ 44 h 1772"/>
                    <a:gd name="T2" fmla="*/ 131 w 1234"/>
                    <a:gd name="T3" fmla="*/ 90 h 1772"/>
                    <a:gd name="T4" fmla="*/ 69 w 1234"/>
                    <a:gd name="T5" fmla="*/ 60 h 1772"/>
                    <a:gd name="T6" fmla="*/ 2 w 1234"/>
                    <a:gd name="T7" fmla="*/ 5 h 1772"/>
                    <a:gd name="T8" fmla="*/ 208 w 1234"/>
                    <a:gd name="T9" fmla="*/ 130 h 1772"/>
                    <a:gd name="T10" fmla="*/ 317 w 1234"/>
                    <a:gd name="T11" fmla="*/ 209 h 1772"/>
                    <a:gd name="T12" fmla="*/ 306 w 1234"/>
                    <a:gd name="T13" fmla="*/ 224 h 1772"/>
                    <a:gd name="T14" fmla="*/ 197 w 1234"/>
                    <a:gd name="T15" fmla="*/ 146 h 1772"/>
                    <a:gd name="T16" fmla="*/ 208 w 1234"/>
                    <a:gd name="T17" fmla="*/ 130 h 1772"/>
                    <a:gd name="T18" fmla="*/ 410 w 1234"/>
                    <a:gd name="T19" fmla="*/ 282 h 1772"/>
                    <a:gd name="T20" fmla="*/ 496 w 1234"/>
                    <a:gd name="T21" fmla="*/ 369 h 1772"/>
                    <a:gd name="T22" fmla="*/ 399 w 1234"/>
                    <a:gd name="T23" fmla="*/ 297 h 1772"/>
                    <a:gd name="T24" fmla="*/ 379 w 1234"/>
                    <a:gd name="T25" fmla="*/ 270 h 1772"/>
                    <a:gd name="T26" fmla="*/ 565 w 1234"/>
                    <a:gd name="T27" fmla="*/ 422 h 1772"/>
                    <a:gd name="T28" fmla="*/ 659 w 1234"/>
                    <a:gd name="T29" fmla="*/ 519 h 1772"/>
                    <a:gd name="T30" fmla="*/ 645 w 1234"/>
                    <a:gd name="T31" fmla="*/ 532 h 1772"/>
                    <a:gd name="T32" fmla="*/ 552 w 1234"/>
                    <a:gd name="T33" fmla="*/ 436 h 1772"/>
                    <a:gd name="T34" fmla="*/ 565 w 1234"/>
                    <a:gd name="T35" fmla="*/ 422 h 1772"/>
                    <a:gd name="T36" fmla="*/ 783 w 1234"/>
                    <a:gd name="T37" fmla="*/ 666 h 1772"/>
                    <a:gd name="T38" fmla="*/ 803 w 1234"/>
                    <a:gd name="T39" fmla="*/ 712 h 1772"/>
                    <a:gd name="T40" fmla="*/ 768 w 1234"/>
                    <a:gd name="T41" fmla="*/ 678 h 1772"/>
                    <a:gd name="T42" fmla="*/ 709 w 1234"/>
                    <a:gd name="T43" fmla="*/ 590 h 1772"/>
                    <a:gd name="T44" fmla="*/ 861 w 1234"/>
                    <a:gd name="T45" fmla="*/ 777 h 1772"/>
                    <a:gd name="T46" fmla="*/ 932 w 1234"/>
                    <a:gd name="T47" fmla="*/ 892 h 1772"/>
                    <a:gd name="T48" fmla="*/ 916 w 1234"/>
                    <a:gd name="T49" fmla="*/ 901 h 1772"/>
                    <a:gd name="T50" fmla="*/ 846 w 1234"/>
                    <a:gd name="T51" fmla="*/ 788 h 1772"/>
                    <a:gd name="T52" fmla="*/ 861 w 1234"/>
                    <a:gd name="T53" fmla="*/ 777 h 1772"/>
                    <a:gd name="T54" fmla="*/ 1033 w 1234"/>
                    <a:gd name="T55" fmla="*/ 1083 h 1772"/>
                    <a:gd name="T56" fmla="*/ 1034 w 1234"/>
                    <a:gd name="T57" fmla="*/ 1110 h 1772"/>
                    <a:gd name="T58" fmla="*/ 1016 w 1234"/>
                    <a:gd name="T59" fmla="*/ 1092 h 1772"/>
                    <a:gd name="T60" fmla="*/ 966 w 1234"/>
                    <a:gd name="T61" fmla="*/ 972 h 1772"/>
                    <a:gd name="T62" fmla="*/ 1076 w 1234"/>
                    <a:gd name="T63" fmla="*/ 1186 h 1772"/>
                    <a:gd name="T64" fmla="*/ 1123 w 1234"/>
                    <a:gd name="T65" fmla="*/ 1312 h 1772"/>
                    <a:gd name="T66" fmla="*/ 1104 w 1234"/>
                    <a:gd name="T67" fmla="*/ 1318 h 1772"/>
                    <a:gd name="T68" fmla="*/ 1058 w 1234"/>
                    <a:gd name="T69" fmla="*/ 1193 h 1772"/>
                    <a:gd name="T70" fmla="*/ 1076 w 1234"/>
                    <a:gd name="T71" fmla="*/ 1186 h 1772"/>
                    <a:gd name="T72" fmla="*/ 1163 w 1234"/>
                    <a:gd name="T73" fmla="*/ 1434 h 1772"/>
                    <a:gd name="T74" fmla="*/ 1180 w 1234"/>
                    <a:gd name="T75" fmla="*/ 1546 h 1772"/>
                    <a:gd name="T76" fmla="*/ 1144 w 1234"/>
                    <a:gd name="T77" fmla="*/ 1440 h 1772"/>
                    <a:gd name="T78" fmla="*/ 1140 w 1234"/>
                    <a:gd name="T79" fmla="*/ 1398 h 1772"/>
                    <a:gd name="T80" fmla="*/ 1210 w 1234"/>
                    <a:gd name="T81" fmla="*/ 1627 h 1772"/>
                    <a:gd name="T82" fmla="*/ 1233 w 1234"/>
                    <a:gd name="T83" fmla="*/ 1761 h 1772"/>
                    <a:gd name="T84" fmla="*/ 1214 w 1234"/>
                    <a:gd name="T85" fmla="*/ 1764 h 1772"/>
                    <a:gd name="T86" fmla="*/ 1191 w 1234"/>
                    <a:gd name="T87" fmla="*/ 1632 h 1772"/>
                    <a:gd name="T88" fmla="*/ 1210 w 1234"/>
                    <a:gd name="T89" fmla="*/ 1627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4" h="1772">
                      <a:moveTo>
                        <a:pt x="16" y="2"/>
                      </a:moveTo>
                      <a:lnTo>
                        <a:pt x="80" y="44"/>
                      </a:lnTo>
                      <a:lnTo>
                        <a:pt x="128" y="76"/>
                      </a:lnTo>
                      <a:cubicBezTo>
                        <a:pt x="132" y="79"/>
                        <a:pt x="134" y="85"/>
                        <a:pt x="131" y="90"/>
                      </a:cubicBezTo>
                      <a:cubicBezTo>
                        <a:pt x="128" y="94"/>
                        <a:pt x="122" y="95"/>
                        <a:pt x="117" y="92"/>
                      </a:cubicBezTo>
                      <a:lnTo>
                        <a:pt x="69" y="60"/>
                      </a:lnTo>
                      <a:lnTo>
                        <a:pt x="5" y="18"/>
                      </a:lnTo>
                      <a:cubicBezTo>
                        <a:pt x="1" y="16"/>
                        <a:pt x="0" y="10"/>
                        <a:pt x="2" y="5"/>
                      </a:cubicBezTo>
                      <a:cubicBezTo>
                        <a:pt x="5" y="1"/>
                        <a:pt x="11" y="0"/>
                        <a:pt x="16" y="2"/>
                      </a:cubicBezTo>
                      <a:close/>
                      <a:moveTo>
                        <a:pt x="208" y="130"/>
                      </a:moveTo>
                      <a:lnTo>
                        <a:pt x="234" y="149"/>
                      </a:lnTo>
                      <a:lnTo>
                        <a:pt x="317" y="209"/>
                      </a:lnTo>
                      <a:cubicBezTo>
                        <a:pt x="321" y="212"/>
                        <a:pt x="322" y="218"/>
                        <a:pt x="319" y="222"/>
                      </a:cubicBezTo>
                      <a:cubicBezTo>
                        <a:pt x="316" y="226"/>
                        <a:pt x="310" y="227"/>
                        <a:pt x="306" y="224"/>
                      </a:cubicBezTo>
                      <a:lnTo>
                        <a:pt x="223" y="164"/>
                      </a:lnTo>
                      <a:lnTo>
                        <a:pt x="197" y="146"/>
                      </a:lnTo>
                      <a:cubicBezTo>
                        <a:pt x="192" y="143"/>
                        <a:pt x="191" y="137"/>
                        <a:pt x="194" y="133"/>
                      </a:cubicBezTo>
                      <a:cubicBezTo>
                        <a:pt x="197" y="129"/>
                        <a:pt x="203" y="127"/>
                        <a:pt x="208" y="130"/>
                      </a:cubicBezTo>
                      <a:close/>
                      <a:moveTo>
                        <a:pt x="393" y="268"/>
                      </a:moveTo>
                      <a:lnTo>
                        <a:pt x="410" y="282"/>
                      </a:lnTo>
                      <a:lnTo>
                        <a:pt x="495" y="356"/>
                      </a:lnTo>
                      <a:cubicBezTo>
                        <a:pt x="499" y="359"/>
                        <a:pt x="500" y="365"/>
                        <a:pt x="496" y="369"/>
                      </a:cubicBezTo>
                      <a:cubicBezTo>
                        <a:pt x="493" y="373"/>
                        <a:pt x="487" y="374"/>
                        <a:pt x="483" y="370"/>
                      </a:cubicBezTo>
                      <a:lnTo>
                        <a:pt x="399" y="297"/>
                      </a:lnTo>
                      <a:lnTo>
                        <a:pt x="381" y="283"/>
                      </a:lnTo>
                      <a:cubicBezTo>
                        <a:pt x="377" y="280"/>
                        <a:pt x="376" y="274"/>
                        <a:pt x="379" y="270"/>
                      </a:cubicBezTo>
                      <a:cubicBezTo>
                        <a:pt x="383" y="266"/>
                        <a:pt x="389" y="265"/>
                        <a:pt x="393" y="268"/>
                      </a:cubicBezTo>
                      <a:close/>
                      <a:moveTo>
                        <a:pt x="565" y="422"/>
                      </a:moveTo>
                      <a:lnTo>
                        <a:pt x="597" y="453"/>
                      </a:lnTo>
                      <a:lnTo>
                        <a:pt x="659" y="519"/>
                      </a:lnTo>
                      <a:cubicBezTo>
                        <a:pt x="663" y="523"/>
                        <a:pt x="663" y="529"/>
                        <a:pt x="659" y="532"/>
                      </a:cubicBezTo>
                      <a:cubicBezTo>
                        <a:pt x="655" y="536"/>
                        <a:pt x="649" y="536"/>
                        <a:pt x="645" y="532"/>
                      </a:cubicBezTo>
                      <a:lnTo>
                        <a:pt x="584" y="466"/>
                      </a:lnTo>
                      <a:lnTo>
                        <a:pt x="552" y="436"/>
                      </a:lnTo>
                      <a:cubicBezTo>
                        <a:pt x="548" y="432"/>
                        <a:pt x="548" y="426"/>
                        <a:pt x="552" y="422"/>
                      </a:cubicBezTo>
                      <a:cubicBezTo>
                        <a:pt x="555" y="419"/>
                        <a:pt x="562" y="419"/>
                        <a:pt x="565" y="422"/>
                      </a:cubicBezTo>
                      <a:close/>
                      <a:moveTo>
                        <a:pt x="723" y="592"/>
                      </a:moveTo>
                      <a:lnTo>
                        <a:pt x="783" y="666"/>
                      </a:lnTo>
                      <a:lnTo>
                        <a:pt x="806" y="698"/>
                      </a:lnTo>
                      <a:cubicBezTo>
                        <a:pt x="809" y="703"/>
                        <a:pt x="808" y="709"/>
                        <a:pt x="803" y="712"/>
                      </a:cubicBezTo>
                      <a:cubicBezTo>
                        <a:pt x="799" y="715"/>
                        <a:pt x="793" y="714"/>
                        <a:pt x="790" y="709"/>
                      </a:cubicBezTo>
                      <a:lnTo>
                        <a:pt x="768" y="678"/>
                      </a:lnTo>
                      <a:lnTo>
                        <a:pt x="708" y="604"/>
                      </a:lnTo>
                      <a:cubicBezTo>
                        <a:pt x="705" y="600"/>
                        <a:pt x="705" y="594"/>
                        <a:pt x="709" y="590"/>
                      </a:cubicBezTo>
                      <a:cubicBezTo>
                        <a:pt x="713" y="587"/>
                        <a:pt x="720" y="588"/>
                        <a:pt x="723" y="592"/>
                      </a:cubicBezTo>
                      <a:close/>
                      <a:moveTo>
                        <a:pt x="861" y="777"/>
                      </a:moveTo>
                      <a:lnTo>
                        <a:pt x="872" y="792"/>
                      </a:lnTo>
                      <a:lnTo>
                        <a:pt x="932" y="892"/>
                      </a:lnTo>
                      <a:cubicBezTo>
                        <a:pt x="935" y="896"/>
                        <a:pt x="934" y="902"/>
                        <a:pt x="929" y="905"/>
                      </a:cubicBezTo>
                      <a:cubicBezTo>
                        <a:pt x="924" y="907"/>
                        <a:pt x="919" y="906"/>
                        <a:pt x="916" y="901"/>
                      </a:cubicBezTo>
                      <a:lnTo>
                        <a:pt x="857" y="803"/>
                      </a:lnTo>
                      <a:lnTo>
                        <a:pt x="846" y="788"/>
                      </a:lnTo>
                      <a:cubicBezTo>
                        <a:pt x="843" y="783"/>
                        <a:pt x="844" y="777"/>
                        <a:pt x="848" y="774"/>
                      </a:cubicBezTo>
                      <a:cubicBezTo>
                        <a:pt x="852" y="771"/>
                        <a:pt x="858" y="772"/>
                        <a:pt x="861" y="777"/>
                      </a:cubicBezTo>
                      <a:close/>
                      <a:moveTo>
                        <a:pt x="979" y="976"/>
                      </a:moveTo>
                      <a:lnTo>
                        <a:pt x="1033" y="1083"/>
                      </a:lnTo>
                      <a:lnTo>
                        <a:pt x="1039" y="1097"/>
                      </a:lnTo>
                      <a:cubicBezTo>
                        <a:pt x="1041" y="1102"/>
                        <a:pt x="1039" y="1108"/>
                        <a:pt x="1034" y="1110"/>
                      </a:cubicBezTo>
                      <a:cubicBezTo>
                        <a:pt x="1029" y="1112"/>
                        <a:pt x="1023" y="1109"/>
                        <a:pt x="1021" y="1105"/>
                      </a:cubicBezTo>
                      <a:lnTo>
                        <a:pt x="1016" y="1092"/>
                      </a:lnTo>
                      <a:lnTo>
                        <a:pt x="962" y="985"/>
                      </a:lnTo>
                      <a:cubicBezTo>
                        <a:pt x="959" y="980"/>
                        <a:pt x="961" y="974"/>
                        <a:pt x="966" y="972"/>
                      </a:cubicBezTo>
                      <a:cubicBezTo>
                        <a:pt x="971" y="970"/>
                        <a:pt x="976" y="971"/>
                        <a:pt x="979" y="976"/>
                      </a:cubicBezTo>
                      <a:close/>
                      <a:moveTo>
                        <a:pt x="1076" y="1186"/>
                      </a:moveTo>
                      <a:lnTo>
                        <a:pt x="1102" y="1251"/>
                      </a:lnTo>
                      <a:lnTo>
                        <a:pt x="1123" y="1312"/>
                      </a:lnTo>
                      <a:cubicBezTo>
                        <a:pt x="1124" y="1318"/>
                        <a:pt x="1122" y="1323"/>
                        <a:pt x="1116" y="1325"/>
                      </a:cubicBezTo>
                      <a:cubicBezTo>
                        <a:pt x="1111" y="1326"/>
                        <a:pt x="1106" y="1324"/>
                        <a:pt x="1104" y="1318"/>
                      </a:cubicBezTo>
                      <a:lnTo>
                        <a:pt x="1085" y="1258"/>
                      </a:lnTo>
                      <a:lnTo>
                        <a:pt x="1058" y="1193"/>
                      </a:lnTo>
                      <a:cubicBezTo>
                        <a:pt x="1056" y="1188"/>
                        <a:pt x="1058" y="1183"/>
                        <a:pt x="1063" y="1181"/>
                      </a:cubicBezTo>
                      <a:cubicBezTo>
                        <a:pt x="1068" y="1179"/>
                        <a:pt x="1074" y="1181"/>
                        <a:pt x="1076" y="1186"/>
                      </a:cubicBezTo>
                      <a:close/>
                      <a:moveTo>
                        <a:pt x="1153" y="1404"/>
                      </a:moveTo>
                      <a:lnTo>
                        <a:pt x="1163" y="1434"/>
                      </a:lnTo>
                      <a:lnTo>
                        <a:pt x="1187" y="1534"/>
                      </a:lnTo>
                      <a:cubicBezTo>
                        <a:pt x="1188" y="1539"/>
                        <a:pt x="1185" y="1545"/>
                        <a:pt x="1180" y="1546"/>
                      </a:cubicBezTo>
                      <a:cubicBezTo>
                        <a:pt x="1175" y="1547"/>
                        <a:pt x="1170" y="1544"/>
                        <a:pt x="1169" y="1539"/>
                      </a:cubicBezTo>
                      <a:lnTo>
                        <a:pt x="1144" y="1440"/>
                      </a:lnTo>
                      <a:lnTo>
                        <a:pt x="1134" y="1410"/>
                      </a:lnTo>
                      <a:cubicBezTo>
                        <a:pt x="1133" y="1405"/>
                        <a:pt x="1135" y="1399"/>
                        <a:pt x="1140" y="1398"/>
                      </a:cubicBezTo>
                      <a:cubicBezTo>
                        <a:pt x="1145" y="1396"/>
                        <a:pt x="1151" y="1399"/>
                        <a:pt x="1153" y="1404"/>
                      </a:cubicBezTo>
                      <a:close/>
                      <a:moveTo>
                        <a:pt x="1210" y="1627"/>
                      </a:moveTo>
                      <a:lnTo>
                        <a:pt x="1212" y="1634"/>
                      </a:lnTo>
                      <a:lnTo>
                        <a:pt x="1233" y="1761"/>
                      </a:lnTo>
                      <a:cubicBezTo>
                        <a:pt x="1234" y="1766"/>
                        <a:pt x="1231" y="1771"/>
                        <a:pt x="1226" y="1772"/>
                      </a:cubicBezTo>
                      <a:cubicBezTo>
                        <a:pt x="1220" y="1772"/>
                        <a:pt x="1215" y="1769"/>
                        <a:pt x="1214" y="1764"/>
                      </a:cubicBezTo>
                      <a:lnTo>
                        <a:pt x="1193" y="1639"/>
                      </a:lnTo>
                      <a:lnTo>
                        <a:pt x="1191" y="1632"/>
                      </a:lnTo>
                      <a:cubicBezTo>
                        <a:pt x="1190" y="1627"/>
                        <a:pt x="1193" y="1622"/>
                        <a:pt x="1199" y="1620"/>
                      </a:cubicBezTo>
                      <a:cubicBezTo>
                        <a:pt x="1204" y="1619"/>
                        <a:pt x="1209" y="1622"/>
                        <a:pt x="1210" y="1627"/>
                      </a:cubicBezTo>
                      <a:close/>
                    </a:path>
                  </a:pathLst>
                </a:custGeom>
                <a:solidFill>
                  <a:srgbClr val="000000"/>
                </a:solidFill>
                <a:ln w="4763"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sp>
              <p:nvSpPr>
                <p:cNvPr id="42" name="Rectangle 21">
                  <a:extLst>
                    <a:ext uri="{FF2B5EF4-FFF2-40B4-BE49-F238E27FC236}">
                      <a16:creationId xmlns:a16="http://schemas.microsoft.com/office/drawing/2014/main" id="{E9FC4D00-B73E-45D4-98C3-EDE10858A3D5}"/>
                    </a:ext>
                  </a:extLst>
                </p:cNvPr>
                <p:cNvSpPr>
                  <a:spLocks noChangeArrowheads="1"/>
                </p:cNvSpPr>
                <p:nvPr/>
              </p:nvSpPr>
              <p:spPr bwMode="auto">
                <a:xfrm rot="3600000">
                  <a:off x="5214" y="2835"/>
                  <a:ext cx="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zh-CN" sz="1800" b="0" i="0" u="none" strike="noStrike" kern="0" cap="none" spc="0" normalizeH="0" baseline="0" noProof="0" dirty="0">
                    <a:ln>
                      <a:noFill/>
                    </a:ln>
                    <a:solidFill>
                      <a:srgbClr val="514843"/>
                    </a:solidFill>
                    <a:effectLst/>
                    <a:uLnTx/>
                    <a:uFillTx/>
                    <a:latin typeface="Arial" panose="020B0604020202020204" pitchFamily="34" charset="0"/>
                  </a:endParaRPr>
                </a:p>
              </p:txBody>
            </p:sp>
            <p:sp>
              <p:nvSpPr>
                <p:cNvPr id="43" name="Rectangle 22">
                  <a:extLst>
                    <a:ext uri="{FF2B5EF4-FFF2-40B4-BE49-F238E27FC236}">
                      <a16:creationId xmlns:a16="http://schemas.microsoft.com/office/drawing/2014/main" id="{4E5F5FDB-F479-49F0-9669-C3303FEE42AA}"/>
                    </a:ext>
                  </a:extLst>
                </p:cNvPr>
                <p:cNvSpPr>
                  <a:spLocks noChangeArrowheads="1"/>
                </p:cNvSpPr>
                <p:nvPr/>
              </p:nvSpPr>
              <p:spPr bwMode="auto">
                <a:xfrm rot="3600000">
                  <a:off x="5222" y="2846"/>
                  <a:ext cx="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zh-CN" sz="1800" b="0" i="0" u="none" strike="noStrike" kern="0" cap="none" spc="0" normalizeH="0" baseline="0" noProof="0" dirty="0">
                    <a:ln>
                      <a:noFill/>
                    </a:ln>
                    <a:solidFill>
                      <a:srgbClr val="514843"/>
                    </a:solidFill>
                    <a:effectLst/>
                    <a:uLnTx/>
                    <a:uFillTx/>
                    <a:latin typeface="Arial" panose="020B0604020202020204" pitchFamily="34" charset="0"/>
                  </a:endParaRPr>
                </a:p>
              </p:txBody>
            </p:sp>
            <p:sp>
              <p:nvSpPr>
                <p:cNvPr id="44" name="Rectangle 23">
                  <a:extLst>
                    <a:ext uri="{FF2B5EF4-FFF2-40B4-BE49-F238E27FC236}">
                      <a16:creationId xmlns:a16="http://schemas.microsoft.com/office/drawing/2014/main" id="{F3EE8C1F-1F88-4EC2-ACF6-14844D6753CC}"/>
                    </a:ext>
                  </a:extLst>
                </p:cNvPr>
                <p:cNvSpPr>
                  <a:spLocks noChangeArrowheads="1"/>
                </p:cNvSpPr>
                <p:nvPr/>
              </p:nvSpPr>
              <p:spPr bwMode="auto">
                <a:xfrm rot="3600000">
                  <a:off x="5227" y="2856"/>
                  <a:ext cx="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zh-CN" sz="1800" b="0" i="0" u="none" strike="noStrike" kern="0" cap="none" spc="0" normalizeH="0" baseline="0" noProof="0" dirty="0">
                    <a:ln>
                      <a:noFill/>
                    </a:ln>
                    <a:solidFill>
                      <a:srgbClr val="514843"/>
                    </a:solidFill>
                    <a:effectLst/>
                    <a:uLnTx/>
                    <a:uFillTx/>
                    <a:latin typeface="Arial" panose="020B0604020202020204" pitchFamily="34" charset="0"/>
                  </a:endParaRPr>
                </a:p>
              </p:txBody>
            </p:sp>
            <p:sp>
              <p:nvSpPr>
                <p:cNvPr id="45" name="Rectangle 24">
                  <a:extLst>
                    <a:ext uri="{FF2B5EF4-FFF2-40B4-BE49-F238E27FC236}">
                      <a16:creationId xmlns:a16="http://schemas.microsoft.com/office/drawing/2014/main" id="{F523F9C0-9661-4107-A791-3DC037AB0FE7}"/>
                    </a:ext>
                  </a:extLst>
                </p:cNvPr>
                <p:cNvSpPr>
                  <a:spLocks noChangeArrowheads="1"/>
                </p:cNvSpPr>
                <p:nvPr/>
              </p:nvSpPr>
              <p:spPr bwMode="auto">
                <a:xfrm rot="3600000">
                  <a:off x="5243" y="2882"/>
                  <a:ext cx="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zh-CN" sz="1800" b="0" i="0" u="none" strike="noStrike" kern="0" cap="none" spc="0" normalizeH="0" baseline="0" noProof="0" dirty="0">
                    <a:ln>
                      <a:noFill/>
                    </a:ln>
                    <a:solidFill>
                      <a:srgbClr val="514843"/>
                    </a:solidFill>
                    <a:effectLst/>
                    <a:uLnTx/>
                    <a:uFillTx/>
                    <a:latin typeface="Arial" panose="020B0604020202020204" pitchFamily="34" charset="0"/>
                  </a:endParaRPr>
                </a:p>
              </p:txBody>
            </p:sp>
            <p:sp>
              <p:nvSpPr>
                <p:cNvPr id="46" name="Rectangle 25">
                  <a:extLst>
                    <a:ext uri="{FF2B5EF4-FFF2-40B4-BE49-F238E27FC236}">
                      <a16:creationId xmlns:a16="http://schemas.microsoft.com/office/drawing/2014/main" id="{7832F8B5-4971-4B14-ABE4-155F016446B8}"/>
                    </a:ext>
                  </a:extLst>
                </p:cNvPr>
                <p:cNvSpPr>
                  <a:spLocks noChangeArrowheads="1"/>
                </p:cNvSpPr>
                <p:nvPr/>
              </p:nvSpPr>
              <p:spPr bwMode="auto">
                <a:xfrm rot="3600000">
                  <a:off x="5233" y="3019"/>
                  <a:ext cx="5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zh-CN" altLang="zh-CN" sz="700" b="0" i="0" u="none" strike="noStrike" kern="0" cap="none" spc="0" normalizeH="0" baseline="0" noProof="0">
                      <a:ln>
                        <a:noFill/>
                      </a:ln>
                      <a:solidFill>
                        <a:srgbClr val="000000"/>
                      </a:solidFill>
                      <a:effectLst/>
                      <a:uLnTx/>
                      <a:uFillTx/>
                      <a:latin typeface="Arial Unicode MS" charset="-122"/>
                      <a:ea typeface="Arial Unicode MS" charset="-122"/>
                    </a:rPr>
                    <a:t> </a:t>
                  </a:r>
                  <a:endParaRPr kumimoji="0" lang="zh-CN" altLang="zh-CN" sz="1800" b="0" i="0" u="none" strike="noStrike" kern="0" cap="none" spc="0" normalizeH="0" baseline="0" noProof="0">
                    <a:ln>
                      <a:noFill/>
                    </a:ln>
                    <a:solidFill>
                      <a:srgbClr val="514843"/>
                    </a:solidFill>
                    <a:effectLst/>
                    <a:uLnTx/>
                    <a:uFillTx/>
                    <a:latin typeface="Arial" panose="020B0604020202020204" pitchFamily="34" charset="0"/>
                  </a:endParaRPr>
                </a:p>
              </p:txBody>
            </p:sp>
            <p:sp>
              <p:nvSpPr>
                <p:cNvPr id="47" name="Rectangle 26">
                  <a:extLst>
                    <a:ext uri="{FF2B5EF4-FFF2-40B4-BE49-F238E27FC236}">
                      <a16:creationId xmlns:a16="http://schemas.microsoft.com/office/drawing/2014/main" id="{999ABB98-B9C0-48F9-B6E8-778A9F2530FA}"/>
                    </a:ext>
                  </a:extLst>
                </p:cNvPr>
                <p:cNvSpPr>
                  <a:spLocks noChangeArrowheads="1"/>
                </p:cNvSpPr>
                <p:nvPr/>
              </p:nvSpPr>
              <p:spPr bwMode="auto">
                <a:xfrm rot="3600000">
                  <a:off x="5269" y="2926"/>
                  <a:ext cx="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zh-CN" sz="1800" b="0" i="0" u="none" strike="noStrike" kern="0" cap="none" spc="0" normalizeH="0" baseline="0" noProof="0" dirty="0">
                    <a:ln>
                      <a:noFill/>
                    </a:ln>
                    <a:solidFill>
                      <a:srgbClr val="514843"/>
                    </a:solidFill>
                    <a:effectLst/>
                    <a:uLnTx/>
                    <a:uFillTx/>
                    <a:latin typeface="Arial" panose="020B0604020202020204" pitchFamily="34" charset="0"/>
                  </a:endParaRPr>
                </a:p>
              </p:txBody>
            </p:sp>
            <p:sp>
              <p:nvSpPr>
                <p:cNvPr id="48" name="Rectangle 27">
                  <a:extLst>
                    <a:ext uri="{FF2B5EF4-FFF2-40B4-BE49-F238E27FC236}">
                      <a16:creationId xmlns:a16="http://schemas.microsoft.com/office/drawing/2014/main" id="{186F5197-859B-4E55-AF50-1D70D731EFFB}"/>
                    </a:ext>
                  </a:extLst>
                </p:cNvPr>
                <p:cNvSpPr>
                  <a:spLocks noChangeArrowheads="1"/>
                </p:cNvSpPr>
                <p:nvPr/>
              </p:nvSpPr>
              <p:spPr bwMode="auto">
                <a:xfrm rot="3600000">
                  <a:off x="5274" y="2937"/>
                  <a:ext cx="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zh-CN" sz="1800" b="0" i="0" u="none" strike="noStrike" kern="0" cap="none" spc="0" normalizeH="0" baseline="0" noProof="0" dirty="0">
                    <a:ln>
                      <a:noFill/>
                    </a:ln>
                    <a:solidFill>
                      <a:srgbClr val="514843"/>
                    </a:solidFill>
                    <a:effectLst/>
                    <a:uLnTx/>
                    <a:uFillTx/>
                    <a:latin typeface="Arial" panose="020B0604020202020204" pitchFamily="34" charset="0"/>
                  </a:endParaRPr>
                </a:p>
              </p:txBody>
            </p:sp>
            <p:sp>
              <p:nvSpPr>
                <p:cNvPr id="49" name="Rectangle 31">
                  <a:extLst>
                    <a:ext uri="{FF2B5EF4-FFF2-40B4-BE49-F238E27FC236}">
                      <a16:creationId xmlns:a16="http://schemas.microsoft.com/office/drawing/2014/main" id="{C48C512F-5F69-4D5E-86F7-DE084E042ECD}"/>
                    </a:ext>
                  </a:extLst>
                </p:cNvPr>
                <p:cNvSpPr>
                  <a:spLocks noChangeArrowheads="1"/>
                </p:cNvSpPr>
                <p:nvPr/>
              </p:nvSpPr>
              <p:spPr bwMode="auto">
                <a:xfrm rot="3600000">
                  <a:off x="5318" y="3015"/>
                  <a:ext cx="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zh-CN" altLang="zh-CN" sz="1800" b="0" i="0" u="none" strike="noStrike" kern="0" cap="none" spc="0" normalizeH="0" baseline="0" noProof="0" dirty="0">
                    <a:ln>
                      <a:noFill/>
                    </a:ln>
                    <a:solidFill>
                      <a:srgbClr val="514843"/>
                    </a:solidFill>
                    <a:effectLst/>
                    <a:uLnTx/>
                    <a:uFillTx/>
                    <a:latin typeface="Arial" panose="020B0604020202020204" pitchFamily="34" charset="0"/>
                  </a:endParaRPr>
                </a:p>
              </p:txBody>
            </p:sp>
          </p:grpSp>
          <p:sp>
            <p:nvSpPr>
              <p:cNvPr id="32" name="文本框 31">
                <a:extLst>
                  <a:ext uri="{FF2B5EF4-FFF2-40B4-BE49-F238E27FC236}">
                    <a16:creationId xmlns:a16="http://schemas.microsoft.com/office/drawing/2014/main" id="{27E6032F-7805-4862-A770-AC82CA09D1BB}"/>
                  </a:ext>
                </a:extLst>
              </p:cNvPr>
              <p:cNvSpPr txBox="1"/>
              <p:nvPr/>
            </p:nvSpPr>
            <p:spPr>
              <a:xfrm rot="3952079">
                <a:off x="7865250" y="5971453"/>
                <a:ext cx="692713" cy="16364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Flow interval</a:t>
                </a:r>
              </a:p>
            </p:txBody>
          </p:sp>
          <p:pic>
            <p:nvPicPr>
              <p:cNvPr id="33" name="图片 32">
                <a:extLst>
                  <a:ext uri="{FF2B5EF4-FFF2-40B4-BE49-F238E27FC236}">
                    <a16:creationId xmlns:a16="http://schemas.microsoft.com/office/drawing/2014/main" id="{693F8B8B-0B9B-4251-BC20-7FFEBDBD97F2}"/>
                  </a:ext>
                </a:extLst>
              </p:cNvPr>
              <p:cNvPicPr>
                <a:picLocks noChangeAspect="1"/>
              </p:cNvPicPr>
              <p:nvPr/>
            </p:nvPicPr>
            <p:blipFill>
              <a:blip r:embed="rId8"/>
              <a:stretch>
                <a:fillRect/>
              </a:stretch>
            </p:blipFill>
            <p:spPr>
              <a:xfrm>
                <a:off x="7993430" y="5927004"/>
                <a:ext cx="97544" cy="73158"/>
              </a:xfrm>
              <a:prstGeom prst="rect">
                <a:avLst/>
              </a:prstGeom>
            </p:spPr>
          </p:pic>
        </p:grpSp>
        <p:sp>
          <p:nvSpPr>
            <p:cNvPr id="26" name="文本框 25">
              <a:extLst>
                <a:ext uri="{FF2B5EF4-FFF2-40B4-BE49-F238E27FC236}">
                  <a16:creationId xmlns:a16="http://schemas.microsoft.com/office/drawing/2014/main" id="{BD828FE9-46FB-4923-B8BD-8017A3741FAF}"/>
                </a:ext>
              </a:extLst>
            </p:cNvPr>
            <p:cNvSpPr txBox="1"/>
            <p:nvPr/>
          </p:nvSpPr>
          <p:spPr>
            <a:xfrm>
              <a:off x="6919259" y="6396468"/>
              <a:ext cx="118298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Sub-basin</a:t>
              </a:r>
              <a:endParaRPr kumimoji="0" lang="zh-CN" altLang="en-US" sz="1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cxnSp>
          <p:nvCxnSpPr>
            <p:cNvPr id="27" name="直接连接符 26">
              <a:extLst>
                <a:ext uri="{FF2B5EF4-FFF2-40B4-BE49-F238E27FC236}">
                  <a16:creationId xmlns:a16="http://schemas.microsoft.com/office/drawing/2014/main" id="{833071C8-1EE0-4151-B959-131CB34D321C}"/>
                </a:ext>
              </a:extLst>
            </p:cNvPr>
            <p:cNvCxnSpPr>
              <a:cxnSpLocks/>
            </p:cNvCxnSpPr>
            <p:nvPr/>
          </p:nvCxnSpPr>
          <p:spPr>
            <a:xfrm>
              <a:off x="6132795" y="5481103"/>
              <a:ext cx="1293253" cy="424457"/>
            </a:xfrm>
            <a:prstGeom prst="line">
              <a:avLst/>
            </a:prstGeom>
            <a:noFill/>
            <a:ln w="3175" cap="rnd" cmpd="sng" algn="ctr">
              <a:solidFill>
                <a:srgbClr val="C00000"/>
              </a:solidFill>
              <a:prstDash val="solid"/>
            </a:ln>
            <a:effectLst/>
          </p:spPr>
        </p:cxnSp>
        <p:cxnSp>
          <p:nvCxnSpPr>
            <p:cNvPr id="28" name="直接连接符 27">
              <a:extLst>
                <a:ext uri="{FF2B5EF4-FFF2-40B4-BE49-F238E27FC236}">
                  <a16:creationId xmlns:a16="http://schemas.microsoft.com/office/drawing/2014/main" id="{C5F97A62-0F8D-4CAD-BAA6-0C10D9893C80}"/>
                </a:ext>
              </a:extLst>
            </p:cNvPr>
            <p:cNvCxnSpPr>
              <a:cxnSpLocks/>
            </p:cNvCxnSpPr>
            <p:nvPr/>
          </p:nvCxnSpPr>
          <p:spPr>
            <a:xfrm flipV="1">
              <a:off x="6211507" y="5958942"/>
              <a:ext cx="1199764" cy="576003"/>
            </a:xfrm>
            <a:prstGeom prst="line">
              <a:avLst/>
            </a:prstGeom>
            <a:noFill/>
            <a:ln w="3175" cap="rnd" cmpd="sng" algn="ctr">
              <a:solidFill>
                <a:srgbClr val="C00000"/>
              </a:solidFill>
              <a:prstDash val="solid"/>
            </a:ln>
            <a:effectLst/>
          </p:spPr>
        </p:cxnSp>
      </p:grpSp>
      <p:sp>
        <p:nvSpPr>
          <p:cNvPr id="15" name="Freeform 13">
            <a:extLst>
              <a:ext uri="{FF2B5EF4-FFF2-40B4-BE49-F238E27FC236}">
                <a16:creationId xmlns:a16="http://schemas.microsoft.com/office/drawing/2014/main" id="{676937C5-BC0A-49A6-AB10-01573D8CCA64}"/>
              </a:ext>
            </a:extLst>
          </p:cNvPr>
          <p:cNvSpPr>
            <a:spLocks noChangeAspect="1"/>
          </p:cNvSpPr>
          <p:nvPr/>
        </p:nvSpPr>
        <p:spPr bwMode="auto">
          <a:xfrm>
            <a:off x="8933265" y="3662957"/>
            <a:ext cx="192395" cy="108000"/>
          </a:xfrm>
          <a:custGeom>
            <a:avLst/>
            <a:gdLst>
              <a:gd name="T0" fmla="*/ 30 w 1271"/>
              <a:gd name="T1" fmla="*/ 558 h 708"/>
              <a:gd name="T2" fmla="*/ 52 w 1271"/>
              <a:gd name="T3" fmla="*/ 535 h 708"/>
              <a:gd name="T4" fmla="*/ 155 w 1271"/>
              <a:gd name="T5" fmla="*/ 446 h 708"/>
              <a:gd name="T6" fmla="*/ 198 w 1271"/>
              <a:gd name="T7" fmla="*/ 424 h 708"/>
              <a:gd name="T8" fmla="*/ 271 w 1271"/>
              <a:gd name="T9" fmla="*/ 305 h 708"/>
              <a:gd name="T10" fmla="*/ 488 w 1271"/>
              <a:gd name="T11" fmla="*/ 163 h 708"/>
              <a:gd name="T12" fmla="*/ 622 w 1271"/>
              <a:gd name="T13" fmla="*/ 147 h 708"/>
              <a:gd name="T14" fmla="*/ 782 w 1271"/>
              <a:gd name="T15" fmla="*/ 23 h 708"/>
              <a:gd name="T16" fmla="*/ 1066 w 1271"/>
              <a:gd name="T17" fmla="*/ 7 h 708"/>
              <a:gd name="T18" fmla="*/ 1203 w 1271"/>
              <a:gd name="T19" fmla="*/ 26 h 708"/>
              <a:gd name="T20" fmla="*/ 1257 w 1271"/>
              <a:gd name="T21" fmla="*/ 156 h 708"/>
              <a:gd name="T22" fmla="*/ 1253 w 1271"/>
              <a:gd name="T23" fmla="*/ 272 h 708"/>
              <a:gd name="T24" fmla="*/ 1133 w 1271"/>
              <a:gd name="T25" fmla="*/ 423 h 708"/>
              <a:gd name="T26" fmla="*/ 956 w 1271"/>
              <a:gd name="T27" fmla="*/ 469 h 708"/>
              <a:gd name="T28" fmla="*/ 894 w 1271"/>
              <a:gd name="T29" fmla="*/ 565 h 708"/>
              <a:gd name="T30" fmla="*/ 693 w 1271"/>
              <a:gd name="T31" fmla="*/ 573 h 708"/>
              <a:gd name="T32" fmla="*/ 541 w 1271"/>
              <a:gd name="T33" fmla="*/ 664 h 708"/>
              <a:gd name="T34" fmla="*/ 316 w 1271"/>
              <a:gd name="T35" fmla="*/ 683 h 708"/>
              <a:gd name="T36" fmla="*/ 110 w 1271"/>
              <a:gd name="T37" fmla="*/ 702 h 708"/>
              <a:gd name="T38" fmla="*/ 5 w 1271"/>
              <a:gd name="T39" fmla="*/ 643 h 708"/>
              <a:gd name="T40" fmla="*/ 30 w 1271"/>
              <a:gd name="T41" fmla="*/ 55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1" h="708">
                <a:moveTo>
                  <a:pt x="30" y="558"/>
                </a:moveTo>
                <a:cubicBezTo>
                  <a:pt x="43" y="541"/>
                  <a:pt x="47" y="538"/>
                  <a:pt x="52" y="535"/>
                </a:cubicBezTo>
                <a:cubicBezTo>
                  <a:pt x="85" y="509"/>
                  <a:pt x="107" y="466"/>
                  <a:pt x="155" y="446"/>
                </a:cubicBezTo>
                <a:cubicBezTo>
                  <a:pt x="169" y="440"/>
                  <a:pt x="185" y="436"/>
                  <a:pt x="198" y="424"/>
                </a:cubicBezTo>
                <a:cubicBezTo>
                  <a:pt x="223" y="401"/>
                  <a:pt x="239" y="350"/>
                  <a:pt x="271" y="305"/>
                </a:cubicBezTo>
                <a:cubicBezTo>
                  <a:pt x="321" y="236"/>
                  <a:pt x="408" y="183"/>
                  <a:pt x="488" y="163"/>
                </a:cubicBezTo>
                <a:cubicBezTo>
                  <a:pt x="540" y="150"/>
                  <a:pt x="588" y="152"/>
                  <a:pt x="622" y="147"/>
                </a:cubicBezTo>
                <a:cubicBezTo>
                  <a:pt x="725" y="132"/>
                  <a:pt x="688" y="55"/>
                  <a:pt x="782" y="23"/>
                </a:cubicBezTo>
                <a:cubicBezTo>
                  <a:pt x="842" y="3"/>
                  <a:pt x="956" y="0"/>
                  <a:pt x="1066" y="7"/>
                </a:cubicBezTo>
                <a:cubicBezTo>
                  <a:pt x="1119" y="10"/>
                  <a:pt x="1170" y="15"/>
                  <a:pt x="1203" y="26"/>
                </a:cubicBezTo>
                <a:cubicBezTo>
                  <a:pt x="1271" y="48"/>
                  <a:pt x="1254" y="95"/>
                  <a:pt x="1257" y="156"/>
                </a:cubicBezTo>
                <a:cubicBezTo>
                  <a:pt x="1259" y="189"/>
                  <a:pt x="1267" y="226"/>
                  <a:pt x="1253" y="272"/>
                </a:cubicBezTo>
                <a:cubicBezTo>
                  <a:pt x="1237" y="326"/>
                  <a:pt x="1192" y="394"/>
                  <a:pt x="1133" y="423"/>
                </a:cubicBezTo>
                <a:cubicBezTo>
                  <a:pt x="1071" y="454"/>
                  <a:pt x="995" y="443"/>
                  <a:pt x="956" y="469"/>
                </a:cubicBezTo>
                <a:cubicBezTo>
                  <a:pt x="923" y="492"/>
                  <a:pt x="918" y="543"/>
                  <a:pt x="894" y="565"/>
                </a:cubicBezTo>
                <a:cubicBezTo>
                  <a:pt x="854" y="602"/>
                  <a:pt x="759" y="553"/>
                  <a:pt x="693" y="573"/>
                </a:cubicBezTo>
                <a:cubicBezTo>
                  <a:pt x="642" y="588"/>
                  <a:pt x="608" y="642"/>
                  <a:pt x="541" y="664"/>
                </a:cubicBezTo>
                <a:cubicBezTo>
                  <a:pt x="479" y="685"/>
                  <a:pt x="389" y="678"/>
                  <a:pt x="316" y="683"/>
                </a:cubicBezTo>
                <a:cubicBezTo>
                  <a:pt x="234" y="689"/>
                  <a:pt x="174" y="708"/>
                  <a:pt x="110" y="702"/>
                </a:cubicBezTo>
                <a:cubicBezTo>
                  <a:pt x="62" y="698"/>
                  <a:pt x="12" y="680"/>
                  <a:pt x="5" y="643"/>
                </a:cubicBezTo>
                <a:cubicBezTo>
                  <a:pt x="0" y="615"/>
                  <a:pt x="19" y="576"/>
                  <a:pt x="30" y="558"/>
                </a:cubicBez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514843"/>
              </a:solidFill>
              <a:effectLst/>
              <a:uLnTx/>
              <a:uFillTx/>
              <a:latin typeface="Euphemia"/>
            </a:endParaRPr>
          </a:p>
        </p:txBody>
      </p:sp>
      <p:cxnSp>
        <p:nvCxnSpPr>
          <p:cNvPr id="16" name="直接连接符 15">
            <a:extLst>
              <a:ext uri="{FF2B5EF4-FFF2-40B4-BE49-F238E27FC236}">
                <a16:creationId xmlns:a16="http://schemas.microsoft.com/office/drawing/2014/main" id="{E746135E-ED9A-4E72-A432-FD5D2689B186}"/>
              </a:ext>
            </a:extLst>
          </p:cNvPr>
          <p:cNvCxnSpPr>
            <a:stCxn id="15" idx="19"/>
            <a:endCxn id="37" idx="2"/>
          </p:cNvCxnSpPr>
          <p:nvPr/>
        </p:nvCxnSpPr>
        <p:spPr>
          <a:xfrm flipH="1">
            <a:off x="8072544" y="3761042"/>
            <a:ext cx="861478" cy="1376146"/>
          </a:xfrm>
          <a:prstGeom prst="line">
            <a:avLst/>
          </a:prstGeom>
          <a:noFill/>
          <a:ln w="3175" cap="rnd" cmpd="sng" algn="ctr">
            <a:solidFill>
              <a:srgbClr val="FF0000"/>
            </a:solidFill>
            <a:prstDash val="solid"/>
          </a:ln>
          <a:effectLst/>
        </p:spPr>
      </p:cxnSp>
      <p:cxnSp>
        <p:nvCxnSpPr>
          <p:cNvPr id="17" name="直接连接符 16">
            <a:extLst>
              <a:ext uri="{FF2B5EF4-FFF2-40B4-BE49-F238E27FC236}">
                <a16:creationId xmlns:a16="http://schemas.microsoft.com/office/drawing/2014/main" id="{EA6C2987-8F1E-4BA6-A90E-F39A4E32C9EF}"/>
              </a:ext>
            </a:extLst>
          </p:cNvPr>
          <p:cNvCxnSpPr>
            <a:stCxn id="15" idx="12"/>
            <a:endCxn id="41" idx="41"/>
          </p:cNvCxnSpPr>
          <p:nvPr/>
        </p:nvCxnSpPr>
        <p:spPr>
          <a:xfrm flipH="1">
            <a:off x="8614797" y="3727482"/>
            <a:ext cx="489974" cy="1729099"/>
          </a:xfrm>
          <a:prstGeom prst="line">
            <a:avLst/>
          </a:prstGeom>
          <a:noFill/>
          <a:ln w="3175" cap="rnd" cmpd="sng" algn="ctr">
            <a:solidFill>
              <a:srgbClr val="FF0000"/>
            </a:solidFill>
            <a:prstDash val="solid"/>
          </a:ln>
          <a:effectLst/>
        </p:spPr>
      </p:cxnSp>
      <p:grpSp>
        <p:nvGrpSpPr>
          <p:cNvPr id="121" name="组合 120">
            <a:extLst>
              <a:ext uri="{FF2B5EF4-FFF2-40B4-BE49-F238E27FC236}">
                <a16:creationId xmlns:a16="http://schemas.microsoft.com/office/drawing/2014/main" id="{A991834A-DF99-422F-B058-E065E6F43339}"/>
              </a:ext>
            </a:extLst>
          </p:cNvPr>
          <p:cNvGrpSpPr/>
          <p:nvPr/>
        </p:nvGrpSpPr>
        <p:grpSpPr>
          <a:xfrm>
            <a:off x="2930610" y="4981463"/>
            <a:ext cx="982746" cy="1300173"/>
            <a:chOff x="3802291" y="5709558"/>
            <a:chExt cx="812872" cy="1075430"/>
          </a:xfrm>
        </p:grpSpPr>
        <p:pic>
          <p:nvPicPr>
            <p:cNvPr id="6" name="图片 5">
              <a:extLst>
                <a:ext uri="{FF2B5EF4-FFF2-40B4-BE49-F238E27FC236}">
                  <a16:creationId xmlns:a16="http://schemas.microsoft.com/office/drawing/2014/main" id="{29BD5D81-019F-43F8-A086-BBD371C7EF53}"/>
                </a:ext>
              </a:extLst>
            </p:cNvPr>
            <p:cNvPicPr>
              <a:picLocks noChangeAspect="1"/>
            </p:cNvPicPr>
            <p:nvPr/>
          </p:nvPicPr>
          <p:blipFill>
            <a:blip r:embed="rId9"/>
            <a:stretch>
              <a:fillRect/>
            </a:stretch>
          </p:blipFill>
          <p:spPr>
            <a:xfrm>
              <a:off x="3802291" y="5709558"/>
              <a:ext cx="812872" cy="992512"/>
            </a:xfrm>
            <a:prstGeom prst="rect">
              <a:avLst/>
            </a:prstGeom>
          </p:spPr>
        </p:pic>
        <p:sp>
          <p:nvSpPr>
            <p:cNvPr id="111" name="文本框 110">
              <a:extLst>
                <a:ext uri="{FF2B5EF4-FFF2-40B4-BE49-F238E27FC236}">
                  <a16:creationId xmlns:a16="http://schemas.microsoft.com/office/drawing/2014/main" id="{08FFE814-2358-49A5-8594-30A05A49D633}"/>
                </a:ext>
              </a:extLst>
            </p:cNvPr>
            <p:cNvSpPr txBox="1"/>
            <p:nvPr/>
          </p:nvSpPr>
          <p:spPr>
            <a:xfrm>
              <a:off x="4004388" y="6606785"/>
              <a:ext cx="478370" cy="178203"/>
            </a:xfrm>
            <a:prstGeom prst="rect">
              <a:avLst/>
            </a:prstGeom>
            <a:solidFill>
              <a:schemeClr val="bg1"/>
            </a:solidFill>
          </p:spPr>
          <p:txBody>
            <a:bodyPr wrap="square">
              <a:spAutoFit/>
            </a:bodyPr>
            <a:lstStyle/>
            <a:p>
              <a:r>
                <a:rPr kumimoji="0" lang="en-US" altLang="zh-CN" sz="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10 km</a:t>
              </a:r>
              <a:endParaRPr lang="zh-CN" altLang="en-US" sz="800" dirty="0"/>
            </a:p>
          </p:txBody>
        </p:sp>
      </p:grpSp>
      <p:pic>
        <p:nvPicPr>
          <p:cNvPr id="112" name="图片 111">
            <a:extLst>
              <a:ext uri="{FF2B5EF4-FFF2-40B4-BE49-F238E27FC236}">
                <a16:creationId xmlns:a16="http://schemas.microsoft.com/office/drawing/2014/main" id="{79AF7DD6-828D-4CFD-A814-B0C203B79460}"/>
              </a:ext>
            </a:extLst>
          </p:cNvPr>
          <p:cNvPicPr>
            <a:picLocks noChangeAspect="1"/>
          </p:cNvPicPr>
          <p:nvPr/>
        </p:nvPicPr>
        <p:blipFill>
          <a:blip r:embed="rId10"/>
          <a:stretch>
            <a:fillRect/>
          </a:stretch>
        </p:blipFill>
        <p:spPr>
          <a:xfrm>
            <a:off x="5114907" y="5064635"/>
            <a:ext cx="1434149" cy="1116755"/>
          </a:xfrm>
          <a:prstGeom prst="rect">
            <a:avLst/>
          </a:prstGeom>
        </p:spPr>
      </p:pic>
      <p:cxnSp>
        <p:nvCxnSpPr>
          <p:cNvPr id="114" name="直接连接符 113">
            <a:extLst>
              <a:ext uri="{FF2B5EF4-FFF2-40B4-BE49-F238E27FC236}">
                <a16:creationId xmlns:a16="http://schemas.microsoft.com/office/drawing/2014/main" id="{1891F334-A301-4473-9927-35D8B9EE73DE}"/>
              </a:ext>
            </a:extLst>
          </p:cNvPr>
          <p:cNvCxnSpPr>
            <a:cxnSpLocks/>
          </p:cNvCxnSpPr>
          <p:nvPr/>
        </p:nvCxnSpPr>
        <p:spPr>
          <a:xfrm flipH="1">
            <a:off x="3880636" y="5152731"/>
            <a:ext cx="1152166" cy="307638"/>
          </a:xfrm>
          <a:prstGeom prst="line">
            <a:avLst/>
          </a:prstGeom>
          <a:noFill/>
          <a:ln w="3175" cap="rnd" cmpd="sng" algn="ctr">
            <a:solidFill>
              <a:srgbClr val="C00000"/>
            </a:solidFill>
            <a:prstDash val="solid"/>
          </a:ln>
          <a:effectLst/>
        </p:spPr>
      </p:cxnSp>
      <p:cxnSp>
        <p:nvCxnSpPr>
          <p:cNvPr id="115" name="直接连接符 114">
            <a:extLst>
              <a:ext uri="{FF2B5EF4-FFF2-40B4-BE49-F238E27FC236}">
                <a16:creationId xmlns:a16="http://schemas.microsoft.com/office/drawing/2014/main" id="{C18342F0-ED0B-45AE-8DE3-7C3F84A9C535}"/>
              </a:ext>
            </a:extLst>
          </p:cNvPr>
          <p:cNvCxnSpPr>
            <a:cxnSpLocks/>
          </p:cNvCxnSpPr>
          <p:nvPr/>
        </p:nvCxnSpPr>
        <p:spPr>
          <a:xfrm flipH="1" flipV="1">
            <a:off x="3895847" y="5782819"/>
            <a:ext cx="1167155" cy="309587"/>
          </a:xfrm>
          <a:prstGeom prst="line">
            <a:avLst/>
          </a:prstGeom>
          <a:noFill/>
          <a:ln w="3175" cap="rnd" cmpd="sng" algn="ctr">
            <a:solidFill>
              <a:srgbClr val="C00000"/>
            </a:solidFill>
            <a:prstDash val="solid"/>
          </a:ln>
          <a:effectLst/>
        </p:spPr>
      </p:cxnSp>
      <p:sp>
        <p:nvSpPr>
          <p:cNvPr id="131" name="文本框 130">
            <a:extLst>
              <a:ext uri="{FF2B5EF4-FFF2-40B4-BE49-F238E27FC236}">
                <a16:creationId xmlns:a16="http://schemas.microsoft.com/office/drawing/2014/main" id="{58EBD66A-0453-4E54-A0D4-0430555681BC}"/>
              </a:ext>
            </a:extLst>
          </p:cNvPr>
          <p:cNvSpPr txBox="1"/>
          <p:nvPr/>
        </p:nvSpPr>
        <p:spPr>
          <a:xfrm>
            <a:off x="2718551" y="6198163"/>
            <a:ext cx="147992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One 10 km gird and its sub-grids</a:t>
            </a:r>
            <a:endParaRPr kumimoji="0" lang="zh-CN" altLang="en-US" sz="1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47216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6CF190-1770-4042-9A76-1CD249407C77}"/>
              </a:ext>
            </a:extLst>
          </p:cNvPr>
          <p:cNvSpPr/>
          <p:nvPr/>
        </p:nvSpPr>
        <p:spPr>
          <a:xfrm>
            <a:off x="0" y="1"/>
            <a:ext cx="12192000" cy="533399"/>
          </a:xfrm>
          <a:prstGeom prst="rect">
            <a:avLst/>
          </a:prstGeom>
          <a:solidFill>
            <a:srgbClr val="94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260" y="0"/>
            <a:ext cx="540919" cy="585996"/>
          </a:xfrm>
          <a:prstGeom prst="rect">
            <a:avLst/>
          </a:prstGeom>
          <a:ln w="38100">
            <a:noFill/>
          </a:ln>
        </p:spPr>
      </p:pic>
      <p:sp>
        <p:nvSpPr>
          <p:cNvPr id="12" name="文本框 11">
            <a:extLst>
              <a:ext uri="{FF2B5EF4-FFF2-40B4-BE49-F238E27FC236}">
                <a16:creationId xmlns:a16="http://schemas.microsoft.com/office/drawing/2014/main" id="{E834643E-CD00-4D4A-A5E4-40F64C6DC412}"/>
              </a:ext>
            </a:extLst>
          </p:cNvPr>
          <p:cNvSpPr txBox="1"/>
          <p:nvPr/>
        </p:nvSpPr>
        <p:spPr>
          <a:xfrm>
            <a:off x="0" y="40394"/>
            <a:ext cx="12192000" cy="461665"/>
          </a:xfrm>
          <a:prstGeom prst="rect">
            <a:avLst/>
          </a:prstGeom>
          <a:noFill/>
        </p:spPr>
        <p:txBody>
          <a:bodyPr wrap="square" rtlCol="0">
            <a:spAutoFit/>
          </a:bodyPr>
          <a:lstStyle>
            <a:defPPr>
              <a:defRPr lang="zh-CN"/>
            </a:defPPr>
            <a:lvl1pPr>
              <a:defRPr sz="2400" b="1">
                <a:solidFill>
                  <a:srgbClr val="FFFFFF"/>
                </a:solidFill>
                <a:latin typeface="微软雅黑" panose="020B0503020204020204" pitchFamily="34" charset="-122"/>
                <a:ea typeface="微软雅黑" panose="020B0503020204020204" pitchFamily="34" charset="-122"/>
              </a:defRPr>
            </a:lvl1pPr>
          </a:lstStyle>
          <a:p>
            <a:pPr algn="ctr"/>
            <a:r>
              <a:rPr lang="en-US" altLang="zh-CN" dirty="0"/>
              <a:t>The SWC parameterization based on the GBEHM</a:t>
            </a:r>
            <a:endParaRPr lang="zh-CN" altLang="en-US" dirty="0"/>
          </a:p>
        </p:txBody>
      </p:sp>
      <p:pic>
        <p:nvPicPr>
          <p:cNvPr id="22" name="Picture 192" descr="EGU logo">
            <a:extLst>
              <a:ext uri="{FF2B5EF4-FFF2-40B4-BE49-F238E27FC236}">
                <a16:creationId xmlns:a16="http://schemas.microsoft.com/office/drawing/2014/main" id="{EF04620B-5260-45A8-A978-B3FC052AC5C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12190"/>
          <a:stretch/>
        </p:blipFill>
        <p:spPr bwMode="auto">
          <a:xfrm>
            <a:off x="10999518" y="49163"/>
            <a:ext cx="1250539" cy="487669"/>
          </a:xfrm>
          <a:prstGeom prst="rect">
            <a:avLst/>
          </a:prstGeom>
          <a:noFill/>
          <a:extLst>
            <a:ext uri="{909E8E84-426E-40DD-AFC4-6F175D3DCCD1}">
              <a14:hiddenFill xmlns:a14="http://schemas.microsoft.com/office/drawing/2010/main">
                <a:solidFill>
                  <a:srgbClr val="FFFFFF"/>
                </a:solidFill>
              </a14:hiddenFill>
            </a:ext>
          </a:extLst>
        </p:spPr>
      </p:pic>
      <p:pic>
        <p:nvPicPr>
          <p:cNvPr id="23" name="Hydro Logo">
            <a:extLst>
              <a:ext uri="{FF2B5EF4-FFF2-40B4-BE49-F238E27FC236}">
                <a16:creationId xmlns:a16="http://schemas.microsoft.com/office/drawing/2014/main" id="{2A3FF351-498C-42EF-A209-68B03EB2786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9960" y="-3431"/>
            <a:ext cx="533399" cy="533399"/>
          </a:xfrm>
          <a:prstGeom prst="rect">
            <a:avLst/>
          </a:prstGeom>
          <a:effectLst/>
        </p:spPr>
      </p:pic>
      <p:pic>
        <p:nvPicPr>
          <p:cNvPr id="4" name="图片 3">
            <a:extLst>
              <a:ext uri="{FF2B5EF4-FFF2-40B4-BE49-F238E27FC236}">
                <a16:creationId xmlns:a16="http://schemas.microsoft.com/office/drawing/2014/main" id="{D860D9D5-E48D-4738-A8BD-12C049953B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284542" y="112453"/>
            <a:ext cx="6127758" cy="7282547"/>
          </a:xfrm>
          <a:prstGeom prst="rect">
            <a:avLst/>
          </a:prstGeom>
        </p:spPr>
      </p:pic>
      <p:sp>
        <p:nvSpPr>
          <p:cNvPr id="5" name="文本框 4">
            <a:extLst>
              <a:ext uri="{FF2B5EF4-FFF2-40B4-BE49-F238E27FC236}">
                <a16:creationId xmlns:a16="http://schemas.microsoft.com/office/drawing/2014/main" id="{6836B5F3-7283-4C74-B5AF-7D8C4559876F}"/>
              </a:ext>
            </a:extLst>
          </p:cNvPr>
          <p:cNvSpPr txBox="1"/>
          <p:nvPr/>
        </p:nvSpPr>
        <p:spPr>
          <a:xfrm rot="16200000">
            <a:off x="6802286" y="3212730"/>
            <a:ext cx="5692098" cy="646331"/>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The flowchart of hydrological simulation with SWC impacts based on the GBEHM model</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70340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6CF190-1770-4042-9A76-1CD249407C77}"/>
              </a:ext>
            </a:extLst>
          </p:cNvPr>
          <p:cNvSpPr/>
          <p:nvPr/>
        </p:nvSpPr>
        <p:spPr>
          <a:xfrm>
            <a:off x="0" y="1"/>
            <a:ext cx="12192000" cy="533399"/>
          </a:xfrm>
          <a:prstGeom prst="rect">
            <a:avLst/>
          </a:prstGeom>
          <a:solidFill>
            <a:srgbClr val="94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8260" y="0"/>
            <a:ext cx="540919" cy="585996"/>
          </a:xfrm>
          <a:prstGeom prst="rect">
            <a:avLst/>
          </a:prstGeom>
          <a:ln w="38100">
            <a:noFill/>
          </a:ln>
        </p:spPr>
      </p:pic>
      <p:sp>
        <p:nvSpPr>
          <p:cNvPr id="12" name="文本框 11">
            <a:extLst>
              <a:ext uri="{FF2B5EF4-FFF2-40B4-BE49-F238E27FC236}">
                <a16:creationId xmlns:a16="http://schemas.microsoft.com/office/drawing/2014/main" id="{E834643E-CD00-4D4A-A5E4-40F64C6DC412}"/>
              </a:ext>
            </a:extLst>
          </p:cNvPr>
          <p:cNvSpPr txBox="1"/>
          <p:nvPr/>
        </p:nvSpPr>
        <p:spPr>
          <a:xfrm>
            <a:off x="0" y="40394"/>
            <a:ext cx="12192000" cy="461665"/>
          </a:xfrm>
          <a:prstGeom prst="rect">
            <a:avLst/>
          </a:prstGeom>
          <a:noFill/>
        </p:spPr>
        <p:txBody>
          <a:bodyPr wrap="square" rtlCol="0">
            <a:spAutoFit/>
          </a:bodyPr>
          <a:lstStyle>
            <a:defPPr>
              <a:defRPr lang="zh-CN"/>
            </a:defPPr>
            <a:lvl1pPr>
              <a:defRPr sz="2400" b="1">
                <a:solidFill>
                  <a:srgbClr val="FFFFFF"/>
                </a:solidFill>
                <a:latin typeface="微软雅黑" panose="020B0503020204020204" pitchFamily="34" charset="-122"/>
                <a:ea typeface="微软雅黑" panose="020B0503020204020204" pitchFamily="34" charset="-122"/>
              </a:defRPr>
            </a:lvl1pPr>
          </a:lstStyle>
          <a:p>
            <a:pPr algn="ctr"/>
            <a:r>
              <a:rPr lang="en-US" altLang="zh-CN" dirty="0"/>
              <a:t>Parameterization of HSWC Measures</a:t>
            </a:r>
            <a:endParaRPr lang="zh-CN" altLang="en-US" dirty="0"/>
          </a:p>
        </p:txBody>
      </p:sp>
      <p:pic>
        <p:nvPicPr>
          <p:cNvPr id="22" name="Picture 192" descr="EGU logo">
            <a:extLst>
              <a:ext uri="{FF2B5EF4-FFF2-40B4-BE49-F238E27FC236}">
                <a16:creationId xmlns:a16="http://schemas.microsoft.com/office/drawing/2014/main" id="{EF04620B-5260-45A8-A978-B3FC052AC5C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12190"/>
          <a:stretch/>
        </p:blipFill>
        <p:spPr bwMode="auto">
          <a:xfrm>
            <a:off x="10999518" y="49163"/>
            <a:ext cx="1250539" cy="487669"/>
          </a:xfrm>
          <a:prstGeom prst="rect">
            <a:avLst/>
          </a:prstGeom>
          <a:noFill/>
          <a:extLst>
            <a:ext uri="{909E8E84-426E-40DD-AFC4-6F175D3DCCD1}">
              <a14:hiddenFill xmlns:a14="http://schemas.microsoft.com/office/drawing/2010/main">
                <a:solidFill>
                  <a:srgbClr val="FFFFFF"/>
                </a:solidFill>
              </a14:hiddenFill>
            </a:ext>
          </a:extLst>
        </p:spPr>
      </p:pic>
      <p:pic>
        <p:nvPicPr>
          <p:cNvPr id="23" name="Hydro Logo">
            <a:extLst>
              <a:ext uri="{FF2B5EF4-FFF2-40B4-BE49-F238E27FC236}">
                <a16:creationId xmlns:a16="http://schemas.microsoft.com/office/drawing/2014/main" id="{2A3FF351-498C-42EF-A209-68B03EB2786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9960" y="-3431"/>
            <a:ext cx="533399" cy="533399"/>
          </a:xfrm>
          <a:prstGeom prst="rect">
            <a:avLst/>
          </a:prstGeom>
          <a:effectLst/>
        </p:spPr>
      </p:pic>
      <p:sp>
        <p:nvSpPr>
          <p:cNvPr id="8" name="文本框 7">
            <a:extLst>
              <a:ext uri="{FF2B5EF4-FFF2-40B4-BE49-F238E27FC236}">
                <a16:creationId xmlns:a16="http://schemas.microsoft.com/office/drawing/2014/main" id="{6271CB5F-1C42-416F-97CD-E4E9E7B26856}"/>
              </a:ext>
            </a:extLst>
          </p:cNvPr>
          <p:cNvSpPr txBox="1"/>
          <p:nvPr/>
        </p:nvSpPr>
        <p:spPr>
          <a:xfrm>
            <a:off x="597054" y="825612"/>
            <a:ext cx="9904406" cy="584775"/>
          </a:xfrm>
          <a:prstGeom prst="rect">
            <a:avLst/>
          </a:prstGeom>
          <a:noFill/>
        </p:spPr>
        <p:txBody>
          <a:bodyPr wrap="square">
            <a:spAutoFit/>
          </a:bodyPr>
          <a:lstStyle>
            <a:defPPr>
              <a:defRPr lang="zh-CN"/>
            </a:defPPr>
            <a:lvl1pPr marL="285750" indent="-285750">
              <a:buFont typeface="Wingdings" panose="05000000000000000000" pitchFamily="2" charset="2"/>
              <a:buChar char="Ø"/>
              <a:defRPr sz="1600">
                <a:solidFill>
                  <a:srgbClr val="7030A0"/>
                </a:solidFill>
                <a:latin typeface="微软雅黑" panose="020B0503020204020204" pitchFamily="34" charset="-122"/>
                <a:ea typeface="微软雅黑" panose="020B0503020204020204" pitchFamily="34" charset="-122"/>
              </a:defRPr>
            </a:lvl1pPr>
          </a:lstStyle>
          <a:p>
            <a:r>
              <a:rPr lang="en-US" altLang="zh-CN" b="1" dirty="0"/>
              <a:t>The HSWC was parameterized to change surface storage capacity (SSC) as: </a:t>
            </a:r>
          </a:p>
          <a:p>
            <a:endParaRPr lang="zh-CN" altLang="en-US" b="1" dirty="0"/>
          </a:p>
        </p:txBody>
      </p:sp>
      <p:graphicFrame>
        <p:nvGraphicFramePr>
          <p:cNvPr id="26" name="对象 25">
            <a:extLst>
              <a:ext uri="{FF2B5EF4-FFF2-40B4-BE49-F238E27FC236}">
                <a16:creationId xmlns:a16="http://schemas.microsoft.com/office/drawing/2014/main" id="{DD0EA175-3132-42F5-B2D5-A2207A3AE7FE}"/>
              </a:ext>
            </a:extLst>
          </p:cNvPr>
          <p:cNvGraphicFramePr>
            <a:graphicFrameLocks noChangeAspect="1"/>
          </p:cNvGraphicFramePr>
          <p:nvPr>
            <p:extLst>
              <p:ext uri="{D42A27DB-BD31-4B8C-83A1-F6EECF244321}">
                <p14:modId xmlns:p14="http://schemas.microsoft.com/office/powerpoint/2010/main" val="749342811"/>
              </p:ext>
            </p:extLst>
          </p:nvPr>
        </p:nvGraphicFramePr>
        <p:xfrm>
          <a:off x="2190544" y="1180244"/>
          <a:ext cx="7596836" cy="395181"/>
        </p:xfrm>
        <a:graphic>
          <a:graphicData uri="http://schemas.openxmlformats.org/presentationml/2006/ole">
            <mc:AlternateContent xmlns:mc="http://schemas.openxmlformats.org/markup-compatibility/2006">
              <mc:Choice xmlns:v="urn:schemas-microsoft-com:vml" Requires="v">
                <p:oleObj spid="_x0000_s1411" r:id="rId7" imgW="4636235" imgH="238424" progId="Equation.AxMath">
                  <p:embed/>
                </p:oleObj>
              </mc:Choice>
              <mc:Fallback>
                <p:oleObj r:id="rId7" imgW="4636235" imgH="238424" progId="Equation.AxMath">
                  <p:embed/>
                  <p:pic>
                    <p:nvPicPr>
                      <p:cNvPr id="82" name="对象 81">
                        <a:extLst>
                          <a:ext uri="{FF2B5EF4-FFF2-40B4-BE49-F238E27FC236}">
                            <a16:creationId xmlns:a16="http://schemas.microsoft.com/office/drawing/2014/main" id="{294A2715-3BDA-4E42-A008-383FEC2CFF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0544" y="1180244"/>
                        <a:ext cx="7596836" cy="395181"/>
                      </a:xfrm>
                      <a:prstGeom prst="rect">
                        <a:avLst/>
                      </a:prstGeom>
                      <a:noFill/>
                    </p:spPr>
                  </p:pic>
                </p:oleObj>
              </mc:Fallback>
            </mc:AlternateContent>
          </a:graphicData>
        </a:graphic>
      </p:graphicFrame>
      <p:graphicFrame>
        <p:nvGraphicFramePr>
          <p:cNvPr id="28" name="对象 27">
            <a:extLst>
              <a:ext uri="{FF2B5EF4-FFF2-40B4-BE49-F238E27FC236}">
                <a16:creationId xmlns:a16="http://schemas.microsoft.com/office/drawing/2014/main" id="{5C0757B3-54D7-44A4-A657-79DCAEC058E3}"/>
              </a:ext>
            </a:extLst>
          </p:cNvPr>
          <p:cNvGraphicFramePr>
            <a:graphicFrameLocks noChangeAspect="1"/>
          </p:cNvGraphicFramePr>
          <p:nvPr>
            <p:extLst>
              <p:ext uri="{D42A27DB-BD31-4B8C-83A1-F6EECF244321}">
                <p14:modId xmlns:p14="http://schemas.microsoft.com/office/powerpoint/2010/main" val="2948584774"/>
              </p:ext>
            </p:extLst>
          </p:nvPr>
        </p:nvGraphicFramePr>
        <p:xfrm>
          <a:off x="461489" y="2610563"/>
          <a:ext cx="5527473" cy="2011581"/>
        </p:xfrm>
        <a:graphic>
          <a:graphicData uri="http://schemas.openxmlformats.org/presentationml/2006/ole">
            <mc:AlternateContent xmlns:mc="http://schemas.openxmlformats.org/markup-compatibility/2006">
              <mc:Choice xmlns:v="urn:schemas-microsoft-com:vml" Requires="v">
                <p:oleObj spid="_x0000_s1412" name="AxMath" r:id="rId9" imgW="3025800" imgH="1100520" progId="Equation.AxMath">
                  <p:embed/>
                </p:oleObj>
              </mc:Choice>
              <mc:Fallback>
                <p:oleObj name="AxMath" r:id="rId9" imgW="3025800" imgH="1100520" progId="Equation.AxMath">
                  <p:embed/>
                  <p:pic>
                    <p:nvPicPr>
                      <p:cNvPr id="84" name="对象 83">
                        <a:extLst>
                          <a:ext uri="{FF2B5EF4-FFF2-40B4-BE49-F238E27FC236}">
                            <a16:creationId xmlns:a16="http://schemas.microsoft.com/office/drawing/2014/main" id="{E91D8511-DCB0-4429-8D38-8A63947D9A3C}"/>
                          </a:ext>
                        </a:extLst>
                      </p:cNvPr>
                      <p:cNvPicPr/>
                      <p:nvPr/>
                    </p:nvPicPr>
                    <p:blipFill>
                      <a:blip r:embed="rId10"/>
                      <a:stretch>
                        <a:fillRect/>
                      </a:stretch>
                    </p:blipFill>
                    <p:spPr>
                      <a:xfrm>
                        <a:off x="461489" y="2610563"/>
                        <a:ext cx="5527473" cy="2011581"/>
                      </a:xfrm>
                      <a:prstGeom prst="rect">
                        <a:avLst/>
                      </a:prstGeom>
                    </p:spPr>
                  </p:pic>
                </p:oleObj>
              </mc:Fallback>
            </mc:AlternateContent>
          </a:graphicData>
        </a:graphic>
      </p:graphicFrame>
      <p:graphicFrame>
        <p:nvGraphicFramePr>
          <p:cNvPr id="30" name="对象 29">
            <a:extLst>
              <a:ext uri="{FF2B5EF4-FFF2-40B4-BE49-F238E27FC236}">
                <a16:creationId xmlns:a16="http://schemas.microsoft.com/office/drawing/2014/main" id="{2258B088-AD58-4291-A6B8-C6EE38B67A20}"/>
              </a:ext>
            </a:extLst>
          </p:cNvPr>
          <p:cNvGraphicFramePr>
            <a:graphicFrameLocks noChangeAspect="1"/>
          </p:cNvGraphicFramePr>
          <p:nvPr>
            <p:extLst>
              <p:ext uri="{D42A27DB-BD31-4B8C-83A1-F6EECF244321}">
                <p14:modId xmlns:p14="http://schemas.microsoft.com/office/powerpoint/2010/main" val="3638923564"/>
              </p:ext>
            </p:extLst>
          </p:nvPr>
        </p:nvGraphicFramePr>
        <p:xfrm>
          <a:off x="8100620" y="5324116"/>
          <a:ext cx="3629891" cy="1416543"/>
        </p:xfrm>
        <a:graphic>
          <a:graphicData uri="http://schemas.openxmlformats.org/presentationml/2006/ole">
            <mc:AlternateContent xmlns:mc="http://schemas.openxmlformats.org/markup-compatibility/2006">
              <mc:Choice xmlns:v="urn:schemas-microsoft-com:vml" Requires="v">
                <p:oleObj spid="_x0000_s1413" name="AxMath" r:id="rId11" imgW="1953000" imgH="761760" progId="Equation.AxMath">
                  <p:embed/>
                </p:oleObj>
              </mc:Choice>
              <mc:Fallback>
                <p:oleObj name="AxMath" r:id="rId11" imgW="1953000" imgH="761760" progId="Equation.AxMath">
                  <p:embed/>
                  <p:pic>
                    <p:nvPicPr>
                      <p:cNvPr id="85" name="对象 84">
                        <a:extLst>
                          <a:ext uri="{FF2B5EF4-FFF2-40B4-BE49-F238E27FC236}">
                            <a16:creationId xmlns:a16="http://schemas.microsoft.com/office/drawing/2014/main" id="{8B2616E6-320E-43BD-8D9F-1C52799F4D43}"/>
                          </a:ext>
                        </a:extLst>
                      </p:cNvPr>
                      <p:cNvPicPr/>
                      <p:nvPr/>
                    </p:nvPicPr>
                    <p:blipFill>
                      <a:blip r:embed="rId12"/>
                      <a:stretch>
                        <a:fillRect/>
                      </a:stretch>
                    </p:blipFill>
                    <p:spPr>
                      <a:xfrm>
                        <a:off x="8100620" y="5324116"/>
                        <a:ext cx="3629891" cy="1416543"/>
                      </a:xfrm>
                      <a:prstGeom prst="rect">
                        <a:avLst/>
                      </a:prstGeom>
                    </p:spPr>
                  </p:pic>
                </p:oleObj>
              </mc:Fallback>
            </mc:AlternateContent>
          </a:graphicData>
        </a:graphic>
      </p:graphicFrame>
      <p:sp>
        <p:nvSpPr>
          <p:cNvPr id="39" name="文本框 38">
            <a:extLst>
              <a:ext uri="{FF2B5EF4-FFF2-40B4-BE49-F238E27FC236}">
                <a16:creationId xmlns:a16="http://schemas.microsoft.com/office/drawing/2014/main" id="{19350D05-1480-440F-9762-930B42E56559}"/>
              </a:ext>
            </a:extLst>
          </p:cNvPr>
          <p:cNvSpPr txBox="1"/>
          <p:nvPr/>
        </p:nvSpPr>
        <p:spPr>
          <a:xfrm>
            <a:off x="999241" y="1614928"/>
            <a:ext cx="10000277" cy="923330"/>
          </a:xfrm>
          <a:prstGeom prst="rect">
            <a:avLst/>
          </a:prstGeom>
          <a:noFill/>
        </p:spPr>
        <p:txBody>
          <a:bodyPr wrap="square">
            <a:spAutoFit/>
          </a:bodyPr>
          <a:lstStyle/>
          <a:p>
            <a:pPr marL="0" marR="0" lvl="0" indent="0" algn="l" defTabSz="3038715" rtl="0" eaLnBrk="1" fontAlgn="auto" latinLnBrk="0" hangingPunct="1">
              <a:spcBef>
                <a:spcPts val="0"/>
              </a:spcBef>
              <a:spcAft>
                <a:spcPts val="0"/>
              </a:spcAft>
              <a:buClrTx/>
              <a:buSzTx/>
              <a:buFontTx/>
              <a:buNone/>
              <a:tabLst/>
              <a:defRPr/>
            </a:pP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where r</a:t>
            </a:r>
            <a:r>
              <a:rPr kumimoji="0" lang="en-US" altLang="zh-CN"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r</a:t>
            </a:r>
            <a:r>
              <a:rPr kumimoji="0" lang="en-US" altLang="zh-CN"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r</a:t>
            </a:r>
            <a:r>
              <a:rPr kumimoji="0" lang="en-US" altLang="zh-CN"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are the area ratio of terracing, afforestation, and grass planting in a specific simulation grid, respectively; </a:t>
            </a:r>
            <a:r>
              <a:rPr kumimoji="0" lang="en-US" altLang="zh-CN"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SSC</a:t>
            </a:r>
            <a:r>
              <a:rPr kumimoji="0" lang="en-US" altLang="zh-CN" b="0" i="1"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0</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SSC</a:t>
            </a:r>
            <a:r>
              <a:rPr kumimoji="0" lang="en-US" altLang="zh-CN"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SSC</a:t>
            </a:r>
            <a:r>
              <a:rPr kumimoji="0" lang="en-US" altLang="zh-CN"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a:t>
            </a:r>
            <a:r>
              <a:rPr kumimoji="0" lang="en-US" altLang="zh-CN"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SSC</a:t>
            </a:r>
            <a:r>
              <a:rPr kumimoji="0" lang="en-US" altLang="zh-CN"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stand for the surface storage capacity of original hillslope, terraces, afforestation fields and grass planting fields, respectively.</a:t>
            </a:r>
            <a:endParaRPr kumimoji="0" lang="zh-CN"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 name="文本框 39">
            <a:extLst>
              <a:ext uri="{FF2B5EF4-FFF2-40B4-BE49-F238E27FC236}">
                <a16:creationId xmlns:a16="http://schemas.microsoft.com/office/drawing/2014/main" id="{BD9BB221-E181-495B-AE67-411187E9D34A}"/>
              </a:ext>
            </a:extLst>
          </p:cNvPr>
          <p:cNvSpPr txBox="1"/>
          <p:nvPr/>
        </p:nvSpPr>
        <p:spPr>
          <a:xfrm>
            <a:off x="6169482" y="2603220"/>
            <a:ext cx="5463194" cy="584775"/>
          </a:xfrm>
          <a:prstGeom prst="rect">
            <a:avLst/>
          </a:prstGeom>
          <a:noFill/>
        </p:spPr>
        <p:txBody>
          <a:bodyPr wrap="square">
            <a:spAutoFit/>
          </a:bodyPr>
          <a:lstStyle>
            <a:defPPr>
              <a:defRPr lang="zh-CN"/>
            </a:defPPr>
            <a:lvl1pPr marL="285750" indent="-285750">
              <a:buFont typeface="Wingdings" panose="05000000000000000000" pitchFamily="2" charset="2"/>
              <a:buChar char="Ø"/>
              <a:defRPr sz="1600">
                <a:solidFill>
                  <a:srgbClr val="7030A0"/>
                </a:solidFill>
                <a:latin typeface="微软雅黑" panose="020B0503020204020204" pitchFamily="34" charset="-122"/>
                <a:ea typeface="微软雅黑" panose="020B0503020204020204" pitchFamily="34" charset="-122"/>
              </a:defRPr>
            </a:lvl1pPr>
          </a:lstStyle>
          <a:p>
            <a:r>
              <a:rPr lang="en-US" altLang="zh-CN" b="1" dirty="0"/>
              <a:t>The SSC will influence the hydrological simulation in these ways:</a:t>
            </a:r>
            <a:endParaRPr lang="zh-CN" altLang="en-US" b="1" dirty="0"/>
          </a:p>
        </p:txBody>
      </p:sp>
      <p:sp>
        <p:nvSpPr>
          <p:cNvPr id="42" name="文本框 41">
            <a:extLst>
              <a:ext uri="{FF2B5EF4-FFF2-40B4-BE49-F238E27FC236}">
                <a16:creationId xmlns:a16="http://schemas.microsoft.com/office/drawing/2014/main" id="{768B39AF-6980-4814-956C-830B07B62D4C}"/>
              </a:ext>
            </a:extLst>
          </p:cNvPr>
          <p:cNvSpPr txBox="1"/>
          <p:nvPr/>
        </p:nvSpPr>
        <p:spPr>
          <a:xfrm>
            <a:off x="461489" y="4562825"/>
            <a:ext cx="5671024" cy="2031325"/>
          </a:xfrm>
          <a:prstGeom prst="rect">
            <a:avLst/>
          </a:prstGeom>
          <a:noFill/>
        </p:spPr>
        <p:txBody>
          <a:bodyPr wrap="square">
            <a:spAutoFit/>
          </a:bodyPr>
          <a:lstStyle>
            <a:defPPr>
              <a:defRPr lang="zh-CN"/>
            </a:defPPr>
            <a:lvl1pPr marR="0" lvl="0" indent="0" defTabSz="3038715" fontAlgn="auto">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dirty="0"/>
              <a:t>where </a:t>
            </a:r>
            <a:r>
              <a:rPr lang="en-US" altLang="zh-CN" i="1" dirty="0"/>
              <a:t>L</a:t>
            </a:r>
            <a:r>
              <a:rPr lang="en-US" altLang="zh-CN" i="1" baseline="-25000" dirty="0"/>
              <a:t>t</a:t>
            </a:r>
            <a:r>
              <a:rPr lang="en-US" altLang="zh-CN" dirty="0"/>
              <a:t>, </a:t>
            </a:r>
            <a:r>
              <a:rPr lang="en-US" altLang="zh-CN" i="1" dirty="0"/>
              <a:t>L</a:t>
            </a:r>
            <a:r>
              <a:rPr lang="en-US" altLang="zh-CN" i="1" baseline="-25000" dirty="0"/>
              <a:t>s</a:t>
            </a:r>
            <a:r>
              <a:rPr lang="en-US" altLang="zh-CN" dirty="0"/>
              <a:t>, </a:t>
            </a:r>
            <a:r>
              <a:rPr lang="en-US" altLang="zh-CN" i="1" dirty="0"/>
              <a:t>H</a:t>
            </a:r>
            <a:r>
              <a:rPr lang="en-US" altLang="zh-CN" i="1" baseline="-25000" dirty="0"/>
              <a:t>s</a:t>
            </a:r>
            <a:r>
              <a:rPr lang="en-US" altLang="zh-CN" dirty="0"/>
              <a:t>, </a:t>
            </a:r>
            <a:r>
              <a:rPr lang="en-US" altLang="zh-CN" i="1" dirty="0"/>
              <a:t>β</a:t>
            </a:r>
            <a:r>
              <a:rPr lang="en-US" altLang="zh-CN" i="1" baseline="-25000" dirty="0"/>
              <a:t>t</a:t>
            </a:r>
            <a:r>
              <a:rPr lang="en-US" altLang="zh-CN" dirty="0"/>
              <a:t>, and </a:t>
            </a:r>
            <a:r>
              <a:rPr lang="en-US" altLang="zh-CN" i="1" dirty="0"/>
              <a:t>H</a:t>
            </a:r>
            <a:r>
              <a:rPr lang="en-US" altLang="zh-CN" i="1" baseline="-25000" dirty="0"/>
              <a:t>t</a:t>
            </a:r>
            <a:r>
              <a:rPr lang="en-US" altLang="zh-CN" dirty="0"/>
              <a:t> are the construction parameters. </a:t>
            </a:r>
            <a:r>
              <a:rPr lang="en-US" altLang="zh-CN" i="1" dirty="0"/>
              <a:t>ratio</a:t>
            </a:r>
            <a:r>
              <a:rPr lang="en-US" altLang="zh-CN" baseline="-25000" dirty="0"/>
              <a:t>e </a:t>
            </a:r>
            <a:r>
              <a:rPr lang="en-US" altLang="zh-CN" dirty="0"/>
              <a:t>is the horizontal engineering section projection ratio on the horizontal plane. </a:t>
            </a:r>
            <a:r>
              <a:rPr lang="en-US" altLang="zh-CN" i="1" dirty="0"/>
              <a:t>SSC</a:t>
            </a:r>
            <a:r>
              <a:rPr lang="en-US" altLang="zh-CN" baseline="-25000" dirty="0"/>
              <a:t>i</a:t>
            </a:r>
            <a:r>
              <a:rPr lang="en-US" altLang="zh-CN" dirty="0"/>
              <a:t> is the surface storage capacity of the terrace, afforestation field or grass planting field. </a:t>
            </a:r>
            <a:r>
              <a:rPr lang="en-US" altLang="zh-CN" i="1" dirty="0"/>
              <a:t>K</a:t>
            </a:r>
            <a:r>
              <a:rPr lang="en-US" altLang="zh-CN" baseline="-25000" dirty="0"/>
              <a:t>lateral</a:t>
            </a:r>
            <a:r>
              <a:rPr lang="en-US" altLang="zh-CN" dirty="0"/>
              <a:t> and </a:t>
            </a:r>
            <a:r>
              <a:rPr lang="en-US" altLang="zh-CN" i="1" dirty="0"/>
              <a:t>K</a:t>
            </a:r>
            <a:r>
              <a:rPr lang="en-US" altLang="zh-CN" baseline="-25000" dirty="0"/>
              <a:t>damage</a:t>
            </a:r>
            <a:r>
              <a:rPr lang="en-US" altLang="zh-CN" dirty="0"/>
              <a:t> are the coefficient to reflect the incomplete water retention capacity of HSWC and the damage situation, respectively.</a:t>
            </a:r>
            <a:endParaRPr lang="zh-CN" altLang="zh-CN" dirty="0"/>
          </a:p>
        </p:txBody>
      </p:sp>
      <p:sp>
        <p:nvSpPr>
          <p:cNvPr id="46" name="文本框 45">
            <a:extLst>
              <a:ext uri="{FF2B5EF4-FFF2-40B4-BE49-F238E27FC236}">
                <a16:creationId xmlns:a16="http://schemas.microsoft.com/office/drawing/2014/main" id="{861B6313-3032-4DED-9653-EC23B285CDD1}"/>
              </a:ext>
            </a:extLst>
          </p:cNvPr>
          <p:cNvSpPr txBox="1"/>
          <p:nvPr/>
        </p:nvSpPr>
        <p:spPr>
          <a:xfrm>
            <a:off x="6408147" y="5847721"/>
            <a:ext cx="1692473" cy="369332"/>
          </a:xfrm>
          <a:prstGeom prst="rect">
            <a:avLst/>
          </a:prstGeom>
          <a:noFill/>
        </p:spPr>
        <p:txBody>
          <a:bodyPr wrap="square">
            <a:spAutoFit/>
          </a:bodyPr>
          <a:lstStyle/>
          <a:p>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Surface runoff: </a:t>
            </a:r>
            <a:endParaRPr lang="zh-CN" altLang="en-US" dirty="0">
              <a:latin typeface="Times New Roman" panose="02020603050405020304" pitchFamily="18" charset="0"/>
              <a:cs typeface="Times New Roman" panose="02020603050405020304" pitchFamily="18" charset="0"/>
            </a:endParaRPr>
          </a:p>
        </p:txBody>
      </p:sp>
      <p:sp>
        <p:nvSpPr>
          <p:cNvPr id="47" name="文本框 46">
            <a:extLst>
              <a:ext uri="{FF2B5EF4-FFF2-40B4-BE49-F238E27FC236}">
                <a16:creationId xmlns:a16="http://schemas.microsoft.com/office/drawing/2014/main" id="{2DF57192-E774-4FC8-8B4B-5A9E6DF7A2F3}"/>
              </a:ext>
            </a:extLst>
          </p:cNvPr>
          <p:cNvSpPr txBox="1"/>
          <p:nvPr/>
        </p:nvSpPr>
        <p:spPr>
          <a:xfrm>
            <a:off x="6549549" y="3877180"/>
            <a:ext cx="1692473" cy="1200329"/>
          </a:xfrm>
          <a:prstGeom prst="rect">
            <a:avLst/>
          </a:prstGeom>
          <a:noFill/>
        </p:spPr>
        <p:txBody>
          <a:bodyPr wrap="square">
            <a:spAutoFit/>
          </a:bodyPr>
          <a:lstStyle/>
          <a:p>
            <a:r>
              <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Surface evaporation</a:t>
            </a:r>
          </a:p>
          <a:p>
            <a:r>
              <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In each 10km grid:</a:t>
            </a:r>
            <a:endParaRPr lang="zh-CN" altLang="en-US" dirty="0">
              <a:latin typeface="Times New Roman" panose="02020603050405020304" pitchFamily="18" charset="0"/>
              <a:cs typeface="Times New Roman" panose="02020603050405020304" pitchFamily="18" charset="0"/>
            </a:endParaRPr>
          </a:p>
        </p:txBody>
      </p:sp>
      <p:graphicFrame>
        <p:nvGraphicFramePr>
          <p:cNvPr id="49" name="对象 48">
            <a:extLst>
              <a:ext uri="{FF2B5EF4-FFF2-40B4-BE49-F238E27FC236}">
                <a16:creationId xmlns:a16="http://schemas.microsoft.com/office/drawing/2014/main" id="{8089B82B-0178-43F8-95A8-804CA1805E1C}"/>
              </a:ext>
            </a:extLst>
          </p:cNvPr>
          <p:cNvGraphicFramePr>
            <a:graphicFrameLocks noChangeAspect="1"/>
          </p:cNvGraphicFramePr>
          <p:nvPr>
            <p:extLst>
              <p:ext uri="{D42A27DB-BD31-4B8C-83A1-F6EECF244321}">
                <p14:modId xmlns:p14="http://schemas.microsoft.com/office/powerpoint/2010/main" val="1362479295"/>
              </p:ext>
            </p:extLst>
          </p:nvPr>
        </p:nvGraphicFramePr>
        <p:xfrm>
          <a:off x="8394558" y="3381662"/>
          <a:ext cx="3335953" cy="705682"/>
        </p:xfrm>
        <a:graphic>
          <a:graphicData uri="http://schemas.openxmlformats.org/presentationml/2006/ole">
            <mc:AlternateContent xmlns:mc="http://schemas.openxmlformats.org/markup-compatibility/2006">
              <mc:Choice xmlns:v="urn:schemas-microsoft-com:vml" Requires="v">
                <p:oleObj spid="_x0000_s1414" name="AxMath" r:id="rId13" imgW="2046730" imgH="424529" progId="Equation.AxMath">
                  <p:embed/>
                </p:oleObj>
              </mc:Choice>
              <mc:Fallback>
                <p:oleObj name="AxMath" r:id="rId13" imgW="2046730" imgH="424529" progId="Equation.AxMath">
                  <p:embed/>
                  <p:pic>
                    <p:nvPicPr>
                      <p:cNvPr id="0" name="Object 18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94558" y="3381662"/>
                        <a:ext cx="3335953" cy="705682"/>
                      </a:xfrm>
                      <a:prstGeom prst="rect">
                        <a:avLst/>
                      </a:prstGeom>
                      <a:noFill/>
                    </p:spPr>
                  </p:pic>
                </p:oleObj>
              </mc:Fallback>
            </mc:AlternateContent>
          </a:graphicData>
        </a:graphic>
      </p:graphicFrame>
      <p:pic>
        <p:nvPicPr>
          <p:cNvPr id="52" name="图片 51">
            <a:extLst>
              <a:ext uri="{FF2B5EF4-FFF2-40B4-BE49-F238E27FC236}">
                <a16:creationId xmlns:a16="http://schemas.microsoft.com/office/drawing/2014/main" id="{DC5E4EA1-2E32-4A93-90E0-68D7E63B0D62}"/>
              </a:ext>
            </a:extLst>
          </p:cNvPr>
          <p:cNvPicPr>
            <a:picLocks noChangeAspect="1"/>
          </p:cNvPicPr>
          <p:nvPr/>
        </p:nvPicPr>
        <p:blipFill>
          <a:blip r:embed="rId15"/>
          <a:stretch>
            <a:fillRect/>
          </a:stretch>
        </p:blipFill>
        <p:spPr>
          <a:xfrm>
            <a:off x="7982508" y="3670006"/>
            <a:ext cx="412670" cy="1650678"/>
          </a:xfrm>
          <a:prstGeom prst="rect">
            <a:avLst/>
          </a:prstGeom>
        </p:spPr>
      </p:pic>
      <p:sp>
        <p:nvSpPr>
          <p:cNvPr id="58" name="文本框 57">
            <a:extLst>
              <a:ext uri="{FF2B5EF4-FFF2-40B4-BE49-F238E27FC236}">
                <a16:creationId xmlns:a16="http://schemas.microsoft.com/office/drawing/2014/main" id="{B6780A43-4024-43B4-B3C0-4DC292A6AD88}"/>
              </a:ext>
            </a:extLst>
          </p:cNvPr>
          <p:cNvSpPr txBox="1"/>
          <p:nvPr/>
        </p:nvSpPr>
        <p:spPr>
          <a:xfrm>
            <a:off x="8242022" y="4842962"/>
            <a:ext cx="4606712" cy="400110"/>
          </a:xfrm>
          <a:prstGeom prst="rect">
            <a:avLst/>
          </a:prstGeom>
          <a:noFill/>
        </p:spPr>
        <p:txBody>
          <a:bodyPr wrap="square">
            <a:spAutoFit/>
          </a:bodyPr>
          <a:lstStyle/>
          <a:p>
            <a:r>
              <a:rPr lang="en-US" altLang="zh-CN" sz="2000" dirty="0">
                <a:effectLst/>
                <a:latin typeface="Times New Roman" panose="02020603050405020304" pitchFamily="18" charset="0"/>
                <a:ea typeface="宋体" panose="02010600030101010101" pitchFamily="2" charset="-122"/>
              </a:rPr>
              <a:t>surface soil evaporation (on 1-</a:t>
            </a:r>
            <a:r>
              <a:rPr lang="en-US" altLang="zh-CN" sz="2000" i="1" dirty="0">
                <a:effectLst/>
                <a:latin typeface="Times New Roman" panose="02020603050405020304" pitchFamily="18" charset="0"/>
                <a:ea typeface="宋体" panose="02010600030101010101" pitchFamily="2" charset="-122"/>
              </a:rPr>
              <a:t>x</a:t>
            </a:r>
            <a:r>
              <a:rPr lang="en-US" altLang="zh-CN" sz="2000" dirty="0">
                <a:effectLst/>
                <a:latin typeface="Times New Roman" panose="02020603050405020304" pitchFamily="18" charset="0"/>
                <a:ea typeface="宋体" panose="02010600030101010101" pitchFamily="2" charset="-122"/>
              </a:rPr>
              <a:t>) </a:t>
            </a:r>
            <a:endParaRPr lang="zh-CN" altLang="en-US" sz="2000" dirty="0"/>
          </a:p>
        </p:txBody>
      </p:sp>
      <p:sp>
        <p:nvSpPr>
          <p:cNvPr id="62" name="文本框 61">
            <a:extLst>
              <a:ext uri="{FF2B5EF4-FFF2-40B4-BE49-F238E27FC236}">
                <a16:creationId xmlns:a16="http://schemas.microsoft.com/office/drawing/2014/main" id="{C3D68326-2B55-49C8-8DE5-40958755F31C}"/>
              </a:ext>
            </a:extLst>
          </p:cNvPr>
          <p:cNvSpPr txBox="1"/>
          <p:nvPr/>
        </p:nvSpPr>
        <p:spPr>
          <a:xfrm>
            <a:off x="8242021" y="4222034"/>
            <a:ext cx="4295627" cy="400110"/>
          </a:xfrm>
          <a:prstGeom prst="rect">
            <a:avLst/>
          </a:prstGeom>
          <a:noFill/>
        </p:spPr>
        <p:txBody>
          <a:bodyPr wrap="square">
            <a:spAutoFit/>
          </a:bodyPr>
          <a:lstStyle>
            <a:defPPr>
              <a:defRPr lang="zh-CN"/>
            </a:defPPr>
            <a:lvl1pPr>
              <a:defRPr sz="2000">
                <a:effectLst/>
                <a:latin typeface="Times New Roman" panose="02020603050405020304" pitchFamily="18" charset="0"/>
                <a:ea typeface="宋体" panose="02010600030101010101" pitchFamily="2" charset="-122"/>
              </a:defRPr>
            </a:lvl1pPr>
          </a:lstStyle>
          <a:p>
            <a:r>
              <a:rPr lang="en-US" altLang="zh-CN" dirty="0"/>
              <a:t>potential evaporation (on </a:t>
            </a:r>
            <a:r>
              <a:rPr lang="en-US" altLang="zh-CN" i="1" dirty="0"/>
              <a:t>x</a:t>
            </a:r>
            <a:r>
              <a:rPr lang="en-US" altLang="zh-CN" dirty="0"/>
              <a:t>)</a:t>
            </a:r>
            <a:endParaRPr lang="zh-CN" altLang="en-US" dirty="0"/>
          </a:p>
        </p:txBody>
      </p:sp>
    </p:spTree>
    <p:extLst>
      <p:ext uri="{BB962C8B-B14F-4D97-AF65-F5344CB8AC3E}">
        <p14:creationId xmlns:p14="http://schemas.microsoft.com/office/powerpoint/2010/main" val="3919994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6CF190-1770-4042-9A76-1CD249407C77}"/>
              </a:ext>
            </a:extLst>
          </p:cNvPr>
          <p:cNvSpPr/>
          <p:nvPr/>
        </p:nvSpPr>
        <p:spPr>
          <a:xfrm>
            <a:off x="0" y="1"/>
            <a:ext cx="12192000" cy="533399"/>
          </a:xfrm>
          <a:prstGeom prst="rect">
            <a:avLst/>
          </a:prstGeom>
          <a:solidFill>
            <a:srgbClr val="94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260" y="0"/>
            <a:ext cx="540919" cy="585996"/>
          </a:xfrm>
          <a:prstGeom prst="rect">
            <a:avLst/>
          </a:prstGeom>
          <a:ln w="38100">
            <a:noFill/>
          </a:ln>
        </p:spPr>
      </p:pic>
      <p:sp>
        <p:nvSpPr>
          <p:cNvPr id="12" name="文本框 11">
            <a:extLst>
              <a:ext uri="{FF2B5EF4-FFF2-40B4-BE49-F238E27FC236}">
                <a16:creationId xmlns:a16="http://schemas.microsoft.com/office/drawing/2014/main" id="{E834643E-CD00-4D4A-A5E4-40F64C6DC412}"/>
              </a:ext>
            </a:extLst>
          </p:cNvPr>
          <p:cNvSpPr txBox="1"/>
          <p:nvPr/>
        </p:nvSpPr>
        <p:spPr>
          <a:xfrm>
            <a:off x="0" y="40394"/>
            <a:ext cx="12192000" cy="461665"/>
          </a:xfrm>
          <a:prstGeom prst="rect">
            <a:avLst/>
          </a:prstGeom>
          <a:noFill/>
        </p:spPr>
        <p:txBody>
          <a:bodyPr wrap="square" rtlCol="0">
            <a:spAutoFit/>
          </a:bodyPr>
          <a:lstStyle>
            <a:defPPr>
              <a:defRPr lang="zh-CN"/>
            </a:defPPr>
            <a:lvl1pPr>
              <a:defRPr sz="2400" b="1">
                <a:solidFill>
                  <a:srgbClr val="FFFFFF"/>
                </a:solidFill>
                <a:latin typeface="微软雅黑" panose="020B0503020204020204" pitchFamily="34" charset="-122"/>
                <a:ea typeface="微软雅黑" panose="020B0503020204020204" pitchFamily="34" charset="-122"/>
              </a:defRPr>
            </a:lvl1pPr>
          </a:lstStyle>
          <a:p>
            <a:pPr algn="ctr"/>
            <a:r>
              <a:rPr lang="en-US" altLang="zh-CN" dirty="0"/>
              <a:t>Parameterization of HSWC Measures</a:t>
            </a:r>
            <a:endParaRPr lang="zh-CN" altLang="en-US" dirty="0"/>
          </a:p>
        </p:txBody>
      </p:sp>
      <p:pic>
        <p:nvPicPr>
          <p:cNvPr id="22" name="Picture 192" descr="EGU logo">
            <a:extLst>
              <a:ext uri="{FF2B5EF4-FFF2-40B4-BE49-F238E27FC236}">
                <a16:creationId xmlns:a16="http://schemas.microsoft.com/office/drawing/2014/main" id="{EF04620B-5260-45A8-A978-B3FC052AC5C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12190"/>
          <a:stretch/>
        </p:blipFill>
        <p:spPr bwMode="auto">
          <a:xfrm>
            <a:off x="10999518" y="49163"/>
            <a:ext cx="1250539" cy="487669"/>
          </a:xfrm>
          <a:prstGeom prst="rect">
            <a:avLst/>
          </a:prstGeom>
          <a:noFill/>
          <a:extLst>
            <a:ext uri="{909E8E84-426E-40DD-AFC4-6F175D3DCCD1}">
              <a14:hiddenFill xmlns:a14="http://schemas.microsoft.com/office/drawing/2010/main">
                <a:solidFill>
                  <a:srgbClr val="FFFFFF"/>
                </a:solidFill>
              </a14:hiddenFill>
            </a:ext>
          </a:extLst>
        </p:spPr>
      </p:pic>
      <p:pic>
        <p:nvPicPr>
          <p:cNvPr id="23" name="Hydro Logo">
            <a:extLst>
              <a:ext uri="{FF2B5EF4-FFF2-40B4-BE49-F238E27FC236}">
                <a16:creationId xmlns:a16="http://schemas.microsoft.com/office/drawing/2014/main" id="{2A3FF351-498C-42EF-A209-68B03EB2786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9960" y="-3431"/>
            <a:ext cx="533399" cy="533399"/>
          </a:xfrm>
          <a:prstGeom prst="rect">
            <a:avLst/>
          </a:prstGeom>
          <a:effectLst/>
        </p:spPr>
      </p:pic>
      <p:sp>
        <p:nvSpPr>
          <p:cNvPr id="7" name="文本框 6">
            <a:extLst>
              <a:ext uri="{FF2B5EF4-FFF2-40B4-BE49-F238E27FC236}">
                <a16:creationId xmlns:a16="http://schemas.microsoft.com/office/drawing/2014/main" id="{95AAEED2-005B-4F10-824F-29323AAAC95C}"/>
              </a:ext>
            </a:extLst>
          </p:cNvPr>
          <p:cNvSpPr txBox="1"/>
          <p:nvPr/>
        </p:nvSpPr>
        <p:spPr>
          <a:xfrm>
            <a:off x="340381" y="642746"/>
            <a:ext cx="6432952" cy="351998"/>
          </a:xfrm>
          <a:prstGeom prst="rect">
            <a:avLst/>
          </a:prstGeom>
          <a:noFill/>
        </p:spPr>
        <p:txBody>
          <a:bodyPr wrap="square">
            <a:spAutoFit/>
          </a:bodyPr>
          <a:lstStyle>
            <a:defPPr>
              <a:defRPr lang="zh-CN"/>
            </a:defPPr>
            <a:lvl1pPr marL="285750" indent="-285750">
              <a:buFont typeface="Wingdings" panose="05000000000000000000" pitchFamily="2" charset="2"/>
              <a:buChar char="Ø"/>
              <a:defRPr sz="1600">
                <a:solidFill>
                  <a:srgbClr val="7030A0"/>
                </a:solidFill>
                <a:latin typeface="微软雅黑" panose="020B0503020204020204" pitchFamily="34" charset="-122"/>
                <a:ea typeface="微软雅黑" panose="020B0503020204020204" pitchFamily="34" charset="-122"/>
              </a:defRPr>
            </a:lvl1pPr>
          </a:lstStyle>
          <a:p>
            <a:r>
              <a:rPr lang="en-US" altLang="zh-CN" dirty="0"/>
              <a:t>The SSC distribution after the HSWC parameterization</a:t>
            </a:r>
            <a:endParaRPr lang="zh-CN" altLang="en-US" b="1" dirty="0"/>
          </a:p>
        </p:txBody>
      </p:sp>
      <p:sp>
        <p:nvSpPr>
          <p:cNvPr id="10" name="文本框 9">
            <a:extLst>
              <a:ext uri="{FF2B5EF4-FFF2-40B4-BE49-F238E27FC236}">
                <a16:creationId xmlns:a16="http://schemas.microsoft.com/office/drawing/2014/main" id="{8EE19D73-1ABA-47CB-8F15-A412B9D240F5}"/>
              </a:ext>
            </a:extLst>
          </p:cNvPr>
          <p:cNvSpPr txBox="1"/>
          <p:nvPr/>
        </p:nvSpPr>
        <p:spPr>
          <a:xfrm>
            <a:off x="388746" y="5345527"/>
            <a:ext cx="6699080" cy="584775"/>
          </a:xfrm>
          <a:prstGeom prst="rect">
            <a:avLst/>
          </a:prstGeom>
          <a:noFill/>
        </p:spPr>
        <p:txBody>
          <a:bodyPr wrap="square" rtlCol="0">
            <a:spAutoFit/>
          </a:bodyPr>
          <a:lstStyle/>
          <a:p>
            <a:pPr algn="ctr"/>
            <a:r>
              <a:rPr lang="en-US" altLang="zh-CN" sz="1600" b="1" dirty="0">
                <a:latin typeface="微软雅黑" panose="020B0503020204020204" pitchFamily="34" charset="-122"/>
                <a:ea typeface="微软雅黑" panose="020B0503020204020204" pitchFamily="34" charset="-122"/>
              </a:rPr>
              <a:t>Spatial distribution the </a:t>
            </a:r>
            <a:r>
              <a:rPr lang="en-US" altLang="zh-CN" sz="1600" b="1" i="1" dirty="0">
                <a:latin typeface="微软雅黑" panose="020B0503020204020204" pitchFamily="34" charset="-122"/>
                <a:ea typeface="微软雅黑" panose="020B0503020204020204" pitchFamily="34" charset="-122"/>
              </a:rPr>
              <a:t>SSC</a:t>
            </a:r>
            <a:r>
              <a:rPr lang="en-US" altLang="zh-CN" sz="1600" b="1" dirty="0">
                <a:latin typeface="微软雅黑" panose="020B0503020204020204" pitchFamily="34" charset="-122"/>
                <a:ea typeface="微软雅黑" panose="020B0503020204020204" pitchFamily="34" charset="-122"/>
              </a:rPr>
              <a:t> after SWC implementation and the comparison with </a:t>
            </a:r>
            <a:r>
              <a:rPr lang="en-US" altLang="zh-CN" sz="1600" b="1" i="1" dirty="0">
                <a:latin typeface="微软雅黑" panose="020B0503020204020204" pitchFamily="34" charset="-122"/>
                <a:ea typeface="微软雅黑" panose="020B0503020204020204" pitchFamily="34" charset="-122"/>
              </a:rPr>
              <a:t>SSC</a:t>
            </a:r>
            <a:r>
              <a:rPr lang="en-US" altLang="zh-CN" sz="1600" b="1" dirty="0">
                <a:latin typeface="微软雅黑" panose="020B0503020204020204" pitchFamily="34" charset="-122"/>
                <a:ea typeface="微软雅黑" panose="020B0503020204020204" pitchFamily="34" charset="-122"/>
              </a:rPr>
              <a:t> of the natural condition</a:t>
            </a:r>
            <a:endParaRPr lang="zh-CN" altLang="en-US" sz="1600" b="1" dirty="0">
              <a:latin typeface="微软雅黑" panose="020B0503020204020204" pitchFamily="34" charset="-122"/>
              <a:ea typeface="微软雅黑" panose="020B0503020204020204" pitchFamily="34" charset="-122"/>
            </a:endParaRPr>
          </a:p>
        </p:txBody>
      </p:sp>
      <p:grpSp>
        <p:nvGrpSpPr>
          <p:cNvPr id="13" name="组合 12">
            <a:extLst>
              <a:ext uri="{FF2B5EF4-FFF2-40B4-BE49-F238E27FC236}">
                <a16:creationId xmlns:a16="http://schemas.microsoft.com/office/drawing/2014/main" id="{37FFAE30-6DBE-452B-83D5-AD513A5A8D79}"/>
              </a:ext>
            </a:extLst>
          </p:cNvPr>
          <p:cNvGrpSpPr/>
          <p:nvPr/>
        </p:nvGrpSpPr>
        <p:grpSpPr>
          <a:xfrm>
            <a:off x="0" y="1579475"/>
            <a:ext cx="7293772" cy="3813559"/>
            <a:chOff x="4215042" y="2225393"/>
            <a:chExt cx="7293772" cy="3813559"/>
          </a:xfrm>
        </p:grpSpPr>
        <p:pic>
          <p:nvPicPr>
            <p:cNvPr id="14" name="图片 13">
              <a:extLst>
                <a:ext uri="{FF2B5EF4-FFF2-40B4-BE49-F238E27FC236}">
                  <a16:creationId xmlns:a16="http://schemas.microsoft.com/office/drawing/2014/main" id="{2F22DC0B-B80C-4EC5-83A8-B9E3B898736F}"/>
                </a:ext>
              </a:extLst>
            </p:cNvPr>
            <p:cNvPicPr/>
            <p:nvPr/>
          </p:nvPicPr>
          <p:blipFill rotWithShape="1">
            <a:blip r:embed="rId6">
              <a:extLst>
                <a:ext uri="{28A0092B-C50C-407E-A947-70E740481C1C}">
                  <a14:useLocalDpi xmlns:a14="http://schemas.microsoft.com/office/drawing/2010/main" val="0"/>
                </a:ext>
              </a:extLst>
            </a:blip>
            <a:srcRect/>
            <a:stretch/>
          </p:blipFill>
          <p:spPr bwMode="auto">
            <a:xfrm>
              <a:off x="4215042" y="2225393"/>
              <a:ext cx="7293772" cy="3813559"/>
            </a:xfrm>
            <a:prstGeom prst="rect">
              <a:avLst/>
            </a:prstGeom>
            <a:noFill/>
            <a:ln>
              <a:noFill/>
            </a:ln>
          </p:spPr>
        </p:pic>
        <p:sp>
          <p:nvSpPr>
            <p:cNvPr id="15" name="文本框 14">
              <a:extLst>
                <a:ext uri="{FF2B5EF4-FFF2-40B4-BE49-F238E27FC236}">
                  <a16:creationId xmlns:a16="http://schemas.microsoft.com/office/drawing/2014/main" id="{F9879598-6702-4B22-9CCF-2D7A476670AA}"/>
                </a:ext>
              </a:extLst>
            </p:cNvPr>
            <p:cNvSpPr txBox="1"/>
            <p:nvPr/>
          </p:nvSpPr>
          <p:spPr>
            <a:xfrm>
              <a:off x="4383357" y="2415940"/>
              <a:ext cx="740263" cy="247747"/>
            </a:xfrm>
            <a:prstGeom prst="rect">
              <a:avLst/>
            </a:prstGeom>
            <a:solidFill>
              <a:schemeClr val="bg1"/>
            </a:solidFill>
          </p:spPr>
          <p:txBody>
            <a:bodyPr wrap="square" lIns="0" tIns="0" rIns="0" bIns="0" rtlCol="0">
              <a:spAutoFit/>
            </a:bodyPr>
            <a:lstStyle/>
            <a:p>
              <a:pPr algn="ctr"/>
              <a:r>
                <a:rPr lang="en-US" altLang="zh-CN" sz="1600" dirty="0">
                  <a:latin typeface="微软雅黑" panose="020B0503020204020204" pitchFamily="34" charset="-122"/>
                  <a:ea typeface="微软雅黑" panose="020B0503020204020204" pitchFamily="34" charset="-122"/>
                </a:rPr>
                <a:t>1982</a:t>
              </a:r>
              <a:endParaRPr lang="zh-CN" altLang="en-US" sz="1600" dirty="0">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A038D0E0-B8DF-4982-8D1F-1B51736B47DD}"/>
                </a:ext>
              </a:extLst>
            </p:cNvPr>
            <p:cNvSpPr txBox="1"/>
            <p:nvPr/>
          </p:nvSpPr>
          <p:spPr>
            <a:xfrm>
              <a:off x="6752185" y="2429189"/>
              <a:ext cx="740263" cy="247747"/>
            </a:xfrm>
            <a:prstGeom prst="rect">
              <a:avLst/>
            </a:prstGeom>
            <a:solidFill>
              <a:schemeClr val="bg1"/>
            </a:solidFill>
          </p:spPr>
          <p:txBody>
            <a:bodyPr wrap="square" lIns="0" tIns="0" rIns="0" bIns="0" rtlCol="0">
              <a:spAutoFit/>
            </a:bodyPr>
            <a:lstStyle/>
            <a:p>
              <a:pPr algn="ctr"/>
              <a:r>
                <a:rPr lang="en-US" altLang="zh-CN" sz="1600" dirty="0">
                  <a:latin typeface="微软雅黑" panose="020B0503020204020204" pitchFamily="34" charset="-122"/>
                  <a:ea typeface="微软雅黑" panose="020B0503020204020204" pitchFamily="34" charset="-122"/>
                </a:rPr>
                <a:t>1991</a:t>
              </a:r>
              <a:endParaRPr lang="zh-CN" altLang="en-US" sz="1600" dirty="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AEF943D0-635C-4210-BF3F-8E44721F15BC}"/>
                </a:ext>
              </a:extLst>
            </p:cNvPr>
            <p:cNvSpPr txBox="1"/>
            <p:nvPr/>
          </p:nvSpPr>
          <p:spPr>
            <a:xfrm>
              <a:off x="9100679" y="2429189"/>
              <a:ext cx="740263" cy="247747"/>
            </a:xfrm>
            <a:prstGeom prst="rect">
              <a:avLst/>
            </a:prstGeom>
            <a:solidFill>
              <a:schemeClr val="bg1"/>
            </a:solidFill>
          </p:spPr>
          <p:txBody>
            <a:bodyPr wrap="square" lIns="0" tIns="0" rIns="0" bIns="0" rtlCol="0">
              <a:spAutoFit/>
            </a:bodyPr>
            <a:lstStyle/>
            <a:p>
              <a:pPr algn="ctr"/>
              <a:r>
                <a:rPr lang="en-US" altLang="zh-CN" sz="1600" dirty="0">
                  <a:latin typeface="微软雅黑" panose="020B0503020204020204" pitchFamily="34" charset="-122"/>
                  <a:ea typeface="微软雅黑" panose="020B0503020204020204" pitchFamily="34" charset="-122"/>
                </a:rPr>
                <a:t>2001</a:t>
              </a:r>
              <a:endParaRPr lang="zh-CN" altLang="en-US" sz="1600"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8436182C-5742-415D-9514-A3486965B738}"/>
                </a:ext>
              </a:extLst>
            </p:cNvPr>
            <p:cNvSpPr txBox="1"/>
            <p:nvPr/>
          </p:nvSpPr>
          <p:spPr>
            <a:xfrm>
              <a:off x="4385021" y="4060500"/>
              <a:ext cx="740263" cy="247747"/>
            </a:xfrm>
            <a:prstGeom prst="rect">
              <a:avLst/>
            </a:prstGeom>
            <a:solidFill>
              <a:schemeClr val="bg1"/>
            </a:solidFill>
          </p:spPr>
          <p:txBody>
            <a:bodyPr wrap="square" lIns="0" tIns="0" rIns="0" bIns="0" rtlCol="0">
              <a:spAutoFit/>
            </a:bodyPr>
            <a:lstStyle/>
            <a:p>
              <a:pPr algn="ctr"/>
              <a:r>
                <a:rPr lang="en-US" altLang="zh-CN" sz="1600" dirty="0">
                  <a:latin typeface="微软雅黑" panose="020B0503020204020204" pitchFamily="34" charset="-122"/>
                  <a:ea typeface="微软雅黑" panose="020B0503020204020204" pitchFamily="34" charset="-122"/>
                </a:rPr>
                <a:t>2011</a:t>
              </a:r>
              <a:endParaRPr lang="zh-CN" altLang="en-US" sz="1600"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2B5D6E47-95BB-457B-B685-64DE9BEE742C}"/>
                </a:ext>
              </a:extLst>
            </p:cNvPr>
            <p:cNvSpPr txBox="1"/>
            <p:nvPr/>
          </p:nvSpPr>
          <p:spPr>
            <a:xfrm>
              <a:off x="6747215" y="4057191"/>
              <a:ext cx="740263" cy="247747"/>
            </a:xfrm>
            <a:prstGeom prst="rect">
              <a:avLst/>
            </a:prstGeom>
            <a:solidFill>
              <a:schemeClr val="bg1"/>
            </a:solidFill>
          </p:spPr>
          <p:txBody>
            <a:bodyPr wrap="square" lIns="0" tIns="0" rIns="0" bIns="0" rtlCol="0">
              <a:spAutoFit/>
            </a:bodyPr>
            <a:lstStyle/>
            <a:p>
              <a:pPr algn="ctr"/>
              <a:r>
                <a:rPr lang="en-US" altLang="zh-CN" sz="1600" dirty="0">
                  <a:latin typeface="微软雅黑" panose="020B0503020204020204" pitchFamily="34" charset="-122"/>
                  <a:ea typeface="微软雅黑" panose="020B0503020204020204" pitchFamily="34" charset="-122"/>
                </a:rPr>
                <a:t>2019</a:t>
              </a:r>
              <a:endParaRPr lang="zh-CN" altLang="en-US" sz="1600" dirty="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E6C5DCC7-980D-4BEB-A9FA-6FA10390D699}"/>
                </a:ext>
              </a:extLst>
            </p:cNvPr>
            <p:cNvSpPr txBox="1"/>
            <p:nvPr/>
          </p:nvSpPr>
          <p:spPr>
            <a:xfrm>
              <a:off x="9105449" y="4080449"/>
              <a:ext cx="1126885" cy="492443"/>
            </a:xfrm>
            <a:prstGeom prst="rect">
              <a:avLst/>
            </a:prstGeom>
            <a:solidFill>
              <a:schemeClr val="bg1"/>
            </a:solidFill>
          </p:spPr>
          <p:txBody>
            <a:bodyPr wrap="square" lIns="0" tIns="0" rIns="0" bIns="0" rtlCol="0">
              <a:spAutoFit/>
            </a:bodyPr>
            <a:lstStyle/>
            <a:p>
              <a:pPr algn="ctr"/>
              <a:r>
                <a:rPr lang="en-US" altLang="zh-CN" sz="1600" dirty="0">
                  <a:latin typeface="微软雅黑" panose="020B0503020204020204" pitchFamily="34" charset="-122"/>
                  <a:ea typeface="微软雅黑" panose="020B0503020204020204" pitchFamily="34" charset="-122"/>
                </a:rPr>
                <a:t>natural condition</a:t>
              </a:r>
              <a:endParaRPr lang="zh-CN" altLang="en-US" sz="1600" dirty="0">
                <a:latin typeface="微软雅黑" panose="020B0503020204020204" pitchFamily="34" charset="-122"/>
                <a:ea typeface="微软雅黑" panose="020B0503020204020204" pitchFamily="34" charset="-122"/>
              </a:endParaRPr>
            </a:p>
          </p:txBody>
        </p:sp>
      </p:grpSp>
      <p:grpSp>
        <p:nvGrpSpPr>
          <p:cNvPr id="34" name="组合 33">
            <a:extLst>
              <a:ext uri="{FF2B5EF4-FFF2-40B4-BE49-F238E27FC236}">
                <a16:creationId xmlns:a16="http://schemas.microsoft.com/office/drawing/2014/main" id="{1325CF1A-7BBE-4209-A848-6348617D0BE2}"/>
              </a:ext>
            </a:extLst>
          </p:cNvPr>
          <p:cNvGrpSpPr/>
          <p:nvPr/>
        </p:nvGrpSpPr>
        <p:grpSpPr>
          <a:xfrm>
            <a:off x="7436788" y="1561560"/>
            <a:ext cx="4437492" cy="3893029"/>
            <a:chOff x="7013293" y="2805692"/>
            <a:chExt cx="4437492" cy="3893029"/>
          </a:xfrm>
        </p:grpSpPr>
        <p:pic>
          <p:nvPicPr>
            <p:cNvPr id="35" name="图片 34">
              <a:extLst>
                <a:ext uri="{FF2B5EF4-FFF2-40B4-BE49-F238E27FC236}">
                  <a16:creationId xmlns:a16="http://schemas.microsoft.com/office/drawing/2014/main" id="{529BD5F4-CE2D-49AC-825F-597660626B3A}"/>
                </a:ext>
              </a:extLst>
            </p:cNvPr>
            <p:cNvPicPr>
              <a:picLocks noChangeAspect="1"/>
            </p:cNvPicPr>
            <p:nvPr/>
          </p:nvPicPr>
          <p:blipFill rotWithShape="1">
            <a:blip r:embed="rId7"/>
            <a:srcRect l="3526" t="13388" r="12948" b="13726"/>
            <a:stretch/>
          </p:blipFill>
          <p:spPr>
            <a:xfrm>
              <a:off x="7013293" y="2805692"/>
              <a:ext cx="4437492" cy="3486842"/>
            </a:xfrm>
            <a:prstGeom prst="rect">
              <a:avLst/>
            </a:prstGeom>
          </p:spPr>
        </p:pic>
        <p:sp>
          <p:nvSpPr>
            <p:cNvPr id="36" name="文本框 35">
              <a:extLst>
                <a:ext uri="{FF2B5EF4-FFF2-40B4-BE49-F238E27FC236}">
                  <a16:creationId xmlns:a16="http://schemas.microsoft.com/office/drawing/2014/main" id="{EB010790-C88B-480E-B543-587DDB984478}"/>
                </a:ext>
              </a:extLst>
            </p:cNvPr>
            <p:cNvSpPr txBox="1"/>
            <p:nvPr/>
          </p:nvSpPr>
          <p:spPr>
            <a:xfrm>
              <a:off x="7259023" y="6113946"/>
              <a:ext cx="3797085" cy="584775"/>
            </a:xfrm>
            <a:prstGeom prst="rect">
              <a:avLst/>
            </a:prstGeom>
            <a:noFill/>
          </p:spPr>
          <p:txBody>
            <a:bodyPr wrap="square">
              <a:spAutoFit/>
            </a:bodyPr>
            <a:lstStyle/>
            <a:p>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Inter-annual variation of </a:t>
              </a:r>
              <a:r>
                <a:rPr kumimoji="0" lang="en-US" altLang="zh-CN" sz="1600" b="1" i="1"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SSC</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distribution  in the YRB</a:t>
              </a:r>
              <a:endParaRPr lang="zh-CN" altLang="en-US" sz="2400" b="1" dirty="0"/>
            </a:p>
          </p:txBody>
        </p:sp>
      </p:grpSp>
    </p:spTree>
    <p:extLst>
      <p:ext uri="{BB962C8B-B14F-4D97-AF65-F5344CB8AC3E}">
        <p14:creationId xmlns:p14="http://schemas.microsoft.com/office/powerpoint/2010/main" val="1874047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6CF190-1770-4042-9A76-1CD249407C77}"/>
              </a:ext>
            </a:extLst>
          </p:cNvPr>
          <p:cNvSpPr/>
          <p:nvPr/>
        </p:nvSpPr>
        <p:spPr>
          <a:xfrm>
            <a:off x="0" y="1"/>
            <a:ext cx="12192000" cy="533399"/>
          </a:xfrm>
          <a:prstGeom prst="rect">
            <a:avLst/>
          </a:prstGeom>
          <a:solidFill>
            <a:srgbClr val="94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260" y="0"/>
            <a:ext cx="540919" cy="585996"/>
          </a:xfrm>
          <a:prstGeom prst="rect">
            <a:avLst/>
          </a:prstGeom>
          <a:ln w="38100">
            <a:noFill/>
          </a:ln>
        </p:spPr>
      </p:pic>
      <p:sp>
        <p:nvSpPr>
          <p:cNvPr id="12" name="文本框 11">
            <a:extLst>
              <a:ext uri="{FF2B5EF4-FFF2-40B4-BE49-F238E27FC236}">
                <a16:creationId xmlns:a16="http://schemas.microsoft.com/office/drawing/2014/main" id="{E834643E-CD00-4D4A-A5E4-40F64C6DC412}"/>
              </a:ext>
            </a:extLst>
          </p:cNvPr>
          <p:cNvSpPr txBox="1"/>
          <p:nvPr/>
        </p:nvSpPr>
        <p:spPr>
          <a:xfrm>
            <a:off x="0" y="40394"/>
            <a:ext cx="12192000" cy="400110"/>
          </a:xfrm>
          <a:prstGeom prst="rect">
            <a:avLst/>
          </a:prstGeom>
          <a:noFill/>
        </p:spPr>
        <p:txBody>
          <a:bodyPr wrap="square" rtlCol="0">
            <a:spAutoFit/>
          </a:bodyPr>
          <a:lstStyle>
            <a:defPPr>
              <a:defRPr lang="zh-CN"/>
            </a:defPPr>
            <a:lvl1pPr>
              <a:defRPr sz="2400" b="1">
                <a:solidFill>
                  <a:srgbClr val="FFFFFF"/>
                </a:solidFill>
                <a:latin typeface="微软雅黑" panose="020B0503020204020204" pitchFamily="34" charset="-122"/>
                <a:ea typeface="微软雅黑" panose="020B0503020204020204" pitchFamily="34" charset="-122"/>
              </a:defRPr>
            </a:lvl1pPr>
          </a:lstStyle>
          <a:p>
            <a:pPr algn="ctr"/>
            <a:r>
              <a:rPr lang="en-US" altLang="zh-CN" sz="2000" dirty="0"/>
              <a:t>  Conceptualization and Operation of Check Dam along the River Network</a:t>
            </a:r>
            <a:endParaRPr lang="zh-CN" altLang="en-US" sz="2000" dirty="0"/>
          </a:p>
        </p:txBody>
      </p:sp>
      <p:pic>
        <p:nvPicPr>
          <p:cNvPr id="22" name="Picture 192" descr="EGU logo">
            <a:extLst>
              <a:ext uri="{FF2B5EF4-FFF2-40B4-BE49-F238E27FC236}">
                <a16:creationId xmlns:a16="http://schemas.microsoft.com/office/drawing/2014/main" id="{EF04620B-5260-45A8-A978-B3FC052AC5C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12190"/>
          <a:stretch/>
        </p:blipFill>
        <p:spPr bwMode="auto">
          <a:xfrm>
            <a:off x="10999518" y="49163"/>
            <a:ext cx="1250539" cy="487669"/>
          </a:xfrm>
          <a:prstGeom prst="rect">
            <a:avLst/>
          </a:prstGeom>
          <a:noFill/>
          <a:extLst>
            <a:ext uri="{909E8E84-426E-40DD-AFC4-6F175D3DCCD1}">
              <a14:hiddenFill xmlns:a14="http://schemas.microsoft.com/office/drawing/2010/main">
                <a:solidFill>
                  <a:srgbClr val="FFFFFF"/>
                </a:solidFill>
              </a14:hiddenFill>
            </a:ext>
          </a:extLst>
        </p:spPr>
      </p:pic>
      <p:pic>
        <p:nvPicPr>
          <p:cNvPr id="23" name="Hydro Logo">
            <a:extLst>
              <a:ext uri="{FF2B5EF4-FFF2-40B4-BE49-F238E27FC236}">
                <a16:creationId xmlns:a16="http://schemas.microsoft.com/office/drawing/2014/main" id="{2A3FF351-498C-42EF-A209-68B03EB2786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9960" y="-3431"/>
            <a:ext cx="533399" cy="533399"/>
          </a:xfrm>
          <a:prstGeom prst="rect">
            <a:avLst/>
          </a:prstGeom>
          <a:effectLst/>
        </p:spPr>
      </p:pic>
      <p:pic>
        <p:nvPicPr>
          <p:cNvPr id="21" name="图片 20">
            <a:extLst>
              <a:ext uri="{FF2B5EF4-FFF2-40B4-BE49-F238E27FC236}">
                <a16:creationId xmlns:a16="http://schemas.microsoft.com/office/drawing/2014/main" id="{A40E8649-76DE-4812-A9A1-1710488BD6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4458" y="3561515"/>
            <a:ext cx="3767819" cy="2942970"/>
          </a:xfrm>
          <a:prstGeom prst="rect">
            <a:avLst/>
          </a:prstGeom>
        </p:spPr>
      </p:pic>
      <p:sp>
        <p:nvSpPr>
          <p:cNvPr id="24" name="文本框 23">
            <a:extLst>
              <a:ext uri="{FF2B5EF4-FFF2-40B4-BE49-F238E27FC236}">
                <a16:creationId xmlns:a16="http://schemas.microsoft.com/office/drawing/2014/main" id="{4B1FF785-BF74-46DD-A872-3E203101AD55}"/>
              </a:ext>
            </a:extLst>
          </p:cNvPr>
          <p:cNvSpPr txBox="1"/>
          <p:nvPr/>
        </p:nvSpPr>
        <p:spPr>
          <a:xfrm>
            <a:off x="278260" y="844422"/>
            <a:ext cx="5807902" cy="584775"/>
          </a:xfrm>
          <a:prstGeom prst="rect">
            <a:avLst/>
          </a:prstGeom>
          <a:noFill/>
        </p:spPr>
        <p:txBody>
          <a:bodyPr wrap="square">
            <a:spAutoFit/>
          </a:bodyPr>
          <a:lstStyle>
            <a:defPPr>
              <a:defRPr lang="zh-CN"/>
            </a:defPPr>
            <a:lvl1pPr marL="285750" indent="-285750">
              <a:buFont typeface="Wingdings" panose="05000000000000000000" pitchFamily="2" charset="2"/>
              <a:buChar char="Ø"/>
              <a:defRPr sz="1600">
                <a:solidFill>
                  <a:srgbClr val="7030A0"/>
                </a:solidFill>
                <a:latin typeface="微软雅黑" panose="020B0503020204020204" pitchFamily="34" charset="-122"/>
                <a:ea typeface="微软雅黑" panose="020B0503020204020204" pitchFamily="34" charset="-122"/>
              </a:defRPr>
            </a:lvl1pPr>
          </a:lstStyle>
          <a:p>
            <a:r>
              <a:rPr lang="en-US" altLang="zh-CN" b="1" dirty="0"/>
              <a:t>The RSWC was conceptualized as conceptual check dams and operated as unregulated reservoirs: </a:t>
            </a:r>
          </a:p>
        </p:txBody>
      </p:sp>
      <p:sp>
        <p:nvSpPr>
          <p:cNvPr id="26" name="矩形 25">
            <a:extLst>
              <a:ext uri="{FF2B5EF4-FFF2-40B4-BE49-F238E27FC236}">
                <a16:creationId xmlns:a16="http://schemas.microsoft.com/office/drawing/2014/main" id="{9E47C31B-F2EC-488C-B80E-CC65BF0DC1FC}"/>
              </a:ext>
            </a:extLst>
          </p:cNvPr>
          <p:cNvSpPr/>
          <p:nvPr/>
        </p:nvSpPr>
        <p:spPr>
          <a:xfrm>
            <a:off x="361602" y="1351088"/>
            <a:ext cx="5648500" cy="2308324"/>
          </a:xfrm>
          <a:prstGeom prst="rect">
            <a:avLst/>
          </a:prstGeom>
        </p:spPr>
        <p:txBody>
          <a:bodyPr wrap="square">
            <a:spAutoFit/>
          </a:bodyPr>
          <a:lstStyle/>
          <a:p>
            <a:pPr marL="285750" indent="-285750">
              <a:buFont typeface="Wingdings" panose="05000000000000000000" pitchFamily="2" charset="2"/>
              <a:buChar char="l"/>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 check dam is a small, sometimes temporary, dam constructed across a swale, drainage ditch, or waterway to counteract erosion by reducing water flow velocity.——by</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Wikipedia</a:t>
            </a:r>
          </a:p>
          <a:p>
            <a:pPr marL="285750" indent="-285750">
              <a:buFont typeface="Wingdings" panose="05000000000000000000" pitchFamily="2" charset="2"/>
              <a:buChar char="l"/>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regulation of check dams can be taken as a non- regulated reservoir,  the water is released downstream through discharge facilities such as drainage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canels</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and spillways.</a:t>
            </a:r>
          </a:p>
        </p:txBody>
      </p:sp>
      <p:sp>
        <p:nvSpPr>
          <p:cNvPr id="27" name="文本框 26">
            <a:extLst>
              <a:ext uri="{FF2B5EF4-FFF2-40B4-BE49-F238E27FC236}">
                <a16:creationId xmlns:a16="http://schemas.microsoft.com/office/drawing/2014/main" id="{A4F824B4-3FB9-4B76-8A70-2BC1D0E8CB09}"/>
              </a:ext>
            </a:extLst>
          </p:cNvPr>
          <p:cNvSpPr txBox="1"/>
          <p:nvPr/>
        </p:nvSpPr>
        <p:spPr>
          <a:xfrm>
            <a:off x="6465303" y="6400711"/>
            <a:ext cx="5799176" cy="461665"/>
          </a:xfrm>
          <a:prstGeom prst="rect">
            <a:avLst/>
          </a:prstGeom>
          <a:noFill/>
        </p:spPr>
        <p:txBody>
          <a:bodyPr wrap="square" rtlCol="0">
            <a:spAutoFit/>
          </a:bodyPr>
          <a:lstStyle/>
          <a:p>
            <a:r>
              <a:rPr lang="en-US" altLang="zh-CN" sz="1200" b="1" dirty="0">
                <a:latin typeface="微软雅黑" panose="020B0503020204020204" pitchFamily="34" charset="-122"/>
                <a:ea typeface="微软雅黑" panose="020B0503020204020204" pitchFamily="34" charset="-122"/>
              </a:rPr>
              <a:t>The check dams in each flow interval were taken as on conceptual check dam located at the interval outlet</a:t>
            </a:r>
            <a:endParaRPr lang="zh-CN" altLang="en-US" sz="1200" b="1" dirty="0">
              <a:latin typeface="微软雅黑" panose="020B0503020204020204" pitchFamily="34" charset="-122"/>
              <a:ea typeface="微软雅黑" panose="020B0503020204020204" pitchFamily="34" charset="-122"/>
            </a:endParaRPr>
          </a:p>
        </p:txBody>
      </p:sp>
      <p:pic>
        <p:nvPicPr>
          <p:cNvPr id="31" name="图片 30">
            <a:extLst>
              <a:ext uri="{FF2B5EF4-FFF2-40B4-BE49-F238E27FC236}">
                <a16:creationId xmlns:a16="http://schemas.microsoft.com/office/drawing/2014/main" id="{AF6C169E-AE1C-4F76-97D2-72E5E5E7E27A}"/>
              </a:ext>
            </a:extLst>
          </p:cNvPr>
          <p:cNvPicPr>
            <a:picLocks noChangeAspect="1"/>
          </p:cNvPicPr>
          <p:nvPr/>
        </p:nvPicPr>
        <p:blipFill rotWithShape="1">
          <a:blip r:embed="rId7"/>
          <a:srcRect r="51517"/>
          <a:stretch/>
        </p:blipFill>
        <p:spPr>
          <a:xfrm>
            <a:off x="1029475" y="5322410"/>
            <a:ext cx="1850829" cy="1059594"/>
          </a:xfrm>
          <a:prstGeom prst="rect">
            <a:avLst/>
          </a:prstGeom>
        </p:spPr>
      </p:pic>
      <p:sp>
        <p:nvSpPr>
          <p:cNvPr id="32" name="文本框 31">
            <a:extLst>
              <a:ext uri="{FF2B5EF4-FFF2-40B4-BE49-F238E27FC236}">
                <a16:creationId xmlns:a16="http://schemas.microsoft.com/office/drawing/2014/main" id="{311C4634-67CB-4434-9831-509EF9ADECBD}"/>
              </a:ext>
            </a:extLst>
          </p:cNvPr>
          <p:cNvSpPr txBox="1"/>
          <p:nvPr/>
        </p:nvSpPr>
        <p:spPr>
          <a:xfrm>
            <a:off x="1413123" y="6382003"/>
            <a:ext cx="1349077" cy="492443"/>
          </a:xfrm>
          <a:prstGeom prst="rect">
            <a:avLst/>
          </a:prstGeom>
          <a:noFill/>
        </p:spPr>
        <p:txBody>
          <a:bodyPr wrap="square">
            <a:spAutoFit/>
          </a:bodyPr>
          <a:lstStyle/>
          <a:p>
            <a:r>
              <a:rPr kumimoji="0" lang="en-US" altLang="zh-CN" sz="13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Drainage canal outlet</a:t>
            </a:r>
            <a:endParaRPr lang="zh-CN" altLang="en-US" dirty="0"/>
          </a:p>
        </p:txBody>
      </p:sp>
      <p:sp>
        <p:nvSpPr>
          <p:cNvPr id="33" name="文本框 32">
            <a:extLst>
              <a:ext uri="{FF2B5EF4-FFF2-40B4-BE49-F238E27FC236}">
                <a16:creationId xmlns:a16="http://schemas.microsoft.com/office/drawing/2014/main" id="{08CA886E-F634-47C0-A4D7-2813CE9CA8CB}"/>
              </a:ext>
            </a:extLst>
          </p:cNvPr>
          <p:cNvSpPr txBox="1"/>
          <p:nvPr/>
        </p:nvSpPr>
        <p:spPr>
          <a:xfrm>
            <a:off x="3406120" y="6382003"/>
            <a:ext cx="1085238" cy="292388"/>
          </a:xfrm>
          <a:prstGeom prst="rect">
            <a:avLst/>
          </a:prstGeom>
          <a:noFill/>
        </p:spPr>
        <p:txBody>
          <a:bodyPr wrap="square">
            <a:spAutoFit/>
          </a:bodyPr>
          <a:lstStyle/>
          <a:p>
            <a:r>
              <a:rPr kumimoji="0" lang="en-US" altLang="zh-CN" sz="13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Spillway</a:t>
            </a:r>
            <a:endParaRPr lang="zh-CN" altLang="en-US" dirty="0"/>
          </a:p>
        </p:txBody>
      </p:sp>
      <p:pic>
        <p:nvPicPr>
          <p:cNvPr id="34" name="Picture 2" descr="查看源图像">
            <a:extLst>
              <a:ext uri="{FF2B5EF4-FFF2-40B4-BE49-F238E27FC236}">
                <a16:creationId xmlns:a16="http://schemas.microsoft.com/office/drawing/2014/main" id="{ABACEE35-EC31-48F2-A26C-851FDA5E05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9475" y="3619490"/>
            <a:ext cx="3767819" cy="166113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9A36F12F-B53D-4DA8-958D-2448AA229CDD}"/>
              </a:ext>
            </a:extLst>
          </p:cNvPr>
          <p:cNvGrpSpPr/>
          <p:nvPr/>
        </p:nvGrpSpPr>
        <p:grpSpPr>
          <a:xfrm>
            <a:off x="7154458" y="870487"/>
            <a:ext cx="3573245" cy="2501379"/>
            <a:chOff x="5921232" y="1733906"/>
            <a:chExt cx="2209239" cy="1473242"/>
          </a:xfrm>
        </p:grpSpPr>
        <p:pic>
          <p:nvPicPr>
            <p:cNvPr id="35" name="图片 34">
              <a:extLst>
                <a:ext uri="{FF2B5EF4-FFF2-40B4-BE49-F238E27FC236}">
                  <a16:creationId xmlns:a16="http://schemas.microsoft.com/office/drawing/2014/main" id="{071118C0-F484-467A-A8CD-CACDDB939F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21232" y="1733906"/>
              <a:ext cx="2209239" cy="1473242"/>
            </a:xfrm>
            <a:prstGeom prst="rect">
              <a:avLst/>
            </a:prstGeom>
          </p:spPr>
        </p:pic>
        <p:sp>
          <p:nvSpPr>
            <p:cNvPr id="36" name="Freeform 13">
              <a:extLst>
                <a:ext uri="{FF2B5EF4-FFF2-40B4-BE49-F238E27FC236}">
                  <a16:creationId xmlns:a16="http://schemas.microsoft.com/office/drawing/2014/main" id="{F455094B-0882-4962-8E95-D3E14804A96E}"/>
                </a:ext>
              </a:extLst>
            </p:cNvPr>
            <p:cNvSpPr>
              <a:spLocks noChangeAspect="1"/>
            </p:cNvSpPr>
            <p:nvPr/>
          </p:nvSpPr>
          <p:spPr bwMode="auto">
            <a:xfrm>
              <a:off x="7285857" y="2576321"/>
              <a:ext cx="86390" cy="48495"/>
            </a:xfrm>
            <a:custGeom>
              <a:avLst/>
              <a:gdLst>
                <a:gd name="T0" fmla="*/ 30 w 1271"/>
                <a:gd name="T1" fmla="*/ 558 h 708"/>
                <a:gd name="T2" fmla="*/ 52 w 1271"/>
                <a:gd name="T3" fmla="*/ 535 h 708"/>
                <a:gd name="T4" fmla="*/ 155 w 1271"/>
                <a:gd name="T5" fmla="*/ 446 h 708"/>
                <a:gd name="T6" fmla="*/ 198 w 1271"/>
                <a:gd name="T7" fmla="*/ 424 h 708"/>
                <a:gd name="T8" fmla="*/ 271 w 1271"/>
                <a:gd name="T9" fmla="*/ 305 h 708"/>
                <a:gd name="T10" fmla="*/ 488 w 1271"/>
                <a:gd name="T11" fmla="*/ 163 h 708"/>
                <a:gd name="T12" fmla="*/ 622 w 1271"/>
                <a:gd name="T13" fmla="*/ 147 h 708"/>
                <a:gd name="T14" fmla="*/ 782 w 1271"/>
                <a:gd name="T15" fmla="*/ 23 h 708"/>
                <a:gd name="T16" fmla="*/ 1066 w 1271"/>
                <a:gd name="T17" fmla="*/ 7 h 708"/>
                <a:gd name="T18" fmla="*/ 1203 w 1271"/>
                <a:gd name="T19" fmla="*/ 26 h 708"/>
                <a:gd name="T20" fmla="*/ 1257 w 1271"/>
                <a:gd name="T21" fmla="*/ 156 h 708"/>
                <a:gd name="T22" fmla="*/ 1253 w 1271"/>
                <a:gd name="T23" fmla="*/ 272 h 708"/>
                <a:gd name="T24" fmla="*/ 1133 w 1271"/>
                <a:gd name="T25" fmla="*/ 423 h 708"/>
                <a:gd name="T26" fmla="*/ 956 w 1271"/>
                <a:gd name="T27" fmla="*/ 469 h 708"/>
                <a:gd name="T28" fmla="*/ 894 w 1271"/>
                <a:gd name="T29" fmla="*/ 565 h 708"/>
                <a:gd name="T30" fmla="*/ 693 w 1271"/>
                <a:gd name="T31" fmla="*/ 573 h 708"/>
                <a:gd name="T32" fmla="*/ 541 w 1271"/>
                <a:gd name="T33" fmla="*/ 664 h 708"/>
                <a:gd name="T34" fmla="*/ 316 w 1271"/>
                <a:gd name="T35" fmla="*/ 683 h 708"/>
                <a:gd name="T36" fmla="*/ 110 w 1271"/>
                <a:gd name="T37" fmla="*/ 702 h 708"/>
                <a:gd name="T38" fmla="*/ 5 w 1271"/>
                <a:gd name="T39" fmla="*/ 643 h 708"/>
                <a:gd name="T40" fmla="*/ 30 w 1271"/>
                <a:gd name="T41" fmla="*/ 55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1" h="708">
                  <a:moveTo>
                    <a:pt x="30" y="558"/>
                  </a:moveTo>
                  <a:cubicBezTo>
                    <a:pt x="43" y="541"/>
                    <a:pt x="47" y="538"/>
                    <a:pt x="52" y="535"/>
                  </a:cubicBezTo>
                  <a:cubicBezTo>
                    <a:pt x="85" y="509"/>
                    <a:pt x="107" y="466"/>
                    <a:pt x="155" y="446"/>
                  </a:cubicBezTo>
                  <a:cubicBezTo>
                    <a:pt x="169" y="440"/>
                    <a:pt x="185" y="436"/>
                    <a:pt x="198" y="424"/>
                  </a:cubicBezTo>
                  <a:cubicBezTo>
                    <a:pt x="223" y="401"/>
                    <a:pt x="239" y="350"/>
                    <a:pt x="271" y="305"/>
                  </a:cubicBezTo>
                  <a:cubicBezTo>
                    <a:pt x="321" y="236"/>
                    <a:pt x="408" y="183"/>
                    <a:pt x="488" y="163"/>
                  </a:cubicBezTo>
                  <a:cubicBezTo>
                    <a:pt x="540" y="150"/>
                    <a:pt x="588" y="152"/>
                    <a:pt x="622" y="147"/>
                  </a:cubicBezTo>
                  <a:cubicBezTo>
                    <a:pt x="725" y="132"/>
                    <a:pt x="688" y="55"/>
                    <a:pt x="782" y="23"/>
                  </a:cubicBezTo>
                  <a:cubicBezTo>
                    <a:pt x="842" y="3"/>
                    <a:pt x="956" y="0"/>
                    <a:pt x="1066" y="7"/>
                  </a:cubicBezTo>
                  <a:cubicBezTo>
                    <a:pt x="1119" y="10"/>
                    <a:pt x="1170" y="15"/>
                    <a:pt x="1203" y="26"/>
                  </a:cubicBezTo>
                  <a:cubicBezTo>
                    <a:pt x="1271" y="48"/>
                    <a:pt x="1254" y="95"/>
                    <a:pt x="1257" y="156"/>
                  </a:cubicBezTo>
                  <a:cubicBezTo>
                    <a:pt x="1259" y="189"/>
                    <a:pt x="1267" y="226"/>
                    <a:pt x="1253" y="272"/>
                  </a:cubicBezTo>
                  <a:cubicBezTo>
                    <a:pt x="1237" y="326"/>
                    <a:pt x="1192" y="394"/>
                    <a:pt x="1133" y="423"/>
                  </a:cubicBezTo>
                  <a:cubicBezTo>
                    <a:pt x="1071" y="454"/>
                    <a:pt x="995" y="443"/>
                    <a:pt x="956" y="469"/>
                  </a:cubicBezTo>
                  <a:cubicBezTo>
                    <a:pt x="923" y="492"/>
                    <a:pt x="918" y="543"/>
                    <a:pt x="894" y="565"/>
                  </a:cubicBezTo>
                  <a:cubicBezTo>
                    <a:pt x="854" y="602"/>
                    <a:pt x="759" y="553"/>
                    <a:pt x="693" y="573"/>
                  </a:cubicBezTo>
                  <a:cubicBezTo>
                    <a:pt x="642" y="588"/>
                    <a:pt x="608" y="642"/>
                    <a:pt x="541" y="664"/>
                  </a:cubicBezTo>
                  <a:cubicBezTo>
                    <a:pt x="479" y="685"/>
                    <a:pt x="389" y="678"/>
                    <a:pt x="316" y="683"/>
                  </a:cubicBezTo>
                  <a:cubicBezTo>
                    <a:pt x="234" y="689"/>
                    <a:pt x="174" y="708"/>
                    <a:pt x="110" y="702"/>
                  </a:cubicBezTo>
                  <a:cubicBezTo>
                    <a:pt x="62" y="698"/>
                    <a:pt x="12" y="680"/>
                    <a:pt x="5" y="643"/>
                  </a:cubicBezTo>
                  <a:cubicBezTo>
                    <a:pt x="0" y="615"/>
                    <a:pt x="19" y="576"/>
                    <a:pt x="30" y="558"/>
                  </a:cubicBez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srgbClr val="514843"/>
                </a:solidFill>
                <a:effectLst/>
                <a:uLnTx/>
                <a:uFillTx/>
                <a:latin typeface="Euphemia"/>
              </a:endParaRPr>
            </a:p>
          </p:txBody>
        </p:sp>
      </p:grpSp>
      <p:cxnSp>
        <p:nvCxnSpPr>
          <p:cNvPr id="37" name="直接连接符 36">
            <a:extLst>
              <a:ext uri="{FF2B5EF4-FFF2-40B4-BE49-F238E27FC236}">
                <a16:creationId xmlns:a16="http://schemas.microsoft.com/office/drawing/2014/main" id="{40F1F6D9-E7C0-4B18-9DEA-63827C766F7B}"/>
              </a:ext>
            </a:extLst>
          </p:cNvPr>
          <p:cNvCxnSpPr>
            <a:cxnSpLocks/>
          </p:cNvCxnSpPr>
          <p:nvPr/>
        </p:nvCxnSpPr>
        <p:spPr>
          <a:xfrm flipV="1">
            <a:off x="7590971" y="2383139"/>
            <a:ext cx="1770645" cy="1325814"/>
          </a:xfrm>
          <a:prstGeom prst="line">
            <a:avLst/>
          </a:prstGeom>
          <a:ln w="3175"/>
        </p:spPr>
        <p:style>
          <a:lnRef idx="1">
            <a:schemeClr val="dk1"/>
          </a:lnRef>
          <a:fillRef idx="0">
            <a:schemeClr val="dk1"/>
          </a:fillRef>
          <a:effectRef idx="0">
            <a:schemeClr val="dk1"/>
          </a:effectRef>
          <a:fontRef idx="minor">
            <a:schemeClr val="tx1"/>
          </a:fontRef>
        </p:style>
      </p:cxnSp>
      <p:cxnSp>
        <p:nvCxnSpPr>
          <p:cNvPr id="38" name="直接连接符 37">
            <a:extLst>
              <a:ext uri="{FF2B5EF4-FFF2-40B4-BE49-F238E27FC236}">
                <a16:creationId xmlns:a16="http://schemas.microsoft.com/office/drawing/2014/main" id="{65A0CD0C-0262-47BA-A65F-4AF0AD202CB5}"/>
              </a:ext>
            </a:extLst>
          </p:cNvPr>
          <p:cNvCxnSpPr>
            <a:cxnSpLocks/>
            <a:stCxn id="36" idx="12"/>
          </p:cNvCxnSpPr>
          <p:nvPr/>
        </p:nvCxnSpPr>
        <p:spPr>
          <a:xfrm>
            <a:off x="9486173" y="2349994"/>
            <a:ext cx="1036684" cy="1358959"/>
          </a:xfrm>
          <a:prstGeom prst="line">
            <a:avLst/>
          </a:prstGeom>
          <a:ln w="3175"/>
        </p:spPr>
        <p:style>
          <a:lnRef idx="1">
            <a:schemeClr val="dk1"/>
          </a:lnRef>
          <a:fillRef idx="0">
            <a:schemeClr val="dk1"/>
          </a:fillRef>
          <a:effectRef idx="0">
            <a:schemeClr val="dk1"/>
          </a:effectRef>
          <a:fontRef idx="minor">
            <a:schemeClr val="tx1"/>
          </a:fontRef>
        </p:style>
      </p:cxnSp>
      <p:pic>
        <p:nvPicPr>
          <p:cNvPr id="7170" name="Picture 2" descr="An example of foundation scour downriver of a check dam. | Download  Scientific Diagram">
            <a:extLst>
              <a:ext uri="{FF2B5EF4-FFF2-40B4-BE49-F238E27FC236}">
                <a16:creationId xmlns:a16="http://schemas.microsoft.com/office/drawing/2014/main" id="{773A2E89-DF94-44D3-BD95-FDEA413ED04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231" r="1350" b="28537"/>
          <a:stretch/>
        </p:blipFill>
        <p:spPr bwMode="auto">
          <a:xfrm>
            <a:off x="3004861" y="5320073"/>
            <a:ext cx="1745608" cy="1061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79622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2655</Words>
  <Application>Microsoft Office PowerPoint</Application>
  <PresentationFormat>宽屏</PresentationFormat>
  <Paragraphs>323</Paragraphs>
  <Slides>14</Slides>
  <Notes>14</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4</vt:i4>
      </vt:variant>
      <vt:variant>
        <vt:lpstr>幻灯片标题</vt:lpstr>
      </vt:variant>
      <vt:variant>
        <vt:i4>14</vt:i4>
      </vt:variant>
    </vt:vector>
  </HeadingPairs>
  <TitlesOfParts>
    <vt:vector size="27" baseType="lpstr">
      <vt:lpstr>Arial Unicode MS</vt:lpstr>
      <vt:lpstr>等线</vt:lpstr>
      <vt:lpstr>等线 Light</vt:lpstr>
      <vt:lpstr>微软雅黑</vt:lpstr>
      <vt:lpstr>Arial</vt:lpstr>
      <vt:lpstr>Euphemia</vt:lpstr>
      <vt:lpstr>Times New Roman</vt:lpstr>
      <vt:lpstr>Wingdings</vt:lpstr>
      <vt:lpstr>Office 主题​​</vt:lpstr>
      <vt:lpstr>Equation.AxMath</vt:lpstr>
      <vt:lpstr>AxMath</vt:lpstr>
      <vt:lpstr>Equation</vt:lpstr>
      <vt:lpstr>公式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严 子涵</dc:creator>
  <cp:lastModifiedBy>严 子涵</cp:lastModifiedBy>
  <cp:revision>119</cp:revision>
  <dcterms:created xsi:type="dcterms:W3CDTF">2023-04-24T11:06:18Z</dcterms:created>
  <dcterms:modified xsi:type="dcterms:W3CDTF">2023-04-24T13:13:45Z</dcterms:modified>
</cp:coreProperties>
</file>