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3" r:id="rId2"/>
  </p:sldIdLst>
  <p:sldSz cx="51120675" cy="327596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800"/>
    <a:srgbClr val="DE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20" autoAdjust="0"/>
  </p:normalViewPr>
  <p:slideViewPr>
    <p:cSldViewPr snapToGrid="0">
      <p:cViewPr>
        <p:scale>
          <a:sx n="25" d="100"/>
          <a:sy n="25" d="100"/>
        </p:scale>
        <p:origin x="76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6FBC-402A-4AD7-82A1-21FAFC59E436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857250"/>
            <a:ext cx="3613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683F4-FED7-42F4-9F55-4314FB91E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1pPr>
    <a:lvl2pPr marL="2012983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2pPr>
    <a:lvl3pPr marL="4025970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3pPr>
    <a:lvl4pPr marL="6038953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4pPr>
    <a:lvl5pPr marL="8051940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5pPr>
    <a:lvl6pPr marL="10064923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6pPr>
    <a:lvl7pPr marL="12077906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7pPr>
    <a:lvl8pPr marL="14090893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8pPr>
    <a:lvl9pPr marL="16103876" algn="l" defTabSz="4025970" rtl="0" eaLnBrk="1" latinLnBrk="0" hangingPunct="1">
      <a:defRPr sz="52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857250"/>
            <a:ext cx="36131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40FAC-5B33-4E3D-9EB0-14FF75835F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7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5361362"/>
            <a:ext cx="38340506" cy="11405211"/>
          </a:xfrm>
        </p:spPr>
        <p:txBody>
          <a:bodyPr anchor="b"/>
          <a:lstStyle>
            <a:lvl1pPr algn="ctr">
              <a:defRPr sz="25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7206402"/>
            <a:ext cx="38340506" cy="7909330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7040" indent="0" algn="ctr">
              <a:buNone/>
              <a:defRPr sz="8386"/>
            </a:lvl2pPr>
            <a:lvl3pPr marL="3834079" indent="0" algn="ctr">
              <a:buNone/>
              <a:defRPr sz="7547"/>
            </a:lvl3pPr>
            <a:lvl4pPr marL="5751119" indent="0" algn="ctr">
              <a:buNone/>
              <a:defRPr sz="6709"/>
            </a:lvl4pPr>
            <a:lvl5pPr marL="7668158" indent="0" algn="ctr">
              <a:buNone/>
              <a:defRPr sz="6709"/>
            </a:lvl5pPr>
            <a:lvl6pPr marL="9585198" indent="0" algn="ctr">
              <a:buNone/>
              <a:defRPr sz="6709"/>
            </a:lvl6pPr>
            <a:lvl7pPr marL="11502238" indent="0" algn="ctr">
              <a:buNone/>
              <a:defRPr sz="6709"/>
            </a:lvl7pPr>
            <a:lvl8pPr marL="13419277" indent="0" algn="ctr">
              <a:buNone/>
              <a:defRPr sz="6709"/>
            </a:lvl8pPr>
            <a:lvl9pPr marL="15336317" indent="0" algn="ctr">
              <a:buNone/>
              <a:defRPr sz="67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744148"/>
            <a:ext cx="11022896" cy="277622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744148"/>
            <a:ext cx="32429678" cy="277622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8167168"/>
            <a:ext cx="44091582" cy="13627102"/>
          </a:xfrm>
        </p:spPr>
        <p:txBody>
          <a:bodyPr anchor="b"/>
          <a:lstStyle>
            <a:lvl1pPr>
              <a:defRPr sz="25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21923187"/>
            <a:ext cx="44091582" cy="7166171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7040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4079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1119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4pPr>
            <a:lvl5pPr marL="766815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5pPr>
            <a:lvl6pPr marL="958519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6pPr>
            <a:lvl7pPr marL="1150223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7pPr>
            <a:lvl8pPr marL="13419277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8pPr>
            <a:lvl9pPr marL="15336317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8720740"/>
            <a:ext cx="21726287" cy="20785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8720740"/>
            <a:ext cx="21726287" cy="20785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6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744150"/>
            <a:ext cx="44091582" cy="6332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8030666"/>
            <a:ext cx="21626440" cy="3935706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7040" indent="0">
              <a:buNone/>
              <a:defRPr sz="8386" b="1"/>
            </a:lvl2pPr>
            <a:lvl3pPr marL="3834079" indent="0">
              <a:buNone/>
              <a:defRPr sz="7547" b="1"/>
            </a:lvl3pPr>
            <a:lvl4pPr marL="5751119" indent="0">
              <a:buNone/>
              <a:defRPr sz="6709" b="1"/>
            </a:lvl4pPr>
            <a:lvl5pPr marL="7668158" indent="0">
              <a:buNone/>
              <a:defRPr sz="6709" b="1"/>
            </a:lvl5pPr>
            <a:lvl6pPr marL="9585198" indent="0">
              <a:buNone/>
              <a:defRPr sz="6709" b="1"/>
            </a:lvl6pPr>
            <a:lvl7pPr marL="11502238" indent="0">
              <a:buNone/>
              <a:defRPr sz="6709" b="1"/>
            </a:lvl7pPr>
            <a:lvl8pPr marL="13419277" indent="0">
              <a:buNone/>
              <a:defRPr sz="6709" b="1"/>
            </a:lvl8pPr>
            <a:lvl9pPr marL="15336317" indent="0">
              <a:buNone/>
              <a:defRPr sz="67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1966372"/>
            <a:ext cx="21626440" cy="176007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8030666"/>
            <a:ext cx="21732945" cy="3935706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7040" indent="0">
              <a:buNone/>
              <a:defRPr sz="8386" b="1"/>
            </a:lvl2pPr>
            <a:lvl3pPr marL="3834079" indent="0">
              <a:buNone/>
              <a:defRPr sz="7547" b="1"/>
            </a:lvl3pPr>
            <a:lvl4pPr marL="5751119" indent="0">
              <a:buNone/>
              <a:defRPr sz="6709" b="1"/>
            </a:lvl4pPr>
            <a:lvl5pPr marL="7668158" indent="0">
              <a:buNone/>
              <a:defRPr sz="6709" b="1"/>
            </a:lvl5pPr>
            <a:lvl6pPr marL="9585198" indent="0">
              <a:buNone/>
              <a:defRPr sz="6709" b="1"/>
            </a:lvl6pPr>
            <a:lvl7pPr marL="11502238" indent="0">
              <a:buNone/>
              <a:defRPr sz="6709" b="1"/>
            </a:lvl7pPr>
            <a:lvl8pPr marL="13419277" indent="0">
              <a:buNone/>
              <a:defRPr sz="6709" b="1"/>
            </a:lvl8pPr>
            <a:lvl9pPr marL="15336317" indent="0">
              <a:buNone/>
              <a:defRPr sz="67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1966372"/>
            <a:ext cx="21732945" cy="176007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2183977"/>
            <a:ext cx="16487747" cy="7643918"/>
          </a:xfrm>
        </p:spPr>
        <p:txBody>
          <a:bodyPr anchor="b"/>
          <a:lstStyle>
            <a:lvl1pPr>
              <a:defRPr sz="134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716785"/>
            <a:ext cx="25879842" cy="23280585"/>
          </a:xfrm>
        </p:spPr>
        <p:txBody>
          <a:bodyPr/>
          <a:lstStyle>
            <a:lvl1pPr>
              <a:defRPr sz="13418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9827895"/>
            <a:ext cx="16487747" cy="18207391"/>
          </a:xfrm>
        </p:spPr>
        <p:txBody>
          <a:bodyPr/>
          <a:lstStyle>
            <a:lvl1pPr marL="0" indent="0">
              <a:buNone/>
              <a:defRPr sz="6709"/>
            </a:lvl1pPr>
            <a:lvl2pPr marL="1917040" indent="0">
              <a:buNone/>
              <a:defRPr sz="5870"/>
            </a:lvl2pPr>
            <a:lvl3pPr marL="3834079" indent="0">
              <a:buNone/>
              <a:defRPr sz="5032"/>
            </a:lvl3pPr>
            <a:lvl4pPr marL="5751119" indent="0">
              <a:buNone/>
              <a:defRPr sz="4193"/>
            </a:lvl4pPr>
            <a:lvl5pPr marL="7668158" indent="0">
              <a:buNone/>
              <a:defRPr sz="4193"/>
            </a:lvl5pPr>
            <a:lvl6pPr marL="9585198" indent="0">
              <a:buNone/>
              <a:defRPr sz="4193"/>
            </a:lvl6pPr>
            <a:lvl7pPr marL="11502238" indent="0">
              <a:buNone/>
              <a:defRPr sz="4193"/>
            </a:lvl7pPr>
            <a:lvl8pPr marL="13419277" indent="0">
              <a:buNone/>
              <a:defRPr sz="4193"/>
            </a:lvl8pPr>
            <a:lvl9pPr marL="15336317" indent="0">
              <a:buNone/>
              <a:defRPr sz="41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2183977"/>
            <a:ext cx="16487747" cy="7643918"/>
          </a:xfrm>
        </p:spPr>
        <p:txBody>
          <a:bodyPr anchor="b"/>
          <a:lstStyle>
            <a:lvl1pPr>
              <a:defRPr sz="134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716785"/>
            <a:ext cx="25879842" cy="23280585"/>
          </a:xfrm>
        </p:spPr>
        <p:txBody>
          <a:bodyPr anchor="t"/>
          <a:lstStyle>
            <a:lvl1pPr marL="0" indent="0">
              <a:buNone/>
              <a:defRPr sz="13418"/>
            </a:lvl1pPr>
            <a:lvl2pPr marL="1917040" indent="0">
              <a:buNone/>
              <a:defRPr sz="11740"/>
            </a:lvl2pPr>
            <a:lvl3pPr marL="3834079" indent="0">
              <a:buNone/>
              <a:defRPr sz="10063"/>
            </a:lvl3pPr>
            <a:lvl4pPr marL="5751119" indent="0">
              <a:buNone/>
              <a:defRPr sz="8386"/>
            </a:lvl4pPr>
            <a:lvl5pPr marL="7668158" indent="0">
              <a:buNone/>
              <a:defRPr sz="8386"/>
            </a:lvl5pPr>
            <a:lvl6pPr marL="9585198" indent="0">
              <a:buNone/>
              <a:defRPr sz="8386"/>
            </a:lvl6pPr>
            <a:lvl7pPr marL="11502238" indent="0">
              <a:buNone/>
              <a:defRPr sz="8386"/>
            </a:lvl7pPr>
            <a:lvl8pPr marL="13419277" indent="0">
              <a:buNone/>
              <a:defRPr sz="8386"/>
            </a:lvl8pPr>
            <a:lvl9pPr marL="15336317" indent="0">
              <a:buNone/>
              <a:defRPr sz="83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9827895"/>
            <a:ext cx="16487747" cy="18207391"/>
          </a:xfrm>
        </p:spPr>
        <p:txBody>
          <a:bodyPr/>
          <a:lstStyle>
            <a:lvl1pPr marL="0" indent="0">
              <a:buNone/>
              <a:defRPr sz="6709"/>
            </a:lvl1pPr>
            <a:lvl2pPr marL="1917040" indent="0">
              <a:buNone/>
              <a:defRPr sz="5870"/>
            </a:lvl2pPr>
            <a:lvl3pPr marL="3834079" indent="0">
              <a:buNone/>
              <a:defRPr sz="5032"/>
            </a:lvl3pPr>
            <a:lvl4pPr marL="5751119" indent="0">
              <a:buNone/>
              <a:defRPr sz="4193"/>
            </a:lvl4pPr>
            <a:lvl5pPr marL="7668158" indent="0">
              <a:buNone/>
              <a:defRPr sz="4193"/>
            </a:lvl5pPr>
            <a:lvl6pPr marL="9585198" indent="0">
              <a:buNone/>
              <a:defRPr sz="4193"/>
            </a:lvl6pPr>
            <a:lvl7pPr marL="11502238" indent="0">
              <a:buNone/>
              <a:defRPr sz="4193"/>
            </a:lvl7pPr>
            <a:lvl8pPr marL="13419277" indent="0">
              <a:buNone/>
              <a:defRPr sz="4193"/>
            </a:lvl8pPr>
            <a:lvl9pPr marL="15336317" indent="0">
              <a:buNone/>
              <a:defRPr sz="41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744150"/>
            <a:ext cx="44091582" cy="633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8720740"/>
            <a:ext cx="44091582" cy="2078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30363345"/>
            <a:ext cx="11502152" cy="1744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4B56-7ADF-44F5-B4C5-3D2525AEA571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30363345"/>
            <a:ext cx="17253228" cy="1744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30363345"/>
            <a:ext cx="11502152" cy="1744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9136-3070-400C-B16F-DC8CCA3F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34079" rtl="0" eaLnBrk="1" latinLnBrk="0" hangingPunct="1">
        <a:lnSpc>
          <a:spcPct val="90000"/>
        </a:lnSpc>
        <a:spcBef>
          <a:spcPct val="0"/>
        </a:spcBef>
        <a:buNone/>
        <a:defRPr sz="184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520" indent="-958520" algn="l" defTabSz="3834079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55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59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63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678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718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75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79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83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7040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4079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1119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815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519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223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9277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6317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034">
            <a:extLst>
              <a:ext uri="{FF2B5EF4-FFF2-40B4-BE49-F238E27FC236}">
                <a16:creationId xmlns:a16="http://schemas.microsoft.com/office/drawing/2014/main" id="{3DFBCA78-9C12-212A-9FB0-9CD21CB724F4}"/>
              </a:ext>
            </a:extLst>
          </p:cNvPr>
          <p:cNvSpPr txBox="1"/>
          <p:nvPr/>
        </p:nvSpPr>
        <p:spPr>
          <a:xfrm>
            <a:off x="-399" y="-12438"/>
            <a:ext cx="51120675" cy="360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7543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F13DC40-B8F6-7A96-F620-205F6DAD9DB5}"/>
              </a:ext>
            </a:extLst>
          </p:cNvPr>
          <p:cNvSpPr txBox="1"/>
          <p:nvPr/>
        </p:nvSpPr>
        <p:spPr>
          <a:xfrm>
            <a:off x="444050" y="20407166"/>
            <a:ext cx="19230298" cy="792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GB" sz="7543" dirty="0"/>
          </a:p>
          <a:p>
            <a:endParaRPr lang="en-GB" sz="7543" dirty="0"/>
          </a:p>
          <a:p>
            <a:endParaRPr lang="en-GB" sz="7543" dirty="0"/>
          </a:p>
          <a:p>
            <a:endParaRPr lang="en-GB" sz="7543" dirty="0"/>
          </a:p>
          <a:p>
            <a:endParaRPr lang="en-GB" sz="7543" dirty="0"/>
          </a:p>
          <a:p>
            <a:endParaRPr lang="en-GB" sz="754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C68C6-44A9-132B-C1E4-C725872D9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33" y="21060680"/>
            <a:ext cx="13895818" cy="6696874"/>
          </a:xfrm>
          <a:prstGeom prst="rect">
            <a:avLst/>
          </a:prstGeom>
        </p:spPr>
      </p:pic>
      <p:graphicFrame>
        <p:nvGraphicFramePr>
          <p:cNvPr id="5" name="Table 20">
            <a:extLst>
              <a:ext uri="{FF2B5EF4-FFF2-40B4-BE49-F238E27FC236}">
                <a16:creationId xmlns:a16="http://schemas.microsoft.com/office/drawing/2014/main" id="{E2AC9CD1-C785-58C2-ECA8-3F67FCECA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60528"/>
              </p:ext>
            </p:extLst>
          </p:nvPr>
        </p:nvGraphicFramePr>
        <p:xfrm>
          <a:off x="780540" y="21492267"/>
          <a:ext cx="4419849" cy="60497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849">
                  <a:extLst>
                    <a:ext uri="{9D8B030D-6E8A-4147-A177-3AD203B41FA5}">
                      <a16:colId xmlns:a16="http://schemas.microsoft.com/office/drawing/2014/main" val="3740893977"/>
                    </a:ext>
                  </a:extLst>
                </a:gridCol>
              </a:tblGrid>
              <a:tr h="806639">
                <a:tc>
                  <a:txBody>
                    <a:bodyPr/>
                    <a:lstStyle/>
                    <a:p>
                      <a:r>
                        <a:rPr lang="en-GB" sz="2500" dirty="0"/>
                        <a:t>Factor Name</a:t>
                      </a:r>
                    </a:p>
                  </a:txBody>
                  <a:tcPr marL="383405" marR="383405" marT="191703" marB="191703"/>
                </a:tc>
                <a:extLst>
                  <a:ext uri="{0D108BD9-81ED-4DB2-BD59-A6C34878D82A}">
                    <a16:rowId xmlns:a16="http://schemas.microsoft.com/office/drawing/2014/main" val="145851553"/>
                  </a:ext>
                </a:extLst>
              </a:tr>
              <a:tr h="1613278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</a:rPr>
                        <a:t>Factor 1</a:t>
                      </a:r>
                      <a:r>
                        <a:rPr lang="en-GB" sz="2500" dirty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en-GB" sz="2500" dirty="0"/>
                        <a:t> Non-exhaust emissions/dust resuspension (traffic) </a:t>
                      </a:r>
                    </a:p>
                  </a:txBody>
                  <a:tcPr marL="383405" marR="383405" marT="191703" marB="191703"/>
                </a:tc>
                <a:extLst>
                  <a:ext uri="{0D108BD9-81ED-4DB2-BD59-A6C34878D82A}">
                    <a16:rowId xmlns:a16="http://schemas.microsoft.com/office/drawing/2014/main" val="1261006385"/>
                  </a:ext>
                </a:extLst>
              </a:tr>
              <a:tr h="1209952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Factor 2</a:t>
                      </a:r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GB" sz="2500" dirty="0"/>
                        <a:t>Coal power plants (industry) </a:t>
                      </a:r>
                    </a:p>
                  </a:txBody>
                  <a:tcPr marL="383405" marR="383405" marT="191703" marB="191703"/>
                </a:tc>
                <a:extLst>
                  <a:ext uri="{0D108BD9-81ED-4DB2-BD59-A6C34878D82A}">
                    <a16:rowId xmlns:a16="http://schemas.microsoft.com/office/drawing/2014/main" val="2521340849"/>
                  </a:ext>
                </a:extLst>
              </a:tr>
              <a:tr h="1209952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Factor 3: </a:t>
                      </a:r>
                      <a:r>
                        <a:rPr lang="en-GB" sz="2500" dirty="0"/>
                        <a:t>Residential heating (coal/wood)</a:t>
                      </a:r>
                    </a:p>
                  </a:txBody>
                  <a:tcPr marL="383405" marR="383405" marT="191703" marB="191703"/>
                </a:tc>
                <a:extLst>
                  <a:ext uri="{0D108BD9-81ED-4DB2-BD59-A6C34878D82A}">
                    <a16:rowId xmlns:a16="http://schemas.microsoft.com/office/drawing/2014/main" val="815081803"/>
                  </a:ext>
                </a:extLst>
              </a:tr>
              <a:tr h="1209952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CDC800"/>
                          </a:solidFill>
                        </a:rPr>
                        <a:t>Factor 4: </a:t>
                      </a:r>
                      <a:r>
                        <a:rPr lang="en-GB" sz="2500" dirty="0"/>
                        <a:t>Exhaust emissions (traffic)</a:t>
                      </a:r>
                    </a:p>
                  </a:txBody>
                  <a:tcPr marL="383405" marR="383405" marT="191703" marB="191703"/>
                </a:tc>
                <a:extLst>
                  <a:ext uri="{0D108BD9-81ED-4DB2-BD59-A6C34878D82A}">
                    <a16:rowId xmlns:a16="http://schemas.microsoft.com/office/drawing/2014/main" val="10374009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62835B-EF09-83FF-4125-0AE4EF60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908" y="-3752"/>
            <a:ext cx="38622785" cy="153704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067" dirty="0"/>
              <a:t>Elemental characterization of PM₂.₅ at an urban traffic site in Central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7E79-C62A-911D-C18A-9A86E8EF3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2271" y="1995973"/>
            <a:ext cx="30498435" cy="21877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GB" sz="5032" dirty="0"/>
              <a:t>Laurence Windell, Jaroslav Schwarz, Petr </a:t>
            </a:r>
            <a:r>
              <a:rPr lang="en-GB" sz="5032" dirty="0" err="1"/>
              <a:t>Vodi</a:t>
            </a:r>
            <a:r>
              <a:rPr lang="cs-CZ" sz="5032" dirty="0"/>
              <a:t>č</a:t>
            </a:r>
            <a:r>
              <a:rPr lang="en-GB" sz="5032" dirty="0" err="1"/>
              <a:t>ka</a:t>
            </a:r>
            <a:r>
              <a:rPr lang="en-GB" sz="5032" dirty="0"/>
              <a:t>, Radek </a:t>
            </a:r>
            <a:r>
              <a:rPr lang="en-GB" sz="5032" dirty="0" err="1"/>
              <a:t>Lhotka</a:t>
            </a:r>
            <a:r>
              <a:rPr lang="en-GB" sz="5032" dirty="0"/>
              <a:t>, Petra </a:t>
            </a:r>
            <a:r>
              <a:rPr lang="en-GB" sz="5032" dirty="0" err="1"/>
              <a:t>Pokorn</a:t>
            </a:r>
            <a:r>
              <a:rPr lang="cs-CZ" sz="5032" dirty="0"/>
              <a:t>á</a:t>
            </a:r>
            <a:r>
              <a:rPr lang="en-GB" sz="5032" dirty="0"/>
              <a:t>, </a:t>
            </a:r>
            <a:r>
              <a:rPr lang="en-GB" sz="5032" dirty="0" err="1"/>
              <a:t>Nad</a:t>
            </a:r>
            <a:r>
              <a:rPr lang="cs-CZ" sz="5032" dirty="0" err="1"/>
              <a:t>ěž</a:t>
            </a:r>
            <a:r>
              <a:rPr lang="en-GB" sz="5032" dirty="0"/>
              <a:t>da Z</a:t>
            </a:r>
            <a:r>
              <a:rPr lang="cs-CZ" sz="5032" dirty="0"/>
              <a:t>í</a:t>
            </a:r>
            <a:r>
              <a:rPr lang="en-GB" sz="5032" dirty="0" err="1"/>
              <a:t>kova</a:t>
            </a:r>
            <a:r>
              <a:rPr lang="en-GB" sz="5032" dirty="0"/>
              <a:t>, </a:t>
            </a:r>
            <a:r>
              <a:rPr lang="en-GB" sz="5032" dirty="0" err="1"/>
              <a:t>Vladim</a:t>
            </a:r>
            <a:r>
              <a:rPr lang="cs-CZ" sz="5032" dirty="0"/>
              <a:t>í</a:t>
            </a:r>
            <a:r>
              <a:rPr lang="en-GB" sz="5032" dirty="0"/>
              <a:t>r </a:t>
            </a:r>
            <a:r>
              <a:rPr lang="cs-CZ" sz="5032" dirty="0"/>
              <a:t>Ž</a:t>
            </a:r>
            <a:r>
              <a:rPr lang="en-GB" sz="5032" dirty="0"/>
              <a:t>d</a:t>
            </a:r>
            <a:r>
              <a:rPr lang="cs-CZ" sz="5032" dirty="0"/>
              <a:t>í</a:t>
            </a:r>
            <a:r>
              <a:rPr lang="en-GB" sz="5032" dirty="0"/>
              <a:t>mal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GB" sz="4616" dirty="0"/>
              <a:t>Aerosol Chemistry and Physics Research Group, ICPF of the CAS, Prague, 165 00, Czech Republic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GB" sz="5032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DDE70-637C-B164-A3AB-2682F2E55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878" y="114944"/>
            <a:ext cx="3082251" cy="30822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E85558-5D99-4BE6-9BFC-104B37CF6863}"/>
              </a:ext>
            </a:extLst>
          </p:cNvPr>
          <p:cNvCxnSpPr>
            <a:cxnSpLocks/>
          </p:cNvCxnSpPr>
          <p:nvPr/>
        </p:nvCxnSpPr>
        <p:spPr>
          <a:xfrm>
            <a:off x="6373801" y="1589974"/>
            <a:ext cx="386227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138272-5EDE-5382-498D-34A34F8A30B0}"/>
              </a:ext>
            </a:extLst>
          </p:cNvPr>
          <p:cNvCxnSpPr>
            <a:cxnSpLocks/>
          </p:cNvCxnSpPr>
          <p:nvPr/>
        </p:nvCxnSpPr>
        <p:spPr>
          <a:xfrm>
            <a:off x="0" y="29031075"/>
            <a:ext cx="51120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30671C-B46A-5412-3D18-B20D95D6D888}"/>
              </a:ext>
            </a:extLst>
          </p:cNvPr>
          <p:cNvSpPr txBox="1"/>
          <p:nvPr/>
        </p:nvSpPr>
        <p:spPr>
          <a:xfrm>
            <a:off x="942870" y="20525724"/>
            <a:ext cx="2674250" cy="76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3" b="1" dirty="0"/>
              <a:t>Results</a:t>
            </a:r>
            <a:endParaRPr lang="en-GB" sz="4403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AC0D7D-6D18-F902-37FE-360C454F09B8}"/>
              </a:ext>
            </a:extLst>
          </p:cNvPr>
          <p:cNvSpPr txBox="1"/>
          <p:nvPr/>
        </p:nvSpPr>
        <p:spPr>
          <a:xfrm>
            <a:off x="7671539" y="30155226"/>
            <a:ext cx="28774563" cy="2223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16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conference contribution was supported by the Ministry of Education, Youth and Sports of the Czech Republic under grants ACTRIS-CZ LM2018122,  ACTRIS-CZ RI (CZ.02.1 .01 / 0.0 / 0.0 / 16_013 / 0001315) and LTAUSA19006.</a:t>
            </a:r>
          </a:p>
          <a:p>
            <a:pPr algn="ctr"/>
            <a:endParaRPr lang="en-GB" sz="4616" dirty="0">
              <a:latin typeface="+mj-lt"/>
            </a:endParaRPr>
          </a:p>
        </p:txBody>
      </p:sp>
      <p:pic>
        <p:nvPicPr>
          <p:cNvPr id="1026" name="Picture 2" descr="logo uchp nove - Gamoschem.com">
            <a:extLst>
              <a:ext uri="{FF2B5EF4-FFF2-40B4-BE49-F238E27FC236}">
                <a16:creationId xmlns:a16="http://schemas.microsoft.com/office/drawing/2014/main" id="{A8289157-9846-1F9A-E9A6-96136AF1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5" y="29460636"/>
            <a:ext cx="6291445" cy="30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s - Akademie věd České republiky">
            <a:extLst>
              <a:ext uri="{FF2B5EF4-FFF2-40B4-BE49-F238E27FC236}">
                <a16:creationId xmlns:a16="http://schemas.microsoft.com/office/drawing/2014/main" id="{ADD3946F-2B16-FDA9-9569-90965FF6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440" y="29945599"/>
            <a:ext cx="7455845" cy="20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B7514C09-ECD6-EF68-EEED-D603A6CA4B26}"/>
              </a:ext>
            </a:extLst>
          </p:cNvPr>
          <p:cNvSpPr txBox="1"/>
          <p:nvPr/>
        </p:nvSpPr>
        <p:spPr>
          <a:xfrm>
            <a:off x="395770" y="4027685"/>
            <a:ext cx="19305575" cy="15912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GB" sz="754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4B624-D23D-175E-CC98-E31A82C07C7C}"/>
              </a:ext>
            </a:extLst>
          </p:cNvPr>
          <p:cNvSpPr txBox="1"/>
          <p:nvPr/>
        </p:nvSpPr>
        <p:spPr>
          <a:xfrm>
            <a:off x="780540" y="4162141"/>
            <a:ext cx="18572550" cy="4032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en-GB" sz="4189" b="1" dirty="0"/>
              <a:t>Background and aims: </a:t>
            </a:r>
            <a:r>
              <a:rPr lang="en-GB" sz="4189" dirty="0"/>
              <a:t>Metal content in traffic emissions are not currently regulated in Europe. Emissions from exhaust and non-exhaust (e.g. tire and brake wear) sources contribute greatly to particulate matter and pose significant health risks in urban settings. This project signifies the first high-time resolution metal analysis in Prague (CZ). It aims to i) quantify metal emissions from traffic and ii) identify and analyse source fingerprints.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74B61-A9F7-999D-295C-4A730DA75812}"/>
              </a:ext>
            </a:extLst>
          </p:cNvPr>
          <p:cNvSpPr txBox="1"/>
          <p:nvPr/>
        </p:nvSpPr>
        <p:spPr>
          <a:xfrm>
            <a:off x="798997" y="8433699"/>
            <a:ext cx="8048602" cy="111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189" b="1" dirty="0"/>
              <a:t>Methods: </a:t>
            </a:r>
            <a:r>
              <a:rPr lang="en-GB" sz="4189" dirty="0"/>
              <a:t>The Vr</a:t>
            </a:r>
            <a:r>
              <a:rPr lang="cs-CZ" sz="4189" dirty="0"/>
              <a:t>š</a:t>
            </a:r>
            <a:r>
              <a:rPr lang="en-GB" sz="4189" dirty="0"/>
              <a:t>ovice urban site is located near a street (~16,500 vehicles/day), tram railway (~700 trams/day) and a train station, located just south-west of Prague centre. </a:t>
            </a:r>
          </a:p>
          <a:p>
            <a:pPr algn="just"/>
            <a:endParaRPr lang="en-GB" sz="4189" dirty="0"/>
          </a:p>
          <a:p>
            <a:pPr algn="just"/>
            <a:r>
              <a:rPr lang="en-GB" sz="4189" dirty="0"/>
              <a:t>Sampling was carried out in the winter season of 2020. Chemical PM₂․₅ (particulate matter &lt;2.5</a:t>
            </a:r>
            <a:r>
              <a:rPr lang="el-GR" sz="4189" dirty="0"/>
              <a:t>μ</a:t>
            </a:r>
            <a:r>
              <a:rPr lang="en-GB" sz="4189" dirty="0"/>
              <a:t>m) analysis using i) Xact625i Online Ambient Metals Monitor (ED-XRF) and ii) semi-online Elemental Carbon/Organic Carbon Analyzer (EC/OC) at two-hour time resolution. Source apportionment using EPA PMF software.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581A5243-1AE3-34BD-4158-119C15A91513}"/>
              </a:ext>
            </a:extLst>
          </p:cNvPr>
          <p:cNvSpPr txBox="1"/>
          <p:nvPr/>
        </p:nvSpPr>
        <p:spPr>
          <a:xfrm>
            <a:off x="20080469" y="20407166"/>
            <a:ext cx="30570555" cy="792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numCol="2" spcCol="288000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4403" b="1" dirty="0"/>
              <a:t>  </a:t>
            </a:r>
          </a:p>
          <a:p>
            <a:pPr algn="just">
              <a:spcAft>
                <a:spcPts val="800"/>
              </a:spcAft>
            </a:pPr>
            <a:endParaRPr lang="en-GB" sz="4189" b="1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189" dirty="0"/>
          </a:p>
        </p:txBody>
      </p:sp>
      <p:pic>
        <p:nvPicPr>
          <p:cNvPr id="1028" name="Picture 4" descr="ACTRIS – Velké výzkumné infrastruktury ČR">
            <a:extLst>
              <a:ext uri="{FF2B5EF4-FFF2-40B4-BE49-F238E27FC236}">
                <a16:creationId xmlns:a16="http://schemas.microsoft.com/office/drawing/2014/main" id="{A6607DFD-4FFB-4C91-8F20-D601DC34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022" y="29784377"/>
            <a:ext cx="3924979" cy="22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.egu.eu/static/124e8883/awards/egu_ospp_label_yellow.png">
            <a:extLst>
              <a:ext uri="{FF2B5EF4-FFF2-40B4-BE49-F238E27FC236}">
                <a16:creationId xmlns:a16="http://schemas.microsoft.com/office/drawing/2014/main" id="{F6CEA8B2-5D9A-481E-B8E4-4A9AA1A4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7" y="231446"/>
            <a:ext cx="2313831" cy="30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2FE5D2A-A51A-4325-9355-4328CC9E96FC}"/>
              </a:ext>
            </a:extLst>
          </p:cNvPr>
          <p:cNvGrpSpPr/>
          <p:nvPr/>
        </p:nvGrpSpPr>
        <p:grpSpPr>
          <a:xfrm>
            <a:off x="9270517" y="8433699"/>
            <a:ext cx="9875805" cy="10659376"/>
            <a:chOff x="11095861" y="10552173"/>
            <a:chExt cx="7939016" cy="8392858"/>
          </a:xfrm>
        </p:grpSpPr>
        <p:pic>
          <p:nvPicPr>
            <p:cNvPr id="1042" name="Picture 18" descr="Prague map grey&quot; Photographic Print for Sale by mapsart | Redbubble">
              <a:extLst>
                <a:ext uri="{FF2B5EF4-FFF2-40B4-BE49-F238E27FC236}">
                  <a16:creationId xmlns:a16="http://schemas.microsoft.com/office/drawing/2014/main" id="{96AA2889-80F4-ACF5-F72E-8ED43B2B5A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8" t="11354" r="21595" b="14970"/>
            <a:stretch/>
          </p:blipFill>
          <p:spPr bwMode="auto">
            <a:xfrm>
              <a:off x="11107369" y="10552187"/>
              <a:ext cx="7927508" cy="8392827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2B43B7-A213-4B8D-58CD-2A70780C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95861" y="10552173"/>
              <a:ext cx="5219030" cy="2783813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F2AFE9E1-3725-D1D5-D540-E665CFA33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341" y="17260164"/>
              <a:ext cx="3349922" cy="168484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Pěticípá hvězda 12">
              <a:extLst>
                <a:ext uri="{FF2B5EF4-FFF2-40B4-BE49-F238E27FC236}">
                  <a16:creationId xmlns:a16="http://schemas.microsoft.com/office/drawing/2014/main" id="{A8F4255D-A33E-54E8-4123-E1B3AB6B5D39}"/>
                </a:ext>
              </a:extLst>
            </p:cNvPr>
            <p:cNvSpPr/>
            <p:nvPr/>
          </p:nvSpPr>
          <p:spPr>
            <a:xfrm>
              <a:off x="13442628" y="11587266"/>
              <a:ext cx="296015" cy="291965"/>
            </a:xfrm>
            <a:prstGeom prst="star5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543" dirty="0"/>
            </a:p>
          </p:txBody>
        </p:sp>
        <p:sp>
          <p:nvSpPr>
            <p:cNvPr id="58" name="Ovál 7">
              <a:extLst>
                <a:ext uri="{FF2B5EF4-FFF2-40B4-BE49-F238E27FC236}">
                  <a16:creationId xmlns:a16="http://schemas.microsoft.com/office/drawing/2014/main" id="{5174566A-C81D-F4CA-5EDB-ECF1342A09F4}"/>
                </a:ext>
              </a:extLst>
            </p:cNvPr>
            <p:cNvSpPr/>
            <p:nvPr/>
          </p:nvSpPr>
          <p:spPr>
            <a:xfrm>
              <a:off x="15807624" y="16067116"/>
              <a:ext cx="260580" cy="267381"/>
            </a:xfrm>
            <a:prstGeom prst="diamond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543"/>
            </a:p>
          </p:txBody>
        </p:sp>
        <p:pic>
          <p:nvPicPr>
            <p:cNvPr id="61" name="Obrázek 18">
              <a:extLst>
                <a:ext uri="{FF2B5EF4-FFF2-40B4-BE49-F238E27FC236}">
                  <a16:creationId xmlns:a16="http://schemas.microsoft.com/office/drawing/2014/main" id="{EEA6FF55-7C4A-FC3F-88C8-0735ED68E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6640" y="16450999"/>
              <a:ext cx="1418255" cy="2494032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</p:pic>
        <p:pic>
          <p:nvPicPr>
            <p:cNvPr id="62" name="Zástupný symbol pro obsah 5">
              <a:extLst>
                <a:ext uri="{FF2B5EF4-FFF2-40B4-BE49-F238E27FC236}">
                  <a16:creationId xmlns:a16="http://schemas.microsoft.com/office/drawing/2014/main" id="{CC0D72A7-778D-5726-B952-4C853D79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483" y="17956637"/>
              <a:ext cx="1774280" cy="988383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</p:pic>
        <p:sp>
          <p:nvSpPr>
            <p:cNvPr id="59" name="Pěticípá hvězda 12">
              <a:extLst>
                <a:ext uri="{FF2B5EF4-FFF2-40B4-BE49-F238E27FC236}">
                  <a16:creationId xmlns:a16="http://schemas.microsoft.com/office/drawing/2014/main" id="{EC6A253E-BB72-4B79-9B04-8D9C81FFEDFB}"/>
                </a:ext>
              </a:extLst>
            </p:cNvPr>
            <p:cNvSpPr/>
            <p:nvPr/>
          </p:nvSpPr>
          <p:spPr>
            <a:xfrm>
              <a:off x="12236126" y="17834743"/>
              <a:ext cx="191694" cy="191694"/>
            </a:xfrm>
            <a:prstGeom prst="star5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543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6ADD8D-6D0C-4AFD-B39D-1BA31811D9EA}"/>
              </a:ext>
            </a:extLst>
          </p:cNvPr>
          <p:cNvGrpSpPr/>
          <p:nvPr/>
        </p:nvGrpSpPr>
        <p:grpSpPr>
          <a:xfrm>
            <a:off x="19901378" y="3785905"/>
            <a:ext cx="30996000" cy="16164000"/>
            <a:chOff x="19509121" y="3775483"/>
            <a:chExt cx="31011501" cy="16200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DCB4EE-84F1-41D9-AD78-2253D3EC243B}"/>
                </a:ext>
              </a:extLst>
            </p:cNvPr>
            <p:cNvGrpSpPr/>
            <p:nvPr/>
          </p:nvGrpSpPr>
          <p:grpSpPr>
            <a:xfrm>
              <a:off x="19509121" y="3775483"/>
              <a:ext cx="30831014" cy="16200000"/>
              <a:chOff x="20061775" y="4309950"/>
              <a:chExt cx="30351988" cy="16461553"/>
            </a:xfrm>
          </p:grpSpPr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6E79208C-4DF7-5021-5749-E76CDB5B9DDA}"/>
                  </a:ext>
                </a:extLst>
              </p:cNvPr>
              <p:cNvSpPr txBox="1"/>
              <p:nvPr/>
            </p:nvSpPr>
            <p:spPr>
              <a:xfrm>
                <a:off x="20061775" y="4309950"/>
                <a:ext cx="14650465" cy="1340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7543" dirty="0"/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6AC4E540-D474-D2D9-5A76-19CE8995A4B1}"/>
                  </a:ext>
                </a:extLst>
              </p:cNvPr>
              <p:cNvSpPr txBox="1"/>
              <p:nvPr/>
            </p:nvSpPr>
            <p:spPr>
              <a:xfrm>
                <a:off x="20248640" y="4571503"/>
                <a:ext cx="30165123" cy="162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endParaRPr lang="en-GB" sz="7543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FAACCA-A38B-374D-595E-55A4870B90CA}"/>
                  </a:ext>
                </a:extLst>
              </p:cNvPr>
              <p:cNvSpPr txBox="1"/>
              <p:nvPr/>
            </p:nvSpPr>
            <p:spPr>
              <a:xfrm>
                <a:off x="20440417" y="4611505"/>
                <a:ext cx="14974083" cy="719315"/>
              </a:xfrm>
              <a:prstGeom prst="rect">
                <a:avLst/>
              </a:prstGeom>
              <a:noFill/>
              <a:effectLst>
                <a:softEdge rad="254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Factor 1: Non-exhaust emissions/dust resuspension (traffic) </a:t>
                </a:r>
              </a:p>
            </p:txBody>
          </p:sp>
          <p:grpSp>
            <p:nvGrpSpPr>
              <p:cNvPr id="1039" name="Group 1038">
                <a:extLst>
                  <a:ext uri="{FF2B5EF4-FFF2-40B4-BE49-F238E27FC236}">
                    <a16:creationId xmlns:a16="http://schemas.microsoft.com/office/drawing/2014/main" id="{25F50CD7-02E0-F6CD-11ED-D0EB91751661}"/>
                  </a:ext>
                </a:extLst>
              </p:cNvPr>
              <p:cNvGrpSpPr/>
              <p:nvPr/>
            </p:nvGrpSpPr>
            <p:grpSpPr>
              <a:xfrm>
                <a:off x="20495776" y="5402702"/>
                <a:ext cx="11874773" cy="6447490"/>
                <a:chOff x="4918918" y="1228077"/>
                <a:chExt cx="2832068" cy="1334841"/>
              </a:xfrm>
            </p:grpSpPr>
            <p:pic>
              <p:nvPicPr>
                <p:cNvPr id="25" name="Picture 24" descr="Chart&#10;&#10;Description automatically generated">
                  <a:extLst>
                    <a:ext uri="{FF2B5EF4-FFF2-40B4-BE49-F238E27FC236}">
                      <a16:creationId xmlns:a16="http://schemas.microsoft.com/office/drawing/2014/main" id="{F4ACBD21-FA60-C0AF-EB76-648B40E0ED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3" b="56010"/>
                <a:stretch/>
              </p:blipFill>
              <p:spPr>
                <a:xfrm>
                  <a:off x="4919525" y="1924946"/>
                  <a:ext cx="2831461" cy="637972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257716A-A232-7DC8-BC91-CCCC09365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/>
                <a:srcRect l="873" r="1133" b="7082"/>
                <a:stretch/>
              </p:blipFill>
              <p:spPr>
                <a:xfrm>
                  <a:off x="4918918" y="1228077"/>
                  <a:ext cx="2832068" cy="610375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B09BDF-D5CB-36F9-D007-EBC5D1092E4E}"/>
                  </a:ext>
                </a:extLst>
              </p:cNvPr>
              <p:cNvSpPr txBox="1"/>
              <p:nvPr/>
            </p:nvSpPr>
            <p:spPr>
              <a:xfrm>
                <a:off x="35601365" y="4641656"/>
                <a:ext cx="9164594" cy="71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Factor 2: Coal power plants (industry) </a:t>
                </a:r>
              </a:p>
            </p:txBody>
          </p:sp>
          <p:sp>
            <p:nvSpPr>
              <p:cNvPr id="34" name="AutoShape 2">
                <a:extLst>
                  <a:ext uri="{FF2B5EF4-FFF2-40B4-BE49-F238E27FC236}">
                    <a16:creationId xmlns:a16="http://schemas.microsoft.com/office/drawing/2014/main" id="{8B5D00A4-9EA5-17CD-822C-5CB1CD5A5E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13940" y="6337090"/>
                <a:ext cx="3257533" cy="4400355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83405" tIns="191703" rIns="383405" bIns="191703" numCol="1" anchor="t" anchorCtr="0" compatLnSpc="1">
                <a:prstTxWarp prst="textNoShape">
                  <a:avLst/>
                </a:prstTxWarp>
              </a:bodyPr>
              <a:lstStyle/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Emissions from coal power plants located north-west of the city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Indicators of S, As and OC/EC fractions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Source of highest S emissions (80% total S)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718923" indent="-718923" algn="just">
                  <a:buFontTx/>
                  <a:buChar char="-"/>
                </a:pPr>
                <a:endParaRPr lang="en-GB" sz="2000" dirty="0"/>
              </a:p>
              <a:p>
                <a:pPr marL="718923" indent="-718923" algn="just">
                  <a:buFontTx/>
                  <a:buChar char="-"/>
                </a:pPr>
                <a:endParaRPr lang="en-GB" sz="2000" dirty="0"/>
              </a:p>
              <a:p>
                <a:pPr marL="718923" indent="-718923" algn="just">
                  <a:buFontTx/>
                  <a:buChar char="-"/>
                </a:pPr>
                <a:endParaRPr lang="en-GB" sz="2000" dirty="0"/>
              </a:p>
            </p:txBody>
          </p:sp>
          <p:grpSp>
            <p:nvGrpSpPr>
              <p:cNvPr id="1043" name="Group 1042">
                <a:extLst>
                  <a:ext uri="{FF2B5EF4-FFF2-40B4-BE49-F238E27FC236}">
                    <a16:creationId xmlns:a16="http://schemas.microsoft.com/office/drawing/2014/main" id="{6C4A5CB6-F5DF-A00F-EFCF-C0D2310A184B}"/>
                  </a:ext>
                </a:extLst>
              </p:cNvPr>
              <p:cNvGrpSpPr/>
              <p:nvPr/>
            </p:nvGrpSpPr>
            <p:grpSpPr>
              <a:xfrm>
                <a:off x="38299154" y="5502970"/>
                <a:ext cx="11873202" cy="6409978"/>
                <a:chOff x="9201870" y="1242244"/>
                <a:chExt cx="2831693" cy="1327075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AFE94F2B-1A18-8996-C2BE-22326ADD5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667" t="810" r="756" b="9192"/>
                <a:stretch/>
              </p:blipFill>
              <p:spPr>
                <a:xfrm>
                  <a:off x="9201870" y="1242244"/>
                  <a:ext cx="2831693" cy="587625"/>
                </a:xfrm>
                <a:prstGeom prst="rect">
                  <a:avLst/>
                </a:prstGeom>
              </p:spPr>
            </p:pic>
            <p:pic>
              <p:nvPicPr>
                <p:cNvPr id="35" name="Picture 34" descr="Chart&#10;&#10;Description automatically generated">
                  <a:extLst>
                    <a:ext uri="{FF2B5EF4-FFF2-40B4-BE49-F238E27FC236}">
                      <a16:creationId xmlns:a16="http://schemas.microsoft.com/office/drawing/2014/main" id="{3321F5E0-828D-5819-C93E-B7B561A9AE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1" b="55841"/>
                <a:stretch/>
              </p:blipFill>
              <p:spPr>
                <a:xfrm>
                  <a:off x="9203339" y="1922341"/>
                  <a:ext cx="2826558" cy="646978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4901E2-DA93-D696-7F46-2E105C57FC81}"/>
                  </a:ext>
                </a:extLst>
              </p:cNvPr>
              <p:cNvSpPr txBox="1"/>
              <p:nvPr/>
            </p:nvSpPr>
            <p:spPr>
              <a:xfrm>
                <a:off x="20455244" y="12294109"/>
                <a:ext cx="9671650" cy="71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Factor 3: Residential heating (coal/wood)</a:t>
                </a:r>
              </a:p>
            </p:txBody>
          </p:sp>
          <p:sp>
            <p:nvSpPr>
              <p:cNvPr id="20" name="AutoShape 2">
                <a:extLst>
                  <a:ext uri="{FF2B5EF4-FFF2-40B4-BE49-F238E27FC236}">
                    <a16:creationId xmlns:a16="http://schemas.microsoft.com/office/drawing/2014/main" id="{16537B5F-659C-DB78-264A-676FFBBBCE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233040" y="13150781"/>
                <a:ext cx="3147267" cy="6735406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83405" tIns="191703" rIns="383405" bIns="191703" numCol="1" anchor="t" anchorCtr="0" compatLnSpc="1">
                <a:prstTxWarp prst="textNoShape">
                  <a:avLst/>
                </a:prstTxWarp>
              </a:bodyPr>
              <a:lstStyle/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Local residential heating 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Key indicator of K (wood) and S/As (coal)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High concentrations of OC and pyrolyzed OC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Highest total emissions across all factors, due to abundant heating emissions during winter</a:t>
                </a:r>
              </a:p>
            </p:txBody>
          </p:sp>
          <p:grpSp>
            <p:nvGrpSpPr>
              <p:cNvPr id="1041" name="Group 1040">
                <a:extLst>
                  <a:ext uri="{FF2B5EF4-FFF2-40B4-BE49-F238E27FC236}">
                    <a16:creationId xmlns:a16="http://schemas.microsoft.com/office/drawing/2014/main" id="{C9337746-95FB-329A-440D-AB9A09EBA0B7}"/>
                  </a:ext>
                </a:extLst>
              </p:cNvPr>
              <p:cNvGrpSpPr/>
              <p:nvPr/>
            </p:nvGrpSpPr>
            <p:grpSpPr>
              <a:xfrm>
                <a:off x="20455244" y="13160443"/>
                <a:ext cx="11915304" cy="6670095"/>
                <a:chOff x="4912702" y="2864751"/>
                <a:chExt cx="2841734" cy="1380928"/>
              </a:xfrm>
            </p:grpSpPr>
            <p:pic>
              <p:nvPicPr>
                <p:cNvPr id="22" name="Picture 21" descr="Chart, line chart&#10;&#10;Description automatically generated">
                  <a:extLst>
                    <a:ext uri="{FF2B5EF4-FFF2-40B4-BE49-F238E27FC236}">
                      <a16:creationId xmlns:a16="http://schemas.microsoft.com/office/drawing/2014/main" id="{E4FA7CEA-EA89-0ACD-2727-FEA43E4F8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" b="54751"/>
                <a:stretch/>
              </p:blipFill>
              <p:spPr>
                <a:xfrm>
                  <a:off x="4914562" y="3566403"/>
                  <a:ext cx="2839874" cy="679276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F91BB8C3-002C-1AC1-D249-4DFC98813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/>
                <a:srcRect l="1221" r="642" b="5048"/>
                <a:stretch/>
              </p:blipFill>
              <p:spPr>
                <a:xfrm>
                  <a:off x="4912702" y="2864751"/>
                  <a:ext cx="2839870" cy="624545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B389DA-D650-69E6-3F2E-6B6F5D5B4677}"/>
                  </a:ext>
                </a:extLst>
              </p:cNvPr>
              <p:cNvSpPr txBox="1"/>
              <p:nvPr/>
            </p:nvSpPr>
            <p:spPr>
              <a:xfrm>
                <a:off x="35594225" y="12294109"/>
                <a:ext cx="9028197" cy="71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Factor 4: Exhaust emissions (traffic)</a:t>
                </a:r>
              </a:p>
            </p:txBody>
          </p:sp>
          <p:grpSp>
            <p:nvGrpSpPr>
              <p:cNvPr id="1044" name="Group 1043">
                <a:extLst>
                  <a:ext uri="{FF2B5EF4-FFF2-40B4-BE49-F238E27FC236}">
                    <a16:creationId xmlns:a16="http://schemas.microsoft.com/office/drawing/2014/main" id="{6FCF1CA9-1334-2409-BF3C-080A438D4BA1}"/>
                  </a:ext>
                </a:extLst>
              </p:cNvPr>
              <p:cNvGrpSpPr/>
              <p:nvPr/>
            </p:nvGrpSpPr>
            <p:grpSpPr>
              <a:xfrm>
                <a:off x="38079471" y="13210752"/>
                <a:ext cx="12102698" cy="6619785"/>
                <a:chOff x="9141576" y="2841501"/>
                <a:chExt cx="2886426" cy="1370512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01B94C4-AE8F-0E91-98E2-1815EA6AE9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/>
                <a:srcRect r="879" b="5375"/>
                <a:stretch/>
              </p:blipFill>
              <p:spPr>
                <a:xfrm>
                  <a:off x="9145282" y="2841501"/>
                  <a:ext cx="2882720" cy="626827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 picture containing text, whiteboard&#10;&#10;Description automatically generated">
                  <a:extLst>
                    <a:ext uri="{FF2B5EF4-FFF2-40B4-BE49-F238E27FC236}">
                      <a16:creationId xmlns:a16="http://schemas.microsoft.com/office/drawing/2014/main" id="{3384DC83-173C-9C10-C3DF-6EDEB8068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1" r="101" b="55357"/>
                <a:stretch/>
              </p:blipFill>
              <p:spPr>
                <a:xfrm>
                  <a:off x="9141576" y="3546329"/>
                  <a:ext cx="2882720" cy="665684"/>
                </a:xfrm>
                <a:prstGeom prst="rect">
                  <a:avLst/>
                </a:prstGeom>
              </p:spPr>
            </p:pic>
          </p:grpSp>
          <p:sp>
            <p:nvSpPr>
              <p:cNvPr id="29" name="AutoShape 2">
                <a:extLst>
                  <a:ext uri="{FF2B5EF4-FFF2-40B4-BE49-F238E27FC236}">
                    <a16:creationId xmlns:a16="http://schemas.microsoft.com/office/drawing/2014/main" id="{2246FE38-A4CB-5210-3082-BB77366A73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064431" y="13150781"/>
                <a:ext cx="3119456" cy="4673172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83405" tIns="191703" rIns="383405" bIns="191703" numCol="1" anchor="t" anchorCtr="0" compatLnSpc="1">
                <a:prstTxWarp prst="textNoShape">
                  <a:avLst/>
                </a:prstTxWarp>
              </a:bodyPr>
              <a:lstStyle/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Direct emissions from exhaust fumes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Emission peaks during morning and afternoon traffic are visible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High concentrations of traffic markers (Cu, Fe, Cr)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Strong correlation with EC fractions (fuel emissions)</a:t>
                </a:r>
              </a:p>
            </p:txBody>
          </p:sp>
          <p:sp>
            <p:nvSpPr>
              <p:cNvPr id="6" name="AutoShape 2">
                <a:extLst>
                  <a:ext uri="{FF2B5EF4-FFF2-40B4-BE49-F238E27FC236}">
                    <a16:creationId xmlns:a16="http://schemas.microsoft.com/office/drawing/2014/main" id="{B84CE584-FBC3-C773-7500-52CAA16B01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188298" y="5349054"/>
                <a:ext cx="3331315" cy="6141724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83405" tIns="191703" rIns="383405" bIns="191703" numCol="1" anchor="t" anchorCtr="0" compatLnSpc="1">
                <a:prstTxWarp prst="textNoShape">
                  <a:avLst/>
                </a:prstTxWarp>
              </a:bodyPr>
              <a:lstStyle/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High concentrations of dust-related elements (Ca, </a:t>
                </a:r>
                <a:r>
                  <a:rPr lang="en-GB" sz="2000" b="1" dirty="0" err="1"/>
                  <a:t>Ti</a:t>
                </a:r>
                <a:r>
                  <a:rPr lang="en-GB" sz="2000" b="1" dirty="0"/>
                  <a:t>), resuspended by the movement of traffic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Indicators of tire/brake wear (Zn, Ba)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Correlation with EC4 (fuel emissions)</a:t>
                </a:r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endParaRPr lang="en-GB" sz="2000" b="1" dirty="0"/>
              </a:p>
              <a:p>
                <a:pPr marL="718923" indent="-718923" algn="just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Clear emission peaks during morning and afternoon traffic </a:t>
                </a:r>
              </a:p>
              <a:p>
                <a:pPr algn="just"/>
                <a:endParaRPr lang="en-GB" sz="2000" b="1" dirty="0"/>
              </a:p>
            </p:txBody>
          </p: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31CA527F-0747-89E8-4271-FD03E6A86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92087" y="12207437"/>
                <a:ext cx="3011069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9D968469-D422-E26A-02FA-B5BCB6581B31}"/>
                  </a:ext>
                </a:extLst>
              </p:cNvPr>
              <p:cNvCxnSpPr>
                <a:cxnSpLocks/>
                <a:endCxn id="1037" idx="2"/>
              </p:cNvCxnSpPr>
              <p:nvPr/>
            </p:nvCxnSpPr>
            <p:spPr>
              <a:xfrm flipH="1">
                <a:off x="35331201" y="4620946"/>
                <a:ext cx="31629" cy="160949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2256356-0757-407F-AF36-A51310FC8C6F}"/>
                </a:ext>
              </a:extLst>
            </p:cNvPr>
            <p:cNvGrpSpPr/>
            <p:nvPr/>
          </p:nvGrpSpPr>
          <p:grpSpPr>
            <a:xfrm>
              <a:off x="21459878" y="8554372"/>
              <a:ext cx="29060744" cy="8202201"/>
              <a:chOff x="21459878" y="8554372"/>
              <a:chExt cx="29060744" cy="820220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DF6259A-6725-4E18-B8C7-A8BDE73F15A9}"/>
                  </a:ext>
                </a:extLst>
              </p:cNvPr>
              <p:cNvGrpSpPr/>
              <p:nvPr/>
            </p:nvGrpSpPr>
            <p:grpSpPr>
              <a:xfrm>
                <a:off x="21479784" y="16371443"/>
                <a:ext cx="10966345" cy="385130"/>
                <a:chOff x="5043423" y="1902022"/>
                <a:chExt cx="2615413" cy="91852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3903DB1-2856-4A92-8965-95383B91AC11}"/>
                    </a:ext>
                  </a:extLst>
                </p:cNvPr>
                <p:cNvSpPr txBox="1"/>
                <p:nvPr/>
              </p:nvSpPr>
              <p:spPr>
                <a:xfrm>
                  <a:off x="5043423" y="190236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Mo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6382893-12A8-450B-BCD3-F95EE59BDC85}"/>
                    </a:ext>
                  </a:extLst>
                </p:cNvPr>
                <p:cNvSpPr txBox="1"/>
                <p:nvPr/>
              </p:nvSpPr>
              <p:spPr>
                <a:xfrm>
                  <a:off x="5427359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Tu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DEE4104-C07D-42E8-A60C-E4C86FCBCC14}"/>
                    </a:ext>
                  </a:extLst>
                </p:cNvPr>
                <p:cNvSpPr txBox="1"/>
                <p:nvPr/>
              </p:nvSpPr>
              <p:spPr>
                <a:xfrm>
                  <a:off x="5833909" y="19020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We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F427AF1-2CEB-4A8E-BD42-CFB1ABBA9D99}"/>
                    </a:ext>
                  </a:extLst>
                </p:cNvPr>
                <p:cNvSpPr txBox="1"/>
                <p:nvPr/>
              </p:nvSpPr>
              <p:spPr>
                <a:xfrm>
                  <a:off x="6211095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Th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BBE74F9-C84C-473A-9B8A-980E4CE8D562}"/>
                    </a:ext>
                  </a:extLst>
                </p:cNvPr>
                <p:cNvSpPr txBox="1"/>
                <p:nvPr/>
              </p:nvSpPr>
              <p:spPr>
                <a:xfrm>
                  <a:off x="6651739" y="190402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Fr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EFD26E4-D257-48F9-85CD-952EE56905CF}"/>
                    </a:ext>
                  </a:extLst>
                </p:cNvPr>
                <p:cNvSpPr txBox="1"/>
                <p:nvPr/>
              </p:nvSpPr>
              <p:spPr>
                <a:xfrm>
                  <a:off x="6977483" y="19051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Sa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B784AC6-304F-4CAB-90DE-7F99A2F1CF0B}"/>
                    </a:ext>
                  </a:extLst>
                </p:cNvPr>
                <p:cNvSpPr txBox="1"/>
                <p:nvPr/>
              </p:nvSpPr>
              <p:spPr>
                <a:xfrm>
                  <a:off x="7399475" y="1910301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 err="1"/>
                    <a:t>Su</a:t>
                  </a:r>
                  <a:endParaRPr lang="en-US" sz="1677" b="1" dirty="0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AF82709F-35B6-4D75-B861-511E572F7873}"/>
                  </a:ext>
                </a:extLst>
              </p:cNvPr>
              <p:cNvGrpSpPr/>
              <p:nvPr/>
            </p:nvGrpSpPr>
            <p:grpSpPr>
              <a:xfrm>
                <a:off x="39355333" y="16347069"/>
                <a:ext cx="10966345" cy="385130"/>
                <a:chOff x="5043423" y="1902022"/>
                <a:chExt cx="2615413" cy="91852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F2C573D-06E5-456C-9CAB-271924749CD4}"/>
                    </a:ext>
                  </a:extLst>
                </p:cNvPr>
                <p:cNvSpPr txBox="1"/>
                <p:nvPr/>
              </p:nvSpPr>
              <p:spPr>
                <a:xfrm>
                  <a:off x="5043423" y="190236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Mo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DAA060B-CCCB-432A-ADA0-43614A80AF54}"/>
                    </a:ext>
                  </a:extLst>
                </p:cNvPr>
                <p:cNvSpPr txBox="1"/>
                <p:nvPr/>
              </p:nvSpPr>
              <p:spPr>
                <a:xfrm>
                  <a:off x="5427359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Tu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3F4883A-8B86-4DA2-8ECA-B57D0436780D}"/>
                    </a:ext>
                  </a:extLst>
                </p:cNvPr>
                <p:cNvSpPr txBox="1"/>
                <p:nvPr/>
              </p:nvSpPr>
              <p:spPr>
                <a:xfrm>
                  <a:off x="5833909" y="19020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We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CDE6A294-5383-445B-AF0F-FD02786E2B07}"/>
                    </a:ext>
                  </a:extLst>
                </p:cNvPr>
                <p:cNvSpPr txBox="1"/>
                <p:nvPr/>
              </p:nvSpPr>
              <p:spPr>
                <a:xfrm>
                  <a:off x="6211095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Th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A2A7A73-5239-4B02-8B65-10AEF250EB7B}"/>
                    </a:ext>
                  </a:extLst>
                </p:cNvPr>
                <p:cNvSpPr txBox="1"/>
                <p:nvPr/>
              </p:nvSpPr>
              <p:spPr>
                <a:xfrm>
                  <a:off x="6651739" y="190402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Fr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6A63F7A-B818-4BA2-9337-10DFFCD0379E}"/>
                    </a:ext>
                  </a:extLst>
                </p:cNvPr>
                <p:cNvSpPr txBox="1"/>
                <p:nvPr/>
              </p:nvSpPr>
              <p:spPr>
                <a:xfrm>
                  <a:off x="6977483" y="19051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Sa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2DE0FD0-75BE-42AD-A2C8-263EB62B6132}"/>
                    </a:ext>
                  </a:extLst>
                </p:cNvPr>
                <p:cNvSpPr txBox="1"/>
                <p:nvPr/>
              </p:nvSpPr>
              <p:spPr>
                <a:xfrm>
                  <a:off x="7399475" y="1910301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 err="1"/>
                    <a:t>Su</a:t>
                  </a:r>
                  <a:endParaRPr lang="en-US" sz="1677" b="1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6363954-514F-4A26-84BD-94A7DF00E180}"/>
                  </a:ext>
                </a:extLst>
              </p:cNvPr>
              <p:cNvGrpSpPr/>
              <p:nvPr/>
            </p:nvGrpSpPr>
            <p:grpSpPr>
              <a:xfrm>
                <a:off x="39554277" y="8600633"/>
                <a:ext cx="10966345" cy="385130"/>
                <a:chOff x="5043423" y="1902022"/>
                <a:chExt cx="2615413" cy="91852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6005DC6A-AC61-4D83-9248-336A1C4211F9}"/>
                    </a:ext>
                  </a:extLst>
                </p:cNvPr>
                <p:cNvSpPr txBox="1"/>
                <p:nvPr/>
              </p:nvSpPr>
              <p:spPr>
                <a:xfrm>
                  <a:off x="5043423" y="190236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Mo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16A7E714-36F4-4966-B7B0-C0B5993B1FD9}"/>
                    </a:ext>
                  </a:extLst>
                </p:cNvPr>
                <p:cNvSpPr txBox="1"/>
                <p:nvPr/>
              </p:nvSpPr>
              <p:spPr>
                <a:xfrm>
                  <a:off x="5427359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Tu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281AAE3-FAC5-428A-9626-C7ADEDB8BC4F}"/>
                    </a:ext>
                  </a:extLst>
                </p:cNvPr>
                <p:cNvSpPr txBox="1"/>
                <p:nvPr/>
              </p:nvSpPr>
              <p:spPr>
                <a:xfrm>
                  <a:off x="5833909" y="19020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We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2FC398C-BCC2-4F6D-97A4-2509AA4A1BDE}"/>
                    </a:ext>
                  </a:extLst>
                </p:cNvPr>
                <p:cNvSpPr txBox="1"/>
                <p:nvPr/>
              </p:nvSpPr>
              <p:spPr>
                <a:xfrm>
                  <a:off x="6211095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Th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BE701E3-DF05-4515-A1A0-F5548F138513}"/>
                    </a:ext>
                  </a:extLst>
                </p:cNvPr>
                <p:cNvSpPr txBox="1"/>
                <p:nvPr/>
              </p:nvSpPr>
              <p:spPr>
                <a:xfrm>
                  <a:off x="6651739" y="190402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Fr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DB19CA6-82CD-4E7F-B36D-64BAC8A37180}"/>
                    </a:ext>
                  </a:extLst>
                </p:cNvPr>
                <p:cNvSpPr txBox="1"/>
                <p:nvPr/>
              </p:nvSpPr>
              <p:spPr>
                <a:xfrm>
                  <a:off x="6977483" y="19051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Sa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C4F515F-219F-453E-80E4-1D7847E03954}"/>
                    </a:ext>
                  </a:extLst>
                </p:cNvPr>
                <p:cNvSpPr txBox="1"/>
                <p:nvPr/>
              </p:nvSpPr>
              <p:spPr>
                <a:xfrm>
                  <a:off x="7399475" y="1910301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 err="1"/>
                    <a:t>Su</a:t>
                  </a:r>
                  <a:endParaRPr lang="en-US" sz="1677" b="1" dirty="0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76895564-9EF2-42FB-AC9E-341F575542E5}"/>
                  </a:ext>
                </a:extLst>
              </p:cNvPr>
              <p:cNvGrpSpPr/>
              <p:nvPr/>
            </p:nvGrpSpPr>
            <p:grpSpPr>
              <a:xfrm>
                <a:off x="21459878" y="8554372"/>
                <a:ext cx="10966345" cy="385130"/>
                <a:chOff x="5043423" y="1902022"/>
                <a:chExt cx="2615413" cy="91852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B688D7A-E37C-448F-BCE0-6F81C2828BC6}"/>
                    </a:ext>
                  </a:extLst>
                </p:cNvPr>
                <p:cNvSpPr txBox="1"/>
                <p:nvPr/>
              </p:nvSpPr>
              <p:spPr>
                <a:xfrm>
                  <a:off x="5043423" y="190236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Mo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4D187BB-746B-4049-8B8C-0F1938AF4E0A}"/>
                    </a:ext>
                  </a:extLst>
                </p:cNvPr>
                <p:cNvSpPr txBox="1"/>
                <p:nvPr/>
              </p:nvSpPr>
              <p:spPr>
                <a:xfrm>
                  <a:off x="5427359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Tu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1F11CBD-FC70-442A-A163-817991BA69FD}"/>
                    </a:ext>
                  </a:extLst>
                </p:cNvPr>
                <p:cNvSpPr txBox="1"/>
                <p:nvPr/>
              </p:nvSpPr>
              <p:spPr>
                <a:xfrm>
                  <a:off x="5833909" y="19020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We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D9CEC35-20C3-4B94-A42C-36C4D0547286}"/>
                    </a:ext>
                  </a:extLst>
                </p:cNvPr>
                <p:cNvSpPr txBox="1"/>
                <p:nvPr/>
              </p:nvSpPr>
              <p:spPr>
                <a:xfrm>
                  <a:off x="6211095" y="1904025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Th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BE93878-3442-40D2-AD49-D27346F0DE19}"/>
                    </a:ext>
                  </a:extLst>
                </p:cNvPr>
                <p:cNvSpPr txBox="1"/>
                <p:nvPr/>
              </p:nvSpPr>
              <p:spPr>
                <a:xfrm>
                  <a:off x="6651739" y="1904024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Fr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8D6E5FB-B80B-4F9F-9FFB-512A4CD3E8B6}"/>
                    </a:ext>
                  </a:extLst>
                </p:cNvPr>
                <p:cNvSpPr txBox="1"/>
                <p:nvPr/>
              </p:nvSpPr>
              <p:spPr>
                <a:xfrm>
                  <a:off x="6977483" y="1905122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/>
                    <a:t>Sa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43BF207A-8C63-48FD-B22A-A8AA615242E6}"/>
                    </a:ext>
                  </a:extLst>
                </p:cNvPr>
                <p:cNvSpPr txBox="1"/>
                <p:nvPr/>
              </p:nvSpPr>
              <p:spPr>
                <a:xfrm>
                  <a:off x="7399475" y="1910301"/>
                  <a:ext cx="259361" cy="8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77" b="1" dirty="0" err="1"/>
                    <a:t>Su</a:t>
                  </a:r>
                  <a:endParaRPr lang="en-US" sz="1677" b="1" dirty="0"/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DB32104-D04C-4295-A8ED-685C82658963}"/>
              </a:ext>
            </a:extLst>
          </p:cNvPr>
          <p:cNvSpPr txBox="1"/>
          <p:nvPr/>
        </p:nvSpPr>
        <p:spPr>
          <a:xfrm>
            <a:off x="20842777" y="20675959"/>
            <a:ext cx="4190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Conclusions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F41CA1-9E8C-45A1-BCAC-F5DD4923B47F}"/>
              </a:ext>
            </a:extLst>
          </p:cNvPr>
          <p:cNvSpPr txBox="1"/>
          <p:nvPr/>
        </p:nvSpPr>
        <p:spPr>
          <a:xfrm>
            <a:off x="20707238" y="21462452"/>
            <a:ext cx="1261618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4 factor fingerprints were identified using PMF software</a:t>
            </a:r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Each factor displayed key elemental markers </a:t>
            </a:r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The use of high-time resolution metal analysis, alongside EC/OC measurements, allowed for the identification of different emission sources found at the urban site</a:t>
            </a:r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Factor 1: Non-exhaust emissions, although usually found in PM₁₀, were detected at PM₂․₅ and were correlated with resuspended dust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2696858-C61B-441C-B1F0-414D77FB5B4E}"/>
              </a:ext>
            </a:extLst>
          </p:cNvPr>
          <p:cNvSpPr txBox="1"/>
          <p:nvPr/>
        </p:nvSpPr>
        <p:spPr>
          <a:xfrm>
            <a:off x="35067078" y="21487991"/>
            <a:ext cx="14043876" cy="5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Factor 2: The influence of coal production was found in the urban site, accounting for ca. 25% of total emissions, highlighting the environmental impacts of this type of energy production</a:t>
            </a:r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Factor 3: The use of coal and wood for domestic heating accounted for almost 50% of total emissions.</a:t>
            </a:r>
          </a:p>
          <a:p>
            <a:pPr marL="718923" indent="-71892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4100" dirty="0"/>
              <a:t>Factor 4: Direct exhaust emissions high in elemental carbon and trace metals were identified, aligning with daily trends of traffic activity</a:t>
            </a:r>
          </a:p>
        </p:txBody>
      </p:sp>
    </p:spTree>
    <p:extLst>
      <p:ext uri="{BB962C8B-B14F-4D97-AF65-F5344CB8AC3E}">
        <p14:creationId xmlns:p14="http://schemas.microsoft.com/office/powerpoint/2010/main" val="367295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692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Elemental characterization of PM₂.₅ at an urban traffic site in Central Europe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Windell UCHP</dc:creator>
  <cp:lastModifiedBy>Laurence Windell UCHP</cp:lastModifiedBy>
  <cp:revision>34</cp:revision>
  <cp:lastPrinted>2023-04-21T13:39:17Z</cp:lastPrinted>
  <dcterms:created xsi:type="dcterms:W3CDTF">2023-04-20T11:36:37Z</dcterms:created>
  <dcterms:modified xsi:type="dcterms:W3CDTF">2023-04-21T13:46:24Z</dcterms:modified>
</cp:coreProperties>
</file>