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99" r:id="rId2"/>
    <p:sldId id="407" r:id="rId3"/>
    <p:sldId id="408" r:id="rId4"/>
    <p:sldId id="410" r:id="rId5"/>
    <p:sldId id="411" r:id="rId6"/>
    <p:sldId id="412" r:id="rId7"/>
    <p:sldId id="413" r:id="rId8"/>
    <p:sldId id="414" r:id="rId9"/>
    <p:sldId id="415" r:id="rId10"/>
    <p:sldId id="40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A9AF4EE-EC0C-4C65-A67C-25FE7E9DA8C9}">
          <p14:sldIdLst>
            <p14:sldId id="399"/>
            <p14:sldId id="407"/>
            <p14:sldId id="408"/>
            <p14:sldId id="410"/>
            <p14:sldId id="411"/>
            <p14:sldId id="412"/>
            <p14:sldId id="413"/>
            <p14:sldId id="414"/>
            <p14:sldId id="415"/>
            <p14:sldId id="4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2BA"/>
    <a:srgbClr val="00FF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0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1878" y="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4D10F60-C4A6-42A0-9FD6-3E230270D4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D737-ABEF-4064-9884-AA4A8BC476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B8172-9A82-4420-8D54-698A82503831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166DBE-1983-4F7A-A866-AC641220CD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64A2BA-EFB1-4183-B487-E085223CD0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21AB5-EEF2-4381-ADD4-175EA56BE4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9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42C2D-EB54-4360-B31C-64903EE25D45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7CC06-4427-4A29-A8AF-24A7DAE210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236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4C000F-A3D3-4B87-91FE-DE07D97E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D11861-EF83-49A4-A442-B65DAD87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EDC964-0C72-492F-82F3-D2BB5771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21BF6FD-D1EB-453E-BB87-120D72BB1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8130"/>
          <a:stretch/>
        </p:blipFill>
        <p:spPr>
          <a:xfrm>
            <a:off x="0" y="-665805"/>
            <a:ext cx="12192000" cy="8189611"/>
          </a:xfrm>
          <a:prstGeom prst="rect">
            <a:avLst/>
          </a:prstGeom>
        </p:spPr>
      </p:pic>
      <p:sp>
        <p:nvSpPr>
          <p:cNvPr id="7" name="文本占位符 7">
            <a:extLst>
              <a:ext uri="{FF2B5EF4-FFF2-40B4-BE49-F238E27FC236}">
                <a16:creationId xmlns:a16="http://schemas.microsoft.com/office/drawing/2014/main" id="{2DA391E0-C2E7-4875-AE78-B0109EA700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5044" y="1864348"/>
            <a:ext cx="4361913" cy="875885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 lvl="0"/>
            <a:r>
              <a:rPr kumimoji="1" lang="zh-CN" altLang="en-US" dirty="0"/>
              <a:t>点此处添加标题</a:t>
            </a: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A2A56169-E78A-4755-92A7-03A77FC3A286}"/>
              </a:ext>
            </a:extLst>
          </p:cNvPr>
          <p:cNvSpPr/>
          <p:nvPr userDrawn="1"/>
        </p:nvSpPr>
        <p:spPr>
          <a:xfrm rot="10800000">
            <a:off x="8610600" y="3294087"/>
            <a:ext cx="405578" cy="23779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6">
            <a:extLst>
              <a:ext uri="{FF2B5EF4-FFF2-40B4-BE49-F238E27FC236}">
                <a16:creationId xmlns:a16="http://schemas.microsoft.com/office/drawing/2014/main" id="{43203C48-ED47-4A6D-AD88-5F877C95AE97}"/>
              </a:ext>
            </a:extLst>
          </p:cNvPr>
          <p:cNvCxnSpPr/>
          <p:nvPr userDrawn="1"/>
        </p:nvCxnSpPr>
        <p:spPr>
          <a:xfrm>
            <a:off x="9368435" y="3637463"/>
            <a:ext cx="3041789" cy="3565357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5">
            <a:extLst>
              <a:ext uri="{FF2B5EF4-FFF2-40B4-BE49-F238E27FC236}">
                <a16:creationId xmlns:a16="http://schemas.microsoft.com/office/drawing/2014/main" id="{1FC6F6E6-DC5C-4C3F-BA9F-93F6C9F74F11}"/>
              </a:ext>
            </a:extLst>
          </p:cNvPr>
          <p:cNvCxnSpPr>
            <a:cxnSpLocks/>
          </p:cNvCxnSpPr>
          <p:nvPr userDrawn="1"/>
        </p:nvCxnSpPr>
        <p:spPr>
          <a:xfrm>
            <a:off x="10396232" y="-553854"/>
            <a:ext cx="1177996" cy="1380757"/>
          </a:xfrm>
          <a:prstGeom prst="line">
            <a:avLst/>
          </a:prstGeom>
          <a:ln w="12700">
            <a:solidFill>
              <a:schemeClr val="bg1">
                <a:alpha val="3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 descr="NSSC全部白色logo.png">
            <a:extLst>
              <a:ext uri="{FF2B5EF4-FFF2-40B4-BE49-F238E27FC236}">
                <a16:creationId xmlns:a16="http://schemas.microsoft.com/office/drawing/2014/main" id="{4403776A-1D2B-43CC-8751-3A1C4E963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65" y="246504"/>
            <a:ext cx="3278420" cy="471516"/>
          </a:xfrm>
          <a:prstGeom prst="rect">
            <a:avLst/>
          </a:prstGeom>
        </p:spPr>
      </p:pic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DCEC3227-FD37-4112-944E-09673861EA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563" y="3170165"/>
            <a:ext cx="2428875" cy="51766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汇报人：</a:t>
            </a:r>
          </a:p>
        </p:txBody>
      </p:sp>
    </p:spTree>
    <p:extLst>
      <p:ext uri="{BB962C8B-B14F-4D97-AF65-F5344CB8AC3E}">
        <p14:creationId xmlns:p14="http://schemas.microsoft.com/office/powerpoint/2010/main" val="23538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985761-01BE-4460-ACDC-3B1A746998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14132"/>
            <a:ext cx="6758365" cy="496679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单击此处添加标题</a:t>
            </a:r>
          </a:p>
        </p:txBody>
      </p:sp>
      <p:sp>
        <p:nvSpPr>
          <p:cNvPr id="9" name="文本占位符 5">
            <a:extLst>
              <a:ext uri="{FF2B5EF4-FFF2-40B4-BE49-F238E27FC236}">
                <a16:creationId xmlns:a16="http://schemas.microsoft.com/office/drawing/2014/main" id="{26E7ADB1-6112-40EF-95DC-7ED8BF259B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1253974"/>
            <a:ext cx="10515599" cy="4350051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2707A47-A097-4FED-AF4B-B62350B37BB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BFAF4930-EA82-47B0-A91D-A8EC8C2668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EGU23-1508@Vienna, Austria &amp; Online</a:t>
            </a:r>
            <a:endParaRPr lang="en-US" altLang="zh-CN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6A025B6-5556-48D2-8C61-06A37BF69C7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1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8102BA-C58C-47A5-B686-07CDF2EE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2023-04-24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929AD-9FB1-4578-A4F5-47285B5E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C14953-CE4F-4C17-BC3A-49065385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510A55BE-207B-4F81-92A7-2EEE7272D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4275" y="314871"/>
            <a:ext cx="6331816" cy="496679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7966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logo标准蓝">
            <a:extLst>
              <a:ext uri="{FF2B5EF4-FFF2-40B4-BE49-F238E27FC236}">
                <a16:creationId xmlns:a16="http://schemas.microsoft.com/office/drawing/2014/main" id="{0B8A408C-DBC6-4EAA-B495-EE29F4055A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84455" y="168690"/>
            <a:ext cx="1548553" cy="44462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5BFDFF-1008-4315-8197-478796E4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C2C206-466E-4887-A9E9-12C80F52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FC105-7D26-42C2-BEC9-094C7A175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2023-04-24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4211AB-045A-4E4A-943B-70BC1DB7A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EGU23-1508@Vienna, Austria &amp; Online</a:t>
            </a:r>
            <a:endParaRPr lang="en-US" altLang="zh-CN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C72546-8641-4E42-B607-21B293C1B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E675-3436-438C-BFF4-0F59EAE9100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C134DA5E-243B-4EFF-8835-CE58011D56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5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63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p"/>
        <a:defRPr sz="2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25E54AC-FCB0-4DD2-8CBE-B0536EC149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7787" y="1005187"/>
            <a:ext cx="10328222" cy="1964572"/>
          </a:xfrm>
          <a:gradFill>
            <a:gsLst>
              <a:gs pos="0">
                <a:schemeClr val="tx1">
                  <a:alpha val="50000"/>
                </a:schemeClr>
              </a:gs>
              <a:gs pos="0">
                <a:srgbClr val="001B43">
                  <a:alpha val="100000"/>
                </a:srgbClr>
              </a:gs>
              <a:gs pos="100000">
                <a:srgbClr val="003686">
                  <a:alpha val="50000"/>
                </a:srgbClr>
              </a:gs>
            </a:gsLst>
            <a:lin ang="3060000" scaled="0"/>
          </a:gradFill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Spectroscopic and Imaging Observations of Spatially Extended Magnetic Reconnection in the Splitting of a Solar Filament Structure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480BBD-34C8-42D0-A817-04AE33D283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5538" y="3238701"/>
            <a:ext cx="10332720" cy="2983658"/>
          </a:xfrm>
          <a:gradFill>
            <a:gsLst>
              <a:gs pos="0">
                <a:schemeClr val="tx1">
                  <a:alpha val="50000"/>
                </a:schemeClr>
              </a:gs>
              <a:gs pos="0">
                <a:srgbClr val="001B43">
                  <a:alpha val="100000"/>
                </a:srgbClr>
              </a:gs>
              <a:gs pos="100000">
                <a:srgbClr val="003686">
                  <a:alpha val="50000"/>
                </a:srgbClr>
              </a:gs>
            </a:gsLst>
            <a:lin ang="3060000" scaled="0"/>
          </a:gradFill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</a:rPr>
              <a:t>Huidong HU</a:t>
            </a:r>
            <a:r>
              <a:rPr lang="en-US" altLang="zh-CN" sz="2400" baseline="30000" dirty="0">
                <a:latin typeface="Arial" panose="020B0604020202020204" pitchFamily="34" charset="0"/>
              </a:rPr>
              <a:t>1</a:t>
            </a:r>
            <a:r>
              <a:rPr lang="en-US" altLang="zh-CN" sz="2400" dirty="0">
                <a:latin typeface="Arial" panose="020B0604020202020204" pitchFamily="34" charset="0"/>
              </a:rPr>
              <a:t>, </a:t>
            </a:r>
          </a:p>
          <a:p>
            <a:pPr algn="ctr"/>
            <a:r>
              <a:rPr lang="en-US" altLang="zh-CN" sz="2400" dirty="0">
                <a:latin typeface="Arial" panose="020B0604020202020204" pitchFamily="34" charset="0"/>
              </a:rPr>
              <a:t>Ying D. LIU</a:t>
            </a:r>
            <a:r>
              <a:rPr lang="en-US" altLang="zh-CN" sz="2400" baseline="30000" dirty="0">
                <a:latin typeface="Arial" panose="020B0604020202020204" pitchFamily="34" charset="0"/>
              </a:rPr>
              <a:t>1</a:t>
            </a:r>
            <a:r>
              <a:rPr lang="en-US" altLang="zh-CN" sz="2400" dirty="0">
                <a:latin typeface="Arial" panose="020B0604020202020204" pitchFamily="34" charset="0"/>
              </a:rPr>
              <a:t>, Lakshmi Pradeep CHITTA</a:t>
            </a:r>
            <a:r>
              <a:rPr lang="en-US" altLang="zh-CN" sz="2400" baseline="30000" dirty="0">
                <a:latin typeface="Arial" panose="020B0604020202020204" pitchFamily="34" charset="0"/>
              </a:rPr>
              <a:t>2</a:t>
            </a:r>
            <a:r>
              <a:rPr lang="en-US" altLang="zh-CN" sz="2400" dirty="0">
                <a:latin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</a:rPr>
              <a:t>Hardi</a:t>
            </a:r>
            <a:r>
              <a:rPr lang="en-US" altLang="zh-CN" sz="2400" dirty="0">
                <a:latin typeface="Arial" panose="020B0604020202020204" pitchFamily="34" charset="0"/>
              </a:rPr>
              <a:t> PETER</a:t>
            </a:r>
            <a:r>
              <a:rPr lang="en-US" altLang="zh-CN" sz="2400" baseline="30000" dirty="0">
                <a:latin typeface="Arial" panose="020B0604020202020204" pitchFamily="34" charset="0"/>
              </a:rPr>
              <a:t>2</a:t>
            </a:r>
            <a:r>
              <a:rPr lang="en-US" altLang="zh-CN" sz="2400" dirty="0">
                <a:latin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</a:rPr>
              <a:t>Mingde</a:t>
            </a:r>
            <a:r>
              <a:rPr lang="zh-CN" altLang="en-US" sz="2400" dirty="0">
                <a:latin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</a:rPr>
              <a:t>DING</a:t>
            </a:r>
            <a:r>
              <a:rPr lang="en-US" altLang="zh-CN" sz="2400" baseline="30000" dirty="0">
                <a:latin typeface="Arial" panose="020B0604020202020204" pitchFamily="34" charset="0"/>
              </a:rPr>
              <a:t>3</a:t>
            </a:r>
            <a:endParaRPr lang="en-US" altLang="zh-CN" sz="2400" dirty="0">
              <a:latin typeface="Arial" panose="020B0604020202020204" pitchFamily="34" charset="0"/>
            </a:endParaRPr>
          </a:p>
          <a:p>
            <a:pPr algn="ctr"/>
            <a:r>
              <a:rPr lang="en-US" altLang="zh-CN" sz="2600" baseline="30000" dirty="0">
                <a:latin typeface="Arial" panose="020B0604020202020204" pitchFamily="34" charset="0"/>
              </a:rPr>
              <a:t>1</a:t>
            </a:r>
            <a:r>
              <a:rPr lang="en-US" altLang="zh-CN" sz="2600" dirty="0">
                <a:latin typeface="Arial" panose="020B0604020202020204" pitchFamily="34" charset="0"/>
              </a:rPr>
              <a:t>National Space Science Center, CAS, China;</a:t>
            </a:r>
          </a:p>
          <a:p>
            <a:pPr algn="ctr"/>
            <a:r>
              <a:rPr lang="en-US" altLang="zh-CN" sz="2600" baseline="30000" dirty="0">
                <a:latin typeface="Arial" panose="020B0604020202020204" pitchFamily="34" charset="0"/>
              </a:rPr>
              <a:t>2</a:t>
            </a:r>
            <a:r>
              <a:rPr lang="en-US" altLang="zh-CN" sz="2600" dirty="0">
                <a:latin typeface="Arial" panose="020B0604020202020204" pitchFamily="34" charset="0"/>
              </a:rPr>
              <a:t>Max Planck Institute for Solar System Research, Germany;</a:t>
            </a:r>
          </a:p>
          <a:p>
            <a:pPr algn="ctr"/>
            <a:r>
              <a:rPr lang="en-US" altLang="zh-CN" sz="2600" baseline="30000" dirty="0">
                <a:latin typeface="Arial" panose="020B0604020202020204" pitchFamily="34" charset="0"/>
              </a:rPr>
              <a:t>3</a:t>
            </a:r>
            <a:r>
              <a:rPr lang="en-US" altLang="zh-CN" sz="2600" dirty="0">
                <a:latin typeface="Arial" panose="020B0604020202020204" pitchFamily="34" charset="0"/>
              </a:rPr>
              <a:t>Nanjing University, China.</a:t>
            </a:r>
          </a:p>
          <a:p>
            <a:pPr algn="ctr"/>
            <a:r>
              <a:rPr lang="en-US" altLang="zh-CN" sz="2600" dirty="0">
                <a:latin typeface="Arial" panose="020B0604020202020204" pitchFamily="34" charset="0"/>
              </a:rPr>
              <a:t>2023-04-24T08:45</a:t>
            </a:r>
          </a:p>
          <a:p>
            <a:pPr algn="ctr"/>
            <a:r>
              <a:rPr lang="en-US" altLang="zh-CN" sz="2600" dirty="0">
                <a:latin typeface="Arial" panose="020B0604020202020204" pitchFamily="34" charset="0"/>
              </a:rPr>
              <a:t>EGU23-1508@Vienna, Austria &amp; Online</a:t>
            </a:r>
          </a:p>
        </p:txBody>
      </p:sp>
      <p:pic>
        <p:nvPicPr>
          <p:cNvPr id="1028" name="Picture 4" descr="https://egu23.eu/EGU22-sharing-is-encouraged.png">
            <a:extLst>
              <a:ext uri="{FF2B5EF4-FFF2-40B4-BE49-F238E27FC236}">
                <a16:creationId xmlns:a16="http://schemas.microsoft.com/office/drawing/2014/main" id="{E015CD06-D47F-47FF-8FA7-4B7554D6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0" y="4672645"/>
            <a:ext cx="1371600" cy="192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E7AD1C6-7C60-4525-BB69-FE4C951DE75C}"/>
              </a:ext>
            </a:extLst>
          </p:cNvPr>
          <p:cNvGrpSpPr/>
          <p:nvPr/>
        </p:nvGrpSpPr>
        <p:grpSpPr>
          <a:xfrm>
            <a:off x="151619" y="4870451"/>
            <a:ext cx="1611339" cy="1724144"/>
            <a:chOff x="372675" y="5668288"/>
            <a:chExt cx="1611339" cy="1724144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01D2B552-6DF7-406E-8F82-678E1C747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44" y="6020832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4F3C563-9CA6-492E-B723-C6A4D4BB5F81}"/>
                </a:ext>
              </a:extLst>
            </p:cNvPr>
            <p:cNvSpPr txBox="1"/>
            <p:nvPr/>
          </p:nvSpPr>
          <p:spPr>
            <a:xfrm>
              <a:off x="372675" y="5668288"/>
              <a:ext cx="161133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5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</a:rPr>
                <a:t>EGU23-1508</a:t>
              </a:r>
              <a:endParaRPr lang="zh-CN" altLang="en-US" sz="185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ABCC68B8-505A-471B-8A22-98F9C4F48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1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CEBDD93-99CA-4B12-AA2C-A550C7878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44478"/>
            <a:ext cx="12252960" cy="735650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D685DB6-D0B6-4A67-85A2-0F6BDB4F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81A32E-95A0-45F1-8733-97EF8B8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56A3CE-4586-49B1-A375-61B74D18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3DC70-88EF-438D-AF01-2E40E04147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4422" y="4537012"/>
            <a:ext cx="6063156" cy="1724144"/>
          </a:xfrm>
          <a:gradFill>
            <a:gsLst>
              <a:gs pos="0">
                <a:schemeClr val="tx1">
                  <a:alpha val="50000"/>
                </a:schemeClr>
              </a:gs>
              <a:gs pos="0">
                <a:srgbClr val="001B43">
                  <a:alpha val="100000"/>
                </a:srgbClr>
              </a:gs>
              <a:gs pos="100000">
                <a:srgbClr val="003686">
                  <a:alpha val="50000"/>
                </a:srgbClr>
              </a:gs>
            </a:gsLst>
            <a:lin ang="3060000" scaled="0"/>
          </a:gradFill>
        </p:spPr>
        <p:txBody>
          <a:bodyPr anchor="ctr"/>
          <a:lstStyle/>
          <a:p>
            <a:pPr algn="ctr"/>
            <a:r>
              <a:rPr lang="en-US" altLang="zh-CN" sz="6000" b="0" dirty="0">
                <a:solidFill>
                  <a:schemeClr val="bg1"/>
                </a:solidFill>
              </a:rPr>
              <a:t>Thank you!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F6C3DDE-3B17-44EE-B213-171BD3D70528}"/>
              </a:ext>
            </a:extLst>
          </p:cNvPr>
          <p:cNvGrpSpPr/>
          <p:nvPr/>
        </p:nvGrpSpPr>
        <p:grpSpPr>
          <a:xfrm>
            <a:off x="729266" y="77275"/>
            <a:ext cx="10733468" cy="4170854"/>
            <a:chOff x="729266" y="77275"/>
            <a:chExt cx="10733468" cy="41708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DACDDD2-5064-4644-B9D8-031195E07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66" y="77275"/>
              <a:ext cx="10733468" cy="417085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F4382F1-62A1-48A3-9F8A-0A1346AB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2009" y="2257404"/>
              <a:ext cx="1990725" cy="1990725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8CA3A59-22C1-4F04-BDF6-056280896E24}"/>
              </a:ext>
            </a:extLst>
          </p:cNvPr>
          <p:cNvGrpSpPr/>
          <p:nvPr/>
        </p:nvGrpSpPr>
        <p:grpSpPr>
          <a:xfrm>
            <a:off x="9967306" y="4537011"/>
            <a:ext cx="1611339" cy="1724144"/>
            <a:chOff x="372675" y="5668288"/>
            <a:chExt cx="1611339" cy="1724144"/>
          </a:xfrm>
        </p:grpSpPr>
        <p:pic>
          <p:nvPicPr>
            <p:cNvPr id="13" name="Picture 2" descr="QR code">
              <a:extLst>
                <a:ext uri="{FF2B5EF4-FFF2-40B4-BE49-F238E27FC236}">
                  <a16:creationId xmlns:a16="http://schemas.microsoft.com/office/drawing/2014/main" id="{9C9D6799-8C98-44E4-A23A-2034FFEF2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44" y="6020832"/>
              <a:ext cx="13716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501F704-2FA2-459F-AB8B-B7725992D186}"/>
                </a:ext>
              </a:extLst>
            </p:cNvPr>
            <p:cNvSpPr txBox="1"/>
            <p:nvPr/>
          </p:nvSpPr>
          <p:spPr>
            <a:xfrm>
              <a:off x="372675" y="5668288"/>
              <a:ext cx="161133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85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highlight>
                    <a:srgbClr val="FFFF00"/>
                  </a:highlight>
                  <a:latin typeface="Arial" panose="020B0604020202020204" pitchFamily="34" charset="0"/>
                </a:rPr>
                <a:t>EGU23-1508</a:t>
              </a:r>
              <a:endParaRPr lang="zh-CN" altLang="en-US" sz="1850" b="1" dirty="0">
                <a:solidFill>
                  <a:schemeClr val="accent5">
                    <a:lumMod val="60000"/>
                    <a:lumOff val="40000"/>
                  </a:schemeClr>
                </a:solidFill>
                <a:highlight>
                  <a:srgbClr val="FFFF00"/>
                </a:highlight>
              </a:endParaRPr>
            </a:p>
          </p:txBody>
        </p:sp>
      </p:grpSp>
      <p:pic>
        <p:nvPicPr>
          <p:cNvPr id="15" name="Picture 4" descr="https://egu23.eu/EGU22-sharing-is-encouraged.png">
            <a:extLst>
              <a:ext uri="{FF2B5EF4-FFF2-40B4-BE49-F238E27FC236}">
                <a16:creationId xmlns:a16="http://schemas.microsoft.com/office/drawing/2014/main" id="{B4968E0C-38EC-4171-B6F5-0F4BBB04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6" y="4414073"/>
            <a:ext cx="1371600" cy="192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2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B93EBE0-7C64-4EF4-B0FB-3FB84FDCC4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4749" y="314132"/>
            <a:ext cx="6941876" cy="543118"/>
          </a:xfrm>
        </p:spPr>
        <p:txBody>
          <a:bodyPr>
            <a:noAutofit/>
          </a:bodyPr>
          <a:lstStyle/>
          <a:p>
            <a:pPr algn="ctr"/>
            <a:r>
              <a:rPr lang="en-US" altLang="zh-CN" sz="4000" dirty="0"/>
              <a:t>Outline</a:t>
            </a:r>
            <a:endParaRPr lang="zh-CN" altLang="en-US" sz="40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27A3F4-9704-46A3-ABE1-F7D4A28C65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16884" y="1304519"/>
            <a:ext cx="8745523" cy="435005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altLang="zh-CN" sz="3600" b="1" dirty="0"/>
              <a:t>Introduction</a:t>
            </a:r>
          </a:p>
          <a:p>
            <a:pPr marL="514350" indent="-514350">
              <a:buAutoNum type="arabicPeriod"/>
            </a:pPr>
            <a:r>
              <a:rPr lang="en-US" altLang="zh-CN" sz="3600" b="1" dirty="0"/>
              <a:t>Observations and Overview</a:t>
            </a:r>
          </a:p>
          <a:p>
            <a:pPr marL="514350" indent="-514350">
              <a:buAutoNum type="arabicPeriod"/>
            </a:pPr>
            <a:r>
              <a:rPr lang="en-US" altLang="zh-CN" sz="3600" b="1" dirty="0"/>
              <a:t>Reconnection Region and Outflows</a:t>
            </a:r>
          </a:p>
          <a:p>
            <a:pPr marL="514350" indent="-514350">
              <a:buAutoNum type="arabicPeriod"/>
            </a:pPr>
            <a:r>
              <a:rPr lang="en-US" altLang="zh-CN" sz="3600" b="1" dirty="0"/>
              <a:t>Temperature and Energy Partition</a:t>
            </a:r>
          </a:p>
          <a:p>
            <a:pPr marL="514350" indent="-514350">
              <a:buAutoNum type="arabicPeriod"/>
            </a:pPr>
            <a:r>
              <a:rPr lang="en-US" altLang="zh-CN" sz="3600" b="1" dirty="0"/>
              <a:t>Conclusions and Discussions</a:t>
            </a:r>
            <a:endParaRPr lang="zh-CN" altLang="en-US" sz="3600" b="1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4FBF2-B898-4CE7-B266-6931F231F8F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474AE7-DB1A-4D03-945B-7E7B9AEBCCE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EB0140-AE61-4EA3-A4A2-76DAAD62ACB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1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584C096-664D-4AD1-AE0A-EF09B25C85EC}"/>
              </a:ext>
            </a:extLst>
          </p:cNvPr>
          <p:cNvGrpSpPr/>
          <p:nvPr/>
        </p:nvGrpSpPr>
        <p:grpSpPr>
          <a:xfrm>
            <a:off x="1468454" y="4495791"/>
            <a:ext cx="9255093" cy="1920240"/>
            <a:chOff x="1492348" y="4495791"/>
            <a:chExt cx="9255093" cy="192024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5E4F43-EA5C-49FD-B028-B2577F474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348" y="4495791"/>
              <a:ext cx="7287064" cy="192024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DAE854-2715-4921-9E0C-535DE5B9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7201" y="4495791"/>
              <a:ext cx="1920240" cy="1920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6341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5186F-6700-47CB-8D92-0931A1C8CD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72809" y="944269"/>
            <a:ext cx="10080992" cy="8575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Spectroscopic observations of extended regions on the Sun are rare, the </a:t>
            </a:r>
            <a:r>
              <a:rPr lang="en-US" altLang="zh-CN" sz="2400" dirty="0">
                <a:solidFill>
                  <a:srgbClr val="FF0000"/>
                </a:solidFill>
              </a:rPr>
              <a:t>distribution</a:t>
            </a:r>
            <a:r>
              <a:rPr lang="en-US" altLang="zh-CN" sz="2400" dirty="0"/>
              <a:t> of reconnection and</a:t>
            </a:r>
            <a:r>
              <a:rPr lang="zh-CN" altLang="en-US" sz="2400" dirty="0"/>
              <a:t> </a:t>
            </a:r>
            <a:r>
              <a:rPr lang="en-US" altLang="zh-CN" sz="2400" dirty="0"/>
              <a:t>its</a:t>
            </a:r>
            <a:r>
              <a:rPr lang="zh-CN" altLang="en-US" sz="2400" dirty="0"/>
              <a:t> </a:t>
            </a:r>
            <a:r>
              <a:rPr lang="en-US" altLang="zh-CN" sz="2400" dirty="0"/>
              <a:t>outflows is </a:t>
            </a:r>
            <a:r>
              <a:rPr lang="en-US" altLang="zh-CN" sz="2400" dirty="0">
                <a:solidFill>
                  <a:srgbClr val="FF0000"/>
                </a:solidFill>
              </a:rPr>
              <a:t>unclear</a:t>
            </a:r>
            <a:r>
              <a:rPr lang="en-US" altLang="zh-CN" sz="2400" dirty="0"/>
              <a:t>.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377968-DC44-4C05-962B-FE6E59CCFFB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3218A7-9CE2-4942-8198-4BCE2251810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0D44A6-93A2-481B-BDBC-DC2C1C4B2AB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B4FA09-87F5-45D4-98AD-9E7B0F22B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93"/>
          <a:stretch/>
        </p:blipFill>
        <p:spPr>
          <a:xfrm>
            <a:off x="4723619" y="1726226"/>
            <a:ext cx="3820619" cy="1828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B913E98-6A3A-4693-9DDC-0AAB52A5DAA7}"/>
              </a:ext>
            </a:extLst>
          </p:cNvPr>
          <p:cNvSpPr txBox="1"/>
          <p:nvPr/>
        </p:nvSpPr>
        <p:spPr>
          <a:xfrm>
            <a:off x="4797155" y="3547429"/>
            <a:ext cx="3460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Small-scale EUV/X-ray jets. (Chifor+2008)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6885EAE-D7E6-4F7F-8984-945051E42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193" y="1726226"/>
            <a:ext cx="3631030" cy="18288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91A6A1A-4671-418F-9BC9-819F06AAB60C}"/>
              </a:ext>
            </a:extLst>
          </p:cNvPr>
          <p:cNvSpPr txBox="1"/>
          <p:nvPr/>
        </p:nvSpPr>
        <p:spPr>
          <a:xfrm>
            <a:off x="8794782" y="3547429"/>
            <a:ext cx="326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Spatially resolved outflows. (Tian+2018) 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75E7321-6EE2-4AE8-AA43-AACC5FB0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9" b="2368"/>
          <a:stretch/>
        </p:blipFill>
        <p:spPr>
          <a:xfrm>
            <a:off x="6374979" y="4206949"/>
            <a:ext cx="2914810" cy="18288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C772695-7005-441E-A33E-289EC85CB14E}"/>
              </a:ext>
            </a:extLst>
          </p:cNvPr>
          <p:cNvSpPr txBox="1"/>
          <p:nvPr/>
        </p:nvSpPr>
        <p:spPr>
          <a:xfrm>
            <a:off x="6374979" y="6128949"/>
            <a:ext cx="502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Ellerman bombs and UV bursts. (Ortiz+2020)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B9A3E2A-C55F-4E10-9F09-F101FFCA36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9"/>
          <a:stretch/>
        </p:blipFill>
        <p:spPr>
          <a:xfrm>
            <a:off x="2812960" y="4214070"/>
            <a:ext cx="3249188" cy="18288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E703BA6-8F8A-4144-B5E0-6E14FC6BA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80" y="4206949"/>
            <a:ext cx="2164106" cy="18288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A41F975-7CCB-4552-922A-D3DEF1E863B2}"/>
              </a:ext>
            </a:extLst>
          </p:cNvPr>
          <p:cNvSpPr txBox="1"/>
          <p:nvPr/>
        </p:nvSpPr>
        <p:spPr>
          <a:xfrm>
            <a:off x="3046468" y="6128949"/>
            <a:ext cx="291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Small-scale jet. (Li+2018)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9DD96A7-F458-4B32-A40D-43DBBF93FF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0" t="3097" r="-850"/>
          <a:stretch/>
        </p:blipFill>
        <p:spPr>
          <a:xfrm>
            <a:off x="67050" y="1815015"/>
            <a:ext cx="4577599" cy="18288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1873840-B05E-4669-9FF2-20555BB59247}"/>
              </a:ext>
            </a:extLst>
          </p:cNvPr>
          <p:cNvSpPr txBox="1"/>
          <p:nvPr/>
        </p:nvSpPr>
        <p:spPr>
          <a:xfrm>
            <a:off x="330838" y="3547429"/>
            <a:ext cx="3625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Hot Fe XXI line Doppler shifts. (Tian+2014)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5642EF6-E95F-4B29-BA56-0EF070DA3EE1}"/>
              </a:ext>
            </a:extLst>
          </p:cNvPr>
          <p:cNvSpPr txBox="1"/>
          <p:nvPr/>
        </p:nvSpPr>
        <p:spPr>
          <a:xfrm>
            <a:off x="215034" y="5851950"/>
            <a:ext cx="261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Heating cool material. (Peter+2014)</a:t>
            </a:r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53DA8E0-18FF-4E5C-BE32-3D475E7FB16B}"/>
              </a:ext>
            </a:extLst>
          </p:cNvPr>
          <p:cNvGrpSpPr/>
          <p:nvPr/>
        </p:nvGrpSpPr>
        <p:grpSpPr>
          <a:xfrm>
            <a:off x="9528827" y="4206949"/>
            <a:ext cx="2548629" cy="1835921"/>
            <a:chOff x="9542123" y="4236627"/>
            <a:chExt cx="2548629" cy="183592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5635415-7163-49FD-992B-8AB07457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5747" y="4236627"/>
              <a:ext cx="2515005" cy="1828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814DF5C-C381-4BCB-A45D-BE50118B3B9C}"/>
                </a:ext>
              </a:extLst>
            </p:cNvPr>
            <p:cNvSpPr txBox="1"/>
            <p:nvPr/>
          </p:nvSpPr>
          <p:spPr>
            <a:xfrm>
              <a:off x="9542123" y="5703216"/>
              <a:ext cx="1925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(Fletcher+2001)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文本占位符 1">
            <a:extLst>
              <a:ext uri="{FF2B5EF4-FFF2-40B4-BE49-F238E27FC236}">
                <a16:creationId xmlns:a16="http://schemas.microsoft.com/office/drawing/2014/main" id="{0383FF16-F98B-4E4A-8E0F-4416CA8E69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1" y="314132"/>
            <a:ext cx="3874138" cy="49667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altLang="zh-CN" dirty="0"/>
              <a:t>1. 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39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BA532D-CD36-4B4E-902D-C5B5B8AAFA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8700" y="1253974"/>
            <a:ext cx="3971833" cy="5102376"/>
          </a:xfrm>
        </p:spPr>
        <p:txBody>
          <a:bodyPr>
            <a:normAutofit lnSpcReduction="10000"/>
          </a:bodyPr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/>
              <a:t>Evidence for reconnection in </a:t>
            </a:r>
            <a:r>
              <a:rPr lang="en-US" altLang="zh-CN" sz="2400" dirty="0">
                <a:solidFill>
                  <a:srgbClr val="FF0000"/>
                </a:solidFill>
              </a:rPr>
              <a:t>filament splitting</a:t>
            </a:r>
            <a:r>
              <a:rPr lang="en-US" altLang="zh-CN" sz="2400" dirty="0"/>
              <a:t>?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Models and imaging suggest that reconnection can occur inside a filament and cause splitting.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</a:rPr>
              <a:t>Lacking</a:t>
            </a:r>
            <a:r>
              <a:rPr lang="en-US" altLang="zh-CN" sz="2000" dirty="0"/>
              <a:t> definite spectroscopic </a:t>
            </a:r>
            <a:r>
              <a:rPr lang="en-US" altLang="zh-CN" sz="2000" dirty="0">
                <a:solidFill>
                  <a:srgbClr val="FF0000"/>
                </a:solidFill>
              </a:rPr>
              <a:t>evidence</a:t>
            </a:r>
            <a:r>
              <a:rPr lang="en-US" altLang="zh-CN" sz="2000" dirty="0"/>
              <a:t>.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</a:rPr>
              <a:t>Energy partition </a:t>
            </a:r>
            <a:r>
              <a:rPr lang="en-US" altLang="zh-CN" sz="2400" dirty="0"/>
              <a:t>in reconnection is </a:t>
            </a:r>
            <a:r>
              <a:rPr lang="en-US" altLang="zh-CN" sz="2400" dirty="0">
                <a:solidFill>
                  <a:srgbClr val="FF0000"/>
                </a:solidFill>
              </a:rPr>
              <a:t>in debate</a:t>
            </a:r>
            <a:r>
              <a:rPr lang="en-US" altLang="zh-CN" sz="2400" dirty="0"/>
              <a:t>.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Thermal energy is dominant. (Inglis+2014; Shu+2021)</a:t>
            </a:r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BBA883-F1D6-482D-89E1-288B511D82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319513-1F06-4877-BFF6-04EF5A0242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CA7497-B728-49ED-B47F-ED31B7BC2BB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8331CAB-7F12-4609-9B55-B833B337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30" b="2717"/>
          <a:stretch/>
        </p:blipFill>
        <p:spPr>
          <a:xfrm>
            <a:off x="5000534" y="2420"/>
            <a:ext cx="2461427" cy="25603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4B3AB8-A727-46A3-ACA1-99B54419F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74"/>
          <a:stretch/>
        </p:blipFill>
        <p:spPr>
          <a:xfrm>
            <a:off x="7477893" y="733940"/>
            <a:ext cx="4305557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EAE894-5281-4504-AF2E-B824CF439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" r="1"/>
          <a:stretch/>
        </p:blipFill>
        <p:spPr>
          <a:xfrm>
            <a:off x="5198155" y="2591981"/>
            <a:ext cx="2147170" cy="18288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DA0955-3FBF-4E9D-8DCB-53F72390A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12"/>
          <a:stretch/>
        </p:blipFill>
        <p:spPr>
          <a:xfrm>
            <a:off x="7861911" y="2591981"/>
            <a:ext cx="3591667" cy="181213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F9AE8B7-8CD6-440B-8451-B5CC6D739549}"/>
              </a:ext>
            </a:extLst>
          </p:cNvPr>
          <p:cNvSpPr txBox="1"/>
          <p:nvPr/>
        </p:nvSpPr>
        <p:spPr>
          <a:xfrm>
            <a:off x="6030991" y="252785"/>
            <a:ext cx="170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Gilbert+2001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EC7EA35-5562-436B-9120-75B7A4CEDB76}"/>
              </a:ext>
            </a:extLst>
          </p:cNvPr>
          <p:cNvSpPr txBox="1"/>
          <p:nvPr/>
        </p:nvSpPr>
        <p:spPr>
          <a:xfrm>
            <a:off x="9011312" y="626547"/>
            <a:ext cx="290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double decker, Liu+2012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4370E-A4B8-4D97-B97E-A42A9FF05D55}"/>
              </a:ext>
            </a:extLst>
          </p:cNvPr>
          <p:cNvSpPr txBox="1"/>
          <p:nvPr/>
        </p:nvSpPr>
        <p:spPr>
          <a:xfrm>
            <a:off x="5686814" y="2544265"/>
            <a:ext cx="172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Tripathi+2009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695686-4A03-4333-AF2E-0D8EE27E81C4}"/>
              </a:ext>
            </a:extLst>
          </p:cNvPr>
          <p:cNvSpPr txBox="1"/>
          <p:nvPr/>
        </p:nvSpPr>
        <p:spPr>
          <a:xfrm>
            <a:off x="8520112" y="4034904"/>
            <a:ext cx="275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Splitting, Cheng+2018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1654CF0-4609-4E20-8082-57AD9B393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598" y="4865833"/>
            <a:ext cx="3328986" cy="150289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EF9080-0F49-434D-84EE-587B95EC3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7557" y="4433355"/>
            <a:ext cx="2566212" cy="242464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CA9F65B-7500-4B59-92A8-30C09D43B019}"/>
              </a:ext>
            </a:extLst>
          </p:cNvPr>
          <p:cNvSpPr txBox="1"/>
          <p:nvPr/>
        </p:nvSpPr>
        <p:spPr>
          <a:xfrm>
            <a:off x="6327895" y="510894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Aunai+2011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B7CA4E-BC4D-4C80-8C00-67F86A765D56}"/>
              </a:ext>
            </a:extLst>
          </p:cNvPr>
          <p:cNvSpPr txBox="1"/>
          <p:nvPr/>
        </p:nvSpPr>
        <p:spPr>
          <a:xfrm>
            <a:off x="10925448" y="5754469"/>
            <a:ext cx="1209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Warmuth+2020</a:t>
            </a:r>
            <a:endParaRPr lang="zh-CN" altLang="en-US" dirty="0"/>
          </a:p>
        </p:txBody>
      </p:sp>
      <p:sp>
        <p:nvSpPr>
          <p:cNvPr id="24" name="文本占位符 1">
            <a:extLst>
              <a:ext uri="{FF2B5EF4-FFF2-40B4-BE49-F238E27FC236}">
                <a16:creationId xmlns:a16="http://schemas.microsoft.com/office/drawing/2014/main" id="{969BA7A3-0D08-42A7-8BB8-398D16E906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1" y="314132"/>
            <a:ext cx="3874138" cy="49667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altLang="zh-CN" dirty="0"/>
              <a:t>1. Introduction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877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3FEB6AA-DE9A-45D6-B4F3-F735E4FE70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314132"/>
            <a:ext cx="7724775" cy="49667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altLang="zh-CN" dirty="0"/>
              <a:t>2. Observations and Overview</a:t>
            </a:r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C9E6A4-5F9E-477F-B9B6-398AABF460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135" y="1253974"/>
            <a:ext cx="4051059" cy="5205549"/>
          </a:xfrm>
        </p:spPr>
        <p:txBody>
          <a:bodyPr>
            <a:noAutofit/>
          </a:bodyPr>
          <a:lstStyle/>
          <a:p>
            <a:pPr marL="457200" indent="-1828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A filament structure is </a:t>
            </a:r>
            <a:r>
              <a:rPr lang="en-US" altLang="zh-CN" sz="2400" dirty="0">
                <a:solidFill>
                  <a:srgbClr val="FF0000"/>
                </a:solidFill>
              </a:rPr>
              <a:t>split</a:t>
            </a:r>
            <a:r>
              <a:rPr lang="en-US" altLang="zh-CN" sz="2400" dirty="0"/>
              <a:t> into two upper and lower branches (F1&amp;F2) in AR 12665;</a:t>
            </a:r>
          </a:p>
          <a:p>
            <a:pPr marL="457200" indent="-1828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The filament undergoes a </a:t>
            </a:r>
            <a:r>
              <a:rPr lang="en-US" altLang="zh-CN" sz="2400" dirty="0">
                <a:solidFill>
                  <a:srgbClr val="FF0000"/>
                </a:solidFill>
              </a:rPr>
              <a:t>partial eruption</a:t>
            </a:r>
            <a:r>
              <a:rPr lang="en-US" altLang="zh-CN" sz="2400" dirty="0"/>
              <a:t> by ejecting the upper filament branch (F2).</a:t>
            </a:r>
          </a:p>
          <a:p>
            <a:pPr marL="457200" indent="-1828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The lower branch (F1), as part of the filament structure, </a:t>
            </a:r>
            <a:r>
              <a:rPr lang="en-US" altLang="zh-CN" sz="2400" dirty="0">
                <a:solidFill>
                  <a:srgbClr val="FF0000"/>
                </a:solidFill>
              </a:rPr>
              <a:t>survives</a:t>
            </a:r>
            <a:r>
              <a:rPr lang="en-US" altLang="zh-CN" sz="2400" dirty="0"/>
              <a:t> the eruptions.</a:t>
            </a:r>
          </a:p>
          <a:p>
            <a:pPr marL="457200" indent="-18288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The splitting is captured by IRIS spectroscopic observations </a:t>
            </a:r>
            <a:r>
              <a:rPr lang="en-US" altLang="zh-CN" sz="2400" dirty="0">
                <a:solidFill>
                  <a:srgbClr val="FF0000"/>
                </a:solidFill>
              </a:rPr>
              <a:t>on a rare occasion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6002F5-A260-4CD2-9880-30476D20EA8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CBC891-A784-41D7-816C-325A674DF9E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130B88-79EC-4352-A0FD-1618807A174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B2DE5D-ED4C-449D-ABCE-2A0889A36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29" y="1228188"/>
            <a:ext cx="6328606" cy="5212080"/>
          </a:xfrm>
          <a:prstGeom prst="rect">
            <a:avLst/>
          </a:prstGeom>
        </p:spPr>
      </p:pic>
      <p:pic>
        <p:nvPicPr>
          <p:cNvPr id="10" name="fig1">
            <a:hlinkClick r:id="" action="ppaction://media"/>
            <a:extLst>
              <a:ext uri="{FF2B5EF4-FFF2-40B4-BE49-F238E27FC236}">
                <a16:creationId xmlns:a16="http://schemas.microsoft.com/office/drawing/2014/main" id="{3959E677-768C-4548-A248-3C36933632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7395" y="2705523"/>
            <a:ext cx="1920240" cy="1434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53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7BC7600-86D0-4234-BED6-B196569EF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2988" y="314132"/>
            <a:ext cx="8650491" cy="496679"/>
          </a:xfrm>
        </p:spPr>
        <p:txBody>
          <a:bodyPr/>
          <a:lstStyle/>
          <a:p>
            <a:r>
              <a:rPr lang="en-US" altLang="zh-CN" dirty="0"/>
              <a:t>3. Reconnection Region and Outflows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5A29C9-0E5B-4FFE-9206-CE42B8199E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2988" y="1253974"/>
            <a:ext cx="5376862" cy="4746776"/>
          </a:xfrm>
        </p:spPr>
        <p:txBody>
          <a:bodyPr>
            <a:normAutofit/>
          </a:bodyPr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/>
              <a:t>Si IV 1393.755 Å line data reveal magnetic reconnection that </a:t>
            </a:r>
            <a:r>
              <a:rPr lang="en-US" altLang="zh-CN" sz="2400" dirty="0">
                <a:solidFill>
                  <a:srgbClr val="FF0000"/>
                </a:solidFill>
              </a:rPr>
              <a:t>splits</a:t>
            </a:r>
            <a:r>
              <a:rPr lang="en-US" altLang="zh-CN" sz="2400" dirty="0"/>
              <a:t> the filament structure into two branches.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Neighboring </a:t>
            </a:r>
            <a:r>
              <a:rPr lang="en-US" altLang="zh-CN" sz="2000" dirty="0">
                <a:solidFill>
                  <a:srgbClr val="FF0000"/>
                </a:solidFill>
              </a:rPr>
              <a:t>large blue- and redshifts </a:t>
            </a:r>
            <a:r>
              <a:rPr lang="en-US" altLang="zh-CN" sz="2000" dirty="0"/>
              <a:t>of </a:t>
            </a:r>
            <a:r>
              <a:rPr lang="zh-CN" altLang="en-US" sz="2000" dirty="0"/>
              <a:t>≥</a:t>
            </a:r>
            <a:r>
              <a:rPr lang="en-US" altLang="zh-CN" sz="2000" dirty="0"/>
              <a:t>50 km/s between the two filament branches, which spatially correspond to large nonthermal widths and enhanced intensities. 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/>
              <a:t>The length of the reconnection region is unprecedentedly </a:t>
            </a:r>
            <a:r>
              <a:rPr lang="en-US" altLang="zh-CN" sz="2400" dirty="0">
                <a:solidFill>
                  <a:srgbClr val="FF0000"/>
                </a:solidFill>
              </a:rPr>
              <a:t>∼20′′ (∼14 Mm)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A7FC99-327C-4677-BE71-69B4078D869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989597-5092-4831-AA2F-47ED5861CA7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6835D7-C464-45A1-AC2D-245924DAFE9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D927F3-FC36-4661-B757-925D9A362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631" y="956071"/>
            <a:ext cx="4172357" cy="534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2D35B43-C1F6-4A5D-8E52-6E875A93B6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2512" y="314132"/>
            <a:ext cx="8741635" cy="496679"/>
          </a:xfrm>
        </p:spPr>
        <p:txBody>
          <a:bodyPr/>
          <a:lstStyle/>
          <a:p>
            <a:r>
              <a:rPr lang="en-US" altLang="zh-CN" dirty="0"/>
              <a:t>3. </a:t>
            </a:r>
            <a:r>
              <a:rPr lang="en-US" altLang="zh-CN"/>
              <a:t>Reconnection Region </a:t>
            </a:r>
            <a:r>
              <a:rPr lang="en-US" altLang="zh-CN" dirty="0"/>
              <a:t>and Outflows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837748-A20B-43B4-8398-89909D13BF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2512" y="1253974"/>
            <a:ext cx="5008260" cy="4861076"/>
          </a:xfrm>
        </p:spPr>
        <p:txBody>
          <a:bodyPr>
            <a:normAutofit/>
          </a:bodyPr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/>
              <a:t>Both the upward and downward outflows </a:t>
            </a:r>
            <a:r>
              <a:rPr lang="en-US" altLang="zh-CN" sz="2400" dirty="0">
                <a:solidFill>
                  <a:srgbClr val="FF0000"/>
                </a:solidFill>
              </a:rPr>
              <a:t>decelerate</a:t>
            </a:r>
            <a:r>
              <a:rPr lang="en-US" altLang="zh-CN" sz="2400" dirty="0"/>
              <a:t> remarkably after they have left the reconnection site.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~150 km/s </a:t>
            </a:r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en-US" altLang="zh-CN" sz="2000" dirty="0"/>
              <a:t> ~50 km/s.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/>
              <a:t>The upward outflow may </a:t>
            </a:r>
            <a:r>
              <a:rPr lang="en-US" altLang="zh-CN" sz="2400" dirty="0">
                <a:solidFill>
                  <a:srgbClr val="FF0000"/>
                </a:solidFill>
              </a:rPr>
              <a:t>interact</a:t>
            </a:r>
            <a:r>
              <a:rPr lang="en-US" altLang="zh-CN" sz="2400" dirty="0"/>
              <a:t> with the upper filament branch.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line broadening on the blueshift side.</a:t>
            </a:r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961A-4531-4741-9559-8E1D257B579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EFA22-3E03-498E-B767-920B32E63F9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59ECCD-DEF2-45F0-96C8-206D5B0DAD2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69E29A-6150-4025-9E6F-DCC2F680B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53" y="1077762"/>
            <a:ext cx="5819707" cy="517063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046DEA-06DC-4D0B-B49B-675BCAF04765}"/>
              </a:ext>
            </a:extLst>
          </p:cNvPr>
          <p:cNvGrpSpPr/>
          <p:nvPr/>
        </p:nvGrpSpPr>
        <p:grpSpPr>
          <a:xfrm>
            <a:off x="6429374" y="1033463"/>
            <a:ext cx="5691189" cy="1905000"/>
            <a:chOff x="6429374" y="1033463"/>
            <a:chExt cx="5691189" cy="19050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CC8B64D-1196-4F65-A2C0-7A88BDFB0D03}"/>
                </a:ext>
              </a:extLst>
            </p:cNvPr>
            <p:cNvSpPr/>
            <p:nvPr/>
          </p:nvSpPr>
          <p:spPr>
            <a:xfrm>
              <a:off x="6429374" y="2371725"/>
              <a:ext cx="2762251" cy="5667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443E3AD-EC5A-4214-828D-FA904F510248}"/>
                </a:ext>
              </a:extLst>
            </p:cNvPr>
            <p:cNvSpPr/>
            <p:nvPr/>
          </p:nvSpPr>
          <p:spPr>
            <a:xfrm>
              <a:off x="9105900" y="1033463"/>
              <a:ext cx="3014663" cy="13382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9520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D24BB26-748B-43B7-B7E4-61D0A6BDE5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2512" y="314132"/>
            <a:ext cx="8783579" cy="496679"/>
          </a:xfrm>
        </p:spPr>
        <p:txBody>
          <a:bodyPr/>
          <a:lstStyle/>
          <a:p>
            <a:r>
              <a:rPr lang="en-US" altLang="zh-CN" dirty="0"/>
              <a:t>4. Temperature and Energy Partition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5F54FA-3E74-45B8-8542-591FF00D18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2512" y="1253973"/>
            <a:ext cx="6524625" cy="5023001"/>
          </a:xfrm>
        </p:spPr>
        <p:txBody>
          <a:bodyPr>
            <a:normAutofit/>
          </a:bodyPr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sz="2400" dirty="0"/>
              <a:t>Analysis of Differential Emission Measure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Temperature increased </a:t>
            </a:r>
            <a:r>
              <a:rPr lang="en-US" altLang="zh-CN" sz="2000" dirty="0">
                <a:solidFill>
                  <a:srgbClr val="FF0000"/>
                </a:solidFill>
              </a:rPr>
              <a:t>by ~9.2 MK </a:t>
            </a:r>
            <a:r>
              <a:rPr lang="en-US" altLang="zh-CN" sz="2000" dirty="0"/>
              <a:t>from ∼10</a:t>
            </a:r>
            <a:r>
              <a:rPr lang="en-US" altLang="zh-CN" sz="2000" baseline="30000" dirty="0"/>
              <a:t>6.68</a:t>
            </a:r>
            <a:r>
              <a:rPr lang="en-US" altLang="zh-CN" sz="2000" dirty="0"/>
              <a:t> K (4.8 MK) </a:t>
            </a:r>
            <a:r>
              <a:rPr lang="en-US" altLang="zh-CN" sz="2000" dirty="0">
                <a:solidFill>
                  <a:srgbClr val="FF0000"/>
                </a:solidFill>
              </a:rPr>
              <a:t>to ∼10</a:t>
            </a:r>
            <a:r>
              <a:rPr lang="en-US" altLang="zh-CN" sz="2000" baseline="30000" dirty="0">
                <a:solidFill>
                  <a:srgbClr val="FF0000"/>
                </a:solidFill>
              </a:rPr>
              <a:t>7.15</a:t>
            </a:r>
            <a:r>
              <a:rPr lang="en-US" altLang="zh-CN" sz="2000" dirty="0">
                <a:solidFill>
                  <a:srgbClr val="FF0000"/>
                </a:solidFill>
              </a:rPr>
              <a:t> K (14 MK);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Electron density </a:t>
            </a:r>
            <a:r>
              <a:rPr lang="fr-FR" altLang="zh-CN" sz="2000" dirty="0"/>
              <a:t>n</a:t>
            </a:r>
            <a:r>
              <a:rPr lang="fr-FR" altLang="zh-CN" sz="2000" baseline="-25000" dirty="0"/>
              <a:t>e</a:t>
            </a:r>
            <a:r>
              <a:rPr lang="fr-FR" altLang="zh-CN" sz="2000" dirty="0"/>
              <a:t> ≈ 1.94 × 10</a:t>
            </a:r>
            <a:r>
              <a:rPr lang="fr-FR" altLang="zh-CN" sz="2000" baseline="30000" dirty="0"/>
              <a:t>10</a:t>
            </a:r>
            <a:r>
              <a:rPr lang="fr-FR" altLang="zh-CN" sz="2000" dirty="0"/>
              <a:t> cm</a:t>
            </a:r>
            <a:r>
              <a:rPr lang="fr-FR" altLang="zh-CN" sz="2000" baseline="30000" dirty="0"/>
              <a:t>−3</a:t>
            </a:r>
            <a:r>
              <a:rPr lang="fr-FR" altLang="zh-CN" sz="2000" dirty="0"/>
              <a:t> </a:t>
            </a:r>
            <a:r>
              <a:rPr lang="fr-FR" altLang="zh-CN" sz="2000" dirty="0" err="1"/>
              <a:t>before</a:t>
            </a:r>
            <a:r>
              <a:rPr lang="fr-FR" altLang="zh-CN" sz="2000" dirty="0"/>
              <a:t> the </a:t>
            </a:r>
            <a:r>
              <a:rPr lang="fr-FR" altLang="zh-CN" sz="2000" dirty="0" err="1"/>
              <a:t>reconnection</a:t>
            </a:r>
            <a:r>
              <a:rPr lang="fr-FR" altLang="zh-CN" sz="2000" dirty="0"/>
              <a:t>, and n</a:t>
            </a:r>
            <a:r>
              <a:rPr lang="fr-FR" altLang="zh-CN" sz="2000" baseline="-25000" dirty="0"/>
              <a:t>e</a:t>
            </a:r>
            <a:r>
              <a:rPr lang="fr-FR" altLang="zh-CN" sz="2000" dirty="0"/>
              <a:t> ≈ 3.94 × 10</a:t>
            </a:r>
            <a:r>
              <a:rPr lang="fr-FR" altLang="zh-CN" sz="2000" baseline="30000" dirty="0"/>
              <a:t>10</a:t>
            </a:r>
            <a:r>
              <a:rPr lang="fr-FR" altLang="zh-CN" sz="2000" dirty="0"/>
              <a:t> cm</a:t>
            </a:r>
            <a:r>
              <a:rPr lang="fr-FR" altLang="zh-CN" sz="2000" baseline="30000" dirty="0"/>
              <a:t>−3</a:t>
            </a:r>
            <a:r>
              <a:rPr lang="fr-FR" altLang="zh-CN" sz="2000" dirty="0"/>
              <a:t> </a:t>
            </a:r>
            <a:r>
              <a:rPr lang="fr-FR" altLang="zh-CN" sz="2000" dirty="0" err="1"/>
              <a:t>during</a:t>
            </a:r>
            <a:r>
              <a:rPr lang="fr-FR" altLang="zh-CN" sz="2000" dirty="0"/>
              <a:t> the </a:t>
            </a:r>
            <a:r>
              <a:rPr lang="fr-FR" altLang="zh-CN" sz="2000" dirty="0" err="1"/>
              <a:t>reconnection</a:t>
            </a:r>
            <a:r>
              <a:rPr lang="en-US" altLang="zh-CN" sz="2000" dirty="0"/>
              <a:t>;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The thermal energy density is E</a:t>
            </a:r>
            <a:r>
              <a:rPr lang="en-US" altLang="zh-CN" sz="2000" baseline="-25000" dirty="0"/>
              <a:t>th</a:t>
            </a:r>
            <a:r>
              <a:rPr lang="en-US" altLang="zh-CN" sz="2000" dirty="0"/>
              <a:t> ≈ 74.7 ergs cm</a:t>
            </a:r>
            <a:r>
              <a:rPr lang="en-US" altLang="zh-CN" sz="2000" baseline="30000" dirty="0"/>
              <a:t>−3</a:t>
            </a:r>
            <a:r>
              <a:rPr lang="en-US" altLang="zh-CN" sz="2000" dirty="0"/>
              <a:t>, and </a:t>
            </a:r>
            <a:r>
              <a:rPr lang="en-US" altLang="zh-CN" sz="2000" dirty="0" err="1"/>
              <a:t>E</a:t>
            </a:r>
            <a:r>
              <a:rPr lang="en-US" altLang="zh-CN" sz="2000" baseline="-25000" dirty="0" err="1"/>
              <a:t>k</a:t>
            </a:r>
            <a:r>
              <a:rPr lang="en-US" altLang="zh-CN" sz="2000" dirty="0"/>
              <a:t> ≈ 2.06 ergs cm</a:t>
            </a:r>
            <a:r>
              <a:rPr lang="en-US" altLang="zh-CN" sz="2000" baseline="30000" dirty="0"/>
              <a:t>−3 </a:t>
            </a:r>
            <a:r>
              <a:rPr lang="en-US" altLang="zh-CN" sz="2000" dirty="0"/>
              <a:t>(v</a:t>
            </a:r>
            <a:r>
              <a:rPr lang="en-US" altLang="zh-CN" sz="2000" baseline="-25000" dirty="0"/>
              <a:t>i</a:t>
            </a:r>
            <a:r>
              <a:rPr lang="en-US" altLang="zh-CN" sz="2000" dirty="0"/>
              <a:t>=100 km/s);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</a:rPr>
              <a:t>E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th</a:t>
            </a:r>
            <a:r>
              <a:rPr lang="en-US" altLang="zh-CN" sz="2000" dirty="0">
                <a:solidFill>
                  <a:srgbClr val="FF0000"/>
                </a:solidFill>
              </a:rPr>
              <a:t>/</a:t>
            </a:r>
            <a:r>
              <a:rPr lang="en-US" altLang="zh-CN" sz="2000" dirty="0" err="1">
                <a:solidFill>
                  <a:srgbClr val="FF0000"/>
                </a:solidFill>
              </a:rPr>
              <a:t>E</a:t>
            </a:r>
            <a:r>
              <a:rPr lang="en-US" altLang="zh-CN" sz="2000" baseline="-25000" dirty="0" err="1">
                <a:solidFill>
                  <a:srgbClr val="FF0000"/>
                </a:solidFill>
              </a:rPr>
              <a:t>k</a:t>
            </a:r>
            <a:r>
              <a:rPr lang="en-US" altLang="zh-CN" sz="2000" dirty="0">
                <a:solidFill>
                  <a:srgbClr val="FF0000"/>
                </a:solidFill>
              </a:rPr>
              <a:t> ≈ 36 </a:t>
            </a:r>
            <a:r>
              <a:rPr lang="en-US" altLang="zh-CN" sz="2000" dirty="0"/>
              <a:t>(v</a:t>
            </a:r>
            <a:r>
              <a:rPr lang="en-US" altLang="zh-CN" sz="2000" baseline="-25000" dirty="0"/>
              <a:t>i</a:t>
            </a:r>
            <a:r>
              <a:rPr lang="en-US" altLang="zh-CN" sz="2000" dirty="0"/>
              <a:t>=100 km/s) or </a:t>
            </a:r>
            <a:r>
              <a:rPr lang="en-US" altLang="zh-CN" sz="2000" dirty="0">
                <a:solidFill>
                  <a:srgbClr val="FF0000"/>
                </a:solidFill>
              </a:rPr>
              <a:t>≈ 9</a:t>
            </a:r>
            <a:r>
              <a:rPr lang="en-US" altLang="zh-CN" sz="2000" dirty="0"/>
              <a:t> (v</a:t>
            </a:r>
            <a:r>
              <a:rPr lang="en-US" altLang="zh-CN" sz="2000" baseline="-25000" dirty="0"/>
              <a:t>i</a:t>
            </a:r>
            <a:r>
              <a:rPr lang="en-US" altLang="zh-CN" sz="2000" dirty="0"/>
              <a:t>=200 km/s);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sz="2000" dirty="0"/>
              <a:t>Total thermal energy </a:t>
            </a:r>
            <a:r>
              <a:rPr lang="en-US" altLang="zh-CN" sz="2000" dirty="0" err="1">
                <a:solidFill>
                  <a:srgbClr val="FF0000"/>
                </a:solidFill>
              </a:rPr>
              <a:t>W</a:t>
            </a:r>
            <a:r>
              <a:rPr lang="en-US" altLang="zh-CN" sz="2000" baseline="-25000" dirty="0" err="1">
                <a:solidFill>
                  <a:srgbClr val="FF0000"/>
                </a:solidFill>
              </a:rPr>
              <a:t>th</a:t>
            </a:r>
            <a:r>
              <a:rPr lang="en-US" altLang="zh-CN" sz="2000" dirty="0">
                <a:solidFill>
                  <a:srgbClr val="FF0000"/>
                </a:solidFill>
              </a:rPr>
              <a:t> ≈ 1.3 × 10</a:t>
            </a:r>
            <a:r>
              <a:rPr lang="en-US" altLang="zh-CN" sz="2000" baseline="30000" dirty="0">
                <a:solidFill>
                  <a:srgbClr val="FF0000"/>
                </a:solidFill>
              </a:rPr>
              <a:t>27</a:t>
            </a:r>
            <a:r>
              <a:rPr lang="en-US" altLang="zh-CN" sz="2000" dirty="0">
                <a:solidFill>
                  <a:srgbClr val="FF0000"/>
                </a:solidFill>
              </a:rPr>
              <a:t> ergs</a:t>
            </a:r>
            <a:r>
              <a:rPr lang="en-US" altLang="zh-CN" sz="2000" dirty="0"/>
              <a:t>.</a:t>
            </a:r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5C7715-3063-46D2-8F6C-3BFBBCF752D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/>
              <a:t>2023-04-24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D9A8D4-BBE4-4E4B-9736-985DE9436E8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AF4E37-94AB-4982-95D2-DFCA625A3DA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7CAAD6-4241-4876-842C-CBAD8F947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95" y="965200"/>
            <a:ext cx="3457368" cy="53911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3D73F3-955A-41CF-8F62-4772C9162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t="4550" r="2890" b="2155"/>
          <a:stretch/>
        </p:blipFill>
        <p:spPr>
          <a:xfrm>
            <a:off x="4181338" y="4480560"/>
            <a:ext cx="3204269" cy="23774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B7FA614-0B3E-41F4-8768-AA10D198D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4"/>
          <a:stretch/>
        </p:blipFill>
        <p:spPr>
          <a:xfrm>
            <a:off x="2079723" y="4480560"/>
            <a:ext cx="199733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8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EFC057-00BE-4C11-9B38-8CAE9A0A70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8700" y="1253974"/>
            <a:ext cx="5910263" cy="5102376"/>
          </a:xfrm>
        </p:spPr>
        <p:txBody>
          <a:bodyPr>
            <a:normAutofit fontScale="85000" lnSpcReduction="10000"/>
          </a:bodyPr>
          <a:lstStyle/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Definite spectroscopic evidence </a:t>
            </a:r>
            <a:r>
              <a:rPr lang="en-US" altLang="zh-CN" dirty="0"/>
              <a:t>for the splitting of a solar filament by magnetic reconnection in an extended region.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dirty="0"/>
              <a:t>reconnection region extends to an </a:t>
            </a:r>
            <a:r>
              <a:rPr lang="en-US" altLang="zh-CN" dirty="0">
                <a:solidFill>
                  <a:srgbClr val="FF0000"/>
                </a:solidFill>
              </a:rPr>
              <a:t>unprecedented length </a:t>
            </a:r>
            <a:r>
              <a:rPr lang="en-US" altLang="zh-CN" dirty="0"/>
              <a:t>of </a:t>
            </a:r>
            <a:r>
              <a:rPr lang="en-US" altLang="zh-CN" dirty="0">
                <a:solidFill>
                  <a:srgbClr val="FF0000"/>
                </a:solidFill>
              </a:rPr>
              <a:t>~14,000 km</a:t>
            </a:r>
            <a:r>
              <a:rPr lang="en-US" altLang="zh-CN" dirty="0"/>
              <a:t>;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dirty="0"/>
              <a:t>bidirectional outflows are of ∼100 km/s; the upward flow may </a:t>
            </a:r>
            <a:r>
              <a:rPr lang="en-US" altLang="zh-CN" dirty="0">
                <a:solidFill>
                  <a:srgbClr val="FF0000"/>
                </a:solidFill>
              </a:rPr>
              <a:t>interact</a:t>
            </a:r>
            <a:r>
              <a:rPr lang="en-US" altLang="zh-CN" dirty="0"/>
              <a:t> with the upper filament branch; </a:t>
            </a:r>
          </a:p>
          <a:p>
            <a:pPr marL="914400" lvl="1" indent="-182880">
              <a:buFont typeface="Arial" panose="020B0604020202020204" pitchFamily="34" charset="0"/>
              <a:buChar char="•"/>
            </a:pPr>
            <a:r>
              <a:rPr lang="en-US" altLang="zh-CN" dirty="0"/>
              <a:t>reconnection splits the filament structure into two branches; the </a:t>
            </a:r>
            <a:r>
              <a:rPr lang="en-US" altLang="zh-CN" dirty="0">
                <a:solidFill>
                  <a:srgbClr val="FF0000"/>
                </a:solidFill>
              </a:rPr>
              <a:t>upper branch erupts</a:t>
            </a:r>
            <a:r>
              <a:rPr lang="en-US" altLang="zh-CN" dirty="0"/>
              <a:t> eventually and the </a:t>
            </a:r>
            <a:r>
              <a:rPr lang="en-US" altLang="zh-CN" dirty="0">
                <a:solidFill>
                  <a:srgbClr val="FF0000"/>
                </a:solidFill>
              </a:rPr>
              <a:t>lower branch remained</a:t>
            </a:r>
            <a:r>
              <a:rPr lang="en-US" altLang="zh-CN" dirty="0"/>
              <a:t>. 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dirty="0"/>
              <a:t>Temperature is up to </a:t>
            </a:r>
            <a:r>
              <a:rPr lang="en-US" altLang="zh-CN" dirty="0">
                <a:solidFill>
                  <a:srgbClr val="FF0000"/>
                </a:solidFill>
              </a:rPr>
              <a:t>14 MK</a:t>
            </a:r>
            <a:r>
              <a:rPr lang="en-US" altLang="zh-CN" dirty="0"/>
              <a:t>, and the </a:t>
            </a:r>
            <a:r>
              <a:rPr lang="en-US" altLang="zh-CN" dirty="0">
                <a:solidFill>
                  <a:srgbClr val="FF0000"/>
                </a:solidFill>
              </a:rPr>
              <a:t>thermal energy dominates </a:t>
            </a:r>
            <a:r>
              <a:rPr lang="en-US" altLang="zh-CN" dirty="0"/>
              <a:t>the kinetic energy. </a:t>
            </a:r>
          </a:p>
          <a:p>
            <a:pPr marL="457200" indent="-182880">
              <a:buFont typeface="Arial" panose="020B0604020202020204" pitchFamily="34" charset="0"/>
              <a:buChar char="•"/>
            </a:pPr>
            <a:r>
              <a:rPr lang="en-US" altLang="zh-CN" dirty="0"/>
              <a:t>Implications in </a:t>
            </a:r>
            <a:r>
              <a:rPr lang="en-US" altLang="zh-CN" dirty="0">
                <a:solidFill>
                  <a:srgbClr val="FF0000"/>
                </a:solidFill>
              </a:rPr>
              <a:t>successive</a:t>
            </a:r>
            <a:r>
              <a:rPr lang="en-US" altLang="zh-CN" dirty="0"/>
              <a:t> filament </a:t>
            </a:r>
            <a:r>
              <a:rPr lang="en-US" altLang="zh-CN" dirty="0">
                <a:solidFill>
                  <a:srgbClr val="FF0000"/>
                </a:solidFill>
              </a:rPr>
              <a:t>eruptions</a:t>
            </a:r>
            <a:r>
              <a:rPr lang="en-US" altLang="zh-CN" dirty="0"/>
              <a:t> from the same AR.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0A4A5A-B446-487B-B05A-B5BCAE9FE3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altLang="zh-CN" dirty="0"/>
              <a:t>2023-04-24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EC2990-6EC6-4F2D-913D-1396BDA7149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altLang="zh-CN"/>
              <a:t>EGU23-1508@Vienna, Austria &amp; Online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E85C70-37C4-4DA2-B2DC-20A9739DA37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25CE675-3436-438C-BFF4-0F59EAE91004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24C3A2F-CEBD-437F-8762-FC273116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60" y="1253975"/>
            <a:ext cx="4572000" cy="236970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D663A16-E6E9-401F-8434-E98A1E79AD46}"/>
              </a:ext>
            </a:extLst>
          </p:cNvPr>
          <p:cNvGrpSpPr/>
          <p:nvPr/>
        </p:nvGrpSpPr>
        <p:grpSpPr>
          <a:xfrm>
            <a:off x="7396163" y="3662946"/>
            <a:ext cx="4185197" cy="2763163"/>
            <a:chOff x="7686962" y="3849065"/>
            <a:chExt cx="4185197" cy="276316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907FC92-F905-4D64-ABC7-4B48FFEE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6962" y="3849065"/>
              <a:ext cx="4150430" cy="2763163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A393BBE-46FC-450B-BC0F-5B62AB1933F4}"/>
                </a:ext>
              </a:extLst>
            </p:cNvPr>
            <p:cNvSpPr txBox="1"/>
            <p:nvPr/>
          </p:nvSpPr>
          <p:spPr>
            <a:xfrm>
              <a:off x="9107363" y="3849065"/>
              <a:ext cx="2764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FFFF"/>
                  </a:solidFill>
                </a:rPr>
                <a:t>9 days later; Liu+2019</a:t>
              </a:r>
              <a:endParaRPr lang="zh-CN" altLang="en-US" b="1" dirty="0">
                <a:solidFill>
                  <a:srgbClr val="00FFFF"/>
                </a:solidFill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573B5B3-DCB3-4932-BA06-58BA91D9CAB6}"/>
              </a:ext>
            </a:extLst>
          </p:cNvPr>
          <p:cNvSpPr txBox="1"/>
          <p:nvPr/>
        </p:nvSpPr>
        <p:spPr>
          <a:xfrm>
            <a:off x="8920499" y="1214709"/>
            <a:ext cx="276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Hu+2022 </a:t>
            </a:r>
            <a:r>
              <a:rPr lang="en-US" altLang="zh-CN" i="1" dirty="0" err="1"/>
              <a:t>ApJL</a:t>
            </a:r>
            <a:r>
              <a:rPr lang="en-US" altLang="zh-CN" dirty="0"/>
              <a:t> </a:t>
            </a:r>
            <a:r>
              <a:rPr lang="en-US" altLang="zh-CN" b="1" dirty="0"/>
              <a:t>940</a:t>
            </a:r>
            <a:r>
              <a:rPr lang="en-US" altLang="zh-CN" dirty="0"/>
              <a:t> L12</a:t>
            </a:r>
            <a:endParaRPr lang="zh-CN" altLang="en-US" dirty="0"/>
          </a:p>
        </p:txBody>
      </p:sp>
      <p:sp>
        <p:nvSpPr>
          <p:cNvPr id="13" name="文本占位符 1">
            <a:extLst>
              <a:ext uri="{FF2B5EF4-FFF2-40B4-BE49-F238E27FC236}">
                <a16:creationId xmlns:a16="http://schemas.microsoft.com/office/drawing/2014/main" id="{97BD0639-2EB7-46EA-B407-64F837426F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2512" y="314132"/>
            <a:ext cx="8783579" cy="496679"/>
          </a:xfrm>
        </p:spPr>
        <p:txBody>
          <a:bodyPr/>
          <a:lstStyle/>
          <a:p>
            <a:r>
              <a:rPr lang="en-US" altLang="zh-CN" dirty="0"/>
              <a:t>5. Conclusions and Discussions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286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3884"/>
      </a:accent1>
      <a:accent2>
        <a:srgbClr val="4F81BD"/>
      </a:accent2>
      <a:accent3>
        <a:srgbClr val="E7E6E6"/>
      </a:accent3>
      <a:accent4>
        <a:srgbClr val="7F7F7F"/>
      </a:accent4>
      <a:accent5>
        <a:srgbClr val="093884"/>
      </a:accent5>
      <a:accent6>
        <a:srgbClr val="4F81BD"/>
      </a:accent6>
      <a:hlink>
        <a:srgbClr val="093884"/>
      </a:hlink>
      <a:folHlink>
        <a:srgbClr val="7F7F7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7598</TotalTime>
  <Words>762</Words>
  <Application>Microsoft Office PowerPoint</Application>
  <PresentationFormat>宽屏</PresentationFormat>
  <Paragraphs>95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微软雅黑</vt:lpstr>
      <vt:lpstr>等线</vt:lpstr>
      <vt:lpstr>黑体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秦 镜璇</dc:creator>
  <cp:lastModifiedBy>huhd</cp:lastModifiedBy>
  <cp:revision>799</cp:revision>
  <dcterms:created xsi:type="dcterms:W3CDTF">2022-01-18T16:25:27Z</dcterms:created>
  <dcterms:modified xsi:type="dcterms:W3CDTF">2023-04-21T13:47:10Z</dcterms:modified>
</cp:coreProperties>
</file>