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60" r:id="rId2"/>
    <p:sldId id="282" r:id="rId3"/>
    <p:sldId id="271" r:id="rId4"/>
    <p:sldId id="288" r:id="rId5"/>
    <p:sldId id="283" r:id="rId6"/>
    <p:sldId id="258" r:id="rId7"/>
    <p:sldId id="262" r:id="rId8"/>
    <p:sldId id="264" r:id="rId9"/>
    <p:sldId id="268" r:id="rId10"/>
    <p:sldId id="261" r:id="rId11"/>
    <p:sldId id="265" r:id="rId12"/>
    <p:sldId id="267" r:id="rId13"/>
    <p:sldId id="272" r:id="rId14"/>
    <p:sldId id="273" r:id="rId15"/>
    <p:sldId id="274" r:id="rId16"/>
    <p:sldId id="275" r:id="rId17"/>
    <p:sldId id="287" r:id="rId18"/>
    <p:sldId id="278" r:id="rId19"/>
    <p:sldId id="279" r:id="rId20"/>
    <p:sldId id="285" r:id="rId21"/>
    <p:sldId id="280" r:id="rId22"/>
    <p:sldId id="286" r:id="rId23"/>
    <p:sldId id="259" r:id="rId2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fan" initials="S" lastIdx="1" clrIdx="0">
    <p:extLst>
      <p:ext uri="{19B8F6BF-5375-455C-9EA6-DF929625EA0E}">
        <p15:presenceInfo xmlns:p15="http://schemas.microsoft.com/office/powerpoint/2012/main" userId="27cf6efdfc9ab26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9"/>
    <a:srgbClr val="A5A5A5"/>
    <a:srgbClr val="999999"/>
    <a:srgbClr val="850181"/>
    <a:srgbClr val="1E1F89"/>
    <a:srgbClr val="5353A4"/>
    <a:srgbClr val="028602"/>
    <a:srgbClr val="121086"/>
    <a:srgbClr val="8E0886"/>
    <a:srgbClr val="1CB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D80651-BF02-47E3-B16B-374A4A3D4BBC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44BA2-183E-4119-98BF-FD23636D90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7184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11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548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9763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2159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473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691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760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20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934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117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5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7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8558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719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128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699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6028C9-4C0F-498A-8010-05FF26B9302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9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51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2379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1354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9441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9049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4405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671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4611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25213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646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18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928684-727C-4FD6-8DA8-55AECADC9977}" type="datetimeFigureOut">
              <a:rPr lang="de-DE" smtClean="0"/>
              <a:t>26.04.2023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F97E0-0816-4CED-8443-9B781AC0D2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367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26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3" Type="http://schemas.openxmlformats.org/officeDocument/2006/relationships/image" Target="../media/image28.png"/><Relationship Id="rId7" Type="http://schemas.openxmlformats.org/officeDocument/2006/relationships/slide" Target="slide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3.png"/><Relationship Id="rId7" Type="http://schemas.openxmlformats.org/officeDocument/2006/relationships/slide" Target="slide1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image" Target="../media/image29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openxmlformats.org/officeDocument/2006/relationships/image" Target="../media/image3.png"/><Relationship Id="rId4" Type="http://schemas.openxmlformats.org/officeDocument/2006/relationships/image" Target="../media/image30.png"/><Relationship Id="rId9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.png"/><Relationship Id="rId7" Type="http://schemas.openxmlformats.org/officeDocument/2006/relationships/image" Target="../media/image31.tmp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6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4.png"/><Relationship Id="rId15" Type="http://schemas.openxmlformats.org/officeDocument/2006/relationships/slide" Target="slide15.xml"/><Relationship Id="rId10" Type="http://schemas.openxmlformats.org/officeDocument/2006/relationships/image" Target="../media/image34.png"/><Relationship Id="rId4" Type="http://schemas.openxmlformats.org/officeDocument/2006/relationships/slide" Target="slide2.xml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6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slide" Target="slide2.xml"/><Relationship Id="rId15" Type="http://schemas.openxmlformats.org/officeDocument/2006/relationships/slide" Target="slide16.xml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41.png"/><Relationship Id="rId7" Type="http://schemas.openxmlformats.org/officeDocument/2006/relationships/image" Target="../media/image30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35.png"/><Relationship Id="rId5" Type="http://schemas.openxmlformats.org/officeDocument/2006/relationships/slide" Target="slide2.xml"/><Relationship Id="rId15" Type="http://schemas.openxmlformats.org/officeDocument/2006/relationships/slide" Target="slide17.xml"/><Relationship Id="rId10" Type="http://schemas.openxmlformats.org/officeDocument/2006/relationships/image" Target="../media/image34.png"/><Relationship Id="rId4" Type="http://schemas.openxmlformats.org/officeDocument/2006/relationships/image" Target="../media/image3.png"/><Relationship Id="rId9" Type="http://schemas.openxmlformats.org/officeDocument/2006/relationships/image" Target="../media/image33.pn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3.png"/><Relationship Id="rId7" Type="http://schemas.openxmlformats.org/officeDocument/2006/relationships/slide" Target="slide1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slide" Target="slide2.xml"/><Relationship Id="rId17" Type="http://schemas.openxmlformats.org/officeDocument/2006/relationships/slide" Target="slide17.xml"/><Relationship Id="rId2" Type="http://schemas.openxmlformats.org/officeDocument/2006/relationships/notesSlide" Target="../notesSlides/notesSlide15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3.png"/><Relationship Id="rId5" Type="http://schemas.openxmlformats.org/officeDocument/2006/relationships/image" Target="../media/image46.png"/><Relationship Id="rId15" Type="http://schemas.openxmlformats.org/officeDocument/2006/relationships/image" Target="../media/image55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54.png"/><Relationship Id="rId3" Type="http://schemas.openxmlformats.org/officeDocument/2006/relationships/image" Target="../media/image52.png"/><Relationship Id="rId7" Type="http://schemas.openxmlformats.org/officeDocument/2006/relationships/image" Target="../media/image58.png"/><Relationship Id="rId12" Type="http://schemas.openxmlformats.org/officeDocument/2006/relationships/image" Target="../media/image4.png"/><Relationship Id="rId17" Type="http://schemas.openxmlformats.org/officeDocument/2006/relationships/slide" Target="slide18.xml"/><Relationship Id="rId2" Type="http://schemas.openxmlformats.org/officeDocument/2006/relationships/notesSlide" Target="../notesSlides/notesSlide16.xml"/><Relationship Id="rId16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slide" Target="slide2.xml"/><Relationship Id="rId5" Type="http://schemas.openxmlformats.org/officeDocument/2006/relationships/image" Target="../media/image56.png"/><Relationship Id="rId15" Type="http://schemas.openxmlformats.org/officeDocument/2006/relationships/image" Target="../media/image61.png"/><Relationship Id="rId10" Type="http://schemas.openxmlformats.org/officeDocument/2006/relationships/image" Target="../media/image3.png"/><Relationship Id="rId4" Type="http://schemas.openxmlformats.org/officeDocument/2006/relationships/image" Target="../media/image53.png"/><Relationship Id="rId9" Type="http://schemas.openxmlformats.org/officeDocument/2006/relationships/image" Target="../media/image60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7.png"/><Relationship Id="rId18" Type="http://schemas.openxmlformats.org/officeDocument/2006/relationships/slide" Target="slide1.xml"/><Relationship Id="rId3" Type="http://schemas.openxmlformats.org/officeDocument/2006/relationships/image" Target="../media/image5.png"/><Relationship Id="rId7" Type="http://schemas.openxmlformats.org/officeDocument/2006/relationships/slide" Target="slide21.xml"/><Relationship Id="rId12" Type="http://schemas.openxmlformats.org/officeDocument/2006/relationships/slide" Target="slide7.xml"/><Relationship Id="rId17" Type="http://schemas.openxmlformats.org/officeDocument/2006/relationships/image" Target="../media/image9.png"/><Relationship Id="rId2" Type="http://schemas.openxmlformats.org/officeDocument/2006/relationships/slide" Target="slide14.xml"/><Relationship Id="rId16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openxmlformats.org/officeDocument/2006/relationships/image" Target="../media/image6.png"/><Relationship Id="rId5" Type="http://schemas.openxmlformats.org/officeDocument/2006/relationships/slide" Target="slide3.xml"/><Relationship Id="rId15" Type="http://schemas.openxmlformats.org/officeDocument/2006/relationships/image" Target="../media/image8.png"/><Relationship Id="rId10" Type="http://schemas.openxmlformats.org/officeDocument/2006/relationships/slide" Target="slide12.xml"/><Relationship Id="rId4" Type="http://schemas.openxmlformats.org/officeDocument/2006/relationships/image" Target="../media/image3.png"/><Relationship Id="rId9" Type="http://schemas.openxmlformats.org/officeDocument/2006/relationships/slide" Target="slide20.xml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slide" Target="slide19.xml"/><Relationship Id="rId5" Type="http://schemas.openxmlformats.org/officeDocument/2006/relationships/image" Target="../media/image4.png"/><Relationship Id="rId10" Type="http://schemas.openxmlformats.org/officeDocument/2006/relationships/slide" Target="slide21.xml"/><Relationship Id="rId4" Type="http://schemas.openxmlformats.org/officeDocument/2006/relationships/slide" Target="slide2.xml"/><Relationship Id="rId9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0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2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image" Target="../media/image4.png"/><Relationship Id="rId10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2.xml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slide" Target="slide3.xml"/><Relationship Id="rId4" Type="http://schemas.openxmlformats.org/officeDocument/2006/relationships/image" Target="../media/image4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png"/><Relationship Id="rId7" Type="http://schemas.openxmlformats.org/officeDocument/2006/relationships/slide" Target="slide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11" Type="http://schemas.openxmlformats.org/officeDocument/2006/relationships/slide" Target="slide4.xml"/><Relationship Id="rId5" Type="http://schemas.openxmlformats.org/officeDocument/2006/relationships/image" Target="../media/image5.png"/><Relationship Id="rId10" Type="http://schemas.openxmlformats.org/officeDocument/2006/relationships/slide" Target="slide6.xml"/><Relationship Id="rId4" Type="http://schemas.openxmlformats.org/officeDocument/2006/relationships/slide" Target="slide14.xml"/><Relationship Id="rId9" Type="http://schemas.openxmlformats.org/officeDocument/2006/relationships/slide" Target="slide1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png"/><Relationship Id="rId7" Type="http://schemas.openxmlformats.org/officeDocument/2006/relationships/slide" Target="slide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10" Type="http://schemas.openxmlformats.org/officeDocument/2006/relationships/slide" Target="slide5.xml"/><Relationship Id="rId4" Type="http://schemas.openxmlformats.org/officeDocument/2006/relationships/image" Target="../media/image19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slide" Target="slide2.xml"/><Relationship Id="rId9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25.png"/><Relationship Id="rId7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" y="-1100105"/>
            <a:ext cx="17597994" cy="9898872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0" y="-1100105"/>
            <a:ext cx="17603945" cy="9898871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4194" y="1562209"/>
            <a:ext cx="9144000" cy="3536264"/>
          </a:xfrm>
        </p:spPr>
        <p:txBody>
          <a:bodyPr anchor="ctr">
            <a:normAutofit/>
          </a:bodyPr>
          <a:lstStyle/>
          <a:p>
            <a:pPr algn="l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4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</a:t>
            </a:r>
            <a:r>
              <a:rPr lang="en-US" sz="4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ehaviour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of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sulfur </a:t>
            </a: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reduced systems and its application to Mercury </a:t>
            </a:r>
            <a:endParaRPr lang="de-DE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1557" y="4153057"/>
            <a:ext cx="6949440" cy="867649"/>
          </a:xfrm>
        </p:spPr>
        <p:txBody>
          <a:bodyPr anchor="ctr">
            <a:normAutofit/>
          </a:bodyPr>
          <a:lstStyle/>
          <a:p>
            <a:pPr algn="l"/>
            <a:r>
              <a:rPr lang="en-US" sz="20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EGU General Assembly 2023</a:t>
            </a:r>
            <a:endParaRPr lang="de-DE" sz="20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5558" y="193288"/>
            <a:ext cx="1835055" cy="1835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40" y="130628"/>
            <a:ext cx="1781364" cy="178136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587829" y="4303594"/>
            <a:ext cx="1359252" cy="7846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88726" y="4302572"/>
            <a:ext cx="3398817" cy="557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ubtitle 2"/>
          <p:cNvSpPr txBox="1">
            <a:spLocks/>
          </p:cNvSpPr>
          <p:nvPr/>
        </p:nvSpPr>
        <p:spPr>
          <a:xfrm>
            <a:off x="502190" y="4941515"/>
            <a:ext cx="6949440" cy="867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By: Stefan </a:t>
            </a:r>
            <a:r>
              <a:rPr lang="en-US" sz="16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Pitsch</a:t>
            </a:r>
            <a: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Supervisors: M. Schmidt, P. </a:t>
            </a:r>
            <a:r>
              <a:rPr lang="en-US" sz="16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Sossi</a:t>
            </a:r>
            <a:r>
              <a:rPr lang="en-US" sz="1600" spc="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C. </a:t>
            </a:r>
            <a:r>
              <a:rPr lang="en-US" sz="1600" spc="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Liebske</a:t>
            </a:r>
            <a:endParaRPr lang="de-DE" sz="16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4" name="Right Arrow 13">
            <a:hlinkClick r:id="rId5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Troilite</a:t>
            </a:r>
            <a:r>
              <a:rPr lang="de-DE" dirty="0" smtClean="0"/>
              <a:t> vs. </a:t>
            </a:r>
            <a:r>
              <a:rPr lang="de-DE" dirty="0" err="1" smtClean="0"/>
              <a:t>pyrrhotite</a:t>
            </a:r>
            <a:endParaRPr lang="de-D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5787797"/>
            <a:ext cx="10950719" cy="630859"/>
          </a:xfrm>
          <a:solidFill>
            <a:schemeClr val="accent1">
              <a:lumMod val="40000"/>
              <a:lumOff val="60000"/>
            </a:schemeClr>
          </a:solidFill>
        </p:spPr>
        <p:txBody>
          <a:bodyPr numCol="1">
            <a:normAutofit/>
          </a:bodyPr>
          <a:lstStyle/>
          <a:p>
            <a:pPr marL="0" indent="0" algn="ctr">
              <a:buNone/>
            </a:pPr>
            <a:r>
              <a:rPr lang="de-DE" sz="1800" dirty="0" err="1" smtClean="0"/>
              <a:t>Pyrrhotite</a:t>
            </a:r>
            <a:r>
              <a:rPr lang="de-DE" sz="1800" dirty="0" smtClean="0"/>
              <a:t> </a:t>
            </a:r>
            <a:r>
              <a:rPr lang="de-DE" sz="1800" dirty="0" err="1" smtClean="0"/>
              <a:t>causes</a:t>
            </a:r>
            <a:r>
              <a:rPr lang="de-DE" sz="1800" dirty="0" smtClean="0"/>
              <a:t> </a:t>
            </a:r>
            <a:r>
              <a:rPr lang="de-DE" sz="1800" dirty="0" err="1" smtClean="0"/>
              <a:t>dramatically</a:t>
            </a:r>
            <a:r>
              <a:rPr lang="de-DE" sz="1800" dirty="0" smtClean="0"/>
              <a:t> different </a:t>
            </a:r>
            <a:r>
              <a:rPr lang="de-DE" sz="1800" dirty="0" err="1" smtClean="0"/>
              <a:t>solubilities</a:t>
            </a:r>
            <a:r>
              <a:rPr lang="de-DE" sz="1800" dirty="0" smtClean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MnS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/>
              <a:t>structurally</a:t>
            </a:r>
            <a:r>
              <a:rPr lang="de-DE" sz="1800" dirty="0"/>
              <a:t> </a:t>
            </a:r>
            <a:r>
              <a:rPr lang="de-DE" sz="1800" dirty="0" err="1"/>
              <a:t>similar</a:t>
            </a:r>
            <a:r>
              <a:rPr lang="de-DE" sz="1800" dirty="0"/>
              <a:t> </a:t>
            </a:r>
            <a:r>
              <a:rPr lang="de-DE" sz="1800" dirty="0" err="1"/>
              <a:t>CaS</a:t>
            </a:r>
            <a:r>
              <a:rPr lang="de-DE" sz="1800" dirty="0"/>
              <a:t> </a:t>
            </a:r>
            <a:r>
              <a:rPr lang="de-DE" sz="1800" dirty="0" err="1"/>
              <a:t>and</a:t>
            </a:r>
            <a:r>
              <a:rPr lang="de-DE" sz="1800" dirty="0"/>
              <a:t> </a:t>
            </a:r>
            <a:r>
              <a:rPr lang="de-DE" sz="1800" dirty="0" err="1" smtClean="0"/>
              <a:t>MgS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melting</a:t>
            </a:r>
            <a:r>
              <a:rPr lang="de-DE" sz="1800" dirty="0" smtClean="0"/>
              <a:t> </a:t>
            </a:r>
            <a:r>
              <a:rPr lang="de-DE" sz="1800" dirty="0" err="1" smtClean="0"/>
              <a:t>behaviour</a:t>
            </a:r>
            <a:r>
              <a:rPr lang="de-DE" sz="1800" dirty="0" smtClean="0"/>
              <a:t>. </a:t>
            </a:r>
            <a:r>
              <a:rPr lang="de-DE" sz="1800" dirty="0" err="1" smtClean="0"/>
              <a:t>Troilite</a:t>
            </a:r>
            <a:r>
              <a:rPr lang="de-DE" sz="1800" dirty="0" smtClean="0"/>
              <a:t> was </a:t>
            </a:r>
            <a:r>
              <a:rPr lang="de-DE" sz="1800" dirty="0" err="1" smtClean="0"/>
              <a:t>studied</a:t>
            </a:r>
            <a:r>
              <a:rPr lang="de-DE" sz="1800" dirty="0" smtClean="0"/>
              <a:t> in </a:t>
            </a:r>
            <a:r>
              <a:rPr lang="de-DE" sz="1800" dirty="0" err="1" smtClean="0"/>
              <a:t>this</a:t>
            </a:r>
            <a:r>
              <a:rPr lang="de-DE" sz="1800" dirty="0" smtClean="0"/>
              <a:t> </a:t>
            </a:r>
            <a:r>
              <a:rPr lang="de-DE" sz="1800" dirty="0" err="1" smtClean="0"/>
              <a:t>study</a:t>
            </a:r>
            <a:r>
              <a:rPr lang="de-DE" sz="1800" dirty="0" smtClean="0"/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263" y="1481094"/>
            <a:ext cx="3280635" cy="39702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09/21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71004" y="4390125"/>
            <a:ext cx="7670084" cy="175432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Phase studies in the </a:t>
            </a:r>
            <a:r>
              <a:rPr lang="en-GB" dirty="0" err="1" smtClean="0"/>
              <a:t>MnS-FeS</a:t>
            </a:r>
            <a:r>
              <a:rPr lang="en-GB" dirty="0" smtClean="0"/>
              <a:t> system indicate a </a:t>
            </a:r>
            <a:r>
              <a:rPr lang="en-GB" b="1" dirty="0" smtClean="0"/>
              <a:t>stabilization of </a:t>
            </a:r>
            <a:r>
              <a:rPr lang="en-GB" b="1" dirty="0" err="1" smtClean="0"/>
              <a:t>troilite</a:t>
            </a:r>
            <a:r>
              <a:rPr lang="en-GB" b="1" dirty="0" smtClean="0"/>
              <a:t> in systems with Fe excess</a:t>
            </a:r>
            <a:r>
              <a:rPr lang="en-GB" dirty="0" smtClean="0"/>
              <a:t>) in </a:t>
            </a:r>
            <a:r>
              <a:rPr lang="en-GB" dirty="0"/>
              <a:t>favour </a:t>
            </a:r>
            <a:r>
              <a:rPr lang="en-GB" dirty="0" smtClean="0"/>
              <a:t>of Fe-deficient </a:t>
            </a:r>
            <a:r>
              <a:rPr lang="en-GB" dirty="0" err="1" smtClean="0"/>
              <a:t>pyrrhotite</a:t>
            </a:r>
            <a:r>
              <a:rPr lang="en-GB" dirty="0" smtClean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smtClean="0"/>
              <a:t>Metallic </a:t>
            </a:r>
            <a:r>
              <a:rPr lang="en-GB" dirty="0"/>
              <a:t>Fe forms as quench globules in both </a:t>
            </a:r>
            <a:r>
              <a:rPr lang="en-GB" dirty="0" err="1"/>
              <a:t>CaS</a:t>
            </a:r>
            <a:r>
              <a:rPr lang="en-GB" dirty="0"/>
              <a:t> and </a:t>
            </a:r>
            <a:r>
              <a:rPr lang="en-GB" dirty="0" err="1"/>
              <a:t>MgS</a:t>
            </a:r>
            <a:r>
              <a:rPr lang="en-GB" dirty="0"/>
              <a:t> saturated melt.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/>
              <a:t>Metallic Fe precludes </a:t>
            </a:r>
            <a:r>
              <a:rPr lang="en-GB" dirty="0" err="1"/>
              <a:t>CaS</a:t>
            </a:r>
            <a:r>
              <a:rPr lang="en-GB" dirty="0"/>
              <a:t> to dissolve in </a:t>
            </a:r>
            <a:r>
              <a:rPr lang="en-GB" dirty="0" err="1"/>
              <a:t>FeS</a:t>
            </a:r>
            <a:r>
              <a:rPr lang="en-GB" dirty="0"/>
              <a:t> liquid associated with Fe globules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dirty="0"/>
          </a:p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2980943" y="4682933"/>
            <a:ext cx="8194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err="1"/>
              <a:t>a</a:t>
            </a:r>
            <a:r>
              <a:rPr lang="de-DE" sz="800" dirty="0" err="1" smtClean="0"/>
              <a:t>dapted</a:t>
            </a:r>
            <a:r>
              <a:rPr lang="de-DE" sz="800" dirty="0" smtClean="0"/>
              <a:t> </a:t>
            </a:r>
            <a:r>
              <a:rPr lang="de-DE" sz="800" dirty="0" err="1" smtClean="0"/>
              <a:t>from</a:t>
            </a:r>
            <a:r>
              <a:rPr lang="de-DE" sz="800" dirty="0" smtClean="0"/>
              <a:t>: </a:t>
            </a:r>
            <a:br>
              <a:rPr lang="de-DE" sz="800" dirty="0" smtClean="0"/>
            </a:br>
            <a:r>
              <a:rPr lang="de-DE" sz="800" dirty="0" smtClean="0"/>
              <a:t>Mann </a:t>
            </a:r>
            <a:r>
              <a:rPr lang="de-DE" sz="800" dirty="0" err="1" smtClean="0"/>
              <a:t>and</a:t>
            </a:r>
            <a:r>
              <a:rPr lang="de-DE" sz="800" dirty="0" smtClean="0"/>
              <a:t> Van </a:t>
            </a:r>
            <a:br>
              <a:rPr lang="de-DE" sz="800" dirty="0" smtClean="0"/>
            </a:br>
            <a:r>
              <a:rPr lang="de-DE" sz="800" dirty="0" err="1" smtClean="0"/>
              <a:t>Vlack</a:t>
            </a:r>
            <a:r>
              <a:rPr lang="de-DE" sz="800" dirty="0" smtClean="0"/>
              <a:t>., (1976)</a:t>
            </a:r>
            <a:endParaRPr lang="de-DE" sz="800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937679" y="1526557"/>
            <a:ext cx="7494303" cy="2778608"/>
            <a:chOff x="3937679" y="1613182"/>
            <a:chExt cx="7494303" cy="27786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37679" y="1613182"/>
              <a:ext cx="7494303" cy="2778608"/>
            </a:xfrm>
            <a:prstGeom prst="rect">
              <a:avLst/>
            </a:prstGeom>
          </p:spPr>
        </p:pic>
        <p:sp>
          <p:nvSpPr>
            <p:cNvPr id="15" name="Content Placeholder 2"/>
            <p:cNvSpPr txBox="1">
              <a:spLocks/>
            </p:cNvSpPr>
            <p:nvPr/>
          </p:nvSpPr>
          <p:spPr>
            <a:xfrm>
              <a:off x="7796680" y="1686257"/>
              <a:ext cx="2423535" cy="51602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solid </a:t>
              </a:r>
              <a:r>
                <a:rPr lang="de-DE" sz="2000" dirty="0" err="1" smtClean="0"/>
                <a:t>solution</a:t>
              </a:r>
              <a:r>
                <a:rPr lang="de-DE" sz="2000" dirty="0" smtClean="0"/>
                <a:t> + 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16" name="Content Placeholder 2"/>
            <p:cNvSpPr txBox="1">
              <a:spLocks/>
            </p:cNvSpPr>
            <p:nvPr/>
          </p:nvSpPr>
          <p:spPr>
            <a:xfrm>
              <a:off x="4020689" y="1686301"/>
              <a:ext cx="1015035" cy="51597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</p:grpSp>
      <p:sp>
        <p:nvSpPr>
          <p:cNvPr id="20" name="Right Arrow 19">
            <a:hlinkClick r:id="rId8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ight Arrow 20">
            <a:hlinkClick r:id="rId9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0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/>
          <p:cNvSpPr txBox="1">
            <a:spLocks/>
          </p:cNvSpPr>
          <p:nvPr/>
        </p:nvSpPr>
        <p:spPr>
          <a:xfrm>
            <a:off x="838199" y="1502472"/>
            <a:ext cx="4503822" cy="489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1800" dirty="0" smtClean="0"/>
              <a:t>Textural </a:t>
            </a:r>
            <a:r>
              <a:rPr lang="de-DE" sz="1800" dirty="0" err="1" smtClean="0"/>
              <a:t>bracketing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relation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combined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EDS </a:t>
            </a:r>
            <a:r>
              <a:rPr lang="de-DE" sz="1800" dirty="0" err="1" smtClean="0"/>
              <a:t>analysis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800" b="1" dirty="0" err="1" smtClean="0"/>
              <a:t>Eutectic</a:t>
            </a:r>
            <a:r>
              <a:rPr lang="de-DE" sz="1800" b="1" dirty="0" smtClean="0"/>
              <a:t> at 1180 °C ± 10 °C at 0.75 </a:t>
            </a:r>
            <a:r>
              <a:rPr lang="de-DE" sz="1800" b="1" dirty="0"/>
              <a:t>±</a:t>
            </a:r>
            <a:r>
              <a:rPr lang="de-DE" sz="1800" b="1" dirty="0" smtClean="0"/>
              <a:t> 0.5 </a:t>
            </a:r>
            <a:r>
              <a:rPr lang="de-DE" sz="1800" b="1" dirty="0" err="1" smtClean="0"/>
              <a:t>mol</a:t>
            </a:r>
            <a:r>
              <a:rPr lang="de-DE" sz="1800" b="1" dirty="0" smtClean="0"/>
              <a:t>% </a:t>
            </a:r>
            <a:r>
              <a:rPr lang="de-DE" sz="1800" b="1" dirty="0" err="1" smtClean="0"/>
              <a:t>MgS</a:t>
            </a:r>
            <a:r>
              <a:rPr lang="de-DE" sz="1800" b="1" dirty="0" smtClean="0"/>
              <a:t> </a:t>
            </a:r>
            <a:endParaRPr lang="de-DE" sz="1800" dirty="0"/>
          </a:p>
          <a:p>
            <a:pPr>
              <a:buFont typeface="Wingdings" panose="05000000000000000000" pitchFamily="2" charset="2"/>
              <a:buChar char="Ø"/>
            </a:pPr>
            <a:endParaRPr lang="de-DE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 err="1" smtClean="0"/>
              <a:t>Older</a:t>
            </a:r>
            <a:r>
              <a:rPr lang="de-DE" sz="1800" dirty="0" smtClean="0"/>
              <a:t> </a:t>
            </a:r>
            <a:r>
              <a:rPr lang="de-DE" sz="1800" dirty="0" err="1" smtClean="0"/>
              <a:t>study</a:t>
            </a:r>
            <a:r>
              <a:rPr lang="de-DE" sz="1800" dirty="0" smtClean="0"/>
              <a:t> (Andreev (2006)) </a:t>
            </a:r>
            <a:r>
              <a:rPr lang="de-DE" sz="1800" dirty="0" err="1" smtClean="0"/>
              <a:t>determined</a:t>
            </a:r>
            <a:r>
              <a:rPr lang="de-DE" sz="1800" dirty="0" smtClean="0"/>
              <a:t> </a:t>
            </a:r>
            <a:r>
              <a:rPr lang="de-DE" sz="1800" dirty="0" err="1" smtClean="0"/>
              <a:t>eutectic</a:t>
            </a:r>
            <a:r>
              <a:rPr lang="de-DE" sz="1800" dirty="0" smtClean="0"/>
              <a:t> at 1197 °C at </a:t>
            </a:r>
            <a:br>
              <a:rPr lang="de-DE" sz="1800" dirty="0" smtClean="0"/>
            </a:br>
            <a:r>
              <a:rPr lang="de-DE" sz="1800" dirty="0" smtClean="0"/>
              <a:t>2 </a:t>
            </a:r>
            <a:r>
              <a:rPr lang="de-DE" sz="1800" dirty="0" err="1" smtClean="0"/>
              <a:t>mol</a:t>
            </a:r>
            <a:r>
              <a:rPr lang="de-DE" sz="1800" dirty="0" smtClean="0"/>
              <a:t>% </a:t>
            </a:r>
            <a:r>
              <a:rPr lang="de-DE" sz="1800" dirty="0" err="1" smtClean="0"/>
              <a:t>MgS</a:t>
            </a:r>
            <a:r>
              <a:rPr lang="de-DE" sz="1800" dirty="0" smtClean="0"/>
              <a:t> but </a:t>
            </a:r>
            <a:r>
              <a:rPr lang="de-DE" sz="1800" dirty="0" err="1" smtClean="0"/>
              <a:t>does</a:t>
            </a:r>
            <a:r>
              <a:rPr lang="de-DE" sz="1800" dirty="0" smtClean="0"/>
              <a:t> not </a:t>
            </a:r>
            <a:r>
              <a:rPr lang="de-DE" sz="1800" dirty="0" err="1" smtClean="0"/>
              <a:t>specify</a:t>
            </a:r>
            <a:r>
              <a:rPr lang="de-DE" sz="1800" dirty="0" smtClean="0"/>
              <a:t> on </a:t>
            </a:r>
            <a:r>
              <a:rPr lang="de-DE" sz="1800" dirty="0" err="1" smtClean="0"/>
              <a:t>FeS</a:t>
            </a:r>
            <a:r>
              <a:rPr lang="de-DE" sz="1800" dirty="0" smtClean="0"/>
              <a:t> </a:t>
            </a:r>
            <a:r>
              <a:rPr lang="de-DE" sz="1800" dirty="0" err="1" smtClean="0"/>
              <a:t>stoichiometry</a:t>
            </a:r>
            <a:r>
              <a:rPr lang="de-DE" sz="1800" dirty="0" smtClean="0"/>
              <a:t> 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crystal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</a:t>
            </a:r>
            <a:r>
              <a:rPr lang="de-DE" sz="1800" dirty="0" smtClean="0"/>
              <a:t> (</a:t>
            </a:r>
            <a:r>
              <a:rPr lang="de-DE" sz="1800" dirty="0" err="1" smtClean="0"/>
              <a:t>troilite</a:t>
            </a:r>
            <a:r>
              <a:rPr lang="de-DE" sz="1800" dirty="0" smtClean="0"/>
              <a:t>/</a:t>
            </a:r>
            <a:r>
              <a:rPr lang="de-DE" sz="1800" dirty="0" err="1" smtClean="0"/>
              <a:t>pyrrhotite</a:t>
            </a:r>
            <a:r>
              <a:rPr lang="de-DE" sz="1800" dirty="0" smtClean="0"/>
              <a:t>) but </a:t>
            </a:r>
            <a:r>
              <a:rPr lang="de-DE" sz="1800" dirty="0" err="1" smtClean="0"/>
              <a:t>used</a:t>
            </a:r>
            <a:r>
              <a:rPr lang="de-DE" sz="1800" dirty="0" smtClean="0"/>
              <a:t> a </a:t>
            </a:r>
            <a:r>
              <a:rPr lang="de-DE" sz="1800" dirty="0" err="1" smtClean="0"/>
              <a:t>slight</a:t>
            </a:r>
            <a:r>
              <a:rPr lang="de-DE" sz="1800" dirty="0" smtClean="0"/>
              <a:t> S-</a:t>
            </a:r>
            <a:r>
              <a:rPr lang="de-DE" sz="1800" dirty="0" err="1" smtClean="0"/>
              <a:t>excess</a:t>
            </a:r>
            <a:r>
              <a:rPr lang="de-DE" sz="1800" dirty="0" smtClean="0"/>
              <a:t> rel. </a:t>
            </a:r>
            <a:r>
              <a:rPr lang="de-DE" sz="1800" dirty="0" err="1"/>
              <a:t>t</a:t>
            </a:r>
            <a:r>
              <a:rPr lang="de-DE" sz="1800" dirty="0" err="1" smtClean="0"/>
              <a:t>o</a:t>
            </a:r>
            <a:r>
              <a:rPr lang="de-DE" sz="1800" dirty="0" smtClean="0"/>
              <a:t> </a:t>
            </a:r>
            <a:r>
              <a:rPr lang="de-DE" sz="1800" dirty="0" err="1" smtClean="0"/>
              <a:t>FeS</a:t>
            </a:r>
            <a:r>
              <a:rPr lang="de-DE" sz="1800" dirty="0" smtClean="0"/>
              <a:t> </a:t>
            </a:r>
            <a:r>
              <a:rPr lang="de-DE" sz="1800" dirty="0" err="1" smtClean="0"/>
              <a:t>stoichiometry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7233" y="1309165"/>
            <a:ext cx="5727517" cy="519144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328859" y="5486039"/>
            <a:ext cx="1465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8E0886"/>
                </a:solidFill>
              </a:rPr>
              <a:t>s</a:t>
            </a:r>
            <a:r>
              <a:rPr lang="de-DE" b="1" dirty="0" smtClean="0">
                <a:solidFill>
                  <a:srgbClr val="8E0886"/>
                </a:solidFill>
              </a:rPr>
              <a:t>olid </a:t>
            </a:r>
            <a:r>
              <a:rPr lang="de-DE" b="1" dirty="0" err="1" smtClean="0">
                <a:solidFill>
                  <a:srgbClr val="8E0886"/>
                </a:solidFill>
              </a:rPr>
              <a:t>solution</a:t>
            </a:r>
            <a:endParaRPr lang="de-DE" b="1" dirty="0">
              <a:solidFill>
                <a:srgbClr val="8E088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74764" y="4598250"/>
            <a:ext cx="112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121086"/>
                </a:solidFill>
              </a:rPr>
              <a:t>s</a:t>
            </a:r>
            <a:r>
              <a:rPr lang="de-DE" b="1" dirty="0" err="1" smtClean="0">
                <a:solidFill>
                  <a:srgbClr val="121086"/>
                </a:solidFill>
              </a:rPr>
              <a:t>s</a:t>
            </a:r>
            <a:r>
              <a:rPr lang="de-DE" b="1" dirty="0" smtClean="0">
                <a:solidFill>
                  <a:srgbClr val="121086"/>
                </a:solidFill>
              </a:rPr>
              <a:t> + liquid</a:t>
            </a:r>
            <a:endParaRPr lang="de-DE" b="1" dirty="0">
              <a:solidFill>
                <a:srgbClr val="12108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65807" y="3802516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rgbClr val="028602"/>
                </a:solidFill>
              </a:rPr>
              <a:t>liquid</a:t>
            </a:r>
            <a:endParaRPr lang="de-DE" b="1" dirty="0">
              <a:solidFill>
                <a:srgbClr val="02860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01941" y="5934882"/>
            <a:ext cx="77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solidFill>
                  <a:srgbClr val="850181"/>
                </a:solidFill>
              </a:rPr>
              <a:t>s</a:t>
            </a:r>
            <a:r>
              <a:rPr lang="de-DE" b="1" dirty="0" err="1" smtClean="0">
                <a:solidFill>
                  <a:srgbClr val="850181"/>
                </a:solidFill>
              </a:rPr>
              <a:t>s</a:t>
            </a:r>
            <a:r>
              <a:rPr lang="de-DE" b="1" dirty="0" smtClean="0">
                <a:solidFill>
                  <a:srgbClr val="850181"/>
                </a:solidFill>
              </a:rPr>
              <a:t> + </a:t>
            </a:r>
            <a:r>
              <a:rPr lang="de-DE" b="1" dirty="0" err="1" smtClean="0">
                <a:solidFill>
                  <a:srgbClr val="850181"/>
                </a:solidFill>
              </a:rPr>
              <a:t>ss</a:t>
            </a:r>
            <a:endParaRPr lang="de-DE" b="1" dirty="0">
              <a:solidFill>
                <a:srgbClr val="85018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10/21</a:t>
            </a:r>
            <a:endParaRPr lang="de-D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029075" y="6584131"/>
            <a:ext cx="87741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Andreev, 2006</a:t>
            </a:r>
            <a:endParaRPr lang="de-DE" sz="800" dirty="0"/>
          </a:p>
        </p:txBody>
      </p:sp>
      <p:sp>
        <p:nvSpPr>
          <p:cNvPr id="21" name="TextBox 20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838199" y="5142552"/>
            <a:ext cx="4597584" cy="12588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1800" dirty="0" smtClean="0"/>
              <a:t>The </a:t>
            </a:r>
            <a:r>
              <a:rPr lang="de-DE" sz="1800" dirty="0" err="1" smtClean="0"/>
              <a:t>difference</a:t>
            </a:r>
            <a:r>
              <a:rPr lang="de-DE" sz="1800" dirty="0" smtClean="0"/>
              <a:t> </a:t>
            </a:r>
            <a:r>
              <a:rPr lang="de-DE" sz="1800" dirty="0" err="1" smtClean="0"/>
              <a:t>between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two</a:t>
            </a:r>
            <a:r>
              <a:rPr lang="de-DE" sz="1800" dirty="0" smtClean="0"/>
              <a:t> </a:t>
            </a:r>
            <a:r>
              <a:rPr lang="de-DE" sz="1800" dirty="0" err="1" smtClean="0"/>
              <a:t>studies</a:t>
            </a:r>
            <a:r>
              <a:rPr lang="de-DE" sz="1800" dirty="0" smtClean="0"/>
              <a:t> </a:t>
            </a:r>
            <a:r>
              <a:rPr lang="de-DE" sz="1800" dirty="0" err="1" smtClean="0"/>
              <a:t>of</a:t>
            </a:r>
            <a:r>
              <a:rPr lang="de-DE" sz="1800" dirty="0" smtClean="0"/>
              <a:t> </a:t>
            </a:r>
            <a:r>
              <a:rPr lang="de-DE" sz="1800" dirty="0" err="1" smtClean="0"/>
              <a:t>the</a:t>
            </a:r>
            <a:r>
              <a:rPr lang="de-DE" sz="1800" dirty="0" smtClean="0"/>
              <a:t> </a:t>
            </a:r>
            <a:r>
              <a:rPr lang="de-DE" sz="1800" dirty="0" err="1" smtClean="0"/>
              <a:t>binaries</a:t>
            </a:r>
            <a:r>
              <a:rPr lang="de-DE" sz="1800" dirty="0" smtClean="0"/>
              <a:t> </a:t>
            </a:r>
            <a:r>
              <a:rPr lang="de-DE" sz="1800" dirty="0" err="1" smtClean="0"/>
              <a:t>can</a:t>
            </a:r>
            <a:r>
              <a:rPr lang="de-DE" sz="1800" dirty="0" smtClean="0"/>
              <a:t> </a:t>
            </a:r>
            <a:r>
              <a:rPr lang="de-DE" sz="1800" dirty="0" err="1" smtClean="0"/>
              <a:t>be</a:t>
            </a:r>
            <a:r>
              <a:rPr lang="de-DE" sz="1800" dirty="0" smtClean="0"/>
              <a:t> </a:t>
            </a:r>
            <a:r>
              <a:rPr lang="de-DE" sz="1800" dirty="0" err="1" smtClean="0"/>
              <a:t>explained</a:t>
            </a:r>
            <a:r>
              <a:rPr lang="de-DE" sz="1800" dirty="0" smtClean="0"/>
              <a:t> </a:t>
            </a:r>
            <a:r>
              <a:rPr lang="de-DE" sz="1800" dirty="0" err="1" smtClean="0"/>
              <a:t>by</a:t>
            </a:r>
            <a:r>
              <a:rPr lang="de-DE" sz="1800" dirty="0" smtClean="0"/>
              <a:t> </a:t>
            </a:r>
            <a:r>
              <a:rPr lang="de-DE" sz="1800" dirty="0" err="1" smtClean="0"/>
              <a:t>MgS-troilite</a:t>
            </a:r>
            <a:r>
              <a:rPr lang="de-DE" sz="1800" dirty="0" smtClean="0"/>
              <a:t>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relations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</a:t>
            </a:r>
            <a:r>
              <a:rPr lang="de-DE" sz="1800" dirty="0" err="1" smtClean="0"/>
              <a:t>this</a:t>
            </a:r>
            <a:r>
              <a:rPr lang="de-DE" sz="1800" dirty="0" smtClean="0"/>
              <a:t>,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MgS-pyrrhotite</a:t>
            </a:r>
            <a:r>
              <a:rPr lang="de-DE" sz="1800" dirty="0" smtClean="0"/>
              <a:t>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relations</a:t>
            </a:r>
            <a:r>
              <a:rPr lang="de-DE" sz="1800" dirty="0" smtClean="0"/>
              <a:t> </a:t>
            </a:r>
            <a:r>
              <a:rPr lang="de-DE" sz="1800" dirty="0" err="1" smtClean="0"/>
              <a:t>for</a:t>
            </a:r>
            <a:r>
              <a:rPr lang="de-DE" sz="1800" dirty="0" smtClean="0"/>
              <a:t> Andreev et al. (2006).</a:t>
            </a:r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MgS-FeS</a:t>
            </a:r>
            <a:r>
              <a:rPr lang="de-DE" dirty="0" smtClean="0"/>
              <a:t> </a:t>
            </a:r>
            <a:r>
              <a:rPr lang="de-DE" dirty="0" err="1"/>
              <a:t>phase</a:t>
            </a:r>
            <a:r>
              <a:rPr lang="de-DE" dirty="0"/>
              <a:t> </a:t>
            </a:r>
            <a:r>
              <a:rPr lang="de-DE" dirty="0" err="1" smtClean="0"/>
              <a:t>diagram</a:t>
            </a:r>
            <a:endParaRPr lang="de-DE" dirty="0"/>
          </a:p>
        </p:txBody>
      </p:sp>
      <p:sp>
        <p:nvSpPr>
          <p:cNvPr id="20" name="Right Arrow 19">
            <a:hlinkClick r:id="rId7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Right Arrow 24">
            <a:hlinkClick r:id="rId8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9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The </a:t>
            </a:r>
            <a:r>
              <a:rPr lang="de-DE" dirty="0" err="1" smtClean="0"/>
              <a:t>ternary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/>
          </a:p>
        </p:txBody>
      </p:sp>
      <p:sp>
        <p:nvSpPr>
          <p:cNvPr id="12" name="TextBox 11"/>
          <p:cNvSpPr txBox="1"/>
          <p:nvPr/>
        </p:nvSpPr>
        <p:spPr>
          <a:xfrm>
            <a:off x="474801" y="1719439"/>
            <a:ext cx="579691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/>
              <a:t>Ternary</a:t>
            </a:r>
            <a:r>
              <a:rPr lang="de-DE" sz="2000" dirty="0" smtClean="0"/>
              <a:t> </a:t>
            </a:r>
            <a:r>
              <a:rPr lang="de-DE" sz="2000" dirty="0" err="1" smtClean="0"/>
              <a:t>data</a:t>
            </a:r>
            <a:r>
              <a:rPr lang="de-DE" sz="2000" dirty="0" smtClean="0"/>
              <a:t> </a:t>
            </a:r>
            <a:r>
              <a:rPr lang="de-DE" sz="2000" dirty="0" err="1" smtClean="0"/>
              <a:t>for</a:t>
            </a:r>
            <a:r>
              <a:rPr lang="de-DE" sz="2000" dirty="0"/>
              <a:t> </a:t>
            </a:r>
            <a:r>
              <a:rPr lang="de-DE" sz="2000" dirty="0" err="1" smtClean="0"/>
              <a:t>the</a:t>
            </a:r>
            <a:r>
              <a:rPr lang="de-DE" sz="2000" dirty="0" smtClean="0"/>
              <a:t> </a:t>
            </a:r>
            <a:r>
              <a:rPr lang="de-DE" sz="2000" dirty="0" err="1" smtClean="0"/>
              <a:t>MgS-FeS-CaS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 </a:t>
            </a:r>
            <a:r>
              <a:rPr lang="de-DE" sz="2000" dirty="0" err="1" smtClean="0"/>
              <a:t>is</a:t>
            </a:r>
            <a:r>
              <a:rPr lang="de-DE" sz="2000" dirty="0" smtClean="0"/>
              <a:t> </a:t>
            </a:r>
            <a:r>
              <a:rPr lang="de-DE" sz="2000" dirty="0" err="1" smtClean="0"/>
              <a:t>unavaillable</a:t>
            </a:r>
            <a:r>
              <a:rPr lang="de-DE" sz="2000" dirty="0" smtClean="0"/>
              <a:t> at T &gt; 1000°C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smtClean="0"/>
              <a:t>T </a:t>
            </a:r>
            <a:r>
              <a:rPr lang="de-DE" sz="2000" dirty="0" err="1" smtClean="0"/>
              <a:t>range</a:t>
            </a:r>
            <a:r>
              <a:rPr lang="de-DE" sz="2000" dirty="0" smtClean="0"/>
              <a:t> </a:t>
            </a:r>
            <a:r>
              <a:rPr lang="de-DE" sz="2000" dirty="0" err="1" smtClean="0"/>
              <a:t>covered</a:t>
            </a:r>
            <a:r>
              <a:rPr lang="de-DE" sz="2000" dirty="0" smtClean="0"/>
              <a:t>: 	1050 – 1360 °C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/>
              <a:t>Pressure</a:t>
            </a:r>
            <a:r>
              <a:rPr lang="de-DE" sz="2000" dirty="0" smtClean="0"/>
              <a:t>:		1 </a:t>
            </a:r>
            <a:r>
              <a:rPr lang="de-DE" sz="2000" dirty="0" err="1" smtClean="0"/>
              <a:t>atm</a:t>
            </a:r>
            <a:endParaRPr lang="de-DE" sz="20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First liquid</a:t>
            </a:r>
            <a:r>
              <a:rPr lang="de-DE" sz="2000" dirty="0" smtClean="0"/>
              <a:t> </a:t>
            </a:r>
            <a:r>
              <a:rPr lang="de-DE" sz="2000" dirty="0" err="1" smtClean="0"/>
              <a:t>appearing</a:t>
            </a:r>
            <a:r>
              <a:rPr lang="de-DE" sz="2000" dirty="0" smtClean="0"/>
              <a:t> at </a:t>
            </a:r>
            <a:r>
              <a:rPr lang="de-DE" sz="2000" b="1" dirty="0" smtClean="0"/>
              <a:t>&lt; 1100 °C </a:t>
            </a:r>
            <a:r>
              <a:rPr lang="de-DE" sz="2000" dirty="0" smtClean="0"/>
              <a:t>(</a:t>
            </a:r>
            <a:r>
              <a:rPr lang="de-DE" sz="2000" dirty="0" err="1" smtClean="0"/>
              <a:t>pre-determined</a:t>
            </a:r>
            <a:r>
              <a:rPr lang="de-DE" sz="2000" dirty="0" smtClean="0"/>
              <a:t> </a:t>
            </a:r>
            <a:r>
              <a:rPr lang="de-DE" sz="2000" dirty="0" err="1" smtClean="0"/>
              <a:t>eutectic</a:t>
            </a:r>
            <a:r>
              <a:rPr lang="de-DE" sz="2000" dirty="0" smtClean="0"/>
              <a:t> </a:t>
            </a:r>
            <a:r>
              <a:rPr lang="de-DE" sz="2000" dirty="0" err="1" smtClean="0"/>
              <a:t>of</a:t>
            </a:r>
            <a:r>
              <a:rPr lang="de-DE" sz="2000" dirty="0" smtClean="0"/>
              <a:t> </a:t>
            </a:r>
            <a:r>
              <a:rPr lang="de-DE" sz="2000" dirty="0" err="1" smtClean="0"/>
              <a:t>CaS-FeS</a:t>
            </a:r>
            <a:r>
              <a:rPr lang="de-DE" sz="2000" dirty="0" smtClean="0"/>
              <a:t> </a:t>
            </a:r>
            <a:r>
              <a:rPr lang="de-DE" sz="2000" dirty="0" err="1" smtClean="0"/>
              <a:t>system</a:t>
            </a:r>
            <a:r>
              <a:rPr lang="de-DE" sz="2000" dirty="0" smtClean="0"/>
              <a:t>: 1063°C)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smtClean="0"/>
              <a:t>3 </a:t>
            </a:r>
            <a:r>
              <a:rPr lang="de-DE" sz="2000" b="1" dirty="0" err="1" smtClean="0"/>
              <a:t>phase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field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up</a:t>
            </a:r>
            <a:r>
              <a:rPr lang="de-DE" sz="2000" b="1" dirty="0" smtClean="0"/>
              <a:t> </a:t>
            </a:r>
            <a:r>
              <a:rPr lang="de-DE" sz="2000" b="1" dirty="0" err="1" smtClean="0"/>
              <a:t>to</a:t>
            </a:r>
            <a:r>
              <a:rPr lang="de-DE" sz="2000" b="1" dirty="0" smtClean="0"/>
              <a:t> 1300 °C </a:t>
            </a:r>
            <a:r>
              <a:rPr lang="de-DE" sz="2000" dirty="0" err="1" smtClean="0"/>
              <a:t>present</a:t>
            </a:r>
            <a:r>
              <a:rPr lang="de-DE" sz="2000" dirty="0" smtClean="0"/>
              <a:t> </a:t>
            </a:r>
            <a:br>
              <a:rPr lang="de-DE" sz="2000" dirty="0" smtClean="0"/>
            </a:br>
            <a:r>
              <a:rPr lang="de-DE" sz="2000" dirty="0" smtClean="0"/>
              <a:t>(</a:t>
            </a:r>
            <a:r>
              <a:rPr lang="de-DE" sz="2000" dirty="0" err="1" smtClean="0"/>
              <a:t>ss</a:t>
            </a:r>
            <a:r>
              <a:rPr lang="de-DE" sz="2000" dirty="0" smtClean="0"/>
              <a:t> + </a:t>
            </a:r>
            <a:r>
              <a:rPr lang="de-DE" sz="2000" dirty="0" err="1" smtClean="0"/>
              <a:t>ss</a:t>
            </a:r>
            <a:r>
              <a:rPr lang="de-DE" sz="2000" dirty="0" smtClean="0"/>
              <a:t> + liquid)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b="1" dirty="0" err="1" smtClean="0"/>
              <a:t>Very</a:t>
            </a:r>
            <a:r>
              <a:rPr lang="de-DE" sz="2000" b="1" dirty="0" smtClean="0"/>
              <a:t> pure </a:t>
            </a:r>
            <a:r>
              <a:rPr lang="de-DE" sz="2000" b="1" dirty="0" err="1" smtClean="0"/>
              <a:t>oldhamite</a:t>
            </a:r>
            <a:r>
              <a:rPr lang="de-DE" sz="2000" b="1" dirty="0" smtClean="0"/>
              <a:t> </a:t>
            </a:r>
            <a:r>
              <a:rPr lang="de-DE" sz="2000" dirty="0" err="1" smtClean="0"/>
              <a:t>phases</a:t>
            </a:r>
            <a:r>
              <a:rPr lang="de-DE" sz="2000" b="1" dirty="0" smtClean="0"/>
              <a:t> </a:t>
            </a:r>
            <a:r>
              <a:rPr lang="de-DE" sz="2000" dirty="0" smtClean="0"/>
              <a:t>(</a:t>
            </a:r>
            <a:r>
              <a:rPr lang="de-DE" sz="2000" dirty="0" err="1" smtClean="0"/>
              <a:t>CaS</a:t>
            </a:r>
            <a:r>
              <a:rPr lang="de-DE" sz="2000" dirty="0" smtClean="0"/>
              <a:t> </a:t>
            </a:r>
            <a:r>
              <a:rPr lang="de-DE" sz="2000" dirty="0" err="1" smtClean="0"/>
              <a:t>ss</a:t>
            </a:r>
            <a:r>
              <a:rPr lang="de-DE" sz="2000" dirty="0" smtClean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sz="2000" dirty="0" err="1" smtClean="0"/>
              <a:t>Very</a:t>
            </a:r>
            <a:r>
              <a:rPr lang="de-DE" sz="2000" dirty="0" smtClean="0"/>
              <a:t> </a:t>
            </a:r>
            <a:r>
              <a:rPr lang="de-DE" sz="2000" b="1" dirty="0" smtClean="0"/>
              <a:t>variable </a:t>
            </a:r>
            <a:r>
              <a:rPr lang="de-DE" sz="2000" b="1" dirty="0" err="1" smtClean="0"/>
              <a:t>niningerite</a:t>
            </a:r>
            <a:r>
              <a:rPr lang="de-DE" sz="2000" b="1" dirty="0" smtClean="0"/>
              <a:t> </a:t>
            </a:r>
            <a:r>
              <a:rPr lang="de-DE" sz="2000" dirty="0" err="1" smtClean="0"/>
              <a:t>compositions</a:t>
            </a:r>
            <a:r>
              <a:rPr lang="de-DE" sz="2000" dirty="0" smtClean="0"/>
              <a:t> (</a:t>
            </a:r>
            <a:r>
              <a:rPr lang="de-DE" sz="2000" dirty="0" err="1" smtClean="0"/>
              <a:t>MgS</a:t>
            </a:r>
            <a:r>
              <a:rPr lang="de-DE" sz="2000" dirty="0" smtClean="0"/>
              <a:t> </a:t>
            </a:r>
            <a:r>
              <a:rPr lang="de-DE" sz="2000" dirty="0" err="1" smtClean="0"/>
              <a:t>ss</a:t>
            </a:r>
            <a:r>
              <a:rPr lang="de-DE" sz="2000" dirty="0" smtClean="0"/>
              <a:t>)</a:t>
            </a:r>
            <a:endParaRPr lang="de-DE" sz="2000" dirty="0"/>
          </a:p>
        </p:txBody>
      </p:sp>
      <p:sp>
        <p:nvSpPr>
          <p:cNvPr id="14" name="Rectangle 13"/>
          <p:cNvSpPr/>
          <p:nvPr/>
        </p:nvSpPr>
        <p:spPr>
          <a:xfrm>
            <a:off x="7004351" y="1877883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11304943" y="92585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05/13</a:t>
            </a:r>
            <a:endParaRPr lang="de-DE" dirty="0"/>
          </a:p>
        </p:txBody>
      </p:sp>
      <p:sp>
        <p:nvSpPr>
          <p:cNvPr id="7" name="TextBox 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11/21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7673" y="1390755"/>
            <a:ext cx="4636966" cy="5184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6" name="Right Arrow 15">
            <a:hlinkClick r:id="rId7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673" y="1390755"/>
            <a:ext cx="4636966" cy="518461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37" y="1403703"/>
            <a:ext cx="5671062" cy="51026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The </a:t>
            </a:r>
            <a:r>
              <a:rPr lang="de-DE" dirty="0" err="1" smtClean="0"/>
              <a:t>ternary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12/21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541444" y="1403438"/>
            <a:ext cx="5620750" cy="5116453"/>
            <a:chOff x="2532171" y="1403702"/>
            <a:chExt cx="5685486" cy="5222742"/>
          </a:xfrm>
        </p:grpSpPr>
        <p:grpSp>
          <p:nvGrpSpPr>
            <p:cNvPr id="5" name="Group 4"/>
            <p:cNvGrpSpPr/>
            <p:nvPr/>
          </p:nvGrpSpPr>
          <p:grpSpPr>
            <a:xfrm>
              <a:off x="2532171" y="1403702"/>
              <a:ext cx="4853537" cy="2604448"/>
              <a:chOff x="2532171" y="1403702"/>
              <a:chExt cx="4853537" cy="2604448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7004351" y="1877883"/>
                <a:ext cx="381357" cy="29691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2542903" y="1403702"/>
                <a:ext cx="418011" cy="474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2532171" y="3533969"/>
                <a:ext cx="418011" cy="474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591762" y="3506470"/>
                <a:ext cx="418011" cy="474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5594428" y="1459828"/>
                <a:ext cx="418011" cy="47418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Content Placeholder 2"/>
            <p:cNvSpPr txBox="1">
              <a:spLocks/>
            </p:cNvSpPr>
            <p:nvPr/>
          </p:nvSpPr>
          <p:spPr>
            <a:xfrm>
              <a:off x="6371364" y="5570918"/>
              <a:ext cx="1846293" cy="105552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indent="-457200">
                <a:buFont typeface="Arial" panose="020B0604020202020204" pitchFamily="34" charset="0"/>
                <a:buAutoNum type="alphaLcParenBoth"/>
              </a:pPr>
              <a:r>
                <a:rPr lang="de-DE" sz="2200" dirty="0" err="1" smtClean="0"/>
                <a:t>ss</a:t>
              </a:r>
              <a:r>
                <a:rPr lang="de-DE" sz="2200" dirty="0" smtClean="0"/>
                <a:t> + </a:t>
              </a:r>
              <a:r>
                <a:rPr lang="de-DE" sz="2200" dirty="0" err="1" smtClean="0"/>
                <a:t>ss</a:t>
              </a:r>
              <a:r>
                <a:rPr lang="de-DE" sz="2200" dirty="0" smtClean="0"/>
                <a:t> + l</a:t>
              </a:r>
            </a:p>
            <a:p>
              <a:pPr marL="457200" indent="-457200">
                <a:buFont typeface="Arial" panose="020B0604020202020204" pitchFamily="34" charset="0"/>
                <a:buAutoNum type="alphaLcParenBoth"/>
              </a:pPr>
              <a:r>
                <a:rPr lang="de-DE" sz="2200" dirty="0" err="1" smtClean="0"/>
                <a:t>ss</a:t>
              </a:r>
              <a:r>
                <a:rPr lang="de-DE" sz="2200" dirty="0" smtClean="0"/>
                <a:t> + </a:t>
              </a:r>
              <a:r>
                <a:rPr lang="de-DE" sz="2200" dirty="0" err="1" smtClean="0"/>
                <a:t>ss</a:t>
              </a:r>
              <a:endParaRPr lang="de-DE" sz="2200" dirty="0" smtClean="0"/>
            </a:p>
            <a:p>
              <a:pPr marL="457200" indent="-457200">
                <a:buFont typeface="Arial" panose="020B0604020202020204" pitchFamily="34" charset="0"/>
                <a:buAutoNum type="alphaLcParenBoth"/>
              </a:pPr>
              <a:r>
                <a:rPr lang="de-DE" sz="2200" dirty="0" smtClean="0"/>
                <a:t>s + </a:t>
              </a:r>
              <a:r>
                <a:rPr lang="de-DE" sz="2200" dirty="0" err="1" smtClean="0"/>
                <a:t>ss</a:t>
              </a:r>
              <a:r>
                <a:rPr lang="de-DE" sz="2200" dirty="0" smtClean="0"/>
                <a:t> + l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242863" y="1808188"/>
            <a:ext cx="3960057" cy="2536216"/>
            <a:chOff x="242863" y="1808188"/>
            <a:chExt cx="3960057" cy="2536216"/>
          </a:xfrm>
        </p:grpSpPr>
        <p:sp>
          <p:nvSpPr>
            <p:cNvPr id="19" name="TextBox 18"/>
            <p:cNvSpPr txBox="1"/>
            <p:nvPr/>
          </p:nvSpPr>
          <p:spPr>
            <a:xfrm>
              <a:off x="242863" y="3975072"/>
              <a:ext cx="94200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1250 °C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60918" y="3975072"/>
              <a:ext cx="94200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1360 °C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60918" y="1808188"/>
              <a:ext cx="94200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1150 °C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42863" y="1833124"/>
              <a:ext cx="942002" cy="36933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softEdge rad="25400"/>
            </a:effectLst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1050 °C</a:t>
              </a:r>
              <a:endParaRPr lang="en-US" dirty="0"/>
            </a:p>
          </p:txBody>
        </p:sp>
      </p:grpSp>
      <p:sp>
        <p:nvSpPr>
          <p:cNvPr id="27" name="Right Arrow 26">
            <a:hlinkClick r:id="rId8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ight Arrow 27">
            <a:hlinkClick r:id="rId9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Picture 28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6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(2) </a:t>
            </a:r>
            <a:r>
              <a:rPr lang="de-DE" dirty="0" err="1"/>
              <a:t>D</a:t>
            </a:r>
            <a:r>
              <a:rPr lang="de-DE" dirty="0" err="1" smtClean="0"/>
              <a:t>ensity</a:t>
            </a:r>
            <a:r>
              <a:rPr lang="de-DE" dirty="0" smtClean="0"/>
              <a:t> </a:t>
            </a:r>
            <a:r>
              <a:rPr lang="de-DE" dirty="0" err="1" smtClean="0"/>
              <a:t>implications</a:t>
            </a:r>
            <a:r>
              <a:rPr lang="de-DE" dirty="0" smtClean="0"/>
              <a:t> - NVP</a:t>
            </a:r>
            <a:endParaRPr lang="de-DE" dirty="0"/>
          </a:p>
        </p:txBody>
      </p:sp>
      <p:sp>
        <p:nvSpPr>
          <p:cNvPr id="23" name="TextBox 22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13/21</a:t>
            </a:r>
            <a:endParaRPr lang="de-DE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29" name="Picture 2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2863" y="1403702"/>
            <a:ext cx="9286148" cy="5111982"/>
            <a:chOff x="242863" y="1403702"/>
            <a:chExt cx="9423318" cy="5327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168" y="1403703"/>
              <a:ext cx="5754832" cy="531733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004351" y="1877883"/>
              <a:ext cx="381357" cy="29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2329" y="1403704"/>
              <a:ext cx="3113821" cy="5317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Picture 8" descr="Screen Clippi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7711" y="1403702"/>
              <a:ext cx="5833995" cy="4517026"/>
            </a:xfrm>
            <a:prstGeom prst="rect">
              <a:avLst/>
            </a:prstGeom>
          </p:spPr>
        </p:pic>
        <p:grpSp>
          <p:nvGrpSpPr>
            <p:cNvPr id="25" name="Group 24"/>
            <p:cNvGrpSpPr/>
            <p:nvPr/>
          </p:nvGrpSpPr>
          <p:grpSpPr>
            <a:xfrm>
              <a:off x="3364020" y="5933060"/>
              <a:ext cx="6302161" cy="797724"/>
              <a:chOff x="3320868" y="6000185"/>
              <a:chExt cx="6302161" cy="79772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0868" y="6031443"/>
                <a:ext cx="2949303" cy="70488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70171" y="6036972"/>
                <a:ext cx="1674421" cy="42237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0171" y="6356134"/>
                <a:ext cx="1674421" cy="44177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7196" y="6000185"/>
                <a:ext cx="1599930" cy="27715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07196" y="6272222"/>
                <a:ext cx="302933" cy="8391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6547" y="6171084"/>
                <a:ext cx="1266482" cy="293533"/>
              </a:xfrm>
              <a:prstGeom prst="rect">
                <a:avLst/>
              </a:prstGeom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2542903" y="1403702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564168" y="3568617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41342" y="4713794"/>
              <a:ext cx="558357" cy="711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8" name="Group 27"/>
            <p:cNvGrpSpPr/>
            <p:nvPr/>
          </p:nvGrpSpPr>
          <p:grpSpPr>
            <a:xfrm>
              <a:off x="242863" y="1833124"/>
              <a:ext cx="942002" cy="2511280"/>
              <a:chOff x="242863" y="1833124"/>
              <a:chExt cx="942002" cy="2511280"/>
            </a:xfrm>
          </p:grpSpPr>
          <p:sp>
            <p:nvSpPr>
              <p:cNvPr id="31" name="TextBox 30"/>
              <p:cNvSpPr txBox="1"/>
              <p:nvPr/>
            </p:nvSpPr>
            <p:spPr>
              <a:xfrm>
                <a:off x="242863" y="3975072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1250 °C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2863" y="1833124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1050 °C</a:t>
                </a:r>
                <a:endParaRPr lang="en-US" dirty="0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8953484" y="1624962"/>
                <a:ext cx="291812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NVP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000" dirty="0" smtClean="0"/>
                  <a:t> trachy-andecitic </a:t>
                </a:r>
                <a:r>
                  <a:rPr lang="de-DE" sz="2000" dirty="0" err="1" smtClean="0"/>
                  <a:t>comp.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CaS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stable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close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surface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MgS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and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liquids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dense</a:t>
                </a:r>
                <a:r>
                  <a:rPr lang="de-DE" sz="2000" dirty="0" smtClean="0"/>
                  <a:t> 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 sink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to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core</a:t>
                </a:r>
                <a:endParaRPr lang="de-DE" sz="2000" dirty="0" smtClean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>
                    <a:sym typeface="Wingdings" panose="05000000000000000000" pitchFamily="2" charset="2"/>
                  </a:rPr>
                  <a:t>2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possible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CaS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(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ss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)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crystallization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phases</a:t>
                </a:r>
                <a:endParaRPr lang="de-DE" sz="2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484" y="1624962"/>
                <a:ext cx="2918129" cy="3785652"/>
              </a:xfrm>
              <a:prstGeom prst="rect">
                <a:avLst/>
              </a:prstGeom>
              <a:blipFill>
                <a:blip r:embed="rId14"/>
                <a:stretch>
                  <a:fillRect l="-1883" t="-966" b="-19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TextBox 29"/>
          <p:cNvSpPr txBox="1"/>
          <p:nvPr/>
        </p:nvSpPr>
        <p:spPr>
          <a:xfrm>
            <a:off x="0" y="6524073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33" name="Right Arrow 32">
            <a:hlinkClick r:id="rId15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ight Arrow 34">
            <a:hlinkClick r:id="rId16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7" name="Picture 3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65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(2) </a:t>
            </a:r>
            <a:r>
              <a:rPr lang="de-DE" dirty="0" err="1"/>
              <a:t>D</a:t>
            </a:r>
            <a:r>
              <a:rPr lang="de-DE" dirty="0" err="1" smtClean="0"/>
              <a:t>ensity</a:t>
            </a:r>
            <a:r>
              <a:rPr lang="de-DE" dirty="0" smtClean="0"/>
              <a:t> </a:t>
            </a:r>
            <a:r>
              <a:rPr lang="de-DE" dirty="0" err="1" smtClean="0"/>
              <a:t>implications</a:t>
            </a:r>
            <a:r>
              <a:rPr lang="de-DE" dirty="0" smtClean="0"/>
              <a:t> – high-Mg </a:t>
            </a:r>
            <a:r>
              <a:rPr lang="de-DE" dirty="0" err="1" smtClean="0"/>
              <a:t>terrane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953484" y="1624962"/>
                <a:ext cx="291812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High-Mg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000" dirty="0" smtClean="0"/>
                  <a:t> </a:t>
                </a:r>
                <a:r>
                  <a:rPr lang="de-DE" sz="2000" dirty="0" err="1" smtClean="0"/>
                  <a:t>komatiitic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basalt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comp.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CaS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stable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close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surface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MgS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and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liquids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dense</a:t>
                </a:r>
                <a:r>
                  <a:rPr lang="de-DE" sz="2000" dirty="0" smtClean="0"/>
                  <a:t> 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 sink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to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core</a:t>
                </a:r>
                <a:endParaRPr lang="de-DE" sz="2000" dirty="0" smtClean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>
                    <a:sym typeface="Wingdings" panose="05000000000000000000" pitchFamily="2" charset="2"/>
                  </a:rPr>
                  <a:t>2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possible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CaS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(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ss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)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crystallization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phases</a:t>
                </a:r>
                <a:endParaRPr lang="de-DE" sz="2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3484" y="1624962"/>
                <a:ext cx="2918129" cy="3785652"/>
              </a:xfrm>
              <a:prstGeom prst="rect">
                <a:avLst/>
              </a:prstGeom>
              <a:blipFill>
                <a:blip r:embed="rId3"/>
                <a:stretch>
                  <a:fillRect l="-1883" t="-966" b="-19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14/21</a:t>
            </a:r>
            <a:endParaRPr lang="de-DE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42863" y="1403702"/>
            <a:ext cx="9276522" cy="5111982"/>
            <a:chOff x="242863" y="1403702"/>
            <a:chExt cx="9423318" cy="5327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168" y="1403703"/>
              <a:ext cx="5754832" cy="531733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004351" y="1877883"/>
              <a:ext cx="381357" cy="29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2329" y="1403704"/>
              <a:ext cx="3113821" cy="5317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364020" y="5933060"/>
              <a:ext cx="6302161" cy="797724"/>
              <a:chOff x="3320868" y="6000185"/>
              <a:chExt cx="6302161" cy="79772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0868" y="6031443"/>
                <a:ext cx="2949303" cy="70488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70171" y="6036972"/>
                <a:ext cx="1674421" cy="42237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0171" y="6356134"/>
                <a:ext cx="1674421" cy="44177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7196" y="6000185"/>
                <a:ext cx="1599930" cy="27715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07196" y="6272222"/>
                <a:ext cx="302933" cy="8391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6547" y="6171084"/>
                <a:ext cx="1266482" cy="293533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09058" y="1421822"/>
              <a:ext cx="5774833" cy="4480913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2542903" y="1403702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64168" y="3568617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41342" y="4722503"/>
              <a:ext cx="558357" cy="711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42863" y="1833124"/>
              <a:ext cx="942002" cy="2511280"/>
              <a:chOff x="242863" y="1833124"/>
              <a:chExt cx="942002" cy="251128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42863" y="3975072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1250 °C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2863" y="1833124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1050 °C</a:t>
                </a:r>
                <a:endParaRPr lang="en-US" dirty="0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87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(2) </a:t>
            </a:r>
            <a:r>
              <a:rPr lang="de-DE" dirty="0" err="1"/>
              <a:t>D</a:t>
            </a:r>
            <a:r>
              <a:rPr lang="de-DE" dirty="0" err="1" smtClean="0"/>
              <a:t>ensity</a:t>
            </a:r>
            <a:r>
              <a:rPr lang="de-DE" dirty="0" smtClean="0"/>
              <a:t> </a:t>
            </a:r>
            <a:r>
              <a:rPr lang="de-DE" dirty="0" err="1" smtClean="0"/>
              <a:t>implications</a:t>
            </a:r>
            <a:r>
              <a:rPr lang="de-DE" dirty="0" smtClean="0"/>
              <a:t> – KLB1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954673" y="1631219"/>
                <a:ext cx="2918129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/>
                  <a:t>KLB1 </a:t>
                </a:r>
                <a14:m>
                  <m:oMath xmlns:m="http://schemas.openxmlformats.org/officeDocument/2006/math">
                    <m:r>
                      <a:rPr lang="de-DE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de-DE" sz="2000" dirty="0" smtClean="0"/>
                  <a:t> </a:t>
                </a:r>
                <a:r>
                  <a:rPr lang="de-DE" sz="2000" dirty="0" err="1" smtClean="0"/>
                  <a:t>peridotitic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comp.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CaS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stable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close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surface</a:t>
                </a:r>
                <a:endParaRPr lang="de-DE" sz="2000" dirty="0" smtClean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/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err="1" smtClean="0"/>
                  <a:t>MgS</a:t>
                </a:r>
                <a:r>
                  <a:rPr lang="de-DE" sz="2000" dirty="0" smtClean="0"/>
                  <a:t> (</a:t>
                </a:r>
                <a:r>
                  <a:rPr lang="de-DE" sz="2000" dirty="0" err="1" smtClean="0"/>
                  <a:t>ss</a:t>
                </a:r>
                <a:r>
                  <a:rPr lang="de-DE" sz="2000" dirty="0" smtClean="0"/>
                  <a:t>) </a:t>
                </a:r>
                <a:r>
                  <a:rPr lang="de-DE" sz="2000" dirty="0" err="1" smtClean="0"/>
                  <a:t>and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liquids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too</a:t>
                </a:r>
                <a:r>
                  <a:rPr lang="de-DE" sz="2000" dirty="0" smtClean="0"/>
                  <a:t> </a:t>
                </a:r>
                <a:r>
                  <a:rPr lang="de-DE" sz="2000" dirty="0" err="1" smtClean="0"/>
                  <a:t>dense</a:t>
                </a:r>
                <a:r>
                  <a:rPr lang="de-DE" sz="2000" dirty="0" smtClean="0"/>
                  <a:t> 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 sink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to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core</a:t>
                </a:r>
                <a:endParaRPr lang="de-DE" sz="2000" dirty="0" smtClean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endParaRPr lang="de-DE" sz="2000" dirty="0">
                  <a:sym typeface="Wingdings" panose="05000000000000000000" pitchFamily="2" charset="2"/>
                </a:endParaRPr>
              </a:p>
              <a:p>
                <a:pPr marL="342900" indent="-342900">
                  <a:buFont typeface="Wingdings" panose="05000000000000000000" pitchFamily="2" charset="2"/>
                  <a:buChar char="Ø"/>
                </a:pPr>
                <a:r>
                  <a:rPr lang="de-DE" sz="2000" dirty="0" smtClean="0">
                    <a:sym typeface="Wingdings" panose="05000000000000000000" pitchFamily="2" charset="2"/>
                  </a:rPr>
                  <a:t>2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possible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CaS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(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ss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)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crystallization</a:t>
                </a:r>
                <a:r>
                  <a:rPr lang="de-DE" sz="2000" dirty="0" smtClean="0">
                    <a:sym typeface="Wingdings" panose="05000000000000000000" pitchFamily="2" charset="2"/>
                  </a:rPr>
                  <a:t> </a:t>
                </a:r>
                <a:r>
                  <a:rPr lang="de-DE" sz="2000" dirty="0" err="1" smtClean="0">
                    <a:sym typeface="Wingdings" panose="05000000000000000000" pitchFamily="2" charset="2"/>
                  </a:rPr>
                  <a:t>phases</a:t>
                </a:r>
                <a:endParaRPr lang="de-DE" sz="2000" dirty="0" smtClean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4673" y="1631219"/>
                <a:ext cx="2918129" cy="3785652"/>
              </a:xfrm>
              <a:prstGeom prst="rect">
                <a:avLst/>
              </a:prstGeom>
              <a:blipFill>
                <a:blip r:embed="rId3"/>
                <a:stretch>
                  <a:fillRect l="-1879" t="-966" b="-19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15/21</a:t>
            </a:r>
            <a:endParaRPr lang="de-DE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42863" y="1403702"/>
            <a:ext cx="9238021" cy="5111982"/>
            <a:chOff x="242863" y="1403702"/>
            <a:chExt cx="9423318" cy="532708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168" y="1403703"/>
              <a:ext cx="5787212" cy="5317330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7004351" y="1877883"/>
              <a:ext cx="381357" cy="29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52329" y="1403704"/>
              <a:ext cx="3113821" cy="5317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3364020" y="5933060"/>
              <a:ext cx="6302161" cy="797724"/>
              <a:chOff x="3320868" y="6000185"/>
              <a:chExt cx="6302161" cy="797724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20868" y="6031443"/>
                <a:ext cx="2949303" cy="704883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270171" y="6036972"/>
                <a:ext cx="1674421" cy="42237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270171" y="6356134"/>
                <a:ext cx="1674421" cy="441775"/>
              </a:xfrm>
              <a:prstGeom prst="rect">
                <a:avLst/>
              </a:prstGeom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07196" y="6000185"/>
                <a:ext cx="1599930" cy="277153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007196" y="6272222"/>
                <a:ext cx="302933" cy="83912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56547" y="6171084"/>
                <a:ext cx="1266482" cy="293533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219055" y="1461898"/>
              <a:ext cx="5691185" cy="4452422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542903" y="1403702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564168" y="3568617"/>
              <a:ext cx="418011" cy="474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41342" y="4731212"/>
              <a:ext cx="558357" cy="7116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42863" y="1833124"/>
              <a:ext cx="942002" cy="2511280"/>
              <a:chOff x="242863" y="1833124"/>
              <a:chExt cx="942002" cy="2511280"/>
            </a:xfrm>
          </p:grpSpPr>
          <p:sp>
            <p:nvSpPr>
              <p:cNvPr id="33" name="TextBox 32"/>
              <p:cNvSpPr txBox="1"/>
              <p:nvPr/>
            </p:nvSpPr>
            <p:spPr>
              <a:xfrm>
                <a:off x="242863" y="3975072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1250 °C</a:t>
                </a:r>
                <a:endParaRPr lang="en-US" dirty="0"/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242863" y="1833124"/>
                <a:ext cx="942002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1050 °C</a:t>
                </a:r>
                <a:endParaRPr lang="en-US" dirty="0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37" name="Right Arrow 36">
            <a:hlinkClick r:id="rId15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ight Arrow 37">
            <a:hlinkClick r:id="rId16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5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(2) </a:t>
            </a:r>
            <a:r>
              <a:rPr lang="de-DE" dirty="0" err="1"/>
              <a:t>D</a:t>
            </a:r>
            <a:r>
              <a:rPr lang="de-DE" dirty="0" err="1" smtClean="0"/>
              <a:t>ensity</a:t>
            </a:r>
            <a:r>
              <a:rPr lang="de-DE" dirty="0" smtClean="0"/>
              <a:t> – </a:t>
            </a:r>
            <a:r>
              <a:rPr lang="de-DE" dirty="0" err="1" smtClean="0"/>
              <a:t>implications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Hermean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    </a:t>
            </a:r>
            <a:r>
              <a:rPr lang="de-DE" dirty="0" err="1" smtClean="0"/>
              <a:t>magma</a:t>
            </a:r>
            <a:r>
              <a:rPr lang="de-DE" dirty="0" smtClean="0"/>
              <a:t> </a:t>
            </a:r>
            <a:r>
              <a:rPr lang="de-DE" dirty="0" err="1" smtClean="0"/>
              <a:t>ocean</a:t>
            </a:r>
            <a:r>
              <a:rPr lang="de-DE" dirty="0" smtClean="0"/>
              <a:t> </a:t>
            </a:r>
            <a:r>
              <a:rPr lang="de-DE" dirty="0" err="1" smtClean="0"/>
              <a:t>dynamics</a:t>
            </a:r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7004351" y="1877883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tangle 22"/>
          <p:cNvSpPr/>
          <p:nvPr/>
        </p:nvSpPr>
        <p:spPr>
          <a:xfrm>
            <a:off x="2564168" y="3568617"/>
            <a:ext cx="418011" cy="474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841342" y="4731212"/>
            <a:ext cx="558357" cy="7116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16/21</a:t>
            </a:r>
            <a:endParaRPr lang="de-DE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30" name="Picture 2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8723" y="1624962"/>
            <a:ext cx="8774553" cy="35471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195712" y="5279828"/>
            <a:ext cx="11800573" cy="1754326"/>
          </a:xfrm>
          <a:prstGeom prst="rect">
            <a:avLst/>
          </a:prstGeom>
          <a:noFill/>
        </p:spPr>
        <p:txBody>
          <a:bodyPr wrap="square" numCol="4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CaS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close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surface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Decreasing</a:t>
            </a:r>
            <a:r>
              <a:rPr lang="de-DE" dirty="0" smtClean="0"/>
              <a:t> S </a:t>
            </a:r>
            <a:r>
              <a:rPr lang="de-DE" dirty="0" err="1" smtClean="0"/>
              <a:t>content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magma</a:t>
            </a:r>
            <a:r>
              <a:rPr lang="de-DE" dirty="0" smtClean="0"/>
              <a:t> </a:t>
            </a:r>
            <a:r>
              <a:rPr lang="de-DE" dirty="0" err="1" smtClean="0"/>
              <a:t>ocean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MgS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liquids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dense</a:t>
            </a:r>
            <a:r>
              <a:rPr lang="de-DE" dirty="0" smtClean="0"/>
              <a:t> </a:t>
            </a:r>
            <a:r>
              <a:rPr lang="de-DE" dirty="0" smtClean="0">
                <a:sym typeface="Wingdings" panose="05000000000000000000" pitchFamily="2" charset="2"/>
              </a:rPr>
              <a:t> sink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core</a:t>
            </a: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Decreasing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FeO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content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with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cooling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magma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ocean</a:t>
            </a:r>
            <a:endParaRPr lang="de-DE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smtClean="0">
                <a:sym typeface="Wingdings" panose="05000000000000000000" pitchFamily="2" charset="2"/>
              </a:rPr>
              <a:t>2 </a:t>
            </a:r>
            <a:r>
              <a:rPr lang="de-DE" dirty="0" err="1" smtClean="0">
                <a:sym typeface="Wingdings" panose="05000000000000000000" pitchFamily="2" charset="2"/>
              </a:rPr>
              <a:t>possible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CaS</a:t>
            </a:r>
            <a:r>
              <a:rPr lang="de-DE" dirty="0" smtClean="0">
                <a:sym typeface="Wingdings" panose="05000000000000000000" pitchFamily="2" charset="2"/>
              </a:rPr>
              <a:t> (</a:t>
            </a:r>
            <a:r>
              <a:rPr lang="de-DE" dirty="0" err="1" smtClean="0">
                <a:sym typeface="Wingdings" panose="05000000000000000000" pitchFamily="2" charset="2"/>
              </a:rPr>
              <a:t>ss</a:t>
            </a:r>
            <a:r>
              <a:rPr lang="de-DE" dirty="0" smtClean="0">
                <a:sym typeface="Wingdings" panose="05000000000000000000" pitchFamily="2" charset="2"/>
              </a:rPr>
              <a:t>) </a:t>
            </a:r>
            <a:r>
              <a:rPr lang="de-DE" dirty="0" err="1" smtClean="0">
                <a:sym typeface="Wingdings" panose="05000000000000000000" pitchFamily="2" charset="2"/>
              </a:rPr>
              <a:t>crystallization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phases</a:t>
            </a:r>
            <a:r>
              <a:rPr lang="de-DE" dirty="0" smtClean="0">
                <a:sym typeface="Wingdings" panose="05000000000000000000" pitchFamily="2" charset="2"/>
              </a:rPr>
              <a:t> due </a:t>
            </a:r>
            <a:r>
              <a:rPr lang="de-DE" dirty="0" err="1" smtClean="0">
                <a:sym typeface="Wingdings" panose="05000000000000000000" pitchFamily="2" charset="2"/>
              </a:rPr>
              <a:t>to</a:t>
            </a:r>
            <a:r>
              <a:rPr lang="de-DE" dirty="0" smtClean="0">
                <a:sym typeface="Wingdings" panose="05000000000000000000" pitchFamily="2" charset="2"/>
              </a:rPr>
              <a:t> 3-phase </a:t>
            </a:r>
            <a:r>
              <a:rPr lang="de-DE" dirty="0" err="1" smtClean="0">
                <a:sym typeface="Wingdings" panose="05000000000000000000" pitchFamily="2" charset="2"/>
              </a:rPr>
              <a:t>field</a:t>
            </a:r>
            <a:r>
              <a:rPr lang="de-DE" dirty="0" smtClean="0">
                <a:sym typeface="Wingdings" panose="05000000000000000000" pitchFamily="2" charset="2"/>
              </a:rPr>
              <a:t> in </a:t>
            </a:r>
            <a:r>
              <a:rPr lang="de-DE" dirty="0" err="1" smtClean="0">
                <a:sym typeface="Wingdings" panose="05000000000000000000" pitchFamily="2" charset="2"/>
              </a:rPr>
              <a:t>ternary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phase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diagram</a:t>
            </a:r>
            <a:r>
              <a:rPr lang="de-DE" dirty="0" smtClean="0">
                <a:sym typeface="Wingdings" panose="05000000000000000000" pitchFamily="2" charset="2"/>
              </a:rPr>
              <a:t> at T&lt;1300°C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 smtClean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>
              <a:sym typeface="Wingdings" panose="05000000000000000000" pitchFamily="2" charset="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>
                <a:sym typeface="Wingdings" panose="05000000000000000000" pitchFamily="2" charset="2"/>
              </a:rPr>
              <a:t>Remnants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of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very</a:t>
            </a:r>
            <a:r>
              <a:rPr lang="de-DE" dirty="0" smtClean="0">
                <a:sym typeface="Wingdings" panose="05000000000000000000" pitchFamily="2" charset="2"/>
              </a:rPr>
              <a:t> high T </a:t>
            </a:r>
            <a:r>
              <a:rPr lang="de-DE" dirty="0" err="1" smtClean="0">
                <a:sym typeface="Wingdings" panose="05000000000000000000" pitchFamily="2" charset="2"/>
              </a:rPr>
              <a:t>niningerite</a:t>
            </a:r>
            <a:r>
              <a:rPr lang="de-DE" dirty="0" smtClean="0">
                <a:sym typeface="Wingdings" panose="05000000000000000000" pitchFamily="2" charset="2"/>
              </a:rPr>
              <a:t> solid </a:t>
            </a:r>
            <a:r>
              <a:rPr lang="de-DE" dirty="0" err="1" smtClean="0">
                <a:sym typeface="Wingdings" panose="05000000000000000000" pitchFamily="2" charset="2"/>
              </a:rPr>
              <a:t>solutrions</a:t>
            </a:r>
            <a:r>
              <a:rPr lang="de-DE" dirty="0" smtClean="0">
                <a:sym typeface="Wingdings" panose="05000000000000000000" pitchFamily="2" charset="2"/>
              </a:rPr>
              <a:t> at </a:t>
            </a:r>
            <a:r>
              <a:rPr lang="de-DE" dirty="0" err="1" smtClean="0">
                <a:sym typeface="Wingdings" panose="05000000000000000000" pitchFamily="2" charset="2"/>
              </a:rPr>
              <a:t>the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surface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might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be</a:t>
            </a:r>
            <a:r>
              <a:rPr lang="de-DE" dirty="0" smtClean="0">
                <a:sym typeface="Wingdings" panose="05000000000000000000" pitchFamily="2" charset="2"/>
              </a:rPr>
              <a:t> </a:t>
            </a:r>
            <a:r>
              <a:rPr lang="de-DE" dirty="0" err="1" smtClean="0">
                <a:sym typeface="Wingdings" panose="05000000000000000000" pitchFamily="2" charset="2"/>
              </a:rPr>
              <a:t>possible</a:t>
            </a:r>
            <a:endParaRPr lang="de-DE" dirty="0" smtClean="0">
              <a:sym typeface="Wingdings" panose="05000000000000000000" pitchFamily="2" charset="2"/>
            </a:endParaRPr>
          </a:p>
        </p:txBody>
      </p:sp>
      <p:sp>
        <p:nvSpPr>
          <p:cNvPr id="17" name="Right Arrow 16">
            <a:hlinkClick r:id="rId7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3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0" y="4388803"/>
            <a:ext cx="3183776" cy="21225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40" y="4377494"/>
            <a:ext cx="3184060" cy="21227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106" y="4375790"/>
            <a:ext cx="3179020" cy="21193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642" y="4458483"/>
            <a:ext cx="3122582" cy="2081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(3) </a:t>
            </a:r>
            <a:r>
              <a:rPr lang="de-DE" dirty="0" err="1" smtClean="0"/>
              <a:t>MgS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silicate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    </a:t>
            </a:r>
            <a:r>
              <a:rPr lang="de-DE" dirty="0" err="1" smtClean="0"/>
              <a:t>melt</a:t>
            </a:r>
            <a:r>
              <a:rPr lang="de-DE" dirty="0" smtClean="0"/>
              <a:t> – NVP</a:t>
            </a:r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7004351" y="1702398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3" name="Group 12"/>
          <p:cNvGrpSpPr/>
          <p:nvPr/>
        </p:nvGrpSpPr>
        <p:grpSpPr>
          <a:xfrm>
            <a:off x="128363" y="1932959"/>
            <a:ext cx="11935274" cy="2576188"/>
            <a:chOff x="143515" y="1769389"/>
            <a:chExt cx="9506935" cy="193473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3515" y="1769389"/>
              <a:ext cx="2348322" cy="193473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06694" y="1769389"/>
              <a:ext cx="2370214" cy="189546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894811" y="1769389"/>
              <a:ext cx="2367541" cy="189546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280255" y="1769389"/>
              <a:ext cx="2370195" cy="1895463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17/21</a:t>
            </a:r>
            <a:endParaRPr lang="de-DE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27" name="Picture 2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888357" y="1528867"/>
            <a:ext cx="10894816" cy="600515"/>
            <a:chOff x="886506" y="4258847"/>
            <a:chExt cx="10894816" cy="600515"/>
          </a:xfrm>
        </p:grpSpPr>
        <p:cxnSp>
          <p:nvCxnSpPr>
            <p:cNvPr id="19" name="Straight Arrow Connector 18"/>
            <p:cNvCxnSpPr/>
            <p:nvPr/>
          </p:nvCxnSpPr>
          <p:spPr>
            <a:xfrm flipV="1">
              <a:off x="1863634" y="4563292"/>
              <a:ext cx="9917688" cy="1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46104" y="4258847"/>
              <a:ext cx="7387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ym typeface="Wingdings" panose="05000000000000000000" pitchFamily="2" charset="2"/>
                </a:rPr>
                <a:t>More </a:t>
              </a:r>
              <a:r>
                <a:rPr lang="de-DE" sz="1600" dirty="0" err="1" smtClean="0">
                  <a:sym typeface="Wingdings" panose="05000000000000000000" pitchFamily="2" charset="2"/>
                </a:rPr>
                <a:t>reducing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conditions</a:t>
              </a:r>
              <a:r>
                <a:rPr lang="de-DE" sz="1600" dirty="0" smtClean="0">
                  <a:sym typeface="Wingdings" panose="05000000000000000000" pitchFamily="2" charset="2"/>
                </a:rPr>
                <a:t> (</a:t>
              </a:r>
              <a:r>
                <a:rPr lang="de-DE" sz="1600" dirty="0" err="1" smtClean="0">
                  <a:sym typeface="Wingdings" panose="05000000000000000000" pitchFamily="2" charset="2"/>
                </a:rPr>
                <a:t>higher</a:t>
              </a:r>
              <a:r>
                <a:rPr lang="de-DE" sz="1600" dirty="0" smtClean="0">
                  <a:sym typeface="Wingdings" panose="05000000000000000000" pitchFamily="2" charset="2"/>
                </a:rPr>
                <a:t> Si/SiO2 </a:t>
              </a:r>
              <a:r>
                <a:rPr lang="de-DE" sz="1600" dirty="0" err="1" smtClean="0">
                  <a:sym typeface="Wingdings" panose="05000000000000000000" pitchFamily="2" charset="2"/>
                </a:rPr>
                <a:t>ratio</a:t>
              </a:r>
              <a:r>
                <a:rPr lang="de-DE" sz="1600" dirty="0" smtClean="0">
                  <a:sym typeface="Wingdings" panose="05000000000000000000" pitchFamily="2" charset="2"/>
                </a:rPr>
                <a:t> in </a:t>
              </a:r>
              <a:r>
                <a:rPr lang="de-DE" sz="1600" dirty="0" err="1" smtClean="0">
                  <a:sym typeface="Wingdings" panose="05000000000000000000" pitchFamily="2" charset="2"/>
                </a:rPr>
                <a:t>otherwise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constant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starting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mixture</a:t>
              </a:r>
              <a:r>
                <a:rPr lang="de-DE" sz="1600" dirty="0" smtClean="0">
                  <a:sym typeface="Wingdings" panose="05000000000000000000" pitchFamily="2" charset="2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886506" y="4266837"/>
                  <a:ext cx="1443135" cy="54864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solidFill>
                        <a:schemeClr val="tx1"/>
                      </a:solidFill>
                    </a:rPr>
                    <a:t>f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>(O2): -4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smtClean="0">
                      <a:solidFill>
                        <a:schemeClr val="tx1"/>
                      </a:solidFill>
                    </a:rPr>
                    <a:t>IW</a:t>
                  </a:r>
                  <a:br>
                    <a:rPr lang="de-DE" dirty="0" smtClean="0">
                      <a:solidFill>
                        <a:schemeClr val="tx1"/>
                      </a:solidFill>
                    </a:rPr>
                  </a:br>
                  <a:r>
                    <a:rPr lang="de-DE" dirty="0" smtClean="0">
                      <a:solidFill>
                        <a:schemeClr val="tx1"/>
                      </a:solidFill>
                    </a:rPr>
                    <a:t>f(S2): 0 </a:t>
                  </a:r>
                  <a14:m>
                    <m:oMath xmlns:m="http://schemas.openxmlformats.org/officeDocument/2006/math">
                      <m:r>
                        <a: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ITr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506" y="4266837"/>
                  <a:ext cx="1443135" cy="548640"/>
                </a:xfrm>
                <a:prstGeom prst="rect">
                  <a:avLst/>
                </a:prstGeom>
                <a:blipFill>
                  <a:blip r:embed="rId14"/>
                  <a:stretch>
                    <a:fillRect l="-2532" t="-14444" r="-2532" b="-2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9763406" y="4267221"/>
                  <a:ext cx="1619980" cy="5921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solidFill>
                        <a:schemeClr val="tx1"/>
                      </a:solidFill>
                    </a:rPr>
                    <a:t>f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>(O2):-7 </a:t>
                  </a:r>
                  <a14:m>
                    <m:oMath xmlns:m="http://schemas.openxmlformats.org/officeDocument/2006/math">
                      <m:r>
                        <a: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IW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/>
                  </a:r>
                  <a:br>
                    <a:rPr lang="de-DE" dirty="0" smtClean="0">
                      <a:solidFill>
                        <a:schemeClr val="tx1"/>
                      </a:solidFill>
                    </a:rPr>
                  </a:br>
                  <a:r>
                    <a:rPr lang="de-DE" dirty="0" smtClean="0">
                      <a:solidFill>
                        <a:schemeClr val="tx1"/>
                      </a:solidFill>
                    </a:rPr>
                    <a:t>f(S2) : -1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ITr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3406" y="4267221"/>
                  <a:ext cx="1619980" cy="592141"/>
                </a:xfrm>
                <a:prstGeom prst="rect">
                  <a:avLst/>
                </a:prstGeom>
                <a:blipFill>
                  <a:blip r:embed="rId15"/>
                  <a:stretch>
                    <a:fillRect t="-9278" b="-2061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0" name="Straight Connector 49"/>
          <p:cNvCxnSpPr/>
          <p:nvPr/>
        </p:nvCxnSpPr>
        <p:spPr>
          <a:xfrm>
            <a:off x="6226629" y="5335129"/>
            <a:ext cx="2438400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50"/>
          <p:cNvGrpSpPr/>
          <p:nvPr/>
        </p:nvGrpSpPr>
        <p:grpSpPr>
          <a:xfrm>
            <a:off x="818882" y="5379245"/>
            <a:ext cx="1534631" cy="830997"/>
            <a:chOff x="818882" y="5379245"/>
            <a:chExt cx="1534631" cy="830997"/>
          </a:xfrm>
        </p:grpSpPr>
        <p:sp>
          <p:nvSpPr>
            <p:cNvPr id="53" name="TextBox 52"/>
            <p:cNvSpPr txBox="1"/>
            <p:nvPr/>
          </p:nvSpPr>
          <p:spPr>
            <a:xfrm>
              <a:off x="1725107" y="5379245"/>
              <a:ext cx="628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+ </a:t>
              </a:r>
            </a:p>
            <a:p>
              <a:pPr algn="ctr"/>
              <a:r>
                <a:rPr lang="de-DE" sz="1600" dirty="0" err="1" smtClean="0"/>
                <a:t>FeS</a:t>
              </a:r>
              <a:endParaRPr lang="de-DE" sz="1600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18882" y="5379245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FeS</a:t>
              </a:r>
              <a:endParaRPr lang="de-DE" sz="1600" dirty="0" smtClean="0"/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3728799" y="5060495"/>
            <a:ext cx="1866148" cy="830997"/>
            <a:chOff x="833803" y="5076371"/>
            <a:chExt cx="1866148" cy="830997"/>
          </a:xfrm>
        </p:grpSpPr>
        <p:sp>
          <p:nvSpPr>
            <p:cNvPr id="65" name="TextBox 64"/>
            <p:cNvSpPr txBox="1"/>
            <p:nvPr/>
          </p:nvSpPr>
          <p:spPr>
            <a:xfrm>
              <a:off x="2071545" y="5076371"/>
              <a:ext cx="628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+ </a:t>
              </a:r>
            </a:p>
            <a:p>
              <a:pPr algn="ctr"/>
              <a:r>
                <a:rPr lang="de-DE" sz="1600" dirty="0" err="1" smtClean="0"/>
                <a:t>FeS</a:t>
              </a:r>
              <a:endParaRPr lang="de-DE" sz="1600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33803" y="5077166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FeS</a:t>
              </a:r>
              <a:endParaRPr lang="de-DE" sz="1600" dirty="0" smtClean="0"/>
            </a:p>
          </p:txBody>
        </p:sp>
      </p:grpSp>
      <p:sp>
        <p:nvSpPr>
          <p:cNvPr id="69" name="TextBox 68"/>
          <p:cNvSpPr txBox="1"/>
          <p:nvPr/>
        </p:nvSpPr>
        <p:spPr>
          <a:xfrm>
            <a:off x="6554946" y="4996575"/>
            <a:ext cx="215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MgS</a:t>
            </a:r>
            <a:r>
              <a:rPr lang="de-DE" sz="1600" dirty="0" smtClean="0"/>
              <a:t> + </a:t>
            </a:r>
            <a:r>
              <a:rPr lang="de-DE" sz="1600" dirty="0" err="1" smtClean="0"/>
              <a:t>FeS</a:t>
            </a:r>
            <a:endParaRPr lang="de-DE" sz="1600" dirty="0"/>
          </a:p>
        </p:txBody>
      </p:sp>
      <p:sp>
        <p:nvSpPr>
          <p:cNvPr id="70" name="TextBox 69"/>
          <p:cNvSpPr txBox="1"/>
          <p:nvPr/>
        </p:nvSpPr>
        <p:spPr>
          <a:xfrm>
            <a:off x="6580196" y="5738201"/>
            <a:ext cx="215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FeS</a:t>
            </a:r>
            <a:endParaRPr lang="de-DE" sz="1600" dirty="0"/>
          </a:p>
        </p:txBody>
      </p:sp>
      <p:cxnSp>
        <p:nvCxnSpPr>
          <p:cNvPr id="71" name="Straight Connector 70"/>
          <p:cNvCxnSpPr/>
          <p:nvPr/>
        </p:nvCxnSpPr>
        <p:spPr>
          <a:xfrm flipH="1">
            <a:off x="4669494" y="4640074"/>
            <a:ext cx="2084" cy="162477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778016" y="4654210"/>
            <a:ext cx="1178" cy="162345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ight Arrow 35">
            <a:hlinkClick r:id="rId16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ight Arrow 36">
            <a:hlinkClick r:id="rId17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4" y="4399272"/>
            <a:ext cx="3168736" cy="211249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641" y="4384435"/>
            <a:ext cx="3174955" cy="211663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20" y="4375790"/>
            <a:ext cx="3166715" cy="2111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(3) </a:t>
            </a:r>
            <a:r>
              <a:rPr lang="de-DE" dirty="0" err="1" smtClean="0"/>
              <a:t>MgS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CaS</a:t>
            </a:r>
            <a:r>
              <a:rPr lang="de-DE" dirty="0" smtClean="0"/>
              <a:t> (</a:t>
            </a:r>
            <a:r>
              <a:rPr lang="de-DE" dirty="0" err="1" smtClean="0"/>
              <a:t>ss</a:t>
            </a:r>
            <a:r>
              <a:rPr lang="de-DE" dirty="0" smtClean="0"/>
              <a:t>) </a:t>
            </a:r>
            <a:r>
              <a:rPr lang="de-DE" dirty="0" err="1" smtClean="0"/>
              <a:t>within</a:t>
            </a:r>
            <a:r>
              <a:rPr lang="de-DE" dirty="0" smtClean="0"/>
              <a:t> </a:t>
            </a:r>
            <a:r>
              <a:rPr lang="de-DE" dirty="0" err="1" smtClean="0"/>
              <a:t>silicate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smtClean="0"/>
              <a:t>      </a:t>
            </a:r>
            <a:r>
              <a:rPr lang="de-DE" dirty="0" err="1" smtClean="0"/>
              <a:t>melt</a:t>
            </a:r>
            <a:r>
              <a:rPr lang="de-DE" dirty="0" smtClean="0"/>
              <a:t> – high-Mg</a:t>
            </a:r>
            <a:endParaRPr lang="de-DE" dirty="0"/>
          </a:p>
        </p:txBody>
      </p:sp>
      <p:sp>
        <p:nvSpPr>
          <p:cNvPr id="14" name="Rectangle 13"/>
          <p:cNvSpPr/>
          <p:nvPr/>
        </p:nvSpPr>
        <p:spPr>
          <a:xfrm>
            <a:off x="7004351" y="1762383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5" name="Group 24"/>
          <p:cNvGrpSpPr/>
          <p:nvPr/>
        </p:nvGrpSpPr>
        <p:grpSpPr>
          <a:xfrm>
            <a:off x="130628" y="1925740"/>
            <a:ext cx="11913326" cy="2514602"/>
            <a:chOff x="51861" y="2025484"/>
            <a:chExt cx="10731231" cy="21281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861" y="2026342"/>
              <a:ext cx="2663036" cy="212732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9734" y="2025484"/>
              <a:ext cx="2658292" cy="212818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2863" y="2031876"/>
              <a:ext cx="2656108" cy="2121789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33808" y="2031876"/>
              <a:ext cx="2649284" cy="2121789"/>
            </a:xfrm>
            <a:prstGeom prst="rect">
              <a:avLst/>
            </a:prstGeom>
          </p:spPr>
        </p:pic>
      </p:grpSp>
      <p:sp>
        <p:nvSpPr>
          <p:cNvPr id="17" name="TextBox 1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18/21</a:t>
            </a:r>
            <a:endParaRPr lang="de-D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22" name="Picture 2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grpSp>
        <p:nvGrpSpPr>
          <p:cNvPr id="5" name="Group 4"/>
          <p:cNvGrpSpPr/>
          <p:nvPr/>
        </p:nvGrpSpPr>
        <p:grpSpPr>
          <a:xfrm>
            <a:off x="886506" y="1528552"/>
            <a:ext cx="10894816" cy="600515"/>
            <a:chOff x="886506" y="4258847"/>
            <a:chExt cx="10894816" cy="600515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1863634" y="4563292"/>
              <a:ext cx="9917688" cy="1"/>
            </a:xfrm>
            <a:prstGeom prst="straightConnector1">
              <a:avLst/>
            </a:prstGeom>
            <a:ln w="38100">
              <a:solidFill>
                <a:schemeClr val="accent1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2446104" y="4258847"/>
              <a:ext cx="738781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dirty="0" smtClean="0">
                  <a:sym typeface="Wingdings" panose="05000000000000000000" pitchFamily="2" charset="2"/>
                </a:rPr>
                <a:t>More </a:t>
              </a:r>
              <a:r>
                <a:rPr lang="de-DE" sz="1600" dirty="0" err="1" smtClean="0">
                  <a:sym typeface="Wingdings" panose="05000000000000000000" pitchFamily="2" charset="2"/>
                </a:rPr>
                <a:t>reducing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conditions</a:t>
              </a:r>
              <a:r>
                <a:rPr lang="de-DE" sz="1600" dirty="0" smtClean="0">
                  <a:sym typeface="Wingdings" panose="05000000000000000000" pitchFamily="2" charset="2"/>
                </a:rPr>
                <a:t> (</a:t>
              </a:r>
              <a:r>
                <a:rPr lang="de-DE" sz="1600" dirty="0" err="1" smtClean="0">
                  <a:sym typeface="Wingdings" panose="05000000000000000000" pitchFamily="2" charset="2"/>
                </a:rPr>
                <a:t>higher</a:t>
              </a:r>
              <a:r>
                <a:rPr lang="de-DE" sz="1600" dirty="0" smtClean="0">
                  <a:sym typeface="Wingdings" panose="05000000000000000000" pitchFamily="2" charset="2"/>
                </a:rPr>
                <a:t> Si/SiO2 </a:t>
              </a:r>
              <a:r>
                <a:rPr lang="de-DE" sz="1600" dirty="0" err="1" smtClean="0">
                  <a:sym typeface="Wingdings" panose="05000000000000000000" pitchFamily="2" charset="2"/>
                </a:rPr>
                <a:t>ratio</a:t>
              </a:r>
              <a:r>
                <a:rPr lang="de-DE" sz="1600" dirty="0" smtClean="0">
                  <a:sym typeface="Wingdings" panose="05000000000000000000" pitchFamily="2" charset="2"/>
                </a:rPr>
                <a:t> in </a:t>
              </a:r>
              <a:r>
                <a:rPr lang="de-DE" sz="1600" dirty="0" err="1" smtClean="0">
                  <a:sym typeface="Wingdings" panose="05000000000000000000" pitchFamily="2" charset="2"/>
                </a:rPr>
                <a:t>otherwise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constant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starting</a:t>
              </a:r>
              <a:r>
                <a:rPr lang="de-DE" sz="1600" dirty="0" smtClean="0">
                  <a:sym typeface="Wingdings" panose="05000000000000000000" pitchFamily="2" charset="2"/>
                </a:rPr>
                <a:t> </a:t>
              </a:r>
              <a:r>
                <a:rPr lang="de-DE" sz="1600" dirty="0" err="1" smtClean="0">
                  <a:sym typeface="Wingdings" panose="05000000000000000000" pitchFamily="2" charset="2"/>
                </a:rPr>
                <a:t>mixture</a:t>
              </a:r>
              <a:r>
                <a:rPr lang="de-DE" sz="1600" dirty="0" smtClean="0">
                  <a:sym typeface="Wingdings" panose="05000000000000000000" pitchFamily="2" charset="2"/>
                </a:rPr>
                <a:t>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/>
                <p:cNvSpPr/>
                <p:nvPr/>
              </p:nvSpPr>
              <p:spPr>
                <a:xfrm>
                  <a:off x="886506" y="4266837"/>
                  <a:ext cx="1443135" cy="548640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solidFill>
                        <a:schemeClr val="tx1"/>
                      </a:solidFill>
                    </a:rPr>
                    <a:t>f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>(O2): -4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smtClean="0">
                      <a:solidFill>
                        <a:schemeClr val="tx1"/>
                      </a:solidFill>
                    </a:rPr>
                    <a:t>IW</a:t>
                  </a:r>
                  <a:br>
                    <a:rPr lang="de-DE" dirty="0" smtClean="0">
                      <a:solidFill>
                        <a:schemeClr val="tx1"/>
                      </a:solidFill>
                    </a:rPr>
                  </a:br>
                  <a:r>
                    <a:rPr lang="de-DE" dirty="0" smtClean="0">
                      <a:solidFill>
                        <a:schemeClr val="tx1"/>
                      </a:solidFill>
                    </a:rPr>
                    <a:t>f(S2): 0 </a:t>
                  </a:r>
                  <a14:m>
                    <m:oMath xmlns:m="http://schemas.openxmlformats.org/officeDocument/2006/math">
                      <m:r>
                        <a: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ITr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ectangle 2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6506" y="4266837"/>
                  <a:ext cx="1443135" cy="548640"/>
                </a:xfrm>
                <a:prstGeom prst="rect">
                  <a:avLst/>
                </a:prstGeom>
                <a:blipFill>
                  <a:blip r:embed="rId13"/>
                  <a:stretch>
                    <a:fillRect l="-2532" t="-14444" r="-2532" b="-2555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9763406" y="4267221"/>
                  <a:ext cx="1619980" cy="592141"/>
                </a:xfrm>
                <a:prstGeom prst="rect">
                  <a:avLst/>
                </a:pr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de-DE" dirty="0">
                      <a:solidFill>
                        <a:schemeClr val="tx1"/>
                      </a:solidFill>
                    </a:rPr>
                    <a:t>f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>(O2):-7 </a:t>
                  </a:r>
                  <a14:m>
                    <m:oMath xmlns:m="http://schemas.openxmlformats.org/officeDocument/2006/math">
                      <m:r>
                        <a:rPr lang="de-DE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 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IW</a:t>
                  </a:r>
                  <a:r>
                    <a:rPr lang="de-DE" dirty="0" smtClean="0">
                      <a:solidFill>
                        <a:schemeClr val="tx1"/>
                      </a:solidFill>
                    </a:rPr>
                    <a:t/>
                  </a:r>
                  <a:br>
                    <a:rPr lang="de-DE" dirty="0" smtClean="0">
                      <a:solidFill>
                        <a:schemeClr val="tx1"/>
                      </a:solidFill>
                    </a:rPr>
                  </a:br>
                  <a:r>
                    <a:rPr lang="de-DE" dirty="0" smtClean="0">
                      <a:solidFill>
                        <a:schemeClr val="tx1"/>
                      </a:solidFill>
                    </a:rPr>
                    <a:t>f(S2) : -1 </a:t>
                  </a:r>
                  <a14:m>
                    <m:oMath xmlns:m="http://schemas.openxmlformats.org/officeDocument/2006/math">
                      <m:r>
                        <a:rPr lang="de-DE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</m:oMath>
                  </a14:m>
                  <a:r>
                    <a:rPr lang="de-DE" dirty="0" err="1" smtClean="0">
                      <a:solidFill>
                        <a:schemeClr val="tx1"/>
                      </a:solidFill>
                    </a:rPr>
                    <a:t>ITr</a:t>
                  </a:r>
                  <a:endParaRPr lang="de-DE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63406" y="4267221"/>
                  <a:ext cx="1619980" cy="592141"/>
                </a:xfrm>
                <a:prstGeom prst="rect">
                  <a:avLst/>
                </a:prstGeom>
                <a:blipFill>
                  <a:blip r:embed="rId14"/>
                  <a:stretch>
                    <a:fillRect t="-9278" b="-2061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24" y="4445436"/>
            <a:ext cx="3105371" cy="2070247"/>
          </a:xfrm>
          <a:prstGeom prst="rect">
            <a:avLst/>
          </a:prstGeom>
        </p:spPr>
      </p:pic>
      <p:cxnSp>
        <p:nvCxnSpPr>
          <p:cNvPr id="37" name="Straight Arrow Connector 36"/>
          <p:cNvCxnSpPr/>
          <p:nvPr/>
        </p:nvCxnSpPr>
        <p:spPr>
          <a:xfrm rot="10800000">
            <a:off x="1451426" y="3384910"/>
            <a:ext cx="1" cy="21808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6226629" y="5335129"/>
            <a:ext cx="2438400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719983" y="5379245"/>
            <a:ext cx="2273921" cy="830997"/>
            <a:chOff x="719983" y="5379245"/>
            <a:chExt cx="2273921" cy="830997"/>
          </a:xfrm>
        </p:grpSpPr>
        <p:sp>
          <p:nvSpPr>
            <p:cNvPr id="13" name="TextBox 12"/>
            <p:cNvSpPr txBox="1"/>
            <p:nvPr/>
          </p:nvSpPr>
          <p:spPr>
            <a:xfrm>
              <a:off x="1725107" y="5379245"/>
              <a:ext cx="628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+ </a:t>
              </a:r>
            </a:p>
            <a:p>
              <a:pPr algn="ctr"/>
              <a:r>
                <a:rPr lang="de-DE" sz="1600" dirty="0" err="1" smtClean="0"/>
                <a:t>FeS</a:t>
              </a:r>
              <a:endParaRPr lang="de-DE" sz="16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365498" y="5379245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19983" y="5379245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FeS</a:t>
              </a:r>
              <a:endParaRPr lang="de-DE" sz="1600" dirty="0" smtClean="0"/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6630293" y="4939053"/>
            <a:ext cx="215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MgS</a:t>
            </a:r>
            <a:r>
              <a:rPr lang="de-DE" sz="1600" dirty="0" smtClean="0"/>
              <a:t> + </a:t>
            </a:r>
            <a:r>
              <a:rPr lang="de-DE" sz="1600" dirty="0" err="1" smtClean="0"/>
              <a:t>FeS</a:t>
            </a:r>
            <a:endParaRPr lang="de-DE" sz="1600" dirty="0"/>
          </a:p>
        </p:txBody>
      </p:sp>
      <p:sp>
        <p:nvSpPr>
          <p:cNvPr id="53" name="TextBox 52"/>
          <p:cNvSpPr txBox="1"/>
          <p:nvPr/>
        </p:nvSpPr>
        <p:spPr>
          <a:xfrm>
            <a:off x="6672513" y="5617726"/>
            <a:ext cx="2156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FeS</a:t>
            </a:r>
            <a:endParaRPr lang="de-DE" sz="1600" dirty="0"/>
          </a:p>
        </p:txBody>
      </p:sp>
      <p:grpSp>
        <p:nvGrpSpPr>
          <p:cNvPr id="54" name="Group 53"/>
          <p:cNvGrpSpPr/>
          <p:nvPr/>
        </p:nvGrpSpPr>
        <p:grpSpPr>
          <a:xfrm>
            <a:off x="3599410" y="4874897"/>
            <a:ext cx="2273921" cy="830997"/>
            <a:chOff x="719983" y="4889049"/>
            <a:chExt cx="2273921" cy="830997"/>
          </a:xfrm>
        </p:grpSpPr>
        <p:sp>
          <p:nvSpPr>
            <p:cNvPr id="56" name="TextBox 55"/>
            <p:cNvSpPr txBox="1"/>
            <p:nvPr/>
          </p:nvSpPr>
          <p:spPr>
            <a:xfrm>
              <a:off x="1669135" y="4889049"/>
              <a:ext cx="62840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  <a:p>
              <a:pPr algn="ctr"/>
              <a:r>
                <a:rPr lang="de-DE" sz="1600" dirty="0" smtClean="0"/>
                <a:t>+ </a:t>
              </a:r>
            </a:p>
            <a:p>
              <a:pPr algn="ctr"/>
              <a:r>
                <a:rPr lang="de-DE" sz="1600" dirty="0" err="1" smtClean="0"/>
                <a:t>FeS</a:t>
              </a:r>
              <a:endParaRPr lang="de-DE" sz="1600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365498" y="5379245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MgS</a:t>
              </a:r>
              <a:endParaRPr lang="de-DE" sz="1600" dirty="0" smtClean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719983" y="5379245"/>
              <a:ext cx="62840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600" dirty="0" err="1" smtClean="0"/>
                <a:t>FeS</a:t>
              </a:r>
              <a:endParaRPr lang="de-DE" sz="1600" dirty="0" smtClean="0"/>
            </a:p>
          </p:txBody>
        </p:sp>
      </p:grpSp>
      <p:cxnSp>
        <p:nvCxnSpPr>
          <p:cNvPr id="63" name="Straight Connector 62"/>
          <p:cNvCxnSpPr/>
          <p:nvPr/>
        </p:nvCxnSpPr>
        <p:spPr>
          <a:xfrm>
            <a:off x="5314951" y="4931026"/>
            <a:ext cx="0" cy="133862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4386795" y="4654226"/>
            <a:ext cx="1178" cy="162345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1486372" y="4659540"/>
            <a:ext cx="4168" cy="1344097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2453397" y="4658980"/>
            <a:ext cx="1178" cy="1623454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226629" y="4874897"/>
            <a:ext cx="1306538" cy="0"/>
          </a:xfrm>
          <a:prstGeom prst="line">
            <a:avLst/>
          </a:prstGeom>
          <a:ln>
            <a:solidFill>
              <a:schemeClr val="accent1">
                <a:lumMod val="40000"/>
                <a:lumOff val="6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129252" y="4586360"/>
            <a:ext cx="8136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err="1" smtClean="0"/>
              <a:t>MgS</a:t>
            </a:r>
            <a:endParaRPr lang="de-DE" sz="1600" dirty="0"/>
          </a:p>
        </p:txBody>
      </p:sp>
      <p:sp>
        <p:nvSpPr>
          <p:cNvPr id="43" name="Right Arrow 42">
            <a:hlinkClick r:id="rId16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4" name="Right Arrow 43">
            <a:hlinkClick r:id="rId17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45" name="Picture 44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5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2155" y="2178629"/>
            <a:ext cx="11637587" cy="1323439"/>
          </a:xfrm>
          <a:prstGeom prst="rect">
            <a:avLst/>
          </a:prstGeom>
          <a:noFill/>
        </p:spPr>
        <p:txBody>
          <a:bodyPr wrap="square" numCol="3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dirty="0" err="1" smtClean="0"/>
              <a:t>Sulfide</a:t>
            </a:r>
            <a:r>
              <a:rPr lang="en-GB" sz="2000" dirty="0" smtClean="0"/>
              <a:t> phase studies</a:t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2000" dirty="0" smtClean="0"/>
              <a:t/>
            </a:r>
            <a:br>
              <a:rPr lang="en-GB" sz="2000" dirty="0" smtClean="0"/>
            </a:br>
            <a:endParaRPr lang="en-GB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err="1" smtClean="0"/>
              <a:t>Sulfides</a:t>
            </a:r>
            <a:r>
              <a:rPr lang="en-GB" sz="2000" dirty="0" smtClean="0"/>
              <a:t> and their density relative to </a:t>
            </a:r>
            <a:r>
              <a:rPr lang="en-GB" sz="2000" dirty="0" err="1" smtClean="0"/>
              <a:t>Hermean</a:t>
            </a:r>
            <a:r>
              <a:rPr lang="en-GB" sz="2000" dirty="0" smtClean="0"/>
              <a:t> magmas</a:t>
            </a:r>
            <a:r>
              <a:rPr lang="en-GB" sz="2000" u="sng" dirty="0" smtClean="0"/>
              <a:t/>
            </a:r>
            <a:br>
              <a:rPr lang="en-GB" sz="2000" u="sng" dirty="0" smtClean="0"/>
            </a:br>
            <a:r>
              <a:rPr lang="en-GB" sz="2000" u="sng" dirty="0" smtClean="0"/>
              <a:t/>
            </a:r>
            <a:br>
              <a:rPr lang="en-GB" sz="2000" u="sng" dirty="0" smtClean="0"/>
            </a:br>
            <a:endParaRPr lang="en-GB" sz="2000" u="sng" dirty="0" smtClean="0"/>
          </a:p>
          <a:p>
            <a:pPr marL="457200" indent="-457200">
              <a:buFont typeface="+mj-lt"/>
              <a:buAutoNum type="arabicPeriod"/>
            </a:pPr>
            <a:r>
              <a:rPr lang="en-GB" sz="2000" dirty="0" smtClean="0"/>
              <a:t>The </a:t>
            </a:r>
            <a:r>
              <a:rPr lang="en-GB" sz="2000" dirty="0" err="1" smtClean="0"/>
              <a:t>sulfide</a:t>
            </a:r>
            <a:r>
              <a:rPr lang="en-GB" sz="2000" dirty="0" smtClean="0"/>
              <a:t>-metal-silicate system (experimental study)</a:t>
            </a:r>
          </a:p>
          <a:p>
            <a:pPr marL="457200" indent="-457200">
              <a:buFont typeface="+mj-lt"/>
              <a:buAutoNum type="arabicPeriod"/>
            </a:pPr>
            <a:endParaRPr lang="en-GB" sz="2000" u="sng" dirty="0" smtClean="0"/>
          </a:p>
          <a:p>
            <a:endParaRPr lang="en-GB" sz="2000" i="1" u="sng" dirty="0"/>
          </a:p>
        </p:txBody>
      </p:sp>
      <p:pic>
        <p:nvPicPr>
          <p:cNvPr id="25" name="Picture 2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052" y="2902466"/>
            <a:ext cx="4134339" cy="246301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91691" y="2262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u="sng" dirty="0" smtClean="0"/>
              <a:t>Contents:</a:t>
            </a:r>
            <a:endParaRPr lang="de-DE" u="sng" dirty="0"/>
          </a:p>
        </p:txBody>
      </p:sp>
      <p:sp>
        <p:nvSpPr>
          <p:cNvPr id="7" name="TextBox 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01/21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421856" y="4764571"/>
            <a:ext cx="8082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 err="1"/>
              <a:t>a</a:t>
            </a:r>
            <a:r>
              <a:rPr lang="de-DE" sz="800" dirty="0" err="1" smtClean="0"/>
              <a:t>dapted</a:t>
            </a:r>
            <a:r>
              <a:rPr lang="de-DE" sz="800" dirty="0" smtClean="0"/>
              <a:t> </a:t>
            </a:r>
            <a:r>
              <a:rPr lang="de-DE" sz="800" dirty="0" err="1" smtClean="0"/>
              <a:t>from</a:t>
            </a:r>
            <a:r>
              <a:rPr lang="de-DE" sz="800" dirty="0" smtClean="0"/>
              <a:t>: </a:t>
            </a:r>
            <a:br>
              <a:rPr lang="de-DE" sz="800" dirty="0" smtClean="0"/>
            </a:br>
            <a:r>
              <a:rPr lang="de-DE" sz="800" dirty="0" err="1" smtClean="0"/>
              <a:t>Malavergne</a:t>
            </a:r>
            <a:r>
              <a:rPr lang="de-DE" sz="800" dirty="0" smtClean="0"/>
              <a:t> </a:t>
            </a:r>
            <a:br>
              <a:rPr lang="de-DE" sz="800" dirty="0" smtClean="0"/>
            </a:br>
            <a:r>
              <a:rPr lang="de-DE" sz="800" dirty="0" smtClean="0"/>
              <a:t>et al., 2014</a:t>
            </a:r>
            <a:endParaRPr lang="de-DE" sz="800" dirty="0"/>
          </a:p>
        </p:txBody>
      </p:sp>
      <p:sp>
        <p:nvSpPr>
          <p:cNvPr id="2" name="TextBox 1"/>
          <p:cNvSpPr txBox="1"/>
          <p:nvPr/>
        </p:nvSpPr>
        <p:spPr>
          <a:xfrm>
            <a:off x="491691" y="1228633"/>
            <a:ext cx="108508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5" action="ppaction://hlinksldjump"/>
              </a:rPr>
              <a:t>General introduction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6" action="ppaction://hlinksldjump"/>
              </a:rPr>
              <a:t>Experimental setup and Methodology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u="sng" dirty="0" smtClean="0"/>
              <a:t>Results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691" y="5693743"/>
            <a:ext cx="108508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7" action="ppaction://hlinksldjump"/>
              </a:rPr>
              <a:t>Conclusions</a:t>
            </a:r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>
                <a:hlinkClick r:id="rId8" action="ppaction://hlinksldjump"/>
              </a:rPr>
              <a:t>References</a:t>
            </a:r>
            <a:endParaRPr lang="en-GB" sz="2000" dirty="0" smtClean="0"/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8565931" y="5190325"/>
            <a:ext cx="2964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dirty="0" err="1" smtClean="0"/>
              <a:t>MgS</a:t>
            </a:r>
            <a:r>
              <a:rPr lang="en-GB" dirty="0" smtClean="0"/>
              <a:t> as an indirect </a:t>
            </a:r>
            <a:r>
              <a:rPr lang="en-GB" dirty="0" smtClean="0">
                <a:hlinkClick r:id="rId9" action="ppaction://hlinksldjump"/>
              </a:rPr>
              <a:t>fO2 buffer </a:t>
            </a:r>
            <a:r>
              <a:rPr lang="en-GB" dirty="0" smtClean="0"/>
              <a:t>in very reduced systems</a:t>
            </a:r>
            <a:endParaRPr lang="en-GB" dirty="0"/>
          </a:p>
        </p:txBody>
      </p:sp>
      <p:cxnSp>
        <p:nvCxnSpPr>
          <p:cNvPr id="37" name="Straight Connector 36"/>
          <p:cNvCxnSpPr>
            <a:stCxn id="33" idx="0"/>
            <a:endCxn id="33" idx="0"/>
          </p:cNvCxnSpPr>
          <p:nvPr/>
        </p:nvCxnSpPr>
        <p:spPr>
          <a:xfrm>
            <a:off x="4371821" y="521836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4335943" y="5030257"/>
            <a:ext cx="328107" cy="228476"/>
            <a:chOff x="4423892" y="5296189"/>
            <a:chExt cx="328107" cy="228476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4423892" y="5505514"/>
              <a:ext cx="12378" cy="1915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4583435" y="5399868"/>
              <a:ext cx="12378" cy="1915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4739621" y="5296189"/>
              <a:ext cx="12378" cy="19151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2" name="Straight Connector 71"/>
          <p:cNvCxnSpPr/>
          <p:nvPr/>
        </p:nvCxnSpPr>
        <p:spPr>
          <a:xfrm>
            <a:off x="4576472" y="60910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211276" y="2509408"/>
            <a:ext cx="4631313" cy="3236834"/>
            <a:chOff x="183283" y="2509408"/>
            <a:chExt cx="4800687" cy="3336516"/>
          </a:xfrm>
        </p:grpSpPr>
        <p:grpSp>
          <p:nvGrpSpPr>
            <p:cNvPr id="49" name="Group 48"/>
            <p:cNvGrpSpPr/>
            <p:nvPr/>
          </p:nvGrpSpPr>
          <p:grpSpPr>
            <a:xfrm>
              <a:off x="4311433" y="4950385"/>
              <a:ext cx="672537" cy="595238"/>
              <a:chOff x="4303482" y="4905299"/>
              <a:chExt cx="672537" cy="595238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4303482" y="4905299"/>
                <a:ext cx="522935" cy="595238"/>
                <a:chOff x="4394002" y="5040246"/>
                <a:chExt cx="522935" cy="595238"/>
              </a:xfrm>
            </p:grpSpPr>
            <p:sp>
              <p:nvSpPr>
                <p:cNvPr id="33" name="TextBox 32"/>
                <p:cNvSpPr txBox="1"/>
                <p:nvPr/>
              </p:nvSpPr>
              <p:spPr>
                <a:xfrm rot="3460378">
                  <a:off x="4303383" y="5344810"/>
                  <a:ext cx="381293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700" dirty="0" smtClean="0"/>
                    <a:t>1100</a:t>
                  </a:r>
                  <a:endParaRPr lang="en-US" sz="400" dirty="0"/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 rot="3460378">
                  <a:off x="4459114" y="5244383"/>
                  <a:ext cx="392007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700" dirty="0" smtClean="0"/>
                    <a:t>1200</a:t>
                  </a:r>
                  <a:endParaRPr lang="en-US" sz="400" dirty="0"/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 rot="3460378">
                  <a:off x="4611327" y="5145801"/>
                  <a:ext cx="411165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700" dirty="0" smtClean="0"/>
                    <a:t>1300</a:t>
                  </a:r>
                  <a:endParaRPr lang="en-US" sz="400" dirty="0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 rot="19597117">
                <a:off x="4465383" y="5168768"/>
                <a:ext cx="51063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 smtClean="0"/>
                  <a:t>T [°C]</a:t>
                </a:r>
                <a:endParaRPr lang="en-US" sz="600" dirty="0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83283" y="2509408"/>
              <a:ext cx="4103057" cy="3336516"/>
              <a:chOff x="183283" y="2509408"/>
              <a:chExt cx="4103057" cy="3336516"/>
            </a:xfrm>
          </p:grpSpPr>
          <p:pic>
            <p:nvPicPr>
              <p:cNvPr id="16" name="Picture 1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10832" y="2656125"/>
                <a:ext cx="3675508" cy="3189799"/>
              </a:xfrm>
              <a:prstGeom prst="rect">
                <a:avLst/>
              </a:prstGeom>
            </p:spPr>
          </p:pic>
          <p:pic>
            <p:nvPicPr>
              <p:cNvPr id="15" name="Picture 14">
                <a:hlinkClick r:id="rId12" action="ppaction://hlinksldjump"/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3397135">
                <a:off x="2214873" y="3637763"/>
                <a:ext cx="2897430" cy="640720"/>
              </a:xfrm>
              <a:prstGeom prst="rect">
                <a:avLst/>
              </a:prstGeom>
            </p:spPr>
          </p:pic>
          <p:grpSp>
            <p:nvGrpSpPr>
              <p:cNvPr id="83" name="Group 82"/>
              <p:cNvGrpSpPr/>
              <p:nvPr/>
            </p:nvGrpSpPr>
            <p:grpSpPr>
              <a:xfrm>
                <a:off x="183283" y="2529419"/>
                <a:ext cx="1970210" cy="3093484"/>
                <a:chOff x="183283" y="2529419"/>
                <a:chExt cx="1970210" cy="3093484"/>
              </a:xfrm>
            </p:grpSpPr>
            <p:grpSp>
              <p:nvGrpSpPr>
                <p:cNvPr id="57" name="Group 56"/>
                <p:cNvGrpSpPr/>
                <p:nvPr/>
              </p:nvGrpSpPr>
              <p:grpSpPr>
                <a:xfrm>
                  <a:off x="183283" y="2529419"/>
                  <a:ext cx="1351380" cy="3093484"/>
                  <a:chOff x="183283" y="2500235"/>
                  <a:chExt cx="1351380" cy="3093484"/>
                </a:xfrm>
              </p:grpSpPr>
              <p:pic>
                <p:nvPicPr>
                  <p:cNvPr id="21" name="Picture 20">
                    <a:hlinkClick r:id="rId14" action="ppaction://hlinksldjump"/>
                  </p:cNvPr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 rot="18185025">
                    <a:off x="-216898" y="3640315"/>
                    <a:ext cx="2891642" cy="611481"/>
                  </a:xfrm>
                  <a:prstGeom prst="rect">
                    <a:avLst/>
                  </a:prstGeom>
                </p:spPr>
              </p:pic>
              <p:grpSp>
                <p:nvGrpSpPr>
                  <p:cNvPr id="50" name="Group 49"/>
                  <p:cNvGrpSpPr/>
                  <p:nvPr/>
                </p:nvGrpSpPr>
                <p:grpSpPr>
                  <a:xfrm rot="3950597">
                    <a:off x="157939" y="5017677"/>
                    <a:ext cx="601386" cy="550698"/>
                    <a:chOff x="3984905" y="4802624"/>
                    <a:chExt cx="601386" cy="550698"/>
                  </a:xfrm>
                </p:grpSpPr>
                <p:grpSp>
                  <p:nvGrpSpPr>
                    <p:cNvPr id="51" name="Group 50"/>
                    <p:cNvGrpSpPr/>
                    <p:nvPr/>
                  </p:nvGrpSpPr>
                  <p:grpSpPr>
                    <a:xfrm>
                      <a:off x="3984905" y="4802624"/>
                      <a:ext cx="483107" cy="550698"/>
                      <a:chOff x="4075425" y="4937571"/>
                      <a:chExt cx="483107" cy="550698"/>
                    </a:xfrm>
                  </p:grpSpPr>
                  <p:sp>
                    <p:nvSpPr>
                      <p:cNvPr id="53" name="TextBox 52"/>
                      <p:cNvSpPr txBox="1"/>
                      <p:nvPr/>
                    </p:nvSpPr>
                    <p:spPr>
                      <a:xfrm rot="14242272">
                        <a:off x="4267858" y="5028190"/>
                        <a:ext cx="381293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700" dirty="0" smtClean="0"/>
                          <a:t>1100</a:t>
                        </a:r>
                        <a:endParaRPr lang="en-US" sz="400" dirty="0"/>
                      </a:p>
                    </p:txBody>
                  </p:sp>
                  <p:sp>
                    <p:nvSpPr>
                      <p:cNvPr id="54" name="TextBox 53"/>
                      <p:cNvSpPr txBox="1"/>
                      <p:nvPr/>
                    </p:nvSpPr>
                    <p:spPr>
                      <a:xfrm rot="14332459">
                        <a:off x="3969870" y="5182659"/>
                        <a:ext cx="411165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700" dirty="0" smtClean="0"/>
                          <a:t>1300</a:t>
                        </a:r>
                        <a:endParaRPr lang="en-US" sz="400" dirty="0"/>
                      </a:p>
                    </p:txBody>
                  </p:sp>
                  <p:sp>
                    <p:nvSpPr>
                      <p:cNvPr id="55" name="TextBox 54"/>
                      <p:cNvSpPr txBox="1"/>
                      <p:nvPr/>
                    </p:nvSpPr>
                    <p:spPr>
                      <a:xfrm rot="14312654">
                        <a:off x="4123391" y="5110002"/>
                        <a:ext cx="392007" cy="200055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GB" sz="700" dirty="0" smtClean="0"/>
                          <a:t>1200</a:t>
                        </a:r>
                        <a:endParaRPr lang="en-US" sz="400" dirty="0"/>
                      </a:p>
                    </p:txBody>
                  </p:sp>
                </p:grpSp>
                <p:sp>
                  <p:nvSpPr>
                    <p:cNvPr id="52" name="TextBox 51"/>
                    <p:cNvSpPr txBox="1"/>
                    <p:nvPr/>
                  </p:nvSpPr>
                  <p:spPr>
                    <a:xfrm rot="19575974">
                      <a:off x="4075655" y="5109453"/>
                      <a:ext cx="510636" cy="230832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GB" sz="900" dirty="0" smtClean="0"/>
                        <a:t>T [°C]</a:t>
                      </a:r>
                      <a:endParaRPr lang="en-US" sz="600" dirty="0"/>
                    </a:p>
                  </p:txBody>
                </p:sp>
              </p:grpSp>
            </p:grpSp>
            <p:grpSp>
              <p:nvGrpSpPr>
                <p:cNvPr id="73" name="Group 72"/>
                <p:cNvGrpSpPr/>
                <p:nvPr/>
              </p:nvGrpSpPr>
              <p:grpSpPr>
                <a:xfrm rot="3978109">
                  <a:off x="1875201" y="2668939"/>
                  <a:ext cx="328107" cy="228476"/>
                  <a:chOff x="4423892" y="5296189"/>
                  <a:chExt cx="328107" cy="228476"/>
                </a:xfrm>
              </p:grpSpPr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4423892" y="5505514"/>
                    <a:ext cx="12378" cy="1915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/>
                  <p:cNvCxnSpPr/>
                  <p:nvPr/>
                </p:nvCxnSpPr>
                <p:spPr>
                  <a:xfrm>
                    <a:off x="4583435" y="5399868"/>
                    <a:ext cx="12378" cy="1915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75"/>
                  <p:cNvCxnSpPr/>
                  <p:nvPr/>
                </p:nvCxnSpPr>
                <p:spPr>
                  <a:xfrm>
                    <a:off x="4739621" y="5296189"/>
                    <a:ext cx="12378" cy="19151"/>
                  </a:xfrm>
                  <a:prstGeom prst="line">
                    <a:avLst/>
                  </a:prstGeom>
                  <a:ln w="317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87" name="TextBox 86"/>
              <p:cNvSpPr txBox="1"/>
              <p:nvPr/>
            </p:nvSpPr>
            <p:spPr>
              <a:xfrm>
                <a:off x="532627" y="2588052"/>
                <a:ext cx="976452" cy="380706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>
                <a:softEdge rad="25400"/>
              </a:effectLst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1250 °C</a:t>
                </a:r>
                <a:endParaRPr lang="en-US" dirty="0"/>
              </a:p>
            </p:txBody>
          </p:sp>
        </p:grpSp>
      </p:grpSp>
      <p:pic>
        <p:nvPicPr>
          <p:cNvPr id="89" name="Picture 8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33579" y="2845429"/>
            <a:ext cx="2912682" cy="2310960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58" name="Right Arrow 57">
            <a:hlinkClick r:id="rId5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Right Arrow 59">
            <a:hlinkClick r:id="rId18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065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7004351" y="1781633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TextBox 1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19/21</a:t>
            </a:r>
            <a:endParaRPr lang="de-DE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22" name="Picture 2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</p:spPr>
            <p:txBody>
              <a:bodyPr/>
              <a:lstStyle/>
              <a:p>
                <a:r>
                  <a:rPr lang="de-DE" dirty="0" smtClean="0"/>
                  <a:t>(3) </a:t>
                </a:r>
                <a:r>
                  <a:rPr lang="de-DE" dirty="0" err="1" smtClean="0"/>
                  <a:t>MgS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as</a:t>
                </a:r>
                <a:r>
                  <a:rPr lang="de-DE" dirty="0" smtClean="0"/>
                  <a:t> an </a:t>
                </a:r>
                <a:r>
                  <a:rPr lang="de-DE" dirty="0" err="1" smtClean="0"/>
                  <a:t>indirect</a:t>
                </a:r>
                <a:r>
                  <a:rPr lang="de-DE" dirty="0" smtClean="0"/>
                  <a:t> 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/>
                  <a:t>) </a:t>
                </a:r>
                <a:r>
                  <a:rPr lang="de-DE" dirty="0" err="1" smtClean="0"/>
                  <a:t>buffer</a:t>
                </a:r>
                <a:r>
                  <a:rPr lang="de-DE" dirty="0" smtClean="0"/>
                  <a:t>?</a:t>
                </a:r>
                <a:endParaRPr lang="de-DE" dirty="0"/>
              </a:p>
            </p:txBody>
          </p:sp>
        </mc:Choice>
        <mc:Fallback xmlns="">
          <p:sp>
            <p:nvSpPr>
              <p:cNvPr id="35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838200" y="365125"/>
                <a:ext cx="10515600" cy="1325563"/>
              </a:xfrm>
              <a:blipFill>
                <a:blip r:embed="rId6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645526" y="3033738"/>
                <a:ext cx="9230284" cy="51636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𝑀𝑔𝑂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𝐶𝑎𝑂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𝐹𝑒𝑆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groupChr>
                        <m:groupChrPr>
                          <m:chr m:val="→"/>
                          <m:vertJc m:val="bot"/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,   ↓</m:t>
                          </m:r>
                          <m:sSub>
                            <m:sSubPr>
                              <m:ctrlP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brk m:alnAt="2"/>
                                </m:r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brk m:alnAt="2"/>
                            </m:r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𝑂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↓</m:t>
                              </m:r>
                              <m:r>
                                <a:rPr lang="de-DE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𝑆𝑖𝑂</m:t>
                              </m:r>
                            </m:e>
                            <m:sub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groupChr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𝑂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𝑀𝑔𝑆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𝐶𝑎𝑆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+2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𝐹𝑒</m:t>
                          </m:r>
                        </m:e>
                        <m:sup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de-DE" sz="2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26" y="3033738"/>
                <a:ext cx="9230284" cy="5163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595" y="3550098"/>
            <a:ext cx="11678147" cy="27900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761999" y="1621262"/>
                <a:ext cx="109061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smtClean="0"/>
                  <a:t>First </a:t>
                </a:r>
                <a:r>
                  <a:rPr lang="de-DE" dirty="0" err="1" smtClean="0"/>
                  <a:t>observations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indicate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that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especially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MgS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controlling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component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the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interplay</a:t>
                </a:r>
                <a:r>
                  <a:rPr lang="de-DE" dirty="0" smtClean="0"/>
                  <a:t> </a:t>
                </a:r>
                <a:r>
                  <a:rPr lang="de-DE" dirty="0"/>
                  <a:t>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/>
                  <a:t>)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</a:t>
                </a:r>
                <a:r>
                  <a:rPr lang="de-DE" dirty="0"/>
                  <a:t>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 b="0" i="0" smtClean="0">
                            <a:latin typeface="Cambria Math" panose="02040503050406030204" pitchFamily="18" charset="0"/>
                          </a:rPr>
                          <m:t>S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 smtClean="0"/>
                  <a:t>).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err="1" smtClean="0"/>
                  <a:t>Niningerite</a:t>
                </a:r>
                <a:r>
                  <a:rPr lang="de-DE" dirty="0" smtClean="0"/>
                  <a:t> solid </a:t>
                </a:r>
                <a:r>
                  <a:rPr lang="de-DE" dirty="0" err="1" smtClean="0"/>
                  <a:t>solution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starts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appear</a:t>
                </a:r>
                <a:r>
                  <a:rPr lang="de-DE" dirty="0" smtClean="0"/>
                  <a:t> at </a:t>
                </a:r>
                <a:r>
                  <a:rPr lang="de-DE" dirty="0"/>
                  <a:t>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de-DE">
                            <a:latin typeface="Cambria Math" panose="02040503050406030204" pitchFamily="18" charset="0"/>
                          </a:rPr>
                          <m:t>O</m:t>
                        </m:r>
                      </m:e>
                      <m:sub>
                        <m:r>
                          <a:rPr lang="de-DE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) </a:t>
                </a:r>
                <a:r>
                  <a:rPr lang="de-DE" dirty="0" smtClean="0"/>
                  <a:t>&lt; -5 </a:t>
                </a:r>
                <a:r>
                  <a:rPr lang="el-GR" dirty="0" smtClean="0"/>
                  <a:t>Δ</a:t>
                </a:r>
                <a:r>
                  <a:rPr lang="de-DE" dirty="0" smtClean="0"/>
                  <a:t>IW.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de-DE" dirty="0" err="1" smtClean="0"/>
                  <a:t>MgS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formation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seems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to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positively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affected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by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higher</a:t>
                </a:r>
                <a:r>
                  <a:rPr lang="de-DE" dirty="0" smtClean="0"/>
                  <a:t> T, </a:t>
                </a:r>
                <a:r>
                  <a:rPr lang="de-DE" dirty="0" err="1" smtClean="0"/>
                  <a:t>less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mature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magmas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and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low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concentrations</a:t>
                </a:r>
                <a:r>
                  <a:rPr lang="de-DE" dirty="0" smtClean="0"/>
                  <a:t> </a:t>
                </a:r>
                <a:r>
                  <a:rPr lang="de-DE" dirty="0" err="1" smtClean="0"/>
                  <a:t>of</a:t>
                </a:r>
                <a:r>
                  <a:rPr lang="de-DE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brk m:alnAt="2"/>
                          </m:r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brk m:alnAt="2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and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m:rPr>
                        <m:brk m:alnAt="2"/>
                      </m:rP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de-DE" dirty="0" smtClean="0"/>
                  <a:t>.</a:t>
                </a:r>
                <a:endParaRPr lang="de-DE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999" y="1621262"/>
                <a:ext cx="10906125" cy="1200329"/>
              </a:xfrm>
              <a:prstGeom prst="rect">
                <a:avLst/>
              </a:prstGeom>
              <a:blipFill>
                <a:blip r:embed="rId9"/>
                <a:stretch>
                  <a:fillRect l="-335" t="-3046" b="-710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ight Arrow 14">
            <a:hlinkClick r:id="rId10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ight Arrow 15">
            <a:hlinkClick r:id="rId11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8" name="Picture 1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" y="-1100105"/>
            <a:ext cx="17597994" cy="9898872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0" y="-1100105"/>
            <a:ext cx="17603945" cy="989887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38200" y="-219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Conclusions</a:t>
            </a:r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20/21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7" name="Right Arrow 16">
            <a:hlinkClick r:id="rId6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ight Arrow 17">
            <a:hlinkClick r:id="rId7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38201" y="1485819"/>
            <a:ext cx="1049655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ternary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MgS-CaS-FeS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been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determined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1360°C.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The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system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produces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one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stable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solid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solution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above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1300 °C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shows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an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expanding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b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3-phase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field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with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lower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temperatures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where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two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solid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solutions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coexisting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: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one</a:t>
            </a:r>
            <a:r>
              <a:rPr lang="de-DE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dominated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one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that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high in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MgS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FeS</a:t>
            </a:r>
            <a:endParaRPr lang="de-DE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are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prone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to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accumulate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on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surface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due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to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their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low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density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At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highly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reducing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conditions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predominantly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MgS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solid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solutions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form in </a:t>
            </a:r>
            <a:b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</a:b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S-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oversaturated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silicate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melts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form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earlier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but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does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not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reach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high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quantities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f(O2)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indirectly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buffered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MgS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replacing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and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stabilizing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metallic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iron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 f(S2)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relatively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constant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long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is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not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completely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replaced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by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de-DE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MgS</a:t>
            </a:r>
            <a:r>
              <a:rPr lang="de-DE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8677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1" y="-1100105"/>
            <a:ext cx="17597994" cy="9898872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0" y="-1100105"/>
            <a:ext cx="17603945" cy="9898872"/>
          </a:xfrm>
          <a:prstGeom prst="rect">
            <a:avLst/>
          </a:prstGeom>
          <a:solidFill>
            <a:schemeClr val="bg1">
              <a:alpha val="5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10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21/21</a:t>
            </a:r>
            <a:endParaRPr lang="de-D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3" name="Picture 1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38200" y="-2191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sz="44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  <a:r>
              <a:rPr lang="de-DE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de-DE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ight Arrow 17">
            <a:hlinkClick r:id="rId6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ight Arrow 18">
            <a:hlinkClick r:id="rId7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38201" y="1283692"/>
            <a:ext cx="10496550" cy="62940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Andreev, O.,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Solov’eva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A.,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Burkhanova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T., 2006,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MgS-FeS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phase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diagram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Russian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journal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inorganic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chemistry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v. 51,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11, p. 1826-1828.</a:t>
            </a:r>
            <a:endParaRPr lang="de-DE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Heumann, T., 1942, Die Löslichkeit von Eisensulfid in Kalziumsulfid bei der eutektischen Temperatur: Archiv für das Eisenhüttenwesen, v. 15, </a:t>
            </a:r>
            <a:r>
              <a:rPr lang="de-DE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no</a:t>
            </a:r>
            <a:r>
              <a:rPr lang="de-DE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 12, p. 557-558</a:t>
            </a:r>
            <a:r>
              <a:rPr lang="de-DE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Lin, Y., 2022, Enstatite chondrites: condensation and metamorphism under extremely reducing conditions and contributions to the Earth: Progress in Earth and Planetary Science, v. 9, no. 1, p. 1-16.</a:t>
            </a:r>
            <a:endParaRPr lang="de-DE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Malavergne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V.,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Cordier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P., Righter, K., Brunet, F.,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Zanda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B.,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Addad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A., Smith, T., Bureau, H.,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Surblé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S., and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Raepsaet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C., 2014, How Mercury can be the most reduced terrestrial planet and still store iron in its mantle: Earth and Planetary Science Letters, v. 394, p. 186-197.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Mann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G., and Van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Vlack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L., 1976,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FeS-MnS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phase relationships in the presence of excess iron: Metallurgical transactions B, v. 7, no. 3, p. 469-475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Namur, O.,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Charlier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B., Holtz, F., Cartier, C., and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McCammon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C., 2016, Sulfur solubility in reduced mafic silicate melts: Implications for the speciation and distribution of sulfur on Mercury: Earth and Planetary Science Letters, v. 448, p. 102-114.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Skinner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B. J., and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Luce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F. D., 1971, Solid solutions of the type (Ca, Mg,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Fe) S and their use as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geothermometers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for the enstatite chondrites: American Mineralogist: Journal of Earth and Planetary Materials, v. 56, no. 7-8, p. 1269-1296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Weider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S. Z.,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Nittler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L. R.,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Murchie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S. L.,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Peplowski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P. N., McCoy, T. J.,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Kerber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L.,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Klimczak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C., Ernst, C. M.,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Goudge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T. A., and Starr, R. D., 2016, Evidence from MESSENGER for sulfur‐and carbon‐driven explosive volcanism on Mercury: Geophysical Research Letters, v. 43, no. 8, p. 3653-3661</a:t>
            </a:r>
            <a:r>
              <a:rPr lang="en-US" sz="15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Wilbur, Z.,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Udry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A.,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Mccubbin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F. M.,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McCubbin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F., Combs, L.,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Rahib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, R., McCoy, C., and McCoy, T., </a:t>
            </a:r>
            <a:r>
              <a:rPr lang="en-US" sz="15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Aubrite</a:t>
            </a:r>
            <a:r>
              <a:rPr lang="en-US" sz="15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and Impact Melt Enstatite Chondrite Meteorites as Potential Analogs to Mercury, in Proceedings Annual Lunar and Planetary Science Conference (LPSC) 20182018.</a:t>
            </a:r>
            <a:endParaRPr lang="en-US" sz="15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de-DE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4274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00105"/>
            <a:ext cx="17603945" cy="98988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15637" y="298558"/>
            <a:ext cx="1025090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400" dirty="0" err="1" smtClean="0">
                <a:solidFill>
                  <a:schemeClr val="bg1"/>
                </a:solidFill>
              </a:rPr>
              <a:t>Thank</a:t>
            </a:r>
            <a:r>
              <a:rPr lang="de-DE" sz="3400" dirty="0" smtClean="0">
                <a:solidFill>
                  <a:schemeClr val="bg1"/>
                </a:solidFill>
              </a:rPr>
              <a:t> </a:t>
            </a:r>
            <a:r>
              <a:rPr lang="de-DE" sz="3400" dirty="0" err="1" smtClean="0">
                <a:solidFill>
                  <a:schemeClr val="bg1"/>
                </a:solidFill>
              </a:rPr>
              <a:t>you</a:t>
            </a:r>
            <a:r>
              <a:rPr lang="de-DE" sz="3400" dirty="0" smtClean="0">
                <a:solidFill>
                  <a:schemeClr val="bg1"/>
                </a:solidFill>
              </a:rPr>
              <a:t> </a:t>
            </a:r>
            <a:r>
              <a:rPr lang="de-DE" sz="3400" dirty="0" err="1" smtClean="0">
                <a:solidFill>
                  <a:schemeClr val="bg1"/>
                </a:solidFill>
              </a:rPr>
              <a:t>very</a:t>
            </a:r>
            <a:r>
              <a:rPr lang="de-DE" sz="3400" dirty="0" smtClean="0">
                <a:solidFill>
                  <a:schemeClr val="bg1"/>
                </a:solidFill>
              </a:rPr>
              <a:t> </a:t>
            </a:r>
            <a:r>
              <a:rPr lang="de-DE" sz="3400" dirty="0" err="1" smtClean="0">
                <a:solidFill>
                  <a:schemeClr val="bg1"/>
                </a:solidFill>
              </a:rPr>
              <a:t>much</a:t>
            </a:r>
            <a:r>
              <a:rPr lang="de-DE" sz="3400" dirty="0" smtClean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583260" y="914111"/>
            <a:ext cx="476855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solidFill>
                  <a:schemeClr val="bg1"/>
                </a:solidFill>
              </a:rPr>
              <a:t>c</a:t>
            </a:r>
            <a:r>
              <a:rPr lang="en-GB" sz="2000" b="1" dirty="0" smtClean="0">
                <a:solidFill>
                  <a:schemeClr val="bg1"/>
                </a:solidFill>
              </a:rPr>
              <a:t>ontact</a:t>
            </a:r>
            <a:r>
              <a:rPr lang="en-GB" sz="2000" dirty="0" smtClean="0">
                <a:solidFill>
                  <a:schemeClr val="bg1"/>
                </a:solidFill>
              </a:rPr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1" name="Right Arrow 10">
            <a:hlinkClick r:id="rId3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09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91" y="226236"/>
            <a:ext cx="10515600" cy="1325563"/>
          </a:xfrm>
        </p:spPr>
        <p:txBody>
          <a:bodyPr/>
          <a:lstStyle/>
          <a:p>
            <a:r>
              <a:rPr lang="de-DE" u="sng" dirty="0" err="1" smtClean="0"/>
              <a:t>Introduction</a:t>
            </a:r>
            <a:r>
              <a:rPr lang="de-DE" u="sng" dirty="0" smtClean="0"/>
              <a:t>: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he (</a:t>
            </a:r>
            <a:r>
              <a:rPr lang="de-DE" dirty="0" err="1" smtClean="0"/>
              <a:t>Fe,Mg,Mn,Ca</a:t>
            </a:r>
            <a:r>
              <a:rPr lang="de-DE" dirty="0" smtClean="0"/>
              <a:t>)S </a:t>
            </a:r>
            <a:r>
              <a:rPr lang="de-DE" dirty="0" err="1" smtClean="0"/>
              <a:t>system</a:t>
            </a:r>
            <a:r>
              <a:rPr lang="de-DE" dirty="0" smtClean="0"/>
              <a:t>:</a:t>
            </a:r>
            <a:endParaRPr lang="de-DE" dirty="0"/>
          </a:p>
        </p:txBody>
      </p:sp>
      <p:sp>
        <p:nvSpPr>
          <p:cNvPr id="20" name="TextBox 19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02/21</a:t>
            </a:r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27539" y="4778773"/>
            <a:ext cx="5191865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/>
              <a:t>(</a:t>
            </a:r>
            <a:r>
              <a:rPr lang="de-DE" dirty="0" err="1" smtClean="0"/>
              <a:t>Fe,Mg,Mn,Ca</a:t>
            </a:r>
            <a:r>
              <a:rPr lang="de-DE" dirty="0" smtClean="0"/>
              <a:t>)S </a:t>
            </a:r>
            <a:r>
              <a:rPr lang="de-DE" dirty="0" err="1" smtClean="0"/>
              <a:t>solutions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abundant </a:t>
            </a:r>
            <a:br>
              <a:rPr lang="de-DE" dirty="0" smtClean="0"/>
            </a:br>
            <a:r>
              <a:rPr lang="de-DE" dirty="0" smtClean="0"/>
              <a:t>on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reduced</a:t>
            </a:r>
            <a:r>
              <a:rPr lang="de-DE" dirty="0"/>
              <a:t> </a:t>
            </a:r>
            <a:r>
              <a:rPr lang="de-DE" dirty="0" err="1"/>
              <a:t>bodies</a:t>
            </a:r>
            <a:r>
              <a:rPr lang="de-DE" dirty="0"/>
              <a:t> such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En-</a:t>
            </a:r>
            <a:r>
              <a:rPr lang="de-DE" dirty="0" err="1" smtClean="0"/>
              <a:t>chondrites</a:t>
            </a:r>
            <a:r>
              <a:rPr lang="de-DE" dirty="0" smtClean="0"/>
              <a:t> </a:t>
            </a: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DE" dirty="0" err="1" smtClean="0"/>
              <a:t>Heavily</a:t>
            </a:r>
            <a:r>
              <a:rPr lang="de-DE" dirty="0" smtClean="0"/>
              <a:t> </a:t>
            </a:r>
            <a:r>
              <a:rPr lang="de-DE" dirty="0" err="1"/>
              <a:t>recrystallized</a:t>
            </a:r>
            <a:r>
              <a:rPr lang="de-DE" dirty="0"/>
              <a:t> En-</a:t>
            </a:r>
            <a:r>
              <a:rPr lang="de-DE" dirty="0" err="1"/>
              <a:t>chondrites</a:t>
            </a:r>
            <a:r>
              <a:rPr lang="de-DE" dirty="0"/>
              <a:t> </a:t>
            </a:r>
            <a:r>
              <a:rPr lang="de-DE" dirty="0" err="1"/>
              <a:t>bear</a:t>
            </a:r>
            <a:r>
              <a:rPr lang="de-DE" dirty="0"/>
              <a:t> </a:t>
            </a:r>
            <a:r>
              <a:rPr lang="de-DE" dirty="0" err="1"/>
              <a:t>FeS</a:t>
            </a:r>
            <a:r>
              <a:rPr lang="de-DE" dirty="0"/>
              <a:t> </a:t>
            </a:r>
            <a:r>
              <a:rPr lang="de-DE" dirty="0" err="1" smtClean="0"/>
              <a:t>dominated</a:t>
            </a:r>
            <a:r>
              <a:rPr lang="de-DE" dirty="0" smtClean="0"/>
              <a:t> </a:t>
            </a:r>
            <a:r>
              <a:rPr lang="de-DE" dirty="0" err="1" smtClean="0"/>
              <a:t>keilite</a:t>
            </a:r>
            <a:r>
              <a:rPr lang="de-DE" dirty="0" smtClean="0"/>
              <a:t> (</a:t>
            </a:r>
            <a:r>
              <a:rPr lang="de-DE" dirty="0" err="1" smtClean="0"/>
              <a:t>FeS-rich</a:t>
            </a:r>
            <a:r>
              <a:rPr lang="de-DE" dirty="0" smtClean="0"/>
              <a:t> solid </a:t>
            </a:r>
            <a:r>
              <a:rPr lang="de-DE" dirty="0" err="1" smtClean="0"/>
              <a:t>solutions</a:t>
            </a:r>
            <a:r>
              <a:rPr lang="de-DE" dirty="0" smtClean="0"/>
              <a:t>), </a:t>
            </a:r>
            <a:r>
              <a:rPr lang="de-DE" dirty="0" err="1" smtClean="0"/>
              <a:t>primary</a:t>
            </a:r>
            <a:r>
              <a:rPr lang="de-DE" dirty="0" smtClean="0"/>
              <a:t> </a:t>
            </a:r>
            <a:r>
              <a:rPr lang="de-DE" dirty="0" err="1" smtClean="0"/>
              <a:t>ones</a:t>
            </a:r>
            <a:r>
              <a:rPr lang="de-DE" dirty="0"/>
              <a:t> </a:t>
            </a:r>
            <a:r>
              <a:rPr lang="de-DE" dirty="0" err="1" smtClean="0"/>
              <a:t>alabandite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niningerite</a:t>
            </a:r>
            <a:r>
              <a:rPr lang="de-DE" dirty="0" smtClean="0"/>
              <a:t>.</a:t>
            </a:r>
            <a:endParaRPr lang="de-DE" b="1" i="1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DE" sz="1600" dirty="0"/>
          </a:p>
        </p:txBody>
      </p:sp>
      <p:sp>
        <p:nvSpPr>
          <p:cNvPr id="33" name="TextBox 32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5552531" y="5047048"/>
            <a:ext cx="5957633" cy="120032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hlinkClick r:id="rId6" action="ppaction://hlinksldjump"/>
              </a:rPr>
              <a:t>(1) </a:t>
            </a:r>
            <a:r>
              <a:rPr lang="en-GB" dirty="0" smtClean="0"/>
              <a:t>What are the equilibrium conditions of the </a:t>
            </a:r>
            <a:r>
              <a:rPr lang="en-GB" dirty="0" err="1" smtClean="0"/>
              <a:t>monosulfide</a:t>
            </a:r>
            <a:r>
              <a:rPr lang="en-GB" dirty="0" smtClean="0"/>
              <a:t> phases at high temperatures? So far, high-T data is either missing or flawed due to hard and instable experimental conditions at T &gt; 1000 °C.</a:t>
            </a:r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491691" y="1690509"/>
            <a:ext cx="11368158" cy="2767095"/>
            <a:chOff x="491691" y="1935060"/>
            <a:chExt cx="11368158" cy="2767095"/>
          </a:xfrm>
        </p:grpSpPr>
        <p:grpSp>
          <p:nvGrpSpPr>
            <p:cNvPr id="51" name="Group 50"/>
            <p:cNvGrpSpPr/>
            <p:nvPr/>
          </p:nvGrpSpPr>
          <p:grpSpPr>
            <a:xfrm>
              <a:off x="491691" y="1935060"/>
              <a:ext cx="11368158" cy="2767095"/>
              <a:chOff x="491691" y="1935060"/>
              <a:chExt cx="11368158" cy="2767095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1691" y="1935060"/>
                <a:ext cx="7617729" cy="2767095"/>
                <a:chOff x="3604217" y="1940696"/>
                <a:chExt cx="7617729" cy="2767095"/>
              </a:xfrm>
            </p:grpSpPr>
            <p:grpSp>
              <p:nvGrpSpPr>
                <p:cNvPr id="40" name="Group 39"/>
                <p:cNvGrpSpPr/>
                <p:nvPr/>
              </p:nvGrpSpPr>
              <p:grpSpPr>
                <a:xfrm>
                  <a:off x="3604217" y="2186877"/>
                  <a:ext cx="3987377" cy="2492134"/>
                  <a:chOff x="3604217" y="2186877"/>
                  <a:chExt cx="3987377" cy="2492134"/>
                </a:xfrm>
              </p:grpSpPr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3604217" y="2186877"/>
                    <a:ext cx="3987377" cy="2305470"/>
                  </a:xfrm>
                  <a:prstGeom prst="rect">
                    <a:avLst/>
                  </a:prstGeom>
                </p:spPr>
              </p:pic>
              <p:sp>
                <p:nvSpPr>
                  <p:cNvPr id="39" name="Rectangle 38"/>
                  <p:cNvSpPr/>
                  <p:nvPr/>
                </p:nvSpPr>
                <p:spPr>
                  <a:xfrm>
                    <a:off x="6545000" y="4463567"/>
                    <a:ext cx="950901" cy="2154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800" dirty="0" smtClean="0"/>
                      <a:t>Wilbur et al., 2018</a:t>
                    </a:r>
                    <a:endParaRPr lang="de-DE" sz="800" dirty="0"/>
                  </a:p>
                </p:txBody>
              </p:sp>
            </p:grpSp>
            <p:grpSp>
              <p:nvGrpSpPr>
                <p:cNvPr id="35" name="Group 34"/>
                <p:cNvGrpSpPr/>
                <p:nvPr/>
              </p:nvGrpSpPr>
              <p:grpSpPr>
                <a:xfrm>
                  <a:off x="7976094" y="1940696"/>
                  <a:ext cx="3245852" cy="2767095"/>
                  <a:chOff x="491691" y="1828348"/>
                  <a:chExt cx="3245852" cy="2767095"/>
                </a:xfrm>
              </p:grpSpPr>
              <p:pic>
                <p:nvPicPr>
                  <p:cNvPr id="6" name="Picture 5"/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491691" y="1828348"/>
                    <a:ext cx="3245852" cy="2563673"/>
                  </a:xfrm>
                  <a:prstGeom prst="rect">
                    <a:avLst/>
                  </a:prstGeom>
                </p:spPr>
              </p:pic>
              <p:sp>
                <p:nvSpPr>
                  <p:cNvPr id="22" name="Rectangle 21"/>
                  <p:cNvSpPr/>
                  <p:nvPr/>
                </p:nvSpPr>
                <p:spPr>
                  <a:xfrm>
                    <a:off x="3177774" y="4379999"/>
                    <a:ext cx="559769" cy="21544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de-DE" sz="800" dirty="0" smtClean="0"/>
                      <a:t>Lin, 2022</a:t>
                    </a:r>
                    <a:endParaRPr lang="de-DE" sz="800" dirty="0"/>
                  </a:p>
                </p:txBody>
              </p:sp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2550646" y="2118042"/>
                    <a:ext cx="802397" cy="369332"/>
                  </a:xfrm>
                  <a:prstGeom prst="rect">
                    <a:avLst/>
                  </a:prstGeom>
                  <a:solidFill>
                    <a:schemeClr val="accent1">
                      <a:alpha val="4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dirty="0" smtClean="0"/>
                      <a:t>EL-</a:t>
                    </a:r>
                    <a:r>
                      <a:rPr lang="en-GB" dirty="0" err="1" smtClean="0"/>
                      <a:t>En</a:t>
                    </a:r>
                    <a:endParaRPr lang="en-US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787159" y="2118042"/>
                    <a:ext cx="802397" cy="369332"/>
                  </a:xfrm>
                  <a:prstGeom prst="rect">
                    <a:avLst/>
                  </a:prstGeom>
                  <a:solidFill>
                    <a:schemeClr val="accent1">
                      <a:alpha val="49000"/>
                    </a:schemeClr>
                  </a:solidFill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GB" dirty="0" smtClean="0"/>
                      <a:t>EH-</a:t>
                    </a:r>
                    <a:r>
                      <a:rPr lang="en-GB" dirty="0" err="1" smtClean="0"/>
                      <a:t>En</a:t>
                    </a:r>
                    <a:endParaRPr lang="en-US" dirty="0"/>
                  </a:p>
                </p:txBody>
              </p:sp>
            </p:grpSp>
            <p:cxnSp>
              <p:nvCxnSpPr>
                <p:cNvPr id="38" name="Elbow Connector 37"/>
                <p:cNvCxnSpPr>
                  <a:stCxn id="26" idx="1"/>
                </p:cNvCxnSpPr>
                <p:nvPr/>
              </p:nvCxnSpPr>
              <p:spPr>
                <a:xfrm rot="10800000" flipV="1">
                  <a:off x="7495954" y="2415056"/>
                  <a:ext cx="775609" cy="551428"/>
                </a:xfrm>
                <a:prstGeom prst="bentConnector3">
                  <a:avLst/>
                </a:prstGeom>
                <a:ln w="31750">
                  <a:solidFill>
                    <a:schemeClr val="accent1">
                      <a:lumMod val="40000"/>
                      <a:lumOff val="6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33404" y="2620380"/>
                <a:ext cx="3426445" cy="1878353"/>
              </a:xfrm>
              <a:prstGeom prst="rect">
                <a:avLst/>
              </a:prstGeom>
            </p:spPr>
          </p:pic>
          <p:cxnSp>
            <p:nvCxnSpPr>
              <p:cNvPr id="49" name="Elbow Connector 48"/>
              <p:cNvCxnSpPr>
                <a:stCxn id="10" idx="3"/>
              </p:cNvCxnSpPr>
              <p:nvPr/>
            </p:nvCxnSpPr>
            <p:spPr>
              <a:xfrm>
                <a:off x="7724920" y="2409420"/>
                <a:ext cx="769000" cy="747184"/>
              </a:xfrm>
              <a:prstGeom prst="bentConnector3">
                <a:avLst/>
              </a:prstGeom>
              <a:ln w="31750">
                <a:solidFill>
                  <a:schemeClr val="accent1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Rectangle 51"/>
            <p:cNvSpPr/>
            <p:nvPr/>
          </p:nvSpPr>
          <p:spPr>
            <a:xfrm>
              <a:off x="10859299" y="4462049"/>
              <a:ext cx="950901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dirty="0" smtClean="0"/>
                <a:t>Wilbur et al., 2018</a:t>
              </a:r>
              <a:endParaRPr lang="de-DE" sz="800" dirty="0"/>
            </a:p>
          </p:txBody>
        </p:sp>
      </p:grpSp>
      <p:sp>
        <p:nvSpPr>
          <p:cNvPr id="29" name="Right Arrow 28">
            <a:hlinkClick r:id="rId10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Right Arrow 29">
            <a:hlinkClick r:id="rId4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1" name="Picture 3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0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03/21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491691" y="226236"/>
            <a:ext cx="10515600" cy="1325563"/>
          </a:xfrm>
        </p:spPr>
        <p:txBody>
          <a:bodyPr/>
          <a:lstStyle/>
          <a:p>
            <a:r>
              <a:rPr lang="de-DE" u="sng" dirty="0" err="1" smtClean="0"/>
              <a:t>Introduction</a:t>
            </a:r>
            <a:r>
              <a:rPr lang="de-DE" u="sng" dirty="0" smtClean="0"/>
              <a:t>:</a:t>
            </a:r>
            <a:r>
              <a:rPr lang="de-DE" dirty="0" smtClean="0"/>
              <a:t> </a:t>
            </a:r>
            <a:r>
              <a:rPr lang="de-DE" dirty="0"/>
              <a:t>T</a:t>
            </a:r>
            <a:r>
              <a:rPr lang="de-DE" dirty="0" smtClean="0"/>
              <a:t>he (</a:t>
            </a:r>
            <a:r>
              <a:rPr lang="de-DE" dirty="0" err="1" smtClean="0"/>
              <a:t>Fe,Mg,Mn,Ca</a:t>
            </a:r>
            <a:r>
              <a:rPr lang="de-DE" dirty="0" smtClean="0"/>
              <a:t>)S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its</a:t>
            </a:r>
            <a:r>
              <a:rPr lang="de-DE" dirty="0" smtClean="0"/>
              <a:t> </a:t>
            </a:r>
            <a:r>
              <a:rPr lang="de-DE" dirty="0" err="1" smtClean="0"/>
              <a:t>relevance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Mercury:</a:t>
            </a:r>
            <a:endParaRPr lang="de-DE" dirty="0"/>
          </a:p>
        </p:txBody>
      </p:sp>
      <p:grpSp>
        <p:nvGrpSpPr>
          <p:cNvPr id="19" name="Group 18"/>
          <p:cNvGrpSpPr/>
          <p:nvPr/>
        </p:nvGrpSpPr>
        <p:grpSpPr>
          <a:xfrm>
            <a:off x="313170" y="1657431"/>
            <a:ext cx="4162968" cy="3004238"/>
            <a:chOff x="713940" y="1584546"/>
            <a:chExt cx="3147159" cy="22219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3940" y="1584546"/>
              <a:ext cx="3147159" cy="2221989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3013494" y="3343084"/>
              <a:ext cx="737049" cy="15934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dirty="0" err="1" smtClean="0"/>
                <a:t>Weider</a:t>
              </a:r>
              <a:r>
                <a:rPr lang="de-DE" sz="800" dirty="0" smtClean="0"/>
                <a:t> et al., 2016</a:t>
              </a:r>
              <a:endParaRPr lang="de-DE" sz="800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722361" y="1794280"/>
            <a:ext cx="3076571" cy="3079842"/>
            <a:chOff x="7998495" y="1224139"/>
            <a:chExt cx="3076571" cy="307984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98495" y="1224139"/>
              <a:ext cx="3044672" cy="3079842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10120959" y="3384242"/>
              <a:ext cx="95410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dirty="0" smtClean="0"/>
                <a:t>Namur et al., 2016</a:t>
              </a:r>
              <a:endParaRPr lang="de-DE" sz="8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507244" y="2043834"/>
            <a:ext cx="4162968" cy="2347803"/>
            <a:chOff x="4535276" y="1769744"/>
            <a:chExt cx="4162968" cy="2347803"/>
          </a:xfrm>
        </p:grpSpPr>
        <p:grpSp>
          <p:nvGrpSpPr>
            <p:cNvPr id="27" name="Group 26"/>
            <p:cNvGrpSpPr/>
            <p:nvPr/>
          </p:nvGrpSpPr>
          <p:grpSpPr>
            <a:xfrm>
              <a:off x="4535276" y="1769744"/>
              <a:ext cx="4133551" cy="2347803"/>
              <a:chOff x="4508418" y="1748478"/>
              <a:chExt cx="4308987" cy="2492900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08418" y="1748478"/>
                <a:ext cx="4308987" cy="2052763"/>
              </a:xfrm>
              <a:prstGeom prst="rect">
                <a:avLst/>
              </a:prstGeom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36298" y="3815790"/>
                <a:ext cx="4181107" cy="425588"/>
              </a:xfrm>
              <a:prstGeom prst="rect">
                <a:avLst/>
              </a:prstGeom>
            </p:spPr>
          </p:pic>
        </p:grpSp>
        <p:sp>
          <p:nvSpPr>
            <p:cNvPr id="28" name="Rectangle 27"/>
            <p:cNvSpPr/>
            <p:nvPr/>
          </p:nvSpPr>
          <p:spPr>
            <a:xfrm>
              <a:off x="7744137" y="3705842"/>
              <a:ext cx="954107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800" dirty="0" smtClean="0"/>
                <a:t>Namur et al., 2016</a:t>
              </a:r>
              <a:endParaRPr lang="de-DE" sz="800" dirty="0"/>
            </a:p>
          </p:txBody>
        </p:sp>
      </p:grpSp>
      <p:sp>
        <p:nvSpPr>
          <p:cNvPr id="30" name="Rectangle 29"/>
          <p:cNvSpPr/>
          <p:nvPr/>
        </p:nvSpPr>
        <p:spPr>
          <a:xfrm>
            <a:off x="407324" y="4938882"/>
            <a:ext cx="392257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On Mercury, a strong </a:t>
            </a:r>
            <a:r>
              <a:rPr lang="de-DE" dirty="0" err="1"/>
              <a:t>correlation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both</a:t>
            </a:r>
            <a:r>
              <a:rPr lang="de-DE" dirty="0"/>
              <a:t> Mg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Ca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S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been</a:t>
            </a:r>
            <a:r>
              <a:rPr lang="de-DE" dirty="0"/>
              <a:t> </a:t>
            </a:r>
            <a:r>
              <a:rPr lang="de-DE" dirty="0" err="1"/>
              <a:t>observed</a:t>
            </a:r>
            <a:r>
              <a:rPr lang="de-DE" dirty="0"/>
              <a:t> in MESSENGER </a:t>
            </a:r>
            <a:r>
              <a:rPr lang="de-DE" dirty="0" err="1"/>
              <a:t>data</a:t>
            </a:r>
            <a:r>
              <a:rPr lang="de-DE" dirty="0"/>
              <a:t>, </a:t>
            </a:r>
            <a:r>
              <a:rPr lang="de-DE" dirty="0" err="1"/>
              <a:t>possibly</a:t>
            </a:r>
            <a:r>
              <a:rPr lang="de-DE" dirty="0"/>
              <a:t> </a:t>
            </a:r>
            <a:r>
              <a:rPr lang="de-DE" dirty="0" err="1"/>
              <a:t>indicating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b="1" dirty="0" err="1"/>
              <a:t>existence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(</a:t>
            </a:r>
            <a:r>
              <a:rPr lang="de-DE" b="1" dirty="0" err="1"/>
              <a:t>Fe,Mg,Mn,Ca</a:t>
            </a:r>
            <a:r>
              <a:rPr lang="de-DE" b="1" dirty="0"/>
              <a:t>)S</a:t>
            </a:r>
            <a:r>
              <a:rPr lang="de-DE" dirty="0"/>
              <a:t> </a:t>
            </a:r>
            <a:r>
              <a:rPr lang="de-DE" dirty="0" err="1"/>
              <a:t>phases</a:t>
            </a:r>
            <a:endParaRPr lang="de-DE" dirty="0"/>
          </a:p>
        </p:txBody>
      </p:sp>
      <p:sp>
        <p:nvSpPr>
          <p:cNvPr id="31" name="Rectangle 30"/>
          <p:cNvSpPr/>
          <p:nvPr/>
        </p:nvSpPr>
        <p:spPr>
          <a:xfrm>
            <a:off x="4329897" y="4934471"/>
            <a:ext cx="433262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Mercury also </a:t>
            </a:r>
            <a:r>
              <a:rPr lang="de-DE" dirty="0" err="1"/>
              <a:t>shows</a:t>
            </a:r>
            <a:r>
              <a:rPr lang="de-DE" dirty="0"/>
              <a:t>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f(O2) (&lt;-3 </a:t>
            </a:r>
            <a:r>
              <a:rPr lang="el-GR" dirty="0"/>
              <a:t>Δ</a:t>
            </a:r>
            <a:r>
              <a:rPr lang="en-GB" dirty="0"/>
              <a:t>IW) and very </a:t>
            </a:r>
            <a:r>
              <a:rPr lang="en-GB" dirty="0" smtClean="0"/>
              <a:t>low </a:t>
            </a:r>
            <a:r>
              <a:rPr lang="en-GB" dirty="0" err="1" smtClean="0"/>
              <a:t>FeO</a:t>
            </a:r>
            <a:r>
              <a:rPr lang="en-GB" dirty="0" smtClean="0"/>
              <a:t> contents (X-ray, </a:t>
            </a:r>
            <a:r>
              <a:rPr lang="el-GR" dirty="0" smtClean="0"/>
              <a:t>γ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neutron</a:t>
            </a:r>
            <a:r>
              <a:rPr lang="de-DE" dirty="0"/>
              <a:t> </a:t>
            </a:r>
            <a:r>
              <a:rPr lang="de-DE" dirty="0" err="1" smtClean="0"/>
              <a:t>spectroscopy</a:t>
            </a:r>
            <a:r>
              <a:rPr lang="de-DE" dirty="0" smtClean="0"/>
              <a:t>) </a:t>
            </a:r>
            <a:r>
              <a:rPr lang="en-GB" dirty="0" smtClean="0"/>
              <a:t>indicating that </a:t>
            </a:r>
            <a:r>
              <a:rPr lang="en-GB" b="1" dirty="0" smtClean="0"/>
              <a:t>Fe </a:t>
            </a:r>
            <a:r>
              <a:rPr lang="en-GB" dirty="0" smtClean="0"/>
              <a:t>is either </a:t>
            </a:r>
            <a:r>
              <a:rPr lang="en-GB" b="1" dirty="0" smtClean="0"/>
              <a:t>present in metallic or sulfidic phases</a:t>
            </a:r>
            <a:r>
              <a:rPr lang="en-GB" dirty="0" smtClean="0"/>
              <a:t>. </a:t>
            </a:r>
            <a:endParaRPr lang="de-DE" sz="2000" dirty="0"/>
          </a:p>
        </p:txBody>
      </p:sp>
      <p:sp>
        <p:nvSpPr>
          <p:cNvPr id="32" name="Rectangle 31"/>
          <p:cNvSpPr/>
          <p:nvPr/>
        </p:nvSpPr>
        <p:spPr>
          <a:xfrm>
            <a:off x="8640795" y="4934471"/>
            <a:ext cx="3264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Mercury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connected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exeptionally</a:t>
            </a:r>
            <a:r>
              <a:rPr lang="de-DE" dirty="0" smtClean="0"/>
              <a:t> </a:t>
            </a:r>
            <a:r>
              <a:rPr lang="de-DE" b="1" dirty="0" smtClean="0"/>
              <a:t>high </a:t>
            </a:r>
            <a:r>
              <a:rPr lang="de-DE" b="1" dirty="0"/>
              <a:t>S-</a:t>
            </a:r>
            <a:r>
              <a:rPr lang="de-DE" b="1" dirty="0" err="1"/>
              <a:t>surface</a:t>
            </a:r>
            <a:r>
              <a:rPr lang="de-DE" b="1" dirty="0"/>
              <a:t> </a:t>
            </a:r>
            <a:r>
              <a:rPr lang="de-DE" b="1" dirty="0" err="1"/>
              <a:t>contents</a:t>
            </a:r>
            <a:r>
              <a:rPr lang="de-DE" dirty="0"/>
              <a:t> (~3 </a:t>
            </a:r>
            <a:r>
              <a:rPr lang="de-DE" dirty="0" err="1"/>
              <a:t>wt</a:t>
            </a:r>
            <a:r>
              <a:rPr lang="de-DE" dirty="0"/>
              <a:t>%) </a:t>
            </a:r>
            <a:r>
              <a:rPr lang="de-DE" dirty="0" err="1"/>
              <a:t>for</a:t>
            </a:r>
            <a:r>
              <a:rPr lang="de-DE" dirty="0"/>
              <a:t> a </a:t>
            </a:r>
            <a:r>
              <a:rPr lang="de-DE" dirty="0" err="1" smtClean="0"/>
              <a:t>differenciated</a:t>
            </a:r>
            <a:r>
              <a:rPr lang="de-DE" dirty="0" smtClean="0"/>
              <a:t> </a:t>
            </a:r>
            <a:r>
              <a:rPr lang="de-DE" dirty="0" err="1"/>
              <a:t>planetary</a:t>
            </a:r>
            <a:r>
              <a:rPr lang="de-DE" dirty="0"/>
              <a:t> </a:t>
            </a:r>
            <a:r>
              <a:rPr lang="de-DE" dirty="0" err="1" smtClean="0"/>
              <a:t>body</a:t>
            </a:r>
            <a:r>
              <a:rPr lang="de-DE" dirty="0" smtClean="0"/>
              <a:t>.</a:t>
            </a:r>
            <a:endParaRPr lang="de-DE" sz="2000" dirty="0"/>
          </a:p>
        </p:txBody>
      </p:sp>
      <p:sp>
        <p:nvSpPr>
          <p:cNvPr id="36" name="Right Arrow 35">
            <a:hlinkClick r:id="rId9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Right Arrow 36">
            <a:hlinkClick r:id="rId10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8" name="Picture 3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527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31" y="1872164"/>
            <a:ext cx="3385560" cy="305394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25359" y="1507274"/>
            <a:ext cx="5870641" cy="4892873"/>
            <a:chOff x="491691" y="3649743"/>
            <a:chExt cx="5870641" cy="4892873"/>
          </a:xfrm>
        </p:grpSpPr>
        <p:grpSp>
          <p:nvGrpSpPr>
            <p:cNvPr id="15" name="Group 14"/>
            <p:cNvGrpSpPr/>
            <p:nvPr/>
          </p:nvGrpSpPr>
          <p:grpSpPr>
            <a:xfrm>
              <a:off x="578682" y="3649743"/>
              <a:ext cx="5783650" cy="3445578"/>
              <a:chOff x="2446441" y="1576068"/>
              <a:chExt cx="5783650" cy="3445578"/>
            </a:xfrm>
          </p:grpSpPr>
          <p:pic>
            <p:nvPicPr>
              <p:cNvPr id="18" name="Picture 17">
                <a:hlinkClick r:id="rId4" action="ppaction://hlinksldjump"/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6441" y="1576068"/>
                <a:ext cx="5783650" cy="3445578"/>
              </a:xfrm>
              <a:prstGeom prst="rect">
                <a:avLst/>
              </a:prstGeom>
            </p:spPr>
          </p:pic>
          <p:sp>
            <p:nvSpPr>
              <p:cNvPr id="19" name="Rectangle 18"/>
              <p:cNvSpPr/>
              <p:nvPr/>
            </p:nvSpPr>
            <p:spPr>
              <a:xfrm>
                <a:off x="7044955" y="4355258"/>
                <a:ext cx="80823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de-DE" sz="800" dirty="0" err="1"/>
                  <a:t>a</a:t>
                </a:r>
                <a:r>
                  <a:rPr lang="de-DE" sz="800" dirty="0" err="1" smtClean="0"/>
                  <a:t>dapted</a:t>
                </a:r>
                <a:r>
                  <a:rPr lang="de-DE" sz="800" dirty="0" smtClean="0"/>
                  <a:t> </a:t>
                </a:r>
                <a:r>
                  <a:rPr lang="de-DE" sz="800" dirty="0" err="1" smtClean="0"/>
                  <a:t>from</a:t>
                </a:r>
                <a:r>
                  <a:rPr lang="de-DE" sz="800" dirty="0" smtClean="0"/>
                  <a:t>: </a:t>
                </a:r>
                <a:br>
                  <a:rPr lang="de-DE" sz="800" dirty="0" smtClean="0"/>
                </a:br>
                <a:r>
                  <a:rPr lang="de-DE" sz="800" dirty="0" err="1" smtClean="0"/>
                  <a:t>Malavergne</a:t>
                </a:r>
                <a:r>
                  <a:rPr lang="de-DE" sz="800" dirty="0" smtClean="0"/>
                  <a:t> </a:t>
                </a:r>
                <a:br>
                  <a:rPr lang="de-DE" sz="800" dirty="0" smtClean="0"/>
                </a:br>
                <a:r>
                  <a:rPr lang="de-DE" sz="800" dirty="0" smtClean="0"/>
                  <a:t>et al., 2014</a:t>
                </a:r>
                <a:endParaRPr lang="de-DE" sz="800" dirty="0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491691" y="7619286"/>
              <a:ext cx="5781548" cy="9233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 smtClean="0">
                  <a:hlinkClick r:id="rId4" action="ppaction://hlinksldjump"/>
                </a:rPr>
                <a:t>(2)</a:t>
              </a:r>
              <a:r>
                <a:rPr lang="en-GB" dirty="0" smtClean="0"/>
                <a:t> Are low-density phases (</a:t>
              </a:r>
              <a:r>
                <a:rPr lang="en-GB" dirty="0" err="1" smtClean="0"/>
                <a:t>MgS</a:t>
              </a:r>
              <a:r>
                <a:rPr lang="en-GB" dirty="0" smtClean="0"/>
                <a:t> and </a:t>
              </a:r>
              <a:r>
                <a:rPr lang="en-GB" u="sng" dirty="0" err="1" smtClean="0"/>
                <a:t>CaS</a:t>
              </a:r>
              <a:r>
                <a:rPr lang="en-GB" dirty="0" smtClean="0"/>
                <a:t>) responsible for the S-accumulation on the surface? What happens to the </a:t>
              </a:r>
              <a:r>
                <a:rPr lang="en-GB" dirty="0" err="1" smtClean="0"/>
                <a:t>monosulfide</a:t>
              </a:r>
              <a:r>
                <a:rPr lang="en-GB" dirty="0" smtClean="0"/>
                <a:t> system during the magma ocean stage? 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1691" y="22623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DE" u="sng" dirty="0" err="1" smtClean="0"/>
              <a:t>Introduction</a:t>
            </a:r>
            <a:r>
              <a:rPr lang="de-DE" u="sng" dirty="0" smtClean="0"/>
              <a:t>:</a:t>
            </a:r>
            <a:r>
              <a:rPr lang="de-DE" dirty="0" smtClean="0"/>
              <a:t> </a:t>
            </a:r>
            <a:r>
              <a:rPr lang="de-DE" dirty="0" err="1" smtClean="0"/>
              <a:t>monosulfides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interaction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silicate</a:t>
            </a:r>
            <a:r>
              <a:rPr lang="de-DE" dirty="0" smtClean="0"/>
              <a:t> (</a:t>
            </a:r>
            <a:r>
              <a:rPr lang="de-DE" dirty="0" err="1" smtClean="0"/>
              <a:t>metal-bearing</a:t>
            </a:r>
            <a:r>
              <a:rPr lang="de-DE" dirty="0" smtClean="0"/>
              <a:t>) </a:t>
            </a:r>
            <a:r>
              <a:rPr lang="de-DE" dirty="0" err="1" smtClean="0"/>
              <a:t>melts</a:t>
            </a:r>
            <a:r>
              <a:rPr lang="de-DE" dirty="0" smtClean="0"/>
              <a:t> on Mercury</a:t>
            </a:r>
            <a:endParaRPr lang="de-DE" dirty="0"/>
          </a:p>
        </p:txBody>
      </p:sp>
      <p:sp>
        <p:nvSpPr>
          <p:cNvPr id="21" name="Rectangle 20"/>
          <p:cNvSpPr/>
          <p:nvPr/>
        </p:nvSpPr>
        <p:spPr>
          <a:xfrm>
            <a:off x="6152304" y="4055631"/>
            <a:ext cx="803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800" dirty="0" smtClean="0"/>
              <a:t>Namur et al., 2016 </a:t>
            </a:r>
            <a:br>
              <a:rPr lang="de-DE" sz="800" dirty="0" smtClean="0"/>
            </a:br>
            <a:endParaRPr lang="de-DE" sz="800" dirty="0"/>
          </a:p>
        </p:txBody>
      </p:sp>
      <p:sp>
        <p:nvSpPr>
          <p:cNvPr id="20" name="TextBox 19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04/21</a:t>
            </a:r>
            <a:endParaRPr lang="de-DE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22" name="Picture 2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9364795" y="1551799"/>
            <a:ext cx="2606381" cy="4462760"/>
          </a:xfrm>
          <a:prstGeom prst="rect">
            <a:avLst/>
          </a:prstGeom>
          <a:noFill/>
        </p:spPr>
        <p:txBody>
          <a:bodyPr wrap="square" numCol="1" rtlCol="0" anchor="ctr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/>
          </a:p>
          <a:p>
            <a:r>
              <a:rPr lang="de-DE" u="sng" dirty="0" smtClean="0"/>
              <a:t>Controlling </a:t>
            </a:r>
            <a:r>
              <a:rPr lang="de-DE" u="sng" dirty="0" err="1" smtClean="0"/>
              <a:t>factors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S-</a:t>
            </a:r>
            <a:r>
              <a:rPr lang="de-DE" u="sng" dirty="0" err="1" smtClean="0"/>
              <a:t>solubility</a:t>
            </a:r>
            <a:r>
              <a:rPr lang="de-DE" u="sng" dirty="0" smtClean="0"/>
              <a:t> </a:t>
            </a:r>
            <a:r>
              <a:rPr lang="de-DE" u="sng" dirty="0" err="1" smtClean="0"/>
              <a:t>limits</a:t>
            </a:r>
            <a:r>
              <a:rPr lang="de-DE" u="sng" dirty="0" smtClean="0"/>
              <a:t> in </a:t>
            </a:r>
            <a:r>
              <a:rPr lang="de-DE" u="sng" dirty="0" err="1" smtClean="0"/>
              <a:t>silicate</a:t>
            </a:r>
            <a:r>
              <a:rPr lang="de-DE" u="sng" dirty="0"/>
              <a:t> </a:t>
            </a:r>
            <a:r>
              <a:rPr lang="de-DE" u="sng" dirty="0" err="1" smtClean="0"/>
              <a:t>melt</a:t>
            </a:r>
            <a:r>
              <a:rPr lang="de-DE" u="sng" dirty="0" smtClean="0"/>
              <a:t> (SCSS):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</a:t>
            </a:r>
            <a:r>
              <a:rPr lang="de-DE" dirty="0" smtClean="0"/>
              <a:t>(O2)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FeO</a:t>
            </a:r>
            <a:r>
              <a:rPr lang="de-DE" dirty="0" smtClean="0"/>
              <a:t> </a:t>
            </a:r>
            <a:r>
              <a:rPr lang="de-DE" dirty="0" err="1" smtClean="0"/>
              <a:t>content</a:t>
            </a:r>
            <a:endParaRPr lang="de-DE" dirty="0" smtClean="0"/>
          </a:p>
          <a:p>
            <a:endParaRPr lang="de-DE" dirty="0"/>
          </a:p>
          <a:p>
            <a:r>
              <a:rPr lang="de-DE" u="sng" dirty="0" smtClean="0"/>
              <a:t>Controlling </a:t>
            </a:r>
            <a:r>
              <a:rPr lang="de-DE" u="sng" dirty="0" err="1" smtClean="0"/>
              <a:t>factors</a:t>
            </a:r>
            <a:r>
              <a:rPr lang="de-DE" u="sng" dirty="0" smtClean="0"/>
              <a:t> </a:t>
            </a:r>
            <a:r>
              <a:rPr lang="de-DE" u="sng" dirty="0" err="1" smtClean="0"/>
              <a:t>of</a:t>
            </a:r>
            <a:r>
              <a:rPr lang="de-DE" u="sng" dirty="0" smtClean="0"/>
              <a:t> </a:t>
            </a:r>
            <a:r>
              <a:rPr lang="de-DE" u="sng" dirty="0" err="1" smtClean="0"/>
              <a:t>sulfide</a:t>
            </a:r>
            <a:r>
              <a:rPr lang="de-DE" u="sng" dirty="0" smtClean="0"/>
              <a:t> </a:t>
            </a:r>
            <a:r>
              <a:rPr lang="de-DE" u="sng" dirty="0" err="1" smtClean="0"/>
              <a:t>formation</a:t>
            </a:r>
            <a:r>
              <a:rPr lang="de-DE" u="sng" dirty="0" smtClean="0"/>
              <a:t>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/>
              <a:t>s</a:t>
            </a:r>
            <a:r>
              <a:rPr lang="de-DE" dirty="0" err="1" smtClean="0"/>
              <a:t>ilicate</a:t>
            </a:r>
            <a:r>
              <a:rPr lang="de-DE" dirty="0" smtClean="0"/>
              <a:t> </a:t>
            </a:r>
            <a:r>
              <a:rPr lang="de-DE" dirty="0" err="1" smtClean="0"/>
              <a:t>melt</a:t>
            </a:r>
            <a:r>
              <a:rPr lang="de-DE" dirty="0" smtClean="0"/>
              <a:t> </a:t>
            </a:r>
            <a:r>
              <a:rPr lang="de-DE" dirty="0" err="1" smtClean="0"/>
              <a:t>composition</a:t>
            </a:r>
            <a:endParaRPr lang="de-DE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/>
              <a:t>f</a:t>
            </a:r>
            <a:r>
              <a:rPr lang="de-DE" dirty="0" smtClean="0"/>
              <a:t>(S2)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de-DE" dirty="0" smtClean="0"/>
          </a:p>
          <a:p>
            <a:endParaRPr lang="de-DE" sz="1600" b="1" dirty="0" smtClean="0"/>
          </a:p>
        </p:txBody>
      </p:sp>
      <p:sp>
        <p:nvSpPr>
          <p:cNvPr id="27" name="TextBox 26"/>
          <p:cNvSpPr txBox="1"/>
          <p:nvPr/>
        </p:nvSpPr>
        <p:spPr>
          <a:xfrm>
            <a:off x="6189628" y="5479843"/>
            <a:ext cx="5781548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hlinkClick r:id="rId9" action="ppaction://hlinksldjump"/>
              </a:rPr>
              <a:t>(3) </a:t>
            </a:r>
            <a:r>
              <a:rPr lang="en-GB" dirty="0" smtClean="0"/>
              <a:t>How </a:t>
            </a:r>
            <a:r>
              <a:rPr lang="en-GB" dirty="0"/>
              <a:t>does the formation </a:t>
            </a:r>
            <a:r>
              <a:rPr lang="en-GB" dirty="0" smtClean="0"/>
              <a:t>of (</a:t>
            </a:r>
            <a:r>
              <a:rPr lang="en-GB" dirty="0" err="1" smtClean="0"/>
              <a:t>Fe,Mg,Mn,Ca</a:t>
            </a:r>
            <a:r>
              <a:rPr lang="en-GB" dirty="0" smtClean="0"/>
              <a:t>)S change </a:t>
            </a:r>
            <a:r>
              <a:rPr lang="en-GB" dirty="0"/>
              <a:t>with differing </a:t>
            </a:r>
            <a:r>
              <a:rPr lang="en-GB" dirty="0" smtClean="0"/>
              <a:t>parameters in silicate melts and what is their influence on the whole system?</a:t>
            </a:r>
            <a:endParaRPr lang="en-GB" dirty="0"/>
          </a:p>
        </p:txBody>
      </p:sp>
      <p:sp>
        <p:nvSpPr>
          <p:cNvPr id="6" name="Right Arrow 5"/>
          <p:cNvSpPr/>
          <p:nvPr/>
        </p:nvSpPr>
        <p:spPr>
          <a:xfrm>
            <a:off x="1743874" y="4872438"/>
            <a:ext cx="2879182" cy="574553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m</a:t>
            </a:r>
            <a:r>
              <a:rPr lang="en-GB" sz="1600" dirty="0" smtClean="0">
                <a:solidFill>
                  <a:schemeClr val="tx1"/>
                </a:solidFill>
              </a:rPr>
              <a:t>aturation of magma ocean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Right Arrow 27">
            <a:hlinkClick r:id="rId10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ight Arrow 28">
            <a:hlinkClick r:id="rId11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2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04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81836" y="1528020"/>
            <a:ext cx="11029208" cy="4811402"/>
            <a:chOff x="681836" y="1614649"/>
            <a:chExt cx="11029208" cy="4811402"/>
          </a:xfrm>
        </p:grpSpPr>
        <p:grpSp>
          <p:nvGrpSpPr>
            <p:cNvPr id="6" name="Group 5"/>
            <p:cNvGrpSpPr/>
            <p:nvPr/>
          </p:nvGrpSpPr>
          <p:grpSpPr>
            <a:xfrm>
              <a:off x="681836" y="1614649"/>
              <a:ext cx="11029208" cy="4811402"/>
              <a:chOff x="681836" y="1614649"/>
              <a:chExt cx="11029208" cy="4811402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681836" y="3294268"/>
                <a:ext cx="11029208" cy="3131783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681836" y="1614649"/>
                <a:ext cx="11029208" cy="169273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>
              <a:off x="7966359" y="1682894"/>
              <a:ext cx="3605334" cy="4441937"/>
              <a:chOff x="6257290" y="857879"/>
              <a:chExt cx="5178191" cy="690271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885992" y="857879"/>
                <a:ext cx="3920788" cy="246280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57290" y="3850402"/>
                <a:ext cx="5178191" cy="3910195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 smtClean="0"/>
              <a:t>Experimental </a:t>
            </a:r>
            <a:r>
              <a:rPr lang="de-DE" u="sng" dirty="0" err="1" smtClean="0"/>
              <a:t>setup</a:t>
            </a:r>
            <a:endParaRPr lang="de-DE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1836" y="1376245"/>
                <a:ext cx="7365015" cy="4105860"/>
              </a:xfrm>
            </p:spPr>
            <p:txBody>
              <a:bodyPr>
                <a:no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C-</a:t>
                </a:r>
                <a:r>
                  <a:rPr lang="de-DE" sz="1800" dirty="0" err="1" smtClean="0"/>
                  <a:t>capsule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to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mimick</a:t>
                </a:r>
                <a:r>
                  <a:rPr lang="de-DE" sz="1800" dirty="0" smtClean="0"/>
                  <a:t> </a:t>
                </a:r>
                <a:r>
                  <a:rPr lang="de-DE" sz="1800" b="1" dirty="0" err="1" smtClean="0"/>
                  <a:t>low</a:t>
                </a:r>
                <a:r>
                  <a:rPr lang="de-DE" sz="1800" b="1" dirty="0" smtClean="0"/>
                  <a:t> f(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𝑶</m:t>
                        </m:r>
                      </m:e>
                      <m:sub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de-DE" sz="1800" b="1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err="1" smtClean="0"/>
                  <a:t>Charges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are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dryed</a:t>
                </a:r>
                <a:r>
                  <a:rPr lang="de-DE" sz="1800" dirty="0" smtClean="0"/>
                  <a:t>, </a:t>
                </a:r>
                <a:r>
                  <a:rPr lang="de-DE" sz="1800" dirty="0" err="1" smtClean="0"/>
                  <a:t>evacuated</a:t>
                </a:r>
                <a:r>
                  <a:rPr lang="de-DE" sz="1800" dirty="0" smtClean="0"/>
                  <a:t>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1800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sz="1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sup>
                    </m:sSup>
                  </m:oMath>
                </a14:m>
                <a:r>
                  <a:rPr lang="de-DE" sz="1800" b="1" dirty="0" smtClean="0"/>
                  <a:t> </a:t>
                </a:r>
                <a:r>
                  <a:rPr lang="de-DE" sz="1800" b="1" dirty="0" err="1" smtClean="0"/>
                  <a:t>atm</a:t>
                </a:r>
                <a:r>
                  <a:rPr lang="de-DE" sz="1800" dirty="0" smtClean="0"/>
                  <a:t>) </a:t>
                </a:r>
                <a:r>
                  <a:rPr lang="de-DE" sz="1800" dirty="0" err="1" smtClean="0"/>
                  <a:t>and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sealed</a:t>
                </a:r>
                <a:r>
                  <a:rPr lang="de-DE" sz="1800" dirty="0" smtClean="0"/>
                  <a:t> in </a:t>
                </a:r>
                <a:r>
                  <a:rPr lang="de-DE" sz="1800" dirty="0" err="1" smtClean="0"/>
                  <a:t>silica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glass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tubes</a:t>
                </a: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Samples </a:t>
                </a:r>
                <a:r>
                  <a:rPr lang="de-DE" sz="1800" dirty="0" err="1" smtClean="0"/>
                  <a:t>are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heated</a:t>
                </a:r>
                <a:r>
                  <a:rPr lang="de-DE" sz="1800" dirty="0" smtClean="0"/>
                  <a:t> in box </a:t>
                </a:r>
                <a:r>
                  <a:rPr lang="de-DE" sz="1800" dirty="0" err="1" smtClean="0"/>
                  <a:t>furnace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and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drop</a:t>
                </a:r>
                <a:r>
                  <a:rPr lang="de-DE" sz="1800" dirty="0" err="1"/>
                  <a:t>-</a:t>
                </a:r>
                <a:r>
                  <a:rPr lang="de-DE" sz="1800" dirty="0" err="1" smtClean="0"/>
                  <a:t>quenched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into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water</a:t>
                </a:r>
                <a:endParaRPr lang="de-DE" sz="1800" dirty="0"/>
              </a:p>
              <a:p>
                <a:pPr marL="0" indent="0">
                  <a:buNone/>
                </a:pPr>
                <a:endParaRPr lang="de-DE" sz="18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Sample-</a:t>
                </a:r>
                <a:r>
                  <a:rPr lang="de-DE" sz="1800" dirty="0" err="1" smtClean="0"/>
                  <a:t>polishing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using</a:t>
                </a:r>
                <a:r>
                  <a:rPr lang="de-DE" sz="1800" dirty="0" smtClean="0"/>
                  <a:t> </a:t>
                </a:r>
                <a:r>
                  <a:rPr lang="de-DE" sz="1800" b="1" dirty="0" err="1" smtClean="0"/>
                  <a:t>oil-based</a:t>
                </a:r>
                <a:r>
                  <a:rPr lang="de-DE" sz="1800" b="1" dirty="0" smtClean="0"/>
                  <a:t> </a:t>
                </a:r>
                <a:r>
                  <a:rPr lang="de-DE" sz="1800" b="1" dirty="0" err="1" smtClean="0"/>
                  <a:t>polishing</a:t>
                </a:r>
                <a:r>
                  <a:rPr lang="de-DE" sz="1800" b="1" dirty="0" smtClean="0"/>
                  <a:t> </a:t>
                </a:r>
                <a:r>
                  <a:rPr lang="de-DE" sz="1800" b="1" dirty="0" err="1" smtClean="0"/>
                  <a:t>solution</a:t>
                </a:r>
                <a:r>
                  <a:rPr lang="de-DE" sz="1800" b="1" dirty="0" smtClean="0"/>
                  <a:t> </a:t>
                </a:r>
                <a:r>
                  <a:rPr lang="de-DE" sz="1800" dirty="0" smtClean="0"/>
                  <a:t>due </a:t>
                </a:r>
                <a:r>
                  <a:rPr lang="de-DE" sz="1800" dirty="0" err="1" smtClean="0"/>
                  <a:t>to</a:t>
                </a:r>
                <a:r>
                  <a:rPr lang="de-DE" sz="1800" dirty="0" smtClean="0"/>
                  <a:t> extreme </a:t>
                </a:r>
                <a:r>
                  <a:rPr lang="de-DE" sz="1800" dirty="0" err="1" smtClean="0"/>
                  <a:t>hygroscopic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behaviour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of</a:t>
                </a:r>
                <a:r>
                  <a:rPr lang="de-DE" sz="1800" dirty="0" smtClean="0"/>
                  <a:t> (</a:t>
                </a:r>
                <a:r>
                  <a:rPr lang="de-DE" sz="1800" dirty="0" err="1" smtClean="0"/>
                  <a:t>Mg,Ca</a:t>
                </a:r>
                <a:r>
                  <a:rPr lang="de-DE" sz="1800" dirty="0" smtClean="0"/>
                  <a:t>)S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Still high material </a:t>
                </a:r>
                <a:r>
                  <a:rPr lang="de-DE" sz="1800" dirty="0" err="1" smtClean="0"/>
                  <a:t>loss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of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especially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CaS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exolutions</a:t>
                </a:r>
                <a:r>
                  <a:rPr lang="de-DE" sz="1800" dirty="0" smtClean="0"/>
                  <a:t> in </a:t>
                </a:r>
                <a:r>
                  <a:rPr lang="de-DE" sz="1800" dirty="0" err="1" smtClean="0"/>
                  <a:t>the</a:t>
                </a:r>
                <a:r>
                  <a:rPr lang="de-DE" sz="1800" dirty="0" smtClean="0"/>
                  <a:t> liquid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err="1" smtClean="0"/>
                  <a:t>Texture</a:t>
                </a:r>
                <a:r>
                  <a:rPr lang="de-DE" sz="1800" dirty="0" smtClean="0"/>
                  <a:t> and composition determined via EDS (SEM) (</a:t>
                </a:r>
                <a:r>
                  <a:rPr lang="de-DE" sz="1800" dirty="0" err="1" smtClean="0"/>
                  <a:t>binary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sulfide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systems</a:t>
                </a:r>
                <a:r>
                  <a:rPr lang="de-DE" sz="1800" dirty="0" smtClean="0"/>
                  <a:t>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Phase </a:t>
                </a:r>
                <a:r>
                  <a:rPr lang="de-DE" sz="1800" dirty="0" err="1" smtClean="0"/>
                  <a:t>diagrams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are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constructed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by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using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mainly</a:t>
                </a:r>
                <a:r>
                  <a:rPr lang="de-DE" sz="1800" dirty="0" smtClean="0"/>
                  <a:t> </a:t>
                </a:r>
                <a:r>
                  <a:rPr lang="de-DE" sz="1800" b="1" dirty="0" err="1" smtClean="0"/>
                  <a:t>textural</a:t>
                </a:r>
                <a:r>
                  <a:rPr lang="de-DE" sz="1800" b="1" dirty="0" smtClean="0"/>
                  <a:t> </a:t>
                </a:r>
                <a:r>
                  <a:rPr lang="de-DE" sz="1800" b="1" dirty="0" err="1" smtClean="0"/>
                  <a:t>bracketing</a:t>
                </a: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EPMA </a:t>
                </a:r>
                <a:r>
                  <a:rPr lang="de-DE" sz="1800" dirty="0" err="1" smtClean="0"/>
                  <a:t>analysis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for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mixed</a:t>
                </a:r>
                <a:r>
                  <a:rPr lang="de-DE" sz="1800" dirty="0"/>
                  <a:t>-</a:t>
                </a:r>
                <a:r>
                  <a:rPr lang="de-DE" sz="1800" dirty="0" smtClean="0"/>
                  <a:t>phase </a:t>
                </a:r>
                <a:r>
                  <a:rPr lang="de-DE" sz="1800" dirty="0" err="1" smtClean="0"/>
                  <a:t>experiments</a:t>
                </a:r>
                <a:r>
                  <a:rPr lang="de-DE" sz="1800" dirty="0" smtClean="0"/>
                  <a:t> </a:t>
                </a:r>
                <a:br>
                  <a:rPr lang="de-DE" sz="1800" dirty="0" smtClean="0"/>
                </a:br>
                <a:r>
                  <a:rPr lang="de-DE" sz="1800" dirty="0" smtClean="0"/>
                  <a:t>(</a:t>
                </a:r>
                <a:r>
                  <a:rPr lang="de-DE" sz="1800" dirty="0" err="1" smtClean="0"/>
                  <a:t>metal</a:t>
                </a:r>
                <a:r>
                  <a:rPr lang="de-DE" sz="1800" dirty="0" smtClean="0"/>
                  <a:t>, </a:t>
                </a:r>
                <a:r>
                  <a:rPr lang="de-DE" sz="1800" dirty="0" err="1" smtClean="0"/>
                  <a:t>sulfide</a:t>
                </a:r>
                <a:r>
                  <a:rPr lang="de-DE" sz="1800" dirty="0" smtClean="0"/>
                  <a:t>, </a:t>
                </a:r>
                <a:r>
                  <a:rPr lang="de-DE" sz="1800" dirty="0" err="1" smtClean="0"/>
                  <a:t>silicate</a:t>
                </a:r>
                <a:r>
                  <a:rPr lang="de-DE" sz="1800" dirty="0" smtClean="0"/>
                  <a:t>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1836" y="1376245"/>
                <a:ext cx="7365015" cy="4105860"/>
              </a:xfrm>
              <a:blipFill>
                <a:blip r:embed="rId5"/>
                <a:stretch>
                  <a:fillRect l="-579" b="-2005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05/21</a:t>
            </a:r>
            <a:endParaRPr lang="de-D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ight Arrow 18">
            <a:hlinkClick r:id="rId10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0" name="Picture 1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90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CaS-FeS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38200" y="1502472"/>
            <a:ext cx="6234546" cy="102783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06/21</a:t>
            </a:r>
            <a:endParaRPr lang="de-D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68591" y="1563078"/>
            <a:ext cx="6466159" cy="483828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"/>
              <p:cNvSpPr txBox="1">
                <a:spLocks/>
              </p:cNvSpPr>
              <p:nvPr/>
            </p:nvSpPr>
            <p:spPr>
              <a:xfrm>
                <a:off x="838199" y="1502472"/>
                <a:ext cx="3874027" cy="48988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Textural </a:t>
                </a:r>
                <a:r>
                  <a:rPr lang="de-DE" sz="1800" dirty="0" err="1" smtClean="0"/>
                  <a:t>bracketing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and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phase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relation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analysis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combined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EDS </a:t>
                </a:r>
                <a:r>
                  <a:rPr lang="de-DE" sz="1800" dirty="0" err="1" smtClean="0"/>
                  <a:t>analysis</a:t>
                </a: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b="1" dirty="0" err="1" smtClean="0"/>
                  <a:t>Eutectic</a:t>
                </a:r>
                <a:r>
                  <a:rPr lang="de-DE" sz="1800" b="1" dirty="0" smtClean="0"/>
                  <a:t> at 1063 °C ± 3 °C at 7.5 </a:t>
                </a:r>
                <a:r>
                  <a:rPr lang="de-DE" sz="1800" b="1" dirty="0"/>
                  <a:t>±</a:t>
                </a:r>
                <a:r>
                  <a:rPr lang="de-DE" sz="1800" b="1" dirty="0" smtClean="0"/>
                  <a:t> 1 </a:t>
                </a:r>
                <a:r>
                  <a:rPr lang="de-DE" sz="1800" b="1" dirty="0" err="1" smtClean="0"/>
                  <a:t>mol</a:t>
                </a:r>
                <a:r>
                  <a:rPr lang="de-DE" sz="1800" b="1" dirty="0" smtClean="0"/>
                  <a:t>% </a:t>
                </a:r>
                <a:r>
                  <a:rPr lang="de-DE" sz="1800" b="1" dirty="0" err="1" smtClean="0"/>
                  <a:t>CaS</a:t>
                </a:r>
                <a:r>
                  <a:rPr lang="de-DE" sz="1800" b="1" dirty="0" smtClean="0"/>
                  <a:t> </a:t>
                </a:r>
                <a:endParaRPr lang="de-DE" sz="18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err="1" smtClean="0"/>
                  <a:t>Older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study</a:t>
                </a:r>
                <a:r>
                  <a:rPr lang="de-DE" sz="1800" dirty="0" smtClean="0"/>
                  <a:t> </a:t>
                </a:r>
                <a:r>
                  <a:rPr lang="de-DE" sz="1800" dirty="0"/>
                  <a:t>(Heumann (1942</a:t>
                </a:r>
                <a:r>
                  <a:rPr lang="de-DE" sz="1800" dirty="0" smtClean="0"/>
                  <a:t>)) </a:t>
                </a:r>
                <a:r>
                  <a:rPr lang="de-DE" sz="1800" dirty="0" err="1" smtClean="0"/>
                  <a:t>determined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eutectic</a:t>
                </a:r>
                <a:r>
                  <a:rPr lang="de-DE" sz="1800" dirty="0" smtClean="0"/>
                  <a:t> at 1100°C at 15 </a:t>
                </a:r>
                <a:r>
                  <a:rPr lang="de-DE" sz="1800" dirty="0" err="1" smtClean="0"/>
                  <a:t>mol</a:t>
                </a:r>
                <a:r>
                  <a:rPr lang="de-DE" sz="1800" dirty="0" smtClean="0"/>
                  <a:t>% </a:t>
                </a:r>
                <a:r>
                  <a:rPr lang="de-DE" sz="1800" dirty="0" err="1" smtClean="0"/>
                  <a:t>CaS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significant</a:t>
                </a:r>
                <a:r>
                  <a:rPr lang="de-DE" sz="1800" dirty="0" smtClean="0"/>
                  <a:t> experimental </a:t>
                </a:r>
                <a:r>
                  <a:rPr lang="de-DE" sz="1800" dirty="0" err="1" smtClean="0"/>
                  <a:t>problems</a:t>
                </a:r>
                <a:r>
                  <a:rPr lang="de-DE" sz="1800" dirty="0" smtClean="0"/>
                  <a:t> (</a:t>
                </a:r>
                <a:r>
                  <a:rPr lang="de-DE" sz="1800" dirty="0" err="1" smtClean="0"/>
                  <a:t>interaction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800" dirty="0" smtClean="0"/>
                  <a:t>, S-</a:t>
                </a:r>
                <a:r>
                  <a:rPr lang="de-DE" sz="1800" dirty="0" err="1" smtClean="0"/>
                  <a:t>loss</a:t>
                </a:r>
                <a:r>
                  <a:rPr lang="de-DE" sz="1800" dirty="0" smtClean="0"/>
                  <a:t> etc.)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sz="1800" dirty="0" smtClean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sz="1800" dirty="0" smtClean="0"/>
              </a:p>
            </p:txBody>
          </p:sp>
        </mc:Choice>
        <mc:Fallback xmlns="">
          <p:sp>
            <p:nvSpPr>
              <p:cNvPr id="2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02472"/>
                <a:ext cx="3874027" cy="4898890"/>
              </a:xfrm>
              <a:prstGeom prst="rect">
                <a:avLst/>
              </a:prstGeom>
              <a:blipFill>
                <a:blip r:embed="rId7"/>
                <a:stretch>
                  <a:fillRect l="-943" t="-1119" r="-1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" name="Group 33"/>
          <p:cNvGrpSpPr/>
          <p:nvPr/>
        </p:nvGrpSpPr>
        <p:grpSpPr>
          <a:xfrm>
            <a:off x="4944191" y="1606594"/>
            <a:ext cx="5697052" cy="2906775"/>
            <a:chOff x="4944191" y="1606594"/>
            <a:chExt cx="5697052" cy="2906775"/>
          </a:xfrm>
        </p:grpSpPr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8217708" y="1606594"/>
              <a:ext cx="2423535" cy="4021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solid </a:t>
              </a:r>
              <a:r>
                <a:rPr lang="de-DE" sz="2000" dirty="0" err="1" smtClean="0"/>
                <a:t>solution</a:t>
              </a:r>
              <a:r>
                <a:rPr lang="de-DE" sz="2000" dirty="0" smtClean="0"/>
                <a:t> + 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30" name="Content Placeholder 2"/>
            <p:cNvSpPr txBox="1">
              <a:spLocks/>
            </p:cNvSpPr>
            <p:nvPr/>
          </p:nvSpPr>
          <p:spPr>
            <a:xfrm>
              <a:off x="4944191" y="1606594"/>
              <a:ext cx="1015035" cy="4021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32" name="Content Placeholder 2"/>
            <p:cNvSpPr txBox="1">
              <a:spLocks/>
            </p:cNvSpPr>
            <p:nvPr/>
          </p:nvSpPr>
          <p:spPr>
            <a:xfrm>
              <a:off x="4944191" y="4111172"/>
              <a:ext cx="1543236" cy="4021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/>
                <a:t>s</a:t>
              </a:r>
              <a:r>
                <a:rPr lang="de-DE" sz="2000" dirty="0" smtClean="0"/>
                <a:t>olid + 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33" name="Content Placeholder 2"/>
            <p:cNvSpPr txBox="1">
              <a:spLocks/>
            </p:cNvSpPr>
            <p:nvPr/>
          </p:nvSpPr>
          <p:spPr>
            <a:xfrm>
              <a:off x="8227333" y="4091921"/>
              <a:ext cx="1543236" cy="40219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/>
                <a:t>s</a:t>
              </a:r>
              <a:r>
                <a:rPr lang="de-DE" sz="2000" dirty="0" smtClean="0"/>
                <a:t>olid + solid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</p:grpSp>
      <p:sp>
        <p:nvSpPr>
          <p:cNvPr id="17" name="Right Arrow 16">
            <a:hlinkClick r:id="rId8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777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626" y="1413758"/>
            <a:ext cx="7201548" cy="49148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CaS-FeS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diagram</a:t>
            </a:r>
            <a:endParaRPr lang="de-DE" dirty="0"/>
          </a:p>
        </p:txBody>
      </p:sp>
      <p:sp>
        <p:nvSpPr>
          <p:cNvPr id="11" name="TextBox 10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07/21</a:t>
            </a:r>
            <a:endParaRPr lang="de-DE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4" name="Picture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ontent Placeholder 2"/>
              <p:cNvSpPr txBox="1">
                <a:spLocks/>
              </p:cNvSpPr>
              <p:nvPr/>
            </p:nvSpPr>
            <p:spPr>
              <a:xfrm>
                <a:off x="838199" y="1502472"/>
                <a:ext cx="3874027" cy="48988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Textural </a:t>
                </a:r>
                <a:r>
                  <a:rPr lang="de-DE" sz="1800" dirty="0" err="1" smtClean="0"/>
                  <a:t>bracketing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and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phase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relation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analysis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combined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EDS </a:t>
                </a:r>
                <a:r>
                  <a:rPr lang="de-DE" sz="1800" dirty="0" err="1" smtClean="0"/>
                  <a:t>analysis</a:t>
                </a: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b="1" dirty="0" err="1" smtClean="0"/>
                  <a:t>Eutectic</a:t>
                </a:r>
                <a:r>
                  <a:rPr lang="de-DE" sz="1800" b="1" dirty="0" smtClean="0"/>
                  <a:t> at 1063 °C ± 3 °C at 7.5 </a:t>
                </a:r>
                <a:r>
                  <a:rPr lang="de-DE" sz="1800" b="1" dirty="0"/>
                  <a:t>±</a:t>
                </a:r>
                <a:r>
                  <a:rPr lang="de-DE" sz="1800" b="1" dirty="0" smtClean="0"/>
                  <a:t> 1 </a:t>
                </a:r>
                <a:r>
                  <a:rPr lang="de-DE" sz="1800" b="1" dirty="0" err="1" smtClean="0"/>
                  <a:t>mol</a:t>
                </a:r>
                <a:r>
                  <a:rPr lang="de-DE" sz="1800" b="1" dirty="0" smtClean="0"/>
                  <a:t>% </a:t>
                </a:r>
                <a:r>
                  <a:rPr lang="de-DE" sz="1800" b="1" dirty="0" err="1" smtClean="0"/>
                  <a:t>CaS</a:t>
                </a:r>
                <a:r>
                  <a:rPr lang="de-DE" sz="1800" b="1" dirty="0" smtClean="0"/>
                  <a:t> </a:t>
                </a:r>
                <a:endParaRPr lang="de-DE" sz="1800" dirty="0"/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 smtClean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err="1" smtClean="0"/>
                  <a:t>Older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study</a:t>
                </a:r>
                <a:r>
                  <a:rPr lang="de-DE" sz="1800" dirty="0" smtClean="0"/>
                  <a:t> </a:t>
                </a:r>
                <a:r>
                  <a:rPr lang="de-DE" sz="1800" dirty="0"/>
                  <a:t>(Heumann (1942</a:t>
                </a:r>
                <a:r>
                  <a:rPr lang="de-DE" sz="1800" dirty="0" smtClean="0"/>
                  <a:t>)) </a:t>
                </a:r>
                <a:r>
                  <a:rPr lang="de-DE" sz="1800" dirty="0" err="1" smtClean="0"/>
                  <a:t>determined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eutectic</a:t>
                </a:r>
                <a:r>
                  <a:rPr lang="de-DE" sz="1800" dirty="0" smtClean="0"/>
                  <a:t> at 1100°C at 15 </a:t>
                </a:r>
                <a:r>
                  <a:rPr lang="de-DE" sz="1800" dirty="0" err="1" smtClean="0"/>
                  <a:t>mol</a:t>
                </a:r>
                <a:r>
                  <a:rPr lang="de-DE" sz="1800" dirty="0" smtClean="0"/>
                  <a:t>% </a:t>
                </a:r>
                <a:r>
                  <a:rPr lang="de-DE" sz="1800" dirty="0" err="1" smtClean="0"/>
                  <a:t>CaS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significant</a:t>
                </a:r>
                <a:r>
                  <a:rPr lang="de-DE" sz="1800" dirty="0" smtClean="0"/>
                  <a:t> experimental </a:t>
                </a:r>
                <a:r>
                  <a:rPr lang="de-DE" sz="1800" dirty="0" err="1" smtClean="0"/>
                  <a:t>problems</a:t>
                </a:r>
                <a:r>
                  <a:rPr lang="de-DE" sz="1800" dirty="0" smtClean="0"/>
                  <a:t> (</a:t>
                </a:r>
                <a:r>
                  <a:rPr lang="de-DE" sz="1800" dirty="0" err="1" smtClean="0"/>
                  <a:t>interaction</a:t>
                </a:r>
                <a:r>
                  <a:rPr lang="de-DE" sz="1800" dirty="0" smtClean="0"/>
                  <a:t> </a:t>
                </a:r>
                <a:r>
                  <a:rPr lang="de-DE" sz="1800" dirty="0" err="1" smtClean="0"/>
                  <a:t>with</a:t>
                </a:r>
                <a:r>
                  <a:rPr lang="de-DE" sz="18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sz="1800" dirty="0" smtClean="0"/>
                  <a:t>, S-</a:t>
                </a:r>
                <a:r>
                  <a:rPr lang="de-DE" sz="1800" dirty="0" err="1" smtClean="0"/>
                  <a:t>loss</a:t>
                </a:r>
                <a:r>
                  <a:rPr lang="de-DE" sz="1800" dirty="0" smtClean="0"/>
                  <a:t> etc.)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de-DE" sz="1800" dirty="0"/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de-DE" sz="1800" dirty="0" smtClean="0"/>
                  <a:t>2 </a:t>
                </a:r>
                <a:r>
                  <a:rPr lang="de-DE" sz="1800" dirty="0" err="1"/>
                  <a:t>models</a:t>
                </a:r>
                <a:r>
                  <a:rPr lang="de-DE" sz="1800" dirty="0"/>
                  <a:t> (</a:t>
                </a:r>
                <a:r>
                  <a:rPr lang="de-DE" sz="1800" dirty="0" err="1"/>
                  <a:t>fixed</a:t>
                </a:r>
                <a:r>
                  <a:rPr lang="de-DE" sz="1800" dirty="0"/>
                  <a:t> </a:t>
                </a:r>
                <a:r>
                  <a:rPr lang="de-DE" sz="1800" dirty="0" err="1"/>
                  <a:t>melting</a:t>
                </a:r>
                <a:r>
                  <a:rPr lang="de-DE" sz="1800" dirty="0"/>
                  <a:t> T </a:t>
                </a:r>
                <a:r>
                  <a:rPr lang="de-DE" sz="1800" dirty="0" err="1"/>
                  <a:t>and</a:t>
                </a:r>
                <a:r>
                  <a:rPr lang="de-DE" sz="1800" dirty="0"/>
                  <a:t> open </a:t>
                </a:r>
                <a:r>
                  <a:rPr lang="de-DE" sz="1800" dirty="0" err="1"/>
                  <a:t>melting</a:t>
                </a:r>
                <a:r>
                  <a:rPr lang="de-DE" sz="1800" dirty="0"/>
                  <a:t> T) </a:t>
                </a:r>
                <a:r>
                  <a:rPr lang="de-DE" sz="1800" dirty="0" err="1"/>
                  <a:t>for</a:t>
                </a:r>
                <a:r>
                  <a:rPr lang="de-DE" sz="1800" dirty="0"/>
                  <a:t> </a:t>
                </a:r>
                <a:r>
                  <a:rPr lang="de-DE" sz="1800" dirty="0" err="1"/>
                  <a:t>verification</a:t>
                </a:r>
                <a:r>
                  <a:rPr lang="de-DE" sz="1800" dirty="0"/>
                  <a:t> </a:t>
                </a:r>
                <a:r>
                  <a:rPr lang="de-DE" sz="1800" dirty="0" err="1"/>
                  <a:t>purposes</a:t>
                </a:r>
                <a:r>
                  <a:rPr lang="de-DE" sz="1800" dirty="0"/>
                  <a:t> </a:t>
                </a:r>
                <a:r>
                  <a:rPr lang="de-DE" sz="1800" dirty="0" err="1"/>
                  <a:t>yield</a:t>
                </a:r>
                <a:r>
                  <a:rPr lang="de-DE" sz="1800" dirty="0"/>
                  <a:t> </a:t>
                </a:r>
                <a:r>
                  <a:rPr lang="de-DE" sz="1800" dirty="0" err="1"/>
                  <a:t>generally</a:t>
                </a:r>
                <a:r>
                  <a:rPr lang="de-DE" sz="1800" dirty="0"/>
                  <a:t> </a:t>
                </a:r>
                <a:r>
                  <a:rPr lang="de-DE" sz="1800" dirty="0" err="1"/>
                  <a:t>good</a:t>
                </a:r>
                <a:r>
                  <a:rPr lang="de-DE" sz="1800" dirty="0"/>
                  <a:t> fit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sz="1800" dirty="0" smtClean="0"/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de-DE" sz="1800" dirty="0" smtClean="0"/>
              </a:p>
            </p:txBody>
          </p:sp>
        </mc:Choice>
        <mc:Fallback xmlns="">
          <p:sp>
            <p:nvSpPr>
              <p:cNvPr id="17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502472"/>
                <a:ext cx="3874027" cy="4898890"/>
              </a:xfrm>
              <a:prstGeom prst="rect">
                <a:avLst/>
              </a:prstGeom>
              <a:blipFill>
                <a:blip r:embed="rId7"/>
                <a:stretch>
                  <a:fillRect l="-943" t="-1119" r="-15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ight Arrow 11">
            <a:hlinkClick r:id="rId8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ight Arrow 14">
            <a:hlinkClick r:id="rId9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Picture 1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5395" y="1563326"/>
            <a:ext cx="6445114" cy="48476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1844307" y="2036845"/>
            <a:ext cx="381357" cy="296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Box 12"/>
          <p:cNvSpPr txBox="1"/>
          <p:nvPr/>
        </p:nvSpPr>
        <p:spPr>
          <a:xfrm>
            <a:off x="10504418" y="47022"/>
            <a:ext cx="1005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08/21</a:t>
            </a:r>
            <a:endParaRPr lang="de-DE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4750" y="92886"/>
            <a:ext cx="764992" cy="764992"/>
          </a:xfrm>
          <a:prstGeom prst="rect">
            <a:avLst/>
          </a:prstGeom>
        </p:spPr>
      </p:pic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1946" y="728839"/>
            <a:ext cx="990600" cy="990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6515684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400" b="1" dirty="0"/>
              <a:t>c</a:t>
            </a:r>
            <a:r>
              <a:rPr lang="en-GB" sz="1400" b="1" dirty="0" smtClean="0"/>
              <a:t>ontact</a:t>
            </a:r>
            <a:r>
              <a:rPr lang="en-GB" sz="1400" dirty="0" smtClean="0"/>
              <a:t>: stefan.pitsch@erdw.ethz.ch </a:t>
            </a:r>
          </a:p>
          <a:p>
            <a:pPr algn="r"/>
            <a:r>
              <a:rPr lang="en-GB" sz="1400" dirty="0" smtClean="0"/>
              <a:t>	       </a:t>
            </a:r>
            <a:endParaRPr lang="en-US" sz="14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10239" y="1614555"/>
            <a:ext cx="4497904" cy="2931978"/>
            <a:chOff x="4944191" y="1581392"/>
            <a:chExt cx="4497904" cy="2931978"/>
          </a:xfrm>
        </p:grpSpPr>
        <p:sp>
          <p:nvSpPr>
            <p:cNvPr id="20" name="Content Placeholder 2"/>
            <p:cNvSpPr txBox="1">
              <a:spLocks/>
            </p:cNvSpPr>
            <p:nvPr/>
          </p:nvSpPr>
          <p:spPr>
            <a:xfrm>
              <a:off x="8217710" y="1581392"/>
              <a:ext cx="704622" cy="4273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err="1"/>
                <a:t>s</a:t>
              </a:r>
              <a:r>
                <a:rPr lang="de-DE" sz="2000" dirty="0" err="1" smtClean="0"/>
                <a:t>s</a:t>
              </a:r>
              <a:r>
                <a:rPr lang="de-DE" sz="2000" dirty="0" smtClean="0"/>
                <a:t> + l</a:t>
              </a:r>
            </a:p>
          </p:txBody>
        </p:sp>
        <p:sp>
          <p:nvSpPr>
            <p:cNvPr id="21" name="Content Placeholder 2"/>
            <p:cNvSpPr txBox="1">
              <a:spLocks/>
            </p:cNvSpPr>
            <p:nvPr/>
          </p:nvSpPr>
          <p:spPr>
            <a:xfrm>
              <a:off x="4944191" y="1581392"/>
              <a:ext cx="1879834" cy="42739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2 solid </a:t>
              </a:r>
              <a:r>
                <a:rPr lang="de-DE" sz="2000" dirty="0" err="1" smtClean="0"/>
                <a:t>solutions</a:t>
              </a:r>
              <a:endParaRPr lang="de-DE" sz="2000" dirty="0" smtClean="0"/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22" name="Content Placeholder 2"/>
            <p:cNvSpPr txBox="1">
              <a:spLocks/>
            </p:cNvSpPr>
            <p:nvPr/>
          </p:nvSpPr>
          <p:spPr>
            <a:xfrm>
              <a:off x="4944191" y="4091922"/>
              <a:ext cx="772927" cy="42144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smtClean="0"/>
                <a:t>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  <p:sp>
          <p:nvSpPr>
            <p:cNvPr id="23" name="Content Placeholder 2"/>
            <p:cNvSpPr txBox="1">
              <a:spLocks/>
            </p:cNvSpPr>
            <p:nvPr/>
          </p:nvSpPr>
          <p:spPr>
            <a:xfrm>
              <a:off x="8227333" y="4091921"/>
              <a:ext cx="1214762" cy="42144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de-DE" sz="2000" dirty="0" err="1"/>
                <a:t>s</a:t>
              </a:r>
              <a:r>
                <a:rPr lang="de-DE" sz="2000" dirty="0" err="1" smtClean="0"/>
                <a:t>s</a:t>
              </a:r>
              <a:r>
                <a:rPr lang="de-DE" sz="2000" dirty="0" smtClean="0"/>
                <a:t> + liquid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de-DE" sz="2000" dirty="0" smtClean="0"/>
            </a:p>
          </p:txBody>
        </p:sp>
      </p:grpSp>
      <p:sp>
        <p:nvSpPr>
          <p:cNvPr id="26" name="Content Placeholder 2"/>
          <p:cNvSpPr txBox="1">
            <a:spLocks/>
          </p:cNvSpPr>
          <p:nvPr/>
        </p:nvSpPr>
        <p:spPr>
          <a:xfrm>
            <a:off x="838199" y="1502472"/>
            <a:ext cx="3874027" cy="489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de-DE" sz="1800" dirty="0" smtClean="0"/>
              <a:t>Textural </a:t>
            </a:r>
            <a:r>
              <a:rPr lang="de-DE" sz="1800" dirty="0" err="1" smtClean="0"/>
              <a:t>bracketing</a:t>
            </a:r>
            <a:r>
              <a:rPr lang="de-DE" sz="1800" dirty="0" smtClean="0"/>
              <a:t> </a:t>
            </a:r>
            <a:r>
              <a:rPr lang="de-DE" sz="1800" dirty="0" err="1" smtClean="0"/>
              <a:t>and</a:t>
            </a:r>
            <a:r>
              <a:rPr lang="de-DE" sz="1800" dirty="0" smtClean="0"/>
              <a:t> </a:t>
            </a:r>
            <a:r>
              <a:rPr lang="de-DE" sz="1800" dirty="0" err="1" smtClean="0"/>
              <a:t>phase</a:t>
            </a:r>
            <a:r>
              <a:rPr lang="de-DE" sz="1800" dirty="0" smtClean="0"/>
              <a:t> </a:t>
            </a:r>
            <a:r>
              <a:rPr lang="de-DE" sz="1800" dirty="0" err="1" smtClean="0"/>
              <a:t>relation</a:t>
            </a:r>
            <a:r>
              <a:rPr lang="de-DE" sz="1800" dirty="0" smtClean="0"/>
              <a:t> </a:t>
            </a:r>
            <a:r>
              <a:rPr lang="de-DE" sz="1800" dirty="0" err="1" smtClean="0"/>
              <a:t>analysis</a:t>
            </a:r>
            <a:r>
              <a:rPr lang="de-DE" sz="1800" dirty="0" smtClean="0"/>
              <a:t> </a:t>
            </a:r>
            <a:r>
              <a:rPr lang="de-DE" sz="1800" dirty="0" err="1" smtClean="0"/>
              <a:t>combined</a:t>
            </a:r>
            <a:r>
              <a:rPr lang="de-DE" sz="1800" dirty="0" smtClean="0"/>
              <a:t> </a:t>
            </a:r>
            <a:r>
              <a:rPr lang="de-DE" sz="1800" dirty="0" err="1" smtClean="0"/>
              <a:t>with</a:t>
            </a:r>
            <a:r>
              <a:rPr lang="de-DE" sz="1800" dirty="0" smtClean="0"/>
              <a:t> EDS </a:t>
            </a:r>
            <a:r>
              <a:rPr lang="de-DE" sz="1800" dirty="0" err="1" smtClean="0"/>
              <a:t>analysis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800" b="1" dirty="0" err="1" smtClean="0"/>
              <a:t>Eutectic</a:t>
            </a:r>
            <a:r>
              <a:rPr lang="de-DE" sz="1800" b="1" dirty="0" smtClean="0"/>
              <a:t> at 1180 °C ± 10 °C at 0.75 </a:t>
            </a:r>
            <a:r>
              <a:rPr lang="de-DE" sz="1800" b="1" dirty="0"/>
              <a:t>±</a:t>
            </a:r>
            <a:r>
              <a:rPr lang="de-DE" sz="1800" b="1" dirty="0" smtClean="0"/>
              <a:t> 0.5 </a:t>
            </a:r>
            <a:r>
              <a:rPr lang="de-DE" sz="1800" b="1" dirty="0" err="1" smtClean="0"/>
              <a:t>mol</a:t>
            </a:r>
            <a:r>
              <a:rPr lang="de-DE" sz="1800" b="1" dirty="0" smtClean="0"/>
              <a:t>% </a:t>
            </a:r>
            <a:r>
              <a:rPr lang="de-DE" sz="1800" b="1" dirty="0" err="1" smtClean="0"/>
              <a:t>MgS</a:t>
            </a:r>
            <a:r>
              <a:rPr lang="de-DE" sz="1800" b="1" dirty="0" smtClean="0"/>
              <a:t> </a:t>
            </a:r>
            <a:endParaRPr lang="de-DE" sz="1800" dirty="0"/>
          </a:p>
          <a:p>
            <a:pPr>
              <a:buFont typeface="Wingdings" panose="05000000000000000000" pitchFamily="2" charset="2"/>
              <a:buChar char="Ø"/>
            </a:pPr>
            <a:endParaRPr lang="de-DE" sz="10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de-DE" sz="1800" dirty="0" err="1" smtClean="0"/>
              <a:t>Older</a:t>
            </a:r>
            <a:r>
              <a:rPr lang="de-DE" sz="1800" dirty="0" smtClean="0"/>
              <a:t> </a:t>
            </a:r>
            <a:r>
              <a:rPr lang="de-DE" sz="1800" dirty="0" err="1" smtClean="0"/>
              <a:t>study</a:t>
            </a:r>
            <a:r>
              <a:rPr lang="de-DE" sz="1800" dirty="0" smtClean="0"/>
              <a:t> (Andreev (2006)) </a:t>
            </a:r>
            <a:r>
              <a:rPr lang="de-DE" sz="1800" dirty="0" err="1" smtClean="0"/>
              <a:t>determined</a:t>
            </a:r>
            <a:r>
              <a:rPr lang="de-DE" sz="1800" dirty="0" smtClean="0"/>
              <a:t> </a:t>
            </a:r>
            <a:r>
              <a:rPr lang="de-DE" sz="1800" dirty="0" err="1" smtClean="0"/>
              <a:t>eutectic</a:t>
            </a:r>
            <a:r>
              <a:rPr lang="de-DE" sz="1800" dirty="0" smtClean="0"/>
              <a:t> at 1197 °C at </a:t>
            </a:r>
            <a:br>
              <a:rPr lang="de-DE" sz="1800" dirty="0" smtClean="0"/>
            </a:br>
            <a:r>
              <a:rPr lang="de-DE" sz="1800" dirty="0" smtClean="0"/>
              <a:t>2 </a:t>
            </a:r>
            <a:r>
              <a:rPr lang="de-DE" sz="1800" dirty="0" err="1" smtClean="0"/>
              <a:t>mol</a:t>
            </a:r>
            <a:r>
              <a:rPr lang="de-DE" sz="1800" dirty="0" smtClean="0"/>
              <a:t>% </a:t>
            </a:r>
            <a:r>
              <a:rPr lang="de-DE" sz="1800" dirty="0" err="1" smtClean="0"/>
              <a:t>MgS</a:t>
            </a:r>
            <a:r>
              <a:rPr lang="de-DE" sz="1800" dirty="0" smtClean="0"/>
              <a:t> but </a:t>
            </a:r>
            <a:r>
              <a:rPr lang="de-DE" sz="1800" dirty="0" err="1" smtClean="0"/>
              <a:t>does</a:t>
            </a:r>
            <a:r>
              <a:rPr lang="de-DE" sz="1800" dirty="0" smtClean="0"/>
              <a:t> not </a:t>
            </a:r>
            <a:r>
              <a:rPr lang="de-DE" sz="1800" dirty="0" err="1" smtClean="0"/>
              <a:t>specify</a:t>
            </a:r>
            <a:r>
              <a:rPr lang="de-DE" sz="1800" dirty="0" smtClean="0"/>
              <a:t> on </a:t>
            </a:r>
            <a:r>
              <a:rPr lang="de-DE" sz="1800" dirty="0" err="1" smtClean="0"/>
              <a:t>FeS</a:t>
            </a:r>
            <a:r>
              <a:rPr lang="de-DE" sz="1800" dirty="0" smtClean="0"/>
              <a:t> </a:t>
            </a:r>
            <a:r>
              <a:rPr lang="de-DE" sz="1800" dirty="0" err="1" smtClean="0"/>
              <a:t>stoichiometry</a:t>
            </a:r>
            <a:r>
              <a:rPr lang="de-DE" sz="1800" dirty="0" smtClean="0"/>
              <a:t> </a:t>
            </a:r>
            <a:r>
              <a:rPr lang="de-DE" sz="1800" dirty="0" err="1" smtClean="0"/>
              <a:t>or</a:t>
            </a:r>
            <a:r>
              <a:rPr lang="de-DE" sz="1800" dirty="0" smtClean="0"/>
              <a:t> </a:t>
            </a:r>
            <a:r>
              <a:rPr lang="de-DE" sz="1800" dirty="0" err="1" smtClean="0"/>
              <a:t>crystal</a:t>
            </a:r>
            <a:r>
              <a:rPr lang="de-DE" sz="1800" dirty="0" smtClean="0"/>
              <a:t> </a:t>
            </a:r>
            <a:r>
              <a:rPr lang="de-DE" sz="1800" dirty="0" err="1" smtClean="0"/>
              <a:t>structure</a:t>
            </a:r>
            <a:r>
              <a:rPr lang="de-DE" sz="1800" dirty="0" smtClean="0"/>
              <a:t> (</a:t>
            </a:r>
            <a:r>
              <a:rPr lang="de-DE" sz="1800" dirty="0" err="1" smtClean="0"/>
              <a:t>troilite</a:t>
            </a:r>
            <a:r>
              <a:rPr lang="de-DE" sz="1800" dirty="0" smtClean="0"/>
              <a:t>/</a:t>
            </a:r>
            <a:r>
              <a:rPr lang="de-DE" sz="1800" dirty="0" err="1" smtClean="0"/>
              <a:t>pyrrhotite</a:t>
            </a:r>
            <a:r>
              <a:rPr lang="de-DE" sz="1800" dirty="0" smtClean="0"/>
              <a:t>). </a:t>
            </a:r>
            <a:r>
              <a:rPr lang="de-DE" sz="1800" dirty="0" err="1" smtClean="0"/>
              <a:t>They</a:t>
            </a:r>
            <a:r>
              <a:rPr lang="de-DE" sz="1800" dirty="0" smtClean="0"/>
              <a:t> </a:t>
            </a:r>
            <a:r>
              <a:rPr lang="de-DE" sz="1800" dirty="0" err="1" smtClean="0"/>
              <a:t>used</a:t>
            </a:r>
            <a:r>
              <a:rPr lang="de-DE" sz="1800" dirty="0" smtClean="0"/>
              <a:t> a </a:t>
            </a:r>
            <a:r>
              <a:rPr lang="de-DE" sz="1800" dirty="0" err="1" smtClean="0"/>
              <a:t>slight</a:t>
            </a:r>
            <a:r>
              <a:rPr lang="de-DE" sz="1800" dirty="0" smtClean="0"/>
              <a:t> S-</a:t>
            </a:r>
            <a:r>
              <a:rPr lang="de-DE" sz="1800" dirty="0" err="1" smtClean="0"/>
              <a:t>excess</a:t>
            </a:r>
            <a:r>
              <a:rPr lang="de-DE" sz="1800" dirty="0" smtClean="0"/>
              <a:t> rel. </a:t>
            </a:r>
            <a:r>
              <a:rPr lang="de-DE" sz="1800" dirty="0" err="1"/>
              <a:t>t</a:t>
            </a:r>
            <a:r>
              <a:rPr lang="de-DE" sz="1800" dirty="0" err="1" smtClean="0"/>
              <a:t>o</a:t>
            </a:r>
            <a:r>
              <a:rPr lang="de-DE" sz="1800" dirty="0" smtClean="0"/>
              <a:t> </a:t>
            </a:r>
            <a:r>
              <a:rPr lang="de-DE" sz="1800" dirty="0" err="1" smtClean="0"/>
              <a:t>FeS</a:t>
            </a:r>
            <a:r>
              <a:rPr lang="de-DE" sz="1800" dirty="0" smtClean="0"/>
              <a:t> </a:t>
            </a:r>
            <a:r>
              <a:rPr lang="de-DE" sz="1800" dirty="0" err="1" smtClean="0"/>
              <a:t>stoichiometry</a:t>
            </a:r>
            <a:endParaRPr lang="de-DE" sz="1800" dirty="0" smtClean="0"/>
          </a:p>
          <a:p>
            <a:pPr>
              <a:buFont typeface="Wingdings" panose="05000000000000000000" pitchFamily="2" charset="2"/>
              <a:buChar char="Ø"/>
            </a:pPr>
            <a:endParaRPr lang="de-DE" sz="1800" dirty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  <a:p>
            <a:pPr marL="0" indent="0">
              <a:buFont typeface="Arial" panose="020B0604020202020204" pitchFamily="34" charset="0"/>
              <a:buNone/>
            </a:pPr>
            <a:endParaRPr lang="de-DE" sz="1800" dirty="0" smtClean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925283" y="5415503"/>
            <a:ext cx="3694843" cy="695347"/>
          </a:xfrm>
          <a:solidFill>
            <a:schemeClr val="accent1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1800" b="1" dirty="0" err="1" smtClean="0"/>
              <a:t>How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explain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the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difference</a:t>
            </a:r>
            <a:r>
              <a:rPr lang="de-DE" sz="1800" b="1" dirty="0" smtClean="0"/>
              <a:t> </a:t>
            </a:r>
            <a:r>
              <a:rPr lang="de-DE" sz="1800" b="1" dirty="0" err="1" smtClean="0"/>
              <a:t>to</a:t>
            </a:r>
            <a:r>
              <a:rPr lang="de-DE" sz="1800" b="1" dirty="0" smtClean="0"/>
              <a:t> Andreev et al. (</a:t>
            </a:r>
            <a:r>
              <a:rPr lang="de-DE" sz="1800" b="1" dirty="0" smtClean="0"/>
              <a:t>2006)?</a:t>
            </a:r>
            <a:endParaRPr lang="de-DE" sz="1800" b="1" dirty="0" smtClean="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de-DE" dirty="0" smtClean="0"/>
              <a:t>(1) </a:t>
            </a:r>
            <a:r>
              <a:rPr lang="de-DE" dirty="0" err="1" smtClean="0"/>
              <a:t>MgS-FeS</a:t>
            </a:r>
            <a:r>
              <a:rPr lang="de-DE" dirty="0" smtClean="0"/>
              <a:t>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relations</a:t>
            </a:r>
            <a:endParaRPr lang="de-DE" dirty="0"/>
          </a:p>
        </p:txBody>
      </p:sp>
      <p:sp>
        <p:nvSpPr>
          <p:cNvPr id="27" name="Right Arrow 26">
            <a:hlinkClick r:id="rId7" action="ppaction://hlinksldjump"/>
          </p:cNvPr>
          <p:cNvSpPr/>
          <p:nvPr/>
        </p:nvSpPr>
        <p:spPr>
          <a:xfrm rot="10800000" flipH="1">
            <a:off x="982952" y="6528481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Right Arrow 28">
            <a:hlinkClick r:id="rId8" action="ppaction://hlinksldjump"/>
          </p:cNvPr>
          <p:cNvSpPr/>
          <p:nvPr/>
        </p:nvSpPr>
        <p:spPr>
          <a:xfrm flipH="1">
            <a:off x="388976" y="6531837"/>
            <a:ext cx="491261" cy="3183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Picture 2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6752" y="6389658"/>
            <a:ext cx="603356" cy="6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24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0</TotalTime>
  <Words>1733</Words>
  <Application>Microsoft Office PowerPoint</Application>
  <PresentationFormat>Widescreen</PresentationFormat>
  <Paragraphs>330</Paragraphs>
  <Slides>23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Office Theme</vt:lpstr>
      <vt:lpstr>The behaviour of sulfur in reduced systems and its application to Mercury </vt:lpstr>
      <vt:lpstr>PowerPoint Presentation</vt:lpstr>
      <vt:lpstr>Introduction: The (Fe,Mg,Mn,Ca)S system:</vt:lpstr>
      <vt:lpstr>Introduction: The (Fe,Mg,Mn,Ca)S system  and its relevance to Mercury:</vt:lpstr>
      <vt:lpstr>Introduction: monosulfides and their interaction with silicate (metal-bearing) melts on Mercury</vt:lpstr>
      <vt:lpstr>Experimental setup</vt:lpstr>
      <vt:lpstr>(1) CaS-FeS phase relations</vt:lpstr>
      <vt:lpstr>(1) CaS-FeS phase diagram</vt:lpstr>
      <vt:lpstr>(1) MgS-FeS phase relations</vt:lpstr>
      <vt:lpstr>(1) Troilite vs. pyrrhotite</vt:lpstr>
      <vt:lpstr>(1) MgS-FeS phase diagram</vt:lpstr>
      <vt:lpstr>(1) The ternary phase relations</vt:lpstr>
      <vt:lpstr>(1) The ternary phase relations</vt:lpstr>
      <vt:lpstr>(2) Density implications - NVP</vt:lpstr>
      <vt:lpstr>(2) Density implications – high-Mg terrane</vt:lpstr>
      <vt:lpstr>(2) Density implications – KLB1</vt:lpstr>
      <vt:lpstr>(2) Density – implications for Hermean        magma ocean dynamics</vt:lpstr>
      <vt:lpstr>(3) MgS (ss) and CaS (ss) within silicate        melt – NVP</vt:lpstr>
      <vt:lpstr>(3) MgS (ss) and CaS (ss) within silicate        melt – high-Mg</vt:lpstr>
      <vt:lpstr>(3) MgS as an indirect f(O_2) buffer?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Experimental Phase Relations in the CaS-FeS and MgS-FeS binary systems</dc:title>
  <dc:creator>Stefan</dc:creator>
  <cp:lastModifiedBy>Stefan</cp:lastModifiedBy>
  <cp:revision>148</cp:revision>
  <dcterms:created xsi:type="dcterms:W3CDTF">2023-03-21T10:13:21Z</dcterms:created>
  <dcterms:modified xsi:type="dcterms:W3CDTF">2023-04-27T07:49:15Z</dcterms:modified>
</cp:coreProperties>
</file>