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73" r:id="rId3"/>
    <p:sldId id="280" r:id="rId4"/>
    <p:sldId id="257" r:id="rId5"/>
    <p:sldId id="260" r:id="rId6"/>
    <p:sldId id="261" r:id="rId7"/>
    <p:sldId id="266" r:id="rId8"/>
    <p:sldId id="262" r:id="rId9"/>
    <p:sldId id="263" r:id="rId10"/>
    <p:sldId id="265" r:id="rId11"/>
    <p:sldId id="269" r:id="rId12"/>
    <p:sldId id="272" r:id="rId13"/>
    <p:sldId id="281" r:id="rId14"/>
    <p:sldId id="267" r:id="rId15"/>
    <p:sldId id="264" r:id="rId16"/>
    <p:sldId id="276" r:id="rId17"/>
    <p:sldId id="277" r:id="rId18"/>
    <p:sldId id="271" r:id="rId19"/>
    <p:sldId id="275" r:id="rId20"/>
  </p:sldIdLst>
  <p:sldSz cx="12192000" cy="6858000"/>
  <p:notesSz cx="6858000" cy="9144000"/>
  <p:defaultTextStyle>
    <a:defPPr>
      <a:defRPr lang="en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A64DEC"/>
    <a:srgbClr val="0175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49"/>
    <p:restoredTop sz="95890"/>
  </p:normalViewPr>
  <p:slideViewPr>
    <p:cSldViewPr snapToGrid="0">
      <p:cViewPr varScale="1">
        <p:scale>
          <a:sx n="114" d="100"/>
          <a:sy n="114" d="100"/>
        </p:scale>
        <p:origin x="4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/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1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/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1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 custLinFactNeighborY="80819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  Isotopic measurements</a:t>
          </a:r>
          <a:endParaRPr lang="en-GB" sz="1800" b="1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  Isotopic measurements</a:t>
          </a:r>
          <a:endParaRPr lang="en-GB" sz="1800" b="1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  </a:t>
          </a:r>
          <a:r>
            <a:rPr lang="en-GB" sz="1800" b="1" dirty="0">
              <a:latin typeface="Helvetica" pitchFamily="2" charset="0"/>
            </a:rPr>
            <a:t>Moisture</a:t>
          </a:r>
          <a:r>
            <a:rPr lang="en-GB" sz="1900" b="1" dirty="0"/>
            <a:t> </a:t>
          </a:r>
          <a:r>
            <a:rPr lang="en-GB" sz="1800" b="1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  </a:t>
          </a:r>
          <a:r>
            <a:rPr lang="en-GB" sz="1800" b="1" dirty="0">
              <a:latin typeface="Helvetica" pitchFamily="2" charset="0"/>
            </a:rPr>
            <a:t>Moisture</a:t>
          </a:r>
          <a:r>
            <a:rPr lang="en-GB" sz="1900" b="1" dirty="0"/>
            <a:t> </a:t>
          </a:r>
          <a:r>
            <a:rPr lang="en-GB" sz="1800" b="1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  </a:t>
          </a:r>
          <a:r>
            <a:rPr lang="en-GB" sz="1800" b="1" dirty="0">
              <a:latin typeface="Helvetica" pitchFamily="2" charset="0"/>
            </a:rPr>
            <a:t>Moisture</a:t>
          </a:r>
          <a:r>
            <a:rPr lang="en-GB" sz="1900" b="1" dirty="0"/>
            <a:t> </a:t>
          </a:r>
          <a:r>
            <a:rPr lang="en-GB" sz="1800" b="1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Take-home message &amp; future work</a:t>
          </a:r>
          <a:endParaRPr lang="en-GB" sz="1800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Take-home message &amp; future work</a:t>
          </a:r>
          <a:endParaRPr lang="en-GB" sz="1800" b="1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8CDED4D-4082-2F4C-A76D-E3258D87949B}" type="doc">
      <dgm:prSet loTypeId="urn:microsoft.com/office/officeart/2005/8/layout/hChevron3" loCatId="" qsTypeId="urn:microsoft.com/office/officeart/2005/8/quickstyle/simple1" qsCatId="simple" csTypeId="urn:microsoft.com/office/officeart/2005/8/colors/accent5_2" csCatId="accent5" phldr="1"/>
      <dgm:spPr/>
      <dgm:t>
        <a:bodyPr/>
        <a:lstStyle/>
        <a:p>
          <a:endParaRPr lang="en-GB"/>
        </a:p>
      </dgm:t>
    </dgm:pt>
    <dgm:pt modelId="{42F3BA69-611A-1F42-B349-7095D3C4C094}">
      <dgm:prSet phldrT="[Text]" custT="1"/>
      <dgm:spPr>
        <a:solidFill>
          <a:schemeClr val="accent5">
            <a:lumMod val="40000"/>
            <a:lumOff val="60000"/>
          </a:schemeClr>
        </a:solidFill>
        <a:ln>
          <a:solidFill>
            <a:schemeClr val="bg1"/>
          </a:solidFill>
        </a:ln>
      </dgm:spPr>
      <dgm:t>
        <a:bodyPr/>
        <a:lstStyle/>
        <a:p>
          <a:pPr algn="l"/>
          <a:r>
            <a:rPr lang="en-GB" sz="1800" b="0" dirty="0">
              <a:latin typeface="Helvetica" pitchFamily="2" charset="0"/>
            </a:rPr>
            <a:t>      Context</a:t>
          </a:r>
        </a:p>
      </dgm:t>
    </dgm:pt>
    <dgm:pt modelId="{55C19229-FEB9-D94A-B6EC-BD605FDE4598}" type="parTrans" cxnId="{3DDF9CE8-00DC-1A4F-89E5-2C777B0B58F7}">
      <dgm:prSet/>
      <dgm:spPr/>
      <dgm:t>
        <a:bodyPr/>
        <a:lstStyle/>
        <a:p>
          <a:endParaRPr lang="en-GB"/>
        </a:p>
      </dgm:t>
    </dgm:pt>
    <dgm:pt modelId="{E6F6633B-63A2-A34D-960B-C11F04C6CDA9}" type="sibTrans" cxnId="{3DDF9CE8-00DC-1A4F-89E5-2C777B0B58F7}">
      <dgm:prSet/>
      <dgm:spPr/>
      <dgm:t>
        <a:bodyPr/>
        <a:lstStyle/>
        <a:p>
          <a:endParaRPr lang="en-GB"/>
        </a:p>
      </dgm:t>
    </dgm:pt>
    <dgm:pt modelId="{034EBB75-D255-B647-AB91-C7E12A06461F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Isotopic measurements</a:t>
          </a:r>
          <a:endParaRPr lang="en-GB" sz="1800" dirty="0">
            <a:latin typeface="Helvetica" pitchFamily="2" charset="0"/>
          </a:endParaRPr>
        </a:p>
      </dgm:t>
    </dgm:pt>
    <dgm:pt modelId="{256E5227-3227-814C-8FA3-2A62BCBAF495}" type="parTrans" cxnId="{13D2BEB0-775C-9644-AAE0-C49F3FB59BB4}">
      <dgm:prSet/>
      <dgm:spPr/>
      <dgm:t>
        <a:bodyPr/>
        <a:lstStyle/>
        <a:p>
          <a:endParaRPr lang="en-GB"/>
        </a:p>
      </dgm:t>
    </dgm:pt>
    <dgm:pt modelId="{320069BF-62B6-9748-8E64-8D9831C46D8B}" type="sibTrans" cxnId="{13D2BEB0-775C-9644-AAE0-C49F3FB59BB4}">
      <dgm:prSet/>
      <dgm:spPr/>
      <dgm:t>
        <a:bodyPr/>
        <a:lstStyle/>
        <a:p>
          <a:endParaRPr lang="en-GB"/>
        </a:p>
      </dgm:t>
    </dgm:pt>
    <dgm:pt modelId="{AAB81739-E837-2547-AA07-C8DB585480A8}">
      <dgm:prSet phldrT="[Text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pPr algn="l"/>
          <a:r>
            <a:rPr lang="en-GB" sz="1900" dirty="0"/>
            <a:t>      </a:t>
          </a:r>
          <a:r>
            <a:rPr lang="en-GB" sz="1800" dirty="0">
              <a:latin typeface="Helvetica" pitchFamily="2" charset="0"/>
            </a:rPr>
            <a:t>Moisture</a:t>
          </a:r>
          <a:r>
            <a:rPr lang="en-GB" sz="1900" dirty="0"/>
            <a:t> </a:t>
          </a:r>
          <a:r>
            <a:rPr lang="en-GB" sz="1800" dirty="0">
              <a:latin typeface="Helvetica" pitchFamily="2" charset="0"/>
            </a:rPr>
            <a:t>fluxes</a:t>
          </a:r>
        </a:p>
      </dgm:t>
    </dgm:pt>
    <dgm:pt modelId="{982C25CE-CB22-5647-A16C-BF798DDBFE42}" type="parTrans" cxnId="{FB9B3096-64DD-3B49-B1B5-D62B090BED07}">
      <dgm:prSet/>
      <dgm:spPr/>
      <dgm:t>
        <a:bodyPr/>
        <a:lstStyle/>
        <a:p>
          <a:endParaRPr lang="en-GB"/>
        </a:p>
      </dgm:t>
    </dgm:pt>
    <dgm:pt modelId="{50912D58-D8C5-1C4C-A7EC-BE83C923FA5A}" type="sibTrans" cxnId="{FB9B3096-64DD-3B49-B1B5-D62B090BED07}">
      <dgm:prSet/>
      <dgm:spPr/>
      <dgm:t>
        <a:bodyPr/>
        <a:lstStyle/>
        <a:p>
          <a:endParaRPr lang="en-GB"/>
        </a:p>
      </dgm:t>
    </dgm:pt>
    <dgm:pt modelId="{4A0F9DD2-6582-0C47-A77E-F32299E2352F}">
      <dgm:prSet custT="1"/>
      <dgm:spPr>
        <a:solidFill>
          <a:schemeClr val="accent5"/>
        </a:solidFill>
      </dgm:spPr>
      <dgm:t>
        <a:bodyPr/>
        <a:lstStyle/>
        <a:p>
          <a:pPr algn="l"/>
          <a:r>
            <a:rPr lang="en-GB" sz="1900" b="1" dirty="0"/>
            <a:t>    Take-home message &amp; future work</a:t>
          </a:r>
          <a:endParaRPr lang="en-GB" sz="1800" b="1" dirty="0">
            <a:latin typeface="Helvetica" pitchFamily="2" charset="0"/>
          </a:endParaRPr>
        </a:p>
      </dgm:t>
    </dgm:pt>
    <dgm:pt modelId="{DEBBF9B8-DDFD-F94F-A3B6-C1E664309EAA}" type="parTrans" cxnId="{04AD34E9-9619-3147-8600-E24A138854FD}">
      <dgm:prSet/>
      <dgm:spPr/>
      <dgm:t>
        <a:bodyPr/>
        <a:lstStyle/>
        <a:p>
          <a:endParaRPr lang="en-GB"/>
        </a:p>
      </dgm:t>
    </dgm:pt>
    <dgm:pt modelId="{3DC16F94-81FA-3E4A-9CC2-06CBEF97DB8F}" type="sibTrans" cxnId="{04AD34E9-9619-3147-8600-E24A138854FD}">
      <dgm:prSet/>
      <dgm:spPr/>
      <dgm:t>
        <a:bodyPr/>
        <a:lstStyle/>
        <a:p>
          <a:endParaRPr lang="en-GB"/>
        </a:p>
      </dgm:t>
    </dgm:pt>
    <dgm:pt modelId="{131B190F-73A5-FC4A-A24E-71CFD58E5C3B}" type="pres">
      <dgm:prSet presAssocID="{C8CDED4D-4082-2F4C-A76D-E3258D87949B}" presName="Name0" presStyleCnt="0">
        <dgm:presLayoutVars>
          <dgm:dir/>
          <dgm:resizeHandles val="exact"/>
        </dgm:presLayoutVars>
      </dgm:prSet>
      <dgm:spPr/>
    </dgm:pt>
    <dgm:pt modelId="{A190184E-EDA3-704F-9AF1-790DFE9AE26A}" type="pres">
      <dgm:prSet presAssocID="{42F3BA69-611A-1F42-B349-7095D3C4C094}" presName="parTxOnly" presStyleLbl="node1" presStyleIdx="0" presStyleCnt="4" custScaleX="45145" custLinFactNeighborX="-684" custLinFactNeighborY="79404">
        <dgm:presLayoutVars>
          <dgm:bulletEnabled val="1"/>
        </dgm:presLayoutVars>
      </dgm:prSet>
      <dgm:spPr/>
    </dgm:pt>
    <dgm:pt modelId="{826D5B02-84E9-334A-9FBC-823C8C291ABA}" type="pres">
      <dgm:prSet presAssocID="{E6F6633B-63A2-A34D-960B-C11F04C6CDA9}" presName="parSpace" presStyleCnt="0"/>
      <dgm:spPr/>
    </dgm:pt>
    <dgm:pt modelId="{8E685919-7656-FD40-9C37-1BFDF210661E}" type="pres">
      <dgm:prSet presAssocID="{034EBB75-D255-B647-AB91-C7E12A06461F}" presName="parTxOnly" presStyleLbl="node1" presStyleIdx="1" presStyleCnt="4" custScaleX="63710">
        <dgm:presLayoutVars>
          <dgm:bulletEnabled val="1"/>
        </dgm:presLayoutVars>
      </dgm:prSet>
      <dgm:spPr/>
    </dgm:pt>
    <dgm:pt modelId="{66009A01-A4FE-954F-804D-C0FCAD123CD3}" type="pres">
      <dgm:prSet presAssocID="{320069BF-62B6-9748-8E64-8D9831C46D8B}" presName="parSpace" presStyleCnt="0"/>
      <dgm:spPr/>
    </dgm:pt>
    <dgm:pt modelId="{446FBD99-0D2E-AD4F-922B-41EFD589E0FD}" type="pres">
      <dgm:prSet presAssocID="{AAB81739-E837-2547-AA07-C8DB585480A8}" presName="parTxOnly" presStyleLbl="node1" presStyleIdx="2" presStyleCnt="4" custScaleX="52412" custLinFactNeighborX="-2017" custLinFactNeighborY="71535">
        <dgm:presLayoutVars>
          <dgm:bulletEnabled val="1"/>
        </dgm:presLayoutVars>
      </dgm:prSet>
      <dgm:spPr/>
    </dgm:pt>
    <dgm:pt modelId="{C3909054-49AA-9F46-8394-711391F8A95A}" type="pres">
      <dgm:prSet presAssocID="{50912D58-D8C5-1C4C-A7EC-BE83C923FA5A}" presName="parSpace" presStyleCnt="0"/>
      <dgm:spPr/>
    </dgm:pt>
    <dgm:pt modelId="{A4F49C0B-0520-474B-A027-524F194F27FD}" type="pres">
      <dgm:prSet presAssocID="{4A0F9DD2-6582-0C47-A77E-F32299E2352F}" presName="parTxOnly" presStyleLbl="node1" presStyleIdx="3" presStyleCnt="4" custScaleX="58398">
        <dgm:presLayoutVars>
          <dgm:bulletEnabled val="1"/>
        </dgm:presLayoutVars>
      </dgm:prSet>
      <dgm:spPr/>
    </dgm:pt>
  </dgm:ptLst>
  <dgm:cxnLst>
    <dgm:cxn modelId="{815F170D-EB8A-4D46-84A8-43DC37143227}" type="presOf" srcId="{4A0F9DD2-6582-0C47-A77E-F32299E2352F}" destId="{A4F49C0B-0520-474B-A027-524F194F27FD}" srcOrd="0" destOrd="0" presId="urn:microsoft.com/office/officeart/2005/8/layout/hChevron3"/>
    <dgm:cxn modelId="{3DC19B3A-83EB-2A4E-BCA7-071A7ECB7145}" type="presOf" srcId="{C8CDED4D-4082-2F4C-A76D-E3258D87949B}" destId="{131B190F-73A5-FC4A-A24E-71CFD58E5C3B}" srcOrd="0" destOrd="0" presId="urn:microsoft.com/office/officeart/2005/8/layout/hChevron3"/>
    <dgm:cxn modelId="{6FD33A78-E3F6-1C43-B51F-9832DC6DFD06}" type="presOf" srcId="{42F3BA69-611A-1F42-B349-7095D3C4C094}" destId="{A190184E-EDA3-704F-9AF1-790DFE9AE26A}" srcOrd="0" destOrd="0" presId="urn:microsoft.com/office/officeart/2005/8/layout/hChevron3"/>
    <dgm:cxn modelId="{A9BA0587-9F77-6345-BB2E-61FF511A6DBF}" type="presOf" srcId="{AAB81739-E837-2547-AA07-C8DB585480A8}" destId="{446FBD99-0D2E-AD4F-922B-41EFD589E0FD}" srcOrd="0" destOrd="0" presId="urn:microsoft.com/office/officeart/2005/8/layout/hChevron3"/>
    <dgm:cxn modelId="{FB9B3096-64DD-3B49-B1B5-D62B090BED07}" srcId="{C8CDED4D-4082-2F4C-A76D-E3258D87949B}" destId="{AAB81739-E837-2547-AA07-C8DB585480A8}" srcOrd="2" destOrd="0" parTransId="{982C25CE-CB22-5647-A16C-BF798DDBFE42}" sibTransId="{50912D58-D8C5-1C4C-A7EC-BE83C923FA5A}"/>
    <dgm:cxn modelId="{13D2BEB0-775C-9644-AAE0-C49F3FB59BB4}" srcId="{C8CDED4D-4082-2F4C-A76D-E3258D87949B}" destId="{034EBB75-D255-B647-AB91-C7E12A06461F}" srcOrd="1" destOrd="0" parTransId="{256E5227-3227-814C-8FA3-2A62BCBAF495}" sibTransId="{320069BF-62B6-9748-8E64-8D9831C46D8B}"/>
    <dgm:cxn modelId="{3DDF9CE8-00DC-1A4F-89E5-2C777B0B58F7}" srcId="{C8CDED4D-4082-2F4C-A76D-E3258D87949B}" destId="{42F3BA69-611A-1F42-B349-7095D3C4C094}" srcOrd="0" destOrd="0" parTransId="{55C19229-FEB9-D94A-B6EC-BD605FDE4598}" sibTransId="{E6F6633B-63A2-A34D-960B-C11F04C6CDA9}"/>
    <dgm:cxn modelId="{04AD34E9-9619-3147-8600-E24A138854FD}" srcId="{C8CDED4D-4082-2F4C-A76D-E3258D87949B}" destId="{4A0F9DD2-6582-0C47-A77E-F32299E2352F}" srcOrd="3" destOrd="0" parTransId="{DEBBF9B8-DDFD-F94F-A3B6-C1E664309EAA}" sibTransId="{3DC16F94-81FA-3E4A-9CC2-06CBEF97DB8F}"/>
    <dgm:cxn modelId="{6C2813F3-0A59-DF46-9AA3-F4123931AF37}" type="presOf" srcId="{034EBB75-D255-B647-AB91-C7E12A06461F}" destId="{8E685919-7656-FD40-9C37-1BFDF210661E}" srcOrd="0" destOrd="0" presId="urn:microsoft.com/office/officeart/2005/8/layout/hChevron3"/>
    <dgm:cxn modelId="{15463688-7188-B34E-9762-9DF3134CB8F8}" type="presParOf" srcId="{131B190F-73A5-FC4A-A24E-71CFD58E5C3B}" destId="{A190184E-EDA3-704F-9AF1-790DFE9AE26A}" srcOrd="0" destOrd="0" presId="urn:microsoft.com/office/officeart/2005/8/layout/hChevron3"/>
    <dgm:cxn modelId="{3D48863C-AE93-2945-9527-6577FAA37DE2}" type="presParOf" srcId="{131B190F-73A5-FC4A-A24E-71CFD58E5C3B}" destId="{826D5B02-84E9-334A-9FBC-823C8C291ABA}" srcOrd="1" destOrd="0" presId="urn:microsoft.com/office/officeart/2005/8/layout/hChevron3"/>
    <dgm:cxn modelId="{2C11B512-270D-BA4B-BEB9-B58ED1123378}" type="presParOf" srcId="{131B190F-73A5-FC4A-A24E-71CFD58E5C3B}" destId="{8E685919-7656-FD40-9C37-1BFDF210661E}" srcOrd="2" destOrd="0" presId="urn:microsoft.com/office/officeart/2005/8/layout/hChevron3"/>
    <dgm:cxn modelId="{FC8263DD-C6AE-9143-A4D4-380F9F591B0F}" type="presParOf" srcId="{131B190F-73A5-FC4A-A24E-71CFD58E5C3B}" destId="{66009A01-A4FE-954F-804D-C0FCAD123CD3}" srcOrd="3" destOrd="0" presId="urn:microsoft.com/office/officeart/2005/8/layout/hChevron3"/>
    <dgm:cxn modelId="{86AF348C-F73B-7248-9205-975E893ABD73}" type="presParOf" srcId="{131B190F-73A5-FC4A-A24E-71CFD58E5C3B}" destId="{446FBD99-0D2E-AD4F-922B-41EFD589E0FD}" srcOrd="4" destOrd="0" presId="urn:microsoft.com/office/officeart/2005/8/layout/hChevron3"/>
    <dgm:cxn modelId="{26E3A852-5E28-7E44-96E1-A6C6A3BDB378}" type="presParOf" srcId="{131B190F-73A5-FC4A-A24E-71CFD58E5C3B}" destId="{C3909054-49AA-9F46-8394-711391F8A95A}" srcOrd="5" destOrd="0" presId="urn:microsoft.com/office/officeart/2005/8/layout/hChevron3"/>
    <dgm:cxn modelId="{2276A2E5-DDCD-7448-B24C-1DA1EBF9AB51}" type="presParOf" srcId="{131B190F-73A5-FC4A-A24E-71CFD58E5C3B}" destId="{A4F49C0B-0520-474B-A027-524F194F27FD}" srcOrd="6" destOrd="0" presId="urn:microsoft.com/office/officeart/2005/8/layout/hChevron3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/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  Isotopic measurements</a:t>
          </a:r>
          <a:endParaRPr lang="en-GB" sz="1800" b="1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  Isotopic measurements</a:t>
          </a:r>
          <a:endParaRPr lang="en-GB" sz="1800" b="1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  </a:t>
          </a:r>
          <a:r>
            <a:rPr lang="en-GB" sz="1800" b="1" kern="1200" dirty="0">
              <a:latin typeface="Helvetica" pitchFamily="2" charset="0"/>
            </a:rPr>
            <a:t>Moisture</a:t>
          </a:r>
          <a:r>
            <a:rPr lang="en-GB" sz="1900" b="1" kern="1200" dirty="0"/>
            <a:t> </a:t>
          </a:r>
          <a:r>
            <a:rPr lang="en-GB" sz="1800" b="1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  </a:t>
          </a:r>
          <a:r>
            <a:rPr lang="en-GB" sz="1800" b="1" kern="1200" dirty="0">
              <a:latin typeface="Helvetica" pitchFamily="2" charset="0"/>
            </a:rPr>
            <a:t>Moisture</a:t>
          </a:r>
          <a:r>
            <a:rPr lang="en-GB" sz="1900" b="1" kern="1200" dirty="0"/>
            <a:t> </a:t>
          </a:r>
          <a:r>
            <a:rPr lang="en-GB" sz="1800" b="1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  </a:t>
          </a:r>
          <a:r>
            <a:rPr lang="en-GB" sz="1800" b="1" kern="1200" dirty="0">
              <a:latin typeface="Helvetica" pitchFamily="2" charset="0"/>
            </a:rPr>
            <a:t>Moisture</a:t>
          </a:r>
          <a:r>
            <a:rPr lang="en-GB" sz="1900" b="1" kern="1200" dirty="0"/>
            <a:t> </a:t>
          </a:r>
          <a:r>
            <a:rPr lang="en-GB" sz="1800" b="1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Take-home message &amp; future work</a:t>
          </a:r>
          <a:endParaRPr lang="en-GB" sz="1800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Take-home message &amp; future work</a:t>
          </a:r>
          <a:endParaRPr lang="en-GB" sz="1800" b="1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90184E-EDA3-704F-9AF1-790DFE9AE26A}">
      <dsp:nvSpPr>
        <dsp:cNvPr id="0" name=""/>
        <dsp:cNvSpPr/>
      </dsp:nvSpPr>
      <dsp:spPr>
        <a:xfrm>
          <a:off x="0" y="0"/>
          <a:ext cx="3445424" cy="378997"/>
        </a:xfrm>
        <a:prstGeom prst="homePlate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6012" tIns="48006" rIns="24003" bIns="48006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0" kern="1200" dirty="0">
              <a:latin typeface="Helvetica" pitchFamily="2" charset="0"/>
            </a:rPr>
            <a:t>      Context</a:t>
          </a:r>
        </a:p>
      </dsp:txBody>
      <dsp:txXfrm>
        <a:off x="0" y="0"/>
        <a:ext cx="3350675" cy="378997"/>
      </dsp:txXfrm>
    </dsp:sp>
    <dsp:sp modelId="{8E685919-7656-FD40-9C37-1BFDF210661E}">
      <dsp:nvSpPr>
        <dsp:cNvPr id="0" name=""/>
        <dsp:cNvSpPr/>
      </dsp:nvSpPr>
      <dsp:spPr>
        <a:xfrm>
          <a:off x="1922301" y="0"/>
          <a:ext cx="4862287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Isotopic measurements</a:t>
          </a:r>
          <a:endParaRPr lang="en-GB" sz="1800" kern="1200" dirty="0">
            <a:latin typeface="Helvetica" pitchFamily="2" charset="0"/>
          </a:endParaRPr>
        </a:p>
      </dsp:txBody>
      <dsp:txXfrm>
        <a:off x="2111800" y="0"/>
        <a:ext cx="4483290" cy="378997"/>
      </dsp:txXfrm>
    </dsp:sp>
    <dsp:sp modelId="{446FBD99-0D2E-AD4F-922B-41EFD589E0FD}">
      <dsp:nvSpPr>
        <dsp:cNvPr id="0" name=""/>
        <dsp:cNvSpPr/>
      </dsp:nvSpPr>
      <dsp:spPr>
        <a:xfrm>
          <a:off x="5227420" y="0"/>
          <a:ext cx="4000034" cy="378997"/>
        </a:xfrm>
        <a:prstGeom prst="chevron">
          <a:avLst/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      </a:t>
          </a:r>
          <a:r>
            <a:rPr lang="en-GB" sz="1800" kern="1200" dirty="0">
              <a:latin typeface="Helvetica" pitchFamily="2" charset="0"/>
            </a:rPr>
            <a:t>Moisture</a:t>
          </a:r>
          <a:r>
            <a:rPr lang="en-GB" sz="1900" kern="1200" dirty="0"/>
            <a:t> </a:t>
          </a:r>
          <a:r>
            <a:rPr lang="en-GB" sz="1800" kern="1200" dirty="0">
              <a:latin typeface="Helvetica" pitchFamily="2" charset="0"/>
            </a:rPr>
            <a:t>fluxes</a:t>
          </a:r>
        </a:p>
      </dsp:txBody>
      <dsp:txXfrm>
        <a:off x="5416919" y="0"/>
        <a:ext cx="3621037" cy="378997"/>
      </dsp:txXfrm>
    </dsp:sp>
    <dsp:sp modelId="{A4F49C0B-0520-474B-A027-524F194F27FD}">
      <dsp:nvSpPr>
        <dsp:cNvPr id="0" name=""/>
        <dsp:cNvSpPr/>
      </dsp:nvSpPr>
      <dsp:spPr>
        <a:xfrm>
          <a:off x="7731860" y="0"/>
          <a:ext cx="4456880" cy="378997"/>
        </a:xfrm>
        <a:prstGeom prst="chevron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50673" rIns="25337" bIns="50673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1" kern="1200" dirty="0"/>
            <a:t>    Take-home message &amp; future work</a:t>
          </a:r>
          <a:endParaRPr lang="en-GB" sz="1800" b="1" kern="1200" dirty="0">
            <a:latin typeface="Helvetica" pitchFamily="2" charset="0"/>
          </a:endParaRPr>
        </a:p>
      </dsp:txBody>
      <dsp:txXfrm>
        <a:off x="7921359" y="0"/>
        <a:ext cx="4077883" cy="3789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56DB-A23D-BD46-A339-64C1FC541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B0D1F7-11DE-4365-7C51-0F15DB3FA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63E58-0154-7EF5-B8F6-74645DA90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02E8A-6474-D07E-1191-47B61309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9C7A18-9471-9F2F-E0C9-AF81710B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8306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914DB-94EB-8B12-A97D-433EE4F7B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EA819F-0669-12CE-E2FD-D64571C5E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62C43C-D613-820E-B96E-7E5C2039F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B6D70-53DB-95A6-7EC4-5DC968C74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F4B7F-8141-D413-A425-68508119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5666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988F90-CBF3-0877-22F4-7AA1C162D8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ACD985-FF50-AA1B-8112-AF858F9D8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DC920-5EF6-F5AA-9990-7AD1A2CF1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BB47C2-9BD1-BD60-B96C-37FF9CA14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AC2C78-21A7-6B1B-76E8-465A59D03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0086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970C5-0272-E8A5-3DF4-BCA74AA7F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CF7AF-D11C-52D5-E3C4-CB1F9ED082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B6099-D964-B5B9-E454-0DECBB117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686A21-2041-0FC2-733E-08F9BCBF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DD2D89-29D5-45D6-AC54-A55E168A3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1697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D88BE-C565-E910-FAD5-B1309034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E52BB8-AFA9-00B5-0EC1-30813F3C3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D0EF-2A3B-9FEC-AB1A-B5A094CEC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40B9-1B77-C2DB-576B-4BB412F4B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AFB17-41CA-AF7F-8EF3-E49B215F1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0253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BD51B-73B4-EF9A-1F31-55285A1E5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94201-3670-9908-39CD-D954BE4C6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00D8BB-75DC-7E7D-30AC-9891B518D1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DD362-023A-6148-630F-1B5B7F89A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C6A73-B8F7-6E4D-FFE6-66B1323F2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83975B-80E4-2FFD-E427-D7D604CBD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806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1B73B-2EE0-714F-13C1-621949E7C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C0A41A-9B3C-4F29-4858-7265C6789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C3B22E-2FE5-FE69-5895-7FCC6A153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5E0CCE-DA22-9DDA-B0A2-EA74D4DEA5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9568DD-F2F6-1079-37C6-8461BF0469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42A3C7-395D-8700-D934-461D3C54D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6AEF0C-3B4F-AC42-1394-C2BAD432C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6EEC56-C0B2-207B-5D7E-E3CE795F4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8974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E5D1F-D5CD-D711-7694-EF98C20A4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05E65-CB76-9F97-AEB6-A09C662C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814378E-966C-F3F1-EC4D-1FD38E81B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DE41AD-9F0E-C43F-B0C9-4444E712C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92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B206B9-36A2-4457-8E33-2966034BA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FA81BA-92C3-2084-9AD0-7C4644C1B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5F39A4-DF7A-2657-DCFD-E2E3DDB7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2883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D72B-9232-2814-35DD-9BA65B737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E646EF-8D8F-D474-90B9-8E5590544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549F3B-906A-0537-63D0-8974EEB7C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6AEEEA-0F8A-5FFA-4444-C18F93A74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4D0376-B669-6885-C7AB-60FB1327E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2081F2-D2D9-FF86-1280-6C0330D30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181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6BF4F-635A-626D-6ED6-183B2E51B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BC2CFF-3D19-93A4-6A45-F0BC747E4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C89697-06FC-4143-3AF5-6F1DFC91F3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70BBC4-CA12-E081-5782-E65A4DBFD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227331-0892-027F-5F09-25D0DC521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E72567-799C-E907-1DBF-5E3663DC8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348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CBA127-43CD-B1D9-6675-467132EEB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D0CAB2-8F1C-2B9D-04F4-02F48D2EB7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18A69-38C6-1A10-29F8-CA7B5E4160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686E48-4D8F-2043-A119-756C668DD941}" type="datetimeFigureOut">
              <a:rPr lang="fr-FR" smtClean="0"/>
              <a:t>24/04/2023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0E9AF-2AE4-847B-0795-FA73B1CEE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5325-C1DB-B4E4-14D8-AA9D54739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2D142-B797-4746-BBF2-C2F4015DF8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10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png"/><Relationship Id="rId7" Type="http://schemas.openxmlformats.org/officeDocument/2006/relationships/hyperlink" Target="mailto:Ines.ollivier@uib.no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37.png"/><Relationship Id="rId7" Type="http://schemas.openxmlformats.org/officeDocument/2006/relationships/diagramLayout" Target="../diagrams/layout7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7.xml"/><Relationship Id="rId11" Type="http://schemas.openxmlformats.org/officeDocument/2006/relationships/image" Target="../media/image14.png"/><Relationship Id="rId5" Type="http://schemas.openxmlformats.org/officeDocument/2006/relationships/image" Target="../media/image38.png"/><Relationship Id="rId10" Type="http://schemas.microsoft.com/office/2007/relationships/diagramDrawing" Target="../diagrams/drawing7.xml"/><Relationship Id="rId4" Type="http://schemas.openxmlformats.org/officeDocument/2006/relationships/image" Target="../media/image4.png"/><Relationship Id="rId9" Type="http://schemas.openxmlformats.org/officeDocument/2006/relationships/diagramColors" Target="../diagrams/colors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3" Type="http://schemas.openxmlformats.org/officeDocument/2006/relationships/image" Target="../media/image4.png"/><Relationship Id="rId7" Type="http://schemas.openxmlformats.org/officeDocument/2006/relationships/diagramLayout" Target="../diagrams/layout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8.xml"/><Relationship Id="rId5" Type="http://schemas.openxmlformats.org/officeDocument/2006/relationships/image" Target="../media/image39.png"/><Relationship Id="rId10" Type="http://schemas.microsoft.com/office/2007/relationships/diagramDrawing" Target="../diagrams/drawing8.xml"/><Relationship Id="rId4" Type="http://schemas.openxmlformats.org/officeDocument/2006/relationships/image" Target="../media/image10.png"/><Relationship Id="rId9" Type="http://schemas.openxmlformats.org/officeDocument/2006/relationships/diagramColors" Target="../diagrams/colors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image" Target="../media/image18.jpeg"/><Relationship Id="rId7" Type="http://schemas.openxmlformats.org/officeDocument/2006/relationships/diagramColors" Target="../diagrams/colors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9.xml"/><Relationship Id="rId5" Type="http://schemas.openxmlformats.org/officeDocument/2006/relationships/diagramLayout" Target="../diagrams/layout9.xml"/><Relationship Id="rId4" Type="http://schemas.openxmlformats.org/officeDocument/2006/relationships/diagramData" Target="../diagrams/data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26" Type="http://schemas.openxmlformats.org/officeDocument/2006/relationships/image" Target="../media/image63.png"/><Relationship Id="rId3" Type="http://schemas.openxmlformats.org/officeDocument/2006/relationships/image" Target="../media/image40.png"/><Relationship Id="rId21" Type="http://schemas.openxmlformats.org/officeDocument/2006/relationships/image" Target="../media/image58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5" Type="http://schemas.openxmlformats.org/officeDocument/2006/relationships/image" Target="../media/image62.png"/><Relationship Id="rId2" Type="http://schemas.openxmlformats.org/officeDocument/2006/relationships/image" Target="../media/image4.png"/><Relationship Id="rId16" Type="http://schemas.openxmlformats.org/officeDocument/2006/relationships/image" Target="../media/image53.png"/><Relationship Id="rId20" Type="http://schemas.openxmlformats.org/officeDocument/2006/relationships/image" Target="../media/image57.png"/><Relationship Id="rId29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24" Type="http://schemas.openxmlformats.org/officeDocument/2006/relationships/image" Target="../media/image61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23" Type="http://schemas.openxmlformats.org/officeDocument/2006/relationships/image" Target="../media/image60.png"/><Relationship Id="rId28" Type="http://schemas.openxmlformats.org/officeDocument/2006/relationships/image" Target="../media/image65.png"/><Relationship Id="rId10" Type="http://schemas.openxmlformats.org/officeDocument/2006/relationships/image" Target="../media/image47.png"/><Relationship Id="rId19" Type="http://schemas.openxmlformats.org/officeDocument/2006/relationships/image" Target="../media/image56.png"/><Relationship Id="rId31" Type="http://schemas.openxmlformats.org/officeDocument/2006/relationships/image" Target="../media/image68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Relationship Id="rId22" Type="http://schemas.openxmlformats.org/officeDocument/2006/relationships/image" Target="../media/image59.png"/><Relationship Id="rId27" Type="http://schemas.openxmlformats.org/officeDocument/2006/relationships/image" Target="../media/image64.png"/><Relationship Id="rId30" Type="http://schemas.openxmlformats.org/officeDocument/2006/relationships/image" Target="../media/image6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6.png"/><Relationship Id="rId7" Type="http://schemas.openxmlformats.org/officeDocument/2006/relationships/diagramData" Target="../diagrams/data1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microsoft.com/office/2007/relationships/diagramDrawing" Target="../diagrams/drawing1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7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9.jpeg"/><Relationship Id="rId7" Type="http://schemas.openxmlformats.org/officeDocument/2006/relationships/diagramLayout" Target="../diagrams/layout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21.png"/><Relationship Id="rId10" Type="http://schemas.microsoft.com/office/2007/relationships/diagramDrawing" Target="../diagrams/drawing2.xml"/><Relationship Id="rId4" Type="http://schemas.openxmlformats.org/officeDocument/2006/relationships/image" Target="../media/image20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4.jp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3.xml"/><Relationship Id="rId9" Type="http://schemas.openxmlformats.org/officeDocument/2006/relationships/image" Target="../media/image2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25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4.xml"/><Relationship Id="rId5" Type="http://schemas.openxmlformats.org/officeDocument/2006/relationships/image" Target="../media/image27.png"/><Relationship Id="rId10" Type="http://schemas.microsoft.com/office/2007/relationships/diagramDrawing" Target="../diagrams/drawing4.xml"/><Relationship Id="rId4" Type="http://schemas.openxmlformats.org/officeDocument/2006/relationships/image" Target="../media/image26.png"/><Relationship Id="rId9" Type="http://schemas.openxmlformats.org/officeDocument/2006/relationships/diagramColors" Target="../diagrams/colors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diagramDrawing" Target="../diagrams/drawing5.xml"/><Relationship Id="rId3" Type="http://schemas.openxmlformats.org/officeDocument/2006/relationships/image" Target="../media/image12.jpg"/><Relationship Id="rId7" Type="http://schemas.openxmlformats.org/officeDocument/2006/relationships/image" Target="../media/image31.jpeg"/><Relationship Id="rId12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diagramQuickStyle" Target="../diagrams/quickStyle5.xml"/><Relationship Id="rId5" Type="http://schemas.openxmlformats.org/officeDocument/2006/relationships/image" Target="../media/image29.jpeg"/><Relationship Id="rId10" Type="http://schemas.openxmlformats.org/officeDocument/2006/relationships/diagramLayout" Target="../diagrams/layout5.xml"/><Relationship Id="rId4" Type="http://schemas.openxmlformats.org/officeDocument/2006/relationships/image" Target="../media/image28.png"/><Relationship Id="rId9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3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openxmlformats.org/officeDocument/2006/relationships/image" Target="../media/image36.jpeg"/><Relationship Id="rId5" Type="http://schemas.openxmlformats.org/officeDocument/2006/relationships/diagramColors" Target="../diagrams/colors6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6.xml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iollivier\Pictures\PHOTOS\2020\Antarctique\Septembre\Taf\20200911_155212.jpg">
            <a:extLst>
              <a:ext uri="{FF2B5EF4-FFF2-40B4-BE49-F238E27FC236}">
                <a16:creationId xmlns:a16="http://schemas.microsoft.com/office/drawing/2014/main" id="{9AEFCD7E-1C0E-F001-D9B4-3D6D50C17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50000"/>
          </a:blip>
          <a:srcRect t="25014"/>
          <a:stretch/>
        </p:blipFill>
        <p:spPr bwMode="auto">
          <a:xfrm>
            <a:off x="20" y="0"/>
            <a:ext cx="12191980" cy="6856718"/>
          </a:xfrm>
          <a:prstGeom prst="rect">
            <a:avLst/>
          </a:prstGeom>
          <a:noFill/>
        </p:spPr>
      </p:pic>
      <p:pic>
        <p:nvPicPr>
          <p:cNvPr id="6" name="Picture 4" descr="logo unive.it">
            <a:extLst>
              <a:ext uri="{FF2B5EF4-FFF2-40B4-BE49-F238E27FC236}">
                <a16:creationId xmlns:a16="http://schemas.microsoft.com/office/drawing/2014/main" id="{149461CA-BC9C-B6AA-9098-17173F821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616" y="4341036"/>
            <a:ext cx="1440160" cy="1440161"/>
          </a:xfrm>
          <a:prstGeom prst="rect">
            <a:avLst/>
          </a:prstGeom>
          <a:noFill/>
        </p:spPr>
      </p:pic>
      <p:pic>
        <p:nvPicPr>
          <p:cNvPr id="7" name="Picture 4" descr="MAR">
            <a:extLst>
              <a:ext uri="{FF2B5EF4-FFF2-40B4-BE49-F238E27FC236}">
                <a16:creationId xmlns:a16="http://schemas.microsoft.com/office/drawing/2014/main" id="{D4F771C6-4380-2152-86F7-1D32910BC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961" y="4350983"/>
            <a:ext cx="144016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3">
            <a:extLst>
              <a:ext uri="{FF2B5EF4-FFF2-40B4-BE49-F238E27FC236}">
                <a16:creationId xmlns:a16="http://schemas.microsoft.com/office/drawing/2014/main" id="{024D9310-0059-BA85-4837-CEB439BB3B62}"/>
              </a:ext>
            </a:extLst>
          </p:cNvPr>
          <p:cNvSpPr txBox="1"/>
          <p:nvPr/>
        </p:nvSpPr>
        <p:spPr>
          <a:xfrm>
            <a:off x="-1504" y="336546"/>
            <a:ext cx="12191980" cy="1196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3200" b="1" dirty="0">
                <a:latin typeface="HELVETICA LIGHT" panose="020B0403020202020204" pitchFamily="34" charset="0"/>
                <a:ea typeface="Cambria Math" panose="02040503050406030204" pitchFamily="18" charset="0"/>
                <a:cs typeface="Times New Roman" panose="02020603050405020304" pitchFamily="18" charset="0"/>
              </a:rPr>
              <a:t>Estimation of moisture fluxes in East Antarctica and their impact on the isotopic composition of the snow surface</a:t>
            </a:r>
            <a:endParaRPr lang="en-NO" sz="3200" b="1" dirty="0">
              <a:effectLst/>
              <a:latin typeface="HELVETICA LIGHT" panose="020B0403020202020204" pitchFamily="34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CF1D4E27-1B10-8467-55D3-53AFFE2556BE}"/>
              </a:ext>
            </a:extLst>
          </p:cNvPr>
          <p:cNvSpPr txBox="1"/>
          <p:nvPr/>
        </p:nvSpPr>
        <p:spPr>
          <a:xfrm>
            <a:off x="3048" y="6059647"/>
            <a:ext cx="12188952" cy="64633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b="1" dirty="0">
                <a:latin typeface="Helvetica Light" panose="020B0403020202020204" pitchFamily="34" charset="0"/>
              </a:rPr>
              <a:t>EGU General </a:t>
            </a:r>
            <a:r>
              <a:rPr lang="fr-FR" b="1" dirty="0" err="1">
                <a:latin typeface="Helvetica Light" panose="020B0403020202020204" pitchFamily="34" charset="0"/>
              </a:rPr>
              <a:t>Assembly</a:t>
            </a:r>
            <a:r>
              <a:rPr lang="fr-FR" dirty="0">
                <a:latin typeface="Helvetica Light" panose="020B0403020202020204" pitchFamily="34" charset="0"/>
              </a:rPr>
              <a:t> – Vienna, April 2023</a:t>
            </a:r>
          </a:p>
          <a:p>
            <a:r>
              <a:rPr lang="fr-FR" dirty="0">
                <a:latin typeface="Helvetica Light" panose="020B0403020202020204" pitchFamily="34" charset="0"/>
              </a:rPr>
              <a:t>Session AS2.2 – Surface Exchange </a:t>
            </a:r>
            <a:r>
              <a:rPr lang="fr-FR" dirty="0" err="1">
                <a:latin typeface="Helvetica Light" panose="020B0403020202020204" pitchFamily="34" charset="0"/>
              </a:rPr>
              <a:t>Processes</a:t>
            </a:r>
            <a:r>
              <a:rPr lang="fr-FR" dirty="0">
                <a:latin typeface="Helvetica Light" panose="020B0403020202020204" pitchFamily="34" charset="0"/>
              </a:rPr>
              <a:t> in the Polar </a:t>
            </a:r>
            <a:r>
              <a:rPr lang="fr-FR" dirty="0" err="1">
                <a:latin typeface="Helvetica Light" panose="020B0403020202020204" pitchFamily="34" charset="0"/>
              </a:rPr>
              <a:t>Regions</a:t>
            </a:r>
            <a:endParaRPr lang="fr-FR" dirty="0">
              <a:latin typeface="Helvetica Light" panose="020B0403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0D950C-80D3-6332-A60F-35055739E0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49233" y="3352143"/>
            <a:ext cx="1389256" cy="3334215"/>
          </a:xfrm>
          <a:prstGeom prst="rect">
            <a:avLst/>
          </a:prstGeom>
        </p:spPr>
      </p:pic>
      <p:pic>
        <p:nvPicPr>
          <p:cNvPr id="11" name="Picture 4" descr="EYEH2020 Project | European Young Eye">
            <a:extLst>
              <a:ext uri="{FF2B5EF4-FFF2-40B4-BE49-F238E27FC236}">
                <a16:creationId xmlns:a16="http://schemas.microsoft.com/office/drawing/2014/main" id="{170778F7-2304-0FC8-7148-2EDCE41B0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402" y="5886153"/>
            <a:ext cx="3834881" cy="1135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oneTexte 3">
            <a:extLst>
              <a:ext uri="{FF2B5EF4-FFF2-40B4-BE49-F238E27FC236}">
                <a16:creationId xmlns:a16="http://schemas.microsoft.com/office/drawing/2014/main" id="{1F09E23F-B0FE-E7A1-FF64-295B09E2B644}"/>
              </a:ext>
            </a:extLst>
          </p:cNvPr>
          <p:cNvSpPr txBox="1"/>
          <p:nvPr/>
        </p:nvSpPr>
        <p:spPr>
          <a:xfrm>
            <a:off x="1503709" y="1861985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err="1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Inès</a:t>
            </a:r>
            <a:r>
              <a:rPr lang="en-US" sz="22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 </a:t>
            </a:r>
            <a:r>
              <a:rPr lang="en-US" sz="2200" b="1" dirty="0" err="1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Ollivier</a:t>
            </a:r>
            <a:endParaRPr lang="en-US" sz="22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w</a:t>
            </a:r>
            <a:r>
              <a:rPr lang="en-US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ith H.C. Steen-Larsen, B. </a:t>
            </a:r>
            <a:r>
              <a:rPr lang="en-US" dirty="0" err="1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Stenni</a:t>
            </a:r>
            <a:r>
              <a:rPr lang="en-US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, M. Casado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 and </a:t>
            </a:r>
            <a:r>
              <a:rPr lang="en-US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A. </a:t>
            </a:r>
            <a:r>
              <a:rPr lang="en-US" dirty="0" err="1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Landais</a:t>
            </a:r>
            <a:endParaRPr lang="en-US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endParaRPr lang="en-US" dirty="0"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University of Bergen, </a:t>
            </a:r>
            <a:r>
              <a:rPr lang="en-US" dirty="0" err="1">
                <a:latin typeface="Helvetica Light" panose="020B0403020202020204" pitchFamily="34" charset="0"/>
                <a:ea typeface="Cambria Math" panose="02040503050406030204" pitchFamily="18" charset="0"/>
              </a:rPr>
              <a:t>Bjerknes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 Center for Climate Research &amp; LSCE Paris-</a:t>
            </a:r>
            <a:r>
              <a:rPr lang="en-US" dirty="0" err="1">
                <a:latin typeface="Helvetica Light" panose="020B0403020202020204" pitchFamily="34" charset="0"/>
                <a:ea typeface="Cambria Math" panose="02040503050406030204" pitchFamily="18" charset="0"/>
              </a:rPr>
              <a:t>Saclay</a:t>
            </a:r>
            <a:endParaRPr lang="en-US" dirty="0"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r>
              <a:rPr lang="en-US" dirty="0">
                <a:solidFill>
                  <a:srgbClr val="0563C1"/>
                </a:solidFill>
                <a:effectLst/>
                <a:latin typeface="Helvetica Light" panose="020B0403020202020204" pitchFamily="34" charset="0"/>
                <a:ea typeface="Cambria Math" panose="02040503050406030204" pitchFamily="18" charset="0"/>
                <a:hlinkClick r:id="rId7"/>
              </a:rPr>
              <a:t>Ines.ollivier@uib.</a:t>
            </a:r>
            <a:r>
              <a:rPr lang="en-US" dirty="0">
                <a:effectLst/>
                <a:latin typeface="Helvetica Light" panose="020B0403020202020204" pitchFamily="34" charset="0"/>
                <a:ea typeface="Cambria Math" panose="02040503050406030204" pitchFamily="18" charset="0"/>
                <a:hlinkClick r:id="rId7"/>
              </a:rPr>
              <a:t>no</a:t>
            </a:r>
            <a:endParaRPr lang="en-US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endParaRPr lang="en-US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48A463C-3F5C-B80B-DD7F-97778E47C5C7}"/>
              </a:ext>
            </a:extLst>
          </p:cNvPr>
          <p:cNvGrpSpPr/>
          <p:nvPr/>
        </p:nvGrpSpPr>
        <p:grpSpPr>
          <a:xfrm>
            <a:off x="2261306" y="4350983"/>
            <a:ext cx="1440160" cy="1440160"/>
            <a:chOff x="391731" y="1500636"/>
            <a:chExt cx="1927723" cy="192772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4B8F3A5-997E-E370-634F-F33E4A4820F8}"/>
                </a:ext>
              </a:extLst>
            </p:cNvPr>
            <p:cNvSpPr/>
            <p:nvPr/>
          </p:nvSpPr>
          <p:spPr>
            <a:xfrm>
              <a:off x="391731" y="1500636"/>
              <a:ext cx="1927723" cy="1927723"/>
            </a:xfrm>
            <a:prstGeom prst="ellipse">
              <a:avLst/>
            </a:prstGeom>
            <a:solidFill>
              <a:srgbClr val="01758C"/>
            </a:solidFill>
            <a:ln>
              <a:solidFill>
                <a:srgbClr val="0175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" name="Picture 2" descr="Bjerknes Climate Podcast">
              <a:extLst>
                <a:ext uri="{FF2B5EF4-FFF2-40B4-BE49-F238E27FC236}">
                  <a16:creationId xmlns:a16="http://schemas.microsoft.com/office/drawing/2014/main" id="{7C86E4A9-8EA2-AB9E-3553-7FB3201038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9"/>
            <a:stretch/>
          </p:blipFill>
          <p:spPr bwMode="auto">
            <a:xfrm>
              <a:off x="660964" y="1795729"/>
              <a:ext cx="1389255" cy="13109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3" descr="C:\Users\iollivier\Documents\DOCUMENTS_COURS\CV&amp;Lettres\These\DEEPICE\University-in-Bergen.png">
            <a:extLst>
              <a:ext uri="{FF2B5EF4-FFF2-40B4-BE49-F238E27FC236}">
                <a16:creationId xmlns:a16="http://schemas.microsoft.com/office/drawing/2014/main" id="{BC623CC5-49CE-C86C-872A-41EA2DE16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588" y="4073814"/>
            <a:ext cx="1974603" cy="1974603"/>
          </a:xfrm>
          <a:prstGeom prst="rect">
            <a:avLst/>
          </a:prstGeom>
          <a:noFill/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2F60D436-B4A1-7082-D769-D03F62D937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619" y="3851361"/>
            <a:ext cx="1553233" cy="206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242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5817A757-469E-8A27-1669-C6E52731BE42}"/>
              </a:ext>
            </a:extLst>
          </p:cNvPr>
          <p:cNvGrpSpPr/>
          <p:nvPr/>
        </p:nvGrpSpPr>
        <p:grpSpPr>
          <a:xfrm>
            <a:off x="2878145" y="3943365"/>
            <a:ext cx="2856392" cy="1978322"/>
            <a:chOff x="488975" y="3619590"/>
            <a:chExt cx="2856392" cy="1978322"/>
          </a:xfrm>
        </p:grpSpPr>
        <p:pic>
          <p:nvPicPr>
            <p:cNvPr id="16" name="Picture 2" descr="Ice core drilling in Antarctica to discover environment evolution over the  last 1,5 million years — MercoPress">
              <a:extLst>
                <a:ext uri="{FF2B5EF4-FFF2-40B4-BE49-F238E27FC236}">
                  <a16:creationId xmlns:a16="http://schemas.microsoft.com/office/drawing/2014/main" id="{959D98A4-E348-09A9-F6C2-9FF3970FB19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392" t="1" r="20143" b="66326"/>
            <a:stretch/>
          </p:blipFill>
          <p:spPr bwMode="auto">
            <a:xfrm>
              <a:off x="488975" y="3619590"/>
              <a:ext cx="2856392" cy="1978322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0" descr="Snowflakes PNG images free download, snowflake PNG">
              <a:extLst>
                <a:ext uri="{FF2B5EF4-FFF2-40B4-BE49-F238E27FC236}">
                  <a16:creationId xmlns:a16="http://schemas.microsoft.com/office/drawing/2014/main" id="{715B5B47-CC79-D5CB-A446-AFCD95049C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9285" y="4125847"/>
              <a:ext cx="439838" cy="439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0" descr="Snowflakes PNG images free download, snowflake PNG">
              <a:extLst>
                <a:ext uri="{FF2B5EF4-FFF2-40B4-BE49-F238E27FC236}">
                  <a16:creationId xmlns:a16="http://schemas.microsoft.com/office/drawing/2014/main" id="{3BD3CF61-FA93-9871-5F83-1B8C0A2407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868" y="4486678"/>
              <a:ext cx="346654" cy="346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0" descr="Snowflakes PNG images free download, snowflake PNG">
              <a:extLst>
                <a:ext uri="{FF2B5EF4-FFF2-40B4-BE49-F238E27FC236}">
                  <a16:creationId xmlns:a16="http://schemas.microsoft.com/office/drawing/2014/main" id="{9D4C50B0-FBAA-2BB6-5C27-7491D02CF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637" y="4691615"/>
              <a:ext cx="328861" cy="3288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Down Arrow 19">
              <a:extLst>
                <a:ext uri="{FF2B5EF4-FFF2-40B4-BE49-F238E27FC236}">
                  <a16:creationId xmlns:a16="http://schemas.microsoft.com/office/drawing/2014/main" id="{23B970CB-1C14-D70E-3E2B-7D5CD0400318}"/>
                </a:ext>
              </a:extLst>
            </p:cNvPr>
            <p:cNvSpPr/>
            <p:nvPr/>
          </p:nvSpPr>
          <p:spPr>
            <a:xfrm>
              <a:off x="1939935" y="4079868"/>
              <a:ext cx="223024" cy="99488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Down Arrow 20">
              <a:extLst>
                <a:ext uri="{FF2B5EF4-FFF2-40B4-BE49-F238E27FC236}">
                  <a16:creationId xmlns:a16="http://schemas.microsoft.com/office/drawing/2014/main" id="{AB536C42-6FE7-E07F-6C23-2AD14A51FDD8}"/>
                </a:ext>
              </a:extLst>
            </p:cNvPr>
            <p:cNvSpPr/>
            <p:nvPr/>
          </p:nvSpPr>
          <p:spPr>
            <a:xfrm rot="10800000">
              <a:off x="2394288" y="4068242"/>
              <a:ext cx="608239" cy="994886"/>
            </a:xfrm>
            <a:prstGeom prst="down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E2D9BAC-1DF6-81B5-883F-FF3EAE55A349}"/>
              </a:ext>
            </a:extLst>
          </p:cNvPr>
          <p:cNvSpPr txBox="1"/>
          <p:nvPr/>
        </p:nvSpPr>
        <p:spPr>
          <a:xfrm>
            <a:off x="8735511" y="1572310"/>
            <a:ext cx="3242610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Helvetica Light" panose="020B0403020202020204" pitchFamily="34" charset="0"/>
              </a:rPr>
              <a:t>With respect to </a:t>
            </a:r>
            <a:r>
              <a:rPr lang="en-GB" b="1" dirty="0">
                <a:solidFill>
                  <a:srgbClr val="FF0000"/>
                </a:solidFill>
                <a:latin typeface="Helvetica Light" panose="020B0403020202020204" pitchFamily="34" charset="0"/>
              </a:rPr>
              <a:t>mean annual accumulation of 2.5 cm </a:t>
            </a:r>
            <a:r>
              <a:rPr lang="en-GB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w.e</a:t>
            </a:r>
            <a:r>
              <a:rPr lang="en-GB" b="1" dirty="0">
                <a:solidFill>
                  <a:srgbClr val="FF0000"/>
                </a:solidFill>
                <a:latin typeface="Helvetica Light" panose="020B0403020202020204" pitchFamily="34" charset="0"/>
              </a:rPr>
              <a:t>./year </a:t>
            </a:r>
            <a:r>
              <a:rPr lang="en-GB" sz="1400" dirty="0">
                <a:latin typeface="Helvetica Light" panose="020B0403020202020204" pitchFamily="34" charset="0"/>
              </a:rPr>
              <a:t>(</a:t>
            </a:r>
            <a:r>
              <a:rPr lang="en-GB" sz="1400" dirty="0" err="1">
                <a:latin typeface="Helvetica Light" panose="020B0403020202020204" pitchFamily="34" charset="0"/>
              </a:rPr>
              <a:t>Genthon</a:t>
            </a:r>
            <a:r>
              <a:rPr lang="en-GB" sz="1400" dirty="0">
                <a:latin typeface="Helvetica Light" panose="020B0403020202020204" pitchFamily="34" charset="0"/>
              </a:rPr>
              <a:t> et al. 2015)</a:t>
            </a:r>
          </a:p>
        </p:txBody>
      </p:sp>
      <p:sp>
        <p:nvSpPr>
          <p:cNvPr id="32" name="ZoneTexte 3">
            <a:extLst>
              <a:ext uri="{FF2B5EF4-FFF2-40B4-BE49-F238E27FC236}">
                <a16:creationId xmlns:a16="http://schemas.microsoft.com/office/drawing/2014/main" id="{EA7F567A-9F29-7B4F-B1AA-4C8488686ABF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How much sublimation there is at Dome C?</a:t>
            </a:r>
          </a:p>
        </p:txBody>
      </p:sp>
      <p:sp>
        <p:nvSpPr>
          <p:cNvPr id="33" name="ZoneTexte 3">
            <a:extLst>
              <a:ext uri="{FF2B5EF4-FFF2-40B4-BE49-F238E27FC236}">
                <a16:creationId xmlns:a16="http://schemas.microsoft.com/office/drawing/2014/main" id="{4094E469-8FB6-D051-EECC-075572C37891}"/>
              </a:ext>
            </a:extLst>
          </p:cNvPr>
          <p:cNvSpPr txBox="1"/>
          <p:nvPr/>
        </p:nvSpPr>
        <p:spPr>
          <a:xfrm>
            <a:off x="158903" y="834500"/>
            <a:ext cx="118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Three years 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of latent heat flux: comparison to mean annual accumulation</a:t>
            </a:r>
            <a:endParaRPr lang="en-US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84C185B-67A9-6F5A-0BD0-1E14B76B3367}"/>
              </a:ext>
            </a:extLst>
          </p:cNvPr>
          <p:cNvGrpSpPr/>
          <p:nvPr/>
        </p:nvGrpSpPr>
        <p:grpSpPr>
          <a:xfrm>
            <a:off x="0" y="1163811"/>
            <a:ext cx="7051287" cy="2331625"/>
            <a:chOff x="-5428780" y="1523731"/>
            <a:chExt cx="7772400" cy="2570073"/>
          </a:xfrm>
        </p:grpSpPr>
        <p:pic>
          <p:nvPicPr>
            <p:cNvPr id="15" name="Picture 14" descr="Chart, histogram&#10;&#10;Description automatically generated">
              <a:extLst>
                <a:ext uri="{FF2B5EF4-FFF2-40B4-BE49-F238E27FC236}">
                  <a16:creationId xmlns:a16="http://schemas.microsoft.com/office/drawing/2014/main" id="{53FF79E8-B930-C804-F465-8C62A3615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5428780" y="1523731"/>
              <a:ext cx="7772400" cy="2570073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CCDFD00-1614-727C-54F9-05CEF473D1B5}"/>
                </a:ext>
              </a:extLst>
            </p:cNvPr>
            <p:cNvSpPr/>
            <p:nvPr/>
          </p:nvSpPr>
          <p:spPr>
            <a:xfrm>
              <a:off x="-2784974" y="2272253"/>
              <a:ext cx="616249" cy="1501128"/>
            </a:xfrm>
            <a:prstGeom prst="ellipse">
              <a:avLst/>
            </a:prstGeom>
            <a:noFill/>
            <a:ln w="28575">
              <a:solidFill>
                <a:srgbClr val="A64DE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" name="ZoneTexte 7">
              <a:extLst>
                <a:ext uri="{FF2B5EF4-FFF2-40B4-BE49-F238E27FC236}">
                  <a16:creationId xmlns:a16="http://schemas.microsoft.com/office/drawing/2014/main" id="{D15E9230-CD64-D5BE-CE3C-E89370FDC3C2}"/>
                </a:ext>
              </a:extLst>
            </p:cNvPr>
            <p:cNvSpPr txBox="1"/>
            <p:nvPr/>
          </p:nvSpPr>
          <p:spPr>
            <a:xfrm>
              <a:off x="-2257477" y="2146138"/>
              <a:ext cx="1242569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>
                  <a:solidFill>
                    <a:srgbClr val="A64DEC"/>
                  </a:solidFill>
                  <a:latin typeface="Helvetica" pitchFamily="2" charset="0"/>
                </a:rPr>
                <a:t>AR </a:t>
              </a:r>
              <a:r>
                <a:rPr lang="fr-FR" sz="1400" dirty="0" err="1">
                  <a:solidFill>
                    <a:srgbClr val="A64DEC"/>
                  </a:solidFill>
                  <a:latin typeface="Helvetica" pitchFamily="2" charset="0"/>
                </a:rPr>
                <a:t>event</a:t>
              </a:r>
              <a:endParaRPr lang="fr-FR" sz="1400" dirty="0">
                <a:solidFill>
                  <a:srgbClr val="A64DEC"/>
                </a:solidFill>
                <a:latin typeface="Helvetica" pitchFamily="2" charset="0"/>
              </a:endParaRPr>
            </a:p>
          </p:txBody>
        </p:sp>
      </p:grpSp>
      <p:graphicFrame>
        <p:nvGraphicFramePr>
          <p:cNvPr id="38" name="Diagram 37">
            <a:extLst>
              <a:ext uri="{FF2B5EF4-FFF2-40B4-BE49-F238E27FC236}">
                <a16:creationId xmlns:a16="http://schemas.microsoft.com/office/drawing/2014/main" id="{F1B8ED08-A2F1-E42F-02C5-74E4CB9FC853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1" name="Picture 10" descr="Chart, box and whisker chart&#10;&#10;Description automatically generated">
            <a:extLst>
              <a:ext uri="{FF2B5EF4-FFF2-40B4-BE49-F238E27FC236}">
                <a16:creationId xmlns:a16="http://schemas.microsoft.com/office/drawing/2014/main" id="{312571C0-6A57-BE22-2000-5A7B962D644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86943" y="3044566"/>
            <a:ext cx="4775428" cy="3775920"/>
          </a:xfrm>
          <a:prstGeom prst="rect">
            <a:avLst/>
          </a:prstGeom>
        </p:spPr>
      </p:pic>
      <p:sp>
        <p:nvSpPr>
          <p:cNvPr id="5" name="Curved Down Arrow 4">
            <a:extLst>
              <a:ext uri="{FF2B5EF4-FFF2-40B4-BE49-F238E27FC236}">
                <a16:creationId xmlns:a16="http://schemas.microsoft.com/office/drawing/2014/main" id="{CEC5D344-761A-6B79-81AD-CAAC1ECF67DE}"/>
              </a:ext>
            </a:extLst>
          </p:cNvPr>
          <p:cNvSpPr/>
          <p:nvPr/>
        </p:nvSpPr>
        <p:spPr>
          <a:xfrm rot="2858730">
            <a:off x="7205079" y="1659269"/>
            <a:ext cx="1572322" cy="1159694"/>
          </a:xfrm>
          <a:prstGeom prst="curvedDownArrow">
            <a:avLst/>
          </a:prstGeom>
          <a:solidFill>
            <a:srgbClr val="FF0000">
              <a:alpha val="69804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1763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14B9EC5D-3694-7672-565E-9ECE9495A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47" y="2900124"/>
            <a:ext cx="5475332" cy="3401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70F6065-1CE6-40BC-A4C0-0F0F7995E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9507" y="892181"/>
            <a:ext cx="4728129" cy="2918503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C769943-ED22-E9E1-C76C-648BD84CDC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506" y="3810684"/>
            <a:ext cx="4728130" cy="2889413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DE7BEE-2C7D-398D-ADAE-5950F756C403}"/>
              </a:ext>
            </a:extLst>
          </p:cNvPr>
          <p:cNvGrpSpPr/>
          <p:nvPr/>
        </p:nvGrpSpPr>
        <p:grpSpPr>
          <a:xfrm>
            <a:off x="5503236" y="1450326"/>
            <a:ext cx="357205" cy="357205"/>
            <a:chOff x="11695918" y="1847193"/>
            <a:chExt cx="357205" cy="35720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29ADD60-6E52-FDED-165B-AACD2E816873}"/>
                </a:ext>
              </a:extLst>
            </p:cNvPr>
            <p:cNvSpPr/>
            <p:nvPr/>
          </p:nvSpPr>
          <p:spPr>
            <a:xfrm rot="16200000">
              <a:off x="11772149" y="1923424"/>
              <a:ext cx="280974" cy="28097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FD5D20-543E-5DC2-7F2D-CB8935608112}"/>
                </a:ext>
              </a:extLst>
            </p:cNvPr>
            <p:cNvSpPr/>
            <p:nvPr/>
          </p:nvSpPr>
          <p:spPr>
            <a:xfrm rot="16200000">
              <a:off x="11695918" y="1962032"/>
              <a:ext cx="152462" cy="15246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692A4B0-1C6D-B291-07D6-100412EDE914}"/>
                </a:ext>
              </a:extLst>
            </p:cNvPr>
            <p:cNvSpPr/>
            <p:nvPr/>
          </p:nvSpPr>
          <p:spPr>
            <a:xfrm rot="16200000">
              <a:off x="11900661" y="1847193"/>
              <a:ext cx="152462" cy="15246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377CFBB-1361-3280-1A5A-D1864146F5EF}"/>
              </a:ext>
            </a:extLst>
          </p:cNvPr>
          <p:cNvGrpSpPr/>
          <p:nvPr/>
        </p:nvGrpSpPr>
        <p:grpSpPr>
          <a:xfrm rot="4786800">
            <a:off x="4669013" y="1355619"/>
            <a:ext cx="357205" cy="357205"/>
            <a:chOff x="11695918" y="1847193"/>
            <a:chExt cx="357205" cy="357205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3659274-FE0D-56E7-451D-321F0B5A0568}"/>
                </a:ext>
              </a:extLst>
            </p:cNvPr>
            <p:cNvSpPr/>
            <p:nvPr/>
          </p:nvSpPr>
          <p:spPr>
            <a:xfrm rot="16200000">
              <a:off x="11772149" y="1923424"/>
              <a:ext cx="280974" cy="280974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93988997-8D40-F812-12CB-1493C14ED418}"/>
                </a:ext>
              </a:extLst>
            </p:cNvPr>
            <p:cNvSpPr/>
            <p:nvPr/>
          </p:nvSpPr>
          <p:spPr>
            <a:xfrm rot="16200000">
              <a:off x="11695918" y="1962032"/>
              <a:ext cx="152462" cy="15246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050DA9AA-664D-D9AE-F7EB-269F460D1D9E}"/>
                </a:ext>
              </a:extLst>
            </p:cNvPr>
            <p:cNvSpPr/>
            <p:nvPr/>
          </p:nvSpPr>
          <p:spPr>
            <a:xfrm rot="16200000">
              <a:off x="11900661" y="1847193"/>
              <a:ext cx="152462" cy="152462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6" name="ZoneTexte 3">
            <a:extLst>
              <a:ext uri="{FF2B5EF4-FFF2-40B4-BE49-F238E27FC236}">
                <a16:creationId xmlns:a16="http://schemas.microsoft.com/office/drawing/2014/main" id="{28654CB0-4E3D-8ACD-14DB-DA7A7824B721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Water vapor fluxes impact on the snow isotopic composition?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E5E3AAF-1DE8-5CD1-0C2D-5174AFB5F77D}"/>
              </a:ext>
            </a:extLst>
          </p:cNvPr>
          <p:cNvSpPr/>
          <p:nvPr/>
        </p:nvSpPr>
        <p:spPr>
          <a:xfrm>
            <a:off x="6758816" y="1586673"/>
            <a:ext cx="696190" cy="9779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D4F97B8-CC78-4517-45C0-C6502E8B78FF}"/>
              </a:ext>
            </a:extLst>
          </p:cNvPr>
          <p:cNvSpPr/>
          <p:nvPr/>
        </p:nvSpPr>
        <p:spPr>
          <a:xfrm>
            <a:off x="10678031" y="1672748"/>
            <a:ext cx="459605" cy="97820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CEDECA7-B005-5422-1A8C-D1493E5A5A13}"/>
              </a:ext>
            </a:extLst>
          </p:cNvPr>
          <p:cNvSpPr/>
          <p:nvPr/>
        </p:nvSpPr>
        <p:spPr>
          <a:xfrm>
            <a:off x="6623445" y="5166994"/>
            <a:ext cx="696190" cy="97793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ECFF2A4-DCA2-733A-9457-F090317E99BF}"/>
              </a:ext>
            </a:extLst>
          </p:cNvPr>
          <p:cNvSpPr/>
          <p:nvPr/>
        </p:nvSpPr>
        <p:spPr>
          <a:xfrm>
            <a:off x="10467893" y="5178351"/>
            <a:ext cx="658863" cy="863026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DA4C73B-2126-74EC-082A-81F3DA4EF75E}"/>
              </a:ext>
            </a:extLst>
          </p:cNvPr>
          <p:cNvGrpSpPr/>
          <p:nvPr/>
        </p:nvGrpSpPr>
        <p:grpSpPr>
          <a:xfrm>
            <a:off x="4318489" y="2113140"/>
            <a:ext cx="1597286" cy="718678"/>
            <a:chOff x="10761910" y="2109794"/>
            <a:chExt cx="1597286" cy="71867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7F7ED86-D297-1624-FB96-EF899B855870}"/>
                </a:ext>
              </a:extLst>
            </p:cNvPr>
            <p:cNvGrpSpPr/>
            <p:nvPr/>
          </p:nvGrpSpPr>
          <p:grpSpPr>
            <a:xfrm>
              <a:off x="10761910" y="2109794"/>
              <a:ext cx="1597286" cy="718678"/>
              <a:chOff x="10268164" y="3639144"/>
              <a:chExt cx="1597286" cy="718678"/>
            </a:xfrm>
          </p:grpSpPr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9E42B580-EF78-3FA8-E5B5-86F6B4063A4F}"/>
                  </a:ext>
                </a:extLst>
              </p:cNvPr>
              <p:cNvSpPr/>
              <p:nvPr/>
            </p:nvSpPr>
            <p:spPr>
              <a:xfrm>
                <a:off x="10268164" y="3639144"/>
                <a:ext cx="1597286" cy="29189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471576AE-78DE-5531-3670-605F5BFA68B4}"/>
                  </a:ext>
                </a:extLst>
              </p:cNvPr>
              <p:cNvSpPr/>
              <p:nvPr/>
            </p:nvSpPr>
            <p:spPr>
              <a:xfrm>
                <a:off x="10268164" y="3928096"/>
                <a:ext cx="1597286" cy="429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64E0F22E-B7AA-816B-5D6B-59DD27CE14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531210" y="3753229"/>
                <a:ext cx="0" cy="38973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0" name="ZoneTexte 7">
              <a:extLst>
                <a:ext uri="{FF2B5EF4-FFF2-40B4-BE49-F238E27FC236}">
                  <a16:creationId xmlns:a16="http://schemas.microsoft.com/office/drawing/2014/main" id="{4438E18E-A490-45BD-4B67-2905AAA20A0D}"/>
                </a:ext>
              </a:extLst>
            </p:cNvPr>
            <p:cNvSpPr txBox="1"/>
            <p:nvPr/>
          </p:nvSpPr>
          <p:spPr>
            <a:xfrm>
              <a:off x="11019383" y="2461189"/>
              <a:ext cx="10816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400" dirty="0">
                  <a:latin typeface="Helvetica" pitchFamily="2" charset="0"/>
                </a:rPr>
                <a:t>vertical diff</a:t>
              </a:r>
            </a:p>
          </p:txBody>
        </p: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1B946B6E-E348-42B8-E4FF-E8A672B3183D}"/>
              </a:ext>
            </a:extLst>
          </p:cNvPr>
          <p:cNvSpPr/>
          <p:nvPr/>
        </p:nvSpPr>
        <p:spPr>
          <a:xfrm rot="10800000">
            <a:off x="5135550" y="1642451"/>
            <a:ext cx="312352" cy="584774"/>
          </a:xfrm>
          <a:prstGeom prst="downArrow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ZoneTexte 3">
            <a:extLst>
              <a:ext uri="{FF2B5EF4-FFF2-40B4-BE49-F238E27FC236}">
                <a16:creationId xmlns:a16="http://schemas.microsoft.com/office/drawing/2014/main" id="{FA4D5574-DAF9-A2D4-0979-237A6E043AE6}"/>
              </a:ext>
            </a:extLst>
          </p:cNvPr>
          <p:cNvSpPr txBox="1"/>
          <p:nvPr/>
        </p:nvSpPr>
        <p:spPr>
          <a:xfrm>
            <a:off x="519745" y="1091534"/>
            <a:ext cx="3441396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Sublimation is a fractionating process 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= preferential sublimation of light isotopes</a:t>
            </a:r>
          </a:p>
        </p:txBody>
      </p:sp>
      <p:sp>
        <p:nvSpPr>
          <p:cNvPr id="57" name="ZoneTexte 7">
            <a:extLst>
              <a:ext uri="{FF2B5EF4-FFF2-40B4-BE49-F238E27FC236}">
                <a16:creationId xmlns:a16="http://schemas.microsoft.com/office/drawing/2014/main" id="{BD867BA6-0B9C-29A0-8850-D0025B3603E5}"/>
              </a:ext>
            </a:extLst>
          </p:cNvPr>
          <p:cNvSpPr txBox="1"/>
          <p:nvPr/>
        </p:nvSpPr>
        <p:spPr>
          <a:xfrm>
            <a:off x="2767716" y="2140482"/>
            <a:ext cx="15561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latin typeface="Helvetica" pitchFamily="2" charset="0"/>
              </a:rPr>
              <a:t>Snow surface &amp; </a:t>
            </a:r>
            <a:r>
              <a:rPr lang="fr-FR" sz="1600" dirty="0" err="1">
                <a:latin typeface="Helvetica" pitchFamily="2" charset="0"/>
              </a:rPr>
              <a:t>sub-surface</a:t>
            </a:r>
            <a:endParaRPr lang="fr-FR" sz="1600" dirty="0">
              <a:latin typeface="Helvetica" pitchFamily="2" charset="0"/>
            </a:endParaRPr>
          </a:p>
        </p:txBody>
      </p:sp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6CCBDEC3-8FC2-124D-C425-1FACF9C421D0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ZoneTexte 7">
            <a:extLst>
              <a:ext uri="{FF2B5EF4-FFF2-40B4-BE49-F238E27FC236}">
                <a16:creationId xmlns:a16="http://schemas.microsoft.com/office/drawing/2014/main" id="{7095AAEC-E3B1-6AF4-964B-001A702CB7FD}"/>
              </a:ext>
            </a:extLst>
          </p:cNvPr>
          <p:cNvSpPr txBox="1"/>
          <p:nvPr/>
        </p:nvSpPr>
        <p:spPr>
          <a:xfrm>
            <a:off x="1872470" y="3163661"/>
            <a:ext cx="318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Sublimation = </a:t>
            </a:r>
            <a:r>
              <a:rPr lang="fr-FR" sz="1600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summer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signal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7F0824B-C64E-19F8-4AE5-0A0BE18B9E44}"/>
              </a:ext>
            </a:extLst>
          </p:cNvPr>
          <p:cNvSpPr txBox="1"/>
          <p:nvPr/>
        </p:nvSpPr>
        <p:spPr>
          <a:xfrm>
            <a:off x="7695092" y="1143540"/>
            <a:ext cx="312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Summer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𝛿</a:t>
            </a:r>
            <a:r>
              <a:rPr lang="fr-FR" sz="1600" baseline="30000" dirty="0">
                <a:solidFill>
                  <a:srgbClr val="FF0000"/>
                </a:solidFill>
                <a:latin typeface="Helvetica Light" panose="020B0403020202020204" pitchFamily="34" charset="0"/>
              </a:rPr>
              <a:t>18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O </a:t>
            </a:r>
            <a:r>
              <a:rPr lang="fr-FR" sz="1600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enrichment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of the </a:t>
            </a:r>
            <a:r>
              <a:rPr lang="fr-FR" sz="1600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snow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surface </a:t>
            </a:r>
          </a:p>
        </p:txBody>
      </p:sp>
      <p:sp>
        <p:nvSpPr>
          <p:cNvPr id="9" name="ZoneTexte 7">
            <a:extLst>
              <a:ext uri="{FF2B5EF4-FFF2-40B4-BE49-F238E27FC236}">
                <a16:creationId xmlns:a16="http://schemas.microsoft.com/office/drawing/2014/main" id="{C269B190-35EF-01DF-F92C-CC9FA31EAC77}"/>
              </a:ext>
            </a:extLst>
          </p:cNvPr>
          <p:cNvSpPr txBox="1"/>
          <p:nvPr/>
        </p:nvSpPr>
        <p:spPr>
          <a:xfrm>
            <a:off x="7319635" y="5655962"/>
            <a:ext cx="312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Summer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d-</a:t>
            </a:r>
            <a:r>
              <a:rPr lang="fr-FR" sz="1600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excess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depletion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of the </a:t>
            </a:r>
            <a:r>
              <a:rPr lang="fr-FR" sz="1600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snow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surface </a:t>
            </a:r>
          </a:p>
        </p:txBody>
      </p:sp>
    </p:spTree>
    <p:extLst>
      <p:ext uri="{BB962C8B-B14F-4D97-AF65-F5344CB8AC3E}">
        <p14:creationId xmlns:p14="http://schemas.microsoft.com/office/powerpoint/2010/main" val="13815865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2" name="Picture 2" descr="Glaces de l'Antarctique : une histoire détaillée de notre climat sur 800  000 ans">
            <a:extLst>
              <a:ext uri="{FF2B5EF4-FFF2-40B4-BE49-F238E27FC236}">
                <a16:creationId xmlns:a16="http://schemas.microsoft.com/office/drawing/2014/main" id="{12AB3D4F-555A-65FC-D010-C4B208A51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08411" y="1018322"/>
            <a:ext cx="3807390" cy="2851313"/>
          </a:xfrm>
          <a:prstGeom prst="rect">
            <a:avLst/>
          </a:prstGeom>
          <a:noFill/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671B25F5-817A-DE57-FB67-87450AAEE173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How much does it matter for the isotopic climate records in ice cores?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448C08-648E-E81E-1A7E-CC82F25DF29D}"/>
              </a:ext>
            </a:extLst>
          </p:cNvPr>
          <p:cNvGrpSpPr/>
          <p:nvPr/>
        </p:nvGrpSpPr>
        <p:grpSpPr>
          <a:xfrm>
            <a:off x="1480615" y="1299297"/>
            <a:ext cx="2995819" cy="2581013"/>
            <a:chOff x="200506" y="1197974"/>
            <a:chExt cx="2995819" cy="25810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A0E1C3FC-FD2E-6879-2BB2-4B65716D7449}"/>
                </a:ext>
              </a:extLst>
            </p:cNvPr>
            <p:cNvSpPr/>
            <p:nvPr/>
          </p:nvSpPr>
          <p:spPr>
            <a:xfrm rot="1133053">
              <a:off x="200506" y="1347290"/>
              <a:ext cx="1300194" cy="1013671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SNOW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F17B607-2E50-E162-84A9-C68E873B8398}"/>
                </a:ext>
              </a:extLst>
            </p:cNvPr>
            <p:cNvSpPr/>
            <p:nvPr/>
          </p:nvSpPr>
          <p:spPr>
            <a:xfrm rot="2080611">
              <a:off x="1703543" y="1326558"/>
              <a:ext cx="1279010" cy="1037996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VAPOR</a:t>
              </a: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78F53B99-E375-D870-6CF3-81C540F49F4F}"/>
                </a:ext>
              </a:extLst>
            </p:cNvPr>
            <p:cNvSpPr/>
            <p:nvPr/>
          </p:nvSpPr>
          <p:spPr>
            <a:xfrm rot="2796674">
              <a:off x="1182575" y="2598956"/>
              <a:ext cx="1326153" cy="1033910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PRECIP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9511886-8A49-DCA7-CF11-7540F918B017}"/>
                </a:ext>
              </a:extLst>
            </p:cNvPr>
            <p:cNvSpPr/>
            <p:nvPr/>
          </p:nvSpPr>
          <p:spPr>
            <a:xfrm>
              <a:off x="1421514" y="1882907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329BBF0-D995-CE41-F92A-5C8CFBCDFA63}"/>
                </a:ext>
              </a:extLst>
            </p:cNvPr>
            <p:cNvSpPr/>
            <p:nvPr/>
          </p:nvSpPr>
          <p:spPr>
            <a:xfrm>
              <a:off x="1252664" y="1916923"/>
              <a:ext cx="880946" cy="880946"/>
            </a:xfrm>
            <a:prstGeom prst="arc">
              <a:avLst>
                <a:gd name="adj1" fmla="val 16200000"/>
                <a:gd name="adj2" fmla="val 14009921"/>
              </a:avLst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D2C1F210-ED23-D464-5CF1-1F1C75CBFADB}"/>
                </a:ext>
              </a:extLst>
            </p:cNvPr>
            <p:cNvGrpSpPr/>
            <p:nvPr/>
          </p:nvGrpSpPr>
          <p:grpSpPr>
            <a:xfrm>
              <a:off x="1429505" y="3078577"/>
              <a:ext cx="357205" cy="357205"/>
              <a:chOff x="2343075" y="3796098"/>
              <a:chExt cx="357205" cy="357205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D23A9F37-B8BB-C603-810D-B99AFAD844D0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FDFF8EFF-1AE8-36BD-69C6-6ED6877CEEF7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3E158D17-21B3-3249-448B-270286CB3647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ED0EEDF-AB0C-DE3F-F4B3-33FB564E0DDF}"/>
                </a:ext>
              </a:extLst>
            </p:cNvPr>
            <p:cNvGrpSpPr/>
            <p:nvPr/>
          </p:nvGrpSpPr>
          <p:grpSpPr>
            <a:xfrm rot="12572666">
              <a:off x="465116" y="1197974"/>
              <a:ext cx="357205" cy="357205"/>
              <a:chOff x="2343075" y="3796098"/>
              <a:chExt cx="357205" cy="357205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9139755-25F8-6533-05AD-CDCC05E9D7D3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77749030-777A-2CE3-8E9E-0E28D5A4FDC9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5AAD4386-C61E-51BD-E7AC-5EBAA093C0C8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178C94B-1141-4CB0-ACC8-DB462DDD0095}"/>
                </a:ext>
              </a:extLst>
            </p:cNvPr>
            <p:cNvGrpSpPr/>
            <p:nvPr/>
          </p:nvGrpSpPr>
          <p:grpSpPr>
            <a:xfrm rot="16200000">
              <a:off x="2839120" y="1659335"/>
              <a:ext cx="357205" cy="357205"/>
              <a:chOff x="2343075" y="3796098"/>
              <a:chExt cx="357205" cy="357205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5E5DA3F-E04D-BC64-DEC5-9F7567F0B13D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6BA6026B-779A-8381-6C14-0E6E822FD968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B7B83475-5A4D-8BC3-11A7-D6D448559A53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3" name="Striped Right Arrow 22">
            <a:extLst>
              <a:ext uri="{FF2B5EF4-FFF2-40B4-BE49-F238E27FC236}">
                <a16:creationId xmlns:a16="http://schemas.microsoft.com/office/drawing/2014/main" id="{FDFA8B13-BF8C-906B-8B06-E11AE6AE041A}"/>
              </a:ext>
            </a:extLst>
          </p:cNvPr>
          <p:cNvSpPr/>
          <p:nvPr/>
        </p:nvSpPr>
        <p:spPr>
          <a:xfrm>
            <a:off x="4770792" y="2027959"/>
            <a:ext cx="2870099" cy="779426"/>
          </a:xfrm>
          <a:prstGeom prst="stripedRightArrow">
            <a:avLst>
              <a:gd name="adj1" fmla="val 47138"/>
              <a:gd name="adj2" fmla="val 50000"/>
            </a:avLst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ZoneTexte 3">
            <a:extLst>
              <a:ext uri="{FF2B5EF4-FFF2-40B4-BE49-F238E27FC236}">
                <a16:creationId xmlns:a16="http://schemas.microsoft.com/office/drawing/2014/main" id="{0728F7F0-1D78-E417-CA4F-8BCDC8D93397}"/>
              </a:ext>
            </a:extLst>
          </p:cNvPr>
          <p:cNvSpPr txBox="1"/>
          <p:nvPr/>
        </p:nvSpPr>
        <p:spPr>
          <a:xfrm>
            <a:off x="223245" y="4216167"/>
            <a:ext cx="3190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NEXT STEP = modelling</a:t>
            </a:r>
            <a:endParaRPr lang="en-US" sz="2000" dirty="0"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6" name="ZoneTexte 3">
            <a:extLst>
              <a:ext uri="{FF2B5EF4-FFF2-40B4-BE49-F238E27FC236}">
                <a16:creationId xmlns:a16="http://schemas.microsoft.com/office/drawing/2014/main" id="{FB834AA1-8F02-3CB0-C4AC-DD41D9E8C82E}"/>
              </a:ext>
            </a:extLst>
          </p:cNvPr>
          <p:cNvSpPr txBox="1"/>
          <p:nvPr/>
        </p:nvSpPr>
        <p:spPr>
          <a:xfrm>
            <a:off x="4808566" y="2233006"/>
            <a:ext cx="2668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transfer function</a:t>
            </a:r>
            <a:endParaRPr lang="en-US" dirty="0"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27" name="Bent Up Arrow 26">
            <a:extLst>
              <a:ext uri="{FF2B5EF4-FFF2-40B4-BE49-F238E27FC236}">
                <a16:creationId xmlns:a16="http://schemas.microsoft.com/office/drawing/2014/main" id="{7D8115C8-E8A2-8F60-EA33-754E1037E8CE}"/>
              </a:ext>
            </a:extLst>
          </p:cNvPr>
          <p:cNvSpPr/>
          <p:nvPr/>
        </p:nvSpPr>
        <p:spPr>
          <a:xfrm rot="5400000">
            <a:off x="2527592" y="4621458"/>
            <a:ext cx="835880" cy="825518"/>
          </a:xfrm>
          <a:prstGeom prst="bentUpArrow">
            <a:avLst>
              <a:gd name="adj1" fmla="val 16210"/>
              <a:gd name="adj2" fmla="val 18246"/>
              <a:gd name="adj3" fmla="val 29052"/>
            </a:avLst>
          </a:prstGeom>
          <a:solidFill>
            <a:schemeClr val="accent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3">
            <a:extLst>
              <a:ext uri="{FF2B5EF4-FFF2-40B4-BE49-F238E27FC236}">
                <a16:creationId xmlns:a16="http://schemas.microsoft.com/office/drawing/2014/main" id="{A3C54B85-9557-2C48-4AE0-B1A3E204385C}"/>
              </a:ext>
            </a:extLst>
          </p:cNvPr>
          <p:cNvSpPr txBox="1"/>
          <p:nvPr/>
        </p:nvSpPr>
        <p:spPr>
          <a:xfrm>
            <a:off x="3569550" y="4337015"/>
            <a:ext cx="7598816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Include vapor fluxes (+ other post-depositional processes) in </a:t>
            </a:r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snow-atmosphere coupled model 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to represent the isotopic climate signal formation at the surface of the ice sheet: SNOWISO (ERC project led by HC Steen-Larsen)</a:t>
            </a:r>
          </a:p>
          <a:p>
            <a:endParaRPr lang="en-US" dirty="0"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Disentangle the effects and contributions of precipitation inputs, vapor above the snow and post-depositional modifications</a:t>
            </a:r>
          </a:p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= accurate interpretation of isotopic record from ice cores</a:t>
            </a:r>
          </a:p>
        </p:txBody>
      </p:sp>
      <p:sp>
        <p:nvSpPr>
          <p:cNvPr id="29" name="ZoneTexte 3">
            <a:extLst>
              <a:ext uri="{FF2B5EF4-FFF2-40B4-BE49-F238E27FC236}">
                <a16:creationId xmlns:a16="http://schemas.microsoft.com/office/drawing/2014/main" id="{5D55402C-1822-281D-ED9D-E4C5AA6AE12F}"/>
              </a:ext>
            </a:extLst>
          </p:cNvPr>
          <p:cNvSpPr txBox="1"/>
          <p:nvPr/>
        </p:nvSpPr>
        <p:spPr>
          <a:xfrm>
            <a:off x="608132" y="5836429"/>
            <a:ext cx="280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latin typeface="Helvetica Light" panose="020B0403020202020204" pitchFamily="34" charset="0"/>
                <a:ea typeface="Cambria Math" panose="02040503050406030204" pitchFamily="18" charset="0"/>
              </a:rPr>
              <a:t>Casado et al. 2021, Wahl et al. 2022, Dietrich et al. (submitted to GRL), … 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6884DAAD-5E30-FE0D-76BE-B9316D3A3BF5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8740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0844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DC320A-D16C-73FD-C971-356D0BEEEEDD}"/>
              </a:ext>
            </a:extLst>
          </p:cNvPr>
          <p:cNvSpPr txBox="1"/>
          <p:nvPr/>
        </p:nvSpPr>
        <p:spPr>
          <a:xfrm>
            <a:off x="804705" y="850590"/>
            <a:ext cx="2736272" cy="3416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350" b="1" u="sng" dirty="0"/>
              <a:t>Input data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 err="1"/>
              <a:t>RHi</a:t>
            </a:r>
            <a:r>
              <a:rPr lang="en-GB" sz="1350" dirty="0"/>
              <a:t> (recalculated from </a:t>
            </a:r>
            <a:r>
              <a:rPr lang="en-GB" sz="1350" dirty="0" err="1"/>
              <a:t>RHl</a:t>
            </a:r>
            <a:r>
              <a:rPr lang="en-GB" sz="1350" dirty="0"/>
              <a:t> given by sensor) </a:t>
            </a:r>
            <a:r>
              <a:rPr lang="en-GB" sz="1350" b="1" dirty="0"/>
              <a:t>at 3m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Air temperature (non-heated sensor) </a:t>
            </a:r>
            <a:r>
              <a:rPr lang="en-GB" sz="1350" b="1" dirty="0"/>
              <a:t>at 3m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Atmospheric pressure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Surface temperature (calculated from </a:t>
            </a:r>
            <a:r>
              <a:rPr lang="en-GB" sz="1350" dirty="0" err="1"/>
              <a:t>LWd</a:t>
            </a:r>
            <a:r>
              <a:rPr lang="en-GB" sz="1350" dirty="0"/>
              <a:t> and </a:t>
            </a:r>
            <a:r>
              <a:rPr lang="en-GB" sz="1350" dirty="0" err="1"/>
              <a:t>LWu</a:t>
            </a:r>
            <a:r>
              <a:rPr lang="en-GB" sz="1350" dirty="0"/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Wind speed </a:t>
            </a:r>
            <a:r>
              <a:rPr lang="en-GB" sz="1350" b="1" dirty="0"/>
              <a:t>at 3m</a:t>
            </a:r>
          </a:p>
          <a:p>
            <a:endParaRPr lang="en-GB" sz="1350" b="1" dirty="0"/>
          </a:p>
          <a:p>
            <a:r>
              <a:rPr lang="en-GB" sz="1350" b="1" u="sng" dirty="0"/>
              <a:t>Assumptions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RH at surface = 100% with respect to Ts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MO relations holds (some winds)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Known stability correction functions (test several)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260B0-C7DB-F99A-3282-0AB2992F8276}"/>
                  </a:ext>
                </a:extLst>
              </p:cNvPr>
              <p:cNvSpPr txBox="1"/>
              <p:nvPr/>
            </p:nvSpPr>
            <p:spPr>
              <a:xfrm>
                <a:off x="5176917" y="1278526"/>
                <a:ext cx="516576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E2260B0-C7DB-F99A-3282-0AB2992F82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6917" y="1278526"/>
                <a:ext cx="516576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28E0CEA-772C-427E-1CD6-F1C772CEC8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498" y="1200475"/>
            <a:ext cx="3667279" cy="429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034A3F-45FD-FC48-857E-676460914501}"/>
                  </a:ext>
                </a:extLst>
              </p:cNvPr>
              <p:cNvSpPr txBox="1"/>
              <p:nvPr/>
            </p:nvSpPr>
            <p:spPr>
              <a:xfrm>
                <a:off x="5245571" y="1643354"/>
                <a:ext cx="400792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6034A3F-45FD-FC48-857E-676460914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5571" y="1643354"/>
                <a:ext cx="400792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48B28-E642-6221-2E01-B4828E4ECD6D}"/>
                  </a:ext>
                </a:extLst>
              </p:cNvPr>
              <p:cNvSpPr txBox="1"/>
              <p:nvPr/>
            </p:nvSpPr>
            <p:spPr>
              <a:xfrm>
                <a:off x="5846256" y="1639377"/>
                <a:ext cx="1879271" cy="35714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d>
                          <m:sSub>
                            <m:sSubPr>
                              <m:ctrlP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  <m:sSub>
                            <m:sSubPr>
                              <m:ctrlP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sub>
                          </m:sSub>
                        </m:num>
                        <m:den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𝑅𝑇</m:t>
                          </m:r>
                        </m:den>
                      </m:f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4048B28-E642-6221-2E01-B4828E4EC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6256" y="1639377"/>
                <a:ext cx="1879271" cy="357149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C448A4-D038-FF8A-E332-917F0EA4F7BC}"/>
                  </a:ext>
                </a:extLst>
              </p:cNvPr>
              <p:cNvSpPr txBox="1"/>
              <p:nvPr/>
            </p:nvSpPr>
            <p:spPr>
              <a:xfrm>
                <a:off x="4824738" y="2082568"/>
                <a:ext cx="1242456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9C448A4-D038-FF8A-E332-917F0EA4F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738" y="2082568"/>
                <a:ext cx="1242456" cy="276999"/>
              </a:xfrm>
              <a:prstGeom prst="rect">
                <a:avLst/>
              </a:prstGeom>
              <a:blipFill>
                <a:blip r:embed="rId7"/>
                <a:stretch>
                  <a:fillRect b="-416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EF717-4B97-A5E8-8B13-55EACA593476}"/>
                  </a:ext>
                </a:extLst>
              </p:cNvPr>
              <p:cNvSpPr txBox="1"/>
              <p:nvPr/>
            </p:nvSpPr>
            <p:spPr>
              <a:xfrm>
                <a:off x="7041534" y="2133076"/>
                <a:ext cx="992451" cy="4186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f>
                            <m:fPr>
                              <m:ctrlP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sSub>
                                <m:sSubPr>
                                  <m:ctrlP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nb-NO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𝑟𝑒𝑓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nb-NO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den>
                          </m:f>
                        </m:e>
                        <m:sup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0.286</m:t>
                          </m:r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27EF717-4B97-A5E8-8B13-55EACA593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1534" y="2133076"/>
                <a:ext cx="992451" cy="418641"/>
              </a:xfrm>
              <a:prstGeom prst="rect">
                <a:avLst/>
              </a:prstGeom>
              <a:blipFill>
                <a:blip r:embed="rId8"/>
                <a:stretch>
                  <a:fillRect l="-1235" b="-857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9A038C-1DF4-0A5E-B114-8644B72E6B9F}"/>
                  </a:ext>
                </a:extLst>
              </p:cNvPr>
              <p:cNvSpPr txBox="1"/>
              <p:nvPr/>
            </p:nvSpPr>
            <p:spPr>
              <a:xfrm>
                <a:off x="7861960" y="1682663"/>
                <a:ext cx="1169720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nb-NO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b-NO" sz="1200" i="1">
                          <a:latin typeface="Cambria Math" panose="02040503050406030204" pitchFamily="18" charset="0"/>
                        </a:rPr>
                        <m:t>𝑅𝐻</m:t>
                      </m:r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𝑠𝑎𝑡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49A038C-1DF4-0A5E-B114-8644B72E6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960" y="1682663"/>
                <a:ext cx="1169720" cy="276999"/>
              </a:xfrm>
              <a:prstGeom prst="rect">
                <a:avLst/>
              </a:prstGeom>
              <a:blipFill>
                <a:blip r:embed="rId9"/>
                <a:stretch>
                  <a:fillRect b="-434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9962FF54-7F41-1FA0-E67F-31F4AA8B723D}"/>
              </a:ext>
            </a:extLst>
          </p:cNvPr>
          <p:cNvSpPr txBox="1"/>
          <p:nvPr/>
        </p:nvSpPr>
        <p:spPr>
          <a:xfrm>
            <a:off x="4640411" y="2460356"/>
            <a:ext cx="1879268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Initial guess of L = +/-1000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00BB3D-A62C-81AC-4D68-C3E127E33EDD}"/>
                  </a:ext>
                </a:extLst>
              </p:cNvPr>
              <p:cNvSpPr txBox="1"/>
              <p:nvPr/>
            </p:nvSpPr>
            <p:spPr>
              <a:xfrm>
                <a:off x="5826377" y="2909082"/>
                <a:ext cx="746401" cy="40607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𝜁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800BB3D-A62C-81AC-4D68-C3E127E33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377" y="2909082"/>
                <a:ext cx="746401" cy="40607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9F32E297-1F69-15CA-BC7D-70F05BC33C6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8586" t="8759" b="83828"/>
          <a:stretch/>
        </p:blipFill>
        <p:spPr>
          <a:xfrm>
            <a:off x="7456612" y="2839935"/>
            <a:ext cx="2884220" cy="1847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91EA2F7A-FEE4-B9C9-025A-D0AF1811E46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33806" y="3163772"/>
            <a:ext cx="913014" cy="217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952569-8AD1-8993-0823-F8077B04D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45823" y="3163772"/>
            <a:ext cx="1385314" cy="2003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6253CD4-0049-A73E-9475-FB4872D904C2}"/>
              </a:ext>
            </a:extLst>
          </p:cNvPr>
          <p:cNvSpPr txBox="1"/>
          <p:nvPr/>
        </p:nvSpPr>
        <p:spPr>
          <a:xfrm>
            <a:off x="6937809" y="2805355"/>
            <a:ext cx="47110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 &gt; 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B586BE-53F0-051E-658F-F7DEC49CE8F7}"/>
              </a:ext>
            </a:extLst>
          </p:cNvPr>
          <p:cNvSpPr txBox="1"/>
          <p:nvPr/>
        </p:nvSpPr>
        <p:spPr>
          <a:xfrm>
            <a:off x="6963696" y="3145674"/>
            <a:ext cx="471107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L &lt; 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749B25-95DD-98C5-1A04-7C9A42D60E9F}"/>
                  </a:ext>
                </a:extLst>
              </p:cNvPr>
              <p:cNvSpPr txBox="1"/>
              <p:nvPr/>
            </p:nvSpPr>
            <p:spPr>
              <a:xfrm>
                <a:off x="5850516" y="3381491"/>
                <a:ext cx="746401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nb-NO" sz="1200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5D749B25-95DD-98C5-1A04-7C9A42D60E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16" y="3381491"/>
                <a:ext cx="746401" cy="276999"/>
              </a:xfrm>
              <a:prstGeom prst="rect">
                <a:avLst/>
              </a:prstGeom>
              <a:blipFill>
                <a:blip r:embed="rId14"/>
                <a:stretch>
                  <a:fillRect b="-416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56D18A-6D64-BCF0-5FA0-B02FDA748A48}"/>
                  </a:ext>
                </a:extLst>
              </p:cNvPr>
              <p:cNvSpPr txBox="1"/>
              <p:nvPr/>
            </p:nvSpPr>
            <p:spPr>
              <a:xfrm>
                <a:off x="5850516" y="3727170"/>
                <a:ext cx="746401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956D18A-6D64-BCF0-5FA0-B02FDA748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16" y="3727170"/>
                <a:ext cx="746401" cy="27699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BA3EF1-2FC9-044F-24B7-322ECB07AB9D}"/>
                  </a:ext>
                </a:extLst>
              </p:cNvPr>
              <p:cNvSpPr txBox="1"/>
              <p:nvPr/>
            </p:nvSpPr>
            <p:spPr>
              <a:xfrm>
                <a:off x="5852175" y="4090661"/>
                <a:ext cx="746401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</a:rPr>
                        <m:t>𝑅𝑒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1BA3EF1-2FC9-044F-24B7-322ECB07AB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2175" y="4090661"/>
                <a:ext cx="746401" cy="27699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67BC38-F8A6-E9A7-8F20-4A43438ECB11}"/>
                  </a:ext>
                </a:extLst>
              </p:cNvPr>
              <p:cNvSpPr txBox="1"/>
              <p:nvPr/>
            </p:nvSpPr>
            <p:spPr>
              <a:xfrm>
                <a:off x="5850516" y="4771469"/>
                <a:ext cx="746401" cy="2912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467BC38-F8A6-E9A7-8F20-4A43438ECB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16" y="4771469"/>
                <a:ext cx="746401" cy="29129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94F140-D74A-B8AF-C5B5-AFBAE2663BF0}"/>
                  </a:ext>
                </a:extLst>
              </p:cNvPr>
              <p:cNvSpPr txBox="1"/>
              <p:nvPr/>
            </p:nvSpPr>
            <p:spPr>
              <a:xfrm>
                <a:off x="5850516" y="5115799"/>
                <a:ext cx="746401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F94F140-D74A-B8AF-C5B5-AFBAE2663B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516" y="5115799"/>
                <a:ext cx="746401" cy="27699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A3223919-F3DB-BA43-06BA-FA14E71B7A4B}"/>
              </a:ext>
            </a:extLst>
          </p:cNvPr>
          <p:cNvSpPr txBox="1"/>
          <p:nvPr/>
        </p:nvSpPr>
        <p:spPr>
          <a:xfrm>
            <a:off x="4919000" y="2915278"/>
            <a:ext cx="746401" cy="276999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Update L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B4DB0B54-89A5-D579-A0A9-B08E1F9DFA5A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6199577" y="2725423"/>
            <a:ext cx="1" cy="18365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ircular Arrow 24">
            <a:extLst>
              <a:ext uri="{FF2B5EF4-FFF2-40B4-BE49-F238E27FC236}">
                <a16:creationId xmlns:a16="http://schemas.microsoft.com/office/drawing/2014/main" id="{7DF76936-E657-6183-F67B-5100EDB96199}"/>
              </a:ext>
            </a:extLst>
          </p:cNvPr>
          <p:cNvSpPr/>
          <p:nvPr/>
        </p:nvSpPr>
        <p:spPr>
          <a:xfrm rot="5400000">
            <a:off x="6509718" y="3049080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sp>
        <p:nvSpPr>
          <p:cNvPr id="26" name="Circular Arrow 25">
            <a:extLst>
              <a:ext uri="{FF2B5EF4-FFF2-40B4-BE49-F238E27FC236}">
                <a16:creationId xmlns:a16="http://schemas.microsoft.com/office/drawing/2014/main" id="{FDAF7648-1140-0EB9-3DC4-3DF88AB6AA26}"/>
              </a:ext>
            </a:extLst>
          </p:cNvPr>
          <p:cNvSpPr/>
          <p:nvPr/>
        </p:nvSpPr>
        <p:spPr>
          <a:xfrm rot="5400000">
            <a:off x="6534954" y="3412759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27" name="Picture 26" descr="Text, letter&#10;&#10;Description automatically generated">
            <a:extLst>
              <a:ext uri="{FF2B5EF4-FFF2-40B4-BE49-F238E27FC236}">
                <a16:creationId xmlns:a16="http://schemas.microsoft.com/office/drawing/2014/main" id="{A65686C2-4264-E889-4C2A-260B3794AD23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5051" b="68190"/>
          <a:stretch/>
        </p:blipFill>
        <p:spPr>
          <a:xfrm>
            <a:off x="7029197" y="3520562"/>
            <a:ext cx="1516626" cy="3202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Picture 27" descr="Text, letter&#10;&#10;Description automatically generated">
            <a:extLst>
              <a:ext uri="{FF2B5EF4-FFF2-40B4-BE49-F238E27FC236}">
                <a16:creationId xmlns:a16="http://schemas.microsoft.com/office/drawing/2014/main" id="{66BAF570-029A-5EF5-7BAF-BC26EA74D5BF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925" t="63421" r="55037" b="9124"/>
          <a:stretch/>
        </p:blipFill>
        <p:spPr>
          <a:xfrm>
            <a:off x="4434232" y="3767024"/>
            <a:ext cx="903651" cy="4657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Picture 28" descr="Text, letter&#10;&#10;Description automatically generated">
            <a:extLst>
              <a:ext uri="{FF2B5EF4-FFF2-40B4-BE49-F238E27FC236}">
                <a16:creationId xmlns:a16="http://schemas.microsoft.com/office/drawing/2014/main" id="{C3EEB2BF-68A0-BA98-037A-297B068FF2DC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2624" t="29598" b="36717"/>
          <a:stretch/>
        </p:blipFill>
        <p:spPr>
          <a:xfrm>
            <a:off x="6984010" y="5001989"/>
            <a:ext cx="1884912" cy="36772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Circular Arrow 29">
            <a:extLst>
              <a:ext uri="{FF2B5EF4-FFF2-40B4-BE49-F238E27FC236}">
                <a16:creationId xmlns:a16="http://schemas.microsoft.com/office/drawing/2014/main" id="{9001DFAC-3F1A-13CC-4EA0-6548175B5B99}"/>
              </a:ext>
            </a:extLst>
          </p:cNvPr>
          <p:cNvSpPr/>
          <p:nvPr/>
        </p:nvSpPr>
        <p:spPr>
          <a:xfrm rot="5400000">
            <a:off x="6542379" y="3829878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2F0DB1-891E-4BAE-DDDF-466FC9719CA0}"/>
                  </a:ext>
                </a:extLst>
              </p:cNvPr>
              <p:cNvSpPr txBox="1"/>
              <p:nvPr/>
            </p:nvSpPr>
            <p:spPr>
              <a:xfrm>
                <a:off x="7020573" y="3920662"/>
                <a:ext cx="1038723" cy="276999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𝑅𝑒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𝑧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382F0DB1-891E-4BAE-DDDF-466FC9719C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0573" y="3920662"/>
                <a:ext cx="1038723" cy="276999"/>
              </a:xfrm>
              <a:prstGeom prst="rect">
                <a:avLst/>
              </a:prstGeom>
              <a:blipFill>
                <a:blip r:embed="rId20"/>
                <a:stretch>
                  <a:fillRect b="-41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6CDFE9-A875-4905-3CD0-5D980B39141A}"/>
                  </a:ext>
                </a:extLst>
              </p:cNvPr>
              <p:cNvSpPr txBox="1"/>
              <p:nvPr/>
            </p:nvSpPr>
            <p:spPr>
              <a:xfrm>
                <a:off x="5850693" y="4427622"/>
                <a:ext cx="746401" cy="291298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nb-NO" sz="1200" i="1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56CDFE9-A875-4905-3CD0-5D980B3914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693" y="4427622"/>
                <a:ext cx="746401" cy="291298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Circular Arrow 32">
            <a:extLst>
              <a:ext uri="{FF2B5EF4-FFF2-40B4-BE49-F238E27FC236}">
                <a16:creationId xmlns:a16="http://schemas.microsoft.com/office/drawing/2014/main" id="{F97B94FE-776E-28AE-523C-1DB68103B703}"/>
              </a:ext>
            </a:extLst>
          </p:cNvPr>
          <p:cNvSpPr/>
          <p:nvPr/>
        </p:nvSpPr>
        <p:spPr>
          <a:xfrm rot="5400000">
            <a:off x="6540894" y="4202467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34" name="Picture 33" descr="Company name&#10;&#10;Description automatically generated with low confidence">
            <a:extLst>
              <a:ext uri="{FF2B5EF4-FFF2-40B4-BE49-F238E27FC236}">
                <a16:creationId xmlns:a16="http://schemas.microsoft.com/office/drawing/2014/main" id="{A1C58C27-F770-2CE9-5319-99296582482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15177" y="4311063"/>
            <a:ext cx="1763232" cy="2726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5" name="Circular Arrow 34">
            <a:extLst>
              <a:ext uri="{FF2B5EF4-FFF2-40B4-BE49-F238E27FC236}">
                <a16:creationId xmlns:a16="http://schemas.microsoft.com/office/drawing/2014/main" id="{8A436264-95C7-80AA-93D6-F6A7D3E8CBD7}"/>
              </a:ext>
            </a:extLst>
          </p:cNvPr>
          <p:cNvSpPr/>
          <p:nvPr/>
        </p:nvSpPr>
        <p:spPr>
          <a:xfrm rot="5400000">
            <a:off x="6566131" y="4548336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8BF9C49-3E1C-30B8-83F7-C0EF414EF4B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020573" y="4684552"/>
            <a:ext cx="2497221" cy="2197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Circular Arrow 36">
            <a:extLst>
              <a:ext uri="{FF2B5EF4-FFF2-40B4-BE49-F238E27FC236}">
                <a16:creationId xmlns:a16="http://schemas.microsoft.com/office/drawing/2014/main" id="{9B8268C0-FD5D-4AAF-1334-3236B766FC53}"/>
              </a:ext>
            </a:extLst>
          </p:cNvPr>
          <p:cNvSpPr/>
          <p:nvPr/>
        </p:nvSpPr>
        <p:spPr>
          <a:xfrm rot="5400000">
            <a:off x="6555741" y="4876390"/>
            <a:ext cx="253915" cy="471107"/>
          </a:xfrm>
          <a:prstGeom prst="circular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chemeClr val="tx1"/>
              </a:solidFill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CEEC7E2-743A-C5CB-0BD5-A5D49D561E85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5475767" y="5242756"/>
            <a:ext cx="374749" cy="11543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D5A7F51-0247-2CAB-F4A0-0BE554D4D94F}"/>
              </a:ext>
            </a:extLst>
          </p:cNvPr>
          <p:cNvCxnSpPr>
            <a:cxnSpLocks/>
          </p:cNvCxnSpPr>
          <p:nvPr/>
        </p:nvCxnSpPr>
        <p:spPr>
          <a:xfrm flipV="1">
            <a:off x="5469614" y="3176482"/>
            <a:ext cx="0" cy="2064461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02B9F9ED-F2B2-12D7-3D8B-698D00C1510F}"/>
              </a:ext>
            </a:extLst>
          </p:cNvPr>
          <p:cNvCxnSpPr>
            <a:cxnSpLocks/>
          </p:cNvCxnSpPr>
          <p:nvPr/>
        </p:nvCxnSpPr>
        <p:spPr>
          <a:xfrm>
            <a:off x="5663141" y="3024692"/>
            <a:ext cx="1632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501AAA-9000-0833-6FAC-41F9694B40CF}"/>
                  </a:ext>
                </a:extLst>
              </p:cNvPr>
              <p:cNvSpPr txBox="1"/>
              <p:nvPr/>
            </p:nvSpPr>
            <p:spPr>
              <a:xfrm>
                <a:off x="4823257" y="5572424"/>
                <a:ext cx="1242456" cy="276999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</a:rPr>
                        <m:t>𝑑𝑞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C501AAA-9000-0833-6FAC-41F9694B40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257" y="5572424"/>
                <a:ext cx="1242456" cy="276999"/>
              </a:xfrm>
              <a:prstGeom prst="rect">
                <a:avLst/>
              </a:prstGeom>
              <a:blipFill>
                <a:blip r:embed="rId24"/>
                <a:stretch>
                  <a:fillRect b="-4167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2" name="Picture 41" descr="A picture containing text&#10;&#10;Description automatically generated">
            <a:extLst>
              <a:ext uri="{FF2B5EF4-FFF2-40B4-BE49-F238E27FC236}">
                <a16:creationId xmlns:a16="http://schemas.microsoft.com/office/drawing/2014/main" id="{85F4701A-E4DA-67D7-732F-8205EECB7C1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501073" y="5530629"/>
            <a:ext cx="873470" cy="3868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Picture 42" descr="Table&#10;&#10;Description automatically generated with low confidence">
            <a:extLst>
              <a:ext uri="{FF2B5EF4-FFF2-40B4-BE49-F238E27FC236}">
                <a16:creationId xmlns:a16="http://schemas.microsoft.com/office/drawing/2014/main" id="{B834E67A-DE0D-5A3F-E7FA-CF530F4B3547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545489" y="5517846"/>
            <a:ext cx="1074889" cy="41731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1AB8143-E41E-0E0E-FA1E-FC962F1CE755}"/>
              </a:ext>
            </a:extLst>
          </p:cNvPr>
          <p:cNvCxnSpPr>
            <a:cxnSpLocks/>
          </p:cNvCxnSpPr>
          <p:nvPr/>
        </p:nvCxnSpPr>
        <p:spPr>
          <a:xfrm>
            <a:off x="7376699" y="5724039"/>
            <a:ext cx="163236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1288798E-50DC-5347-5C2C-EE15285E7F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007134" y="4427622"/>
            <a:ext cx="1648745" cy="27252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B72F39C-08D6-658F-5B35-D6FB7291FFBF}"/>
              </a:ext>
            </a:extLst>
          </p:cNvPr>
          <p:cNvCxnSpPr>
            <a:cxnSpLocks/>
            <a:endCxn id="45" idx="3"/>
          </p:cNvCxnSpPr>
          <p:nvPr/>
        </p:nvCxnSpPr>
        <p:spPr>
          <a:xfrm flipH="1">
            <a:off x="3655879" y="4563882"/>
            <a:ext cx="69273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4DD3025-BA1F-14A6-85ED-1AE677A80D0F}"/>
              </a:ext>
            </a:extLst>
          </p:cNvPr>
          <p:cNvCxnSpPr>
            <a:cxnSpLocks/>
          </p:cNvCxnSpPr>
          <p:nvPr/>
        </p:nvCxnSpPr>
        <p:spPr>
          <a:xfrm>
            <a:off x="2225865" y="4709981"/>
            <a:ext cx="0" cy="41155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2C0133-F988-69D9-0A3C-F091963BC59E}"/>
                  </a:ext>
                </a:extLst>
              </p:cNvPr>
              <p:cNvSpPr txBox="1"/>
              <p:nvPr/>
            </p:nvSpPr>
            <p:spPr>
              <a:xfrm>
                <a:off x="1572001" y="5121531"/>
                <a:ext cx="1046288" cy="45743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𝐿𝐻𝐹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𝐿𝑠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C2C0133-F988-69D9-0A3C-F091963BC5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001" y="5121531"/>
                <a:ext cx="1046288" cy="457433"/>
              </a:xfrm>
              <a:prstGeom prst="rect">
                <a:avLst/>
              </a:prstGeom>
              <a:blipFill>
                <a:blip r:embed="rId28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5AD42E8C-2569-E0B6-EC4D-0DCEDC7B34D1}"/>
              </a:ext>
            </a:extLst>
          </p:cNvPr>
          <p:cNvCxnSpPr>
            <a:cxnSpLocks/>
          </p:cNvCxnSpPr>
          <p:nvPr/>
        </p:nvCxnSpPr>
        <p:spPr>
          <a:xfrm>
            <a:off x="3408947" y="4709981"/>
            <a:ext cx="0" cy="42059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3618AD-E371-7C6A-F80E-732B357FBF6F}"/>
                  </a:ext>
                </a:extLst>
              </p:cNvPr>
              <p:cNvSpPr txBox="1"/>
              <p:nvPr/>
            </p:nvSpPr>
            <p:spPr>
              <a:xfrm>
                <a:off x="3089524" y="5130577"/>
                <a:ext cx="1080326" cy="457433"/>
              </a:xfrm>
              <a:prstGeom prst="rect">
                <a:avLst/>
              </a:prstGeom>
              <a:noFill/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𝑆𝑟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∗3600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53618AD-E371-7C6A-F80E-732B357FBF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524" y="5130577"/>
                <a:ext cx="1080326" cy="457433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3AA666-632E-2426-E41E-4B01449927D5}"/>
                  </a:ext>
                </a:extLst>
              </p:cNvPr>
              <p:cNvSpPr txBox="1"/>
              <p:nvPr/>
            </p:nvSpPr>
            <p:spPr>
              <a:xfrm>
                <a:off x="3083970" y="5588010"/>
                <a:ext cx="10803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𝑚𝑚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813AA666-632E-2426-E41E-4B01449927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3970" y="5588010"/>
                <a:ext cx="1080326" cy="276999"/>
              </a:xfrm>
              <a:prstGeom prst="rect">
                <a:avLst/>
              </a:prstGeom>
              <a:blipFill>
                <a:blip r:embed="rId30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932FB0-0CCB-BF03-1DA8-B9C02570C4AB}"/>
                  </a:ext>
                </a:extLst>
              </p:cNvPr>
              <p:cNvSpPr txBox="1"/>
              <p:nvPr/>
            </p:nvSpPr>
            <p:spPr>
              <a:xfrm>
                <a:off x="1572001" y="5588010"/>
                <a:ext cx="1080326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nb-NO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sSup>
                        <m:sSupPr>
                          <m:ctrlP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nb-NO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GB" sz="12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10932FB0-0CCB-BF03-1DA8-B9C02570C4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2001" y="5588010"/>
                <a:ext cx="1080326" cy="276999"/>
              </a:xfrm>
              <a:prstGeom prst="rect">
                <a:avLst/>
              </a:prstGeom>
              <a:blipFill>
                <a:blip r:embed="rId31"/>
                <a:stretch>
                  <a:fillRect b="-909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72295C13-4AE9-21F6-CE20-54DAEB0634C7}"/>
              </a:ext>
            </a:extLst>
          </p:cNvPr>
          <p:cNvSpPr/>
          <p:nvPr/>
        </p:nvSpPr>
        <p:spPr>
          <a:xfrm>
            <a:off x="4348612" y="858643"/>
            <a:ext cx="6100080" cy="536373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ZoneTexte 4">
            <a:extLst>
              <a:ext uri="{FF2B5EF4-FFF2-40B4-BE49-F238E27FC236}">
                <a16:creationId xmlns:a16="http://schemas.microsoft.com/office/drawing/2014/main" id="{1A997144-4D93-0F57-95CE-8A9CC0C5A349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Helvetica Light" panose="020B0403020202020204" pitchFamily="34" charset="0"/>
              </a:rPr>
              <a:t>Flux estimation </a:t>
            </a:r>
            <a:r>
              <a:rPr lang="fr-FR" sz="2000" u="sng" dirty="0" err="1">
                <a:latin typeface="Helvetica Light" panose="020B0403020202020204" pitchFamily="34" charset="0"/>
              </a:rPr>
              <a:t>method</a:t>
            </a:r>
            <a:r>
              <a:rPr lang="fr-FR" sz="2000" u="sng" dirty="0">
                <a:latin typeface="Helvetica Light" panose="020B0403020202020204" pitchFamily="34" charset="0"/>
              </a:rPr>
              <a:t> workflow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9E39DFA-17AA-19A2-BF8E-B45012E3D56B}"/>
              </a:ext>
            </a:extLst>
          </p:cNvPr>
          <p:cNvCxnSpPr>
            <a:cxnSpLocks/>
          </p:cNvCxnSpPr>
          <p:nvPr/>
        </p:nvCxnSpPr>
        <p:spPr>
          <a:xfrm>
            <a:off x="3540977" y="1390762"/>
            <a:ext cx="807635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ZoneTexte 4">
            <a:extLst>
              <a:ext uri="{FF2B5EF4-FFF2-40B4-BE49-F238E27FC236}">
                <a16:creationId xmlns:a16="http://schemas.microsoft.com/office/drawing/2014/main" id="{017A9C16-B4E4-2F25-709E-C1C1E0DB7794}"/>
              </a:ext>
            </a:extLst>
          </p:cNvPr>
          <p:cNvSpPr txBox="1"/>
          <p:nvPr/>
        </p:nvSpPr>
        <p:spPr>
          <a:xfrm>
            <a:off x="4248213" y="113318"/>
            <a:ext cx="4776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Helvetica Light" panose="020B0403020202020204" pitchFamily="34" charset="0"/>
              </a:rPr>
              <a:t>Based</a:t>
            </a:r>
            <a:r>
              <a:rPr lang="fr-FR" sz="1400" dirty="0">
                <a:latin typeface="Helvetica Light" panose="020B0403020202020204" pitchFamily="34" charset="0"/>
              </a:rPr>
              <a:t> on Vignon et al. (2016) and </a:t>
            </a:r>
            <a:r>
              <a:rPr lang="fr-FR" sz="1400" dirty="0" err="1">
                <a:latin typeface="Helvetica Light" panose="020B0403020202020204" pitchFamily="34" charset="0"/>
              </a:rPr>
              <a:t>Genthon</a:t>
            </a:r>
            <a:r>
              <a:rPr lang="fr-FR" sz="1400" dirty="0">
                <a:latin typeface="Helvetica Light" panose="020B0403020202020204" pitchFamily="34" charset="0"/>
              </a:rPr>
              <a:t> et al. (2017)</a:t>
            </a:r>
          </a:p>
        </p:txBody>
      </p:sp>
    </p:spTree>
    <p:extLst>
      <p:ext uri="{BB962C8B-B14F-4D97-AF65-F5344CB8AC3E}">
        <p14:creationId xmlns:p14="http://schemas.microsoft.com/office/powerpoint/2010/main" val="32586459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AFBD5120-03B2-C9B6-7829-2F1BA31BB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0"/>
            <a:ext cx="7772400" cy="3075709"/>
          </a:xfrm>
          <a:prstGeom prst="rect">
            <a:avLst/>
          </a:prstGeom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0C32B47F-694B-651A-C6AB-EEA8E67B1B11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latin typeface="Helvetica Light" panose="020B0403020202020204" pitchFamily="34" charset="0"/>
              </a:rPr>
              <a:t>Stability</a:t>
            </a:r>
            <a:r>
              <a:rPr lang="fr-FR" sz="2000" u="sng" dirty="0">
                <a:latin typeface="Helvetica Light" panose="020B0403020202020204" pitchFamily="34" charset="0"/>
              </a:rPr>
              <a:t> </a:t>
            </a:r>
            <a:r>
              <a:rPr lang="fr-FR" sz="2000" u="sng" dirty="0" err="1">
                <a:latin typeface="Helvetica Light" panose="020B0403020202020204" pitchFamily="34" charset="0"/>
              </a:rPr>
              <a:t>functions</a:t>
            </a:r>
            <a:r>
              <a:rPr lang="fr-FR" sz="2000" u="sng" dirty="0">
                <a:latin typeface="Helvetica Light" panose="020B0403020202020204" pitchFamily="34" charset="0"/>
              </a:rPr>
              <a:t> and z0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1B8BE04A-9F16-FC8D-7523-F1E45FB0A4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6674"/>
            <a:ext cx="5319132" cy="3991789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1D8AC7C1-4715-FD2D-D27E-79C7FDFEB4B0}"/>
              </a:ext>
            </a:extLst>
          </p:cNvPr>
          <p:cNvSpPr txBox="1"/>
          <p:nvPr/>
        </p:nvSpPr>
        <p:spPr>
          <a:xfrm>
            <a:off x="713678" y="494895"/>
            <a:ext cx="8638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elvetica Light" panose="020B0403020202020204" pitchFamily="34" charset="0"/>
              </a:rPr>
              <a:t>Figures </a:t>
            </a:r>
            <a:r>
              <a:rPr lang="fr-FR" sz="1400" dirty="0" err="1">
                <a:latin typeface="Helvetica Light" panose="020B0403020202020204" pitchFamily="34" charset="0"/>
              </a:rPr>
              <a:t>from</a:t>
            </a:r>
            <a:r>
              <a:rPr lang="fr-FR" sz="1400" dirty="0">
                <a:latin typeface="Helvetica Light" panose="020B0403020202020204" pitchFamily="34" charset="0"/>
              </a:rPr>
              <a:t> Vignon et al. 2016</a:t>
            </a:r>
          </a:p>
        </p:txBody>
      </p:sp>
    </p:spTree>
    <p:extLst>
      <p:ext uri="{BB962C8B-B14F-4D97-AF65-F5344CB8AC3E}">
        <p14:creationId xmlns:p14="http://schemas.microsoft.com/office/powerpoint/2010/main" val="16052263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29733D97-E4F0-523E-D179-32881BFD2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4694" y="3348895"/>
            <a:ext cx="4966010" cy="35091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0C32B47F-694B-651A-C6AB-EEA8E67B1B11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latin typeface="Helvetica Light" panose="020B0403020202020204" pitchFamily="34" charset="0"/>
              </a:rPr>
              <a:t>Stability</a:t>
            </a:r>
            <a:r>
              <a:rPr lang="fr-FR" sz="2000" u="sng" dirty="0">
                <a:latin typeface="Helvetica Light" panose="020B0403020202020204" pitchFamily="34" charset="0"/>
              </a:rPr>
              <a:t> conditions at </a:t>
            </a:r>
            <a:r>
              <a:rPr lang="fr-FR" sz="2000" u="sng" dirty="0" err="1">
                <a:latin typeface="Helvetica Light" panose="020B0403020202020204" pitchFamily="34" charset="0"/>
              </a:rPr>
              <a:t>Dome</a:t>
            </a:r>
            <a:r>
              <a:rPr lang="fr-FR" sz="2000" u="sng" dirty="0">
                <a:latin typeface="Helvetica Light" panose="020B0403020202020204" pitchFamily="34" charset="0"/>
              </a:rPr>
              <a:t> C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A646440A-93B0-4CC2-2735-1A3619A30C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15512"/>
            <a:ext cx="4966010" cy="3480848"/>
          </a:xfrm>
          <a:prstGeom prst="rect">
            <a:avLst/>
          </a:prstGeom>
        </p:spPr>
      </p:pic>
      <p:pic>
        <p:nvPicPr>
          <p:cNvPr id="9" name="Picture 8" descr="Chart, line chart&#10;&#10;Description automatically generated">
            <a:extLst>
              <a:ext uri="{FF2B5EF4-FFF2-40B4-BE49-F238E27FC236}">
                <a16:creationId xmlns:a16="http://schemas.microsoft.com/office/drawing/2014/main" id="{254FFB48-FF42-0545-CE39-D77EA5E32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0"/>
            <a:ext cx="4966010" cy="346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915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21B9E7-8879-E486-C97C-37EB1381AA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403" y="206297"/>
            <a:ext cx="8424317" cy="3386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2E7BC7-4DD1-53A1-578C-E3B24C417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61099"/>
            <a:ext cx="9768468" cy="3096902"/>
          </a:xfrm>
          <a:prstGeom prst="rect">
            <a:avLst/>
          </a:prstGeom>
        </p:spPr>
      </p:pic>
      <p:sp>
        <p:nvSpPr>
          <p:cNvPr id="6" name="ZoneTexte 4">
            <a:extLst>
              <a:ext uri="{FF2B5EF4-FFF2-40B4-BE49-F238E27FC236}">
                <a16:creationId xmlns:a16="http://schemas.microsoft.com/office/drawing/2014/main" id="{43C375F6-B522-10C7-B6B1-CF562FE09B10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Helvetica Light" panose="020B0403020202020204" pitchFamily="34" charset="0"/>
              </a:rPr>
              <a:t>Wind at </a:t>
            </a:r>
            <a:r>
              <a:rPr lang="fr-FR" sz="2000" u="sng" dirty="0" err="1">
                <a:latin typeface="Helvetica Light" panose="020B0403020202020204" pitchFamily="34" charset="0"/>
              </a:rPr>
              <a:t>Dome</a:t>
            </a:r>
            <a:r>
              <a:rPr lang="fr-FR" sz="2000" u="sng" dirty="0">
                <a:latin typeface="Helvetica Light" panose="020B0403020202020204" pitchFamily="34" charset="0"/>
              </a:rPr>
              <a:t> C</a:t>
            </a:r>
          </a:p>
        </p:txBody>
      </p:sp>
      <p:sp>
        <p:nvSpPr>
          <p:cNvPr id="7" name="ZoneTexte 4">
            <a:extLst>
              <a:ext uri="{FF2B5EF4-FFF2-40B4-BE49-F238E27FC236}">
                <a16:creationId xmlns:a16="http://schemas.microsoft.com/office/drawing/2014/main" id="{4D133542-DC13-FF99-E7AA-F7EB68323013}"/>
              </a:ext>
            </a:extLst>
          </p:cNvPr>
          <p:cNvSpPr txBox="1"/>
          <p:nvPr/>
        </p:nvSpPr>
        <p:spPr>
          <a:xfrm>
            <a:off x="3300761" y="271338"/>
            <a:ext cx="86384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elvetica Light" panose="020B0403020202020204" pitchFamily="34" charset="0"/>
              </a:rPr>
              <a:t>Vignon et al. 2016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543B7D-970C-C8D5-7ABD-C8F18B805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74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96914FF1-2021-05B8-F337-91A41CA537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8047" y="0"/>
            <a:ext cx="6844257" cy="6858000"/>
          </a:xfrm>
          <a:prstGeom prst="rect">
            <a:avLst/>
          </a:prstGeom>
        </p:spPr>
      </p:pic>
      <p:sp>
        <p:nvSpPr>
          <p:cNvPr id="2" name="ZoneTexte 4">
            <a:extLst>
              <a:ext uri="{FF2B5EF4-FFF2-40B4-BE49-F238E27FC236}">
                <a16:creationId xmlns:a16="http://schemas.microsoft.com/office/drawing/2014/main" id="{73B6FE22-E5DE-6B2C-5982-92E725E45FC0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latin typeface="Helvetica Light" panose="020B0403020202020204" pitchFamily="34" charset="0"/>
              </a:rPr>
              <a:t>Diurnal cycle of LHF</a:t>
            </a:r>
          </a:p>
        </p:txBody>
      </p:sp>
    </p:spTree>
    <p:extLst>
      <p:ext uri="{BB962C8B-B14F-4D97-AF65-F5344CB8AC3E}">
        <p14:creationId xmlns:p14="http://schemas.microsoft.com/office/powerpoint/2010/main" val="3741456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1C0EA9A-E2E6-E57E-2442-AA4AADA0F7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85" y="775136"/>
            <a:ext cx="5875143" cy="2849763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646CCBBC-2ACA-3CCD-6A8E-43C312C1A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184" y="3781016"/>
            <a:ext cx="5875143" cy="2826719"/>
          </a:xfrm>
          <a:prstGeom prst="rect">
            <a:avLst/>
          </a:prstGeom>
        </p:spPr>
      </p:pic>
      <p:sp>
        <p:nvSpPr>
          <p:cNvPr id="8" name="ZoneTexte 4">
            <a:extLst>
              <a:ext uri="{FF2B5EF4-FFF2-40B4-BE49-F238E27FC236}">
                <a16:creationId xmlns:a16="http://schemas.microsoft.com/office/drawing/2014/main" id="{05C7B6EF-22CE-768C-6EF9-F83CEC5437DE}"/>
              </a:ext>
            </a:extLst>
          </p:cNvPr>
          <p:cNvSpPr txBox="1"/>
          <p:nvPr/>
        </p:nvSpPr>
        <p:spPr>
          <a:xfrm>
            <a:off x="-1" y="94785"/>
            <a:ext cx="120433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 err="1">
                <a:latin typeface="Helvetica Light" panose="020B0403020202020204" pitchFamily="34" charset="0"/>
              </a:rPr>
              <a:t>Precipitation</a:t>
            </a:r>
            <a:r>
              <a:rPr lang="fr-FR" sz="2000" u="sng" dirty="0">
                <a:latin typeface="Helvetica Light" panose="020B0403020202020204" pitchFamily="34" charset="0"/>
              </a:rPr>
              <a:t> </a:t>
            </a:r>
            <a:r>
              <a:rPr lang="fr-FR" sz="2000" u="sng" dirty="0" err="1">
                <a:latin typeface="Helvetica Light" panose="020B0403020202020204" pitchFamily="34" charset="0"/>
              </a:rPr>
              <a:t>isotopic</a:t>
            </a:r>
            <a:r>
              <a:rPr lang="fr-FR" sz="2000" u="sng" dirty="0">
                <a:latin typeface="Helvetica Light" panose="020B0403020202020204" pitchFamily="34" charset="0"/>
              </a:rPr>
              <a:t> composition</a:t>
            </a:r>
          </a:p>
        </p:txBody>
      </p:sp>
      <p:sp>
        <p:nvSpPr>
          <p:cNvPr id="13" name="ZoneTexte 4">
            <a:extLst>
              <a:ext uri="{FF2B5EF4-FFF2-40B4-BE49-F238E27FC236}">
                <a16:creationId xmlns:a16="http://schemas.microsoft.com/office/drawing/2014/main" id="{1A3FFAF4-699D-DA71-52BA-3DDF868E13B3}"/>
              </a:ext>
            </a:extLst>
          </p:cNvPr>
          <p:cNvSpPr txBox="1"/>
          <p:nvPr/>
        </p:nvSpPr>
        <p:spPr>
          <a:xfrm>
            <a:off x="5307978" y="140951"/>
            <a:ext cx="45273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Helvetica Light" panose="020B0403020202020204" pitchFamily="34" charset="0"/>
              </a:rPr>
              <a:t>Data </a:t>
            </a:r>
            <a:r>
              <a:rPr lang="fr-FR" sz="1400" dirty="0" err="1">
                <a:latin typeface="Helvetica Light" panose="020B0403020202020204" pitchFamily="34" charset="0"/>
              </a:rPr>
              <a:t>from</a:t>
            </a:r>
            <a:r>
              <a:rPr lang="fr-FR" sz="1400" dirty="0">
                <a:latin typeface="Helvetica Light" panose="020B0403020202020204" pitchFamily="34" charset="0"/>
              </a:rPr>
              <a:t> </a:t>
            </a:r>
            <a:r>
              <a:rPr lang="fr-FR" sz="1400" dirty="0" err="1">
                <a:latin typeface="Helvetica Light" panose="020B0403020202020204" pitchFamily="34" charset="0"/>
              </a:rPr>
              <a:t>Stenni</a:t>
            </a:r>
            <a:r>
              <a:rPr lang="fr-FR" sz="1400" dirty="0">
                <a:latin typeface="Helvetica Light" panose="020B0403020202020204" pitchFamily="34" charset="0"/>
              </a:rPr>
              <a:t> et al. (2016), </a:t>
            </a:r>
            <a:r>
              <a:rPr lang="fr-FR" sz="1400" dirty="0" err="1">
                <a:latin typeface="Helvetica Light" panose="020B0403020202020204" pitchFamily="34" charset="0"/>
              </a:rPr>
              <a:t>Dreossi</a:t>
            </a:r>
            <a:r>
              <a:rPr lang="fr-FR" sz="1400" dirty="0">
                <a:latin typeface="Helvetica Light" panose="020B0403020202020204" pitchFamily="34" charset="0"/>
              </a:rPr>
              <a:t> et al. (in </a:t>
            </a:r>
            <a:r>
              <a:rPr lang="fr-FR" sz="1400" dirty="0" err="1">
                <a:latin typeface="Helvetica Light" panose="020B0403020202020204" pitchFamily="34" charset="0"/>
              </a:rPr>
              <a:t>prep</a:t>
            </a:r>
            <a:r>
              <a:rPr lang="fr-FR" sz="1400" dirty="0">
                <a:latin typeface="Helvetica Light" panose="020B0403020202020204" pitchFamily="34" charset="0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EB2CA0A-41C2-741C-3F00-ABB7B4322F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596A2ED0-B887-1204-3CAD-D46C438D46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8857" y="817193"/>
            <a:ext cx="3965351" cy="2907925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041A55CA-3D8A-107A-A354-CF21FD7BA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6813" y="3835705"/>
            <a:ext cx="3872011" cy="285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14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36DEED68-F9C4-BFE4-3FCD-32D613B1A727}"/>
              </a:ext>
            </a:extLst>
          </p:cNvPr>
          <p:cNvGrpSpPr/>
          <p:nvPr/>
        </p:nvGrpSpPr>
        <p:grpSpPr>
          <a:xfrm>
            <a:off x="9730870" y="104737"/>
            <a:ext cx="2305918" cy="1581273"/>
            <a:chOff x="8772552" y="2239527"/>
            <a:chExt cx="3260535" cy="223589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6EA4722-DB5F-67B0-38AB-4D6A03E5F5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0" t="20088"/>
            <a:stretch/>
          </p:blipFill>
          <p:spPr>
            <a:xfrm>
              <a:off x="8772552" y="2239527"/>
              <a:ext cx="3260535" cy="22358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2C1A3B1-D0B8-180D-DFBE-23F255F734D6}"/>
                </a:ext>
              </a:extLst>
            </p:cNvPr>
            <p:cNvGrpSpPr/>
            <p:nvPr/>
          </p:nvGrpSpPr>
          <p:grpSpPr>
            <a:xfrm>
              <a:off x="9100477" y="2357513"/>
              <a:ext cx="2831674" cy="728292"/>
              <a:chOff x="7308862" y="4860312"/>
              <a:chExt cx="2831674" cy="728292"/>
            </a:xfrm>
          </p:grpSpPr>
          <p:sp>
            <p:nvSpPr>
              <p:cNvPr id="33" name="ZoneTexte 7">
                <a:extLst>
                  <a:ext uri="{FF2B5EF4-FFF2-40B4-BE49-F238E27FC236}">
                    <a16:creationId xmlns:a16="http://schemas.microsoft.com/office/drawing/2014/main" id="{77210270-83D8-F7FA-3135-7EEC48E4F343}"/>
                  </a:ext>
                </a:extLst>
              </p:cNvPr>
              <p:cNvSpPr txBox="1"/>
              <p:nvPr/>
            </p:nvSpPr>
            <p:spPr>
              <a:xfrm>
                <a:off x="7308862" y="4869926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0-2 cm</a:t>
                </a:r>
              </a:p>
            </p:txBody>
          </p:sp>
          <p:sp>
            <p:nvSpPr>
              <p:cNvPr id="34" name="ZoneTexte 7">
                <a:extLst>
                  <a:ext uri="{FF2B5EF4-FFF2-40B4-BE49-F238E27FC236}">
                    <a16:creationId xmlns:a16="http://schemas.microsoft.com/office/drawing/2014/main" id="{10A7F812-39FA-8C35-04FA-D25D1E061B6C}"/>
                  </a:ext>
                </a:extLst>
              </p:cNvPr>
              <p:cNvSpPr txBox="1"/>
              <p:nvPr/>
            </p:nvSpPr>
            <p:spPr>
              <a:xfrm>
                <a:off x="7334336" y="5219852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2-5 cm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025F154-B8EE-EA49-BB5E-C4633BD27D81}"/>
                  </a:ext>
                </a:extLst>
              </p:cNvPr>
              <p:cNvSpPr/>
              <p:nvPr/>
            </p:nvSpPr>
            <p:spPr>
              <a:xfrm>
                <a:off x="8543250" y="4869926"/>
                <a:ext cx="1597286" cy="29189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2CCCF041-B88B-5C5C-E054-570838B843AD}"/>
                  </a:ext>
                </a:extLst>
              </p:cNvPr>
              <p:cNvSpPr/>
              <p:nvPr/>
            </p:nvSpPr>
            <p:spPr>
              <a:xfrm>
                <a:off x="8543250" y="5158878"/>
                <a:ext cx="1597286" cy="429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89EB055D-3AFD-7906-9737-2C757D4622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4860312"/>
                <a:ext cx="0" cy="30971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8761EF35-5B5B-656E-639E-00AE810C5E9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5198874"/>
                <a:ext cx="0" cy="38973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770F6065-1CE6-40BC-A4C0-0F0F7995E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838" y="1745416"/>
            <a:ext cx="5794969" cy="3577025"/>
          </a:xfrm>
          <a:prstGeom prst="rect">
            <a:avLst/>
          </a:prstGeom>
        </p:spPr>
      </p:pic>
      <p:sp>
        <p:nvSpPr>
          <p:cNvPr id="37" name="ZoneTexte 7">
            <a:extLst>
              <a:ext uri="{FF2B5EF4-FFF2-40B4-BE49-F238E27FC236}">
                <a16:creationId xmlns:a16="http://schemas.microsoft.com/office/drawing/2014/main" id="{394EBC33-691D-4DC3-CCE0-B2B46D4614A8}"/>
              </a:ext>
            </a:extLst>
          </p:cNvPr>
          <p:cNvSpPr txBox="1"/>
          <p:nvPr/>
        </p:nvSpPr>
        <p:spPr>
          <a:xfrm>
            <a:off x="8275994" y="2388501"/>
            <a:ext cx="3124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solidFill>
                  <a:srgbClr val="FF0000"/>
                </a:solidFill>
                <a:latin typeface="HELVETICA LIGHT" panose="020B0403020202020204" pitchFamily="34" charset="0"/>
              </a:rPr>
              <a:t>Summer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𝛿</a:t>
            </a:r>
            <a:r>
              <a:rPr lang="fr-FR" sz="1600" baseline="30000" dirty="0">
                <a:solidFill>
                  <a:srgbClr val="FF0000"/>
                </a:solidFill>
                <a:latin typeface="Helvetica Light" panose="020B0403020202020204" pitchFamily="34" charset="0"/>
              </a:rPr>
              <a:t>18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O </a:t>
            </a:r>
            <a:r>
              <a:rPr lang="fr-FR" sz="1600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enrichment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of the </a:t>
            </a:r>
            <a:r>
              <a:rPr lang="fr-FR" sz="1600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snow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surface </a:t>
            </a:r>
          </a:p>
        </p:txBody>
      </p:sp>
      <p:pic>
        <p:nvPicPr>
          <p:cNvPr id="5" name="Picture 4" descr="Chart, line chart&#10;&#10;Description automatically generated">
            <a:extLst>
              <a:ext uri="{FF2B5EF4-FFF2-40B4-BE49-F238E27FC236}">
                <a16:creationId xmlns:a16="http://schemas.microsoft.com/office/drawing/2014/main" id="{25F1B217-4008-F5E6-67FF-1A2ADF3FDD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82285"/>
            <a:ext cx="5916525" cy="3675715"/>
          </a:xfrm>
          <a:prstGeom prst="rect">
            <a:avLst/>
          </a:prstGeom>
        </p:spPr>
      </p:pic>
      <p:sp>
        <p:nvSpPr>
          <p:cNvPr id="53" name="ZoneTexte 7">
            <a:extLst>
              <a:ext uri="{FF2B5EF4-FFF2-40B4-BE49-F238E27FC236}">
                <a16:creationId xmlns:a16="http://schemas.microsoft.com/office/drawing/2014/main" id="{34F637D0-3DB0-6B5A-ED04-16494C23289B}"/>
              </a:ext>
            </a:extLst>
          </p:cNvPr>
          <p:cNvSpPr txBox="1"/>
          <p:nvPr/>
        </p:nvSpPr>
        <p:spPr>
          <a:xfrm>
            <a:off x="1848963" y="3902907"/>
            <a:ext cx="31826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Sublimation = </a:t>
            </a:r>
            <a:r>
              <a:rPr lang="fr-FR" sz="1600" b="1" dirty="0" err="1">
                <a:solidFill>
                  <a:srgbClr val="FF0000"/>
                </a:solidFill>
                <a:latin typeface="HELVETICA LIGHT" panose="020B0403020202020204" pitchFamily="34" charset="0"/>
              </a:rPr>
              <a:t>summer</a:t>
            </a:r>
            <a:r>
              <a:rPr lang="fr-FR" sz="1600" dirty="0">
                <a:solidFill>
                  <a:srgbClr val="FF0000"/>
                </a:solidFill>
                <a:latin typeface="Helvetica Light" panose="020B0403020202020204" pitchFamily="34" charset="0"/>
              </a:rPr>
              <a:t> signal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sp>
        <p:nvSpPr>
          <p:cNvPr id="13" name="ZoneTexte 3">
            <a:extLst>
              <a:ext uri="{FF2B5EF4-FFF2-40B4-BE49-F238E27FC236}">
                <a16:creationId xmlns:a16="http://schemas.microsoft.com/office/drawing/2014/main" id="{B26533EE-94C4-61C3-8F3E-C84D696609C6}"/>
              </a:ext>
            </a:extLst>
          </p:cNvPr>
          <p:cNvSpPr txBox="1"/>
          <p:nvPr/>
        </p:nvSpPr>
        <p:spPr>
          <a:xfrm>
            <a:off x="218064" y="74649"/>
            <a:ext cx="8742556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u="sng" dirty="0">
                <a:latin typeface="Helvetica Light" panose="020B0403020202020204" pitchFamily="34" charset="0"/>
                <a:ea typeface="Cambria Math" panose="02040503050406030204" pitchFamily="18" charset="0"/>
              </a:rPr>
              <a:t>Investigating the </a:t>
            </a:r>
            <a:r>
              <a:rPr lang="en-US" sz="2000" b="1" u="sng" dirty="0">
                <a:latin typeface="Helvetica Light" panose="020B0403020202020204" pitchFamily="34" charset="0"/>
                <a:ea typeface="Cambria Math" panose="02040503050406030204" pitchFamily="18" charset="0"/>
              </a:rPr>
              <a:t>role of vapor fluxes on the isotopic composition of the surface snow </a:t>
            </a:r>
            <a:r>
              <a:rPr lang="en-US" sz="2000" u="sng" dirty="0">
                <a:latin typeface="Helvetica Light" panose="020B0403020202020204" pitchFamily="34" charset="0"/>
                <a:ea typeface="Cambria Math" panose="02040503050406030204" pitchFamily="18" charset="0"/>
              </a:rPr>
              <a:t>at Dome C, East Antarctica</a:t>
            </a:r>
            <a:endParaRPr lang="en-US" sz="2000" u="sng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15" name="Picture 14" descr="A snowy road with a tower in the distance&#10;&#10;Description automatically generated with low confidence">
            <a:extLst>
              <a:ext uri="{FF2B5EF4-FFF2-40B4-BE49-F238E27FC236}">
                <a16:creationId xmlns:a16="http://schemas.microsoft.com/office/drawing/2014/main" id="{33174320-B868-9E2B-7E8F-6BC5E7633C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908" t="12837" r="144" b="17181"/>
          <a:stretch/>
        </p:blipFill>
        <p:spPr>
          <a:xfrm>
            <a:off x="371227" y="987629"/>
            <a:ext cx="1870357" cy="2129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6" name="ZoneTexte 3">
            <a:extLst>
              <a:ext uri="{FF2B5EF4-FFF2-40B4-BE49-F238E27FC236}">
                <a16:creationId xmlns:a16="http://schemas.microsoft.com/office/drawing/2014/main" id="{FD703FFF-7F4D-E816-9187-8B2C339ED34B}"/>
              </a:ext>
            </a:extLst>
          </p:cNvPr>
          <p:cNvSpPr txBox="1"/>
          <p:nvPr/>
        </p:nvSpPr>
        <p:spPr>
          <a:xfrm>
            <a:off x="3083493" y="1474388"/>
            <a:ext cx="1644624" cy="1569660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panose="020B0403020202020204" pitchFamily="34" charset="0"/>
                <a:ea typeface="Cambria Math" panose="02040503050406030204" pitchFamily="18" charset="0"/>
              </a:rPr>
              <a:t>In situ measurements &amp; estimation method = </a:t>
            </a:r>
          </a:p>
          <a:p>
            <a:pPr algn="ctr"/>
            <a:r>
              <a:rPr lang="en-US" sz="16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3 years of latent heat flux</a:t>
            </a:r>
          </a:p>
        </p:txBody>
      </p:sp>
      <p:sp>
        <p:nvSpPr>
          <p:cNvPr id="20" name="Bent Up Arrow 19">
            <a:extLst>
              <a:ext uri="{FF2B5EF4-FFF2-40B4-BE49-F238E27FC236}">
                <a16:creationId xmlns:a16="http://schemas.microsoft.com/office/drawing/2014/main" id="{B8DDC0B8-79D5-A044-2EB7-82AB34B898C0}"/>
              </a:ext>
            </a:extLst>
          </p:cNvPr>
          <p:cNvSpPr/>
          <p:nvPr/>
        </p:nvSpPr>
        <p:spPr>
          <a:xfrm flipV="1">
            <a:off x="2353769" y="1855879"/>
            <a:ext cx="680257" cy="1701359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3">
            <a:extLst>
              <a:ext uri="{FF2B5EF4-FFF2-40B4-BE49-F238E27FC236}">
                <a16:creationId xmlns:a16="http://schemas.microsoft.com/office/drawing/2014/main" id="{AC69C3EB-13E1-2CA2-1DA3-8C5EF0CBCDE9}"/>
              </a:ext>
            </a:extLst>
          </p:cNvPr>
          <p:cNvSpPr txBox="1"/>
          <p:nvPr/>
        </p:nvSpPr>
        <p:spPr>
          <a:xfrm>
            <a:off x="6275477" y="5496568"/>
            <a:ext cx="3455393" cy="10156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Vapor fluxes contribution to summer snow isotopic composition at Dome C?</a:t>
            </a:r>
          </a:p>
        </p:txBody>
      </p:sp>
      <p:sp>
        <p:nvSpPr>
          <p:cNvPr id="56" name="Bent Up Arrow 55">
            <a:extLst>
              <a:ext uri="{FF2B5EF4-FFF2-40B4-BE49-F238E27FC236}">
                <a16:creationId xmlns:a16="http://schemas.microsoft.com/office/drawing/2014/main" id="{19BC1B9E-848B-3062-E15A-6694EBB561A2}"/>
              </a:ext>
            </a:extLst>
          </p:cNvPr>
          <p:cNvSpPr/>
          <p:nvPr/>
        </p:nvSpPr>
        <p:spPr>
          <a:xfrm flipH="1" flipV="1">
            <a:off x="8960621" y="703242"/>
            <a:ext cx="680257" cy="1510206"/>
          </a:xfrm>
          <a:prstGeom prst="bent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ZoneTexte 3">
            <a:extLst>
              <a:ext uri="{FF2B5EF4-FFF2-40B4-BE49-F238E27FC236}">
                <a16:creationId xmlns:a16="http://schemas.microsoft.com/office/drawing/2014/main" id="{89EB733A-5E81-0F73-90D7-B0A1B150A420}"/>
              </a:ext>
            </a:extLst>
          </p:cNvPr>
          <p:cNvSpPr txBox="1"/>
          <p:nvPr/>
        </p:nvSpPr>
        <p:spPr>
          <a:xfrm>
            <a:off x="5610483" y="895373"/>
            <a:ext cx="3260146" cy="830997"/>
          </a:xfrm>
          <a:prstGeom prst="rect">
            <a:avLst/>
          </a:prstGeom>
          <a:noFill/>
          <a:ln w="19050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 Light" panose="020B0403020202020204" pitchFamily="34" charset="0"/>
                <a:ea typeface="Cambria Math" panose="02040503050406030204" pitchFamily="18" charset="0"/>
              </a:rPr>
              <a:t>Bi-weekly snow samples = </a:t>
            </a:r>
            <a:r>
              <a:rPr lang="en-US" sz="16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seasonal variability </a:t>
            </a:r>
            <a:r>
              <a:rPr lang="en-US" sz="1600" dirty="0">
                <a:latin typeface="Helvetica Light" panose="020B0403020202020204" pitchFamily="34" charset="0"/>
                <a:ea typeface="Cambria Math" panose="02040503050406030204" pitchFamily="18" charset="0"/>
              </a:rPr>
              <a:t>of isotopic composition</a:t>
            </a:r>
          </a:p>
        </p:txBody>
      </p:sp>
      <p:sp>
        <p:nvSpPr>
          <p:cNvPr id="61" name="ZoneTexte 7">
            <a:extLst>
              <a:ext uri="{FF2B5EF4-FFF2-40B4-BE49-F238E27FC236}">
                <a16:creationId xmlns:a16="http://schemas.microsoft.com/office/drawing/2014/main" id="{12FFDE75-A8B9-6696-9F00-2EECAE8D05EE}"/>
              </a:ext>
            </a:extLst>
          </p:cNvPr>
          <p:cNvSpPr txBox="1"/>
          <p:nvPr/>
        </p:nvSpPr>
        <p:spPr>
          <a:xfrm>
            <a:off x="9948108" y="6500544"/>
            <a:ext cx="15593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Helvetica Light" panose="020B0403020202020204" pitchFamily="34" charset="0"/>
              </a:rPr>
              <a:t>To the abstract</a:t>
            </a:r>
          </a:p>
        </p:txBody>
      </p:sp>
      <p:pic>
        <p:nvPicPr>
          <p:cNvPr id="63" name="Picture 62" descr="Qr code&#10;&#10;Description automatically generated">
            <a:extLst>
              <a:ext uri="{FF2B5EF4-FFF2-40B4-BE49-F238E27FC236}">
                <a16:creationId xmlns:a16="http://schemas.microsoft.com/office/drawing/2014/main" id="{572124F7-96E3-D8FE-0CD0-C91633DFFF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89822" y="5287283"/>
            <a:ext cx="1216877" cy="12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05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nowy road with a tower in the distance&#10;&#10;Description automatically generated with low confidence">
            <a:extLst>
              <a:ext uri="{FF2B5EF4-FFF2-40B4-BE49-F238E27FC236}">
                <a16:creationId xmlns:a16="http://schemas.microsoft.com/office/drawing/2014/main" id="{85341A1E-3467-5F46-0142-45105B84AC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08" t="12837" r="144" b="17181"/>
          <a:stretch/>
        </p:blipFill>
        <p:spPr>
          <a:xfrm>
            <a:off x="245652" y="775012"/>
            <a:ext cx="2477698" cy="28212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6" name="ZoneTexte 3">
            <a:extLst>
              <a:ext uri="{FF2B5EF4-FFF2-40B4-BE49-F238E27FC236}">
                <a16:creationId xmlns:a16="http://schemas.microsoft.com/office/drawing/2014/main" id="{3451AF6A-66AE-3BEE-A960-30364915C7A2}"/>
              </a:ext>
            </a:extLst>
          </p:cNvPr>
          <p:cNvSpPr txBox="1"/>
          <p:nvPr/>
        </p:nvSpPr>
        <p:spPr>
          <a:xfrm>
            <a:off x="2975558" y="1192800"/>
            <a:ext cx="5423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Three years of surface latent heat flux </a:t>
            </a:r>
            <a:r>
              <a:rPr lang="en-US" sz="2000" dirty="0">
                <a:latin typeface="Helvetica Light" panose="020B0403020202020204" pitchFamily="34" charset="0"/>
                <a:ea typeface="Cambria Math" panose="02040503050406030204" pitchFamily="18" charset="0"/>
              </a:rPr>
              <a:t>at Dome C, estimated from meteorological parameters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Summer</a:t>
            </a:r>
            <a:r>
              <a:rPr lang="en-US" sz="2000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 signal of the latent heat flux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ea typeface="Cambria Math" panose="02040503050406030204" pitchFamily="18" charset="0"/>
              </a:rPr>
              <a:t>Compared to mean annual accumulation = </a:t>
            </a:r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up to 20% 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7" name="ZoneTexte 3">
            <a:extLst>
              <a:ext uri="{FF2B5EF4-FFF2-40B4-BE49-F238E27FC236}">
                <a16:creationId xmlns:a16="http://schemas.microsoft.com/office/drawing/2014/main" id="{C9D9976E-202C-1286-F65A-CF4AE652F43E}"/>
              </a:ext>
            </a:extLst>
          </p:cNvPr>
          <p:cNvSpPr txBox="1"/>
          <p:nvPr/>
        </p:nvSpPr>
        <p:spPr>
          <a:xfrm>
            <a:off x="3633433" y="3839421"/>
            <a:ext cx="43913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Five years </a:t>
            </a:r>
            <a:r>
              <a:rPr lang="en-US" sz="2000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of snow sampling at </a:t>
            </a:r>
            <a:r>
              <a:rPr lang="en-US" sz="2000" dirty="0">
                <a:latin typeface="Helvetica Light" panose="020B0403020202020204" pitchFamily="34" charset="0"/>
                <a:ea typeface="Cambria Math" panose="02040503050406030204" pitchFamily="18" charset="0"/>
              </a:rPr>
              <a:t>Dome C, surface &amp; sub-surface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Summer enrichment in d18O </a:t>
            </a:r>
            <a:r>
              <a:rPr lang="en-US" sz="2000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of the surface compared to the sub-surface, by </a:t>
            </a:r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up to 6‰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Helvetica Light" panose="020B0403020202020204" pitchFamily="34" charset="0"/>
                <a:ea typeface="Cambria Math" panose="02040503050406030204" pitchFamily="18" charset="0"/>
              </a:rPr>
              <a:t>Summer depletion in d-excess, </a:t>
            </a:r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up to -6‰ 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8" name="ZoneTexte 4">
            <a:extLst>
              <a:ext uri="{FF2B5EF4-FFF2-40B4-BE49-F238E27FC236}">
                <a16:creationId xmlns:a16="http://schemas.microsoft.com/office/drawing/2014/main" id="{4FC0AF81-A776-11AD-299F-87B08651A3E1}"/>
              </a:ext>
            </a:extLst>
          </p:cNvPr>
          <p:cNvSpPr txBox="1"/>
          <p:nvPr/>
        </p:nvSpPr>
        <p:spPr>
          <a:xfrm>
            <a:off x="0" y="128681"/>
            <a:ext cx="12188952" cy="4001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Helvetica Light" panose="020B0403020202020204" pitchFamily="34" charset="0"/>
              </a:rPr>
              <a:t>Outline</a:t>
            </a:r>
            <a:endParaRPr lang="fr-FR" sz="2000" dirty="0">
              <a:latin typeface="Helvetica Light" panose="020B0403020202020204" pitchFamily="34" charset="0"/>
            </a:endParaRPr>
          </a:p>
        </p:txBody>
      </p:sp>
      <p:pic>
        <p:nvPicPr>
          <p:cNvPr id="9" name="Picture 8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E69201-044C-1554-E45C-AC9EFE3B0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301" y="758387"/>
            <a:ext cx="3295372" cy="2605643"/>
          </a:xfrm>
          <a:prstGeom prst="rect">
            <a:avLst/>
          </a:prstGeom>
        </p:spPr>
      </p:pic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14EDEBC3-D2C9-3F9D-AC68-6ACE11289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626" y="3795801"/>
            <a:ext cx="3704722" cy="2286791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002489E-C388-AAE4-6A63-587DA09D46DC}"/>
              </a:ext>
            </a:extLst>
          </p:cNvPr>
          <p:cNvGrpSpPr/>
          <p:nvPr/>
        </p:nvGrpSpPr>
        <p:grpSpPr>
          <a:xfrm>
            <a:off x="245652" y="3905828"/>
            <a:ext cx="3260535" cy="2235897"/>
            <a:chOff x="8772552" y="2239527"/>
            <a:chExt cx="3260535" cy="223589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9C49BC5-CEB0-1F67-0ACA-0915603329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0" t="20088"/>
            <a:stretch/>
          </p:blipFill>
          <p:spPr>
            <a:xfrm>
              <a:off x="8772552" y="2239527"/>
              <a:ext cx="3260535" cy="22358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414FDDD-4F76-A842-E3CC-6774013D8696}"/>
                </a:ext>
              </a:extLst>
            </p:cNvPr>
            <p:cNvGrpSpPr/>
            <p:nvPr/>
          </p:nvGrpSpPr>
          <p:grpSpPr>
            <a:xfrm>
              <a:off x="9100477" y="2357513"/>
              <a:ext cx="2831674" cy="728292"/>
              <a:chOff x="7308862" y="4860312"/>
              <a:chExt cx="2831674" cy="728292"/>
            </a:xfrm>
          </p:grpSpPr>
          <p:sp>
            <p:nvSpPr>
              <p:cNvPr id="15" name="ZoneTexte 7">
                <a:extLst>
                  <a:ext uri="{FF2B5EF4-FFF2-40B4-BE49-F238E27FC236}">
                    <a16:creationId xmlns:a16="http://schemas.microsoft.com/office/drawing/2014/main" id="{C9D396AD-89F5-6BC0-A61B-3FFA85F8A92D}"/>
                  </a:ext>
                </a:extLst>
              </p:cNvPr>
              <p:cNvSpPr txBox="1"/>
              <p:nvPr/>
            </p:nvSpPr>
            <p:spPr>
              <a:xfrm>
                <a:off x="7308862" y="4869926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0-2 cm</a:t>
                </a:r>
              </a:p>
            </p:txBody>
          </p:sp>
          <p:sp>
            <p:nvSpPr>
              <p:cNvPr id="16" name="ZoneTexte 7">
                <a:extLst>
                  <a:ext uri="{FF2B5EF4-FFF2-40B4-BE49-F238E27FC236}">
                    <a16:creationId xmlns:a16="http://schemas.microsoft.com/office/drawing/2014/main" id="{174757F2-F3E9-DC63-626E-3DFB28850DF7}"/>
                  </a:ext>
                </a:extLst>
              </p:cNvPr>
              <p:cNvSpPr txBox="1"/>
              <p:nvPr/>
            </p:nvSpPr>
            <p:spPr>
              <a:xfrm>
                <a:off x="7334336" y="5219852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2-5 cm</a:t>
                </a: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CFA28D06-596E-C5E2-B219-2AE306EE3EC9}"/>
                  </a:ext>
                </a:extLst>
              </p:cNvPr>
              <p:cNvSpPr/>
              <p:nvPr/>
            </p:nvSpPr>
            <p:spPr>
              <a:xfrm>
                <a:off x="8543250" y="4869926"/>
                <a:ext cx="1597286" cy="29189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86714BF-CF36-C05C-B099-608C06D8D7F7}"/>
                  </a:ext>
                </a:extLst>
              </p:cNvPr>
              <p:cNvSpPr/>
              <p:nvPr/>
            </p:nvSpPr>
            <p:spPr>
              <a:xfrm>
                <a:off x="8543250" y="5158878"/>
                <a:ext cx="1597286" cy="429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F2446EF8-90D7-DAD6-F08A-1B327B9D23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4860312"/>
                <a:ext cx="0" cy="30971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22B69BC4-2534-48D7-8CBB-9E1A620A59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5198874"/>
                <a:ext cx="0" cy="38973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ZoneTexte 3">
            <a:extLst>
              <a:ext uri="{FF2B5EF4-FFF2-40B4-BE49-F238E27FC236}">
                <a16:creationId xmlns:a16="http://schemas.microsoft.com/office/drawing/2014/main" id="{73DF4B8E-30B2-9E12-96D9-E05AA6F6A40E}"/>
              </a:ext>
            </a:extLst>
          </p:cNvPr>
          <p:cNvSpPr txBox="1"/>
          <p:nvPr/>
        </p:nvSpPr>
        <p:spPr>
          <a:xfrm>
            <a:off x="3222702" y="6382748"/>
            <a:ext cx="8865889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Implications for the </a:t>
            </a:r>
            <a:r>
              <a:rPr lang="en-US" sz="2000" b="1" dirty="0">
                <a:solidFill>
                  <a:srgbClr val="FF0000"/>
                </a:solidFill>
                <a:latin typeface="Helvetica Light" panose="020B0403020202020204" pitchFamily="34" charset="0"/>
                <a:ea typeface="Cambria Math" panose="02040503050406030204" pitchFamily="18" charset="0"/>
              </a:rPr>
              <a:t>interpretation of the isotopic climate record in ice cores</a:t>
            </a:r>
            <a:r>
              <a:rPr lang="en-US" sz="2000" b="1" dirty="0">
                <a:solidFill>
                  <a:srgbClr val="FF0000"/>
                </a:solidFill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 </a:t>
            </a:r>
            <a:endParaRPr lang="en-US" sz="2000" dirty="0">
              <a:solidFill>
                <a:srgbClr val="FF0000"/>
              </a:solidFill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0529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06850B3C-60F9-27A2-4619-9693EA5F3280}"/>
              </a:ext>
            </a:extLst>
          </p:cNvPr>
          <p:cNvGrpSpPr/>
          <p:nvPr/>
        </p:nvGrpSpPr>
        <p:grpSpPr>
          <a:xfrm>
            <a:off x="5040725" y="1771094"/>
            <a:ext cx="5372443" cy="3315811"/>
            <a:chOff x="5199152" y="1890356"/>
            <a:chExt cx="5372443" cy="3315811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35B5AA1-4B05-84C3-FFC3-9F48EF264612}"/>
                </a:ext>
              </a:extLst>
            </p:cNvPr>
            <p:cNvGrpSpPr/>
            <p:nvPr/>
          </p:nvGrpSpPr>
          <p:grpSpPr>
            <a:xfrm>
              <a:off x="5199152" y="2040572"/>
              <a:ext cx="5372443" cy="3165595"/>
              <a:chOff x="4277972" y="0"/>
              <a:chExt cx="6434254" cy="3791244"/>
            </a:xfrm>
          </p:grpSpPr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5BA83EB3-C944-2417-4357-3A11E83B7E01}"/>
                  </a:ext>
                </a:extLst>
              </p:cNvPr>
              <p:cNvGrpSpPr/>
              <p:nvPr/>
            </p:nvGrpSpPr>
            <p:grpSpPr>
              <a:xfrm>
                <a:off x="4650214" y="0"/>
                <a:ext cx="5914166" cy="3278459"/>
                <a:chOff x="4650214" y="0"/>
                <a:chExt cx="5914166" cy="3278459"/>
              </a:xfrm>
            </p:grpSpPr>
            <p:pic>
              <p:nvPicPr>
                <p:cNvPr id="67" name="Picture 66" descr="Chart&#10;&#10;Description automatically generated">
                  <a:extLst>
                    <a:ext uri="{FF2B5EF4-FFF2-40B4-BE49-F238E27FC236}">
                      <a16:creationId xmlns:a16="http://schemas.microsoft.com/office/drawing/2014/main" id="{29D39F07-A3D7-952E-1E46-689AC865BD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785" r="2297" b="54797"/>
                <a:stretch/>
              </p:blipFill>
              <p:spPr>
                <a:xfrm>
                  <a:off x="4650214" y="0"/>
                  <a:ext cx="5914166" cy="3100040"/>
                </a:xfrm>
                <a:prstGeom prst="rect">
                  <a:avLst/>
                </a:prstGeom>
              </p:spPr>
            </p:pic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B247B334-A3A7-64B5-40F6-F75C6E50FFE9}"/>
                    </a:ext>
                  </a:extLst>
                </p:cNvPr>
                <p:cNvSpPr/>
                <p:nvPr/>
              </p:nvSpPr>
              <p:spPr>
                <a:xfrm>
                  <a:off x="9909717" y="2955074"/>
                  <a:ext cx="278780" cy="323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9BEE4ED4-69D7-16E8-A3F7-B053DB7FAB48}"/>
                  </a:ext>
                </a:extLst>
              </p:cNvPr>
              <p:cNvSpPr/>
              <p:nvPr/>
            </p:nvSpPr>
            <p:spPr>
              <a:xfrm>
                <a:off x="8601306" y="2985740"/>
                <a:ext cx="564995" cy="3233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9" name="Group 58">
                <a:extLst>
                  <a:ext uri="{FF2B5EF4-FFF2-40B4-BE49-F238E27FC236}">
                    <a16:creationId xmlns:a16="http://schemas.microsoft.com/office/drawing/2014/main" id="{77A5E955-F2FF-EE4B-1B44-EAE77B4F403C}"/>
                  </a:ext>
                </a:extLst>
              </p:cNvPr>
              <p:cNvGrpSpPr/>
              <p:nvPr/>
            </p:nvGrpSpPr>
            <p:grpSpPr>
              <a:xfrm>
                <a:off x="4277972" y="2846355"/>
                <a:ext cx="6434254" cy="944889"/>
                <a:chOff x="4277972" y="3515423"/>
                <a:chExt cx="6434254" cy="944889"/>
              </a:xfrm>
            </p:grpSpPr>
            <p:pic>
              <p:nvPicPr>
                <p:cNvPr id="60" name="Picture 59" descr="Chart&#10;&#10;Description automatically generated">
                  <a:extLst>
                    <a:ext uri="{FF2B5EF4-FFF2-40B4-BE49-F238E27FC236}">
                      <a16:creationId xmlns:a16="http://schemas.microsoft.com/office/drawing/2014/main" id="{06949AC2-423E-4C4F-B7F4-767650A2A8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89758" b="1"/>
                <a:stretch/>
              </p:blipFill>
              <p:spPr>
                <a:xfrm>
                  <a:off x="4277972" y="3757962"/>
                  <a:ext cx="6434254" cy="702350"/>
                </a:xfrm>
                <a:prstGeom prst="rect">
                  <a:avLst/>
                </a:prstGeom>
              </p:spPr>
            </p:pic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4767254E-99BF-9996-B0BE-D8AEBD13B235}"/>
                    </a:ext>
                  </a:extLst>
                </p:cNvPr>
                <p:cNvSpPr/>
                <p:nvPr/>
              </p:nvSpPr>
              <p:spPr>
                <a:xfrm>
                  <a:off x="4505093" y="3596269"/>
                  <a:ext cx="278780" cy="323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636DAA52-8239-775A-C662-51A0ABD13F0C}"/>
                    </a:ext>
                  </a:extLst>
                </p:cNvPr>
                <p:cNvSpPr/>
                <p:nvPr/>
              </p:nvSpPr>
              <p:spPr>
                <a:xfrm>
                  <a:off x="5073967" y="3794809"/>
                  <a:ext cx="278780" cy="18399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B9BFE73C-118D-7B5D-07AF-89C1A9A4491D}"/>
                    </a:ext>
                  </a:extLst>
                </p:cNvPr>
                <p:cNvSpPr/>
                <p:nvPr/>
              </p:nvSpPr>
              <p:spPr>
                <a:xfrm>
                  <a:off x="9080810" y="3548876"/>
                  <a:ext cx="278780" cy="323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EB060D90-DAF1-3982-079C-4CA08C8EBF4D}"/>
                    </a:ext>
                  </a:extLst>
                </p:cNvPr>
                <p:cNvSpPr/>
                <p:nvPr/>
              </p:nvSpPr>
              <p:spPr>
                <a:xfrm>
                  <a:off x="7728174" y="3515423"/>
                  <a:ext cx="278781" cy="323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5" name="Rectangle 64">
                  <a:extLst>
                    <a:ext uri="{FF2B5EF4-FFF2-40B4-BE49-F238E27FC236}">
                      <a16:creationId xmlns:a16="http://schemas.microsoft.com/office/drawing/2014/main" id="{B617F820-235C-2AAD-B219-2365D1B3DD4E}"/>
                    </a:ext>
                  </a:extLst>
                </p:cNvPr>
                <p:cNvSpPr/>
                <p:nvPr/>
              </p:nvSpPr>
              <p:spPr>
                <a:xfrm>
                  <a:off x="6445025" y="3515423"/>
                  <a:ext cx="278781" cy="32338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D33031ED-FF21-CD25-59A9-A451F4565248}"/>
                    </a:ext>
                  </a:extLst>
                </p:cNvPr>
                <p:cNvSpPr/>
                <p:nvPr/>
              </p:nvSpPr>
              <p:spPr>
                <a:xfrm>
                  <a:off x="5431710" y="3806968"/>
                  <a:ext cx="564995" cy="11430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F2145D0-A985-3638-A758-5242BBD7F1B2}"/>
                </a:ext>
              </a:extLst>
            </p:cNvPr>
            <p:cNvSpPr txBox="1"/>
            <p:nvPr/>
          </p:nvSpPr>
          <p:spPr>
            <a:xfrm>
              <a:off x="5572223" y="1890356"/>
              <a:ext cx="29744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i="1" dirty="0" err="1">
                  <a:latin typeface="Helvetica Light" panose="020B0403020202020204" pitchFamily="34" charset="0"/>
                </a:rPr>
                <a:t>Jouzel</a:t>
              </a:r>
              <a:r>
                <a:rPr lang="en-GB" sz="1200" i="1" dirty="0">
                  <a:latin typeface="Helvetica Light" panose="020B0403020202020204" pitchFamily="34" charset="0"/>
                </a:rPr>
                <a:t> &amp; Masson-</a:t>
              </a:r>
              <a:r>
                <a:rPr lang="en-GB" sz="1200" i="1" dirty="0" err="1">
                  <a:latin typeface="Helvetica Light" panose="020B0403020202020204" pitchFamily="34" charset="0"/>
                </a:rPr>
                <a:t>Delmotte</a:t>
              </a:r>
              <a:r>
                <a:rPr lang="en-GB" sz="1200" i="1" dirty="0">
                  <a:latin typeface="Helvetica Light" panose="020B0403020202020204" pitchFamily="34" charset="0"/>
                </a:rPr>
                <a:t> 2010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91F79AF-F53A-F889-F150-44ACB65E899E}"/>
              </a:ext>
            </a:extLst>
          </p:cNvPr>
          <p:cNvGrpSpPr/>
          <p:nvPr/>
        </p:nvGrpSpPr>
        <p:grpSpPr>
          <a:xfrm>
            <a:off x="9206496" y="4742495"/>
            <a:ext cx="2888688" cy="1056093"/>
            <a:chOff x="5810337" y="5547448"/>
            <a:chExt cx="2888688" cy="1056093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B9E8809-7B3E-4674-A8FA-8E40B9E9A893}"/>
                </a:ext>
              </a:extLst>
            </p:cNvPr>
            <p:cNvSpPr/>
            <p:nvPr/>
          </p:nvSpPr>
          <p:spPr>
            <a:xfrm>
              <a:off x="6607088" y="5611096"/>
              <a:ext cx="602075" cy="602075"/>
            </a:xfrm>
            <a:prstGeom prst="ellips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07BD0A6-B8C2-2162-CF5C-A2CB65ED8D5A}"/>
                </a:ext>
              </a:extLst>
            </p:cNvPr>
            <p:cNvSpPr/>
            <p:nvPr/>
          </p:nvSpPr>
          <p:spPr>
            <a:xfrm>
              <a:off x="6438374" y="5907512"/>
              <a:ext cx="326697" cy="326697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6CCE395-C97D-6A4E-146E-B13A9B3B6FB7}"/>
                </a:ext>
              </a:extLst>
            </p:cNvPr>
            <p:cNvSpPr/>
            <p:nvPr/>
          </p:nvSpPr>
          <p:spPr>
            <a:xfrm>
              <a:off x="6958744" y="6004479"/>
              <a:ext cx="326697" cy="326697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B60D14D-251D-2012-A6FB-C158BB4D7B46}"/>
                </a:ext>
              </a:extLst>
            </p:cNvPr>
            <p:cNvSpPr txBox="1"/>
            <p:nvPr/>
          </p:nvSpPr>
          <p:spPr>
            <a:xfrm>
              <a:off x="7285441" y="6234209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baseline="30000" dirty="0"/>
                <a:t>1</a:t>
              </a:r>
              <a:r>
                <a:rPr lang="en-GB" b="1" dirty="0"/>
                <a:t>H</a:t>
              </a:r>
              <a:r>
                <a:rPr lang="en-GB" dirty="0"/>
                <a:t>, </a:t>
              </a:r>
              <a:r>
                <a:rPr lang="en-GB" baseline="30000" dirty="0"/>
                <a:t>2</a:t>
              </a:r>
              <a:r>
                <a:rPr lang="en-GB" dirty="0"/>
                <a:t>H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603103B-0999-50AC-A954-2B97CE1A4D5C}"/>
                </a:ext>
              </a:extLst>
            </p:cNvPr>
            <p:cNvSpPr txBox="1"/>
            <p:nvPr/>
          </p:nvSpPr>
          <p:spPr>
            <a:xfrm>
              <a:off x="7236387" y="5547448"/>
              <a:ext cx="146263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baseline="30000" dirty="0"/>
                <a:t>16</a:t>
              </a:r>
              <a:r>
                <a:rPr lang="en-GB" b="1" dirty="0"/>
                <a:t>O</a:t>
              </a:r>
              <a:r>
                <a:rPr lang="en-GB" dirty="0"/>
                <a:t>, </a:t>
              </a:r>
              <a:r>
                <a:rPr lang="en-GB" baseline="30000" dirty="0"/>
                <a:t>17</a:t>
              </a:r>
              <a:r>
                <a:rPr lang="en-GB" dirty="0"/>
                <a:t>O, </a:t>
              </a:r>
              <a:r>
                <a:rPr lang="en-GB" baseline="30000" dirty="0"/>
                <a:t>18</a:t>
              </a:r>
              <a:r>
                <a:rPr lang="en-GB" dirty="0"/>
                <a:t>O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A885018-8D96-D48E-0092-C4307CAB6D5F}"/>
                </a:ext>
              </a:extLst>
            </p:cNvPr>
            <p:cNvSpPr txBox="1"/>
            <p:nvPr/>
          </p:nvSpPr>
          <p:spPr>
            <a:xfrm>
              <a:off x="5810337" y="6209827"/>
              <a:ext cx="100811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baseline="30000" dirty="0"/>
                <a:t>1</a:t>
              </a:r>
              <a:r>
                <a:rPr lang="en-GB" b="1" dirty="0"/>
                <a:t>H</a:t>
              </a:r>
              <a:r>
                <a:rPr lang="en-GB" dirty="0"/>
                <a:t>, </a:t>
              </a:r>
              <a:r>
                <a:rPr lang="en-GB" baseline="30000" dirty="0"/>
                <a:t>2</a:t>
              </a:r>
              <a:r>
                <a:rPr lang="en-GB" dirty="0"/>
                <a:t>H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7C853E-8574-F6D3-D619-D86D7D1A0113}"/>
              </a:ext>
            </a:extLst>
          </p:cNvPr>
          <p:cNvGrpSpPr/>
          <p:nvPr/>
        </p:nvGrpSpPr>
        <p:grpSpPr>
          <a:xfrm>
            <a:off x="85669" y="1510578"/>
            <a:ext cx="5106682" cy="5096727"/>
            <a:chOff x="112633" y="836202"/>
            <a:chExt cx="5106682" cy="5096727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A042BEBD-CBF7-EB83-34A0-F1BFA277D7B0}"/>
                </a:ext>
              </a:extLst>
            </p:cNvPr>
            <p:cNvGrpSpPr/>
            <p:nvPr/>
          </p:nvGrpSpPr>
          <p:grpSpPr>
            <a:xfrm>
              <a:off x="112633" y="836202"/>
              <a:ext cx="5106682" cy="5096727"/>
              <a:chOff x="278546" y="477382"/>
              <a:chExt cx="5106682" cy="5096727"/>
            </a:xfrm>
          </p:grpSpPr>
          <p:pic>
            <p:nvPicPr>
              <p:cNvPr id="16" name="Picture 15" descr="A picture containing text, white&#10;&#10;Description automatically generated">
                <a:extLst>
                  <a:ext uri="{FF2B5EF4-FFF2-40B4-BE49-F238E27FC236}">
                    <a16:creationId xmlns:a16="http://schemas.microsoft.com/office/drawing/2014/main" id="{0DC3D8FE-2FE9-9B3A-304B-AE828C6877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8546" y="477382"/>
                <a:ext cx="5106682" cy="5096727"/>
              </a:xfrm>
              <a:prstGeom prst="rect">
                <a:avLst/>
              </a:prstGeom>
            </p:spPr>
          </p:pic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521ED218-2B65-63F8-87CE-ED9D3DFF428C}"/>
                  </a:ext>
                </a:extLst>
              </p:cNvPr>
              <p:cNvGrpSpPr/>
              <p:nvPr/>
            </p:nvGrpSpPr>
            <p:grpSpPr>
              <a:xfrm>
                <a:off x="3271700" y="3617604"/>
                <a:ext cx="1226010" cy="570253"/>
                <a:chOff x="3271700" y="3617604"/>
                <a:chExt cx="1226010" cy="570253"/>
              </a:xfrm>
            </p:grpSpPr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142DA43-398B-FD5F-C544-6B6EAD47E7BB}"/>
                    </a:ext>
                  </a:extLst>
                </p:cNvPr>
                <p:cNvSpPr txBox="1"/>
                <p:nvPr/>
              </p:nvSpPr>
              <p:spPr>
                <a:xfrm>
                  <a:off x="3271700" y="3818525"/>
                  <a:ext cx="122601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GB" b="1" dirty="0">
                      <a:latin typeface="HELVETICA LIGHT" panose="020B0403020202020204" pitchFamily="34" charset="0"/>
                    </a:rPr>
                    <a:t>DOME C</a:t>
                  </a:r>
                </a:p>
              </p:txBody>
            </p:sp>
            <p:sp>
              <p:nvSpPr>
                <p:cNvPr id="19" name="Cross 18">
                  <a:extLst>
                    <a:ext uri="{FF2B5EF4-FFF2-40B4-BE49-F238E27FC236}">
                      <a16:creationId xmlns:a16="http://schemas.microsoft.com/office/drawing/2014/main" id="{ABC9C509-5EAA-2F1A-1DD8-4BA6F9C672FA}"/>
                    </a:ext>
                  </a:extLst>
                </p:cNvPr>
                <p:cNvSpPr/>
                <p:nvPr/>
              </p:nvSpPr>
              <p:spPr>
                <a:xfrm rot="2346454">
                  <a:off x="3749876" y="3617604"/>
                  <a:ext cx="269658" cy="265492"/>
                </a:xfrm>
                <a:prstGeom prst="plus">
                  <a:avLst>
                    <a:gd name="adj" fmla="val 39852"/>
                  </a:avLst>
                </a:prstGeom>
                <a:solidFill>
                  <a:srgbClr val="C00000"/>
                </a:solidFill>
                <a:ln w="63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14747BD-82F0-3478-C664-9FB9991A957F}"/>
                </a:ext>
              </a:extLst>
            </p:cNvPr>
            <p:cNvSpPr/>
            <p:nvPr/>
          </p:nvSpPr>
          <p:spPr>
            <a:xfrm>
              <a:off x="119434" y="839849"/>
              <a:ext cx="5093080" cy="509308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3" name="Picture 2" descr="Beyond EPICA: Drilling technology">
            <a:extLst>
              <a:ext uri="{FF2B5EF4-FFF2-40B4-BE49-F238E27FC236}">
                <a16:creationId xmlns:a16="http://schemas.microsoft.com/office/drawing/2014/main" id="{435CC381-57F1-9AEE-1C50-84C68C092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788" y="1262943"/>
            <a:ext cx="1155921" cy="276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ZoneTexte 3">
            <a:extLst>
              <a:ext uri="{FF2B5EF4-FFF2-40B4-BE49-F238E27FC236}">
                <a16:creationId xmlns:a16="http://schemas.microsoft.com/office/drawing/2014/main" id="{4697E69A-DB4F-C0F2-8265-CB67973E619D}"/>
              </a:ext>
            </a:extLst>
          </p:cNvPr>
          <p:cNvSpPr txBox="1"/>
          <p:nvPr/>
        </p:nvSpPr>
        <p:spPr>
          <a:xfrm>
            <a:off x="5111815" y="5727040"/>
            <a:ext cx="4055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Little Dome C – Beyond EPICA ice core drilling project: aim at 1.5million years back in time</a:t>
            </a:r>
            <a:endParaRPr lang="en-US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88ABB97-7A7C-B94A-2C8C-2D2A50934C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27" name="Picture 2" descr="Glaces de l'Antarctique : une histoire détaillée de notre climat sur 800  000 ans">
            <a:extLst>
              <a:ext uri="{FF2B5EF4-FFF2-40B4-BE49-F238E27FC236}">
                <a16:creationId xmlns:a16="http://schemas.microsoft.com/office/drawing/2014/main" id="{32A018C8-A91C-3673-E37A-435497793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45176" y="358399"/>
            <a:ext cx="2809353" cy="2103894"/>
          </a:xfrm>
          <a:prstGeom prst="rect">
            <a:avLst/>
          </a:prstGeom>
          <a:noFill/>
        </p:spPr>
      </p:pic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7F288FFE-D9C3-9DA6-E5C0-30200F4D43B8}"/>
              </a:ext>
            </a:extLst>
          </p:cNvPr>
          <p:cNvCxnSpPr>
            <a:cxnSpLocks/>
          </p:cNvCxnSpPr>
          <p:nvPr/>
        </p:nvCxnSpPr>
        <p:spPr>
          <a:xfrm flipH="1">
            <a:off x="8932579" y="1598240"/>
            <a:ext cx="2026171" cy="1557555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6" name="Diagram 85">
            <a:extLst>
              <a:ext uri="{FF2B5EF4-FFF2-40B4-BE49-F238E27FC236}">
                <a16:creationId xmlns:a16="http://schemas.microsoft.com/office/drawing/2014/main" id="{A827F760-2D43-89E4-A3E4-B097F69CBEAA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" name="ZoneTexte 3">
            <a:extLst>
              <a:ext uri="{FF2B5EF4-FFF2-40B4-BE49-F238E27FC236}">
                <a16:creationId xmlns:a16="http://schemas.microsoft.com/office/drawing/2014/main" id="{765C0467-10B1-B0BF-12C3-5D00CC05366E}"/>
              </a:ext>
            </a:extLst>
          </p:cNvPr>
          <p:cNvSpPr txBox="1"/>
          <p:nvPr/>
        </p:nvSpPr>
        <p:spPr>
          <a:xfrm>
            <a:off x="174632" y="511351"/>
            <a:ext cx="703439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Accurate interpretation of the isotopic record in ice cores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780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DC31C-0EC3-F463-6F53-A560466E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8" name="Picture 2" descr="Ice core drilling in Antarctica to discover environment evolution over the  last 1,5 million years — MercoPress">
            <a:extLst>
              <a:ext uri="{FF2B5EF4-FFF2-40B4-BE49-F238E27FC236}">
                <a16:creationId xmlns:a16="http://schemas.microsoft.com/office/drawing/2014/main" id="{538A9DD0-8810-8104-D706-0678AEFC7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171" y="1088717"/>
            <a:ext cx="3450534" cy="2587900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A83796A7-0355-AA95-0595-23BA71EE22ED}"/>
              </a:ext>
            </a:extLst>
          </p:cNvPr>
          <p:cNvGrpSpPr/>
          <p:nvPr/>
        </p:nvGrpSpPr>
        <p:grpSpPr>
          <a:xfrm>
            <a:off x="208417" y="1057147"/>
            <a:ext cx="6096000" cy="3720563"/>
            <a:chOff x="321470" y="502120"/>
            <a:chExt cx="6096000" cy="3720563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884D5E3-845E-A1CB-4420-287B97E579A2}"/>
                </a:ext>
              </a:extLst>
            </p:cNvPr>
            <p:cNvGrpSpPr/>
            <p:nvPr/>
          </p:nvGrpSpPr>
          <p:grpSpPr>
            <a:xfrm>
              <a:off x="321470" y="502120"/>
              <a:ext cx="6096000" cy="3720563"/>
              <a:chOff x="661939" y="580180"/>
              <a:chExt cx="6096000" cy="3720563"/>
            </a:xfrm>
          </p:grpSpPr>
          <p:pic>
            <p:nvPicPr>
              <p:cNvPr id="6" name="Picture 5" descr="A picture containing timeline&#10;&#10;Description automatically generated">
                <a:extLst>
                  <a:ext uri="{FF2B5EF4-FFF2-40B4-BE49-F238E27FC236}">
                    <a16:creationId xmlns:a16="http://schemas.microsoft.com/office/drawing/2014/main" id="{52F18B51-50A2-D2C3-BC69-932145D80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1939" y="580180"/>
                <a:ext cx="6096000" cy="3720563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3AB8370-AA8F-D14C-8CC4-492C84BF43FE}"/>
                  </a:ext>
                </a:extLst>
              </p:cNvPr>
              <p:cNvSpPr txBox="1"/>
              <p:nvPr/>
            </p:nvSpPr>
            <p:spPr>
              <a:xfrm>
                <a:off x="661939" y="3856830"/>
                <a:ext cx="119713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sz="1200" i="1" dirty="0">
                    <a:latin typeface="Helvetica Light" panose="020B0403020202020204" pitchFamily="34" charset="0"/>
                  </a:rPr>
                  <a:t>Casado 2017</a:t>
                </a:r>
              </a:p>
            </p:txBody>
          </p:sp>
        </p:grp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E09F96E-7436-27FC-56F6-E405289997FD}"/>
                </a:ext>
              </a:extLst>
            </p:cNvPr>
            <p:cNvSpPr/>
            <p:nvPr/>
          </p:nvSpPr>
          <p:spPr>
            <a:xfrm>
              <a:off x="5603431" y="1827640"/>
              <a:ext cx="814039" cy="9144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5" name="Striped Right Arrow 14">
            <a:extLst>
              <a:ext uri="{FF2B5EF4-FFF2-40B4-BE49-F238E27FC236}">
                <a16:creationId xmlns:a16="http://schemas.microsoft.com/office/drawing/2014/main" id="{1B63FA5B-1F53-7695-A77D-EBD4C8E5D630}"/>
              </a:ext>
            </a:extLst>
          </p:cNvPr>
          <p:cNvSpPr/>
          <p:nvPr/>
        </p:nvSpPr>
        <p:spPr>
          <a:xfrm>
            <a:off x="6521648" y="2450154"/>
            <a:ext cx="2398409" cy="779426"/>
          </a:xfrm>
          <a:prstGeom prst="stripedRightArrow">
            <a:avLst/>
          </a:prstGeom>
          <a:solidFill>
            <a:srgbClr val="FF0000">
              <a:alpha val="4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C8E87F-1583-E77C-6EA4-3D2B3743E960}"/>
              </a:ext>
            </a:extLst>
          </p:cNvPr>
          <p:cNvGrpSpPr/>
          <p:nvPr/>
        </p:nvGrpSpPr>
        <p:grpSpPr>
          <a:xfrm>
            <a:off x="6521648" y="3463408"/>
            <a:ext cx="4592854" cy="3140270"/>
            <a:chOff x="800814" y="958179"/>
            <a:chExt cx="6118993" cy="4085702"/>
          </a:xfrm>
        </p:grpSpPr>
        <p:pic>
          <p:nvPicPr>
            <p:cNvPr id="26" name="Picture 2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BF45E1B5-EA72-9AB4-E26C-D68CFDD3D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814" y="958179"/>
              <a:ext cx="6118993" cy="4085702"/>
            </a:xfrm>
            <a:prstGeom prst="rect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46BD330-D662-88CB-0FA5-1F139F999C8B}"/>
                </a:ext>
              </a:extLst>
            </p:cNvPr>
            <p:cNvSpPr txBox="1"/>
            <p:nvPr/>
          </p:nvSpPr>
          <p:spPr>
            <a:xfrm>
              <a:off x="3599126" y="4634451"/>
              <a:ext cx="3224522" cy="341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i="1" dirty="0">
                  <a:latin typeface="Helvetica Light" panose="020B0403020202020204" pitchFamily="34" charset="0"/>
                </a:rPr>
                <a:t>courtesy of Laura DIETRICH</a:t>
              </a:r>
            </a:p>
          </p:txBody>
        </p:sp>
      </p:grpSp>
      <p:sp>
        <p:nvSpPr>
          <p:cNvPr id="29" name="ZoneTexte 3">
            <a:extLst>
              <a:ext uri="{FF2B5EF4-FFF2-40B4-BE49-F238E27FC236}">
                <a16:creationId xmlns:a16="http://schemas.microsoft.com/office/drawing/2014/main" id="{19C80C2B-38E0-5CB0-B030-A8773D4F1F46}"/>
              </a:ext>
            </a:extLst>
          </p:cNvPr>
          <p:cNvSpPr txBox="1"/>
          <p:nvPr/>
        </p:nvSpPr>
        <p:spPr>
          <a:xfrm>
            <a:off x="345343" y="4859898"/>
            <a:ext cx="59590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Water stable isotopes proxy for </a:t>
            </a:r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past local temperatures</a:t>
            </a:r>
          </a:p>
          <a:p>
            <a:pPr algn="ctr"/>
            <a:r>
              <a:rPr lang="en-US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BUT 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variations in the snow isotopic composition in-between precipitation events</a:t>
            </a:r>
          </a:p>
          <a:p>
            <a:pPr algn="ctr"/>
            <a:endParaRPr lang="en-US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= </a:t>
            </a:r>
            <a:r>
              <a:rPr lang="en-US" b="1" u="sng" dirty="0">
                <a:latin typeface="Helvetica Light" panose="020B0403020202020204" pitchFamily="34" charset="0"/>
                <a:ea typeface="Cambria Math" panose="02040503050406030204" pitchFamily="18" charset="0"/>
              </a:rPr>
              <a:t>post-depositional processes</a:t>
            </a:r>
            <a:endParaRPr lang="en-US" b="1" u="sng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C2606FB-B917-4663-757D-6B42D3B488AE}"/>
              </a:ext>
            </a:extLst>
          </p:cNvPr>
          <p:cNvSpPr txBox="1"/>
          <p:nvPr/>
        </p:nvSpPr>
        <p:spPr>
          <a:xfrm>
            <a:off x="209424" y="518017"/>
            <a:ext cx="8209747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LVETICA LIGHT" panose="020B0403020202020204" pitchFamily="34" charset="0"/>
              </a:rPr>
              <a:t>Effect of post-depositional processes on the isotopic climate record?</a:t>
            </a:r>
          </a:p>
        </p:txBody>
      </p:sp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8C5A0C10-FDFA-5550-2F73-919AC17C650F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28586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4" name="Group 1093">
            <a:extLst>
              <a:ext uri="{FF2B5EF4-FFF2-40B4-BE49-F238E27FC236}">
                <a16:creationId xmlns:a16="http://schemas.microsoft.com/office/drawing/2014/main" id="{43FBFBA2-DECD-A72C-93B2-608D1F00D722}"/>
              </a:ext>
            </a:extLst>
          </p:cNvPr>
          <p:cNvGrpSpPr/>
          <p:nvPr/>
        </p:nvGrpSpPr>
        <p:grpSpPr>
          <a:xfrm>
            <a:off x="8705851" y="3511544"/>
            <a:ext cx="3260535" cy="2235897"/>
            <a:chOff x="8772552" y="2239527"/>
            <a:chExt cx="3260535" cy="223589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7C13A165-A32C-FD47-F1E4-E38B5EFDE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0" t="20088"/>
            <a:stretch/>
          </p:blipFill>
          <p:spPr>
            <a:xfrm>
              <a:off x="8772552" y="2239527"/>
              <a:ext cx="3260535" cy="2235897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1072" name="Group 1071">
              <a:extLst>
                <a:ext uri="{FF2B5EF4-FFF2-40B4-BE49-F238E27FC236}">
                  <a16:creationId xmlns:a16="http://schemas.microsoft.com/office/drawing/2014/main" id="{48AA3BC1-D291-1A1A-F89C-9FA7F87C469A}"/>
                </a:ext>
              </a:extLst>
            </p:cNvPr>
            <p:cNvGrpSpPr/>
            <p:nvPr/>
          </p:nvGrpSpPr>
          <p:grpSpPr>
            <a:xfrm>
              <a:off x="9100477" y="2357513"/>
              <a:ext cx="2831674" cy="728292"/>
              <a:chOff x="7308862" y="4860312"/>
              <a:chExt cx="2831674" cy="728292"/>
            </a:xfrm>
          </p:grpSpPr>
          <p:sp>
            <p:nvSpPr>
              <p:cNvPr id="23" name="ZoneTexte 7">
                <a:extLst>
                  <a:ext uri="{FF2B5EF4-FFF2-40B4-BE49-F238E27FC236}">
                    <a16:creationId xmlns:a16="http://schemas.microsoft.com/office/drawing/2014/main" id="{8CF8016D-9916-C79F-F8EB-AC4BCF75F28A}"/>
                  </a:ext>
                </a:extLst>
              </p:cNvPr>
              <p:cNvSpPr txBox="1"/>
              <p:nvPr/>
            </p:nvSpPr>
            <p:spPr>
              <a:xfrm>
                <a:off x="7308862" y="4869926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0-2 cm</a:t>
                </a:r>
              </a:p>
            </p:txBody>
          </p:sp>
          <p:sp>
            <p:nvSpPr>
              <p:cNvPr id="24" name="ZoneTexte 7">
                <a:extLst>
                  <a:ext uri="{FF2B5EF4-FFF2-40B4-BE49-F238E27FC236}">
                    <a16:creationId xmlns:a16="http://schemas.microsoft.com/office/drawing/2014/main" id="{0EDE9F90-0FA6-3231-EFAB-D14DE9F8904F}"/>
                  </a:ext>
                </a:extLst>
              </p:cNvPr>
              <p:cNvSpPr txBox="1"/>
              <p:nvPr/>
            </p:nvSpPr>
            <p:spPr>
              <a:xfrm>
                <a:off x="7334336" y="5219852"/>
                <a:ext cx="108166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400" dirty="0">
                    <a:latin typeface="Helvetica" pitchFamily="2" charset="0"/>
                  </a:rPr>
                  <a:t>2-5 cm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8FF49798-3BF7-3213-B71D-DF5B0D3EE8E4}"/>
                  </a:ext>
                </a:extLst>
              </p:cNvPr>
              <p:cNvSpPr/>
              <p:nvPr/>
            </p:nvSpPr>
            <p:spPr>
              <a:xfrm>
                <a:off x="8543250" y="4869926"/>
                <a:ext cx="1597286" cy="29189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477A77A-69C2-A827-A6F2-FFF35BC1F363}"/>
                  </a:ext>
                </a:extLst>
              </p:cNvPr>
              <p:cNvSpPr/>
              <p:nvPr/>
            </p:nvSpPr>
            <p:spPr>
              <a:xfrm>
                <a:off x="8543250" y="5158878"/>
                <a:ext cx="1597286" cy="429726"/>
              </a:xfrm>
              <a:prstGeom prst="rect">
                <a:avLst/>
              </a:prstGeom>
              <a:solidFill>
                <a:schemeClr val="accent3">
                  <a:lumMod val="40000"/>
                  <a:lumOff val="6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59AC0EE6-7805-D744-3006-9B5557338E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4860312"/>
                <a:ext cx="0" cy="309717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A45D3D06-8DEB-037F-D3FB-F9CC331367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16003" y="5198874"/>
                <a:ext cx="0" cy="38973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3A4948F-979F-F488-A17F-EF1464E5ACAA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386DC31C-0EC3-F463-6F53-A560466EE0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sp>
        <p:nvSpPr>
          <p:cNvPr id="34" name="ZoneTexte 3">
            <a:extLst>
              <a:ext uri="{FF2B5EF4-FFF2-40B4-BE49-F238E27FC236}">
                <a16:creationId xmlns:a16="http://schemas.microsoft.com/office/drawing/2014/main" id="{B1F5448A-9036-F5C5-C75C-D53CA560AC82}"/>
              </a:ext>
            </a:extLst>
          </p:cNvPr>
          <p:cNvSpPr txBox="1"/>
          <p:nvPr/>
        </p:nvSpPr>
        <p:spPr>
          <a:xfrm>
            <a:off x="158903" y="834500"/>
            <a:ext cx="118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monitoring of the isotopic composition in the </a:t>
            </a:r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atmosphere, precipitation 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and </a:t>
            </a:r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snow</a:t>
            </a:r>
            <a:endParaRPr lang="en-US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35" name="ZoneTexte 3">
            <a:extLst>
              <a:ext uri="{FF2B5EF4-FFF2-40B4-BE49-F238E27FC236}">
                <a16:creationId xmlns:a16="http://schemas.microsoft.com/office/drawing/2014/main" id="{4FF77FC9-6413-8694-1E3D-2DC15EFF4731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How is formed the isotopic climate record at the surface?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graphicFrame>
        <p:nvGraphicFramePr>
          <p:cNvPr id="1061" name="Table 1061">
            <a:extLst>
              <a:ext uri="{FF2B5EF4-FFF2-40B4-BE49-F238E27FC236}">
                <a16:creationId xmlns:a16="http://schemas.microsoft.com/office/drawing/2014/main" id="{11A33E59-D034-A8B7-22EA-5A6738E7CA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880877"/>
              </p:ext>
            </p:extLst>
          </p:nvPr>
        </p:nvGraphicFramePr>
        <p:xfrm>
          <a:off x="3989635" y="1410877"/>
          <a:ext cx="7987817" cy="18778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0851">
                  <a:extLst>
                    <a:ext uri="{9D8B030D-6E8A-4147-A177-3AD203B41FA5}">
                      <a16:colId xmlns:a16="http://schemas.microsoft.com/office/drawing/2014/main" val="2099404529"/>
                    </a:ext>
                  </a:extLst>
                </a:gridCol>
                <a:gridCol w="1817649">
                  <a:extLst>
                    <a:ext uri="{9D8B030D-6E8A-4147-A177-3AD203B41FA5}">
                      <a16:colId xmlns:a16="http://schemas.microsoft.com/office/drawing/2014/main" val="3684970887"/>
                    </a:ext>
                  </a:extLst>
                </a:gridCol>
                <a:gridCol w="2899317">
                  <a:extLst>
                    <a:ext uri="{9D8B030D-6E8A-4147-A177-3AD203B41FA5}">
                      <a16:colId xmlns:a16="http://schemas.microsoft.com/office/drawing/2014/main" val="1715909212"/>
                    </a:ext>
                  </a:extLst>
                </a:gridCol>
              </a:tblGrid>
              <a:tr h="339536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Atmosphere</a:t>
                      </a:r>
                      <a:endParaRPr lang="fr-FR" sz="1600" b="0" i="0" dirty="0">
                        <a:latin typeface="Helvetica Light" panose="020B0403020202020204" pitchFamily="34" charset="0"/>
                      </a:endParaRP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Precipitation</a:t>
                      </a:r>
                      <a:endParaRPr lang="fr-FR" sz="1600" b="0" i="0" dirty="0">
                        <a:latin typeface="Helvetica Light" panose="020B0403020202020204" pitchFamily="34" charset="0"/>
                      </a:endParaRP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Snow surface &amp; 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sub-surface</a:t>
                      </a:r>
                      <a:endParaRPr lang="fr-FR" sz="1600" b="0" i="0" dirty="0">
                        <a:latin typeface="Helvetica Light" panose="020B0403020202020204" pitchFamily="34" charset="0"/>
                      </a:endParaRPr>
                    </a:p>
                  </a:txBody>
                  <a:tcPr marL="83824" marR="83824" marT="41912" marB="41912"/>
                </a:tc>
                <a:extLst>
                  <a:ext uri="{0D108BD9-81ED-4DB2-BD59-A6C34878D82A}">
                    <a16:rowId xmlns:a16="http://schemas.microsoft.com/office/drawing/2014/main" val="2284941805"/>
                  </a:ext>
                </a:extLst>
              </a:tr>
              <a:tr h="375773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Continuously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</a:t>
                      </a: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Daily 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samples</a:t>
                      </a:r>
                      <a:endParaRPr lang="fr-FR" sz="1600" b="0" i="0" dirty="0">
                        <a:latin typeface="Helvetica Light" panose="020B0403020202020204" pitchFamily="34" charset="0"/>
                      </a:endParaRP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Bi-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weekly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samples</a:t>
                      </a:r>
                      <a:endParaRPr lang="fr-FR" sz="1600" b="0" i="0" dirty="0">
                        <a:latin typeface="Helvetica Light" panose="020B0403020202020204" pitchFamily="34" charset="0"/>
                      </a:endParaRPr>
                    </a:p>
                  </a:txBody>
                  <a:tcPr marL="83824" marR="83824" marT="41912" marB="41912"/>
                </a:tc>
                <a:extLst>
                  <a:ext uri="{0D108BD9-81ED-4DB2-BD59-A6C34878D82A}">
                    <a16:rowId xmlns:a16="http://schemas.microsoft.com/office/drawing/2014/main" val="36309957"/>
                  </a:ext>
                </a:extLst>
              </a:tr>
              <a:tr h="591015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Summer time (instrumental limitations)</a:t>
                      </a: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All-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year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-round</a:t>
                      </a: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All-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year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-round</a:t>
                      </a:r>
                    </a:p>
                  </a:txBody>
                  <a:tcPr marL="83824" marR="83824" marT="41912" marB="41912"/>
                </a:tc>
                <a:extLst>
                  <a:ext uri="{0D108BD9-81ED-4DB2-BD59-A6C34878D82A}">
                    <a16:rowId xmlns:a16="http://schemas.microsoft.com/office/drawing/2014/main" val="2721292450"/>
                  </a:ext>
                </a:extLst>
              </a:tr>
              <a:tr h="425036"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Since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</a:t>
                      </a: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summer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2018 (+2015-2016)</a:t>
                      </a: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Since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2008</a:t>
                      </a:r>
                    </a:p>
                  </a:txBody>
                  <a:tcPr marL="83824" marR="83824" marT="41912" marB="41912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b="0" i="0" dirty="0" err="1">
                          <a:latin typeface="Helvetica Light" panose="020B0403020202020204" pitchFamily="34" charset="0"/>
                        </a:rPr>
                        <a:t>Since</a:t>
                      </a:r>
                      <a:r>
                        <a:rPr lang="fr-FR" sz="1600" b="0" i="0" dirty="0">
                          <a:latin typeface="Helvetica Light" panose="020B0403020202020204" pitchFamily="34" charset="0"/>
                        </a:rPr>
                        <a:t> 2017</a:t>
                      </a:r>
                    </a:p>
                  </a:txBody>
                  <a:tcPr marL="83824" marR="83824" marT="41912" marB="41912"/>
                </a:tc>
                <a:extLst>
                  <a:ext uri="{0D108BD9-81ED-4DB2-BD59-A6C34878D82A}">
                    <a16:rowId xmlns:a16="http://schemas.microsoft.com/office/drawing/2014/main" val="1430305174"/>
                  </a:ext>
                </a:extLst>
              </a:tr>
            </a:tbl>
          </a:graphicData>
        </a:graphic>
      </p:graphicFrame>
      <p:sp>
        <p:nvSpPr>
          <p:cNvPr id="1068" name="ZoneTexte 7">
            <a:extLst>
              <a:ext uri="{FF2B5EF4-FFF2-40B4-BE49-F238E27FC236}">
                <a16:creationId xmlns:a16="http://schemas.microsoft.com/office/drawing/2014/main" id="{677705BF-CC3F-8517-BDA0-7C6784BA1B36}"/>
              </a:ext>
            </a:extLst>
          </p:cNvPr>
          <p:cNvSpPr txBox="1"/>
          <p:nvPr/>
        </p:nvSpPr>
        <p:spPr>
          <a:xfrm>
            <a:off x="-712366" y="4084771"/>
            <a:ext cx="2576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dirty="0">
                <a:latin typeface="Helvetica" pitchFamily="2" charset="0"/>
              </a:rPr>
              <a:t>PICARRO laser </a:t>
            </a:r>
            <a:r>
              <a:rPr lang="fr-FR" sz="1600" dirty="0" err="1">
                <a:latin typeface="Helvetica" pitchFamily="2" charset="0"/>
              </a:rPr>
              <a:t>spectrometer</a:t>
            </a:r>
            <a:endParaRPr lang="fr-FR" sz="1600" dirty="0">
              <a:latin typeface="Helvetica" pitchFamily="2" charset="0"/>
            </a:endParaRPr>
          </a:p>
        </p:txBody>
      </p:sp>
      <p:cxnSp>
        <p:nvCxnSpPr>
          <p:cNvPr id="1074" name="Straight Arrow Connector 1073">
            <a:extLst>
              <a:ext uri="{FF2B5EF4-FFF2-40B4-BE49-F238E27FC236}">
                <a16:creationId xmlns:a16="http://schemas.microsoft.com/office/drawing/2014/main" id="{5C16D82E-7863-054D-BEA0-E2A3194C4442}"/>
              </a:ext>
            </a:extLst>
          </p:cNvPr>
          <p:cNvCxnSpPr>
            <a:cxnSpLocks/>
          </p:cNvCxnSpPr>
          <p:nvPr/>
        </p:nvCxnSpPr>
        <p:spPr>
          <a:xfrm>
            <a:off x="10214517" y="3156574"/>
            <a:ext cx="0" cy="300389"/>
          </a:xfrm>
          <a:prstGeom prst="straightConnector1">
            <a:avLst/>
          </a:prstGeom>
          <a:ln w="190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6" name="Straight Arrow Connector 1075">
            <a:extLst>
              <a:ext uri="{FF2B5EF4-FFF2-40B4-BE49-F238E27FC236}">
                <a16:creationId xmlns:a16="http://schemas.microsoft.com/office/drawing/2014/main" id="{183F58C7-A332-86CA-F9A0-F6A3280E05DE}"/>
              </a:ext>
            </a:extLst>
          </p:cNvPr>
          <p:cNvCxnSpPr>
            <a:cxnSpLocks/>
          </p:cNvCxnSpPr>
          <p:nvPr/>
        </p:nvCxnSpPr>
        <p:spPr>
          <a:xfrm>
            <a:off x="7475810" y="3156574"/>
            <a:ext cx="0" cy="1140273"/>
          </a:xfrm>
          <a:prstGeom prst="straightConnector1">
            <a:avLst/>
          </a:prstGeom>
          <a:ln w="190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desk with a computer and other objects on it&#10;&#10;Description automatically generated with low confidence">
            <a:extLst>
              <a:ext uri="{FF2B5EF4-FFF2-40B4-BE49-F238E27FC236}">
                <a16:creationId xmlns:a16="http://schemas.microsoft.com/office/drawing/2014/main" id="{343B8486-166A-0E1B-D7B7-B884D92B1B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929" y="4732157"/>
            <a:ext cx="2439242" cy="182943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64F507-F587-668D-55E3-1C8CF2AD0F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832" y="4005852"/>
            <a:ext cx="2439243" cy="1829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1066" name="Straight Arrow Connector 1065">
            <a:extLst>
              <a:ext uri="{FF2B5EF4-FFF2-40B4-BE49-F238E27FC236}">
                <a16:creationId xmlns:a16="http://schemas.microsoft.com/office/drawing/2014/main" id="{893EEA88-6DEA-B6D6-8628-E7B73B8A6166}"/>
              </a:ext>
            </a:extLst>
          </p:cNvPr>
          <p:cNvCxnSpPr>
            <a:cxnSpLocks/>
          </p:cNvCxnSpPr>
          <p:nvPr/>
        </p:nvCxnSpPr>
        <p:spPr>
          <a:xfrm flipH="1">
            <a:off x="4202266" y="3140837"/>
            <a:ext cx="771178" cy="1216985"/>
          </a:xfrm>
          <a:prstGeom prst="straightConnector1">
            <a:avLst/>
          </a:prstGeom>
          <a:ln w="1905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01" name="Group 1100">
            <a:extLst>
              <a:ext uri="{FF2B5EF4-FFF2-40B4-BE49-F238E27FC236}">
                <a16:creationId xmlns:a16="http://schemas.microsoft.com/office/drawing/2014/main" id="{1629DDB1-63D1-75FD-0045-F2C35B649E5C}"/>
              </a:ext>
            </a:extLst>
          </p:cNvPr>
          <p:cNvGrpSpPr/>
          <p:nvPr/>
        </p:nvGrpSpPr>
        <p:grpSpPr>
          <a:xfrm>
            <a:off x="276283" y="1260234"/>
            <a:ext cx="2995819" cy="2581013"/>
            <a:chOff x="200506" y="1197974"/>
            <a:chExt cx="2995819" cy="2581013"/>
          </a:xfrm>
        </p:grpSpPr>
        <p:sp>
          <p:nvSpPr>
            <p:cNvPr id="1102" name="Freeform 1101">
              <a:extLst>
                <a:ext uri="{FF2B5EF4-FFF2-40B4-BE49-F238E27FC236}">
                  <a16:creationId xmlns:a16="http://schemas.microsoft.com/office/drawing/2014/main" id="{38AA0FC5-A706-FCD9-C9B4-1A2E466E5194}"/>
                </a:ext>
              </a:extLst>
            </p:cNvPr>
            <p:cNvSpPr/>
            <p:nvPr/>
          </p:nvSpPr>
          <p:spPr>
            <a:xfrm rot="1133053">
              <a:off x="200506" y="1347290"/>
              <a:ext cx="1300194" cy="1013671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SNOW</a:t>
              </a:r>
            </a:p>
          </p:txBody>
        </p:sp>
        <p:sp>
          <p:nvSpPr>
            <p:cNvPr id="1103" name="Freeform 1102">
              <a:extLst>
                <a:ext uri="{FF2B5EF4-FFF2-40B4-BE49-F238E27FC236}">
                  <a16:creationId xmlns:a16="http://schemas.microsoft.com/office/drawing/2014/main" id="{FC409189-904D-6A90-8A44-D74F8D87CDBF}"/>
                </a:ext>
              </a:extLst>
            </p:cNvPr>
            <p:cNvSpPr/>
            <p:nvPr/>
          </p:nvSpPr>
          <p:spPr>
            <a:xfrm rot="2080611">
              <a:off x="1703543" y="1326558"/>
              <a:ext cx="1279010" cy="1037996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VAPOR</a:t>
              </a:r>
            </a:p>
          </p:txBody>
        </p:sp>
        <p:sp>
          <p:nvSpPr>
            <p:cNvPr id="1104" name="Freeform 1103">
              <a:extLst>
                <a:ext uri="{FF2B5EF4-FFF2-40B4-BE49-F238E27FC236}">
                  <a16:creationId xmlns:a16="http://schemas.microsoft.com/office/drawing/2014/main" id="{9DA4FD5E-F2FE-77C5-2864-82121FF9F95A}"/>
                </a:ext>
              </a:extLst>
            </p:cNvPr>
            <p:cNvSpPr/>
            <p:nvPr/>
          </p:nvSpPr>
          <p:spPr>
            <a:xfrm rot="2796674">
              <a:off x="1182575" y="2598956"/>
              <a:ext cx="1326153" cy="1033910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PRECIP</a:t>
              </a:r>
            </a:p>
          </p:txBody>
        </p:sp>
        <p:sp>
          <p:nvSpPr>
            <p:cNvPr id="1105" name="Rectangle 1104">
              <a:extLst>
                <a:ext uri="{FF2B5EF4-FFF2-40B4-BE49-F238E27FC236}">
                  <a16:creationId xmlns:a16="http://schemas.microsoft.com/office/drawing/2014/main" id="{8902E4A3-BF07-A337-C9D3-1351571742C9}"/>
                </a:ext>
              </a:extLst>
            </p:cNvPr>
            <p:cNvSpPr/>
            <p:nvPr/>
          </p:nvSpPr>
          <p:spPr>
            <a:xfrm>
              <a:off x="1421514" y="1882907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1106" name="Arc 1105">
              <a:extLst>
                <a:ext uri="{FF2B5EF4-FFF2-40B4-BE49-F238E27FC236}">
                  <a16:creationId xmlns:a16="http://schemas.microsoft.com/office/drawing/2014/main" id="{10ECB0AE-0C94-F756-A0BB-5FC87C4E6628}"/>
                </a:ext>
              </a:extLst>
            </p:cNvPr>
            <p:cNvSpPr/>
            <p:nvPr/>
          </p:nvSpPr>
          <p:spPr>
            <a:xfrm>
              <a:off x="1252664" y="1916923"/>
              <a:ext cx="880946" cy="880946"/>
            </a:xfrm>
            <a:prstGeom prst="arc">
              <a:avLst>
                <a:gd name="adj1" fmla="val 16200000"/>
                <a:gd name="adj2" fmla="val 14009921"/>
              </a:avLst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107" name="Group 1106">
              <a:extLst>
                <a:ext uri="{FF2B5EF4-FFF2-40B4-BE49-F238E27FC236}">
                  <a16:creationId xmlns:a16="http://schemas.microsoft.com/office/drawing/2014/main" id="{FB45F345-C8C4-E00B-5882-2926A855F4C7}"/>
                </a:ext>
              </a:extLst>
            </p:cNvPr>
            <p:cNvGrpSpPr/>
            <p:nvPr/>
          </p:nvGrpSpPr>
          <p:grpSpPr>
            <a:xfrm>
              <a:off x="1429505" y="3078577"/>
              <a:ext cx="357205" cy="357205"/>
              <a:chOff x="2343075" y="3796098"/>
              <a:chExt cx="357205" cy="357205"/>
            </a:xfrm>
          </p:grpSpPr>
          <p:sp>
            <p:nvSpPr>
              <p:cNvPr id="1116" name="Oval 1115">
                <a:extLst>
                  <a:ext uri="{FF2B5EF4-FFF2-40B4-BE49-F238E27FC236}">
                    <a16:creationId xmlns:a16="http://schemas.microsoft.com/office/drawing/2014/main" id="{8A9B0948-759D-9181-6F5B-94404FA57378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7" name="Oval 1116">
                <a:extLst>
                  <a:ext uri="{FF2B5EF4-FFF2-40B4-BE49-F238E27FC236}">
                    <a16:creationId xmlns:a16="http://schemas.microsoft.com/office/drawing/2014/main" id="{D81ED493-2148-C7FC-29C2-FEDED9032334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8" name="Oval 1117">
                <a:extLst>
                  <a:ext uri="{FF2B5EF4-FFF2-40B4-BE49-F238E27FC236}">
                    <a16:creationId xmlns:a16="http://schemas.microsoft.com/office/drawing/2014/main" id="{0D9A0FE4-5A70-05DB-087A-A38B568E5663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08" name="Group 1107">
              <a:extLst>
                <a:ext uri="{FF2B5EF4-FFF2-40B4-BE49-F238E27FC236}">
                  <a16:creationId xmlns:a16="http://schemas.microsoft.com/office/drawing/2014/main" id="{01759D30-44B6-F051-99CF-5D9B2D937238}"/>
                </a:ext>
              </a:extLst>
            </p:cNvPr>
            <p:cNvGrpSpPr/>
            <p:nvPr/>
          </p:nvGrpSpPr>
          <p:grpSpPr>
            <a:xfrm rot="12572666">
              <a:off x="465116" y="1197974"/>
              <a:ext cx="357205" cy="357205"/>
              <a:chOff x="2343075" y="3796098"/>
              <a:chExt cx="357205" cy="357205"/>
            </a:xfrm>
          </p:grpSpPr>
          <p:sp>
            <p:nvSpPr>
              <p:cNvPr id="1113" name="Oval 1112">
                <a:extLst>
                  <a:ext uri="{FF2B5EF4-FFF2-40B4-BE49-F238E27FC236}">
                    <a16:creationId xmlns:a16="http://schemas.microsoft.com/office/drawing/2014/main" id="{9E936D17-E748-1184-68D8-A4AE7FA3C641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4" name="Oval 1113">
                <a:extLst>
                  <a:ext uri="{FF2B5EF4-FFF2-40B4-BE49-F238E27FC236}">
                    <a16:creationId xmlns:a16="http://schemas.microsoft.com/office/drawing/2014/main" id="{0B386140-3D5A-3733-45EE-B8B9210F7D12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5" name="Oval 1114">
                <a:extLst>
                  <a:ext uri="{FF2B5EF4-FFF2-40B4-BE49-F238E27FC236}">
                    <a16:creationId xmlns:a16="http://schemas.microsoft.com/office/drawing/2014/main" id="{51498C90-BA12-5BC0-8C0D-70A8E809C570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109" name="Group 1108">
              <a:extLst>
                <a:ext uri="{FF2B5EF4-FFF2-40B4-BE49-F238E27FC236}">
                  <a16:creationId xmlns:a16="http://schemas.microsoft.com/office/drawing/2014/main" id="{F859E4F0-9594-B27A-3ADE-B5B85585223A}"/>
                </a:ext>
              </a:extLst>
            </p:cNvPr>
            <p:cNvGrpSpPr/>
            <p:nvPr/>
          </p:nvGrpSpPr>
          <p:grpSpPr>
            <a:xfrm rot="16200000">
              <a:off x="2839120" y="1659335"/>
              <a:ext cx="357205" cy="357205"/>
              <a:chOff x="2343075" y="3796098"/>
              <a:chExt cx="357205" cy="357205"/>
            </a:xfrm>
          </p:grpSpPr>
          <p:sp>
            <p:nvSpPr>
              <p:cNvPr id="1110" name="Oval 1109">
                <a:extLst>
                  <a:ext uri="{FF2B5EF4-FFF2-40B4-BE49-F238E27FC236}">
                    <a16:creationId xmlns:a16="http://schemas.microsoft.com/office/drawing/2014/main" id="{48E89226-67E9-BFF2-1FA0-AC0CCAFF8E3B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1" name="Oval 1110">
                <a:extLst>
                  <a:ext uri="{FF2B5EF4-FFF2-40B4-BE49-F238E27FC236}">
                    <a16:creationId xmlns:a16="http://schemas.microsoft.com/office/drawing/2014/main" id="{637C66FB-5470-F4B4-49DD-D3FA04128C5A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12" name="Oval 1111">
                <a:extLst>
                  <a:ext uri="{FF2B5EF4-FFF2-40B4-BE49-F238E27FC236}">
                    <a16:creationId xmlns:a16="http://schemas.microsoft.com/office/drawing/2014/main" id="{9192ECD3-2896-DB1D-48E9-376FBCB89374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1127" name="Group 1126">
            <a:extLst>
              <a:ext uri="{FF2B5EF4-FFF2-40B4-BE49-F238E27FC236}">
                <a16:creationId xmlns:a16="http://schemas.microsoft.com/office/drawing/2014/main" id="{85EAB71E-CC5E-28AD-EDB6-91BAC31720C1}"/>
              </a:ext>
            </a:extLst>
          </p:cNvPr>
          <p:cNvGrpSpPr/>
          <p:nvPr/>
        </p:nvGrpSpPr>
        <p:grpSpPr>
          <a:xfrm>
            <a:off x="4922450" y="4428756"/>
            <a:ext cx="3176283" cy="2036734"/>
            <a:chOff x="4922450" y="4428756"/>
            <a:chExt cx="3176283" cy="2036734"/>
          </a:xfrm>
        </p:grpSpPr>
        <p:pic>
          <p:nvPicPr>
            <p:cNvPr id="1124" name="Picture 1123" descr="A person wearing a mask and holding a snowboard&#10;&#10;Description automatically generated with medium confidence">
              <a:extLst>
                <a:ext uri="{FF2B5EF4-FFF2-40B4-BE49-F238E27FC236}">
                  <a16:creationId xmlns:a16="http://schemas.microsoft.com/office/drawing/2014/main" id="{2C1A084E-29C9-39AF-9420-0B4AF4AE74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041721" y="4428756"/>
              <a:ext cx="3057012" cy="203673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26" name="TextBox 1125">
              <a:extLst>
                <a:ext uri="{FF2B5EF4-FFF2-40B4-BE49-F238E27FC236}">
                  <a16:creationId xmlns:a16="http://schemas.microsoft.com/office/drawing/2014/main" id="{BA504519-0586-B5ED-7326-4274174B4E0F}"/>
                </a:ext>
              </a:extLst>
            </p:cNvPr>
            <p:cNvSpPr txBox="1"/>
            <p:nvPr/>
          </p:nvSpPr>
          <p:spPr>
            <a:xfrm>
              <a:off x="4922450" y="4490992"/>
              <a:ext cx="11971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200" i="1" dirty="0">
                  <a:latin typeface="Helvetica Light" panose="020B0403020202020204" pitchFamily="34" charset="0"/>
                </a:rPr>
                <a:t>Stijn </a:t>
              </a:r>
              <a:r>
                <a:rPr lang="en-GB" sz="1200" i="1" dirty="0" err="1">
                  <a:latin typeface="Helvetica Light" panose="020B0403020202020204" pitchFamily="34" charset="0"/>
                </a:rPr>
                <a:t>Thoolen</a:t>
              </a:r>
              <a:endParaRPr lang="en-GB" sz="1200" i="1" dirty="0">
                <a:latin typeface="Helvetica Light" panose="020B0403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59708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8A8073-5580-5898-D778-A32E7EB58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BE64D934-960B-87E9-FCAC-A9DA34FB1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355" y="4382811"/>
            <a:ext cx="7257928" cy="2475189"/>
          </a:xfrm>
          <a:prstGeom prst="rect">
            <a:avLst/>
          </a:prstGeom>
        </p:spPr>
      </p:pic>
      <p:pic>
        <p:nvPicPr>
          <p:cNvPr id="17" name="Picture 16" descr="Chart, scatter chart&#10;&#10;Description automatically generated">
            <a:extLst>
              <a:ext uri="{FF2B5EF4-FFF2-40B4-BE49-F238E27FC236}">
                <a16:creationId xmlns:a16="http://schemas.microsoft.com/office/drawing/2014/main" id="{EB157E9F-1123-186A-3126-CBE262A22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903" y="871799"/>
            <a:ext cx="8396868" cy="3561284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2C2F0E02-1B86-E47D-3131-4C03C2227377}"/>
              </a:ext>
            </a:extLst>
          </p:cNvPr>
          <p:cNvSpPr/>
          <p:nvPr/>
        </p:nvSpPr>
        <p:spPr>
          <a:xfrm>
            <a:off x="7770005" y="2655757"/>
            <a:ext cx="569733" cy="962935"/>
          </a:xfrm>
          <a:prstGeom prst="ellipse">
            <a:avLst/>
          </a:prstGeom>
          <a:noFill/>
          <a:ln w="28575">
            <a:solidFill>
              <a:srgbClr val="A64DE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0CF622A-46C7-2214-3CDA-EA5C10366EFD}"/>
              </a:ext>
            </a:extLst>
          </p:cNvPr>
          <p:cNvSpPr/>
          <p:nvPr/>
        </p:nvSpPr>
        <p:spPr>
          <a:xfrm>
            <a:off x="1521605" y="1313893"/>
            <a:ext cx="569733" cy="962935"/>
          </a:xfrm>
          <a:prstGeom prst="ellipse">
            <a:avLst/>
          </a:prstGeom>
          <a:noFill/>
          <a:ln w="28575">
            <a:solidFill>
              <a:srgbClr val="A64DE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8A6941D-0B12-278A-F1BB-FDF3AEEFAF59}"/>
              </a:ext>
            </a:extLst>
          </p:cNvPr>
          <p:cNvSpPr/>
          <p:nvPr/>
        </p:nvSpPr>
        <p:spPr>
          <a:xfrm>
            <a:off x="4723788" y="4515795"/>
            <a:ext cx="1033766" cy="1379927"/>
          </a:xfrm>
          <a:prstGeom prst="ellipse">
            <a:avLst/>
          </a:prstGeom>
          <a:noFill/>
          <a:ln w="28575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accent6"/>
              </a:solidFill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8814661D-183E-0F72-66C4-F4CE9295D1EF}"/>
              </a:ext>
            </a:extLst>
          </p:cNvPr>
          <p:cNvCxnSpPr>
            <a:cxnSpLocks/>
          </p:cNvCxnSpPr>
          <p:nvPr/>
        </p:nvCxnSpPr>
        <p:spPr>
          <a:xfrm>
            <a:off x="8377672" y="3163721"/>
            <a:ext cx="651968" cy="0"/>
          </a:xfrm>
          <a:prstGeom prst="straightConnector1">
            <a:avLst/>
          </a:prstGeom>
          <a:ln w="19050">
            <a:solidFill>
              <a:srgbClr val="A64DEC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 descr="Qr code&#10;&#10;Description automatically generated">
            <a:extLst>
              <a:ext uri="{FF2B5EF4-FFF2-40B4-BE49-F238E27FC236}">
                <a16:creationId xmlns:a16="http://schemas.microsoft.com/office/drawing/2014/main" id="{34AD46E8-4524-3B2E-765D-3900FFB057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9640" y="2791035"/>
            <a:ext cx="1096072" cy="109607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585C8A1-D762-CBEE-6C6E-574B86DA9EA2}"/>
              </a:ext>
            </a:extLst>
          </p:cNvPr>
          <p:cNvSpPr txBox="1"/>
          <p:nvPr/>
        </p:nvSpPr>
        <p:spPr>
          <a:xfrm>
            <a:off x="9938863" y="3347870"/>
            <a:ext cx="14407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latin typeface="HELVETICA LIGHT" panose="020B0403020202020204" pitchFamily="34" charset="0"/>
              </a:rPr>
              <a:t>Wille and the EAHP 2023 </a:t>
            </a:r>
            <a:endParaRPr lang="en-GB" sz="1400" i="1" dirty="0">
              <a:latin typeface="HELVETICA LIGHT" panose="020B0403020202020204" pitchFamily="34" charset="0"/>
            </a:endParaRPr>
          </a:p>
        </p:txBody>
      </p:sp>
      <p:graphicFrame>
        <p:nvGraphicFramePr>
          <p:cNvPr id="41" name="Diagram 40">
            <a:extLst>
              <a:ext uri="{FF2B5EF4-FFF2-40B4-BE49-F238E27FC236}">
                <a16:creationId xmlns:a16="http://schemas.microsoft.com/office/drawing/2014/main" id="{8D433EF8-71C5-90C8-26C9-995208DA463F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" name="ZoneTexte 3">
            <a:extLst>
              <a:ext uri="{FF2B5EF4-FFF2-40B4-BE49-F238E27FC236}">
                <a16:creationId xmlns:a16="http://schemas.microsoft.com/office/drawing/2014/main" id="{A6411089-6BD2-616B-F95B-D24185296082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How is formed the isotopic climate record at the surface?</a:t>
            </a:r>
            <a:endParaRPr lang="en-US" sz="2000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2FEB99E7-C97A-1E14-A20E-D16C53311E5B}"/>
              </a:ext>
            </a:extLst>
          </p:cNvPr>
          <p:cNvSpPr txBox="1"/>
          <p:nvPr/>
        </p:nvSpPr>
        <p:spPr>
          <a:xfrm>
            <a:off x="8712625" y="916593"/>
            <a:ext cx="3095480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 err="1">
                <a:latin typeface="Helvetica" pitchFamily="2" charset="0"/>
              </a:rPr>
              <a:t>Vapor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 err="1">
                <a:latin typeface="Helvetica" pitchFamily="2" charset="0"/>
              </a:rPr>
              <a:t>isotopic</a:t>
            </a:r>
            <a:r>
              <a:rPr lang="fr-FR" dirty="0">
                <a:latin typeface="Helvetica" pitchFamily="2" charset="0"/>
              </a:rPr>
              <a:t> composition: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A64DEC"/>
                </a:solidFill>
                <a:latin typeface="Helvetica" pitchFamily="2" charset="0"/>
              </a:rPr>
              <a:t>Atmospheric</a:t>
            </a:r>
            <a:r>
              <a:rPr lang="fr-FR" dirty="0">
                <a:solidFill>
                  <a:srgbClr val="A64DEC"/>
                </a:solidFill>
                <a:latin typeface="Helvetica" pitchFamily="2" charset="0"/>
              </a:rPr>
              <a:t> river </a:t>
            </a:r>
            <a:r>
              <a:rPr lang="fr-FR" dirty="0" err="1">
                <a:solidFill>
                  <a:srgbClr val="A64DEC"/>
                </a:solidFill>
                <a:latin typeface="Helvetica" pitchFamily="2" charset="0"/>
              </a:rPr>
              <a:t>events</a:t>
            </a:r>
            <a:r>
              <a:rPr lang="fr-FR" dirty="0">
                <a:solidFill>
                  <a:srgbClr val="A64DEC"/>
                </a:solidFill>
                <a:latin typeface="Helvetica" pitchFamily="2" charset="0"/>
              </a:rPr>
              <a:t> signature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Helvetica" pitchFamily="2" charset="0"/>
              </a:rPr>
              <a:t>Moisture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 err="1">
                <a:latin typeface="Helvetica" pitchFamily="2" charset="0"/>
              </a:rPr>
              <a:t>origin</a:t>
            </a:r>
            <a:endParaRPr lang="fr-FR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Helvetica" pitchFamily="2" charset="0"/>
              </a:rPr>
              <a:t>Weather</a:t>
            </a:r>
            <a:r>
              <a:rPr lang="fr-FR" dirty="0">
                <a:latin typeface="Helvetica" pitchFamily="2" charset="0"/>
              </a:rPr>
              <a:t> patterns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latin typeface="Helvetica" pitchFamily="2" charset="0"/>
              </a:rPr>
              <a:t>Exchanges </a:t>
            </a:r>
            <a:r>
              <a:rPr lang="fr-FR" dirty="0" err="1">
                <a:latin typeface="Helvetica" pitchFamily="2" charset="0"/>
              </a:rPr>
              <a:t>with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 err="1">
                <a:latin typeface="Helvetica" pitchFamily="2" charset="0"/>
              </a:rPr>
              <a:t>snow</a:t>
            </a:r>
            <a:r>
              <a:rPr lang="fr-FR" dirty="0">
                <a:latin typeface="Helvetica" pitchFamily="2" charset="0"/>
              </a:rPr>
              <a:t> </a:t>
            </a: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7BA2DE60-E03F-6965-2F19-C6BFB0976CE8}"/>
              </a:ext>
            </a:extLst>
          </p:cNvPr>
          <p:cNvSpPr txBox="1"/>
          <p:nvPr/>
        </p:nvSpPr>
        <p:spPr>
          <a:xfrm>
            <a:off x="7876283" y="4651226"/>
            <a:ext cx="378584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dirty="0">
                <a:latin typeface="Helvetica" pitchFamily="2" charset="0"/>
              </a:rPr>
              <a:t>Snow </a:t>
            </a:r>
            <a:r>
              <a:rPr lang="fr-FR" dirty="0" err="1">
                <a:latin typeface="Helvetica" pitchFamily="2" charset="0"/>
              </a:rPr>
              <a:t>isotopic</a:t>
            </a:r>
            <a:r>
              <a:rPr lang="fr-FR" dirty="0">
                <a:latin typeface="Helvetica" pitchFamily="2" charset="0"/>
              </a:rPr>
              <a:t> composition: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latin typeface="Helvetica" pitchFamily="2" charset="0"/>
              </a:rPr>
              <a:t>Seasonal</a:t>
            </a:r>
            <a:r>
              <a:rPr lang="fr-FR" dirty="0">
                <a:latin typeface="Helvetica" pitchFamily="2" charset="0"/>
              </a:rPr>
              <a:t> cycle </a:t>
            </a:r>
            <a:r>
              <a:rPr lang="fr-FR" dirty="0" err="1">
                <a:latin typeface="Helvetica" pitchFamily="2" charset="0"/>
              </a:rPr>
              <a:t>related</a:t>
            </a:r>
            <a:r>
              <a:rPr lang="fr-FR" dirty="0">
                <a:latin typeface="Helvetica" pitchFamily="2" charset="0"/>
              </a:rPr>
              <a:t> to </a:t>
            </a:r>
            <a:r>
              <a:rPr lang="fr-FR" dirty="0" err="1">
                <a:latin typeface="Helvetica" pitchFamily="2" charset="0"/>
              </a:rPr>
              <a:t>atmospheric</a:t>
            </a:r>
            <a:r>
              <a:rPr lang="fr-FR" dirty="0">
                <a:latin typeface="Helvetica" pitchFamily="2" charset="0"/>
              </a:rPr>
              <a:t> </a:t>
            </a:r>
            <a:r>
              <a:rPr lang="fr-FR" dirty="0" err="1">
                <a:latin typeface="Helvetica" pitchFamily="2" charset="0"/>
              </a:rPr>
              <a:t>temperature</a:t>
            </a:r>
            <a:endParaRPr lang="fr-FR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chemeClr val="accent6"/>
                </a:solidFill>
                <a:latin typeface="Helvetica" pitchFamily="2" charset="0"/>
              </a:rPr>
              <a:t>Periods</a:t>
            </a:r>
            <a:r>
              <a:rPr lang="fr-FR" dirty="0">
                <a:solidFill>
                  <a:schemeClr val="accent6"/>
                </a:solidFill>
                <a:latin typeface="Helvetica" pitchFamily="2" charset="0"/>
              </a:rPr>
              <a:t> of </a:t>
            </a:r>
            <a:r>
              <a:rPr lang="fr-FR" dirty="0" err="1">
                <a:solidFill>
                  <a:schemeClr val="accent6"/>
                </a:solidFill>
                <a:latin typeface="Helvetica" pitchFamily="2" charset="0"/>
              </a:rPr>
              <a:t>strong</a:t>
            </a:r>
            <a:r>
              <a:rPr lang="fr-FR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Helvetica" pitchFamily="2" charset="0"/>
              </a:rPr>
              <a:t>difference</a:t>
            </a:r>
            <a:r>
              <a:rPr lang="fr-FR" dirty="0">
                <a:solidFill>
                  <a:schemeClr val="accent6"/>
                </a:solidFill>
                <a:latin typeface="Helvetica" pitchFamily="2" charset="0"/>
              </a:rPr>
              <a:t> </a:t>
            </a:r>
            <a:r>
              <a:rPr lang="fr-FR" dirty="0" err="1">
                <a:solidFill>
                  <a:schemeClr val="accent6"/>
                </a:solidFill>
                <a:latin typeface="Helvetica" pitchFamily="2" charset="0"/>
              </a:rPr>
              <a:t>between</a:t>
            </a:r>
            <a:r>
              <a:rPr lang="fr-FR" dirty="0">
                <a:solidFill>
                  <a:schemeClr val="accent6"/>
                </a:solidFill>
                <a:latin typeface="Helvetica" pitchFamily="2" charset="0"/>
              </a:rPr>
              <a:t> surface and </a:t>
            </a:r>
            <a:r>
              <a:rPr lang="fr-FR" dirty="0" err="1">
                <a:solidFill>
                  <a:schemeClr val="accent6"/>
                </a:solidFill>
                <a:latin typeface="Helvetica" pitchFamily="2" charset="0"/>
              </a:rPr>
              <a:t>sub-surface</a:t>
            </a:r>
            <a:endParaRPr lang="fr-FR" dirty="0">
              <a:solidFill>
                <a:schemeClr val="accent6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72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6DC31C-0EC3-F463-6F53-A560466EE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4" name="Picture 3" descr="A snowy road with a tower in the distance&#10;&#10;Description automatically generated with low confidence">
            <a:extLst>
              <a:ext uri="{FF2B5EF4-FFF2-40B4-BE49-F238E27FC236}">
                <a16:creationId xmlns:a16="http://schemas.microsoft.com/office/drawing/2014/main" id="{0F140042-53D6-F85C-8DDC-9E976B65A2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08" t="12837" r="144" b="17181"/>
          <a:stretch/>
        </p:blipFill>
        <p:spPr>
          <a:xfrm>
            <a:off x="223350" y="1516482"/>
            <a:ext cx="2477698" cy="2821256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C60BD99-B063-3668-6C79-373CA17B3C65}"/>
              </a:ext>
            </a:extLst>
          </p:cNvPr>
          <p:cNvSpPr txBox="1"/>
          <p:nvPr/>
        </p:nvSpPr>
        <p:spPr>
          <a:xfrm>
            <a:off x="1450305" y="2780287"/>
            <a:ext cx="157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Helvetica Light" panose="020B0403020202020204" pitchFamily="34" charset="0"/>
              </a:rPr>
              <a:t>3m atmospheric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0F8B81-106C-C640-6EBA-D94B93367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948" y="1875636"/>
            <a:ext cx="1469233" cy="13100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Picture 2" descr="YOUNG Anemometer Wind Monitor 05103 model - ATMOS BLET">
            <a:extLst>
              <a:ext uri="{FF2B5EF4-FFF2-40B4-BE49-F238E27FC236}">
                <a16:creationId xmlns:a16="http://schemas.microsoft.com/office/drawing/2014/main" id="{E6C74F4B-CB08-0499-8F2D-E6E2FB9507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" t="5399" r="9413"/>
          <a:stretch/>
        </p:blipFill>
        <p:spPr bwMode="auto">
          <a:xfrm>
            <a:off x="5054833" y="1872234"/>
            <a:ext cx="1155985" cy="131346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2A42EF1-AC63-4C13-AF44-82EC654BD5BB}"/>
              </a:ext>
            </a:extLst>
          </p:cNvPr>
          <p:cNvSpPr txBox="1"/>
          <p:nvPr/>
        </p:nvSpPr>
        <p:spPr>
          <a:xfrm>
            <a:off x="3104654" y="1431492"/>
            <a:ext cx="3387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Temperature, RH, wind speed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2B3604-DC46-A6FF-B80C-BC8ABFB988DA}"/>
              </a:ext>
            </a:extLst>
          </p:cNvPr>
          <p:cNvGrpSpPr/>
          <p:nvPr/>
        </p:nvGrpSpPr>
        <p:grpSpPr>
          <a:xfrm>
            <a:off x="6526253" y="1939241"/>
            <a:ext cx="2122177" cy="2600911"/>
            <a:chOff x="871657" y="4096369"/>
            <a:chExt cx="2122177" cy="2600911"/>
          </a:xfrm>
        </p:grpSpPr>
        <p:pic>
          <p:nvPicPr>
            <p:cNvPr id="26" name="Picture 4" descr="AMRC / AWS">
              <a:extLst>
                <a:ext uri="{FF2B5EF4-FFF2-40B4-BE49-F238E27FC236}">
                  <a16:creationId xmlns:a16="http://schemas.microsoft.com/office/drawing/2014/main" id="{1D99EEFB-3EE7-9259-21E3-189F7B931F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3" t="7806" r="45732" b="16748"/>
            <a:stretch/>
          </p:blipFill>
          <p:spPr bwMode="auto">
            <a:xfrm>
              <a:off x="871657" y="4096369"/>
              <a:ext cx="1805246" cy="26009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713006-2EFA-0611-F75D-3023B8863409}"/>
                </a:ext>
              </a:extLst>
            </p:cNvPr>
            <p:cNvSpPr txBox="1"/>
            <p:nvPr/>
          </p:nvSpPr>
          <p:spPr>
            <a:xfrm>
              <a:off x="871657" y="6410554"/>
              <a:ext cx="21221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200" i="1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AMRC - AWS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1716E4A-2E5C-60EB-6D6A-6FDAE96B7F27}"/>
              </a:ext>
            </a:extLst>
          </p:cNvPr>
          <p:cNvSpPr txBox="1"/>
          <p:nvPr/>
        </p:nvSpPr>
        <p:spPr>
          <a:xfrm>
            <a:off x="6376304" y="1527612"/>
            <a:ext cx="215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Helvetica Light" panose="020B0403020202020204" pitchFamily="34" charset="0"/>
              </a:rPr>
              <a:t>Pressure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9591F7F-7207-CA99-3D80-289C3FE14A28}"/>
              </a:ext>
            </a:extLst>
          </p:cNvPr>
          <p:cNvGrpSpPr/>
          <p:nvPr/>
        </p:nvGrpSpPr>
        <p:grpSpPr>
          <a:xfrm>
            <a:off x="1672487" y="3667756"/>
            <a:ext cx="4667271" cy="1805196"/>
            <a:chOff x="2315865" y="4876332"/>
            <a:chExt cx="4667271" cy="1805196"/>
          </a:xfrm>
        </p:grpSpPr>
        <p:pic>
          <p:nvPicPr>
            <p:cNvPr id="34" name="Picture 6">
              <a:extLst>
                <a:ext uri="{FF2B5EF4-FFF2-40B4-BE49-F238E27FC236}">
                  <a16:creationId xmlns:a16="http://schemas.microsoft.com/office/drawing/2014/main" id="{4A5EFDB9-9F21-68A4-D892-F0E71A9111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01"/>
            <a:stretch/>
          </p:blipFill>
          <p:spPr bwMode="auto">
            <a:xfrm>
              <a:off x="3604316" y="4876332"/>
              <a:ext cx="3378820" cy="1805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0615143-FC31-194F-2F8D-D9AC5E76267D}"/>
                </a:ext>
              </a:extLst>
            </p:cNvPr>
            <p:cNvSpPr txBox="1"/>
            <p:nvPr/>
          </p:nvSpPr>
          <p:spPr>
            <a:xfrm>
              <a:off x="2315865" y="6350490"/>
              <a:ext cx="453833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i="1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Instituto di </a:t>
              </a:r>
              <a:r>
                <a:rPr lang="en-GB" sz="1200" i="1" dirty="0" err="1">
                  <a:solidFill>
                    <a:schemeClr val="bg1"/>
                  </a:solidFill>
                  <a:latin typeface="HELVETICA LIGHT" panose="020B0403020202020204" pitchFamily="34" charset="0"/>
                </a:rPr>
                <a:t>Scienze</a:t>
              </a:r>
              <a:r>
                <a:rPr lang="en-GB" sz="1200" i="1" dirty="0">
                  <a:solidFill>
                    <a:schemeClr val="bg1"/>
                  </a:solidFill>
                  <a:latin typeface="HELVETICA LIGHT" panose="020B0403020202020204" pitchFamily="34" charset="0"/>
                </a:rPr>
                <a:t> Polari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2087DD3B-F942-93AB-52CD-A35FDBDC0638}"/>
              </a:ext>
            </a:extLst>
          </p:cNvPr>
          <p:cNvSpPr txBox="1"/>
          <p:nvPr/>
        </p:nvSpPr>
        <p:spPr>
          <a:xfrm>
            <a:off x="3501820" y="3302136"/>
            <a:ext cx="2732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Helvetica Light" panose="020B0403020202020204" pitchFamily="34" charset="0"/>
              </a:rPr>
              <a:t>Surface temperature</a:t>
            </a:r>
          </a:p>
        </p:txBody>
      </p:sp>
      <p:cxnSp>
        <p:nvCxnSpPr>
          <p:cNvPr id="38" name="Elbow Connector 37">
            <a:extLst>
              <a:ext uri="{FF2B5EF4-FFF2-40B4-BE49-F238E27FC236}">
                <a16:creationId xmlns:a16="http://schemas.microsoft.com/office/drawing/2014/main" id="{8561D1BF-DC41-0F59-84C0-A6FB64D18406}"/>
              </a:ext>
            </a:extLst>
          </p:cNvPr>
          <p:cNvCxnSpPr>
            <a:cxnSpLocks/>
          </p:cNvCxnSpPr>
          <p:nvPr/>
        </p:nvCxnSpPr>
        <p:spPr>
          <a:xfrm flipV="1">
            <a:off x="2239362" y="2170839"/>
            <a:ext cx="930291" cy="832275"/>
          </a:xfrm>
          <a:prstGeom prst="bentConnector3">
            <a:avLst>
              <a:gd name="adj1" fmla="val -345"/>
            </a:avLst>
          </a:prstGeom>
          <a:ln w="1905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B4323015-5A80-39ED-495F-535550CA7E3C}"/>
              </a:ext>
            </a:extLst>
          </p:cNvPr>
          <p:cNvSpPr/>
          <p:nvPr/>
        </p:nvSpPr>
        <p:spPr>
          <a:xfrm>
            <a:off x="130270" y="1353339"/>
            <a:ext cx="8321495" cy="426429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275FED-1422-D360-6E1B-AEAECBF6FAB4}"/>
              </a:ext>
            </a:extLst>
          </p:cNvPr>
          <p:cNvSpPr txBox="1"/>
          <p:nvPr/>
        </p:nvSpPr>
        <p:spPr>
          <a:xfrm>
            <a:off x="2282311" y="5890012"/>
            <a:ext cx="1764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u="sng" dirty="0">
                <a:latin typeface="HELVETICA LIGHT" panose="020B0403020202020204" pitchFamily="34" charset="0"/>
              </a:rPr>
              <a:t>bulk method</a:t>
            </a:r>
            <a:endParaRPr lang="en-GB" dirty="0">
              <a:latin typeface="Helvetica Light" panose="020B0403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F6FE250-07C7-34D0-D508-B84E943E1C71}"/>
              </a:ext>
            </a:extLst>
          </p:cNvPr>
          <p:cNvSpPr txBox="1"/>
          <p:nvPr/>
        </p:nvSpPr>
        <p:spPr>
          <a:xfrm>
            <a:off x="5054833" y="5952839"/>
            <a:ext cx="2998788" cy="707886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Helvetica Light" panose="020B0403020202020204" pitchFamily="34" charset="0"/>
              </a:rPr>
              <a:t>Surface latent heat flux </a:t>
            </a:r>
          </a:p>
          <a:p>
            <a:pPr algn="ctr"/>
            <a:r>
              <a:rPr lang="en-GB" sz="2000" b="1" dirty="0">
                <a:latin typeface="Helvetica Light" panose="020B0403020202020204" pitchFamily="34" charset="0"/>
              </a:rPr>
              <a:t>[W/m</a:t>
            </a:r>
            <a:r>
              <a:rPr lang="en-GB" sz="2000" b="1" baseline="30000" dirty="0">
                <a:latin typeface="Helvetica Light" panose="020B0403020202020204" pitchFamily="34" charset="0"/>
              </a:rPr>
              <a:t>2</a:t>
            </a:r>
            <a:r>
              <a:rPr lang="en-GB" sz="2000" b="1" dirty="0">
                <a:latin typeface="Helvetica Light" panose="020B0403020202020204" pitchFamily="34" charset="0"/>
              </a:rPr>
              <a:t>]</a:t>
            </a:r>
          </a:p>
        </p:txBody>
      </p:sp>
      <p:sp>
        <p:nvSpPr>
          <p:cNvPr id="44" name="ZoneTexte 3">
            <a:extLst>
              <a:ext uri="{FF2B5EF4-FFF2-40B4-BE49-F238E27FC236}">
                <a16:creationId xmlns:a16="http://schemas.microsoft.com/office/drawing/2014/main" id="{066ABCC3-3665-5DEC-6E4A-A77A33E67F27}"/>
              </a:ext>
            </a:extLst>
          </p:cNvPr>
          <p:cNvSpPr txBox="1"/>
          <p:nvPr/>
        </p:nvSpPr>
        <p:spPr>
          <a:xfrm>
            <a:off x="158903" y="834500"/>
            <a:ext cx="118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no direct EC measurements -&gt; </a:t>
            </a:r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estimation method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 from meteorological parameters</a:t>
            </a:r>
            <a:endParaRPr lang="en-US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54D55A41-D929-F49E-08A5-F3ADD3100254}"/>
              </a:ext>
            </a:extLst>
          </p:cNvPr>
          <p:cNvCxnSpPr/>
          <p:nvPr/>
        </p:nvCxnSpPr>
        <p:spPr>
          <a:xfrm>
            <a:off x="891824" y="3367668"/>
            <a:ext cx="590481" cy="0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Bent Up Arrow 52">
            <a:extLst>
              <a:ext uri="{FF2B5EF4-FFF2-40B4-BE49-F238E27FC236}">
                <a16:creationId xmlns:a16="http://schemas.microsoft.com/office/drawing/2014/main" id="{043729B4-3F27-161D-0F23-1444C7064470}"/>
              </a:ext>
            </a:extLst>
          </p:cNvPr>
          <p:cNvSpPr/>
          <p:nvPr/>
        </p:nvSpPr>
        <p:spPr>
          <a:xfrm rot="5400000">
            <a:off x="4036028" y="5592491"/>
            <a:ext cx="842108" cy="1048215"/>
          </a:xfrm>
          <a:prstGeom prst="bentUpArrow">
            <a:avLst>
              <a:gd name="adj1" fmla="val 25000"/>
              <a:gd name="adj2" fmla="val 27024"/>
              <a:gd name="adj3" fmla="val 25000"/>
            </a:avLst>
          </a:prstGeom>
          <a:solidFill>
            <a:schemeClr val="accent2">
              <a:alpha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2" name="Picture 71" descr="Qr code&#10;&#10;Description automatically generated">
            <a:extLst>
              <a:ext uri="{FF2B5EF4-FFF2-40B4-BE49-F238E27FC236}">
                <a16:creationId xmlns:a16="http://schemas.microsoft.com/office/drawing/2014/main" id="{48A06AC8-8A92-ACF6-934E-62FB377EA2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9317" y="5196909"/>
            <a:ext cx="1661091" cy="166109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FE9EA223-C4C7-7806-FA20-97576591A68D}"/>
              </a:ext>
            </a:extLst>
          </p:cNvPr>
          <p:cNvSpPr txBox="1"/>
          <p:nvPr/>
        </p:nvSpPr>
        <p:spPr>
          <a:xfrm>
            <a:off x="9016041" y="4780005"/>
            <a:ext cx="2287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HELVETICA LIGHT" panose="020B0403020202020204" pitchFamily="34" charset="0"/>
              </a:rPr>
              <a:t>Scan me for real-time conditions at Dome C!</a:t>
            </a:r>
            <a:endParaRPr lang="en-GB" sz="1600" dirty="0">
              <a:latin typeface="Helvetica Light" panose="020B0403020202020204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C08FA0BC-D944-6C1A-6475-26687E1398A9}"/>
              </a:ext>
            </a:extLst>
          </p:cNvPr>
          <p:cNvGrpSpPr/>
          <p:nvPr/>
        </p:nvGrpSpPr>
        <p:grpSpPr>
          <a:xfrm>
            <a:off x="9057304" y="1385832"/>
            <a:ext cx="2995819" cy="2581013"/>
            <a:chOff x="200506" y="1197974"/>
            <a:chExt cx="2995819" cy="2581013"/>
          </a:xfrm>
        </p:grpSpPr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03AA8C1-2C66-4CC4-17A4-3528A234F3B5}"/>
                </a:ext>
              </a:extLst>
            </p:cNvPr>
            <p:cNvSpPr/>
            <p:nvPr/>
          </p:nvSpPr>
          <p:spPr>
            <a:xfrm rot="1133053">
              <a:off x="200506" y="1347290"/>
              <a:ext cx="1300194" cy="1013671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SNOW</a:t>
              </a:r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F7162E3-5273-AF79-FAE2-969C834CBF24}"/>
                </a:ext>
              </a:extLst>
            </p:cNvPr>
            <p:cNvSpPr/>
            <p:nvPr/>
          </p:nvSpPr>
          <p:spPr>
            <a:xfrm rot="2080611">
              <a:off x="1703543" y="1326558"/>
              <a:ext cx="1279010" cy="1037996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VAPOR</a:t>
              </a: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D76F2AFE-4E57-26D4-FD2E-5094BD4520AC}"/>
                </a:ext>
              </a:extLst>
            </p:cNvPr>
            <p:cNvSpPr/>
            <p:nvPr/>
          </p:nvSpPr>
          <p:spPr>
            <a:xfrm rot="2796674">
              <a:off x="1182575" y="2598956"/>
              <a:ext cx="1326153" cy="1033910"/>
            </a:xfrm>
            <a:custGeom>
              <a:avLst/>
              <a:gdLst>
                <a:gd name="connsiteX0" fmla="*/ 497415 w 2257187"/>
                <a:gd name="connsiteY0" fmla="*/ 0 h 1759772"/>
                <a:gd name="connsiteX1" fmla="*/ 1078363 w 2257187"/>
                <a:gd name="connsiteY1" fmla="*/ 0 h 1759772"/>
                <a:gd name="connsiteX2" fmla="*/ 1067045 w 2257187"/>
                <a:gd name="connsiteY2" fmla="*/ 20852 h 1759772"/>
                <a:gd name="connsiteX3" fmla="*/ 1040584 w 2257187"/>
                <a:gd name="connsiteY3" fmla="*/ 151917 h 1759772"/>
                <a:gd name="connsiteX4" fmla="*/ 1377301 w 2257187"/>
                <a:gd name="connsiteY4" fmla="*/ 488634 h 1759772"/>
                <a:gd name="connsiteX5" fmla="*/ 1714018 w 2257187"/>
                <a:gd name="connsiteY5" fmla="*/ 151917 h 1759772"/>
                <a:gd name="connsiteX6" fmla="*/ 1687557 w 2257187"/>
                <a:gd name="connsiteY6" fmla="*/ 20852 h 1759772"/>
                <a:gd name="connsiteX7" fmla="*/ 1676240 w 2257187"/>
                <a:gd name="connsiteY7" fmla="*/ 0 h 1759772"/>
                <a:gd name="connsiteX8" fmla="*/ 2257187 w 2257187"/>
                <a:gd name="connsiteY8" fmla="*/ 0 h 1759772"/>
                <a:gd name="connsiteX9" fmla="*/ 2257187 w 2257187"/>
                <a:gd name="connsiteY9" fmla="*/ 1759772 h 1759772"/>
                <a:gd name="connsiteX10" fmla="*/ 1656228 w 2257187"/>
                <a:gd name="connsiteY10" fmla="*/ 1759772 h 1759772"/>
                <a:gd name="connsiteX11" fmla="*/ 1667546 w 2257187"/>
                <a:gd name="connsiteY11" fmla="*/ 1738921 h 1759772"/>
                <a:gd name="connsiteX12" fmla="*/ 1694007 w 2257187"/>
                <a:gd name="connsiteY12" fmla="*/ 1607855 h 1759772"/>
                <a:gd name="connsiteX13" fmla="*/ 1357290 w 2257187"/>
                <a:gd name="connsiteY13" fmla="*/ 1271138 h 1759772"/>
                <a:gd name="connsiteX14" fmla="*/ 1020573 w 2257187"/>
                <a:gd name="connsiteY14" fmla="*/ 1607855 h 1759772"/>
                <a:gd name="connsiteX15" fmla="*/ 1047034 w 2257187"/>
                <a:gd name="connsiteY15" fmla="*/ 1738921 h 1759772"/>
                <a:gd name="connsiteX16" fmla="*/ 1058352 w 2257187"/>
                <a:gd name="connsiteY16" fmla="*/ 1759772 h 1759772"/>
                <a:gd name="connsiteX17" fmla="*/ 497415 w 2257187"/>
                <a:gd name="connsiteY17" fmla="*/ 1759772 h 1759772"/>
                <a:gd name="connsiteX18" fmla="*/ 497415 w 2257187"/>
                <a:gd name="connsiteY18" fmla="*/ 1185209 h 1759772"/>
                <a:gd name="connsiteX19" fmla="*/ 467783 w 2257187"/>
                <a:gd name="connsiteY19" fmla="*/ 1201293 h 1759772"/>
                <a:gd name="connsiteX20" fmla="*/ 336717 w 2257187"/>
                <a:gd name="connsiteY20" fmla="*/ 1227754 h 1759772"/>
                <a:gd name="connsiteX21" fmla="*/ 0 w 2257187"/>
                <a:gd name="connsiteY21" fmla="*/ 891037 h 1759772"/>
                <a:gd name="connsiteX22" fmla="*/ 336717 w 2257187"/>
                <a:gd name="connsiteY22" fmla="*/ 554320 h 1759772"/>
                <a:gd name="connsiteX23" fmla="*/ 467783 w 2257187"/>
                <a:gd name="connsiteY23" fmla="*/ 580781 h 1759772"/>
                <a:gd name="connsiteX24" fmla="*/ 497415 w 2257187"/>
                <a:gd name="connsiteY24" fmla="*/ 596865 h 1759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257187" h="1759772">
                  <a:moveTo>
                    <a:pt x="497415" y="0"/>
                  </a:moveTo>
                  <a:lnTo>
                    <a:pt x="1078363" y="0"/>
                  </a:lnTo>
                  <a:lnTo>
                    <a:pt x="1067045" y="20852"/>
                  </a:lnTo>
                  <a:cubicBezTo>
                    <a:pt x="1050006" y="61136"/>
                    <a:pt x="1040584" y="105426"/>
                    <a:pt x="1040584" y="151917"/>
                  </a:cubicBezTo>
                  <a:cubicBezTo>
                    <a:pt x="1040584" y="337881"/>
                    <a:pt x="1191337" y="488634"/>
                    <a:pt x="1377301" y="488634"/>
                  </a:cubicBezTo>
                  <a:cubicBezTo>
                    <a:pt x="1563265" y="488634"/>
                    <a:pt x="1714018" y="337881"/>
                    <a:pt x="1714018" y="151917"/>
                  </a:cubicBezTo>
                  <a:cubicBezTo>
                    <a:pt x="1714018" y="105426"/>
                    <a:pt x="1704596" y="61136"/>
                    <a:pt x="1687557" y="20852"/>
                  </a:cubicBezTo>
                  <a:lnTo>
                    <a:pt x="1676240" y="0"/>
                  </a:lnTo>
                  <a:lnTo>
                    <a:pt x="2257187" y="0"/>
                  </a:lnTo>
                  <a:lnTo>
                    <a:pt x="2257187" y="1759772"/>
                  </a:lnTo>
                  <a:lnTo>
                    <a:pt x="1656228" y="1759772"/>
                  </a:lnTo>
                  <a:lnTo>
                    <a:pt x="1667546" y="1738921"/>
                  </a:lnTo>
                  <a:cubicBezTo>
                    <a:pt x="1684585" y="1698636"/>
                    <a:pt x="1694007" y="1654346"/>
                    <a:pt x="1694007" y="1607855"/>
                  </a:cubicBezTo>
                  <a:cubicBezTo>
                    <a:pt x="1694007" y="1421891"/>
                    <a:pt x="1543254" y="1271138"/>
                    <a:pt x="1357290" y="1271138"/>
                  </a:cubicBezTo>
                  <a:cubicBezTo>
                    <a:pt x="1171326" y="1271138"/>
                    <a:pt x="1020573" y="1421891"/>
                    <a:pt x="1020573" y="1607855"/>
                  </a:cubicBezTo>
                  <a:cubicBezTo>
                    <a:pt x="1020573" y="1654346"/>
                    <a:pt x="1029995" y="1698636"/>
                    <a:pt x="1047034" y="1738921"/>
                  </a:cubicBezTo>
                  <a:lnTo>
                    <a:pt x="1058352" y="1759772"/>
                  </a:lnTo>
                  <a:lnTo>
                    <a:pt x="497415" y="1759772"/>
                  </a:lnTo>
                  <a:lnTo>
                    <a:pt x="497415" y="1185209"/>
                  </a:lnTo>
                  <a:lnTo>
                    <a:pt x="467783" y="1201293"/>
                  </a:lnTo>
                  <a:cubicBezTo>
                    <a:pt x="427498" y="1218332"/>
                    <a:pt x="383208" y="1227754"/>
                    <a:pt x="336717" y="1227754"/>
                  </a:cubicBezTo>
                  <a:cubicBezTo>
                    <a:pt x="150753" y="1227754"/>
                    <a:pt x="0" y="1077001"/>
                    <a:pt x="0" y="891037"/>
                  </a:cubicBezTo>
                  <a:cubicBezTo>
                    <a:pt x="0" y="705073"/>
                    <a:pt x="150753" y="554320"/>
                    <a:pt x="336717" y="554320"/>
                  </a:cubicBezTo>
                  <a:cubicBezTo>
                    <a:pt x="383208" y="554320"/>
                    <a:pt x="427498" y="563742"/>
                    <a:pt x="467783" y="580781"/>
                  </a:cubicBezTo>
                  <a:lnTo>
                    <a:pt x="497415" y="596865"/>
                  </a:lnTo>
                  <a:close/>
                </a:path>
              </a:pathLst>
            </a:custGeom>
            <a:solidFill>
              <a:schemeClr val="bg1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fr-FR" dirty="0">
                  <a:solidFill>
                    <a:sysClr val="windowText" lastClr="000000"/>
                  </a:solidFill>
                </a:rPr>
                <a:t>     PRECIP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4318F1E-B017-3641-CF45-38E2808D643E}"/>
                </a:ext>
              </a:extLst>
            </p:cNvPr>
            <p:cNvSpPr/>
            <p:nvPr/>
          </p:nvSpPr>
          <p:spPr>
            <a:xfrm>
              <a:off x="1421514" y="1882907"/>
              <a:ext cx="505267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GB" sz="5400" b="1" cap="none" spc="0" dirty="0">
                  <a:ln w="6600">
                    <a:solidFill>
                      <a:schemeClr val="accent2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2"/>
                    </a:outerShdw>
                  </a:effectLst>
                </a:rPr>
                <a:t>?</a:t>
              </a:r>
            </a:p>
          </p:txBody>
        </p:sp>
        <p:sp>
          <p:nvSpPr>
            <p:cNvPr id="79" name="Arc 78">
              <a:extLst>
                <a:ext uri="{FF2B5EF4-FFF2-40B4-BE49-F238E27FC236}">
                  <a16:creationId xmlns:a16="http://schemas.microsoft.com/office/drawing/2014/main" id="{C4E2210F-DA7E-8160-14FB-1B9F56327427}"/>
                </a:ext>
              </a:extLst>
            </p:cNvPr>
            <p:cNvSpPr/>
            <p:nvPr/>
          </p:nvSpPr>
          <p:spPr>
            <a:xfrm>
              <a:off x="1252664" y="1916923"/>
              <a:ext cx="880946" cy="880946"/>
            </a:xfrm>
            <a:prstGeom prst="arc">
              <a:avLst>
                <a:gd name="adj1" fmla="val 16200000"/>
                <a:gd name="adj2" fmla="val 14009921"/>
              </a:avLst>
            </a:prstGeom>
            <a:ln w="28575">
              <a:solidFill>
                <a:schemeClr val="accent2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E63EA2B-01BB-0F82-B452-030F1CEB1CFE}"/>
                </a:ext>
              </a:extLst>
            </p:cNvPr>
            <p:cNvGrpSpPr/>
            <p:nvPr/>
          </p:nvGrpSpPr>
          <p:grpSpPr>
            <a:xfrm>
              <a:off x="1429505" y="3078577"/>
              <a:ext cx="357205" cy="357205"/>
              <a:chOff x="2343075" y="3796098"/>
              <a:chExt cx="357205" cy="357205"/>
            </a:xfrm>
          </p:grpSpPr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5AEAB791-CD63-B05B-6B75-DC54E2333B2D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5E8336CD-9C03-9F8A-B43D-2F18BE1F528B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2362551A-DA32-4E5E-D844-7B8157CEC5BD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32B6B546-8859-C6B5-C4DD-F40B1756ECBA}"/>
                </a:ext>
              </a:extLst>
            </p:cNvPr>
            <p:cNvGrpSpPr/>
            <p:nvPr/>
          </p:nvGrpSpPr>
          <p:grpSpPr>
            <a:xfrm rot="12572666">
              <a:off x="465116" y="1197974"/>
              <a:ext cx="357205" cy="357205"/>
              <a:chOff x="2343075" y="3796098"/>
              <a:chExt cx="357205" cy="357205"/>
            </a:xfrm>
          </p:grpSpPr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F65D2D1F-F7AF-A66E-7F22-08A28316C6AF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6843F5A9-8459-7C7E-F9EB-466D87BA15E6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CE65FAFD-B8AF-6CCF-C429-2D78A69379CD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6948F3D-702F-2D32-15DC-E2EE5B4ECE35}"/>
                </a:ext>
              </a:extLst>
            </p:cNvPr>
            <p:cNvGrpSpPr/>
            <p:nvPr/>
          </p:nvGrpSpPr>
          <p:grpSpPr>
            <a:xfrm rot="16200000">
              <a:off x="2839120" y="1659335"/>
              <a:ext cx="357205" cy="357205"/>
              <a:chOff x="2343075" y="3796098"/>
              <a:chExt cx="357205" cy="357205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B16FC9D9-0786-6C4C-A7A8-8834D57F0F41}"/>
                  </a:ext>
                </a:extLst>
              </p:cNvPr>
              <p:cNvSpPr/>
              <p:nvPr/>
            </p:nvSpPr>
            <p:spPr>
              <a:xfrm>
                <a:off x="2343075" y="3872329"/>
                <a:ext cx="280974" cy="280974"/>
              </a:xfrm>
              <a:prstGeom prst="ellipse">
                <a:avLst/>
              </a:prstGeom>
              <a:solidFill>
                <a:srgbClr val="C0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DCD3BD19-0E48-88C2-7F9F-398E8D08939A}"/>
                  </a:ext>
                </a:extLst>
              </p:cNvPr>
              <p:cNvSpPr/>
              <p:nvPr/>
            </p:nvSpPr>
            <p:spPr>
              <a:xfrm>
                <a:off x="2432979" y="3796098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FA5F7B78-BCB1-75EC-CABE-81836E4747D6}"/>
                  </a:ext>
                </a:extLst>
              </p:cNvPr>
              <p:cNvSpPr/>
              <p:nvPr/>
            </p:nvSpPr>
            <p:spPr>
              <a:xfrm>
                <a:off x="2547818" y="4000841"/>
                <a:ext cx="152462" cy="152462"/>
              </a:xfrm>
              <a:prstGeom prst="ellipse">
                <a:avLst/>
              </a:prstGeom>
              <a:solidFill>
                <a:schemeClr val="tx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92" name="ZoneTexte 3">
            <a:extLst>
              <a:ext uri="{FF2B5EF4-FFF2-40B4-BE49-F238E27FC236}">
                <a16:creationId xmlns:a16="http://schemas.microsoft.com/office/drawing/2014/main" id="{12138CFC-83FF-D5F8-8363-498EA7D86D1A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How much sublimation there is at Dome C?</a:t>
            </a:r>
          </a:p>
        </p:txBody>
      </p:sp>
      <p:graphicFrame>
        <p:nvGraphicFramePr>
          <p:cNvPr id="93" name="Diagram 92">
            <a:extLst>
              <a:ext uri="{FF2B5EF4-FFF2-40B4-BE49-F238E27FC236}">
                <a16:creationId xmlns:a16="http://schemas.microsoft.com/office/drawing/2014/main" id="{D226ACED-CFD7-406A-19B8-42B59291079C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1177496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9" name="Diagram 48">
            <a:extLst>
              <a:ext uri="{FF2B5EF4-FFF2-40B4-BE49-F238E27FC236}">
                <a16:creationId xmlns:a16="http://schemas.microsoft.com/office/drawing/2014/main" id="{4BDC66F6-C671-CADF-2AD1-FB7ADFE72788}"/>
              </a:ext>
            </a:extLst>
          </p:cNvPr>
          <p:cNvGraphicFramePr/>
          <p:nvPr/>
        </p:nvGraphicFramePr>
        <p:xfrm>
          <a:off x="0" y="0"/>
          <a:ext cx="12192000" cy="378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ZoneTexte 3">
            <a:extLst>
              <a:ext uri="{FF2B5EF4-FFF2-40B4-BE49-F238E27FC236}">
                <a16:creationId xmlns:a16="http://schemas.microsoft.com/office/drawing/2014/main" id="{3816222A-38AB-3504-B377-A3D9A580F6D8}"/>
              </a:ext>
            </a:extLst>
          </p:cNvPr>
          <p:cNvSpPr txBox="1"/>
          <p:nvPr/>
        </p:nvSpPr>
        <p:spPr>
          <a:xfrm>
            <a:off x="158903" y="834500"/>
            <a:ext cx="1187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 Light" panose="020B0403020202020204" pitchFamily="34" charset="0"/>
                <a:ea typeface="Cambria Math" panose="02040503050406030204" pitchFamily="18" charset="0"/>
              </a:rPr>
              <a:t>parametrization</a:t>
            </a:r>
            <a:r>
              <a:rPr lang="en-US" dirty="0">
                <a:latin typeface="Helvetica Light" panose="020B0403020202020204" pitchFamily="34" charset="0"/>
                <a:ea typeface="Cambria Math" panose="02040503050406030204" pitchFamily="18" charset="0"/>
              </a:rPr>
              <a:t> of the bulk method: roughness length and stability function</a:t>
            </a:r>
            <a:endParaRPr lang="en-US" b="1" dirty="0">
              <a:effectLst/>
              <a:latin typeface="Helvetica Light" panose="020B0403020202020204" pitchFamily="34" charset="0"/>
              <a:ea typeface="Cambria Math" panose="02040503050406030204" pitchFamily="18" charset="0"/>
            </a:endParaRPr>
          </a:p>
        </p:txBody>
      </p:sp>
      <p:graphicFrame>
        <p:nvGraphicFramePr>
          <p:cNvPr id="19" name="Table 16">
            <a:extLst>
              <a:ext uri="{FF2B5EF4-FFF2-40B4-BE49-F238E27FC236}">
                <a16:creationId xmlns:a16="http://schemas.microsoft.com/office/drawing/2014/main" id="{55534B13-DBE9-F7ED-C751-3DF8C0667E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2879278"/>
              </p:ext>
            </p:extLst>
          </p:nvPr>
        </p:nvGraphicFramePr>
        <p:xfrm>
          <a:off x="9306890" y="2076137"/>
          <a:ext cx="2130416" cy="15787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208">
                  <a:extLst>
                    <a:ext uri="{9D8B030D-6E8A-4147-A177-3AD203B41FA5}">
                      <a16:colId xmlns:a16="http://schemas.microsoft.com/office/drawing/2014/main" val="3619090247"/>
                    </a:ext>
                  </a:extLst>
                </a:gridCol>
                <a:gridCol w="1065208">
                  <a:extLst>
                    <a:ext uri="{9D8B030D-6E8A-4147-A177-3AD203B41FA5}">
                      <a16:colId xmlns:a16="http://schemas.microsoft.com/office/drawing/2014/main" val="1351922781"/>
                    </a:ext>
                  </a:extLst>
                </a:gridCol>
              </a:tblGrid>
              <a:tr h="315755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baseline="0" dirty="0">
                          <a:latin typeface="Helvetica Light" panose="020B0403020202020204" pitchFamily="34" charset="0"/>
                        </a:rPr>
                        <a:t>z</a:t>
                      </a:r>
                      <a:r>
                        <a:rPr lang="en-GB" sz="1400" b="0" i="0" baseline="-25000" dirty="0">
                          <a:latin typeface="Helvetica Light" panose="020B0403020202020204" pitchFamily="34" charset="0"/>
                        </a:rPr>
                        <a:t>0</a:t>
                      </a:r>
                      <a:endParaRPr lang="en-GB" sz="14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stability </a:t>
                      </a:r>
                      <a:r>
                        <a:rPr lang="en-GB" sz="1400" b="0" i="0" dirty="0" err="1">
                          <a:latin typeface="Helvetica Light" panose="020B0403020202020204" pitchFamily="34" charset="0"/>
                        </a:rPr>
                        <a:t>f</a:t>
                      </a:r>
                      <a:r>
                        <a:rPr lang="en-GB" sz="1400" b="0" i="0" baseline="30000" dirty="0" err="1">
                          <a:latin typeface="Helvetica Light" panose="020B0403020202020204" pitchFamily="34" charset="0"/>
                        </a:rPr>
                        <a:t>n</a:t>
                      </a:r>
                      <a:endParaRPr lang="en-GB" sz="14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8189"/>
                  </a:ext>
                </a:extLst>
              </a:tr>
              <a:tr h="315755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0.01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H88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94711"/>
                  </a:ext>
                </a:extLst>
              </a:tr>
              <a:tr h="315755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0.56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H88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76079"/>
                  </a:ext>
                </a:extLst>
              </a:tr>
              <a:tr h="315755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1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H88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378179"/>
                  </a:ext>
                </a:extLst>
              </a:tr>
              <a:tr h="315755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6.3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H88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43412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73E15188-7D62-6097-B1FF-4FDF398750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861560"/>
              </p:ext>
            </p:extLst>
          </p:nvPr>
        </p:nvGraphicFramePr>
        <p:xfrm>
          <a:off x="9080306" y="4719740"/>
          <a:ext cx="2130416" cy="1554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5208">
                  <a:extLst>
                    <a:ext uri="{9D8B030D-6E8A-4147-A177-3AD203B41FA5}">
                      <a16:colId xmlns:a16="http://schemas.microsoft.com/office/drawing/2014/main" val="3619090247"/>
                    </a:ext>
                  </a:extLst>
                </a:gridCol>
                <a:gridCol w="1065208">
                  <a:extLst>
                    <a:ext uri="{9D8B030D-6E8A-4147-A177-3AD203B41FA5}">
                      <a16:colId xmlns:a16="http://schemas.microsoft.com/office/drawing/2014/main" val="1351922781"/>
                    </a:ext>
                  </a:extLst>
                </a:gridCol>
              </a:tblGrid>
              <a:tr h="310950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baseline="0" dirty="0">
                          <a:latin typeface="Helvetica Light" panose="020B0403020202020204" pitchFamily="34" charset="0"/>
                        </a:rPr>
                        <a:t>z</a:t>
                      </a:r>
                      <a:r>
                        <a:rPr lang="en-GB" sz="1400" b="0" i="0" baseline="-25000" dirty="0">
                          <a:latin typeface="Helvetica Light" panose="020B0403020202020204" pitchFamily="34" charset="0"/>
                        </a:rPr>
                        <a:t>0</a:t>
                      </a:r>
                      <a:endParaRPr lang="en-GB" sz="14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stability </a:t>
                      </a:r>
                      <a:r>
                        <a:rPr lang="en-GB" sz="1400" b="0" i="0" dirty="0" err="1">
                          <a:latin typeface="Helvetica Light" panose="020B0403020202020204" pitchFamily="34" charset="0"/>
                        </a:rPr>
                        <a:t>f</a:t>
                      </a:r>
                      <a:r>
                        <a:rPr lang="en-GB" sz="1400" b="0" i="0" baseline="30000" dirty="0" err="1">
                          <a:latin typeface="Helvetica Light" panose="020B0403020202020204" pitchFamily="34" charset="0"/>
                        </a:rPr>
                        <a:t>n</a:t>
                      </a:r>
                      <a:endParaRPr lang="en-GB" sz="1400" b="0" i="0" dirty="0">
                        <a:latin typeface="Helvetica Light" panose="020B0403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428189"/>
                  </a:ext>
                </a:extLst>
              </a:tr>
              <a:tr h="310950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0.56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H88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7994711"/>
                  </a:ext>
                </a:extLst>
              </a:tr>
              <a:tr h="310950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0.56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G07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8576079"/>
                  </a:ext>
                </a:extLst>
              </a:tr>
              <a:tr h="310950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0.56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K94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7378179"/>
                  </a:ext>
                </a:extLst>
              </a:tr>
              <a:tr h="310950"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0.56 mm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b="0" i="0" dirty="0">
                          <a:latin typeface="Helvetica Light" panose="020B0403020202020204" pitchFamily="34" charset="0"/>
                        </a:rPr>
                        <a:t>L79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643412"/>
                  </a:ext>
                </a:extLst>
              </a:tr>
            </a:tbl>
          </a:graphicData>
        </a:graphic>
      </p:graphicFrame>
      <p:pic>
        <p:nvPicPr>
          <p:cNvPr id="22" name="Picture 21" descr="Chart, line chart&#10;&#10;Description automatically generated">
            <a:extLst>
              <a:ext uri="{FF2B5EF4-FFF2-40B4-BE49-F238E27FC236}">
                <a16:creationId xmlns:a16="http://schemas.microsoft.com/office/drawing/2014/main" id="{23075C2E-28C2-929C-AC24-089465F1D7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7201" y="4346763"/>
            <a:ext cx="5259813" cy="2412523"/>
          </a:xfrm>
          <a:prstGeom prst="rect">
            <a:avLst/>
          </a:prstGeom>
        </p:spPr>
      </p:pic>
      <p:pic>
        <p:nvPicPr>
          <p:cNvPr id="24" name="Picture 23" descr="Chart, histogram&#10;&#10;Description automatically generated">
            <a:extLst>
              <a:ext uri="{FF2B5EF4-FFF2-40B4-BE49-F238E27FC236}">
                <a16:creationId xmlns:a16="http://schemas.microsoft.com/office/drawing/2014/main" id="{99F8647D-15F4-43B0-28C2-A487C7B23D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20493" y="1744547"/>
            <a:ext cx="5259813" cy="242431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1AAF349-2E74-2111-0082-A697DB53AC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79625" y="5105086"/>
            <a:ext cx="658863" cy="1581272"/>
          </a:xfrm>
          <a:prstGeom prst="rect">
            <a:avLst/>
          </a:prstGeom>
        </p:spPr>
      </p:pic>
      <p:pic>
        <p:nvPicPr>
          <p:cNvPr id="42" name="Picture 41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5FB5991A-2FF8-0CD4-1DE6-E73F7DEFE3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6804" y="4478939"/>
            <a:ext cx="3440397" cy="16665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DAF716F-883C-E73C-AC11-D299EB4DCE16}"/>
              </a:ext>
            </a:extLst>
          </p:cNvPr>
          <p:cNvSpPr txBox="1"/>
          <p:nvPr/>
        </p:nvSpPr>
        <p:spPr>
          <a:xfrm>
            <a:off x="97900" y="4523814"/>
            <a:ext cx="1617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i="1" dirty="0">
                <a:solidFill>
                  <a:schemeClr val="bg1"/>
                </a:solidFill>
                <a:latin typeface="HELVETICA LIGHT" panose="020B0403020202020204" pitchFamily="34" charset="0"/>
              </a:rPr>
              <a:t>Cengage 2012</a:t>
            </a:r>
          </a:p>
        </p:txBody>
      </p:sp>
      <p:sp>
        <p:nvSpPr>
          <p:cNvPr id="47" name="ZoneTexte 3">
            <a:extLst>
              <a:ext uri="{FF2B5EF4-FFF2-40B4-BE49-F238E27FC236}">
                <a16:creationId xmlns:a16="http://schemas.microsoft.com/office/drawing/2014/main" id="{E947641C-11F6-395D-E8EE-E376B1919161}"/>
              </a:ext>
            </a:extLst>
          </p:cNvPr>
          <p:cNvSpPr txBox="1"/>
          <p:nvPr/>
        </p:nvSpPr>
        <p:spPr>
          <a:xfrm>
            <a:off x="158904" y="471689"/>
            <a:ext cx="118741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effectLst/>
                <a:latin typeface="Helvetica Light" panose="020B0403020202020204" pitchFamily="34" charset="0"/>
                <a:ea typeface="Cambria Math" panose="02040503050406030204" pitchFamily="18" charset="0"/>
              </a:rPr>
              <a:t>How much sublimation there is at Dome C?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05845A6-42A3-BC3E-368A-615E0610DDF5}"/>
              </a:ext>
            </a:extLst>
          </p:cNvPr>
          <p:cNvSpPr txBox="1"/>
          <p:nvPr/>
        </p:nvSpPr>
        <p:spPr>
          <a:xfrm>
            <a:off x="6137761" y="1258866"/>
            <a:ext cx="51285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Helvetica Light" panose="020B0403020202020204" pitchFamily="34" charset="0"/>
              </a:rPr>
              <a:t>Based on </a:t>
            </a:r>
            <a:r>
              <a:rPr lang="en-GB" sz="1400" dirty="0" err="1">
                <a:latin typeface="Helvetica Light" panose="020B0403020202020204" pitchFamily="34" charset="0"/>
              </a:rPr>
              <a:t>Vignon</a:t>
            </a:r>
            <a:r>
              <a:rPr lang="en-GB" sz="1400" dirty="0">
                <a:latin typeface="Helvetica Light" panose="020B0403020202020204" pitchFamily="34" charset="0"/>
              </a:rPr>
              <a:t> et al. (2016) &amp; </a:t>
            </a:r>
            <a:r>
              <a:rPr lang="en-GB" sz="1400" dirty="0" err="1">
                <a:latin typeface="Helvetica Light" panose="020B0403020202020204" pitchFamily="34" charset="0"/>
              </a:rPr>
              <a:t>Genthon</a:t>
            </a:r>
            <a:r>
              <a:rPr lang="en-GB" sz="1400" dirty="0">
                <a:latin typeface="Helvetica Light" panose="020B0403020202020204" pitchFamily="34" charset="0"/>
              </a:rPr>
              <a:t> et al. (2017)</a:t>
            </a:r>
          </a:p>
        </p:txBody>
      </p:sp>
      <p:pic>
        <p:nvPicPr>
          <p:cNvPr id="4098" name="Picture 2" descr="Sastrugi à la surface de la neige | CNRS Images">
            <a:extLst>
              <a:ext uri="{FF2B5EF4-FFF2-40B4-BE49-F238E27FC236}">
                <a16:creationId xmlns:a16="http://schemas.microsoft.com/office/drawing/2014/main" id="{19EE81CD-962F-6EE5-014D-7F00750D4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16" y="1738858"/>
            <a:ext cx="3238771" cy="21601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42957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5847</TotalTime>
  <Words>1096</Words>
  <Application>Microsoft Macintosh PowerPoint</Application>
  <PresentationFormat>Widescreen</PresentationFormat>
  <Paragraphs>217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Cambria Math</vt:lpstr>
      <vt:lpstr>Helvetica</vt:lpstr>
      <vt:lpstr>Helvetica Light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Ines Ollivier</dc:creator>
  <cp:lastModifiedBy>Ines Ollivier</cp:lastModifiedBy>
  <cp:revision>61</cp:revision>
  <dcterms:created xsi:type="dcterms:W3CDTF">2023-04-20T09:53:30Z</dcterms:created>
  <dcterms:modified xsi:type="dcterms:W3CDTF">2023-04-24T12:00:21Z</dcterms:modified>
</cp:coreProperties>
</file>