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304" r:id="rId4"/>
    <p:sldId id="290" r:id="rId5"/>
    <p:sldId id="296" r:id="rId6"/>
    <p:sldId id="292" r:id="rId7"/>
    <p:sldId id="407" r:id="rId8"/>
    <p:sldId id="403" r:id="rId9"/>
    <p:sldId id="404" r:id="rId10"/>
    <p:sldId id="405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0E"/>
    <a:srgbClr val="0000FF"/>
    <a:srgbClr val="43076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6" autoAdjust="0"/>
  </p:normalViewPr>
  <p:slideViewPr>
    <p:cSldViewPr snapToGrid="0">
      <p:cViewPr varScale="1">
        <p:scale>
          <a:sx n="77" d="100"/>
          <a:sy n="77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CE99-7228-439D-ACCC-1055D613CAB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3DC6F-3EE3-4A5C-89C1-46CEB53B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2CA8F-AB0C-43CB-B381-F97814466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SHOTS PER SHOT POINT</a:t>
            </a:r>
          </a:p>
          <a:p>
            <a:r>
              <a:rPr lang="en-US" dirty="0"/>
              <a:t>3C ACCELEROMETERS AND GEOPHONES INTERLEAVED EVERY 11 m IN LINE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3DC6F-3EE3-4A5C-89C1-46CEB53B33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applied to line 1</a:t>
            </a:r>
          </a:p>
          <a:p>
            <a:r>
              <a:rPr lang="en-US" dirty="0"/>
              <a:t>Say why not CMP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3DC6F-3EE3-4A5C-89C1-46CEB53B33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Instrument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2CA8F-AB0C-43CB-B381-F97814466D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In figure 11, </a:t>
            </a:r>
            <a:r>
              <a:rPr lang="en-US" dirty="0"/>
              <a:t>it</a:t>
            </a:r>
            <a:r>
              <a:rPr lang="es-ES" dirty="0"/>
              <a:t> </a:t>
            </a:r>
            <a:r>
              <a:rPr lang="en-US" dirty="0"/>
              <a:t>is</a:t>
            </a:r>
            <a:r>
              <a:rPr lang="es-ES" dirty="0"/>
              <a:t> </a:t>
            </a:r>
            <a:r>
              <a:rPr lang="en-US" dirty="0"/>
              <a:t>clearly</a:t>
            </a:r>
            <a:r>
              <a:rPr lang="es-ES" dirty="0"/>
              <a:t> visible </a:t>
            </a:r>
            <a:r>
              <a:rPr lang="en-US" dirty="0"/>
              <a:t>that</a:t>
            </a:r>
            <a:r>
              <a:rPr lang="es-ES" dirty="0"/>
              <a:t> </a:t>
            </a:r>
            <a:r>
              <a:rPr lang="en-US" dirty="0"/>
              <a:t>the alternating </a:t>
            </a:r>
            <a:r>
              <a:rPr lang="es-ES" dirty="0" err="1"/>
              <a:t>geophone</a:t>
            </a:r>
            <a:r>
              <a:rPr lang="es-ES" dirty="0"/>
              <a:t> and </a:t>
            </a:r>
            <a:r>
              <a:rPr lang="es-ES" dirty="0" err="1"/>
              <a:t>accelerometer</a:t>
            </a:r>
            <a:r>
              <a:rPr lang="es-ES" dirty="0"/>
              <a:t>  traces do </a:t>
            </a:r>
            <a:r>
              <a:rPr lang="es-ES" dirty="0" err="1"/>
              <a:t>not</a:t>
            </a:r>
            <a:r>
              <a:rPr lang="es-ES" dirty="0"/>
              <a:t> match and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no </a:t>
            </a:r>
            <a:r>
              <a:rPr lang="en-US" dirty="0"/>
              <a:t>continuity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breaks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S-wave </a:t>
            </a:r>
            <a:r>
              <a:rPr lang="es-ES" dirty="0" err="1"/>
              <a:t>arrivals</a:t>
            </a:r>
            <a:r>
              <a:rPr lang="es-ES" dirty="0"/>
              <a:t>.</a:t>
            </a:r>
          </a:p>
          <a:p>
            <a:pPr lvl="1"/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Figure 12 shows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 after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conversion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accelerometer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geophone</a:t>
            </a:r>
            <a:r>
              <a:rPr lang="es-ES" dirty="0"/>
              <a:t>,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application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instrument</a:t>
            </a:r>
            <a:r>
              <a:rPr lang="es-ES" dirty="0"/>
              <a:t> </a:t>
            </a:r>
            <a:r>
              <a:rPr lang="es-ES" dirty="0" err="1"/>
              <a:t>simulation</a:t>
            </a:r>
            <a:r>
              <a:rPr lang="es-ES" dirty="0"/>
              <a:t> </a:t>
            </a:r>
            <a:r>
              <a:rPr lang="en-US" dirty="0"/>
              <a:t>technique</a:t>
            </a:r>
            <a:r>
              <a:rPr lang="es-ES" dirty="0"/>
              <a:t>. As can be </a:t>
            </a:r>
            <a:r>
              <a:rPr lang="es-ES" dirty="0" err="1"/>
              <a:t>seen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breaks</a:t>
            </a:r>
            <a:r>
              <a:rPr lang="es-ES" dirty="0"/>
              <a:t> and S-wave </a:t>
            </a:r>
            <a:r>
              <a:rPr lang="es-ES" dirty="0" err="1"/>
              <a:t>arrivals</a:t>
            </a:r>
            <a:r>
              <a:rPr lang="es-ES" dirty="0"/>
              <a:t> are </a:t>
            </a:r>
            <a:r>
              <a:rPr lang="es-ES" dirty="0" err="1"/>
              <a:t>aligned</a:t>
            </a:r>
            <a:r>
              <a:rPr lang="es-E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2CA8F-AB0C-43CB-B381-F97814466D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work can be done for the S wave picking and for the airwave mute maybe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2CA8F-AB0C-43CB-B381-F97814466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84FF-5841-07CF-93B2-BAF0EFA15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6F519-78C4-FE4B-6175-D64AC60E0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7E8C-5DDF-E3FB-6269-74657BA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A3B8-AD4D-76F7-3FC2-A515A2F4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99E1B-C8DE-7BE6-E724-5012CD79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4E8F-5611-AD57-9868-FD106F77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2CEE1-357A-854D-0954-708D5FF8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3A4E-2328-6038-2E97-3B805F4F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41C2-7CA5-18E2-F23E-7D7A02A7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AECB8-9C11-57D0-4635-74BA1C20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2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454DB-576B-A906-E358-B50F566BB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ED47E-43A3-347C-4600-0201B2EF3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A62ED-3D42-1F8B-3D9C-8D7E0B74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6379-1CDF-1978-F11D-C69798B0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4BAC-37AF-49EB-E71A-3CA4369A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MUL Vorlage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015" y="2043567"/>
            <a:ext cx="11434273" cy="2003746"/>
          </a:xfrm>
        </p:spPr>
        <p:txBody>
          <a:bodyPr anchor="b"/>
          <a:lstStyle>
            <a:lvl1pPr algn="ctr">
              <a:defRPr sz="600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7138" y="193029"/>
            <a:ext cx="1012024" cy="149974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2" y="5503150"/>
            <a:ext cx="6657975" cy="1022053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6015" y="4398106"/>
            <a:ext cx="11434273" cy="129470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46929" y="6377676"/>
            <a:ext cx="7892440" cy="42017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3A39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AT" dirty="0"/>
              <a:t>Lehrstuhl</a:t>
            </a:r>
          </a:p>
        </p:txBody>
      </p:sp>
    </p:spTree>
    <p:extLst>
      <p:ext uri="{BB962C8B-B14F-4D97-AF65-F5344CB8AC3E}">
        <p14:creationId xmlns:p14="http://schemas.microsoft.com/office/powerpoint/2010/main" val="38285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A33D-F01B-BAE4-9758-905CFFBD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F455-3F97-EB41-9B06-BE5A1CB0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47FE-E153-9D50-C2D7-3B4337C9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EADF7-9E0E-ACB7-B7F4-890F5940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BDDC-D22E-1A21-8045-45C2B244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7DEC-7D60-D0DF-AA3C-35A7AF96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4678C-7988-F7A2-43DE-F990D8659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6B5D4-446F-87A5-3CA9-CDA20C6A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853E8-448F-9F4B-9790-3799B819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D4DC-8F3F-56D8-299E-A5FDED96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EA9B-C8C8-9845-7033-AB89C898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79CA-EABE-5413-6167-7B6388E7B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DB475-AD0A-73A3-878C-9B5506A75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84BE3-96D2-5B5D-5CD2-3E930A6E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DE552-2FC5-2700-F36D-5B78535D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CAEF4-0422-D171-60E7-2489F16D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29D8-72DC-8B96-41F0-942C1D1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D4FAE-CBD4-1269-EF30-5557E933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2C927-3410-6F53-95B5-195381D3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91459-BA45-A62F-5380-2C1D8A982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31108-4E34-45C7-1E94-A1D6243FD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40E66-42D2-E1F5-3151-109F7FB4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965AC-ACA9-5513-F8F8-8292CDD3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37B70-15B8-4D68-D68B-562984EE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9B13-680E-6DEF-6A12-FE65FC92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9094C-8836-F852-4DA7-A983D2C7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E4368-B7A1-FBC9-92ED-346F0DEC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764D8-72F3-33C8-0740-1C7E113B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FDFA8-10E2-A6EA-4E02-8229F543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13F1A-FCCA-694D-2F13-49993E84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BFEA3-DBB1-5C8D-1D67-57F1A4A7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C84A-79D0-84C4-939A-3F0DED7F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F670-55F2-C874-6ED7-06069284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1302D-879F-C1A7-C11E-229B724C3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239FD-25CE-64BA-2547-3B6F73BD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093F9-01C2-87BF-6DF8-5AFF6F82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883E-A865-BCEF-8EF5-1A853C1D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B3D1-08A7-8E85-93BB-799054E4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F65B1-CCBA-CF99-DDBD-46736D153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35BC3-D9C8-EBEE-355C-FACEAC6F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6E4DC-F2D4-8A43-85C3-CC7064D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F4FA0-9BDD-9FEF-0792-28B6A463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8446-6475-3A88-4A01-AAE5761A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4D90A-680C-C35B-2380-ECB40F76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9C11-A78F-6C91-8D07-81449577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5076C-3449-4F30-2D2C-7C1AF323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690A-40C4-4FB4-B6E8-7F89CCB9364D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4DB48-4A47-A535-221E-4F35871CF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21367-1992-0369-91E5-769ED9204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37FD-B260-4971-BE2F-0BD19193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015" y="2459690"/>
            <a:ext cx="11434273" cy="1178030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Tomography across the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Balmuccia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Peridotite, Ivrea Zone, Italy - Project DIVE phase two</a:t>
            </a:r>
            <a:b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material</a:t>
            </a:r>
            <a:endParaRPr lang="de-A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Untertitel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0765" y="4186180"/>
                <a:ext cx="11434273" cy="12947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Pasiecznik</m:t>
                        </m:r>
                      </m:e>
                      <m:sup>
                        <m:r>
                          <a:rPr lang="es-ES" sz="18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Greenwood</m:t>
                        </m:r>
                      </m:e>
                      <m:sup>
                        <m:r>
                          <a:rPr lang="es-ES" sz="1800" b="0" i="1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Het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nyi</m:t>
                        </m:r>
                      </m:e>
                      <m:sup>
                        <m:r>
                          <a:rPr lang="es-E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Bleibinhaus</m:t>
                        </m:r>
                      </m:e>
                      <m:sup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8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AT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𝑀𝑜𝑛𝑡𝑎𝑛𝑢𝑛𝑖𝑣𝑒𝑟𝑠𝑖𝑡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𝐿𝑒𝑜𝑏𝑒𝑛</m:t>
                        </m:r>
                      </m:e>
                    </m:sPre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𝑈𝑛𝑖𝑣𝑒𝑟𝑠𝑖𝑡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𝐿𝑎𝑢𝑠𝑎𝑛𝑛𝑒</m:t>
                        </m:r>
                      </m:e>
                    </m:sPre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0765" y="4186180"/>
                <a:ext cx="11434273" cy="1294702"/>
              </a:xfrm>
              <a:blipFill>
                <a:blip r:embed="rId3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E2A8E85-6B23-428D-BCD6-F15E34830C14}"/>
              </a:ext>
            </a:extLst>
          </p:cNvPr>
          <p:cNvSpPr/>
          <p:nvPr/>
        </p:nvSpPr>
        <p:spPr>
          <a:xfrm>
            <a:off x="2947737" y="5474368"/>
            <a:ext cx="6416842" cy="86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EDCB7A0-CB64-4899-836C-DB5F73637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98" y="5616382"/>
            <a:ext cx="1983788" cy="893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9C0D5-7464-423C-8649-ED9F5CE1AD86}"/>
              </a:ext>
            </a:extLst>
          </p:cNvPr>
          <p:cNvSpPr/>
          <p:nvPr/>
        </p:nvSpPr>
        <p:spPr>
          <a:xfrm>
            <a:off x="5495925" y="114300"/>
            <a:ext cx="1254451" cy="1710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0A8FF7-FCD8-4FA1-8A32-DD729FCD8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11" y="509190"/>
            <a:ext cx="3600430" cy="1295807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0E3D5A2-2C5F-4D82-9317-BCFA8E407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99" y="452447"/>
            <a:ext cx="1905000" cy="135255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09595A6-C071-4272-A242-6D5286A2D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7" y="408939"/>
            <a:ext cx="959092" cy="14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DCF25-609A-6B31-6B42-63FA91801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" t="4897" r="1804" b="4626"/>
          <a:stretch/>
        </p:blipFill>
        <p:spPr>
          <a:xfrm>
            <a:off x="3060441" y="335902"/>
            <a:ext cx="6176865" cy="6204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C7E36-83E9-0189-635D-90E11A97BEA1}"/>
              </a:ext>
            </a:extLst>
          </p:cNvPr>
          <p:cNvSpPr txBox="1"/>
          <p:nvPr/>
        </p:nvSpPr>
        <p:spPr>
          <a:xfrm>
            <a:off x="3228392" y="326570"/>
            <a:ext cx="54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F7F5E-8FE9-AA45-37F4-38937FCEDB3E}"/>
              </a:ext>
            </a:extLst>
          </p:cNvPr>
          <p:cNvSpPr txBox="1"/>
          <p:nvPr/>
        </p:nvSpPr>
        <p:spPr>
          <a:xfrm>
            <a:off x="0" y="-29669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  <a:r>
              <a:rPr lang="en-US" dirty="0"/>
              <a:t>: Phase 3 -5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59700F7-5078-20CC-9C1C-98DE1DC3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BF83825-DE6A-9B56-DF1F-D7E784F5A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B7289-8E80-2962-48DB-B476FAF0262C}"/>
              </a:ext>
            </a:extLst>
          </p:cNvPr>
          <p:cNvSpPr txBox="1"/>
          <p:nvPr/>
        </p:nvSpPr>
        <p:spPr>
          <a:xfrm>
            <a:off x="979716" y="1264845"/>
            <a:ext cx="10916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A4B5B-5A2D-AEF4-7C3C-83015D2EB9E7}"/>
              </a:ext>
            </a:extLst>
          </p:cNvPr>
          <p:cNvSpPr txBox="1"/>
          <p:nvPr/>
        </p:nvSpPr>
        <p:spPr>
          <a:xfrm>
            <a:off x="718458" y="2189758"/>
            <a:ext cx="16141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Spherical div. corr. and band pass filter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FB3D3-CCC2-F89D-1EEA-6C255F28A40A}"/>
              </a:ext>
            </a:extLst>
          </p:cNvPr>
          <p:cNvSpPr txBox="1"/>
          <p:nvPr/>
        </p:nvSpPr>
        <p:spPr>
          <a:xfrm>
            <a:off x="408212" y="3578278"/>
            <a:ext cx="2230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P-wave filtered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44E35-DB0D-6B5B-C245-B0C22D7412C7}"/>
              </a:ext>
            </a:extLst>
          </p:cNvPr>
          <p:cNvSpPr txBox="1"/>
          <p:nvPr/>
        </p:nvSpPr>
        <p:spPr>
          <a:xfrm>
            <a:off x="410546" y="4692525"/>
            <a:ext cx="223001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S-Wave filtered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7D3071-9CE4-70EA-94D3-EBEC9599393F}"/>
              </a:ext>
            </a:extLst>
          </p:cNvPr>
          <p:cNvCxnSpPr>
            <a:stCxn id="2" idx="2"/>
            <a:endCxn id="12" idx="0"/>
          </p:cNvCxnSpPr>
          <p:nvPr/>
        </p:nvCxnSpPr>
        <p:spPr>
          <a:xfrm>
            <a:off x="1525556" y="1634177"/>
            <a:ext cx="0" cy="555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A718EB-5D0C-8AC3-44AE-119CB0663025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flipH="1">
            <a:off x="1523220" y="3113088"/>
            <a:ext cx="2336" cy="465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F537DE-4D78-F9F6-6F7F-E62F7A46F6E4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1523220" y="3947610"/>
            <a:ext cx="2334" cy="744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14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A4D59D4-F712-42D8-96C2-6DB7B812B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BD501-5468-49A1-A6AF-8C0841B7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D1B300D-1F61-891B-80C1-01B92AFB8F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5412" r="8659" b="5214"/>
          <a:stretch/>
        </p:blipFill>
        <p:spPr>
          <a:xfrm>
            <a:off x="307825" y="371192"/>
            <a:ext cx="4173648" cy="6129196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7BFB007-3B29-8B25-EE5D-63B5BCCFDC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5412" r="8377" b="5214"/>
          <a:stretch/>
        </p:blipFill>
        <p:spPr>
          <a:xfrm>
            <a:off x="5806748" y="371192"/>
            <a:ext cx="4203371" cy="61291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09C04C-43BE-7E31-FC2E-5BB14A4400C3}"/>
              </a:ext>
            </a:extLst>
          </p:cNvPr>
          <p:cNvSpPr txBox="1"/>
          <p:nvPr/>
        </p:nvSpPr>
        <p:spPr>
          <a:xfrm>
            <a:off x="-1" y="-29669"/>
            <a:ext cx="29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Results</a:t>
            </a:r>
            <a:r>
              <a:rPr lang="en-US" dirty="0"/>
              <a:t>: Processed data Line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523442-A20C-0D00-F155-2B10F3839334}"/>
              </a:ext>
            </a:extLst>
          </p:cNvPr>
          <p:cNvSpPr txBox="1"/>
          <p:nvPr/>
        </p:nvSpPr>
        <p:spPr>
          <a:xfrm>
            <a:off x="3616198" y="105383"/>
            <a:ext cx="10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B86068-31D1-D406-3E38-C4DF77E41A44}"/>
              </a:ext>
            </a:extLst>
          </p:cNvPr>
          <p:cNvSpPr txBox="1"/>
          <p:nvPr/>
        </p:nvSpPr>
        <p:spPr>
          <a:xfrm>
            <a:off x="8691140" y="120054"/>
            <a:ext cx="178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Processed data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23CA62-48A9-3CD5-3806-1DDC32197872}"/>
              </a:ext>
            </a:extLst>
          </p:cNvPr>
          <p:cNvSpPr txBox="1"/>
          <p:nvPr/>
        </p:nvSpPr>
        <p:spPr>
          <a:xfrm>
            <a:off x="8139068" y="526289"/>
            <a:ext cx="207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After direct P and S-wave filtering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F890D4-3FFD-4657-5FB9-FE21A244F090}"/>
              </a:ext>
            </a:extLst>
          </p:cNvPr>
          <p:cNvCxnSpPr>
            <a:cxnSpLocks/>
          </p:cNvCxnSpPr>
          <p:nvPr/>
        </p:nvCxnSpPr>
        <p:spPr>
          <a:xfrm flipH="1" flipV="1">
            <a:off x="4116800" y="2787249"/>
            <a:ext cx="276785" cy="200451"/>
          </a:xfrm>
          <a:prstGeom prst="straightConnector1">
            <a:avLst/>
          </a:prstGeom>
          <a:ln w="38100">
            <a:solidFill>
              <a:srgbClr val="00FB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F12CD1-9EF1-7BCA-E13D-4AF8435BAAC0}"/>
              </a:ext>
            </a:extLst>
          </p:cNvPr>
          <p:cNvCxnSpPr>
            <a:cxnSpLocks/>
          </p:cNvCxnSpPr>
          <p:nvPr/>
        </p:nvCxnSpPr>
        <p:spPr>
          <a:xfrm flipH="1" flipV="1">
            <a:off x="4316262" y="2007236"/>
            <a:ext cx="211322" cy="205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3C8AB3-2070-DD98-C589-F57EE0B3F2B8}"/>
              </a:ext>
            </a:extLst>
          </p:cNvPr>
          <p:cNvCxnSpPr>
            <a:cxnSpLocks/>
          </p:cNvCxnSpPr>
          <p:nvPr/>
        </p:nvCxnSpPr>
        <p:spPr>
          <a:xfrm flipH="1" flipV="1">
            <a:off x="9846405" y="3002322"/>
            <a:ext cx="214491" cy="177958"/>
          </a:xfrm>
          <a:prstGeom prst="straightConnector1">
            <a:avLst/>
          </a:prstGeom>
          <a:ln w="38100">
            <a:solidFill>
              <a:srgbClr val="00FB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FDFE72-272A-8F75-656C-B760F73F5B4F}"/>
              </a:ext>
            </a:extLst>
          </p:cNvPr>
          <p:cNvCxnSpPr>
            <a:cxnSpLocks/>
          </p:cNvCxnSpPr>
          <p:nvPr/>
        </p:nvCxnSpPr>
        <p:spPr>
          <a:xfrm flipH="1" flipV="1">
            <a:off x="9893370" y="2032957"/>
            <a:ext cx="218304" cy="148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E217A9F-406F-2DEC-952C-3275C1E1DAAC}"/>
              </a:ext>
            </a:extLst>
          </p:cNvPr>
          <p:cNvSpPr/>
          <p:nvPr/>
        </p:nvSpPr>
        <p:spPr>
          <a:xfrm rot="20642763">
            <a:off x="7522262" y="4259717"/>
            <a:ext cx="2403033" cy="12213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2E5297-21AC-537F-2B0B-AFC76D674E2E}"/>
              </a:ext>
            </a:extLst>
          </p:cNvPr>
          <p:cNvSpPr txBox="1"/>
          <p:nvPr/>
        </p:nvSpPr>
        <p:spPr>
          <a:xfrm>
            <a:off x="4448574" y="4360406"/>
            <a:ext cx="139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a single shot record for line1 (vertical component) before (left) and after (right) processing. AGC applied for better visualization.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7EA1A2-ADAF-24FE-4FFF-98F542184307}"/>
              </a:ext>
            </a:extLst>
          </p:cNvPr>
          <p:cNvSpPr/>
          <p:nvPr/>
        </p:nvSpPr>
        <p:spPr>
          <a:xfrm rot="20642763">
            <a:off x="1923965" y="4297785"/>
            <a:ext cx="2403033" cy="12213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2EBD22-2417-ADD0-BED2-88DB81084C8E}"/>
              </a:ext>
            </a:extLst>
          </p:cNvPr>
          <p:cNvSpPr txBox="1"/>
          <p:nvPr/>
        </p:nvSpPr>
        <p:spPr>
          <a:xfrm>
            <a:off x="395550" y="359299"/>
            <a:ext cx="875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E2D10-CFDB-0B14-384E-05CB80A94EFE}"/>
              </a:ext>
            </a:extLst>
          </p:cNvPr>
          <p:cNvSpPr txBox="1"/>
          <p:nvPr/>
        </p:nvSpPr>
        <p:spPr>
          <a:xfrm>
            <a:off x="5920104" y="351714"/>
            <a:ext cx="398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01ADBF5-B78A-1555-FD7B-796929709498}"/>
              </a:ext>
            </a:extLst>
          </p:cNvPr>
          <p:cNvCxnSpPr>
            <a:cxnSpLocks/>
          </p:cNvCxnSpPr>
          <p:nvPr/>
        </p:nvCxnSpPr>
        <p:spPr>
          <a:xfrm flipV="1">
            <a:off x="7269474" y="1885730"/>
            <a:ext cx="262423" cy="214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10CA4D-A4AC-6B37-ED6C-0866268B61CD}"/>
              </a:ext>
            </a:extLst>
          </p:cNvPr>
          <p:cNvCxnSpPr>
            <a:cxnSpLocks/>
          </p:cNvCxnSpPr>
          <p:nvPr/>
        </p:nvCxnSpPr>
        <p:spPr>
          <a:xfrm flipV="1">
            <a:off x="1868311" y="1781666"/>
            <a:ext cx="295469" cy="22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74F2A38-DDD0-7F2B-555B-4DCF24F5D0B3}"/>
              </a:ext>
            </a:extLst>
          </p:cNvPr>
          <p:cNvSpPr txBox="1"/>
          <p:nvPr/>
        </p:nvSpPr>
        <p:spPr>
          <a:xfrm>
            <a:off x="10697321" y="403179"/>
            <a:ext cx="127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Direct P-wave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369B13-ABCC-8B19-0B2B-0CFBDE4F5943}"/>
              </a:ext>
            </a:extLst>
          </p:cNvPr>
          <p:cNvSpPr txBox="1"/>
          <p:nvPr/>
        </p:nvSpPr>
        <p:spPr>
          <a:xfrm>
            <a:off x="10712785" y="906062"/>
            <a:ext cx="127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B09"/>
                </a:solidFill>
              </a:rPr>
              <a:t>Direct S-wave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8E4BF2-939F-EA82-13DC-71050870139B}"/>
              </a:ext>
            </a:extLst>
          </p:cNvPr>
          <p:cNvCxnSpPr>
            <a:cxnSpLocks/>
          </p:cNvCxnSpPr>
          <p:nvPr/>
        </p:nvCxnSpPr>
        <p:spPr>
          <a:xfrm>
            <a:off x="10442299" y="591729"/>
            <a:ext cx="302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8184C4-897B-C1F2-8C40-2E88CAA02832}"/>
              </a:ext>
            </a:extLst>
          </p:cNvPr>
          <p:cNvCxnSpPr>
            <a:cxnSpLocks/>
          </p:cNvCxnSpPr>
          <p:nvPr/>
        </p:nvCxnSpPr>
        <p:spPr>
          <a:xfrm>
            <a:off x="10442298" y="1106221"/>
            <a:ext cx="302663" cy="0"/>
          </a:xfrm>
          <a:prstGeom prst="straightConnector1">
            <a:avLst/>
          </a:prstGeom>
          <a:ln w="38100">
            <a:solidFill>
              <a:srgbClr val="00FB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2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84C589D0-64A1-8843-FD1A-944740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9A02D-533E-DF78-541C-676ACE88A5D3}"/>
              </a:ext>
            </a:extLst>
          </p:cNvPr>
          <p:cNvSpPr txBox="1"/>
          <p:nvPr/>
        </p:nvSpPr>
        <p:spPr>
          <a:xfrm>
            <a:off x="0" y="-56531"/>
            <a:ext cx="162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Acquisition</a:t>
            </a:r>
          </a:p>
        </p:txBody>
      </p:sp>
      <p:pic>
        <p:nvPicPr>
          <p:cNvPr id="12" name="Picture 11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C09CDDCC-D0A4-9C55-7071-A714BC155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7" y="961226"/>
            <a:ext cx="5770074" cy="408034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8C69F9-4DA7-3DA7-0DD8-F9E144AEAAC4}"/>
              </a:ext>
            </a:extLst>
          </p:cNvPr>
          <p:cNvSpPr txBox="1"/>
          <p:nvPr/>
        </p:nvSpPr>
        <p:spPr>
          <a:xfrm>
            <a:off x="6142371" y="3871516"/>
            <a:ext cx="3009900" cy="101566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Sources spacing: ca. 22m</a:t>
            </a:r>
          </a:p>
          <a:p>
            <a:r>
              <a:rPr lang="en-US" sz="12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Line 1 receivers spacing: ca. 11m</a:t>
            </a:r>
          </a:p>
          <a:p>
            <a:r>
              <a:rPr lang="en-US" sz="12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Lines 2 and 3 receivers spacing: ca. 10m</a:t>
            </a:r>
          </a:p>
          <a:p>
            <a:r>
              <a:rPr lang="en-US" sz="12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  <a:p>
            <a:r>
              <a:rPr lang="en-US" sz="12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Receivers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35CFC-3573-6665-425D-0440A72E8C76}"/>
              </a:ext>
            </a:extLst>
          </p:cNvPr>
          <p:cNvSpPr txBox="1"/>
          <p:nvPr/>
        </p:nvSpPr>
        <p:spPr>
          <a:xfrm>
            <a:off x="10466974" y="1367288"/>
            <a:ext cx="27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101BF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E5B26F-C1D5-DB7A-F699-59A46EB54BCE}"/>
              </a:ext>
            </a:extLst>
          </p:cNvPr>
          <p:cNvSpPr txBox="1"/>
          <p:nvPr/>
        </p:nvSpPr>
        <p:spPr>
          <a:xfrm>
            <a:off x="10192600" y="1615328"/>
            <a:ext cx="27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101BF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0945AA-C59B-5CA1-075B-7A40C944F914}"/>
              </a:ext>
            </a:extLst>
          </p:cNvPr>
          <p:cNvSpPr txBox="1"/>
          <p:nvPr/>
        </p:nvSpPr>
        <p:spPr>
          <a:xfrm>
            <a:off x="8810089" y="2459268"/>
            <a:ext cx="44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101BF0"/>
                </a:solidFill>
              </a:rPr>
              <a:t>3a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9C947-F6AD-0199-F32B-EF290245D00B}"/>
              </a:ext>
            </a:extLst>
          </p:cNvPr>
          <p:cNvSpPr txBox="1"/>
          <p:nvPr/>
        </p:nvSpPr>
        <p:spPr>
          <a:xfrm>
            <a:off x="9372006" y="2056296"/>
            <a:ext cx="44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101BF0"/>
                </a:solidFill>
              </a:rPr>
              <a:t>3b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FCDCCD-B10D-6C7A-B7CF-E641BA29BEDA}"/>
              </a:ext>
            </a:extLst>
          </p:cNvPr>
          <p:cNvSpPr txBox="1"/>
          <p:nvPr/>
        </p:nvSpPr>
        <p:spPr>
          <a:xfrm>
            <a:off x="9887450" y="1745753"/>
            <a:ext cx="44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101BF0"/>
                </a:solidFill>
              </a:rPr>
              <a:t>3c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94D461-B028-2131-A1A6-E04CCAB7D51F}"/>
              </a:ext>
            </a:extLst>
          </p:cNvPr>
          <p:cNvSpPr/>
          <p:nvPr/>
        </p:nvSpPr>
        <p:spPr>
          <a:xfrm>
            <a:off x="6899864" y="4479347"/>
            <a:ext cx="148843" cy="1482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0EAD6F-FB8B-2503-76F8-7167F5B12B26}"/>
              </a:ext>
            </a:extLst>
          </p:cNvPr>
          <p:cNvSpPr/>
          <p:nvPr/>
        </p:nvSpPr>
        <p:spPr>
          <a:xfrm>
            <a:off x="7234808" y="4479347"/>
            <a:ext cx="148843" cy="1482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31B158D-7105-57AC-F973-046FC7A066BB}"/>
              </a:ext>
            </a:extLst>
          </p:cNvPr>
          <p:cNvSpPr/>
          <p:nvPr/>
        </p:nvSpPr>
        <p:spPr>
          <a:xfrm>
            <a:off x="7569752" y="4479347"/>
            <a:ext cx="148843" cy="1482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A4BCCC-1700-005E-C865-AC5E2FDBD38F}"/>
              </a:ext>
            </a:extLst>
          </p:cNvPr>
          <p:cNvSpPr/>
          <p:nvPr/>
        </p:nvSpPr>
        <p:spPr>
          <a:xfrm>
            <a:off x="6899864" y="4684057"/>
            <a:ext cx="148843" cy="148252"/>
          </a:xfrm>
          <a:prstGeom prst="ellipse">
            <a:avLst/>
          </a:prstGeom>
          <a:solidFill>
            <a:srgbClr val="120FA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30A7FC-D32D-7EB8-2845-00C2C98563C0}"/>
              </a:ext>
            </a:extLst>
          </p:cNvPr>
          <p:cNvSpPr/>
          <p:nvPr/>
        </p:nvSpPr>
        <p:spPr>
          <a:xfrm>
            <a:off x="7234808" y="4684057"/>
            <a:ext cx="148843" cy="148252"/>
          </a:xfrm>
          <a:prstGeom prst="ellipse">
            <a:avLst/>
          </a:prstGeom>
          <a:solidFill>
            <a:srgbClr val="120FA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2839D4-703E-2267-D54F-FC20A75DC414}"/>
              </a:ext>
            </a:extLst>
          </p:cNvPr>
          <p:cNvSpPr/>
          <p:nvPr/>
        </p:nvSpPr>
        <p:spPr>
          <a:xfrm>
            <a:off x="7569752" y="4684057"/>
            <a:ext cx="148843" cy="148252"/>
          </a:xfrm>
          <a:prstGeom prst="ellipse">
            <a:avLst/>
          </a:prstGeom>
          <a:solidFill>
            <a:srgbClr val="120FA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26A4A4-2C4D-1246-8397-424FBD7AC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04" y="2703539"/>
            <a:ext cx="437642" cy="4673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C238471-092B-A2D0-24F8-D8299E626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82" y="1853402"/>
            <a:ext cx="5614307" cy="2263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B9D7F80-AADB-E26B-6ADE-343C401A66CF}"/>
              </a:ext>
            </a:extLst>
          </p:cNvPr>
          <p:cNvSpPr txBox="1"/>
          <p:nvPr/>
        </p:nvSpPr>
        <p:spPr>
          <a:xfrm>
            <a:off x="9152272" y="3866038"/>
            <a:ext cx="2443820" cy="646331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Digital Elevation Model of the study area, with source, receiver positions and proposed drill site.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62ED6E-9280-D8D3-12D2-D482E4A9063E}"/>
              </a:ext>
            </a:extLst>
          </p:cNvPr>
          <p:cNvSpPr txBox="1"/>
          <p:nvPr/>
        </p:nvSpPr>
        <p:spPr>
          <a:xfrm>
            <a:off x="10583407" y="1122252"/>
            <a:ext cx="1011664" cy="33855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HiSEIZE</a:t>
            </a:r>
            <a:endParaRPr lang="en-US" sz="1600" b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00F26D-4881-F584-3B27-43FD468E1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8095" l="6522" r="89130">
                        <a14:foregroundMark x1="6522" y1="16667" x2="6522" y2="16667"/>
                        <a14:foregroundMark x1="9783" y1="42857" x2="9783" y2="42857"/>
                        <a14:foregroundMark x1="9783" y1="61905" x2="9783" y2="61905"/>
                        <a14:foregroundMark x1="6522" y1="73810" x2="6522" y2="73810"/>
                        <a14:foregroundMark x1="15217" y1="76190" x2="15217" y2="76190"/>
                        <a14:foregroundMark x1="25000" y1="73810" x2="25000" y2="73810"/>
                        <a14:foregroundMark x1="31522" y1="64286" x2="31522" y2="64286"/>
                        <a14:foregroundMark x1="34783" y1="45238" x2="34783" y2="45238"/>
                        <a14:foregroundMark x1="34783" y1="26190" x2="34783" y2="26190"/>
                        <a14:foregroundMark x1="52174" y1="14286" x2="52174" y2="14286"/>
                        <a14:foregroundMark x1="56522" y1="14286" x2="56522" y2="14286"/>
                        <a14:foregroundMark x1="60870" y1="21429" x2="60870" y2="21429"/>
                        <a14:foregroundMark x1="57609" y1="33333" x2="57609" y2="33333"/>
                        <a14:foregroundMark x1="73913" y1="54762" x2="73913" y2="54762"/>
                        <a14:foregroundMark x1="55435" y1="38095" x2="55435" y2="38095"/>
                        <a14:foregroundMark x1="81522" y1="11905" x2="81522" y2="11905"/>
                        <a14:foregroundMark x1="25000" y1="45238" x2="25000" y2="45238"/>
                        <a14:foregroundMark x1="20652" y1="45238" x2="20652" y2="45238"/>
                        <a14:foregroundMark x1="20652" y1="40476" x2="20652" y2="40476"/>
                        <a14:foregroundMark x1="20652" y1="42857" x2="20652" y2="42857"/>
                        <a14:foregroundMark x1="21739" y1="42857" x2="21739" y2="42857"/>
                        <a14:foregroundMark x1="21739" y1="45238" x2="21739" y2="45238"/>
                        <a14:foregroundMark x1="20652" y1="42857" x2="20652" y2="42857"/>
                        <a14:foregroundMark x1="21739" y1="40476" x2="21739" y2="45238"/>
                        <a14:foregroundMark x1="19565" y1="54762" x2="19565" y2="54762"/>
                        <a14:backgroundMark x1="39130" y1="52381" x2="39130" y2="52381"/>
                        <a14:backgroundMark x1="22826" y1="45238" x2="22826" y2="45238"/>
                        <a14:backgroundMark x1="22826" y1="40476" x2="22826" y2="40476"/>
                        <a14:backgroundMark x1="22826" y1="47619" x2="22826" y2="47619"/>
                        <a14:backgroundMark x1="22826" y1="52381" x2="22826" y2="52381"/>
                        <a14:backgroundMark x1="55435" y1="40476" x2="55435" y2="40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1985" y="2598359"/>
            <a:ext cx="437643" cy="1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BA43BD-4C03-44D8-8F84-35FB9A180896}"/>
              </a:ext>
            </a:extLst>
          </p:cNvPr>
          <p:cNvGrpSpPr/>
          <p:nvPr/>
        </p:nvGrpSpPr>
        <p:grpSpPr>
          <a:xfrm>
            <a:off x="1535906" y="866774"/>
            <a:ext cx="8948208" cy="5124451"/>
            <a:chOff x="314325" y="657224"/>
            <a:chExt cx="8948208" cy="51244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914C69-3BA6-4CB8-AB41-BEEFC04C1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57" t="9753" r="3997" b="15695"/>
            <a:stretch/>
          </p:blipFill>
          <p:spPr>
            <a:xfrm>
              <a:off x="314325" y="668867"/>
              <a:ext cx="4287308" cy="51128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FA76F8-8268-4D6A-8196-81BB13503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36" t="9753" r="4466" b="15695"/>
            <a:stretch/>
          </p:blipFill>
          <p:spPr>
            <a:xfrm>
              <a:off x="4505325" y="668867"/>
              <a:ext cx="2616200" cy="51128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0CEBA5-0924-45F1-8B8C-9EDE0D704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82" t="9753" r="6425" b="15695"/>
            <a:stretch/>
          </p:blipFill>
          <p:spPr>
            <a:xfrm>
              <a:off x="7115175" y="668867"/>
              <a:ext cx="2147358" cy="511280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11EB3E-90A1-4F00-9892-8FDDAE8ED074}"/>
                </a:ext>
              </a:extLst>
            </p:cNvPr>
            <p:cNvSpPr/>
            <p:nvPr/>
          </p:nvSpPr>
          <p:spPr>
            <a:xfrm>
              <a:off x="314325" y="657224"/>
              <a:ext cx="8948208" cy="51244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AF1259-63AD-48E6-B841-92A15232203B}"/>
              </a:ext>
            </a:extLst>
          </p:cNvPr>
          <p:cNvSpPr txBox="1"/>
          <p:nvPr/>
        </p:nvSpPr>
        <p:spPr>
          <a:xfrm>
            <a:off x="3236465" y="449046"/>
            <a:ext cx="166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1 (Vertical)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9D69B1-8ADD-4ED3-AD79-D7C7A6354E53}"/>
              </a:ext>
            </a:extLst>
          </p:cNvPr>
          <p:cNvSpPr txBox="1"/>
          <p:nvPr/>
        </p:nvSpPr>
        <p:spPr>
          <a:xfrm>
            <a:off x="6738540" y="449046"/>
            <a:ext cx="11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E8DEF-00D2-450F-8472-326AC044AA4D}"/>
              </a:ext>
            </a:extLst>
          </p:cNvPr>
          <p:cNvSpPr txBox="1"/>
          <p:nvPr/>
        </p:nvSpPr>
        <p:spPr>
          <a:xfrm>
            <a:off x="9016073" y="449046"/>
            <a:ext cx="11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382DDA-F491-42CB-92ED-97FF7F253FB2}"/>
              </a:ext>
            </a:extLst>
          </p:cNvPr>
          <p:cNvCxnSpPr>
            <a:cxnSpLocks/>
          </p:cNvCxnSpPr>
          <p:nvPr/>
        </p:nvCxnSpPr>
        <p:spPr>
          <a:xfrm flipV="1">
            <a:off x="2124075" y="769321"/>
            <a:ext cx="3602831" cy="3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A3642D-3A11-4D87-B773-A7877D15301E}"/>
              </a:ext>
            </a:extLst>
          </p:cNvPr>
          <p:cNvCxnSpPr>
            <a:cxnSpLocks/>
          </p:cNvCxnSpPr>
          <p:nvPr/>
        </p:nvCxnSpPr>
        <p:spPr>
          <a:xfrm>
            <a:off x="5778235" y="766303"/>
            <a:ext cx="2558521" cy="3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E2B79C-DC44-44E4-A3DB-6C6853B98FD7}"/>
              </a:ext>
            </a:extLst>
          </p:cNvPr>
          <p:cNvCxnSpPr>
            <a:cxnSpLocks/>
          </p:cNvCxnSpPr>
          <p:nvPr/>
        </p:nvCxnSpPr>
        <p:spPr>
          <a:xfrm flipV="1">
            <a:off x="8343106" y="770453"/>
            <a:ext cx="2141008" cy="2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8E7F8682-B2EF-4B06-88DA-BFCB680DA86C}"/>
              </a:ext>
            </a:extLst>
          </p:cNvPr>
          <p:cNvSpPr txBox="1"/>
          <p:nvPr/>
        </p:nvSpPr>
        <p:spPr>
          <a:xfrm>
            <a:off x="8536994" y="788876"/>
            <a:ext cx="4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4B08E62-C7CF-4725-9E7D-085409B0985E}"/>
              </a:ext>
            </a:extLst>
          </p:cNvPr>
          <p:cNvSpPr txBox="1"/>
          <p:nvPr/>
        </p:nvSpPr>
        <p:spPr>
          <a:xfrm>
            <a:off x="9369360" y="791059"/>
            <a:ext cx="42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450196-7530-4E38-8E72-12E970CADE9D}"/>
              </a:ext>
            </a:extLst>
          </p:cNvPr>
          <p:cNvSpPr txBox="1"/>
          <p:nvPr/>
        </p:nvSpPr>
        <p:spPr>
          <a:xfrm>
            <a:off x="10033819" y="791059"/>
            <a:ext cx="4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13C399-CFA2-472D-B614-E935C812E78B}"/>
              </a:ext>
            </a:extLst>
          </p:cNvPr>
          <p:cNvSpPr txBox="1"/>
          <p:nvPr/>
        </p:nvSpPr>
        <p:spPr>
          <a:xfrm>
            <a:off x="0" y="-29669"/>
            <a:ext cx="280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Acquisition</a:t>
            </a:r>
            <a:r>
              <a:rPr lang="en-US" dirty="0"/>
              <a:t>: Data examples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CF4F89-D67F-4E81-BDC2-9F9CEDF96369}"/>
              </a:ext>
            </a:extLst>
          </p:cNvPr>
          <p:cNvSpPr txBox="1"/>
          <p:nvPr/>
        </p:nvSpPr>
        <p:spPr>
          <a:xfrm>
            <a:off x="5053263" y="5995052"/>
            <a:ext cx="557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of a single shot record for lines 1 (vertical component), 2 and 3.</a:t>
            </a:r>
          </a:p>
          <a:p>
            <a:r>
              <a:rPr lang="en-US" sz="1400" dirty="0"/>
              <a:t>AGC applied for better visualization.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93C35-96A5-49F6-8749-1F68AE328E47}"/>
              </a:ext>
            </a:extLst>
          </p:cNvPr>
          <p:cNvSpPr txBox="1"/>
          <p:nvPr/>
        </p:nvSpPr>
        <p:spPr>
          <a:xfrm>
            <a:off x="1799014" y="377133"/>
            <a:ext cx="60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82B8DD-31A4-4125-9BA1-16B7003EE34A}"/>
              </a:ext>
            </a:extLst>
          </p:cNvPr>
          <p:cNvSpPr txBox="1"/>
          <p:nvPr/>
        </p:nvSpPr>
        <p:spPr>
          <a:xfrm>
            <a:off x="10313765" y="375448"/>
            <a:ext cx="60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A7D41-2BFA-4C80-AE80-1B44E714C19D}"/>
              </a:ext>
            </a:extLst>
          </p:cNvPr>
          <p:cNvGrpSpPr/>
          <p:nvPr/>
        </p:nvGrpSpPr>
        <p:grpSpPr>
          <a:xfrm>
            <a:off x="172911" y="1071432"/>
            <a:ext cx="10408244" cy="728295"/>
            <a:chOff x="172911" y="1071432"/>
            <a:chExt cx="10408244" cy="728295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B69EB1-B2D8-425A-A26A-CA4FD3BF4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9865" y="1421395"/>
              <a:ext cx="290293" cy="126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A63768-448A-4A19-AF5B-B7B32445D543}"/>
                </a:ext>
              </a:extLst>
            </p:cNvPr>
            <p:cNvGrpSpPr/>
            <p:nvPr/>
          </p:nvGrpSpPr>
          <p:grpSpPr>
            <a:xfrm>
              <a:off x="172911" y="1071432"/>
              <a:ext cx="10408244" cy="728295"/>
              <a:chOff x="172911" y="1071432"/>
              <a:chExt cx="10408244" cy="728295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13A332C-460B-41E4-B291-3DB4A59AB2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3782" y="1548143"/>
                <a:ext cx="290293" cy="126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8DAB2C5-7796-400C-B779-04CF4DCFC9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6360" y="1341464"/>
                <a:ext cx="340634" cy="380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9792AD-A5E7-42B5-8246-7A4751F6C2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96511" y="1548143"/>
                <a:ext cx="284644" cy="99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D52BB61F-133B-4967-99FB-62231059D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58462" y="1625097"/>
                <a:ext cx="284644" cy="99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15FDDB5-87AB-45B4-9617-A07452C327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29135" y="1700139"/>
                <a:ext cx="284644" cy="99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8F862EC8-2ADD-400B-A3D6-29A774810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911" y="1259982"/>
                <a:ext cx="30266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0D5664-AF3F-4E9D-927F-A57757AF87EB}"/>
                  </a:ext>
                </a:extLst>
              </p:cNvPr>
              <p:cNvSpPr txBox="1"/>
              <p:nvPr/>
            </p:nvSpPr>
            <p:spPr>
              <a:xfrm>
                <a:off x="427933" y="1071432"/>
                <a:ext cx="1276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P-wave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57074F-7C7D-4309-A498-A59A78B33524}"/>
              </a:ext>
            </a:extLst>
          </p:cNvPr>
          <p:cNvGrpSpPr/>
          <p:nvPr/>
        </p:nvGrpSpPr>
        <p:grpSpPr>
          <a:xfrm>
            <a:off x="172910" y="1474732"/>
            <a:ext cx="10338621" cy="912489"/>
            <a:chOff x="172910" y="1474732"/>
            <a:chExt cx="10338621" cy="912489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D7DE23-72DF-40EB-B158-B3356DABE528}"/>
                </a:ext>
              </a:extLst>
            </p:cNvPr>
            <p:cNvCxnSpPr>
              <a:cxnSpLocks/>
            </p:cNvCxnSpPr>
            <p:nvPr/>
          </p:nvCxnSpPr>
          <p:spPr>
            <a:xfrm>
              <a:off x="172910" y="1674891"/>
              <a:ext cx="302663" cy="0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A58A1C2-12FE-4745-A387-5ECF407E6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2743" y="1973655"/>
              <a:ext cx="281570" cy="125240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C1D91AF-556D-4E88-863A-B0A2F38B6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833" y="1587725"/>
              <a:ext cx="281570" cy="125240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BF82289-4835-4DC6-B45D-1992D2794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6233" y="1596778"/>
              <a:ext cx="281570" cy="125240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060BAA5-2631-4931-B895-19B322FD0E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40691" y="1827613"/>
              <a:ext cx="270840" cy="120766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A72053A-845D-450C-AD9E-24AF18CE29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141" y="2065767"/>
              <a:ext cx="270840" cy="120766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AB9EF32-5586-494A-818E-FD55377854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59025" y="2266455"/>
              <a:ext cx="270840" cy="120766"/>
            </a:xfrm>
            <a:prstGeom prst="straightConnector1">
              <a:avLst/>
            </a:prstGeom>
            <a:ln w="38100">
              <a:solidFill>
                <a:srgbClr val="00FB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0FB2E0D-5D7E-4095-8470-9E49B1183278}"/>
                </a:ext>
              </a:extLst>
            </p:cNvPr>
            <p:cNvSpPr txBox="1"/>
            <p:nvPr/>
          </p:nvSpPr>
          <p:spPr>
            <a:xfrm>
              <a:off x="443397" y="1474732"/>
              <a:ext cx="127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B09"/>
                  </a:solidFill>
                </a:rPr>
                <a:t>S-wave</a:t>
              </a: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3D1FF71-8634-40D7-A12A-F5552F35B751}"/>
              </a:ext>
            </a:extLst>
          </p:cNvPr>
          <p:cNvCxnSpPr>
            <a:cxnSpLocks/>
          </p:cNvCxnSpPr>
          <p:nvPr/>
        </p:nvCxnSpPr>
        <p:spPr>
          <a:xfrm>
            <a:off x="2127840" y="5902494"/>
            <a:ext cx="10572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08591-7208-4E72-A5A7-5F5656488198}"/>
              </a:ext>
            </a:extLst>
          </p:cNvPr>
          <p:cNvSpPr txBox="1"/>
          <p:nvPr/>
        </p:nvSpPr>
        <p:spPr>
          <a:xfrm>
            <a:off x="2327865" y="5563940"/>
            <a:ext cx="105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500m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69D6C67-0F03-419A-A3A2-9B7325B14237}"/>
              </a:ext>
            </a:extLst>
          </p:cNvPr>
          <p:cNvCxnSpPr>
            <a:cxnSpLocks/>
          </p:cNvCxnSpPr>
          <p:nvPr/>
        </p:nvCxnSpPr>
        <p:spPr>
          <a:xfrm>
            <a:off x="9136625" y="882685"/>
            <a:ext cx="0" cy="5101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30E19F8-E384-4B0F-9094-CE609DBFFA4D}"/>
              </a:ext>
            </a:extLst>
          </p:cNvPr>
          <p:cNvCxnSpPr>
            <a:cxnSpLocks/>
          </p:cNvCxnSpPr>
          <p:nvPr/>
        </p:nvCxnSpPr>
        <p:spPr>
          <a:xfrm>
            <a:off x="9954051" y="867937"/>
            <a:ext cx="0" cy="51011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id="{86551611-0BE9-5B87-F1D3-63002660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3</a:t>
            </a:fld>
            <a:endParaRPr lang="en-US"/>
          </a:p>
        </p:txBody>
      </p:sp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315B48FC-A3A9-F3A8-2133-FAB601014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6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9CB18330-C7D2-28E2-744A-A91C6414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4</a:t>
            </a:fld>
            <a:endParaRPr lang="en-US"/>
          </a:p>
        </p:txBody>
      </p:sp>
      <p:pic>
        <p:nvPicPr>
          <p:cNvPr id="66" name="Picture 65" descr="Logo, company name&#10;&#10;Description automatically generated">
            <a:extLst>
              <a:ext uri="{FF2B5EF4-FFF2-40B4-BE49-F238E27FC236}">
                <a16:creationId xmlns:a16="http://schemas.microsoft.com/office/drawing/2014/main" id="{90897CB4-21A6-ECFF-D40C-5BB602969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6814F-3017-094B-6D96-D2BA216A60AD}"/>
              </a:ext>
            </a:extLst>
          </p:cNvPr>
          <p:cNvSpPr/>
          <p:nvPr/>
        </p:nvSpPr>
        <p:spPr>
          <a:xfrm>
            <a:off x="1990001" y="910408"/>
            <a:ext cx="1964470" cy="4477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Input data and definition of the survey's geometry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D3DE4-8704-9B9A-5853-33F343C0B9AF}"/>
              </a:ext>
            </a:extLst>
          </p:cNvPr>
          <p:cNvSpPr txBox="1"/>
          <p:nvPr/>
        </p:nvSpPr>
        <p:spPr>
          <a:xfrm>
            <a:off x="4424785" y="420640"/>
            <a:ext cx="322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FULL PROCESSING WORKFLOW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B7522-3718-2E24-E2B7-365BBF500B10}"/>
              </a:ext>
            </a:extLst>
          </p:cNvPr>
          <p:cNvSpPr/>
          <p:nvPr/>
        </p:nvSpPr>
        <p:spPr>
          <a:xfrm>
            <a:off x="4691065" y="4533373"/>
            <a:ext cx="2003849" cy="317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Kirchhoff pre-stack depth migration (PSDM)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18C54F0-109C-C7E1-25CD-315CAAFBD11B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rot="10800000" flipV="1">
            <a:off x="3957972" y="1549280"/>
            <a:ext cx="724276" cy="41992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2B2D-1836-A319-0C86-5F4E131FD1F8}"/>
              </a:ext>
            </a:extLst>
          </p:cNvPr>
          <p:cNvCxnSpPr>
            <a:cxnSpLocks/>
            <a:stCxn id="17" idx="0"/>
            <a:endCxn id="2" idx="2"/>
          </p:cNvCxnSpPr>
          <p:nvPr/>
        </p:nvCxnSpPr>
        <p:spPr>
          <a:xfrm flipH="1" flipV="1">
            <a:off x="2972236" y="1358147"/>
            <a:ext cx="1380" cy="245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1E3829-0EE3-6528-52F1-BFA7DDFC8DA6}"/>
              </a:ext>
            </a:extLst>
          </p:cNvPr>
          <p:cNvCxnSpPr>
            <a:cxnSpLocks/>
            <a:stCxn id="86" idx="0"/>
            <a:endCxn id="17" idx="2"/>
          </p:cNvCxnSpPr>
          <p:nvPr/>
        </p:nvCxnSpPr>
        <p:spPr>
          <a:xfrm flipV="1">
            <a:off x="2972908" y="2136451"/>
            <a:ext cx="708" cy="169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5FEC9-10BB-BE85-FFAC-EEBD9C7489DD}"/>
              </a:ext>
            </a:extLst>
          </p:cNvPr>
          <p:cNvCxnSpPr>
            <a:cxnSpLocks/>
            <a:stCxn id="19" idx="0"/>
            <a:endCxn id="21" idx="2"/>
          </p:cNvCxnSpPr>
          <p:nvPr/>
        </p:nvCxnSpPr>
        <p:spPr>
          <a:xfrm flipH="1" flipV="1">
            <a:off x="2973119" y="3880335"/>
            <a:ext cx="497" cy="247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69662D-8D31-22AE-22B9-952546F37B2C}"/>
              </a:ext>
            </a:extLst>
          </p:cNvPr>
          <p:cNvCxnSpPr>
            <a:cxnSpLocks/>
            <a:stCxn id="22" idx="0"/>
            <a:endCxn id="19" idx="2"/>
          </p:cNvCxnSpPr>
          <p:nvPr/>
        </p:nvCxnSpPr>
        <p:spPr>
          <a:xfrm flipH="1" flipV="1">
            <a:off x="2973616" y="4493180"/>
            <a:ext cx="1532" cy="266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5D0D6A-6DCD-D760-DC50-82EAE8AA29F3}"/>
              </a:ext>
            </a:extLst>
          </p:cNvPr>
          <p:cNvCxnSpPr>
            <a:cxnSpLocks/>
            <a:stCxn id="23" idx="0"/>
            <a:endCxn id="28" idx="2"/>
          </p:cNvCxnSpPr>
          <p:nvPr/>
        </p:nvCxnSpPr>
        <p:spPr>
          <a:xfrm flipV="1">
            <a:off x="2975737" y="5428999"/>
            <a:ext cx="2178" cy="202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3E8E18-E8E5-C82D-BF47-B24F15E16676}"/>
              </a:ext>
            </a:extLst>
          </p:cNvPr>
          <p:cNvCxnSpPr>
            <a:cxnSpLocks/>
            <a:stCxn id="30" idx="0"/>
            <a:endCxn id="29" idx="2"/>
          </p:cNvCxnSpPr>
          <p:nvPr/>
        </p:nvCxnSpPr>
        <p:spPr>
          <a:xfrm flipV="1">
            <a:off x="5694730" y="3880334"/>
            <a:ext cx="0" cy="139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F40349-C27A-DB41-B9BA-C945AECE0B3C}"/>
              </a:ext>
            </a:extLst>
          </p:cNvPr>
          <p:cNvCxnSpPr>
            <a:cxnSpLocks/>
            <a:stCxn id="5" idx="0"/>
            <a:endCxn id="30" idx="2"/>
          </p:cNvCxnSpPr>
          <p:nvPr/>
        </p:nvCxnSpPr>
        <p:spPr>
          <a:xfrm flipV="1">
            <a:off x="5692990" y="4334364"/>
            <a:ext cx="1740" cy="199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A8BC104-0A6A-6E06-46BF-08C25ADBF2E2}"/>
              </a:ext>
            </a:extLst>
          </p:cNvPr>
          <p:cNvSpPr/>
          <p:nvPr/>
        </p:nvSpPr>
        <p:spPr>
          <a:xfrm>
            <a:off x="1991381" y="1603516"/>
            <a:ext cx="1964470" cy="5329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Diversity stacking (stack of 4 shots per source point)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70435B-8840-CDA9-2063-9BCF8E4D869A}"/>
              </a:ext>
            </a:extLst>
          </p:cNvPr>
          <p:cNvSpPr/>
          <p:nvPr/>
        </p:nvSpPr>
        <p:spPr>
          <a:xfrm>
            <a:off x="1991381" y="4128055"/>
            <a:ext cx="1964470" cy="3651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Merging of data from both types of 3C-sensors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67BEB-06CA-B9E0-C986-BACC3FC25CC5}"/>
              </a:ext>
            </a:extLst>
          </p:cNvPr>
          <p:cNvSpPr/>
          <p:nvPr/>
        </p:nvSpPr>
        <p:spPr>
          <a:xfrm>
            <a:off x="1990884" y="3131123"/>
            <a:ext cx="1964470" cy="749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Accelerometer to geophone conversion (integration), and instrument simulation (frequency and phase response homogenized)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D2EF2-8CF2-9DB2-A13D-7D484E9EFC84}"/>
              </a:ext>
            </a:extLst>
          </p:cNvPr>
          <p:cNvSpPr/>
          <p:nvPr/>
        </p:nvSpPr>
        <p:spPr>
          <a:xfrm>
            <a:off x="1992913" y="4759211"/>
            <a:ext cx="1964470" cy="2349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Trace editing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97E6FD-CFA2-347B-1257-995F79A53034}"/>
              </a:ext>
            </a:extLst>
          </p:cNvPr>
          <p:cNvSpPr/>
          <p:nvPr/>
        </p:nvSpPr>
        <p:spPr>
          <a:xfrm>
            <a:off x="1993502" y="5631115"/>
            <a:ext cx="1964470" cy="2349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First break picking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0605EB-920D-195E-B0AF-7A7BBD21A20C}"/>
              </a:ext>
            </a:extLst>
          </p:cNvPr>
          <p:cNvSpPr/>
          <p:nvPr/>
        </p:nvSpPr>
        <p:spPr>
          <a:xfrm>
            <a:off x="4682248" y="1352775"/>
            <a:ext cx="2024963" cy="393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Refraction tomography for velocity model building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0A3CB7-8C3A-780F-1659-959571023DCE}"/>
              </a:ext>
            </a:extLst>
          </p:cNvPr>
          <p:cNvSpPr/>
          <p:nvPr/>
        </p:nvSpPr>
        <p:spPr>
          <a:xfrm>
            <a:off x="4682248" y="1969723"/>
            <a:ext cx="2024963" cy="2349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Spherical divergence correction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9A84F3-215D-C251-B28B-865FB21E1B1B}"/>
              </a:ext>
            </a:extLst>
          </p:cNvPr>
          <p:cNvSpPr/>
          <p:nvPr/>
        </p:nvSpPr>
        <p:spPr>
          <a:xfrm>
            <a:off x="4682248" y="2457142"/>
            <a:ext cx="2025750" cy="2349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Band pass filter (40-50-140-150)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F268FB-065C-C81F-BD09-C9EBA97F2F6C}"/>
              </a:ext>
            </a:extLst>
          </p:cNvPr>
          <p:cNvSpPr/>
          <p:nvPr/>
        </p:nvSpPr>
        <p:spPr>
          <a:xfrm>
            <a:off x="1995680" y="5194081"/>
            <a:ext cx="1964470" cy="2349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Air wave mute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7078B1-82F6-705A-63BD-FFC661FCDCFE}"/>
              </a:ext>
            </a:extLst>
          </p:cNvPr>
          <p:cNvSpPr/>
          <p:nvPr/>
        </p:nvSpPr>
        <p:spPr>
          <a:xfrm>
            <a:off x="4682248" y="3565643"/>
            <a:ext cx="2024963" cy="3146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Filtering of P-wave direct arrivals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7CED3B-AB66-FD4D-2304-641034AB97DF}"/>
              </a:ext>
            </a:extLst>
          </p:cNvPr>
          <p:cNvSpPr/>
          <p:nvPr/>
        </p:nvSpPr>
        <p:spPr>
          <a:xfrm>
            <a:off x="4682248" y="4019673"/>
            <a:ext cx="2024963" cy="3146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Filtering of S-wave direct arrivals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EBD449-CD78-902A-60A2-DB96B977F5DE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H="1" flipV="1">
            <a:off x="5694730" y="2204641"/>
            <a:ext cx="393" cy="252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54A3F9-4876-93B1-F807-B004083B7C69}"/>
              </a:ext>
            </a:extLst>
          </p:cNvPr>
          <p:cNvCxnSpPr>
            <a:cxnSpLocks/>
            <a:stCxn id="29" idx="0"/>
            <a:endCxn id="81" idx="2"/>
          </p:cNvCxnSpPr>
          <p:nvPr/>
        </p:nvCxnSpPr>
        <p:spPr>
          <a:xfrm flipV="1">
            <a:off x="5694730" y="3215347"/>
            <a:ext cx="0" cy="350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71E087-818E-BED7-F5F9-F68DDDCFC6B0}"/>
              </a:ext>
            </a:extLst>
          </p:cNvPr>
          <p:cNvCxnSpPr>
            <a:cxnSpLocks/>
            <a:stCxn id="28" idx="0"/>
            <a:endCxn id="22" idx="2"/>
          </p:cNvCxnSpPr>
          <p:nvPr/>
        </p:nvCxnSpPr>
        <p:spPr>
          <a:xfrm flipH="1" flipV="1">
            <a:off x="2975148" y="4994129"/>
            <a:ext cx="2767" cy="199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B03ABDF-DAE4-2CE2-CBEA-A819636F75CE}"/>
              </a:ext>
            </a:extLst>
          </p:cNvPr>
          <p:cNvSpPr/>
          <p:nvPr/>
        </p:nvSpPr>
        <p:spPr>
          <a:xfrm>
            <a:off x="1628831" y="836085"/>
            <a:ext cx="2469502" cy="211093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16D247-2CB5-ABC1-1F34-72A70C3FF9FE}"/>
              </a:ext>
            </a:extLst>
          </p:cNvPr>
          <p:cNvSpPr/>
          <p:nvPr/>
        </p:nvSpPr>
        <p:spPr>
          <a:xfrm>
            <a:off x="1628831" y="3064476"/>
            <a:ext cx="2469502" cy="1487588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7AAEFE-5193-A5C2-9E02-3A4004B50866}"/>
              </a:ext>
            </a:extLst>
          </p:cNvPr>
          <p:cNvSpPr/>
          <p:nvPr/>
        </p:nvSpPr>
        <p:spPr>
          <a:xfrm>
            <a:off x="1628831" y="4679813"/>
            <a:ext cx="2469502" cy="1312918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C2272FC-C6BF-E809-664B-83BA1651B53E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5694730" y="1745784"/>
            <a:ext cx="0" cy="223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C98FB-7BA4-32BB-6474-49D2B62952BE}"/>
              </a:ext>
            </a:extLst>
          </p:cNvPr>
          <p:cNvSpPr/>
          <p:nvPr/>
        </p:nvSpPr>
        <p:spPr>
          <a:xfrm>
            <a:off x="4521633" y="1314797"/>
            <a:ext cx="2469502" cy="1980337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21A9C5-8947-8E35-155F-80789AEB2695}"/>
              </a:ext>
            </a:extLst>
          </p:cNvPr>
          <p:cNvSpPr/>
          <p:nvPr/>
        </p:nvSpPr>
        <p:spPr>
          <a:xfrm>
            <a:off x="4550704" y="3510688"/>
            <a:ext cx="2469502" cy="851632"/>
          </a:xfrm>
          <a:prstGeom prst="rect">
            <a:avLst/>
          </a:prstGeom>
          <a:noFill/>
          <a:ln w="19050">
            <a:solidFill>
              <a:srgbClr val="00FB0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6D1F7E-47E2-11D8-CB8D-0405055EE34E}"/>
              </a:ext>
            </a:extLst>
          </p:cNvPr>
          <p:cNvSpPr/>
          <p:nvPr/>
        </p:nvSpPr>
        <p:spPr>
          <a:xfrm>
            <a:off x="4550704" y="4473606"/>
            <a:ext cx="2469502" cy="430002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2D3E2D-B2A2-677F-E842-F80EDD6DDCAE}"/>
              </a:ext>
            </a:extLst>
          </p:cNvPr>
          <p:cNvSpPr txBox="1"/>
          <p:nvPr/>
        </p:nvSpPr>
        <p:spPr>
          <a:xfrm>
            <a:off x="1652826" y="1702775"/>
            <a:ext cx="3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7676E-306A-6D17-CBC2-D76973747245}"/>
              </a:ext>
            </a:extLst>
          </p:cNvPr>
          <p:cNvSpPr txBox="1"/>
          <p:nvPr/>
        </p:nvSpPr>
        <p:spPr>
          <a:xfrm>
            <a:off x="1667623" y="3634943"/>
            <a:ext cx="3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F20DC4-9A37-39DD-1E52-7DFDC4D295E1}"/>
              </a:ext>
            </a:extLst>
          </p:cNvPr>
          <p:cNvSpPr txBox="1"/>
          <p:nvPr/>
        </p:nvSpPr>
        <p:spPr>
          <a:xfrm>
            <a:off x="1656941" y="5134627"/>
            <a:ext cx="3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067871-7C15-E5CD-D99B-907576AD6F19}"/>
              </a:ext>
            </a:extLst>
          </p:cNvPr>
          <p:cNvSpPr txBox="1"/>
          <p:nvPr/>
        </p:nvSpPr>
        <p:spPr>
          <a:xfrm>
            <a:off x="6665845" y="1882478"/>
            <a:ext cx="3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5590B4-5DC4-BA4C-44BF-57CD93001CA5}"/>
              </a:ext>
            </a:extLst>
          </p:cNvPr>
          <p:cNvSpPr txBox="1"/>
          <p:nvPr/>
        </p:nvSpPr>
        <p:spPr>
          <a:xfrm>
            <a:off x="6699060" y="3754268"/>
            <a:ext cx="3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FB09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84D504-3107-9627-A2F0-B7BCCA8D764E}"/>
              </a:ext>
            </a:extLst>
          </p:cNvPr>
          <p:cNvSpPr txBox="1"/>
          <p:nvPr/>
        </p:nvSpPr>
        <p:spPr>
          <a:xfrm>
            <a:off x="6708000" y="4472778"/>
            <a:ext cx="3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ED7CED-F851-9E71-224C-0E27794F8F27}"/>
              </a:ext>
            </a:extLst>
          </p:cNvPr>
          <p:cNvSpPr txBox="1"/>
          <p:nvPr/>
        </p:nvSpPr>
        <p:spPr>
          <a:xfrm>
            <a:off x="4521633" y="5090003"/>
            <a:ext cx="24695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Phases 1, 2, 3, 4 and 5 finished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Phase 6 in process</a:t>
            </a:r>
          </a:p>
          <a:p>
            <a:endParaRPr lang="en-US" sz="11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79D94C-BC87-51AF-77E9-C49476F68A30}"/>
              </a:ext>
            </a:extLst>
          </p:cNvPr>
          <p:cNvSpPr txBox="1"/>
          <p:nvPr/>
        </p:nvSpPr>
        <p:spPr>
          <a:xfrm>
            <a:off x="0" y="-29669"/>
            <a:ext cx="162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D38CBD-04B5-5B72-D639-EB05BCB2E614}"/>
              </a:ext>
            </a:extLst>
          </p:cNvPr>
          <p:cNvSpPr/>
          <p:nvPr/>
        </p:nvSpPr>
        <p:spPr>
          <a:xfrm>
            <a:off x="7541174" y="1021374"/>
            <a:ext cx="1966591" cy="393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Line 1 tomography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2869BC-7E39-0552-0850-0501B39F59F6}"/>
              </a:ext>
            </a:extLst>
          </p:cNvPr>
          <p:cNvSpPr/>
          <p:nvPr/>
        </p:nvSpPr>
        <p:spPr>
          <a:xfrm>
            <a:off x="7541173" y="1685973"/>
            <a:ext cx="1966591" cy="393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3D tomography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(Lines 1+2+3)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2B2455B0-E344-9A87-E26F-1E2ED127FFAC}"/>
              </a:ext>
            </a:extLst>
          </p:cNvPr>
          <p:cNvCxnSpPr>
            <a:cxnSpLocks/>
            <a:stCxn id="25" idx="3"/>
            <a:endCxn id="51" idx="1"/>
          </p:cNvCxnSpPr>
          <p:nvPr/>
        </p:nvCxnSpPr>
        <p:spPr>
          <a:xfrm flipV="1">
            <a:off x="6707211" y="1217879"/>
            <a:ext cx="833963" cy="33140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ACDCF17-DF4B-6207-B238-8F5AAC5932CB}"/>
              </a:ext>
            </a:extLst>
          </p:cNvPr>
          <p:cNvCxnSpPr>
            <a:cxnSpLocks/>
            <a:stCxn id="25" idx="3"/>
            <a:endCxn id="52" idx="1"/>
          </p:cNvCxnSpPr>
          <p:nvPr/>
        </p:nvCxnSpPr>
        <p:spPr>
          <a:xfrm>
            <a:off x="6707211" y="1549280"/>
            <a:ext cx="833962" cy="3331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2C346EE-7771-966F-0C32-BD7F8B801A2A}"/>
              </a:ext>
            </a:extLst>
          </p:cNvPr>
          <p:cNvSpPr/>
          <p:nvPr/>
        </p:nvSpPr>
        <p:spPr>
          <a:xfrm>
            <a:off x="7541174" y="4261872"/>
            <a:ext cx="1966591" cy="393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Line 1 PSDM from topography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D4D8A9-D039-15D2-E167-19E65DA78C0E}"/>
              </a:ext>
            </a:extLst>
          </p:cNvPr>
          <p:cNvSpPr/>
          <p:nvPr/>
        </p:nvSpPr>
        <p:spPr>
          <a:xfrm>
            <a:off x="7541173" y="4926471"/>
            <a:ext cx="1966591" cy="393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3D PSDM from topography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(Lines 1+2+3)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3EE8C5F8-EA4F-508D-71F7-8071DEF34CB2}"/>
              </a:ext>
            </a:extLst>
          </p:cNvPr>
          <p:cNvCxnSpPr>
            <a:cxnSpLocks/>
            <a:endCxn id="58" idx="1"/>
          </p:cNvCxnSpPr>
          <p:nvPr/>
        </p:nvCxnSpPr>
        <p:spPr>
          <a:xfrm rot="10800000" flipH="1">
            <a:off x="6708000" y="4458378"/>
            <a:ext cx="833174" cy="288275"/>
          </a:xfrm>
          <a:prstGeom prst="bentConnector3">
            <a:avLst>
              <a:gd name="adj1" fmla="val 484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61BAD828-C2E5-173B-1A1F-C1915AE29669}"/>
              </a:ext>
            </a:extLst>
          </p:cNvPr>
          <p:cNvCxnSpPr>
            <a:cxnSpLocks/>
            <a:endCxn id="63" idx="1"/>
          </p:cNvCxnSpPr>
          <p:nvPr/>
        </p:nvCxnSpPr>
        <p:spPr>
          <a:xfrm rot="10800000" flipH="1" flipV="1">
            <a:off x="6707999" y="4746652"/>
            <a:ext cx="833173" cy="376324"/>
          </a:xfrm>
          <a:prstGeom prst="bentConnector3">
            <a:avLst>
              <a:gd name="adj1" fmla="val 484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D37229B-F7ED-30D8-F1EE-956051FA1EDA}"/>
              </a:ext>
            </a:extLst>
          </p:cNvPr>
          <p:cNvSpPr/>
          <p:nvPr/>
        </p:nvSpPr>
        <p:spPr>
          <a:xfrm>
            <a:off x="4682248" y="2981650"/>
            <a:ext cx="2024963" cy="2336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Refraction statics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72853B9-F08F-55EF-12F7-95A2EF4C794C}"/>
              </a:ext>
            </a:extLst>
          </p:cNvPr>
          <p:cNvCxnSpPr>
            <a:cxnSpLocks/>
            <a:stCxn id="81" idx="0"/>
            <a:endCxn id="27" idx="2"/>
          </p:cNvCxnSpPr>
          <p:nvPr/>
        </p:nvCxnSpPr>
        <p:spPr>
          <a:xfrm flipV="1">
            <a:off x="5694730" y="2692060"/>
            <a:ext cx="393" cy="289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0BAB6E4C-0976-3A62-EC3B-26F049E1EED5}"/>
              </a:ext>
            </a:extLst>
          </p:cNvPr>
          <p:cNvCxnSpPr>
            <a:cxnSpLocks/>
            <a:stCxn id="51" idx="3"/>
            <a:endCxn id="81" idx="3"/>
          </p:cNvCxnSpPr>
          <p:nvPr/>
        </p:nvCxnSpPr>
        <p:spPr>
          <a:xfrm flipH="1">
            <a:off x="6707211" y="1217879"/>
            <a:ext cx="2800554" cy="1880620"/>
          </a:xfrm>
          <a:prstGeom prst="bentConnector3">
            <a:avLst>
              <a:gd name="adj1" fmla="val -81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B7F2532-6E7B-0BFA-DD8C-06EB23B98E36}"/>
              </a:ext>
            </a:extLst>
          </p:cNvPr>
          <p:cNvSpPr/>
          <p:nvPr/>
        </p:nvSpPr>
        <p:spPr>
          <a:xfrm>
            <a:off x="1990673" y="2306118"/>
            <a:ext cx="1964470" cy="5329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Vibroseis</a:t>
            </a:r>
            <a:r>
              <a:rPr lang="en-US" sz="1000" dirty="0">
                <a:solidFill>
                  <a:schemeClr val="tx1"/>
                </a:solidFill>
              </a:rPr>
              <a:t> correlation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36433F-E608-0EF8-CB1B-5C5341F3F302}"/>
              </a:ext>
            </a:extLst>
          </p:cNvPr>
          <p:cNvCxnSpPr>
            <a:cxnSpLocks/>
            <a:stCxn id="21" idx="0"/>
            <a:endCxn id="86" idx="2"/>
          </p:cNvCxnSpPr>
          <p:nvPr/>
        </p:nvCxnSpPr>
        <p:spPr>
          <a:xfrm flipH="1" flipV="1">
            <a:off x="2972908" y="2839053"/>
            <a:ext cx="211" cy="292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894829-8800-86C8-551F-53A6CC8DB84E}"/>
              </a:ext>
            </a:extLst>
          </p:cNvPr>
          <p:cNvCxnSpPr>
            <a:stCxn id="52" idx="3"/>
          </p:cNvCxnSpPr>
          <p:nvPr/>
        </p:nvCxnSpPr>
        <p:spPr>
          <a:xfrm>
            <a:off x="9507764" y="1882478"/>
            <a:ext cx="23339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4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73F7B7-3033-4679-BBA9-EC2CCE4B4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8" t="4466" r="7925"/>
          <a:stretch/>
        </p:blipFill>
        <p:spPr>
          <a:xfrm>
            <a:off x="234362" y="3429000"/>
            <a:ext cx="5658922" cy="3178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4AC82-2C91-4433-AA91-290FC1203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8" t="3314" r="7926"/>
          <a:stretch/>
        </p:blipFill>
        <p:spPr>
          <a:xfrm>
            <a:off x="253252" y="456991"/>
            <a:ext cx="5640032" cy="30917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C7B94E-BB75-4AD3-BCF1-2161F1BF2F2A}"/>
              </a:ext>
            </a:extLst>
          </p:cNvPr>
          <p:cNvSpPr txBox="1"/>
          <p:nvPr/>
        </p:nvSpPr>
        <p:spPr>
          <a:xfrm>
            <a:off x="5812434" y="5513610"/>
            <a:ext cx="3048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Figures A and B: Comparison between amplitude and frequency response of the instrument to be simulated (blue), the current instrument (orange) and the filter to be applied (yellow).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2107B7-F1E8-489B-BA05-50AA6CDF914E}"/>
              </a:ext>
            </a:extLst>
          </p:cNvPr>
          <p:cNvSpPr txBox="1"/>
          <p:nvPr/>
        </p:nvSpPr>
        <p:spPr>
          <a:xfrm>
            <a:off x="5406675" y="725430"/>
            <a:ext cx="71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510BB9-DA0B-4082-85F0-9BEE4EB892A8}"/>
              </a:ext>
            </a:extLst>
          </p:cNvPr>
          <p:cNvSpPr txBox="1"/>
          <p:nvPr/>
        </p:nvSpPr>
        <p:spPr>
          <a:xfrm>
            <a:off x="5457327" y="3681199"/>
            <a:ext cx="71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BDBE9B-8208-9818-7E38-9C53CD8AD094}"/>
                  </a:ext>
                </a:extLst>
              </p:cNvPr>
              <p:cNvSpPr txBox="1"/>
              <p:nvPr/>
            </p:nvSpPr>
            <p:spPr>
              <a:xfrm>
                <a:off x="6489834" y="2431147"/>
                <a:ext cx="5902191" cy="273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/>
              </a:p>
              <a:p>
                <a:r>
                  <a:rPr lang="en-US" sz="1600" dirty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, one must consider the complex-valued frequency response function of the sensor: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r>
                  <a:rPr lang="en-US" sz="1600" dirty="0"/>
                  <a:t>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s-E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E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/>
                  <a:t>= 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s-ES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s-ES" sz="1600" dirty="0"/>
              </a:p>
              <a:p>
                <a:endParaRPr lang="es-ES" sz="1600" dirty="0"/>
              </a:p>
              <a:p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/>
                  <a:t>: Measured ground motion.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True ground motions.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: Eigenfrequency of the sensor.</a:t>
                </a:r>
              </a:p>
              <a:p>
                <a:r>
                  <a:rPr lang="en-US" sz="1600" dirty="0"/>
                  <a:t>D: Damping coefficient.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BDBE9B-8208-9818-7E38-9C53CD8A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4" y="2431147"/>
                <a:ext cx="5902191" cy="2733249"/>
              </a:xfrm>
              <a:prstGeom prst="rect">
                <a:avLst/>
              </a:prstGeom>
              <a:blipFill>
                <a:blip r:embed="rId5"/>
                <a:stretch>
                  <a:fillRect l="-620" b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5FE83-3C46-D8B1-F5E2-D63F0704BB15}"/>
                  </a:ext>
                </a:extLst>
              </p:cNvPr>
              <p:cNvSpPr txBox="1"/>
              <p:nvPr/>
            </p:nvSpPr>
            <p:spPr>
              <a:xfrm>
                <a:off x="6489834" y="525405"/>
                <a:ext cx="545393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Filter is built as: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𝐹𝑇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lvl="2"/>
                <a:endParaRPr lang="en-US" sz="1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𝐹𝑇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/>
                  <a:t>: Inverse Fourier Transform. 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Ratio of the transfer functions of the instrument to mimic, with eigenfrequency </a:t>
                </a:r>
                <a:r>
                  <a:rPr lang="en-US" sz="1600" i="1" dirty="0"/>
                  <a:t>a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/>
                  <a:t>), and the instrument deployed on the field, with eigenfrequency </a:t>
                </a:r>
                <a:r>
                  <a:rPr lang="en-US" sz="1600" i="1" dirty="0"/>
                  <a:t>b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5FE83-3C46-D8B1-F5E2-D63F0704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34" y="525405"/>
                <a:ext cx="5453934" cy="2092881"/>
              </a:xfrm>
              <a:prstGeom prst="rect">
                <a:avLst/>
              </a:prstGeom>
              <a:blipFill>
                <a:blip r:embed="rId6"/>
                <a:stretch>
                  <a:fillRect l="-1230" t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B0474BD8-14D6-8F3B-E4B7-FB3CB51B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FF6A0EDB-6F0F-D6A9-A59E-DB554867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8935F9-41AD-77C7-073A-CF1541ACCAC7}"/>
              </a:ext>
            </a:extLst>
          </p:cNvPr>
          <p:cNvSpPr txBox="1"/>
          <p:nvPr/>
        </p:nvSpPr>
        <p:spPr>
          <a:xfrm>
            <a:off x="0" y="-29669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  <a:r>
              <a:rPr lang="en-US" dirty="0"/>
              <a:t>: Instrument Simulation</a:t>
            </a:r>
          </a:p>
        </p:txBody>
      </p:sp>
    </p:spTree>
    <p:extLst>
      <p:ext uri="{BB962C8B-B14F-4D97-AF65-F5344CB8AC3E}">
        <p14:creationId xmlns:p14="http://schemas.microsoft.com/office/powerpoint/2010/main" val="238141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BF398-2269-4BE2-8C33-C38F20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" t="4651" r="1008" b="11426"/>
          <a:stretch/>
        </p:blipFill>
        <p:spPr>
          <a:xfrm>
            <a:off x="315976" y="2016481"/>
            <a:ext cx="5743575" cy="2622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A4B3C-A3DA-4757-841C-712558AEFE10}"/>
              </a:ext>
            </a:extLst>
          </p:cNvPr>
          <p:cNvSpPr txBox="1"/>
          <p:nvPr/>
        </p:nvSpPr>
        <p:spPr>
          <a:xfrm>
            <a:off x="177553" y="4670057"/>
            <a:ext cx="57158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Raw data from Line 1 with</a:t>
            </a:r>
            <a:r>
              <a:rPr lang="en-US" sz="1050" b="1" dirty="0"/>
              <a:t> before </a:t>
            </a:r>
            <a:r>
              <a:rPr lang="en-US" sz="1050" dirty="0"/>
              <a:t>accelerometer to geophone conversion and instrument simulation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F75B4-6505-44EA-8EEB-2C9D14F65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" t="4867" r="859" b="11504"/>
          <a:stretch/>
        </p:blipFill>
        <p:spPr>
          <a:xfrm>
            <a:off x="6314996" y="2018813"/>
            <a:ext cx="5767964" cy="26226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249EC8-1FAE-4E34-9C83-CDD4A6146B50}"/>
              </a:ext>
            </a:extLst>
          </p:cNvPr>
          <p:cNvSpPr txBox="1"/>
          <p:nvPr/>
        </p:nvSpPr>
        <p:spPr>
          <a:xfrm rot="251248">
            <a:off x="3482104" y="2359702"/>
            <a:ext cx="164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Direct P-Wave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345A5-C431-4BE5-8B1D-18E4D4DADEF0}"/>
              </a:ext>
            </a:extLst>
          </p:cNvPr>
          <p:cNvSpPr/>
          <p:nvPr/>
        </p:nvSpPr>
        <p:spPr>
          <a:xfrm rot="265023">
            <a:off x="2300594" y="2639086"/>
            <a:ext cx="3219450" cy="4740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DE30E2-0232-4CEB-9E26-F7F2098EE779}"/>
              </a:ext>
            </a:extLst>
          </p:cNvPr>
          <p:cNvSpPr/>
          <p:nvPr/>
        </p:nvSpPr>
        <p:spPr>
          <a:xfrm rot="265023">
            <a:off x="8314478" y="2657532"/>
            <a:ext cx="3219450" cy="4740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357CB-7CD8-4DCA-9D53-3ACA13BB7B48}"/>
              </a:ext>
            </a:extLst>
          </p:cNvPr>
          <p:cNvSpPr txBox="1"/>
          <p:nvPr/>
        </p:nvSpPr>
        <p:spPr>
          <a:xfrm rot="251248">
            <a:off x="9324288" y="2354372"/>
            <a:ext cx="15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Direct P-Wave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916697-2AEF-47E3-8FBB-680DB1289159}"/>
              </a:ext>
            </a:extLst>
          </p:cNvPr>
          <p:cNvSpPr/>
          <p:nvPr/>
        </p:nvSpPr>
        <p:spPr>
          <a:xfrm rot="306548">
            <a:off x="2264424" y="3353502"/>
            <a:ext cx="3246400" cy="4405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6AA67C-CB77-4F45-ADEE-8FAE1052ABAD}"/>
              </a:ext>
            </a:extLst>
          </p:cNvPr>
          <p:cNvSpPr/>
          <p:nvPr/>
        </p:nvSpPr>
        <p:spPr>
          <a:xfrm rot="306548">
            <a:off x="8287832" y="3392462"/>
            <a:ext cx="3246400" cy="4405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337DC4-8C29-482A-8F27-D29B944A1B80}"/>
              </a:ext>
            </a:extLst>
          </p:cNvPr>
          <p:cNvSpPr txBox="1"/>
          <p:nvPr/>
        </p:nvSpPr>
        <p:spPr>
          <a:xfrm rot="267353">
            <a:off x="9579856" y="3813395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 S-wave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B8CB2-F491-498E-8302-40C54C6A6C91}"/>
              </a:ext>
            </a:extLst>
          </p:cNvPr>
          <p:cNvSpPr txBox="1"/>
          <p:nvPr/>
        </p:nvSpPr>
        <p:spPr>
          <a:xfrm rot="267353">
            <a:off x="3499738" y="3758176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 S-wave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57F58-947E-4021-90C3-E84EF5C7A2B6}"/>
              </a:ext>
            </a:extLst>
          </p:cNvPr>
          <p:cNvSpPr txBox="1"/>
          <p:nvPr/>
        </p:nvSpPr>
        <p:spPr>
          <a:xfrm>
            <a:off x="6199468" y="4654026"/>
            <a:ext cx="5631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Raw data from Line 1 with</a:t>
            </a:r>
            <a:r>
              <a:rPr lang="en-US" sz="1050" b="1" dirty="0"/>
              <a:t> after </a:t>
            </a:r>
            <a:r>
              <a:rPr lang="en-US" sz="1050" dirty="0"/>
              <a:t>accelerometer to geophone conversion and instrument simulation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A5A02-F4BE-4B40-8C55-A3BCD2893F2D}"/>
              </a:ext>
            </a:extLst>
          </p:cNvPr>
          <p:cNvSpPr/>
          <p:nvPr/>
        </p:nvSpPr>
        <p:spPr>
          <a:xfrm>
            <a:off x="315975" y="2016557"/>
            <a:ext cx="5743575" cy="26226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08B54E-9380-434A-8648-E3052DEF42BD}"/>
              </a:ext>
            </a:extLst>
          </p:cNvPr>
          <p:cNvSpPr/>
          <p:nvPr/>
        </p:nvSpPr>
        <p:spPr>
          <a:xfrm>
            <a:off x="6314996" y="2016481"/>
            <a:ext cx="5743575" cy="26226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lide Number Placeholder 1">
            <a:extLst>
              <a:ext uri="{FF2B5EF4-FFF2-40B4-BE49-F238E27FC236}">
                <a16:creationId xmlns:a16="http://schemas.microsoft.com/office/drawing/2014/main" id="{E39515D0-A2AE-AC96-4C75-AE150E8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6</a:t>
            </a:fld>
            <a:endParaRPr lang="en-US"/>
          </a:p>
        </p:txBody>
      </p:sp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CECC676D-D70D-F5C3-C677-492EF0DC3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B8B0B50-FA8D-9A0E-85BA-5DC314092389}"/>
              </a:ext>
            </a:extLst>
          </p:cNvPr>
          <p:cNvSpPr txBox="1"/>
          <p:nvPr/>
        </p:nvSpPr>
        <p:spPr>
          <a:xfrm>
            <a:off x="0" y="-29669"/>
            <a:ext cx="422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  <a:r>
              <a:rPr lang="en-US" dirty="0"/>
              <a:t>: Instrument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31726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C09B-AAE1-5620-9232-B031CF250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" t="4762" r="1804" b="4626"/>
          <a:stretch/>
        </p:blipFill>
        <p:spPr>
          <a:xfrm>
            <a:off x="3060441" y="326570"/>
            <a:ext cx="6176865" cy="62141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7F957-6CEC-705F-8227-C03CCC13D401}"/>
              </a:ext>
            </a:extLst>
          </p:cNvPr>
          <p:cNvSpPr txBox="1"/>
          <p:nvPr/>
        </p:nvSpPr>
        <p:spPr>
          <a:xfrm>
            <a:off x="979716" y="1264845"/>
            <a:ext cx="109168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B3666-EB87-75DB-E931-DA73EB5C946D}"/>
              </a:ext>
            </a:extLst>
          </p:cNvPr>
          <p:cNvSpPr txBox="1"/>
          <p:nvPr/>
        </p:nvSpPr>
        <p:spPr>
          <a:xfrm>
            <a:off x="718458" y="2189758"/>
            <a:ext cx="16141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Spherical div. corr. and band pass filter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E1824-426B-C8F3-FEFE-7E1D52E06899}"/>
              </a:ext>
            </a:extLst>
          </p:cNvPr>
          <p:cNvSpPr txBox="1"/>
          <p:nvPr/>
        </p:nvSpPr>
        <p:spPr>
          <a:xfrm>
            <a:off x="408212" y="3578278"/>
            <a:ext cx="2230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P-wave filtered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D906D-7161-E39C-A8BF-A51891DBC62E}"/>
              </a:ext>
            </a:extLst>
          </p:cNvPr>
          <p:cNvSpPr txBox="1"/>
          <p:nvPr/>
        </p:nvSpPr>
        <p:spPr>
          <a:xfrm>
            <a:off x="410546" y="4692525"/>
            <a:ext cx="2230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S-Wave filtered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DA7F44-58DC-01DD-D9AB-1377267C17F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525556" y="1634177"/>
            <a:ext cx="0" cy="555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018A0E-3B9A-5D92-C315-863AC1C9E67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523220" y="3113088"/>
            <a:ext cx="2336" cy="465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FFB865-5052-FDAA-4D62-74473B622CE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523220" y="3947610"/>
            <a:ext cx="2334" cy="744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DC3751-0111-613A-F865-CE52F003877C}"/>
              </a:ext>
            </a:extLst>
          </p:cNvPr>
          <p:cNvSpPr txBox="1"/>
          <p:nvPr/>
        </p:nvSpPr>
        <p:spPr>
          <a:xfrm>
            <a:off x="3228392" y="326570"/>
            <a:ext cx="54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(m)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F2A0F08-C85C-12CC-A617-E5550CFF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7</a:t>
            </a:fld>
            <a:endParaRPr lang="en-US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3F30217-2C59-8271-4BA4-871F0F975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29ABEA-6082-3BDC-D7BF-C18C5EE2294F}"/>
              </a:ext>
            </a:extLst>
          </p:cNvPr>
          <p:cNvSpPr txBox="1"/>
          <p:nvPr/>
        </p:nvSpPr>
        <p:spPr>
          <a:xfrm>
            <a:off x="0" y="-29669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  <a:r>
              <a:rPr lang="en-US" dirty="0"/>
              <a:t>: Phase 3 -5</a:t>
            </a:r>
          </a:p>
        </p:txBody>
      </p:sp>
    </p:spTree>
    <p:extLst>
      <p:ext uri="{BB962C8B-B14F-4D97-AF65-F5344CB8AC3E}">
        <p14:creationId xmlns:p14="http://schemas.microsoft.com/office/powerpoint/2010/main" val="380737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B3113-38FE-2906-8960-5AB2C29D0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" t="4762" r="1804" b="4762"/>
          <a:stretch/>
        </p:blipFill>
        <p:spPr>
          <a:xfrm>
            <a:off x="3051110" y="326570"/>
            <a:ext cx="6186196" cy="62048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6F1C91-693E-9EBF-DCEB-AC5EEA7CCCAA}"/>
              </a:ext>
            </a:extLst>
          </p:cNvPr>
          <p:cNvSpPr txBox="1"/>
          <p:nvPr/>
        </p:nvSpPr>
        <p:spPr>
          <a:xfrm>
            <a:off x="3228392" y="326570"/>
            <a:ext cx="54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1095A37-8B5A-3657-5DF3-168F4939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9033FB6-8620-0E4B-A8DB-9F64E876A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B9003D-F6B6-552D-5788-035A2BD6CC1E}"/>
              </a:ext>
            </a:extLst>
          </p:cNvPr>
          <p:cNvSpPr txBox="1"/>
          <p:nvPr/>
        </p:nvSpPr>
        <p:spPr>
          <a:xfrm>
            <a:off x="0" y="-29669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  <a:r>
              <a:rPr lang="en-US" dirty="0"/>
              <a:t>: Phase 3 -5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96C9B-5C16-F635-83C9-70EF4D0BF419}"/>
              </a:ext>
            </a:extLst>
          </p:cNvPr>
          <p:cNvSpPr txBox="1"/>
          <p:nvPr/>
        </p:nvSpPr>
        <p:spPr>
          <a:xfrm>
            <a:off x="979716" y="1264845"/>
            <a:ext cx="10916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9243D-F001-20AE-537E-A8CA66357E70}"/>
              </a:ext>
            </a:extLst>
          </p:cNvPr>
          <p:cNvSpPr txBox="1"/>
          <p:nvPr/>
        </p:nvSpPr>
        <p:spPr>
          <a:xfrm>
            <a:off x="718458" y="2189758"/>
            <a:ext cx="161419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Spherical div. corr. and band pass filter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2DF9D2-2F7D-FF73-2DA8-B25C85858ACD}"/>
              </a:ext>
            </a:extLst>
          </p:cNvPr>
          <p:cNvSpPr txBox="1"/>
          <p:nvPr/>
        </p:nvSpPr>
        <p:spPr>
          <a:xfrm>
            <a:off x="408212" y="3578278"/>
            <a:ext cx="2230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P-wave filtered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E25A9A-842F-AF8C-4ECC-E7BDEF36DDA3}"/>
              </a:ext>
            </a:extLst>
          </p:cNvPr>
          <p:cNvSpPr txBox="1"/>
          <p:nvPr/>
        </p:nvSpPr>
        <p:spPr>
          <a:xfrm>
            <a:off x="410546" y="4692525"/>
            <a:ext cx="2230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S-Wave filtered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B9B935-3A9E-8AD0-503C-A062E0543A90}"/>
              </a:ext>
            </a:extLst>
          </p:cNvPr>
          <p:cNvCxnSpPr>
            <a:stCxn id="2" idx="2"/>
            <a:endCxn id="14" idx="0"/>
          </p:cNvCxnSpPr>
          <p:nvPr/>
        </p:nvCxnSpPr>
        <p:spPr>
          <a:xfrm>
            <a:off x="1525556" y="1634177"/>
            <a:ext cx="0" cy="555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CFE5F1-F94B-0458-0FB2-365EF4704024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1523220" y="3113088"/>
            <a:ext cx="2336" cy="465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FEE2AD-FCD1-1724-97DD-1C0804070D57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1523220" y="3947610"/>
            <a:ext cx="2334" cy="744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E5230-3F2F-5DDF-E703-997FB30E9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" t="4762" r="1948" b="4626"/>
          <a:stretch/>
        </p:blipFill>
        <p:spPr>
          <a:xfrm>
            <a:off x="3060441" y="326570"/>
            <a:ext cx="6167535" cy="62141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FC1580-1537-44E4-5313-E80AEAAD4C1B}"/>
              </a:ext>
            </a:extLst>
          </p:cNvPr>
          <p:cNvSpPr txBox="1"/>
          <p:nvPr/>
        </p:nvSpPr>
        <p:spPr>
          <a:xfrm>
            <a:off x="3228392" y="326570"/>
            <a:ext cx="54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6DA3592-BE6B-ED08-12C5-C20316DF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22" y="6356350"/>
            <a:ext cx="2743200" cy="365125"/>
          </a:xfrm>
        </p:spPr>
        <p:txBody>
          <a:bodyPr/>
          <a:lstStyle/>
          <a:p>
            <a:fld id="{B6CD6E99-AB10-4AF7-8BAC-2F28BCC1C2A5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517AFF66-8948-3DA7-42D4-C623D19FD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55" y="6246653"/>
            <a:ext cx="318332" cy="474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CB4970-75EE-7AF6-4D0A-975B93E5F05D}"/>
              </a:ext>
            </a:extLst>
          </p:cNvPr>
          <p:cNvSpPr txBox="1"/>
          <p:nvPr/>
        </p:nvSpPr>
        <p:spPr>
          <a:xfrm>
            <a:off x="0" y="-29669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Processing</a:t>
            </a:r>
            <a:r>
              <a:rPr lang="en-US" dirty="0"/>
              <a:t>: Phase 3 -5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75F6F-A08E-38A4-A797-22CF8C6E503D}"/>
              </a:ext>
            </a:extLst>
          </p:cNvPr>
          <p:cNvSpPr txBox="1"/>
          <p:nvPr/>
        </p:nvSpPr>
        <p:spPr>
          <a:xfrm>
            <a:off x="979716" y="1264845"/>
            <a:ext cx="10916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F940E-6CD9-8E3B-A1DC-9C0F26403B74}"/>
              </a:ext>
            </a:extLst>
          </p:cNvPr>
          <p:cNvSpPr txBox="1"/>
          <p:nvPr/>
        </p:nvSpPr>
        <p:spPr>
          <a:xfrm>
            <a:off x="718458" y="2189758"/>
            <a:ext cx="16141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Spherical div. corr. and band pass filter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1B156-6AB5-8E09-1309-19906A89F792}"/>
              </a:ext>
            </a:extLst>
          </p:cNvPr>
          <p:cNvSpPr txBox="1"/>
          <p:nvPr/>
        </p:nvSpPr>
        <p:spPr>
          <a:xfrm>
            <a:off x="408212" y="3578278"/>
            <a:ext cx="223001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P-wave filtered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D7B72-81C1-6F96-8CF7-21BF8289F8CE}"/>
              </a:ext>
            </a:extLst>
          </p:cNvPr>
          <p:cNvSpPr txBox="1"/>
          <p:nvPr/>
        </p:nvSpPr>
        <p:spPr>
          <a:xfrm>
            <a:off x="410546" y="4692525"/>
            <a:ext cx="2230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 S-Wave filtered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80DDE3-4B1B-B990-FFF6-275DC27E4505}"/>
              </a:ext>
            </a:extLst>
          </p:cNvPr>
          <p:cNvCxnSpPr>
            <a:stCxn id="2" idx="2"/>
            <a:endCxn id="14" idx="0"/>
          </p:cNvCxnSpPr>
          <p:nvPr/>
        </p:nvCxnSpPr>
        <p:spPr>
          <a:xfrm>
            <a:off x="1525556" y="1634177"/>
            <a:ext cx="0" cy="555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26BA99-2C2A-423D-F63F-96DAB4CDED6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1523220" y="3113088"/>
            <a:ext cx="2336" cy="465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2FB6F0-2FC0-4FDD-DB0E-2E731CB97DC0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1523220" y="3947610"/>
            <a:ext cx="2334" cy="744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5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Widescreen</PresentationFormat>
  <Paragraphs>146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3D Tomography across the Balmuccia Peridotite, Ivrea Zone, Italy - Project DIVE phase two Supplementary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high-resolution seismic survey across the Balmuccia Peridotite, Ivrea Zone, Italy</dc:title>
  <dc:creator>Damian Pasiecznik</dc:creator>
  <cp:lastModifiedBy>Damian Pasiecznik</cp:lastModifiedBy>
  <cp:revision>35</cp:revision>
  <dcterms:created xsi:type="dcterms:W3CDTF">2022-06-27T12:16:54Z</dcterms:created>
  <dcterms:modified xsi:type="dcterms:W3CDTF">2023-04-25T08:04:51Z</dcterms:modified>
</cp:coreProperties>
</file>