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4a2bd2934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4a2bd2934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4a2bd29349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4a2bd29349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52403" y="961925"/>
            <a:ext cx="5277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169650"/>
            <a:ext cx="2024905" cy="110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2612" y="17250"/>
            <a:ext cx="2384375" cy="110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/>
        </p:nvSpPr>
        <p:spPr>
          <a:xfrm>
            <a:off x="108675" y="4789350"/>
            <a:ext cx="507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/>
              <a:t>KIT - The Research University in the Helmholtz Association</a:t>
            </a:r>
            <a:endParaRPr sz="1200"/>
          </a:p>
        </p:txBody>
      </p:sp>
      <p:sp>
        <p:nvSpPr>
          <p:cNvPr id="15" name="Google Shape;15;p2"/>
          <p:cNvSpPr txBox="1"/>
          <p:nvPr/>
        </p:nvSpPr>
        <p:spPr>
          <a:xfrm>
            <a:off x="7358675" y="4698475"/>
            <a:ext cx="1404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900"/>
              <a:t>www.kit.edu</a:t>
            </a:r>
            <a:endParaRPr b="1" sz="900"/>
          </a:p>
        </p:txBody>
      </p:sp>
      <p:sp>
        <p:nvSpPr>
          <p:cNvPr id="16" name="Google Shape;16;p2"/>
          <p:cNvSpPr txBox="1"/>
          <p:nvPr/>
        </p:nvSpPr>
        <p:spPr>
          <a:xfrm>
            <a:off x="152400" y="3578952"/>
            <a:ext cx="85158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150"/>
              <a:t>Luca Glawion</a:t>
            </a:r>
            <a:r>
              <a:rPr baseline="30000" lang="de" sz="850">
                <a:solidFill>
                  <a:srgbClr val="000000"/>
                </a:solidFill>
              </a:rPr>
              <a:t>1</a:t>
            </a:r>
            <a:r>
              <a:rPr lang="de" sz="1150">
                <a:solidFill>
                  <a:srgbClr val="000000"/>
                </a:solidFill>
              </a:rPr>
              <a:t>, Ju</a:t>
            </a:r>
            <a:r>
              <a:rPr lang="de" sz="1150"/>
              <a:t>lius Polz</a:t>
            </a:r>
            <a:r>
              <a:rPr baseline="30000" lang="de" sz="850">
                <a:solidFill>
                  <a:schemeClr val="dk1"/>
                </a:solidFill>
              </a:rPr>
              <a:t>1</a:t>
            </a:r>
            <a:r>
              <a:rPr lang="de" sz="1150"/>
              <a:t>, </a:t>
            </a:r>
            <a:r>
              <a:rPr lang="de" sz="1150">
                <a:solidFill>
                  <a:srgbClr val="000000"/>
                </a:solidFill>
              </a:rPr>
              <a:t>Christian Chwala</a:t>
            </a:r>
            <a:r>
              <a:rPr baseline="30000" lang="de" sz="850">
                <a:solidFill>
                  <a:srgbClr val="000000"/>
                </a:solidFill>
              </a:rPr>
              <a:t>1,2</a:t>
            </a:r>
            <a:r>
              <a:rPr lang="de" sz="1150">
                <a:solidFill>
                  <a:srgbClr val="000000"/>
                </a:solidFill>
              </a:rPr>
              <a:t>, </a:t>
            </a:r>
            <a:r>
              <a:rPr lang="de" sz="1150">
                <a:solidFill>
                  <a:schemeClr val="dk1"/>
                </a:solidFill>
              </a:rPr>
              <a:t>Benjamin Fersch</a:t>
            </a:r>
            <a:r>
              <a:rPr baseline="30000" lang="de" sz="850">
                <a:solidFill>
                  <a:schemeClr val="dk1"/>
                </a:solidFill>
              </a:rPr>
              <a:t>1</a:t>
            </a:r>
            <a:r>
              <a:rPr lang="de" sz="1150">
                <a:solidFill>
                  <a:srgbClr val="000000"/>
                </a:solidFill>
              </a:rPr>
              <a:t>, Harald Kunstmann</a:t>
            </a:r>
            <a:r>
              <a:rPr baseline="30000" lang="de" sz="850">
                <a:solidFill>
                  <a:srgbClr val="000000"/>
                </a:solidFill>
              </a:rPr>
              <a:t>1,2</a:t>
            </a:r>
            <a:endParaRPr sz="1065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50">
              <a:solidFill>
                <a:srgbClr val="000000"/>
              </a:solidFill>
            </a:endParaRPr>
          </a:p>
        </p:txBody>
      </p:sp>
      <p:sp>
        <p:nvSpPr>
          <p:cNvPr id="17" name="Google Shape;17;p2"/>
          <p:cNvSpPr txBox="1"/>
          <p:nvPr/>
        </p:nvSpPr>
        <p:spPr>
          <a:xfrm>
            <a:off x="108675" y="3884374"/>
            <a:ext cx="85158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i="1" lang="de" sz="700">
                <a:solidFill>
                  <a:srgbClr val="595959"/>
                </a:solidFill>
              </a:rPr>
              <a:t>1</a:t>
            </a:r>
            <a:r>
              <a:rPr i="1" lang="de" sz="700">
                <a:solidFill>
                  <a:srgbClr val="595959"/>
                </a:solidFill>
              </a:rPr>
              <a:t> Institute of Meteorology and Climate Research, Karlsruhe Institute of Technology, Campus Alpin, Garmisch-Partenkirchen, Germany</a:t>
            </a:r>
            <a:br>
              <a:rPr i="1" lang="de" sz="700">
                <a:solidFill>
                  <a:srgbClr val="595959"/>
                </a:solidFill>
              </a:rPr>
            </a:br>
            <a:r>
              <a:rPr baseline="30000" i="1" lang="de" sz="700">
                <a:solidFill>
                  <a:srgbClr val="595959"/>
                </a:solidFill>
              </a:rPr>
              <a:t>2</a:t>
            </a:r>
            <a:r>
              <a:rPr i="1" lang="de" sz="700">
                <a:solidFill>
                  <a:srgbClr val="595959"/>
                </a:solidFill>
              </a:rPr>
              <a:t> Institute of Geography, University of Augsburg, Augsburg, Germany</a:t>
            </a:r>
            <a:endParaRPr i="1" sz="7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7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700">
              <a:solidFill>
                <a:srgbClr val="595959"/>
              </a:solidFill>
            </a:endParaRPr>
          </a:p>
        </p:txBody>
      </p:sp>
      <p:sp>
        <p:nvSpPr>
          <p:cNvPr id="18" name="Google Shape;18;p2"/>
          <p:cNvSpPr txBox="1"/>
          <p:nvPr/>
        </p:nvSpPr>
        <p:spPr>
          <a:xfrm>
            <a:off x="4921050" y="469075"/>
            <a:ext cx="1569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2100"/>
              <a:t>S C E N I C</a:t>
            </a:r>
            <a:endParaRPr b="1" sz="2100"/>
          </a:p>
        </p:txBody>
      </p:sp>
      <p:pic>
        <p:nvPicPr>
          <p:cNvPr id="19" name="Google Shape;19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9788" y="290147"/>
            <a:ext cx="1859341" cy="86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1" showMasterSp="0">
  <p:cSld name="Titelfoli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/>
          <p:nvPr>
            <p:ph idx="2" type="pic"/>
          </p:nvPr>
        </p:nvSpPr>
        <p:spPr>
          <a:xfrm>
            <a:off x="117231" y="2713794"/>
            <a:ext cx="8928300" cy="2030700"/>
          </a:xfrm>
          <a:prstGeom prst="round2DiagRect">
            <a:avLst>
              <a:gd fmla="val 0" name="adj1"/>
              <a:gd fmla="val 8317" name="adj2"/>
            </a:avLst>
          </a:prstGeom>
          <a:solidFill>
            <a:srgbClr val="FF99FF"/>
          </a:solidFill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3"/>
          <p:cNvSpPr txBox="1"/>
          <p:nvPr>
            <p:ph idx="1" type="body"/>
          </p:nvPr>
        </p:nvSpPr>
        <p:spPr>
          <a:xfrm>
            <a:off x="365443" y="1445453"/>
            <a:ext cx="85245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b="1" sz="2600"/>
            </a:lvl1pPr>
            <a:lvl2pPr indent="-2286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b="1" sz="2600"/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b="1" sz="2600"/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b="1" sz="2600"/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b="1" sz="2600"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2" name="Google Shape;62;p13"/>
          <p:cNvSpPr txBox="1"/>
          <p:nvPr>
            <p:ph idx="3" type="body"/>
          </p:nvPr>
        </p:nvSpPr>
        <p:spPr>
          <a:xfrm>
            <a:off x="380675" y="1979324"/>
            <a:ext cx="85158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i="0" sz="1800"/>
            </a:lvl1pPr>
            <a:lvl2pPr indent="-2286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i="0" sz="1800"/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i="0" sz="1800"/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i="0" sz="1800"/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i="0" sz="1800"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3" name="Google Shape;63;p13"/>
          <p:cNvSpPr txBox="1"/>
          <p:nvPr/>
        </p:nvSpPr>
        <p:spPr>
          <a:xfrm>
            <a:off x="116600" y="4894277"/>
            <a:ext cx="36066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8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KIT – The Research University in the Helmholtz Association</a:t>
            </a:r>
            <a:endParaRPr/>
          </a:p>
        </p:txBody>
      </p:sp>
      <p:sp>
        <p:nvSpPr>
          <p:cNvPr id="64" name="Google Shape;64;p13"/>
          <p:cNvSpPr txBox="1"/>
          <p:nvPr/>
        </p:nvSpPr>
        <p:spPr>
          <a:xfrm>
            <a:off x="7318375" y="4824628"/>
            <a:ext cx="1727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www.kit.edu</a:t>
            </a:r>
            <a:endParaRPr/>
          </a:p>
        </p:txBody>
      </p:sp>
      <p:pic>
        <p:nvPicPr>
          <p:cNvPr id="65" name="Google Shape;6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6000" y="359890"/>
            <a:ext cx="1621055" cy="75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0405" y="359890"/>
            <a:ext cx="1867025" cy="751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idx="10" type="dt"/>
          </p:nvPr>
        </p:nvSpPr>
        <p:spPr>
          <a:xfrm>
            <a:off x="627234" y="4747370"/>
            <a:ext cx="10278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4"/>
          <p:cNvSpPr txBox="1"/>
          <p:nvPr>
            <p:ph idx="12" type="sldNum"/>
          </p:nvPr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 rotWithShape="1">
          <a:blip r:embed="rId2">
            <a:alphaModFix/>
          </a:blip>
          <a:srcRect b="18354" l="0" r="0" t="0"/>
          <a:stretch/>
        </p:blipFill>
        <p:spPr>
          <a:xfrm>
            <a:off x="8318089" y="4818939"/>
            <a:ext cx="701930" cy="26544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6281072" y="4824628"/>
            <a:ext cx="1727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imk-ifu.kit.edu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 type="obj">
  <p:cSld name="OBJEC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90525" y="250031"/>
            <a:ext cx="69120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92113" y="898922"/>
            <a:ext cx="8356500" cy="3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297179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80"/>
              <a:buChar char="■"/>
              <a:defRPr/>
            </a:lvl6pPr>
            <a:lvl7pPr indent="-297179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80"/>
              <a:buChar char="●"/>
              <a:defRPr/>
            </a:lvl7pPr>
            <a:lvl8pPr indent="-297179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80"/>
              <a:buChar char="○"/>
              <a:defRPr/>
            </a:lvl8pPr>
            <a:lvl9pPr indent="-297179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80"/>
              <a:buChar char="■"/>
              <a:defRPr/>
            </a:lvl9pPr>
          </a:lstStyle>
          <a:p/>
        </p:txBody>
      </p:sp>
      <p:sp>
        <p:nvSpPr>
          <p:cNvPr id="75" name="Google Shape;75;p15"/>
          <p:cNvSpPr txBox="1"/>
          <p:nvPr/>
        </p:nvSpPr>
        <p:spPr>
          <a:xfrm>
            <a:off x="6206591" y="488556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2">
  <p:cSld name="TITLE_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8" name="Google Shape;78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2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2" name="Google Shape;82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3" name="Google Shape;8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3">
  <p:cSld name="TITLE_3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6" name="Google Shape;86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7" name="Google Shape;8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IT_IMKIFU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5810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26" name="Google Shape;26;p4"/>
          <p:cNvSpPr txBox="1"/>
          <p:nvPr/>
        </p:nvSpPr>
        <p:spPr>
          <a:xfrm>
            <a:off x="6861100" y="4659925"/>
            <a:ext cx="1420500" cy="400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solidFill>
                  <a:srgbClr val="999999"/>
                </a:solidFill>
              </a:rPr>
              <a:t>imk-ifu.kit.edu</a:t>
            </a:r>
            <a:endParaRPr b="1">
              <a:solidFill>
                <a:srgbClr val="999999"/>
              </a:solidFill>
            </a:endParaRPr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b="19942" l="0" r="0" t="0"/>
          <a:stretch/>
        </p:blipFill>
        <p:spPr>
          <a:xfrm>
            <a:off x="8186375" y="4568875"/>
            <a:ext cx="903275" cy="45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/>
        </p:nvSpPr>
        <p:spPr>
          <a:xfrm>
            <a:off x="2391438" y="4805975"/>
            <a:ext cx="43611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700"/>
              <a:t>Spatio-temporal downscaling of precipitation data using a conditional generative adversarial network</a:t>
            </a:r>
            <a:r>
              <a:rPr lang="de" sz="700">
                <a:solidFill>
                  <a:schemeClr val="dk1"/>
                </a:solidFill>
              </a:rPr>
              <a:t>- luca.glawion@kit.edu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2" name="Google Shape;5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dx.doi.org/10.22541/essoar.167690003.33629126/v1" TargetMode="External"/><Relationship Id="rId4" Type="http://schemas.openxmlformats.org/officeDocument/2006/relationships/image" Target="../media/image6.png"/><Relationship Id="rId5" Type="http://schemas.openxmlformats.org/officeDocument/2006/relationships/hyperlink" Target="https://doi.org/10.5281/zenodo.7636929" TargetMode="External"/><Relationship Id="rId6" Type="http://schemas.openxmlformats.org/officeDocument/2006/relationships/hyperlink" Target="mailto:luca.glawion@kit.edu" TargetMode="External"/><Relationship Id="rId7" Type="http://schemas.openxmlformats.org/officeDocument/2006/relationships/hyperlink" Target="https://doi.org/10.5281/zenodo.7636929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ctrTitle"/>
          </p:nvPr>
        </p:nvSpPr>
        <p:spPr>
          <a:xfrm>
            <a:off x="152398" y="961925"/>
            <a:ext cx="8514000" cy="254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lang="de" sz="2300"/>
              <a:t>Spatio-temporal downscaling of precipitation data </a:t>
            </a:r>
            <a:endParaRPr sz="3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lang="de" sz="2300"/>
              <a:t>using a </a:t>
            </a:r>
            <a:endParaRPr sz="3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lang="de" sz="2300"/>
              <a:t>conditional generative adversarial network</a:t>
            </a:r>
            <a:endParaRPr sz="4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150" y="763850"/>
            <a:ext cx="7970099" cy="32028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/>
          <p:nvPr/>
        </p:nvSpPr>
        <p:spPr>
          <a:xfrm>
            <a:off x="2403500" y="171700"/>
            <a:ext cx="1936500" cy="453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/>
              <a:t>spatio-temporal average</a:t>
            </a:r>
            <a:endParaRPr sz="1200"/>
          </a:p>
        </p:txBody>
      </p:sp>
      <p:sp>
        <p:nvSpPr>
          <p:cNvPr id="99" name="Google Shape;99;p20"/>
          <p:cNvSpPr/>
          <p:nvPr/>
        </p:nvSpPr>
        <p:spPr>
          <a:xfrm>
            <a:off x="3131325" y="4238375"/>
            <a:ext cx="2905500" cy="453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/>
              <a:t>spateGAN - reconstruction</a:t>
            </a:r>
            <a:endParaRPr sz="1200"/>
          </a:p>
        </p:txBody>
      </p:sp>
      <p:sp>
        <p:nvSpPr>
          <p:cNvPr id="100" name="Google Shape;100;p20"/>
          <p:cNvSpPr/>
          <p:nvPr/>
        </p:nvSpPr>
        <p:spPr>
          <a:xfrm flipH="1">
            <a:off x="4379475" y="281900"/>
            <a:ext cx="434400" cy="4188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0"/>
          <p:cNvSpPr/>
          <p:nvPr/>
        </p:nvSpPr>
        <p:spPr>
          <a:xfrm flipH="1" rot="-5400000">
            <a:off x="1860550" y="337250"/>
            <a:ext cx="434400" cy="4188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0"/>
          <p:cNvSpPr/>
          <p:nvPr/>
        </p:nvSpPr>
        <p:spPr>
          <a:xfrm flipH="1" rot="10800000">
            <a:off x="1969100" y="4136100"/>
            <a:ext cx="434400" cy="4188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0"/>
          <p:cNvSpPr/>
          <p:nvPr/>
        </p:nvSpPr>
        <p:spPr>
          <a:xfrm flipH="1" rot="5400000">
            <a:off x="6756850" y="4136100"/>
            <a:ext cx="434400" cy="4188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/>
        </p:nvSpPr>
        <p:spPr>
          <a:xfrm>
            <a:off x="8268050" y="3643575"/>
            <a:ext cx="370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900"/>
              <a:t>[1]</a:t>
            </a:r>
            <a:endParaRPr sz="9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/>
        </p:nvSpPr>
        <p:spPr>
          <a:xfrm>
            <a:off x="565200" y="1139025"/>
            <a:ext cx="3757500" cy="217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rgbClr val="000000"/>
                </a:solidFill>
              </a:rPr>
              <a:t>More information:</a:t>
            </a:r>
            <a:r>
              <a:rPr lang="de" sz="1200">
                <a:solidFill>
                  <a:srgbClr val="000000"/>
                </a:solidFill>
              </a:rPr>
              <a:t> Preprint under review</a:t>
            </a:r>
            <a:endParaRPr sz="1200">
              <a:solidFill>
                <a:srgbClr val="000000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de" sz="900">
                <a:solidFill>
                  <a:srgbClr val="000000"/>
                </a:solidFill>
              </a:rPr>
              <a:t>DOI: </a:t>
            </a:r>
            <a:r>
              <a:rPr lang="de" sz="9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10.22541/essoar.167690003.33629126/v1</a:t>
            </a:r>
            <a:endParaRPr sz="12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001" y="1853825"/>
            <a:ext cx="3473999" cy="13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1"/>
          <p:cNvSpPr txBox="1"/>
          <p:nvPr/>
        </p:nvSpPr>
        <p:spPr>
          <a:xfrm>
            <a:off x="5146925" y="1146675"/>
            <a:ext cx="3757500" cy="215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/>
              <a:t>Open source model: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de" sz="1000">
                <a:solidFill>
                  <a:schemeClr val="dk1"/>
                </a:solidFill>
              </a:rPr>
              <a:t>DOI: </a:t>
            </a:r>
            <a:r>
              <a:rPr lang="de" sz="10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10.5281/zenodo.7636929</a:t>
            </a:r>
            <a:endParaRPr sz="12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/>
              <a:t>Questions/suggestions: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de" sz="1000"/>
              <a:t>Ask me via </a:t>
            </a:r>
            <a:r>
              <a:rPr lang="de" sz="10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luca.glawion@kit.edu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112" name="Google Shape;112;p21"/>
          <p:cNvSpPr txBox="1"/>
          <p:nvPr/>
        </p:nvSpPr>
        <p:spPr>
          <a:xfrm>
            <a:off x="405175" y="4209000"/>
            <a:ext cx="740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>
                <a:solidFill>
                  <a:schemeClr val="dk1"/>
                </a:solidFill>
              </a:rPr>
              <a:t>[1] </a:t>
            </a:r>
            <a:r>
              <a:rPr lang="de" sz="700">
                <a:solidFill>
                  <a:schemeClr val="dk1"/>
                </a:solidFill>
              </a:rPr>
              <a:t>Glawion, L., Polz, J., Kunstmann, H., Fersch, B. and Chwala, C. (2023): spateGAN: Spatio-Temporal Downscaling of Rainfall Fields using a cGAN Approach - Showcase downscaling and animations (0.1). Zenodo. DOI: </a:t>
            </a:r>
            <a:r>
              <a:rPr lang="de" sz="7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10.5281/zenodo.7636929</a:t>
            </a:r>
            <a:endParaRPr sz="13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