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52" r:id="rId3"/>
    <p:sldId id="298" r:id="rId4"/>
    <p:sldId id="353" r:id="rId5"/>
    <p:sldId id="299" r:id="rId6"/>
    <p:sldId id="356" r:id="rId7"/>
    <p:sldId id="354" r:id="rId8"/>
    <p:sldId id="355" r:id="rId9"/>
    <p:sldId id="300" r:id="rId10"/>
    <p:sldId id="358" r:id="rId11"/>
    <p:sldId id="357" r:id="rId12"/>
    <p:sldId id="359" r:id="rId13"/>
    <p:sldId id="360" r:id="rId14"/>
    <p:sldId id="30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AA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9" autoAdjust="0"/>
    <p:restoredTop sz="94020" autoAdjust="0"/>
  </p:normalViewPr>
  <p:slideViewPr>
    <p:cSldViewPr snapToGrid="0">
      <p:cViewPr>
        <p:scale>
          <a:sx n="112" d="100"/>
          <a:sy n="112" d="100"/>
        </p:scale>
        <p:origin x="-426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F6A12-F1E1-4B15-AD97-99855643F705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38653-85AE-4F0A-9764-325B497DE5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92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849397" y="932723"/>
            <a:ext cx="9733004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55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932723"/>
            <a:ext cx="10325101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78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C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1704" y="0"/>
            <a:ext cx="2464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469846" y="3429335"/>
            <a:ext cx="6237717" cy="74751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733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3469846" y="4197085"/>
            <a:ext cx="6240693" cy="153617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218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371" y="1988841"/>
            <a:ext cx="2784309" cy="32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6240800"/>
            <a:ext cx="1025637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2" y="6200011"/>
            <a:ext cx="152744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272951" y="4677139"/>
            <a:ext cx="3148968" cy="318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bg1"/>
                </a:solidFill>
              </a:rPr>
              <a:t>Atmosphere</a:t>
            </a:r>
            <a:r>
              <a:rPr lang="es-ES" sz="1467" b="0" baseline="0" dirty="0">
                <a:solidFill>
                  <a:schemeClr val="bg1"/>
                </a:solidFill>
              </a:rPr>
              <a:t> </a:t>
            </a:r>
            <a:r>
              <a:rPr lang="es-ES" sz="1467" b="0" dirty="0" err="1">
                <a:solidFill>
                  <a:schemeClr val="bg1"/>
                </a:solidFill>
              </a:rPr>
              <a:t>Monitoring</a:t>
            </a:r>
            <a:endParaRPr lang="en-US" sz="1467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6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363893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6768075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93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206" y="83671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9456" y="1604797"/>
            <a:ext cx="5386917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3974" y="83671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3225" y="1604797"/>
            <a:ext cx="5389033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57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3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65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96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005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2967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98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775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29" y="6147018"/>
            <a:ext cx="2717195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46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3429741" y="2091267"/>
            <a:ext cx="6339410" cy="3703357"/>
          </a:xfrm>
        </p:spPr>
        <p:txBody>
          <a:bodyPr>
            <a:normAutofit/>
          </a:bodyPr>
          <a:lstStyle/>
          <a:p>
            <a:r>
              <a:rPr lang="en-US" b="1" dirty="0"/>
              <a:t>Changes to the IFS atmospheric composition model in support to the CAMS update for CY49R1</a:t>
            </a:r>
            <a:endParaRPr lang="en-US" sz="2000" dirty="0"/>
          </a:p>
          <a:p>
            <a:endParaRPr lang="en-GB" dirty="0"/>
          </a:p>
          <a:p>
            <a:r>
              <a:rPr lang="en-GB" dirty="0"/>
              <a:t>Samuel Remy (HYGEOS), Vincent Huijnen (KNMI), Simon </a:t>
            </a:r>
            <a:r>
              <a:rPr lang="en-GB" dirty="0" err="1"/>
              <a:t>Chabrillat</a:t>
            </a:r>
            <a:r>
              <a:rPr lang="en-GB" dirty="0"/>
              <a:t> (BIRA), Swen Metzger (RC), Jason Williams (KNMI), Daniele </a:t>
            </a:r>
            <a:r>
              <a:rPr lang="en-GB" dirty="0" err="1"/>
              <a:t>Minganti</a:t>
            </a:r>
            <a:r>
              <a:rPr lang="en-GB" dirty="0"/>
              <a:t> (BIRA), Christine </a:t>
            </a:r>
            <a:r>
              <a:rPr lang="en-GB" dirty="0" err="1"/>
              <a:t>Bingen</a:t>
            </a:r>
            <a:r>
              <a:rPr lang="en-GB" dirty="0"/>
              <a:t> (BIRA), Mihai </a:t>
            </a:r>
            <a:r>
              <a:rPr lang="en-GB" dirty="0" err="1"/>
              <a:t>Alexe</a:t>
            </a:r>
            <a:r>
              <a:rPr lang="en-GB" dirty="0"/>
              <a:t> and Johannes </a:t>
            </a:r>
            <a:r>
              <a:rPr lang="en-GB" dirty="0" err="1"/>
              <a:t>Flemming</a:t>
            </a:r>
            <a:r>
              <a:rPr lang="en-GB" dirty="0"/>
              <a:t> (ECMWF)</a:t>
            </a:r>
          </a:p>
        </p:txBody>
      </p:sp>
    </p:spTree>
    <p:extLst>
      <p:ext uri="{BB962C8B-B14F-4D97-AF65-F5344CB8AC3E}">
        <p14:creationId xmlns:p14="http://schemas.microsoft.com/office/powerpoint/2010/main" val="2253744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CD26A71A-5420-4473-98C0-AF8C605F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49R1 Tropospheric aerosol updates</a:t>
            </a:r>
            <a:endParaRPr lang="nl-NL" dirty="0"/>
          </a:p>
        </p:txBody>
      </p:sp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xmlns="" id="{F944755C-FFE5-4620-87C9-552834586B59}"/>
              </a:ext>
            </a:extLst>
          </p:cNvPr>
          <p:cNvSpPr txBox="1">
            <a:spLocks/>
          </p:cNvSpPr>
          <p:nvPr/>
        </p:nvSpPr>
        <p:spPr>
          <a:xfrm>
            <a:off x="982127" y="932723"/>
            <a:ext cx="7552267" cy="559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r>
              <a:rPr lang="fr-FR" altLang="fr-FR" sz="2000" dirty="0">
                <a:cs typeface="Arial" pitchFamily="34" charset="0"/>
              </a:rPr>
              <a:t>Simple </a:t>
            </a:r>
            <a:r>
              <a:rPr lang="fr-FR" altLang="fr-FR" sz="2000" dirty="0" err="1">
                <a:cs typeface="Arial" pitchFamily="34" charset="0"/>
              </a:rPr>
              <a:t>representation</a:t>
            </a:r>
            <a:r>
              <a:rPr lang="fr-FR" altLang="fr-FR" sz="2000" dirty="0">
                <a:cs typeface="Arial" pitchFamily="34" charset="0"/>
              </a:rPr>
              <a:t> of </a:t>
            </a:r>
            <a:r>
              <a:rPr lang="fr-FR" altLang="fr-FR" sz="2000" dirty="0" err="1">
                <a:cs typeface="Arial" pitchFamily="34" charset="0"/>
              </a:rPr>
              <a:t>dust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asphericity</a:t>
            </a:r>
            <a:r>
              <a:rPr lang="fr-FR" altLang="fr-FR" sz="2000" dirty="0">
                <a:cs typeface="Arial" pitchFamily="34" charset="0"/>
              </a:rPr>
              <a:t> and </a:t>
            </a:r>
            <a:r>
              <a:rPr lang="fr-FR" altLang="fr-FR" sz="2000" dirty="0" err="1">
                <a:cs typeface="Arial" pitchFamily="34" charset="0"/>
              </a:rPr>
              <a:t>hydrophilic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growth</a:t>
            </a:r>
            <a:r>
              <a:rPr lang="fr-FR" altLang="fr-FR" sz="2000" dirty="0">
                <a:cs typeface="Arial" pitchFamily="34" charset="0"/>
              </a:rPr>
              <a:t>,</a:t>
            </a:r>
          </a:p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r>
              <a:rPr lang="fr-FR" sz="2000" dirty="0">
                <a:cs typeface="Arial" pitchFamily="34" charset="0"/>
              </a:rPr>
              <a:t>Update of the </a:t>
            </a:r>
            <a:r>
              <a:rPr lang="fr-FR" sz="2000" dirty="0" err="1">
                <a:cs typeface="Arial" pitchFamily="34" charset="0"/>
              </a:rPr>
              <a:t>aerosol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optics</a:t>
            </a:r>
            <a:r>
              <a:rPr lang="fr-FR" sz="2000" dirty="0">
                <a:cs typeface="Arial" pitchFamily="34" charset="0"/>
              </a:rPr>
              <a:t>,</a:t>
            </a:r>
          </a:p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r>
              <a:rPr lang="fr-FR" sz="2000" dirty="0">
                <a:cs typeface="Arial" pitchFamily="34" charset="0"/>
              </a:rPr>
              <a:t>New </a:t>
            </a:r>
            <a:r>
              <a:rPr lang="fr-FR" sz="2000" dirty="0" err="1">
                <a:cs typeface="Arial" pitchFamily="34" charset="0"/>
              </a:rPr>
              <a:t>aging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parameterization</a:t>
            </a:r>
            <a:r>
              <a:rPr lang="fr-FR" sz="2000" dirty="0">
                <a:cs typeface="Arial" pitchFamily="34" charset="0"/>
              </a:rPr>
              <a:t> of </a:t>
            </a:r>
            <a:r>
              <a:rPr lang="fr-FR" sz="2000" dirty="0" err="1">
                <a:cs typeface="Arial" pitchFamily="34" charset="0"/>
              </a:rPr>
              <a:t>carbonaceous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aerosols</a:t>
            </a:r>
            <a:r>
              <a:rPr lang="fr-FR" sz="2000" dirty="0">
                <a:cs typeface="Arial" pitchFamily="34" charset="0"/>
              </a:rPr>
              <a:t>, </a:t>
            </a:r>
            <a:r>
              <a:rPr lang="fr-FR" sz="2000" dirty="0" err="1">
                <a:cs typeface="Arial" pitchFamily="34" charset="0"/>
              </a:rPr>
              <a:t>using</a:t>
            </a:r>
            <a:r>
              <a:rPr lang="fr-FR" sz="2000" dirty="0">
                <a:cs typeface="Arial" pitchFamily="34" charset="0"/>
              </a:rPr>
              <a:t> input </a:t>
            </a:r>
            <a:r>
              <a:rPr lang="fr-FR" sz="2000" dirty="0" err="1">
                <a:cs typeface="Arial" pitchFamily="34" charset="0"/>
              </a:rPr>
              <a:t>from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chemistry</a:t>
            </a:r>
            <a:r>
              <a:rPr lang="fr-FR" sz="2000" dirty="0">
                <a:cs typeface="Arial" pitchFamily="34" charset="0"/>
              </a:rPr>
              <a:t>,</a:t>
            </a:r>
          </a:p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r>
              <a:rPr lang="fr-FR" sz="2000" dirty="0" err="1">
                <a:cs typeface="Arial" pitchFamily="34" charset="0"/>
              </a:rPr>
              <a:t>Updated</a:t>
            </a:r>
            <a:r>
              <a:rPr lang="fr-FR" sz="2000" dirty="0">
                <a:cs typeface="Arial" pitchFamily="34" charset="0"/>
              </a:rPr>
              <a:t> PM diagnostic</a:t>
            </a:r>
            <a:endParaRPr lang="en-US" sz="2000" dirty="0"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" r="8477"/>
          <a:stretch/>
        </p:blipFill>
        <p:spPr bwMode="auto">
          <a:xfrm>
            <a:off x="799149" y="2836861"/>
            <a:ext cx="3240000" cy="3591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r="9491"/>
          <a:stretch/>
        </p:blipFill>
        <p:spPr bwMode="auto">
          <a:xfrm>
            <a:off x="4039149" y="2836861"/>
            <a:ext cx="3103574" cy="36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r="9766"/>
          <a:stretch/>
        </p:blipFill>
        <p:spPr bwMode="auto">
          <a:xfrm>
            <a:off x="7253872" y="2781851"/>
            <a:ext cx="3196160" cy="36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54304" y="6276790"/>
            <a:ext cx="73152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i="1" dirty="0"/>
              <a:t>scaling factor for mass extinction for the two K09 and G11 shapes, as compared to the spherical assumption, as a function of wavelength and for the three dust bins computed with MOP-SMAP.</a:t>
            </a:r>
            <a:endParaRPr lang="en-US" sz="1400" dirty="0"/>
          </a:p>
        </p:txBody>
      </p:sp>
      <p:pic>
        <p:nvPicPr>
          <p:cNvPr id="12" name="Picture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9" t="14286" r="5647" b="6373"/>
          <a:stretch/>
        </p:blipFill>
        <p:spPr bwMode="auto">
          <a:xfrm>
            <a:off x="8387487" y="966590"/>
            <a:ext cx="1979930" cy="1962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2" t="14286" r="4961" b="5550"/>
          <a:stretch/>
        </p:blipFill>
        <p:spPr bwMode="auto">
          <a:xfrm>
            <a:off x="10267950" y="930092"/>
            <a:ext cx="1924050" cy="1979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764895" y="4251008"/>
            <a:ext cx="904875" cy="28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latin typeface="Calibri"/>
                <a:ea typeface="MS Mincho"/>
                <a:cs typeface="Times New Roman"/>
              </a:rPr>
              <a:t>Dust bin 1</a:t>
            </a:r>
            <a:endParaRPr lang="en-US" sz="1200" dirty="0">
              <a:solidFill>
                <a:srgbClr val="000000"/>
              </a:solidFill>
              <a:effectLst/>
              <a:latin typeface="Calibri"/>
              <a:ea typeface="MS Mincho"/>
              <a:cs typeface="Times New Roman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685895" y="4260956"/>
            <a:ext cx="904875" cy="28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latin typeface="Calibri"/>
                <a:ea typeface="MS Mincho"/>
                <a:cs typeface="Times New Roman"/>
              </a:rPr>
              <a:t>Dust bin </a:t>
            </a:r>
            <a:r>
              <a:rPr lang="en-GB" sz="1200" b="1" dirty="0">
                <a:solidFill>
                  <a:srgbClr val="000000"/>
                </a:solidFill>
                <a:latin typeface="Calibri"/>
                <a:ea typeface="MS Mincho"/>
                <a:cs typeface="Times New Roman"/>
              </a:rPr>
              <a:t>2</a:t>
            </a:r>
            <a:endParaRPr lang="en-US" sz="1200" dirty="0">
              <a:solidFill>
                <a:srgbClr val="000000"/>
              </a:solidFill>
              <a:effectLst/>
              <a:latin typeface="Calibri"/>
              <a:ea typeface="MS Mincho"/>
              <a:cs typeface="Times New Roman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9052451" y="4411875"/>
            <a:ext cx="904875" cy="28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latin typeface="Calibri"/>
                <a:ea typeface="MS Mincho"/>
                <a:cs typeface="Times New Roman"/>
              </a:rPr>
              <a:t>Dust bin </a:t>
            </a:r>
            <a:r>
              <a:rPr lang="en-GB" sz="1200" b="1" dirty="0">
                <a:solidFill>
                  <a:srgbClr val="000000"/>
                </a:solidFill>
                <a:latin typeface="Calibri"/>
                <a:ea typeface="MS Mincho"/>
                <a:cs typeface="Times New Roman"/>
              </a:rPr>
              <a:t>3</a:t>
            </a:r>
            <a:endParaRPr lang="en-US" sz="1200" dirty="0">
              <a:solidFill>
                <a:srgbClr val="000000"/>
              </a:solidFill>
              <a:effectLst/>
              <a:latin typeface="Calibri"/>
              <a:ea typeface="MS Mincho"/>
              <a:cs typeface="Times New Roman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9035085" y="2861004"/>
            <a:ext cx="904875" cy="28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latin typeface="Calibri"/>
                <a:ea typeface="MS Mincho"/>
                <a:cs typeface="Times New Roman"/>
              </a:rPr>
              <a:t>K09 shape</a:t>
            </a:r>
            <a:endParaRPr lang="en-US" sz="1200" dirty="0">
              <a:solidFill>
                <a:srgbClr val="000000"/>
              </a:solidFill>
              <a:effectLst/>
              <a:latin typeface="Calibri"/>
              <a:ea typeface="MS Mincho"/>
              <a:cs typeface="Times New Roman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999348" y="2861004"/>
            <a:ext cx="904875" cy="28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latin typeface="Calibri"/>
                <a:ea typeface="MS Mincho"/>
                <a:cs typeface="Times New Roman"/>
              </a:rPr>
              <a:t>G11</a:t>
            </a:r>
            <a:r>
              <a:rPr lang="en-GB" sz="1200" b="1" dirty="0">
                <a:solidFill>
                  <a:srgbClr val="000000"/>
                </a:solidFill>
                <a:effectLst/>
                <a:latin typeface="Calibri"/>
                <a:ea typeface="MS Mincho"/>
                <a:cs typeface="Times New Roman"/>
              </a:rPr>
              <a:t> shape</a:t>
            </a:r>
            <a:endParaRPr lang="en-US" sz="1200" dirty="0">
              <a:solidFill>
                <a:srgbClr val="000000"/>
              </a:solidFill>
              <a:effectLst/>
              <a:latin typeface="Calibri"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1799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CD26A71A-5420-4473-98C0-AF8C605F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49R1 new experimental products</a:t>
            </a:r>
          </a:p>
        </p:txBody>
      </p:sp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xmlns="" id="{F944755C-FFE5-4620-87C9-552834586B59}"/>
              </a:ext>
            </a:extLst>
          </p:cNvPr>
          <p:cNvSpPr txBox="1">
            <a:spLocks/>
          </p:cNvSpPr>
          <p:nvPr/>
        </p:nvSpPr>
        <p:spPr>
          <a:xfrm>
            <a:off x="1349483" y="932723"/>
            <a:ext cx="7506650" cy="559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r>
              <a:rPr lang="fr-FR" altLang="fr-FR" sz="2000" dirty="0" err="1">
                <a:cs typeface="Arial" pitchFamily="34" charset="0"/>
              </a:rPr>
              <a:t>Thanks</a:t>
            </a:r>
            <a:r>
              <a:rPr lang="fr-FR" altLang="fr-FR" sz="2000" dirty="0">
                <a:cs typeface="Arial" pitchFamily="34" charset="0"/>
              </a:rPr>
              <a:t> to the </a:t>
            </a:r>
            <a:r>
              <a:rPr lang="fr-FR" altLang="fr-FR" sz="2000" dirty="0" err="1">
                <a:cs typeface="Arial" pitchFamily="34" charset="0"/>
              </a:rPr>
              <a:t>implementation</a:t>
            </a:r>
            <a:r>
              <a:rPr lang="fr-FR" altLang="fr-FR" sz="2000" dirty="0">
                <a:cs typeface="Arial" pitchFamily="34" charset="0"/>
              </a:rPr>
              <a:t> of EQSAM4Clim and </a:t>
            </a:r>
            <a:r>
              <a:rPr lang="fr-FR" altLang="fr-FR" sz="2000" dirty="0" err="1">
                <a:cs typeface="Arial" pitchFamily="34" charset="0"/>
              </a:rPr>
              <a:t>its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coupling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with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chemistry</a:t>
            </a:r>
            <a:r>
              <a:rPr lang="fr-FR" altLang="fr-FR" sz="2000" dirty="0">
                <a:cs typeface="Arial" pitchFamily="34" charset="0"/>
              </a:rPr>
              <a:t>, cloud and </a:t>
            </a:r>
            <a:r>
              <a:rPr lang="fr-FR" altLang="fr-FR" sz="2000" dirty="0" err="1">
                <a:cs typeface="Arial" pitchFamily="34" charset="0"/>
              </a:rPr>
              <a:t>rain</a:t>
            </a:r>
            <a:r>
              <a:rPr lang="fr-FR" altLang="fr-FR" sz="2000" dirty="0">
                <a:cs typeface="Arial" pitchFamily="34" charset="0"/>
              </a:rPr>
              <a:t> pH are </a:t>
            </a:r>
            <a:r>
              <a:rPr lang="fr-FR" altLang="fr-FR" sz="2000" dirty="0" err="1">
                <a:cs typeface="Arial" pitchFamily="34" charset="0"/>
              </a:rPr>
              <a:t>computed</a:t>
            </a:r>
            <a:endParaRPr lang="fr-FR" altLang="fr-FR" sz="2000" dirty="0">
              <a:cs typeface="Arial" pitchFamily="34" charset="0"/>
            </a:endParaRPr>
          </a:p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r>
              <a:rPr lang="fr-FR" sz="2000" dirty="0" err="1">
                <a:cs typeface="Arial" pitchFamily="34" charset="0"/>
              </a:rPr>
              <a:t>Aerosol</a:t>
            </a:r>
            <a:r>
              <a:rPr lang="fr-FR" sz="2000" dirty="0">
                <a:cs typeface="Arial" pitchFamily="34" charset="0"/>
              </a:rPr>
              <a:t> Surface Area </a:t>
            </a:r>
            <a:r>
              <a:rPr lang="fr-FR" sz="2000" dirty="0" err="1">
                <a:cs typeface="Arial" pitchFamily="34" charset="0"/>
              </a:rPr>
              <a:t>Density</a:t>
            </a:r>
            <a:r>
              <a:rPr lang="fr-FR" sz="2000" dirty="0">
                <a:cs typeface="Arial" pitchFamily="34" charset="0"/>
              </a:rPr>
              <a:t> in the </a:t>
            </a:r>
            <a:r>
              <a:rPr lang="fr-FR" sz="2000" dirty="0" err="1">
                <a:cs typeface="Arial" pitchFamily="34" charset="0"/>
              </a:rPr>
              <a:t>stratosphere</a:t>
            </a:r>
            <a:endParaRPr lang="en-US" sz="2000" dirty="0">
              <a:cs typeface="Arial" pitchFamily="34" charset="0"/>
            </a:endParaRPr>
          </a:p>
        </p:txBody>
      </p:sp>
      <p:pic>
        <p:nvPicPr>
          <p:cNvPr id="4" name="image108.png" descr="Picture 5"/>
          <p:cNvPicPr/>
          <p:nvPr/>
        </p:nvPicPr>
        <p:blipFill rotWithShape="1">
          <a:blip r:embed="rId2"/>
          <a:srcRect t="9379" b="5583"/>
          <a:stretch/>
        </p:blipFill>
        <p:spPr bwMode="auto">
          <a:xfrm>
            <a:off x="1142948" y="2288117"/>
            <a:ext cx="3959860" cy="3365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86.png" descr="Picture 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91543" y="2157852"/>
            <a:ext cx="4882515" cy="3417570"/>
          </a:xfrm>
          <a:prstGeom prst="rect">
            <a:avLst/>
          </a:prstGeom>
          <a:ln/>
        </p:spPr>
      </p:pic>
      <p:sp>
        <p:nvSpPr>
          <p:cNvPr id="2" name="Rectangle 1"/>
          <p:cNvSpPr/>
          <p:nvPr/>
        </p:nvSpPr>
        <p:spPr>
          <a:xfrm>
            <a:off x="6355610" y="5558379"/>
            <a:ext cx="47780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Regionally averaged 2019 (2013 for GEOS-</a:t>
            </a:r>
            <a:r>
              <a:rPr lang="en-US" sz="1400" i="1" dirty="0" err="1"/>
              <a:t>Chem</a:t>
            </a:r>
            <a:r>
              <a:rPr lang="en-US" sz="1400" i="1" dirty="0"/>
              <a:t>) simulated and observed rain water </a:t>
            </a:r>
            <a:r>
              <a:rPr lang="en-US" sz="1400" i="1" dirty="0" err="1"/>
              <a:t>pH.</a:t>
            </a:r>
            <a:r>
              <a:rPr lang="en-US" sz="1400" i="1" dirty="0"/>
              <a:t> Black: Observations, blue: IFS, </a:t>
            </a:r>
            <a:br>
              <a:rPr lang="en-US" sz="1400" i="1" dirty="0"/>
            </a:br>
            <a:r>
              <a:rPr lang="en-US" sz="1400" i="1" dirty="0"/>
              <a:t>red: </a:t>
            </a:r>
            <a:r>
              <a:rPr lang="en-US" sz="1400" i="1" dirty="0" smtClean="0"/>
              <a:t>GEOS-</a:t>
            </a:r>
            <a:r>
              <a:rPr lang="en-US" sz="1400" i="1" dirty="0" err="1" smtClean="0"/>
              <a:t>Chem</a:t>
            </a:r>
            <a:r>
              <a:rPr lang="en-US" sz="1400" i="1" dirty="0" smtClean="0"/>
              <a:t> from Shah et al. (2020, ACP).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179778" y="5653617"/>
            <a:ext cx="388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Simulated rain water pH of IFS (</a:t>
            </a:r>
            <a:r>
              <a:rPr lang="en-US" sz="1400" i="1" dirty="0" err="1"/>
              <a:t>REFpH</a:t>
            </a:r>
            <a:r>
              <a:rPr lang="en-US" sz="1400" i="1" dirty="0"/>
              <a:t>) over Europe as compared against EMEP observations, averaged between surface and the top of the model column for 2019.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1457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CD26A71A-5420-4473-98C0-AF8C605F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49R1 Evaluation and ongoing tests</a:t>
            </a:r>
          </a:p>
        </p:txBody>
      </p:sp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xmlns="" id="{F944755C-FFE5-4620-87C9-552834586B59}"/>
              </a:ext>
            </a:extLst>
          </p:cNvPr>
          <p:cNvSpPr txBox="1">
            <a:spLocks/>
          </p:cNvSpPr>
          <p:nvPr/>
        </p:nvSpPr>
        <p:spPr>
          <a:xfrm>
            <a:off x="1349483" y="932723"/>
            <a:ext cx="8471850" cy="559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r>
              <a:rPr lang="fr-FR" altLang="fr-FR" sz="2000" dirty="0" err="1">
                <a:cs typeface="Arial" pitchFamily="34" charset="0"/>
              </a:rPr>
              <a:t>Forecast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only</a:t>
            </a:r>
            <a:r>
              <a:rPr lang="fr-FR" altLang="fr-FR" sz="2000" dirty="0">
                <a:cs typeface="Arial" pitchFamily="34" charset="0"/>
              </a:rPr>
              <a:t> and data assimilation </a:t>
            </a:r>
            <a:r>
              <a:rPr lang="fr-FR" altLang="fr-FR" sz="2000" dirty="0" err="1">
                <a:cs typeface="Arial" pitchFamily="34" charset="0"/>
              </a:rPr>
              <a:t>runs</a:t>
            </a:r>
            <a:r>
              <a:rPr lang="fr-FR" altLang="fr-FR" sz="2000" dirty="0">
                <a:cs typeface="Arial" pitchFamily="34" charset="0"/>
              </a:rPr>
              <a:t> are </a:t>
            </a:r>
            <a:r>
              <a:rPr lang="fr-FR" altLang="fr-FR" sz="2000" dirty="0" err="1">
                <a:cs typeface="Arial" pitchFamily="34" charset="0"/>
              </a:rPr>
              <a:t>ongoing</a:t>
            </a:r>
            <a:r>
              <a:rPr lang="fr-FR" altLang="fr-FR" sz="2000" dirty="0">
                <a:cs typeface="Arial" pitchFamily="34" charset="0"/>
              </a:rPr>
              <a:t>, </a:t>
            </a:r>
            <a:r>
              <a:rPr lang="fr-FR" altLang="fr-FR" sz="2000" dirty="0" err="1">
                <a:cs typeface="Arial" pitchFamily="34" charset="0"/>
              </a:rPr>
              <a:t>with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evaluation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against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many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ground</a:t>
            </a:r>
            <a:r>
              <a:rPr lang="fr-FR" altLang="fr-FR" sz="2000" dirty="0">
                <a:cs typeface="Arial" pitchFamily="34" charset="0"/>
              </a:rPr>
              <a:t> and </a:t>
            </a:r>
            <a:r>
              <a:rPr lang="fr-FR" altLang="fr-FR" sz="2000" dirty="0" err="1">
                <a:cs typeface="Arial" pitchFamily="34" charset="0"/>
              </a:rPr>
              <a:t>remote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sensing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observational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datasets</a:t>
            </a:r>
            <a:r>
              <a:rPr lang="fr-FR" altLang="fr-FR" sz="2000" dirty="0">
                <a:cs typeface="Arial" pitchFamily="34" charset="0"/>
              </a:rPr>
              <a:t>.</a:t>
            </a:r>
          </a:p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r>
              <a:rPr lang="fr-FR" sz="2000" dirty="0" err="1">
                <a:cs typeface="Arial" pitchFamily="34" charset="0"/>
              </a:rPr>
              <a:t>Results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shown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here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don’t</a:t>
            </a:r>
            <a:r>
              <a:rPr lang="fr-FR" sz="2000" dirty="0">
                <a:cs typeface="Arial" pitchFamily="34" charset="0"/>
              </a:rPr>
              <a:t> use data assimilation</a:t>
            </a:r>
            <a:endParaRPr lang="en-US" sz="2000" dirty="0"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73617"/>
            <a:ext cx="540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hist2d_background_rural_20190101-20191230_b2cn_PM2.5_24hrs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896" y="2461817"/>
            <a:ext cx="3240000" cy="315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000" y="2426754"/>
            <a:ext cx="3240000" cy="315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5575" y="5653617"/>
            <a:ext cx="4910403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i="1" dirty="0"/>
              <a:t>Simulated weekly surface nitrate vs </a:t>
            </a:r>
            <a:r>
              <a:rPr lang="en-US" sz="1400" i="1" dirty="0" err="1"/>
              <a:t>obs</a:t>
            </a:r>
            <a:r>
              <a:rPr lang="en-US" sz="1400" i="1" dirty="0"/>
              <a:t> (black) at the CASTNET OXF22 station: forecast only 47R3 (</a:t>
            </a:r>
            <a:r>
              <a:rPr lang="en-US" sz="1400" i="1" dirty="0">
                <a:solidFill>
                  <a:srgbClr val="00B050"/>
                </a:solidFill>
              </a:rPr>
              <a:t>green</a:t>
            </a:r>
            <a:r>
              <a:rPr lang="en-US" sz="1400" i="1" dirty="0"/>
              <a:t>), 48R1 (</a:t>
            </a:r>
            <a:r>
              <a:rPr lang="en-US" sz="1400" i="1" dirty="0">
                <a:solidFill>
                  <a:srgbClr val="110AA6"/>
                </a:solidFill>
              </a:rPr>
              <a:t>blue</a:t>
            </a:r>
            <a:r>
              <a:rPr lang="en-US" sz="1400" i="1" dirty="0"/>
              <a:t>) and </a:t>
            </a:r>
            <a:br>
              <a:rPr lang="en-US" sz="1400" i="1" dirty="0"/>
            </a:br>
            <a:r>
              <a:rPr lang="en-US" sz="1400" i="1" dirty="0"/>
              <a:t>pre 49R1 (</a:t>
            </a:r>
            <a:r>
              <a:rPr lang="en-US" sz="1400" i="1" dirty="0">
                <a:solidFill>
                  <a:srgbClr val="FF0000"/>
                </a:solidFill>
              </a:rPr>
              <a:t>red</a:t>
            </a:r>
            <a:r>
              <a:rPr lang="en-US" sz="1400" i="1" dirty="0"/>
              <a:t>).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214533" y="5668434"/>
            <a:ext cx="5977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2019 Density scatterplot of daily simulated vs observed PM2.5 over background rural stations in Europe, forecast only 48R1 (left) and pre 49R1 (right).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5287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CD26A71A-5420-4473-98C0-AF8C605F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49R1 Evaluation and ongoing tests</a:t>
            </a:r>
          </a:p>
        </p:txBody>
      </p:sp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xmlns="" id="{F944755C-FFE5-4620-87C9-552834586B59}"/>
              </a:ext>
            </a:extLst>
          </p:cNvPr>
          <p:cNvSpPr txBox="1">
            <a:spLocks/>
          </p:cNvSpPr>
          <p:nvPr/>
        </p:nvSpPr>
        <p:spPr>
          <a:xfrm>
            <a:off x="1349483" y="932723"/>
            <a:ext cx="8471850" cy="559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r>
              <a:rPr lang="fr-FR" altLang="fr-FR" sz="2000" dirty="0" err="1">
                <a:cs typeface="Arial" pitchFamily="34" charset="0"/>
              </a:rPr>
              <a:t>Forecast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only</a:t>
            </a:r>
            <a:r>
              <a:rPr lang="fr-FR" altLang="fr-FR" sz="2000" dirty="0">
                <a:cs typeface="Arial" pitchFamily="34" charset="0"/>
              </a:rPr>
              <a:t> and data assimilation </a:t>
            </a:r>
            <a:r>
              <a:rPr lang="fr-FR" altLang="fr-FR" sz="2000" dirty="0" err="1">
                <a:cs typeface="Arial" pitchFamily="34" charset="0"/>
              </a:rPr>
              <a:t>runs</a:t>
            </a:r>
            <a:r>
              <a:rPr lang="fr-FR" altLang="fr-FR" sz="2000" dirty="0">
                <a:cs typeface="Arial" pitchFamily="34" charset="0"/>
              </a:rPr>
              <a:t> are </a:t>
            </a:r>
            <a:r>
              <a:rPr lang="fr-FR" altLang="fr-FR" sz="2000" dirty="0" err="1">
                <a:cs typeface="Arial" pitchFamily="34" charset="0"/>
              </a:rPr>
              <a:t>ongoing</a:t>
            </a:r>
            <a:r>
              <a:rPr lang="fr-FR" altLang="fr-FR" sz="2000" dirty="0">
                <a:cs typeface="Arial" pitchFamily="34" charset="0"/>
              </a:rPr>
              <a:t>, </a:t>
            </a:r>
            <a:r>
              <a:rPr lang="fr-FR" altLang="fr-FR" sz="2000" dirty="0" err="1">
                <a:cs typeface="Arial" pitchFamily="34" charset="0"/>
              </a:rPr>
              <a:t>with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evaluation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against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many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ground</a:t>
            </a:r>
            <a:r>
              <a:rPr lang="fr-FR" altLang="fr-FR" sz="2000" dirty="0">
                <a:cs typeface="Arial" pitchFamily="34" charset="0"/>
              </a:rPr>
              <a:t> and </a:t>
            </a:r>
            <a:r>
              <a:rPr lang="fr-FR" altLang="fr-FR" sz="2000" dirty="0" err="1">
                <a:cs typeface="Arial" pitchFamily="34" charset="0"/>
              </a:rPr>
              <a:t>remote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sensing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observational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datasets</a:t>
            </a:r>
            <a:r>
              <a:rPr lang="fr-FR" altLang="fr-FR" sz="2000" dirty="0">
                <a:cs typeface="Arial" pitchFamily="34" charset="0"/>
              </a:rPr>
              <a:t>.</a:t>
            </a:r>
          </a:p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r>
              <a:rPr lang="fr-FR" sz="2000" dirty="0" err="1">
                <a:cs typeface="Arial" pitchFamily="34" charset="0"/>
              </a:rPr>
              <a:t>Results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shown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here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don’t</a:t>
            </a:r>
            <a:r>
              <a:rPr lang="fr-FR" sz="2000" dirty="0">
                <a:cs typeface="Arial" pitchFamily="34" charset="0"/>
              </a:rPr>
              <a:t> use data assimilation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2" name="AutoShape 4" descr="hist2d_background_rural_20190101-20191230_b2cn_PM2.5_24hrs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0693" y="6226698"/>
            <a:ext cx="667443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i="1" dirty="0"/>
              <a:t>2019, simulated PM1 composition over the </a:t>
            </a:r>
            <a:r>
              <a:rPr lang="en-US" sz="1400" i="1" dirty="0" err="1"/>
              <a:t>HohenPeissenberg</a:t>
            </a:r>
            <a:r>
              <a:rPr lang="en-US" sz="1400" i="1" dirty="0"/>
              <a:t> station in Germany:</a:t>
            </a:r>
          </a:p>
          <a:p>
            <a:r>
              <a:rPr lang="en-US" sz="1400" i="1" dirty="0"/>
              <a:t>Improved aerosol distribution with Pre-CY49R1</a:t>
            </a:r>
            <a:endParaRPr 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42608"/>
            <a:ext cx="3240000" cy="343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699" y="2242608"/>
            <a:ext cx="3240000" cy="343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66" y="2174875"/>
            <a:ext cx="3240000" cy="335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1867" y="2208743"/>
            <a:ext cx="804332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fr-FR" sz="1100" b="1" dirty="0" err="1"/>
              <a:t>Fc</a:t>
            </a:r>
            <a:r>
              <a:rPr lang="fr-FR" sz="1100" b="1" dirty="0"/>
              <a:t> </a:t>
            </a:r>
            <a:r>
              <a:rPr lang="fr-FR" sz="1100" b="1" dirty="0" err="1"/>
              <a:t>only</a:t>
            </a:r>
            <a:r>
              <a:rPr lang="fr-FR" sz="1100" b="1" dirty="0"/>
              <a:t> 48R1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07863" y="2141007"/>
            <a:ext cx="1066794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fr-FR" sz="1100" b="1" dirty="0" err="1"/>
              <a:t>Fc</a:t>
            </a:r>
            <a:r>
              <a:rPr lang="fr-FR" sz="1100" b="1" dirty="0"/>
              <a:t> </a:t>
            </a:r>
            <a:r>
              <a:rPr lang="fr-FR" sz="1100" b="1" dirty="0" err="1"/>
              <a:t>only</a:t>
            </a:r>
            <a:r>
              <a:rPr lang="fr-FR" sz="1100" b="1" dirty="0"/>
              <a:t>  </a:t>
            </a:r>
            <a:r>
              <a:rPr lang="fr-FR" sz="1100" b="1" dirty="0" err="1"/>
              <a:t>pre</a:t>
            </a:r>
            <a:r>
              <a:rPr lang="fr-FR" sz="1100" b="1" dirty="0"/>
              <a:t> 49R1</a:t>
            </a:r>
            <a:endParaRPr lang="en-US" sz="1100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44E78B9F-6BBE-92D3-6EBB-9FA93C47D43F}"/>
              </a:ext>
            </a:extLst>
          </p:cNvPr>
          <p:cNvSpPr txBox="1"/>
          <p:nvPr/>
        </p:nvSpPr>
        <p:spPr>
          <a:xfrm>
            <a:off x="1064065" y="5601204"/>
            <a:ext cx="109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/>
              <a:t>Observed</a:t>
            </a:r>
            <a:endParaRPr lang="nl-NL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9D7FDBFB-D4B1-65A0-7DEC-170D9B305032}"/>
              </a:ext>
            </a:extLst>
          </p:cNvPr>
          <p:cNvSpPr txBox="1"/>
          <p:nvPr/>
        </p:nvSpPr>
        <p:spPr>
          <a:xfrm>
            <a:off x="4321707" y="5675720"/>
            <a:ext cx="166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CY48R1 FC-</a:t>
            </a:r>
            <a:r>
              <a:rPr lang="nl-NL" b="1" dirty="0" err="1"/>
              <a:t>only</a:t>
            </a:r>
            <a:endParaRPr lang="nl-NL" b="1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925F4CF6-0D81-7CCE-67D1-C0583F6ECF68}"/>
              </a:ext>
            </a:extLst>
          </p:cNvPr>
          <p:cNvSpPr txBox="1"/>
          <p:nvPr/>
        </p:nvSpPr>
        <p:spPr>
          <a:xfrm>
            <a:off x="7984570" y="5695723"/>
            <a:ext cx="205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Pre-CY49R1 FC-</a:t>
            </a:r>
            <a:r>
              <a:rPr lang="nl-NL" b="1" dirty="0" err="1"/>
              <a:t>only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874270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6F75EB18-72C1-40AB-BACD-95BFFF2F3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666ED690-7B16-447E-9796-08DD8431F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67" y="996397"/>
            <a:ext cx="9733004" cy="486520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CY49R1</a:t>
            </a:r>
            <a:r>
              <a:rPr lang="en-US" sz="2000" dirty="0"/>
              <a:t>: IFS(CB05-BASCOE-AER) CAMS model system update: </a:t>
            </a:r>
          </a:p>
          <a:p>
            <a:pPr>
              <a:buFontTx/>
              <a:buChar char="-"/>
            </a:pPr>
            <a:r>
              <a:rPr lang="en-US" sz="2000" dirty="0"/>
              <a:t>A strong update compared to its predecessor, integrating developments across topics, and harvesting multiple years of </a:t>
            </a:r>
            <a:r>
              <a:rPr lang="en-US" sz="2000" dirty="0" smtClean="0"/>
              <a:t>developments</a:t>
            </a:r>
          </a:p>
          <a:p>
            <a:pPr>
              <a:buFontTx/>
              <a:buChar char="-"/>
            </a:pPr>
            <a:r>
              <a:rPr lang="fr-FR" sz="2000" dirty="0"/>
              <a:t>A </a:t>
            </a:r>
            <a:r>
              <a:rPr lang="fr-FR" sz="2000" dirty="0" err="1"/>
              <a:t>clear</a:t>
            </a:r>
            <a:r>
              <a:rPr lang="fr-FR" sz="2000" dirty="0"/>
              <a:t> </a:t>
            </a:r>
            <a:r>
              <a:rPr lang="fr-FR" sz="2000" dirty="0" err="1"/>
              <a:t>improvement</a:t>
            </a:r>
            <a:r>
              <a:rPr lang="fr-FR" sz="2000" dirty="0"/>
              <a:t> on </a:t>
            </a:r>
            <a:r>
              <a:rPr lang="fr-FR" sz="2000" dirty="0" err="1"/>
              <a:t>numerous</a:t>
            </a:r>
            <a:r>
              <a:rPr lang="fr-FR" sz="2000" dirty="0"/>
              <a:t> </a:t>
            </a:r>
            <a:r>
              <a:rPr lang="fr-FR" sz="2000" dirty="0" err="1"/>
              <a:t>metrics</a:t>
            </a:r>
            <a:r>
              <a:rPr lang="fr-FR" sz="2000" dirty="0"/>
              <a:t> as </a:t>
            </a:r>
            <a:r>
              <a:rPr lang="fr-FR" sz="2000" dirty="0" err="1"/>
              <a:t>compared</a:t>
            </a:r>
            <a:r>
              <a:rPr lang="fr-FR" sz="2000" dirty="0"/>
              <a:t> to </a:t>
            </a:r>
            <a:r>
              <a:rPr lang="fr-FR" sz="2000"/>
              <a:t>CY48R1</a:t>
            </a:r>
            <a:r>
              <a:rPr lang="fr-FR" sz="2000" smtClean="0"/>
              <a:t>.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Cycle will form basis for use in next CAMS </a:t>
            </a:r>
            <a:r>
              <a:rPr lang="en-US" sz="2000" dirty="0" smtClean="0"/>
              <a:t>Reanalysis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Outlook</a:t>
            </a:r>
          </a:p>
          <a:p>
            <a:pPr>
              <a:buFontTx/>
              <a:buChar char="-"/>
            </a:pPr>
            <a:r>
              <a:rPr lang="fr-FR" sz="2000" i="1" dirty="0" err="1"/>
              <a:t>Further</a:t>
            </a:r>
            <a:r>
              <a:rPr lang="fr-FR" sz="2000" i="1" dirty="0"/>
              <a:t> </a:t>
            </a:r>
            <a:r>
              <a:rPr lang="fr-FR" sz="2000" i="1" dirty="0" err="1"/>
              <a:t>dust</a:t>
            </a:r>
            <a:r>
              <a:rPr lang="fr-FR" sz="2000" i="1" dirty="0"/>
              <a:t> </a:t>
            </a:r>
            <a:r>
              <a:rPr lang="fr-FR" sz="2000" i="1" dirty="0" err="1"/>
              <a:t>developments</a:t>
            </a:r>
            <a:r>
              <a:rPr lang="fr-FR" sz="2000" i="1" dirty="0"/>
              <a:t> (more </a:t>
            </a:r>
            <a:r>
              <a:rPr lang="fr-FR" sz="2000" i="1" dirty="0" err="1"/>
              <a:t>dust</a:t>
            </a:r>
            <a:r>
              <a:rPr lang="fr-FR" sz="2000" i="1" dirty="0"/>
              <a:t> </a:t>
            </a:r>
            <a:r>
              <a:rPr lang="fr-FR" sz="2000" i="1" dirty="0" err="1"/>
              <a:t>bins</a:t>
            </a:r>
            <a:r>
              <a:rPr lang="fr-FR" sz="2000" i="1" dirty="0"/>
              <a:t> – </a:t>
            </a:r>
            <a:r>
              <a:rPr lang="fr-FR" sz="2000" i="1" dirty="0" err="1"/>
              <a:t>emissions</a:t>
            </a:r>
            <a:r>
              <a:rPr lang="fr-FR" sz="2000" i="1" dirty="0"/>
              <a:t>)</a:t>
            </a:r>
          </a:p>
          <a:p>
            <a:pPr>
              <a:buFontTx/>
              <a:buChar char="-"/>
            </a:pPr>
            <a:r>
              <a:rPr lang="en-US" sz="2000" i="1" dirty="0"/>
              <a:t>Extension of tropospheric chemistry to include halogens</a:t>
            </a:r>
          </a:p>
          <a:p>
            <a:pPr>
              <a:buFontTx/>
              <a:buChar char="-"/>
            </a:pPr>
            <a:r>
              <a:rPr lang="en-US" sz="2000" i="1" dirty="0"/>
              <a:t>Continued efforts towards </a:t>
            </a:r>
            <a:r>
              <a:rPr lang="en-US" sz="2000" i="1" dirty="0" smtClean="0"/>
              <a:t>improving comparison vs surface </a:t>
            </a:r>
            <a:r>
              <a:rPr lang="en-US" sz="2000" i="1" dirty="0"/>
              <a:t>air quality observations</a:t>
            </a:r>
          </a:p>
          <a:p>
            <a:pPr>
              <a:buFontTx/>
              <a:buChar char="-"/>
            </a:pPr>
            <a:endParaRPr lang="en-US" sz="2000" i="1" dirty="0"/>
          </a:p>
          <a:p>
            <a:pPr>
              <a:buFontTx/>
              <a:buChar char="-"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0969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CAMS global system</a:t>
            </a:r>
            <a:endParaRPr lang="en-US" spc="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2D26CE-7B03-0645-9E3D-0A3D576A445C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328720" y="3628641"/>
            <a:ext cx="3597127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GB" sz="1200" b="1" dirty="0">
                <a:latin typeface="+mj-lt"/>
              </a:rPr>
              <a:t>Static emissions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86634" y="1852798"/>
            <a:ext cx="1865167" cy="6924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300" b="1" dirty="0">
                <a:latin typeface="+mj-lt"/>
              </a:rPr>
              <a:t>IASI, MOPITT, </a:t>
            </a:r>
            <a:br>
              <a:rPr lang="en-GB" sz="1300" b="1" dirty="0">
                <a:latin typeface="+mj-lt"/>
              </a:rPr>
            </a:br>
            <a:r>
              <a:rPr lang="en-GB" sz="1300" b="1" dirty="0">
                <a:latin typeface="+mj-lt"/>
              </a:rPr>
              <a:t>MODIS, VIIRS, Sentinel, …, missions</a:t>
            </a:r>
          </a:p>
        </p:txBody>
      </p:sp>
      <p:sp>
        <p:nvSpPr>
          <p:cNvPr id="21" name="Right Arrow 27"/>
          <p:cNvSpPr/>
          <p:nvPr/>
        </p:nvSpPr>
        <p:spPr bwMode="auto">
          <a:xfrm rot="7184260">
            <a:off x="6847750" y="2469105"/>
            <a:ext cx="825397" cy="344475"/>
          </a:xfrm>
          <a:prstGeom prst="rightArrow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latin typeface="Arial" charset="0"/>
            </a:endParaRPr>
          </a:p>
        </p:txBody>
      </p:sp>
      <p:sp>
        <p:nvSpPr>
          <p:cNvPr id="25" name="TextBox 3"/>
          <p:cNvSpPr txBox="1"/>
          <p:nvPr/>
        </p:nvSpPr>
        <p:spPr>
          <a:xfrm>
            <a:off x="787600" y="6037588"/>
            <a:ext cx="2679368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GB" sz="1200" b="1" dirty="0">
                <a:latin typeface="+mj-lt"/>
              </a:rPr>
              <a:t>Daily GFAS fire emissions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5650787" y="5803258"/>
            <a:ext cx="157194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b="1" dirty="0">
                <a:latin typeface="+mj-lt"/>
              </a:rPr>
              <a:t>data assimilation </a:t>
            </a:r>
            <a:br>
              <a:rPr lang="en-GB" sz="1200" b="1" dirty="0">
                <a:latin typeface="+mj-lt"/>
              </a:rPr>
            </a:br>
            <a:r>
              <a:rPr lang="en-GB" sz="1200" b="1" dirty="0">
                <a:latin typeface="+mj-lt"/>
              </a:rPr>
              <a:t>and </a:t>
            </a:r>
            <a:r>
              <a:rPr lang="en-GB" sz="1200" b="1" dirty="0" err="1">
                <a:latin typeface="+mj-lt"/>
              </a:rPr>
              <a:t>modeling</a:t>
            </a:r>
            <a:endParaRPr lang="en-GB" sz="1200" b="1" dirty="0">
              <a:latin typeface="+mj-lt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8303299" y="3218030"/>
            <a:ext cx="390274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b="1" dirty="0">
                <a:latin typeface="+mj-lt"/>
              </a:rPr>
              <a:t>         CAMS Global atmospheric composition forecasts</a:t>
            </a:r>
          </a:p>
        </p:txBody>
      </p:sp>
      <p:sp>
        <p:nvSpPr>
          <p:cNvPr id="22" name="Right Arrow 28"/>
          <p:cNvSpPr/>
          <p:nvPr/>
        </p:nvSpPr>
        <p:spPr bwMode="auto">
          <a:xfrm rot="1759807">
            <a:off x="7518065" y="3733447"/>
            <a:ext cx="825612" cy="344385"/>
          </a:xfrm>
          <a:prstGeom prst="rightArrow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latin typeface="Arial" charset="0"/>
            </a:endParaRPr>
          </a:p>
        </p:txBody>
      </p:sp>
      <p:pic>
        <p:nvPicPr>
          <p:cNvPr id="24" name="Picture 43">
            <a:extLst>
              <a:ext uri="{FF2B5EF4-FFF2-40B4-BE49-F238E27FC236}">
                <a16:creationId xmlns:a16="http://schemas.microsoft.com/office/drawing/2014/main" xmlns="" id="{D321AA3E-0113-4B7A-9541-140061B30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29" t="6439" r="81885" b="66201"/>
          <a:stretch/>
        </p:blipFill>
        <p:spPr>
          <a:xfrm>
            <a:off x="7930871" y="841509"/>
            <a:ext cx="1128760" cy="1012303"/>
          </a:xfrm>
          <a:prstGeom prst="rect">
            <a:avLst/>
          </a:prstGeom>
        </p:spPr>
      </p:pic>
      <p:pic>
        <p:nvPicPr>
          <p:cNvPr id="6" name="Afbeelding 5" descr="Afbeelding met kaart&#10;&#10;Automatisch gegenereerde beschrijving">
            <a:extLst>
              <a:ext uri="{FF2B5EF4-FFF2-40B4-BE49-F238E27FC236}">
                <a16:creationId xmlns:a16="http://schemas.microsoft.com/office/drawing/2014/main" xmlns="" id="{8983481E-706C-4C5F-BF9A-9342B09A3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" y="1520184"/>
            <a:ext cx="4375002" cy="2171026"/>
          </a:xfrm>
          <a:prstGeom prst="rect">
            <a:avLst/>
          </a:prstGeom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439" y="3479777"/>
            <a:ext cx="2767101" cy="2240208"/>
          </a:xfrm>
          <a:prstGeom prst="rect">
            <a:avLst/>
          </a:prstGeom>
          <a:noFill/>
          <a:ln>
            <a:noFill/>
          </a:ln>
          <a:effectLst>
            <a:outerShdw blurRad="114300" dist="762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 descr="Afbeelding met kaart&#10;&#10;Automatisch gegenereerde beschrijving">
            <a:extLst>
              <a:ext uri="{FF2B5EF4-FFF2-40B4-BE49-F238E27FC236}">
                <a16:creationId xmlns:a16="http://schemas.microsoft.com/office/drawing/2014/main" xmlns="" id="{D44C2CAC-F4A7-4F14-9BE3-882415A593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" y="4094019"/>
            <a:ext cx="4375002" cy="177180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4B068335-A279-4454-9234-65C8A1D8F3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0" y="5790291"/>
            <a:ext cx="3731620" cy="24668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C8C780B6-9DE1-489D-9665-E8751BCEDD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15" y="5597743"/>
            <a:ext cx="2411962" cy="191933"/>
          </a:xfrm>
          <a:prstGeom prst="rect">
            <a:avLst/>
          </a:prstGeom>
        </p:spPr>
      </p:pic>
      <p:sp>
        <p:nvSpPr>
          <p:cNvPr id="20" name="Right Arrow 10"/>
          <p:cNvSpPr/>
          <p:nvPr/>
        </p:nvSpPr>
        <p:spPr bwMode="auto">
          <a:xfrm rot="1517124">
            <a:off x="3920678" y="3491935"/>
            <a:ext cx="825612" cy="344385"/>
          </a:xfrm>
          <a:prstGeom prst="rightArrow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latin typeface="Arial" charset="0"/>
            </a:endParaRPr>
          </a:p>
        </p:txBody>
      </p:sp>
      <p:sp>
        <p:nvSpPr>
          <p:cNvPr id="34" name="Right Arrow 10">
            <a:extLst>
              <a:ext uri="{FF2B5EF4-FFF2-40B4-BE49-F238E27FC236}">
                <a16:creationId xmlns:a16="http://schemas.microsoft.com/office/drawing/2014/main" xmlns="" id="{0FD85198-DB6D-46C4-BA56-15824322EFD8}"/>
              </a:ext>
            </a:extLst>
          </p:cNvPr>
          <p:cNvSpPr/>
          <p:nvPr/>
        </p:nvSpPr>
        <p:spPr bwMode="auto">
          <a:xfrm rot="20917263">
            <a:off x="3995062" y="4541164"/>
            <a:ext cx="825612" cy="344385"/>
          </a:xfrm>
          <a:prstGeom prst="rightArrow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latin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03434FF5-A2E1-4C57-8746-B3D311082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233" y="3479777"/>
            <a:ext cx="3772874" cy="329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CD26A71A-5420-4473-98C0-AF8C605F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of CAMS </a:t>
            </a:r>
            <a:r>
              <a:rPr lang="fr-FR" dirty="0" err="1"/>
              <a:t>operational</a:t>
            </a:r>
            <a:r>
              <a:rPr lang="fr-FR" dirty="0"/>
              <a:t> system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F944755C-FFE5-4620-87C9-552834586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124" y="1664413"/>
            <a:ext cx="10520688" cy="486520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CY47R3</a:t>
            </a:r>
            <a:r>
              <a:rPr lang="en-US" sz="2000" dirty="0"/>
              <a:t>: IFS(CB05-AER); Assimilation of TROPOMI NO</a:t>
            </a:r>
            <a:r>
              <a:rPr lang="en-US" sz="2000" baseline="-25000" dirty="0"/>
              <a:t>2</a:t>
            </a:r>
            <a:r>
              <a:rPr lang="en-US" sz="2000" dirty="0"/>
              <a:t>; Single Precision; T</a:t>
            </a:r>
            <a:r>
              <a:rPr lang="en-US" sz="1200" dirty="0"/>
              <a:t>L</a:t>
            </a:r>
            <a:r>
              <a:rPr lang="en-US" sz="2000" dirty="0"/>
              <a:t>511L137; 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CY48R1</a:t>
            </a:r>
            <a:r>
              <a:rPr lang="en-US" sz="2000" dirty="0"/>
              <a:t>: IFS(CB05-BASCOE-AER); </a:t>
            </a:r>
          </a:p>
          <a:p>
            <a:pPr>
              <a:buFontTx/>
              <a:buChar char="-"/>
            </a:pPr>
            <a:r>
              <a:rPr lang="en-US" sz="2000" dirty="0"/>
              <a:t>Stratospheric O</a:t>
            </a:r>
            <a:r>
              <a:rPr lang="en-US" sz="2000" baseline="-25000" dirty="0"/>
              <a:t>3</a:t>
            </a:r>
            <a:r>
              <a:rPr lang="en-US" sz="2000" dirty="0"/>
              <a:t> chemistry based on BASCOE (see also Huijnen et al., GMD 2016)</a:t>
            </a:r>
          </a:p>
          <a:p>
            <a:pPr>
              <a:buFontTx/>
              <a:buChar char="-"/>
            </a:pPr>
            <a:r>
              <a:rPr lang="en-US" sz="2000" dirty="0"/>
              <a:t>Full overhaul of tropospheric VOC and </a:t>
            </a:r>
            <a:r>
              <a:rPr lang="en-US" sz="2000" dirty="0" err="1"/>
              <a:t>NOy</a:t>
            </a:r>
            <a:r>
              <a:rPr lang="en-US" sz="2000" dirty="0"/>
              <a:t> chemistry and solver (Williams et al., GMD 2022)</a:t>
            </a:r>
          </a:p>
          <a:p>
            <a:pPr>
              <a:buFontTx/>
              <a:buChar char="-"/>
            </a:pPr>
            <a:r>
              <a:rPr lang="en-US" sz="2000" dirty="0"/>
              <a:t>Revision of dry deposition scheme based on GEOS-Chem module</a:t>
            </a:r>
          </a:p>
          <a:p>
            <a:pPr>
              <a:buFontTx/>
              <a:buChar char="-"/>
            </a:pPr>
            <a:r>
              <a:rPr lang="en-US" sz="2000" dirty="0"/>
              <a:t>Updates to inorganic and organic aerosol – new secondary organic aerosol species</a:t>
            </a:r>
          </a:p>
          <a:p>
            <a:pPr>
              <a:buFontTx/>
              <a:buChar char="-"/>
            </a:pPr>
            <a:r>
              <a:rPr lang="fr-FR" sz="2000" dirty="0" err="1"/>
              <a:t>Dust</a:t>
            </a:r>
            <a:r>
              <a:rPr lang="fr-FR" sz="2000" dirty="0"/>
              <a:t> updates – </a:t>
            </a:r>
            <a:r>
              <a:rPr lang="fr-FR" sz="2000" dirty="0" err="1"/>
              <a:t>optics</a:t>
            </a:r>
            <a:r>
              <a:rPr lang="fr-FR" sz="2000" dirty="0"/>
              <a:t> and </a:t>
            </a:r>
            <a:r>
              <a:rPr lang="fr-FR" sz="2000" dirty="0" err="1"/>
              <a:t>emissions</a:t>
            </a:r>
            <a:r>
              <a:rPr lang="fr-FR" sz="2000" dirty="0"/>
              <a:t>, </a:t>
            </a:r>
            <a:r>
              <a:rPr lang="fr-FR" sz="2000" dirty="0" err="1"/>
              <a:t>rebound</a:t>
            </a:r>
            <a:r>
              <a:rPr lang="fr-FR" sz="2000" dirty="0"/>
              <a:t> </a:t>
            </a:r>
            <a:r>
              <a:rPr lang="fr-FR" sz="2000" dirty="0" err="1"/>
              <a:t>parameterization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Updates to input emissions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i="1" dirty="0"/>
          </a:p>
        </p:txBody>
      </p:sp>
      <p:sp>
        <p:nvSpPr>
          <p:cNvPr id="6" name="Pijl: punthaak 5">
            <a:extLst>
              <a:ext uri="{FF2B5EF4-FFF2-40B4-BE49-F238E27FC236}">
                <a16:creationId xmlns:a16="http://schemas.microsoft.com/office/drawing/2014/main" xmlns="" id="{3D9AA563-C8DF-49FA-A53A-E428A07CC554}"/>
              </a:ext>
            </a:extLst>
          </p:cNvPr>
          <p:cNvSpPr/>
          <p:nvPr/>
        </p:nvSpPr>
        <p:spPr>
          <a:xfrm>
            <a:off x="-1297172" y="1280370"/>
            <a:ext cx="1543800" cy="384043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CY46R1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Pijl: punthaak 6">
            <a:extLst>
              <a:ext uri="{FF2B5EF4-FFF2-40B4-BE49-F238E27FC236}">
                <a16:creationId xmlns:a16="http://schemas.microsoft.com/office/drawing/2014/main" xmlns="" id="{9660B5A0-50F6-4A62-9733-877650BDDF6E}"/>
              </a:ext>
            </a:extLst>
          </p:cNvPr>
          <p:cNvSpPr/>
          <p:nvPr/>
        </p:nvSpPr>
        <p:spPr>
          <a:xfrm>
            <a:off x="4003569" y="1280370"/>
            <a:ext cx="2513595" cy="38404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CY47R3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Pijl: punthaak 7">
            <a:extLst>
              <a:ext uri="{FF2B5EF4-FFF2-40B4-BE49-F238E27FC236}">
                <a16:creationId xmlns:a16="http://schemas.microsoft.com/office/drawing/2014/main" xmlns="" id="{DB568DF7-863A-464A-8DCF-067A3BC398F7}"/>
              </a:ext>
            </a:extLst>
          </p:cNvPr>
          <p:cNvSpPr/>
          <p:nvPr/>
        </p:nvSpPr>
        <p:spPr>
          <a:xfrm>
            <a:off x="6461122" y="1280369"/>
            <a:ext cx="2497358" cy="38404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CY48R1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Pijl: punthaak 8">
            <a:extLst>
              <a:ext uri="{FF2B5EF4-FFF2-40B4-BE49-F238E27FC236}">
                <a16:creationId xmlns:a16="http://schemas.microsoft.com/office/drawing/2014/main" xmlns="" id="{0314146F-34AA-4EC4-B086-CCCF7B93FDF1}"/>
              </a:ext>
            </a:extLst>
          </p:cNvPr>
          <p:cNvSpPr/>
          <p:nvPr/>
        </p:nvSpPr>
        <p:spPr>
          <a:xfrm>
            <a:off x="8958480" y="1280369"/>
            <a:ext cx="1910945" cy="38404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CY49R1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FA5CB9EF-7E65-4063-9136-C8C9187AAF58}"/>
              </a:ext>
            </a:extLst>
          </p:cNvPr>
          <p:cNvSpPr txBox="1"/>
          <p:nvPr/>
        </p:nvSpPr>
        <p:spPr>
          <a:xfrm>
            <a:off x="3414435" y="922050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Oct. 2021</a:t>
            </a:r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1A281970-8C94-475D-BD94-57E811567CCC}"/>
              </a:ext>
            </a:extLst>
          </p:cNvPr>
          <p:cNvSpPr txBox="1"/>
          <p:nvPr/>
        </p:nvSpPr>
        <p:spPr>
          <a:xfrm>
            <a:off x="5838392" y="931255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June 2023</a:t>
            </a:r>
            <a:endParaRPr lang="nl-NL" dirty="0"/>
          </a:p>
        </p:txBody>
      </p:sp>
      <p:sp>
        <p:nvSpPr>
          <p:cNvPr id="15" name="Pijl: punthaak 14">
            <a:extLst>
              <a:ext uri="{FF2B5EF4-FFF2-40B4-BE49-F238E27FC236}">
                <a16:creationId xmlns:a16="http://schemas.microsoft.com/office/drawing/2014/main" xmlns="" id="{02ECD087-E678-4BA6-AA8E-D31C237E31BD}"/>
              </a:ext>
            </a:extLst>
          </p:cNvPr>
          <p:cNvSpPr/>
          <p:nvPr/>
        </p:nvSpPr>
        <p:spPr>
          <a:xfrm>
            <a:off x="2108861" y="1273015"/>
            <a:ext cx="1910945" cy="38404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CY47R2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" name="Pijl: punthaak 15">
            <a:extLst>
              <a:ext uri="{FF2B5EF4-FFF2-40B4-BE49-F238E27FC236}">
                <a16:creationId xmlns:a16="http://schemas.microsoft.com/office/drawing/2014/main" xmlns="" id="{E13A5964-3CF1-448A-A6AB-E8BA915449A9}"/>
              </a:ext>
            </a:extLst>
          </p:cNvPr>
          <p:cNvSpPr/>
          <p:nvPr/>
        </p:nvSpPr>
        <p:spPr>
          <a:xfrm>
            <a:off x="222272" y="1273014"/>
            <a:ext cx="1910945" cy="384043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CY47R1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xmlns="" id="{EDA21B69-7DBC-4112-BA6D-7AD3090D4027}"/>
              </a:ext>
            </a:extLst>
          </p:cNvPr>
          <p:cNvSpPr txBox="1"/>
          <p:nvPr/>
        </p:nvSpPr>
        <p:spPr>
          <a:xfrm>
            <a:off x="1503489" y="878723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2021</a:t>
            </a:r>
            <a:endParaRPr lang="nl-NL" dirty="0"/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xmlns="" id="{4DA65F3E-6832-48EB-B758-E8D2D99FD81F}"/>
              </a:ext>
            </a:extLst>
          </p:cNvPr>
          <p:cNvSpPr/>
          <p:nvPr/>
        </p:nvSpPr>
        <p:spPr>
          <a:xfrm>
            <a:off x="10835866" y="1280368"/>
            <a:ext cx="1910945" cy="384043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B899BE1D-9F1F-0BBB-9E23-BAA3EC911564}"/>
              </a:ext>
            </a:extLst>
          </p:cNvPr>
          <p:cNvSpPr txBox="1"/>
          <p:nvPr/>
        </p:nvSpPr>
        <p:spPr>
          <a:xfrm>
            <a:off x="8370319" y="900789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Q? 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369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CD26A71A-5420-4473-98C0-AF8C605F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of CAMS </a:t>
            </a:r>
            <a:r>
              <a:rPr lang="fr-FR" dirty="0" err="1"/>
              <a:t>operational</a:t>
            </a:r>
            <a:r>
              <a:rPr lang="fr-FR" dirty="0"/>
              <a:t> system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F944755C-FFE5-4620-87C9-552834586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730" y="1657057"/>
            <a:ext cx="10520688" cy="486520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CY49R1</a:t>
            </a:r>
            <a:r>
              <a:rPr lang="en-US" sz="2000" dirty="0"/>
              <a:t>: IFS(CB05-BASCOE-AER); </a:t>
            </a:r>
          </a:p>
          <a:p>
            <a:pPr>
              <a:buFontTx/>
              <a:buChar char="-"/>
            </a:pPr>
            <a:r>
              <a:rPr lang="en-US" sz="2000" dirty="0"/>
              <a:t>Review of the representation of polar stratospheric clouds and of their impact on stratospheric ozone,</a:t>
            </a:r>
          </a:p>
          <a:p>
            <a:pPr>
              <a:buFontTx/>
              <a:buChar char="-"/>
            </a:pPr>
            <a:r>
              <a:rPr lang="en-US" sz="2000" dirty="0"/>
              <a:t>Extension of IFS-AER to represent stratospheric sulfate aerosols, coupled with CB05 and BASCOE precursor gases (</a:t>
            </a:r>
            <a:r>
              <a:rPr lang="en-US" sz="2000" b="1" dirty="0"/>
              <a:t>see Christine </a:t>
            </a:r>
            <a:r>
              <a:rPr lang="en-US" sz="2000" b="1" dirty="0" err="1"/>
              <a:t>Bingen’s</a:t>
            </a:r>
            <a:r>
              <a:rPr lang="en-US" sz="2000" b="1" dirty="0"/>
              <a:t> presentation</a:t>
            </a:r>
            <a:r>
              <a:rPr lang="en-US" sz="2000" dirty="0" smtClean="0"/>
              <a:t>),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Upgrade of gas-particle partitioning through the implementation of EQSAM4Clim in the IFS,</a:t>
            </a:r>
          </a:p>
          <a:p>
            <a:pPr>
              <a:buFontTx/>
              <a:buChar char="-"/>
            </a:pPr>
            <a:r>
              <a:rPr lang="en-US" sz="2000" dirty="0"/>
              <a:t>Computation of aerosol, cloud and rain pH, and use of the update pH values in aqueous chemistry (</a:t>
            </a:r>
            <a:r>
              <a:rPr lang="en-US" sz="2000" b="1" dirty="0"/>
              <a:t>see </a:t>
            </a:r>
            <a:r>
              <a:rPr lang="en-US" sz="2000" b="1" dirty="0" err="1"/>
              <a:t>Swen</a:t>
            </a:r>
            <a:r>
              <a:rPr lang="en-US" sz="2000" b="1" dirty="0"/>
              <a:t> Metzger’s presentation</a:t>
            </a:r>
            <a:r>
              <a:rPr lang="en-US" sz="2000" dirty="0" smtClean="0"/>
              <a:t>),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A unified parameterization of aerosols and chemistry deposition processes (wet and dry),</a:t>
            </a:r>
          </a:p>
          <a:p>
            <a:pPr>
              <a:buFontTx/>
              <a:buChar char="-"/>
            </a:pPr>
            <a:r>
              <a:rPr lang="en-US" sz="2000" dirty="0"/>
              <a:t>Update of aerosol optics, including a simple representation of dust </a:t>
            </a:r>
            <a:r>
              <a:rPr lang="en-US" sz="2000" dirty="0" err="1"/>
              <a:t>asphericity</a:t>
            </a:r>
            <a:r>
              <a:rPr lang="en-US" sz="2000" dirty="0"/>
              <a:t> and hygroscopic growth,</a:t>
            </a:r>
          </a:p>
          <a:p>
            <a:pPr>
              <a:buFontTx/>
              <a:buChar char="-"/>
            </a:pPr>
            <a:r>
              <a:rPr lang="en-US" sz="2000" dirty="0"/>
              <a:t>Update of PM diagnostic output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i="1" dirty="0"/>
          </a:p>
        </p:txBody>
      </p:sp>
      <p:sp>
        <p:nvSpPr>
          <p:cNvPr id="6" name="Pijl: punthaak 5">
            <a:extLst>
              <a:ext uri="{FF2B5EF4-FFF2-40B4-BE49-F238E27FC236}">
                <a16:creationId xmlns:a16="http://schemas.microsoft.com/office/drawing/2014/main" xmlns="" id="{3D9AA563-C8DF-49FA-A53A-E428A07CC554}"/>
              </a:ext>
            </a:extLst>
          </p:cNvPr>
          <p:cNvSpPr/>
          <p:nvPr/>
        </p:nvSpPr>
        <p:spPr>
          <a:xfrm>
            <a:off x="-1297172" y="1280370"/>
            <a:ext cx="1543800" cy="384043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CY46R1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Pijl: punthaak 6">
            <a:extLst>
              <a:ext uri="{FF2B5EF4-FFF2-40B4-BE49-F238E27FC236}">
                <a16:creationId xmlns:a16="http://schemas.microsoft.com/office/drawing/2014/main" xmlns="" id="{9660B5A0-50F6-4A62-9733-877650BDDF6E}"/>
              </a:ext>
            </a:extLst>
          </p:cNvPr>
          <p:cNvSpPr/>
          <p:nvPr/>
        </p:nvSpPr>
        <p:spPr>
          <a:xfrm>
            <a:off x="4003569" y="1280370"/>
            <a:ext cx="2513595" cy="38404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CY47R3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Pijl: punthaak 7">
            <a:extLst>
              <a:ext uri="{FF2B5EF4-FFF2-40B4-BE49-F238E27FC236}">
                <a16:creationId xmlns:a16="http://schemas.microsoft.com/office/drawing/2014/main" xmlns="" id="{DB568DF7-863A-464A-8DCF-067A3BC398F7}"/>
              </a:ext>
            </a:extLst>
          </p:cNvPr>
          <p:cNvSpPr/>
          <p:nvPr/>
        </p:nvSpPr>
        <p:spPr>
          <a:xfrm>
            <a:off x="6461122" y="1280369"/>
            <a:ext cx="2497358" cy="38404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CY48R1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Pijl: punthaak 8">
            <a:extLst>
              <a:ext uri="{FF2B5EF4-FFF2-40B4-BE49-F238E27FC236}">
                <a16:creationId xmlns:a16="http://schemas.microsoft.com/office/drawing/2014/main" xmlns="" id="{0314146F-34AA-4EC4-B086-CCCF7B93FDF1}"/>
              </a:ext>
            </a:extLst>
          </p:cNvPr>
          <p:cNvSpPr/>
          <p:nvPr/>
        </p:nvSpPr>
        <p:spPr>
          <a:xfrm>
            <a:off x="8958480" y="1280369"/>
            <a:ext cx="1910945" cy="38404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CY49R1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FA5CB9EF-7E65-4063-9136-C8C9187AAF58}"/>
              </a:ext>
            </a:extLst>
          </p:cNvPr>
          <p:cNvSpPr txBox="1"/>
          <p:nvPr/>
        </p:nvSpPr>
        <p:spPr>
          <a:xfrm>
            <a:off x="3414435" y="922050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Oct. 2021</a:t>
            </a:r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1A281970-8C94-475D-BD94-57E811567CCC}"/>
              </a:ext>
            </a:extLst>
          </p:cNvPr>
          <p:cNvSpPr txBox="1"/>
          <p:nvPr/>
        </p:nvSpPr>
        <p:spPr>
          <a:xfrm>
            <a:off x="5838392" y="931255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Q2 2023</a:t>
            </a:r>
            <a:endParaRPr lang="nl-NL" dirty="0"/>
          </a:p>
        </p:txBody>
      </p:sp>
      <p:sp>
        <p:nvSpPr>
          <p:cNvPr id="15" name="Pijl: punthaak 14">
            <a:extLst>
              <a:ext uri="{FF2B5EF4-FFF2-40B4-BE49-F238E27FC236}">
                <a16:creationId xmlns:a16="http://schemas.microsoft.com/office/drawing/2014/main" xmlns="" id="{02ECD087-E678-4BA6-AA8E-D31C237E31BD}"/>
              </a:ext>
            </a:extLst>
          </p:cNvPr>
          <p:cNvSpPr/>
          <p:nvPr/>
        </p:nvSpPr>
        <p:spPr>
          <a:xfrm>
            <a:off x="2108861" y="1273015"/>
            <a:ext cx="1910945" cy="38404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CY47R2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" name="Pijl: punthaak 15">
            <a:extLst>
              <a:ext uri="{FF2B5EF4-FFF2-40B4-BE49-F238E27FC236}">
                <a16:creationId xmlns:a16="http://schemas.microsoft.com/office/drawing/2014/main" xmlns="" id="{E13A5964-3CF1-448A-A6AB-E8BA915449A9}"/>
              </a:ext>
            </a:extLst>
          </p:cNvPr>
          <p:cNvSpPr/>
          <p:nvPr/>
        </p:nvSpPr>
        <p:spPr>
          <a:xfrm>
            <a:off x="222272" y="1273014"/>
            <a:ext cx="1910945" cy="384043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CY47R1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xmlns="" id="{EDA21B69-7DBC-4112-BA6D-7AD3090D4027}"/>
              </a:ext>
            </a:extLst>
          </p:cNvPr>
          <p:cNvSpPr txBox="1"/>
          <p:nvPr/>
        </p:nvSpPr>
        <p:spPr>
          <a:xfrm>
            <a:off x="1503489" y="878723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2021</a:t>
            </a:r>
            <a:endParaRPr lang="nl-NL" dirty="0"/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xmlns="" id="{4DA65F3E-6832-48EB-B758-E8D2D99FD81F}"/>
              </a:ext>
            </a:extLst>
          </p:cNvPr>
          <p:cNvSpPr/>
          <p:nvPr/>
        </p:nvSpPr>
        <p:spPr>
          <a:xfrm>
            <a:off x="10835866" y="1280368"/>
            <a:ext cx="1910945" cy="384043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4" name="Tekstvak 1">
            <a:extLst>
              <a:ext uri="{FF2B5EF4-FFF2-40B4-BE49-F238E27FC236}">
                <a16:creationId xmlns:a16="http://schemas.microsoft.com/office/drawing/2014/main" xmlns="" id="{B899BE1D-9F1F-0BBB-9E23-BAA3EC911564}"/>
              </a:ext>
            </a:extLst>
          </p:cNvPr>
          <p:cNvSpPr txBox="1"/>
          <p:nvPr/>
        </p:nvSpPr>
        <p:spPr>
          <a:xfrm>
            <a:off x="8370319" y="900789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Q? 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314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CD26A71A-5420-4473-98C0-AF8C605F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49R1 Tropospheric chemistry updates</a:t>
            </a:r>
            <a:endParaRPr lang="nl-NL" dirty="0"/>
          </a:p>
        </p:txBody>
      </p:sp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xmlns="" id="{F944755C-FFE5-4620-87C9-552834586B59}"/>
              </a:ext>
            </a:extLst>
          </p:cNvPr>
          <p:cNvSpPr txBox="1">
            <a:spLocks/>
          </p:cNvSpPr>
          <p:nvPr/>
        </p:nvSpPr>
        <p:spPr>
          <a:xfrm>
            <a:off x="1349483" y="932723"/>
            <a:ext cx="9428108" cy="559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49263" fontAlgn="base">
              <a:spcBef>
                <a:spcPts val="400"/>
              </a:spcBef>
              <a:spcAft>
                <a:spcPct val="0"/>
              </a:spcAft>
              <a:buNone/>
            </a:pPr>
            <a:endParaRPr lang="en-US" sz="2000" dirty="0"/>
          </a:p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endParaRPr lang="en-US" sz="2000" dirty="0"/>
          </a:p>
          <a:p>
            <a:pPr marL="0" indent="0" defTabSz="449263" fontAlgn="base">
              <a:spcBef>
                <a:spcPts val="400"/>
              </a:spcBef>
              <a:spcAft>
                <a:spcPct val="0"/>
              </a:spcAft>
              <a:buNone/>
            </a:pPr>
            <a:endParaRPr lang="en-US" sz="2000" dirty="0"/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xmlns="" id="{F944755C-FFE5-4620-87C9-552834586B59}"/>
              </a:ext>
            </a:extLst>
          </p:cNvPr>
          <p:cNvSpPr txBox="1">
            <a:spLocks/>
          </p:cNvSpPr>
          <p:nvPr/>
        </p:nvSpPr>
        <p:spPr>
          <a:xfrm>
            <a:off x="1349483" y="932723"/>
            <a:ext cx="10155162" cy="559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r>
              <a:rPr lang="en-US" altLang="fr-FR" sz="2000" dirty="0">
                <a:cs typeface="Arial" pitchFamily="34" charset="0"/>
              </a:rPr>
              <a:t>Updated photolysis for HNO</a:t>
            </a:r>
            <a:r>
              <a:rPr lang="en-US" altLang="fr-FR" sz="2000" baseline="-25000" dirty="0">
                <a:cs typeface="Arial" pitchFamily="34" charset="0"/>
              </a:rPr>
              <a:t>3</a:t>
            </a:r>
            <a:r>
              <a:rPr lang="en-US" altLang="fr-FR" sz="2000" dirty="0">
                <a:cs typeface="Arial" pitchFamily="34" charset="0"/>
              </a:rPr>
              <a:t>, PAN and CH</a:t>
            </a:r>
            <a:r>
              <a:rPr lang="en-US" altLang="fr-FR" sz="2000" baseline="-25000" dirty="0">
                <a:cs typeface="Arial" pitchFamily="34" charset="0"/>
              </a:rPr>
              <a:t>2</a:t>
            </a:r>
            <a:r>
              <a:rPr lang="en-US" altLang="fr-FR" sz="2000" dirty="0">
                <a:cs typeface="Arial" pitchFamily="34" charset="0"/>
              </a:rPr>
              <a:t>O</a:t>
            </a:r>
          </a:p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r>
              <a:rPr lang="fr-FR" sz="2000" dirty="0">
                <a:cs typeface="Arial" pitchFamily="34" charset="0"/>
              </a:rPr>
              <a:t>Impact on </a:t>
            </a:r>
            <a:r>
              <a:rPr lang="fr-FR" sz="2000" dirty="0" err="1">
                <a:cs typeface="Arial" pitchFamily="34" charset="0"/>
              </a:rPr>
              <a:t>simulated</a:t>
            </a:r>
            <a:r>
              <a:rPr lang="fr-FR" sz="2000" dirty="0">
                <a:cs typeface="Arial" pitchFamily="34" charset="0"/>
              </a:rPr>
              <a:t> HCHO total </a:t>
            </a:r>
            <a:r>
              <a:rPr lang="fr-FR" sz="2000" dirty="0" err="1">
                <a:cs typeface="Arial" pitchFamily="34" charset="0"/>
              </a:rPr>
              <a:t>columns</a:t>
            </a:r>
            <a:r>
              <a:rPr lang="fr-FR" sz="2000" dirty="0">
                <a:cs typeface="Arial" pitchFamily="34" charset="0"/>
              </a:rPr>
              <a:t>: </a:t>
            </a:r>
            <a:r>
              <a:rPr lang="fr-FR" sz="2000" dirty="0" err="1">
                <a:cs typeface="Arial" pitchFamily="34" charset="0"/>
              </a:rPr>
              <a:t>reduced</a:t>
            </a:r>
            <a:r>
              <a:rPr lang="fr-FR" sz="2000" dirty="0">
                <a:cs typeface="Arial" pitchFamily="34" charset="0"/>
              </a:rPr>
              <a:t> positive </a:t>
            </a:r>
            <a:r>
              <a:rPr lang="fr-FR" sz="2000" dirty="0" err="1">
                <a:cs typeface="Arial" pitchFamily="34" charset="0"/>
              </a:rPr>
              <a:t>bias</a:t>
            </a:r>
            <a:r>
              <a:rPr lang="fr-FR" sz="2000" dirty="0">
                <a:cs typeface="Arial" pitchFamily="34" charset="0"/>
              </a:rPr>
              <a:t> over source </a:t>
            </a:r>
            <a:r>
              <a:rPr lang="fr-FR" sz="2000" dirty="0" err="1">
                <a:cs typeface="Arial" pitchFamily="34" charset="0"/>
              </a:rPr>
              <a:t>regions</a:t>
            </a:r>
            <a:endParaRPr lang="en-US" sz="2000" dirty="0">
              <a:cs typeface="Arial" pitchFamily="34" charset="0"/>
            </a:endParaRPr>
          </a:p>
        </p:txBody>
      </p:sp>
      <p:pic>
        <p:nvPicPr>
          <p:cNvPr id="1027" name="image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00" y="2116951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400" y="2116951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400" y="2116951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388" y="5972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DC9A868D-D7FF-08AB-6287-A5C783DE9130}"/>
              </a:ext>
            </a:extLst>
          </p:cNvPr>
          <p:cNvSpPr txBox="1"/>
          <p:nvPr/>
        </p:nvSpPr>
        <p:spPr>
          <a:xfrm>
            <a:off x="2134200" y="5787509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CY48R1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C4A6C7FE-A2B2-AC3E-1D34-C8A498C1365B}"/>
              </a:ext>
            </a:extLst>
          </p:cNvPr>
          <p:cNvSpPr txBox="1"/>
          <p:nvPr/>
        </p:nvSpPr>
        <p:spPr>
          <a:xfrm>
            <a:off x="5729012" y="5776815"/>
            <a:ext cx="128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Pre-CY49R1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BD1DAB22-38F0-C227-EE45-E2A148D9BE59}"/>
              </a:ext>
            </a:extLst>
          </p:cNvPr>
          <p:cNvSpPr txBox="1"/>
          <p:nvPr/>
        </p:nvSpPr>
        <p:spPr>
          <a:xfrm>
            <a:off x="9367816" y="5807503"/>
            <a:ext cx="109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TROPOMI</a:t>
            </a:r>
          </a:p>
        </p:txBody>
      </p:sp>
    </p:spTree>
    <p:extLst>
      <p:ext uri="{BB962C8B-B14F-4D97-AF65-F5344CB8AC3E}">
        <p14:creationId xmlns:p14="http://schemas.microsoft.com/office/powerpoint/2010/main" val="260022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CD26A71A-5420-4473-98C0-AF8C605F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49R1 Tropospheric chemistry updates</a:t>
            </a:r>
            <a:endParaRPr lang="nl-NL" dirty="0"/>
          </a:p>
        </p:txBody>
      </p:sp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xmlns="" id="{F944755C-FFE5-4620-87C9-552834586B59}"/>
              </a:ext>
            </a:extLst>
          </p:cNvPr>
          <p:cNvSpPr txBox="1">
            <a:spLocks/>
          </p:cNvSpPr>
          <p:nvPr/>
        </p:nvSpPr>
        <p:spPr>
          <a:xfrm>
            <a:off x="1349483" y="932723"/>
            <a:ext cx="9428108" cy="559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49263" fontAlgn="base">
              <a:spcBef>
                <a:spcPts val="400"/>
              </a:spcBef>
              <a:spcAft>
                <a:spcPct val="0"/>
              </a:spcAft>
              <a:buNone/>
            </a:pPr>
            <a:endParaRPr lang="en-US" sz="2000" dirty="0"/>
          </a:p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endParaRPr lang="en-US" sz="2000" dirty="0"/>
          </a:p>
          <a:p>
            <a:pPr marL="0" indent="0" defTabSz="449263" fontAlgn="base">
              <a:spcBef>
                <a:spcPts val="400"/>
              </a:spcBef>
              <a:spcAft>
                <a:spcPct val="0"/>
              </a:spcAft>
              <a:buNone/>
            </a:pPr>
            <a:endParaRPr lang="en-US" sz="2000" dirty="0"/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xmlns="" id="{F944755C-FFE5-4620-87C9-552834586B59}"/>
              </a:ext>
            </a:extLst>
          </p:cNvPr>
          <p:cNvSpPr txBox="1">
            <a:spLocks/>
          </p:cNvSpPr>
          <p:nvPr/>
        </p:nvSpPr>
        <p:spPr>
          <a:xfrm>
            <a:off x="1349483" y="932723"/>
            <a:ext cx="8954450" cy="559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r>
              <a:rPr lang="fr-FR" altLang="fr-FR" sz="2000" dirty="0">
                <a:cs typeface="Arial" pitchFamily="34" charset="0"/>
              </a:rPr>
              <a:t>Use of EQSAM4Clim to </a:t>
            </a:r>
            <a:r>
              <a:rPr lang="fr-FR" altLang="fr-FR" sz="2000" dirty="0" err="1">
                <a:cs typeface="Arial" pitchFamily="34" charset="0"/>
              </a:rPr>
              <a:t>compute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gas</a:t>
            </a:r>
            <a:r>
              <a:rPr lang="fr-FR" altLang="fr-FR" sz="2000" dirty="0">
                <a:cs typeface="Arial" pitchFamily="34" charset="0"/>
              </a:rPr>
              <a:t>/</a:t>
            </a:r>
            <a:r>
              <a:rPr lang="fr-FR" altLang="fr-FR" sz="2000" dirty="0" err="1">
                <a:cs typeface="Arial" pitchFamily="34" charset="0"/>
              </a:rPr>
              <a:t>particle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partitioning</a:t>
            </a:r>
            <a:r>
              <a:rPr lang="fr-FR" altLang="fr-FR" sz="2000" dirty="0">
                <a:cs typeface="Arial" pitchFamily="34" charset="0"/>
              </a:rPr>
              <a:t> and </a:t>
            </a:r>
            <a:r>
              <a:rPr lang="fr-FR" altLang="fr-FR" sz="2000" dirty="0" err="1">
                <a:cs typeface="Arial" pitchFamily="34" charset="0"/>
              </a:rPr>
              <a:t>estimate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aerosol</a:t>
            </a:r>
            <a:r>
              <a:rPr lang="fr-FR" altLang="fr-FR" sz="2000" dirty="0">
                <a:cs typeface="Arial" pitchFamily="34" charset="0"/>
              </a:rPr>
              <a:t>/cloud/</a:t>
            </a:r>
            <a:r>
              <a:rPr lang="fr-FR" altLang="fr-FR" sz="2000" dirty="0" err="1">
                <a:cs typeface="Arial" pitchFamily="34" charset="0"/>
              </a:rPr>
              <a:t>rain</a:t>
            </a:r>
            <a:r>
              <a:rPr lang="fr-FR" altLang="fr-FR" sz="2000" dirty="0">
                <a:cs typeface="Arial" pitchFamily="34" charset="0"/>
              </a:rPr>
              <a:t> pH (</a:t>
            </a:r>
            <a:r>
              <a:rPr lang="fr-FR" altLang="fr-FR" sz="2000" dirty="0" err="1">
                <a:cs typeface="Arial" pitchFamily="34" charset="0"/>
              </a:rPr>
              <a:t>see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Swen</a:t>
            </a:r>
            <a:r>
              <a:rPr lang="fr-FR" altLang="fr-FR" sz="2000" dirty="0">
                <a:cs typeface="Arial" pitchFamily="34" charset="0"/>
              </a:rPr>
              <a:t> </a:t>
            </a:r>
            <a:r>
              <a:rPr lang="fr-FR" altLang="fr-FR" sz="2000" dirty="0" err="1">
                <a:cs typeface="Arial" pitchFamily="34" charset="0"/>
              </a:rPr>
              <a:t>Metzger’s</a:t>
            </a:r>
            <a:r>
              <a:rPr lang="fr-FR" altLang="fr-FR" sz="2000" dirty="0">
                <a:cs typeface="Arial" pitchFamily="34" charset="0"/>
              </a:rPr>
              <a:t> talk)</a:t>
            </a:r>
          </a:p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r>
              <a:rPr lang="fr-FR" sz="2000" dirty="0">
                <a:cs typeface="Arial" pitchFamily="34" charset="0"/>
              </a:rPr>
              <a:t>Use of EQSAM4Clim pH in relevant </a:t>
            </a:r>
            <a:r>
              <a:rPr lang="fr-FR" sz="2000" dirty="0" err="1">
                <a:cs typeface="Arial" pitchFamily="34" charset="0"/>
              </a:rPr>
              <a:t>tropospheric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chemistry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processes</a:t>
            </a:r>
            <a:r>
              <a:rPr lang="fr-FR" sz="2000" dirty="0">
                <a:cs typeface="Arial" pitchFamily="34" charset="0"/>
              </a:rPr>
              <a:t>: </a:t>
            </a:r>
            <a:r>
              <a:rPr lang="fr-FR" sz="2000" dirty="0" err="1">
                <a:cs typeface="Arial" pitchFamily="34" charset="0"/>
              </a:rPr>
              <a:t>aqueous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chemistry</a:t>
            </a:r>
            <a:r>
              <a:rPr lang="fr-FR" sz="2000" dirty="0">
                <a:cs typeface="Arial" pitchFamily="34" charset="0"/>
              </a:rPr>
              <a:t> and </a:t>
            </a:r>
            <a:r>
              <a:rPr lang="fr-FR" sz="2000" dirty="0" err="1">
                <a:cs typeface="Arial" pitchFamily="34" charset="0"/>
              </a:rPr>
              <a:t>wet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deposition</a:t>
            </a:r>
            <a:endParaRPr lang="fr-FR" sz="2000" dirty="0">
              <a:cs typeface="Arial" pitchFamily="34" charset="0"/>
            </a:endParaRPr>
          </a:p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r>
              <a:rPr lang="fr-FR" sz="2000" dirty="0" err="1">
                <a:cs typeface="Arial" pitchFamily="34" charset="0"/>
              </a:rPr>
              <a:t>Significant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improvement</a:t>
            </a:r>
            <a:r>
              <a:rPr lang="fr-FR" sz="2000" dirty="0">
                <a:cs typeface="Arial" pitchFamily="34" charset="0"/>
              </a:rPr>
              <a:t> of </a:t>
            </a:r>
            <a:r>
              <a:rPr lang="fr-FR" sz="2000" dirty="0" err="1">
                <a:cs typeface="Arial" pitchFamily="34" charset="0"/>
              </a:rPr>
              <a:t>simulated</a:t>
            </a:r>
            <a:r>
              <a:rPr lang="fr-FR" sz="2000" dirty="0">
                <a:cs typeface="Arial" pitchFamily="34" charset="0"/>
              </a:rPr>
              <a:t> surface concentration of NH</a:t>
            </a:r>
            <a:r>
              <a:rPr lang="fr-FR" sz="2000" baseline="-25000" dirty="0">
                <a:cs typeface="Arial" pitchFamily="34" charset="0"/>
              </a:rPr>
              <a:t>4</a:t>
            </a:r>
            <a:r>
              <a:rPr lang="fr-FR" sz="2000" dirty="0">
                <a:cs typeface="Arial" pitchFamily="34" charset="0"/>
              </a:rPr>
              <a:t>/NO</a:t>
            </a:r>
            <a:r>
              <a:rPr lang="fr-FR" sz="2000" baseline="-25000" dirty="0">
                <a:cs typeface="Arial" pitchFamily="34" charset="0"/>
              </a:rPr>
              <a:t>3</a:t>
            </a:r>
            <a:r>
              <a:rPr lang="fr-FR" sz="2000" dirty="0">
                <a:cs typeface="Arial" pitchFamily="34" charset="0"/>
              </a:rPr>
              <a:t> 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388" y="5972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3.png" descr="Picture 7"/>
          <p:cNvPicPr>
            <a:picLocks noChangeAspect="1"/>
          </p:cNvPicPr>
          <p:nvPr/>
        </p:nvPicPr>
        <p:blipFill rotWithShape="1">
          <a:blip r:embed="rId2"/>
          <a:srcRect l="3750" t="6241" r="7057" b="4573"/>
          <a:stretch/>
        </p:blipFill>
        <p:spPr bwMode="auto">
          <a:xfrm>
            <a:off x="2041338" y="2644244"/>
            <a:ext cx="3600000" cy="3527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25.png" descr="Picture 6"/>
          <p:cNvPicPr>
            <a:picLocks noChangeAspect="1"/>
          </p:cNvPicPr>
          <p:nvPr/>
        </p:nvPicPr>
        <p:blipFill rotWithShape="1">
          <a:blip r:embed="rId3"/>
          <a:srcRect l="3750" t="7499" r="7057" b="5054"/>
          <a:stretch/>
        </p:blipFill>
        <p:spPr bwMode="auto">
          <a:xfrm>
            <a:off x="6064064" y="2644244"/>
            <a:ext cx="3600000" cy="3527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7078" y="6244244"/>
            <a:ext cx="7842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Density scatterplots of simulated vs observed weekly NH</a:t>
            </a:r>
            <a:r>
              <a:rPr lang="en-US" sz="1400" i="1" baseline="-25000" dirty="0"/>
              <a:t>4</a:t>
            </a:r>
            <a:r>
              <a:rPr lang="en-US" sz="1400" i="1" baseline="30000" dirty="0"/>
              <a:t>+ </a:t>
            </a:r>
            <a:r>
              <a:rPr lang="en-US" sz="1400" i="1" dirty="0"/>
              <a:t>surface concentrations in </a:t>
            </a:r>
            <a:r>
              <a:rPr lang="en-US" sz="1400" i="1" dirty="0" err="1"/>
              <a:t>ug</a:t>
            </a:r>
            <a:r>
              <a:rPr lang="en-US" sz="1400" i="1" dirty="0"/>
              <a:t>/m</a:t>
            </a:r>
            <a:r>
              <a:rPr lang="en-US" sz="1400" i="1" baseline="30000" dirty="0"/>
              <a:t>3</a:t>
            </a:r>
            <a:r>
              <a:rPr lang="en-US" sz="1400" i="1" dirty="0"/>
              <a:t> during 2019 over the CASTNET network. Without (left) and with (right) the use of EQSAM4Clim in the IFS</a:t>
            </a:r>
            <a:endParaRPr lang="en-US" sz="14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B48C45AA-73C2-00E0-DC8A-9D4F9E84F415}"/>
              </a:ext>
            </a:extLst>
          </p:cNvPr>
          <p:cNvSpPr txBox="1"/>
          <p:nvPr/>
        </p:nvSpPr>
        <p:spPr>
          <a:xfrm>
            <a:off x="2812790" y="3518806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CY48R1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3F07B92E-73DA-6B59-74B1-E75216E3EF9B}"/>
              </a:ext>
            </a:extLst>
          </p:cNvPr>
          <p:cNvSpPr txBox="1"/>
          <p:nvPr/>
        </p:nvSpPr>
        <p:spPr>
          <a:xfrm>
            <a:off x="6561251" y="3518806"/>
            <a:ext cx="128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Pre-CY49R1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0BC4E816-1693-A048-AE68-471802000982}"/>
              </a:ext>
            </a:extLst>
          </p:cNvPr>
          <p:cNvSpPr txBox="1"/>
          <p:nvPr/>
        </p:nvSpPr>
        <p:spPr>
          <a:xfrm rot="16200000">
            <a:off x="1450971" y="4428736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IFS  NH</a:t>
            </a:r>
            <a:r>
              <a:rPr lang="nl-NL" baseline="-25000" dirty="0"/>
              <a:t>4</a:t>
            </a:r>
            <a:r>
              <a:rPr lang="nl-NL" baseline="30000" dirty="0"/>
              <a:t>+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4FDC853D-F287-808A-0F3E-FA77C0818FC8}"/>
              </a:ext>
            </a:extLst>
          </p:cNvPr>
          <p:cNvSpPr txBox="1"/>
          <p:nvPr/>
        </p:nvSpPr>
        <p:spPr>
          <a:xfrm rot="16200000">
            <a:off x="5388263" y="4428736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IFS  NH</a:t>
            </a:r>
            <a:r>
              <a:rPr lang="nl-NL" baseline="-25000" dirty="0"/>
              <a:t>4</a:t>
            </a:r>
            <a:r>
              <a:rPr lang="nl-NL" baseline="30000" dirty="0"/>
              <a:t>+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72B4E2C1-9518-074C-766D-84D550C11544}"/>
              </a:ext>
            </a:extLst>
          </p:cNvPr>
          <p:cNvSpPr txBox="1"/>
          <p:nvPr/>
        </p:nvSpPr>
        <p:spPr>
          <a:xfrm>
            <a:off x="3513755" y="6007809"/>
            <a:ext cx="110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Obs  NH</a:t>
            </a:r>
            <a:r>
              <a:rPr lang="nl-NL" baseline="-25000" dirty="0"/>
              <a:t>4</a:t>
            </a:r>
            <a:r>
              <a:rPr lang="nl-NL" baseline="30000" dirty="0"/>
              <a:t>+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7E8D174D-4CFC-3CE2-B265-9A7A9FC23DC2}"/>
              </a:ext>
            </a:extLst>
          </p:cNvPr>
          <p:cNvSpPr txBox="1"/>
          <p:nvPr/>
        </p:nvSpPr>
        <p:spPr>
          <a:xfrm>
            <a:off x="7548015" y="5993438"/>
            <a:ext cx="110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Obs  NH</a:t>
            </a:r>
            <a:r>
              <a:rPr lang="nl-NL" baseline="-25000" dirty="0"/>
              <a:t>4</a:t>
            </a:r>
            <a:r>
              <a:rPr lang="nl-NL" baseline="30000" dirty="0"/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6630" y="2847664"/>
            <a:ext cx="104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B=0.63</a:t>
            </a:r>
          </a:p>
          <a:p>
            <a:r>
              <a:rPr lang="fr-FR" sz="1200" b="1" dirty="0" smtClean="0"/>
              <a:t>RMSE=0.85</a:t>
            </a:r>
          </a:p>
          <a:p>
            <a:r>
              <a:rPr lang="fr-FR" sz="1200" b="1" dirty="0" smtClean="0"/>
              <a:t>R=0.35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808297" y="2847663"/>
            <a:ext cx="104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B=0.21</a:t>
            </a:r>
          </a:p>
          <a:p>
            <a:r>
              <a:rPr lang="fr-FR" sz="1200" b="1" dirty="0" smtClean="0"/>
              <a:t>RMSE=0.45</a:t>
            </a:r>
          </a:p>
          <a:p>
            <a:r>
              <a:rPr lang="fr-FR" sz="1200" b="1" dirty="0" smtClean="0"/>
              <a:t>R=0.47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6743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CD26A71A-5420-4473-98C0-AF8C605F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49R1 Stratospheric chemistry updates</a:t>
            </a:r>
            <a:endParaRPr lang="nl-NL" dirty="0"/>
          </a:p>
        </p:txBody>
      </p:sp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xmlns="" id="{F944755C-FFE5-4620-87C9-552834586B59}"/>
              </a:ext>
            </a:extLst>
          </p:cNvPr>
          <p:cNvSpPr txBox="1">
            <a:spLocks/>
          </p:cNvSpPr>
          <p:nvPr/>
        </p:nvSpPr>
        <p:spPr>
          <a:xfrm>
            <a:off x="1349483" y="932723"/>
            <a:ext cx="9428108" cy="559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49263" fontAlgn="base">
              <a:spcBef>
                <a:spcPts val="400"/>
              </a:spcBef>
              <a:spcAft>
                <a:spcPct val="0"/>
              </a:spcAft>
              <a:buNone/>
            </a:pPr>
            <a:endParaRPr lang="en-US" sz="2000" dirty="0"/>
          </a:p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endParaRPr lang="en-US" sz="2000" dirty="0"/>
          </a:p>
          <a:p>
            <a:pPr marL="0" indent="0" defTabSz="449263" fontAlgn="base">
              <a:spcBef>
                <a:spcPts val="400"/>
              </a:spcBef>
              <a:spcAft>
                <a:spcPct val="0"/>
              </a:spcAft>
              <a:buNone/>
            </a:pP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982134" y="932723"/>
            <a:ext cx="55287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Update to the Surface Area Density (SAD) of stratospheric </a:t>
            </a:r>
            <a:r>
              <a:rPr lang="en-GB" dirty="0" err="1"/>
              <a:t>sulfate</a:t>
            </a:r>
            <a:r>
              <a:rPr lang="en-GB" dirty="0"/>
              <a:t> aerosols, from a multi-annual mean of the output by the model IFS-CB05-BASCOE-GLOMAP (ICBG developed in CAMS_43), to the monthly CMIP6 v4 aerosol SAD dataset;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Update to the calculation of the uptake coefficients, which determine the rates of heterogeneous reactions, following JPL (2015);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The parameterization of the Polar Stratospheric Clouds (PSC) was adjusted in order to minimize the biases between model output and a reanalysis of Aura-MLS observations.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More evaluation in Christine </a:t>
            </a:r>
            <a:r>
              <a:rPr lang="en-GB" dirty="0" err="1"/>
              <a:t>Bingen’s</a:t>
            </a:r>
            <a:r>
              <a:rPr lang="en-GB" dirty="0"/>
              <a:t> presentation</a:t>
            </a:r>
            <a:endParaRPr lang="en-US" dirty="0"/>
          </a:p>
        </p:txBody>
      </p:sp>
      <p:pic>
        <p:nvPicPr>
          <p:cNvPr id="6" name="image54.png"/>
          <p:cNvPicPr/>
          <p:nvPr/>
        </p:nvPicPr>
        <p:blipFill>
          <a:blip r:embed="rId2"/>
          <a:srcRect b="15721"/>
          <a:stretch>
            <a:fillRect/>
          </a:stretch>
        </p:blipFill>
        <p:spPr>
          <a:xfrm>
            <a:off x="6401963" y="1192014"/>
            <a:ext cx="5399405" cy="2267585"/>
          </a:xfrm>
          <a:prstGeom prst="rect">
            <a:avLst/>
          </a:prstGeom>
          <a:ln/>
        </p:spPr>
      </p:pic>
      <p:pic>
        <p:nvPicPr>
          <p:cNvPr id="8" name="image2.png"/>
          <p:cNvPicPr/>
          <p:nvPr/>
        </p:nvPicPr>
        <p:blipFill>
          <a:blip r:embed="rId3"/>
          <a:srcRect t="3843" b="10697"/>
          <a:stretch>
            <a:fillRect/>
          </a:stretch>
        </p:blipFill>
        <p:spPr>
          <a:xfrm>
            <a:off x="6401963" y="3482369"/>
            <a:ext cx="5400675" cy="1379855"/>
          </a:xfrm>
          <a:prstGeom prst="rect">
            <a:avLst/>
          </a:prstGeom>
          <a:ln/>
        </p:spPr>
      </p:pic>
      <p:sp>
        <p:nvSpPr>
          <p:cNvPr id="5" name="Rectangle 4"/>
          <p:cNvSpPr/>
          <p:nvPr/>
        </p:nvSpPr>
        <p:spPr>
          <a:xfrm>
            <a:off x="6510867" y="4883195"/>
            <a:ext cx="5657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/>
              <a:t>Comparison between IFS(CBA) in a version similar to </a:t>
            </a:r>
            <a:r>
              <a:rPr lang="en-GB" sz="1400" i="1" dirty="0">
                <a:solidFill>
                  <a:srgbClr val="FF0000"/>
                </a:solidFill>
              </a:rPr>
              <a:t>48R1 (red) </a:t>
            </a:r>
            <a:r>
              <a:rPr lang="en-GB" sz="1400" i="1" dirty="0"/>
              <a:t>and similar to </a:t>
            </a:r>
            <a:r>
              <a:rPr lang="en-GB" sz="1400" i="1" dirty="0">
                <a:solidFill>
                  <a:srgbClr val="00B050"/>
                </a:solidFill>
              </a:rPr>
              <a:t>pre 49R1 (green) </a:t>
            </a:r>
            <a:r>
              <a:rPr lang="en-GB" sz="1400" i="1" dirty="0"/>
              <a:t>with the BASCOE Reanalysis of Aura-MLS (BRAM3): 2020 partial columns between 30 and 100hPa averaged for the Antarctic region (90°S-65°S) for nitric acid and corresponding biases.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35976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CD26A71A-5420-4473-98C0-AF8C605F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49R1 Stratospheric aerosol updates</a:t>
            </a:r>
            <a:endParaRPr lang="nl-NL" dirty="0"/>
          </a:p>
        </p:txBody>
      </p:sp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xmlns="" id="{F944755C-FFE5-4620-87C9-552834586B59}"/>
              </a:ext>
            </a:extLst>
          </p:cNvPr>
          <p:cNvSpPr txBox="1">
            <a:spLocks/>
          </p:cNvSpPr>
          <p:nvPr/>
        </p:nvSpPr>
        <p:spPr>
          <a:xfrm>
            <a:off x="1349483" y="932723"/>
            <a:ext cx="9428108" cy="559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49263" fontAlgn="base">
              <a:spcBef>
                <a:spcPts val="400"/>
              </a:spcBef>
              <a:spcAft>
                <a:spcPct val="0"/>
              </a:spcAft>
              <a:buNone/>
            </a:pPr>
            <a:endParaRPr lang="en-US" sz="2000" dirty="0"/>
          </a:p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endParaRPr lang="en-US" sz="2000" dirty="0"/>
          </a:p>
          <a:p>
            <a:pPr marL="0" indent="0" defTabSz="449263" fontAlgn="base">
              <a:spcBef>
                <a:spcPts val="400"/>
              </a:spcBef>
              <a:spcAft>
                <a:spcPct val="0"/>
              </a:spcAft>
              <a:buNone/>
            </a:pPr>
            <a:endParaRPr lang="en-US" sz="20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F944755C-FFE5-4620-87C9-552834586B59}"/>
              </a:ext>
            </a:extLst>
          </p:cNvPr>
          <p:cNvSpPr txBox="1">
            <a:spLocks/>
          </p:cNvSpPr>
          <p:nvPr/>
        </p:nvSpPr>
        <p:spPr>
          <a:xfrm>
            <a:off x="1349483" y="932723"/>
            <a:ext cx="8167050" cy="559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2134" y="1192014"/>
            <a:ext cx="5892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Implementation of a stratospheric extension of IFS-AER (please see Christine </a:t>
            </a:r>
            <a:r>
              <a:rPr lang="en-GB" dirty="0" err="1"/>
              <a:t>Bingen’s</a:t>
            </a:r>
            <a:r>
              <a:rPr lang="en-GB" dirty="0"/>
              <a:t> presentation) in order to represent the impact of large volcanic eruptions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Evaluation against </a:t>
            </a:r>
            <a:r>
              <a:rPr lang="en-GB" dirty="0" err="1"/>
              <a:t>GloSSAC</a:t>
            </a:r>
            <a:r>
              <a:rPr lang="en-GB" dirty="0"/>
              <a:t>, GOMOS and ground LIDARs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1" b="-2105"/>
          <a:stretch/>
        </p:blipFill>
        <p:spPr bwMode="auto">
          <a:xfrm>
            <a:off x="678921" y="2608106"/>
            <a:ext cx="6399213" cy="23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1" b="-109"/>
          <a:stretch/>
        </p:blipFill>
        <p:spPr bwMode="auto">
          <a:xfrm>
            <a:off x="7120467" y="1277060"/>
            <a:ext cx="5040000" cy="2230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85109" y="3742555"/>
            <a:ext cx="47582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/>
              <a:t>Comparison of observed stratospheric AOD at 532 nm at the </a:t>
            </a:r>
            <a:r>
              <a:rPr lang="en-GB" sz="1400" i="1" dirty="0" err="1"/>
              <a:t>Observatoire</a:t>
            </a:r>
            <a:r>
              <a:rPr lang="en-GB" sz="1400" i="1" dirty="0"/>
              <a:t> de Hautes Provence (OHP, SE France) and simulated stratospheric AOD at 550nm from experiment </a:t>
            </a:r>
            <a:r>
              <a:rPr lang="en-GB" sz="1400" i="1" dirty="0">
                <a:solidFill>
                  <a:srgbClr val="FF0000"/>
                </a:solidFill>
              </a:rPr>
              <a:t>without (red) </a:t>
            </a:r>
            <a:r>
              <a:rPr lang="en-GB" sz="1400" i="1" dirty="0"/>
              <a:t>and </a:t>
            </a:r>
            <a:r>
              <a:rPr lang="en-GB" sz="1400" i="1" dirty="0">
                <a:solidFill>
                  <a:srgbClr val="00B050"/>
                </a:solidFill>
              </a:rPr>
              <a:t>with volcanic emissions </a:t>
            </a:r>
            <a:r>
              <a:rPr lang="en-GB" sz="1400" i="1" dirty="0"/>
              <a:t>from the </a:t>
            </a:r>
            <a:r>
              <a:rPr lang="en-GB" sz="1400" i="1" dirty="0" err="1"/>
              <a:t>Raikoke</a:t>
            </a:r>
            <a:r>
              <a:rPr lang="en-GB" sz="1400" i="1" dirty="0"/>
              <a:t> eruption (green) of June 2019.</a:t>
            </a:r>
            <a:endParaRPr lang="en-US" sz="1400" i="1" dirty="0"/>
          </a:p>
        </p:txBody>
      </p:sp>
      <p:sp>
        <p:nvSpPr>
          <p:cNvPr id="9" name="Rectangle 8"/>
          <p:cNvSpPr/>
          <p:nvPr/>
        </p:nvSpPr>
        <p:spPr>
          <a:xfrm>
            <a:off x="678921" y="509550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1400" i="1" dirty="0">
                <a:solidFill>
                  <a:srgbClr val="000000"/>
                </a:solidFill>
                <a:ea typeface="MS Mincho"/>
                <a:cs typeface="Times New Roman"/>
              </a:rPr>
              <a:t>Theoretical pathway of simulating a stratospheric eruption and assimilating the corresponding observations of SO</a:t>
            </a:r>
            <a:r>
              <a:rPr lang="en-GB" sz="1400" i="1" baseline="-25000" dirty="0">
                <a:solidFill>
                  <a:srgbClr val="000000"/>
                </a:solidFill>
                <a:ea typeface="MS Mincho"/>
                <a:cs typeface="Times New Roman"/>
              </a:rPr>
              <a:t>2</a:t>
            </a:r>
            <a:r>
              <a:rPr lang="en-GB" sz="1400" i="1" dirty="0">
                <a:solidFill>
                  <a:srgbClr val="000000"/>
                </a:solidFill>
                <a:ea typeface="MS Mincho"/>
                <a:cs typeface="Times New Roman"/>
              </a:rPr>
              <a:t> and AOD.</a:t>
            </a:r>
            <a:endParaRPr lang="en-US" sz="1400" i="1" dirty="0">
              <a:solidFill>
                <a:srgbClr val="000000"/>
              </a:solidFill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690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CD26A71A-5420-4473-98C0-AF8C605F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49R1 Dry and wet deposition updates</a:t>
            </a:r>
            <a:endParaRPr lang="nl-NL" dirty="0"/>
          </a:p>
        </p:txBody>
      </p:sp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xmlns="" id="{F944755C-FFE5-4620-87C9-552834586B59}"/>
              </a:ext>
            </a:extLst>
          </p:cNvPr>
          <p:cNvSpPr txBox="1">
            <a:spLocks/>
          </p:cNvSpPr>
          <p:nvPr/>
        </p:nvSpPr>
        <p:spPr>
          <a:xfrm>
            <a:off x="1349483" y="932723"/>
            <a:ext cx="9868850" cy="559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r>
              <a:rPr lang="en-US" altLang="fr-FR" sz="2000" dirty="0">
                <a:cs typeface="Arial" pitchFamily="34" charset="0"/>
              </a:rPr>
              <a:t>Aerosol and chemistry dry and wet deposition are now treated in the same routines</a:t>
            </a:r>
          </a:p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r>
              <a:rPr lang="fr-FR" sz="2000" dirty="0">
                <a:cs typeface="Arial" pitchFamily="34" charset="0"/>
              </a:rPr>
              <a:t>Use of a </a:t>
            </a:r>
            <a:r>
              <a:rPr lang="fr-FR" sz="2000" dirty="0" err="1">
                <a:cs typeface="Arial" pitchFamily="34" charset="0"/>
              </a:rPr>
              <a:t>temperature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dependent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aerosol</a:t>
            </a:r>
            <a:r>
              <a:rPr lang="fr-FR" sz="2000" dirty="0">
                <a:cs typeface="Arial" pitchFamily="34" charset="0"/>
              </a:rPr>
              <a:t> activation fraction for in-cloud </a:t>
            </a:r>
            <a:r>
              <a:rPr lang="fr-FR" sz="2000" dirty="0" err="1">
                <a:cs typeface="Arial" pitchFamily="34" charset="0"/>
              </a:rPr>
              <a:t>wet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deposition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from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Verheggen</a:t>
            </a:r>
            <a:r>
              <a:rPr lang="fr-FR" sz="2000" dirty="0">
                <a:cs typeface="Arial" pitchFamily="34" charset="0"/>
              </a:rPr>
              <a:t> et al. (2007)</a:t>
            </a:r>
          </a:p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r>
              <a:rPr lang="fr-FR" sz="2000" dirty="0" err="1">
                <a:cs typeface="Arial" pitchFamily="34" charset="0"/>
              </a:rPr>
              <a:t>Review</a:t>
            </a:r>
            <a:r>
              <a:rPr lang="fr-FR" sz="2000" dirty="0">
                <a:cs typeface="Arial" pitchFamily="34" charset="0"/>
              </a:rPr>
              <a:t> of </a:t>
            </a:r>
            <a:r>
              <a:rPr lang="fr-FR" sz="2000" dirty="0" err="1">
                <a:cs typeface="Arial" pitchFamily="34" charset="0"/>
              </a:rPr>
              <a:t>aerosol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below</a:t>
            </a:r>
            <a:r>
              <a:rPr lang="fr-FR" sz="2000" dirty="0">
                <a:cs typeface="Arial" pitchFamily="34" charset="0"/>
              </a:rPr>
              <a:t>-cloud </a:t>
            </a:r>
            <a:r>
              <a:rPr lang="fr-FR" sz="2000" dirty="0" err="1">
                <a:cs typeface="Arial" pitchFamily="34" charset="0"/>
              </a:rPr>
              <a:t>wet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deposition</a:t>
            </a:r>
            <a:r>
              <a:rPr lang="fr-FR" sz="2000" dirty="0">
                <a:cs typeface="Arial" pitchFamily="34" charset="0"/>
              </a:rPr>
              <a:t> coefficients – </a:t>
            </a:r>
            <a:r>
              <a:rPr lang="fr-FR" sz="2000" dirty="0" err="1">
                <a:cs typeface="Arial" pitchFamily="34" charset="0"/>
              </a:rPr>
              <a:t>dependent</a:t>
            </a:r>
            <a:r>
              <a:rPr lang="fr-FR" sz="2000" dirty="0">
                <a:cs typeface="Arial" pitchFamily="34" charset="0"/>
              </a:rPr>
              <a:t> on </a:t>
            </a:r>
            <a:r>
              <a:rPr lang="fr-FR" sz="2000" dirty="0" err="1">
                <a:cs typeface="Arial" pitchFamily="34" charset="0"/>
              </a:rPr>
              <a:t>precipitation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intensity</a:t>
            </a:r>
            <a:r>
              <a:rPr lang="fr-FR" sz="2000" dirty="0">
                <a:cs typeface="Arial" pitchFamily="34" charset="0"/>
              </a:rPr>
              <a:t>.</a:t>
            </a:r>
          </a:p>
          <a:p>
            <a:pPr defTabSz="449263" fontAlgn="base">
              <a:spcBef>
                <a:spcPts val="400"/>
              </a:spcBef>
              <a:spcAft>
                <a:spcPct val="0"/>
              </a:spcAft>
              <a:buFontTx/>
              <a:buChar char="-"/>
            </a:pPr>
            <a:r>
              <a:rPr lang="fr-FR" sz="2000" dirty="0" err="1">
                <a:cs typeface="Arial" pitchFamily="34" charset="0"/>
              </a:rPr>
              <a:t>Significantly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improves</a:t>
            </a:r>
            <a:r>
              <a:rPr lang="fr-FR" sz="2000" dirty="0">
                <a:cs typeface="Arial" pitchFamily="34" charset="0"/>
              </a:rPr>
              <a:t> </a:t>
            </a:r>
            <a:r>
              <a:rPr lang="fr-FR" sz="2000" dirty="0" err="1">
                <a:cs typeface="Arial" pitchFamily="34" charset="0"/>
              </a:rPr>
              <a:t>simulated</a:t>
            </a:r>
            <a:r>
              <a:rPr lang="fr-FR" sz="2000" dirty="0">
                <a:cs typeface="Arial" pitchFamily="34" charset="0"/>
              </a:rPr>
              <a:t> AOD in cold </a:t>
            </a:r>
            <a:r>
              <a:rPr lang="fr-FR" sz="2000" dirty="0" err="1">
                <a:cs typeface="Arial" pitchFamily="34" charset="0"/>
              </a:rPr>
              <a:t>regions</a:t>
            </a:r>
            <a:endParaRPr lang="en-US" sz="2000" dirty="0"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51" y="2973189"/>
            <a:ext cx="3600000" cy="33713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036" y="2973189"/>
            <a:ext cx="3600000" cy="3413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6240902"/>
            <a:ext cx="65701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rgbClr val="000000"/>
                </a:solidFill>
                <a:ea typeface="Calibri"/>
              </a:rPr>
              <a:t>Density scatter plots of 3 hourly AOD at 500nm against global AERONET data for the year 2019. Left, reference run, right, with updated wet deposition.</a:t>
            </a:r>
            <a:endParaRPr lang="en-US" sz="1400" i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FD1C76C3-EEB0-E101-34F8-96A99FE73E8F}"/>
              </a:ext>
            </a:extLst>
          </p:cNvPr>
          <p:cNvSpPr txBox="1"/>
          <p:nvPr/>
        </p:nvSpPr>
        <p:spPr>
          <a:xfrm>
            <a:off x="3755182" y="5555945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CY48R1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83B259D8-6751-30E2-37CB-93CB1C411653}"/>
              </a:ext>
            </a:extLst>
          </p:cNvPr>
          <p:cNvSpPr txBox="1"/>
          <p:nvPr/>
        </p:nvSpPr>
        <p:spPr>
          <a:xfrm>
            <a:off x="7131036" y="5555945"/>
            <a:ext cx="128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Pre-CY49R1</a:t>
            </a:r>
          </a:p>
        </p:txBody>
      </p:sp>
    </p:spTree>
    <p:extLst>
      <p:ext uri="{BB962C8B-B14F-4D97-AF65-F5344CB8AC3E}">
        <p14:creationId xmlns:p14="http://schemas.microsoft.com/office/powerpoint/2010/main" val="706863274"/>
      </p:ext>
    </p:extLst>
  </p:cSld>
  <p:clrMapOvr>
    <a:masterClrMapping/>
  </p:clrMapOvr>
</p:sld>
</file>

<file path=ppt/theme/theme1.xml><?xml version="1.0" encoding="utf-8"?>
<a:theme xmlns:a="http://schemas.openxmlformats.org/drawingml/2006/main" name="Atmosphere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7719</TotalTime>
  <Words>1182</Words>
  <Application>Microsoft Office PowerPoint</Application>
  <PresentationFormat>Custom</PresentationFormat>
  <Paragraphs>146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Atmosphere</vt:lpstr>
      <vt:lpstr>PowerPoint Presentation</vt:lpstr>
      <vt:lpstr>The CAMS global system</vt:lpstr>
      <vt:lpstr>Evolution of CAMS operational system</vt:lpstr>
      <vt:lpstr>Evolution of CAMS operational system</vt:lpstr>
      <vt:lpstr>49R1 Tropospheric chemistry updates</vt:lpstr>
      <vt:lpstr>49R1 Tropospheric chemistry updates</vt:lpstr>
      <vt:lpstr>49R1 Stratospheric chemistry updates</vt:lpstr>
      <vt:lpstr>49R1 Stratospheric aerosol updates</vt:lpstr>
      <vt:lpstr>49R1 Dry and wet deposition updates</vt:lpstr>
      <vt:lpstr>49R1 Tropospheric aerosol updates</vt:lpstr>
      <vt:lpstr>49R1 new experimental products</vt:lpstr>
      <vt:lpstr>49R1 Evaluation and ongoing tests</vt:lpstr>
      <vt:lpstr>49R1 Evaluation and ongoing tests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Huijnen, Vincent (KNMI)</dc:creator>
  <cp:lastModifiedBy>SAmelie</cp:lastModifiedBy>
  <cp:revision>330</cp:revision>
  <dcterms:created xsi:type="dcterms:W3CDTF">2021-03-15T12:07:15Z</dcterms:created>
  <dcterms:modified xsi:type="dcterms:W3CDTF">2023-04-24T15:44:21Z</dcterms:modified>
</cp:coreProperties>
</file>