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5999738" cy="25452388"/>
  <p:notesSz cx="9874250" cy="67976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7" userDrawn="1">
          <p15:clr>
            <a:srgbClr val="A4A3A4"/>
          </p15:clr>
        </p15:guide>
        <p15:guide id="2" pos="40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2">
          <p15:clr>
            <a:srgbClr val="A4A3A4"/>
          </p15:clr>
        </p15:guide>
        <p15:guide id="2" pos="14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ölz" initials="A" lastIdx="3" clrIdx="0">
    <p:extLst>
      <p:ext uri="{19B8F6BF-5375-455C-9EA6-DF929625EA0E}">
        <p15:presenceInfo xmlns:p15="http://schemas.microsoft.com/office/powerpoint/2012/main" userId="fcb54a6e9bb7347a" providerId="Windows Live"/>
      </p:ext>
    </p:extLst>
  </p:cmAuthor>
  <p:cmAuthor id="2" name="Anna" initials="A" lastIdx="4" clrIdx="1">
    <p:extLst>
      <p:ext uri="{19B8F6BF-5375-455C-9EA6-DF929625EA0E}">
        <p15:presenceInfo xmlns:p15="http://schemas.microsoft.com/office/powerpoint/2012/main" userId="Anna" providerId="None"/>
      </p:ext>
    </p:extLst>
  </p:cmAuthor>
  <p:cmAuthor id="3" name="derx" initials="d" lastIdx="11" clrIdx="2">
    <p:extLst>
      <p:ext uri="{19B8F6BF-5375-455C-9EA6-DF929625EA0E}">
        <p15:presenceInfo xmlns:p15="http://schemas.microsoft.com/office/powerpoint/2012/main" userId="S-1-5-21-3499569959-1406125097-274176279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E2EF"/>
    <a:srgbClr val="FF0000"/>
    <a:srgbClr val="CCFFCC"/>
    <a:srgbClr val="66FF99"/>
    <a:srgbClr val="006666"/>
    <a:srgbClr val="0033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7" autoAdjust="0"/>
    <p:restoredTop sz="95833" autoAdjust="0"/>
  </p:normalViewPr>
  <p:slideViewPr>
    <p:cSldViewPr>
      <p:cViewPr varScale="1">
        <p:scale>
          <a:sx n="25" d="100"/>
          <a:sy n="25" d="100"/>
        </p:scale>
        <p:origin x="1080" y="18"/>
      </p:cViewPr>
      <p:guideLst>
        <p:guide orient="horz" pos="1527"/>
        <p:guide pos="407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749" y="39"/>
      </p:cViewPr>
      <p:guideLst>
        <p:guide orient="horz" pos="1972"/>
        <p:guide pos="14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4FDA51C2-F22D-445C-8AB3-A1DB7FEA42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159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EE829E6-F429-40A2-9DDD-B414C63BC2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87425" y="3228975"/>
            <a:ext cx="7897813" cy="305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914" y="7907223"/>
            <a:ext cx="30601910" cy="54548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76" y="14422683"/>
            <a:ext cx="25199591" cy="6505360"/>
          </a:xfrm>
        </p:spPr>
        <p:txBody>
          <a:bodyPr/>
          <a:lstStyle>
            <a:lvl1pPr marL="0" indent="0" algn="ctr">
              <a:buNone/>
              <a:defRPr/>
            </a:lvl1pPr>
            <a:lvl2pPr marL="646665" indent="0" algn="ctr">
              <a:buNone/>
              <a:defRPr/>
            </a:lvl2pPr>
            <a:lvl3pPr marL="1293328" indent="0" algn="ctr">
              <a:buNone/>
              <a:defRPr/>
            </a:lvl3pPr>
            <a:lvl4pPr marL="1939993" indent="0" algn="ctr">
              <a:buNone/>
              <a:defRPr/>
            </a:lvl4pPr>
            <a:lvl5pPr marL="2586657" indent="0" algn="ctr">
              <a:buNone/>
              <a:defRPr/>
            </a:lvl5pPr>
            <a:lvl6pPr marL="3233321" indent="0" algn="ctr">
              <a:buNone/>
              <a:defRPr/>
            </a:lvl6pPr>
            <a:lvl7pPr marL="3879986" indent="0" algn="ctr">
              <a:buNone/>
              <a:defRPr/>
            </a:lvl7pPr>
            <a:lvl8pPr marL="4526650" indent="0" algn="ctr">
              <a:buNone/>
              <a:defRPr/>
            </a:lvl8pPr>
            <a:lvl9pPr marL="51733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FB6AAB-6C3B-43D7-B7DE-393EB59445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34811-7901-4AD5-9DA4-306723D8AD29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410536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F7E0BE-1DDD-4574-8829-CB300B899D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2736C-B0B5-44B1-9204-91C99A8E0F72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80272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66462" y="1254831"/>
            <a:ext cx="7869961" cy="21278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6582" y="1254831"/>
            <a:ext cx="23394327" cy="212782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9D8C73-EB5F-4553-A5D9-A35C2AA2E4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24151-53C2-4FEC-B797-05E32928FF20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9087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6EAB89-5E76-40C5-A186-6892252407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898B1-10BD-4068-AF1A-5F6A4BE27F7E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2198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17" y="16355435"/>
            <a:ext cx="30601910" cy="5055235"/>
          </a:xfrm>
        </p:spPr>
        <p:txBody>
          <a:bodyPr anchor="t"/>
          <a:lstStyle>
            <a:lvl1pPr algn="l">
              <a:defRPr sz="56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2617" y="10787272"/>
            <a:ext cx="30601910" cy="5568165"/>
          </a:xfrm>
        </p:spPr>
        <p:txBody>
          <a:bodyPr anchor="b"/>
          <a:lstStyle>
            <a:lvl1pPr marL="0" indent="0">
              <a:buNone/>
              <a:defRPr sz="2829"/>
            </a:lvl1pPr>
            <a:lvl2pPr marL="646665" indent="0">
              <a:buNone/>
              <a:defRPr sz="2546"/>
            </a:lvl2pPr>
            <a:lvl3pPr marL="1293328" indent="0">
              <a:buNone/>
              <a:defRPr sz="2263"/>
            </a:lvl3pPr>
            <a:lvl4pPr marL="1939993" indent="0">
              <a:buNone/>
              <a:defRPr sz="1980"/>
            </a:lvl4pPr>
            <a:lvl5pPr marL="2586657" indent="0">
              <a:buNone/>
              <a:defRPr sz="1980"/>
            </a:lvl5pPr>
            <a:lvl6pPr marL="3233321" indent="0">
              <a:buNone/>
              <a:defRPr sz="1980"/>
            </a:lvl6pPr>
            <a:lvl7pPr marL="3879986" indent="0">
              <a:buNone/>
              <a:defRPr sz="1980"/>
            </a:lvl7pPr>
            <a:lvl8pPr marL="4526650" indent="0">
              <a:buNone/>
              <a:defRPr sz="1980"/>
            </a:lvl8pPr>
            <a:lvl9pPr marL="5173314" indent="0">
              <a:buNone/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6B7782-F6F8-4AD4-866D-137A41E5F8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0A5B3-0D3E-455E-B4B3-9C74B4DF7AD6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60091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6581" y="6070997"/>
            <a:ext cx="15632144" cy="16462061"/>
          </a:xfrm>
        </p:spPr>
        <p:txBody>
          <a:bodyPr/>
          <a:lstStyle>
            <a:lvl1pPr>
              <a:defRPr sz="3960"/>
            </a:lvl1pPr>
            <a:lvl2pPr>
              <a:defRPr sz="3395"/>
            </a:lvl2pPr>
            <a:lvl3pPr>
              <a:defRPr sz="2829"/>
            </a:lvl3pPr>
            <a:lvl4pPr>
              <a:defRPr sz="2546"/>
            </a:lvl4pPr>
            <a:lvl5pPr>
              <a:defRPr sz="2546"/>
            </a:lvl5pPr>
            <a:lvl6pPr>
              <a:defRPr sz="2546"/>
            </a:lvl6pPr>
            <a:lvl7pPr>
              <a:defRPr sz="2546"/>
            </a:lvl7pPr>
            <a:lvl8pPr>
              <a:defRPr sz="2546"/>
            </a:lvl8pPr>
            <a:lvl9pPr>
              <a:defRPr sz="25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04279" y="6070997"/>
            <a:ext cx="15632144" cy="16462061"/>
          </a:xfrm>
        </p:spPr>
        <p:txBody>
          <a:bodyPr/>
          <a:lstStyle>
            <a:lvl1pPr>
              <a:defRPr sz="3960"/>
            </a:lvl1pPr>
            <a:lvl2pPr>
              <a:defRPr sz="3395"/>
            </a:lvl2pPr>
            <a:lvl3pPr>
              <a:defRPr sz="2829"/>
            </a:lvl3pPr>
            <a:lvl4pPr>
              <a:defRPr sz="2546"/>
            </a:lvl4pPr>
            <a:lvl5pPr>
              <a:defRPr sz="2546"/>
            </a:lvl5pPr>
            <a:lvl6pPr>
              <a:defRPr sz="2546"/>
            </a:lvl6pPr>
            <a:lvl7pPr>
              <a:defRPr sz="2546"/>
            </a:lvl7pPr>
            <a:lvl8pPr>
              <a:defRPr sz="2546"/>
            </a:lvl8pPr>
            <a:lvl9pPr>
              <a:defRPr sz="25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00021B-2456-4DF4-A9B9-0F3DF1BDF4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66DF8-ABAD-46AF-86B1-B5FBE4703524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28442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775" y="1019128"/>
            <a:ext cx="32398193" cy="42426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775" y="5697241"/>
            <a:ext cx="15906077" cy="2374973"/>
          </a:xfrm>
        </p:spPr>
        <p:txBody>
          <a:bodyPr anchor="b"/>
          <a:lstStyle>
            <a:lvl1pPr marL="0" indent="0">
              <a:buNone/>
              <a:defRPr sz="3395" b="1"/>
            </a:lvl1pPr>
            <a:lvl2pPr marL="646665" indent="0">
              <a:buNone/>
              <a:defRPr sz="2829" b="1"/>
            </a:lvl2pPr>
            <a:lvl3pPr marL="1293328" indent="0">
              <a:buNone/>
              <a:defRPr sz="2546" b="1"/>
            </a:lvl3pPr>
            <a:lvl4pPr marL="1939993" indent="0">
              <a:buNone/>
              <a:defRPr sz="2263" b="1"/>
            </a:lvl4pPr>
            <a:lvl5pPr marL="2586657" indent="0">
              <a:buNone/>
              <a:defRPr sz="2263" b="1"/>
            </a:lvl5pPr>
            <a:lvl6pPr marL="3233321" indent="0">
              <a:buNone/>
              <a:defRPr sz="2263" b="1"/>
            </a:lvl6pPr>
            <a:lvl7pPr marL="3879986" indent="0">
              <a:buNone/>
              <a:defRPr sz="2263" b="1"/>
            </a:lvl7pPr>
            <a:lvl8pPr marL="4526650" indent="0">
              <a:buNone/>
              <a:defRPr sz="2263" b="1"/>
            </a:lvl8pPr>
            <a:lvl9pPr marL="5173314" indent="0">
              <a:buNone/>
              <a:defRPr sz="22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775" y="8072214"/>
            <a:ext cx="15906077" cy="14663997"/>
          </a:xfrm>
        </p:spPr>
        <p:txBody>
          <a:bodyPr/>
          <a:lstStyle>
            <a:lvl1pPr>
              <a:defRPr sz="3395"/>
            </a:lvl1pPr>
            <a:lvl2pPr>
              <a:defRPr sz="2829"/>
            </a:lvl2pPr>
            <a:lvl3pPr>
              <a:defRPr sz="254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88398" y="5697241"/>
            <a:ext cx="15910568" cy="2374973"/>
          </a:xfrm>
        </p:spPr>
        <p:txBody>
          <a:bodyPr anchor="b"/>
          <a:lstStyle>
            <a:lvl1pPr marL="0" indent="0">
              <a:buNone/>
              <a:defRPr sz="3395" b="1"/>
            </a:lvl1pPr>
            <a:lvl2pPr marL="646665" indent="0">
              <a:buNone/>
              <a:defRPr sz="2829" b="1"/>
            </a:lvl2pPr>
            <a:lvl3pPr marL="1293328" indent="0">
              <a:buNone/>
              <a:defRPr sz="2546" b="1"/>
            </a:lvl3pPr>
            <a:lvl4pPr marL="1939993" indent="0">
              <a:buNone/>
              <a:defRPr sz="2263" b="1"/>
            </a:lvl4pPr>
            <a:lvl5pPr marL="2586657" indent="0">
              <a:buNone/>
              <a:defRPr sz="2263" b="1"/>
            </a:lvl5pPr>
            <a:lvl6pPr marL="3233321" indent="0">
              <a:buNone/>
              <a:defRPr sz="2263" b="1"/>
            </a:lvl6pPr>
            <a:lvl7pPr marL="3879986" indent="0">
              <a:buNone/>
              <a:defRPr sz="2263" b="1"/>
            </a:lvl7pPr>
            <a:lvl8pPr marL="4526650" indent="0">
              <a:buNone/>
              <a:defRPr sz="2263" b="1"/>
            </a:lvl8pPr>
            <a:lvl9pPr marL="5173314" indent="0">
              <a:buNone/>
              <a:defRPr sz="22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398" y="8072214"/>
            <a:ext cx="15910568" cy="14663997"/>
          </a:xfrm>
        </p:spPr>
        <p:txBody>
          <a:bodyPr/>
          <a:lstStyle>
            <a:lvl1pPr>
              <a:defRPr sz="3395"/>
            </a:lvl1pPr>
            <a:lvl2pPr>
              <a:defRPr sz="2829"/>
            </a:lvl2pPr>
            <a:lvl3pPr>
              <a:defRPr sz="254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D79B4A-A062-4345-99B2-E9AC471BF3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898C6-A31B-4176-8525-9ECD6883137B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60026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9B667F-3D51-41CE-B478-115220DC6A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B6A5-E496-4816-AB2C-4BC495150294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08470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FF46679-0950-49FE-A8E1-80347F306B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3C372-324E-4511-B5E9-42CF06138FD2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3887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776" y="1013517"/>
            <a:ext cx="11841989" cy="4312214"/>
          </a:xfrm>
        </p:spPr>
        <p:txBody>
          <a:bodyPr anchor="b"/>
          <a:lstStyle>
            <a:lvl1pPr algn="l">
              <a:defRPr sz="2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3870" y="1013517"/>
            <a:ext cx="20125096" cy="21722693"/>
          </a:xfrm>
        </p:spPr>
        <p:txBody>
          <a:bodyPr/>
          <a:lstStyle>
            <a:lvl1pPr>
              <a:defRPr sz="4526"/>
            </a:lvl1pPr>
            <a:lvl2pPr>
              <a:defRPr sz="3960"/>
            </a:lvl2pPr>
            <a:lvl3pPr>
              <a:defRPr sz="3395"/>
            </a:lvl3pPr>
            <a:lvl4pPr>
              <a:defRPr sz="2829"/>
            </a:lvl4pPr>
            <a:lvl5pPr>
              <a:defRPr sz="2829"/>
            </a:lvl5pPr>
            <a:lvl6pPr>
              <a:defRPr sz="2829"/>
            </a:lvl6pPr>
            <a:lvl7pPr>
              <a:defRPr sz="2829"/>
            </a:lvl7pPr>
            <a:lvl8pPr>
              <a:defRPr sz="2829"/>
            </a:lvl8pPr>
            <a:lvl9pPr>
              <a:defRPr sz="2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776" y="5325731"/>
            <a:ext cx="11841989" cy="17410479"/>
          </a:xfrm>
        </p:spPr>
        <p:txBody>
          <a:bodyPr/>
          <a:lstStyle>
            <a:lvl1pPr marL="0" indent="0">
              <a:buNone/>
              <a:defRPr sz="1980"/>
            </a:lvl1pPr>
            <a:lvl2pPr marL="646665" indent="0">
              <a:buNone/>
              <a:defRPr sz="1697"/>
            </a:lvl2pPr>
            <a:lvl3pPr marL="1293328" indent="0">
              <a:buNone/>
              <a:defRPr sz="1414"/>
            </a:lvl3pPr>
            <a:lvl4pPr marL="1939993" indent="0">
              <a:buNone/>
              <a:defRPr sz="1273"/>
            </a:lvl4pPr>
            <a:lvl5pPr marL="2586657" indent="0">
              <a:buNone/>
              <a:defRPr sz="1273"/>
            </a:lvl5pPr>
            <a:lvl6pPr marL="3233321" indent="0">
              <a:buNone/>
              <a:defRPr sz="1273"/>
            </a:lvl6pPr>
            <a:lvl7pPr marL="3879986" indent="0">
              <a:buNone/>
              <a:defRPr sz="1273"/>
            </a:lvl7pPr>
            <a:lvl8pPr marL="4526650" indent="0">
              <a:buNone/>
              <a:defRPr sz="1273"/>
            </a:lvl8pPr>
            <a:lvl9pPr marL="5173314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656E8A-D60D-4837-89A6-6360CF7D04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0EBB4-BE93-4538-AF35-32A61E1D7D46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5604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146" y="17816784"/>
            <a:ext cx="21598045" cy="2103355"/>
          </a:xfrm>
        </p:spPr>
        <p:txBody>
          <a:bodyPr anchor="b"/>
          <a:lstStyle>
            <a:lvl1pPr algn="l">
              <a:defRPr sz="2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7146" y="2273958"/>
            <a:ext cx="21598045" cy="15271208"/>
          </a:xfrm>
        </p:spPr>
        <p:txBody>
          <a:bodyPr/>
          <a:lstStyle>
            <a:lvl1pPr marL="0" indent="0">
              <a:buNone/>
              <a:defRPr sz="4526"/>
            </a:lvl1pPr>
            <a:lvl2pPr marL="646665" indent="0">
              <a:buNone/>
              <a:defRPr sz="3960"/>
            </a:lvl2pPr>
            <a:lvl3pPr marL="1293328" indent="0">
              <a:buNone/>
              <a:defRPr sz="3395"/>
            </a:lvl3pPr>
            <a:lvl4pPr marL="1939993" indent="0">
              <a:buNone/>
              <a:defRPr sz="2829"/>
            </a:lvl4pPr>
            <a:lvl5pPr marL="2586657" indent="0">
              <a:buNone/>
              <a:defRPr sz="2829"/>
            </a:lvl5pPr>
            <a:lvl6pPr marL="3233321" indent="0">
              <a:buNone/>
              <a:defRPr sz="2829"/>
            </a:lvl6pPr>
            <a:lvl7pPr marL="3879986" indent="0">
              <a:buNone/>
              <a:defRPr sz="2829"/>
            </a:lvl7pPr>
            <a:lvl8pPr marL="4526650" indent="0">
              <a:buNone/>
              <a:defRPr sz="2829"/>
            </a:lvl8pPr>
            <a:lvl9pPr marL="5173314" indent="0">
              <a:buNone/>
              <a:defRPr sz="2829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7146" y="19920139"/>
            <a:ext cx="21598045" cy="2986674"/>
          </a:xfrm>
        </p:spPr>
        <p:txBody>
          <a:bodyPr/>
          <a:lstStyle>
            <a:lvl1pPr marL="0" indent="0">
              <a:buNone/>
              <a:defRPr sz="1980"/>
            </a:lvl1pPr>
            <a:lvl2pPr marL="646665" indent="0">
              <a:buNone/>
              <a:defRPr sz="1697"/>
            </a:lvl2pPr>
            <a:lvl3pPr marL="1293328" indent="0">
              <a:buNone/>
              <a:defRPr sz="1414"/>
            </a:lvl3pPr>
            <a:lvl4pPr marL="1939993" indent="0">
              <a:buNone/>
              <a:defRPr sz="1273"/>
            </a:lvl4pPr>
            <a:lvl5pPr marL="2586657" indent="0">
              <a:buNone/>
              <a:defRPr sz="1273"/>
            </a:lvl5pPr>
            <a:lvl6pPr marL="3233321" indent="0">
              <a:buNone/>
              <a:defRPr sz="1273"/>
            </a:lvl6pPr>
            <a:lvl7pPr marL="3879986" indent="0">
              <a:buNone/>
              <a:defRPr sz="1273"/>
            </a:lvl7pPr>
            <a:lvl8pPr marL="4526650" indent="0">
              <a:buNone/>
              <a:defRPr sz="1273"/>
            </a:lvl8pPr>
            <a:lvl9pPr marL="5173314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E6AACF-6996-4BEE-94E1-455FCA9344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5FF2E-39F9-47FC-AD97-A0AA630F187A}" type="slidenum">
              <a:rPr lang="de-AT" altLang="en-US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8566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C39437E-8876-4107-B30A-65830EA05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6582" y="1254830"/>
            <a:ext cx="31479843" cy="41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76760" tIns="88200" rIns="176760" bIns="88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5A28CD3-1E91-4017-8B54-0348F73C0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6582" y="6070997"/>
            <a:ext cx="31479843" cy="164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76760" tIns="88200" rIns="176760" bIns="88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7157FCB-A81C-4742-9360-D1427BEF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580" y="22967422"/>
            <a:ext cx="8161856" cy="1731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 sz="3960"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EECA20C-CF76-4FEF-829C-4C036A4D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9465" y="22967422"/>
            <a:ext cx="11076323" cy="1731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GB" sz="3960"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0252B7-8DDA-49FB-97F4-5D929A8401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5576814" y="22967422"/>
            <a:ext cx="8159611" cy="1730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76760" tIns="88200" rIns="176760" bIns="882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fld id="{65FA03B5-37CC-4721-BC24-1C128B80435E}" type="slidenum">
              <a:rPr lang="de-AT" altLang="en-US"/>
              <a:pPr/>
              <a:t>‹Nr.›</a:t>
            </a:fld>
            <a:endParaRPr lang="de-A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12">
          <a:solidFill>
            <a:srgbClr val="000000"/>
          </a:solidFill>
          <a:latin typeface="+mj-lt"/>
          <a:ea typeface="+mj-ea"/>
          <a:cs typeface="+mj-cs"/>
        </a:defRPr>
      </a:lvl1pPr>
      <a:lvl2pPr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3556653" indent="-323332"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4203318" indent="-323332"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4849983" indent="-323332"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5496646" indent="-323332" algn="ctr" defTabSz="64666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12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484999" indent="-484999" algn="l" defTabSz="646665" rtl="0" eaLnBrk="0" fontAlgn="base" hangingPunct="0">
        <a:spcBef>
          <a:spcPts val="235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476">
          <a:solidFill>
            <a:srgbClr val="000000"/>
          </a:solidFill>
          <a:latin typeface="+mn-lt"/>
          <a:ea typeface="+mn-ea"/>
          <a:cs typeface="+mn-cs"/>
        </a:defRPr>
      </a:lvl1pPr>
      <a:lvl2pPr marL="1050829" indent="-404166" algn="l" defTabSz="646665" rtl="0" eaLnBrk="0" fontAlgn="base" hangingPunct="0">
        <a:spcBef>
          <a:spcPts val="20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8345">
          <a:solidFill>
            <a:srgbClr val="000000"/>
          </a:solidFill>
          <a:latin typeface="+mn-lt"/>
          <a:ea typeface="+mn-ea"/>
          <a:cs typeface="+mn-cs"/>
        </a:defRPr>
      </a:lvl2pPr>
      <a:lvl3pPr marL="1616661" indent="-323332" algn="l" defTabSz="646665" rtl="0" eaLnBrk="0" fontAlgn="base" hangingPunct="0">
        <a:spcBef>
          <a:spcPts val="173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72">
          <a:solidFill>
            <a:srgbClr val="000000"/>
          </a:solidFill>
          <a:latin typeface="+mn-lt"/>
          <a:ea typeface="+mn-ea"/>
          <a:cs typeface="+mn-cs"/>
        </a:defRPr>
      </a:lvl3pPr>
      <a:lvl4pPr marL="2263325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940">
          <a:solidFill>
            <a:srgbClr val="000000"/>
          </a:solidFill>
          <a:latin typeface="+mn-lt"/>
          <a:ea typeface="+mn-ea"/>
          <a:cs typeface="+mn-cs"/>
        </a:defRPr>
      </a:lvl4pPr>
      <a:lvl5pPr marL="2909990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940">
          <a:solidFill>
            <a:srgbClr val="000000"/>
          </a:solidFill>
          <a:latin typeface="+mn-lt"/>
          <a:ea typeface="+mn-ea"/>
          <a:cs typeface="+mn-cs"/>
        </a:defRPr>
      </a:lvl5pPr>
      <a:lvl6pPr marL="3556653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40">
          <a:solidFill>
            <a:srgbClr val="000000"/>
          </a:solidFill>
          <a:latin typeface="+mn-lt"/>
          <a:ea typeface="+mn-ea"/>
          <a:cs typeface="+mn-cs"/>
        </a:defRPr>
      </a:lvl6pPr>
      <a:lvl7pPr marL="4203318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40">
          <a:solidFill>
            <a:srgbClr val="000000"/>
          </a:solidFill>
          <a:latin typeface="+mn-lt"/>
          <a:ea typeface="+mn-ea"/>
          <a:cs typeface="+mn-cs"/>
        </a:defRPr>
      </a:lvl7pPr>
      <a:lvl8pPr marL="4849983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40">
          <a:solidFill>
            <a:srgbClr val="000000"/>
          </a:solidFill>
          <a:latin typeface="+mn-lt"/>
          <a:ea typeface="+mn-ea"/>
          <a:cs typeface="+mn-cs"/>
        </a:defRPr>
      </a:lvl8pPr>
      <a:lvl9pPr marL="5496646" indent="-323332" algn="l" defTabSz="646665" rtl="0" eaLnBrk="0" fontAlgn="base" hangingPunct="0">
        <a:spcBef>
          <a:spcPts val="146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4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1pPr>
      <a:lvl2pPr marL="646665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2pPr>
      <a:lvl3pPr marL="1293328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3pPr>
      <a:lvl4pPr marL="1939993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4pPr>
      <a:lvl5pPr marL="2586657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5pPr>
      <a:lvl6pPr marL="3233321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6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7pPr>
      <a:lvl8pPr marL="4526650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14" algn="l" defTabSz="1293328" rtl="0" eaLnBrk="1" latinLnBrk="0" hangingPunct="1">
        <a:defRPr sz="2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" Type="http://schemas.openxmlformats.org/officeDocument/2006/relationships/image" Target="../media/image1.jpeg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tif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tiff"/><Relationship Id="rId19" Type="http://schemas.openxmlformats.org/officeDocument/2006/relationships/image" Target="../media/image18.jpg"/><Relationship Id="rId4" Type="http://schemas.openxmlformats.org/officeDocument/2006/relationships/image" Target="../media/image3.emf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409D6D6-0352-4DFE-9B22-D3F8BB33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00" y="883062"/>
            <a:ext cx="9705768" cy="67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7296" tIns="66194" rIns="127296" bIns="66194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sz="80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FORECASTING KARST SPRING DISCHARGE WITH EXPLAINABLE MACHINE LEARNING MODELS </a:t>
            </a:r>
            <a:endParaRPr lang="en-GB" altLang="en-US" sz="16600" b="1" cap="small" dirty="0">
              <a:solidFill>
                <a:schemeClr val="tx1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5FC0E6-BA91-4796-896E-3C23B2823F2A}"/>
              </a:ext>
            </a:extLst>
          </p:cNvPr>
          <p:cNvSpPr txBox="1"/>
          <p:nvPr/>
        </p:nvSpPr>
        <p:spPr>
          <a:xfrm>
            <a:off x="10874648" y="8262915"/>
            <a:ext cx="25146039" cy="10714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22009A0-1B12-4D8E-BB82-56774012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2975808"/>
            <a:ext cx="35999738" cy="2476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en-US" sz="3960">
              <a:latin typeface="Calibri" panose="020F0502020204030204" pitchFamily="34" charset="0"/>
            </a:endParaRPr>
          </a:p>
        </p:txBody>
      </p:sp>
      <p:pic>
        <p:nvPicPr>
          <p:cNvPr id="6" name="Picture 12" descr="TULogo.jpg">
            <a:extLst>
              <a:ext uri="{FF2B5EF4-FFF2-40B4-BE49-F238E27FC236}">
                <a16:creationId xmlns:a16="http://schemas.microsoft.com/office/drawing/2014/main" id="{18010293-5F93-42BA-87BB-BFB684DB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0" y="23215079"/>
            <a:ext cx="6605552" cy="20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538A2FAB-7B95-4650-8F6E-D0ECA611761D}"/>
              </a:ext>
            </a:extLst>
          </p:cNvPr>
          <p:cNvGrpSpPr>
            <a:grpSpLocks/>
          </p:cNvGrpSpPr>
          <p:nvPr/>
        </p:nvGrpSpPr>
        <p:grpSpPr bwMode="auto">
          <a:xfrm>
            <a:off x="12970689" y="23593116"/>
            <a:ext cx="10058359" cy="1446599"/>
            <a:chOff x="1804" y="17"/>
            <a:chExt cx="1997" cy="282"/>
          </a:xfrm>
        </p:grpSpPr>
        <p:pic>
          <p:nvPicPr>
            <p:cNvPr id="8" name="Picture 9" descr="waterresources_bildmarke_1.png">
              <a:extLst>
                <a:ext uri="{FF2B5EF4-FFF2-40B4-BE49-F238E27FC236}">
                  <a16:creationId xmlns:a16="http://schemas.microsoft.com/office/drawing/2014/main" id="{B81FF86D-558A-4355-BBD6-F0AFE163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" y="32"/>
              <a:ext cx="56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WRS_text1.emf">
              <a:extLst>
                <a:ext uri="{FF2B5EF4-FFF2-40B4-BE49-F238E27FC236}">
                  <a16:creationId xmlns:a16="http://schemas.microsoft.com/office/drawing/2014/main" id="{5A44D17F-9212-4747-AF29-8D29073AF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17"/>
              <a:ext cx="143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WRS_url1.emf">
              <a:extLst>
                <a:ext uri="{FF2B5EF4-FFF2-40B4-BE49-F238E27FC236}">
                  <a16:creationId xmlns:a16="http://schemas.microsoft.com/office/drawing/2014/main" id="{70A60EA2-9D32-4380-B185-D1F299A7E00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236"/>
              <a:ext cx="92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631AD6F-3AB4-4462-B73C-65ADA10B162F}"/>
              </a:ext>
            </a:extLst>
          </p:cNvPr>
          <p:cNvGrpSpPr>
            <a:grpSpLocks noChangeAspect="1"/>
          </p:cNvGrpSpPr>
          <p:nvPr/>
        </p:nvGrpSpPr>
        <p:grpSpPr>
          <a:xfrm>
            <a:off x="29159543" y="23205166"/>
            <a:ext cx="6312640" cy="2247223"/>
            <a:chOff x="23321287" y="1188227"/>
            <a:chExt cx="5442206" cy="1913946"/>
          </a:xfrm>
        </p:grpSpPr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A3F31E0D-D248-4698-9ACC-E5B02BE2954E}"/>
                </a:ext>
              </a:extLst>
            </p:cNvPr>
            <p:cNvSpPr/>
            <p:nvPr/>
          </p:nvSpPr>
          <p:spPr>
            <a:xfrm>
              <a:off x="23321287" y="1188227"/>
              <a:ext cx="5442206" cy="191394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AT" sz="1273"/>
            </a:p>
          </p:txBody>
        </p:sp>
        <p:pic>
          <p:nvPicPr>
            <p:cNvPr id="13" name="Bild 1">
              <a:extLst>
                <a:ext uri="{FF2B5EF4-FFF2-40B4-BE49-F238E27FC236}">
                  <a16:creationId xmlns:a16="http://schemas.microsoft.com/office/drawing/2014/main" id="{CCE9F190-CF76-4F06-BBEA-BE8D9719E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60877" y="1347352"/>
              <a:ext cx="5163026" cy="1532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A9E57174-9205-4FC2-823A-9B9CE65EDCD4}"/>
              </a:ext>
            </a:extLst>
          </p:cNvPr>
          <p:cNvSpPr txBox="1"/>
          <p:nvPr/>
        </p:nvSpPr>
        <p:spPr>
          <a:xfrm>
            <a:off x="1055787" y="8148661"/>
            <a:ext cx="10069700" cy="1088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Anna Pölz</a:t>
            </a:r>
            <a:r>
              <a:rPr lang="en-US" sz="3200" baseline="30000" dirty="0">
                <a:solidFill>
                  <a:schemeClr val="tx1"/>
                </a:solidFill>
              </a:rPr>
              <a:t>1*</a:t>
            </a:r>
            <a:r>
              <a:rPr lang="en-US" sz="3200" dirty="0">
                <a:solidFill>
                  <a:schemeClr val="tx1"/>
                </a:solidFill>
              </a:rPr>
              <a:t>, Julia Derx</a:t>
            </a:r>
            <a:r>
              <a:rPr lang="en-US" sz="3200" baseline="30000" dirty="0">
                <a:solidFill>
                  <a:schemeClr val="tx1"/>
                </a:solidFill>
              </a:rPr>
              <a:t>1*</a:t>
            </a:r>
            <a:r>
              <a:rPr lang="en-US" sz="3200" dirty="0">
                <a:solidFill>
                  <a:schemeClr val="tx1"/>
                </a:solidFill>
              </a:rPr>
              <a:t>, Andreas Farnleitner</a:t>
            </a:r>
            <a:r>
              <a:rPr lang="en-US" sz="3200" baseline="30000" dirty="0">
                <a:solidFill>
                  <a:schemeClr val="tx1"/>
                </a:solidFill>
              </a:rPr>
              <a:t>2,3*</a:t>
            </a:r>
            <a:r>
              <a:rPr lang="en-US" sz="3200" dirty="0">
                <a:solidFill>
                  <a:schemeClr val="tx1"/>
                </a:solidFill>
              </a:rPr>
              <a:t>, Alfred Paul Blaschke</a:t>
            </a:r>
            <a:r>
              <a:rPr lang="en-US" sz="3200" baseline="30000" dirty="0">
                <a:solidFill>
                  <a:schemeClr val="tx1"/>
                </a:solidFill>
              </a:rPr>
              <a:t>1*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408C88-DC70-4350-937E-34B2C7A902E0}"/>
              </a:ext>
            </a:extLst>
          </p:cNvPr>
          <p:cNvSpPr txBox="1"/>
          <p:nvPr/>
        </p:nvSpPr>
        <p:spPr>
          <a:xfrm>
            <a:off x="1062110" y="10374379"/>
            <a:ext cx="9716541" cy="868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MOTIVATION &amp; OBJECTIVES</a:t>
            </a:r>
            <a:endParaRPr lang="de-DE" sz="2000" cap="small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Karst systems exhibit complex hydrological characteristics including sinking streams, caves and networks of conduits and fractures. We propose data-driven modelling approaches to forecast dynamic karst spring discharge, based on a large variety of variables. 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pPr marL="514351" indent="-514351">
              <a:spcAft>
                <a:spcPts val="1800"/>
              </a:spcAft>
              <a:buFont typeface="+mj-lt"/>
              <a:buAutoNum type="arabicPeriod"/>
            </a:pPr>
            <a:r>
              <a:rPr lang="de-DE" sz="3200" dirty="0" err="1">
                <a:solidFill>
                  <a:schemeClr val="tx1"/>
                </a:solidFill>
              </a:rPr>
              <a:t>Compare</a:t>
            </a:r>
            <a:r>
              <a:rPr lang="de-DE" sz="3200" dirty="0">
                <a:solidFill>
                  <a:schemeClr val="tx1"/>
                </a:solidFill>
              </a:rPr>
              <a:t> ML </a:t>
            </a:r>
            <a:r>
              <a:rPr lang="de-DE" sz="3200" dirty="0" err="1">
                <a:solidFill>
                  <a:schemeClr val="tx1"/>
                </a:solidFill>
              </a:rPr>
              <a:t>modelling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approaches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of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varying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complexity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</a:p>
          <a:p>
            <a:pPr marL="514351" indent="-514351">
              <a:spcAft>
                <a:spcPts val="1800"/>
              </a:spcAft>
              <a:buFont typeface="+mj-lt"/>
              <a:buAutoNum type="arabicPeriod"/>
            </a:pPr>
            <a:r>
              <a:rPr lang="de-DE" sz="3200" dirty="0" err="1">
                <a:solidFill>
                  <a:schemeClr val="tx1"/>
                </a:solidFill>
              </a:rPr>
              <a:t>Apply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the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DeepSHAP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method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for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local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model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explanations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</a:p>
          <a:p>
            <a:pPr marL="514351" indent="-514351">
              <a:spcAft>
                <a:spcPts val="1800"/>
              </a:spcAft>
              <a:buFont typeface="+mj-lt"/>
              <a:buAutoNum type="arabicPeriod"/>
            </a:pPr>
            <a:r>
              <a:rPr lang="de-DE" sz="3200" dirty="0" err="1">
                <a:solidFill>
                  <a:schemeClr val="tx1"/>
                </a:solidFill>
              </a:rPr>
              <a:t>Identify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seasonal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differences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through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model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explanations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622C1A-4208-4B7D-A4FA-457F4AEA9C1B}"/>
              </a:ext>
            </a:extLst>
          </p:cNvPr>
          <p:cNvSpPr txBox="1"/>
          <p:nvPr/>
        </p:nvSpPr>
        <p:spPr>
          <a:xfrm>
            <a:off x="11216656" y="872089"/>
            <a:ext cx="8053730" cy="95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STUDY SITE &amp; DATA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Hydrological data: spring discharge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Meteorological data: rainfall, snow height, air temperature (2 stations)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Physicochemical data: turbidity, SAC at 254nm, electrical conductivity, water temperature</a:t>
            </a:r>
          </a:p>
          <a:p>
            <a:endParaRPr lang="de-DE" sz="9600" cap="small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9B2A70-1868-4E73-8E83-6E716116EDD4}"/>
              </a:ext>
            </a:extLst>
          </p:cNvPr>
          <p:cNvSpPr txBox="1"/>
          <p:nvPr/>
        </p:nvSpPr>
        <p:spPr>
          <a:xfrm>
            <a:off x="19686198" y="870729"/>
            <a:ext cx="7212257" cy="139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METHODS</a:t>
            </a:r>
            <a:endParaRPr lang="de-DE" sz="6000" cap="small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0A7406-B6B3-4E32-9AB3-3B4A465A6339}"/>
              </a:ext>
            </a:extLst>
          </p:cNvPr>
          <p:cNvSpPr txBox="1"/>
          <p:nvPr/>
        </p:nvSpPr>
        <p:spPr>
          <a:xfrm>
            <a:off x="11333393" y="8658837"/>
            <a:ext cx="10387323" cy="17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RESULTS</a:t>
            </a:r>
            <a:endParaRPr lang="de-DE" sz="9600" cap="small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0D0E36-8E78-4CEE-97D8-67DABD80643A}"/>
              </a:ext>
            </a:extLst>
          </p:cNvPr>
          <p:cNvSpPr txBox="1"/>
          <p:nvPr/>
        </p:nvSpPr>
        <p:spPr>
          <a:xfrm>
            <a:off x="11216656" y="19343269"/>
            <a:ext cx="13320359" cy="355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CONCLUSION</a:t>
            </a:r>
          </a:p>
          <a:p>
            <a:endParaRPr lang="de-DE" sz="1050" cap="small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r>
              <a:rPr lang="de-DE" dirty="0" err="1">
                <a:solidFill>
                  <a:schemeClr val="tx1"/>
                </a:solidFill>
              </a:rPr>
              <a:t>We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found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that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higher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model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complexity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coincides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more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accurate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model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test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case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all </a:t>
            </a:r>
            <a:r>
              <a:rPr lang="de-DE" dirty="0" err="1">
                <a:solidFill>
                  <a:schemeClr val="tx1"/>
                </a:solidFill>
              </a:rPr>
              <a:t>seasons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largest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attributor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historic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discharge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r>
              <a:rPr lang="de-DE" dirty="0">
                <a:solidFill>
                  <a:schemeClr val="tx1"/>
                </a:solidFill>
              </a:rPr>
              <a:t>. In </a:t>
            </a:r>
            <a:r>
              <a:rPr lang="de-DE" dirty="0" err="1">
                <a:solidFill>
                  <a:schemeClr val="tx1"/>
                </a:solidFill>
              </a:rPr>
              <a:t>winter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further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major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attributors</a:t>
            </a:r>
            <a:r>
              <a:rPr lang="de-DE" dirty="0">
                <a:solidFill>
                  <a:schemeClr val="tx1"/>
                </a:solidFill>
              </a:rPr>
              <a:t>. In spring </a:t>
            </a:r>
            <a:r>
              <a:rPr lang="de-DE" dirty="0" err="1">
                <a:solidFill>
                  <a:schemeClr val="tx1"/>
                </a:solidFill>
              </a:rPr>
              <a:t>air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temperature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conductivity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snow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influenced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model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most</a:t>
            </a:r>
            <a:r>
              <a:rPr lang="de-DE" dirty="0">
                <a:solidFill>
                  <a:schemeClr val="tx1"/>
                </a:solidFill>
              </a:rPr>
              <a:t>. In </a:t>
            </a:r>
            <a:r>
              <a:rPr lang="de-DE" dirty="0" err="1">
                <a:solidFill>
                  <a:schemeClr val="tx1"/>
                </a:solidFill>
              </a:rPr>
              <a:t>summer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autumn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rainfall</a:t>
            </a:r>
            <a:r>
              <a:rPr lang="de-DE" dirty="0">
                <a:solidFill>
                  <a:schemeClr val="tx1"/>
                </a:solidFill>
              </a:rPr>
              <a:t>, SAC 254nm and </a:t>
            </a:r>
            <a:r>
              <a:rPr lang="de-DE" dirty="0" err="1">
                <a:solidFill>
                  <a:schemeClr val="tx1"/>
                </a:solidFill>
              </a:rPr>
              <a:t>turbidity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were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attributors</a:t>
            </a:r>
            <a:r>
              <a:rPr lang="de-DE" dirty="0">
                <a:solidFill>
                  <a:schemeClr val="tx1"/>
                </a:solidFill>
              </a:rPr>
              <a:t>. The </a:t>
            </a:r>
            <a:r>
              <a:rPr lang="de-DE" dirty="0" err="1">
                <a:solidFill>
                  <a:schemeClr val="tx1"/>
                </a:solidFill>
              </a:rPr>
              <a:t>findings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correspond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physical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understanding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snow-melt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rainfall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events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karst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systems</a:t>
            </a:r>
            <a:r>
              <a:rPr lang="de-DE" dirty="0">
                <a:solidFill>
                  <a:schemeClr val="tx1"/>
                </a:solidFill>
              </a:rPr>
              <a:t>.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E464DC5-EF2D-427E-9EE1-79E405C83C45}"/>
              </a:ext>
            </a:extLst>
          </p:cNvPr>
          <p:cNvSpPr txBox="1"/>
          <p:nvPr/>
        </p:nvSpPr>
        <p:spPr>
          <a:xfrm>
            <a:off x="25181306" y="19359006"/>
            <a:ext cx="103929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cap="small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ACKNOWLEDGEMENTS &amp; REFERENCES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This work was </a:t>
            </a:r>
            <a:r>
              <a:rPr lang="en-US" sz="2000" dirty="0" err="1">
                <a:solidFill>
                  <a:schemeClr val="tx1"/>
                </a:solidFill>
              </a:rPr>
              <a:t>realised</a:t>
            </a:r>
            <a:r>
              <a:rPr lang="en-US" sz="2000" dirty="0">
                <a:solidFill>
                  <a:schemeClr val="tx1"/>
                </a:solidFill>
              </a:rPr>
              <a:t> in the frame of the Vienna Water resource systems project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ViWa</a:t>
            </a:r>
            <a:r>
              <a:rPr lang="en-US" sz="2000" dirty="0">
                <a:solidFill>
                  <a:schemeClr val="tx1"/>
                </a:solidFill>
              </a:rPr>
              <a:t> 2020+) </a:t>
            </a:r>
            <a:r>
              <a:rPr lang="en-US" sz="2000">
                <a:solidFill>
                  <a:schemeClr val="tx1"/>
                </a:solidFill>
              </a:rPr>
              <a:t>and supported by </a:t>
            </a:r>
            <a:r>
              <a:rPr lang="en-US" sz="2000" dirty="0">
                <a:solidFill>
                  <a:schemeClr val="tx1"/>
                </a:solidFill>
              </a:rPr>
              <a:t>the Austrian Science Fund (FWF) as part of the Vienna Doctoral program on water resources systems [grant number W1219].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Lundberg, S., &amp; Lee, S.-I. (2017).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Unified Approach to Interpreting Model Predictions,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Advances in Neural Information Processing Systems 30 (NIPS 2017) 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Shrikumar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A., Greenside, P., &amp;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Kundaje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A. (2017).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Learning Important Features Through Propagating Activation Difference,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Proceedings of Machine Learning Research 70 (PMLR 2017)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5C3ED52-09CB-4B0A-A94A-CE0D51163F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2354" y="9692534"/>
            <a:ext cx="6077831" cy="6128258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8A9E638-D08A-42F4-AF4D-2491A0A2106E}"/>
              </a:ext>
            </a:extLst>
          </p:cNvPr>
          <p:cNvGrpSpPr/>
          <p:nvPr/>
        </p:nvGrpSpPr>
        <p:grpSpPr>
          <a:xfrm>
            <a:off x="18627052" y="9790935"/>
            <a:ext cx="8789922" cy="5996428"/>
            <a:chOff x="19277256" y="9759573"/>
            <a:chExt cx="8789922" cy="5996428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F6475BA-4A33-4797-BC6B-98EF1CB2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77375" y="13005582"/>
              <a:ext cx="4208946" cy="2750419"/>
            </a:xfrm>
            <a:prstGeom prst="rect">
              <a:avLst/>
            </a:prstGeom>
          </p:spPr>
        </p:pic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8ECE1A67-41EF-40E5-B1F0-631DA3F01551}"/>
                </a:ext>
              </a:extLst>
            </p:cNvPr>
            <p:cNvGrpSpPr/>
            <p:nvPr/>
          </p:nvGrpSpPr>
          <p:grpSpPr>
            <a:xfrm>
              <a:off x="19277256" y="9759573"/>
              <a:ext cx="8789922" cy="5996428"/>
              <a:chOff x="19277256" y="9759573"/>
              <a:chExt cx="8789922" cy="5996428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BC0E08D9-CB01-4459-A704-D5CC1AC6B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77256" y="9759573"/>
                <a:ext cx="4208946" cy="2750419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42DD277D-1B1C-4806-B0C6-8CD16AB56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857206" y="9759573"/>
                <a:ext cx="4208946" cy="2750419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3F13FB70-7381-4015-8681-AA669A33D3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858232" y="13005582"/>
                <a:ext cx="4208946" cy="2750419"/>
              </a:xfrm>
              <a:prstGeom prst="rect">
                <a:avLst/>
              </a:prstGeom>
            </p:spPr>
          </p:pic>
        </p:grp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58867DF-2C55-49B0-A9E1-E416D7F0728A}"/>
              </a:ext>
            </a:extLst>
          </p:cNvPr>
          <p:cNvCxnSpPr>
            <a:cxnSpLocks/>
          </p:cNvCxnSpPr>
          <p:nvPr/>
        </p:nvCxnSpPr>
        <p:spPr bwMode="auto">
          <a:xfrm>
            <a:off x="19270386" y="883062"/>
            <a:ext cx="0" cy="709060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CE38977-A750-442D-B72C-3B1114ADB590}"/>
              </a:ext>
            </a:extLst>
          </p:cNvPr>
          <p:cNvCxnSpPr>
            <a:cxnSpLocks/>
          </p:cNvCxnSpPr>
          <p:nvPr/>
        </p:nvCxnSpPr>
        <p:spPr bwMode="auto">
          <a:xfrm>
            <a:off x="24912637" y="19062898"/>
            <a:ext cx="0" cy="372868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5B5AA72-B0D4-4FC4-AA3E-47A9391039D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874648" y="883062"/>
            <a:ext cx="10772" cy="2191949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B838995-A245-471A-A0D8-E07EEC74E289}"/>
              </a:ext>
            </a:extLst>
          </p:cNvPr>
          <p:cNvGrpSpPr/>
          <p:nvPr/>
        </p:nvGrpSpPr>
        <p:grpSpPr>
          <a:xfrm>
            <a:off x="29625265" y="4707668"/>
            <a:ext cx="5000501" cy="3323987"/>
            <a:chOff x="29633216" y="4902441"/>
            <a:chExt cx="5000501" cy="3323987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2C643B5E-CB0B-4653-9F9D-7BFA410A5371}"/>
                </a:ext>
              </a:extLst>
            </p:cNvPr>
            <p:cNvSpPr txBox="1"/>
            <p:nvPr/>
          </p:nvSpPr>
          <p:spPr>
            <a:xfrm>
              <a:off x="29633216" y="4902441"/>
              <a:ext cx="5000501" cy="33239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2">
                      <a:lumMod val="75000"/>
                    </a:schemeClr>
                  </a:solidFill>
                </a:rPr>
                <a:t>Shapley Value</a:t>
              </a: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2000" dirty="0">
                <a:solidFill>
                  <a:schemeClr val="tx1"/>
                </a:solidFill>
              </a:endParaRPr>
            </a:p>
            <a:p>
              <a:pPr algn="ctr"/>
              <a:endParaRPr lang="de-DE" sz="14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700" b="1" dirty="0">
                  <a:solidFill>
                    <a:srgbClr val="0070C0"/>
                  </a:solidFill>
                </a:rPr>
                <a:t>The Shapley </a:t>
              </a:r>
              <a:r>
                <a:rPr lang="de-DE" sz="1700" b="1" dirty="0" err="1">
                  <a:solidFill>
                    <a:srgbClr val="0070C0"/>
                  </a:solidFill>
                </a:rPr>
                <a:t>value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determines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the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contribution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of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each</a:t>
              </a:r>
              <a:r>
                <a:rPr lang="de-DE" sz="1700" b="1" dirty="0">
                  <a:solidFill>
                    <a:srgbClr val="0070C0"/>
                  </a:solidFill>
                </a:rPr>
                <a:t> feature </a:t>
              </a:r>
              <a:r>
                <a:rPr lang="de-DE" sz="1700" b="1" dirty="0" err="1">
                  <a:solidFill>
                    <a:srgbClr val="0070C0"/>
                  </a:solidFill>
                </a:rPr>
                <a:t>to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the</a:t>
              </a:r>
              <a:r>
                <a:rPr lang="de-DE" sz="1700" b="1" dirty="0">
                  <a:solidFill>
                    <a:srgbClr val="0070C0"/>
                  </a:solidFill>
                </a:rPr>
                <a:t> </a:t>
              </a:r>
              <a:r>
                <a:rPr lang="de-DE" sz="1700" b="1" dirty="0" err="1">
                  <a:solidFill>
                    <a:srgbClr val="0070C0"/>
                  </a:solidFill>
                </a:rPr>
                <a:t>prediction</a:t>
              </a:r>
              <a:r>
                <a:rPr lang="de-DE" sz="1700" b="1" dirty="0">
                  <a:solidFill>
                    <a:srgbClr val="0070C0"/>
                  </a:solidFill>
                </a:rPr>
                <a:t>.</a:t>
              </a: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6128152-87FF-40A4-80EB-6E539E6E7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5861" t="10376" r="16477" b="58114"/>
            <a:stretch/>
          </p:blipFill>
          <p:spPr>
            <a:xfrm>
              <a:off x="30169221" y="5220264"/>
              <a:ext cx="4117970" cy="2547724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A81542F8-0CFC-4C0B-B243-1EECBB3F8F02}"/>
              </a:ext>
            </a:extLst>
          </p:cNvPr>
          <p:cNvSpPr txBox="1"/>
          <p:nvPr/>
        </p:nvSpPr>
        <p:spPr>
          <a:xfrm>
            <a:off x="28646154" y="1682689"/>
            <a:ext cx="70949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Feature attribution via SHAP</a:t>
            </a: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explain the predictions, </a:t>
            </a:r>
            <a:r>
              <a:rPr lang="en-US" dirty="0" err="1">
                <a:solidFill>
                  <a:schemeClr val="tx1"/>
                </a:solidFill>
              </a:rPr>
              <a:t>DeepSHAP</a:t>
            </a:r>
            <a:r>
              <a:rPr lang="en-US" dirty="0">
                <a:solidFill>
                  <a:schemeClr val="tx1"/>
                </a:solidFill>
              </a:rPr>
              <a:t> is used. It is a combination of the </a:t>
            </a:r>
            <a:r>
              <a:rPr lang="en-US" dirty="0" err="1">
                <a:solidFill>
                  <a:schemeClr val="tx1"/>
                </a:solidFill>
              </a:rPr>
              <a:t>DeepLIFT</a:t>
            </a:r>
            <a:r>
              <a:rPr lang="en-US" dirty="0">
                <a:solidFill>
                  <a:schemeClr val="tx1"/>
                </a:solidFill>
              </a:rPr>
              <a:t> algorithm and SHAP, an approximation of Shapley values, which provides additive local explanations. </a:t>
            </a: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6" name="Tabelle 23">
            <a:extLst>
              <a:ext uri="{FF2B5EF4-FFF2-40B4-BE49-F238E27FC236}">
                <a16:creationId xmlns:a16="http://schemas.microsoft.com/office/drawing/2014/main" id="{C574ADD4-EE51-4931-9104-C48A6FA8A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37534"/>
              </p:ext>
            </p:extLst>
          </p:nvPr>
        </p:nvGraphicFramePr>
        <p:xfrm>
          <a:off x="11333586" y="1859272"/>
          <a:ext cx="7293467" cy="3043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915">
                  <a:extLst>
                    <a:ext uri="{9D8B030D-6E8A-4147-A177-3AD203B41FA5}">
                      <a16:colId xmlns:a16="http://schemas.microsoft.com/office/drawing/2014/main" val="1852184305"/>
                    </a:ext>
                  </a:extLst>
                </a:gridCol>
                <a:gridCol w="4104552">
                  <a:extLst>
                    <a:ext uri="{9D8B030D-6E8A-4147-A177-3AD203B41FA5}">
                      <a16:colId xmlns:a16="http://schemas.microsoft.com/office/drawing/2014/main" val="2920585618"/>
                    </a:ext>
                  </a:extLst>
                </a:gridCol>
              </a:tblGrid>
              <a:tr h="95342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Spring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Limestone karst aquifer spring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LKAS2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(AUT) 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22651"/>
                  </a:ext>
                </a:extLst>
              </a:tr>
              <a:tr h="52243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Catchment area 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93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70 km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95575"/>
                  </a:ext>
                </a:extLst>
              </a:tr>
              <a:tr h="52243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Catchment altitude 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93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2300 m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a.s.l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8596"/>
                  </a:ext>
                </a:extLst>
              </a:tr>
              <a:tr h="52243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Mean discharge 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93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5.88 m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35471"/>
                  </a:ext>
                </a:extLst>
              </a:tr>
              <a:tr h="522435">
                <a:tc>
                  <a:txBody>
                    <a:bodyPr/>
                    <a:lstStyle/>
                    <a:p>
                      <a:r>
                        <a:rPr lang="de-DE" sz="2800" dirty="0"/>
                        <a:t>Max/min - </a:t>
                      </a:r>
                      <a:r>
                        <a:rPr lang="de-DE" sz="2800" dirty="0" err="1"/>
                        <a:t>ratio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800" dirty="0"/>
                        <a:t>57.5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53012"/>
                  </a:ext>
                </a:extLst>
              </a:tr>
            </a:tbl>
          </a:graphicData>
        </a:graphic>
      </p:graphicFrame>
      <p:pic>
        <p:nvPicPr>
          <p:cNvPr id="30" name="Grafik 29">
            <a:extLst>
              <a:ext uri="{FF2B5EF4-FFF2-40B4-BE49-F238E27FC236}">
                <a16:creationId xmlns:a16="http://schemas.microsoft.com/office/drawing/2014/main" id="{7FC97F32-7185-48F9-A38E-A8BB37B63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20" y="23547431"/>
            <a:ext cx="1333333" cy="133333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675C537-ECE7-468F-91D6-691DABB9F5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88" y="23355823"/>
            <a:ext cx="1404957" cy="187154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1F2262BA-BFE6-43B5-BDDF-6009DA37382E}"/>
              </a:ext>
            </a:extLst>
          </p:cNvPr>
          <p:cNvSpPr txBox="1"/>
          <p:nvPr/>
        </p:nvSpPr>
        <p:spPr>
          <a:xfrm>
            <a:off x="11384205" y="15983507"/>
            <a:ext cx="5886561" cy="71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Fig 1. Mean </a:t>
            </a:r>
            <a:r>
              <a:rPr lang="de-DE" sz="2000" dirty="0" err="1">
                <a:solidFill>
                  <a:schemeClr val="tx1"/>
                </a:solidFill>
              </a:rPr>
              <a:t>errors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over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hourly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discharge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forecasts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from</a:t>
            </a:r>
            <a:r>
              <a:rPr lang="de-DE" sz="2000" dirty="0">
                <a:solidFill>
                  <a:schemeClr val="tx1"/>
                </a:solidFill>
              </a:rPr>
              <a:t> 0 - 96h </a:t>
            </a:r>
            <a:r>
              <a:rPr lang="de-DE" sz="2000" dirty="0" err="1">
                <a:solidFill>
                  <a:schemeClr val="tx1"/>
                </a:solidFill>
              </a:rPr>
              <a:t>ahead</a:t>
            </a:r>
            <a:r>
              <a:rPr lang="de-DE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AD3C6FB-4D36-4C18-8D4D-B4222FAEFB21}"/>
              </a:ext>
            </a:extLst>
          </p:cNvPr>
          <p:cNvSpPr txBox="1"/>
          <p:nvPr/>
        </p:nvSpPr>
        <p:spPr>
          <a:xfrm>
            <a:off x="18549376" y="15983507"/>
            <a:ext cx="9173264" cy="71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Fig 2. </a:t>
            </a:r>
            <a:r>
              <a:rPr lang="de-DE" sz="2000" dirty="0" err="1">
                <a:solidFill>
                  <a:schemeClr val="tx1"/>
                </a:solidFill>
              </a:rPr>
              <a:t>DeepSHAP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attribution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results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season</a:t>
            </a:r>
            <a:r>
              <a:rPr lang="de-DE" sz="2000" dirty="0">
                <a:solidFill>
                  <a:schemeClr val="tx1"/>
                </a:solidFill>
              </a:rPr>
              <a:t> and </a:t>
            </a:r>
            <a:r>
              <a:rPr lang="de-DE" sz="2000" dirty="0" err="1">
                <a:solidFill>
                  <a:schemeClr val="tx1"/>
                </a:solidFill>
              </a:rPr>
              <a:t>sorted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by</a:t>
            </a:r>
            <a:r>
              <a:rPr lang="de-DE" sz="2000" dirty="0">
                <a:solidFill>
                  <a:schemeClr val="tx1"/>
                </a:solidFill>
              </a:rPr>
              <a:t> SHAP </a:t>
            </a:r>
            <a:r>
              <a:rPr lang="de-DE" sz="2000" dirty="0" err="1">
                <a:solidFill>
                  <a:schemeClr val="tx1"/>
                </a:solidFill>
              </a:rPr>
              <a:t>value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magnitude</a:t>
            </a:r>
            <a:r>
              <a:rPr lang="de-DE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1EAAC63-144A-4219-BAA0-9189556684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0463" y="10491476"/>
            <a:ext cx="7510737" cy="176047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DDA4FD4-3832-4AA3-8C79-F0486444C5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7717" y="14022338"/>
            <a:ext cx="7429245" cy="1744532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A29F3FB1-F15E-48A5-9645-21BD82A8C6C1}"/>
              </a:ext>
            </a:extLst>
          </p:cNvPr>
          <p:cNvSpPr txBox="1"/>
          <p:nvPr/>
        </p:nvSpPr>
        <p:spPr>
          <a:xfrm>
            <a:off x="28230347" y="12418354"/>
            <a:ext cx="7510737" cy="4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Fig 3a. Per sample </a:t>
            </a:r>
            <a:r>
              <a:rPr lang="de-AT" sz="2000" dirty="0" err="1">
                <a:solidFill>
                  <a:schemeClr val="tx1"/>
                </a:solidFill>
              </a:rPr>
              <a:t>explanation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during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low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flow</a:t>
            </a:r>
            <a:r>
              <a:rPr lang="de-AT" sz="2000" dirty="0">
                <a:solidFill>
                  <a:schemeClr val="tx1"/>
                </a:solidFill>
              </a:rPr>
              <a:t> (12/2018)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3F963B9-AB3A-4EA7-A873-29A615F3E9E0}"/>
              </a:ext>
            </a:extLst>
          </p:cNvPr>
          <p:cNvSpPr txBox="1"/>
          <p:nvPr/>
        </p:nvSpPr>
        <p:spPr>
          <a:xfrm>
            <a:off x="28230347" y="15983507"/>
            <a:ext cx="7510737" cy="4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Fig 3b. Per sample </a:t>
            </a:r>
            <a:r>
              <a:rPr lang="de-AT" sz="2000" dirty="0" err="1">
                <a:solidFill>
                  <a:schemeClr val="tx1"/>
                </a:solidFill>
              </a:rPr>
              <a:t>explanation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during</a:t>
            </a:r>
            <a:r>
              <a:rPr lang="de-AT" sz="2000" dirty="0">
                <a:solidFill>
                  <a:schemeClr val="tx1"/>
                </a:solidFill>
              </a:rPr>
              <a:t> high </a:t>
            </a:r>
            <a:r>
              <a:rPr lang="de-AT" sz="2000" dirty="0" err="1">
                <a:solidFill>
                  <a:schemeClr val="tx1"/>
                </a:solidFill>
              </a:rPr>
              <a:t>flow</a:t>
            </a:r>
            <a:r>
              <a:rPr lang="de-AT" sz="2000" dirty="0">
                <a:solidFill>
                  <a:schemeClr val="tx1"/>
                </a:solidFill>
              </a:rPr>
              <a:t> (07/2019)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091E6F9-8CBB-4990-A87C-DC18433B90C6}"/>
              </a:ext>
            </a:extLst>
          </p:cNvPr>
          <p:cNvSpPr txBox="1"/>
          <p:nvPr/>
        </p:nvSpPr>
        <p:spPr>
          <a:xfrm>
            <a:off x="996351" y="19442913"/>
            <a:ext cx="9536875" cy="270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tx1"/>
                </a:solidFill>
              </a:rPr>
              <a:t>1 </a:t>
            </a:r>
            <a:r>
              <a:rPr lang="en-US" sz="2400" dirty="0">
                <a:solidFill>
                  <a:schemeClr val="tx1"/>
                </a:solidFill>
              </a:rPr>
              <a:t>Institute of Hydraulic Engineering and Water Resources Management, TU Wien, Vienna, Austria, </a:t>
            </a:r>
          </a:p>
          <a:p>
            <a:r>
              <a:rPr lang="en-US" sz="2400" baseline="30000" dirty="0">
                <a:solidFill>
                  <a:schemeClr val="tx1"/>
                </a:solidFill>
              </a:rPr>
              <a:t>2 </a:t>
            </a:r>
            <a:r>
              <a:rPr lang="en-US" sz="2400" dirty="0">
                <a:solidFill>
                  <a:schemeClr val="tx1"/>
                </a:solidFill>
              </a:rPr>
              <a:t>Institute of Chemical, Environmental and Bioscience Engineering, TU Wien, Vienna, Austria,</a:t>
            </a:r>
          </a:p>
          <a:p>
            <a:r>
              <a:rPr lang="en-US" sz="2400" baseline="30000" dirty="0">
                <a:solidFill>
                  <a:schemeClr val="tx1"/>
                </a:solidFill>
              </a:rPr>
              <a:t>3 </a:t>
            </a:r>
            <a:r>
              <a:rPr lang="en-US" sz="2400" dirty="0">
                <a:solidFill>
                  <a:schemeClr val="tx1"/>
                </a:solidFill>
              </a:rPr>
              <a:t>Research Division Water &amp; Health, Karl Landsteiner University for Health Sciences, </a:t>
            </a:r>
            <a:r>
              <a:rPr lang="en-US" sz="2400" dirty="0" err="1">
                <a:solidFill>
                  <a:schemeClr val="tx1"/>
                </a:solidFill>
              </a:rPr>
              <a:t>Krems</a:t>
            </a:r>
            <a:r>
              <a:rPr lang="en-US" sz="2400" dirty="0">
                <a:solidFill>
                  <a:schemeClr val="tx1"/>
                </a:solidFill>
              </a:rPr>
              <a:t>, Austria,</a:t>
            </a:r>
          </a:p>
          <a:p>
            <a:r>
              <a:rPr lang="en-US" sz="2400" baseline="30000" dirty="0">
                <a:solidFill>
                  <a:schemeClr val="tx1"/>
                </a:solidFill>
              </a:rPr>
              <a:t>* </a:t>
            </a:r>
            <a:r>
              <a:rPr lang="en-US" sz="2400" dirty="0">
                <a:solidFill>
                  <a:schemeClr val="tx1"/>
                </a:solidFill>
              </a:rPr>
              <a:t>Interuniversity Cooperation Centre (ICC) Water &amp; Health, Austria</a:t>
            </a:r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0ADDDE0-483A-4520-970B-DED7D5AA4A23}"/>
              </a:ext>
            </a:extLst>
          </p:cNvPr>
          <p:cNvSpPr txBox="1"/>
          <p:nvPr/>
        </p:nvSpPr>
        <p:spPr>
          <a:xfrm>
            <a:off x="19686199" y="1682689"/>
            <a:ext cx="854414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Model comparison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We compare the predictive performance of the following models for karst spring discharge forecasting: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Multivariate Adaptive Regression Spline (MARS)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Feed-forward neural network (ANN)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Long short-term memory model (LSTM)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They reflect a wide range of ML modelling approaches with regards to complexity.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performance is evaluated using the four metrics Nash-Sutcliffe efficiency (NSE), mean absolute error (MAE), root mean square error (RMSE) and symmetric mean absolute percent error (</a:t>
            </a:r>
            <a:r>
              <a:rPr lang="en-US" dirty="0" err="1">
                <a:solidFill>
                  <a:schemeClr val="tx1"/>
                </a:solidFill>
              </a:rPr>
              <a:t>sMAPE</a:t>
            </a:r>
            <a:r>
              <a:rPr lang="en-US" dirty="0">
                <a:solidFill>
                  <a:schemeClr val="tx1"/>
                </a:solidFill>
              </a:rPr>
              <a:t>). </a:t>
            </a:r>
          </a:p>
          <a:p>
            <a:endParaRPr lang="de-DE" sz="32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8B28457-5E2F-457F-864C-7DCB8E51ACC4}"/>
              </a:ext>
            </a:extLst>
          </p:cNvPr>
          <p:cNvSpPr txBox="1"/>
          <p:nvPr/>
        </p:nvSpPr>
        <p:spPr>
          <a:xfrm>
            <a:off x="11333392" y="17011509"/>
            <a:ext cx="588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Model performance increases with model complexity for the test case LKAS2.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18C7A3CC-5624-4442-9641-FF1B3B890749}"/>
              </a:ext>
            </a:extLst>
          </p:cNvPr>
          <p:cNvSpPr txBox="1"/>
          <p:nvPr/>
        </p:nvSpPr>
        <p:spPr>
          <a:xfrm>
            <a:off x="18535989" y="17014620"/>
            <a:ext cx="8846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Model explanations results vary greatly between seasons. Predictions in spring are attributed to snow-related features. In summer and autumn mostly rainfall and physicochemical features are attributors.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6D66CCD-0CDB-4591-8491-FE0CF2B4BF4E}"/>
              </a:ext>
            </a:extLst>
          </p:cNvPr>
          <p:cNvSpPr txBox="1"/>
          <p:nvPr/>
        </p:nvSpPr>
        <p:spPr>
          <a:xfrm>
            <a:off x="28260463" y="17015295"/>
            <a:ext cx="7424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explanations obtained by SHAP values indicate that the model's predictions are influenced by rainfall events at high flows and accumulated snow during low flows.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7E3E55F-C060-42D4-8F1E-112131AEF8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77" y="23305810"/>
            <a:ext cx="1360660" cy="190405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5654421-3621-4CD8-ACEE-50199860351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b="18346"/>
          <a:stretch/>
        </p:blipFill>
        <p:spPr>
          <a:xfrm>
            <a:off x="24537015" y="23149395"/>
            <a:ext cx="2961085" cy="20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Benutzerdefiniert</PresentationFormat>
  <Paragraphs>74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Cooper Hewitt</vt:lpstr>
      <vt:lpstr>Times New Roman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</dc:creator>
  <cp:lastModifiedBy>Anna</cp:lastModifiedBy>
  <cp:revision>463</cp:revision>
  <cp:lastPrinted>1601-01-01T00:00:00Z</cp:lastPrinted>
  <dcterms:created xsi:type="dcterms:W3CDTF">2008-04-15T06:57:48Z</dcterms:created>
  <dcterms:modified xsi:type="dcterms:W3CDTF">2023-04-23T14:30:29Z</dcterms:modified>
</cp:coreProperties>
</file>