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73" r:id="rId2"/>
    <p:sldId id="274" r:id="rId3"/>
    <p:sldId id="275" r:id="rId4"/>
    <p:sldId id="276" r:id="rId5"/>
    <p:sldId id="260" r:id="rId6"/>
    <p:sldId id="277" r:id="rId7"/>
    <p:sldId id="278" r:id="rId8"/>
    <p:sldId id="262" r:id="rId9"/>
    <p:sldId id="263" r:id="rId10"/>
    <p:sldId id="267" r:id="rId11"/>
    <p:sldId id="271" r:id="rId12"/>
    <p:sldId id="279" r:id="rId13"/>
    <p:sldId id="26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4CE"/>
    <a:srgbClr val="5AE4D6"/>
    <a:srgbClr val="007E00"/>
    <a:srgbClr val="9E4D27"/>
    <a:srgbClr val="3E5B5B"/>
    <a:srgbClr val="777700"/>
    <a:srgbClr val="FF3434"/>
    <a:srgbClr val="FF07FF"/>
    <a:srgbClr val="FF8600"/>
    <a:srgbClr val="FFBA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892" y="60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E9C630-83E3-4815-A85C-BD1520A1F84C}" type="doc">
      <dgm:prSet loTypeId="urn:microsoft.com/office/officeart/2011/layout/TabList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7381314-566A-40B0-B84A-37CB9B4007B8}">
      <dgm:prSet phldrT="[Text]"/>
      <dgm:spPr/>
      <dgm:t>
        <a:bodyPr/>
        <a:lstStyle/>
        <a:p>
          <a:r>
            <a:rPr lang="en-US" dirty="0"/>
            <a:t>Contribution</a:t>
          </a:r>
        </a:p>
      </dgm:t>
    </dgm:pt>
    <dgm:pt modelId="{114657F6-971A-44F4-BEDF-D52B94A17C8B}" type="parTrans" cxnId="{DCA8060C-66B2-42DC-BE13-82F1E4959D93}">
      <dgm:prSet/>
      <dgm:spPr/>
      <dgm:t>
        <a:bodyPr/>
        <a:lstStyle/>
        <a:p>
          <a:endParaRPr lang="en-US"/>
        </a:p>
      </dgm:t>
    </dgm:pt>
    <dgm:pt modelId="{D7E6F363-77B5-44BE-971F-D148E16846E3}" type="sibTrans" cxnId="{DCA8060C-66B2-42DC-BE13-82F1E4959D93}">
      <dgm:prSet/>
      <dgm:spPr/>
      <dgm:t>
        <a:bodyPr/>
        <a:lstStyle/>
        <a:p>
          <a:endParaRPr lang="en-US"/>
        </a:p>
      </dgm:t>
    </dgm:pt>
    <dgm:pt modelId="{92483631-AB9A-4D19-8179-158EAB3FD699}">
      <dgm:prSet phldrT="[Text]"/>
      <dgm:spPr/>
      <dgm:t>
        <a:bodyPr/>
        <a:lstStyle/>
        <a:p>
          <a:r>
            <a:rPr lang="en-US" dirty="0"/>
            <a:t>What is the typical contribution of precursor emissions from various regions/sectors to </a:t>
          </a:r>
          <a:r>
            <a:rPr lang="en-US" b="1" dirty="0"/>
            <a:t>tropospheric O</a:t>
          </a:r>
          <a:r>
            <a:rPr lang="en-US" b="1" baseline="-25000" dirty="0"/>
            <a:t>3</a:t>
          </a:r>
          <a:r>
            <a:rPr lang="en-US" b="1" dirty="0"/>
            <a:t> burden</a:t>
          </a:r>
          <a:r>
            <a:rPr lang="en-US" dirty="0"/>
            <a:t>?</a:t>
          </a:r>
        </a:p>
      </dgm:t>
    </dgm:pt>
    <dgm:pt modelId="{FEE17644-035E-4C1D-B69A-4CD1670543C1}" type="parTrans" cxnId="{31D25D73-41AF-4E5B-9F60-A935C462D8A1}">
      <dgm:prSet/>
      <dgm:spPr/>
      <dgm:t>
        <a:bodyPr/>
        <a:lstStyle/>
        <a:p>
          <a:endParaRPr lang="en-US"/>
        </a:p>
      </dgm:t>
    </dgm:pt>
    <dgm:pt modelId="{8F829F18-80D4-4F41-9174-692F7E63DA5D}" type="sibTrans" cxnId="{31D25D73-41AF-4E5B-9F60-A935C462D8A1}">
      <dgm:prSet/>
      <dgm:spPr/>
      <dgm:t>
        <a:bodyPr/>
        <a:lstStyle/>
        <a:p>
          <a:endParaRPr lang="en-US"/>
        </a:p>
      </dgm:t>
    </dgm:pt>
    <dgm:pt modelId="{B68A5C89-149B-4A98-B748-A7C73CDA23BA}">
      <dgm:prSet phldrT="[Text]"/>
      <dgm:spPr/>
      <dgm:t>
        <a:bodyPr/>
        <a:lstStyle/>
        <a:p>
          <a:r>
            <a:rPr lang="en-US" dirty="0"/>
            <a:t>Efficiency</a:t>
          </a:r>
        </a:p>
      </dgm:t>
    </dgm:pt>
    <dgm:pt modelId="{867F4471-A088-43A1-8112-859BED1CFADF}" type="parTrans" cxnId="{2AF18FFA-1E7F-4530-BE16-2AB703573A13}">
      <dgm:prSet/>
      <dgm:spPr/>
      <dgm:t>
        <a:bodyPr/>
        <a:lstStyle/>
        <a:p>
          <a:endParaRPr lang="en-US"/>
        </a:p>
      </dgm:t>
    </dgm:pt>
    <dgm:pt modelId="{B20D852A-7CA2-4D4B-A93E-7B5877025000}" type="sibTrans" cxnId="{2AF18FFA-1E7F-4530-BE16-2AB703573A13}">
      <dgm:prSet/>
      <dgm:spPr/>
      <dgm:t>
        <a:bodyPr/>
        <a:lstStyle/>
        <a:p>
          <a:endParaRPr lang="en-US"/>
        </a:p>
      </dgm:t>
    </dgm:pt>
    <dgm:pt modelId="{B8E7A4F0-08DA-4416-BE08-2F59C5F5BB41}">
      <dgm:prSet phldrT="[Text]"/>
      <dgm:spPr/>
      <dgm:t>
        <a:bodyPr/>
        <a:lstStyle/>
        <a:p>
          <a:r>
            <a:rPr lang="en-US" dirty="0"/>
            <a:t>How does the </a:t>
          </a:r>
          <a:r>
            <a:rPr lang="en-US" b="1" dirty="0"/>
            <a:t>ozone production efficiency </a:t>
          </a:r>
          <a:r>
            <a:rPr lang="en-US" dirty="0"/>
            <a:t>respond to </a:t>
          </a:r>
          <a:r>
            <a:rPr lang="en-US" b="1" dirty="0"/>
            <a:t>changing precursor emissions </a:t>
          </a:r>
          <a:r>
            <a:rPr lang="en-US" dirty="0"/>
            <a:t>during the </a:t>
          </a:r>
          <a:r>
            <a:rPr lang="en-US" b="1" dirty="0"/>
            <a:t>2000-2018 period</a:t>
          </a:r>
          <a:r>
            <a:rPr lang="en-US" dirty="0"/>
            <a:t>?</a:t>
          </a:r>
        </a:p>
      </dgm:t>
    </dgm:pt>
    <dgm:pt modelId="{2006D3AB-E2D5-451A-A826-917E906AB14B}" type="parTrans" cxnId="{4935FD16-91E2-45F3-BC07-A198CF8519FC}">
      <dgm:prSet/>
      <dgm:spPr/>
      <dgm:t>
        <a:bodyPr/>
        <a:lstStyle/>
        <a:p>
          <a:endParaRPr lang="en-US"/>
        </a:p>
      </dgm:t>
    </dgm:pt>
    <dgm:pt modelId="{4BC0672C-21AC-4976-B44C-EFDE85C8A476}" type="sibTrans" cxnId="{4935FD16-91E2-45F3-BC07-A198CF8519FC}">
      <dgm:prSet/>
      <dgm:spPr/>
      <dgm:t>
        <a:bodyPr/>
        <a:lstStyle/>
        <a:p>
          <a:endParaRPr lang="en-US"/>
        </a:p>
      </dgm:t>
    </dgm:pt>
    <dgm:pt modelId="{FB1B8625-E282-40FA-A9E9-16BD0D7F2B20}">
      <dgm:prSet phldrT="[Text]" phldr="1"/>
      <dgm:spPr/>
      <dgm:t>
        <a:bodyPr/>
        <a:lstStyle/>
        <a:p>
          <a:endParaRPr lang="en-US" dirty="0"/>
        </a:p>
      </dgm:t>
    </dgm:pt>
    <dgm:pt modelId="{D4719D68-AF6F-438A-8AB2-51A93EC4156B}" type="parTrans" cxnId="{5DF8897C-9128-41F3-B25A-D2C293C6C64C}">
      <dgm:prSet/>
      <dgm:spPr/>
      <dgm:t>
        <a:bodyPr/>
        <a:lstStyle/>
        <a:p>
          <a:endParaRPr lang="en-US"/>
        </a:p>
      </dgm:t>
    </dgm:pt>
    <dgm:pt modelId="{E234611A-3330-4AF5-AF4C-1156FEE2AAEA}" type="sibTrans" cxnId="{5DF8897C-9128-41F3-B25A-D2C293C6C64C}">
      <dgm:prSet/>
      <dgm:spPr/>
      <dgm:t>
        <a:bodyPr/>
        <a:lstStyle/>
        <a:p>
          <a:endParaRPr lang="en-US"/>
        </a:p>
      </dgm:t>
    </dgm:pt>
    <dgm:pt modelId="{FE5AD35C-ABCB-46C8-ABDC-61461A04DD54}">
      <dgm:prSet phldrT="[Text]"/>
      <dgm:spPr/>
      <dgm:t>
        <a:bodyPr/>
        <a:lstStyle/>
        <a:p>
          <a:r>
            <a:rPr lang="en-US" dirty="0"/>
            <a:t>Contrast</a:t>
          </a:r>
        </a:p>
      </dgm:t>
    </dgm:pt>
    <dgm:pt modelId="{A315E744-8734-44CC-ABA7-57FB616CB336}" type="parTrans" cxnId="{A4684856-BB93-41C8-B9D4-590FEABE2CB5}">
      <dgm:prSet/>
      <dgm:spPr/>
      <dgm:t>
        <a:bodyPr/>
        <a:lstStyle/>
        <a:p>
          <a:endParaRPr lang="en-US"/>
        </a:p>
      </dgm:t>
    </dgm:pt>
    <dgm:pt modelId="{8BCF777B-9CAA-4F31-8BE5-7C571D719856}" type="sibTrans" cxnId="{A4684856-BB93-41C8-B9D4-590FEABE2CB5}">
      <dgm:prSet/>
      <dgm:spPr/>
      <dgm:t>
        <a:bodyPr/>
        <a:lstStyle/>
        <a:p>
          <a:endParaRPr lang="en-US"/>
        </a:p>
      </dgm:t>
    </dgm:pt>
    <dgm:pt modelId="{593173B6-FCF4-4B53-8941-9C70E70BB60D}">
      <dgm:prSet phldrT="[Text]"/>
      <dgm:spPr/>
      <dgm:t>
        <a:bodyPr/>
        <a:lstStyle/>
        <a:p>
          <a:r>
            <a:rPr lang="en-US" dirty="0"/>
            <a:t>How do contributions to burden contrast with contribution to </a:t>
          </a:r>
          <a:r>
            <a:rPr lang="en-US" b="1" dirty="0"/>
            <a:t>surface O</a:t>
          </a:r>
          <a:r>
            <a:rPr lang="en-US" b="1" baseline="-25000" dirty="0"/>
            <a:t>3</a:t>
          </a:r>
          <a:r>
            <a:rPr lang="en-US" dirty="0"/>
            <a:t> and </a:t>
          </a:r>
          <a:r>
            <a:rPr lang="en-US" b="1" dirty="0"/>
            <a:t>population weighted O</a:t>
          </a:r>
          <a:r>
            <a:rPr lang="en-US" b="1" baseline="-25000" dirty="0"/>
            <a:t>3</a:t>
          </a:r>
          <a:r>
            <a:rPr lang="en-US" dirty="0"/>
            <a:t>?</a:t>
          </a:r>
        </a:p>
      </dgm:t>
    </dgm:pt>
    <dgm:pt modelId="{31D004A9-7C28-4E88-8DAC-1B4BC465538B}" type="parTrans" cxnId="{15D6905D-DBE5-4DB3-BC9B-912E1937A88F}">
      <dgm:prSet/>
      <dgm:spPr/>
      <dgm:t>
        <a:bodyPr/>
        <a:lstStyle/>
        <a:p>
          <a:endParaRPr lang="en-US"/>
        </a:p>
      </dgm:t>
    </dgm:pt>
    <dgm:pt modelId="{D16C31C8-B863-46C8-B393-84F1B049751F}" type="sibTrans" cxnId="{15D6905D-DBE5-4DB3-BC9B-912E1937A88F}">
      <dgm:prSet/>
      <dgm:spPr/>
      <dgm:t>
        <a:bodyPr/>
        <a:lstStyle/>
        <a:p>
          <a:endParaRPr lang="en-US"/>
        </a:p>
      </dgm:t>
    </dgm:pt>
    <dgm:pt modelId="{B6DD77CF-E4E9-4E75-900A-7AE4F7B48250}">
      <dgm:prSet phldrT="[Text]" phldr="1"/>
      <dgm:spPr/>
      <dgm:t>
        <a:bodyPr/>
        <a:lstStyle/>
        <a:p>
          <a:endParaRPr lang="en-US" dirty="0"/>
        </a:p>
      </dgm:t>
    </dgm:pt>
    <dgm:pt modelId="{8FA923E3-2D44-4058-B3D9-0C93A8460F27}" type="parTrans" cxnId="{7C7D039E-84D1-4A4F-94B7-C9ADAC08EA5B}">
      <dgm:prSet/>
      <dgm:spPr/>
      <dgm:t>
        <a:bodyPr/>
        <a:lstStyle/>
        <a:p>
          <a:endParaRPr lang="en-US"/>
        </a:p>
      </dgm:t>
    </dgm:pt>
    <dgm:pt modelId="{EEAC37ED-B29B-4C0A-8A4C-8283926D2E6B}" type="sibTrans" cxnId="{7C7D039E-84D1-4A4F-94B7-C9ADAC08EA5B}">
      <dgm:prSet/>
      <dgm:spPr/>
      <dgm:t>
        <a:bodyPr/>
        <a:lstStyle/>
        <a:p>
          <a:endParaRPr lang="en-US"/>
        </a:p>
      </dgm:t>
    </dgm:pt>
    <dgm:pt modelId="{73815D42-5E0A-4D4A-BD71-931D120680E8}">
      <dgm:prSet phldrT="[Text]" phldr="1"/>
      <dgm:spPr/>
      <dgm:t>
        <a:bodyPr/>
        <a:lstStyle/>
        <a:p>
          <a:endParaRPr lang="en-US" dirty="0"/>
        </a:p>
      </dgm:t>
    </dgm:pt>
    <dgm:pt modelId="{A040D36D-A445-422A-901A-AE452920A0C5}" type="sibTrans" cxnId="{EC54504A-D096-4203-9C58-24F3658D852B}">
      <dgm:prSet/>
      <dgm:spPr/>
      <dgm:t>
        <a:bodyPr/>
        <a:lstStyle/>
        <a:p>
          <a:endParaRPr lang="en-US"/>
        </a:p>
      </dgm:t>
    </dgm:pt>
    <dgm:pt modelId="{4F52A9C4-C28A-4EE0-88CE-654908D069AB}" type="parTrans" cxnId="{EC54504A-D096-4203-9C58-24F3658D852B}">
      <dgm:prSet/>
      <dgm:spPr/>
      <dgm:t>
        <a:bodyPr/>
        <a:lstStyle/>
        <a:p>
          <a:endParaRPr lang="en-US"/>
        </a:p>
      </dgm:t>
    </dgm:pt>
    <dgm:pt modelId="{26DD84E0-696D-4E22-A62B-E824180BD851}" type="pres">
      <dgm:prSet presAssocID="{DAE9C630-83E3-4815-A85C-BD1520A1F84C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</dgm:pt>
    <dgm:pt modelId="{E55D69A9-DE68-40F7-A174-77528586993A}" type="pres">
      <dgm:prSet presAssocID="{77381314-566A-40B0-B84A-37CB9B4007B8}" presName="composite" presStyleCnt="0"/>
      <dgm:spPr/>
    </dgm:pt>
    <dgm:pt modelId="{EADE4702-9E77-400F-9D31-7A64CDA44AD5}" type="pres">
      <dgm:prSet presAssocID="{77381314-566A-40B0-B84A-37CB9B4007B8}" presName="FirstChild" presStyleLbl="revTx" presStyleIdx="0" presStyleCnt="6">
        <dgm:presLayoutVars>
          <dgm:chMax val="0"/>
          <dgm:chPref val="0"/>
          <dgm:bulletEnabled val="1"/>
        </dgm:presLayoutVars>
      </dgm:prSet>
      <dgm:spPr/>
    </dgm:pt>
    <dgm:pt modelId="{DABF659C-66F9-4B60-83E3-BBA995549131}" type="pres">
      <dgm:prSet presAssocID="{77381314-566A-40B0-B84A-37CB9B4007B8}" presName="Parent" presStyleLbl="alignNode1" presStyleIdx="0" presStyleCnt="3">
        <dgm:presLayoutVars>
          <dgm:chMax val="3"/>
          <dgm:chPref val="3"/>
          <dgm:bulletEnabled val="1"/>
        </dgm:presLayoutVars>
      </dgm:prSet>
      <dgm:spPr/>
    </dgm:pt>
    <dgm:pt modelId="{C9E95D03-98C6-4FEC-A497-035C6C7CF2D5}" type="pres">
      <dgm:prSet presAssocID="{77381314-566A-40B0-B84A-37CB9B4007B8}" presName="Accent" presStyleLbl="parChTrans1D1" presStyleIdx="0" presStyleCnt="3"/>
      <dgm:spPr/>
    </dgm:pt>
    <dgm:pt modelId="{3D60EA79-3573-44FE-87A4-D9A85EC8C425}" type="pres">
      <dgm:prSet presAssocID="{77381314-566A-40B0-B84A-37CB9B4007B8}" presName="Child" presStyleLbl="revTx" presStyleIdx="1" presStyleCnt="6">
        <dgm:presLayoutVars>
          <dgm:chMax val="0"/>
          <dgm:chPref val="0"/>
          <dgm:bulletEnabled val="1"/>
        </dgm:presLayoutVars>
      </dgm:prSet>
      <dgm:spPr/>
    </dgm:pt>
    <dgm:pt modelId="{E4AAE2D5-9125-4F7F-8EBA-5355ED2D09F6}" type="pres">
      <dgm:prSet presAssocID="{D7E6F363-77B5-44BE-971F-D148E16846E3}" presName="sibTrans" presStyleCnt="0"/>
      <dgm:spPr/>
    </dgm:pt>
    <dgm:pt modelId="{B121FD4C-D1F8-4632-AF7A-CBFD59090049}" type="pres">
      <dgm:prSet presAssocID="{B68A5C89-149B-4A98-B748-A7C73CDA23BA}" presName="composite" presStyleCnt="0"/>
      <dgm:spPr/>
    </dgm:pt>
    <dgm:pt modelId="{5063FF3E-5D07-496B-9193-AF7F3163CA89}" type="pres">
      <dgm:prSet presAssocID="{B68A5C89-149B-4A98-B748-A7C73CDA23BA}" presName="FirstChild" presStyleLbl="revTx" presStyleIdx="2" presStyleCnt="6">
        <dgm:presLayoutVars>
          <dgm:chMax val="0"/>
          <dgm:chPref val="0"/>
          <dgm:bulletEnabled val="1"/>
        </dgm:presLayoutVars>
      </dgm:prSet>
      <dgm:spPr/>
    </dgm:pt>
    <dgm:pt modelId="{9FF5D627-766F-474A-AD0D-37B6ADEC578A}" type="pres">
      <dgm:prSet presAssocID="{B68A5C89-149B-4A98-B748-A7C73CDA23BA}" presName="Parent" presStyleLbl="alignNode1" presStyleIdx="1" presStyleCnt="3">
        <dgm:presLayoutVars>
          <dgm:chMax val="3"/>
          <dgm:chPref val="3"/>
          <dgm:bulletEnabled val="1"/>
        </dgm:presLayoutVars>
      </dgm:prSet>
      <dgm:spPr/>
    </dgm:pt>
    <dgm:pt modelId="{DB07E1B4-AF5E-43B3-B462-04279BA4DFDF}" type="pres">
      <dgm:prSet presAssocID="{B68A5C89-149B-4A98-B748-A7C73CDA23BA}" presName="Accent" presStyleLbl="parChTrans1D1" presStyleIdx="1" presStyleCnt="3"/>
      <dgm:spPr/>
    </dgm:pt>
    <dgm:pt modelId="{7E16B5DB-A039-4B2E-A1B8-057D9E3902D6}" type="pres">
      <dgm:prSet presAssocID="{B68A5C89-149B-4A98-B748-A7C73CDA23BA}" presName="Child" presStyleLbl="revTx" presStyleIdx="3" presStyleCnt="6">
        <dgm:presLayoutVars>
          <dgm:chMax val="0"/>
          <dgm:chPref val="0"/>
          <dgm:bulletEnabled val="1"/>
        </dgm:presLayoutVars>
      </dgm:prSet>
      <dgm:spPr/>
    </dgm:pt>
    <dgm:pt modelId="{D576E4BD-8C3B-43CB-9AD0-71C0CA4CAC94}" type="pres">
      <dgm:prSet presAssocID="{B20D852A-7CA2-4D4B-A93E-7B5877025000}" presName="sibTrans" presStyleCnt="0"/>
      <dgm:spPr/>
    </dgm:pt>
    <dgm:pt modelId="{C0F78697-86E8-4F86-8704-85AFC976E7B9}" type="pres">
      <dgm:prSet presAssocID="{FE5AD35C-ABCB-46C8-ABDC-61461A04DD54}" presName="composite" presStyleCnt="0"/>
      <dgm:spPr/>
    </dgm:pt>
    <dgm:pt modelId="{40027307-AF47-4705-A042-FB79C8E668D4}" type="pres">
      <dgm:prSet presAssocID="{FE5AD35C-ABCB-46C8-ABDC-61461A04DD54}" presName="FirstChild" presStyleLbl="revTx" presStyleIdx="4" presStyleCnt="6">
        <dgm:presLayoutVars>
          <dgm:chMax val="0"/>
          <dgm:chPref val="0"/>
          <dgm:bulletEnabled val="1"/>
        </dgm:presLayoutVars>
      </dgm:prSet>
      <dgm:spPr/>
    </dgm:pt>
    <dgm:pt modelId="{E3FE6A43-5B2F-471C-9116-3493D7054BCA}" type="pres">
      <dgm:prSet presAssocID="{FE5AD35C-ABCB-46C8-ABDC-61461A04DD54}" presName="Parent" presStyleLbl="alignNode1" presStyleIdx="2" presStyleCnt="3">
        <dgm:presLayoutVars>
          <dgm:chMax val="3"/>
          <dgm:chPref val="3"/>
          <dgm:bulletEnabled val="1"/>
        </dgm:presLayoutVars>
      </dgm:prSet>
      <dgm:spPr/>
    </dgm:pt>
    <dgm:pt modelId="{491482FD-2C9E-4062-B2C9-2534D4942916}" type="pres">
      <dgm:prSet presAssocID="{FE5AD35C-ABCB-46C8-ABDC-61461A04DD54}" presName="Accent" presStyleLbl="parChTrans1D1" presStyleIdx="2" presStyleCnt="3"/>
      <dgm:spPr/>
    </dgm:pt>
    <dgm:pt modelId="{3C451767-075B-472B-AFBE-68DDD7C0D093}" type="pres">
      <dgm:prSet presAssocID="{FE5AD35C-ABCB-46C8-ABDC-61461A04DD54}" presName="Child" presStyleLbl="revTx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DCA8060C-66B2-42DC-BE13-82F1E4959D93}" srcId="{DAE9C630-83E3-4815-A85C-BD1520A1F84C}" destId="{77381314-566A-40B0-B84A-37CB9B4007B8}" srcOrd="0" destOrd="0" parTransId="{114657F6-971A-44F4-BEDF-D52B94A17C8B}" sibTransId="{D7E6F363-77B5-44BE-971F-D148E16846E3}"/>
    <dgm:cxn modelId="{4935FD16-91E2-45F3-BC07-A198CF8519FC}" srcId="{B68A5C89-149B-4A98-B748-A7C73CDA23BA}" destId="{B8E7A4F0-08DA-4416-BE08-2F59C5F5BB41}" srcOrd="0" destOrd="0" parTransId="{2006D3AB-E2D5-451A-A826-917E906AB14B}" sibTransId="{4BC0672C-21AC-4976-B44C-EFDE85C8A476}"/>
    <dgm:cxn modelId="{2B40251E-7AB9-45FD-8CAA-611BD1A832B7}" type="presOf" srcId="{73815D42-5E0A-4D4A-BD71-931D120680E8}" destId="{3D60EA79-3573-44FE-87A4-D9A85EC8C425}" srcOrd="0" destOrd="0" presId="urn:microsoft.com/office/officeart/2011/layout/TabList"/>
    <dgm:cxn modelId="{E581DF22-5966-47D8-B3D8-831E8BC7EDB8}" type="presOf" srcId="{77381314-566A-40B0-B84A-37CB9B4007B8}" destId="{DABF659C-66F9-4B60-83E3-BBA995549131}" srcOrd="0" destOrd="0" presId="urn:microsoft.com/office/officeart/2011/layout/TabList"/>
    <dgm:cxn modelId="{15D6905D-DBE5-4DB3-BC9B-912E1937A88F}" srcId="{FE5AD35C-ABCB-46C8-ABDC-61461A04DD54}" destId="{593173B6-FCF4-4B53-8941-9C70E70BB60D}" srcOrd="0" destOrd="0" parTransId="{31D004A9-7C28-4E88-8DAC-1B4BC465538B}" sibTransId="{D16C31C8-B863-46C8-B393-84F1B049751F}"/>
    <dgm:cxn modelId="{12EE1963-06FD-46EB-8F04-3424476003CA}" type="presOf" srcId="{B6DD77CF-E4E9-4E75-900A-7AE4F7B48250}" destId="{3C451767-075B-472B-AFBE-68DDD7C0D093}" srcOrd="0" destOrd="0" presId="urn:microsoft.com/office/officeart/2011/layout/TabList"/>
    <dgm:cxn modelId="{FCD7F147-E562-4A0F-9848-F3BF8BD563CC}" type="presOf" srcId="{593173B6-FCF4-4B53-8941-9C70E70BB60D}" destId="{40027307-AF47-4705-A042-FB79C8E668D4}" srcOrd="0" destOrd="0" presId="urn:microsoft.com/office/officeart/2011/layout/TabList"/>
    <dgm:cxn modelId="{EC54504A-D096-4203-9C58-24F3658D852B}" srcId="{77381314-566A-40B0-B84A-37CB9B4007B8}" destId="{73815D42-5E0A-4D4A-BD71-931D120680E8}" srcOrd="1" destOrd="0" parTransId="{4F52A9C4-C28A-4EE0-88CE-654908D069AB}" sibTransId="{A040D36D-A445-422A-901A-AE452920A0C5}"/>
    <dgm:cxn modelId="{B960566A-99FE-4C29-BD27-03DB92FE6D1A}" type="presOf" srcId="{B68A5C89-149B-4A98-B748-A7C73CDA23BA}" destId="{9FF5D627-766F-474A-AD0D-37B6ADEC578A}" srcOrd="0" destOrd="0" presId="urn:microsoft.com/office/officeart/2011/layout/TabList"/>
    <dgm:cxn modelId="{E7EC3150-2A0E-4F2A-8439-0F85AA70A9CC}" type="presOf" srcId="{B8E7A4F0-08DA-4416-BE08-2F59C5F5BB41}" destId="{5063FF3E-5D07-496B-9193-AF7F3163CA89}" srcOrd="0" destOrd="0" presId="urn:microsoft.com/office/officeart/2011/layout/TabList"/>
    <dgm:cxn modelId="{31D25D73-41AF-4E5B-9F60-A935C462D8A1}" srcId="{77381314-566A-40B0-B84A-37CB9B4007B8}" destId="{92483631-AB9A-4D19-8179-158EAB3FD699}" srcOrd="0" destOrd="0" parTransId="{FEE17644-035E-4C1D-B69A-4CD1670543C1}" sibTransId="{8F829F18-80D4-4F41-9174-692F7E63DA5D}"/>
    <dgm:cxn modelId="{A4684856-BB93-41C8-B9D4-590FEABE2CB5}" srcId="{DAE9C630-83E3-4815-A85C-BD1520A1F84C}" destId="{FE5AD35C-ABCB-46C8-ABDC-61461A04DD54}" srcOrd="2" destOrd="0" parTransId="{A315E744-8734-44CC-ABA7-57FB616CB336}" sibTransId="{8BCF777B-9CAA-4F31-8BE5-7C571D719856}"/>
    <dgm:cxn modelId="{5DF8897C-9128-41F3-B25A-D2C293C6C64C}" srcId="{B68A5C89-149B-4A98-B748-A7C73CDA23BA}" destId="{FB1B8625-E282-40FA-A9E9-16BD0D7F2B20}" srcOrd="1" destOrd="0" parTransId="{D4719D68-AF6F-438A-8AB2-51A93EC4156B}" sibTransId="{E234611A-3330-4AF5-AF4C-1156FEE2AAEA}"/>
    <dgm:cxn modelId="{391D5796-6CF8-4E53-9808-D6CF67CBD2C1}" type="presOf" srcId="{92483631-AB9A-4D19-8179-158EAB3FD699}" destId="{EADE4702-9E77-400F-9D31-7A64CDA44AD5}" srcOrd="0" destOrd="0" presId="urn:microsoft.com/office/officeart/2011/layout/TabList"/>
    <dgm:cxn modelId="{7C7D039E-84D1-4A4F-94B7-C9ADAC08EA5B}" srcId="{FE5AD35C-ABCB-46C8-ABDC-61461A04DD54}" destId="{B6DD77CF-E4E9-4E75-900A-7AE4F7B48250}" srcOrd="1" destOrd="0" parTransId="{8FA923E3-2D44-4058-B3D9-0C93A8460F27}" sibTransId="{EEAC37ED-B29B-4C0A-8A4C-8283926D2E6B}"/>
    <dgm:cxn modelId="{69915CAD-D4D5-4F7E-A627-306AF06BF7EB}" type="presOf" srcId="{FE5AD35C-ABCB-46C8-ABDC-61461A04DD54}" destId="{E3FE6A43-5B2F-471C-9116-3493D7054BCA}" srcOrd="0" destOrd="0" presId="urn:microsoft.com/office/officeart/2011/layout/TabList"/>
    <dgm:cxn modelId="{3A3016C0-4E1C-45A8-B3DB-A05E6115DDD5}" type="presOf" srcId="{FB1B8625-E282-40FA-A9E9-16BD0D7F2B20}" destId="{7E16B5DB-A039-4B2E-A1B8-057D9E3902D6}" srcOrd="0" destOrd="0" presId="urn:microsoft.com/office/officeart/2011/layout/TabList"/>
    <dgm:cxn modelId="{E98450C4-5791-45AD-A94E-7740B0CE3F9B}" type="presOf" srcId="{DAE9C630-83E3-4815-A85C-BD1520A1F84C}" destId="{26DD84E0-696D-4E22-A62B-E824180BD851}" srcOrd="0" destOrd="0" presId="urn:microsoft.com/office/officeart/2011/layout/TabList"/>
    <dgm:cxn modelId="{2AF18FFA-1E7F-4530-BE16-2AB703573A13}" srcId="{DAE9C630-83E3-4815-A85C-BD1520A1F84C}" destId="{B68A5C89-149B-4A98-B748-A7C73CDA23BA}" srcOrd="1" destOrd="0" parTransId="{867F4471-A088-43A1-8112-859BED1CFADF}" sibTransId="{B20D852A-7CA2-4D4B-A93E-7B5877025000}"/>
    <dgm:cxn modelId="{1DE9644B-4CDE-4218-A337-D29679DA8EF3}" type="presParOf" srcId="{26DD84E0-696D-4E22-A62B-E824180BD851}" destId="{E55D69A9-DE68-40F7-A174-77528586993A}" srcOrd="0" destOrd="0" presId="urn:microsoft.com/office/officeart/2011/layout/TabList"/>
    <dgm:cxn modelId="{83056BD5-CAEC-4F68-B306-A505D975AC1B}" type="presParOf" srcId="{E55D69A9-DE68-40F7-A174-77528586993A}" destId="{EADE4702-9E77-400F-9D31-7A64CDA44AD5}" srcOrd="0" destOrd="0" presId="urn:microsoft.com/office/officeart/2011/layout/TabList"/>
    <dgm:cxn modelId="{200AA945-C223-4F7B-A5C7-7B0EF7A9EF0E}" type="presParOf" srcId="{E55D69A9-DE68-40F7-A174-77528586993A}" destId="{DABF659C-66F9-4B60-83E3-BBA995549131}" srcOrd="1" destOrd="0" presId="urn:microsoft.com/office/officeart/2011/layout/TabList"/>
    <dgm:cxn modelId="{7E2CE4DE-F7B3-46B7-9864-3E74D477ED7E}" type="presParOf" srcId="{E55D69A9-DE68-40F7-A174-77528586993A}" destId="{C9E95D03-98C6-4FEC-A497-035C6C7CF2D5}" srcOrd="2" destOrd="0" presId="urn:microsoft.com/office/officeart/2011/layout/TabList"/>
    <dgm:cxn modelId="{17F3B078-7D83-4738-B591-E781E73E4379}" type="presParOf" srcId="{26DD84E0-696D-4E22-A62B-E824180BD851}" destId="{3D60EA79-3573-44FE-87A4-D9A85EC8C425}" srcOrd="1" destOrd="0" presId="urn:microsoft.com/office/officeart/2011/layout/TabList"/>
    <dgm:cxn modelId="{5E09DD65-4D2F-44A7-8A22-00B8BD2B76D6}" type="presParOf" srcId="{26DD84E0-696D-4E22-A62B-E824180BD851}" destId="{E4AAE2D5-9125-4F7F-8EBA-5355ED2D09F6}" srcOrd="2" destOrd="0" presId="urn:microsoft.com/office/officeart/2011/layout/TabList"/>
    <dgm:cxn modelId="{93339BD3-0936-4F15-B443-195986B07012}" type="presParOf" srcId="{26DD84E0-696D-4E22-A62B-E824180BD851}" destId="{B121FD4C-D1F8-4632-AF7A-CBFD59090049}" srcOrd="3" destOrd="0" presId="urn:microsoft.com/office/officeart/2011/layout/TabList"/>
    <dgm:cxn modelId="{B90EAEF1-0E99-401B-909E-EB45C7E69584}" type="presParOf" srcId="{B121FD4C-D1F8-4632-AF7A-CBFD59090049}" destId="{5063FF3E-5D07-496B-9193-AF7F3163CA89}" srcOrd="0" destOrd="0" presId="urn:microsoft.com/office/officeart/2011/layout/TabList"/>
    <dgm:cxn modelId="{2AAEB5BF-A3E3-42EB-A976-DEC90F9A4798}" type="presParOf" srcId="{B121FD4C-D1F8-4632-AF7A-CBFD59090049}" destId="{9FF5D627-766F-474A-AD0D-37B6ADEC578A}" srcOrd="1" destOrd="0" presId="urn:microsoft.com/office/officeart/2011/layout/TabList"/>
    <dgm:cxn modelId="{C238FEA6-87D6-44AD-822C-22ABDF69D36E}" type="presParOf" srcId="{B121FD4C-D1F8-4632-AF7A-CBFD59090049}" destId="{DB07E1B4-AF5E-43B3-B462-04279BA4DFDF}" srcOrd="2" destOrd="0" presId="urn:microsoft.com/office/officeart/2011/layout/TabList"/>
    <dgm:cxn modelId="{5A910741-E727-41C8-BC29-FA186EF09CF1}" type="presParOf" srcId="{26DD84E0-696D-4E22-A62B-E824180BD851}" destId="{7E16B5DB-A039-4B2E-A1B8-057D9E3902D6}" srcOrd="4" destOrd="0" presId="urn:microsoft.com/office/officeart/2011/layout/TabList"/>
    <dgm:cxn modelId="{1A278EC5-B579-446E-82F5-549B6798FB80}" type="presParOf" srcId="{26DD84E0-696D-4E22-A62B-E824180BD851}" destId="{D576E4BD-8C3B-43CB-9AD0-71C0CA4CAC94}" srcOrd="5" destOrd="0" presId="urn:microsoft.com/office/officeart/2011/layout/TabList"/>
    <dgm:cxn modelId="{5567C651-F6C6-49F4-8615-E35B30A4BAEB}" type="presParOf" srcId="{26DD84E0-696D-4E22-A62B-E824180BD851}" destId="{C0F78697-86E8-4F86-8704-85AFC976E7B9}" srcOrd="6" destOrd="0" presId="urn:microsoft.com/office/officeart/2011/layout/TabList"/>
    <dgm:cxn modelId="{4A9D6F0E-A505-498A-9715-B4DC091EF6CD}" type="presParOf" srcId="{C0F78697-86E8-4F86-8704-85AFC976E7B9}" destId="{40027307-AF47-4705-A042-FB79C8E668D4}" srcOrd="0" destOrd="0" presId="urn:microsoft.com/office/officeart/2011/layout/TabList"/>
    <dgm:cxn modelId="{AFB9B8FE-3A9D-4C92-AEBD-160C6EAB894E}" type="presParOf" srcId="{C0F78697-86E8-4F86-8704-85AFC976E7B9}" destId="{E3FE6A43-5B2F-471C-9116-3493D7054BCA}" srcOrd="1" destOrd="0" presId="urn:microsoft.com/office/officeart/2011/layout/TabList"/>
    <dgm:cxn modelId="{112EE39D-C2F4-478A-A0D5-1CEB60D1CADD}" type="presParOf" srcId="{C0F78697-86E8-4F86-8704-85AFC976E7B9}" destId="{491482FD-2C9E-4062-B2C9-2534D4942916}" srcOrd="2" destOrd="0" presId="urn:microsoft.com/office/officeart/2011/layout/TabList"/>
    <dgm:cxn modelId="{A641BACA-E2AF-4F99-BAF1-EF51EBB0E23C}" type="presParOf" srcId="{26DD84E0-696D-4E22-A62B-E824180BD851}" destId="{3C451767-075B-472B-AFBE-68DDD7C0D093}" srcOrd="7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AE9C630-83E3-4815-A85C-BD1520A1F84C}" type="doc">
      <dgm:prSet loTypeId="urn:microsoft.com/office/officeart/2011/layout/TabList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7381314-566A-40B0-B84A-37CB9B4007B8}">
      <dgm:prSet phldrT="[Text]" custT="1"/>
      <dgm:spPr/>
      <dgm:t>
        <a:bodyPr/>
        <a:lstStyle/>
        <a:p>
          <a:r>
            <a:rPr lang="en-US" sz="2400" dirty="0"/>
            <a:t>Contribution</a:t>
          </a:r>
        </a:p>
      </dgm:t>
    </dgm:pt>
    <dgm:pt modelId="{114657F6-971A-44F4-BEDF-D52B94A17C8B}" type="parTrans" cxnId="{DCA8060C-66B2-42DC-BE13-82F1E4959D93}">
      <dgm:prSet/>
      <dgm:spPr/>
      <dgm:t>
        <a:bodyPr/>
        <a:lstStyle/>
        <a:p>
          <a:endParaRPr lang="en-US" sz="1800"/>
        </a:p>
      </dgm:t>
    </dgm:pt>
    <dgm:pt modelId="{D7E6F363-77B5-44BE-971F-D148E16846E3}" type="sibTrans" cxnId="{DCA8060C-66B2-42DC-BE13-82F1E4959D93}">
      <dgm:prSet/>
      <dgm:spPr/>
      <dgm:t>
        <a:bodyPr/>
        <a:lstStyle/>
        <a:p>
          <a:endParaRPr lang="en-US" sz="1800"/>
        </a:p>
      </dgm:t>
    </dgm:pt>
    <dgm:pt modelId="{92483631-AB9A-4D19-8179-158EAB3FD699}">
      <dgm:prSet phldrT="[Text]" custT="1"/>
      <dgm:spPr/>
      <dgm:t>
        <a:bodyPr/>
        <a:lstStyle/>
        <a:p>
          <a:r>
            <a:rPr lang="en-US" sz="2000" dirty="0"/>
            <a:t>What is the contribution from various regions/sectors to </a:t>
          </a:r>
          <a:r>
            <a:rPr lang="en-US" sz="2000" b="1" dirty="0"/>
            <a:t>tropospheric O</a:t>
          </a:r>
          <a:r>
            <a:rPr lang="en-US" sz="2000" b="1" baseline="-25000" dirty="0"/>
            <a:t>3</a:t>
          </a:r>
          <a:r>
            <a:rPr lang="en-US" sz="2000" b="1" dirty="0"/>
            <a:t> burden</a:t>
          </a:r>
          <a:r>
            <a:rPr lang="en-US" sz="2000" dirty="0"/>
            <a:t>?</a:t>
          </a:r>
        </a:p>
      </dgm:t>
    </dgm:pt>
    <dgm:pt modelId="{FEE17644-035E-4C1D-B69A-4CD1670543C1}" type="parTrans" cxnId="{31D25D73-41AF-4E5B-9F60-A935C462D8A1}">
      <dgm:prSet/>
      <dgm:spPr/>
      <dgm:t>
        <a:bodyPr/>
        <a:lstStyle/>
        <a:p>
          <a:endParaRPr lang="en-US" sz="1800"/>
        </a:p>
      </dgm:t>
    </dgm:pt>
    <dgm:pt modelId="{8F829F18-80D4-4F41-9174-692F7E63DA5D}" type="sibTrans" cxnId="{31D25D73-41AF-4E5B-9F60-A935C462D8A1}">
      <dgm:prSet/>
      <dgm:spPr/>
      <dgm:t>
        <a:bodyPr/>
        <a:lstStyle/>
        <a:p>
          <a:endParaRPr lang="en-US" sz="1800"/>
        </a:p>
      </dgm:t>
    </dgm:pt>
    <dgm:pt modelId="{73815D42-5E0A-4D4A-BD71-931D120680E8}">
      <dgm:prSet phldrT="[Text]" custT="1"/>
      <dgm:spPr/>
      <dgm:t>
        <a:bodyPr/>
        <a:lstStyle/>
        <a:p>
          <a:r>
            <a:rPr lang="en-US" sz="2000" dirty="0"/>
            <a:t>Largest contribution from tropical anthropogenic NOx and Methane</a:t>
          </a:r>
        </a:p>
      </dgm:t>
    </dgm:pt>
    <dgm:pt modelId="{4F52A9C4-C28A-4EE0-88CE-654908D069AB}" type="parTrans" cxnId="{EC54504A-D096-4203-9C58-24F3658D852B}">
      <dgm:prSet/>
      <dgm:spPr/>
      <dgm:t>
        <a:bodyPr/>
        <a:lstStyle/>
        <a:p>
          <a:endParaRPr lang="en-US" sz="1800"/>
        </a:p>
      </dgm:t>
    </dgm:pt>
    <dgm:pt modelId="{A040D36D-A445-422A-901A-AE452920A0C5}" type="sibTrans" cxnId="{EC54504A-D096-4203-9C58-24F3658D852B}">
      <dgm:prSet/>
      <dgm:spPr/>
      <dgm:t>
        <a:bodyPr/>
        <a:lstStyle/>
        <a:p>
          <a:endParaRPr lang="en-US" sz="1800"/>
        </a:p>
      </dgm:t>
    </dgm:pt>
    <dgm:pt modelId="{B68A5C89-149B-4A98-B748-A7C73CDA23BA}">
      <dgm:prSet phldrT="[Text]" custT="1"/>
      <dgm:spPr/>
      <dgm:t>
        <a:bodyPr/>
        <a:lstStyle/>
        <a:p>
          <a:r>
            <a:rPr lang="en-US" sz="2400" dirty="0"/>
            <a:t>Efficiency</a:t>
          </a:r>
        </a:p>
      </dgm:t>
    </dgm:pt>
    <dgm:pt modelId="{867F4471-A088-43A1-8112-859BED1CFADF}" type="parTrans" cxnId="{2AF18FFA-1E7F-4530-BE16-2AB703573A13}">
      <dgm:prSet/>
      <dgm:spPr/>
      <dgm:t>
        <a:bodyPr/>
        <a:lstStyle/>
        <a:p>
          <a:endParaRPr lang="en-US" sz="1800"/>
        </a:p>
      </dgm:t>
    </dgm:pt>
    <dgm:pt modelId="{B20D852A-7CA2-4D4B-A93E-7B5877025000}" type="sibTrans" cxnId="{2AF18FFA-1E7F-4530-BE16-2AB703573A13}">
      <dgm:prSet/>
      <dgm:spPr/>
      <dgm:t>
        <a:bodyPr/>
        <a:lstStyle/>
        <a:p>
          <a:endParaRPr lang="en-US" sz="1800"/>
        </a:p>
      </dgm:t>
    </dgm:pt>
    <dgm:pt modelId="{B8E7A4F0-08DA-4416-BE08-2F59C5F5BB41}">
      <dgm:prSet phldrT="[Text]" custT="1"/>
      <dgm:spPr/>
      <dgm:t>
        <a:bodyPr/>
        <a:lstStyle/>
        <a:p>
          <a:r>
            <a:rPr lang="en-US" sz="1800" dirty="0"/>
            <a:t>How does the </a:t>
          </a:r>
          <a:r>
            <a:rPr lang="en-US" sz="1800" b="1" dirty="0"/>
            <a:t>ozone production efficiency </a:t>
          </a:r>
          <a:r>
            <a:rPr lang="en-US" sz="1800" dirty="0"/>
            <a:t>respond to </a:t>
          </a:r>
          <a:r>
            <a:rPr lang="en-US" sz="1800" b="1" dirty="0"/>
            <a:t>changing precursor emissions </a:t>
          </a:r>
          <a:r>
            <a:rPr lang="en-US" sz="1800" dirty="0"/>
            <a:t>during the </a:t>
          </a:r>
          <a:r>
            <a:rPr lang="en-US" sz="1800" b="1" dirty="0"/>
            <a:t>2000-2018 period</a:t>
          </a:r>
          <a:r>
            <a:rPr lang="en-US" sz="1800" dirty="0"/>
            <a:t>?</a:t>
          </a:r>
        </a:p>
      </dgm:t>
    </dgm:pt>
    <dgm:pt modelId="{2006D3AB-E2D5-451A-A826-917E906AB14B}" type="parTrans" cxnId="{4935FD16-91E2-45F3-BC07-A198CF8519FC}">
      <dgm:prSet/>
      <dgm:spPr/>
      <dgm:t>
        <a:bodyPr/>
        <a:lstStyle/>
        <a:p>
          <a:endParaRPr lang="en-US" sz="1800"/>
        </a:p>
      </dgm:t>
    </dgm:pt>
    <dgm:pt modelId="{4BC0672C-21AC-4976-B44C-EFDE85C8A476}" type="sibTrans" cxnId="{4935FD16-91E2-45F3-BC07-A198CF8519FC}">
      <dgm:prSet/>
      <dgm:spPr/>
      <dgm:t>
        <a:bodyPr/>
        <a:lstStyle/>
        <a:p>
          <a:endParaRPr lang="en-US" sz="1800"/>
        </a:p>
      </dgm:t>
    </dgm:pt>
    <dgm:pt modelId="{FB1B8625-E282-40FA-A9E9-16BD0D7F2B20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</a:rPr>
            <a:t>OP</a:t>
          </a:r>
          <a:r>
            <a:rPr lang="en-US" sz="1800" dirty="0">
              <a:latin typeface="Calibri" panose="020F0502020204030204" pitchFamily="34" charset="0"/>
              <a:ea typeface="Times New Roman" panose="02020603050405020304" pitchFamily="18" charset="0"/>
            </a:rPr>
            <a:t>E increases significantly when emissions decrease (Europe, North American and Russian emissions) and vice versa (South Asian and Middle East)</a:t>
          </a:r>
          <a:endParaRPr lang="en-US" sz="1800" dirty="0"/>
        </a:p>
      </dgm:t>
    </dgm:pt>
    <dgm:pt modelId="{D4719D68-AF6F-438A-8AB2-51A93EC4156B}" type="parTrans" cxnId="{5DF8897C-9128-41F3-B25A-D2C293C6C64C}">
      <dgm:prSet/>
      <dgm:spPr/>
      <dgm:t>
        <a:bodyPr/>
        <a:lstStyle/>
        <a:p>
          <a:endParaRPr lang="en-US" sz="1800"/>
        </a:p>
      </dgm:t>
    </dgm:pt>
    <dgm:pt modelId="{E234611A-3330-4AF5-AF4C-1156FEE2AAEA}" type="sibTrans" cxnId="{5DF8897C-9128-41F3-B25A-D2C293C6C64C}">
      <dgm:prSet/>
      <dgm:spPr/>
      <dgm:t>
        <a:bodyPr/>
        <a:lstStyle/>
        <a:p>
          <a:endParaRPr lang="en-US" sz="1800"/>
        </a:p>
      </dgm:t>
    </dgm:pt>
    <dgm:pt modelId="{FE5AD35C-ABCB-46C8-ABDC-61461A04DD54}">
      <dgm:prSet phldrT="[Text]" custT="1"/>
      <dgm:spPr/>
      <dgm:t>
        <a:bodyPr/>
        <a:lstStyle/>
        <a:p>
          <a:r>
            <a:rPr lang="en-US" sz="2400" dirty="0"/>
            <a:t>Contrast</a:t>
          </a:r>
        </a:p>
      </dgm:t>
    </dgm:pt>
    <dgm:pt modelId="{A315E744-8734-44CC-ABA7-57FB616CB336}" type="parTrans" cxnId="{A4684856-BB93-41C8-B9D4-590FEABE2CB5}">
      <dgm:prSet/>
      <dgm:spPr/>
      <dgm:t>
        <a:bodyPr/>
        <a:lstStyle/>
        <a:p>
          <a:endParaRPr lang="en-US" sz="1800"/>
        </a:p>
      </dgm:t>
    </dgm:pt>
    <dgm:pt modelId="{8BCF777B-9CAA-4F31-8BE5-7C571D719856}" type="sibTrans" cxnId="{A4684856-BB93-41C8-B9D4-590FEABE2CB5}">
      <dgm:prSet/>
      <dgm:spPr/>
      <dgm:t>
        <a:bodyPr/>
        <a:lstStyle/>
        <a:p>
          <a:endParaRPr lang="en-US" sz="1800"/>
        </a:p>
      </dgm:t>
    </dgm:pt>
    <dgm:pt modelId="{593173B6-FCF4-4B53-8941-9C70E70BB60D}">
      <dgm:prSet phldrT="[Text]" custT="1"/>
      <dgm:spPr/>
      <dgm:t>
        <a:bodyPr/>
        <a:lstStyle/>
        <a:p>
          <a:r>
            <a:rPr lang="en-US" sz="1800" dirty="0"/>
            <a:t>Contributions to O3 </a:t>
          </a:r>
          <a:r>
            <a:rPr lang="en-US" sz="1800" b="1" dirty="0"/>
            <a:t>burden</a:t>
          </a:r>
          <a:r>
            <a:rPr lang="en-US" sz="1800" dirty="0"/>
            <a:t> vs global </a:t>
          </a:r>
          <a:r>
            <a:rPr lang="en-US" sz="1800" b="1" dirty="0"/>
            <a:t>mean</a:t>
          </a:r>
          <a:r>
            <a:rPr lang="en-US" sz="1800" dirty="0"/>
            <a:t> surface ozone vs ozone </a:t>
          </a:r>
          <a:r>
            <a:rPr lang="en-US" sz="1800" b="1" dirty="0"/>
            <a:t>exposure</a:t>
          </a:r>
        </a:p>
      </dgm:t>
    </dgm:pt>
    <dgm:pt modelId="{31D004A9-7C28-4E88-8DAC-1B4BC465538B}" type="parTrans" cxnId="{15D6905D-DBE5-4DB3-BC9B-912E1937A88F}">
      <dgm:prSet/>
      <dgm:spPr/>
      <dgm:t>
        <a:bodyPr/>
        <a:lstStyle/>
        <a:p>
          <a:endParaRPr lang="en-US" sz="1800"/>
        </a:p>
      </dgm:t>
    </dgm:pt>
    <dgm:pt modelId="{D16C31C8-B863-46C8-B393-84F1B049751F}" type="sibTrans" cxnId="{15D6905D-DBE5-4DB3-BC9B-912E1937A88F}">
      <dgm:prSet/>
      <dgm:spPr/>
      <dgm:t>
        <a:bodyPr/>
        <a:lstStyle/>
        <a:p>
          <a:endParaRPr lang="en-US" sz="1800"/>
        </a:p>
      </dgm:t>
    </dgm:pt>
    <dgm:pt modelId="{B6DD77CF-E4E9-4E75-900A-7AE4F7B48250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500" dirty="0"/>
            <a:t>Relative contributions of regions/sectors is similar for O3 burden and surface mean</a:t>
          </a:r>
        </a:p>
      </dgm:t>
    </dgm:pt>
    <dgm:pt modelId="{8FA923E3-2D44-4058-B3D9-0C93A8460F27}" type="parTrans" cxnId="{7C7D039E-84D1-4A4F-94B7-C9ADAC08EA5B}">
      <dgm:prSet/>
      <dgm:spPr/>
      <dgm:t>
        <a:bodyPr/>
        <a:lstStyle/>
        <a:p>
          <a:endParaRPr lang="en-US" sz="1800"/>
        </a:p>
      </dgm:t>
    </dgm:pt>
    <dgm:pt modelId="{EEAC37ED-B29B-4C0A-8A4C-8283926D2E6B}" type="sibTrans" cxnId="{7C7D039E-84D1-4A4F-94B7-C9ADAC08EA5B}">
      <dgm:prSet/>
      <dgm:spPr/>
      <dgm:t>
        <a:bodyPr/>
        <a:lstStyle/>
        <a:p>
          <a:endParaRPr lang="en-US" sz="1800"/>
        </a:p>
      </dgm:t>
    </dgm:pt>
    <dgm:pt modelId="{66F73DF8-1934-4E2A-A89B-AFBF88DBBEEE}">
      <dgm:prSet phldrT="[Text]" custT="1"/>
      <dgm:spPr/>
      <dgm:t>
        <a:bodyPr/>
        <a:lstStyle/>
        <a:p>
          <a:r>
            <a:rPr lang="en-US" sz="2400" dirty="0"/>
            <a:t>Tagging</a:t>
          </a:r>
        </a:p>
      </dgm:t>
    </dgm:pt>
    <dgm:pt modelId="{384F3788-D993-465F-8222-79C2C6156A1C}" type="parTrans" cxnId="{3478AE9C-F81A-43C8-84DE-9A8E29548FD2}">
      <dgm:prSet/>
      <dgm:spPr/>
      <dgm:t>
        <a:bodyPr/>
        <a:lstStyle/>
        <a:p>
          <a:endParaRPr lang="en-US" sz="1800"/>
        </a:p>
      </dgm:t>
    </dgm:pt>
    <dgm:pt modelId="{587F0A1D-560D-4777-88BA-AB6962C57B2B}" type="sibTrans" cxnId="{3478AE9C-F81A-43C8-84DE-9A8E29548FD2}">
      <dgm:prSet/>
      <dgm:spPr/>
      <dgm:t>
        <a:bodyPr/>
        <a:lstStyle/>
        <a:p>
          <a:endParaRPr lang="en-US" sz="1800"/>
        </a:p>
      </dgm:t>
    </dgm:pt>
    <dgm:pt modelId="{F832DE1D-9D2B-4025-83F0-B06BCF459F7A}">
      <dgm:prSet phldrT="[Text]" custT="1"/>
      <dgm:spPr/>
      <dgm:t>
        <a:bodyPr/>
        <a:lstStyle/>
        <a:p>
          <a:r>
            <a:rPr lang="en-US" sz="2000" b="1" dirty="0"/>
            <a:t>Source attribution </a:t>
          </a:r>
          <a:r>
            <a:rPr lang="en-US" sz="2000" dirty="0"/>
            <a:t>using Tagging of trop O3 has been implemented in CAM4-Chem</a:t>
          </a:r>
          <a:endParaRPr lang="en-US" sz="2000" baseline="-25000" dirty="0"/>
        </a:p>
      </dgm:t>
    </dgm:pt>
    <dgm:pt modelId="{6E8DE470-7406-4837-98E0-7A9EBDA60EDB}" type="parTrans" cxnId="{8C75C026-AD47-4698-9F54-D47DC33585F2}">
      <dgm:prSet/>
      <dgm:spPr/>
      <dgm:t>
        <a:bodyPr/>
        <a:lstStyle/>
        <a:p>
          <a:endParaRPr lang="en-US" sz="1800"/>
        </a:p>
      </dgm:t>
    </dgm:pt>
    <dgm:pt modelId="{57566C4C-7B5D-4649-9108-85F806D9D39E}" type="sibTrans" cxnId="{8C75C026-AD47-4698-9F54-D47DC33585F2}">
      <dgm:prSet/>
      <dgm:spPr/>
      <dgm:t>
        <a:bodyPr/>
        <a:lstStyle/>
        <a:p>
          <a:endParaRPr lang="en-US" sz="1800"/>
        </a:p>
      </dgm:t>
    </dgm:pt>
    <dgm:pt modelId="{E853B4AC-81CE-40DE-A2A6-CECBE8C99827}">
      <dgm:prSet phldrT="[Text]" custT="1"/>
      <dgm:spPr/>
      <dgm:t>
        <a:bodyPr/>
        <a:lstStyle/>
        <a:p>
          <a:r>
            <a:rPr lang="en-US" sz="1800" baseline="0" dirty="0"/>
            <a:t>Separate NOx and VOC tagged simulations performed</a:t>
          </a:r>
        </a:p>
      </dgm:t>
    </dgm:pt>
    <dgm:pt modelId="{68A0CA39-F345-4BFB-9673-7EA52AAE52B2}" type="parTrans" cxnId="{19455FC8-93F5-4547-A93A-D7E5D0B4C882}">
      <dgm:prSet/>
      <dgm:spPr/>
      <dgm:t>
        <a:bodyPr/>
        <a:lstStyle/>
        <a:p>
          <a:endParaRPr lang="en-US" sz="1800"/>
        </a:p>
      </dgm:t>
    </dgm:pt>
    <dgm:pt modelId="{E4908669-4074-4F53-BE01-CD6A75CCBCCB}" type="sibTrans" cxnId="{19455FC8-93F5-4547-A93A-D7E5D0B4C882}">
      <dgm:prSet/>
      <dgm:spPr/>
      <dgm:t>
        <a:bodyPr/>
        <a:lstStyle/>
        <a:p>
          <a:endParaRPr lang="en-US" sz="1800"/>
        </a:p>
      </dgm:t>
    </dgm:pt>
    <dgm:pt modelId="{6DFCB992-075A-4836-8D22-D0191E334A0C}">
      <dgm:prSet phldrT="[Text]" custT="1"/>
      <dgm:spPr/>
      <dgm:t>
        <a:bodyPr/>
        <a:lstStyle/>
        <a:p>
          <a:r>
            <a:rPr lang="en-US" sz="2000" dirty="0">
              <a:latin typeface="Calibri" panose="020F0502020204030204" pitchFamily="34" charset="0"/>
              <a:ea typeface="Times New Roman" panose="02020603050405020304" pitchFamily="18" charset="0"/>
            </a:rPr>
            <a:t>Rest of the world produces more O3 compared to East Asia despite smaller emissions (mainly for being situated at tropical regions )</a:t>
          </a:r>
          <a:endParaRPr lang="en-US" sz="2000" dirty="0"/>
        </a:p>
      </dgm:t>
    </dgm:pt>
    <dgm:pt modelId="{D50AD088-F045-4D2F-8BAD-BA539D8A703E}" type="parTrans" cxnId="{86F41A6C-EEEA-48E5-B61F-8E82182E2799}">
      <dgm:prSet/>
      <dgm:spPr/>
      <dgm:t>
        <a:bodyPr/>
        <a:lstStyle/>
        <a:p>
          <a:endParaRPr lang="en-US"/>
        </a:p>
      </dgm:t>
    </dgm:pt>
    <dgm:pt modelId="{DF9E1887-84CD-4497-B974-67309E963E6F}" type="sibTrans" cxnId="{86F41A6C-EEEA-48E5-B61F-8E82182E2799}">
      <dgm:prSet/>
      <dgm:spPr/>
      <dgm:t>
        <a:bodyPr/>
        <a:lstStyle/>
        <a:p>
          <a:endParaRPr lang="en-US"/>
        </a:p>
      </dgm:t>
    </dgm:pt>
    <dgm:pt modelId="{670E3E3E-0279-4147-9013-E7F3B7A98D94}">
      <dgm:prSet phldrT="[Text]" custT="1"/>
      <dgm:spPr/>
      <dgm:t>
        <a:bodyPr/>
        <a:lstStyle/>
        <a:p>
          <a:r>
            <a:rPr lang="en-US" sz="1800" baseline="0" dirty="0"/>
            <a:t>Using CAMS emissions for the 2000-2018 period</a:t>
          </a:r>
        </a:p>
      </dgm:t>
    </dgm:pt>
    <dgm:pt modelId="{7D823B71-2FC9-4C39-BE07-18C752E8C267}" type="sibTrans" cxnId="{51D88AB7-2D2C-4952-90C5-CA7382718D38}">
      <dgm:prSet/>
      <dgm:spPr/>
      <dgm:t>
        <a:bodyPr/>
        <a:lstStyle/>
        <a:p>
          <a:endParaRPr lang="en-US" sz="1800"/>
        </a:p>
      </dgm:t>
    </dgm:pt>
    <dgm:pt modelId="{976FE9C7-BD91-4E34-866F-22D38098F828}" type="parTrans" cxnId="{51D88AB7-2D2C-4952-90C5-CA7382718D38}">
      <dgm:prSet/>
      <dgm:spPr/>
      <dgm:t>
        <a:bodyPr/>
        <a:lstStyle/>
        <a:p>
          <a:endParaRPr lang="en-US" sz="1800"/>
        </a:p>
      </dgm:t>
    </dgm:pt>
    <dgm:pt modelId="{D27D5EE5-338F-48F1-AD18-DDA965291A21}">
      <dgm:prSet phldrT="[Text]" custT="1"/>
      <dgm:spPr/>
      <dgm:t>
        <a:bodyPr/>
        <a:lstStyle/>
        <a:p>
          <a:r>
            <a:rPr lang="en-US" sz="1800" baseline="0" dirty="0"/>
            <a:t>Various sectoral and regional anthropogenic tags included</a:t>
          </a:r>
        </a:p>
      </dgm:t>
    </dgm:pt>
    <dgm:pt modelId="{74E35D82-2739-47FA-B59A-19D7BE1BD10A}" type="sibTrans" cxnId="{D6F53037-0E28-4297-B9CE-AAC625419EFF}">
      <dgm:prSet/>
      <dgm:spPr/>
      <dgm:t>
        <a:bodyPr/>
        <a:lstStyle/>
        <a:p>
          <a:endParaRPr lang="en-US" sz="1800"/>
        </a:p>
      </dgm:t>
    </dgm:pt>
    <dgm:pt modelId="{B670FCA3-C530-463C-A030-35790AF90ED5}" type="parTrans" cxnId="{D6F53037-0E28-4297-B9CE-AAC625419EFF}">
      <dgm:prSet/>
      <dgm:spPr/>
      <dgm:t>
        <a:bodyPr/>
        <a:lstStyle/>
        <a:p>
          <a:endParaRPr lang="en-US" sz="1800"/>
        </a:p>
      </dgm:t>
    </dgm:pt>
    <dgm:pt modelId="{5CC3B488-E908-46D6-A2D3-0DE2ACD0BE90}">
      <dgm:prSet phldrT="[Text]" custT="1"/>
      <dgm:spPr/>
      <dgm:t>
        <a:bodyPr/>
        <a:lstStyle/>
        <a:p>
          <a:pPr>
            <a:buFont typeface="+mj-lt"/>
            <a:buAutoNum type="arabicPeriod"/>
          </a:pPr>
          <a:endParaRPr lang="en-US" sz="1800" dirty="0"/>
        </a:p>
      </dgm:t>
    </dgm:pt>
    <dgm:pt modelId="{24FA74EC-5608-4CAF-A3F2-80DA123CF751}" type="parTrans" cxnId="{0E5F7312-570F-469E-AAB6-8EF1097F742D}">
      <dgm:prSet/>
      <dgm:spPr/>
      <dgm:t>
        <a:bodyPr/>
        <a:lstStyle/>
        <a:p>
          <a:endParaRPr lang="en-US"/>
        </a:p>
      </dgm:t>
    </dgm:pt>
    <dgm:pt modelId="{26913283-989D-4F36-8514-A3836EB168EF}" type="sibTrans" cxnId="{0E5F7312-570F-469E-AAB6-8EF1097F742D}">
      <dgm:prSet/>
      <dgm:spPr/>
      <dgm:t>
        <a:bodyPr/>
        <a:lstStyle/>
        <a:p>
          <a:endParaRPr lang="en-US"/>
        </a:p>
      </dgm:t>
    </dgm:pt>
    <dgm:pt modelId="{81210B9A-5A69-4727-9863-C03A306149BC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800" dirty="0"/>
            <a:t>OPE if CH4 and Ship VOCs reduces because of reducing Ship NOx emissions in our dataset!</a:t>
          </a:r>
        </a:p>
      </dgm:t>
    </dgm:pt>
    <dgm:pt modelId="{5194219A-40E3-4A1C-8D73-7EB60914D9AF}" type="parTrans" cxnId="{C51AC46A-01D3-47DE-A059-463FA2E8A1ED}">
      <dgm:prSet/>
      <dgm:spPr/>
      <dgm:t>
        <a:bodyPr/>
        <a:lstStyle/>
        <a:p>
          <a:endParaRPr lang="en-US"/>
        </a:p>
      </dgm:t>
    </dgm:pt>
    <dgm:pt modelId="{86D2E069-C84F-4283-9F85-B0A24C16B1AF}" type="sibTrans" cxnId="{C51AC46A-01D3-47DE-A059-463FA2E8A1ED}">
      <dgm:prSet/>
      <dgm:spPr/>
      <dgm:t>
        <a:bodyPr/>
        <a:lstStyle/>
        <a:p>
          <a:endParaRPr lang="en-US"/>
        </a:p>
      </dgm:t>
    </dgm:pt>
    <dgm:pt modelId="{7BEAE680-0344-4D78-8CAB-6CD98B4C1184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endParaRPr lang="en-US" sz="1500" dirty="0"/>
        </a:p>
      </dgm:t>
    </dgm:pt>
    <dgm:pt modelId="{E7689F1D-A614-40C0-9226-0AD0E755AEBF}" type="parTrans" cxnId="{D242B4B5-FDBE-4627-9D1D-FC9217707590}">
      <dgm:prSet/>
      <dgm:spPr/>
      <dgm:t>
        <a:bodyPr/>
        <a:lstStyle/>
        <a:p>
          <a:endParaRPr lang="en-US"/>
        </a:p>
      </dgm:t>
    </dgm:pt>
    <dgm:pt modelId="{0827FA4F-486A-43A8-B303-63B3E48B2DE6}" type="sibTrans" cxnId="{D242B4B5-FDBE-4627-9D1D-FC9217707590}">
      <dgm:prSet/>
      <dgm:spPr/>
      <dgm:t>
        <a:bodyPr/>
        <a:lstStyle/>
        <a:p>
          <a:endParaRPr lang="en-US"/>
        </a:p>
      </dgm:t>
    </dgm:pt>
    <dgm:pt modelId="{867A372C-3D8D-46B6-BDA1-2F7AE3ED0150}">
      <dgm:prSet phldrT="[Text]" custT="1"/>
      <dgm:spPr/>
      <dgm:t>
        <a:bodyPr/>
        <a:lstStyle/>
        <a:p>
          <a:r>
            <a:rPr lang="en-US" sz="1500" dirty="0"/>
            <a:t>Large population in South Asia, East Asia and other coastal regions are exposed to ozone from ship-NOx.</a:t>
          </a:r>
        </a:p>
      </dgm:t>
    </dgm:pt>
    <dgm:pt modelId="{B05B5546-7093-4DA0-ACB7-D2294ADF3B21}" type="parTrans" cxnId="{51BBA1EC-8D20-4F3C-9432-DC0CD6658E50}">
      <dgm:prSet/>
      <dgm:spPr/>
      <dgm:t>
        <a:bodyPr/>
        <a:lstStyle/>
        <a:p>
          <a:endParaRPr lang="en-US"/>
        </a:p>
      </dgm:t>
    </dgm:pt>
    <dgm:pt modelId="{CCF6AE00-ED35-4D7A-BB1C-1C41E9EC5A20}" type="sibTrans" cxnId="{51BBA1EC-8D20-4F3C-9432-DC0CD6658E50}">
      <dgm:prSet/>
      <dgm:spPr/>
      <dgm:t>
        <a:bodyPr/>
        <a:lstStyle/>
        <a:p>
          <a:endParaRPr lang="en-US"/>
        </a:p>
      </dgm:t>
    </dgm:pt>
    <dgm:pt modelId="{13175973-A0B9-48B4-A529-3FBA355D30E3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500" dirty="0"/>
            <a:t>Total exposure increases significantly, as opposed to surface mean. Mainly contributed from increasing anthropogenic emissions from populated regions</a:t>
          </a:r>
        </a:p>
      </dgm:t>
    </dgm:pt>
    <dgm:pt modelId="{517F27D6-67B5-4EB0-967E-A5852DE151CD}" type="parTrans" cxnId="{08382D03-48EB-4E4B-9713-6690A123AEF7}">
      <dgm:prSet/>
      <dgm:spPr/>
      <dgm:t>
        <a:bodyPr/>
        <a:lstStyle/>
        <a:p>
          <a:endParaRPr lang="en-US"/>
        </a:p>
      </dgm:t>
    </dgm:pt>
    <dgm:pt modelId="{64B63D92-4E47-497B-8296-E9B0243A7EBA}" type="sibTrans" cxnId="{08382D03-48EB-4E4B-9713-6690A123AEF7}">
      <dgm:prSet/>
      <dgm:spPr/>
      <dgm:t>
        <a:bodyPr/>
        <a:lstStyle/>
        <a:p>
          <a:endParaRPr lang="en-US"/>
        </a:p>
      </dgm:t>
    </dgm:pt>
    <dgm:pt modelId="{26DD84E0-696D-4E22-A62B-E824180BD851}" type="pres">
      <dgm:prSet presAssocID="{DAE9C630-83E3-4815-A85C-BD1520A1F84C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</dgm:pt>
    <dgm:pt modelId="{C7E9A6FD-A5E3-4C44-B254-5F7EA96ACED1}" type="pres">
      <dgm:prSet presAssocID="{66F73DF8-1934-4E2A-A89B-AFBF88DBBEEE}" presName="composite" presStyleCnt="0"/>
      <dgm:spPr/>
    </dgm:pt>
    <dgm:pt modelId="{0BD155F9-97E2-424F-8AEA-47C48674E664}" type="pres">
      <dgm:prSet presAssocID="{66F73DF8-1934-4E2A-A89B-AFBF88DBBEEE}" presName="FirstChild" presStyleLbl="revTx" presStyleIdx="0" presStyleCnt="8">
        <dgm:presLayoutVars>
          <dgm:chMax val="0"/>
          <dgm:chPref val="0"/>
          <dgm:bulletEnabled val="1"/>
        </dgm:presLayoutVars>
      </dgm:prSet>
      <dgm:spPr/>
    </dgm:pt>
    <dgm:pt modelId="{D5299DC8-C326-4F33-BEE6-7F68270AF0E5}" type="pres">
      <dgm:prSet presAssocID="{66F73DF8-1934-4E2A-A89B-AFBF88DBBEEE}" presName="Parent" presStyleLbl="alignNode1" presStyleIdx="0" presStyleCnt="4">
        <dgm:presLayoutVars>
          <dgm:chMax val="3"/>
          <dgm:chPref val="3"/>
          <dgm:bulletEnabled val="1"/>
        </dgm:presLayoutVars>
      </dgm:prSet>
      <dgm:spPr/>
    </dgm:pt>
    <dgm:pt modelId="{BE1A99D4-6691-4FB4-9383-319036DA04D7}" type="pres">
      <dgm:prSet presAssocID="{66F73DF8-1934-4E2A-A89B-AFBF88DBBEEE}" presName="Accent" presStyleLbl="parChTrans1D1" presStyleIdx="0" presStyleCnt="4"/>
      <dgm:spPr/>
    </dgm:pt>
    <dgm:pt modelId="{AE113D60-B8D9-49B5-98A5-1BC65BB289AD}" type="pres">
      <dgm:prSet presAssocID="{66F73DF8-1934-4E2A-A89B-AFBF88DBBEEE}" presName="Child" presStyleLbl="revTx" presStyleIdx="1" presStyleCnt="8">
        <dgm:presLayoutVars>
          <dgm:chMax val="0"/>
          <dgm:chPref val="0"/>
          <dgm:bulletEnabled val="1"/>
        </dgm:presLayoutVars>
      </dgm:prSet>
      <dgm:spPr/>
    </dgm:pt>
    <dgm:pt modelId="{3719D9A4-764B-4B09-A95B-AD017211108E}" type="pres">
      <dgm:prSet presAssocID="{587F0A1D-560D-4777-88BA-AB6962C57B2B}" presName="sibTrans" presStyleCnt="0"/>
      <dgm:spPr/>
    </dgm:pt>
    <dgm:pt modelId="{E55D69A9-DE68-40F7-A174-77528586993A}" type="pres">
      <dgm:prSet presAssocID="{77381314-566A-40B0-B84A-37CB9B4007B8}" presName="composite" presStyleCnt="0"/>
      <dgm:spPr/>
    </dgm:pt>
    <dgm:pt modelId="{EADE4702-9E77-400F-9D31-7A64CDA44AD5}" type="pres">
      <dgm:prSet presAssocID="{77381314-566A-40B0-B84A-37CB9B4007B8}" presName="FirstChild" presStyleLbl="revTx" presStyleIdx="2" presStyleCnt="8">
        <dgm:presLayoutVars>
          <dgm:chMax val="0"/>
          <dgm:chPref val="0"/>
          <dgm:bulletEnabled val="1"/>
        </dgm:presLayoutVars>
      </dgm:prSet>
      <dgm:spPr/>
    </dgm:pt>
    <dgm:pt modelId="{DABF659C-66F9-4B60-83E3-BBA995549131}" type="pres">
      <dgm:prSet presAssocID="{77381314-566A-40B0-B84A-37CB9B4007B8}" presName="Parent" presStyleLbl="alignNode1" presStyleIdx="1" presStyleCnt="4">
        <dgm:presLayoutVars>
          <dgm:chMax val="3"/>
          <dgm:chPref val="3"/>
          <dgm:bulletEnabled val="1"/>
        </dgm:presLayoutVars>
      </dgm:prSet>
      <dgm:spPr/>
    </dgm:pt>
    <dgm:pt modelId="{C9E95D03-98C6-4FEC-A497-035C6C7CF2D5}" type="pres">
      <dgm:prSet presAssocID="{77381314-566A-40B0-B84A-37CB9B4007B8}" presName="Accent" presStyleLbl="parChTrans1D1" presStyleIdx="1" presStyleCnt="4"/>
      <dgm:spPr/>
    </dgm:pt>
    <dgm:pt modelId="{3D60EA79-3573-44FE-87A4-D9A85EC8C425}" type="pres">
      <dgm:prSet presAssocID="{77381314-566A-40B0-B84A-37CB9B4007B8}" presName="Child" presStyleLbl="revTx" presStyleIdx="3" presStyleCnt="8">
        <dgm:presLayoutVars>
          <dgm:chMax val="0"/>
          <dgm:chPref val="0"/>
          <dgm:bulletEnabled val="1"/>
        </dgm:presLayoutVars>
      </dgm:prSet>
      <dgm:spPr/>
    </dgm:pt>
    <dgm:pt modelId="{E4AAE2D5-9125-4F7F-8EBA-5355ED2D09F6}" type="pres">
      <dgm:prSet presAssocID="{D7E6F363-77B5-44BE-971F-D148E16846E3}" presName="sibTrans" presStyleCnt="0"/>
      <dgm:spPr/>
    </dgm:pt>
    <dgm:pt modelId="{B121FD4C-D1F8-4632-AF7A-CBFD59090049}" type="pres">
      <dgm:prSet presAssocID="{B68A5C89-149B-4A98-B748-A7C73CDA23BA}" presName="composite" presStyleCnt="0"/>
      <dgm:spPr/>
    </dgm:pt>
    <dgm:pt modelId="{5063FF3E-5D07-496B-9193-AF7F3163CA89}" type="pres">
      <dgm:prSet presAssocID="{B68A5C89-149B-4A98-B748-A7C73CDA23BA}" presName="FirstChild" presStyleLbl="revTx" presStyleIdx="4" presStyleCnt="8">
        <dgm:presLayoutVars>
          <dgm:chMax val="0"/>
          <dgm:chPref val="0"/>
          <dgm:bulletEnabled val="1"/>
        </dgm:presLayoutVars>
      </dgm:prSet>
      <dgm:spPr/>
    </dgm:pt>
    <dgm:pt modelId="{9FF5D627-766F-474A-AD0D-37B6ADEC578A}" type="pres">
      <dgm:prSet presAssocID="{B68A5C89-149B-4A98-B748-A7C73CDA23BA}" presName="Parent" presStyleLbl="alignNode1" presStyleIdx="2" presStyleCnt="4">
        <dgm:presLayoutVars>
          <dgm:chMax val="3"/>
          <dgm:chPref val="3"/>
          <dgm:bulletEnabled val="1"/>
        </dgm:presLayoutVars>
      </dgm:prSet>
      <dgm:spPr/>
    </dgm:pt>
    <dgm:pt modelId="{DB07E1B4-AF5E-43B3-B462-04279BA4DFDF}" type="pres">
      <dgm:prSet presAssocID="{B68A5C89-149B-4A98-B748-A7C73CDA23BA}" presName="Accent" presStyleLbl="parChTrans1D1" presStyleIdx="2" presStyleCnt="4"/>
      <dgm:spPr/>
    </dgm:pt>
    <dgm:pt modelId="{7E16B5DB-A039-4B2E-A1B8-057D9E3902D6}" type="pres">
      <dgm:prSet presAssocID="{B68A5C89-149B-4A98-B748-A7C73CDA23BA}" presName="Child" presStyleLbl="revTx" presStyleIdx="5" presStyleCnt="8">
        <dgm:presLayoutVars>
          <dgm:chMax val="0"/>
          <dgm:chPref val="0"/>
          <dgm:bulletEnabled val="1"/>
        </dgm:presLayoutVars>
      </dgm:prSet>
      <dgm:spPr/>
    </dgm:pt>
    <dgm:pt modelId="{D576E4BD-8C3B-43CB-9AD0-71C0CA4CAC94}" type="pres">
      <dgm:prSet presAssocID="{B20D852A-7CA2-4D4B-A93E-7B5877025000}" presName="sibTrans" presStyleCnt="0"/>
      <dgm:spPr/>
    </dgm:pt>
    <dgm:pt modelId="{C0F78697-86E8-4F86-8704-85AFC976E7B9}" type="pres">
      <dgm:prSet presAssocID="{FE5AD35C-ABCB-46C8-ABDC-61461A04DD54}" presName="composite" presStyleCnt="0"/>
      <dgm:spPr/>
    </dgm:pt>
    <dgm:pt modelId="{40027307-AF47-4705-A042-FB79C8E668D4}" type="pres">
      <dgm:prSet presAssocID="{FE5AD35C-ABCB-46C8-ABDC-61461A04DD54}" presName="FirstChild" presStyleLbl="revTx" presStyleIdx="6" presStyleCnt="8">
        <dgm:presLayoutVars>
          <dgm:chMax val="0"/>
          <dgm:chPref val="0"/>
          <dgm:bulletEnabled val="1"/>
        </dgm:presLayoutVars>
      </dgm:prSet>
      <dgm:spPr/>
    </dgm:pt>
    <dgm:pt modelId="{E3FE6A43-5B2F-471C-9116-3493D7054BCA}" type="pres">
      <dgm:prSet presAssocID="{FE5AD35C-ABCB-46C8-ABDC-61461A04DD54}" presName="Parent" presStyleLbl="alignNode1" presStyleIdx="3" presStyleCnt="4">
        <dgm:presLayoutVars>
          <dgm:chMax val="3"/>
          <dgm:chPref val="3"/>
          <dgm:bulletEnabled val="1"/>
        </dgm:presLayoutVars>
      </dgm:prSet>
      <dgm:spPr/>
    </dgm:pt>
    <dgm:pt modelId="{491482FD-2C9E-4062-B2C9-2534D4942916}" type="pres">
      <dgm:prSet presAssocID="{FE5AD35C-ABCB-46C8-ABDC-61461A04DD54}" presName="Accent" presStyleLbl="parChTrans1D1" presStyleIdx="3" presStyleCnt="4"/>
      <dgm:spPr/>
    </dgm:pt>
    <dgm:pt modelId="{3C451767-075B-472B-AFBE-68DDD7C0D093}" type="pres">
      <dgm:prSet presAssocID="{FE5AD35C-ABCB-46C8-ABDC-61461A04DD54}" presName="Child" presStyleLbl="revTx" presStyleIdx="7" presStyleCnt="8">
        <dgm:presLayoutVars>
          <dgm:chMax val="0"/>
          <dgm:chPref val="0"/>
          <dgm:bulletEnabled val="1"/>
        </dgm:presLayoutVars>
      </dgm:prSet>
      <dgm:spPr/>
    </dgm:pt>
  </dgm:ptLst>
  <dgm:cxnLst>
    <dgm:cxn modelId="{08382D03-48EB-4E4B-9713-6690A123AEF7}" srcId="{FE5AD35C-ABCB-46C8-ABDC-61461A04DD54}" destId="{13175973-A0B9-48B4-A529-3FBA355D30E3}" srcOrd="2" destOrd="0" parTransId="{517F27D6-67B5-4EB0-967E-A5852DE151CD}" sibTransId="{64B63D92-4E47-497B-8296-E9B0243A7EBA}"/>
    <dgm:cxn modelId="{DCA8060C-66B2-42DC-BE13-82F1E4959D93}" srcId="{DAE9C630-83E3-4815-A85C-BD1520A1F84C}" destId="{77381314-566A-40B0-B84A-37CB9B4007B8}" srcOrd="1" destOrd="0" parTransId="{114657F6-971A-44F4-BEDF-D52B94A17C8B}" sibTransId="{D7E6F363-77B5-44BE-971F-D148E16846E3}"/>
    <dgm:cxn modelId="{CBA41A0E-AE53-4C74-A24A-003A907342CA}" type="presOf" srcId="{7BEAE680-0344-4D78-8CAB-6CD98B4C1184}" destId="{3C451767-075B-472B-AFBE-68DDD7C0D093}" srcOrd="0" destOrd="3" presId="urn:microsoft.com/office/officeart/2011/layout/TabList"/>
    <dgm:cxn modelId="{0E5F7312-570F-469E-AAB6-8EF1097F742D}" srcId="{B68A5C89-149B-4A98-B748-A7C73CDA23BA}" destId="{5CC3B488-E908-46D6-A2D3-0DE2ACD0BE90}" srcOrd="3" destOrd="0" parTransId="{24FA74EC-5608-4CAF-A3F2-80DA123CF751}" sibTransId="{26913283-989D-4F36-8514-A3836EB168EF}"/>
    <dgm:cxn modelId="{4935FD16-91E2-45F3-BC07-A198CF8519FC}" srcId="{B68A5C89-149B-4A98-B748-A7C73CDA23BA}" destId="{B8E7A4F0-08DA-4416-BE08-2F59C5F5BB41}" srcOrd="0" destOrd="0" parTransId="{2006D3AB-E2D5-451A-A826-917E906AB14B}" sibTransId="{4BC0672C-21AC-4976-B44C-EFDE85C8A476}"/>
    <dgm:cxn modelId="{2B40251E-7AB9-45FD-8CAA-611BD1A832B7}" type="presOf" srcId="{73815D42-5E0A-4D4A-BD71-931D120680E8}" destId="{3D60EA79-3573-44FE-87A4-D9A85EC8C425}" srcOrd="0" destOrd="0" presId="urn:microsoft.com/office/officeart/2011/layout/TabList"/>
    <dgm:cxn modelId="{E581DF22-5966-47D8-B3D8-831E8BC7EDB8}" type="presOf" srcId="{77381314-566A-40B0-B84A-37CB9B4007B8}" destId="{DABF659C-66F9-4B60-83E3-BBA995549131}" srcOrd="0" destOrd="0" presId="urn:microsoft.com/office/officeart/2011/layout/TabList"/>
    <dgm:cxn modelId="{8C75C026-AD47-4698-9F54-D47DC33585F2}" srcId="{66F73DF8-1934-4E2A-A89B-AFBF88DBBEEE}" destId="{F832DE1D-9D2B-4025-83F0-B06BCF459F7A}" srcOrd="0" destOrd="0" parTransId="{6E8DE470-7406-4837-98E0-7A9EBDA60EDB}" sibTransId="{57566C4C-7B5D-4649-9108-85F806D9D39E}"/>
    <dgm:cxn modelId="{D6F53037-0E28-4297-B9CE-AAC625419EFF}" srcId="{66F73DF8-1934-4E2A-A89B-AFBF88DBBEEE}" destId="{D27D5EE5-338F-48F1-AD18-DDA965291A21}" srcOrd="3" destOrd="0" parTransId="{B670FCA3-C530-463C-A030-35790AF90ED5}" sibTransId="{74E35D82-2739-47FA-B59A-19D7BE1BD10A}"/>
    <dgm:cxn modelId="{DE39423B-98B4-4781-9C81-DC36E2A5032B}" type="presOf" srcId="{66F73DF8-1934-4E2A-A89B-AFBF88DBBEEE}" destId="{D5299DC8-C326-4F33-BEE6-7F68270AF0E5}" srcOrd="0" destOrd="0" presId="urn:microsoft.com/office/officeart/2011/layout/TabList"/>
    <dgm:cxn modelId="{15D6905D-DBE5-4DB3-BC9B-912E1937A88F}" srcId="{FE5AD35C-ABCB-46C8-ABDC-61461A04DD54}" destId="{593173B6-FCF4-4B53-8941-9C70E70BB60D}" srcOrd="0" destOrd="0" parTransId="{31D004A9-7C28-4E88-8DAC-1B4BC465538B}" sibTransId="{D16C31C8-B863-46C8-B393-84F1B049751F}"/>
    <dgm:cxn modelId="{12EE1963-06FD-46EB-8F04-3424476003CA}" type="presOf" srcId="{B6DD77CF-E4E9-4E75-900A-7AE4F7B48250}" destId="{3C451767-075B-472B-AFBE-68DDD7C0D093}" srcOrd="0" destOrd="0" presId="urn:microsoft.com/office/officeart/2011/layout/TabList"/>
    <dgm:cxn modelId="{75035046-BA9B-49C1-8974-BC1D6A3255D3}" type="presOf" srcId="{D27D5EE5-338F-48F1-AD18-DDA965291A21}" destId="{AE113D60-B8D9-49B5-98A5-1BC65BB289AD}" srcOrd="0" destOrd="2" presId="urn:microsoft.com/office/officeart/2011/layout/TabList"/>
    <dgm:cxn modelId="{FCD7F147-E562-4A0F-9848-F3BF8BD563CC}" type="presOf" srcId="{593173B6-FCF4-4B53-8941-9C70E70BB60D}" destId="{40027307-AF47-4705-A042-FB79C8E668D4}" srcOrd="0" destOrd="0" presId="urn:microsoft.com/office/officeart/2011/layout/TabList"/>
    <dgm:cxn modelId="{EC54504A-D096-4203-9C58-24F3658D852B}" srcId="{77381314-566A-40B0-B84A-37CB9B4007B8}" destId="{73815D42-5E0A-4D4A-BD71-931D120680E8}" srcOrd="1" destOrd="0" parTransId="{4F52A9C4-C28A-4EE0-88CE-654908D069AB}" sibTransId="{A040D36D-A445-422A-901A-AE452920A0C5}"/>
    <dgm:cxn modelId="{B960566A-99FE-4C29-BD27-03DB92FE6D1A}" type="presOf" srcId="{B68A5C89-149B-4A98-B748-A7C73CDA23BA}" destId="{9FF5D627-766F-474A-AD0D-37B6ADEC578A}" srcOrd="0" destOrd="0" presId="urn:microsoft.com/office/officeart/2011/layout/TabList"/>
    <dgm:cxn modelId="{C51AC46A-01D3-47DE-A059-463FA2E8A1ED}" srcId="{B68A5C89-149B-4A98-B748-A7C73CDA23BA}" destId="{81210B9A-5A69-4727-9863-C03A306149BC}" srcOrd="2" destOrd="0" parTransId="{5194219A-40E3-4A1C-8D73-7EB60914D9AF}" sibTransId="{86D2E069-C84F-4283-9F85-B0A24C16B1AF}"/>
    <dgm:cxn modelId="{86F41A6C-EEEA-48E5-B61F-8E82182E2799}" srcId="{77381314-566A-40B0-B84A-37CB9B4007B8}" destId="{6DFCB992-075A-4836-8D22-D0191E334A0C}" srcOrd="2" destOrd="0" parTransId="{D50AD088-F045-4D2F-8BAD-BA539D8A703E}" sibTransId="{DF9E1887-84CD-4497-B974-67309E963E6F}"/>
    <dgm:cxn modelId="{B4B53A6E-7768-4666-BBBD-524405378B2A}" type="presOf" srcId="{6DFCB992-075A-4836-8D22-D0191E334A0C}" destId="{3D60EA79-3573-44FE-87A4-D9A85EC8C425}" srcOrd="0" destOrd="1" presId="urn:microsoft.com/office/officeart/2011/layout/TabList"/>
    <dgm:cxn modelId="{E7EC3150-2A0E-4F2A-8439-0F85AA70A9CC}" type="presOf" srcId="{B8E7A4F0-08DA-4416-BE08-2F59C5F5BB41}" destId="{5063FF3E-5D07-496B-9193-AF7F3163CA89}" srcOrd="0" destOrd="0" presId="urn:microsoft.com/office/officeart/2011/layout/TabList"/>
    <dgm:cxn modelId="{31D25D73-41AF-4E5B-9F60-A935C462D8A1}" srcId="{77381314-566A-40B0-B84A-37CB9B4007B8}" destId="{92483631-AB9A-4D19-8179-158EAB3FD699}" srcOrd="0" destOrd="0" parTransId="{FEE17644-035E-4C1D-B69A-4CD1670543C1}" sibTransId="{8F829F18-80D4-4F41-9174-692F7E63DA5D}"/>
    <dgm:cxn modelId="{A4684856-BB93-41C8-B9D4-590FEABE2CB5}" srcId="{DAE9C630-83E3-4815-A85C-BD1520A1F84C}" destId="{FE5AD35C-ABCB-46C8-ABDC-61461A04DD54}" srcOrd="3" destOrd="0" parTransId="{A315E744-8734-44CC-ABA7-57FB616CB336}" sibTransId="{8BCF777B-9CAA-4F31-8BE5-7C571D719856}"/>
    <dgm:cxn modelId="{AC492C59-480C-4F15-A790-2961A22F4D73}" type="presOf" srcId="{F832DE1D-9D2B-4025-83F0-B06BCF459F7A}" destId="{0BD155F9-97E2-424F-8AEA-47C48674E664}" srcOrd="0" destOrd="0" presId="urn:microsoft.com/office/officeart/2011/layout/TabList"/>
    <dgm:cxn modelId="{5DF8897C-9128-41F3-B25A-D2C293C6C64C}" srcId="{B68A5C89-149B-4A98-B748-A7C73CDA23BA}" destId="{FB1B8625-E282-40FA-A9E9-16BD0D7F2B20}" srcOrd="1" destOrd="0" parTransId="{D4719D68-AF6F-438A-8AB2-51A93EC4156B}" sibTransId="{E234611A-3330-4AF5-AF4C-1156FEE2AAEA}"/>
    <dgm:cxn modelId="{391D5796-6CF8-4E53-9808-D6CF67CBD2C1}" type="presOf" srcId="{92483631-AB9A-4D19-8179-158EAB3FD699}" destId="{EADE4702-9E77-400F-9D31-7A64CDA44AD5}" srcOrd="0" destOrd="0" presId="urn:microsoft.com/office/officeart/2011/layout/TabList"/>
    <dgm:cxn modelId="{3478AE9C-F81A-43C8-84DE-9A8E29548FD2}" srcId="{DAE9C630-83E3-4815-A85C-BD1520A1F84C}" destId="{66F73DF8-1934-4E2A-A89B-AFBF88DBBEEE}" srcOrd="0" destOrd="0" parTransId="{384F3788-D993-465F-8222-79C2C6156A1C}" sibTransId="{587F0A1D-560D-4777-88BA-AB6962C57B2B}"/>
    <dgm:cxn modelId="{7C7D039E-84D1-4A4F-94B7-C9ADAC08EA5B}" srcId="{FE5AD35C-ABCB-46C8-ABDC-61461A04DD54}" destId="{B6DD77CF-E4E9-4E75-900A-7AE4F7B48250}" srcOrd="1" destOrd="0" parTransId="{8FA923E3-2D44-4058-B3D9-0C93A8460F27}" sibTransId="{EEAC37ED-B29B-4C0A-8A4C-8283926D2E6B}"/>
    <dgm:cxn modelId="{CE1B0AAD-DE08-43CF-A6DE-74837B4EA7C8}" type="presOf" srcId="{81210B9A-5A69-4727-9863-C03A306149BC}" destId="{7E16B5DB-A039-4B2E-A1B8-057D9E3902D6}" srcOrd="0" destOrd="1" presId="urn:microsoft.com/office/officeart/2011/layout/TabList"/>
    <dgm:cxn modelId="{69915CAD-D4D5-4F7E-A627-306AF06BF7EB}" type="presOf" srcId="{FE5AD35C-ABCB-46C8-ABDC-61461A04DD54}" destId="{E3FE6A43-5B2F-471C-9116-3493D7054BCA}" srcOrd="0" destOrd="0" presId="urn:microsoft.com/office/officeart/2011/layout/TabList"/>
    <dgm:cxn modelId="{24DDC8AD-1C0E-46F9-9D6C-BE7A4D5E3B75}" type="presOf" srcId="{13175973-A0B9-48B4-A529-3FBA355D30E3}" destId="{3C451767-075B-472B-AFBE-68DDD7C0D093}" srcOrd="0" destOrd="1" presId="urn:microsoft.com/office/officeart/2011/layout/TabList"/>
    <dgm:cxn modelId="{D242B4B5-FDBE-4627-9D1D-FC9217707590}" srcId="{FE5AD35C-ABCB-46C8-ABDC-61461A04DD54}" destId="{7BEAE680-0344-4D78-8CAB-6CD98B4C1184}" srcOrd="4" destOrd="0" parTransId="{E7689F1D-A614-40C0-9226-0AD0E755AEBF}" sibTransId="{0827FA4F-486A-43A8-B303-63B3E48B2DE6}"/>
    <dgm:cxn modelId="{5C595FB6-AED5-4327-A252-E47EA76D8F05}" type="presOf" srcId="{670E3E3E-0279-4147-9013-E7F3B7A98D94}" destId="{AE113D60-B8D9-49B5-98A5-1BC65BB289AD}" srcOrd="0" destOrd="1" presId="urn:microsoft.com/office/officeart/2011/layout/TabList"/>
    <dgm:cxn modelId="{51D88AB7-2D2C-4952-90C5-CA7382718D38}" srcId="{66F73DF8-1934-4E2A-A89B-AFBF88DBBEEE}" destId="{670E3E3E-0279-4147-9013-E7F3B7A98D94}" srcOrd="2" destOrd="0" parTransId="{976FE9C7-BD91-4E34-866F-22D38098F828}" sibTransId="{7D823B71-2FC9-4C39-BE07-18C752E8C267}"/>
    <dgm:cxn modelId="{3A3016C0-4E1C-45A8-B3DB-A05E6115DDD5}" type="presOf" srcId="{FB1B8625-E282-40FA-A9E9-16BD0D7F2B20}" destId="{7E16B5DB-A039-4B2E-A1B8-057D9E3902D6}" srcOrd="0" destOrd="0" presId="urn:microsoft.com/office/officeart/2011/layout/TabList"/>
    <dgm:cxn modelId="{E98450C4-5791-45AD-A94E-7740B0CE3F9B}" type="presOf" srcId="{DAE9C630-83E3-4815-A85C-BD1520A1F84C}" destId="{26DD84E0-696D-4E22-A62B-E824180BD851}" srcOrd="0" destOrd="0" presId="urn:microsoft.com/office/officeart/2011/layout/TabList"/>
    <dgm:cxn modelId="{19455FC8-93F5-4547-A93A-D7E5D0B4C882}" srcId="{66F73DF8-1934-4E2A-A89B-AFBF88DBBEEE}" destId="{E853B4AC-81CE-40DE-A2A6-CECBE8C99827}" srcOrd="1" destOrd="0" parTransId="{68A0CA39-F345-4BFB-9673-7EA52AAE52B2}" sibTransId="{E4908669-4074-4F53-BE01-CD6A75CCBCCB}"/>
    <dgm:cxn modelId="{4DC949C8-64D6-4175-B310-AD449F00CE83}" type="presOf" srcId="{5CC3B488-E908-46D6-A2D3-0DE2ACD0BE90}" destId="{7E16B5DB-A039-4B2E-A1B8-057D9E3902D6}" srcOrd="0" destOrd="2" presId="urn:microsoft.com/office/officeart/2011/layout/TabList"/>
    <dgm:cxn modelId="{63303CE5-8699-45B0-B355-5890ADCED3AE}" type="presOf" srcId="{E853B4AC-81CE-40DE-A2A6-CECBE8C99827}" destId="{AE113D60-B8D9-49B5-98A5-1BC65BB289AD}" srcOrd="0" destOrd="0" presId="urn:microsoft.com/office/officeart/2011/layout/TabList"/>
    <dgm:cxn modelId="{51BBA1EC-8D20-4F3C-9432-DC0CD6658E50}" srcId="{FE5AD35C-ABCB-46C8-ABDC-61461A04DD54}" destId="{867A372C-3D8D-46B6-BDA1-2F7AE3ED0150}" srcOrd="3" destOrd="0" parTransId="{B05B5546-7093-4DA0-ACB7-D2294ADF3B21}" sibTransId="{CCF6AE00-ED35-4D7A-BB1C-1C41E9EC5A20}"/>
    <dgm:cxn modelId="{3E62B3F4-D9DA-4DA8-A94D-9EECC6EB1D95}" type="presOf" srcId="{867A372C-3D8D-46B6-BDA1-2F7AE3ED0150}" destId="{3C451767-075B-472B-AFBE-68DDD7C0D093}" srcOrd="0" destOrd="2" presId="urn:microsoft.com/office/officeart/2011/layout/TabList"/>
    <dgm:cxn modelId="{2AF18FFA-1E7F-4530-BE16-2AB703573A13}" srcId="{DAE9C630-83E3-4815-A85C-BD1520A1F84C}" destId="{B68A5C89-149B-4A98-B748-A7C73CDA23BA}" srcOrd="2" destOrd="0" parTransId="{867F4471-A088-43A1-8112-859BED1CFADF}" sibTransId="{B20D852A-7CA2-4D4B-A93E-7B5877025000}"/>
    <dgm:cxn modelId="{95564E4A-D920-4381-A8BF-6FDDFA02F84A}" type="presParOf" srcId="{26DD84E0-696D-4E22-A62B-E824180BD851}" destId="{C7E9A6FD-A5E3-4C44-B254-5F7EA96ACED1}" srcOrd="0" destOrd="0" presId="urn:microsoft.com/office/officeart/2011/layout/TabList"/>
    <dgm:cxn modelId="{90C89B19-48ED-4C7D-AAF7-4B51F97600D6}" type="presParOf" srcId="{C7E9A6FD-A5E3-4C44-B254-5F7EA96ACED1}" destId="{0BD155F9-97E2-424F-8AEA-47C48674E664}" srcOrd="0" destOrd="0" presId="urn:microsoft.com/office/officeart/2011/layout/TabList"/>
    <dgm:cxn modelId="{1C2B5727-6C12-40F3-8FD9-01794B424E98}" type="presParOf" srcId="{C7E9A6FD-A5E3-4C44-B254-5F7EA96ACED1}" destId="{D5299DC8-C326-4F33-BEE6-7F68270AF0E5}" srcOrd="1" destOrd="0" presId="urn:microsoft.com/office/officeart/2011/layout/TabList"/>
    <dgm:cxn modelId="{961FEED5-2B4B-43B9-AD8E-06EFF396FF41}" type="presParOf" srcId="{C7E9A6FD-A5E3-4C44-B254-5F7EA96ACED1}" destId="{BE1A99D4-6691-4FB4-9383-319036DA04D7}" srcOrd="2" destOrd="0" presId="urn:microsoft.com/office/officeart/2011/layout/TabList"/>
    <dgm:cxn modelId="{56D29C93-D151-40E0-B9A9-AAD27B9B3E07}" type="presParOf" srcId="{26DD84E0-696D-4E22-A62B-E824180BD851}" destId="{AE113D60-B8D9-49B5-98A5-1BC65BB289AD}" srcOrd="1" destOrd="0" presId="urn:microsoft.com/office/officeart/2011/layout/TabList"/>
    <dgm:cxn modelId="{72B7564C-5044-4ED6-AA10-C8E50AA742A9}" type="presParOf" srcId="{26DD84E0-696D-4E22-A62B-E824180BD851}" destId="{3719D9A4-764B-4B09-A95B-AD017211108E}" srcOrd="2" destOrd="0" presId="urn:microsoft.com/office/officeart/2011/layout/TabList"/>
    <dgm:cxn modelId="{1DE9644B-4CDE-4218-A337-D29679DA8EF3}" type="presParOf" srcId="{26DD84E0-696D-4E22-A62B-E824180BD851}" destId="{E55D69A9-DE68-40F7-A174-77528586993A}" srcOrd="3" destOrd="0" presId="urn:microsoft.com/office/officeart/2011/layout/TabList"/>
    <dgm:cxn modelId="{83056BD5-CAEC-4F68-B306-A505D975AC1B}" type="presParOf" srcId="{E55D69A9-DE68-40F7-A174-77528586993A}" destId="{EADE4702-9E77-400F-9D31-7A64CDA44AD5}" srcOrd="0" destOrd="0" presId="urn:microsoft.com/office/officeart/2011/layout/TabList"/>
    <dgm:cxn modelId="{200AA945-C223-4F7B-A5C7-7B0EF7A9EF0E}" type="presParOf" srcId="{E55D69A9-DE68-40F7-A174-77528586993A}" destId="{DABF659C-66F9-4B60-83E3-BBA995549131}" srcOrd="1" destOrd="0" presId="urn:microsoft.com/office/officeart/2011/layout/TabList"/>
    <dgm:cxn modelId="{7E2CE4DE-F7B3-46B7-9864-3E74D477ED7E}" type="presParOf" srcId="{E55D69A9-DE68-40F7-A174-77528586993A}" destId="{C9E95D03-98C6-4FEC-A497-035C6C7CF2D5}" srcOrd="2" destOrd="0" presId="urn:microsoft.com/office/officeart/2011/layout/TabList"/>
    <dgm:cxn modelId="{17F3B078-7D83-4738-B591-E781E73E4379}" type="presParOf" srcId="{26DD84E0-696D-4E22-A62B-E824180BD851}" destId="{3D60EA79-3573-44FE-87A4-D9A85EC8C425}" srcOrd="4" destOrd="0" presId="urn:microsoft.com/office/officeart/2011/layout/TabList"/>
    <dgm:cxn modelId="{5E09DD65-4D2F-44A7-8A22-00B8BD2B76D6}" type="presParOf" srcId="{26DD84E0-696D-4E22-A62B-E824180BD851}" destId="{E4AAE2D5-9125-4F7F-8EBA-5355ED2D09F6}" srcOrd="5" destOrd="0" presId="urn:microsoft.com/office/officeart/2011/layout/TabList"/>
    <dgm:cxn modelId="{93339BD3-0936-4F15-B443-195986B07012}" type="presParOf" srcId="{26DD84E0-696D-4E22-A62B-E824180BD851}" destId="{B121FD4C-D1F8-4632-AF7A-CBFD59090049}" srcOrd="6" destOrd="0" presId="urn:microsoft.com/office/officeart/2011/layout/TabList"/>
    <dgm:cxn modelId="{B90EAEF1-0E99-401B-909E-EB45C7E69584}" type="presParOf" srcId="{B121FD4C-D1F8-4632-AF7A-CBFD59090049}" destId="{5063FF3E-5D07-496B-9193-AF7F3163CA89}" srcOrd="0" destOrd="0" presId="urn:microsoft.com/office/officeart/2011/layout/TabList"/>
    <dgm:cxn modelId="{2AAEB5BF-A3E3-42EB-A976-DEC90F9A4798}" type="presParOf" srcId="{B121FD4C-D1F8-4632-AF7A-CBFD59090049}" destId="{9FF5D627-766F-474A-AD0D-37B6ADEC578A}" srcOrd="1" destOrd="0" presId="urn:microsoft.com/office/officeart/2011/layout/TabList"/>
    <dgm:cxn modelId="{C238FEA6-87D6-44AD-822C-22ABDF69D36E}" type="presParOf" srcId="{B121FD4C-D1F8-4632-AF7A-CBFD59090049}" destId="{DB07E1B4-AF5E-43B3-B462-04279BA4DFDF}" srcOrd="2" destOrd="0" presId="urn:microsoft.com/office/officeart/2011/layout/TabList"/>
    <dgm:cxn modelId="{5A910741-E727-41C8-BC29-FA186EF09CF1}" type="presParOf" srcId="{26DD84E0-696D-4E22-A62B-E824180BD851}" destId="{7E16B5DB-A039-4B2E-A1B8-057D9E3902D6}" srcOrd="7" destOrd="0" presId="urn:microsoft.com/office/officeart/2011/layout/TabList"/>
    <dgm:cxn modelId="{1A278EC5-B579-446E-82F5-549B6798FB80}" type="presParOf" srcId="{26DD84E0-696D-4E22-A62B-E824180BD851}" destId="{D576E4BD-8C3B-43CB-9AD0-71C0CA4CAC94}" srcOrd="8" destOrd="0" presId="urn:microsoft.com/office/officeart/2011/layout/TabList"/>
    <dgm:cxn modelId="{5567C651-F6C6-49F4-8615-E35B30A4BAEB}" type="presParOf" srcId="{26DD84E0-696D-4E22-A62B-E824180BD851}" destId="{C0F78697-86E8-4F86-8704-85AFC976E7B9}" srcOrd="9" destOrd="0" presId="urn:microsoft.com/office/officeart/2011/layout/TabList"/>
    <dgm:cxn modelId="{4A9D6F0E-A505-498A-9715-B4DC091EF6CD}" type="presParOf" srcId="{C0F78697-86E8-4F86-8704-85AFC976E7B9}" destId="{40027307-AF47-4705-A042-FB79C8E668D4}" srcOrd="0" destOrd="0" presId="urn:microsoft.com/office/officeart/2011/layout/TabList"/>
    <dgm:cxn modelId="{AFB9B8FE-3A9D-4C92-AEBD-160C6EAB894E}" type="presParOf" srcId="{C0F78697-86E8-4F86-8704-85AFC976E7B9}" destId="{E3FE6A43-5B2F-471C-9116-3493D7054BCA}" srcOrd="1" destOrd="0" presId="urn:microsoft.com/office/officeart/2011/layout/TabList"/>
    <dgm:cxn modelId="{112EE39D-C2F4-478A-A0D5-1CEB60D1CADD}" type="presParOf" srcId="{C0F78697-86E8-4F86-8704-85AFC976E7B9}" destId="{491482FD-2C9E-4062-B2C9-2534D4942916}" srcOrd="2" destOrd="0" presId="urn:microsoft.com/office/officeart/2011/layout/TabList"/>
    <dgm:cxn modelId="{A641BACA-E2AF-4F99-BAF1-EF51EBB0E23C}" type="presParOf" srcId="{26DD84E0-696D-4E22-A62B-E824180BD851}" destId="{3C451767-075B-472B-AFBE-68DDD7C0D093}" srcOrd="10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1482FD-2C9E-4062-B2C9-2534D4942916}">
      <dsp:nvSpPr>
        <dsp:cNvPr id="0" name=""/>
        <dsp:cNvSpPr/>
      </dsp:nvSpPr>
      <dsp:spPr>
        <a:xfrm>
          <a:off x="0" y="4227317"/>
          <a:ext cx="10631497" cy="0"/>
        </a:xfrm>
        <a:prstGeom prst="line">
          <a:avLst/>
        </a:pr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07E1B4-AF5E-43B3-B462-04279BA4DFDF}">
      <dsp:nvSpPr>
        <dsp:cNvPr id="0" name=""/>
        <dsp:cNvSpPr/>
      </dsp:nvSpPr>
      <dsp:spPr>
        <a:xfrm>
          <a:off x="0" y="2411617"/>
          <a:ext cx="10631497" cy="0"/>
        </a:xfrm>
        <a:prstGeom prst="line">
          <a:avLst/>
        </a:pr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E95D03-98C6-4FEC-A497-035C6C7CF2D5}">
      <dsp:nvSpPr>
        <dsp:cNvPr id="0" name=""/>
        <dsp:cNvSpPr/>
      </dsp:nvSpPr>
      <dsp:spPr>
        <a:xfrm>
          <a:off x="0" y="595917"/>
          <a:ext cx="10631497" cy="0"/>
        </a:xfrm>
        <a:prstGeom prst="line">
          <a:avLst/>
        </a:pr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DE4702-9E77-400F-9D31-7A64CDA44AD5}">
      <dsp:nvSpPr>
        <dsp:cNvPr id="0" name=""/>
        <dsp:cNvSpPr/>
      </dsp:nvSpPr>
      <dsp:spPr>
        <a:xfrm>
          <a:off x="2764189" y="664"/>
          <a:ext cx="7867307" cy="5952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b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What is the typical contribution of precursor emissions from various regions/sectors to </a:t>
          </a:r>
          <a:r>
            <a:rPr lang="en-US" sz="1800" b="1" kern="1200" dirty="0"/>
            <a:t>tropospheric O</a:t>
          </a:r>
          <a:r>
            <a:rPr lang="en-US" sz="1800" b="1" kern="1200" baseline="-25000" dirty="0"/>
            <a:t>3</a:t>
          </a:r>
          <a:r>
            <a:rPr lang="en-US" sz="1800" b="1" kern="1200" dirty="0"/>
            <a:t> burden</a:t>
          </a:r>
          <a:r>
            <a:rPr lang="en-US" sz="1800" kern="1200" dirty="0"/>
            <a:t>?</a:t>
          </a:r>
        </a:p>
      </dsp:txBody>
      <dsp:txXfrm>
        <a:off x="2764189" y="664"/>
        <a:ext cx="7867307" cy="595253"/>
      </dsp:txXfrm>
    </dsp:sp>
    <dsp:sp modelId="{DABF659C-66F9-4B60-83E3-BBA995549131}">
      <dsp:nvSpPr>
        <dsp:cNvPr id="0" name=""/>
        <dsp:cNvSpPr/>
      </dsp:nvSpPr>
      <dsp:spPr>
        <a:xfrm>
          <a:off x="0" y="664"/>
          <a:ext cx="2764189" cy="595253"/>
        </a:xfrm>
        <a:prstGeom prst="round2SameRect">
          <a:avLst>
            <a:gd name="adj1" fmla="val 16670"/>
            <a:gd name="adj2" fmla="val 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2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9055" tIns="59055" rIns="59055" bIns="5905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Contribution</a:t>
          </a:r>
        </a:p>
      </dsp:txBody>
      <dsp:txXfrm>
        <a:off x="29063" y="29727"/>
        <a:ext cx="2706063" cy="566190"/>
      </dsp:txXfrm>
    </dsp:sp>
    <dsp:sp modelId="{3D60EA79-3573-44FE-87A4-D9A85EC8C425}">
      <dsp:nvSpPr>
        <dsp:cNvPr id="0" name=""/>
        <dsp:cNvSpPr/>
      </dsp:nvSpPr>
      <dsp:spPr>
        <a:xfrm>
          <a:off x="0" y="595917"/>
          <a:ext cx="10631497" cy="1190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400" kern="1200" dirty="0"/>
        </a:p>
      </dsp:txBody>
      <dsp:txXfrm>
        <a:off x="0" y="595917"/>
        <a:ext cx="10631497" cy="1190684"/>
      </dsp:txXfrm>
    </dsp:sp>
    <dsp:sp modelId="{5063FF3E-5D07-496B-9193-AF7F3163CA89}">
      <dsp:nvSpPr>
        <dsp:cNvPr id="0" name=""/>
        <dsp:cNvSpPr/>
      </dsp:nvSpPr>
      <dsp:spPr>
        <a:xfrm>
          <a:off x="2764189" y="1816364"/>
          <a:ext cx="7867307" cy="5952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b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How does the </a:t>
          </a:r>
          <a:r>
            <a:rPr lang="en-US" sz="1800" b="1" kern="1200" dirty="0"/>
            <a:t>ozone production efficiency </a:t>
          </a:r>
          <a:r>
            <a:rPr lang="en-US" sz="1800" kern="1200" dirty="0"/>
            <a:t>respond to </a:t>
          </a:r>
          <a:r>
            <a:rPr lang="en-US" sz="1800" b="1" kern="1200" dirty="0"/>
            <a:t>changing precursor emissions </a:t>
          </a:r>
          <a:r>
            <a:rPr lang="en-US" sz="1800" kern="1200" dirty="0"/>
            <a:t>during the </a:t>
          </a:r>
          <a:r>
            <a:rPr lang="en-US" sz="1800" b="1" kern="1200" dirty="0"/>
            <a:t>2000-2018 period</a:t>
          </a:r>
          <a:r>
            <a:rPr lang="en-US" sz="1800" kern="1200" dirty="0"/>
            <a:t>?</a:t>
          </a:r>
        </a:p>
      </dsp:txBody>
      <dsp:txXfrm>
        <a:off x="2764189" y="1816364"/>
        <a:ext cx="7867307" cy="595253"/>
      </dsp:txXfrm>
    </dsp:sp>
    <dsp:sp modelId="{9FF5D627-766F-474A-AD0D-37B6ADEC578A}">
      <dsp:nvSpPr>
        <dsp:cNvPr id="0" name=""/>
        <dsp:cNvSpPr/>
      </dsp:nvSpPr>
      <dsp:spPr>
        <a:xfrm>
          <a:off x="0" y="1816364"/>
          <a:ext cx="2764189" cy="595253"/>
        </a:xfrm>
        <a:prstGeom prst="round2SameRect">
          <a:avLst>
            <a:gd name="adj1" fmla="val 16670"/>
            <a:gd name="adj2" fmla="val 0"/>
          </a:avLst>
        </a:prstGeom>
        <a:gradFill rotWithShape="0">
          <a:gsLst>
            <a:gs pos="0">
              <a:schemeClr val="accent2">
                <a:hueOff val="19519"/>
                <a:satOff val="-13438"/>
                <a:lumOff val="-3431"/>
                <a:alphaOff val="0"/>
                <a:tint val="65000"/>
                <a:shade val="92000"/>
                <a:satMod val="130000"/>
              </a:schemeClr>
            </a:gs>
            <a:gs pos="45000">
              <a:schemeClr val="accent2">
                <a:hueOff val="19519"/>
                <a:satOff val="-13438"/>
                <a:lumOff val="-3431"/>
                <a:alphaOff val="0"/>
                <a:tint val="60000"/>
                <a:shade val="99000"/>
                <a:satMod val="120000"/>
              </a:schemeClr>
            </a:gs>
            <a:gs pos="100000">
              <a:schemeClr val="accent2">
                <a:hueOff val="19519"/>
                <a:satOff val="-13438"/>
                <a:lumOff val="-3431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2">
              <a:hueOff val="19519"/>
              <a:satOff val="-13438"/>
              <a:lumOff val="-343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9055" tIns="59055" rIns="59055" bIns="5905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Efficiency</a:t>
          </a:r>
        </a:p>
      </dsp:txBody>
      <dsp:txXfrm>
        <a:off x="29063" y="1845427"/>
        <a:ext cx="2706063" cy="566190"/>
      </dsp:txXfrm>
    </dsp:sp>
    <dsp:sp modelId="{7E16B5DB-A039-4B2E-A1B8-057D9E3902D6}">
      <dsp:nvSpPr>
        <dsp:cNvPr id="0" name=""/>
        <dsp:cNvSpPr/>
      </dsp:nvSpPr>
      <dsp:spPr>
        <a:xfrm>
          <a:off x="0" y="2411617"/>
          <a:ext cx="10631497" cy="1190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400" kern="1200" dirty="0"/>
        </a:p>
      </dsp:txBody>
      <dsp:txXfrm>
        <a:off x="0" y="2411617"/>
        <a:ext cx="10631497" cy="1190684"/>
      </dsp:txXfrm>
    </dsp:sp>
    <dsp:sp modelId="{40027307-AF47-4705-A042-FB79C8E668D4}">
      <dsp:nvSpPr>
        <dsp:cNvPr id="0" name=""/>
        <dsp:cNvSpPr/>
      </dsp:nvSpPr>
      <dsp:spPr>
        <a:xfrm>
          <a:off x="2764189" y="3632064"/>
          <a:ext cx="7867307" cy="5952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b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How do contributions to burden contrast with contribution to </a:t>
          </a:r>
          <a:r>
            <a:rPr lang="en-US" sz="1800" b="1" kern="1200" dirty="0"/>
            <a:t>surface O</a:t>
          </a:r>
          <a:r>
            <a:rPr lang="en-US" sz="1800" b="1" kern="1200" baseline="-25000" dirty="0"/>
            <a:t>3</a:t>
          </a:r>
          <a:r>
            <a:rPr lang="en-US" sz="1800" kern="1200" dirty="0"/>
            <a:t> and </a:t>
          </a:r>
          <a:r>
            <a:rPr lang="en-US" sz="1800" b="1" kern="1200" dirty="0"/>
            <a:t>population weighted O</a:t>
          </a:r>
          <a:r>
            <a:rPr lang="en-US" sz="1800" b="1" kern="1200" baseline="-25000" dirty="0"/>
            <a:t>3</a:t>
          </a:r>
          <a:r>
            <a:rPr lang="en-US" sz="1800" kern="1200" dirty="0"/>
            <a:t>?</a:t>
          </a:r>
        </a:p>
      </dsp:txBody>
      <dsp:txXfrm>
        <a:off x="2764189" y="3632064"/>
        <a:ext cx="7867307" cy="595253"/>
      </dsp:txXfrm>
    </dsp:sp>
    <dsp:sp modelId="{E3FE6A43-5B2F-471C-9116-3493D7054BCA}">
      <dsp:nvSpPr>
        <dsp:cNvPr id="0" name=""/>
        <dsp:cNvSpPr/>
      </dsp:nvSpPr>
      <dsp:spPr>
        <a:xfrm>
          <a:off x="0" y="3632064"/>
          <a:ext cx="2764189" cy="595253"/>
        </a:xfrm>
        <a:prstGeom prst="round2SameRect">
          <a:avLst>
            <a:gd name="adj1" fmla="val 16670"/>
            <a:gd name="adj2" fmla="val 0"/>
          </a:avLst>
        </a:prstGeom>
        <a:gradFill rotWithShape="0">
          <a:gsLst>
            <a:gs pos="0">
              <a:schemeClr val="accent2">
                <a:hueOff val="39038"/>
                <a:satOff val="-26876"/>
                <a:lumOff val="-6863"/>
                <a:alphaOff val="0"/>
                <a:tint val="65000"/>
                <a:shade val="92000"/>
                <a:satMod val="130000"/>
              </a:schemeClr>
            </a:gs>
            <a:gs pos="45000">
              <a:schemeClr val="accent2">
                <a:hueOff val="39038"/>
                <a:satOff val="-26876"/>
                <a:lumOff val="-6863"/>
                <a:alphaOff val="0"/>
                <a:tint val="60000"/>
                <a:shade val="99000"/>
                <a:satMod val="120000"/>
              </a:schemeClr>
            </a:gs>
            <a:gs pos="100000">
              <a:schemeClr val="accent2">
                <a:hueOff val="39038"/>
                <a:satOff val="-26876"/>
                <a:lumOff val="-6863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2">
              <a:hueOff val="39038"/>
              <a:satOff val="-26876"/>
              <a:lumOff val="-686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9055" tIns="59055" rIns="59055" bIns="5905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Contrast</a:t>
          </a:r>
        </a:p>
      </dsp:txBody>
      <dsp:txXfrm>
        <a:off x="29063" y="3661127"/>
        <a:ext cx="2706063" cy="566190"/>
      </dsp:txXfrm>
    </dsp:sp>
    <dsp:sp modelId="{3C451767-075B-472B-AFBE-68DDD7C0D093}">
      <dsp:nvSpPr>
        <dsp:cNvPr id="0" name=""/>
        <dsp:cNvSpPr/>
      </dsp:nvSpPr>
      <dsp:spPr>
        <a:xfrm>
          <a:off x="0" y="4227317"/>
          <a:ext cx="10631497" cy="1190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400" kern="1200" dirty="0"/>
        </a:p>
      </dsp:txBody>
      <dsp:txXfrm>
        <a:off x="0" y="4227317"/>
        <a:ext cx="10631497" cy="11906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1482FD-2C9E-4062-B2C9-2534D4942916}">
      <dsp:nvSpPr>
        <dsp:cNvPr id="0" name=""/>
        <dsp:cNvSpPr/>
      </dsp:nvSpPr>
      <dsp:spPr>
        <a:xfrm>
          <a:off x="0" y="4410303"/>
          <a:ext cx="12050486" cy="0"/>
        </a:xfrm>
        <a:prstGeom prst="line">
          <a:avLst/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07E1B4-AF5E-43B3-B462-04279BA4DFDF}">
      <dsp:nvSpPr>
        <dsp:cNvPr id="0" name=""/>
        <dsp:cNvSpPr/>
      </dsp:nvSpPr>
      <dsp:spPr>
        <a:xfrm>
          <a:off x="0" y="3085308"/>
          <a:ext cx="12050486" cy="0"/>
        </a:xfrm>
        <a:prstGeom prst="line">
          <a:avLst/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E95D03-98C6-4FEC-A497-035C6C7CF2D5}">
      <dsp:nvSpPr>
        <dsp:cNvPr id="0" name=""/>
        <dsp:cNvSpPr/>
      </dsp:nvSpPr>
      <dsp:spPr>
        <a:xfrm>
          <a:off x="0" y="1760314"/>
          <a:ext cx="12050486" cy="0"/>
        </a:xfrm>
        <a:prstGeom prst="line">
          <a:avLst/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1A99D4-6691-4FB4-9383-319036DA04D7}">
      <dsp:nvSpPr>
        <dsp:cNvPr id="0" name=""/>
        <dsp:cNvSpPr/>
      </dsp:nvSpPr>
      <dsp:spPr>
        <a:xfrm>
          <a:off x="0" y="435319"/>
          <a:ext cx="12050486" cy="0"/>
        </a:xfrm>
        <a:prstGeom prst="line">
          <a:avLst/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D155F9-97E2-424F-8AEA-47C48674E664}">
      <dsp:nvSpPr>
        <dsp:cNvPr id="0" name=""/>
        <dsp:cNvSpPr/>
      </dsp:nvSpPr>
      <dsp:spPr>
        <a:xfrm>
          <a:off x="3133126" y="937"/>
          <a:ext cx="8917359" cy="4343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b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Source attribution </a:t>
          </a:r>
          <a:r>
            <a:rPr lang="en-US" sz="2000" kern="1200" dirty="0"/>
            <a:t>using Tagging of trop O3 has been implemented in CAM4-Chem</a:t>
          </a:r>
          <a:endParaRPr lang="en-US" sz="2000" kern="1200" baseline="-25000" dirty="0"/>
        </a:p>
      </dsp:txBody>
      <dsp:txXfrm>
        <a:off x="3133126" y="937"/>
        <a:ext cx="8917359" cy="434381"/>
      </dsp:txXfrm>
    </dsp:sp>
    <dsp:sp modelId="{D5299DC8-C326-4F33-BEE6-7F68270AF0E5}">
      <dsp:nvSpPr>
        <dsp:cNvPr id="0" name=""/>
        <dsp:cNvSpPr/>
      </dsp:nvSpPr>
      <dsp:spPr>
        <a:xfrm>
          <a:off x="0" y="937"/>
          <a:ext cx="3133126" cy="434381"/>
        </a:xfrm>
        <a:prstGeom prst="round2SameRect">
          <a:avLst>
            <a:gd name="adj1" fmla="val 16670"/>
            <a:gd name="adj2" fmla="val 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Tagging</a:t>
          </a:r>
        </a:p>
      </dsp:txBody>
      <dsp:txXfrm>
        <a:off x="21209" y="22146"/>
        <a:ext cx="3090708" cy="413172"/>
      </dsp:txXfrm>
    </dsp:sp>
    <dsp:sp modelId="{AE113D60-B8D9-49B5-98A5-1BC65BB289AD}">
      <dsp:nvSpPr>
        <dsp:cNvPr id="0" name=""/>
        <dsp:cNvSpPr/>
      </dsp:nvSpPr>
      <dsp:spPr>
        <a:xfrm>
          <a:off x="0" y="435319"/>
          <a:ext cx="12050486" cy="8688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baseline="0" dirty="0"/>
            <a:t>Separate NOx and VOC tagged simulations performed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baseline="0" dirty="0"/>
            <a:t>Using CAMS emissions for the 2000-2018 period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baseline="0" dirty="0"/>
            <a:t>Various sectoral and regional anthropogenic tags included</a:t>
          </a:r>
        </a:p>
      </dsp:txBody>
      <dsp:txXfrm>
        <a:off x="0" y="435319"/>
        <a:ext cx="12050486" cy="868893"/>
      </dsp:txXfrm>
    </dsp:sp>
    <dsp:sp modelId="{EADE4702-9E77-400F-9D31-7A64CDA44AD5}">
      <dsp:nvSpPr>
        <dsp:cNvPr id="0" name=""/>
        <dsp:cNvSpPr/>
      </dsp:nvSpPr>
      <dsp:spPr>
        <a:xfrm>
          <a:off x="3133126" y="1325932"/>
          <a:ext cx="8917359" cy="4343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b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What is the contribution from various regions/sectors to </a:t>
          </a:r>
          <a:r>
            <a:rPr lang="en-US" sz="2000" b="1" kern="1200" dirty="0"/>
            <a:t>tropospheric O</a:t>
          </a:r>
          <a:r>
            <a:rPr lang="en-US" sz="2000" b="1" kern="1200" baseline="-25000" dirty="0"/>
            <a:t>3</a:t>
          </a:r>
          <a:r>
            <a:rPr lang="en-US" sz="2000" b="1" kern="1200" dirty="0"/>
            <a:t> burden</a:t>
          </a:r>
          <a:r>
            <a:rPr lang="en-US" sz="2000" kern="1200" dirty="0"/>
            <a:t>?</a:t>
          </a:r>
        </a:p>
      </dsp:txBody>
      <dsp:txXfrm>
        <a:off x="3133126" y="1325932"/>
        <a:ext cx="8917359" cy="434381"/>
      </dsp:txXfrm>
    </dsp:sp>
    <dsp:sp modelId="{DABF659C-66F9-4B60-83E3-BBA995549131}">
      <dsp:nvSpPr>
        <dsp:cNvPr id="0" name=""/>
        <dsp:cNvSpPr/>
      </dsp:nvSpPr>
      <dsp:spPr>
        <a:xfrm>
          <a:off x="0" y="1325932"/>
          <a:ext cx="3133126" cy="434381"/>
        </a:xfrm>
        <a:prstGeom prst="round2SameRect">
          <a:avLst>
            <a:gd name="adj1" fmla="val 16670"/>
            <a:gd name="adj2" fmla="val 0"/>
          </a:avLst>
        </a:prstGeom>
        <a:gradFill rotWithShape="0">
          <a:gsLst>
            <a:gs pos="0">
              <a:schemeClr val="accent2">
                <a:hueOff val="13013"/>
                <a:satOff val="-8959"/>
                <a:lumOff val="-2288"/>
                <a:alphaOff val="0"/>
                <a:shade val="85000"/>
                <a:satMod val="130000"/>
              </a:schemeClr>
            </a:gs>
            <a:gs pos="34000">
              <a:schemeClr val="accent2">
                <a:hueOff val="13013"/>
                <a:satOff val="-8959"/>
                <a:lumOff val="-2288"/>
                <a:alphaOff val="0"/>
                <a:shade val="87000"/>
                <a:satMod val="125000"/>
              </a:schemeClr>
            </a:gs>
            <a:gs pos="70000">
              <a:schemeClr val="accent2">
                <a:hueOff val="13013"/>
                <a:satOff val="-8959"/>
                <a:lumOff val="-2288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13013"/>
                <a:satOff val="-8959"/>
                <a:lumOff val="-2288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2">
              <a:hueOff val="13013"/>
              <a:satOff val="-8959"/>
              <a:lumOff val="-2288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Contribution</a:t>
          </a:r>
        </a:p>
      </dsp:txBody>
      <dsp:txXfrm>
        <a:off x="21209" y="1347141"/>
        <a:ext cx="3090708" cy="413172"/>
      </dsp:txXfrm>
    </dsp:sp>
    <dsp:sp modelId="{3D60EA79-3573-44FE-87A4-D9A85EC8C425}">
      <dsp:nvSpPr>
        <dsp:cNvPr id="0" name=""/>
        <dsp:cNvSpPr/>
      </dsp:nvSpPr>
      <dsp:spPr>
        <a:xfrm>
          <a:off x="0" y="1760314"/>
          <a:ext cx="12050486" cy="8688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Largest contribution from tropical anthropogenic NOx and Methane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Calibri" panose="020F0502020204030204" pitchFamily="34" charset="0"/>
              <a:ea typeface="Times New Roman" panose="02020603050405020304" pitchFamily="18" charset="0"/>
            </a:rPr>
            <a:t>Rest of the world produces more O3 compared to East Asia despite smaller emissions (mainly for being situated at tropical regions )</a:t>
          </a:r>
          <a:endParaRPr lang="en-US" sz="2000" kern="1200" dirty="0"/>
        </a:p>
      </dsp:txBody>
      <dsp:txXfrm>
        <a:off x="0" y="1760314"/>
        <a:ext cx="12050486" cy="868893"/>
      </dsp:txXfrm>
    </dsp:sp>
    <dsp:sp modelId="{5063FF3E-5D07-496B-9193-AF7F3163CA89}">
      <dsp:nvSpPr>
        <dsp:cNvPr id="0" name=""/>
        <dsp:cNvSpPr/>
      </dsp:nvSpPr>
      <dsp:spPr>
        <a:xfrm>
          <a:off x="3133126" y="2650927"/>
          <a:ext cx="8917359" cy="4343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b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How does the </a:t>
          </a:r>
          <a:r>
            <a:rPr lang="en-US" sz="1800" b="1" kern="1200" dirty="0"/>
            <a:t>ozone production efficiency </a:t>
          </a:r>
          <a:r>
            <a:rPr lang="en-US" sz="1800" kern="1200" dirty="0"/>
            <a:t>respond to </a:t>
          </a:r>
          <a:r>
            <a:rPr lang="en-US" sz="1800" b="1" kern="1200" dirty="0"/>
            <a:t>changing precursor emissions </a:t>
          </a:r>
          <a:r>
            <a:rPr lang="en-US" sz="1800" kern="1200" dirty="0"/>
            <a:t>during the </a:t>
          </a:r>
          <a:r>
            <a:rPr lang="en-US" sz="1800" b="1" kern="1200" dirty="0"/>
            <a:t>2000-2018 period</a:t>
          </a:r>
          <a:r>
            <a:rPr lang="en-US" sz="1800" kern="1200" dirty="0"/>
            <a:t>?</a:t>
          </a:r>
        </a:p>
      </dsp:txBody>
      <dsp:txXfrm>
        <a:off x="3133126" y="2650927"/>
        <a:ext cx="8917359" cy="434381"/>
      </dsp:txXfrm>
    </dsp:sp>
    <dsp:sp modelId="{9FF5D627-766F-474A-AD0D-37B6ADEC578A}">
      <dsp:nvSpPr>
        <dsp:cNvPr id="0" name=""/>
        <dsp:cNvSpPr/>
      </dsp:nvSpPr>
      <dsp:spPr>
        <a:xfrm>
          <a:off x="0" y="2650927"/>
          <a:ext cx="3133126" cy="434381"/>
        </a:xfrm>
        <a:prstGeom prst="round2SameRect">
          <a:avLst>
            <a:gd name="adj1" fmla="val 16670"/>
            <a:gd name="adj2" fmla="val 0"/>
          </a:avLst>
        </a:prstGeom>
        <a:gradFill rotWithShape="0">
          <a:gsLst>
            <a:gs pos="0">
              <a:schemeClr val="accent2">
                <a:hueOff val="26025"/>
                <a:satOff val="-17917"/>
                <a:lumOff val="-4575"/>
                <a:alphaOff val="0"/>
                <a:shade val="85000"/>
                <a:satMod val="130000"/>
              </a:schemeClr>
            </a:gs>
            <a:gs pos="34000">
              <a:schemeClr val="accent2">
                <a:hueOff val="26025"/>
                <a:satOff val="-17917"/>
                <a:lumOff val="-4575"/>
                <a:alphaOff val="0"/>
                <a:shade val="87000"/>
                <a:satMod val="125000"/>
              </a:schemeClr>
            </a:gs>
            <a:gs pos="70000">
              <a:schemeClr val="accent2">
                <a:hueOff val="26025"/>
                <a:satOff val="-17917"/>
                <a:lumOff val="-4575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26025"/>
                <a:satOff val="-17917"/>
                <a:lumOff val="-4575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2">
              <a:hueOff val="26025"/>
              <a:satOff val="-17917"/>
              <a:lumOff val="-4575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Efficiency</a:t>
          </a:r>
        </a:p>
      </dsp:txBody>
      <dsp:txXfrm>
        <a:off x="21209" y="2672136"/>
        <a:ext cx="3090708" cy="413172"/>
      </dsp:txXfrm>
    </dsp:sp>
    <dsp:sp modelId="{7E16B5DB-A039-4B2E-A1B8-057D9E3902D6}">
      <dsp:nvSpPr>
        <dsp:cNvPr id="0" name=""/>
        <dsp:cNvSpPr/>
      </dsp:nvSpPr>
      <dsp:spPr>
        <a:xfrm>
          <a:off x="0" y="3085308"/>
          <a:ext cx="12050486" cy="8688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800" kern="1200" dirty="0">
              <a:effectLst/>
              <a:latin typeface="Calibri" panose="020F0502020204030204" pitchFamily="34" charset="0"/>
              <a:ea typeface="Times New Roman" panose="02020603050405020304" pitchFamily="18" charset="0"/>
            </a:rPr>
            <a:t>OP</a:t>
          </a:r>
          <a:r>
            <a:rPr lang="en-US" sz="1800" kern="1200" dirty="0">
              <a:latin typeface="Calibri" panose="020F0502020204030204" pitchFamily="34" charset="0"/>
              <a:ea typeface="Times New Roman" panose="02020603050405020304" pitchFamily="18" charset="0"/>
            </a:rPr>
            <a:t>E increases significantly when emissions decrease (Europe, North American and Russian emissions) and vice versa (South Asian and Middle East)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800" kern="1200" dirty="0"/>
            <a:t>OPE if CH4 and Ship VOCs reduces because of reducing Ship NOx emissions in our dataset!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endParaRPr lang="en-US" sz="1800" kern="1200" dirty="0"/>
        </a:p>
      </dsp:txBody>
      <dsp:txXfrm>
        <a:off x="0" y="3085308"/>
        <a:ext cx="12050486" cy="868893"/>
      </dsp:txXfrm>
    </dsp:sp>
    <dsp:sp modelId="{40027307-AF47-4705-A042-FB79C8E668D4}">
      <dsp:nvSpPr>
        <dsp:cNvPr id="0" name=""/>
        <dsp:cNvSpPr/>
      </dsp:nvSpPr>
      <dsp:spPr>
        <a:xfrm>
          <a:off x="3133126" y="3975921"/>
          <a:ext cx="8917359" cy="4343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b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Contributions to O3 </a:t>
          </a:r>
          <a:r>
            <a:rPr lang="en-US" sz="1800" b="1" kern="1200" dirty="0"/>
            <a:t>burden</a:t>
          </a:r>
          <a:r>
            <a:rPr lang="en-US" sz="1800" kern="1200" dirty="0"/>
            <a:t> vs global </a:t>
          </a:r>
          <a:r>
            <a:rPr lang="en-US" sz="1800" b="1" kern="1200" dirty="0"/>
            <a:t>mean</a:t>
          </a:r>
          <a:r>
            <a:rPr lang="en-US" sz="1800" kern="1200" dirty="0"/>
            <a:t> surface ozone vs ozone </a:t>
          </a:r>
          <a:r>
            <a:rPr lang="en-US" sz="1800" b="1" kern="1200" dirty="0"/>
            <a:t>exposure</a:t>
          </a:r>
        </a:p>
      </dsp:txBody>
      <dsp:txXfrm>
        <a:off x="3133126" y="3975921"/>
        <a:ext cx="8917359" cy="434381"/>
      </dsp:txXfrm>
    </dsp:sp>
    <dsp:sp modelId="{E3FE6A43-5B2F-471C-9116-3493D7054BCA}">
      <dsp:nvSpPr>
        <dsp:cNvPr id="0" name=""/>
        <dsp:cNvSpPr/>
      </dsp:nvSpPr>
      <dsp:spPr>
        <a:xfrm>
          <a:off x="0" y="3975921"/>
          <a:ext cx="3133126" cy="434381"/>
        </a:xfrm>
        <a:prstGeom prst="round2SameRect">
          <a:avLst>
            <a:gd name="adj1" fmla="val 16670"/>
            <a:gd name="adj2" fmla="val 0"/>
          </a:avLst>
        </a:prstGeom>
        <a:gradFill rotWithShape="0">
          <a:gsLst>
            <a:gs pos="0">
              <a:schemeClr val="accent2">
                <a:hueOff val="39038"/>
                <a:satOff val="-26876"/>
                <a:lumOff val="-6863"/>
                <a:alphaOff val="0"/>
                <a:shade val="85000"/>
                <a:satMod val="130000"/>
              </a:schemeClr>
            </a:gs>
            <a:gs pos="34000">
              <a:schemeClr val="accent2">
                <a:hueOff val="39038"/>
                <a:satOff val="-26876"/>
                <a:lumOff val="-6863"/>
                <a:alphaOff val="0"/>
                <a:shade val="87000"/>
                <a:satMod val="125000"/>
              </a:schemeClr>
            </a:gs>
            <a:gs pos="70000">
              <a:schemeClr val="accent2">
                <a:hueOff val="39038"/>
                <a:satOff val="-26876"/>
                <a:lumOff val="-6863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39038"/>
                <a:satOff val="-26876"/>
                <a:lumOff val="-6863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2">
              <a:hueOff val="39038"/>
              <a:satOff val="-26876"/>
              <a:lumOff val="-6863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Contrast</a:t>
          </a:r>
        </a:p>
      </dsp:txBody>
      <dsp:txXfrm>
        <a:off x="21209" y="3997130"/>
        <a:ext cx="3090708" cy="413172"/>
      </dsp:txXfrm>
    </dsp:sp>
    <dsp:sp modelId="{3C451767-075B-472B-AFBE-68DDD7C0D093}">
      <dsp:nvSpPr>
        <dsp:cNvPr id="0" name=""/>
        <dsp:cNvSpPr/>
      </dsp:nvSpPr>
      <dsp:spPr>
        <a:xfrm>
          <a:off x="0" y="4410303"/>
          <a:ext cx="12050486" cy="8688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28575" rIns="28575" bIns="2857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500" kern="1200" dirty="0"/>
            <a:t>Relative contributions of regions/sectors is similar for O3 burden and surface mean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500" kern="1200" dirty="0"/>
            <a:t>Total exposure increases significantly, as opposed to surface mean. Mainly contributed from increasing anthropogenic emissions from populated regions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Large population in South Asia, East Asia and other coastal regions are exposed to ozone from ship-NOx.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en-US" sz="1500" kern="1200" dirty="0"/>
        </a:p>
      </dsp:txBody>
      <dsp:txXfrm>
        <a:off x="0" y="4410303"/>
        <a:ext cx="12050486" cy="8688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735CD4-7537-4219-A6A8-5F13C9A5D675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21496D-50E7-4043-B5CA-7FBA23FFD1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670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1496D-50E7-4043-B5CA-7FBA23FFD13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233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1496D-50E7-4043-B5CA-7FBA23FFD13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2777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1496D-50E7-4043-B5CA-7FBA23FFD13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0522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1496D-50E7-4043-B5CA-7FBA23FFD13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2970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1496D-50E7-4043-B5CA-7FBA23FFD13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186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18F13-827B-41BE-B02E-4F206EACF6C1}" type="datetime1">
              <a:rPr lang="en-US" smtClean="0"/>
              <a:t>5/1/2023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183D2-DB50-4BBA-A691-C6C13F61585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8957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2CC7D-A6BA-4415-835F-9793303C912F}" type="datetime1">
              <a:rPr lang="en-US" smtClean="0"/>
              <a:t>5/1/2023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183D2-DB50-4BBA-A691-C6C13F6158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481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72222-410E-43BB-9242-1A13D71EB318}" type="datetime1">
              <a:rPr lang="en-US" smtClean="0"/>
              <a:t>5/1/2023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183D2-DB50-4BBA-A691-C6C13F6158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496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CBCB1-B6D7-494F-8AE4-83AD2B30BE15}" type="datetime1">
              <a:rPr lang="en-US" smtClean="0"/>
              <a:t>5/1/2023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183D2-DB50-4BBA-A691-C6C13F6158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485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DAA53-837C-4CF8-AE38-134A7918524E}" type="datetime1">
              <a:rPr lang="en-US" smtClean="0"/>
              <a:t>5/1/2023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183D2-DB50-4BBA-A691-C6C13F61585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0552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AB5DC-B8FA-448B-ADC8-76954774872D}" type="datetime1">
              <a:rPr lang="en-US" smtClean="0"/>
              <a:t>5/1/2023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183D2-DB50-4BBA-A691-C6C13F6158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278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893A6-E6B4-4261-9D17-15E99B00E8FD}" type="datetime1">
              <a:rPr lang="en-US" smtClean="0"/>
              <a:t>5/1/2023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183D2-DB50-4BBA-A691-C6C13F6158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211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68A14-125D-4C10-AEFD-264DE0560248}" type="datetime1">
              <a:rPr lang="en-US" smtClean="0"/>
              <a:t>5/1/2023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183D2-DB50-4BBA-A691-C6C13F6158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697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57A5A-5CB9-4C6D-9BD2-072E9E6DF117}" type="datetime1">
              <a:rPr lang="en-US" smtClean="0"/>
              <a:t>5/1/2023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183D2-DB50-4BBA-A691-C6C13F6158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15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6F76FE17-471A-45A0-BA21-B65CE7D7D7DE}" type="datetime1">
              <a:rPr lang="en-US" smtClean="0"/>
              <a:t>5/1/2023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00183D2-DB50-4BBA-A691-C6C13F6158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409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87A6B-6AAB-46D5-999F-B2E69AA614FA}" type="datetime1">
              <a:rPr lang="en-US" smtClean="0"/>
              <a:t>5/1/2023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183D2-DB50-4BBA-A691-C6C13F6158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509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E662418-9FB4-4FB8-AAFC-30B47F3D995A}" type="datetime1">
              <a:rPr lang="en-US" smtClean="0"/>
              <a:t>5/1/2023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00183D2-DB50-4BBA-A691-C6C13F615857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097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slide" Target="slide2.xml"/><Relationship Id="rId7" Type="http://schemas.openxmlformats.org/officeDocument/2006/relationships/image" Target="../media/image4.svg"/><Relationship Id="rId12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slide" Target="slide4.xml"/><Relationship Id="rId10" Type="http://schemas.openxmlformats.org/officeDocument/2006/relationships/image" Target="../media/image7.png"/><Relationship Id="rId4" Type="http://schemas.openxmlformats.org/officeDocument/2006/relationships/slide" Target="slide13.xml"/><Relationship Id="rId9" Type="http://schemas.openxmlformats.org/officeDocument/2006/relationships/image" Target="../media/image6.svg"/><Relationship Id="rId1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slide" Target="slide4.xml"/><Relationship Id="rId5" Type="http://schemas.openxmlformats.org/officeDocument/2006/relationships/image" Target="../media/image8.png"/><Relationship Id="rId10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slide" Target="slide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4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slide" Target="slide4.xml"/><Relationship Id="rId5" Type="http://schemas.openxmlformats.org/officeDocument/2006/relationships/image" Target="../media/image9.png"/><Relationship Id="rId10" Type="http://schemas.openxmlformats.org/officeDocument/2006/relationships/slide" Target="slide12.xml"/><Relationship Id="rId4" Type="http://schemas.openxmlformats.org/officeDocument/2006/relationships/image" Target="../media/image8.png"/><Relationship Id="rId9" Type="http://schemas.openxmlformats.org/officeDocument/2006/relationships/slide" Target="slide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image" Target="../media/image9.png"/><Relationship Id="rId7" Type="http://schemas.openxmlformats.org/officeDocument/2006/relationships/image" Target="../media/image2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slide" Target="slide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9.png"/><Relationship Id="rId7" Type="http://schemas.openxmlformats.org/officeDocument/2006/relationships/diagramLayout" Target="../diagrams/layout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2.xml"/><Relationship Id="rId11" Type="http://schemas.openxmlformats.org/officeDocument/2006/relationships/slide" Target="slide4.xml"/><Relationship Id="rId5" Type="http://schemas.openxmlformats.org/officeDocument/2006/relationships/image" Target="../media/image11.png"/><Relationship Id="rId10" Type="http://schemas.microsoft.com/office/2007/relationships/diagramDrawing" Target="../diagrams/drawing2.xml"/><Relationship Id="rId4" Type="http://schemas.openxmlformats.org/officeDocument/2006/relationships/image" Target="../media/image10.png"/><Relationship Id="rId9" Type="http://schemas.openxmlformats.org/officeDocument/2006/relationships/diagramColors" Target="../diagrams/colors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slide" Target="slide3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8.png"/><Relationship Id="rId7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13" Type="http://schemas.openxmlformats.org/officeDocument/2006/relationships/slide" Target="slide9.xml"/><Relationship Id="rId3" Type="http://schemas.openxmlformats.org/officeDocument/2006/relationships/image" Target="../media/image9.png"/><Relationship Id="rId7" Type="http://schemas.openxmlformats.org/officeDocument/2006/relationships/diagramLayout" Target="../diagrams/layout1.xml"/><Relationship Id="rId12" Type="http://schemas.openxmlformats.org/officeDocument/2006/relationships/slide" Target="slide8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.xml"/><Relationship Id="rId11" Type="http://schemas.openxmlformats.org/officeDocument/2006/relationships/slide" Target="slide5.xml"/><Relationship Id="rId5" Type="http://schemas.openxmlformats.org/officeDocument/2006/relationships/image" Target="../media/image11.png"/><Relationship Id="rId10" Type="http://schemas.microsoft.com/office/2007/relationships/diagramDrawing" Target="../diagrams/drawing1.xml"/><Relationship Id="rId4" Type="http://schemas.openxmlformats.org/officeDocument/2006/relationships/image" Target="../media/image10.png"/><Relationship Id="rId9" Type="http://schemas.openxmlformats.org/officeDocument/2006/relationships/diagramColors" Target="../diagrams/colors1.xml"/><Relationship Id="rId14" Type="http://schemas.openxmlformats.org/officeDocument/2006/relationships/slide" Target="slide1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16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slide" Target="slide4.xml"/><Relationship Id="rId4" Type="http://schemas.openxmlformats.org/officeDocument/2006/relationships/image" Target="../media/image8.png"/><Relationship Id="rId9" Type="http://schemas.openxmlformats.org/officeDocument/2006/relationships/slide" Target="slide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16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slide" Target="slide4.xml"/><Relationship Id="rId4" Type="http://schemas.openxmlformats.org/officeDocument/2006/relationships/image" Target="../media/image8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16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slide" Target="slide4.xml"/><Relationship Id="rId4" Type="http://schemas.openxmlformats.org/officeDocument/2006/relationships/image" Target="../media/image8.pn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image" Target="../media/image8.png"/><Relationship Id="rId7" Type="http://schemas.openxmlformats.org/officeDocument/2006/relationships/slide" Target="slide4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8.png"/><Relationship Id="rId7" Type="http://schemas.openxmlformats.org/officeDocument/2006/relationships/slide" Target="slide10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: Diagonal Corners Rounded 34">
            <a:extLst>
              <a:ext uri="{FF2B5EF4-FFF2-40B4-BE49-F238E27FC236}">
                <a16:creationId xmlns:a16="http://schemas.microsoft.com/office/drawing/2014/main" id="{606E3441-4A01-71B4-A909-D933DD023933}"/>
              </a:ext>
            </a:extLst>
          </p:cNvPr>
          <p:cNvSpPr/>
          <p:nvPr/>
        </p:nvSpPr>
        <p:spPr>
          <a:xfrm>
            <a:off x="86628" y="1917748"/>
            <a:ext cx="5101031" cy="1598337"/>
          </a:xfrm>
          <a:prstGeom prst="round2DiagRect">
            <a:avLst>
              <a:gd name="adj1" fmla="val 0"/>
              <a:gd name="adj2" fmla="val 3019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400" dirty="0"/>
              <a:t>Tagging O</a:t>
            </a:r>
            <a:r>
              <a:rPr lang="en-US" sz="2400" baseline="-25000" dirty="0"/>
              <a:t>3</a:t>
            </a:r>
            <a:r>
              <a:rPr lang="en-US" sz="2400" dirty="0"/>
              <a:t> with its precursor sources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99EED87-856C-430F-86ED-09AFFC1C3E2C}"/>
              </a:ext>
            </a:extLst>
          </p:cNvPr>
          <p:cNvGrpSpPr/>
          <p:nvPr/>
        </p:nvGrpSpPr>
        <p:grpSpPr>
          <a:xfrm rot="168090">
            <a:off x="6286356" y="1447143"/>
            <a:ext cx="5852987" cy="4451052"/>
            <a:chOff x="5662883" y="1395945"/>
            <a:chExt cx="5998645" cy="449898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2A80F36-0A80-553E-8A4E-51028CD0C33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10800000" flipV="1">
              <a:off x="5662883" y="1395945"/>
              <a:ext cx="5998645" cy="4498984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FEADE18-2C9D-DCF9-7B19-6A8803ACD8B5}"/>
                </a:ext>
              </a:extLst>
            </p:cNvPr>
            <p:cNvSpPr/>
            <p:nvPr/>
          </p:nvSpPr>
          <p:spPr>
            <a:xfrm>
              <a:off x="6096000" y="2759897"/>
              <a:ext cx="65274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O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DDBD1A3-679B-CA22-94F3-9CC127CED59C}"/>
                </a:ext>
              </a:extLst>
            </p:cNvPr>
            <p:cNvSpPr/>
            <p:nvPr/>
          </p:nvSpPr>
          <p:spPr>
            <a:xfrm>
              <a:off x="8501941" y="4164154"/>
              <a:ext cx="65274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O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3996D89-E0F6-0B83-947D-A1B4AFFE4782}"/>
                </a:ext>
              </a:extLst>
            </p:cNvPr>
            <p:cNvSpPr/>
            <p:nvPr/>
          </p:nvSpPr>
          <p:spPr>
            <a:xfrm>
              <a:off x="10319855" y="2618383"/>
              <a:ext cx="65274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O</a:t>
              </a:r>
            </a:p>
          </p:txBody>
        </p:sp>
      </p:grpSp>
      <p:sp>
        <p:nvSpPr>
          <p:cNvPr id="3" name="Rectangle: Rounded Corners 2">
            <a:hlinkClick r:id="rId3" action="ppaction://hlinksldjump"/>
            <a:extLst>
              <a:ext uri="{FF2B5EF4-FFF2-40B4-BE49-F238E27FC236}">
                <a16:creationId xmlns:a16="http://schemas.microsoft.com/office/drawing/2014/main" id="{9851097E-31B4-FF59-1D71-4CCA8B5F86DA}"/>
              </a:ext>
            </a:extLst>
          </p:cNvPr>
          <p:cNvSpPr/>
          <p:nvPr/>
        </p:nvSpPr>
        <p:spPr>
          <a:xfrm>
            <a:off x="5573486" y="1502227"/>
            <a:ext cx="2405743" cy="892629"/>
          </a:xfrm>
          <a:prstGeom prst="roundRect">
            <a:avLst>
              <a:gd name="adj" fmla="val 31301"/>
            </a:avLst>
          </a:prstGeom>
          <a:solidFill>
            <a:srgbClr val="0099CC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Overview</a:t>
            </a:r>
          </a:p>
        </p:txBody>
      </p:sp>
      <p:sp>
        <p:nvSpPr>
          <p:cNvPr id="4" name="Rectangle: Rounded Corners 3">
            <a:hlinkClick r:id="rId4" action="ppaction://hlinksldjump"/>
            <a:extLst>
              <a:ext uri="{FF2B5EF4-FFF2-40B4-BE49-F238E27FC236}">
                <a16:creationId xmlns:a16="http://schemas.microsoft.com/office/drawing/2014/main" id="{4CDFEBE2-1207-5D2C-268E-888121073A89}"/>
              </a:ext>
            </a:extLst>
          </p:cNvPr>
          <p:cNvSpPr/>
          <p:nvPr/>
        </p:nvSpPr>
        <p:spPr>
          <a:xfrm>
            <a:off x="9906001" y="1502226"/>
            <a:ext cx="2068286" cy="892629"/>
          </a:xfrm>
          <a:prstGeom prst="roundRect">
            <a:avLst>
              <a:gd name="adj" fmla="val 31301"/>
            </a:avLst>
          </a:prstGeom>
          <a:solidFill>
            <a:srgbClr val="339966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Summary</a:t>
            </a:r>
          </a:p>
        </p:txBody>
      </p:sp>
      <p:sp>
        <p:nvSpPr>
          <p:cNvPr id="5" name="Rectangle: Rounded Corners 4">
            <a:hlinkClick r:id="rId5" action="ppaction://hlinksldjump"/>
            <a:extLst>
              <a:ext uri="{FF2B5EF4-FFF2-40B4-BE49-F238E27FC236}">
                <a16:creationId xmlns:a16="http://schemas.microsoft.com/office/drawing/2014/main" id="{EFB06168-4B1F-7035-CAF3-3D1646A8B735}"/>
              </a:ext>
            </a:extLst>
          </p:cNvPr>
          <p:cNvSpPr/>
          <p:nvPr/>
        </p:nvSpPr>
        <p:spPr>
          <a:xfrm>
            <a:off x="8273143" y="5418513"/>
            <a:ext cx="2068286" cy="892629"/>
          </a:xfrm>
          <a:prstGeom prst="roundRect">
            <a:avLst>
              <a:gd name="adj" fmla="val 31301"/>
            </a:avLst>
          </a:prstGeom>
          <a:solidFill>
            <a:srgbClr val="FF9933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Results</a:t>
            </a:r>
          </a:p>
        </p:txBody>
      </p:sp>
      <p:pic>
        <p:nvPicPr>
          <p:cNvPr id="16" name="Graphic 15" descr="Tag outline">
            <a:extLst>
              <a:ext uri="{FF2B5EF4-FFF2-40B4-BE49-F238E27FC236}">
                <a16:creationId xmlns:a16="http://schemas.microsoft.com/office/drawing/2014/main" id="{0D78E08F-81CB-73FD-5603-D4A0C7708A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flipH="1">
            <a:off x="6193500" y="3994485"/>
            <a:ext cx="2602696" cy="2602696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B04D9C06-5C51-D407-FD7E-17AA8BB38CDA}"/>
              </a:ext>
            </a:extLst>
          </p:cNvPr>
          <p:cNvSpPr txBox="1"/>
          <p:nvPr/>
        </p:nvSpPr>
        <p:spPr>
          <a:xfrm rot="18852921">
            <a:off x="6787273" y="5107324"/>
            <a:ext cx="1262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Prec. </a:t>
            </a:r>
            <a:r>
              <a:rPr lang="en-US" dirty="0">
                <a:solidFill>
                  <a:srgbClr val="00B050"/>
                </a:solidFill>
              </a:rPr>
              <a:t>NOx</a:t>
            </a:r>
            <a:r>
              <a:rPr lang="en-US" dirty="0"/>
              <a:t>: </a:t>
            </a:r>
          </a:p>
          <a:p>
            <a:r>
              <a:rPr lang="en-US" b="1" i="1" dirty="0"/>
              <a:t>European</a:t>
            </a:r>
          </a:p>
        </p:txBody>
      </p:sp>
      <p:pic>
        <p:nvPicPr>
          <p:cNvPr id="26" name="Graphic 25" descr="Tag outline">
            <a:extLst>
              <a:ext uri="{FF2B5EF4-FFF2-40B4-BE49-F238E27FC236}">
                <a16:creationId xmlns:a16="http://schemas.microsoft.com/office/drawing/2014/main" id="{FE8C2907-FB37-C57F-7373-63BE4E4E535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830798" y="3956385"/>
            <a:ext cx="2602696" cy="2602696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AA3A890C-6F90-28BB-57F5-E5C519F4368C}"/>
              </a:ext>
            </a:extLst>
          </p:cNvPr>
          <p:cNvSpPr txBox="1"/>
          <p:nvPr/>
        </p:nvSpPr>
        <p:spPr>
          <a:xfrm rot="2700699">
            <a:off x="10581439" y="5097946"/>
            <a:ext cx="1262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Prec. </a:t>
            </a:r>
            <a:r>
              <a:rPr lang="en-US" dirty="0">
                <a:solidFill>
                  <a:srgbClr val="FF0000"/>
                </a:solidFill>
              </a:rPr>
              <a:t>VOC</a:t>
            </a:r>
            <a:r>
              <a:rPr lang="en-US" dirty="0"/>
              <a:t>: </a:t>
            </a:r>
          </a:p>
          <a:p>
            <a:pPr algn="r"/>
            <a:r>
              <a:rPr lang="en-US" b="1" i="1" dirty="0"/>
              <a:t>Biogenic</a:t>
            </a:r>
          </a:p>
        </p:txBody>
      </p:sp>
      <p:sp>
        <p:nvSpPr>
          <p:cNvPr id="33" name="Rectangle 3">
            <a:extLst>
              <a:ext uri="{FF2B5EF4-FFF2-40B4-BE49-F238E27FC236}">
                <a16:creationId xmlns:a16="http://schemas.microsoft.com/office/drawing/2014/main" id="{7A61CBCD-D0C8-7653-1E6E-0211A18583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628" y="2641759"/>
            <a:ext cx="5536268" cy="1785104"/>
          </a:xfrm>
          <a:prstGeom prst="rect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Attribution of Tropospheric Ozone to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Sources of NOx and VOC Precursor Emissions in a Global Chemistry-Climate Model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(CESM1.2.2-CAM4-Chem)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for the 2000-2018 Period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46496E4-72A6-3F20-3315-FB2627E9F05A}"/>
              </a:ext>
            </a:extLst>
          </p:cNvPr>
          <p:cNvSpPr txBox="1"/>
          <p:nvPr/>
        </p:nvSpPr>
        <p:spPr>
          <a:xfrm>
            <a:off x="86628" y="4705933"/>
            <a:ext cx="63025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Adi Nalam</a:t>
            </a:r>
            <a:r>
              <a:rPr lang="en-US" sz="2000" baseline="30000" dirty="0"/>
              <a:t>1,2</a:t>
            </a:r>
            <a:r>
              <a:rPr lang="en-US" sz="2000" dirty="0"/>
              <a:t>, Aura Lupascu</a:t>
            </a:r>
            <a:r>
              <a:rPr lang="en-US" sz="2000" baseline="30000" dirty="0"/>
              <a:t>1</a:t>
            </a:r>
            <a:r>
              <a:rPr lang="en-US" sz="2000" dirty="0"/>
              <a:t>, Tim Butler</a:t>
            </a:r>
            <a:r>
              <a:rPr lang="en-US" sz="2000" baseline="30000" dirty="0"/>
              <a:t>1,2</a:t>
            </a:r>
          </a:p>
          <a:p>
            <a:r>
              <a:rPr lang="en-US" sz="2000" dirty="0"/>
              <a:t>1. Research Institute for Sustainability, Potsdam, Germany</a:t>
            </a:r>
          </a:p>
          <a:p>
            <a:r>
              <a:rPr lang="en-US" sz="2000" dirty="0"/>
              <a:t>2. </a:t>
            </a:r>
            <a:r>
              <a:rPr lang="en-US" sz="2000" dirty="0" err="1"/>
              <a:t>Freie</a:t>
            </a:r>
            <a:r>
              <a:rPr lang="en-US" sz="2000" dirty="0"/>
              <a:t> </a:t>
            </a:r>
            <a:r>
              <a:rPr lang="en-US" sz="2000" dirty="0" err="1"/>
              <a:t>Universitaet</a:t>
            </a:r>
            <a:r>
              <a:rPr lang="en-US" sz="2000" dirty="0"/>
              <a:t> Berlin, Berlin, Germany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7517FCC-535C-4ADE-3440-CEFF91282AEB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24927" b="26526"/>
          <a:stretch/>
        </p:blipFill>
        <p:spPr>
          <a:xfrm>
            <a:off x="87657" y="169333"/>
            <a:ext cx="4286250" cy="120226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E21EA99-B36A-1603-4AE7-7F21A112422C}"/>
              </a:ext>
            </a:extLst>
          </p:cNvPr>
          <p:cNvSpPr txBox="1"/>
          <p:nvPr/>
        </p:nvSpPr>
        <p:spPr>
          <a:xfrm>
            <a:off x="230407" y="1340635"/>
            <a:ext cx="57744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333333"/>
                </a:solidFill>
                <a:latin typeface="Helvetica" panose="020B0604020202020204" pitchFamily="34" charset="0"/>
              </a:rPr>
              <a:t>28 April 2023 </a:t>
            </a:r>
            <a:r>
              <a:rPr lang="en-US" sz="1600" dirty="0"/>
              <a:t>14:14 – 14:16 CET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8802CBA-160A-2358-C1A3-E6F832EEBEE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544258" y="143524"/>
            <a:ext cx="3594342" cy="952636"/>
          </a:xfrm>
          <a:prstGeom prst="rect">
            <a:avLst/>
          </a:prstGeom>
        </p:spPr>
      </p:pic>
      <p:pic>
        <p:nvPicPr>
          <p:cNvPr id="17" name="Picture 16" descr="Qr code&#10;&#10;Description automatically generated">
            <a:extLst>
              <a:ext uri="{FF2B5EF4-FFF2-40B4-BE49-F238E27FC236}">
                <a16:creationId xmlns:a16="http://schemas.microsoft.com/office/drawing/2014/main" id="{7AB67CEC-12C4-FFA0-2466-2F274E62A83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7540" y="124936"/>
            <a:ext cx="971223" cy="97122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BB52FB7-587C-95C1-7633-024D75A2230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894446" y="129328"/>
            <a:ext cx="694049" cy="97122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FCD3B1C-D4BD-75ED-6CDB-54EDFEE5134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641769" y="133722"/>
            <a:ext cx="722497" cy="962437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4CE6A771-D0A6-301E-A19B-BE95C9F49904}"/>
              </a:ext>
            </a:extLst>
          </p:cNvPr>
          <p:cNvSpPr txBox="1"/>
          <p:nvPr/>
        </p:nvSpPr>
        <p:spPr>
          <a:xfrm>
            <a:off x="7011792" y="6420284"/>
            <a:ext cx="3797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adinalam@zedat.fu-berlin.de</a:t>
            </a:r>
          </a:p>
        </p:txBody>
      </p:sp>
    </p:spTree>
    <p:extLst>
      <p:ext uri="{BB962C8B-B14F-4D97-AF65-F5344CB8AC3E}">
        <p14:creationId xmlns:p14="http://schemas.microsoft.com/office/powerpoint/2010/main" val="28462692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DF51886-8D42-8EF7-84EC-3F21204409EA}"/>
              </a:ext>
            </a:extLst>
          </p:cNvPr>
          <p:cNvSpPr/>
          <p:nvPr/>
        </p:nvSpPr>
        <p:spPr>
          <a:xfrm>
            <a:off x="1788406" y="225459"/>
            <a:ext cx="2821694" cy="640222"/>
          </a:xfrm>
          <a:prstGeom prst="roundRect">
            <a:avLst/>
          </a:prstGeom>
          <a:solidFill>
            <a:srgbClr val="48D1CC"/>
          </a:solidFill>
          <a:ln>
            <a:solidFill>
              <a:srgbClr val="48D1C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800" dirty="0"/>
              <a:t>OPE-SHIP-VOCs</a:t>
            </a:r>
          </a:p>
        </p:txBody>
      </p:sp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61AA0A3A-D290-E322-440F-5959E17F12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88"/>
          <a:stretch/>
        </p:blipFill>
        <p:spPr>
          <a:xfrm>
            <a:off x="291170" y="3826933"/>
            <a:ext cx="3381966" cy="2165386"/>
          </a:xfrm>
          <a:prstGeom prst="rect">
            <a:avLst/>
          </a:prstGeom>
        </p:spPr>
      </p:pic>
      <p:pic>
        <p:nvPicPr>
          <p:cNvPr id="9" name="Picture 8" descr="Chart, line chart&#10;&#10;Description automatically generated">
            <a:extLst>
              <a:ext uri="{FF2B5EF4-FFF2-40B4-BE49-F238E27FC236}">
                <a16:creationId xmlns:a16="http://schemas.microsoft.com/office/drawing/2014/main" id="{BC3360C7-FD89-E201-2453-50BADC7D7AD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85"/>
          <a:stretch/>
        </p:blipFill>
        <p:spPr>
          <a:xfrm>
            <a:off x="3428455" y="3793067"/>
            <a:ext cx="3290482" cy="21992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7B53195-7A02-8C9A-5163-2AD44287F7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44258" y="143524"/>
            <a:ext cx="3594342" cy="952636"/>
          </a:xfrm>
          <a:prstGeom prst="rect">
            <a:avLst/>
          </a:prstGeom>
        </p:spPr>
      </p:pic>
      <p:pic>
        <p:nvPicPr>
          <p:cNvPr id="4" name="Picture 3" descr="Qr code&#10;&#10;Description automatically generated">
            <a:extLst>
              <a:ext uri="{FF2B5EF4-FFF2-40B4-BE49-F238E27FC236}">
                <a16:creationId xmlns:a16="http://schemas.microsoft.com/office/drawing/2014/main" id="{F9578C1D-C32F-D31D-1D59-1BD3B104C37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7540" y="124936"/>
            <a:ext cx="971223" cy="9712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ADF761C-D9BB-5839-6DFA-050A48537C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00724" y="129329"/>
            <a:ext cx="687771" cy="9624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91324F-2628-FF0F-277D-656295B2890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41769" y="133722"/>
            <a:ext cx="722497" cy="962437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AD71869-FEE2-676E-A794-09F06266E06F}"/>
              </a:ext>
            </a:extLst>
          </p:cNvPr>
          <p:cNvSpPr/>
          <p:nvPr/>
        </p:nvSpPr>
        <p:spPr>
          <a:xfrm>
            <a:off x="-250132" y="94935"/>
            <a:ext cx="2392199" cy="971222"/>
          </a:xfrm>
          <a:prstGeom prst="roundRect">
            <a:avLst>
              <a:gd name="adj" fmla="val 31301"/>
            </a:avLst>
          </a:prstGeom>
          <a:solidFill>
            <a:srgbClr val="FF9933"/>
          </a:solidFill>
          <a:ln w="38100"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Results</a:t>
            </a:r>
          </a:p>
        </p:txBody>
      </p:sp>
      <p:sp>
        <p:nvSpPr>
          <p:cNvPr id="12" name="TextBox 11">
            <a:hlinkClick r:id="rId9" action="ppaction://hlinksldjump"/>
            <a:extLst>
              <a:ext uri="{FF2B5EF4-FFF2-40B4-BE49-F238E27FC236}">
                <a16:creationId xmlns:a16="http://schemas.microsoft.com/office/drawing/2014/main" id="{70CB9BD8-3DC0-984E-3F5A-553AF065D8A5}"/>
              </a:ext>
            </a:extLst>
          </p:cNvPr>
          <p:cNvSpPr txBox="1"/>
          <p:nvPr/>
        </p:nvSpPr>
        <p:spPr>
          <a:xfrm>
            <a:off x="7619205" y="1467700"/>
            <a:ext cx="4315326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Click here to go back to previous</a:t>
            </a:r>
          </a:p>
        </p:txBody>
      </p:sp>
      <p:pic>
        <p:nvPicPr>
          <p:cNvPr id="14" name="Picture 13" descr="Chart, line chart&#10;&#10;Description automatically generated">
            <a:extLst>
              <a:ext uri="{FF2B5EF4-FFF2-40B4-BE49-F238E27FC236}">
                <a16:creationId xmlns:a16="http://schemas.microsoft.com/office/drawing/2014/main" id="{46481468-10D0-D41F-ADB8-D71D788D597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63" y="1091767"/>
            <a:ext cx="3243586" cy="243269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03B8B5C-DB80-B614-59BF-F04DB46A0FB6}"/>
              </a:ext>
            </a:extLst>
          </p:cNvPr>
          <p:cNvSpPr txBox="1"/>
          <p:nvPr/>
        </p:nvSpPr>
        <p:spPr>
          <a:xfrm>
            <a:off x="6810421" y="2575999"/>
            <a:ext cx="48895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 hypothesize that decreasing Ship NOx emissions leads to decreasing OPE Ship of Ship VOCs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CH2O (formaldehyde) is formed during high-</a:t>
            </a:r>
            <a:r>
              <a:rPr lang="en-US" dirty="0" err="1"/>
              <a:t>nox</a:t>
            </a:r>
            <a:r>
              <a:rPr lang="en-US" dirty="0"/>
              <a:t> oxidation of CH4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CH3OOH (methyl-peroxide) is formed during low-</a:t>
            </a:r>
            <a:r>
              <a:rPr lang="en-US" dirty="0" err="1"/>
              <a:t>nox</a:t>
            </a:r>
            <a:r>
              <a:rPr lang="en-US" dirty="0"/>
              <a:t> oxidation of CH4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CH2O/CH3OOH ratio indicates the strength of NOx regime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CH2O_</a:t>
            </a:r>
            <a:r>
              <a:rPr lang="en-US" b="1" dirty="0"/>
              <a:t>SHP</a:t>
            </a:r>
            <a:r>
              <a:rPr lang="en-US" dirty="0"/>
              <a:t>/CH3OOH_</a:t>
            </a:r>
            <a:r>
              <a:rPr lang="en-US" b="1" dirty="0"/>
              <a:t>SHP</a:t>
            </a:r>
            <a:r>
              <a:rPr lang="en-US" dirty="0"/>
              <a:t> ratio </a:t>
            </a:r>
            <a:r>
              <a:rPr lang="en-US" b="1" dirty="0"/>
              <a:t>over</a:t>
            </a:r>
            <a:r>
              <a:rPr lang="en-US" dirty="0"/>
              <a:t> </a:t>
            </a:r>
            <a:r>
              <a:rPr lang="en-US" b="1" dirty="0"/>
              <a:t>oceans</a:t>
            </a:r>
            <a:r>
              <a:rPr lang="en-US" dirty="0"/>
              <a:t> is mainly due to decreasing Ship NOx emissions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OPE-CH4 also reduces partly due to the same reason!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4AB8FA7-33EE-CB27-16E4-55062CB812F5}"/>
              </a:ext>
            </a:extLst>
          </p:cNvPr>
          <p:cNvSpPr txBox="1"/>
          <p:nvPr/>
        </p:nvSpPr>
        <p:spPr>
          <a:xfrm>
            <a:off x="4240066" y="1989338"/>
            <a:ext cx="6248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Why is the efficiency of VOCs from ships showing a drastic decline?</a:t>
            </a:r>
          </a:p>
        </p:txBody>
      </p:sp>
      <p:sp>
        <p:nvSpPr>
          <p:cNvPr id="18" name="Rectangle 17">
            <a:hlinkClick r:id="rId11" action="ppaction://hlinksldjump"/>
            <a:extLst>
              <a:ext uri="{FF2B5EF4-FFF2-40B4-BE49-F238E27FC236}">
                <a16:creationId xmlns:a16="http://schemas.microsoft.com/office/drawing/2014/main" id="{1151A5E4-925F-2F81-0929-C6C3EA091AFC}"/>
              </a:ext>
            </a:extLst>
          </p:cNvPr>
          <p:cNvSpPr/>
          <p:nvPr/>
        </p:nvSpPr>
        <p:spPr>
          <a:xfrm>
            <a:off x="11346044" y="6274676"/>
            <a:ext cx="55306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Q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C49AAA0-8444-A9A3-3AEF-AADEE48D07A1}"/>
              </a:ext>
            </a:extLst>
          </p:cNvPr>
          <p:cNvSpPr txBox="1"/>
          <p:nvPr/>
        </p:nvSpPr>
        <p:spPr>
          <a:xfrm>
            <a:off x="7011792" y="6420284"/>
            <a:ext cx="3797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adinalam@zedat.fu-berlin.de</a:t>
            </a:r>
          </a:p>
        </p:txBody>
      </p:sp>
    </p:spTree>
    <p:extLst>
      <p:ext uri="{BB962C8B-B14F-4D97-AF65-F5344CB8AC3E}">
        <p14:creationId xmlns:p14="http://schemas.microsoft.com/office/powerpoint/2010/main" val="16889745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art, line chart&#10;&#10;Description automatically generated">
            <a:extLst>
              <a:ext uri="{FF2B5EF4-FFF2-40B4-BE49-F238E27FC236}">
                <a16:creationId xmlns:a16="http://schemas.microsoft.com/office/drawing/2014/main" id="{EC4B319F-8BA4-B3F3-4F6A-4AA93D518E9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9" r="22336" b="5992"/>
          <a:stretch/>
        </p:blipFill>
        <p:spPr>
          <a:xfrm>
            <a:off x="127158" y="1409318"/>
            <a:ext cx="4270217" cy="4879749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A4C4626-A228-D776-32A9-303B530223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4258" y="143524"/>
            <a:ext cx="3594342" cy="952636"/>
          </a:xfrm>
          <a:prstGeom prst="rect">
            <a:avLst/>
          </a:prstGeom>
        </p:spPr>
      </p:pic>
      <p:pic>
        <p:nvPicPr>
          <p:cNvPr id="3" name="Picture 2" descr="Qr code&#10;&#10;Description automatically generated">
            <a:extLst>
              <a:ext uri="{FF2B5EF4-FFF2-40B4-BE49-F238E27FC236}">
                <a16:creationId xmlns:a16="http://schemas.microsoft.com/office/drawing/2014/main" id="{2EBB6536-8ED4-03A9-BB16-DD6C15D1A5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7540" y="124936"/>
            <a:ext cx="971223" cy="97122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0C8CB17-FB07-E4A2-E414-B24D9BCF60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00724" y="129329"/>
            <a:ext cx="687771" cy="9624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B3853F1-526D-1B93-EE20-574169CB5EF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41769" y="133722"/>
            <a:ext cx="722497" cy="962437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D97619D-81E9-BEF1-CA0A-AFD88962C393}"/>
              </a:ext>
            </a:extLst>
          </p:cNvPr>
          <p:cNvSpPr/>
          <p:nvPr/>
        </p:nvSpPr>
        <p:spPr>
          <a:xfrm>
            <a:off x="1459309" y="311039"/>
            <a:ext cx="4070634" cy="539014"/>
          </a:xfrm>
          <a:prstGeom prst="roundRect">
            <a:avLst/>
          </a:prstGeom>
          <a:solidFill>
            <a:schemeClr val="accent1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200" dirty="0"/>
              <a:t>Surface Ozone and exposure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ECB39A7-8824-FEE6-1B08-D2DF26F9039B}"/>
              </a:ext>
            </a:extLst>
          </p:cNvPr>
          <p:cNvSpPr/>
          <p:nvPr/>
        </p:nvSpPr>
        <p:spPr>
          <a:xfrm>
            <a:off x="-250132" y="94935"/>
            <a:ext cx="2392199" cy="971222"/>
          </a:xfrm>
          <a:prstGeom prst="roundRect">
            <a:avLst>
              <a:gd name="adj" fmla="val 31301"/>
            </a:avLst>
          </a:prstGeom>
          <a:solidFill>
            <a:srgbClr val="FF9933"/>
          </a:solidFill>
          <a:ln w="38100"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Results</a:t>
            </a:r>
          </a:p>
        </p:txBody>
      </p:sp>
      <p:pic>
        <p:nvPicPr>
          <p:cNvPr id="11" name="Picture 10" descr="Chart, line chart&#10;&#10;Description automatically generated">
            <a:extLst>
              <a:ext uri="{FF2B5EF4-FFF2-40B4-BE49-F238E27FC236}">
                <a16:creationId xmlns:a16="http://schemas.microsoft.com/office/drawing/2014/main" id="{866CEF07-E641-5B4F-4E2B-A341C51B899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4" r="2894" b="4535"/>
          <a:stretch/>
        </p:blipFill>
        <p:spPr>
          <a:xfrm>
            <a:off x="4459672" y="1409318"/>
            <a:ext cx="5337471" cy="4892587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AF596EE-4091-7CEE-FD27-C9D46A9E6D39}"/>
              </a:ext>
            </a:extLst>
          </p:cNvPr>
          <p:cNvSpPr txBox="1"/>
          <p:nvPr/>
        </p:nvSpPr>
        <p:spPr>
          <a:xfrm>
            <a:off x="4613871" y="1413710"/>
            <a:ext cx="4055795" cy="461665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200" dirty="0"/>
              <a:t>Global mean population (2020) weighted surface ozone (</a:t>
            </a:r>
            <a:r>
              <a:rPr lang="en-US" sz="1200" dirty="0" err="1"/>
              <a:t>ppbv</a:t>
            </a:r>
            <a:r>
              <a:rPr lang="en-US" sz="1200" dirty="0"/>
              <a:t>)</a:t>
            </a:r>
          </a:p>
          <a:p>
            <a:pPr algn="ctr"/>
            <a:r>
              <a:rPr lang="en-US" sz="1200" dirty="0"/>
              <a:t>(Ozone Exposure)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9959AFD-CEA7-2BE5-C36F-B4A54239C202}"/>
              </a:ext>
            </a:extLst>
          </p:cNvPr>
          <p:cNvSpPr txBox="1"/>
          <p:nvPr/>
        </p:nvSpPr>
        <p:spPr>
          <a:xfrm>
            <a:off x="8549979" y="1409318"/>
            <a:ext cx="1309006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▲</a:t>
            </a:r>
            <a:r>
              <a:rPr lang="en-US" sz="9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Increasing trend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▼ </a:t>
            </a:r>
            <a:r>
              <a:rPr lang="en-US" sz="9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Decreasing trend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latin typeface="Calibri" panose="020F0502020204030204" pitchFamily="34" charset="0"/>
                <a:ea typeface="Calibri" panose="020F0502020204030204" pitchFamily="34" charset="0"/>
              </a:rPr>
              <a:t> ●</a:t>
            </a:r>
            <a:r>
              <a:rPr lang="en-US" sz="9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No trend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FEF7305-6013-3E8A-A550-E98A8CE41586}"/>
              </a:ext>
            </a:extLst>
          </p:cNvPr>
          <p:cNvSpPr txBox="1"/>
          <p:nvPr/>
        </p:nvSpPr>
        <p:spPr>
          <a:xfrm>
            <a:off x="8763000" y="3135083"/>
            <a:ext cx="3375600" cy="166199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bIns="0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US" sz="1050" dirty="0"/>
              <a:t>Relative contributions of regions/sectors is similar for O3 </a:t>
            </a:r>
            <a:r>
              <a:rPr lang="en-US" sz="1050" dirty="0">
                <a:hlinkClick r:id="rId9" action="ppaction://hlinksldjump"/>
              </a:rPr>
              <a:t>burden</a:t>
            </a:r>
            <a:r>
              <a:rPr lang="en-US" sz="1050" dirty="0"/>
              <a:t> and surface mean (except high altitude contributions: </a:t>
            </a:r>
            <a:r>
              <a:rPr lang="en-US" sz="1050" dirty="0">
                <a:solidFill>
                  <a:srgbClr val="FFC4CE"/>
                </a:solidFill>
              </a:rPr>
              <a:t>lightning</a:t>
            </a:r>
            <a:r>
              <a:rPr lang="en-US" sz="1050" dirty="0"/>
              <a:t>, </a:t>
            </a:r>
            <a:r>
              <a:rPr lang="en-US" sz="1050" dirty="0">
                <a:solidFill>
                  <a:srgbClr val="007E00"/>
                </a:solidFill>
              </a:rPr>
              <a:t>aircraft</a:t>
            </a:r>
            <a:r>
              <a:rPr lang="en-US" sz="1050" dirty="0"/>
              <a:t>, </a:t>
            </a:r>
            <a:r>
              <a:rPr lang="en-US" sz="1050" dirty="0">
                <a:solidFill>
                  <a:srgbClr val="5AE4D6"/>
                </a:solidFill>
              </a:rPr>
              <a:t>stratosphere</a:t>
            </a:r>
            <a:r>
              <a:rPr lang="en-US" sz="1050" dirty="0"/>
              <a:t>)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050" dirty="0"/>
              <a:t>Total exposure increases significantly, as opposed to surface mean.</a:t>
            </a:r>
          </a:p>
          <a:p>
            <a:pPr marL="228600"/>
            <a:r>
              <a:rPr lang="en-US" sz="1050" dirty="0"/>
              <a:t>Mainly contributed by increasing anthropogenic emissions from </a:t>
            </a:r>
            <a:r>
              <a:rPr lang="en-US" sz="1050" dirty="0">
                <a:solidFill>
                  <a:srgbClr val="9E4D27"/>
                </a:solidFill>
              </a:rPr>
              <a:t>SAS</a:t>
            </a:r>
            <a:r>
              <a:rPr lang="en-US" sz="1050" dirty="0"/>
              <a:t>, </a:t>
            </a:r>
            <a:r>
              <a:rPr lang="en-US" sz="1050" dirty="0">
                <a:solidFill>
                  <a:srgbClr val="777700"/>
                </a:solidFill>
              </a:rPr>
              <a:t>ROW</a:t>
            </a:r>
            <a:r>
              <a:rPr lang="en-US" sz="1050" dirty="0"/>
              <a:t> and </a:t>
            </a:r>
            <a:r>
              <a:rPr lang="en-US" sz="1050" dirty="0">
                <a:solidFill>
                  <a:srgbClr val="3E5B5B"/>
                </a:solidFill>
              </a:rPr>
              <a:t>EAS</a:t>
            </a:r>
            <a:r>
              <a:rPr lang="en-US" sz="1050" dirty="0"/>
              <a:t>, and biogenic VOCs.</a:t>
            </a:r>
          </a:p>
          <a:p>
            <a:pPr marL="228600" indent="-228600">
              <a:buFont typeface="+mj-lt"/>
              <a:buAutoNum type="arabicPeriod" startAt="3"/>
            </a:pPr>
            <a:r>
              <a:rPr lang="en-US" sz="1050" dirty="0"/>
              <a:t>Larger contribution from populated regions (</a:t>
            </a:r>
            <a:r>
              <a:rPr lang="en-US" sz="1050" dirty="0">
                <a:solidFill>
                  <a:srgbClr val="9E4D27"/>
                </a:solidFill>
              </a:rPr>
              <a:t>SAS</a:t>
            </a:r>
            <a:r>
              <a:rPr lang="en-US" sz="1050" dirty="0"/>
              <a:t>, </a:t>
            </a:r>
            <a:r>
              <a:rPr lang="en-US" sz="1050" dirty="0">
                <a:solidFill>
                  <a:srgbClr val="3E5B5B"/>
                </a:solidFill>
              </a:rPr>
              <a:t>EAS</a:t>
            </a:r>
            <a:r>
              <a:rPr lang="en-US" sz="1050" dirty="0"/>
              <a:t> and </a:t>
            </a:r>
            <a:r>
              <a:rPr lang="en-US" sz="1050" dirty="0">
                <a:solidFill>
                  <a:srgbClr val="777700"/>
                </a:solidFill>
              </a:rPr>
              <a:t>ROW</a:t>
            </a:r>
            <a:r>
              <a:rPr lang="en-US" sz="1050" dirty="0"/>
              <a:t>) to the exposure compared to surface mean.</a:t>
            </a:r>
          </a:p>
        </p:txBody>
      </p:sp>
      <p:sp>
        <p:nvSpPr>
          <p:cNvPr id="9" name="Rectangle: Rounded Corners 8">
            <a:hlinkClick r:id="rId10" action="ppaction://hlinksldjump"/>
            <a:extLst>
              <a:ext uri="{FF2B5EF4-FFF2-40B4-BE49-F238E27FC236}">
                <a16:creationId xmlns:a16="http://schemas.microsoft.com/office/drawing/2014/main" id="{D6F96A44-1ECB-9F39-6E28-BA3878287F68}"/>
              </a:ext>
            </a:extLst>
          </p:cNvPr>
          <p:cNvSpPr/>
          <p:nvPr/>
        </p:nvSpPr>
        <p:spPr>
          <a:xfrm>
            <a:off x="601133" y="4588555"/>
            <a:ext cx="612624" cy="245911"/>
          </a:xfrm>
          <a:prstGeom prst="roundRect">
            <a:avLst/>
          </a:prstGeom>
          <a:solidFill>
            <a:srgbClr val="48D1CC"/>
          </a:solidFill>
          <a:ln>
            <a:solidFill>
              <a:srgbClr val="48D1CC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 err="1"/>
              <a:t>SHPexp</a:t>
            </a:r>
            <a:endParaRPr lang="en-US" sz="1200" dirty="0"/>
          </a:p>
        </p:txBody>
      </p:sp>
      <p:sp>
        <p:nvSpPr>
          <p:cNvPr id="10" name="Rectangle: Rounded Corners 9">
            <a:hlinkClick r:id="rId10" action="ppaction://hlinksldjump"/>
            <a:extLst>
              <a:ext uri="{FF2B5EF4-FFF2-40B4-BE49-F238E27FC236}">
                <a16:creationId xmlns:a16="http://schemas.microsoft.com/office/drawing/2014/main" id="{0F221C02-98ED-DE41-53DB-EFB5C7C9A465}"/>
              </a:ext>
            </a:extLst>
          </p:cNvPr>
          <p:cNvSpPr/>
          <p:nvPr/>
        </p:nvSpPr>
        <p:spPr>
          <a:xfrm>
            <a:off x="4749799" y="4465599"/>
            <a:ext cx="612624" cy="245911"/>
          </a:xfrm>
          <a:prstGeom prst="roundRect">
            <a:avLst/>
          </a:prstGeom>
          <a:solidFill>
            <a:srgbClr val="48D1CC"/>
          </a:solidFill>
          <a:ln>
            <a:solidFill>
              <a:srgbClr val="48D1CC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 err="1"/>
              <a:t>SHPexp</a:t>
            </a:r>
            <a:endParaRPr lang="en-US" sz="1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84566B0-26D4-7090-5BA0-7CA2C11B2D23}"/>
              </a:ext>
            </a:extLst>
          </p:cNvPr>
          <p:cNvSpPr txBox="1"/>
          <p:nvPr/>
        </p:nvSpPr>
        <p:spPr>
          <a:xfrm>
            <a:off x="9932743" y="1402933"/>
            <a:ext cx="22058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Why is ozone exposure from ships comparable to mean, as there is no population over the oceans?</a:t>
            </a:r>
          </a:p>
          <a:p>
            <a:r>
              <a:rPr lang="en-US" sz="1200" dirty="0"/>
              <a:t>Click below to discover!</a:t>
            </a:r>
          </a:p>
        </p:txBody>
      </p:sp>
      <p:sp>
        <p:nvSpPr>
          <p:cNvPr id="13" name="Rectangle: Rounded Corners 12">
            <a:hlinkClick r:id="rId10" action="ppaction://hlinksldjump"/>
            <a:extLst>
              <a:ext uri="{FF2B5EF4-FFF2-40B4-BE49-F238E27FC236}">
                <a16:creationId xmlns:a16="http://schemas.microsoft.com/office/drawing/2014/main" id="{44A0731E-BEFC-1FE6-87A4-1EA8966AF837}"/>
              </a:ext>
            </a:extLst>
          </p:cNvPr>
          <p:cNvSpPr/>
          <p:nvPr/>
        </p:nvSpPr>
        <p:spPr>
          <a:xfrm>
            <a:off x="10000345" y="2418596"/>
            <a:ext cx="1089756" cy="424547"/>
          </a:xfrm>
          <a:prstGeom prst="roundRect">
            <a:avLst/>
          </a:prstGeom>
          <a:solidFill>
            <a:srgbClr val="48D1CC"/>
          </a:solidFill>
          <a:ln>
            <a:solidFill>
              <a:srgbClr val="48D1CC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err="1"/>
              <a:t>SHPexp</a:t>
            </a:r>
            <a:endParaRPr lang="en-US" dirty="0"/>
          </a:p>
        </p:txBody>
      </p:sp>
      <p:sp>
        <p:nvSpPr>
          <p:cNvPr id="15" name="Rectangle 14">
            <a:hlinkClick r:id="rId11" action="ppaction://hlinksldjump"/>
            <a:extLst>
              <a:ext uri="{FF2B5EF4-FFF2-40B4-BE49-F238E27FC236}">
                <a16:creationId xmlns:a16="http://schemas.microsoft.com/office/drawing/2014/main" id="{A22BC968-EDA2-3848-B3B0-DA7425DDA8DA}"/>
              </a:ext>
            </a:extLst>
          </p:cNvPr>
          <p:cNvSpPr/>
          <p:nvPr/>
        </p:nvSpPr>
        <p:spPr>
          <a:xfrm>
            <a:off x="11346044" y="6274676"/>
            <a:ext cx="55306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Q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863C199-D049-F7C7-323D-33770CD57E13}"/>
              </a:ext>
            </a:extLst>
          </p:cNvPr>
          <p:cNvSpPr/>
          <p:nvPr/>
        </p:nvSpPr>
        <p:spPr>
          <a:xfrm>
            <a:off x="746226" y="2439624"/>
            <a:ext cx="212110" cy="27066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D2ADCF0-90A9-235A-7E62-AC1C40045827}"/>
              </a:ext>
            </a:extLst>
          </p:cNvPr>
          <p:cNvSpPr/>
          <p:nvPr/>
        </p:nvSpPr>
        <p:spPr>
          <a:xfrm>
            <a:off x="2804716" y="2439623"/>
            <a:ext cx="212110" cy="27066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9B34FD8F-DC21-02D8-7B15-F36AEB82C8FD}"/>
              </a:ext>
            </a:extLst>
          </p:cNvPr>
          <p:cNvSpPr/>
          <p:nvPr/>
        </p:nvSpPr>
        <p:spPr>
          <a:xfrm>
            <a:off x="6002772" y="2163975"/>
            <a:ext cx="212110" cy="270665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06FEC66-111D-1277-6099-560EAC3E2739}"/>
              </a:ext>
            </a:extLst>
          </p:cNvPr>
          <p:cNvSpPr/>
          <p:nvPr/>
        </p:nvSpPr>
        <p:spPr>
          <a:xfrm>
            <a:off x="1715001" y="2163974"/>
            <a:ext cx="212110" cy="270665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DCC401C2-9D4F-4DB9-77F1-6CE3F9444E9C}"/>
              </a:ext>
            </a:extLst>
          </p:cNvPr>
          <p:cNvSpPr/>
          <p:nvPr/>
        </p:nvSpPr>
        <p:spPr>
          <a:xfrm>
            <a:off x="8778367" y="3600186"/>
            <a:ext cx="212110" cy="270665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A527085B-EB70-2F11-F7C4-8688348A2BB2}"/>
              </a:ext>
            </a:extLst>
          </p:cNvPr>
          <p:cNvSpPr/>
          <p:nvPr/>
        </p:nvSpPr>
        <p:spPr>
          <a:xfrm>
            <a:off x="8778367" y="3140679"/>
            <a:ext cx="212110" cy="27066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52281812-92EE-DE9E-BA48-1BD367D97F4D}"/>
              </a:ext>
            </a:extLst>
          </p:cNvPr>
          <p:cNvSpPr/>
          <p:nvPr/>
        </p:nvSpPr>
        <p:spPr>
          <a:xfrm>
            <a:off x="8779139" y="4430116"/>
            <a:ext cx="212110" cy="270665"/>
          </a:xfrm>
          <a:prstGeom prst="ellipse">
            <a:avLst/>
          </a:prstGeom>
          <a:noFill/>
          <a:ln>
            <a:solidFill>
              <a:srgbClr val="A861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AA8C527A-4F58-70D9-A0E0-3F2C341CCB5E}"/>
              </a:ext>
            </a:extLst>
          </p:cNvPr>
          <p:cNvSpPr/>
          <p:nvPr/>
        </p:nvSpPr>
        <p:spPr>
          <a:xfrm>
            <a:off x="7812196" y="4465599"/>
            <a:ext cx="212110" cy="270665"/>
          </a:xfrm>
          <a:prstGeom prst="ellipse">
            <a:avLst/>
          </a:prstGeom>
          <a:noFill/>
          <a:ln>
            <a:solidFill>
              <a:srgbClr val="A861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5EED7540-AD09-3CE5-50A3-F754D01CEE0D}"/>
              </a:ext>
            </a:extLst>
          </p:cNvPr>
          <p:cNvSpPr/>
          <p:nvPr/>
        </p:nvSpPr>
        <p:spPr>
          <a:xfrm>
            <a:off x="5786910" y="4910099"/>
            <a:ext cx="212110" cy="270665"/>
          </a:xfrm>
          <a:prstGeom prst="ellipse">
            <a:avLst/>
          </a:prstGeom>
          <a:noFill/>
          <a:ln>
            <a:solidFill>
              <a:srgbClr val="A861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5C33D78C-F711-FF78-150A-4FD8039B11F0}"/>
              </a:ext>
            </a:extLst>
          </p:cNvPr>
          <p:cNvSpPr/>
          <p:nvPr/>
        </p:nvSpPr>
        <p:spPr>
          <a:xfrm>
            <a:off x="1715001" y="5313349"/>
            <a:ext cx="212110" cy="270665"/>
          </a:xfrm>
          <a:prstGeom prst="ellipse">
            <a:avLst/>
          </a:prstGeom>
          <a:noFill/>
          <a:ln>
            <a:solidFill>
              <a:srgbClr val="A861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3202786E-3D65-2838-3AA8-D3307526BD59}"/>
              </a:ext>
            </a:extLst>
          </p:cNvPr>
          <p:cNvSpPr/>
          <p:nvPr/>
        </p:nvSpPr>
        <p:spPr>
          <a:xfrm>
            <a:off x="2744198" y="5313348"/>
            <a:ext cx="212110" cy="270665"/>
          </a:xfrm>
          <a:prstGeom prst="ellipse">
            <a:avLst/>
          </a:prstGeom>
          <a:noFill/>
          <a:ln>
            <a:solidFill>
              <a:srgbClr val="A861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DE95BA9-CCA5-9DC1-E8BB-4A19087DB1DF}"/>
              </a:ext>
            </a:extLst>
          </p:cNvPr>
          <p:cNvSpPr txBox="1"/>
          <p:nvPr/>
        </p:nvSpPr>
        <p:spPr>
          <a:xfrm>
            <a:off x="7011792" y="6420284"/>
            <a:ext cx="3797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adinalam@zedat.fu-berlin.de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3227EBD-348E-C866-2485-0318F49FB4A3}"/>
              </a:ext>
            </a:extLst>
          </p:cNvPr>
          <p:cNvSpPr txBox="1"/>
          <p:nvPr/>
        </p:nvSpPr>
        <p:spPr>
          <a:xfrm>
            <a:off x="9932743" y="5180764"/>
            <a:ext cx="213209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Compare with Trop O3 burden:</a:t>
            </a:r>
          </a:p>
          <a:p>
            <a:r>
              <a:rPr lang="en-US" dirty="0">
                <a:hlinkClick r:id="rId9" action="ppaction://hlinksldjump"/>
              </a:rPr>
              <a:t>Here</a:t>
            </a:r>
            <a:endParaRPr lang="en-US" dirty="0"/>
          </a:p>
          <a:p>
            <a:r>
              <a:rPr lang="en-US" sz="1600" dirty="0"/>
              <a:t>(Click back and forth)</a:t>
            </a:r>
          </a:p>
        </p:txBody>
      </p:sp>
    </p:spTree>
    <p:extLst>
      <p:ext uri="{BB962C8B-B14F-4D97-AF65-F5344CB8AC3E}">
        <p14:creationId xmlns:p14="http://schemas.microsoft.com/office/powerpoint/2010/main" val="3687008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2A861C1-1474-AAAC-CEB0-274C6D8C0619}"/>
              </a:ext>
            </a:extLst>
          </p:cNvPr>
          <p:cNvSpPr/>
          <p:nvPr/>
        </p:nvSpPr>
        <p:spPr>
          <a:xfrm>
            <a:off x="1783070" y="334603"/>
            <a:ext cx="3000686" cy="551888"/>
          </a:xfrm>
          <a:prstGeom prst="roundRect">
            <a:avLst>
              <a:gd name="adj" fmla="val 50000"/>
            </a:avLst>
          </a:prstGeom>
          <a:solidFill>
            <a:srgbClr val="48D1CC"/>
          </a:solidFill>
          <a:ln>
            <a:solidFill>
              <a:srgbClr val="48D1CC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274320" rtlCol="0" anchor="ctr"/>
          <a:lstStyle/>
          <a:p>
            <a:pPr algn="r"/>
            <a:r>
              <a:rPr lang="en-US" sz="2000" dirty="0"/>
              <a:t>Ship contribution to ozone exposure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7042810-E920-82BE-C088-093ABAEC0B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4258" y="143524"/>
            <a:ext cx="3594342" cy="952636"/>
          </a:xfrm>
          <a:prstGeom prst="rect">
            <a:avLst/>
          </a:prstGeom>
        </p:spPr>
      </p:pic>
      <p:pic>
        <p:nvPicPr>
          <p:cNvPr id="3" name="Picture 2" descr="Qr code&#10;&#10;Description automatically generated">
            <a:extLst>
              <a:ext uri="{FF2B5EF4-FFF2-40B4-BE49-F238E27FC236}">
                <a16:creationId xmlns:a16="http://schemas.microsoft.com/office/drawing/2014/main" id="{63F1EAFD-5610-8F18-A29F-63532410D0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7540" y="124936"/>
            <a:ext cx="971223" cy="97122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7939A14-AD6D-8B77-9FFE-156BD284BE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0724" y="129329"/>
            <a:ext cx="687771" cy="9624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B0116B8-8C7E-04E9-0C59-5B5EED334D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1769" y="133722"/>
            <a:ext cx="722497" cy="962437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875A8E7-6B13-BCF3-E74F-339D883D904F}"/>
              </a:ext>
            </a:extLst>
          </p:cNvPr>
          <p:cNvSpPr/>
          <p:nvPr/>
        </p:nvSpPr>
        <p:spPr>
          <a:xfrm>
            <a:off x="-250132" y="94935"/>
            <a:ext cx="2392199" cy="971222"/>
          </a:xfrm>
          <a:prstGeom prst="roundRect">
            <a:avLst>
              <a:gd name="adj" fmla="val 31301"/>
            </a:avLst>
          </a:prstGeom>
          <a:solidFill>
            <a:srgbClr val="FF9933"/>
          </a:solidFill>
          <a:ln w="38100"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Results</a:t>
            </a:r>
          </a:p>
        </p:txBody>
      </p:sp>
      <p:pic>
        <p:nvPicPr>
          <p:cNvPr id="10" name="Picture 9" descr="Chart&#10;&#10;Description automatically generated">
            <a:extLst>
              <a:ext uri="{FF2B5EF4-FFF2-40B4-BE49-F238E27FC236}">
                <a16:creationId xmlns:a16="http://schemas.microsoft.com/office/drawing/2014/main" id="{D7ED8368-268B-E64C-D33C-16D49F510F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456" y="1716444"/>
            <a:ext cx="4859954" cy="3644966"/>
          </a:xfrm>
          <a:prstGeom prst="rect">
            <a:avLst/>
          </a:prstGeom>
        </p:spPr>
      </p:pic>
      <p:pic>
        <p:nvPicPr>
          <p:cNvPr id="12" name="Picture 11" descr="A picture containing chart&#10;&#10;Description automatically generated">
            <a:extLst>
              <a:ext uri="{FF2B5EF4-FFF2-40B4-BE49-F238E27FC236}">
                <a16:creationId xmlns:a16="http://schemas.microsoft.com/office/drawing/2014/main" id="{A8FF1AC7-3FDA-3924-BB01-A3116CC83E6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85" y="1741366"/>
            <a:ext cx="4859954" cy="364496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B57E682-EE03-D473-DFAB-311335EC601B}"/>
              </a:ext>
            </a:extLst>
          </p:cNvPr>
          <p:cNvSpPr txBox="1"/>
          <p:nvPr/>
        </p:nvSpPr>
        <p:spPr>
          <a:xfrm>
            <a:off x="2291205" y="4190949"/>
            <a:ext cx="943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(ppb)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B223658-6814-0964-5D86-17F2038BCD9F}"/>
              </a:ext>
            </a:extLst>
          </p:cNvPr>
          <p:cNvSpPr txBox="1"/>
          <p:nvPr/>
        </p:nvSpPr>
        <p:spPr>
          <a:xfrm>
            <a:off x="7417540" y="4123612"/>
            <a:ext cx="943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(ppb)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932E3DE-6782-B945-8570-0C89E694DEF2}"/>
              </a:ext>
            </a:extLst>
          </p:cNvPr>
          <p:cNvSpPr txBox="1"/>
          <p:nvPr/>
        </p:nvSpPr>
        <p:spPr>
          <a:xfrm>
            <a:off x="1453415" y="4987752"/>
            <a:ext cx="77964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Large population in South Asia, East Asia and other coastal regions are exposed to ozone from ship-NOx.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6" name="TextBox 15">
            <a:hlinkClick r:id="rId8" action="ppaction://hlinksldjump"/>
            <a:extLst>
              <a:ext uri="{FF2B5EF4-FFF2-40B4-BE49-F238E27FC236}">
                <a16:creationId xmlns:a16="http://schemas.microsoft.com/office/drawing/2014/main" id="{54D7341F-0CE3-E9DA-4BB7-FBC1CC4CEB18}"/>
              </a:ext>
            </a:extLst>
          </p:cNvPr>
          <p:cNvSpPr txBox="1"/>
          <p:nvPr/>
        </p:nvSpPr>
        <p:spPr>
          <a:xfrm>
            <a:off x="6641769" y="5971865"/>
            <a:ext cx="4315326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Click here to go back to previous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6886E6D-0FE1-9058-1B27-6375CAAADF02}"/>
              </a:ext>
            </a:extLst>
          </p:cNvPr>
          <p:cNvSpPr txBox="1"/>
          <p:nvPr/>
        </p:nvSpPr>
        <p:spPr>
          <a:xfrm>
            <a:off x="1203505" y="1220102"/>
            <a:ext cx="62419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Why is ozone exposure from ships comparable to mean, when there is no population over the oceans?</a:t>
            </a:r>
          </a:p>
        </p:txBody>
      </p:sp>
      <p:sp>
        <p:nvSpPr>
          <p:cNvPr id="19" name="Rectangle 18">
            <a:hlinkClick r:id="rId9" action="ppaction://hlinksldjump"/>
            <a:extLst>
              <a:ext uri="{FF2B5EF4-FFF2-40B4-BE49-F238E27FC236}">
                <a16:creationId xmlns:a16="http://schemas.microsoft.com/office/drawing/2014/main" id="{B7E3BBAF-3D8A-A983-0AA9-2EF832CD4E07}"/>
              </a:ext>
            </a:extLst>
          </p:cNvPr>
          <p:cNvSpPr/>
          <p:nvPr/>
        </p:nvSpPr>
        <p:spPr>
          <a:xfrm>
            <a:off x="11346044" y="6274676"/>
            <a:ext cx="55306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Q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D64B8A-1444-A41C-228F-8E8DC66EC2A6}"/>
              </a:ext>
            </a:extLst>
          </p:cNvPr>
          <p:cNvSpPr txBox="1"/>
          <p:nvPr/>
        </p:nvSpPr>
        <p:spPr>
          <a:xfrm>
            <a:off x="7011792" y="6420284"/>
            <a:ext cx="3797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adinalam@zedat.fu-berlin.de</a:t>
            </a:r>
          </a:p>
        </p:txBody>
      </p:sp>
    </p:spTree>
    <p:extLst>
      <p:ext uri="{BB962C8B-B14F-4D97-AF65-F5344CB8AC3E}">
        <p14:creationId xmlns:p14="http://schemas.microsoft.com/office/powerpoint/2010/main" val="15401549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FFA1E35-0C57-1996-CB07-A2B65C729D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4258" y="143524"/>
            <a:ext cx="3594342" cy="952636"/>
          </a:xfrm>
          <a:prstGeom prst="rect">
            <a:avLst/>
          </a:prstGeom>
        </p:spPr>
      </p:pic>
      <p:pic>
        <p:nvPicPr>
          <p:cNvPr id="5" name="Picture 4" descr="Qr code&#10;&#10;Description automatically generated">
            <a:extLst>
              <a:ext uri="{FF2B5EF4-FFF2-40B4-BE49-F238E27FC236}">
                <a16:creationId xmlns:a16="http://schemas.microsoft.com/office/drawing/2014/main" id="{8C82A2E2-9E58-FFF4-6B58-5417EEE4F4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7540" y="124936"/>
            <a:ext cx="971223" cy="9712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854C8E5-FB0E-0296-9934-93FBC36AFD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4446" y="129328"/>
            <a:ext cx="694049" cy="9712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52221D7-8F6E-6AB7-5B95-85B33D1960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1769" y="133722"/>
            <a:ext cx="722497" cy="96243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1F17DC3-6A88-708D-ADAF-CF57D1E3F60A}"/>
              </a:ext>
            </a:extLst>
          </p:cNvPr>
          <p:cNvSpPr txBox="1"/>
          <p:nvPr/>
        </p:nvSpPr>
        <p:spPr>
          <a:xfrm>
            <a:off x="7011792" y="6420284"/>
            <a:ext cx="3797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adinalam@zedat.fu-berlin.de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1AE970E-BA93-F913-1D64-5EE3CF884C30}"/>
              </a:ext>
            </a:extLst>
          </p:cNvPr>
          <p:cNvSpPr/>
          <p:nvPr/>
        </p:nvSpPr>
        <p:spPr>
          <a:xfrm>
            <a:off x="-435428" y="103165"/>
            <a:ext cx="2589112" cy="833007"/>
          </a:xfrm>
          <a:prstGeom prst="roundRect">
            <a:avLst>
              <a:gd name="adj" fmla="val 31301"/>
            </a:avLst>
          </a:prstGeom>
          <a:solidFill>
            <a:srgbClr val="00B050"/>
          </a:solidFill>
          <a:ln w="38100"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Summary</a:t>
            </a:r>
          </a:p>
        </p:txBody>
      </p: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FE020FC1-1ECD-263F-8787-F24C187CF48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83044405"/>
              </p:ext>
            </p:extLst>
          </p:nvPr>
        </p:nvGraphicFramePr>
        <p:xfrm>
          <a:off x="70757" y="1152673"/>
          <a:ext cx="12050486" cy="52801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477FA1FA-3923-B281-3861-B9206BAC05A7}"/>
              </a:ext>
            </a:extLst>
          </p:cNvPr>
          <p:cNvSpPr txBox="1"/>
          <p:nvPr/>
        </p:nvSpPr>
        <p:spPr>
          <a:xfrm>
            <a:off x="394864" y="6418727"/>
            <a:ext cx="65159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Status: Nalam et al. (2023) Manuscript in preparation</a:t>
            </a:r>
          </a:p>
        </p:txBody>
      </p:sp>
      <p:sp>
        <p:nvSpPr>
          <p:cNvPr id="3" name="Rectangle 2">
            <a:hlinkClick r:id="rId11" action="ppaction://hlinksldjump"/>
            <a:extLst>
              <a:ext uri="{FF2B5EF4-FFF2-40B4-BE49-F238E27FC236}">
                <a16:creationId xmlns:a16="http://schemas.microsoft.com/office/drawing/2014/main" id="{CEA707CF-521E-4EED-0E1F-5710A982D3DD}"/>
              </a:ext>
            </a:extLst>
          </p:cNvPr>
          <p:cNvSpPr/>
          <p:nvPr/>
        </p:nvSpPr>
        <p:spPr>
          <a:xfrm>
            <a:off x="11346044" y="6274676"/>
            <a:ext cx="55306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Q</a:t>
            </a:r>
          </a:p>
        </p:txBody>
      </p:sp>
    </p:spTree>
    <p:extLst>
      <p:ext uri="{BB962C8B-B14F-4D97-AF65-F5344CB8AC3E}">
        <p14:creationId xmlns:p14="http://schemas.microsoft.com/office/powerpoint/2010/main" val="35707645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230DC765-3C1D-CA4B-36AB-C537945E8EED}"/>
              </a:ext>
            </a:extLst>
          </p:cNvPr>
          <p:cNvSpPr/>
          <p:nvPr/>
        </p:nvSpPr>
        <p:spPr>
          <a:xfrm>
            <a:off x="1459310" y="311039"/>
            <a:ext cx="2194560" cy="539014"/>
          </a:xfrm>
          <a:prstGeom prst="roundRect">
            <a:avLst/>
          </a:prstGeom>
          <a:solidFill>
            <a:schemeClr val="bg2">
              <a:lumMod val="50000"/>
            </a:schemeClr>
          </a:solidFill>
          <a:ln w="381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200" dirty="0"/>
              <a:t>Background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65881AA-6F65-152C-A2C5-D708180078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4258" y="143524"/>
            <a:ext cx="3594342" cy="952636"/>
          </a:xfrm>
          <a:prstGeom prst="rect">
            <a:avLst/>
          </a:prstGeom>
        </p:spPr>
      </p:pic>
      <p:pic>
        <p:nvPicPr>
          <p:cNvPr id="7" name="Picture 6" descr="Qr code&#10;&#10;Description automatically generated">
            <a:extLst>
              <a:ext uri="{FF2B5EF4-FFF2-40B4-BE49-F238E27FC236}">
                <a16:creationId xmlns:a16="http://schemas.microsoft.com/office/drawing/2014/main" id="{2ED4BA41-2403-C8A2-F2C0-7D44586791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7540" y="124936"/>
            <a:ext cx="971223" cy="97122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E3F757E-D763-9ED9-B796-D656E865C1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0724" y="129329"/>
            <a:ext cx="687771" cy="96243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34F00CC-81BC-5966-9470-EE4BBA79C5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1769" y="133722"/>
            <a:ext cx="722497" cy="96243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0EA669C-306E-070B-46F5-996EFAD01067}"/>
              </a:ext>
            </a:extLst>
          </p:cNvPr>
          <p:cNvSpPr txBox="1"/>
          <p:nvPr/>
        </p:nvSpPr>
        <p:spPr>
          <a:xfrm>
            <a:off x="7011792" y="6420284"/>
            <a:ext cx="3797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adinalam@zedat.fu-berlin.de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40854A4-D7E1-B7C9-F8F8-A7AF5AAEB8EE}"/>
              </a:ext>
            </a:extLst>
          </p:cNvPr>
          <p:cNvSpPr/>
          <p:nvPr/>
        </p:nvSpPr>
        <p:spPr>
          <a:xfrm>
            <a:off x="-250132" y="94935"/>
            <a:ext cx="2392199" cy="971222"/>
          </a:xfrm>
          <a:prstGeom prst="roundRect">
            <a:avLst>
              <a:gd name="adj" fmla="val 31301"/>
            </a:avLst>
          </a:prstGeom>
          <a:solidFill>
            <a:srgbClr val="0099CC"/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Overview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A95AA45-447A-A58D-BCF5-A378A6E0CCA0}"/>
              </a:ext>
            </a:extLst>
          </p:cNvPr>
          <p:cNvSpPr txBox="1"/>
          <p:nvPr/>
        </p:nvSpPr>
        <p:spPr>
          <a:xfrm>
            <a:off x="7581900" y="2019701"/>
            <a:ext cx="4556700" cy="3693319"/>
          </a:xfrm>
          <a:prstGeom prst="rect">
            <a:avLst/>
          </a:prstGeom>
          <a:noFill/>
          <a:ln w="28575">
            <a:solidFill>
              <a:srgbClr val="F79646">
                <a:lumMod val="75000"/>
              </a:srgbClr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</a:rPr>
              <a:t>Tropospheric ozone is a major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</a:rPr>
              <a:t>air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</a:rPr>
              <a:t>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</a:rPr>
              <a:t>pollutant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</a:rPr>
              <a:t> and an important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</a:rPr>
              <a:t>greenhouse gas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US" kern="0" noProof="0" dirty="0">
                <a:solidFill>
                  <a:prstClr val="black"/>
                </a:solidFill>
                <a:latin typeface="Tahoma"/>
              </a:rPr>
              <a:t>Labelling (or Tagging) ozone molecules with their precursor sources in chemistry-climate models can help us understand the </a:t>
            </a:r>
            <a:r>
              <a:rPr lang="en-US" b="1" kern="0" noProof="0" dirty="0">
                <a:solidFill>
                  <a:prstClr val="black"/>
                </a:solidFill>
                <a:latin typeface="Tahoma"/>
              </a:rPr>
              <a:t>contributions</a:t>
            </a:r>
            <a:r>
              <a:rPr lang="en-US" kern="0" noProof="0" dirty="0">
                <a:solidFill>
                  <a:prstClr val="black"/>
                </a:solidFill>
                <a:latin typeface="Tahoma"/>
              </a:rPr>
              <a:t> of precursor emissions </a:t>
            </a:r>
            <a:r>
              <a:rPr lang="en-US" b="1" kern="0" noProof="0" dirty="0">
                <a:solidFill>
                  <a:prstClr val="black"/>
                </a:solidFill>
                <a:latin typeface="Tahoma"/>
              </a:rPr>
              <a:t>from various regions/sectors</a:t>
            </a:r>
            <a:r>
              <a:rPr lang="en-US" kern="0" noProof="0" dirty="0">
                <a:solidFill>
                  <a:prstClr val="black"/>
                </a:solidFill>
                <a:latin typeface="Tahoma"/>
              </a:rPr>
              <a:t>.</a:t>
            </a:r>
            <a:endParaRPr kumimoji="0" lang="en-US" sz="180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</a:rPr>
              <a:t>Separate</a:t>
            </a:r>
            <a:r>
              <a:rPr kumimoji="0" lang="en-US" sz="1800" b="1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</a:rPr>
              <a:t> simulations </a:t>
            </a:r>
            <a:r>
              <a:rPr kumimoji="0" lang="en-US" sz="180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</a:rPr>
              <a:t>for NOx and VOC tagging</a:t>
            </a:r>
            <a:endParaRPr kumimoji="0" lang="en-US" sz="180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</a:endParaRP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FE4A9EC5-CBE0-40A5-8FA0-817E7F604D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020" y="1328287"/>
            <a:ext cx="7440560" cy="4868026"/>
          </a:xfrm>
          <a:prstGeom prst="rect">
            <a:avLst/>
          </a:prstGeom>
        </p:spPr>
      </p:pic>
      <p:sp>
        <p:nvSpPr>
          <p:cNvPr id="2" name="Arrow: Chevron 1">
            <a:hlinkClick r:id="rId7" action="ppaction://hlinksldjump"/>
            <a:extLst>
              <a:ext uri="{FF2B5EF4-FFF2-40B4-BE49-F238E27FC236}">
                <a16:creationId xmlns:a16="http://schemas.microsoft.com/office/drawing/2014/main" id="{F3CB448C-B860-8658-3C23-92CB670215E5}"/>
              </a:ext>
            </a:extLst>
          </p:cNvPr>
          <p:cNvSpPr/>
          <p:nvPr/>
        </p:nvSpPr>
        <p:spPr>
          <a:xfrm>
            <a:off x="8864600" y="5880100"/>
            <a:ext cx="3124200" cy="365125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Next: Simulation setup</a:t>
            </a:r>
          </a:p>
        </p:txBody>
      </p:sp>
    </p:spTree>
    <p:extLst>
      <p:ext uri="{BB962C8B-B14F-4D97-AF65-F5344CB8AC3E}">
        <p14:creationId xmlns:p14="http://schemas.microsoft.com/office/powerpoint/2010/main" val="21069129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hart, line chart&#10;&#10;Description automatically generated with medium confidence">
            <a:extLst>
              <a:ext uri="{FF2B5EF4-FFF2-40B4-BE49-F238E27FC236}">
                <a16:creationId xmlns:a16="http://schemas.microsoft.com/office/drawing/2014/main" id="{DB9E92B4-72C5-0F77-0607-79CDD05946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254646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29" r="9265"/>
          <a:stretch/>
        </p:blipFill>
        <p:spPr>
          <a:xfrm>
            <a:off x="4239268" y="4243067"/>
            <a:ext cx="3906134" cy="18337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0D3ED6B-5370-7199-C69E-F6E3D8052F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4258" y="143524"/>
            <a:ext cx="3594342" cy="952636"/>
          </a:xfrm>
          <a:prstGeom prst="rect">
            <a:avLst/>
          </a:prstGeom>
        </p:spPr>
      </p:pic>
      <p:pic>
        <p:nvPicPr>
          <p:cNvPr id="5" name="Picture 4" descr="Qr code&#10;&#10;Description automatically generated">
            <a:extLst>
              <a:ext uri="{FF2B5EF4-FFF2-40B4-BE49-F238E27FC236}">
                <a16:creationId xmlns:a16="http://schemas.microsoft.com/office/drawing/2014/main" id="{95D8E440-1414-900C-6B2C-00C87F844F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7540" y="124936"/>
            <a:ext cx="971223" cy="9712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5B8D226-7AC8-F9D4-0D7C-FF37D7FB40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4446" y="129328"/>
            <a:ext cx="694049" cy="9712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24A18EC-4228-6151-D4B8-54FA998568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41769" y="133722"/>
            <a:ext cx="722497" cy="96243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7FAA0CD-390D-BAA6-C5B4-A664819F1669}"/>
              </a:ext>
            </a:extLst>
          </p:cNvPr>
          <p:cNvSpPr txBox="1"/>
          <p:nvPr/>
        </p:nvSpPr>
        <p:spPr>
          <a:xfrm>
            <a:off x="7011792" y="6420284"/>
            <a:ext cx="3797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adinalam@zedat.fu-berlin.de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66AAAEB-4336-085E-25D9-E375ABF39013}"/>
              </a:ext>
            </a:extLst>
          </p:cNvPr>
          <p:cNvSpPr/>
          <p:nvPr/>
        </p:nvSpPr>
        <p:spPr>
          <a:xfrm>
            <a:off x="1459310" y="311039"/>
            <a:ext cx="2194560" cy="539014"/>
          </a:xfrm>
          <a:prstGeom prst="roundRect">
            <a:avLst/>
          </a:prstGeom>
          <a:solidFill>
            <a:schemeClr val="bg2">
              <a:lumMod val="50000"/>
            </a:schemeClr>
          </a:solidFill>
          <a:ln w="381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200" dirty="0"/>
              <a:t>Simulations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BD115B06-84CB-6139-B86E-2F60C53F61F5}"/>
              </a:ext>
            </a:extLst>
          </p:cNvPr>
          <p:cNvSpPr/>
          <p:nvPr/>
        </p:nvSpPr>
        <p:spPr>
          <a:xfrm>
            <a:off x="-250132" y="94935"/>
            <a:ext cx="2392199" cy="971222"/>
          </a:xfrm>
          <a:prstGeom prst="roundRect">
            <a:avLst>
              <a:gd name="adj" fmla="val 31301"/>
            </a:avLst>
          </a:prstGeom>
          <a:solidFill>
            <a:srgbClr val="0099CC"/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Overview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FBDE8B5-2B71-CC8A-A85F-7CA1703A9A77}"/>
              </a:ext>
            </a:extLst>
          </p:cNvPr>
          <p:cNvSpPr txBox="1"/>
          <p:nvPr/>
        </p:nvSpPr>
        <p:spPr>
          <a:xfrm>
            <a:off x="4743730" y="1540600"/>
            <a:ext cx="3457471" cy="2062103"/>
          </a:xfrm>
          <a:prstGeom prst="rect">
            <a:avLst/>
          </a:prstGeom>
          <a:solidFill>
            <a:schemeClr val="bg1"/>
          </a:solidFill>
          <a:ln w="38100">
            <a:solidFill>
              <a:srgbClr val="339966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List of tags in our NOx-tagged simulation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1" dirty="0">
                <a:latin typeface="Cambria" panose="02040503050406030204" pitchFamily="18" charset="0"/>
                <a:ea typeface="Cambria" panose="02040503050406030204" pitchFamily="18" charset="0"/>
              </a:rPr>
              <a:t>Stratospheric influx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Biogenic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Biomass Burning (GFED)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Aircraft (from CAMS-GLOB-AIR)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1" dirty="0">
                <a:latin typeface="Cambria" panose="02040503050406030204" pitchFamily="18" charset="0"/>
                <a:ea typeface="Cambria" panose="02040503050406030204" pitchFamily="18" charset="0"/>
              </a:rPr>
              <a:t>Lightning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Anthropogenic 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↓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D73FFE0-38AE-AAA9-9646-C1B6C336F58E}"/>
              </a:ext>
            </a:extLst>
          </p:cNvPr>
          <p:cNvSpPr txBox="1"/>
          <p:nvPr/>
        </p:nvSpPr>
        <p:spPr>
          <a:xfrm>
            <a:off x="8388763" y="1537617"/>
            <a:ext cx="3180937" cy="2062103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List of tags in our VOC-tagged simulation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1" dirty="0">
                <a:latin typeface="Cambria" panose="02040503050406030204" pitchFamily="18" charset="0"/>
                <a:ea typeface="Cambria" panose="02040503050406030204" pitchFamily="18" charset="0"/>
              </a:rPr>
              <a:t>Stratospheric influx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Biogenic (CAMS-GLOB-BIO)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Biomass Burning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Aircraft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1" dirty="0">
                <a:latin typeface="Cambria" panose="02040503050406030204" pitchFamily="18" charset="0"/>
                <a:ea typeface="Cambria" panose="02040503050406030204" pitchFamily="18" charset="0"/>
              </a:rPr>
              <a:t>Methane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Anthropogenic 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↓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24B80E7-B35E-3ADC-BCDB-74A113D58A20}"/>
              </a:ext>
            </a:extLst>
          </p:cNvPr>
          <p:cNvSpPr txBox="1"/>
          <p:nvPr/>
        </p:nvSpPr>
        <p:spPr>
          <a:xfrm>
            <a:off x="8077200" y="3743910"/>
            <a:ext cx="3906134" cy="20313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Cambria" panose="02040503050406030204" pitchFamily="18" charset="0"/>
                <a:ea typeface="Cambria" panose="02040503050406030204" pitchFamily="18" charset="0"/>
              </a:rPr>
              <a:t>Anthropogenic tags (from CAMS-GLOB-ANT)</a:t>
            </a:r>
            <a:r>
              <a:rPr lang="en-GB" sz="14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400" dirty="0">
                <a:latin typeface="Cambria" panose="02040503050406030204" pitchFamily="18" charset="0"/>
                <a:ea typeface="Cambria" panose="02040503050406030204" pitchFamily="18" charset="0"/>
              </a:rPr>
              <a:t>North America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400" dirty="0">
                <a:latin typeface="Cambria" panose="02040503050406030204" pitchFamily="18" charset="0"/>
                <a:ea typeface="Cambria" panose="02040503050406030204" pitchFamily="18" charset="0"/>
              </a:rPr>
              <a:t>Europe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400" dirty="0">
                <a:latin typeface="Cambria" panose="02040503050406030204" pitchFamily="18" charset="0"/>
                <a:ea typeface="Cambria" panose="02040503050406030204" pitchFamily="18" charset="0"/>
              </a:rPr>
              <a:t>East Asia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400" dirty="0">
                <a:latin typeface="Cambria" panose="02040503050406030204" pitchFamily="18" charset="0"/>
                <a:ea typeface="Cambria" panose="02040503050406030204" pitchFamily="18" charset="0"/>
              </a:rPr>
              <a:t>South Asia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400" dirty="0">
                <a:latin typeface="Cambria" panose="02040503050406030204" pitchFamily="18" charset="0"/>
                <a:ea typeface="Cambria" panose="02040503050406030204" pitchFamily="18" charset="0"/>
              </a:rPr>
              <a:t>Middle-East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400" dirty="0">
                <a:latin typeface="Cambria" panose="02040503050406030204" pitchFamily="18" charset="0"/>
                <a:ea typeface="Cambria" panose="02040503050406030204" pitchFamily="18" charset="0"/>
              </a:rPr>
              <a:t>Russia-Belarus-Ukraine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400" dirty="0">
                <a:latin typeface="Cambria" panose="02040503050406030204" pitchFamily="18" charset="0"/>
                <a:ea typeface="Cambria" panose="02040503050406030204" pitchFamily="18" charset="0"/>
              </a:rPr>
              <a:t>Shipping (from CAMS-GLOB-SHIP)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400" dirty="0">
                <a:latin typeface="Cambria" panose="02040503050406030204" pitchFamily="18" charset="0"/>
                <a:ea typeface="Cambria" panose="02040503050406030204" pitchFamily="18" charset="0"/>
              </a:rPr>
              <a:t>Rest of the world 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6805E9C2-7344-1FD1-E70E-B5E7DC1C82F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8666" y="1457307"/>
            <a:ext cx="4156421" cy="4660828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F044250C-13AC-2AF8-17E1-5131F7B9D927}"/>
              </a:ext>
            </a:extLst>
          </p:cNvPr>
          <p:cNvSpPr txBox="1"/>
          <p:nvPr/>
        </p:nvSpPr>
        <p:spPr>
          <a:xfrm>
            <a:off x="4619729" y="3682589"/>
            <a:ext cx="345747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>
                  <a:lumMod val="75000"/>
                </a:srgbClr>
              </a:buClr>
              <a:buSzPct val="100000"/>
              <a:buFont typeface="Calibri" panose="020F050202020403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1.9x2.5⁰ horizontal resolution, 56 vertical levels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>
                  <a:lumMod val="75000"/>
                </a:srgbClr>
              </a:buClr>
              <a:buSzPct val="100000"/>
              <a:buFont typeface="Calibri" panose="020F0502020204030204" pitchFamily="34" charset="0"/>
              <a:buChar char="•"/>
              <a:tabLst/>
              <a:defRPr/>
            </a:pP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Annually varying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prescr</a:t>
            </a:r>
            <a:r>
              <a:rPr lang="en-US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ibed</a:t>
            </a:r>
            <a:r>
              <a:rPr lang="en-US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CH4 concentration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years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2000-2018</a:t>
            </a:r>
            <a:endParaRPr kumimoji="0" lang="en-US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" name="Arrow: Chevron 1">
            <a:hlinkClick r:id="rId8" action="ppaction://hlinksldjump"/>
            <a:extLst>
              <a:ext uri="{FF2B5EF4-FFF2-40B4-BE49-F238E27FC236}">
                <a16:creationId xmlns:a16="http://schemas.microsoft.com/office/drawing/2014/main" id="{A39A970B-ED58-DCB6-E78D-58E0D22352A9}"/>
              </a:ext>
            </a:extLst>
          </p:cNvPr>
          <p:cNvSpPr/>
          <p:nvPr/>
        </p:nvSpPr>
        <p:spPr>
          <a:xfrm>
            <a:off x="8864600" y="5880100"/>
            <a:ext cx="3124200" cy="365125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Next: Questions</a:t>
            </a:r>
          </a:p>
        </p:txBody>
      </p:sp>
      <p:pic>
        <p:nvPicPr>
          <p:cNvPr id="17" name="Picture 16" descr="Diagram&#10;&#10;Description automatically generated">
            <a:extLst>
              <a:ext uri="{FF2B5EF4-FFF2-40B4-BE49-F238E27FC236}">
                <a16:creationId xmlns:a16="http://schemas.microsoft.com/office/drawing/2014/main" id="{EAC4480C-D6A6-0E51-7435-652B5424E1B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02" t="23036" r="8971" b="22277"/>
          <a:stretch/>
        </p:blipFill>
        <p:spPr>
          <a:xfrm>
            <a:off x="9771875" y="4041177"/>
            <a:ext cx="2017438" cy="1039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7552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E6BF5FA-1481-4FBE-63A7-649A25A4FE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4258" y="143524"/>
            <a:ext cx="3594342" cy="952636"/>
          </a:xfrm>
          <a:prstGeom prst="rect">
            <a:avLst/>
          </a:prstGeom>
        </p:spPr>
      </p:pic>
      <p:pic>
        <p:nvPicPr>
          <p:cNvPr id="11" name="Picture 10" descr="Qr code&#10;&#10;Description automatically generated">
            <a:extLst>
              <a:ext uri="{FF2B5EF4-FFF2-40B4-BE49-F238E27FC236}">
                <a16:creationId xmlns:a16="http://schemas.microsoft.com/office/drawing/2014/main" id="{AB649D9C-830D-377A-9D90-BD220C5C14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7540" y="124936"/>
            <a:ext cx="971223" cy="97122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00ECCCC-58EE-2B4B-E569-DD6A4EE215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4446" y="129328"/>
            <a:ext cx="694049" cy="97122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2720E64-91E3-8FB0-6E9F-5CEFF0A70C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1769" y="133722"/>
            <a:ext cx="722497" cy="96243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70F1F33-67D2-BCB0-C771-4EF619BABAD8}"/>
              </a:ext>
            </a:extLst>
          </p:cNvPr>
          <p:cNvSpPr txBox="1"/>
          <p:nvPr/>
        </p:nvSpPr>
        <p:spPr>
          <a:xfrm>
            <a:off x="7011792" y="6420284"/>
            <a:ext cx="3797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adinalam@zedat.fu-berlin.de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8DBF9B17-B2BF-4F41-8391-3342835B10D5}"/>
              </a:ext>
            </a:extLst>
          </p:cNvPr>
          <p:cNvSpPr/>
          <p:nvPr/>
        </p:nvSpPr>
        <p:spPr>
          <a:xfrm>
            <a:off x="1459310" y="311039"/>
            <a:ext cx="2194560" cy="539014"/>
          </a:xfrm>
          <a:prstGeom prst="roundRect">
            <a:avLst/>
          </a:prstGeom>
          <a:solidFill>
            <a:schemeClr val="bg2">
              <a:lumMod val="50000"/>
            </a:schemeClr>
          </a:solidFill>
          <a:ln w="381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200" dirty="0"/>
              <a:t>Questions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B6AE5AD1-2066-EBCD-1ABF-D04FA31A2EEB}"/>
              </a:ext>
            </a:extLst>
          </p:cNvPr>
          <p:cNvSpPr/>
          <p:nvPr/>
        </p:nvSpPr>
        <p:spPr>
          <a:xfrm>
            <a:off x="-250132" y="94935"/>
            <a:ext cx="2392199" cy="971222"/>
          </a:xfrm>
          <a:prstGeom prst="roundRect">
            <a:avLst>
              <a:gd name="adj" fmla="val 31301"/>
            </a:avLst>
          </a:prstGeom>
          <a:solidFill>
            <a:srgbClr val="0099CC"/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Overview</a:t>
            </a:r>
          </a:p>
        </p:txBody>
      </p:sp>
      <p:graphicFrame>
        <p:nvGraphicFramePr>
          <p:cNvPr id="20" name="Diagram 19">
            <a:extLst>
              <a:ext uri="{FF2B5EF4-FFF2-40B4-BE49-F238E27FC236}">
                <a16:creationId xmlns:a16="http://schemas.microsoft.com/office/drawing/2014/main" id="{45D823BF-1FEC-F527-07FA-A6F9ADDFD6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77007869"/>
              </p:ext>
            </p:extLst>
          </p:nvPr>
        </p:nvGraphicFramePr>
        <p:xfrm>
          <a:off x="1165639" y="1439422"/>
          <a:ext cx="10631497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231A320-7AF1-7E31-8125-E6C6A1EE6B7F}"/>
              </a:ext>
            </a:extLst>
          </p:cNvPr>
          <p:cNvSpPr/>
          <p:nvPr/>
        </p:nvSpPr>
        <p:spPr>
          <a:xfrm rot="16200000">
            <a:off x="-1425758" y="3314702"/>
            <a:ext cx="4743453" cy="657225"/>
          </a:xfrm>
          <a:prstGeom prst="roundRect">
            <a:avLst>
              <a:gd name="adj" fmla="val 3840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Links to results</a:t>
            </a:r>
          </a:p>
        </p:txBody>
      </p:sp>
      <p:sp>
        <p:nvSpPr>
          <p:cNvPr id="3" name="Rectangle: Rounded Corners 2">
            <a:hlinkClick r:id="rId11" action="ppaction://hlinksldjump"/>
            <a:extLst>
              <a:ext uri="{FF2B5EF4-FFF2-40B4-BE49-F238E27FC236}">
                <a16:creationId xmlns:a16="http://schemas.microsoft.com/office/drawing/2014/main" id="{5177315C-9286-C1D4-E267-84F9937530D9}"/>
              </a:ext>
            </a:extLst>
          </p:cNvPr>
          <p:cNvSpPr/>
          <p:nvPr/>
        </p:nvSpPr>
        <p:spPr>
          <a:xfrm>
            <a:off x="3044766" y="2257425"/>
            <a:ext cx="3305529" cy="585788"/>
          </a:xfrm>
          <a:prstGeom prst="roundRect">
            <a:avLst>
              <a:gd name="adj" fmla="val 33740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Precursor Emission</a:t>
            </a:r>
          </a:p>
        </p:txBody>
      </p:sp>
      <p:sp>
        <p:nvSpPr>
          <p:cNvPr id="4" name="Rectangle: Rounded Corners 3">
            <a:hlinkClick r:id="rId12" action="ppaction://hlinksldjump"/>
            <a:extLst>
              <a:ext uri="{FF2B5EF4-FFF2-40B4-BE49-F238E27FC236}">
                <a16:creationId xmlns:a16="http://schemas.microsoft.com/office/drawing/2014/main" id="{16749B20-DAC5-7BDF-F461-3A0AEAAC9D54}"/>
              </a:ext>
            </a:extLst>
          </p:cNvPr>
          <p:cNvSpPr/>
          <p:nvPr/>
        </p:nvSpPr>
        <p:spPr>
          <a:xfrm>
            <a:off x="6863146" y="2257425"/>
            <a:ext cx="3051233" cy="585788"/>
          </a:xfrm>
          <a:prstGeom prst="roundRect">
            <a:avLst>
              <a:gd name="adj" fmla="val 33740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Trop. O</a:t>
            </a:r>
            <a:r>
              <a:rPr lang="en-US" sz="2800" baseline="-25000" dirty="0"/>
              <a:t>3</a:t>
            </a:r>
            <a:r>
              <a:rPr lang="en-US" sz="2800" dirty="0"/>
              <a:t> burden</a:t>
            </a:r>
          </a:p>
        </p:txBody>
      </p:sp>
      <p:sp>
        <p:nvSpPr>
          <p:cNvPr id="5" name="Rectangle: Rounded Corners 4">
            <a:hlinkClick r:id="rId13" action="ppaction://hlinksldjump"/>
            <a:extLst>
              <a:ext uri="{FF2B5EF4-FFF2-40B4-BE49-F238E27FC236}">
                <a16:creationId xmlns:a16="http://schemas.microsoft.com/office/drawing/2014/main" id="{A817992D-D712-58FE-3C3D-9A43E0BF840D}"/>
              </a:ext>
            </a:extLst>
          </p:cNvPr>
          <p:cNvSpPr/>
          <p:nvPr/>
        </p:nvSpPr>
        <p:spPr>
          <a:xfrm>
            <a:off x="3044766" y="4134230"/>
            <a:ext cx="5096605" cy="585788"/>
          </a:xfrm>
          <a:prstGeom prst="roundRect">
            <a:avLst>
              <a:gd name="adj" fmla="val 33740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Ozone production efficiency</a:t>
            </a:r>
          </a:p>
        </p:txBody>
      </p:sp>
      <p:sp>
        <p:nvSpPr>
          <p:cNvPr id="6" name="Rectangle: Rounded Corners 5">
            <a:hlinkClick r:id="rId14" action="ppaction://hlinksldjump"/>
            <a:extLst>
              <a:ext uri="{FF2B5EF4-FFF2-40B4-BE49-F238E27FC236}">
                <a16:creationId xmlns:a16="http://schemas.microsoft.com/office/drawing/2014/main" id="{DAF151B4-4091-AC79-2D47-D687921706D3}"/>
              </a:ext>
            </a:extLst>
          </p:cNvPr>
          <p:cNvSpPr/>
          <p:nvPr/>
        </p:nvSpPr>
        <p:spPr>
          <a:xfrm>
            <a:off x="3044766" y="5750579"/>
            <a:ext cx="5096605" cy="585788"/>
          </a:xfrm>
          <a:prstGeom prst="roundRect">
            <a:avLst>
              <a:gd name="adj" fmla="val 33740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Surface Ozone and exposure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4D6E4B9-CEB8-F762-50B6-E58C4FF14D79}"/>
              </a:ext>
            </a:extLst>
          </p:cNvPr>
          <p:cNvSpPr/>
          <p:nvPr/>
        </p:nvSpPr>
        <p:spPr>
          <a:xfrm>
            <a:off x="11346044" y="6274676"/>
            <a:ext cx="55306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Q</a:t>
            </a:r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21F46736-C5FA-FB1F-418F-B76D605D559E}"/>
              </a:ext>
            </a:extLst>
          </p:cNvPr>
          <p:cNvSpPr/>
          <p:nvPr/>
        </p:nvSpPr>
        <p:spPr>
          <a:xfrm>
            <a:off x="11454987" y="5799916"/>
            <a:ext cx="356250" cy="585788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DEAA9F9-7439-5430-DC85-BA38049AF46E}"/>
              </a:ext>
            </a:extLst>
          </p:cNvPr>
          <p:cNvSpPr txBox="1"/>
          <p:nvPr/>
        </p:nvSpPr>
        <p:spPr>
          <a:xfrm>
            <a:off x="9914379" y="5799916"/>
            <a:ext cx="1540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Link to this questions slide</a:t>
            </a:r>
          </a:p>
        </p:txBody>
      </p:sp>
    </p:spTree>
    <p:extLst>
      <p:ext uri="{BB962C8B-B14F-4D97-AF65-F5344CB8AC3E}">
        <p14:creationId xmlns:p14="http://schemas.microsoft.com/office/powerpoint/2010/main" val="2441083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59A68FB0-0031-D506-87A5-A74E4F2B76F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8" t="8636" r="3242" b="5334"/>
          <a:stretch/>
        </p:blipFill>
        <p:spPr>
          <a:xfrm>
            <a:off x="143436" y="1307871"/>
            <a:ext cx="6756450" cy="55125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65881AA-6F65-152C-A2C5-D708180078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4258" y="143524"/>
            <a:ext cx="3594342" cy="952636"/>
          </a:xfrm>
          <a:prstGeom prst="rect">
            <a:avLst/>
          </a:prstGeom>
        </p:spPr>
      </p:pic>
      <p:pic>
        <p:nvPicPr>
          <p:cNvPr id="7" name="Picture 6" descr="Qr code&#10;&#10;Description automatically generated">
            <a:extLst>
              <a:ext uri="{FF2B5EF4-FFF2-40B4-BE49-F238E27FC236}">
                <a16:creationId xmlns:a16="http://schemas.microsoft.com/office/drawing/2014/main" id="{2ED4BA41-2403-C8A2-F2C0-7D44586791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7540" y="124936"/>
            <a:ext cx="971223" cy="97122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E3F757E-D763-9ED9-B796-D656E865C1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00724" y="129329"/>
            <a:ext cx="687771" cy="96243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34F00CC-81BC-5966-9470-EE4BBA79C57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41769" y="133722"/>
            <a:ext cx="722497" cy="96243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0EA669C-306E-070B-46F5-996EFAD01067}"/>
              </a:ext>
            </a:extLst>
          </p:cNvPr>
          <p:cNvSpPr txBox="1"/>
          <p:nvPr/>
        </p:nvSpPr>
        <p:spPr>
          <a:xfrm>
            <a:off x="7011792" y="6420284"/>
            <a:ext cx="3797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adinalam@zedat.fu-berlin.de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00EC4C0-7F8B-87E1-69F0-7C7CE57AAB91}"/>
              </a:ext>
            </a:extLst>
          </p:cNvPr>
          <p:cNvSpPr/>
          <p:nvPr/>
        </p:nvSpPr>
        <p:spPr>
          <a:xfrm>
            <a:off x="1459309" y="311039"/>
            <a:ext cx="3122315" cy="539014"/>
          </a:xfrm>
          <a:prstGeom prst="roundRect">
            <a:avLst/>
          </a:prstGeom>
          <a:solidFill>
            <a:schemeClr val="accent1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200" dirty="0"/>
              <a:t>Precursor Emissions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3D33BB6-8F68-7170-8782-2707B2F5E8B9}"/>
              </a:ext>
            </a:extLst>
          </p:cNvPr>
          <p:cNvSpPr/>
          <p:nvPr/>
        </p:nvSpPr>
        <p:spPr>
          <a:xfrm>
            <a:off x="-250132" y="94935"/>
            <a:ext cx="2392199" cy="971222"/>
          </a:xfrm>
          <a:prstGeom prst="roundRect">
            <a:avLst>
              <a:gd name="adj" fmla="val 31301"/>
            </a:avLst>
          </a:prstGeom>
          <a:solidFill>
            <a:srgbClr val="FF9933"/>
          </a:solidFill>
          <a:ln w="38100"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Results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4B56072-E47B-2FA8-839F-4658DE2040C7}"/>
              </a:ext>
            </a:extLst>
          </p:cNvPr>
          <p:cNvSpPr/>
          <p:nvPr/>
        </p:nvSpPr>
        <p:spPr>
          <a:xfrm>
            <a:off x="3724938" y="2464050"/>
            <a:ext cx="357203" cy="192064"/>
          </a:xfrm>
          <a:prstGeom prst="roundRect">
            <a:avLst/>
          </a:prstGeom>
          <a:solidFill>
            <a:srgbClr val="43B576"/>
          </a:solidFill>
          <a:ln>
            <a:solidFill>
              <a:srgbClr val="43B5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100" dirty="0">
                <a:solidFill>
                  <a:srgbClr val="FFFFFF"/>
                </a:solidFill>
              </a:rPr>
              <a:t>CH4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DD83650-9301-D0E3-5AE5-2E21951068E5}"/>
              </a:ext>
            </a:extLst>
          </p:cNvPr>
          <p:cNvSpPr/>
          <p:nvPr/>
        </p:nvSpPr>
        <p:spPr>
          <a:xfrm>
            <a:off x="1041401" y="2181970"/>
            <a:ext cx="181344" cy="188394"/>
          </a:xfrm>
          <a:prstGeom prst="ellipse">
            <a:avLst/>
          </a:prstGeom>
          <a:noFill/>
          <a:ln>
            <a:solidFill>
              <a:srgbClr val="FF69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7A8DC73-CA47-BC34-43B5-1827B99E29AB}"/>
              </a:ext>
            </a:extLst>
          </p:cNvPr>
          <p:cNvSpPr/>
          <p:nvPr/>
        </p:nvSpPr>
        <p:spPr>
          <a:xfrm>
            <a:off x="1217798" y="4278678"/>
            <a:ext cx="513848" cy="208960"/>
          </a:xfrm>
          <a:prstGeom prst="roundRect">
            <a:avLst/>
          </a:prstGeom>
          <a:solidFill>
            <a:srgbClr val="48D1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100" dirty="0">
                <a:solidFill>
                  <a:srgbClr val="FFFFFF"/>
                </a:solidFill>
              </a:rPr>
              <a:t>SHIP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0AEBEC2-8E4E-BDAF-0CBC-42990FA57EC5}"/>
              </a:ext>
            </a:extLst>
          </p:cNvPr>
          <p:cNvSpPr/>
          <p:nvPr/>
        </p:nvSpPr>
        <p:spPr>
          <a:xfrm>
            <a:off x="1127126" y="5126919"/>
            <a:ext cx="181344" cy="188394"/>
          </a:xfrm>
          <a:prstGeom prst="ellipse">
            <a:avLst/>
          </a:prstGeom>
          <a:noFill/>
          <a:ln>
            <a:solidFill>
              <a:srgbClr val="2F4F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5CB7D37-45E0-943F-0539-91D165FC42C0}"/>
              </a:ext>
            </a:extLst>
          </p:cNvPr>
          <p:cNvSpPr/>
          <p:nvPr/>
        </p:nvSpPr>
        <p:spPr>
          <a:xfrm>
            <a:off x="3404187" y="5126919"/>
            <a:ext cx="181344" cy="188394"/>
          </a:xfrm>
          <a:prstGeom prst="ellipse">
            <a:avLst/>
          </a:prstGeom>
          <a:noFill/>
          <a:ln>
            <a:solidFill>
              <a:srgbClr val="2F4F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C77B2C3-C35A-0EB4-9E51-7712D96A214A}"/>
              </a:ext>
            </a:extLst>
          </p:cNvPr>
          <p:cNvSpPr/>
          <p:nvPr/>
        </p:nvSpPr>
        <p:spPr>
          <a:xfrm>
            <a:off x="3404187" y="4554452"/>
            <a:ext cx="181344" cy="188394"/>
          </a:xfrm>
          <a:prstGeom prst="ellipse">
            <a:avLst/>
          </a:prstGeom>
          <a:noFill/>
          <a:ln>
            <a:solidFill>
              <a:srgbClr val="8B8B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FB433A7-E877-ABB1-C3C3-DE4306028BAE}"/>
              </a:ext>
            </a:extLst>
          </p:cNvPr>
          <p:cNvSpPr/>
          <p:nvPr/>
        </p:nvSpPr>
        <p:spPr>
          <a:xfrm>
            <a:off x="1731646" y="5386907"/>
            <a:ext cx="181344" cy="188394"/>
          </a:xfrm>
          <a:prstGeom prst="ellipse">
            <a:avLst/>
          </a:prstGeom>
          <a:noFill/>
          <a:ln>
            <a:solidFill>
              <a:srgbClr val="8B8B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C3A574B-ECB7-147D-9B27-B038D96DD7C5}"/>
              </a:ext>
            </a:extLst>
          </p:cNvPr>
          <p:cNvSpPr/>
          <p:nvPr/>
        </p:nvSpPr>
        <p:spPr>
          <a:xfrm>
            <a:off x="4490952" y="5484813"/>
            <a:ext cx="181344" cy="188394"/>
          </a:xfrm>
          <a:prstGeom prst="ellipse">
            <a:avLst/>
          </a:prstGeom>
          <a:noFill/>
          <a:ln>
            <a:solidFill>
              <a:srgbClr val="AB67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3C12D6F-7852-4FD5-9B72-5CA1B2487B63}"/>
              </a:ext>
            </a:extLst>
          </p:cNvPr>
          <p:cNvSpPr/>
          <p:nvPr/>
        </p:nvSpPr>
        <p:spPr>
          <a:xfrm>
            <a:off x="1022697" y="5715375"/>
            <a:ext cx="181344" cy="188394"/>
          </a:xfrm>
          <a:prstGeom prst="ellipse">
            <a:avLst/>
          </a:prstGeom>
          <a:noFill/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C049F36-9052-4EF7-4139-5BEB873A7D3C}"/>
              </a:ext>
            </a:extLst>
          </p:cNvPr>
          <p:cNvSpPr/>
          <p:nvPr/>
        </p:nvSpPr>
        <p:spPr>
          <a:xfrm>
            <a:off x="3997115" y="5902596"/>
            <a:ext cx="181344" cy="188394"/>
          </a:xfrm>
          <a:prstGeom prst="ellipse">
            <a:avLst/>
          </a:prstGeom>
          <a:noFill/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0C4B136-C089-7928-00C4-29F33FAC59AB}"/>
              </a:ext>
            </a:extLst>
          </p:cNvPr>
          <p:cNvSpPr txBox="1"/>
          <p:nvPr/>
        </p:nvSpPr>
        <p:spPr>
          <a:xfrm>
            <a:off x="343715" y="1121985"/>
            <a:ext cx="253637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NOx emissions (</a:t>
            </a:r>
            <a:r>
              <a:rPr lang="en-US" dirty="0" err="1"/>
              <a:t>TgN</a:t>
            </a:r>
            <a:r>
              <a:rPr lang="en-US" dirty="0"/>
              <a:t> </a:t>
            </a:r>
            <a:r>
              <a:rPr lang="en-US" dirty="0" err="1"/>
              <a:t>yr</a:t>
            </a:r>
            <a:r>
              <a:rPr lang="en-US" dirty="0"/>
              <a:t> </a:t>
            </a:r>
            <a:r>
              <a:rPr lang="en-US" baseline="30000" dirty="0"/>
              <a:t>-1</a:t>
            </a:r>
            <a:r>
              <a:rPr lang="en-US" dirty="0"/>
              <a:t>)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C62DE4A-65A9-6F9B-93E3-61EB71AB5F53}"/>
              </a:ext>
            </a:extLst>
          </p:cNvPr>
          <p:cNvSpPr txBox="1"/>
          <p:nvPr/>
        </p:nvSpPr>
        <p:spPr>
          <a:xfrm>
            <a:off x="3046641" y="1123205"/>
            <a:ext cx="253637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VOC emissions (</a:t>
            </a:r>
            <a:r>
              <a:rPr lang="en-US" dirty="0" err="1"/>
              <a:t>TgC</a:t>
            </a:r>
            <a:r>
              <a:rPr lang="en-US" dirty="0"/>
              <a:t> </a:t>
            </a:r>
            <a:r>
              <a:rPr lang="en-US" dirty="0" err="1"/>
              <a:t>yr</a:t>
            </a:r>
            <a:r>
              <a:rPr lang="en-US" dirty="0"/>
              <a:t> </a:t>
            </a:r>
            <a:r>
              <a:rPr lang="en-US" baseline="30000" dirty="0"/>
              <a:t>-1</a:t>
            </a:r>
            <a:r>
              <a:rPr lang="en-US" dirty="0"/>
              <a:t>)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8B9421F-48F9-FDF8-E9B7-E33D7E56332A}"/>
              </a:ext>
            </a:extLst>
          </p:cNvPr>
          <p:cNvSpPr txBox="1"/>
          <p:nvPr/>
        </p:nvSpPr>
        <p:spPr>
          <a:xfrm>
            <a:off x="5370740" y="3678513"/>
            <a:ext cx="1378404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▲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Increasing trend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▼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Decreasing trend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Օ No trend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6B48B76-5007-5676-CCB3-1BF0BA21FF75}"/>
              </a:ext>
            </a:extLst>
          </p:cNvPr>
          <p:cNvSpPr txBox="1"/>
          <p:nvPr/>
        </p:nvSpPr>
        <p:spPr>
          <a:xfrm>
            <a:off x="7331242" y="1755045"/>
            <a:ext cx="4603265" cy="230832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US" sz="1200" dirty="0">
                <a:solidFill>
                  <a:srgbClr val="FF67B2"/>
                </a:solidFill>
              </a:rPr>
              <a:t>Anthropogenic NOx</a:t>
            </a:r>
            <a:r>
              <a:rPr lang="en-US" sz="1200" dirty="0"/>
              <a:t> emissions are much larger than natural sources</a:t>
            </a:r>
          </a:p>
          <a:p>
            <a:pPr marL="228600" indent="-228600">
              <a:buFont typeface="+mj-lt"/>
              <a:buAutoNum type="arabicPeriod"/>
            </a:pPr>
            <a:endParaRPr lang="en-US" sz="1200" dirty="0"/>
          </a:p>
          <a:p>
            <a:pPr marL="228600" indent="-228600">
              <a:buFont typeface="+mj-lt"/>
              <a:buAutoNum type="arabicPeriod"/>
            </a:pPr>
            <a:r>
              <a:rPr lang="en-US" sz="1200" dirty="0">
                <a:solidFill>
                  <a:srgbClr val="43B576"/>
                </a:solidFill>
              </a:rPr>
              <a:t>Methane</a:t>
            </a:r>
            <a:r>
              <a:rPr lang="en-US" sz="1200" dirty="0"/>
              <a:t> and </a:t>
            </a:r>
            <a:r>
              <a:rPr lang="en-US" sz="1200" dirty="0">
                <a:solidFill>
                  <a:srgbClr val="FFBA3E"/>
                </a:solidFill>
              </a:rPr>
              <a:t>Biogenic VOCs </a:t>
            </a:r>
            <a:r>
              <a:rPr lang="en-US" sz="1200" dirty="0"/>
              <a:t>are the largest source of VOCs (more than anthropogenic VOCs)</a:t>
            </a:r>
          </a:p>
          <a:p>
            <a:pPr marL="228600" indent="-228600">
              <a:buFont typeface="+mj-lt"/>
              <a:buAutoNum type="arabicPeriod"/>
            </a:pPr>
            <a:endParaRPr lang="en-US" sz="1200" dirty="0"/>
          </a:p>
          <a:p>
            <a:pPr marL="228600" indent="-228600">
              <a:buFont typeface="+mj-lt"/>
              <a:buAutoNum type="arabicPeriod"/>
            </a:pPr>
            <a:r>
              <a:rPr lang="en-US" sz="1200" dirty="0">
                <a:solidFill>
                  <a:srgbClr val="2B4B4B"/>
                </a:solidFill>
              </a:rPr>
              <a:t>East Asian </a:t>
            </a:r>
            <a:r>
              <a:rPr lang="en-US" sz="1200" dirty="0"/>
              <a:t>emissions peak at 2012 and start declining after that</a:t>
            </a:r>
          </a:p>
          <a:p>
            <a:pPr marL="228600" indent="-228600">
              <a:buFont typeface="+mj-lt"/>
              <a:buAutoNum type="arabicPeriod"/>
            </a:pPr>
            <a:endParaRPr lang="en-US" sz="1200" dirty="0"/>
          </a:p>
          <a:p>
            <a:pPr marL="228600" indent="-228600">
              <a:buFont typeface="+mj-lt"/>
              <a:buAutoNum type="arabicPeriod"/>
            </a:pPr>
            <a:r>
              <a:rPr lang="en-US" sz="1200" dirty="0">
                <a:solidFill>
                  <a:srgbClr val="A0522D"/>
                </a:solidFill>
              </a:rPr>
              <a:t>South Asian </a:t>
            </a:r>
            <a:r>
              <a:rPr lang="en-US" sz="1200" dirty="0"/>
              <a:t>and </a:t>
            </a:r>
            <a:r>
              <a:rPr lang="en-US" sz="1200" dirty="0">
                <a:solidFill>
                  <a:srgbClr val="777700"/>
                </a:solidFill>
              </a:rPr>
              <a:t>Rest of the world </a:t>
            </a:r>
            <a:r>
              <a:rPr lang="en-US" sz="1200" dirty="0"/>
              <a:t>emissions increase throughout the period</a:t>
            </a:r>
          </a:p>
          <a:p>
            <a:pPr marL="228600" indent="-228600">
              <a:buFont typeface="+mj-lt"/>
              <a:buAutoNum type="arabicPeriod"/>
            </a:pPr>
            <a:endParaRPr lang="en-US" sz="1200" dirty="0"/>
          </a:p>
          <a:p>
            <a:pPr marL="228600" indent="-228600">
              <a:buFont typeface="+mj-lt"/>
              <a:buAutoNum type="arabicPeriod"/>
            </a:pPr>
            <a:r>
              <a:rPr lang="en-US" sz="1200" dirty="0">
                <a:solidFill>
                  <a:srgbClr val="FF8600"/>
                </a:solidFill>
              </a:rPr>
              <a:t>North American</a:t>
            </a:r>
            <a:r>
              <a:rPr lang="en-US" sz="1200" dirty="0"/>
              <a:t>, </a:t>
            </a:r>
            <a:r>
              <a:rPr lang="en-US" sz="1200" dirty="0">
                <a:solidFill>
                  <a:srgbClr val="FF07FF"/>
                </a:solidFill>
              </a:rPr>
              <a:t>Russian</a:t>
            </a:r>
            <a:r>
              <a:rPr lang="en-US" sz="1200" dirty="0"/>
              <a:t> and </a:t>
            </a:r>
            <a:r>
              <a:rPr lang="en-US" sz="1200" dirty="0">
                <a:solidFill>
                  <a:srgbClr val="FF3434"/>
                </a:solidFill>
              </a:rPr>
              <a:t>European</a:t>
            </a:r>
            <a:r>
              <a:rPr lang="en-US" sz="1200" dirty="0"/>
              <a:t> decrease throughout the period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849AD11E-8CF3-B689-8EF4-3709CD026A92}"/>
              </a:ext>
            </a:extLst>
          </p:cNvPr>
          <p:cNvSpPr/>
          <p:nvPr/>
        </p:nvSpPr>
        <p:spPr>
          <a:xfrm>
            <a:off x="7356642" y="1811142"/>
            <a:ext cx="225097" cy="239485"/>
          </a:xfrm>
          <a:prstGeom prst="ellipse">
            <a:avLst/>
          </a:prstGeom>
          <a:noFill/>
          <a:ln>
            <a:solidFill>
              <a:srgbClr val="FF6E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CE36E74B-274A-538E-1F71-32AE728A1F88}"/>
              </a:ext>
            </a:extLst>
          </p:cNvPr>
          <p:cNvSpPr/>
          <p:nvPr/>
        </p:nvSpPr>
        <p:spPr>
          <a:xfrm>
            <a:off x="7356642" y="2170372"/>
            <a:ext cx="225097" cy="239485"/>
          </a:xfrm>
          <a:prstGeom prst="ellipse">
            <a:avLst/>
          </a:prstGeom>
          <a:noFill/>
          <a:ln>
            <a:solidFill>
              <a:srgbClr val="FFA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FDE77155-213B-89AA-8DB3-F0BD1273713A}"/>
              </a:ext>
            </a:extLst>
          </p:cNvPr>
          <p:cNvSpPr/>
          <p:nvPr/>
        </p:nvSpPr>
        <p:spPr>
          <a:xfrm>
            <a:off x="7356644" y="2714660"/>
            <a:ext cx="225097" cy="239485"/>
          </a:xfrm>
          <a:prstGeom prst="ellipse">
            <a:avLst/>
          </a:prstGeom>
          <a:noFill/>
          <a:ln>
            <a:solidFill>
              <a:srgbClr val="2F4F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43E7B748-CB7D-343A-B457-F391AF2B6046}"/>
              </a:ext>
            </a:extLst>
          </p:cNvPr>
          <p:cNvSpPr/>
          <p:nvPr/>
        </p:nvSpPr>
        <p:spPr>
          <a:xfrm>
            <a:off x="7367528" y="3073890"/>
            <a:ext cx="225097" cy="23948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D6C2144B-81AA-E6E2-9396-F6883729677C}"/>
              </a:ext>
            </a:extLst>
          </p:cNvPr>
          <p:cNvSpPr/>
          <p:nvPr/>
        </p:nvSpPr>
        <p:spPr>
          <a:xfrm>
            <a:off x="7356642" y="3618178"/>
            <a:ext cx="225097" cy="239485"/>
          </a:xfrm>
          <a:prstGeom prst="ellipse">
            <a:avLst/>
          </a:prstGeom>
          <a:noFill/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03AB8A8-70F6-41E6-821D-94BFE4EB9388}"/>
              </a:ext>
            </a:extLst>
          </p:cNvPr>
          <p:cNvSpPr txBox="1"/>
          <p:nvPr/>
        </p:nvSpPr>
        <p:spPr>
          <a:xfrm>
            <a:off x="7331242" y="4191448"/>
            <a:ext cx="4315326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Click on the colored buttons for elaboration</a:t>
            </a:r>
          </a:p>
        </p:txBody>
      </p:sp>
      <p:sp>
        <p:nvSpPr>
          <p:cNvPr id="55" name="Rectangle: Rounded Corners 54">
            <a:hlinkClick r:id="rId8" action="ppaction://hlinksldjump"/>
            <a:extLst>
              <a:ext uri="{FF2B5EF4-FFF2-40B4-BE49-F238E27FC236}">
                <a16:creationId xmlns:a16="http://schemas.microsoft.com/office/drawing/2014/main" id="{1A0FC2CF-640C-F717-F4C0-762720DFBD25}"/>
              </a:ext>
            </a:extLst>
          </p:cNvPr>
          <p:cNvSpPr/>
          <p:nvPr/>
        </p:nvSpPr>
        <p:spPr>
          <a:xfrm>
            <a:off x="7331242" y="4703611"/>
            <a:ext cx="815459" cy="441686"/>
          </a:xfrm>
          <a:prstGeom prst="roundRect">
            <a:avLst/>
          </a:prstGeom>
          <a:solidFill>
            <a:srgbClr val="48D1CC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SHIP</a:t>
            </a:r>
          </a:p>
        </p:txBody>
      </p:sp>
      <p:sp>
        <p:nvSpPr>
          <p:cNvPr id="56" name="Rectangle: Rounded Corners 55">
            <a:hlinkClick r:id="rId9" action="ppaction://hlinksldjump"/>
            <a:extLst>
              <a:ext uri="{FF2B5EF4-FFF2-40B4-BE49-F238E27FC236}">
                <a16:creationId xmlns:a16="http://schemas.microsoft.com/office/drawing/2014/main" id="{3E7FBE1E-6045-E8F9-6A29-CFA73AB7EF75}"/>
              </a:ext>
            </a:extLst>
          </p:cNvPr>
          <p:cNvSpPr/>
          <p:nvPr/>
        </p:nvSpPr>
        <p:spPr>
          <a:xfrm>
            <a:off x="7331242" y="5355811"/>
            <a:ext cx="815459" cy="400110"/>
          </a:xfrm>
          <a:prstGeom prst="roundRect">
            <a:avLst/>
          </a:prstGeom>
          <a:solidFill>
            <a:srgbClr val="43B576"/>
          </a:solidFill>
          <a:ln>
            <a:solidFill>
              <a:srgbClr val="43B576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CH4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168EFD81-1058-C1EC-9D49-44343AC4054D}"/>
              </a:ext>
            </a:extLst>
          </p:cNvPr>
          <p:cNvSpPr txBox="1"/>
          <p:nvPr/>
        </p:nvSpPr>
        <p:spPr>
          <a:xfrm>
            <a:off x="467130" y="3857663"/>
            <a:ext cx="49151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Regional Contribution to Total Anthropogenic emissions</a:t>
            </a:r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00E93B7A-51AA-82C2-B149-9C24D9C09698}"/>
              </a:ext>
            </a:extLst>
          </p:cNvPr>
          <p:cNvCxnSpPr>
            <a:cxnSpLocks/>
          </p:cNvCxnSpPr>
          <p:nvPr/>
        </p:nvCxnSpPr>
        <p:spPr>
          <a:xfrm flipV="1">
            <a:off x="4672296" y="3024533"/>
            <a:ext cx="0" cy="1187290"/>
          </a:xfrm>
          <a:prstGeom prst="straightConnector1">
            <a:avLst/>
          </a:prstGeom>
          <a:ln>
            <a:solidFill>
              <a:srgbClr val="FF6EB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0D750EDD-FEBD-1CCD-4CDA-232BD901912C}"/>
              </a:ext>
            </a:extLst>
          </p:cNvPr>
          <p:cNvCxnSpPr>
            <a:cxnSpLocks/>
          </p:cNvCxnSpPr>
          <p:nvPr/>
        </p:nvCxnSpPr>
        <p:spPr>
          <a:xfrm flipV="1">
            <a:off x="532555" y="2243667"/>
            <a:ext cx="0" cy="1968156"/>
          </a:xfrm>
          <a:prstGeom prst="straightConnector1">
            <a:avLst/>
          </a:prstGeom>
          <a:ln>
            <a:solidFill>
              <a:srgbClr val="FF6EB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7BDA38B0-D4FA-4F40-B927-5DE5007F7B41}"/>
              </a:ext>
            </a:extLst>
          </p:cNvPr>
          <p:cNvCxnSpPr/>
          <p:nvPr/>
        </p:nvCxnSpPr>
        <p:spPr>
          <a:xfrm>
            <a:off x="5693229" y="2370364"/>
            <a:ext cx="66402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AABCCD76-A9C0-DA28-9CCC-84DBA7AE82F7}"/>
              </a:ext>
            </a:extLst>
          </p:cNvPr>
          <p:cNvSpPr txBox="1"/>
          <p:nvPr/>
        </p:nvSpPr>
        <p:spPr>
          <a:xfrm>
            <a:off x="8146701" y="4703611"/>
            <a:ext cx="3787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Why are ship NOx emissions so large?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F72B354-429C-8BE0-5B47-5E1AF4A576B4}"/>
              </a:ext>
            </a:extLst>
          </p:cNvPr>
          <p:cNvSpPr txBox="1"/>
          <p:nvPr/>
        </p:nvSpPr>
        <p:spPr>
          <a:xfrm>
            <a:off x="8229599" y="5258174"/>
            <a:ext cx="38189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Why don’t we see plateau followed by increase ?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9A5A96C-4646-A66A-190E-0D1D9FD4CFBA}"/>
              </a:ext>
            </a:extLst>
          </p:cNvPr>
          <p:cNvSpPr/>
          <p:nvPr/>
        </p:nvSpPr>
        <p:spPr>
          <a:xfrm>
            <a:off x="2419234" y="5652739"/>
            <a:ext cx="181344" cy="188394"/>
          </a:xfrm>
          <a:prstGeom prst="ellipse">
            <a:avLst/>
          </a:prstGeom>
          <a:noFill/>
          <a:ln>
            <a:solidFill>
              <a:srgbClr val="AB67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</a:p>
        </p:txBody>
      </p:sp>
      <p:sp>
        <p:nvSpPr>
          <p:cNvPr id="22" name="Rectangle 21">
            <a:hlinkClick r:id="rId10" action="ppaction://hlinksldjump"/>
            <a:extLst>
              <a:ext uri="{FF2B5EF4-FFF2-40B4-BE49-F238E27FC236}">
                <a16:creationId xmlns:a16="http://schemas.microsoft.com/office/drawing/2014/main" id="{7863A586-DBE5-ADF6-671E-6FE3A839751F}"/>
              </a:ext>
            </a:extLst>
          </p:cNvPr>
          <p:cNvSpPr/>
          <p:nvPr/>
        </p:nvSpPr>
        <p:spPr>
          <a:xfrm>
            <a:off x="11346044" y="6274676"/>
            <a:ext cx="55306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Q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881B0A6-F9E8-85F6-728F-CF1BA14D1593}"/>
              </a:ext>
            </a:extLst>
          </p:cNvPr>
          <p:cNvSpPr/>
          <p:nvPr/>
        </p:nvSpPr>
        <p:spPr>
          <a:xfrm>
            <a:off x="4862096" y="2501900"/>
            <a:ext cx="158638" cy="156132"/>
          </a:xfrm>
          <a:prstGeom prst="ellipse">
            <a:avLst/>
          </a:prstGeom>
          <a:noFill/>
          <a:ln>
            <a:solidFill>
              <a:srgbClr val="FFA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2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4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7320D009-F6A6-DCB4-2D78-4557A29119D4}"/>
              </a:ext>
            </a:extLst>
          </p:cNvPr>
          <p:cNvSpPr/>
          <p:nvPr/>
        </p:nvSpPr>
        <p:spPr>
          <a:xfrm>
            <a:off x="2039799" y="285038"/>
            <a:ext cx="1282260" cy="614990"/>
          </a:xfrm>
          <a:prstGeom prst="roundRect">
            <a:avLst/>
          </a:prstGeom>
          <a:solidFill>
            <a:srgbClr val="48D1CC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800" dirty="0">
                <a:solidFill>
                  <a:srgbClr val="FFFFFF"/>
                </a:solidFill>
              </a:rPr>
              <a:t>SHIP</a:t>
            </a:r>
          </a:p>
        </p:txBody>
      </p:sp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59A68FB0-0031-D506-87A5-A74E4F2B76F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8" t="8636" r="3242" b="5334"/>
          <a:stretch/>
        </p:blipFill>
        <p:spPr>
          <a:xfrm>
            <a:off x="143436" y="1307871"/>
            <a:ext cx="6756450" cy="55125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65881AA-6F65-152C-A2C5-D708180078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4258" y="143524"/>
            <a:ext cx="3594342" cy="952636"/>
          </a:xfrm>
          <a:prstGeom prst="rect">
            <a:avLst/>
          </a:prstGeom>
        </p:spPr>
      </p:pic>
      <p:pic>
        <p:nvPicPr>
          <p:cNvPr id="7" name="Picture 6" descr="Qr code&#10;&#10;Description automatically generated">
            <a:extLst>
              <a:ext uri="{FF2B5EF4-FFF2-40B4-BE49-F238E27FC236}">
                <a16:creationId xmlns:a16="http://schemas.microsoft.com/office/drawing/2014/main" id="{2ED4BA41-2403-C8A2-F2C0-7D44586791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7540" y="124936"/>
            <a:ext cx="971223" cy="97122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E3F757E-D763-9ED9-B796-D656E865C1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00724" y="129329"/>
            <a:ext cx="687771" cy="96243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34F00CC-81BC-5966-9470-EE4BBA79C57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41769" y="133722"/>
            <a:ext cx="722497" cy="96243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0EA669C-306E-070B-46F5-996EFAD01067}"/>
              </a:ext>
            </a:extLst>
          </p:cNvPr>
          <p:cNvSpPr txBox="1"/>
          <p:nvPr/>
        </p:nvSpPr>
        <p:spPr>
          <a:xfrm>
            <a:off x="7011792" y="6420284"/>
            <a:ext cx="3797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adinalam@zedat.fu-berlin.de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3D33BB6-8F68-7170-8782-2707B2F5E8B9}"/>
              </a:ext>
            </a:extLst>
          </p:cNvPr>
          <p:cNvSpPr/>
          <p:nvPr/>
        </p:nvSpPr>
        <p:spPr>
          <a:xfrm>
            <a:off x="-250132" y="94935"/>
            <a:ext cx="2392199" cy="971222"/>
          </a:xfrm>
          <a:prstGeom prst="roundRect">
            <a:avLst>
              <a:gd name="adj" fmla="val 31301"/>
            </a:avLst>
          </a:prstGeom>
          <a:solidFill>
            <a:srgbClr val="FF9933"/>
          </a:solidFill>
          <a:ln w="38100"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Results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7A8DC73-CA47-BC34-43B5-1827B99E29AB}"/>
              </a:ext>
            </a:extLst>
          </p:cNvPr>
          <p:cNvSpPr/>
          <p:nvPr/>
        </p:nvSpPr>
        <p:spPr>
          <a:xfrm>
            <a:off x="1217798" y="4278678"/>
            <a:ext cx="513848" cy="208960"/>
          </a:xfrm>
          <a:prstGeom prst="roundRect">
            <a:avLst/>
          </a:prstGeom>
          <a:solidFill>
            <a:srgbClr val="48D1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100" dirty="0">
                <a:solidFill>
                  <a:srgbClr val="FFFFFF"/>
                </a:solidFill>
              </a:rPr>
              <a:t>SHIP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0C4B136-C089-7928-00C4-29F33FAC59AB}"/>
              </a:ext>
            </a:extLst>
          </p:cNvPr>
          <p:cNvSpPr txBox="1"/>
          <p:nvPr/>
        </p:nvSpPr>
        <p:spPr>
          <a:xfrm>
            <a:off x="343715" y="1121985"/>
            <a:ext cx="253637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NOx emissions (</a:t>
            </a:r>
            <a:r>
              <a:rPr lang="en-US" dirty="0" err="1"/>
              <a:t>TgN</a:t>
            </a:r>
            <a:r>
              <a:rPr lang="en-US" dirty="0"/>
              <a:t> </a:t>
            </a:r>
            <a:r>
              <a:rPr lang="en-US" dirty="0" err="1"/>
              <a:t>yr</a:t>
            </a:r>
            <a:r>
              <a:rPr lang="en-US" dirty="0"/>
              <a:t> </a:t>
            </a:r>
            <a:r>
              <a:rPr lang="en-US" baseline="30000" dirty="0"/>
              <a:t>-1</a:t>
            </a:r>
            <a:r>
              <a:rPr lang="en-US" dirty="0"/>
              <a:t>)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C62DE4A-65A9-6F9B-93E3-61EB71AB5F53}"/>
              </a:ext>
            </a:extLst>
          </p:cNvPr>
          <p:cNvSpPr txBox="1"/>
          <p:nvPr/>
        </p:nvSpPr>
        <p:spPr>
          <a:xfrm>
            <a:off x="3046641" y="1123205"/>
            <a:ext cx="253637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VOC emissions (</a:t>
            </a:r>
            <a:r>
              <a:rPr lang="en-US" dirty="0" err="1"/>
              <a:t>TgC</a:t>
            </a:r>
            <a:r>
              <a:rPr lang="en-US" dirty="0"/>
              <a:t> </a:t>
            </a:r>
            <a:r>
              <a:rPr lang="en-US" dirty="0" err="1"/>
              <a:t>yr</a:t>
            </a:r>
            <a:r>
              <a:rPr lang="en-US" dirty="0"/>
              <a:t> </a:t>
            </a:r>
            <a:r>
              <a:rPr lang="en-US" baseline="30000" dirty="0"/>
              <a:t>-1</a:t>
            </a:r>
            <a:r>
              <a:rPr lang="en-US" dirty="0"/>
              <a:t>)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8B9421F-48F9-FDF8-E9B7-E33D7E56332A}"/>
              </a:ext>
            </a:extLst>
          </p:cNvPr>
          <p:cNvSpPr txBox="1"/>
          <p:nvPr/>
        </p:nvSpPr>
        <p:spPr>
          <a:xfrm>
            <a:off x="5370740" y="3678513"/>
            <a:ext cx="1378404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▲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Increasing trend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▼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Decreasing trend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Օ No trend</a:t>
            </a:r>
          </a:p>
        </p:txBody>
      </p:sp>
      <p:sp>
        <p:nvSpPr>
          <p:cNvPr id="54" name="TextBox 53">
            <a:hlinkClick r:id="rId8" action="ppaction://hlinksldjump"/>
            <a:extLst>
              <a:ext uri="{FF2B5EF4-FFF2-40B4-BE49-F238E27FC236}">
                <a16:creationId xmlns:a16="http://schemas.microsoft.com/office/drawing/2014/main" id="{B03AB8A8-70F6-41E6-821D-94BFE4EB9388}"/>
              </a:ext>
            </a:extLst>
          </p:cNvPr>
          <p:cNvSpPr txBox="1"/>
          <p:nvPr/>
        </p:nvSpPr>
        <p:spPr>
          <a:xfrm>
            <a:off x="7331242" y="1426478"/>
            <a:ext cx="4315326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Click here to go back to previous</a:t>
            </a: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1A0FC2CF-640C-F717-F4C0-762720DFBD25}"/>
              </a:ext>
            </a:extLst>
          </p:cNvPr>
          <p:cNvSpPr/>
          <p:nvPr/>
        </p:nvSpPr>
        <p:spPr>
          <a:xfrm>
            <a:off x="7331242" y="1938641"/>
            <a:ext cx="815459" cy="441686"/>
          </a:xfrm>
          <a:prstGeom prst="roundRect">
            <a:avLst/>
          </a:prstGeom>
          <a:solidFill>
            <a:srgbClr val="48D1CC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SHIP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168EFD81-1058-C1EC-9D49-44343AC4054D}"/>
              </a:ext>
            </a:extLst>
          </p:cNvPr>
          <p:cNvSpPr txBox="1"/>
          <p:nvPr/>
        </p:nvSpPr>
        <p:spPr>
          <a:xfrm>
            <a:off x="467130" y="3857663"/>
            <a:ext cx="49151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Regional Contribution to Total Anthropogenic emissions</a:t>
            </a:r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00E93B7A-51AA-82C2-B149-9C24D9C09698}"/>
              </a:ext>
            </a:extLst>
          </p:cNvPr>
          <p:cNvCxnSpPr>
            <a:cxnSpLocks/>
          </p:cNvCxnSpPr>
          <p:nvPr/>
        </p:nvCxnSpPr>
        <p:spPr>
          <a:xfrm flipV="1">
            <a:off x="4672296" y="3024533"/>
            <a:ext cx="0" cy="1187290"/>
          </a:xfrm>
          <a:prstGeom prst="straightConnector1">
            <a:avLst/>
          </a:prstGeom>
          <a:ln>
            <a:solidFill>
              <a:srgbClr val="FF6EB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0D750EDD-FEBD-1CCD-4CDA-232BD901912C}"/>
              </a:ext>
            </a:extLst>
          </p:cNvPr>
          <p:cNvCxnSpPr>
            <a:cxnSpLocks/>
          </p:cNvCxnSpPr>
          <p:nvPr/>
        </p:nvCxnSpPr>
        <p:spPr>
          <a:xfrm flipV="1">
            <a:off x="532555" y="2243667"/>
            <a:ext cx="0" cy="1968156"/>
          </a:xfrm>
          <a:prstGeom prst="straightConnector1">
            <a:avLst/>
          </a:prstGeom>
          <a:ln>
            <a:solidFill>
              <a:srgbClr val="FF6EB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7BDA38B0-D4FA-4F40-B927-5DE5007F7B41}"/>
              </a:ext>
            </a:extLst>
          </p:cNvPr>
          <p:cNvCxnSpPr/>
          <p:nvPr/>
        </p:nvCxnSpPr>
        <p:spPr>
          <a:xfrm>
            <a:off x="5693229" y="2370364"/>
            <a:ext cx="66402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AABCCD76-A9C0-DA28-9CCC-84DBA7AE82F7}"/>
              </a:ext>
            </a:extLst>
          </p:cNvPr>
          <p:cNvSpPr txBox="1"/>
          <p:nvPr/>
        </p:nvSpPr>
        <p:spPr>
          <a:xfrm>
            <a:off x="8146701" y="1938641"/>
            <a:ext cx="3787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Why are ship NOx emissions so large?</a:t>
            </a:r>
          </a:p>
        </p:txBody>
      </p:sp>
      <p:pic>
        <p:nvPicPr>
          <p:cNvPr id="23" name="Picture 22" descr="Chart, line chart&#10;&#10;Description automatically generated">
            <a:extLst>
              <a:ext uri="{FF2B5EF4-FFF2-40B4-BE49-F238E27FC236}">
                <a16:creationId xmlns:a16="http://schemas.microsoft.com/office/drawing/2014/main" id="{18A98C6B-522E-E29B-C78A-0ABB38D6F90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0" t="4375" r="8165" b="-260"/>
          <a:stretch/>
        </p:blipFill>
        <p:spPr>
          <a:xfrm>
            <a:off x="7319695" y="2450803"/>
            <a:ext cx="3352108" cy="2861425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6505C113-4089-FC36-F59D-9C3BC13BA309}"/>
              </a:ext>
            </a:extLst>
          </p:cNvPr>
          <p:cNvSpPr txBox="1"/>
          <p:nvPr/>
        </p:nvSpPr>
        <p:spPr>
          <a:xfrm>
            <a:off x="7003017" y="5366713"/>
            <a:ext cx="48832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We use </a:t>
            </a:r>
            <a:r>
              <a:rPr lang="en-US" sz="1400" dirty="0">
                <a:solidFill>
                  <a:srgbClr val="0F6EAE"/>
                </a:solidFill>
              </a:rPr>
              <a:t>CAMS-GLOB-SHIP</a:t>
            </a:r>
            <a:r>
              <a:rPr lang="en-US" sz="1400" dirty="0"/>
              <a:t> dataset, which have the largest ship NOx emissions compared to other datasets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If we use other emission datasets, we can expect major changes in ship contribution to trop O3 burden</a:t>
            </a:r>
          </a:p>
        </p:txBody>
      </p:sp>
      <p:sp>
        <p:nvSpPr>
          <p:cNvPr id="27" name="Rectangle 26">
            <a:hlinkClick r:id="rId10" action="ppaction://hlinksldjump"/>
            <a:extLst>
              <a:ext uri="{FF2B5EF4-FFF2-40B4-BE49-F238E27FC236}">
                <a16:creationId xmlns:a16="http://schemas.microsoft.com/office/drawing/2014/main" id="{65FB438E-593B-1823-5B81-10470F2AA5DE}"/>
              </a:ext>
            </a:extLst>
          </p:cNvPr>
          <p:cNvSpPr/>
          <p:nvPr/>
        </p:nvSpPr>
        <p:spPr>
          <a:xfrm>
            <a:off x="11346044" y="6274676"/>
            <a:ext cx="55306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Q</a:t>
            </a:r>
          </a:p>
        </p:txBody>
      </p:sp>
    </p:spTree>
    <p:extLst>
      <p:ext uri="{BB962C8B-B14F-4D97-AF65-F5344CB8AC3E}">
        <p14:creationId xmlns:p14="http://schemas.microsoft.com/office/powerpoint/2010/main" val="31069111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BFB786AC-752C-75D1-0F9E-9F9EEFCBE3A8}"/>
              </a:ext>
            </a:extLst>
          </p:cNvPr>
          <p:cNvSpPr/>
          <p:nvPr/>
        </p:nvSpPr>
        <p:spPr>
          <a:xfrm>
            <a:off x="2045179" y="298383"/>
            <a:ext cx="1276880" cy="520719"/>
          </a:xfrm>
          <a:prstGeom prst="roundRect">
            <a:avLst/>
          </a:prstGeom>
          <a:solidFill>
            <a:srgbClr val="43B576"/>
          </a:solidFill>
          <a:ln>
            <a:solidFill>
              <a:srgbClr val="43B576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800" dirty="0">
                <a:solidFill>
                  <a:srgbClr val="FFFFFF"/>
                </a:solidFill>
              </a:rPr>
              <a:t>CH4</a:t>
            </a:r>
          </a:p>
        </p:txBody>
      </p:sp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59A68FB0-0031-D506-87A5-A74E4F2B76F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8" t="8636" r="3242" b="5334"/>
          <a:stretch/>
        </p:blipFill>
        <p:spPr>
          <a:xfrm>
            <a:off x="143436" y="1307871"/>
            <a:ext cx="6756450" cy="55125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65881AA-6F65-152C-A2C5-D708180078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4258" y="143524"/>
            <a:ext cx="3594342" cy="952636"/>
          </a:xfrm>
          <a:prstGeom prst="rect">
            <a:avLst/>
          </a:prstGeom>
        </p:spPr>
      </p:pic>
      <p:pic>
        <p:nvPicPr>
          <p:cNvPr id="7" name="Picture 6" descr="Qr code&#10;&#10;Description automatically generated">
            <a:extLst>
              <a:ext uri="{FF2B5EF4-FFF2-40B4-BE49-F238E27FC236}">
                <a16:creationId xmlns:a16="http://schemas.microsoft.com/office/drawing/2014/main" id="{2ED4BA41-2403-C8A2-F2C0-7D44586791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7540" y="124936"/>
            <a:ext cx="971223" cy="97122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E3F757E-D763-9ED9-B796-D656E865C1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00724" y="129329"/>
            <a:ext cx="687771" cy="96243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34F00CC-81BC-5966-9470-EE4BBA79C57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41769" y="133722"/>
            <a:ext cx="722497" cy="96243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0EA669C-306E-070B-46F5-996EFAD01067}"/>
              </a:ext>
            </a:extLst>
          </p:cNvPr>
          <p:cNvSpPr txBox="1"/>
          <p:nvPr/>
        </p:nvSpPr>
        <p:spPr>
          <a:xfrm>
            <a:off x="7011792" y="6420284"/>
            <a:ext cx="3797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adinalam@zedat.fu-berlin.de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3D33BB6-8F68-7170-8782-2707B2F5E8B9}"/>
              </a:ext>
            </a:extLst>
          </p:cNvPr>
          <p:cNvSpPr/>
          <p:nvPr/>
        </p:nvSpPr>
        <p:spPr>
          <a:xfrm>
            <a:off x="-250132" y="94935"/>
            <a:ext cx="2392199" cy="971222"/>
          </a:xfrm>
          <a:prstGeom prst="roundRect">
            <a:avLst>
              <a:gd name="adj" fmla="val 31301"/>
            </a:avLst>
          </a:prstGeom>
          <a:solidFill>
            <a:srgbClr val="FF9933"/>
          </a:solidFill>
          <a:ln w="38100"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Results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4B56072-E47B-2FA8-839F-4658DE2040C7}"/>
              </a:ext>
            </a:extLst>
          </p:cNvPr>
          <p:cNvSpPr/>
          <p:nvPr/>
        </p:nvSpPr>
        <p:spPr>
          <a:xfrm>
            <a:off x="3724938" y="2464050"/>
            <a:ext cx="357203" cy="192064"/>
          </a:xfrm>
          <a:prstGeom prst="roundRect">
            <a:avLst/>
          </a:prstGeom>
          <a:solidFill>
            <a:srgbClr val="43B576"/>
          </a:solidFill>
          <a:ln>
            <a:solidFill>
              <a:srgbClr val="43B5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100" dirty="0">
                <a:solidFill>
                  <a:srgbClr val="FFFFFF"/>
                </a:solidFill>
              </a:rPr>
              <a:t>CH4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0C4B136-C089-7928-00C4-29F33FAC59AB}"/>
              </a:ext>
            </a:extLst>
          </p:cNvPr>
          <p:cNvSpPr txBox="1"/>
          <p:nvPr/>
        </p:nvSpPr>
        <p:spPr>
          <a:xfrm>
            <a:off x="343715" y="1121985"/>
            <a:ext cx="253637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NOx emissions (</a:t>
            </a:r>
            <a:r>
              <a:rPr lang="en-US" dirty="0" err="1"/>
              <a:t>TgN</a:t>
            </a:r>
            <a:r>
              <a:rPr lang="en-US" dirty="0"/>
              <a:t> </a:t>
            </a:r>
            <a:r>
              <a:rPr lang="en-US" dirty="0" err="1"/>
              <a:t>yr</a:t>
            </a:r>
            <a:r>
              <a:rPr lang="en-US" dirty="0"/>
              <a:t> </a:t>
            </a:r>
            <a:r>
              <a:rPr lang="en-US" baseline="30000" dirty="0"/>
              <a:t>-1</a:t>
            </a:r>
            <a:r>
              <a:rPr lang="en-US" dirty="0"/>
              <a:t>)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C62DE4A-65A9-6F9B-93E3-61EB71AB5F53}"/>
              </a:ext>
            </a:extLst>
          </p:cNvPr>
          <p:cNvSpPr txBox="1"/>
          <p:nvPr/>
        </p:nvSpPr>
        <p:spPr>
          <a:xfrm>
            <a:off x="3046641" y="1123205"/>
            <a:ext cx="253637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VOC emissions (</a:t>
            </a:r>
            <a:r>
              <a:rPr lang="en-US" dirty="0" err="1"/>
              <a:t>TgC</a:t>
            </a:r>
            <a:r>
              <a:rPr lang="en-US" dirty="0"/>
              <a:t> </a:t>
            </a:r>
            <a:r>
              <a:rPr lang="en-US" dirty="0" err="1"/>
              <a:t>yr</a:t>
            </a:r>
            <a:r>
              <a:rPr lang="en-US" dirty="0"/>
              <a:t> </a:t>
            </a:r>
            <a:r>
              <a:rPr lang="en-US" baseline="30000" dirty="0"/>
              <a:t>-1</a:t>
            </a:r>
            <a:r>
              <a:rPr lang="en-US" dirty="0"/>
              <a:t>)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8B9421F-48F9-FDF8-E9B7-E33D7E56332A}"/>
              </a:ext>
            </a:extLst>
          </p:cNvPr>
          <p:cNvSpPr txBox="1"/>
          <p:nvPr/>
        </p:nvSpPr>
        <p:spPr>
          <a:xfrm>
            <a:off x="5370740" y="3678513"/>
            <a:ext cx="1378404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▲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Increasing trend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▼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Decreasing trend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Օ No trend</a:t>
            </a:r>
          </a:p>
        </p:txBody>
      </p:sp>
      <p:sp>
        <p:nvSpPr>
          <p:cNvPr id="54" name="TextBox 53">
            <a:hlinkClick r:id="rId8" action="ppaction://hlinksldjump"/>
            <a:extLst>
              <a:ext uri="{FF2B5EF4-FFF2-40B4-BE49-F238E27FC236}">
                <a16:creationId xmlns:a16="http://schemas.microsoft.com/office/drawing/2014/main" id="{B03AB8A8-70F6-41E6-821D-94BFE4EB9388}"/>
              </a:ext>
            </a:extLst>
          </p:cNvPr>
          <p:cNvSpPr txBox="1"/>
          <p:nvPr/>
        </p:nvSpPr>
        <p:spPr>
          <a:xfrm>
            <a:off x="7289005" y="1698395"/>
            <a:ext cx="4315326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Click here to go back to previous</a:t>
            </a: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3E7FBE1E-6045-E8F9-6A29-CFA73AB7EF75}"/>
              </a:ext>
            </a:extLst>
          </p:cNvPr>
          <p:cNvSpPr/>
          <p:nvPr/>
        </p:nvSpPr>
        <p:spPr>
          <a:xfrm>
            <a:off x="7027748" y="2274928"/>
            <a:ext cx="815459" cy="400110"/>
          </a:xfrm>
          <a:prstGeom prst="roundRect">
            <a:avLst/>
          </a:prstGeom>
          <a:solidFill>
            <a:srgbClr val="43B576"/>
          </a:solidFill>
          <a:ln>
            <a:solidFill>
              <a:srgbClr val="43B576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CH4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168EFD81-1058-C1EC-9D49-44343AC4054D}"/>
              </a:ext>
            </a:extLst>
          </p:cNvPr>
          <p:cNvSpPr txBox="1"/>
          <p:nvPr/>
        </p:nvSpPr>
        <p:spPr>
          <a:xfrm>
            <a:off x="467130" y="3857663"/>
            <a:ext cx="49151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Regional Contribution to Total Anthropogenic emissions</a:t>
            </a:r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00E93B7A-51AA-82C2-B149-9C24D9C09698}"/>
              </a:ext>
            </a:extLst>
          </p:cNvPr>
          <p:cNvCxnSpPr>
            <a:cxnSpLocks/>
          </p:cNvCxnSpPr>
          <p:nvPr/>
        </p:nvCxnSpPr>
        <p:spPr>
          <a:xfrm flipV="1">
            <a:off x="4672296" y="3024533"/>
            <a:ext cx="0" cy="1187290"/>
          </a:xfrm>
          <a:prstGeom prst="straightConnector1">
            <a:avLst/>
          </a:prstGeom>
          <a:ln>
            <a:solidFill>
              <a:srgbClr val="FF6EB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0D750EDD-FEBD-1CCD-4CDA-232BD901912C}"/>
              </a:ext>
            </a:extLst>
          </p:cNvPr>
          <p:cNvCxnSpPr>
            <a:cxnSpLocks/>
          </p:cNvCxnSpPr>
          <p:nvPr/>
        </p:nvCxnSpPr>
        <p:spPr>
          <a:xfrm flipV="1">
            <a:off x="532555" y="2243667"/>
            <a:ext cx="0" cy="1968156"/>
          </a:xfrm>
          <a:prstGeom prst="straightConnector1">
            <a:avLst/>
          </a:prstGeom>
          <a:ln>
            <a:solidFill>
              <a:srgbClr val="FF6EB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7BDA38B0-D4FA-4F40-B927-5DE5007F7B41}"/>
              </a:ext>
            </a:extLst>
          </p:cNvPr>
          <p:cNvCxnSpPr/>
          <p:nvPr/>
        </p:nvCxnSpPr>
        <p:spPr>
          <a:xfrm>
            <a:off x="5693229" y="2370364"/>
            <a:ext cx="66402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DF72B354-429C-8BE0-5B47-5E1AF4A576B4}"/>
              </a:ext>
            </a:extLst>
          </p:cNvPr>
          <p:cNvSpPr txBox="1"/>
          <p:nvPr/>
        </p:nvSpPr>
        <p:spPr>
          <a:xfrm>
            <a:off x="7926105" y="2177291"/>
            <a:ext cx="40603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Why don’t we see plateau followed by increase ?</a:t>
            </a:r>
          </a:p>
        </p:txBody>
      </p:sp>
      <p:pic>
        <p:nvPicPr>
          <p:cNvPr id="23" name="Picture 22" descr="Chart, line chart&#10;&#10;Description automatically generated">
            <a:extLst>
              <a:ext uri="{FF2B5EF4-FFF2-40B4-BE49-F238E27FC236}">
                <a16:creationId xmlns:a16="http://schemas.microsoft.com/office/drawing/2014/main" id="{B0CF4CDB-3FF3-789A-0263-4812D5D1C44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5" t="10486"/>
          <a:stretch/>
        </p:blipFill>
        <p:spPr>
          <a:xfrm>
            <a:off x="7091625" y="2828402"/>
            <a:ext cx="4567820" cy="259936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41F84D76-41F0-6334-66C1-679BEE3151F0}"/>
              </a:ext>
            </a:extLst>
          </p:cNvPr>
          <p:cNvSpPr txBox="1"/>
          <p:nvPr/>
        </p:nvSpPr>
        <p:spPr>
          <a:xfrm>
            <a:off x="6749144" y="5270366"/>
            <a:ext cx="538945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/>
              <a:t>Methane degradation from OH radical is the mass of methane that is chemically active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/>
              <a:t>Large interannual variability seen in CH4 degradation, as opposed to prescribed concentration</a:t>
            </a:r>
          </a:p>
        </p:txBody>
      </p:sp>
      <p:sp>
        <p:nvSpPr>
          <p:cNvPr id="27" name="Rectangle 26">
            <a:hlinkClick r:id="rId10" action="ppaction://hlinksldjump"/>
            <a:extLst>
              <a:ext uri="{FF2B5EF4-FFF2-40B4-BE49-F238E27FC236}">
                <a16:creationId xmlns:a16="http://schemas.microsoft.com/office/drawing/2014/main" id="{70C0D060-968A-14B2-CE70-669AC6A3ACB6}"/>
              </a:ext>
            </a:extLst>
          </p:cNvPr>
          <p:cNvSpPr/>
          <p:nvPr/>
        </p:nvSpPr>
        <p:spPr>
          <a:xfrm>
            <a:off x="11346044" y="6274676"/>
            <a:ext cx="55306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Q</a:t>
            </a:r>
          </a:p>
        </p:txBody>
      </p:sp>
    </p:spTree>
    <p:extLst>
      <p:ext uri="{BB962C8B-B14F-4D97-AF65-F5344CB8AC3E}">
        <p14:creationId xmlns:p14="http://schemas.microsoft.com/office/powerpoint/2010/main" val="41621394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hart&#10;&#10;Description automatically generated">
            <a:extLst>
              <a:ext uri="{FF2B5EF4-FFF2-40B4-BE49-F238E27FC236}">
                <a16:creationId xmlns:a16="http://schemas.microsoft.com/office/drawing/2014/main" id="{FCD17101-CA3A-53E0-78A2-12A9378E6B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7" t="9902" r="3341" b="4950"/>
          <a:stretch/>
        </p:blipFill>
        <p:spPr>
          <a:xfrm>
            <a:off x="97971" y="1381768"/>
            <a:ext cx="6705600" cy="539458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FDA0AC1-CEA2-85D0-654D-DC48104036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4258" y="143524"/>
            <a:ext cx="3594342" cy="952636"/>
          </a:xfrm>
          <a:prstGeom prst="rect">
            <a:avLst/>
          </a:prstGeom>
        </p:spPr>
      </p:pic>
      <p:pic>
        <p:nvPicPr>
          <p:cNvPr id="3" name="Picture 2" descr="Qr code&#10;&#10;Description automatically generated">
            <a:extLst>
              <a:ext uri="{FF2B5EF4-FFF2-40B4-BE49-F238E27FC236}">
                <a16:creationId xmlns:a16="http://schemas.microsoft.com/office/drawing/2014/main" id="{19A128B0-0896-1AD4-FD3E-A0E2E693DD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7540" y="124936"/>
            <a:ext cx="971223" cy="97122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123DABC-7BE8-F8D5-46E3-A47777E237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00724" y="129329"/>
            <a:ext cx="687771" cy="9624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2450230-1F18-87D5-7FFC-3E9105B302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41769" y="133722"/>
            <a:ext cx="722497" cy="962437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A3F4B98-3D14-1D99-F4B7-FFD95E7AB32A}"/>
              </a:ext>
            </a:extLst>
          </p:cNvPr>
          <p:cNvSpPr/>
          <p:nvPr/>
        </p:nvSpPr>
        <p:spPr>
          <a:xfrm>
            <a:off x="1459309" y="311039"/>
            <a:ext cx="2742577" cy="539014"/>
          </a:xfrm>
          <a:prstGeom prst="roundRect">
            <a:avLst/>
          </a:prstGeom>
          <a:solidFill>
            <a:schemeClr val="accent1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200" dirty="0"/>
              <a:t>Trop. O3 burden 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C751B83-F513-E70D-C7A7-6195BC1C465E}"/>
              </a:ext>
            </a:extLst>
          </p:cNvPr>
          <p:cNvSpPr/>
          <p:nvPr/>
        </p:nvSpPr>
        <p:spPr>
          <a:xfrm>
            <a:off x="-250132" y="94935"/>
            <a:ext cx="2392199" cy="971222"/>
          </a:xfrm>
          <a:prstGeom prst="roundRect">
            <a:avLst>
              <a:gd name="adj" fmla="val 31301"/>
            </a:avLst>
          </a:prstGeom>
          <a:solidFill>
            <a:srgbClr val="FF9933"/>
          </a:solidFill>
          <a:ln w="38100"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Results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EE200E-891C-D7CC-CBC9-37221D06BDC1}"/>
              </a:ext>
            </a:extLst>
          </p:cNvPr>
          <p:cNvSpPr txBox="1"/>
          <p:nvPr/>
        </p:nvSpPr>
        <p:spPr>
          <a:xfrm>
            <a:off x="4173562" y="395880"/>
            <a:ext cx="1164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(in </a:t>
            </a:r>
            <a:r>
              <a:rPr lang="en-US" dirty="0" err="1"/>
              <a:t>Tg</a:t>
            </a:r>
            <a:r>
              <a:rPr lang="en-US" dirty="0"/>
              <a:t> O3)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DDDF6C9-635B-0BE1-49AB-34B366E25DE2}"/>
              </a:ext>
            </a:extLst>
          </p:cNvPr>
          <p:cNvSpPr txBox="1"/>
          <p:nvPr/>
        </p:nvSpPr>
        <p:spPr>
          <a:xfrm>
            <a:off x="740229" y="1091767"/>
            <a:ext cx="1839686" cy="374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NOx-tagged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125E364-4D8A-487E-9BCD-FC12D0CD455F}"/>
              </a:ext>
            </a:extLst>
          </p:cNvPr>
          <p:cNvSpPr txBox="1"/>
          <p:nvPr/>
        </p:nvSpPr>
        <p:spPr>
          <a:xfrm>
            <a:off x="3450771" y="1091767"/>
            <a:ext cx="1839686" cy="374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VOC-tagged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1A8E81C-BA42-8E4E-3F6A-3A210EA03872}"/>
              </a:ext>
            </a:extLst>
          </p:cNvPr>
          <p:cNvSpPr txBox="1"/>
          <p:nvPr/>
        </p:nvSpPr>
        <p:spPr>
          <a:xfrm>
            <a:off x="467130" y="3857663"/>
            <a:ext cx="49151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Regional Contribution to Total Anthropogenic component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1F9A164-A188-4449-F171-A7982D8B4F9D}"/>
              </a:ext>
            </a:extLst>
          </p:cNvPr>
          <p:cNvCxnSpPr>
            <a:cxnSpLocks/>
          </p:cNvCxnSpPr>
          <p:nvPr/>
        </p:nvCxnSpPr>
        <p:spPr>
          <a:xfrm flipH="1" flipV="1">
            <a:off x="4713516" y="3396342"/>
            <a:ext cx="13210" cy="793709"/>
          </a:xfrm>
          <a:prstGeom prst="straightConnector1">
            <a:avLst/>
          </a:prstGeom>
          <a:ln>
            <a:solidFill>
              <a:srgbClr val="FF6EB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1B06A28-9679-5776-EE19-FF859A4B8B9F}"/>
              </a:ext>
            </a:extLst>
          </p:cNvPr>
          <p:cNvCxnSpPr>
            <a:cxnSpLocks/>
          </p:cNvCxnSpPr>
          <p:nvPr/>
        </p:nvCxnSpPr>
        <p:spPr>
          <a:xfrm flipV="1">
            <a:off x="530644" y="2960914"/>
            <a:ext cx="0" cy="1229137"/>
          </a:xfrm>
          <a:prstGeom prst="straightConnector1">
            <a:avLst/>
          </a:prstGeom>
          <a:ln>
            <a:solidFill>
              <a:srgbClr val="FF6EB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F5467BB6-CF56-E8F8-9AB8-2ED520463869}"/>
              </a:ext>
            </a:extLst>
          </p:cNvPr>
          <p:cNvSpPr txBox="1"/>
          <p:nvPr/>
        </p:nvSpPr>
        <p:spPr>
          <a:xfrm>
            <a:off x="6899742" y="2128932"/>
            <a:ext cx="4659087" cy="28931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Anthro. contributions, both NOx and VOC increase significantly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Largest contributions: </a:t>
            </a:r>
            <a:r>
              <a:rPr lang="en-US" sz="1400" dirty="0">
                <a:solidFill>
                  <a:srgbClr val="FFA1D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Anthro. NOx</a:t>
            </a:r>
            <a:r>
              <a:rPr lang="en-US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methane, and </a:t>
            </a:r>
            <a:r>
              <a:rPr lang="en-US" sz="1400" dirty="0">
                <a:latin typeface="Calibri" panose="020F0502020204030204" pitchFamily="34" charset="0"/>
                <a:ea typeface="Times New Roman" panose="02020603050405020304" pitchFamily="18" charset="0"/>
              </a:rPr>
              <a:t>stratosphere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Largest Anthro NOx contribution: </a:t>
            </a:r>
            <a:r>
              <a:rPr lang="en-US" sz="1400" dirty="0">
                <a:solidFill>
                  <a:srgbClr val="48D1CC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Shippin</a:t>
            </a:r>
            <a:r>
              <a:rPr lang="en-US" sz="1400" dirty="0">
                <a:solidFill>
                  <a:srgbClr val="48D1CC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g</a:t>
            </a:r>
            <a:r>
              <a:rPr lang="en-US" sz="1400" dirty="0">
                <a:latin typeface="Calibri" panose="020F0502020204030204" pitchFamily="34" charset="0"/>
                <a:ea typeface="Times New Roman" panose="02020603050405020304" pitchFamily="18" charset="0"/>
              </a:rPr>
              <a:t> and </a:t>
            </a:r>
            <a:r>
              <a:rPr lang="en-US" sz="1400" dirty="0">
                <a:solidFill>
                  <a:srgbClr val="A6A65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Rest of the world</a:t>
            </a:r>
            <a:r>
              <a:rPr lang="en-US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Followed by East Asia, </a:t>
            </a:r>
            <a:r>
              <a:rPr lang="en-US" sz="1400" dirty="0">
                <a:solidFill>
                  <a:srgbClr val="FFA23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North America </a:t>
            </a:r>
            <a:r>
              <a:rPr lang="en-US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and </a:t>
            </a:r>
            <a:r>
              <a:rPr lang="en-US" sz="1400" dirty="0">
                <a:solidFill>
                  <a:srgbClr val="A0522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South Asia</a:t>
            </a:r>
            <a:r>
              <a:rPr lang="en-US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400" dirty="0">
                <a:solidFill>
                  <a:srgbClr val="A6A65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Rest of the world </a:t>
            </a:r>
            <a:r>
              <a:rPr lang="en-US" sz="1400" dirty="0">
                <a:latin typeface="Calibri" panose="020F0502020204030204" pitchFamily="34" charset="0"/>
                <a:ea typeface="Times New Roman" panose="02020603050405020304" pitchFamily="18" charset="0"/>
              </a:rPr>
              <a:t>produces more O</a:t>
            </a:r>
            <a:r>
              <a:rPr lang="en-US" sz="1400" baseline="-25000" dirty="0">
                <a:latin typeface="Calibri" panose="020F0502020204030204" pitchFamily="34" charset="0"/>
                <a:ea typeface="Times New Roman" panose="02020603050405020304" pitchFamily="18" charset="0"/>
              </a:rPr>
              <a:t>3</a:t>
            </a:r>
            <a:r>
              <a:rPr lang="en-US" sz="1400" dirty="0">
                <a:latin typeface="Calibri" panose="020F0502020204030204" pitchFamily="34" charset="0"/>
                <a:ea typeface="Times New Roman" panose="02020603050405020304" pitchFamily="18" charset="0"/>
              </a:rPr>
              <a:t> compared to East Asia despite smaller emissions (mainly for being situated at tropical regions )</a:t>
            </a:r>
            <a:endParaRPr lang="en-US" sz="14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400" dirty="0">
                <a:solidFill>
                  <a:srgbClr val="48D1CC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Ship NOx </a:t>
            </a:r>
            <a:r>
              <a:rPr lang="en-US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emissions and Trop O3 burden contribution from ships is approximately double that of Butler et al. 2020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6" name="Rectangle 15">
            <a:hlinkClick r:id="rId7" action="ppaction://hlinksldjump"/>
            <a:extLst>
              <a:ext uri="{FF2B5EF4-FFF2-40B4-BE49-F238E27FC236}">
                <a16:creationId xmlns:a16="http://schemas.microsoft.com/office/drawing/2014/main" id="{4773E8B4-0A5D-B895-BC4F-CB9BD4AF7FAA}"/>
              </a:ext>
            </a:extLst>
          </p:cNvPr>
          <p:cNvSpPr/>
          <p:nvPr/>
        </p:nvSpPr>
        <p:spPr>
          <a:xfrm>
            <a:off x="11346044" y="6274676"/>
            <a:ext cx="55306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Q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DFA18DA-BFFB-D8A6-FE91-97C84B14A91F}"/>
              </a:ext>
            </a:extLst>
          </p:cNvPr>
          <p:cNvSpPr/>
          <p:nvPr/>
        </p:nvSpPr>
        <p:spPr>
          <a:xfrm>
            <a:off x="1393411" y="2711450"/>
            <a:ext cx="213140" cy="214506"/>
          </a:xfrm>
          <a:prstGeom prst="ellipse">
            <a:avLst/>
          </a:prstGeom>
          <a:noFill/>
          <a:ln>
            <a:solidFill>
              <a:srgbClr val="FF6E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FAD7181-9421-D654-5ADE-E8C81E66D20E}"/>
              </a:ext>
            </a:extLst>
          </p:cNvPr>
          <p:cNvSpPr/>
          <p:nvPr/>
        </p:nvSpPr>
        <p:spPr>
          <a:xfrm>
            <a:off x="4979045" y="3334879"/>
            <a:ext cx="213140" cy="214506"/>
          </a:xfrm>
          <a:prstGeom prst="ellipse">
            <a:avLst/>
          </a:prstGeom>
          <a:noFill/>
          <a:ln>
            <a:solidFill>
              <a:srgbClr val="FF6E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5C7D9593-1B57-EAA3-435A-B3FDB6B4CA48}"/>
              </a:ext>
            </a:extLst>
          </p:cNvPr>
          <p:cNvSpPr/>
          <p:nvPr/>
        </p:nvSpPr>
        <p:spPr>
          <a:xfrm>
            <a:off x="6936648" y="2179179"/>
            <a:ext cx="213140" cy="214506"/>
          </a:xfrm>
          <a:prstGeom prst="ellipse">
            <a:avLst/>
          </a:prstGeom>
          <a:noFill/>
          <a:ln>
            <a:solidFill>
              <a:srgbClr val="FF6E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6CEB0486-CC8D-84E3-E796-398BA54E5CB7}"/>
              </a:ext>
            </a:extLst>
          </p:cNvPr>
          <p:cNvSpPr/>
          <p:nvPr/>
        </p:nvSpPr>
        <p:spPr>
          <a:xfrm>
            <a:off x="4979045" y="2838732"/>
            <a:ext cx="213140" cy="214506"/>
          </a:xfrm>
          <a:prstGeom prst="ellipse">
            <a:avLst/>
          </a:prstGeom>
          <a:noFill/>
          <a:ln>
            <a:solidFill>
              <a:srgbClr val="40E0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4B05051-FA98-CFA5-BA50-BD828D086D07}"/>
              </a:ext>
            </a:extLst>
          </p:cNvPr>
          <p:cNvSpPr/>
          <p:nvPr/>
        </p:nvSpPr>
        <p:spPr>
          <a:xfrm>
            <a:off x="2325368" y="3000337"/>
            <a:ext cx="213140" cy="214506"/>
          </a:xfrm>
          <a:prstGeom prst="ellipse">
            <a:avLst/>
          </a:prstGeom>
          <a:noFill/>
          <a:ln>
            <a:solidFill>
              <a:srgbClr val="40E0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C6AB93F1-ED32-3C04-999E-AF5ED8EA7C70}"/>
              </a:ext>
            </a:extLst>
          </p:cNvPr>
          <p:cNvSpPr/>
          <p:nvPr/>
        </p:nvSpPr>
        <p:spPr>
          <a:xfrm>
            <a:off x="6936648" y="2597938"/>
            <a:ext cx="213140" cy="214506"/>
          </a:xfrm>
          <a:prstGeom prst="ellipse">
            <a:avLst/>
          </a:prstGeom>
          <a:noFill/>
          <a:ln>
            <a:solidFill>
              <a:srgbClr val="40E0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567BE85A-06EF-1403-8987-4E578E539974}"/>
              </a:ext>
            </a:extLst>
          </p:cNvPr>
          <p:cNvSpPr/>
          <p:nvPr/>
        </p:nvSpPr>
        <p:spPr>
          <a:xfrm>
            <a:off x="897889" y="4519508"/>
            <a:ext cx="213140" cy="214506"/>
          </a:xfrm>
          <a:prstGeom prst="ellipse">
            <a:avLst/>
          </a:prstGeom>
          <a:noFill/>
          <a:ln>
            <a:solidFill>
              <a:srgbClr val="48D1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26593810-7B50-8D37-C3AA-98244BF9583D}"/>
              </a:ext>
            </a:extLst>
          </p:cNvPr>
          <p:cNvSpPr/>
          <p:nvPr/>
        </p:nvSpPr>
        <p:spPr>
          <a:xfrm>
            <a:off x="530644" y="5297114"/>
            <a:ext cx="213140" cy="214506"/>
          </a:xfrm>
          <a:prstGeom prst="ellipse">
            <a:avLst/>
          </a:prstGeom>
          <a:noFill/>
          <a:ln>
            <a:solidFill>
              <a:srgbClr val="7F7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037D3777-864F-DDE7-93B8-24F80B965139}"/>
              </a:ext>
            </a:extLst>
          </p:cNvPr>
          <p:cNvSpPr/>
          <p:nvPr/>
        </p:nvSpPr>
        <p:spPr>
          <a:xfrm>
            <a:off x="3232532" y="4969965"/>
            <a:ext cx="213140" cy="214506"/>
          </a:xfrm>
          <a:prstGeom prst="ellipse">
            <a:avLst/>
          </a:prstGeom>
          <a:noFill/>
          <a:ln>
            <a:solidFill>
              <a:srgbClr val="7F7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79A8A830-9FB4-B471-AB31-E5AB0A01EF21}"/>
              </a:ext>
            </a:extLst>
          </p:cNvPr>
          <p:cNvSpPr/>
          <p:nvPr/>
        </p:nvSpPr>
        <p:spPr>
          <a:xfrm>
            <a:off x="6936648" y="3016697"/>
            <a:ext cx="213140" cy="214506"/>
          </a:xfrm>
          <a:prstGeom prst="ellipse">
            <a:avLst/>
          </a:prstGeom>
          <a:noFill/>
          <a:ln>
            <a:solidFill>
              <a:srgbClr val="7F7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D62774D8-F2D4-277E-02E9-6150AB96D484}"/>
              </a:ext>
            </a:extLst>
          </p:cNvPr>
          <p:cNvSpPr/>
          <p:nvPr/>
        </p:nvSpPr>
        <p:spPr>
          <a:xfrm>
            <a:off x="1384550" y="5476232"/>
            <a:ext cx="213140" cy="214506"/>
          </a:xfrm>
          <a:prstGeom prst="ellipse">
            <a:avLst/>
          </a:prstGeom>
          <a:noFill/>
          <a:ln>
            <a:solidFill>
              <a:srgbClr val="2F4F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B83C5124-8B4E-3F37-7B6B-996241B53472}"/>
              </a:ext>
            </a:extLst>
          </p:cNvPr>
          <p:cNvSpPr/>
          <p:nvPr/>
        </p:nvSpPr>
        <p:spPr>
          <a:xfrm>
            <a:off x="6936648" y="3655857"/>
            <a:ext cx="213140" cy="214506"/>
          </a:xfrm>
          <a:prstGeom prst="ellipse">
            <a:avLst/>
          </a:prstGeom>
          <a:noFill/>
          <a:ln>
            <a:solidFill>
              <a:srgbClr val="2F4F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5843CDF2-952C-C053-18D3-5C56AF12A087}"/>
              </a:ext>
            </a:extLst>
          </p:cNvPr>
          <p:cNvSpPr/>
          <p:nvPr/>
        </p:nvSpPr>
        <p:spPr>
          <a:xfrm>
            <a:off x="6936648" y="4305002"/>
            <a:ext cx="213140" cy="214506"/>
          </a:xfrm>
          <a:prstGeom prst="ellipse">
            <a:avLst/>
          </a:prstGeom>
          <a:noFill/>
          <a:ln>
            <a:solidFill>
              <a:srgbClr val="48D1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4AA59E1-1265-9924-E9F7-0BAB591D5BD6}"/>
              </a:ext>
            </a:extLst>
          </p:cNvPr>
          <p:cNvSpPr txBox="1"/>
          <p:nvPr/>
        </p:nvSpPr>
        <p:spPr>
          <a:xfrm>
            <a:off x="7011792" y="6420284"/>
            <a:ext cx="3797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adinalam@zedat.fu-berlin.de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BB3FBB4-0468-0346-F554-5D20B741216F}"/>
              </a:ext>
            </a:extLst>
          </p:cNvPr>
          <p:cNvSpPr txBox="1"/>
          <p:nvPr/>
        </p:nvSpPr>
        <p:spPr>
          <a:xfrm>
            <a:off x="5370740" y="3678513"/>
            <a:ext cx="1378404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▲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Increasing trend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▼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Decreasing trend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Օ No trend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27AF1F9-97BB-07B3-F237-ECDB11D5027F}"/>
              </a:ext>
            </a:extLst>
          </p:cNvPr>
          <p:cNvSpPr txBox="1"/>
          <p:nvPr/>
        </p:nvSpPr>
        <p:spPr>
          <a:xfrm>
            <a:off x="10058401" y="5184471"/>
            <a:ext cx="23983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Compare with Global mean surface ozone:</a:t>
            </a:r>
          </a:p>
          <a:p>
            <a:r>
              <a:rPr lang="en-US" dirty="0">
                <a:hlinkClick r:id="rId8" action="ppaction://hlinksldjump"/>
              </a:rPr>
              <a:t>Here</a:t>
            </a:r>
            <a:endParaRPr lang="en-US" dirty="0"/>
          </a:p>
          <a:p>
            <a:r>
              <a:rPr lang="en-US" sz="1800" dirty="0"/>
              <a:t>(Click back and forth)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3731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rt&#10;&#10;Description automatically generated">
            <a:extLst>
              <a:ext uri="{FF2B5EF4-FFF2-40B4-BE49-F238E27FC236}">
                <a16:creationId xmlns:a16="http://schemas.microsoft.com/office/drawing/2014/main" id="{671BB5B3-FCFC-31E9-6026-96D930A86A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2" t="8413" r="3703" b="5238"/>
          <a:stretch/>
        </p:blipFill>
        <p:spPr>
          <a:xfrm>
            <a:off x="87086" y="1311507"/>
            <a:ext cx="6501409" cy="538320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AB4AD1B-224B-BD02-29C1-8576875089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4258" y="143524"/>
            <a:ext cx="3594342" cy="952636"/>
          </a:xfrm>
          <a:prstGeom prst="rect">
            <a:avLst/>
          </a:prstGeom>
        </p:spPr>
      </p:pic>
      <p:pic>
        <p:nvPicPr>
          <p:cNvPr id="3" name="Picture 2" descr="Qr code&#10;&#10;Description automatically generated">
            <a:extLst>
              <a:ext uri="{FF2B5EF4-FFF2-40B4-BE49-F238E27FC236}">
                <a16:creationId xmlns:a16="http://schemas.microsoft.com/office/drawing/2014/main" id="{AAF1BE84-2BC3-3A74-3BCE-C082EC816E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7540" y="124936"/>
            <a:ext cx="971223" cy="97122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6688DE4-8A8E-502D-C58B-FF94AE976D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00724" y="129329"/>
            <a:ext cx="687771" cy="9624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796905B-CDF0-EB6A-0CE6-B5FC20C4BA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41769" y="133722"/>
            <a:ext cx="722497" cy="962437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E7B96E5-BEAE-E70C-77F2-7A3488FB44F3}"/>
              </a:ext>
            </a:extLst>
          </p:cNvPr>
          <p:cNvSpPr/>
          <p:nvPr/>
        </p:nvSpPr>
        <p:spPr>
          <a:xfrm>
            <a:off x="1459309" y="311039"/>
            <a:ext cx="4070634" cy="539014"/>
          </a:xfrm>
          <a:prstGeom prst="roundRect">
            <a:avLst/>
          </a:prstGeom>
          <a:solidFill>
            <a:schemeClr val="accent1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200" dirty="0"/>
              <a:t>Ozone production efficiency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C4445F0-18E7-1329-34EE-46383E2EB3AD}"/>
              </a:ext>
            </a:extLst>
          </p:cNvPr>
          <p:cNvSpPr/>
          <p:nvPr/>
        </p:nvSpPr>
        <p:spPr>
          <a:xfrm>
            <a:off x="-250132" y="94935"/>
            <a:ext cx="2392199" cy="971222"/>
          </a:xfrm>
          <a:prstGeom prst="roundRect">
            <a:avLst>
              <a:gd name="adj" fmla="val 31301"/>
            </a:avLst>
          </a:prstGeom>
          <a:solidFill>
            <a:srgbClr val="FF9933"/>
          </a:solidFill>
          <a:ln w="38100"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Results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4BF9930-5694-F1F5-4C26-3F3E6530C1D7}"/>
              </a:ext>
            </a:extLst>
          </p:cNvPr>
          <p:cNvSpPr txBox="1"/>
          <p:nvPr/>
        </p:nvSpPr>
        <p:spPr>
          <a:xfrm>
            <a:off x="467130" y="3857663"/>
            <a:ext cx="49151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Regional Anthropogenic components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6C2738A-6B8B-A9EA-C2C1-4626F85C8A9A}"/>
              </a:ext>
            </a:extLst>
          </p:cNvPr>
          <p:cNvSpPr txBox="1"/>
          <p:nvPr/>
        </p:nvSpPr>
        <p:spPr>
          <a:xfrm>
            <a:off x="343715" y="1121985"/>
            <a:ext cx="253637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NOx (mol O3 / mol N)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492695D-1D3C-BBF1-A875-78F5074E1125}"/>
              </a:ext>
            </a:extLst>
          </p:cNvPr>
          <p:cNvSpPr txBox="1"/>
          <p:nvPr/>
        </p:nvSpPr>
        <p:spPr>
          <a:xfrm>
            <a:off x="3022546" y="1148843"/>
            <a:ext cx="224381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VOC (mol O3 / mol C)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6800442-C0E6-2F3F-7191-0CD9E00FE72F}"/>
              </a:ext>
            </a:extLst>
          </p:cNvPr>
          <p:cNvSpPr txBox="1"/>
          <p:nvPr/>
        </p:nvSpPr>
        <p:spPr>
          <a:xfrm>
            <a:off x="6489369" y="1905506"/>
            <a:ext cx="5393267" cy="255454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169863" marR="0" lvl="0" indent="-169863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Lightning and Aircraft NOx are most efficient at producing ozone</a:t>
            </a:r>
          </a:p>
          <a:p>
            <a:pPr marL="169863" marR="0" lvl="0" indent="-169863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CH4 is the most efficient reactive carbon to produce ozone</a:t>
            </a:r>
          </a:p>
          <a:p>
            <a:pPr marL="169863" marR="0" lvl="0" indent="-169863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Anthro. NOX: </a:t>
            </a:r>
            <a:r>
              <a:rPr lang="en-US" sz="1600" dirty="0">
                <a:solidFill>
                  <a:srgbClr val="48D1CC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Ship</a:t>
            </a: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n-US" sz="1600" dirty="0">
                <a:solidFill>
                  <a:srgbClr val="A6A65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Rest of the world </a:t>
            </a: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and </a:t>
            </a:r>
            <a:r>
              <a:rPr lang="en-US" sz="1600" dirty="0">
                <a:solidFill>
                  <a:srgbClr val="A0522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South Asia </a:t>
            </a: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are most efficient. Tropical regions are more efficient because of strong convection</a:t>
            </a:r>
          </a:p>
          <a:p>
            <a:pPr marL="169863" marR="0" lvl="0" indent="-169863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OP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E increases significantly when emissions decrease (</a:t>
            </a:r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Europe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n-US" sz="1600" dirty="0">
                <a:solidFill>
                  <a:srgbClr val="FFA5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North American 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and </a:t>
            </a:r>
            <a:r>
              <a:rPr lang="en-US" sz="1600" dirty="0">
                <a:solidFill>
                  <a:srgbClr val="FF00FF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Russian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 emissions)</a:t>
            </a:r>
          </a:p>
          <a:p>
            <a:pPr marL="169863" marR="0" lvl="0" indent="-169863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OPE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 decreases significantly when emissions increase (</a:t>
            </a:r>
            <a:r>
              <a:rPr lang="en-US" sz="1600" dirty="0">
                <a:solidFill>
                  <a:srgbClr val="9F502B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South Asian 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and </a:t>
            </a:r>
            <a:r>
              <a:rPr lang="en-US" sz="1600" dirty="0">
                <a:solidFill>
                  <a:srgbClr val="FFD7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Middle East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) </a:t>
            </a:r>
            <a:endParaRPr lang="en-US" sz="16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312FED8-9C92-6BCD-2786-1B13E563CEED}"/>
              </a:ext>
            </a:extLst>
          </p:cNvPr>
          <p:cNvCxnSpPr>
            <a:cxnSpLocks/>
          </p:cNvCxnSpPr>
          <p:nvPr/>
        </p:nvCxnSpPr>
        <p:spPr>
          <a:xfrm>
            <a:off x="5486399" y="2351315"/>
            <a:ext cx="56605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8C1A8B21-50BA-67BA-8122-EF1AC83687C6}"/>
              </a:ext>
            </a:extLst>
          </p:cNvPr>
          <p:cNvSpPr txBox="1"/>
          <p:nvPr/>
        </p:nvSpPr>
        <p:spPr>
          <a:xfrm>
            <a:off x="6747641" y="4931051"/>
            <a:ext cx="497584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Why is the efficiency of VOCs from ships showing a drastic decline?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Click to know more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5714E37-03D4-53DE-00EE-D9FD788B73E2}"/>
              </a:ext>
            </a:extLst>
          </p:cNvPr>
          <p:cNvSpPr/>
          <p:nvPr/>
        </p:nvSpPr>
        <p:spPr>
          <a:xfrm>
            <a:off x="3337790" y="4686300"/>
            <a:ext cx="1424710" cy="307777"/>
          </a:xfrm>
          <a:prstGeom prst="roundRect">
            <a:avLst/>
          </a:prstGeom>
          <a:solidFill>
            <a:srgbClr val="48D1CC"/>
          </a:solidFill>
          <a:ln>
            <a:solidFill>
              <a:srgbClr val="48D1C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OPE-SHP-VOCs</a:t>
            </a:r>
          </a:p>
        </p:txBody>
      </p:sp>
      <p:sp>
        <p:nvSpPr>
          <p:cNvPr id="14" name="Rectangle: Rounded Corners 13">
            <a:hlinkClick r:id="rId7" action="ppaction://hlinksldjump"/>
            <a:extLst>
              <a:ext uri="{FF2B5EF4-FFF2-40B4-BE49-F238E27FC236}">
                <a16:creationId xmlns:a16="http://schemas.microsoft.com/office/drawing/2014/main" id="{335D3814-246B-4BC4-CAB1-A4F62212A02B}"/>
              </a:ext>
            </a:extLst>
          </p:cNvPr>
          <p:cNvSpPr/>
          <p:nvPr/>
        </p:nvSpPr>
        <p:spPr>
          <a:xfrm>
            <a:off x="6855111" y="5854381"/>
            <a:ext cx="1533652" cy="471000"/>
          </a:xfrm>
          <a:prstGeom prst="roundRect">
            <a:avLst/>
          </a:prstGeom>
          <a:solidFill>
            <a:srgbClr val="48D1CC"/>
          </a:solidFill>
          <a:ln>
            <a:solidFill>
              <a:srgbClr val="48D1C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OPE-SHP-VOCs</a:t>
            </a:r>
          </a:p>
        </p:txBody>
      </p:sp>
      <p:sp>
        <p:nvSpPr>
          <p:cNvPr id="17" name="Rectangle 16">
            <a:hlinkClick r:id="rId8" action="ppaction://hlinksldjump"/>
            <a:extLst>
              <a:ext uri="{FF2B5EF4-FFF2-40B4-BE49-F238E27FC236}">
                <a16:creationId xmlns:a16="http://schemas.microsoft.com/office/drawing/2014/main" id="{F3FAFE86-F178-3D8C-52E1-02D98076BB9C}"/>
              </a:ext>
            </a:extLst>
          </p:cNvPr>
          <p:cNvSpPr/>
          <p:nvPr/>
        </p:nvSpPr>
        <p:spPr>
          <a:xfrm>
            <a:off x="11346044" y="6274676"/>
            <a:ext cx="55306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Q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CD5F5E4-975C-35E2-B940-79D014C0F7E4}"/>
              </a:ext>
            </a:extLst>
          </p:cNvPr>
          <p:cNvSpPr/>
          <p:nvPr/>
        </p:nvSpPr>
        <p:spPr>
          <a:xfrm>
            <a:off x="1611900" y="1845518"/>
            <a:ext cx="213140" cy="214506"/>
          </a:xfrm>
          <a:prstGeom prst="ellipse">
            <a:avLst/>
          </a:prstGeom>
          <a:noFill/>
          <a:ln>
            <a:solidFill>
              <a:srgbClr val="FFC6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313EA86-CB31-4796-8BDF-DBC2B4178471}"/>
              </a:ext>
            </a:extLst>
          </p:cNvPr>
          <p:cNvSpPr/>
          <p:nvPr/>
        </p:nvSpPr>
        <p:spPr>
          <a:xfrm>
            <a:off x="6535199" y="1952770"/>
            <a:ext cx="212110" cy="270665"/>
          </a:xfrm>
          <a:prstGeom prst="ellipse">
            <a:avLst/>
          </a:prstGeom>
          <a:noFill/>
          <a:ln>
            <a:solidFill>
              <a:srgbClr val="FFC6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5DE83E8-D56E-5C9A-0113-3057F8F9BA06}"/>
              </a:ext>
            </a:extLst>
          </p:cNvPr>
          <p:cNvSpPr/>
          <p:nvPr/>
        </p:nvSpPr>
        <p:spPr>
          <a:xfrm>
            <a:off x="6525665" y="2414224"/>
            <a:ext cx="212110" cy="270665"/>
          </a:xfrm>
          <a:prstGeom prst="ellipse">
            <a:avLst/>
          </a:prstGeom>
          <a:noFill/>
          <a:ln>
            <a:solidFill>
              <a:srgbClr val="3AB2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3FB3C63-EC86-E7A1-8689-A75D7FF47FCD}"/>
              </a:ext>
            </a:extLst>
          </p:cNvPr>
          <p:cNvSpPr/>
          <p:nvPr/>
        </p:nvSpPr>
        <p:spPr>
          <a:xfrm>
            <a:off x="3838035" y="1720293"/>
            <a:ext cx="212110" cy="270665"/>
          </a:xfrm>
          <a:prstGeom prst="ellipse">
            <a:avLst/>
          </a:prstGeom>
          <a:noFill/>
          <a:ln>
            <a:solidFill>
              <a:srgbClr val="3AB2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3E2D07FA-21A3-62B2-B6D4-57A6516A934A}"/>
              </a:ext>
            </a:extLst>
          </p:cNvPr>
          <p:cNvSpPr/>
          <p:nvPr/>
        </p:nvSpPr>
        <p:spPr>
          <a:xfrm>
            <a:off x="6525665" y="2684889"/>
            <a:ext cx="212110" cy="270665"/>
          </a:xfrm>
          <a:prstGeom prst="ellipse">
            <a:avLst/>
          </a:prstGeom>
          <a:noFill/>
          <a:ln>
            <a:solidFill>
              <a:srgbClr val="A861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7E7500E-4756-B1A6-168D-7190A20D41D6}"/>
              </a:ext>
            </a:extLst>
          </p:cNvPr>
          <p:cNvSpPr/>
          <p:nvPr/>
        </p:nvSpPr>
        <p:spPr>
          <a:xfrm>
            <a:off x="945967" y="4994077"/>
            <a:ext cx="212110" cy="270665"/>
          </a:xfrm>
          <a:prstGeom prst="ellipse">
            <a:avLst/>
          </a:prstGeom>
          <a:noFill/>
          <a:ln>
            <a:solidFill>
              <a:srgbClr val="A861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3959660-FAE6-B581-55C6-A10EF9292B7F}"/>
              </a:ext>
            </a:extLst>
          </p:cNvPr>
          <p:cNvSpPr txBox="1"/>
          <p:nvPr/>
        </p:nvSpPr>
        <p:spPr>
          <a:xfrm>
            <a:off x="7011792" y="6420284"/>
            <a:ext cx="3797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adinalam@zedat.fu-berlin.de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FB4F866-A4F9-801A-8327-0947FAB7AED5}"/>
              </a:ext>
            </a:extLst>
          </p:cNvPr>
          <p:cNvSpPr txBox="1"/>
          <p:nvPr/>
        </p:nvSpPr>
        <p:spPr>
          <a:xfrm>
            <a:off x="5110965" y="3711469"/>
            <a:ext cx="1378404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▲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Increasing trend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▼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Decreasing trend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Օ No trend</a:t>
            </a:r>
          </a:p>
        </p:txBody>
      </p:sp>
    </p:spTree>
    <p:extLst>
      <p:ext uri="{BB962C8B-B14F-4D97-AF65-F5344CB8AC3E}">
        <p14:creationId xmlns:p14="http://schemas.microsoft.com/office/powerpoint/2010/main" val="398215086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1489</Words>
  <Application>Microsoft Office PowerPoint</Application>
  <PresentationFormat>Widescreen</PresentationFormat>
  <Paragraphs>269</Paragraphs>
  <Slides>13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Calibri</vt:lpstr>
      <vt:lpstr>Calibri Light</vt:lpstr>
      <vt:lpstr>Cambria</vt:lpstr>
      <vt:lpstr>Helvetica</vt:lpstr>
      <vt:lpstr>Tahoma</vt:lpstr>
      <vt:lpstr>Times New Roman</vt:lpstr>
      <vt:lpstr>Wingdings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Trop. O3 trends</dc:title>
  <dc:creator>Aditya Nalam</dc:creator>
  <cp:lastModifiedBy>Aditya Nalam</cp:lastModifiedBy>
  <cp:revision>78</cp:revision>
  <dcterms:created xsi:type="dcterms:W3CDTF">2023-02-20T14:24:53Z</dcterms:created>
  <dcterms:modified xsi:type="dcterms:W3CDTF">2023-05-01T19:51:17Z</dcterms:modified>
</cp:coreProperties>
</file>