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0" r:id="rId4"/>
    <p:sldId id="303" r:id="rId5"/>
    <p:sldId id="261" r:id="rId6"/>
    <p:sldId id="262" r:id="rId7"/>
    <p:sldId id="263" r:id="rId8"/>
    <p:sldId id="264" r:id="rId9"/>
    <p:sldId id="265" r:id="rId10"/>
    <p:sldId id="266" r:id="rId11"/>
    <p:sldId id="297" r:id="rId12"/>
    <p:sldId id="300" r:id="rId13"/>
    <p:sldId id="301" r:id="rId14"/>
    <p:sldId id="304" r:id="rId15"/>
    <p:sldId id="302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1395A-30C0-4AA8-AC88-089C11309CBB}" type="datetimeFigureOut">
              <a:rPr lang="el-GR" smtClean="0"/>
              <a:t>26/4/2023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55F45-F962-4683-86C5-28233CBEF6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2056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ADD SLIDES AS FOR WP2 AND WP4</a:t>
            </a:r>
            <a:endParaRPr/>
          </a:p>
        </p:txBody>
      </p:sp>
      <p:sp>
        <p:nvSpPr>
          <p:cNvPr id="594" name="Google Shape;594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226588c279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226588c279_3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g1226588c279_3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1b3c21e6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11b3c21e6f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g11b3c21e6f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1b3c21e6f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11b3c21e6f0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g11b3c21e6f0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CE745B-1042-4717-A9CA-EFD95A46BB8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4FFDFF-3321-47B7-9E35-C613DBF0FFC8}" type="slidenum">
              <a:rPr lang="el-GR" altLang="el-GR"/>
              <a:pPr/>
              <a:t>16</a:t>
            </a:fld>
            <a:endParaRPr lang="el-GR" altLang="el-GR"/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356253F2-1167-4DBE-9558-0F1FB9700D6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0CDE223-B2B2-4B56-9C90-E7C7E84926A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713F2D43-060F-4894-81AD-5410939C627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B2A58F-A524-406B-8964-754D3762D34E}" type="slidenum">
              <a:rPr lang="el-GR" altLang="el-GR"/>
              <a:pPr/>
              <a:t>17</a:t>
            </a:fld>
            <a:endParaRPr lang="el-GR" altLang="el-GR"/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BB55AEB6-2425-44C1-8D9E-9BF75EEC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/>
            <a:fld id="{6D957EA6-3E6C-4CCF-8C06-2EF3358E6B86}" type="slidenum">
              <a:rPr lang="el-GR" altLang="el-GR" sz="1400">
                <a:latin typeface="Times New Roman" panose="02020603050405020304" pitchFamily="18" charset="0"/>
              </a:rPr>
              <a:pPr algn="r"/>
              <a:t>17</a:t>
            </a:fld>
            <a:endParaRPr lang="el-GR" altLang="el-GR" sz="1400">
              <a:latin typeface="Times New Roman" panose="02020603050405020304" pitchFamily="18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94E93011-3D20-4C0E-86ED-3DA65C67B8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561980C-18EC-4BD1-80A0-12ABAEFC92C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6969C071-C7B1-4722-946A-420B3A0DE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5A2441FB-8B19-45CB-B762-0D6C226FED4D}" type="slidenum">
              <a:rPr lang="el-GR" altLang="el-GR" sz="12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17</a:t>
            </a:fld>
            <a:endParaRPr lang="el-GR" altLang="el-GR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FB953447-3C4E-4B35-A644-D013F10833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FDB4DF-A4CB-494B-BFE8-626B06BB9859}" type="slidenum">
              <a:rPr lang="el-GR" altLang="el-GR"/>
              <a:pPr/>
              <a:t>18</a:t>
            </a:fld>
            <a:endParaRPr lang="el-GR" altLang="el-GR"/>
          </a:p>
        </p:txBody>
      </p:sp>
      <p:sp>
        <p:nvSpPr>
          <p:cNvPr id="36865" name="Text Box 1">
            <a:extLst>
              <a:ext uri="{FF2B5EF4-FFF2-40B4-BE49-F238E27FC236}">
                <a16:creationId xmlns:a16="http://schemas.microsoft.com/office/drawing/2014/main" id="{65C471E6-084F-44C6-AA99-FCFA6FEBC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/>
            <a:fld id="{1A4C5035-4C88-41C0-82B0-B22CD341C7B7}" type="slidenum">
              <a:rPr lang="el-GR" altLang="el-GR" sz="1400">
                <a:latin typeface="Times New Roman" panose="02020603050405020304" pitchFamily="18" charset="0"/>
              </a:rPr>
              <a:pPr algn="r"/>
              <a:t>18</a:t>
            </a:fld>
            <a:endParaRPr lang="el-GR" altLang="el-GR" sz="1400">
              <a:latin typeface="Times New Roman" panose="02020603050405020304" pitchFamily="18" charset="0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3763CAD-262C-47BE-8E3A-21C95D9EBF6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098D444-0178-4CB8-8469-CE63FFCB50D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7CDE45FA-0E5B-46F4-A699-FB2589A53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799EEAE4-9CA2-4D1C-B460-B80A8A238912}" type="slidenum">
              <a:rPr lang="el-GR" altLang="el-GR" sz="12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18</a:t>
            </a:fld>
            <a:endParaRPr lang="el-GR" altLang="el-GR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AWESOME will consider multiple future evolutions of climate, society, and economics, and how these will shape portfolios robustness, resilience, and sustainability.</a:t>
            </a:r>
            <a:endParaRPr/>
          </a:p>
        </p:txBody>
      </p:sp>
      <p:sp>
        <p:nvSpPr>
          <p:cNvPr id="228" name="Google Shape;22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8CEBBD73-ED6D-47E2-A8EF-81D175336F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9710D1-1FDF-4189-A8C8-87EFAC5E291C}" type="slidenum">
              <a:rPr lang="el-GR" altLang="el-GR"/>
              <a:pPr/>
              <a:t>4</a:t>
            </a:fld>
            <a:endParaRPr lang="el-GR" altLang="el-GR"/>
          </a:p>
        </p:txBody>
      </p:sp>
      <p:sp>
        <p:nvSpPr>
          <p:cNvPr id="23553" name="Text Box 1">
            <a:extLst>
              <a:ext uri="{FF2B5EF4-FFF2-40B4-BE49-F238E27FC236}">
                <a16:creationId xmlns:a16="http://schemas.microsoft.com/office/drawing/2014/main" id="{367299DD-009D-489B-8CCB-78420824E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/>
            <a:fld id="{76A7E163-45DA-482C-AC97-2C11B7DFCBB7}" type="slidenum">
              <a:rPr lang="el-GR" altLang="el-GR" sz="1400">
                <a:latin typeface="Times New Roman" panose="02020603050405020304" pitchFamily="18" charset="0"/>
              </a:rPr>
              <a:pPr algn="r"/>
              <a:t>4</a:t>
            </a:fld>
            <a:endParaRPr lang="el-GR" altLang="el-GR" sz="1400">
              <a:latin typeface="Times New Roman" panose="02020603050405020304" pitchFamily="18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ED1BB952-9931-4F56-9D18-89A7B86FF98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7C12D8E-1BCE-4469-ABD1-A27FC084678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9ED5971E-4516-486B-85B7-D7B9E6E8E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5E8D38BE-94B7-4271-9DDE-EDDA9CC201F2}" type="slidenum">
              <a:rPr lang="el-GR" altLang="el-GR" sz="12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4</a:t>
            </a:fld>
            <a:endParaRPr lang="el-GR" altLang="el-GR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Water use efficiency and food production security at the local level</a:t>
            </a:r>
            <a:endParaRPr/>
          </a:p>
        </p:txBody>
      </p:sp>
      <p:sp>
        <p:nvSpPr>
          <p:cNvPr id="236" name="Google Shape;23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Optimal dam operation and optimal irrigation (and other water uses) measures</a:t>
            </a:r>
            <a:endParaRPr/>
          </a:p>
        </p:txBody>
      </p:sp>
      <p:sp>
        <p:nvSpPr>
          <p:cNvPr id="250" name="Google Shape;2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Demographic, climate, and socio-economic projections at the large scale to explore future scenarios</a:t>
            </a:r>
            <a:endParaRPr/>
          </a:p>
        </p:txBody>
      </p:sp>
      <p:sp>
        <p:nvSpPr>
          <p:cNvPr id="260" name="Google Shape;26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Complex modeling framework and interdisciplinary interaction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We will provide brief highlights from recent results and development touching the different aspect of the problem and a hint of the challenges (in progress and future)</a:t>
            </a:r>
            <a:endParaRPr/>
          </a:p>
        </p:txBody>
      </p:sp>
      <p:sp>
        <p:nvSpPr>
          <p:cNvPr id="270" name="Google Shape;27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Literature sources to define possible actions representing the Water Ecosystems Food and Energy Nexus and indicators to evaluate the effect of these actions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of the specific objectives of NWRP 2037 (water)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t-IT" sz="1200"/>
              <a:t>By 2030 at least 70% of water resources available is allocated for Agriculture</a:t>
            </a:r>
            <a:endParaRPr sz="1200"/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t-IT" sz="1200"/>
              <a:t>By 2030 1.5 BCM are added to the water balance</a:t>
            </a:r>
            <a:endParaRPr/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t-IT" sz="1200"/>
              <a:t>New legislation for water management to reflect IWRM principles</a:t>
            </a:r>
            <a:endParaRPr sz="1200"/>
          </a:p>
        </p:txBody>
      </p:sp>
      <p:sp>
        <p:nvSpPr>
          <p:cNvPr id="277" name="Google Shape;27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RES incentives (different energy sources, e.g. PV)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Water management (different water sources, water efficiency)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Replacement of soilless agriculture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209301-73F2-4B86-99ED-4C1CAFF99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6473B66-5F5D-409A-828E-76455E59E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250B58F-0A07-4A99-9237-79C946D6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04E3A-D116-486F-9C72-251675F00203}" type="datetime1">
              <a:rPr lang="el-GR" smtClean="0"/>
              <a:t>26/4/2023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4E43939-6B07-462C-AC11-5A3740A3D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23/05/22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B49520A-0422-4BDF-B267-893461F8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FDDA-E66A-4E26-82F4-0866B4C8A3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049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626CA9-4C27-449B-AA62-6486E241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1C338B3-C66A-4D82-812A-9FE3E21D9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C0D4AB-E043-493D-B859-6699E7CD0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82E3-C963-4359-BAE7-5BDBAB8B2094}" type="datetime1">
              <a:rPr lang="el-GR" smtClean="0"/>
              <a:t>26/4/2023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0DC979F-DA6F-431B-A98F-02A7A873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23/05/22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E15E3FE-131B-4AA6-9E29-32CB1C54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FDDA-E66A-4E26-82F4-0866B4C8A3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2453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3F89AE3-C80D-452C-AA07-300C789A6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1B4A5E7-BD4C-41EC-BAC4-102B225DE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CFD771C-9DCD-44CD-989B-F3D23B266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F21D-6670-47D7-BE6B-55FBE01BF5AB}" type="datetime1">
              <a:rPr lang="el-GR" smtClean="0"/>
              <a:t>26/4/2023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5AE4AA8-3A2D-486C-8126-7BA13B091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23/05/22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08ADF56-41B2-4F68-8F9B-C38892E94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FDDA-E66A-4E26-82F4-0866B4C8A3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980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WESOME">
  <p:cSld name="AWESOM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8"/>
          <p:cNvSpPr txBox="1">
            <a:spLocks noGrp="1"/>
          </p:cNvSpPr>
          <p:nvPr>
            <p:ph type="body" idx="1"/>
          </p:nvPr>
        </p:nvSpPr>
        <p:spPr>
          <a:xfrm>
            <a:off x="281352" y="1640495"/>
            <a:ext cx="11072447" cy="145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48"/>
          <p:cNvSpPr txBox="1">
            <a:spLocks noGrp="1"/>
          </p:cNvSpPr>
          <p:nvPr>
            <p:ph type="title"/>
          </p:nvPr>
        </p:nvSpPr>
        <p:spPr>
          <a:xfrm>
            <a:off x="281353" y="365125"/>
            <a:ext cx="11072447" cy="55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4" name="Google Shape;124;p48" descr="Immagine che contiene disegnand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820" y="5998308"/>
            <a:ext cx="2386134" cy="8738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8"/>
          <p:cNvSpPr txBox="1">
            <a:spLocks noGrp="1"/>
          </p:cNvSpPr>
          <p:nvPr>
            <p:ph type="body" idx="2"/>
          </p:nvPr>
        </p:nvSpPr>
        <p:spPr>
          <a:xfrm>
            <a:off x="280988" y="1135063"/>
            <a:ext cx="11072811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922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112207-B471-4112-ACCB-95B1BB74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C087D0-4171-4D73-970B-33E650056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FEFE09A-A4D7-4C79-A282-A9FAFBC62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5B9-BA68-4F29-977E-3AB7DF44C78F}" type="datetime1">
              <a:rPr lang="el-GR" smtClean="0"/>
              <a:t>26/4/2023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E2E9042-2D8E-4AED-AF4A-6D9F0CF1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23/05/22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8E78463-326A-45CD-B367-2325AED28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FDDA-E66A-4E26-82F4-0866B4C8A3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43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2C3F86-C32C-47A4-8091-D6FC7026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8EC0FF6-7712-4CBD-8E2B-7D1A3A0ED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C185556-FB58-40EB-9B5C-6051E0D06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2D9B-45D2-43AD-9A00-0506353EA1FA}" type="datetime1">
              <a:rPr lang="el-GR" smtClean="0"/>
              <a:t>26/4/2023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4367E62-9AA3-49E1-96AB-7D3AEBF03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23/05/22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D7605EF-E540-44B5-99F5-7BCB56225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FDDA-E66A-4E26-82F4-0866B4C8A3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23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CB70D5-5325-4572-8E1F-572FB4BF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5A067E-6D98-4A41-9043-DA9FCFD08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B65E6B9-C24E-4289-82C3-90C4AB78C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4E1A66E-4221-45B4-8971-DCB3C482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8042-2D1B-48C4-8736-01496F2F1EA5}" type="datetime1">
              <a:rPr lang="el-GR" smtClean="0"/>
              <a:t>26/4/2023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A5585F6-F208-4FA5-8343-7455756E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23/05/22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2B472E0-05C8-4543-81CB-F13D2CF0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FDDA-E66A-4E26-82F4-0866B4C8A3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4563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FEB70A-6AF3-4B95-B1AF-A98A117E3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0FAF397-B7F6-4214-AAE3-155CB1A51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C1AD639-6D8C-4B4B-B396-35C5C5F98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BD13ECC-7C04-4A22-A42B-8D6FD2A08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81D46847-9D8F-423C-8242-008971631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76B8DC2-1CEE-40DE-9B74-44B8BF6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AD0A-1D63-4639-8316-8BC789A88CC2}" type="datetime1">
              <a:rPr lang="el-GR" smtClean="0"/>
              <a:t>26/4/2023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5269A49-6DE1-4A49-83D1-D6D0A764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23/05/22</a:t>
            </a: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395BE90-4377-408B-87EE-0A21BAE63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FDDA-E66A-4E26-82F4-0866B4C8A3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669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8CF2BB-0CC9-43CB-89F0-6CED7689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C0208C3-0817-4AA8-8B3E-242884B7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5503-533C-4B17-B3C1-8823E7C971DB}" type="datetime1">
              <a:rPr lang="el-GR" smtClean="0"/>
              <a:t>26/4/2023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45C6ABD-6322-4460-AF23-F2EEA8B5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23/05/22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8BEE525-A1AE-4374-8C56-5C819DED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FDDA-E66A-4E26-82F4-0866B4C8A3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870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E6819DFB-C407-4069-862D-FA79D861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FA03-0EB0-4B0E-BA1B-12BDBF405632}" type="datetime1">
              <a:rPr lang="el-GR" smtClean="0"/>
              <a:t>26/4/2023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13D27C8-25C1-4B65-BEB7-1F554F7BA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23/05/22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12DE6D1-FF17-43F7-9E0B-2290A08C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FDDA-E66A-4E26-82F4-0866B4C8A3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695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6C4B5F-62AB-4295-9E8C-5D05DEF9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ADBEB1-1D59-4BF8-909E-F55CEC988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F3ABC87-C411-48BE-8203-9519DC9BC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762AAAB-201F-4815-AC9D-450754B0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B3D7-CC75-49F0-AE41-F99C5F7C8677}" type="datetime1">
              <a:rPr lang="el-GR" smtClean="0"/>
              <a:t>26/4/2023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8EDCF85-3238-405F-9B30-8F5D7CAB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23/05/22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1026CCB-736F-46D5-8B1C-556949D2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FDDA-E66A-4E26-82F4-0866B4C8A3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81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676BED-8541-4749-94C4-E2AB96CD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4DD9B96-EC98-4876-BB65-A27C6AF0A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DF24B85-DC85-4EF4-B3C9-396A61584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882F2FE-3773-429D-9E53-F33AB1E37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63A4-B6AB-4E89-A377-BF37D669422B}" type="datetime1">
              <a:rPr lang="el-GR" smtClean="0"/>
              <a:t>26/4/2023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7704F90-4284-47FC-9846-3E9ABA104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23/05/22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AA1A62A-E8C2-4412-AF8C-6B2F9B7FD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FDDA-E66A-4E26-82F4-0866B4C8A3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791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60D4502-456A-46DF-8051-0006B1B5F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075F70C-0DD4-411F-BEB5-6AFF060E9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C027CA6-8A47-41E9-A9A8-3229037DC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B21B2-1A6E-44CD-BF2B-CE6758B581F2}" type="datetime1">
              <a:rPr lang="el-GR" smtClean="0"/>
              <a:t>26/4/2023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2D780C8-BA11-44BA-9E6D-D7484C8D6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23/05/22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BDCAD08-36F1-4707-AC70-477883B41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FDDA-E66A-4E26-82F4-0866B4C8A3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138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hyperlink" Target="https://awesome-prima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E7BDAFDA-8DA1-4644-BC16-727139672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0"/>
            <a:ext cx="2579687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A635F81-E058-4C18-9333-30063C0A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57" y="6215062"/>
            <a:ext cx="985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D6BF732-4DE5-452D-8366-30851AEDE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072" y="6180268"/>
            <a:ext cx="1558925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Υπότιτλος 9">
            <a:extLst>
              <a:ext uri="{FF2B5EF4-FFF2-40B4-BE49-F238E27FC236}">
                <a16:creationId xmlns:a16="http://schemas.microsoft.com/office/drawing/2014/main" id="{D6EB0A79-8EAC-4D2E-8370-BEA73352C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161" y="2100784"/>
            <a:ext cx="10645254" cy="16557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Developing policy recommendations to support innovation in soilless agriculture within the Nile River Basin: A participatory approach using Multi-Actor Working Groups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4A5B9973-CF97-4A79-8A92-7D59F3F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61" y="3914488"/>
            <a:ext cx="9144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ID" altLang="el-GR" sz="2000" dirty="0" err="1">
                <a:solidFill>
                  <a:srgbClr val="00ABD1"/>
                </a:solidFill>
              </a:rPr>
              <a:t>Dr.</a:t>
            </a:r>
            <a:r>
              <a:rPr lang="en-ID" altLang="el-GR" sz="2000" dirty="0">
                <a:solidFill>
                  <a:srgbClr val="00ABD1"/>
                </a:solidFill>
              </a:rPr>
              <a:t> </a:t>
            </a:r>
            <a:r>
              <a:rPr lang="en-ID" altLang="el-GR" sz="2000" dirty="0" err="1">
                <a:solidFill>
                  <a:srgbClr val="00ABD1"/>
                </a:solidFill>
              </a:rPr>
              <a:t>Ebun</a:t>
            </a:r>
            <a:r>
              <a:rPr lang="en-ID" altLang="el-GR" sz="2000" dirty="0">
                <a:solidFill>
                  <a:srgbClr val="00ABD1"/>
                </a:solidFill>
              </a:rPr>
              <a:t> </a:t>
            </a:r>
            <a:r>
              <a:rPr lang="en-ID" altLang="el-GR" sz="2000" dirty="0" err="1">
                <a:solidFill>
                  <a:srgbClr val="00ABD1"/>
                </a:solidFill>
              </a:rPr>
              <a:t>Akinsete</a:t>
            </a:r>
            <a:endParaRPr lang="en-ID" altLang="el-GR" sz="2000" dirty="0">
              <a:solidFill>
                <a:srgbClr val="00ABD1"/>
              </a:solidFill>
            </a:endParaRPr>
          </a:p>
          <a:p>
            <a:pPr>
              <a:spcBef>
                <a:spcPct val="50000"/>
              </a:spcBef>
            </a:pPr>
            <a:r>
              <a:rPr lang="en-ID" altLang="el-GR" sz="2000" u="sng" dirty="0">
                <a:solidFill>
                  <a:srgbClr val="00ABD1"/>
                </a:solidFill>
              </a:rPr>
              <a:t>Lydia Stergiopoulou</a:t>
            </a:r>
          </a:p>
          <a:p>
            <a:pPr>
              <a:spcBef>
                <a:spcPct val="50000"/>
              </a:spcBef>
            </a:pPr>
            <a:r>
              <a:rPr lang="en-ID" altLang="el-GR" sz="2000" dirty="0" err="1">
                <a:solidFill>
                  <a:srgbClr val="00ABD1"/>
                </a:solidFill>
              </a:rPr>
              <a:t>Nouran</a:t>
            </a:r>
            <a:r>
              <a:rPr lang="en-ID" altLang="el-GR" sz="2000" dirty="0">
                <a:solidFill>
                  <a:srgbClr val="00ABD1"/>
                </a:solidFill>
              </a:rPr>
              <a:t> El Said</a:t>
            </a:r>
          </a:p>
          <a:p>
            <a:pPr>
              <a:spcBef>
                <a:spcPct val="50000"/>
              </a:spcBef>
            </a:pPr>
            <a:r>
              <a:rPr lang="en-ID" altLang="el-GR" sz="2000" dirty="0">
                <a:solidFill>
                  <a:srgbClr val="00ABD1"/>
                </a:solidFill>
              </a:rPr>
              <a:t>Prof. Phoebe </a:t>
            </a:r>
            <a:r>
              <a:rPr lang="en-ID" altLang="el-GR" sz="2000" dirty="0" err="1">
                <a:solidFill>
                  <a:srgbClr val="00ABD1"/>
                </a:solidFill>
              </a:rPr>
              <a:t>Koundouri</a:t>
            </a:r>
            <a:endParaRPr lang="en-ID" altLang="el-GR" sz="2000" dirty="0"/>
          </a:p>
          <a:p>
            <a:pPr>
              <a:spcBef>
                <a:spcPct val="50000"/>
              </a:spcBef>
            </a:pPr>
            <a:r>
              <a:rPr lang="en-ID" altLang="el-GR" sz="2200" dirty="0"/>
              <a:t>		</a:t>
            </a:r>
          </a:p>
          <a:p>
            <a:pPr>
              <a:spcBef>
                <a:spcPct val="50000"/>
              </a:spcBef>
            </a:pPr>
            <a:r>
              <a:rPr lang="en-ID" altLang="el-GR" sz="2200" dirty="0"/>
              <a:t>                                </a:t>
            </a:r>
            <a:endParaRPr lang="el-GR" altLang="el-GR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A737B3-EF05-4C2C-A781-42C775C6B476}"/>
              </a:ext>
            </a:extLst>
          </p:cNvPr>
          <p:cNvSpPr txBox="1"/>
          <p:nvPr/>
        </p:nvSpPr>
        <p:spPr>
          <a:xfrm>
            <a:off x="986928" y="6263095"/>
            <a:ext cx="156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CC944"/>
                </a:solidFill>
              </a:rPr>
              <a:t>27</a:t>
            </a:r>
            <a:r>
              <a:rPr lang="en-US" b="1" dirty="0" smtClean="0">
                <a:solidFill>
                  <a:srgbClr val="FCC944"/>
                </a:solidFill>
              </a:rPr>
              <a:t>/04/23</a:t>
            </a:r>
            <a:endParaRPr lang="el-GR" dirty="0">
              <a:solidFill>
                <a:srgbClr val="FCC9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5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8205" y="1339620"/>
            <a:ext cx="3842439" cy="4531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1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0644" y="5968542"/>
            <a:ext cx="1534160" cy="76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1" descr="flag_yellow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0581" y="6135859"/>
            <a:ext cx="986155" cy="5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1"/>
          <p:cNvSpPr txBox="1"/>
          <p:nvPr/>
        </p:nvSpPr>
        <p:spPr>
          <a:xfrm>
            <a:off x="209845" y="344775"/>
            <a:ext cx="10225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AWESOME WEFE PLANNING PORTFOLIOS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11"/>
          <p:cNvPicPr preferRelativeResize="0"/>
          <p:nvPr/>
        </p:nvPicPr>
        <p:blipFill rotWithShape="1">
          <a:blip r:embed="rId6">
            <a:alphaModFix/>
          </a:blip>
          <a:srcRect l="6173"/>
          <a:stretch/>
        </p:blipFill>
        <p:spPr>
          <a:xfrm>
            <a:off x="302123" y="1210313"/>
            <a:ext cx="6031627" cy="479028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1"/>
          <p:cNvSpPr/>
          <p:nvPr/>
        </p:nvSpPr>
        <p:spPr>
          <a:xfrm>
            <a:off x="9907733" y="2825928"/>
            <a:ext cx="211097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policy for RES incentives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84152" y="941850"/>
            <a:ext cx="1981408" cy="156427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1"/>
          <p:cNvSpPr/>
          <p:nvPr/>
        </p:nvSpPr>
        <p:spPr>
          <a:xfrm>
            <a:off x="6929619" y="5622809"/>
            <a:ext cx="5089093" cy="12351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11"/>
          <p:cNvPicPr preferRelativeResize="0"/>
          <p:nvPr/>
        </p:nvPicPr>
        <p:blipFill rotWithShape="1">
          <a:blip r:embed="rId8">
            <a:alphaModFix/>
          </a:blip>
          <a:srcRect r="9773"/>
          <a:stretch/>
        </p:blipFill>
        <p:spPr>
          <a:xfrm>
            <a:off x="9586116" y="4874358"/>
            <a:ext cx="1981408" cy="165127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1"/>
          <p:cNvSpPr/>
          <p:nvPr/>
        </p:nvSpPr>
        <p:spPr>
          <a:xfrm>
            <a:off x="9505949" y="3735807"/>
            <a:ext cx="251276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of replacement of agriculture with aquaponics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106576" y="2408547"/>
            <a:ext cx="1114164" cy="110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9170581" y="3825106"/>
            <a:ext cx="1114164" cy="110702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1"/>
          <p:cNvSpPr/>
          <p:nvPr/>
        </p:nvSpPr>
        <p:spPr>
          <a:xfrm>
            <a:off x="6721778" y="5622809"/>
            <a:ext cx="249707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management strategy and irrigation supply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3"/>
          <p:cNvSpPr txBox="1">
            <a:spLocks noGrp="1"/>
          </p:cNvSpPr>
          <p:nvPr>
            <p:ph type="title"/>
          </p:nvPr>
        </p:nvSpPr>
        <p:spPr>
          <a:xfrm>
            <a:off x="281353" y="365125"/>
            <a:ext cx="11072447" cy="55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/>
              <a:t>WP6 – STAKEHOLDERS ENGAGEMENT AND INTERACTION</a:t>
            </a:r>
            <a:endParaRPr/>
          </a:p>
        </p:txBody>
      </p:sp>
      <p:sp>
        <p:nvSpPr>
          <p:cNvPr id="597" name="Google Shape;597;p33"/>
          <p:cNvSpPr txBox="1">
            <a:spLocks noGrp="1"/>
          </p:cNvSpPr>
          <p:nvPr>
            <p:ph type="body" idx="1"/>
          </p:nvPr>
        </p:nvSpPr>
        <p:spPr>
          <a:xfrm>
            <a:off x="281352" y="1640495"/>
            <a:ext cx="11072447" cy="145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b="1"/>
              <a:t>Task 6.1 – Case study elaboration (M3-12)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b="1"/>
              <a:t>Task 6.2 – Multi-Actor Working Groups (M9-42)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it-IT" b="1">
                <a:solidFill>
                  <a:srgbClr val="7F7F7F"/>
                </a:solidFill>
              </a:rPr>
              <a:t>Task 6.3 – Impact and capacity development (M25-42) 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598" name="Google Shape;598;p33"/>
          <p:cNvSpPr txBox="1">
            <a:spLocks noGrp="1"/>
          </p:cNvSpPr>
          <p:nvPr>
            <p:ph type="body" idx="2"/>
          </p:nvPr>
        </p:nvSpPr>
        <p:spPr>
          <a:xfrm>
            <a:off x="280988" y="1135063"/>
            <a:ext cx="11072811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/>
              <a:t>TASKS</a:t>
            </a:r>
            <a:endParaRPr/>
          </a:p>
        </p:txBody>
      </p:sp>
      <p:sp>
        <p:nvSpPr>
          <p:cNvPr id="599" name="Google Shape;599;p33"/>
          <p:cNvSpPr/>
          <p:nvPr/>
        </p:nvSpPr>
        <p:spPr>
          <a:xfrm>
            <a:off x="6892290" y="3703320"/>
            <a:ext cx="171450" cy="25146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0" name="Google Shape;600;p33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8435" y="3074671"/>
            <a:ext cx="6755130" cy="3377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g1226588c279_3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4787" y="518150"/>
            <a:ext cx="7245527" cy="63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1226588c279_3_8"/>
          <p:cNvSpPr txBox="1"/>
          <p:nvPr/>
        </p:nvSpPr>
        <p:spPr>
          <a:xfrm>
            <a:off x="1266000" y="777375"/>
            <a:ext cx="59031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Stakeholders mapping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analysis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8" name="Google Shape;628;g1226588c279_3_8"/>
          <p:cNvSpPr txBox="1">
            <a:spLocks noGrp="1"/>
          </p:cNvSpPr>
          <p:nvPr>
            <p:ph type="title"/>
          </p:nvPr>
        </p:nvSpPr>
        <p:spPr>
          <a:xfrm>
            <a:off x="264075" y="86375"/>
            <a:ext cx="73587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 dirty="0" smtClean="0"/>
              <a:t>Case </a:t>
            </a:r>
            <a:r>
              <a:rPr lang="it-IT" dirty="0"/>
              <a:t>study elaboration </a:t>
            </a:r>
            <a:endParaRPr sz="4000" dirty="0"/>
          </a:p>
        </p:txBody>
      </p:sp>
      <p:sp>
        <p:nvSpPr>
          <p:cNvPr id="630" name="Google Shape;630;g1226588c279_3_8"/>
          <p:cNvSpPr txBox="1">
            <a:spLocks noGrp="1"/>
          </p:cNvSpPr>
          <p:nvPr>
            <p:ph type="body" idx="1"/>
          </p:nvPr>
        </p:nvSpPr>
        <p:spPr>
          <a:xfrm>
            <a:off x="134977" y="3688075"/>
            <a:ext cx="5747400" cy="84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 dirty="0"/>
              <a:t>Description of the case study, elaboration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 dirty="0"/>
              <a:t>of the key WEFE Nexus issues, key ES, and </a:t>
            </a:r>
            <a:r>
              <a:rPr lang="it-IT" dirty="0" smtClean="0"/>
              <a:t>stakeholders engagement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1b3c21e6f0_0_0"/>
          <p:cNvSpPr txBox="1">
            <a:spLocks noGrp="1"/>
          </p:cNvSpPr>
          <p:nvPr>
            <p:ph type="body" idx="2"/>
          </p:nvPr>
        </p:nvSpPr>
        <p:spPr>
          <a:xfrm>
            <a:off x="4426746" y="643775"/>
            <a:ext cx="7371300" cy="30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IT" dirty="0">
                <a:solidFill>
                  <a:srgbClr val="FCC944"/>
                </a:solidFill>
              </a:rPr>
              <a:t>Micro and meso level MAWGs interplay</a:t>
            </a:r>
            <a:endParaRPr dirty="0">
              <a:solidFill>
                <a:srgbClr val="FCC944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rgbClr val="FCC944"/>
              </a:solidFill>
            </a:endParaRPr>
          </a:p>
        </p:txBody>
      </p:sp>
      <p:sp>
        <p:nvSpPr>
          <p:cNvPr id="637" name="Google Shape;637;g11b3c21e6f0_0_0"/>
          <p:cNvSpPr txBox="1">
            <a:spLocks noGrp="1"/>
          </p:cNvSpPr>
          <p:nvPr>
            <p:ph type="title"/>
          </p:nvPr>
        </p:nvSpPr>
        <p:spPr>
          <a:xfrm>
            <a:off x="224550" y="86375"/>
            <a:ext cx="101697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 dirty="0" smtClean="0"/>
              <a:t>Multi-Actor </a:t>
            </a:r>
            <a:r>
              <a:rPr lang="it-IT" dirty="0"/>
              <a:t>Working Groups (MAWGs)</a:t>
            </a:r>
            <a:endParaRPr dirty="0"/>
          </a:p>
        </p:txBody>
      </p:sp>
      <p:pic>
        <p:nvPicPr>
          <p:cNvPr id="638" name="Google Shape;638;g11b3c21e6f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6738" y="1340403"/>
            <a:ext cx="8083976" cy="4740047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1b3c21e6f0_0_0"/>
          <p:cNvSpPr txBox="1">
            <a:spLocks noGrp="1"/>
          </p:cNvSpPr>
          <p:nvPr>
            <p:ph type="body" idx="1"/>
          </p:nvPr>
        </p:nvSpPr>
        <p:spPr>
          <a:xfrm>
            <a:off x="0" y="1461925"/>
            <a:ext cx="3230400" cy="84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/>
              <a:t>WEFE mental mapping tool:</a:t>
            </a:r>
            <a:endParaRPr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it-IT"/>
              <a:t>incorporates local experts’ knowledge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/>
              <a:t>communicates complex interactions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/>
              <a:t>shows the bigger picture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/>
              <a:t>engages stakeholders in research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37;g11b3c21e6f0_0_0"/>
          <p:cNvSpPr txBox="1">
            <a:spLocks noGrp="1"/>
          </p:cNvSpPr>
          <p:nvPr>
            <p:ph type="title"/>
          </p:nvPr>
        </p:nvSpPr>
        <p:spPr>
          <a:xfrm>
            <a:off x="224550" y="86375"/>
            <a:ext cx="101697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 dirty="0" smtClean="0"/>
              <a:t>WEFE Nexus mental model </a:t>
            </a:r>
            <a:endParaRPr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813" y="976046"/>
            <a:ext cx="13966551" cy="5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1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b3c21e6f0_0_21"/>
          <p:cNvSpPr txBox="1">
            <a:spLocks noGrp="1"/>
          </p:cNvSpPr>
          <p:nvPr>
            <p:ph type="title"/>
          </p:nvPr>
        </p:nvSpPr>
        <p:spPr>
          <a:xfrm>
            <a:off x="224550" y="224575"/>
            <a:ext cx="101697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dirty="0" smtClean="0"/>
              <a:t>Findings </a:t>
            </a:r>
            <a:endParaRPr dirty="0"/>
          </a:p>
        </p:txBody>
      </p:sp>
      <p:sp>
        <p:nvSpPr>
          <p:cNvPr id="647" name="Google Shape;647;g11b3c21e6f0_0_21"/>
          <p:cNvSpPr txBox="1">
            <a:spLocks noGrp="1"/>
          </p:cNvSpPr>
          <p:nvPr>
            <p:ph type="body" idx="2"/>
          </p:nvPr>
        </p:nvSpPr>
        <p:spPr>
          <a:xfrm>
            <a:off x="4313724" y="1838550"/>
            <a:ext cx="5247000" cy="30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IT">
                <a:solidFill>
                  <a:srgbClr val="FCC944"/>
                </a:solidFill>
              </a:rPr>
              <a:t>Findings for the Energy: </a:t>
            </a:r>
            <a:endParaRPr>
              <a:solidFill>
                <a:srgbClr val="FCC944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CC944"/>
              </a:solidFill>
            </a:endParaRPr>
          </a:p>
        </p:txBody>
      </p:sp>
      <p:sp>
        <p:nvSpPr>
          <p:cNvPr id="648" name="Google Shape;648;g11b3c21e6f0_0_21"/>
          <p:cNvSpPr txBox="1"/>
          <p:nvPr/>
        </p:nvSpPr>
        <p:spPr>
          <a:xfrm>
            <a:off x="224550" y="781975"/>
            <a:ext cx="27825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ABD1"/>
                </a:solidFill>
                <a:latin typeface="Calibri"/>
                <a:ea typeface="Calibri"/>
                <a:cs typeface="Calibri"/>
                <a:sym typeface="Calibri"/>
              </a:rPr>
              <a:t>Findings for Water: </a:t>
            </a:r>
            <a:endParaRPr/>
          </a:p>
        </p:txBody>
      </p:sp>
      <p:pic>
        <p:nvPicPr>
          <p:cNvPr id="649" name="Google Shape;649;g11b3c21e6f0_0_21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0" y="3428995"/>
            <a:ext cx="7010299" cy="3453804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11b3c21e6f0_0_21"/>
          <p:cNvSpPr txBox="1">
            <a:spLocks noGrp="1"/>
          </p:cNvSpPr>
          <p:nvPr>
            <p:ph type="body" idx="2"/>
          </p:nvPr>
        </p:nvSpPr>
        <p:spPr>
          <a:xfrm>
            <a:off x="8412699" y="890563"/>
            <a:ext cx="5247000" cy="30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IT">
                <a:solidFill>
                  <a:srgbClr val="98BB0E"/>
                </a:solidFill>
              </a:rPr>
              <a:t>Findings for the Food:</a:t>
            </a:r>
            <a:r>
              <a:rPr lang="it-IT">
                <a:solidFill>
                  <a:srgbClr val="FCC944"/>
                </a:solidFill>
              </a:rPr>
              <a:t> </a:t>
            </a:r>
            <a:endParaRPr>
              <a:solidFill>
                <a:srgbClr val="FCC944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CC944"/>
              </a:solidFill>
            </a:endParaRPr>
          </a:p>
        </p:txBody>
      </p:sp>
      <p:sp>
        <p:nvSpPr>
          <p:cNvPr id="651" name="Google Shape;651;g11b3c21e6f0_0_21"/>
          <p:cNvSpPr txBox="1">
            <a:spLocks noGrp="1"/>
          </p:cNvSpPr>
          <p:nvPr>
            <p:ph type="body" idx="2"/>
          </p:nvPr>
        </p:nvSpPr>
        <p:spPr>
          <a:xfrm>
            <a:off x="7309424" y="4564075"/>
            <a:ext cx="5247000" cy="30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IT">
                <a:solidFill>
                  <a:srgbClr val="FCC944"/>
                </a:solidFill>
              </a:rPr>
              <a:t>Findings for the Ecosystems: </a:t>
            </a:r>
            <a:endParaRPr>
              <a:solidFill>
                <a:srgbClr val="FCC944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FCC944"/>
              </a:solidFill>
            </a:endParaRPr>
          </a:p>
        </p:txBody>
      </p:sp>
      <p:sp>
        <p:nvSpPr>
          <p:cNvPr id="652" name="Google Shape;652;g11b3c21e6f0_0_21"/>
          <p:cNvSpPr txBox="1"/>
          <p:nvPr/>
        </p:nvSpPr>
        <p:spPr>
          <a:xfrm>
            <a:off x="-108600" y="1132975"/>
            <a:ext cx="4094100" cy="3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variability of flow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Flooding issues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Dams impacting aquatic biodiversity, sedimentation &amp; evaporation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 change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Inefficient water utilization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Opportunities for cooperative management of dams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g11b3c21e6f0_0_21"/>
          <p:cNvSpPr txBox="1"/>
          <p:nvPr/>
        </p:nvSpPr>
        <p:spPr>
          <a:xfrm>
            <a:off x="3985500" y="2172325"/>
            <a:ext cx="3890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Interconnectivity between basin countries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Opportunity for combinations, initiatives and energy security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g11b3c21e6f0_0_21"/>
          <p:cNvSpPr txBox="1"/>
          <p:nvPr/>
        </p:nvSpPr>
        <p:spPr>
          <a:xfrm>
            <a:off x="8203825" y="1299175"/>
            <a:ext cx="37809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Promotion of irrigated agriculture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water demand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Watershed development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conflicts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Impacts from the pandemics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Inputs availability (seeds, fertilizers)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Exports increase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g11b3c21e6f0_0_21"/>
          <p:cNvSpPr txBox="1"/>
          <p:nvPr/>
        </p:nvSpPr>
        <p:spPr>
          <a:xfrm>
            <a:off x="7789225" y="4978675"/>
            <a:ext cx="4402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 and diverse ecosystem types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Ecosystem services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for integrated watershed approach and participatory planning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960AE9FE-5079-426D-A01E-DD56AA9E6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20763"/>
            <a:ext cx="10515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360363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60363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60363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60363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60363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60363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60363" indent="-341313" algn="just">
              <a:lnSpc>
                <a:spcPct val="100000"/>
              </a:lnSpc>
              <a:spcBef>
                <a:spcPts val="1200"/>
              </a:spcBef>
            </a:pP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Alkema, L., Raftery, A. E., Gerland, P., Clark, S. J., Pelletier, F., Buettner, T., &amp; Heilig, G. K. (2011). Probabilistic projections of the total fertility rate for all countries. </a:t>
            </a:r>
            <a:r>
              <a:rPr lang="en-GB" altLang="el-GR" sz="1400" i="1">
                <a:solidFill>
                  <a:srgbClr val="0070C0"/>
                </a:solidFill>
                <a:latin typeface="Calibri" panose="020F0502020204030204" pitchFamily="34" charset="0"/>
              </a:rPr>
              <a:t>Demography</a:t>
            </a: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, </a:t>
            </a:r>
            <a:r>
              <a:rPr lang="en-GB" altLang="el-GR" sz="1400" i="1">
                <a:solidFill>
                  <a:srgbClr val="0070C0"/>
                </a:solidFill>
                <a:latin typeface="Calibri" panose="020F0502020204030204" pitchFamily="34" charset="0"/>
              </a:rPr>
              <a:t>48 </a:t>
            </a: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(3), 815-839.</a:t>
            </a:r>
          </a:p>
          <a:p>
            <a:pPr marL="360363" indent="-341313" algn="just">
              <a:lnSpc>
                <a:spcPct val="100000"/>
              </a:lnSpc>
              <a:spcBef>
                <a:spcPts val="1200"/>
              </a:spcBef>
            </a:pP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Azose, J. J., &amp; Raftery, A. E. (2015). Bayesian probabilistic projection of international migration. </a:t>
            </a:r>
            <a:r>
              <a:rPr lang="en-GB" altLang="el-GR" sz="1400" i="1">
                <a:solidFill>
                  <a:srgbClr val="0070C0"/>
                </a:solidFill>
                <a:latin typeface="Calibri" panose="020F0502020204030204" pitchFamily="34" charset="0"/>
              </a:rPr>
              <a:t>Demography</a:t>
            </a: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, </a:t>
            </a:r>
            <a:r>
              <a:rPr lang="en-GB" altLang="el-GR" sz="1400" i="1">
                <a:solidFill>
                  <a:srgbClr val="0070C0"/>
                </a:solidFill>
                <a:latin typeface="Calibri" panose="020F0502020204030204" pitchFamily="34" charset="0"/>
              </a:rPr>
              <a:t>52 </a:t>
            </a: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(5), 1627-1650.</a:t>
            </a:r>
          </a:p>
          <a:p>
            <a:pPr marL="360363" indent="-341313" algn="just">
              <a:lnSpc>
                <a:spcPct val="100000"/>
              </a:lnSpc>
              <a:spcBef>
                <a:spcPts val="1200"/>
              </a:spcBef>
            </a:pP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Fouré, J., Bénassy‐Quéré, A., &amp; Fontagné, L. (2013). Modelling the world economy at the 2050 horizon. </a:t>
            </a:r>
            <a:r>
              <a:rPr lang="en-GB" altLang="el-GR" sz="1400" i="1">
                <a:solidFill>
                  <a:srgbClr val="0070C0"/>
                </a:solidFill>
                <a:latin typeface="Calibri" panose="020F0502020204030204" pitchFamily="34" charset="0"/>
              </a:rPr>
              <a:t>Economics of Transition</a:t>
            </a: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, </a:t>
            </a:r>
            <a:r>
              <a:rPr lang="en-GB" altLang="el-GR" sz="1400" i="1">
                <a:solidFill>
                  <a:srgbClr val="0070C0"/>
                </a:solidFill>
                <a:latin typeface="Calibri" panose="020F0502020204030204" pitchFamily="34" charset="0"/>
              </a:rPr>
              <a:t>21</a:t>
            </a: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(4), 617-654.</a:t>
            </a:r>
          </a:p>
          <a:p>
            <a:pPr marL="360363" indent="-341313" algn="just">
              <a:lnSpc>
                <a:spcPct val="100000"/>
              </a:lnSpc>
              <a:spcBef>
                <a:spcPts val="1200"/>
              </a:spcBef>
            </a:pP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Hare, M. (2011), Forms of participatory modelling and its potential for widespread adoption in the water sector, Environmental Policy and Governance, vol. 21, pp. 386–402 </a:t>
            </a:r>
          </a:p>
          <a:p>
            <a:pPr marL="360363" indent="-341313" algn="just">
              <a:lnSpc>
                <a:spcPct val="100000"/>
              </a:lnSpc>
              <a:spcBef>
                <a:spcPts val="1200"/>
              </a:spcBef>
            </a:pP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Lutz, W., Butz, W. P., &amp; Samir, K. E. (Eds.). (2014). </a:t>
            </a:r>
            <a:r>
              <a:rPr lang="en-GB" altLang="el-GR" sz="1400" i="1">
                <a:solidFill>
                  <a:srgbClr val="0070C0"/>
                </a:solidFill>
                <a:latin typeface="Calibri" panose="020F0502020204030204" pitchFamily="34" charset="0"/>
              </a:rPr>
              <a:t>World population and human capital in the twenty-first century</a:t>
            </a: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. OUP Oxford.</a:t>
            </a:r>
          </a:p>
          <a:p>
            <a:pPr marL="360363" indent="-341313" algn="just">
              <a:lnSpc>
                <a:spcPct val="100000"/>
              </a:lnSpc>
              <a:spcBef>
                <a:spcPts val="1200"/>
              </a:spcBef>
            </a:pP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Özesmi, Uygar &amp; Maurer, Stacy. (2004). Ecological models based on people's knowledge: A multi-step fuzzy cognitive mapping approach. Ecological Modelling. 176. 43-64. 10.1016/j.ecolmodel.2003.10.027.</a:t>
            </a:r>
          </a:p>
          <a:p>
            <a:pPr marL="360363" indent="-341313" algn="just">
              <a:lnSpc>
                <a:spcPct val="100000"/>
              </a:lnSpc>
              <a:spcBef>
                <a:spcPts val="1200"/>
              </a:spcBef>
            </a:pP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Raftery, A. E., Chunn, J. L., Gerland, P., &amp; Ševčíková, H. (2013). Bayesian probabilistic projections of life expectancy for all countries. </a:t>
            </a:r>
            <a:r>
              <a:rPr lang="en-GB" altLang="el-GR" sz="1400" i="1">
                <a:solidFill>
                  <a:srgbClr val="0070C0"/>
                </a:solidFill>
                <a:latin typeface="Calibri" panose="020F0502020204030204" pitchFamily="34" charset="0"/>
              </a:rPr>
              <a:t>Demography</a:t>
            </a: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, </a:t>
            </a:r>
            <a:r>
              <a:rPr lang="en-GB" altLang="el-GR" sz="1400" i="1">
                <a:solidFill>
                  <a:srgbClr val="0070C0"/>
                </a:solidFill>
                <a:latin typeface="Calibri" panose="020F0502020204030204" pitchFamily="34" charset="0"/>
              </a:rPr>
              <a:t>50 </a:t>
            </a: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(3), 777-801.</a:t>
            </a:r>
          </a:p>
          <a:p>
            <a:pPr marL="360363" indent="-341313" algn="just">
              <a:lnSpc>
                <a:spcPct val="100000"/>
              </a:lnSpc>
              <a:spcBef>
                <a:spcPts val="1200"/>
              </a:spcBef>
            </a:pP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Raftery, A. E., Li, N., Ševčíková, H., Gerland, P., &amp; Heilig, G. K. (2012). Bayesian probabilistic population projections for all countries. </a:t>
            </a:r>
            <a:r>
              <a:rPr lang="en-GB" altLang="el-GR" sz="1400" i="1">
                <a:solidFill>
                  <a:srgbClr val="0070C0"/>
                </a:solidFill>
                <a:latin typeface="Calibri" panose="020F0502020204030204" pitchFamily="34" charset="0"/>
              </a:rPr>
              <a:t>Proceedings of the National Academy of Sciences</a:t>
            </a: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, </a:t>
            </a:r>
            <a:r>
              <a:rPr lang="en-GB" altLang="el-GR" sz="1400" i="1">
                <a:solidFill>
                  <a:srgbClr val="0070C0"/>
                </a:solidFill>
                <a:latin typeface="Calibri" panose="020F0502020204030204" pitchFamily="34" charset="0"/>
              </a:rPr>
              <a:t>109</a:t>
            </a: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(35), 13915-13921.</a:t>
            </a:r>
          </a:p>
          <a:p>
            <a:pPr marL="360363" indent="-341313" algn="just">
              <a:lnSpc>
                <a:spcPct val="100000"/>
              </a:lnSpc>
              <a:spcBef>
                <a:spcPts val="1200"/>
              </a:spcBef>
            </a:pP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Tiller, R., &amp; Richards, R. (2015), Once bitten, twice shy: Aquaculture, stakeholder adaptive capacity, and policy implications of iterative stakeholder workshops; the case of Frøya, Norway, Ocean &amp; Coastal Management, 1-12.</a:t>
            </a:r>
          </a:p>
          <a:p>
            <a:pPr marL="360363" indent="-341313" algn="just">
              <a:lnSpc>
                <a:spcPct val="100000"/>
              </a:lnSpc>
              <a:spcBef>
                <a:spcPts val="1200"/>
              </a:spcBef>
            </a:pPr>
            <a:r>
              <a:rPr lang="en-GB" altLang="el-GR" sz="1400">
                <a:solidFill>
                  <a:srgbClr val="0070C0"/>
                </a:solidFill>
                <a:latin typeface="Calibri" panose="020F0502020204030204" pitchFamily="34" charset="0"/>
              </a:rPr>
              <a:t>Voinov, A., Kolagani, N., McCall, M. K., Glynn, P. D., Kragt, M. E., Ostermann, F. O., and Ramu, P. (2016), Modelling with stakeholders - Next generation, Environmental Modelling and Software, 77, 196-220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5FE607F-EF7E-4E7A-BC0E-9D7D74ECB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338138"/>
            <a:ext cx="109680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l-GR" altLang="el-GR" sz="2800">
                <a:solidFill>
                  <a:srgbClr val="009973"/>
                </a:solidFill>
                <a:latin typeface="Calibri Light" panose="020F0302020204030204" pitchFamily="34" charset="0"/>
              </a:rPr>
              <a:t>References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07751148-86C9-4F8E-BC7D-A23246FA7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54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6B8BAA69-28E0-47C9-B060-9B45AB4DF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B5C5F932-1257-49EA-B83A-766E9248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713" y="6135688"/>
            <a:ext cx="1162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A5854645-05F0-45B4-8916-64B6F767A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0" y="6135688"/>
            <a:ext cx="985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Rectangle 5">
            <a:extLst>
              <a:ext uri="{FF2B5EF4-FFF2-40B4-BE49-F238E27FC236}">
                <a16:creationId xmlns:a16="http://schemas.microsoft.com/office/drawing/2014/main" id="{39BC0594-CB10-45E7-BA52-3B0D8DF91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2595563"/>
            <a:ext cx="4249738" cy="92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l-GR" altLang="el-GR" sz="5400" b="1" dirty="0" err="1">
                <a:solidFill>
                  <a:srgbClr val="FFFFFF"/>
                </a:solidFill>
                <a:latin typeface="Josefin Sans" pitchFamily="2" charset="0"/>
              </a:rPr>
              <a:t>Questions</a:t>
            </a:r>
            <a:r>
              <a:rPr lang="el-GR" altLang="el-GR" sz="5400" b="1" dirty="0">
                <a:solidFill>
                  <a:srgbClr val="FFFFFF"/>
                </a:solidFill>
                <a:latin typeface="Josefin Sans" pitchFamily="2" charset="0"/>
              </a:rPr>
              <a:t>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id="{42C12940-54AC-42C3-8058-8724F7F2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3487EEC4-5569-4A8F-9BD2-740E3D1B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352425"/>
            <a:ext cx="2936875" cy="20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155ABBAE-EB04-48F5-BC72-D1D6470C2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425" y="3305175"/>
            <a:ext cx="31083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</a:pP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This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project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is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part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of the PRIMA Programme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supported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by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the European Union,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having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received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funding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from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it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under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grant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agreement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</a:t>
            </a:r>
            <a:r>
              <a:rPr lang="el-GR" altLang="el-GR" sz="1400" dirty="0" err="1">
                <a:solidFill>
                  <a:srgbClr val="FFFFFF"/>
                </a:solidFill>
                <a:latin typeface="Josefin Sans Thin" pitchFamily="2" charset="0"/>
              </a:rPr>
              <a:t>No</a:t>
            </a:r>
            <a:r>
              <a:rPr lang="el-GR" altLang="el-GR" sz="1400" dirty="0">
                <a:solidFill>
                  <a:srgbClr val="FFFFFF"/>
                </a:solidFill>
                <a:latin typeface="Josefin Sans Thin" pitchFamily="2" charset="0"/>
              </a:rPr>
              <a:t> 1942</a:t>
            </a:r>
          </a:p>
          <a:p>
            <a:pPr algn="just" hangingPunct="1">
              <a:lnSpc>
                <a:spcPct val="100000"/>
              </a:lnSpc>
            </a:pPr>
            <a:endParaRPr lang="el-GR" altLang="el-GR" sz="1400" dirty="0">
              <a:solidFill>
                <a:srgbClr val="FFFFFF"/>
              </a:solidFill>
              <a:latin typeface="Josefin Sans Thin" pitchFamily="2" charset="0"/>
            </a:endParaRPr>
          </a:p>
        </p:txBody>
      </p:sp>
      <p:grpSp>
        <p:nvGrpSpPr>
          <p:cNvPr id="20488" name="Group 8">
            <a:extLst>
              <a:ext uri="{FF2B5EF4-FFF2-40B4-BE49-F238E27FC236}">
                <a16:creationId xmlns:a16="http://schemas.microsoft.com/office/drawing/2014/main" id="{73D53E4F-59BC-4782-9218-3F20E89C3754}"/>
              </a:ext>
            </a:extLst>
          </p:cNvPr>
          <p:cNvGrpSpPr>
            <a:grpSpLocks/>
          </p:cNvGrpSpPr>
          <p:nvPr/>
        </p:nvGrpSpPr>
        <p:grpSpPr bwMode="auto">
          <a:xfrm>
            <a:off x="4629150" y="2574925"/>
            <a:ext cx="3754438" cy="577850"/>
            <a:chOff x="2916" y="1622"/>
            <a:chExt cx="2365" cy="364"/>
          </a:xfrm>
        </p:grpSpPr>
        <p:pic>
          <p:nvPicPr>
            <p:cNvPr id="20489" name="Picture 9">
              <a:extLst>
                <a:ext uri="{FF2B5EF4-FFF2-40B4-BE49-F238E27FC236}">
                  <a16:creationId xmlns:a16="http://schemas.microsoft.com/office/drawing/2014/main" id="{A651132F-958C-4C04-8592-97A644A14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1622"/>
              <a:ext cx="619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90" name="Rectangle 10">
              <a:extLst>
                <a:ext uri="{FF2B5EF4-FFF2-40B4-BE49-F238E27FC236}">
                  <a16:creationId xmlns:a16="http://schemas.microsoft.com/office/drawing/2014/main" id="{F73DAC19-252E-49A1-B289-9D429C092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1622"/>
              <a:ext cx="1711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pic>
        <p:nvPicPr>
          <p:cNvPr id="20491" name="Picture 11">
            <a:extLst>
              <a:ext uri="{FF2B5EF4-FFF2-40B4-BE49-F238E27FC236}">
                <a16:creationId xmlns:a16="http://schemas.microsoft.com/office/drawing/2014/main" id="{6B953B55-8505-44C4-B847-8BD3FA02D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2581275"/>
            <a:ext cx="15589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"/>
          <p:cNvSpPr txBox="1"/>
          <p:nvPr/>
        </p:nvSpPr>
        <p:spPr>
          <a:xfrm>
            <a:off x="523029" y="510569"/>
            <a:ext cx="6052012" cy="386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AWESOME</a:t>
            </a:r>
            <a:r>
              <a:rPr lang="it-IT" sz="3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project (2020-2023):</a:t>
            </a:r>
            <a:r>
              <a:rPr lang="it-IT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decision analytic framework for managing Water Ecosystems and Food across sectors and scales in the South Mediterranean</a:t>
            </a:r>
            <a:endParaRPr sz="3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2311" y="5302477"/>
            <a:ext cx="4367343" cy="159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4" descr="A picture containing text&#10;&#10;Description automatically generated">
            <a:extLst>
              <a:ext uri="{FF2B5EF4-FFF2-40B4-BE49-F238E27FC236}">
                <a16:creationId xmlns:a16="http://schemas.microsoft.com/office/drawing/2014/main" id="{90E19FEC-B25D-4B8D-BA87-226D755FD6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" r="3484" b="778"/>
          <a:stretch/>
        </p:blipFill>
        <p:spPr>
          <a:xfrm>
            <a:off x="7475128" y="410400"/>
            <a:ext cx="2533200" cy="656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1;p4" descr="A picture containing text&#10;&#10;Description automatically generated">
            <a:extLst>
              <a:ext uri="{FF2B5EF4-FFF2-40B4-BE49-F238E27FC236}">
                <a16:creationId xmlns:a16="http://schemas.microsoft.com/office/drawing/2014/main" id="{816FD65A-9F95-4337-B39C-97F8F5437F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75128" y="1326439"/>
            <a:ext cx="3393249" cy="8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4;p4" descr="Text&#10;&#10;Description automatically generated">
            <a:extLst>
              <a:ext uri="{FF2B5EF4-FFF2-40B4-BE49-F238E27FC236}">
                <a16:creationId xmlns:a16="http://schemas.microsoft.com/office/drawing/2014/main" id="{C6EE4BE9-05B7-4A01-AA57-6BC9A3797D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75128" y="2431664"/>
            <a:ext cx="1852790" cy="80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6;p4" descr="A picture containing text&#10;&#10;Description automatically generated">
            <a:extLst>
              <a:ext uri="{FF2B5EF4-FFF2-40B4-BE49-F238E27FC236}">
                <a16:creationId xmlns:a16="http://schemas.microsoft.com/office/drawing/2014/main" id="{0631BCBB-9E5F-45DE-97BC-84596B6F52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36511" y="3349436"/>
            <a:ext cx="2559605" cy="105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5;p4" descr="Logo, company name&#10;&#10;Description automatically generated">
            <a:extLst>
              <a:ext uri="{FF2B5EF4-FFF2-40B4-BE49-F238E27FC236}">
                <a16:creationId xmlns:a16="http://schemas.microsoft.com/office/drawing/2014/main" id="{91938E8C-D458-4EA5-94CA-78C7F8574AC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61750" y="3429000"/>
            <a:ext cx="1483993" cy="98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0;p4" descr="Icon&#10;&#10;Description automatically generated">
            <a:extLst>
              <a:ext uri="{FF2B5EF4-FFF2-40B4-BE49-F238E27FC236}">
                <a16:creationId xmlns:a16="http://schemas.microsoft.com/office/drawing/2014/main" id="{34C614EE-64DF-40F1-8172-37E65E6B206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46456" y="4707337"/>
            <a:ext cx="1069857" cy="105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12;p4" descr="A picture containing text&#10;&#10;Description automatically generated">
            <a:extLst>
              <a:ext uri="{FF2B5EF4-FFF2-40B4-BE49-F238E27FC236}">
                <a16:creationId xmlns:a16="http://schemas.microsoft.com/office/drawing/2014/main" id="{B1029599-BE6D-49A8-8C52-AAB2BA1D37F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64387" y="4707337"/>
            <a:ext cx="2379539" cy="98651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Υπότιτλος 2">
            <a:extLst>
              <a:ext uri="{FF2B5EF4-FFF2-40B4-BE49-F238E27FC236}">
                <a16:creationId xmlns:a16="http://schemas.microsoft.com/office/drawing/2014/main" id="{98CF270F-37FD-4EBD-863C-1B581D11BF79}"/>
              </a:ext>
            </a:extLst>
          </p:cNvPr>
          <p:cNvSpPr txBox="1">
            <a:spLocks/>
          </p:cNvSpPr>
          <p:nvPr/>
        </p:nvSpPr>
        <p:spPr>
          <a:xfrm>
            <a:off x="546257" y="4103346"/>
            <a:ext cx="5067867" cy="6243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u="sng" dirty="0">
                <a:solidFill>
                  <a:srgbClr val="00ABD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https://awesome-prima.eu/</a:t>
            </a:r>
            <a:endParaRPr lang="el-GR" sz="2200" u="sng" dirty="0">
              <a:solidFill>
                <a:srgbClr val="009052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"/>
          <p:cNvSpPr txBox="1"/>
          <p:nvPr/>
        </p:nvSpPr>
        <p:spPr>
          <a:xfrm>
            <a:off x="281353" y="337617"/>
            <a:ext cx="53405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it-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AWESOME MAIN OBJECTIVES</a:t>
            </a:r>
            <a:endParaRPr/>
          </a:p>
        </p:txBody>
      </p:sp>
      <p:sp>
        <p:nvSpPr>
          <p:cNvPr id="231" name="Google Shape;231;p5"/>
          <p:cNvSpPr txBox="1"/>
          <p:nvPr/>
        </p:nvSpPr>
        <p:spPr>
          <a:xfrm>
            <a:off x="281354" y="1208026"/>
            <a:ext cx="5959790" cy="479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052"/>
              </a:buClr>
              <a:buSzPts val="1728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a </a:t>
            </a:r>
            <a:r>
              <a:rPr lang="it-IT" sz="2400" b="1" i="0" u="none" strike="noStrike" cap="none" dirty="0">
                <a:solidFill>
                  <a:srgbClr val="009052"/>
                </a:solidFill>
                <a:latin typeface="Calibri"/>
                <a:ea typeface="Calibri"/>
                <a:cs typeface="Calibri"/>
                <a:sym typeface="Calibri"/>
              </a:rPr>
              <a:t>decision-analytic platform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9052"/>
              </a:buClr>
              <a:buSzPts val="1728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for assessing </a:t>
            </a:r>
            <a:r>
              <a:rPr lang="it-IT" sz="2400" b="1" i="0" u="none" strike="noStrike" cap="none" dirty="0">
                <a:solidFill>
                  <a:srgbClr val="009052"/>
                </a:solidFill>
                <a:latin typeface="Calibri"/>
                <a:ea typeface="Calibri"/>
                <a:cs typeface="Calibri"/>
                <a:sym typeface="Calibri"/>
              </a:rPr>
              <a:t>WEF planning portfolios</a:t>
            </a:r>
            <a:endParaRPr sz="2400" b="1" i="0" u="none" strike="noStrike" cap="none" dirty="0">
              <a:solidFill>
                <a:srgbClr val="00905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9052"/>
              </a:buClr>
              <a:buSzPts val="1728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based on a </a:t>
            </a:r>
            <a:r>
              <a:rPr lang="it-IT" sz="2400" b="1" i="0" u="none" strike="noStrike" cap="none" dirty="0">
                <a:solidFill>
                  <a:srgbClr val="009052"/>
                </a:solidFill>
                <a:latin typeface="Calibri"/>
                <a:ea typeface="Calibri"/>
                <a:cs typeface="Calibri"/>
                <a:sym typeface="Calibri"/>
              </a:rPr>
              <a:t>multi-level, integrated WEF model</a:t>
            </a:r>
            <a:r>
              <a:rPr lang="it-IT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9052"/>
              </a:buClr>
              <a:buSzPts val="1728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better understand </a:t>
            </a:r>
            <a:r>
              <a:rPr lang="it-IT" sz="2400" b="1" i="0" u="none" strike="noStrike" cap="none" dirty="0">
                <a:solidFill>
                  <a:srgbClr val="009052"/>
                </a:solidFill>
                <a:latin typeface="Calibri"/>
                <a:ea typeface="Calibri"/>
                <a:cs typeface="Calibri"/>
                <a:sym typeface="Calibri"/>
              </a:rPr>
              <a:t>multi-sectoral WEF tradeoffs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9052"/>
              </a:buClr>
              <a:buSzPts val="1728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also exploring feedbacks across </a:t>
            </a:r>
            <a:r>
              <a:rPr lang="it-IT" sz="2400" b="1" i="0" u="none" strike="noStrike" cap="none" dirty="0">
                <a:solidFill>
                  <a:srgbClr val="009052"/>
                </a:solidFill>
                <a:latin typeface="Calibri"/>
                <a:ea typeface="Calibri"/>
                <a:cs typeface="Calibri"/>
                <a:sym typeface="Calibri"/>
              </a:rPr>
              <a:t>a hierarchy of spatial scales</a:t>
            </a:r>
            <a:r>
              <a:rPr lang="it-IT" sz="2400" b="0" i="0" u="none" strike="noStrike" cap="none" dirty="0">
                <a:solidFill>
                  <a:srgbClr val="00905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228600" marR="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5"/>
          <p:cNvPicPr preferRelativeResize="0"/>
          <p:nvPr/>
        </p:nvPicPr>
        <p:blipFill rotWithShape="1">
          <a:blip r:embed="rId3">
            <a:alphaModFix/>
          </a:blip>
          <a:srcRect r="1865"/>
          <a:stretch/>
        </p:blipFill>
        <p:spPr>
          <a:xfrm>
            <a:off x="5621866" y="1033859"/>
            <a:ext cx="6308594" cy="4790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9CCBC49C-9933-4D97-8F7D-31186B77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338" y="5969000"/>
            <a:ext cx="1533525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7861BE9A-8A67-4F5A-B258-79CB0442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6135688"/>
            <a:ext cx="9858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55E887B6-E903-4B36-B6AF-FC13BC0A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3" t="1537" r="4248" b="2948"/>
          <a:stretch>
            <a:fillRect/>
          </a:stretch>
        </p:blipFill>
        <p:spPr bwMode="auto">
          <a:xfrm>
            <a:off x="5749925" y="1558925"/>
            <a:ext cx="1684338" cy="3090863"/>
          </a:xfrm>
          <a:prstGeom prst="rect">
            <a:avLst/>
          </a:prstGeom>
          <a:noFill/>
          <a:ln w="9360" cap="flat">
            <a:solidFill>
              <a:srgbClr val="00905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773" t="1537" r="4248" b="2948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338C096-E1EA-4F28-A1CD-2D4EF5F78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991" r="14491" b="3275"/>
          <a:stretch>
            <a:fillRect/>
          </a:stretch>
        </p:blipFill>
        <p:spPr bwMode="auto">
          <a:xfrm>
            <a:off x="939800" y="1558925"/>
            <a:ext cx="3546475" cy="3090863"/>
          </a:xfrm>
          <a:prstGeom prst="rect">
            <a:avLst/>
          </a:prstGeom>
          <a:noFill/>
          <a:ln w="9360" cap="flat">
            <a:solidFill>
              <a:srgbClr val="00905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22" t="1991" r="14491" b="3275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Rectangle 5">
            <a:extLst>
              <a:ext uri="{FF2B5EF4-FFF2-40B4-BE49-F238E27FC236}">
                <a16:creationId xmlns:a16="http://schemas.microsoft.com/office/drawing/2014/main" id="{C1AA5917-E9C9-4563-B526-1CC024BF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8" y="4921250"/>
            <a:ext cx="22669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l-GR" altLang="el-GR" b="1">
                <a:solidFill>
                  <a:srgbClr val="009973"/>
                </a:solidFill>
                <a:latin typeface="Calibri" panose="020F0502020204030204" pitchFamily="34" charset="0"/>
              </a:rPr>
              <a:t>MACRO LEVEL </a:t>
            </a:r>
            <a:br>
              <a:rPr lang="el-GR" altLang="el-GR" b="1">
                <a:solidFill>
                  <a:srgbClr val="009973"/>
                </a:solidFill>
                <a:latin typeface="Calibri" panose="020F0502020204030204" pitchFamily="34" charset="0"/>
              </a:rPr>
            </a:br>
            <a:r>
              <a:rPr lang="el-GR" altLang="el-GR">
                <a:solidFill>
                  <a:srgbClr val="0070C0"/>
                </a:solidFill>
                <a:latin typeface="Calibri" panose="020F0502020204030204" pitchFamily="34" charset="0"/>
              </a:rPr>
              <a:t>Mediterranean Region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01CA6957-AA82-496D-ABCB-3842F3522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813" y="4921250"/>
            <a:ext cx="15684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l-GR" altLang="el-GR" b="1">
                <a:solidFill>
                  <a:srgbClr val="009973"/>
                </a:solidFill>
                <a:latin typeface="Calibri" panose="020F0502020204030204" pitchFamily="34" charset="0"/>
              </a:rPr>
              <a:t>MESO LEVEL</a:t>
            </a:r>
            <a:r>
              <a:rPr lang="el-GR" altLang="el-GR" b="1">
                <a:latin typeface="Calibri" panose="020F0502020204030204" pitchFamily="34" charset="0"/>
              </a:rPr>
              <a:t> </a:t>
            </a:r>
          </a:p>
          <a:p>
            <a:pPr algn="ctr" hangingPunct="1">
              <a:lnSpc>
                <a:spcPct val="100000"/>
              </a:lnSpc>
            </a:pPr>
            <a:r>
              <a:rPr lang="el-GR" altLang="el-GR">
                <a:solidFill>
                  <a:srgbClr val="0070C0"/>
                </a:solidFill>
                <a:latin typeface="Calibri" panose="020F0502020204030204" pitchFamily="34" charset="0"/>
              </a:rPr>
              <a:t>Nile river basin</a:t>
            </a:r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203D7B17-5B86-464C-9109-274ADEA75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4921250"/>
            <a:ext cx="31718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l-GR" altLang="el-GR" b="1">
                <a:solidFill>
                  <a:srgbClr val="009973"/>
                </a:solidFill>
                <a:latin typeface="Calibri" panose="020F0502020204030204" pitchFamily="34" charset="0"/>
              </a:rPr>
              <a:t>MICRO LEVEL </a:t>
            </a:r>
            <a:r>
              <a:rPr lang="el-GR" altLang="el-GR">
                <a:latin typeface="Calibri" panose="020F0502020204030204" pitchFamily="34" charset="0"/>
              </a:rPr>
              <a:t/>
            </a:r>
            <a:br>
              <a:rPr lang="el-GR" altLang="el-GR">
                <a:latin typeface="Calibri" panose="020F0502020204030204" pitchFamily="34" charset="0"/>
              </a:rPr>
            </a:br>
            <a:r>
              <a:rPr lang="el-GR" altLang="el-GR">
                <a:solidFill>
                  <a:srgbClr val="0070C0"/>
                </a:solidFill>
                <a:latin typeface="Calibri" panose="020F0502020204030204" pitchFamily="34" charset="0"/>
              </a:rPr>
              <a:t>Demo Site - Cairo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2469CAA2-00AE-4E53-9E8F-60881D0BB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3683000"/>
            <a:ext cx="503237" cy="1147763"/>
          </a:xfrm>
          <a:prstGeom prst="rect">
            <a:avLst/>
          </a:prstGeom>
          <a:solidFill>
            <a:srgbClr val="009052">
              <a:alpha val="32999"/>
            </a:srgbClr>
          </a:solidFill>
          <a:ln w="12600" cap="flat">
            <a:solidFill>
              <a:srgbClr val="00905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E8841646-9ECE-4B47-ADA2-ED62F67FBA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2538" y="1555750"/>
            <a:ext cx="1957387" cy="2130425"/>
          </a:xfrm>
          <a:prstGeom prst="line">
            <a:avLst/>
          </a:prstGeom>
          <a:noFill/>
          <a:ln w="6480" cap="flat">
            <a:solidFill>
              <a:srgbClr val="00905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178" name="Line 10">
            <a:extLst>
              <a:ext uri="{FF2B5EF4-FFF2-40B4-BE49-F238E27FC236}">
                <a16:creationId xmlns:a16="http://schemas.microsoft.com/office/drawing/2014/main" id="{90602340-5677-43D6-B724-9600E8B342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2538" y="4621213"/>
            <a:ext cx="1957387" cy="212725"/>
          </a:xfrm>
          <a:prstGeom prst="line">
            <a:avLst/>
          </a:prstGeom>
          <a:noFill/>
          <a:ln w="6480" cap="flat">
            <a:solidFill>
              <a:srgbClr val="00905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179" name="Rectangle 11">
            <a:extLst>
              <a:ext uri="{FF2B5EF4-FFF2-40B4-BE49-F238E27FC236}">
                <a16:creationId xmlns:a16="http://schemas.microsoft.com/office/drawing/2014/main" id="{0CE07323-CBB2-45AA-B8EC-F72177AA5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225" y="1835150"/>
            <a:ext cx="425450" cy="269875"/>
          </a:xfrm>
          <a:prstGeom prst="rect">
            <a:avLst/>
          </a:prstGeom>
          <a:solidFill>
            <a:srgbClr val="009052">
              <a:alpha val="32999"/>
            </a:srgbClr>
          </a:solidFill>
          <a:ln w="12600" cap="flat">
            <a:solidFill>
              <a:srgbClr val="00905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7180" name="Line 12">
            <a:extLst>
              <a:ext uri="{FF2B5EF4-FFF2-40B4-BE49-F238E27FC236}">
                <a16:creationId xmlns:a16="http://schemas.microsoft.com/office/drawing/2014/main" id="{B0B2B0A8-C7B5-4EA6-A163-27D7259FD8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1313" y="1835150"/>
            <a:ext cx="1781175" cy="614363"/>
          </a:xfrm>
          <a:prstGeom prst="line">
            <a:avLst/>
          </a:prstGeom>
          <a:noFill/>
          <a:ln w="6480" cap="flat">
            <a:solidFill>
              <a:srgbClr val="00905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40DCBE47-E4FF-441F-B838-87D77ECF62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5225" y="2103438"/>
            <a:ext cx="2225675" cy="2520950"/>
          </a:xfrm>
          <a:prstGeom prst="line">
            <a:avLst/>
          </a:prstGeom>
          <a:noFill/>
          <a:ln w="6480" cap="flat">
            <a:solidFill>
              <a:srgbClr val="00905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182" name="Rectangle 14">
            <a:extLst>
              <a:ext uri="{FF2B5EF4-FFF2-40B4-BE49-F238E27FC236}">
                <a16:creationId xmlns:a16="http://schemas.microsoft.com/office/drawing/2014/main" id="{EFFDDE95-7ACD-4836-9BB4-D6FAF3D76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" y="290513"/>
            <a:ext cx="103409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l-GR" altLang="el-GR" sz="2800" dirty="0" err="1">
                <a:solidFill>
                  <a:srgbClr val="009973"/>
                </a:solidFill>
                <a:latin typeface="Calibri Light" panose="020F0302020204030204" pitchFamily="34" charset="0"/>
              </a:rPr>
              <a:t>Three</a:t>
            </a:r>
            <a:r>
              <a:rPr lang="el-GR" altLang="el-GR" sz="2800" dirty="0">
                <a:solidFill>
                  <a:srgbClr val="009973"/>
                </a:solidFill>
                <a:latin typeface="Calibri Light" panose="020F0302020204030204" pitchFamily="34" charset="0"/>
              </a:rPr>
              <a:t> </a:t>
            </a:r>
            <a:r>
              <a:rPr lang="el-GR" altLang="el-GR" sz="2800" dirty="0" err="1">
                <a:solidFill>
                  <a:srgbClr val="009973"/>
                </a:solidFill>
                <a:latin typeface="Calibri Light" panose="020F0302020204030204" pitchFamily="34" charset="0"/>
              </a:rPr>
              <a:t>Levels</a:t>
            </a:r>
            <a:r>
              <a:rPr lang="el-GR" altLang="el-GR" sz="2800" dirty="0">
                <a:solidFill>
                  <a:srgbClr val="009973"/>
                </a:solidFill>
                <a:latin typeface="Calibri Light" panose="020F0302020204030204" pitchFamily="34" charset="0"/>
              </a:rPr>
              <a:t> of AWESOME</a:t>
            </a:r>
          </a:p>
        </p:txBody>
      </p:sp>
      <p:pic>
        <p:nvPicPr>
          <p:cNvPr id="7183" name="Picture 15">
            <a:extLst>
              <a:ext uri="{FF2B5EF4-FFF2-40B4-BE49-F238E27FC236}">
                <a16:creationId xmlns:a16="http://schemas.microsoft.com/office/drawing/2014/main" id="{E63C5CAF-5EC5-404F-8E20-78C8F4710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2376488"/>
            <a:ext cx="3030537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"/>
          <p:cNvSpPr txBox="1"/>
          <p:nvPr/>
        </p:nvSpPr>
        <p:spPr>
          <a:xfrm>
            <a:off x="209840" y="344775"/>
            <a:ext cx="8997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it-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3 LEVELS OF AWESOME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6"/>
          <p:cNvSpPr txBox="1">
            <a:spLocks noGrp="1"/>
          </p:cNvSpPr>
          <p:nvPr>
            <p:ph type="body" idx="1"/>
          </p:nvPr>
        </p:nvSpPr>
        <p:spPr>
          <a:xfrm>
            <a:off x="677334" y="139646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052"/>
              </a:buClr>
              <a:buSzPts val="2800"/>
              <a:buNone/>
            </a:pPr>
            <a:r>
              <a:rPr lang="it-IT" b="1">
                <a:solidFill>
                  <a:srgbClr val="009052"/>
                </a:solidFill>
              </a:rPr>
              <a:t>MICRO LEVEL</a:t>
            </a:r>
            <a:endParaRPr/>
          </a:p>
        </p:txBody>
      </p:sp>
      <p:sp>
        <p:nvSpPr>
          <p:cNvPr id="240" name="Google Shape;240;p6"/>
          <p:cNvSpPr/>
          <p:nvPr/>
        </p:nvSpPr>
        <p:spPr>
          <a:xfrm>
            <a:off x="677324" y="1830425"/>
            <a:ext cx="914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Exploring effectiveness of alternative smart food production options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8673708" y="5224582"/>
            <a:ext cx="18854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Aquaponics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1209949" y="5224582"/>
            <a:ext cx="20068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Hydroponics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5035177" y="5224582"/>
            <a:ext cx="19736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Aquaculture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6"/>
          <p:cNvPicPr preferRelativeResize="0"/>
          <p:nvPr/>
        </p:nvPicPr>
        <p:blipFill rotWithShape="1">
          <a:blip r:embed="rId3">
            <a:alphaModFix/>
          </a:blip>
          <a:srcRect r="9773"/>
          <a:stretch/>
        </p:blipFill>
        <p:spPr>
          <a:xfrm>
            <a:off x="8147082" y="2663603"/>
            <a:ext cx="2938706" cy="24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6" descr="A close up of a flower garde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6595" r="9918"/>
          <a:stretch/>
        </p:blipFill>
        <p:spPr>
          <a:xfrm>
            <a:off x="909476" y="2661992"/>
            <a:ext cx="2938706" cy="24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6" descr="A pile of frie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8484" t="1660" r="10387" b="-1660"/>
          <a:stretch/>
        </p:blipFill>
        <p:spPr>
          <a:xfrm>
            <a:off x="4528278" y="2663603"/>
            <a:ext cx="2987481" cy="2449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"/>
          <p:cNvSpPr txBox="1">
            <a:spLocks noGrp="1"/>
          </p:cNvSpPr>
          <p:nvPr>
            <p:ph type="body" idx="1"/>
          </p:nvPr>
        </p:nvSpPr>
        <p:spPr>
          <a:xfrm>
            <a:off x="347133" y="12533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052"/>
              </a:buClr>
              <a:buSzPts val="2800"/>
              <a:buNone/>
            </a:pPr>
            <a:r>
              <a:rPr lang="it-IT" b="1">
                <a:solidFill>
                  <a:srgbClr val="009052"/>
                </a:solidFill>
              </a:rPr>
              <a:t>MESO LEVEL</a:t>
            </a:r>
            <a:endParaRPr/>
          </a:p>
        </p:txBody>
      </p:sp>
      <p:sp>
        <p:nvSpPr>
          <p:cNvPr id="253" name="Google Shape;253;p7"/>
          <p:cNvSpPr/>
          <p:nvPr/>
        </p:nvSpPr>
        <p:spPr>
          <a:xfrm>
            <a:off x="347134" y="1688367"/>
            <a:ext cx="61912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Exploring integration and upscaling of smart food technologies in river basin management</a:t>
            </a:r>
            <a:endParaRPr/>
          </a:p>
        </p:txBody>
      </p:sp>
      <p:pic>
        <p:nvPicPr>
          <p:cNvPr id="254" name="Google Shape;2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9992" y="835025"/>
            <a:ext cx="3890962" cy="518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1695" y="2623665"/>
            <a:ext cx="5357955" cy="354599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7"/>
          <p:cNvSpPr txBox="1"/>
          <p:nvPr/>
        </p:nvSpPr>
        <p:spPr>
          <a:xfrm>
            <a:off x="209838" y="344775"/>
            <a:ext cx="951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it-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3 LEVELS OF AWESOME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"/>
          <p:cNvSpPr txBox="1">
            <a:spLocks noGrp="1"/>
          </p:cNvSpPr>
          <p:nvPr>
            <p:ph type="body" idx="1"/>
          </p:nvPr>
        </p:nvSpPr>
        <p:spPr>
          <a:xfrm>
            <a:off x="450897" y="14303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052"/>
              </a:buClr>
              <a:buSzPts val="2800"/>
              <a:buNone/>
            </a:pPr>
            <a:r>
              <a:rPr lang="it-IT" b="1">
                <a:solidFill>
                  <a:srgbClr val="009052"/>
                </a:solidFill>
              </a:rPr>
              <a:t>MACRO LEVEL</a:t>
            </a:r>
            <a:endParaRPr/>
          </a:p>
        </p:txBody>
      </p:sp>
      <p:sp>
        <p:nvSpPr>
          <p:cNvPr id="263" name="Google Shape;263;p8"/>
          <p:cNvSpPr/>
          <p:nvPr/>
        </p:nvSpPr>
        <p:spPr>
          <a:xfrm>
            <a:off x="450897" y="1894068"/>
            <a:ext cx="417671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it-IT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Generating future population, food, energy and water scenarios and regional policies to the meso scale</a:t>
            </a:r>
            <a:endParaRPr/>
          </a:p>
        </p:txBody>
      </p:sp>
      <p:pic>
        <p:nvPicPr>
          <p:cNvPr id="264" name="Google Shape;26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803" y="3748259"/>
            <a:ext cx="6502400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6824" y="1163796"/>
            <a:ext cx="6489700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8"/>
          <p:cNvSpPr txBox="1"/>
          <p:nvPr/>
        </p:nvSpPr>
        <p:spPr>
          <a:xfrm>
            <a:off x="209835" y="344775"/>
            <a:ext cx="10843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it-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3 LEVELS OF AWESOME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"/>
          <p:cNvSpPr txBox="1">
            <a:spLocks noGrp="1"/>
          </p:cNvSpPr>
          <p:nvPr>
            <p:ph type="title"/>
          </p:nvPr>
        </p:nvSpPr>
        <p:spPr>
          <a:xfrm>
            <a:off x="281353" y="365125"/>
            <a:ext cx="11072447" cy="55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/>
              <a:t>AWESOME MODELING FRAMEWORK</a:t>
            </a:r>
            <a:endParaRPr/>
          </a:p>
        </p:txBody>
      </p:sp>
      <p:pic>
        <p:nvPicPr>
          <p:cNvPr id="273" name="Google Shape;273;p9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904" t="14400" r="34926" b="24027"/>
          <a:stretch/>
        </p:blipFill>
        <p:spPr>
          <a:xfrm>
            <a:off x="3304314" y="922392"/>
            <a:ext cx="5583371" cy="5346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"/>
          <p:cNvSpPr txBox="1">
            <a:spLocks noGrp="1"/>
          </p:cNvSpPr>
          <p:nvPr>
            <p:ph type="title"/>
          </p:nvPr>
        </p:nvSpPr>
        <p:spPr>
          <a:xfrm>
            <a:off x="281353" y="365125"/>
            <a:ext cx="11072447" cy="55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it-IT"/>
              <a:t>AWESOME CASE STUDY</a:t>
            </a:r>
            <a:endParaRPr/>
          </a:p>
        </p:txBody>
      </p:sp>
      <p:sp>
        <p:nvSpPr>
          <p:cNvPr id="280" name="Google Shape;280;p10"/>
          <p:cNvSpPr/>
          <p:nvPr/>
        </p:nvSpPr>
        <p:spPr>
          <a:xfrm>
            <a:off x="9923308" y="6286390"/>
            <a:ext cx="10550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(MWRI, 2017)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0"/>
          <p:cNvSpPr txBox="1"/>
          <p:nvPr/>
        </p:nvSpPr>
        <p:spPr>
          <a:xfrm>
            <a:off x="3783816" y="1222701"/>
            <a:ext cx="48696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Population growth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 change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Transboundary agreements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management measures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availability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security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development and environment</a:t>
            </a:r>
            <a:endParaRPr/>
          </a:p>
        </p:txBody>
      </p:sp>
      <p:sp>
        <p:nvSpPr>
          <p:cNvPr id="282" name="Google Shape;282;p10"/>
          <p:cNvSpPr/>
          <p:nvPr/>
        </p:nvSpPr>
        <p:spPr>
          <a:xfrm>
            <a:off x="3748344" y="3824178"/>
            <a:ext cx="4955464" cy="2600712"/>
          </a:xfrm>
          <a:prstGeom prst="rect">
            <a:avLst/>
          </a:prstGeom>
          <a:noFill/>
          <a:ln w="9525" cap="flat" cmpd="sng">
            <a:solidFill>
              <a:srgbClr val="4BAB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</a:t>
            </a:r>
            <a:r>
              <a:rPr lang="it-I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efficiency</a:t>
            </a: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by</a:t>
            </a:r>
            <a:endParaRPr/>
          </a:p>
          <a:p>
            <a:pPr marL="285750" marR="0" lvl="0" indent="-1841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</a:t>
            </a: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household consumption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Coordination within </a:t>
            </a:r>
            <a:r>
              <a:rPr lang="it-I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IWRM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Regulatory</a:t>
            </a: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framework revised and updated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0"/>
          <p:cNvSpPr txBox="1"/>
          <p:nvPr/>
        </p:nvSpPr>
        <p:spPr>
          <a:xfrm>
            <a:off x="307857" y="4684303"/>
            <a:ext cx="24395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rgbClr val="4BAB3D"/>
                </a:solidFill>
                <a:latin typeface="Calibri"/>
                <a:ea typeface="Calibri"/>
                <a:cs typeface="Calibri"/>
                <a:sym typeface="Calibri"/>
              </a:rPr>
              <a:t>STRATEGIC MEASURES &amp; OBJECTIVES IN EGYPT (NILE DELTA)</a:t>
            </a:r>
            <a:endParaRPr sz="1600">
              <a:solidFill>
                <a:srgbClr val="4BAB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0"/>
          <p:cNvSpPr txBox="1"/>
          <p:nvPr/>
        </p:nvSpPr>
        <p:spPr>
          <a:xfrm>
            <a:off x="307857" y="1582119"/>
            <a:ext cx="24395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4BAB3D"/>
                </a:solidFill>
                <a:latin typeface="Calibri"/>
                <a:ea typeface="Calibri"/>
                <a:cs typeface="Calibri"/>
                <a:sym typeface="Calibri"/>
              </a:rPr>
              <a:t>MAIN CHALLENGES IN THE NILE</a:t>
            </a:r>
            <a:endParaRPr sz="2000">
              <a:solidFill>
                <a:srgbClr val="4BAB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0"/>
          <p:cNvPicPr preferRelativeResize="0"/>
          <p:nvPr/>
        </p:nvPicPr>
        <p:blipFill rotWithShape="1">
          <a:blip r:embed="rId3">
            <a:alphaModFix/>
          </a:blip>
          <a:srcRect r="5007" b="1136"/>
          <a:stretch/>
        </p:blipFill>
        <p:spPr>
          <a:xfrm>
            <a:off x="8964563" y="1348868"/>
            <a:ext cx="2972588" cy="436431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0"/>
          <p:cNvSpPr/>
          <p:nvPr/>
        </p:nvSpPr>
        <p:spPr>
          <a:xfrm>
            <a:off x="3030995" y="1783767"/>
            <a:ext cx="457200" cy="1967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BAB3D"/>
          </a:solidFill>
          <a:ln w="12700" cap="flat" cmpd="sng">
            <a:solidFill>
              <a:srgbClr val="4BAB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0"/>
          <p:cNvSpPr txBox="1"/>
          <p:nvPr/>
        </p:nvSpPr>
        <p:spPr>
          <a:xfrm>
            <a:off x="1576711" y="2845398"/>
            <a:ext cx="243954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rgbClr val="4BAB3D"/>
                </a:solidFill>
                <a:latin typeface="Calibri"/>
                <a:ea typeface="Calibri"/>
                <a:cs typeface="Calibri"/>
                <a:sym typeface="Calibri"/>
              </a:rPr>
              <a:t>THREAT FOR</a:t>
            </a:r>
            <a:endParaRPr sz="1600">
              <a:solidFill>
                <a:srgbClr val="4BAB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0"/>
          <p:cNvSpPr txBox="1"/>
          <p:nvPr/>
        </p:nvSpPr>
        <p:spPr>
          <a:xfrm>
            <a:off x="4097075" y="4184486"/>
            <a:ext cx="4740900" cy="1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t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Expanding desalination in coastal and remote areas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t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Pumping GW rationally and sustainably</a:t>
            </a:r>
            <a:endParaRPr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t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Expanding greenhouse cultivations (e.g., hydroponics)</a:t>
            </a:r>
            <a:endParaRPr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⮚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t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Promoting less consuming and salt tolerant crops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0"/>
          <p:cNvSpPr/>
          <p:nvPr/>
        </p:nvSpPr>
        <p:spPr>
          <a:xfrm>
            <a:off x="3030995" y="5008856"/>
            <a:ext cx="457200" cy="1967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BAB3D"/>
          </a:solidFill>
          <a:ln w="12700" cap="flat" cmpd="sng">
            <a:solidFill>
              <a:srgbClr val="4BAB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786</Words>
  <Application>Microsoft Office PowerPoint</Application>
  <PresentationFormat>Ευρεία οθόνη</PresentationFormat>
  <Paragraphs>156</Paragraphs>
  <Slides>18</Slides>
  <Notes>16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7" baseType="lpstr">
      <vt:lpstr>Microsoft YaHei</vt:lpstr>
      <vt:lpstr>Arial</vt:lpstr>
      <vt:lpstr>Calibri</vt:lpstr>
      <vt:lpstr>Calibri Light</vt:lpstr>
      <vt:lpstr>Josefin Sans</vt:lpstr>
      <vt:lpstr>Josefin Sans Thin</vt:lpstr>
      <vt:lpstr>Noto Sans Symbols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AWESOME MODELING FRAMEWORK</vt:lpstr>
      <vt:lpstr>AWESOME CASE STUDY</vt:lpstr>
      <vt:lpstr>Παρουσίαση του PowerPoint</vt:lpstr>
      <vt:lpstr>WP6 – STAKEHOLDERS ENGAGEMENT AND INTERACTION</vt:lpstr>
      <vt:lpstr>Case study elaboration </vt:lpstr>
      <vt:lpstr>Multi-Actor Working Groups (MAWGs)</vt:lpstr>
      <vt:lpstr>WEFE Nexus mental model </vt:lpstr>
      <vt:lpstr>Findings 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Lydia Stergiopoulou</dc:creator>
  <cp:lastModifiedBy>Lydia Stergiopoulou</cp:lastModifiedBy>
  <cp:revision>8</cp:revision>
  <dcterms:created xsi:type="dcterms:W3CDTF">2022-04-27T11:53:22Z</dcterms:created>
  <dcterms:modified xsi:type="dcterms:W3CDTF">2023-04-26T17:42:55Z</dcterms:modified>
</cp:coreProperties>
</file>