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77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78" r:id="rId13"/>
    <p:sldId id="267" r:id="rId1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ontserrat" pitchFamily="2" charset="77"/>
      <p:regular r:id="rId20"/>
      <p:bold r:id="rId21"/>
      <p:italic r:id="rId22"/>
      <p:boldItalic r:id="rId23"/>
    </p:embeddedFont>
    <p:embeddedFont>
      <p:font typeface="Proxima Nova" panose="02000506030000020004" pitchFamily="2" charset="0"/>
      <p:regular r:id="rId24"/>
      <p:bold r:id="rId25"/>
      <p:italic r:id="rId26"/>
      <p:boldItalic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JCVdi9iuY8NWa9ojYpq7c+mcy4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04"/>
    <p:restoredTop sz="94615"/>
  </p:normalViewPr>
  <p:slideViewPr>
    <p:cSldViewPr snapToGrid="0">
      <p:cViewPr>
        <p:scale>
          <a:sx n="119" d="100"/>
          <a:sy n="119" d="100"/>
        </p:scale>
        <p:origin x="1440" y="5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10c6425c5a1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" name="Google Shape;46;g10c6425c5a1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/>
              <a:t>what will ditto do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0c6425c5a1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10c6425c5a1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/>
              <a:t>LInks to IODE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0c6425c5a1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10c6425c5a1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/>
              <a:t>LInks to IODE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6636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0c6425c5a1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g10c6425c5a1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202124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The ambition of the summit is to:</a:t>
            </a:r>
            <a:endParaRPr>
              <a:solidFill>
                <a:srgbClr val="202124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Proxima Nova"/>
              <a:buChar char="●"/>
            </a:pPr>
            <a:r>
              <a:rPr lang="de-DE">
                <a:solidFill>
                  <a:srgbClr val="222222"/>
                </a:solidFill>
                <a:latin typeface="Proxima Nova"/>
                <a:ea typeface="Proxima Nova"/>
                <a:cs typeface="Proxima Nova"/>
                <a:sym typeface="Proxima Nova"/>
              </a:rPr>
              <a:t>advance community understanding of Digital Twins, their applications and benefits,</a:t>
            </a:r>
            <a:endParaRPr>
              <a:solidFill>
                <a:srgbClr val="22222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Proxima Nova"/>
              <a:buChar char="●"/>
            </a:pPr>
            <a:r>
              <a:rPr lang="de-DE">
                <a:solidFill>
                  <a:srgbClr val="222222"/>
                </a:solidFill>
                <a:latin typeface="Proxima Nova"/>
                <a:ea typeface="Proxima Nova"/>
                <a:cs typeface="Proxima Nova"/>
                <a:sym typeface="Proxima Nova"/>
              </a:rPr>
              <a:t>bring together the users and developers to learn how digital twins may benefit society,</a:t>
            </a:r>
            <a:endParaRPr>
              <a:solidFill>
                <a:srgbClr val="22222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Proxima Nova"/>
              <a:buChar char="●"/>
            </a:pPr>
            <a:r>
              <a:rPr lang="de-DE">
                <a:solidFill>
                  <a:srgbClr val="222222"/>
                </a:solidFill>
                <a:latin typeface="Proxima Nova"/>
                <a:ea typeface="Proxima Nova"/>
                <a:cs typeface="Proxima Nova"/>
                <a:sym typeface="Proxima Nova"/>
              </a:rPr>
              <a:t>share knowledge about Digital Twins and best practice,</a:t>
            </a:r>
            <a:endParaRPr>
              <a:solidFill>
                <a:srgbClr val="22222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Proxima Nova"/>
              <a:buChar char="●"/>
            </a:pPr>
            <a:r>
              <a:rPr lang="de-DE">
                <a:solidFill>
                  <a:srgbClr val="222222"/>
                </a:solidFill>
                <a:latin typeface="Proxima Nova"/>
                <a:ea typeface="Proxima Nova"/>
                <a:cs typeface="Proxima Nova"/>
                <a:sym typeface="Proxima Nova"/>
              </a:rPr>
              <a:t>promote co-design of digital twins and establish joint actions.</a:t>
            </a:r>
            <a:endParaRPr>
              <a:solidFill>
                <a:srgbClr val="202124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215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0c6425c5a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10c6425c5a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/>
              <a:t>Ditto fits into one of the challenge areas identified by the un decade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/>
              <a:t>what will ditto do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0c6425c5a1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10c6425c5a1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/>
              <a:t>how will it do it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0c6425c5a1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g10c6425c5a1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/>
              <a:t>how will it do it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0c6425c5a1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g10c6425c5a1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/>
              <a:t>LInks to IODE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0f86b690b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g10f86b690b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/>
              <a:t>LInks to IODE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0f86b690b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g10f86b690b4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/>
              <a:t>LInks to IODE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3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4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4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4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5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5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5" name="Google Shape;35;p5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9" name="Google Shape;39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2" name="Google Shape;42;p5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26" Type="http://schemas.openxmlformats.org/officeDocument/2006/relationships/image" Target="../media/image6.jpg"/><Relationship Id="rId3" Type="http://schemas.openxmlformats.org/officeDocument/2006/relationships/image" Target="../media/image1.jp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jpg"/><Relationship Id="rId17" Type="http://schemas.openxmlformats.org/officeDocument/2006/relationships/image" Target="../media/image58.jpg"/><Relationship Id="rId25" Type="http://schemas.openxmlformats.org/officeDocument/2006/relationships/image" Target="../media/image65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11" Type="http://schemas.openxmlformats.org/officeDocument/2006/relationships/image" Target="../media/image52.png"/><Relationship Id="rId24" Type="http://schemas.openxmlformats.org/officeDocument/2006/relationships/image" Target="../media/image4.jpg"/><Relationship Id="rId5" Type="http://schemas.openxmlformats.org/officeDocument/2006/relationships/image" Target="../media/image46.png"/><Relationship Id="rId15" Type="http://schemas.openxmlformats.org/officeDocument/2006/relationships/image" Target="../media/image56.jpg"/><Relationship Id="rId23" Type="http://schemas.openxmlformats.org/officeDocument/2006/relationships/image" Target="../media/image64.jpg"/><Relationship Id="rId10" Type="http://schemas.openxmlformats.org/officeDocument/2006/relationships/image" Target="../media/image51.jpg"/><Relationship Id="rId19" Type="http://schemas.openxmlformats.org/officeDocument/2006/relationships/image" Target="../media/image60.jpg"/><Relationship Id="rId4" Type="http://schemas.openxmlformats.org/officeDocument/2006/relationships/image" Target="../media/image45.png"/><Relationship Id="rId9" Type="http://schemas.openxmlformats.org/officeDocument/2006/relationships/image" Target="../media/image50.jpg"/><Relationship Id="rId14" Type="http://schemas.openxmlformats.org/officeDocument/2006/relationships/image" Target="../media/image55.jpg"/><Relationship Id="rId22" Type="http://schemas.openxmlformats.org/officeDocument/2006/relationships/image" Target="../media/image63.png"/><Relationship Id="rId27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5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g10c6425c5a1_0_246" descr="Information Technology Sector Round Up Infography | ITjobs.c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9962"/>
            <a:ext cx="5756717" cy="4253538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g10c6425c5a1_0_246"/>
          <p:cNvSpPr txBox="1">
            <a:spLocks noGrp="1"/>
          </p:cNvSpPr>
          <p:nvPr>
            <p:ph type="title" idx="4294967295"/>
          </p:nvPr>
        </p:nvSpPr>
        <p:spPr>
          <a:xfrm>
            <a:off x="73173" y="214800"/>
            <a:ext cx="83604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b="1" dirty="0">
                <a:solidFill>
                  <a:srgbClr val="002060"/>
                </a:solidFill>
              </a:rPr>
              <a:t>Digital </a:t>
            </a:r>
            <a:r>
              <a:rPr lang="de-DE" b="1" dirty="0" err="1">
                <a:solidFill>
                  <a:srgbClr val="002060"/>
                </a:solidFill>
              </a:rPr>
              <a:t>Twins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of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the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Ocean</a:t>
            </a:r>
            <a:r>
              <a:rPr lang="de-DE" b="1" dirty="0">
                <a:solidFill>
                  <a:srgbClr val="002060"/>
                </a:solidFill>
              </a:rPr>
              <a:t> - DITTO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53" name="Google Shape;53;g10c6425c5a1_0_246"/>
          <p:cNvSpPr/>
          <p:nvPr/>
        </p:nvSpPr>
        <p:spPr>
          <a:xfrm>
            <a:off x="2452699" y="880875"/>
            <a:ext cx="3484853" cy="4262625"/>
          </a:xfrm>
          <a:prstGeom prst="rect">
            <a:avLst/>
          </a:prstGeom>
          <a:gradFill>
            <a:gsLst>
              <a:gs pos="0">
                <a:schemeClr val="lt1"/>
              </a:gs>
              <a:gs pos="43000">
                <a:schemeClr val="lt1"/>
              </a:gs>
              <a:gs pos="98000">
                <a:srgbClr val="EDEDED">
                  <a:alpha val="0"/>
                </a:srgbClr>
              </a:gs>
              <a:gs pos="100000">
                <a:srgbClr val="EDEDED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g10c6425c5a1_0_246"/>
          <p:cNvSpPr txBox="1">
            <a:spLocks noGrp="1"/>
          </p:cNvSpPr>
          <p:nvPr>
            <p:ph type="title" idx="4294967295"/>
          </p:nvPr>
        </p:nvSpPr>
        <p:spPr>
          <a:xfrm>
            <a:off x="133285" y="1066054"/>
            <a:ext cx="4153809" cy="23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925" rIns="0" bIns="0" anchor="t" anchorCtr="0">
            <a:noAutofit/>
          </a:bodyPr>
          <a:lstStyle/>
          <a:p>
            <a:pPr marL="6785" marR="2857" lvl="0" indent="-71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br>
              <a:rPr lang="de-DE" sz="2419" b="1" dirty="0">
                <a:solidFill>
                  <a:schemeClr val="lt1"/>
                </a:solidFill>
              </a:rPr>
            </a:br>
            <a:r>
              <a:rPr lang="de-DE" sz="2419" b="1" dirty="0" err="1">
                <a:solidFill>
                  <a:schemeClr val="lt1"/>
                </a:solidFill>
              </a:rPr>
              <a:t>Opportunities</a:t>
            </a:r>
            <a:r>
              <a:rPr lang="de-DE" sz="2419" b="1" dirty="0">
                <a:solidFill>
                  <a:schemeClr val="lt1"/>
                </a:solidFill>
              </a:rPr>
              <a:t> </a:t>
            </a:r>
            <a:r>
              <a:rPr lang="de-DE" sz="2419" b="1" dirty="0" err="1">
                <a:solidFill>
                  <a:schemeClr val="lt1"/>
                </a:solidFill>
              </a:rPr>
              <a:t>to</a:t>
            </a:r>
            <a:r>
              <a:rPr lang="de-DE" sz="2419" b="1" dirty="0">
                <a:solidFill>
                  <a:schemeClr val="lt1"/>
                </a:solidFill>
              </a:rPr>
              <a:t> </a:t>
            </a:r>
            <a:r>
              <a:rPr lang="de-DE" sz="2419" b="1" dirty="0" err="1">
                <a:solidFill>
                  <a:schemeClr val="lt1"/>
                </a:solidFill>
              </a:rPr>
              <a:t>inform</a:t>
            </a:r>
            <a:r>
              <a:rPr lang="de-DE" sz="2419" b="1" dirty="0">
                <a:solidFill>
                  <a:schemeClr val="lt1"/>
                </a:solidFill>
              </a:rPr>
              <a:t> </a:t>
            </a:r>
            <a:r>
              <a:rPr lang="de-DE" sz="2419" b="1" dirty="0" err="1">
                <a:solidFill>
                  <a:schemeClr val="lt1"/>
                </a:solidFill>
              </a:rPr>
              <a:t>sustainable</a:t>
            </a:r>
            <a:r>
              <a:rPr lang="de-DE" sz="2419" b="1" dirty="0">
                <a:solidFill>
                  <a:schemeClr val="lt1"/>
                </a:solidFill>
              </a:rPr>
              <a:t> </a:t>
            </a:r>
            <a:r>
              <a:rPr lang="de-DE" sz="2419" b="1" dirty="0" err="1">
                <a:solidFill>
                  <a:schemeClr val="lt1"/>
                </a:solidFill>
              </a:rPr>
              <a:t>ocean</a:t>
            </a:r>
            <a:r>
              <a:rPr lang="de-DE" sz="2419" b="1" dirty="0">
                <a:solidFill>
                  <a:schemeClr val="lt1"/>
                </a:solidFill>
              </a:rPr>
              <a:t> </a:t>
            </a:r>
            <a:r>
              <a:rPr lang="de-DE" sz="2419" b="1" dirty="0" err="1">
                <a:solidFill>
                  <a:schemeClr val="lt1"/>
                </a:solidFill>
              </a:rPr>
              <a:t>governance</a:t>
            </a:r>
            <a:r>
              <a:rPr lang="de-DE" sz="2419" b="1" dirty="0">
                <a:solidFill>
                  <a:schemeClr val="lt1"/>
                </a:solidFill>
              </a:rPr>
              <a:t> </a:t>
            </a:r>
            <a:endParaRPr sz="2419" dirty="0">
              <a:solidFill>
                <a:schemeClr val="lt1"/>
              </a:solidFill>
            </a:endParaRPr>
          </a:p>
        </p:txBody>
      </p:sp>
      <p:sp>
        <p:nvSpPr>
          <p:cNvPr id="55" name="Google Shape;55;g10c6425c5a1_0_246"/>
          <p:cNvSpPr txBox="1"/>
          <p:nvPr/>
        </p:nvSpPr>
        <p:spPr>
          <a:xfrm>
            <a:off x="4465665" y="3104216"/>
            <a:ext cx="1684471" cy="945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925" rIns="0" bIns="0" anchor="t" anchorCtr="0">
            <a:noAutofit/>
          </a:bodyPr>
          <a:lstStyle/>
          <a:p>
            <a:pPr marL="6785" marR="2857" lvl="0" indent="-71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785" marR="2857" lvl="0" indent="-71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12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Martin </a:t>
            </a:r>
            <a:r>
              <a:rPr lang="de-DE" sz="1200" b="1" i="0" u="none" strike="noStrike" cap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Visbeck</a:t>
            </a:r>
            <a:endParaRPr sz="12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785" marR="2857" lvl="0" indent="-71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-DE" sz="120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GEOMAR Helmholtz Center </a:t>
            </a:r>
            <a:r>
              <a:rPr lang="de-DE" sz="1200" i="0" u="none" strike="noStrike" cap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de-DE" sz="120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200" i="0" u="none" strike="noStrike" cap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Ocean</a:t>
            </a:r>
            <a:r>
              <a:rPr lang="de-DE" sz="120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Research</a:t>
            </a:r>
            <a:endParaRPr sz="120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785" marR="2857" lvl="0" indent="-71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-DE" sz="120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Kiel, Germany</a:t>
            </a:r>
            <a:endParaRPr sz="120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785" marR="2857" lvl="0" indent="-71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56;g10c6425c5a1_0_246" descr="A close up of a ma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0611" y="880875"/>
            <a:ext cx="2363780" cy="223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g10c6425c5a1_0_246" descr="A picture containing foo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24389" y="882551"/>
            <a:ext cx="2352700" cy="222166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g10c6425c5a1_0_246"/>
          <p:cNvSpPr/>
          <p:nvPr/>
        </p:nvSpPr>
        <p:spPr>
          <a:xfrm>
            <a:off x="6991764" y="3004226"/>
            <a:ext cx="2166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de-DE" sz="700" i="0" u="none" strike="noStrike" cap="none">
                <a:solidFill>
                  <a:srgbClr val="002060"/>
                </a:solidFill>
              </a:rPr>
              <a:t>"Jamie Oliver, British Antarctic Survey"</a:t>
            </a:r>
            <a:endParaRPr sz="700" i="0" u="none" strike="noStrike" cap="none">
              <a:solidFill>
                <a:srgbClr val="002060"/>
              </a:solidFill>
            </a:endParaRPr>
          </a:p>
        </p:txBody>
      </p:sp>
      <p:pic>
        <p:nvPicPr>
          <p:cNvPr id="59" name="Google Shape;59;g10c6425c5a1_0_2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93826" y="3306904"/>
            <a:ext cx="1061125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ABB869F-1020-C349-8F4A-060C190353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862" y="90504"/>
            <a:ext cx="751128" cy="6878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81FA7C8-08D0-B840-9FDE-2380A17028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4080" y="58750"/>
            <a:ext cx="1086659" cy="77770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680070A-1760-BD45-B569-B292187DFD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4972" y="3386120"/>
            <a:ext cx="490035" cy="49003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762EAE0-EFA7-E246-ADFB-F20F05E2A9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2406" y="4176239"/>
            <a:ext cx="937730" cy="75713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B38A5999-B52E-F74B-9FD6-20952061837C}"/>
              </a:ext>
            </a:extLst>
          </p:cNvPr>
          <p:cNvSpPr txBox="1"/>
          <p:nvPr/>
        </p:nvSpPr>
        <p:spPr>
          <a:xfrm>
            <a:off x="6223641" y="4288769"/>
            <a:ext cx="2152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EGU General Assembly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April 2023 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4F1B2F6-6D09-A542-8ADD-D2F726006A1E}"/>
              </a:ext>
            </a:extLst>
          </p:cNvPr>
          <p:cNvSpPr/>
          <p:nvPr/>
        </p:nvSpPr>
        <p:spPr>
          <a:xfrm>
            <a:off x="7296042" y="3316432"/>
            <a:ext cx="115142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85" marR="2857" lvl="0" indent="-713">
              <a:lnSpc>
                <a:spcPct val="90000"/>
              </a:lnSpc>
              <a:buSzPts val="1800"/>
            </a:pPr>
            <a:r>
              <a:rPr lang="de-DE" sz="1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Ute </a:t>
            </a:r>
            <a:r>
              <a:rPr lang="de-DE" sz="12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Brönner</a:t>
            </a:r>
            <a:endParaRPr lang="de-DE" sz="12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785" marR="2857" lvl="0" indent="-713">
              <a:lnSpc>
                <a:spcPct val="90000"/>
              </a:lnSpc>
              <a:buSzPts val="1800"/>
            </a:pPr>
            <a:r>
              <a:rPr lang="de-DE" sz="1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SINTEF </a:t>
            </a:r>
            <a:r>
              <a:rPr lang="de-DE" sz="12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Ocean</a:t>
            </a:r>
            <a:r>
              <a:rPr lang="de-DE" sz="1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Trondheim</a:t>
            </a:r>
          </a:p>
          <a:p>
            <a:pPr marL="6785" marR="2857" lvl="0" indent="-713">
              <a:lnSpc>
                <a:spcPct val="90000"/>
              </a:lnSpc>
              <a:buSzPts val="1800"/>
            </a:pPr>
            <a:r>
              <a:rPr lang="de-DE" sz="12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Norway</a:t>
            </a:r>
            <a:endParaRPr lang="de-DE" sz="1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g10c6425c5a1_0_186"/>
          <p:cNvGrpSpPr/>
          <p:nvPr/>
        </p:nvGrpSpPr>
        <p:grpSpPr>
          <a:xfrm>
            <a:off x="5216284" y="900988"/>
            <a:ext cx="3940576" cy="4253549"/>
            <a:chOff x="5203425" y="729300"/>
            <a:chExt cx="3940576" cy="4253549"/>
          </a:xfrm>
        </p:grpSpPr>
        <p:pic>
          <p:nvPicPr>
            <p:cNvPr id="185" name="Google Shape;185;g10c6425c5a1_0_186" descr="Information Technology Sector Round Up Infography | ITjobs.ca"/>
            <p:cNvPicPr preferRelativeResize="0"/>
            <p:nvPr/>
          </p:nvPicPr>
          <p:blipFill rotWithShape="1">
            <a:blip r:embed="rId3">
              <a:alphaModFix/>
            </a:blip>
            <a:srcRect r="31549"/>
            <a:stretch/>
          </p:blipFill>
          <p:spPr>
            <a:xfrm>
              <a:off x="5203425" y="729300"/>
              <a:ext cx="3940576" cy="42535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g10c6425c5a1_0_186"/>
            <p:cNvSpPr/>
            <p:nvPr/>
          </p:nvSpPr>
          <p:spPr>
            <a:xfrm flipH="1">
              <a:off x="5203450" y="729375"/>
              <a:ext cx="3940500" cy="4253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43000">
                  <a:schemeClr val="lt1"/>
                </a:gs>
                <a:gs pos="98000">
                  <a:srgbClr val="EDEDED">
                    <a:alpha val="0"/>
                  </a:srgbClr>
                </a:gs>
                <a:gs pos="100000">
                  <a:srgbClr val="EDEDED">
                    <a:alpha val="0"/>
                  </a:srgbClr>
                </a:gs>
              </a:gsLst>
              <a:lin ang="10800025" scaled="0"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0" name="Google Shape;190;g10c6425c5a1_0_186"/>
          <p:cNvPicPr preferRelativeResize="0"/>
          <p:nvPr/>
        </p:nvPicPr>
        <p:blipFill rotWithShape="1">
          <a:blip r:embed="rId4">
            <a:alphaModFix/>
          </a:blip>
          <a:srcRect l="55428"/>
          <a:stretch/>
        </p:blipFill>
        <p:spPr>
          <a:xfrm>
            <a:off x="5792251" y="1431151"/>
            <a:ext cx="3093566" cy="371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10c6425c5a1_0_186" descr="A picture containing text, indoor, des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7295" r="5905" b="2362"/>
          <a:stretch/>
        </p:blipFill>
        <p:spPr>
          <a:xfrm>
            <a:off x="158575" y="1431150"/>
            <a:ext cx="5503550" cy="371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10c6425c5a1_0_186"/>
          <p:cNvSpPr txBox="1"/>
          <p:nvPr/>
        </p:nvSpPr>
        <p:spPr>
          <a:xfrm>
            <a:off x="158577" y="888150"/>
            <a:ext cx="8998200" cy="543000"/>
          </a:xfrm>
          <a:prstGeom prst="rect">
            <a:avLst/>
          </a:prstGeom>
          <a:solidFill>
            <a:srgbClr val="ABDCF2">
              <a:alpha val="705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de-DE" b="1">
                <a:solidFill>
                  <a:srgbClr val="002060"/>
                </a:solidFill>
              </a:rPr>
              <a:t>Decision making theaters – Browser based systems – Jupiter Notebooks – 3D immersive environments</a:t>
            </a:r>
            <a:endParaRPr b="1" i="1">
              <a:solidFill>
                <a:srgbClr val="002060"/>
              </a:solidFill>
            </a:endParaRPr>
          </a:p>
        </p:txBody>
      </p:sp>
      <p:sp>
        <p:nvSpPr>
          <p:cNvPr id="193" name="Google Shape;193;g10c6425c5a1_0_186"/>
          <p:cNvSpPr txBox="1">
            <a:spLocks noGrp="1"/>
          </p:cNvSpPr>
          <p:nvPr>
            <p:ph type="title" idx="4294967295"/>
          </p:nvPr>
        </p:nvSpPr>
        <p:spPr>
          <a:xfrm>
            <a:off x="73173" y="214800"/>
            <a:ext cx="83604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de-DE" b="1">
                <a:solidFill>
                  <a:srgbClr val="002060"/>
                </a:solidFill>
              </a:rPr>
              <a:t>Delivering Digital Twin Information</a:t>
            </a:r>
            <a:endParaRPr b="1">
              <a:solidFill>
                <a:srgbClr val="002060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1CD0BD8-5FB5-B24E-BB31-6CA3234EF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4080" y="58750"/>
            <a:ext cx="1086659" cy="77770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5F3E504-F768-1040-8D2A-049F1DA870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862" y="90504"/>
            <a:ext cx="751128" cy="6878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g10c6425c5a1_0_203"/>
          <p:cNvGrpSpPr/>
          <p:nvPr/>
        </p:nvGrpSpPr>
        <p:grpSpPr>
          <a:xfrm>
            <a:off x="5216284" y="900988"/>
            <a:ext cx="3940576" cy="4253549"/>
            <a:chOff x="5203425" y="729300"/>
            <a:chExt cx="3940576" cy="4253549"/>
          </a:xfrm>
        </p:grpSpPr>
        <p:pic>
          <p:nvPicPr>
            <p:cNvPr id="199" name="Google Shape;199;g10c6425c5a1_0_203" descr="Information Technology Sector Round Up Infography | ITjobs.ca"/>
            <p:cNvPicPr preferRelativeResize="0"/>
            <p:nvPr/>
          </p:nvPicPr>
          <p:blipFill rotWithShape="1">
            <a:blip r:embed="rId3">
              <a:alphaModFix/>
            </a:blip>
            <a:srcRect r="31549"/>
            <a:stretch/>
          </p:blipFill>
          <p:spPr>
            <a:xfrm>
              <a:off x="5203425" y="729300"/>
              <a:ext cx="3940576" cy="42535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" name="Google Shape;200;g10c6425c5a1_0_203"/>
            <p:cNvSpPr/>
            <p:nvPr/>
          </p:nvSpPr>
          <p:spPr>
            <a:xfrm flipH="1">
              <a:off x="5203450" y="729375"/>
              <a:ext cx="3940500" cy="4253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43000">
                  <a:schemeClr val="lt1"/>
                </a:gs>
                <a:gs pos="98000">
                  <a:srgbClr val="EDEDED">
                    <a:alpha val="0"/>
                  </a:srgbClr>
                </a:gs>
                <a:gs pos="100000">
                  <a:srgbClr val="EDEDED">
                    <a:alpha val="0"/>
                  </a:srgbClr>
                </a:gs>
              </a:gsLst>
              <a:lin ang="10800025" scaled="0"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4" name="Google Shape;204;g10c6425c5a1_0_203"/>
          <p:cNvSpPr/>
          <p:nvPr/>
        </p:nvSpPr>
        <p:spPr>
          <a:xfrm>
            <a:off x="174710" y="885350"/>
            <a:ext cx="6527303" cy="4006200"/>
          </a:xfrm>
          <a:prstGeom prst="rect">
            <a:avLst/>
          </a:prstGeom>
          <a:solidFill>
            <a:schemeClr val="lt1">
              <a:alpha val="5333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de-DE" sz="1600" dirty="0" err="1">
                <a:latin typeface="+mn-lt"/>
                <a:cs typeface="Calibri" panose="020F0502020204030204" pitchFamily="34" charset="0"/>
              </a:rPr>
              <a:t>DITTO's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 </a:t>
            </a:r>
            <a:r>
              <a:rPr lang="de-DE" sz="1600" b="1" dirty="0" err="1">
                <a:latin typeface="+mn-lt"/>
                <a:cs typeface="Calibri" panose="020F0502020204030204" pitchFamily="34" charset="0"/>
              </a:rPr>
              <a:t>vision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 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is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a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world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where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DTOs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are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used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to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support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ocean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protection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ocean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governance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and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a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sustainable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Blue Economy.</a:t>
            </a:r>
          </a:p>
          <a:p>
            <a:pPr>
              <a:lnSpc>
                <a:spcPct val="150000"/>
              </a:lnSpc>
            </a:pPr>
            <a:r>
              <a:rPr lang="de-DE" sz="1600" dirty="0" err="1">
                <a:latin typeface="+mn-lt"/>
                <a:cs typeface="Calibri" panose="020F0502020204030204" pitchFamily="34" charset="0"/>
              </a:rPr>
              <a:t>DITTO's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 </a:t>
            </a:r>
            <a:r>
              <a:rPr lang="de-DE" sz="1600" b="1" dirty="0" err="1">
                <a:latin typeface="+mn-lt"/>
                <a:cs typeface="Calibri" panose="020F0502020204030204" pitchFamily="34" charset="0"/>
              </a:rPr>
              <a:t>mission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 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is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to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develop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and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share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a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common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understanding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of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DTOs;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to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establish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best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practices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in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their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development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;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and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to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advance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a DTO digital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framework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.</a:t>
            </a:r>
          </a:p>
          <a:p>
            <a:endParaRPr lang="de-DE" sz="1600" dirty="0">
              <a:latin typeface="+mn-lt"/>
              <a:cs typeface="Calibri" panose="020F0502020204030204" pitchFamily="34" charset="0"/>
            </a:endParaRPr>
          </a:p>
          <a:p>
            <a:r>
              <a:rPr lang="de-DE" sz="1600" dirty="0" err="1">
                <a:latin typeface="+mn-lt"/>
                <a:cs typeface="Calibri" panose="020F0502020204030204" pitchFamily="34" charset="0"/>
              </a:rPr>
              <a:t>Please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 </a:t>
            </a:r>
            <a:r>
              <a:rPr lang="de-DE" sz="1600" b="1" dirty="0" err="1">
                <a:latin typeface="+mn-lt"/>
                <a:cs typeface="Calibri" panose="020F0502020204030204" pitchFamily="34" charset="0"/>
              </a:rPr>
              <a:t>join</a:t>
            </a:r>
            <a:r>
              <a:rPr lang="de-DE" sz="1600" b="1" dirty="0">
                <a:latin typeface="+mn-lt"/>
                <a:cs typeface="Calibri" panose="020F0502020204030204" pitchFamily="34" charset="0"/>
              </a:rPr>
              <a:t> DITTO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 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to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contribute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to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its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Working Groups:</a:t>
            </a:r>
          </a:p>
          <a:p>
            <a:endParaRPr lang="de-DE" sz="1600" dirty="0">
              <a:latin typeface="+mn-lt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1600" dirty="0" err="1">
                <a:latin typeface="+mn-lt"/>
                <a:cs typeface="Calibri" panose="020F0502020204030204" pitchFamily="34" charset="0"/>
              </a:rPr>
              <a:t>Supportive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ocean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observations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&amp;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data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systems</a:t>
            </a:r>
            <a:endParaRPr lang="de-DE" sz="1600" dirty="0">
              <a:latin typeface="+mn-lt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1600" dirty="0">
                <a:latin typeface="+mn-lt"/>
                <a:cs typeface="Calibri" panose="020F0502020204030204" pitchFamily="34" charset="0"/>
              </a:rPr>
              <a:t>Data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analytics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&amp;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prediction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engines</a:t>
            </a:r>
            <a:endParaRPr lang="de-DE" sz="1600" dirty="0">
              <a:latin typeface="+mn-lt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1600" dirty="0">
                <a:latin typeface="+mn-lt"/>
                <a:cs typeface="Calibri" panose="020F0502020204030204" pitchFamily="34" charset="0"/>
              </a:rPr>
              <a:t>Data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lakes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&amp;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interoperability</a:t>
            </a:r>
            <a:endParaRPr lang="de-DE" sz="1600" dirty="0">
              <a:latin typeface="+mn-lt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1600" dirty="0">
                <a:latin typeface="+mn-lt"/>
                <a:cs typeface="Calibri" panose="020F0502020204030204" pitchFamily="34" charset="0"/>
              </a:rPr>
              <a:t>Interactive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layers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&amp;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visualizations</a:t>
            </a:r>
            <a:endParaRPr lang="de-DE" sz="1600" dirty="0">
              <a:latin typeface="+mn-lt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1600" dirty="0">
                <a:latin typeface="+mn-lt"/>
                <a:cs typeface="Calibri" panose="020F0502020204030204" pitchFamily="34" charset="0"/>
              </a:rPr>
              <a:t>Framework: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architecture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, design &amp;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implementation</a:t>
            </a:r>
            <a:endParaRPr lang="de-DE" sz="1600" dirty="0">
              <a:latin typeface="+mn-lt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1600" dirty="0">
                <a:latin typeface="+mn-lt"/>
                <a:cs typeface="Calibri" panose="020F0502020204030204" pitchFamily="34" charset="0"/>
              </a:rPr>
              <a:t>Education,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training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&amp;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capacity</a:t>
            </a:r>
            <a:r>
              <a:rPr lang="de-DE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+mn-lt"/>
                <a:cs typeface="Calibri" panose="020F0502020204030204" pitchFamily="34" charset="0"/>
              </a:rPr>
              <a:t>development</a:t>
            </a:r>
            <a:endParaRPr lang="de-DE" sz="16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05" name="Google Shape;205;g10c6425c5a1_0_203"/>
          <p:cNvSpPr txBox="1">
            <a:spLocks noGrp="1"/>
          </p:cNvSpPr>
          <p:nvPr>
            <p:ph type="title" idx="4294967295"/>
          </p:nvPr>
        </p:nvSpPr>
        <p:spPr>
          <a:xfrm>
            <a:off x="73173" y="214800"/>
            <a:ext cx="83604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de-DE" b="1" dirty="0">
                <a:solidFill>
                  <a:srgbClr val="002060"/>
                </a:solidFill>
              </a:rPr>
              <a:t>Digital </a:t>
            </a:r>
            <a:r>
              <a:rPr lang="de-DE" b="1" dirty="0" err="1">
                <a:solidFill>
                  <a:srgbClr val="002060"/>
                </a:solidFill>
              </a:rPr>
              <a:t>Twins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of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the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Ocean</a:t>
            </a:r>
            <a:r>
              <a:rPr lang="de-DE" b="1" dirty="0">
                <a:solidFill>
                  <a:srgbClr val="002060"/>
                </a:solidFill>
              </a:rPr>
              <a:t> - DITTO</a:t>
            </a:r>
            <a:endParaRPr b="1" dirty="0">
              <a:solidFill>
                <a:srgbClr val="002060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02E76C2-D151-9044-A50A-3DB5069A3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080" y="58750"/>
            <a:ext cx="1086659" cy="77770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0A6C32C-3B1B-724D-A874-D3D32DDAF5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8862" y="90504"/>
            <a:ext cx="751128" cy="6878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0"/>
          <p:cNvSpPr txBox="1"/>
          <p:nvPr/>
        </p:nvSpPr>
        <p:spPr>
          <a:xfrm>
            <a:off x="628649" y="1073105"/>
            <a:ext cx="7886700" cy="3540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1800" b="1" dirty="0">
              <a:solidFill>
                <a:srgbClr val="0D445B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453" name="Google Shape;453;p20"/>
          <p:cNvSpPr txBox="1"/>
          <p:nvPr/>
        </p:nvSpPr>
        <p:spPr>
          <a:xfrm>
            <a:off x="4571999" y="3280486"/>
            <a:ext cx="4101850" cy="1084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236F74"/>
              </a:buClr>
              <a:buSzPts val="2400"/>
            </a:pPr>
            <a:r>
              <a:rPr lang="de-DE" sz="1800" b="1" dirty="0">
                <a:solidFill>
                  <a:schemeClr val="tx1"/>
                </a:solidFill>
              </a:rPr>
              <a:t>Scan </a:t>
            </a:r>
            <a:r>
              <a:rPr lang="de-DE" sz="1800" b="1" dirty="0" err="1">
                <a:solidFill>
                  <a:schemeClr val="tx1"/>
                </a:solidFill>
              </a:rPr>
              <a:t>to</a:t>
            </a:r>
            <a:r>
              <a:rPr lang="de-DE" sz="1800" b="1" dirty="0">
                <a:solidFill>
                  <a:schemeClr val="tx1"/>
                </a:solidFill>
              </a:rPr>
              <a:t> </a:t>
            </a:r>
            <a:r>
              <a:rPr lang="de-DE" sz="1800" b="1" dirty="0" err="1">
                <a:solidFill>
                  <a:schemeClr val="tx1"/>
                </a:solidFill>
              </a:rPr>
              <a:t>join</a:t>
            </a:r>
            <a:r>
              <a:rPr lang="de-DE" sz="1800" b="1" dirty="0">
                <a:solidFill>
                  <a:schemeClr val="tx1"/>
                </a:solidFill>
              </a:rPr>
              <a:t> </a:t>
            </a:r>
            <a:r>
              <a:rPr lang="de-DE" sz="1800" b="1" dirty="0" err="1">
                <a:solidFill>
                  <a:schemeClr val="tx1"/>
                </a:solidFill>
              </a:rPr>
              <a:t>the</a:t>
            </a:r>
            <a:r>
              <a:rPr lang="de-DE" sz="1800" b="1" dirty="0">
                <a:solidFill>
                  <a:schemeClr val="tx1"/>
                </a:solidFill>
              </a:rPr>
              <a:t> DITTO Community!</a:t>
            </a:r>
            <a:endParaRPr sz="1050" dirty="0">
              <a:solidFill>
                <a:schemeClr val="tx1"/>
              </a:solidFill>
            </a:endParaRPr>
          </a:p>
          <a:p>
            <a:endParaRPr lang="de-DE" sz="2400" dirty="0">
              <a:solidFill>
                <a:schemeClr val="tx1"/>
              </a:solidFill>
            </a:endParaRPr>
          </a:p>
          <a:p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454" name="Google Shape;454;p20"/>
          <p:cNvSpPr txBox="1"/>
          <p:nvPr/>
        </p:nvSpPr>
        <p:spPr>
          <a:xfrm>
            <a:off x="4417827" y="1144261"/>
            <a:ext cx="4417829" cy="19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236F74"/>
              </a:buClr>
              <a:buSzPts val="2400"/>
            </a:pPr>
            <a:r>
              <a:rPr lang="de-DE" sz="1800" b="1" dirty="0">
                <a:solidFill>
                  <a:schemeClr val="tx1"/>
                </a:solidFill>
                <a:latin typeface="+mn-lt"/>
              </a:rPr>
              <a:t>Partner </a:t>
            </a:r>
            <a:r>
              <a:rPr lang="de-DE" sz="1800" b="1" dirty="0" err="1">
                <a:solidFill>
                  <a:schemeClr val="tx1"/>
                </a:solidFill>
                <a:latin typeface="+mn-lt"/>
              </a:rPr>
              <a:t>Application</a:t>
            </a:r>
            <a:r>
              <a:rPr lang="de-DE" sz="1800" b="1" dirty="0">
                <a:solidFill>
                  <a:schemeClr val="tx1"/>
                </a:solidFill>
                <a:latin typeface="+mn-lt"/>
              </a:rPr>
              <a:t> </a:t>
            </a:r>
            <a:endParaRPr sz="180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ts val="750"/>
              </a:spcBef>
              <a:buClr>
                <a:srgbClr val="0D445B"/>
              </a:buClr>
              <a:buSzPts val="1800"/>
            </a:pP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The </a:t>
            </a: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objective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of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the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partnership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is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to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support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each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other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through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a </a:t>
            </a: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network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of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DITTO </a:t>
            </a: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partners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.</a:t>
            </a:r>
            <a:endParaRPr sz="135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14313" indent="-214313">
              <a:spcBef>
                <a:spcPts val="1200"/>
              </a:spcBef>
              <a:buClr>
                <a:srgbClr val="0D445B"/>
              </a:buClr>
              <a:buSzPts val="1800"/>
              <a:buFont typeface="Arial"/>
              <a:buChar char="•"/>
            </a:pP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Once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you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have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submitted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the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application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the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DITTO </a:t>
            </a: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team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will </a:t>
            </a: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review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the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information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and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endParaRPr sz="1050" dirty="0">
              <a:solidFill>
                <a:schemeClr val="tx1"/>
              </a:solidFill>
              <a:latin typeface="+mn-lt"/>
            </a:endParaRPr>
          </a:p>
          <a:p>
            <a:pPr marL="214313" indent="-214313">
              <a:spcBef>
                <a:spcPts val="450"/>
              </a:spcBef>
              <a:buClr>
                <a:srgbClr val="0D445B"/>
              </a:buClr>
              <a:buSzPts val="1800"/>
              <a:buFont typeface="Arial"/>
              <a:buChar char="•"/>
            </a:pP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send </a:t>
            </a: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you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a </a:t>
            </a:r>
            <a:r>
              <a:rPr lang="de-DE" sz="1350" b="1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memorandum</a:t>
            </a:r>
            <a:r>
              <a:rPr lang="de-DE" sz="1350" b="1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de-DE" sz="1350" b="1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of</a:t>
            </a:r>
            <a:r>
              <a:rPr lang="de-DE" sz="1350" b="1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de-DE" sz="1350" b="1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understanding</a:t>
            </a:r>
            <a:r>
              <a:rPr lang="de-DE" sz="1350" b="1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(MOU) </a:t>
            </a: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to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be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mutually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de-DE" sz="1350" dirty="0" err="1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agreed</a:t>
            </a:r>
            <a:r>
              <a:rPr lang="de-DE" sz="135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 on.</a:t>
            </a:r>
            <a:endParaRPr sz="105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55" name="Google Shape;455;p20"/>
          <p:cNvPicPr preferRelativeResize="0"/>
          <p:nvPr/>
        </p:nvPicPr>
        <p:blipFill rotWithShape="1">
          <a:blip r:embed="rId3">
            <a:alphaModFix/>
          </a:blip>
          <a:srcRect l="1670" t="2238" r="1117" b="1529"/>
          <a:stretch/>
        </p:blipFill>
        <p:spPr>
          <a:xfrm>
            <a:off x="165244" y="930911"/>
            <a:ext cx="3987480" cy="3033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1941" y="1336563"/>
            <a:ext cx="1041213" cy="354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5244" y="4146806"/>
            <a:ext cx="1032905" cy="354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5A2048F-26D8-1746-88D4-996B057EB5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4080" y="58750"/>
            <a:ext cx="1086659" cy="77770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AB285FE-71D6-2243-9107-76AF53A2B4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862" y="90504"/>
            <a:ext cx="751128" cy="687875"/>
          </a:xfrm>
          <a:prstGeom prst="rect">
            <a:avLst/>
          </a:prstGeom>
        </p:spPr>
      </p:pic>
      <p:sp>
        <p:nvSpPr>
          <p:cNvPr id="19" name="Google Shape;205;g10c6425c5a1_0_203">
            <a:extLst>
              <a:ext uri="{FF2B5EF4-FFF2-40B4-BE49-F238E27FC236}">
                <a16:creationId xmlns:a16="http://schemas.microsoft.com/office/drawing/2014/main" id="{D28C9E29-4743-A246-92F7-E2DB2F01CABB}"/>
              </a:ext>
            </a:extLst>
          </p:cNvPr>
          <p:cNvSpPr txBox="1">
            <a:spLocks/>
          </p:cNvSpPr>
          <p:nvPr/>
        </p:nvSpPr>
        <p:spPr>
          <a:xfrm>
            <a:off x="73173" y="214800"/>
            <a:ext cx="83604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200"/>
            </a:pPr>
            <a:r>
              <a:rPr lang="de-DE" b="1" dirty="0" err="1">
                <a:solidFill>
                  <a:srgbClr val="002060"/>
                </a:solidFill>
              </a:rPr>
              <a:t>Become</a:t>
            </a:r>
            <a:r>
              <a:rPr lang="de-DE" b="1" dirty="0">
                <a:solidFill>
                  <a:srgbClr val="002060"/>
                </a:solidFill>
              </a:rPr>
              <a:t> a DITTO Partner!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0E74DBD-0402-234B-A47D-5B8A67BB2C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16129" y="3751728"/>
            <a:ext cx="1227280" cy="1227280"/>
          </a:xfrm>
          <a:prstGeom prst="rect">
            <a:avLst/>
          </a:prstGeom>
        </p:spPr>
      </p:pic>
      <p:sp>
        <p:nvSpPr>
          <p:cNvPr id="22" name="Google Shape;474;p21">
            <a:extLst>
              <a:ext uri="{FF2B5EF4-FFF2-40B4-BE49-F238E27FC236}">
                <a16:creationId xmlns:a16="http://schemas.microsoft.com/office/drawing/2014/main" id="{216D716A-6004-1C4C-80EF-D5E22888BFA6}"/>
              </a:ext>
            </a:extLst>
          </p:cNvPr>
          <p:cNvSpPr/>
          <p:nvPr/>
        </p:nvSpPr>
        <p:spPr>
          <a:xfrm>
            <a:off x="5843409" y="4146806"/>
            <a:ext cx="328426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de-DE" sz="16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https://</a:t>
            </a:r>
            <a:r>
              <a:rPr lang="de-DE" sz="1600" b="1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ditto-oceandecade.org</a:t>
            </a:r>
            <a:endParaRPr sz="10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149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g10c6425c5a1_0_269"/>
          <p:cNvGrpSpPr/>
          <p:nvPr/>
        </p:nvGrpSpPr>
        <p:grpSpPr>
          <a:xfrm>
            <a:off x="5216284" y="900988"/>
            <a:ext cx="3940576" cy="4253549"/>
            <a:chOff x="5203425" y="729300"/>
            <a:chExt cx="3940576" cy="4253549"/>
          </a:xfrm>
        </p:grpSpPr>
        <p:pic>
          <p:nvPicPr>
            <p:cNvPr id="211" name="Google Shape;211;g10c6425c5a1_0_269" descr="Information Technology Sector Round Up Infography | ITjobs.ca"/>
            <p:cNvPicPr preferRelativeResize="0"/>
            <p:nvPr/>
          </p:nvPicPr>
          <p:blipFill rotWithShape="1">
            <a:blip r:embed="rId3">
              <a:alphaModFix/>
            </a:blip>
            <a:srcRect r="31549"/>
            <a:stretch/>
          </p:blipFill>
          <p:spPr>
            <a:xfrm>
              <a:off x="5203425" y="729300"/>
              <a:ext cx="3940576" cy="42535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" name="Google Shape;212;g10c6425c5a1_0_269"/>
            <p:cNvSpPr/>
            <p:nvPr/>
          </p:nvSpPr>
          <p:spPr>
            <a:xfrm flipH="1">
              <a:off x="5203450" y="729375"/>
              <a:ext cx="3940500" cy="4253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43000">
                  <a:schemeClr val="lt1"/>
                </a:gs>
                <a:gs pos="98000">
                  <a:srgbClr val="EDEDED">
                    <a:alpha val="0"/>
                  </a:srgbClr>
                </a:gs>
                <a:gs pos="100000">
                  <a:srgbClr val="EDEDED">
                    <a:alpha val="0"/>
                  </a:srgbClr>
                </a:gs>
              </a:gsLst>
              <a:lin ang="10800025" scaled="0"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6" name="Google Shape;216;g10c6425c5a1_0_269"/>
          <p:cNvSpPr/>
          <p:nvPr/>
        </p:nvSpPr>
        <p:spPr>
          <a:xfrm>
            <a:off x="145700" y="919800"/>
            <a:ext cx="5463900" cy="4132800"/>
          </a:xfrm>
          <a:prstGeom prst="rect">
            <a:avLst/>
          </a:prstGeom>
          <a:solidFill>
            <a:schemeClr val="lt1">
              <a:alpha val="5333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206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</a:pPr>
            <a:r>
              <a:rPr lang="de-DE" sz="1800" b="1" dirty="0">
                <a:solidFill>
                  <a:schemeClr val="dk1"/>
                </a:solidFill>
              </a:rPr>
              <a:t>Digital </a:t>
            </a:r>
            <a:r>
              <a:rPr lang="de-DE" sz="1800" b="1" dirty="0" err="1">
                <a:solidFill>
                  <a:schemeClr val="dk1"/>
                </a:solidFill>
              </a:rPr>
              <a:t>Twin</a:t>
            </a:r>
            <a:r>
              <a:rPr lang="de-DE" sz="1800" b="1" dirty="0">
                <a:solidFill>
                  <a:schemeClr val="dk1"/>
                </a:solidFill>
              </a:rPr>
              <a:t> </a:t>
            </a:r>
            <a:r>
              <a:rPr lang="de-DE" sz="1800" b="1" dirty="0" err="1">
                <a:solidFill>
                  <a:schemeClr val="dk1"/>
                </a:solidFill>
              </a:rPr>
              <a:t>Ocean</a:t>
            </a:r>
            <a:r>
              <a:rPr lang="de-DE" sz="1800" b="1" dirty="0">
                <a:solidFill>
                  <a:schemeClr val="dk1"/>
                </a:solidFill>
              </a:rPr>
              <a:t> </a:t>
            </a:r>
            <a:r>
              <a:rPr lang="de-DE" sz="1800" b="1" dirty="0" err="1">
                <a:solidFill>
                  <a:schemeClr val="dk1"/>
                </a:solidFill>
              </a:rPr>
              <a:t>Summit</a:t>
            </a:r>
            <a:r>
              <a:rPr lang="de-DE" sz="1800" b="1" dirty="0">
                <a:solidFill>
                  <a:schemeClr val="dk1"/>
                </a:solidFill>
              </a:rPr>
              <a:t> </a:t>
            </a:r>
            <a:r>
              <a:rPr lang="de-DE" sz="1800" dirty="0">
                <a:solidFill>
                  <a:schemeClr val="dk1"/>
                </a:solidFill>
              </a:rPr>
              <a:t>in Xiamen, China (9-12 November)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20675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</a:pPr>
            <a:r>
              <a:rPr lang="de-DE" sz="1800" b="1" dirty="0" err="1">
                <a:solidFill>
                  <a:schemeClr val="dk1"/>
                </a:solidFill>
              </a:rPr>
              <a:t>Governance</a:t>
            </a:r>
            <a:r>
              <a:rPr lang="de-DE" sz="1800" b="1" dirty="0">
                <a:solidFill>
                  <a:schemeClr val="dk1"/>
                </a:solidFill>
              </a:rPr>
              <a:t> </a:t>
            </a:r>
            <a:r>
              <a:rPr lang="de-DE" sz="1800" dirty="0" err="1">
                <a:solidFill>
                  <a:schemeClr val="dk1"/>
                </a:solidFill>
              </a:rPr>
              <a:t>and</a:t>
            </a:r>
            <a:r>
              <a:rPr lang="de-DE" sz="1800" b="1" dirty="0">
                <a:solidFill>
                  <a:schemeClr val="dk1"/>
                </a:solidFill>
              </a:rPr>
              <a:t> </a:t>
            </a:r>
            <a:r>
              <a:rPr lang="de-DE" sz="1800" b="1" dirty="0" err="1">
                <a:solidFill>
                  <a:schemeClr val="dk1"/>
                </a:solidFill>
              </a:rPr>
              <a:t>ToRs</a:t>
            </a:r>
            <a:endParaRPr sz="1800" b="1" dirty="0">
              <a:solidFill>
                <a:schemeClr val="dk1"/>
              </a:solidFill>
            </a:endParaRPr>
          </a:p>
          <a:p>
            <a:pPr marL="457200" lvl="0" indent="-320675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</a:pPr>
            <a:r>
              <a:rPr lang="de-DE" sz="1800" b="1" dirty="0">
                <a:solidFill>
                  <a:schemeClr val="dk1"/>
                </a:solidFill>
              </a:rPr>
              <a:t>Technical White Paper</a:t>
            </a:r>
            <a:endParaRPr sz="1800" dirty="0">
              <a:solidFill>
                <a:srgbClr val="2C2C2C"/>
              </a:solidFill>
              <a:highlight>
                <a:srgbClr val="FFFFFF"/>
              </a:highlight>
            </a:endParaRPr>
          </a:p>
          <a:p>
            <a:pPr marL="457200" lvl="0" indent="-320675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</a:pPr>
            <a:r>
              <a:rPr lang="de-DE" sz="1800" b="1" i="0" u="none" strike="noStrike" cap="none" dirty="0">
                <a:solidFill>
                  <a:srgbClr val="000000"/>
                </a:solidFill>
              </a:rPr>
              <a:t>30 Partners</a:t>
            </a:r>
            <a:r>
              <a:rPr lang="de-DE" sz="1800" i="0" u="none" strike="noStrike" cap="none" dirty="0">
                <a:solidFill>
                  <a:srgbClr val="000000"/>
                </a:solidFill>
              </a:rPr>
              <a:t> </a:t>
            </a:r>
            <a:r>
              <a:rPr lang="de-DE" sz="1800" i="0" u="none" strike="noStrike" cap="none" dirty="0" err="1">
                <a:solidFill>
                  <a:srgbClr val="000000"/>
                </a:solidFill>
              </a:rPr>
              <a:t>from</a:t>
            </a:r>
            <a:r>
              <a:rPr lang="de-DE" sz="1800" i="0" u="none" strike="noStrike" cap="none" dirty="0">
                <a:solidFill>
                  <a:srgbClr val="000000"/>
                </a:solidFill>
              </a:rPr>
              <a:t> </a:t>
            </a:r>
            <a:r>
              <a:rPr lang="de-DE" sz="1800" i="0" u="none" strike="noStrike" cap="none" dirty="0" err="1">
                <a:solidFill>
                  <a:srgbClr val="000000"/>
                </a:solidFill>
              </a:rPr>
              <a:t>around</a:t>
            </a:r>
            <a:r>
              <a:rPr lang="de-DE" sz="1800" i="0" u="none" strike="noStrike" cap="none" dirty="0">
                <a:solidFill>
                  <a:srgbClr val="000000"/>
                </a:solidFill>
              </a:rPr>
              <a:t> </a:t>
            </a:r>
            <a:r>
              <a:rPr lang="de-DE" sz="1800" i="0" u="none" strike="noStrike" cap="none" dirty="0" err="1">
                <a:solidFill>
                  <a:srgbClr val="000000"/>
                </a:solidFill>
              </a:rPr>
              <a:t>the</a:t>
            </a:r>
            <a:r>
              <a:rPr lang="de-DE" sz="1800" i="0" u="none" strike="noStrike" cap="none" dirty="0">
                <a:solidFill>
                  <a:srgbClr val="000000"/>
                </a:solidFill>
              </a:rPr>
              <a:t> </a:t>
            </a:r>
            <a:r>
              <a:rPr lang="de-DE" sz="1800" i="0" u="none" strike="noStrike" cap="none" dirty="0" err="1">
                <a:solidFill>
                  <a:srgbClr val="000000"/>
                </a:solidFill>
              </a:rPr>
              <a:t>world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18" name="Google Shape;218;g10c6425c5a1_0_269"/>
          <p:cNvGrpSpPr/>
          <p:nvPr/>
        </p:nvGrpSpPr>
        <p:grpSpPr>
          <a:xfrm>
            <a:off x="5243882" y="1066990"/>
            <a:ext cx="3884192" cy="4076938"/>
            <a:chOff x="5243882" y="1066991"/>
            <a:chExt cx="3884192" cy="4076938"/>
          </a:xfrm>
        </p:grpSpPr>
        <p:pic>
          <p:nvPicPr>
            <p:cNvPr id="219" name="Google Shape;219;g10c6425c5a1_0_269" descr="Image result for IMOS australi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39467" y="2417828"/>
              <a:ext cx="1088607" cy="462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g10c6425c5a1_0_269" descr="Image result for CONICET and Hydrographic Servi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65891" y="1825321"/>
              <a:ext cx="762179" cy="4362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g10c6425c5a1_0_269" descr="Image result for The University of Western Australia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284445" y="2994628"/>
              <a:ext cx="805541" cy="8055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g10c6425c5a1_0_269" descr="EMODnet · GitHub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372836" y="2393786"/>
              <a:ext cx="552932" cy="5529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Google Shape;223;g10c6425c5a1_0_269" descr="Image result for Instituto do Mar- UNIFESP, INCT Mar-COI FUR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258576" y="2489251"/>
              <a:ext cx="1000552" cy="388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g10c6425c5a1_0_269" descr="Image result for Ocean Networks Canada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433571" y="1066991"/>
              <a:ext cx="657034" cy="6570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g10c6425c5a1_0_269" descr="Image result for CIOOS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301020" y="3716746"/>
              <a:ext cx="1006901" cy="3866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g10c6425c5a1_0_269" descr="Image result for UNEP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606419" y="3128845"/>
              <a:ext cx="638697" cy="3285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g10c6425c5a1_0_269" descr="Image result for University of Bologna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6904123" y="3021847"/>
              <a:ext cx="535299" cy="532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g10c6425c5a1_0_269" descr="Image result for GRID-Arendal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7509085" y="3577386"/>
              <a:ext cx="808483" cy="448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9" name="Google Shape;229;g10c6425c5a1_0_269" descr="Image result for ESRI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7372824" y="1950493"/>
              <a:ext cx="812947" cy="2980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g10c6425c5a1_0_269" descr="Image result for NASA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7382796" y="4095032"/>
              <a:ext cx="544753" cy="544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g10c6425c5a1_0_269" descr="Image result for University of South Florida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6740485" y="4149434"/>
              <a:ext cx="544753" cy="544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g10c6425c5a1_0_269" descr="Image result for Georgia Tech and Ocean Visions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6057282" y="4090803"/>
              <a:ext cx="508638" cy="5086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g10c6425c5a1_0_269" descr="Image result for National Oceanography Centre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7879928" y="4656614"/>
              <a:ext cx="1156677" cy="370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g10c6425c5a1_0_269" descr="Image result for P.P. Shirshov Institute of Oceanology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7062092" y="4691279"/>
              <a:ext cx="754905" cy="4202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g10c6425c5a1_0_269" descr="Image result for Fraunhofer IGD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5731826" y="3124735"/>
              <a:ext cx="1096554" cy="344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g10c6425c5a1_0_269" descr="Image result for ICES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5243882" y="4688545"/>
              <a:ext cx="866740" cy="3880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g10c6425c5a1_0_269" descr="Image result for Ocean University China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6302191" y="4615402"/>
              <a:ext cx="526177" cy="528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Google Shape;238;g10c6425c5a1_0_269" descr="Copernicus - Marine environment monitoring service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6270429" y="1950488"/>
              <a:ext cx="1012818" cy="3941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g10c6425c5a1_0_269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6828384" y="1120963"/>
              <a:ext cx="1337672" cy="6842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g10c6425c5a1_0_269" descr="Image result for GOOS ocean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8052447" y="4046523"/>
              <a:ext cx="1025071" cy="4842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1" name="Google Shape;241;g10c6425c5a1_0_269"/>
          <p:cNvSpPr txBox="1">
            <a:spLocks noGrp="1"/>
          </p:cNvSpPr>
          <p:nvPr>
            <p:ph type="title" idx="4294967295"/>
          </p:nvPr>
        </p:nvSpPr>
        <p:spPr>
          <a:xfrm>
            <a:off x="73173" y="214800"/>
            <a:ext cx="83604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de-DE" b="1">
                <a:solidFill>
                  <a:srgbClr val="002060"/>
                </a:solidFill>
              </a:rPr>
              <a:t>Digital Twins of the Ocean - Next Steps</a:t>
            </a:r>
            <a:endParaRPr b="1">
              <a:solidFill>
                <a:srgbClr val="002060"/>
              </a:solidFill>
            </a:endParaRP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8C5C10F9-894A-7549-9CF2-34523C12ED4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814080" y="58750"/>
            <a:ext cx="1086659" cy="777707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7C597E41-DDBB-8740-BE7A-7C5BC5BA93E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948862" y="90504"/>
            <a:ext cx="751128" cy="6878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" descr="Digital Twins: Helping Physical World Get Virtual Benefits | HCL Blog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1357" y="1273558"/>
            <a:ext cx="3146103" cy="2569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67758" y="3315486"/>
            <a:ext cx="1720184" cy="117457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97" name="Google Shape;19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382" y="1186911"/>
            <a:ext cx="2344750" cy="3802732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pic>
        <p:nvPicPr>
          <p:cNvPr id="198" name="Google Shape;19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7527" y="968642"/>
            <a:ext cx="2976698" cy="223016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99" name="Google Shape;19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05375" y="3659043"/>
            <a:ext cx="1412323" cy="140055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00" name="Google Shape;200;p2"/>
          <p:cNvSpPr txBox="1"/>
          <p:nvPr/>
        </p:nvSpPr>
        <p:spPr>
          <a:xfrm>
            <a:off x="480209" y="960289"/>
            <a:ext cx="8444015" cy="31544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de-D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Observations  	 	Data  				Knowledge</a:t>
            </a:r>
            <a:endParaRPr sz="1050"/>
          </a:p>
        </p:txBody>
      </p:sp>
      <p:sp>
        <p:nvSpPr>
          <p:cNvPr id="201" name="Google Shape;201;p2"/>
          <p:cNvSpPr/>
          <p:nvPr/>
        </p:nvSpPr>
        <p:spPr>
          <a:xfrm>
            <a:off x="0" y="3198804"/>
            <a:ext cx="9144000" cy="19446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2" descr="EOO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04022" y="4055310"/>
            <a:ext cx="2074062" cy="42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 descr="Copernicus - Marine environment monitoring servi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80816" y="3228346"/>
            <a:ext cx="1852669" cy="721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 descr="ESA's operational Copernicus's program with the Sentinel family. ©ESA... |  Download Scientific Diagram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12133" y="3193977"/>
            <a:ext cx="1537853" cy="118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 descr="Customer Clipart Client Happy - Customers Cartoon Png, Transparent Png ,  Transparent Png Image - PNGitem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230557" y="3550096"/>
            <a:ext cx="1792169" cy="1003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847399" y="3574805"/>
            <a:ext cx="900360" cy="253395"/>
          </a:xfrm>
          <a:prstGeom prst="rect">
            <a:avLst/>
          </a:prstGeom>
          <a:solidFill>
            <a:srgbClr val="67ACBC"/>
          </a:solidFill>
          <a:ln>
            <a:noFill/>
          </a:ln>
        </p:spPr>
      </p:pic>
      <p:pic>
        <p:nvPicPr>
          <p:cNvPr id="207" name="Google Shape;207;p2" descr="EMODnet · GitHub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671377" y="3763083"/>
            <a:ext cx="689152" cy="689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 descr="Intelligent Process Automation | Data Analytics | AlphAssist | Switzerlan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853783" y="3554276"/>
            <a:ext cx="1295453" cy="109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883321" y="3212912"/>
            <a:ext cx="1768797" cy="459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0" y="4547606"/>
            <a:ext cx="9144000" cy="59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D5DE16E1-8337-AB47-AAA9-95BA78A27AC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14080" y="58750"/>
            <a:ext cx="1086659" cy="777707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CC38AF6C-5E8C-2B46-BB00-A7D9157321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48862" y="90504"/>
            <a:ext cx="751128" cy="687875"/>
          </a:xfrm>
          <a:prstGeom prst="rect">
            <a:avLst/>
          </a:prstGeom>
        </p:spPr>
      </p:pic>
      <p:sp>
        <p:nvSpPr>
          <p:cNvPr id="25" name="Google Shape;49;g10c6425c5a1_0_246">
            <a:extLst>
              <a:ext uri="{FF2B5EF4-FFF2-40B4-BE49-F238E27FC236}">
                <a16:creationId xmlns:a16="http://schemas.microsoft.com/office/drawing/2014/main" id="{A6EEF6C5-FA4A-154F-8A97-D50F6B1F3CC3}"/>
              </a:ext>
            </a:extLst>
          </p:cNvPr>
          <p:cNvSpPr txBox="1">
            <a:spLocks/>
          </p:cNvSpPr>
          <p:nvPr/>
        </p:nvSpPr>
        <p:spPr>
          <a:xfrm>
            <a:off x="73173" y="214800"/>
            <a:ext cx="83604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5000"/>
              </a:lnSpc>
              <a:buSzPts val="1400"/>
            </a:pPr>
            <a:r>
              <a:rPr lang="de-DE" b="1" dirty="0">
                <a:solidFill>
                  <a:srgbClr val="002060"/>
                </a:solidFill>
              </a:rPr>
              <a:t>Digital </a:t>
            </a:r>
            <a:r>
              <a:rPr lang="de-DE" b="1" dirty="0" err="1">
                <a:solidFill>
                  <a:srgbClr val="002060"/>
                </a:solidFill>
              </a:rPr>
              <a:t>Twins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of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the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Ocean</a:t>
            </a:r>
            <a:endParaRPr lang="de-D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324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g10c6425c5a1_0_37"/>
          <p:cNvGrpSpPr/>
          <p:nvPr/>
        </p:nvGrpSpPr>
        <p:grpSpPr>
          <a:xfrm>
            <a:off x="5216284" y="900988"/>
            <a:ext cx="3940576" cy="4253549"/>
            <a:chOff x="5203425" y="729300"/>
            <a:chExt cx="3940576" cy="4253549"/>
          </a:xfrm>
        </p:grpSpPr>
        <p:pic>
          <p:nvPicPr>
            <p:cNvPr id="65" name="Google Shape;65;g10c6425c5a1_0_37" descr="Information Technology Sector Round Up Infography | ITjobs.ca"/>
            <p:cNvPicPr preferRelativeResize="0"/>
            <p:nvPr/>
          </p:nvPicPr>
          <p:blipFill rotWithShape="1">
            <a:blip r:embed="rId3">
              <a:alphaModFix/>
            </a:blip>
            <a:srcRect r="31549"/>
            <a:stretch/>
          </p:blipFill>
          <p:spPr>
            <a:xfrm>
              <a:off x="5203425" y="729300"/>
              <a:ext cx="3940576" cy="42535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Google Shape;66;g10c6425c5a1_0_37"/>
            <p:cNvSpPr/>
            <p:nvPr/>
          </p:nvSpPr>
          <p:spPr>
            <a:xfrm flipH="1">
              <a:off x="5203450" y="729375"/>
              <a:ext cx="3940500" cy="4253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43000">
                  <a:schemeClr val="lt1"/>
                </a:gs>
                <a:gs pos="98000">
                  <a:srgbClr val="EDEDED">
                    <a:alpha val="0"/>
                  </a:srgbClr>
                </a:gs>
                <a:gs pos="100000">
                  <a:srgbClr val="EDEDED">
                    <a:alpha val="0"/>
                  </a:srgbClr>
                </a:gs>
              </a:gsLst>
              <a:lin ang="10800025" scaled="0"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" name="Google Shape;67;g10c6425c5a1_0_37"/>
          <p:cNvSpPr txBox="1">
            <a:spLocks noGrp="1"/>
          </p:cNvSpPr>
          <p:nvPr>
            <p:ph type="title" idx="4294967295"/>
          </p:nvPr>
        </p:nvSpPr>
        <p:spPr>
          <a:xfrm>
            <a:off x="73173" y="214800"/>
            <a:ext cx="83604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b="1">
                <a:solidFill>
                  <a:srgbClr val="002060"/>
                </a:solidFill>
              </a:rPr>
              <a:t>DITTO and the UN Ocean Decade</a:t>
            </a:r>
            <a:endParaRPr b="1">
              <a:solidFill>
                <a:srgbClr val="002060"/>
              </a:solidFill>
            </a:endParaRPr>
          </a:p>
        </p:txBody>
      </p:sp>
      <p:sp>
        <p:nvSpPr>
          <p:cNvPr id="68" name="Google Shape;68;g10c6425c5a1_0_37"/>
          <p:cNvSpPr txBox="1"/>
          <p:nvPr/>
        </p:nvSpPr>
        <p:spPr>
          <a:xfrm>
            <a:off x="246850" y="1493850"/>
            <a:ext cx="4379100" cy="3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"/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de-DE" i="1">
                <a:solidFill>
                  <a:schemeClr val="dk1"/>
                </a:solidFill>
              </a:rPr>
              <a:t>Transform </a:t>
            </a:r>
            <a:r>
              <a:rPr lang="de-DE">
                <a:solidFill>
                  <a:schemeClr val="dk1"/>
                </a:solidFill>
              </a:rPr>
              <a:t>business-as-usual science, technology, &amp; policy</a:t>
            </a:r>
            <a:endParaRPr>
              <a:solidFill>
                <a:schemeClr val="dk1"/>
              </a:solidFill>
            </a:endParaRPr>
          </a:p>
          <a:p>
            <a:pPr marL="342900" lvl="0" indent="-2540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de-DE" i="1">
                <a:solidFill>
                  <a:schemeClr val="dk1"/>
                </a:solidFill>
              </a:rPr>
              <a:t>Facilitate</a:t>
            </a:r>
            <a:r>
              <a:rPr lang="de-DE">
                <a:solidFill>
                  <a:schemeClr val="dk1"/>
                </a:solidFill>
              </a:rPr>
              <a:t> new partnerships, discoveries &amp; benefits</a:t>
            </a:r>
            <a:br>
              <a:rPr lang="de-DE">
                <a:solidFill>
                  <a:schemeClr val="dk1"/>
                </a:solidFill>
              </a:rPr>
            </a:b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/>
              <a:t>Challenge 8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-DE"/>
              <a:t>Through multi-stakeholder collaboration, </a:t>
            </a:r>
            <a:r>
              <a:rPr lang="de-DE" b="1"/>
              <a:t>develop a comprehensive digital representation of the ocean</a:t>
            </a:r>
            <a:r>
              <a:rPr lang="de-DE"/>
              <a:t>, including a dynamic ocean map, which provides free and open access for exploring, discovering, and visualizing past, current, and future ocean conditions in a manner relevant to diverse stakeholders.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" name="Google Shape;69;g10c6425c5a1_0_37"/>
          <p:cNvGrpSpPr/>
          <p:nvPr/>
        </p:nvGrpSpPr>
        <p:grpSpPr>
          <a:xfrm>
            <a:off x="4673000" y="979350"/>
            <a:ext cx="3998489" cy="4096862"/>
            <a:chOff x="535750" y="968300"/>
            <a:chExt cx="3998489" cy="4096862"/>
          </a:xfrm>
        </p:grpSpPr>
        <p:pic>
          <p:nvPicPr>
            <p:cNvPr id="70" name="Google Shape;70;g10c6425c5a1_0_3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5753" y="1497389"/>
              <a:ext cx="3998486" cy="35604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" name="Google Shape;71;g10c6425c5a1_0_37"/>
            <p:cNvSpPr txBox="1"/>
            <p:nvPr/>
          </p:nvSpPr>
          <p:spPr>
            <a:xfrm>
              <a:off x="535750" y="968300"/>
              <a:ext cx="3998400" cy="484500"/>
            </a:xfrm>
            <a:prstGeom prst="rect">
              <a:avLst/>
            </a:prstGeom>
            <a:solidFill>
              <a:srgbClr val="ABDCF2">
                <a:alpha val="705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A6798"/>
                </a:buClr>
                <a:buSzPts val="1500"/>
                <a:buFont typeface="Arial"/>
                <a:buNone/>
              </a:pPr>
              <a:r>
                <a:rPr lang="de-DE" sz="1500" b="1" i="1" u="none" strike="noStrike" cap="none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OCEAN DECADE  Challenge Questions</a:t>
              </a:r>
              <a:endParaRPr sz="1500" b="1" i="1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2" name="Google Shape;72;g10c6425c5a1_0_37"/>
            <p:cNvSpPr txBox="1"/>
            <p:nvPr/>
          </p:nvSpPr>
          <p:spPr>
            <a:xfrm>
              <a:off x="2132700" y="3279562"/>
              <a:ext cx="804600" cy="1785600"/>
            </a:xfrm>
            <a:prstGeom prst="rect">
              <a:avLst/>
            </a:prstGeom>
            <a:noFill/>
            <a:ln w="28575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</p:grpSp>
      <p:sp>
        <p:nvSpPr>
          <p:cNvPr id="76" name="Google Shape;76;g10c6425c5a1_0_37"/>
          <p:cNvSpPr txBox="1"/>
          <p:nvPr/>
        </p:nvSpPr>
        <p:spPr>
          <a:xfrm>
            <a:off x="171450" y="979350"/>
            <a:ext cx="4501500" cy="514500"/>
          </a:xfrm>
          <a:prstGeom prst="rect">
            <a:avLst/>
          </a:prstGeom>
          <a:solidFill>
            <a:srgbClr val="ABDCF2">
              <a:alpha val="705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de-DE" b="1">
                <a:solidFill>
                  <a:srgbClr val="002060"/>
                </a:solidFill>
              </a:rPr>
              <a:t>“The science we need for the ocean we want”</a:t>
            </a:r>
            <a:endParaRPr b="1" i="1">
              <a:solidFill>
                <a:srgbClr val="002060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AA32900-8716-2643-971E-3D3311A84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4080" y="58750"/>
            <a:ext cx="1086659" cy="77770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A0FD140-C6C2-D84A-A474-4D3AA51FD7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8862" y="90504"/>
            <a:ext cx="751128" cy="6878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20" descr="Information Technology Sector Round Up Infography | ITjobs.c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9962"/>
            <a:ext cx="5756717" cy="4253538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20"/>
          <p:cNvSpPr/>
          <p:nvPr/>
        </p:nvSpPr>
        <p:spPr>
          <a:xfrm>
            <a:off x="2773186" y="887669"/>
            <a:ext cx="3758769" cy="4253538"/>
          </a:xfrm>
          <a:prstGeom prst="rect">
            <a:avLst/>
          </a:prstGeom>
          <a:gradFill>
            <a:gsLst>
              <a:gs pos="0">
                <a:schemeClr val="lt1"/>
              </a:gs>
              <a:gs pos="43000">
                <a:schemeClr val="lt1"/>
              </a:gs>
              <a:gs pos="98000">
                <a:srgbClr val="EDEDED">
                  <a:alpha val="0"/>
                </a:srgbClr>
              </a:gs>
              <a:gs pos="100000">
                <a:srgbClr val="EDEDED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0"/>
          <p:cNvSpPr/>
          <p:nvPr/>
        </p:nvSpPr>
        <p:spPr>
          <a:xfrm>
            <a:off x="204739" y="1034195"/>
            <a:ext cx="4367261" cy="507831"/>
          </a:xfrm>
          <a:prstGeom prst="rect">
            <a:avLst/>
          </a:prstGeom>
          <a:gradFill>
            <a:gsLst>
              <a:gs pos="0">
                <a:schemeClr val="lt1"/>
              </a:gs>
              <a:gs pos="43000">
                <a:schemeClr val="lt1"/>
              </a:gs>
              <a:gs pos="98000">
                <a:srgbClr val="EDEDED">
                  <a:alpha val="0"/>
                </a:srgbClr>
              </a:gs>
              <a:gs pos="100000">
                <a:srgbClr val="EDEDED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de-DE" sz="1350" i="0" u="none" strike="noStrike" cap="none">
                <a:solidFill>
                  <a:schemeClr val="dk1"/>
                </a:solidFill>
              </a:rPr>
              <a:t>An </a:t>
            </a:r>
            <a:r>
              <a:rPr lang="de-DE" sz="1350" b="1" i="0" u="none" strike="noStrike" cap="none">
                <a:solidFill>
                  <a:schemeClr val="dk1"/>
                </a:solidFill>
              </a:rPr>
              <a:t>accessible ocean </a:t>
            </a:r>
            <a:r>
              <a:rPr lang="de-DE" sz="1350" i="0" u="none" strike="noStrike" cap="none">
                <a:solidFill>
                  <a:schemeClr val="dk1"/>
                </a:solidFill>
              </a:rPr>
              <a:t>with open and equitable access to data, information, and technology and innovation.</a:t>
            </a:r>
            <a:endParaRPr sz="14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84" name="Google Shape;84;p20"/>
          <p:cNvSpPr/>
          <p:nvPr/>
        </p:nvSpPr>
        <p:spPr>
          <a:xfrm>
            <a:off x="1576883" y="4501452"/>
            <a:ext cx="3274746" cy="507831"/>
          </a:xfrm>
          <a:prstGeom prst="rect">
            <a:avLst/>
          </a:prstGeom>
          <a:gradFill>
            <a:gsLst>
              <a:gs pos="0">
                <a:schemeClr val="lt1"/>
              </a:gs>
              <a:gs pos="43000">
                <a:schemeClr val="lt1"/>
              </a:gs>
              <a:gs pos="98000">
                <a:srgbClr val="EDEDED">
                  <a:alpha val="0"/>
                </a:srgbClr>
              </a:gs>
              <a:gs pos="100000">
                <a:srgbClr val="EDEDED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de-DE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 a comprehensive digital representation of the ocean.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0"/>
          <p:cNvSpPr/>
          <p:nvPr/>
        </p:nvSpPr>
        <p:spPr>
          <a:xfrm>
            <a:off x="4666799" y="1072838"/>
            <a:ext cx="4367100" cy="3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2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de-DE" sz="1500" b="1">
                <a:solidFill>
                  <a:schemeClr val="dk1"/>
                </a:solidFill>
              </a:rPr>
              <a:t>Digital Twins of the Ocean </a:t>
            </a:r>
            <a:r>
              <a:rPr lang="de-DE" sz="1500">
                <a:solidFill>
                  <a:schemeClr val="dk1"/>
                </a:solidFill>
              </a:rPr>
              <a:t>are a virtual representation of the real ocean and have a two-way connection with it. Observations from the real ocean change and refine the twin; manipulating the twin can highlight regions of the real ocean in need of better or different observations.</a:t>
            </a:r>
            <a:r>
              <a:rPr lang="de-DE" sz="1500" b="1">
                <a:solidFill>
                  <a:schemeClr val="dk1"/>
                </a:solidFill>
              </a:rPr>
              <a:t> </a:t>
            </a:r>
            <a:br>
              <a:rPr lang="de-DE" sz="1500" b="1">
                <a:solidFill>
                  <a:schemeClr val="dk1"/>
                </a:solidFill>
              </a:rPr>
            </a:br>
            <a:endParaRPr sz="1500" b="1">
              <a:solidFill>
                <a:schemeClr val="dk1"/>
              </a:solidFill>
            </a:endParaRPr>
          </a:p>
          <a:p>
            <a:pPr marL="285750" marR="0" lvl="2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de-DE" sz="1500" b="1">
                <a:solidFill>
                  <a:schemeClr val="dk1"/>
                </a:solidFill>
              </a:rPr>
              <a:t>Digital Twins </a:t>
            </a:r>
            <a:r>
              <a:rPr lang="de-DE" sz="1500">
                <a:solidFill>
                  <a:schemeClr val="dk1"/>
                </a:solidFill>
              </a:rPr>
              <a:t>will enable users to address</a:t>
            </a:r>
            <a:r>
              <a:rPr lang="de-DE" sz="1500" b="1">
                <a:solidFill>
                  <a:schemeClr val="dk1"/>
                </a:solidFill>
              </a:rPr>
              <a:t> ‘What if’ questions </a:t>
            </a:r>
            <a:r>
              <a:rPr lang="de-DE" sz="1500">
                <a:solidFill>
                  <a:schemeClr val="dk1"/>
                </a:solidFill>
              </a:rPr>
              <a:t>based on shared data, models and knowledge. </a:t>
            </a:r>
            <a:br>
              <a:rPr lang="de-DE" sz="1500">
                <a:solidFill>
                  <a:schemeClr val="dk1"/>
                </a:solidFill>
              </a:rPr>
            </a:br>
            <a:endParaRPr sz="1500">
              <a:solidFill>
                <a:schemeClr val="dk1"/>
              </a:solidFill>
            </a:endParaRPr>
          </a:p>
          <a:p>
            <a:pPr marL="285750" marR="0" lvl="2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de-DE" sz="1500" b="1">
                <a:solidFill>
                  <a:schemeClr val="dk1"/>
                </a:solidFill>
              </a:rPr>
              <a:t>Digital Twins</a:t>
            </a:r>
            <a:r>
              <a:rPr lang="de-DE" sz="1500">
                <a:solidFill>
                  <a:schemeClr val="dk1"/>
                </a:solidFill>
              </a:rPr>
              <a:t> empower ocean professionals, citizen scientists, policymakers, and the general public alike to visualise and explore ocean knowledge, data, models and forecasts.</a:t>
            </a:r>
            <a:endParaRPr sz="14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86" name="Google Shape;86;p20"/>
          <p:cNvSpPr txBox="1">
            <a:spLocks noGrp="1"/>
          </p:cNvSpPr>
          <p:nvPr>
            <p:ph type="title" idx="4294967295"/>
          </p:nvPr>
        </p:nvSpPr>
        <p:spPr>
          <a:xfrm>
            <a:off x="73173" y="214800"/>
            <a:ext cx="83604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b="1">
                <a:solidFill>
                  <a:srgbClr val="002060"/>
                </a:solidFill>
              </a:rPr>
              <a:t>Digital Twins of the Ocean - DITTO</a:t>
            </a:r>
            <a:endParaRPr b="1">
              <a:solidFill>
                <a:srgbClr val="002060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6370EAD-5D20-3448-91E2-244FC7B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080" y="58750"/>
            <a:ext cx="1086659" cy="77770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DA3595A-C737-9C43-B799-EA5CE9EFB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8862" y="90504"/>
            <a:ext cx="751128" cy="6878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g10c6425c5a1_0_79"/>
          <p:cNvGrpSpPr/>
          <p:nvPr/>
        </p:nvGrpSpPr>
        <p:grpSpPr>
          <a:xfrm>
            <a:off x="5888834" y="889938"/>
            <a:ext cx="3940576" cy="4253549"/>
            <a:chOff x="5203425" y="729300"/>
            <a:chExt cx="3940576" cy="4253549"/>
          </a:xfrm>
        </p:grpSpPr>
        <p:pic>
          <p:nvPicPr>
            <p:cNvPr id="95" name="Google Shape;95;g10c6425c5a1_0_79" descr="Information Technology Sector Round Up Infography | ITjobs.ca"/>
            <p:cNvPicPr preferRelativeResize="0"/>
            <p:nvPr/>
          </p:nvPicPr>
          <p:blipFill rotWithShape="1">
            <a:blip r:embed="rId3">
              <a:alphaModFix/>
            </a:blip>
            <a:srcRect r="31549"/>
            <a:stretch/>
          </p:blipFill>
          <p:spPr>
            <a:xfrm>
              <a:off x="5203425" y="729300"/>
              <a:ext cx="3940576" cy="42535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96;g10c6425c5a1_0_79"/>
            <p:cNvSpPr/>
            <p:nvPr/>
          </p:nvSpPr>
          <p:spPr>
            <a:xfrm flipH="1">
              <a:off x="5203450" y="729375"/>
              <a:ext cx="3940500" cy="4253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43000">
                  <a:schemeClr val="lt1"/>
                </a:gs>
                <a:gs pos="98000">
                  <a:srgbClr val="EDEDED">
                    <a:alpha val="0"/>
                  </a:srgbClr>
                </a:gs>
                <a:gs pos="100000">
                  <a:srgbClr val="EDEDED">
                    <a:alpha val="0"/>
                  </a:srgbClr>
                </a:gs>
              </a:gsLst>
              <a:lin ang="10800025" scaled="0"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" name="Google Shape;97;g10c6425c5a1_0_79"/>
          <p:cNvSpPr txBox="1">
            <a:spLocks noGrp="1"/>
          </p:cNvSpPr>
          <p:nvPr>
            <p:ph type="title" idx="4294967295"/>
          </p:nvPr>
        </p:nvSpPr>
        <p:spPr>
          <a:xfrm>
            <a:off x="73173" y="214800"/>
            <a:ext cx="83604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b="1">
                <a:solidFill>
                  <a:srgbClr val="002060"/>
                </a:solidFill>
              </a:rPr>
              <a:t>Digital Twins of the Ocean - DITTO</a:t>
            </a:r>
            <a:endParaRPr b="1">
              <a:solidFill>
                <a:srgbClr val="002060"/>
              </a:solidFill>
            </a:endParaRPr>
          </a:p>
        </p:txBody>
      </p:sp>
      <p:pic>
        <p:nvPicPr>
          <p:cNvPr id="98" name="Google Shape;98;g10c6425c5a1_0_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2800" y="1135263"/>
            <a:ext cx="2978375" cy="18776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10c6425c5a1_0_79"/>
          <p:cNvSpPr txBox="1"/>
          <p:nvPr/>
        </p:nvSpPr>
        <p:spPr>
          <a:xfrm>
            <a:off x="142200" y="626450"/>
            <a:ext cx="57723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700" b="1">
                <a:solidFill>
                  <a:srgbClr val="002060"/>
                </a:solidFill>
              </a:rPr>
              <a:t>Value chain and frames of intervention</a:t>
            </a:r>
            <a:endParaRPr sz="20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g10c6425c5a1_0_79"/>
          <p:cNvSpPr/>
          <p:nvPr/>
        </p:nvSpPr>
        <p:spPr>
          <a:xfrm>
            <a:off x="6959725" y="1494200"/>
            <a:ext cx="13593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-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Ocean Information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-DE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supporting Services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g10c6425c5a1_0_79" descr="Diagram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b="12288"/>
          <a:stretch/>
        </p:blipFill>
        <p:spPr>
          <a:xfrm>
            <a:off x="5888825" y="2996800"/>
            <a:ext cx="2720751" cy="180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10c6425c5a1_0_79"/>
          <p:cNvSpPr/>
          <p:nvPr/>
        </p:nvSpPr>
        <p:spPr>
          <a:xfrm>
            <a:off x="4538525" y="3418850"/>
            <a:ext cx="1449300" cy="10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-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Ocean Information </a:t>
            </a:r>
            <a:r>
              <a:rPr lang="de-DE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assessing Interventions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g10c6425c5a1_0_79" descr="A picture containing photo, computer, items, differen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032038"/>
            <a:ext cx="4132801" cy="3917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10c6425c5a1_0_79" descr="Diagram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50350" y="2907700"/>
            <a:ext cx="488375" cy="35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2EAFBAB-12E9-FC4C-88ED-62F465D366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4080" y="58750"/>
            <a:ext cx="1086659" cy="77770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5D897F4-44EB-194B-8D42-F09E7FCCC3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8862" y="90504"/>
            <a:ext cx="751128" cy="6878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g10c6425c5a1_0_103"/>
          <p:cNvGrpSpPr/>
          <p:nvPr/>
        </p:nvGrpSpPr>
        <p:grpSpPr>
          <a:xfrm>
            <a:off x="5216284" y="900988"/>
            <a:ext cx="3940576" cy="4253549"/>
            <a:chOff x="5203425" y="729300"/>
            <a:chExt cx="3940576" cy="4253549"/>
          </a:xfrm>
        </p:grpSpPr>
        <p:pic>
          <p:nvPicPr>
            <p:cNvPr id="113" name="Google Shape;113;g10c6425c5a1_0_103" descr="Information Technology Sector Round Up Infography | ITjobs.ca"/>
            <p:cNvPicPr preferRelativeResize="0"/>
            <p:nvPr/>
          </p:nvPicPr>
          <p:blipFill rotWithShape="1">
            <a:blip r:embed="rId3">
              <a:alphaModFix/>
            </a:blip>
            <a:srcRect r="31549"/>
            <a:stretch/>
          </p:blipFill>
          <p:spPr>
            <a:xfrm>
              <a:off x="5203425" y="729300"/>
              <a:ext cx="3940576" cy="42535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Google Shape;114;g10c6425c5a1_0_103"/>
            <p:cNvSpPr/>
            <p:nvPr/>
          </p:nvSpPr>
          <p:spPr>
            <a:xfrm flipH="1">
              <a:off x="5203450" y="729375"/>
              <a:ext cx="3940500" cy="4253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43000">
                  <a:schemeClr val="lt1"/>
                </a:gs>
                <a:gs pos="98000">
                  <a:srgbClr val="EDEDED">
                    <a:alpha val="0"/>
                  </a:srgbClr>
                </a:gs>
                <a:gs pos="100000">
                  <a:srgbClr val="EDEDED">
                    <a:alpha val="0"/>
                  </a:srgbClr>
                </a:gs>
              </a:gsLst>
              <a:lin ang="10800025" scaled="0"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5" name="Google Shape;115;g10c6425c5a1_0_103"/>
          <p:cNvSpPr txBox="1">
            <a:spLocks noGrp="1"/>
          </p:cNvSpPr>
          <p:nvPr>
            <p:ph type="title" idx="4294967295"/>
          </p:nvPr>
        </p:nvSpPr>
        <p:spPr>
          <a:xfrm>
            <a:off x="73173" y="214800"/>
            <a:ext cx="83604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b="1">
                <a:solidFill>
                  <a:srgbClr val="002060"/>
                </a:solidFill>
              </a:rPr>
              <a:t>Digital Twin “Prototype”</a:t>
            </a:r>
            <a:endParaRPr b="1">
              <a:solidFill>
                <a:srgbClr val="002060"/>
              </a:solidFill>
            </a:endParaRPr>
          </a:p>
        </p:txBody>
      </p:sp>
      <p:pic>
        <p:nvPicPr>
          <p:cNvPr id="116" name="Google Shape;116;g10c6425c5a1_0_103" descr="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7029" y="1555939"/>
            <a:ext cx="2380286" cy="1551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10c6425c5a1_0_10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306" y="1040924"/>
            <a:ext cx="3222548" cy="410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10c6425c5a1_0_103" descr="Environmental Modeling - Makai Ocean Engineeri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21913" y="2173877"/>
            <a:ext cx="3788775" cy="2811271"/>
          </a:xfrm>
          <a:prstGeom prst="rect">
            <a:avLst/>
          </a:prstGeom>
          <a:solidFill>
            <a:srgbClr val="C8D2D6"/>
          </a:solidFill>
          <a:ln>
            <a:noFill/>
          </a:ln>
        </p:spPr>
      </p:pic>
      <p:sp>
        <p:nvSpPr>
          <p:cNvPr id="119" name="Google Shape;119;g10c6425c5a1_0_103"/>
          <p:cNvSpPr txBox="1"/>
          <p:nvPr/>
        </p:nvSpPr>
        <p:spPr>
          <a:xfrm>
            <a:off x="3548379" y="900375"/>
            <a:ext cx="5602200" cy="484500"/>
          </a:xfrm>
          <a:prstGeom prst="rect">
            <a:avLst/>
          </a:prstGeom>
          <a:solidFill>
            <a:srgbClr val="ABDCF2">
              <a:alpha val="705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de-DE" b="1">
                <a:solidFill>
                  <a:srgbClr val="002060"/>
                </a:solidFill>
              </a:rPr>
              <a:t>What is the most cost effective option to mitigate the coastal impact of sea level rise? </a:t>
            </a:r>
            <a:endParaRPr b="1" i="1">
              <a:solidFill>
                <a:srgbClr val="002060"/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5BB2655-80F2-014A-AF36-9840AB5978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4080" y="58750"/>
            <a:ext cx="1086659" cy="77770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E93E625-D9E2-C748-A91F-B7CA1D31F0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8862" y="90504"/>
            <a:ext cx="751128" cy="6878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g10c6425c5a1_0_166"/>
          <p:cNvGrpSpPr/>
          <p:nvPr/>
        </p:nvGrpSpPr>
        <p:grpSpPr>
          <a:xfrm>
            <a:off x="5216284" y="900988"/>
            <a:ext cx="3940576" cy="4253549"/>
            <a:chOff x="5203425" y="729300"/>
            <a:chExt cx="3940576" cy="4253549"/>
          </a:xfrm>
        </p:grpSpPr>
        <p:pic>
          <p:nvPicPr>
            <p:cNvPr id="138" name="Google Shape;138;g10c6425c5a1_0_166" descr="Information Technology Sector Round Up Infography | ITjobs.ca"/>
            <p:cNvPicPr preferRelativeResize="0"/>
            <p:nvPr/>
          </p:nvPicPr>
          <p:blipFill rotWithShape="1">
            <a:blip r:embed="rId3">
              <a:alphaModFix/>
            </a:blip>
            <a:srcRect r="31549"/>
            <a:stretch/>
          </p:blipFill>
          <p:spPr>
            <a:xfrm>
              <a:off x="5203425" y="729300"/>
              <a:ext cx="3940576" cy="42535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Google Shape;139;g10c6425c5a1_0_166"/>
            <p:cNvSpPr/>
            <p:nvPr/>
          </p:nvSpPr>
          <p:spPr>
            <a:xfrm flipH="1">
              <a:off x="5203450" y="729375"/>
              <a:ext cx="3940500" cy="4253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43000">
                  <a:schemeClr val="lt1"/>
                </a:gs>
                <a:gs pos="98000">
                  <a:srgbClr val="EDEDED">
                    <a:alpha val="0"/>
                  </a:srgbClr>
                </a:gs>
                <a:gs pos="100000">
                  <a:srgbClr val="EDEDED">
                    <a:alpha val="0"/>
                  </a:srgbClr>
                </a:gs>
              </a:gsLst>
              <a:lin ang="10800025" scaled="0"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0" name="Google Shape;140;g10c6425c5a1_0_166"/>
          <p:cNvSpPr txBox="1">
            <a:spLocks noGrp="1"/>
          </p:cNvSpPr>
          <p:nvPr>
            <p:ph type="title" idx="4294967295"/>
          </p:nvPr>
        </p:nvSpPr>
        <p:spPr>
          <a:xfrm>
            <a:off x="73175" y="214800"/>
            <a:ext cx="83604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de-DE" b="1">
                <a:solidFill>
                  <a:srgbClr val="002060"/>
                </a:solidFill>
              </a:rPr>
              <a:t>Digital Ocean - Ocean Observing Needs</a:t>
            </a:r>
            <a:endParaRPr b="1">
              <a:solidFill>
                <a:srgbClr val="002060"/>
              </a:solidFill>
            </a:endParaRPr>
          </a:p>
        </p:txBody>
      </p:sp>
      <p:sp>
        <p:nvSpPr>
          <p:cNvPr id="144" name="Google Shape;144;g10c6425c5a1_0_166"/>
          <p:cNvSpPr txBox="1"/>
          <p:nvPr/>
        </p:nvSpPr>
        <p:spPr>
          <a:xfrm>
            <a:off x="3965000" y="1489775"/>
            <a:ext cx="3711600" cy="3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2385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de-DE" sz="1500">
                <a:solidFill>
                  <a:schemeClr val="dk1"/>
                </a:solidFill>
              </a:rPr>
              <a:t>A co-design approach to developing the observing networks needed for Digital Twins</a:t>
            </a:r>
            <a:br>
              <a:rPr lang="de-DE" sz="1500">
                <a:solidFill>
                  <a:schemeClr val="dk1"/>
                </a:solidFill>
              </a:rPr>
            </a:br>
            <a:r>
              <a:rPr lang="de-DE" sz="1500">
                <a:solidFill>
                  <a:schemeClr val="dk1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de-DE" sz="1500">
                <a:solidFill>
                  <a:schemeClr val="dk1"/>
                </a:solidFill>
              </a:rPr>
              <a:t>DTOs will create a ‘virtuous circle’, where information from the Digital Twin can be used to provide key inform</a:t>
            </a:r>
            <a:br>
              <a:rPr lang="de-DE" sz="1500">
                <a:solidFill>
                  <a:schemeClr val="dk1"/>
                </a:solidFill>
              </a:rPr>
            </a:br>
            <a:endParaRPr sz="1500">
              <a:solidFill>
                <a:schemeClr val="dk1"/>
              </a:solidFill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de-DE" sz="1500">
                <a:solidFill>
                  <a:schemeClr val="dk1"/>
                </a:solidFill>
              </a:rPr>
              <a:t>DTOs will optimise the observing network, whilst benefiting from it.</a:t>
            </a:r>
            <a:endParaRPr sz="15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145" name="Google Shape;145;g10c6425c5a1_0_166"/>
          <p:cNvSpPr txBox="1"/>
          <p:nvPr/>
        </p:nvSpPr>
        <p:spPr>
          <a:xfrm>
            <a:off x="203250" y="1633050"/>
            <a:ext cx="3650400" cy="543000"/>
          </a:xfrm>
          <a:prstGeom prst="rect">
            <a:avLst/>
          </a:prstGeom>
          <a:solidFill>
            <a:srgbClr val="ABDCF2">
              <a:alpha val="705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de-DE" b="1">
                <a:solidFill>
                  <a:srgbClr val="002060"/>
                </a:solidFill>
              </a:rPr>
              <a:t>An observing system is the fundamental underpinning to any digital twin</a:t>
            </a:r>
            <a:endParaRPr b="1" i="1">
              <a:solidFill>
                <a:srgbClr val="002060"/>
              </a:solidFill>
            </a:endParaRPr>
          </a:p>
        </p:txBody>
      </p:sp>
      <p:pic>
        <p:nvPicPr>
          <p:cNvPr id="146" name="Google Shape;146;g10c6425c5a1_0_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450" y="1090050"/>
            <a:ext cx="1256661" cy="5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10c6425c5a1_0_1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350" y="2176050"/>
            <a:ext cx="3650401" cy="2787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D63C8CB-8D53-CA41-A094-937E9A358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7405" y="68250"/>
            <a:ext cx="1086659" cy="77770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A2419A4-917E-C440-B7BE-F7C741E2C2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4064" y="103665"/>
            <a:ext cx="751128" cy="6878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g10f86b690b4_0_2"/>
          <p:cNvGrpSpPr/>
          <p:nvPr/>
        </p:nvGrpSpPr>
        <p:grpSpPr>
          <a:xfrm>
            <a:off x="5954209" y="889938"/>
            <a:ext cx="3189791" cy="4253549"/>
            <a:chOff x="5203425" y="729300"/>
            <a:chExt cx="3940576" cy="4253549"/>
          </a:xfrm>
        </p:grpSpPr>
        <p:pic>
          <p:nvPicPr>
            <p:cNvPr id="153" name="Google Shape;153;g10f86b690b4_0_2" descr="Information Technology Sector Round Up Infography | ITjobs.ca"/>
            <p:cNvPicPr preferRelativeResize="0"/>
            <p:nvPr/>
          </p:nvPicPr>
          <p:blipFill rotWithShape="1">
            <a:blip r:embed="rId3">
              <a:alphaModFix/>
            </a:blip>
            <a:srcRect r="31549"/>
            <a:stretch/>
          </p:blipFill>
          <p:spPr>
            <a:xfrm>
              <a:off x="5203425" y="729300"/>
              <a:ext cx="3940576" cy="42535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" name="Google Shape;154;g10f86b690b4_0_2"/>
            <p:cNvSpPr/>
            <p:nvPr/>
          </p:nvSpPr>
          <p:spPr>
            <a:xfrm flipH="1">
              <a:off x="5203450" y="729375"/>
              <a:ext cx="3940500" cy="4253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43000">
                  <a:schemeClr val="lt1"/>
                </a:gs>
                <a:gs pos="98000">
                  <a:srgbClr val="EDEDED">
                    <a:alpha val="0"/>
                  </a:srgbClr>
                </a:gs>
                <a:gs pos="100000">
                  <a:srgbClr val="EDEDED">
                    <a:alpha val="0"/>
                  </a:srgbClr>
                </a:gs>
              </a:gsLst>
              <a:lin ang="10800025" scaled="0"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5" name="Google Shape;155;g10f86b690b4_0_2"/>
          <p:cNvSpPr txBox="1">
            <a:spLocks noGrp="1"/>
          </p:cNvSpPr>
          <p:nvPr>
            <p:ph type="title" idx="4294967295"/>
          </p:nvPr>
        </p:nvSpPr>
        <p:spPr>
          <a:xfrm>
            <a:off x="73175" y="214800"/>
            <a:ext cx="83604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de-DE" b="1">
                <a:solidFill>
                  <a:srgbClr val="002060"/>
                </a:solidFill>
              </a:rPr>
              <a:t>Digital Ocean - Ocean Prediction</a:t>
            </a:r>
            <a:endParaRPr b="1">
              <a:solidFill>
                <a:srgbClr val="002060"/>
              </a:solidFill>
            </a:endParaRPr>
          </a:p>
        </p:txBody>
      </p:sp>
      <p:sp>
        <p:nvSpPr>
          <p:cNvPr id="159" name="Google Shape;159;g10f86b690b4_0_2"/>
          <p:cNvSpPr txBox="1"/>
          <p:nvPr/>
        </p:nvSpPr>
        <p:spPr>
          <a:xfrm>
            <a:off x="5061150" y="1709250"/>
            <a:ext cx="3606900" cy="30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2385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de-DE" sz="1500">
                <a:solidFill>
                  <a:schemeClr val="dk1"/>
                </a:solidFill>
              </a:rPr>
              <a:t>Ocean predictive multi scale modelling frameworks.</a:t>
            </a:r>
            <a:br>
              <a:rPr lang="de-DE" sz="1500">
                <a:solidFill>
                  <a:schemeClr val="dk1"/>
                </a:solidFill>
              </a:rPr>
            </a:br>
            <a:endParaRPr sz="1500">
              <a:solidFill>
                <a:schemeClr val="dk1"/>
              </a:solidFill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de-DE" sz="1500">
                <a:solidFill>
                  <a:schemeClr val="dk1"/>
                </a:solidFill>
              </a:rPr>
              <a:t>Artificial intelligence / machine learning to create, manipulate and analyse marine information.</a:t>
            </a:r>
            <a:br>
              <a:rPr lang="de-DE" sz="1500">
                <a:solidFill>
                  <a:schemeClr val="dk1"/>
                </a:solidFill>
              </a:rPr>
            </a:br>
            <a:r>
              <a:rPr lang="de-DE" sz="1500">
                <a:solidFill>
                  <a:schemeClr val="dk1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de-DE" sz="1500">
                <a:solidFill>
                  <a:schemeClr val="dk1"/>
                </a:solidFill>
              </a:rPr>
              <a:t>The ability to simulate change to the system by human intervention and to explore their consequences.</a:t>
            </a:r>
            <a:endParaRPr sz="15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160" name="Google Shape;160;g10f86b690b4_0_2"/>
          <p:cNvSpPr txBox="1"/>
          <p:nvPr/>
        </p:nvSpPr>
        <p:spPr>
          <a:xfrm>
            <a:off x="171450" y="1709250"/>
            <a:ext cx="4794600" cy="543000"/>
          </a:xfrm>
          <a:prstGeom prst="rect">
            <a:avLst/>
          </a:prstGeom>
          <a:solidFill>
            <a:srgbClr val="ABDCF2">
              <a:alpha val="705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de-DE" b="1">
                <a:solidFill>
                  <a:srgbClr val="002060"/>
                </a:solidFill>
              </a:rPr>
              <a:t>The Decade Collaborative Centre for Ocean Prediction</a:t>
            </a:r>
            <a:endParaRPr b="1" i="1">
              <a:solidFill>
                <a:srgbClr val="002060"/>
              </a:solidFill>
            </a:endParaRPr>
          </a:p>
        </p:txBody>
      </p:sp>
      <p:pic>
        <p:nvPicPr>
          <p:cNvPr id="161" name="Google Shape;161;g10f86b690b4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450" y="980550"/>
            <a:ext cx="2550450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10f86b690b4_0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0875" y="1300125"/>
            <a:ext cx="1999250" cy="34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10f86b690b4_0_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188674"/>
            <a:ext cx="4966050" cy="295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F081A77-3285-D04D-80FA-B91D1367C4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4080" y="58750"/>
            <a:ext cx="1086659" cy="77770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45F2580-DBE1-E741-AEE5-1E45D9B1A5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8862" y="90504"/>
            <a:ext cx="751128" cy="6878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g10f86b690b4_0_24"/>
          <p:cNvGrpSpPr/>
          <p:nvPr/>
        </p:nvGrpSpPr>
        <p:grpSpPr>
          <a:xfrm>
            <a:off x="5216284" y="900988"/>
            <a:ext cx="3940576" cy="4253549"/>
            <a:chOff x="5203425" y="729300"/>
            <a:chExt cx="3940576" cy="4253549"/>
          </a:xfrm>
        </p:grpSpPr>
        <p:pic>
          <p:nvPicPr>
            <p:cNvPr id="169" name="Google Shape;169;g10f86b690b4_0_24" descr="Information Technology Sector Round Up Infography | ITjobs.ca"/>
            <p:cNvPicPr preferRelativeResize="0"/>
            <p:nvPr/>
          </p:nvPicPr>
          <p:blipFill rotWithShape="1">
            <a:blip r:embed="rId3">
              <a:alphaModFix/>
            </a:blip>
            <a:srcRect r="31549"/>
            <a:stretch/>
          </p:blipFill>
          <p:spPr>
            <a:xfrm>
              <a:off x="5203425" y="729300"/>
              <a:ext cx="3940576" cy="42535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" name="Google Shape;170;g10f86b690b4_0_24"/>
            <p:cNvSpPr/>
            <p:nvPr/>
          </p:nvSpPr>
          <p:spPr>
            <a:xfrm flipH="1">
              <a:off x="5203450" y="729375"/>
              <a:ext cx="3940500" cy="4253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43000">
                  <a:schemeClr val="lt1"/>
                </a:gs>
                <a:gs pos="98000">
                  <a:srgbClr val="EDEDED">
                    <a:alpha val="0"/>
                  </a:srgbClr>
                </a:gs>
                <a:gs pos="100000">
                  <a:srgbClr val="EDEDED">
                    <a:alpha val="0"/>
                  </a:srgbClr>
                </a:gs>
              </a:gsLst>
              <a:lin ang="10800025" scaled="0"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1" name="Google Shape;171;g10f86b690b4_0_24"/>
          <p:cNvSpPr txBox="1">
            <a:spLocks noGrp="1"/>
          </p:cNvSpPr>
          <p:nvPr>
            <p:ph type="title" idx="4294967295"/>
          </p:nvPr>
        </p:nvSpPr>
        <p:spPr>
          <a:xfrm>
            <a:off x="73175" y="214800"/>
            <a:ext cx="83604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de-DE" b="1">
                <a:solidFill>
                  <a:srgbClr val="002060"/>
                </a:solidFill>
              </a:rPr>
              <a:t>Digital Ocean - Data Perspective – </a:t>
            </a:r>
            <a:endParaRPr b="1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de-DE" b="1">
                <a:solidFill>
                  <a:srgbClr val="002060"/>
                </a:solidFill>
              </a:rPr>
              <a:t>Digital Ecosystem Needs</a:t>
            </a:r>
            <a:endParaRPr b="1">
              <a:solidFill>
                <a:srgbClr val="002060"/>
              </a:solidFill>
            </a:endParaRPr>
          </a:p>
        </p:txBody>
      </p:sp>
      <p:pic>
        <p:nvPicPr>
          <p:cNvPr id="175" name="Google Shape;175;g10f86b690b4_0_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449" y="1289697"/>
            <a:ext cx="762371" cy="285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10f86b690b4_0_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1460" y="2252250"/>
            <a:ext cx="4794658" cy="251719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10f86b690b4_0_24"/>
          <p:cNvSpPr txBox="1"/>
          <p:nvPr/>
        </p:nvSpPr>
        <p:spPr>
          <a:xfrm>
            <a:off x="5171275" y="1709250"/>
            <a:ext cx="2857800" cy="30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de-DE" sz="1600" i="0" u="none" strike="noStrike" cap="none" dirty="0" err="1">
                <a:solidFill>
                  <a:schemeClr val="dk1"/>
                </a:solidFill>
              </a:rPr>
              <a:t>We</a:t>
            </a:r>
            <a:r>
              <a:rPr lang="de-DE" sz="1600" i="0" u="none" strike="noStrike" cap="none" dirty="0">
                <a:solidFill>
                  <a:schemeClr val="dk1"/>
                </a:solidFill>
              </a:rPr>
              <a:t> </a:t>
            </a:r>
            <a:r>
              <a:rPr lang="de-DE" sz="1600" i="0" u="none" strike="noStrike" cap="none" dirty="0" err="1">
                <a:solidFill>
                  <a:schemeClr val="dk1"/>
                </a:solidFill>
              </a:rPr>
              <a:t>need</a:t>
            </a:r>
            <a:r>
              <a:rPr lang="de-DE" sz="1600" i="0" u="none" strike="noStrike" cap="none" dirty="0">
                <a:solidFill>
                  <a:schemeClr val="dk1"/>
                </a:solidFill>
              </a:rPr>
              <a:t> </a:t>
            </a:r>
            <a:r>
              <a:rPr lang="de-DE" sz="1600" i="0" u="none" strike="noStrike" cap="none" dirty="0" err="1">
                <a:solidFill>
                  <a:schemeClr val="dk1"/>
                </a:solidFill>
              </a:rPr>
              <a:t>to</a:t>
            </a:r>
            <a:r>
              <a:rPr lang="de-DE" sz="1600" i="0" u="none" strike="noStrike" cap="none" dirty="0">
                <a:solidFill>
                  <a:schemeClr val="dk1"/>
                </a:solidFill>
              </a:rPr>
              <a:t> ‘</a:t>
            </a:r>
            <a:r>
              <a:rPr lang="de-DE" sz="1600" i="0" u="none" strike="noStrike" cap="none" dirty="0" err="1">
                <a:solidFill>
                  <a:schemeClr val="dk1"/>
                </a:solidFill>
              </a:rPr>
              <a:t>democratize</a:t>
            </a:r>
            <a:r>
              <a:rPr lang="de-DE" sz="1600" i="0" u="none" strike="noStrike" cap="none" dirty="0">
                <a:solidFill>
                  <a:schemeClr val="dk1"/>
                </a:solidFill>
              </a:rPr>
              <a:t>’ </a:t>
            </a:r>
            <a:r>
              <a:rPr lang="de-DE" sz="1600" i="0" u="none" strike="noStrike" cap="none" dirty="0" err="1">
                <a:solidFill>
                  <a:schemeClr val="dk1"/>
                </a:solidFill>
              </a:rPr>
              <a:t>the</a:t>
            </a:r>
            <a:r>
              <a:rPr lang="de-DE" sz="1600" i="0" u="none" strike="noStrike" cap="none" dirty="0">
                <a:solidFill>
                  <a:schemeClr val="dk1"/>
                </a:solidFill>
              </a:rPr>
              <a:t> </a:t>
            </a:r>
            <a:r>
              <a:rPr lang="de-DE" sz="1600" i="0" u="none" strike="noStrike" cap="none" dirty="0" err="1">
                <a:solidFill>
                  <a:schemeClr val="dk1"/>
                </a:solidFill>
              </a:rPr>
              <a:t>data</a:t>
            </a:r>
            <a:r>
              <a:rPr lang="de-DE" sz="1600" i="0" u="none" strike="noStrike" cap="none" dirty="0">
                <a:solidFill>
                  <a:schemeClr val="dk1"/>
                </a:solidFill>
              </a:rPr>
              <a:t> </a:t>
            </a:r>
            <a:r>
              <a:rPr lang="de-DE" sz="1600" i="0" u="none" strike="noStrike" cap="none" dirty="0" err="1">
                <a:solidFill>
                  <a:schemeClr val="dk1"/>
                </a:solidFill>
              </a:rPr>
              <a:t>world</a:t>
            </a:r>
            <a:r>
              <a:rPr lang="de-DE" sz="1600" i="0" u="none" strike="noStrike" cap="none" dirty="0">
                <a:solidFill>
                  <a:schemeClr val="dk1"/>
                </a:solidFill>
              </a:rPr>
              <a:t>.  </a:t>
            </a:r>
            <a:br>
              <a:rPr lang="de-DE" sz="1600" i="0" u="none" strike="noStrike" cap="none" dirty="0">
                <a:solidFill>
                  <a:schemeClr val="dk1"/>
                </a:solidFill>
              </a:rPr>
            </a:br>
            <a:endParaRPr sz="1600" i="0" u="none" strike="noStrike" cap="none" dirty="0">
              <a:solidFill>
                <a:schemeClr val="dk1"/>
              </a:solidFill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de-DE" sz="1600" i="0" u="none" strike="noStrike" cap="none" dirty="0" err="1">
                <a:solidFill>
                  <a:schemeClr val="dk1"/>
                </a:solidFill>
              </a:rPr>
              <a:t>We</a:t>
            </a:r>
            <a:r>
              <a:rPr lang="de-DE" sz="1600" i="0" u="none" strike="noStrike" cap="none" dirty="0">
                <a:solidFill>
                  <a:schemeClr val="dk1"/>
                </a:solidFill>
              </a:rPr>
              <a:t> </a:t>
            </a:r>
            <a:r>
              <a:rPr lang="de-DE" sz="1600" i="0" u="none" strike="noStrike" cap="none" dirty="0" err="1">
                <a:solidFill>
                  <a:schemeClr val="dk1"/>
                </a:solidFill>
              </a:rPr>
              <a:t>need</a:t>
            </a:r>
            <a:r>
              <a:rPr lang="de-DE" sz="1600" i="0" u="none" strike="noStrike" cap="none" dirty="0">
                <a:solidFill>
                  <a:schemeClr val="dk1"/>
                </a:solidFill>
              </a:rPr>
              <a:t> </a:t>
            </a:r>
            <a:r>
              <a:rPr lang="de-DE" sz="1600" i="0" u="none" strike="noStrike" cap="none" dirty="0" err="1">
                <a:solidFill>
                  <a:schemeClr val="dk1"/>
                </a:solidFill>
              </a:rPr>
              <a:t>to</a:t>
            </a:r>
            <a:r>
              <a:rPr lang="de-DE" sz="1600" i="0" u="none" strike="noStrike" cap="none" dirty="0">
                <a:solidFill>
                  <a:schemeClr val="dk1"/>
                </a:solidFill>
              </a:rPr>
              <a:t> </a:t>
            </a:r>
            <a:r>
              <a:rPr lang="de-DE" sz="1600" i="0" u="none" strike="noStrike" cap="none" dirty="0" err="1">
                <a:solidFill>
                  <a:schemeClr val="dk1"/>
                </a:solidFill>
              </a:rPr>
              <a:t>establish</a:t>
            </a:r>
            <a:r>
              <a:rPr lang="de-DE" sz="1600" i="0" u="none" strike="noStrike" cap="none" dirty="0">
                <a:solidFill>
                  <a:schemeClr val="dk1"/>
                </a:solidFill>
              </a:rPr>
              <a:t> ‘</a:t>
            </a:r>
            <a:r>
              <a:rPr lang="de-DE" sz="1600" i="0" u="none" strike="noStrike" cap="none" dirty="0" err="1">
                <a:solidFill>
                  <a:schemeClr val="dk1"/>
                </a:solidFill>
              </a:rPr>
              <a:t>trust</a:t>
            </a:r>
            <a:r>
              <a:rPr lang="de-DE" sz="1600" i="0" u="none" strike="noStrike" cap="none" dirty="0">
                <a:solidFill>
                  <a:schemeClr val="dk1"/>
                </a:solidFill>
              </a:rPr>
              <a:t>’ in open </a:t>
            </a:r>
            <a:r>
              <a:rPr lang="de-DE" sz="1600" i="0" u="none" strike="noStrike" cap="none" dirty="0" err="1">
                <a:solidFill>
                  <a:schemeClr val="dk1"/>
                </a:solidFill>
              </a:rPr>
              <a:t>data</a:t>
            </a:r>
            <a:r>
              <a:rPr lang="de-DE" sz="1600" i="0" u="none" strike="noStrike" cap="none" dirty="0">
                <a:solidFill>
                  <a:schemeClr val="dk1"/>
                </a:solidFill>
              </a:rPr>
              <a:t>.</a:t>
            </a:r>
            <a:br>
              <a:rPr lang="de-DE" sz="1600" i="0" u="none" strike="noStrike" cap="none" dirty="0">
                <a:solidFill>
                  <a:schemeClr val="dk1"/>
                </a:solidFill>
              </a:rPr>
            </a:br>
            <a:endParaRPr sz="1600" i="0" u="none" strike="noStrike" cap="none" dirty="0">
              <a:solidFill>
                <a:schemeClr val="dk1"/>
              </a:solidFill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de-DE" sz="1600" i="0" u="none" strike="noStrike" cap="none" dirty="0">
                <a:solidFill>
                  <a:schemeClr val="dk1"/>
                </a:solidFill>
              </a:rPr>
              <a:t>Who </a:t>
            </a:r>
            <a:r>
              <a:rPr lang="de-DE" sz="1600" i="0" u="none" strike="noStrike" cap="none" dirty="0" err="1">
                <a:solidFill>
                  <a:schemeClr val="dk1"/>
                </a:solidFill>
              </a:rPr>
              <a:t>need</a:t>
            </a:r>
            <a:r>
              <a:rPr lang="de-DE" sz="1600" i="0" u="none" strike="noStrike" cap="none" dirty="0">
                <a:solidFill>
                  <a:schemeClr val="dk1"/>
                </a:solidFill>
              </a:rPr>
              <a:t> </a:t>
            </a:r>
            <a:r>
              <a:rPr lang="de-DE" sz="1600" i="0" u="none" strike="noStrike" cap="none" dirty="0" err="1">
                <a:solidFill>
                  <a:schemeClr val="dk1"/>
                </a:solidFill>
              </a:rPr>
              <a:t>to</a:t>
            </a:r>
            <a:r>
              <a:rPr lang="de-DE" sz="1600" i="0" u="none" strike="noStrike" cap="none" dirty="0">
                <a:solidFill>
                  <a:schemeClr val="dk1"/>
                </a:solidFill>
              </a:rPr>
              <a:t> </a:t>
            </a:r>
            <a:r>
              <a:rPr lang="de-DE" sz="1600" i="0" u="none" strike="noStrike" cap="none" dirty="0" err="1">
                <a:solidFill>
                  <a:schemeClr val="dk1"/>
                </a:solidFill>
              </a:rPr>
              <a:t>ensure</a:t>
            </a:r>
            <a:r>
              <a:rPr lang="de-DE" sz="1600" i="0" u="none" strike="noStrike" cap="none" dirty="0">
                <a:solidFill>
                  <a:schemeClr val="dk1"/>
                </a:solidFill>
              </a:rPr>
              <a:t> </a:t>
            </a:r>
            <a:r>
              <a:rPr lang="de-DE" sz="1600" i="0" u="none" strike="noStrike" cap="none" dirty="0" err="1">
                <a:solidFill>
                  <a:schemeClr val="dk1"/>
                </a:solidFill>
              </a:rPr>
              <a:t>wide</a:t>
            </a:r>
            <a:r>
              <a:rPr lang="de-DE" sz="1600" i="0" u="none" strike="noStrike" cap="none" dirty="0">
                <a:solidFill>
                  <a:schemeClr val="dk1"/>
                </a:solidFill>
              </a:rPr>
              <a:t> </a:t>
            </a:r>
            <a:r>
              <a:rPr lang="de-DE" sz="1600" i="0" u="none" strike="noStrike" cap="none" dirty="0" err="1">
                <a:solidFill>
                  <a:schemeClr val="dk1"/>
                </a:solidFill>
              </a:rPr>
              <a:t>and</a:t>
            </a:r>
            <a:r>
              <a:rPr lang="de-DE" sz="1600" i="0" u="none" strike="noStrike" cap="none" dirty="0">
                <a:solidFill>
                  <a:schemeClr val="dk1"/>
                </a:solidFill>
              </a:rPr>
              <a:t> </a:t>
            </a:r>
            <a:r>
              <a:rPr lang="de-DE" sz="1600" i="0" u="none" strike="noStrike" cap="none" dirty="0" err="1">
                <a:solidFill>
                  <a:schemeClr val="dk1"/>
                </a:solidFill>
              </a:rPr>
              <a:t>equitable</a:t>
            </a:r>
            <a:r>
              <a:rPr lang="de-DE" sz="1600" i="0" u="none" strike="noStrike" cap="none" dirty="0">
                <a:solidFill>
                  <a:schemeClr val="dk1"/>
                </a:solidFill>
              </a:rPr>
              <a:t> </a:t>
            </a:r>
            <a:r>
              <a:rPr lang="de-DE" sz="1600" i="0" u="none" strike="noStrike" cap="none" dirty="0" err="1">
                <a:solidFill>
                  <a:schemeClr val="dk1"/>
                </a:solidFill>
              </a:rPr>
              <a:t>access</a:t>
            </a:r>
            <a:r>
              <a:rPr lang="de-DE" sz="1600" i="0" u="none" strike="noStrike" cap="none" dirty="0">
                <a:solidFill>
                  <a:schemeClr val="dk1"/>
                </a:solidFill>
              </a:rPr>
              <a:t>.</a:t>
            </a:r>
            <a:endParaRPr sz="1600" i="0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178" name="Google Shape;178;g10f86b690b4_0_24"/>
          <p:cNvSpPr txBox="1"/>
          <p:nvPr/>
        </p:nvSpPr>
        <p:spPr>
          <a:xfrm>
            <a:off x="171450" y="1709250"/>
            <a:ext cx="4794600" cy="543000"/>
          </a:xfrm>
          <a:prstGeom prst="rect">
            <a:avLst/>
          </a:prstGeom>
          <a:solidFill>
            <a:srgbClr val="ABDCF2">
              <a:alpha val="705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de-DE" b="1">
                <a:solidFill>
                  <a:srgbClr val="002060"/>
                </a:solidFill>
              </a:rPr>
              <a:t>The Mission: Creating a robust and extensible foundation of our planet’s digital ocean ecosystem</a:t>
            </a:r>
            <a:endParaRPr b="1" i="1">
              <a:solidFill>
                <a:srgbClr val="002060"/>
              </a:solidFill>
            </a:endParaRPr>
          </a:p>
        </p:txBody>
      </p:sp>
      <p:pic>
        <p:nvPicPr>
          <p:cNvPr id="179" name="Google Shape;179;g10f86b690b4_0_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5450" y="1289703"/>
            <a:ext cx="881900" cy="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EAC3751-EFB5-294D-9814-F5C718A699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4080" y="58750"/>
            <a:ext cx="1086659" cy="77770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5FCAFE2-7BDC-444A-95D1-E8AF6B308E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8862" y="90504"/>
            <a:ext cx="751128" cy="6878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499</Words>
  <Application>Microsoft Macintosh PowerPoint</Application>
  <PresentationFormat>Bildschirmpräsentation (16:9)</PresentationFormat>
  <Paragraphs>98</Paragraphs>
  <Slides>13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9" baseType="lpstr">
      <vt:lpstr>Arial</vt:lpstr>
      <vt:lpstr>Roboto</vt:lpstr>
      <vt:lpstr>Montserrat</vt:lpstr>
      <vt:lpstr>Proxima Nova</vt:lpstr>
      <vt:lpstr>Calibri</vt:lpstr>
      <vt:lpstr>Simple Light</vt:lpstr>
      <vt:lpstr>Digital Twins of the Ocean - DITTO</vt:lpstr>
      <vt:lpstr>PowerPoint-Präsentation</vt:lpstr>
      <vt:lpstr>DITTO and the UN Ocean Decade</vt:lpstr>
      <vt:lpstr>Digital Twins of the Ocean - DITTO</vt:lpstr>
      <vt:lpstr>Digital Twins of the Ocean - DITTO</vt:lpstr>
      <vt:lpstr>Digital Twin “Prototype”</vt:lpstr>
      <vt:lpstr>Digital Ocean - Ocean Observing Needs</vt:lpstr>
      <vt:lpstr>Digital Ocean - Ocean Prediction</vt:lpstr>
      <vt:lpstr>Digital Ocean - Data Perspective –  Digital Ecosystem Needs</vt:lpstr>
      <vt:lpstr>Delivering Digital Twin Information</vt:lpstr>
      <vt:lpstr>Digital Twins of the Ocean - DITTO</vt:lpstr>
      <vt:lpstr>PowerPoint-Präsentation</vt:lpstr>
      <vt:lpstr>Digital Twins of the Ocean - 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Twins of the Ocean (DITTO)</dc:title>
  <cp:lastModifiedBy>Microsoft Office User</cp:lastModifiedBy>
  <cp:revision>5</cp:revision>
  <dcterms:modified xsi:type="dcterms:W3CDTF">2023-04-21T07:53:48Z</dcterms:modified>
</cp:coreProperties>
</file>