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970" r:id="rId2"/>
    <p:sldId id="971" r:id="rId3"/>
    <p:sldId id="961" r:id="rId4"/>
    <p:sldId id="985" r:id="rId5"/>
    <p:sldId id="987" r:id="rId6"/>
    <p:sldId id="989" r:id="rId7"/>
    <p:sldId id="988" r:id="rId8"/>
    <p:sldId id="997" r:id="rId9"/>
    <p:sldId id="998" r:id="rId10"/>
    <p:sldId id="1038" r:id="rId11"/>
    <p:sldId id="1008" r:id="rId12"/>
    <p:sldId id="999" r:id="rId13"/>
    <p:sldId id="1006" r:id="rId14"/>
    <p:sldId id="1029" r:id="rId15"/>
    <p:sldId id="1015" r:id="rId16"/>
    <p:sldId id="1016" r:id="rId17"/>
    <p:sldId id="1018" r:id="rId18"/>
    <p:sldId id="1009" r:id="rId19"/>
    <p:sldId id="1011" r:id="rId20"/>
    <p:sldId id="976" r:id="rId21"/>
    <p:sldId id="1031" r:id="rId22"/>
    <p:sldId id="1012" r:id="rId23"/>
    <p:sldId id="1020" r:id="rId24"/>
    <p:sldId id="1022" r:id="rId25"/>
    <p:sldId id="1025" r:id="rId26"/>
    <p:sldId id="1021" r:id="rId27"/>
    <p:sldId id="1024" r:id="rId28"/>
    <p:sldId id="1034" r:id="rId29"/>
    <p:sldId id="1032" r:id="rId30"/>
    <p:sldId id="1033" r:id="rId31"/>
    <p:sldId id="1035" r:id="rId32"/>
    <p:sldId id="1028" r:id="rId33"/>
    <p:sldId id="1036" r:id="rId34"/>
    <p:sldId id="1037" r:id="rId35"/>
    <p:sldId id="1027" r:id="rId36"/>
    <p:sldId id="983" r:id="rId37"/>
    <p:sldId id="978" r:id="rId38"/>
  </p:sldIdLst>
  <p:sldSz cx="12192000" cy="6858000"/>
  <p:notesSz cx="7099300" cy="102330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113" userDrawn="1">
          <p15:clr>
            <a:srgbClr val="A4A3A4"/>
          </p15:clr>
        </p15:guide>
        <p15:guide id="2" pos="45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D6A300"/>
    <a:srgbClr val="0066FF"/>
    <a:srgbClr val="33CC33"/>
    <a:srgbClr val="FF66FF"/>
    <a:srgbClr val="FF33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autoAdjust="0"/>
    <p:restoredTop sz="94802" autoAdjust="0"/>
  </p:normalViewPr>
  <p:slideViewPr>
    <p:cSldViewPr>
      <p:cViewPr>
        <p:scale>
          <a:sx n="57" d="100"/>
          <a:sy n="57" d="100"/>
        </p:scale>
        <p:origin x="828" y="252"/>
      </p:cViewPr>
      <p:guideLst>
        <p:guide orient="horz" pos="3113"/>
        <p:guide pos="45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3103563" cy="549275"/>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vl1pPr>
          </a:lstStyle>
          <a:p>
            <a:pPr>
              <a:defRPr/>
            </a:pPr>
            <a:endParaRPr lang="en-US"/>
          </a:p>
        </p:txBody>
      </p:sp>
      <p:sp>
        <p:nvSpPr>
          <p:cNvPr id="187395" name="Rectangle 3"/>
          <p:cNvSpPr>
            <a:spLocks noGrp="1" noChangeArrowheads="1"/>
          </p:cNvSpPr>
          <p:nvPr>
            <p:ph type="dt" sz="quarter" idx="1"/>
          </p:nvPr>
        </p:nvSpPr>
        <p:spPr bwMode="auto">
          <a:xfrm>
            <a:off x="4059238" y="0"/>
            <a:ext cx="3024187" cy="549275"/>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vl1pPr>
          </a:lstStyle>
          <a:p>
            <a:pPr>
              <a:defRPr/>
            </a:pPr>
            <a:endParaRPr lang="en-US"/>
          </a:p>
        </p:txBody>
      </p:sp>
      <p:sp>
        <p:nvSpPr>
          <p:cNvPr id="187396" name="Rectangle 4"/>
          <p:cNvSpPr>
            <a:spLocks noGrp="1" noChangeArrowheads="1"/>
          </p:cNvSpPr>
          <p:nvPr>
            <p:ph type="ftr" sz="quarter" idx="2"/>
          </p:nvPr>
        </p:nvSpPr>
        <p:spPr bwMode="auto">
          <a:xfrm>
            <a:off x="0" y="9740900"/>
            <a:ext cx="3103563" cy="471488"/>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vl1pPr>
          </a:lstStyle>
          <a:p>
            <a:pPr>
              <a:defRPr/>
            </a:pPr>
            <a:endParaRPr lang="en-US"/>
          </a:p>
        </p:txBody>
      </p:sp>
      <p:sp>
        <p:nvSpPr>
          <p:cNvPr id="187397" name="Rectangle 5"/>
          <p:cNvSpPr>
            <a:spLocks noGrp="1" noChangeArrowheads="1"/>
          </p:cNvSpPr>
          <p:nvPr>
            <p:ph type="sldNum" sz="quarter" idx="3"/>
          </p:nvPr>
        </p:nvSpPr>
        <p:spPr bwMode="auto">
          <a:xfrm>
            <a:off x="4059238" y="9740900"/>
            <a:ext cx="3024187" cy="471488"/>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vl1pPr>
          </a:lstStyle>
          <a:p>
            <a:pPr>
              <a:defRPr/>
            </a:pPr>
            <a:fld id="{C073CF7D-50B2-48C7-8F72-213C5F84BF0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6141200F-3241-4CDC-9ED5-D858B1A44579}" type="datetimeFigureOut">
              <a:rPr lang="en-AU" smtClean="0"/>
              <a:pPr/>
              <a:t>14/04/2023</a:t>
            </a:fld>
            <a:endParaRPr lang="en-AU"/>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9613" y="4924425"/>
            <a:ext cx="5680075"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0263"/>
            <a:ext cx="3076575" cy="51276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1138" y="9720263"/>
            <a:ext cx="3076575" cy="512762"/>
          </a:xfrm>
          <a:prstGeom prst="rect">
            <a:avLst/>
          </a:prstGeom>
        </p:spPr>
        <p:txBody>
          <a:bodyPr vert="horz" lIns="91440" tIns="45720" rIns="91440" bIns="45720" rtlCol="0" anchor="b"/>
          <a:lstStyle>
            <a:lvl1pPr algn="r">
              <a:defRPr sz="1200"/>
            </a:lvl1pPr>
          </a:lstStyle>
          <a:p>
            <a:fld id="{5E220342-D38E-41F5-A4C1-2395FD5A62CC}" type="slidenum">
              <a:rPr lang="en-AU" smtClean="0"/>
              <a:pPr/>
              <a:t>‹#›</a:t>
            </a:fld>
            <a:endParaRPr lang="en-AU"/>
          </a:p>
        </p:txBody>
      </p:sp>
    </p:spTree>
    <p:extLst>
      <p:ext uri="{BB962C8B-B14F-4D97-AF65-F5344CB8AC3E}">
        <p14:creationId xmlns:p14="http://schemas.microsoft.com/office/powerpoint/2010/main" val="105211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220342-D38E-41F5-A4C1-2395FD5A62CC}" type="slidenum">
              <a:rPr lang="en-AU" smtClean="0"/>
              <a:pPr/>
              <a:t>3</a:t>
            </a:fld>
            <a:endParaRPr lang="en-AU"/>
          </a:p>
        </p:txBody>
      </p:sp>
    </p:spTree>
    <p:extLst>
      <p:ext uri="{BB962C8B-B14F-4D97-AF65-F5344CB8AC3E}">
        <p14:creationId xmlns:p14="http://schemas.microsoft.com/office/powerpoint/2010/main" val="14268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220342-D38E-41F5-A4C1-2395FD5A62CC}" type="slidenum">
              <a:rPr lang="en-AU" smtClean="0"/>
              <a:pPr/>
              <a:t>8</a:t>
            </a:fld>
            <a:endParaRPr lang="en-AU"/>
          </a:p>
        </p:txBody>
      </p:sp>
    </p:spTree>
    <p:extLst>
      <p:ext uri="{BB962C8B-B14F-4D97-AF65-F5344CB8AC3E}">
        <p14:creationId xmlns:p14="http://schemas.microsoft.com/office/powerpoint/2010/main" val="225946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220342-D38E-41F5-A4C1-2395FD5A62CC}" type="slidenum">
              <a:rPr lang="en-AU" smtClean="0"/>
              <a:pPr/>
              <a:t>10</a:t>
            </a:fld>
            <a:endParaRPr lang="en-AU"/>
          </a:p>
        </p:txBody>
      </p:sp>
    </p:spTree>
    <p:extLst>
      <p:ext uri="{BB962C8B-B14F-4D97-AF65-F5344CB8AC3E}">
        <p14:creationId xmlns:p14="http://schemas.microsoft.com/office/powerpoint/2010/main" val="294363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220342-D38E-41F5-A4C1-2395FD5A62CC}" type="slidenum">
              <a:rPr lang="en-AU" smtClean="0"/>
              <a:pPr/>
              <a:t>14</a:t>
            </a:fld>
            <a:endParaRPr lang="en-AU"/>
          </a:p>
        </p:txBody>
      </p:sp>
    </p:spTree>
    <p:extLst>
      <p:ext uri="{BB962C8B-B14F-4D97-AF65-F5344CB8AC3E}">
        <p14:creationId xmlns:p14="http://schemas.microsoft.com/office/powerpoint/2010/main" val="214534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220342-D38E-41F5-A4C1-2395FD5A62CC}" type="slidenum">
              <a:rPr lang="en-AU" smtClean="0"/>
              <a:pPr/>
              <a:t>15</a:t>
            </a:fld>
            <a:endParaRPr lang="en-AU"/>
          </a:p>
        </p:txBody>
      </p:sp>
    </p:spTree>
    <p:extLst>
      <p:ext uri="{BB962C8B-B14F-4D97-AF65-F5344CB8AC3E}">
        <p14:creationId xmlns:p14="http://schemas.microsoft.com/office/powerpoint/2010/main" val="2823680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220342-D38E-41F5-A4C1-2395FD5A62CC}" type="slidenum">
              <a:rPr lang="en-AU" smtClean="0"/>
              <a:pPr/>
              <a:t>18</a:t>
            </a:fld>
            <a:endParaRPr lang="en-AU"/>
          </a:p>
        </p:txBody>
      </p:sp>
    </p:spTree>
    <p:extLst>
      <p:ext uri="{BB962C8B-B14F-4D97-AF65-F5344CB8AC3E}">
        <p14:creationId xmlns:p14="http://schemas.microsoft.com/office/powerpoint/2010/main" val="400766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220342-D38E-41F5-A4C1-2395FD5A62CC}" type="slidenum">
              <a:rPr lang="en-AU" smtClean="0"/>
              <a:pPr/>
              <a:t>20</a:t>
            </a:fld>
            <a:endParaRPr lang="en-AU"/>
          </a:p>
        </p:txBody>
      </p:sp>
    </p:spTree>
    <p:extLst>
      <p:ext uri="{BB962C8B-B14F-4D97-AF65-F5344CB8AC3E}">
        <p14:creationId xmlns:p14="http://schemas.microsoft.com/office/powerpoint/2010/main" val="233639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220342-D38E-41F5-A4C1-2395FD5A62CC}" type="slidenum">
              <a:rPr lang="en-AU" smtClean="0"/>
              <a:pPr/>
              <a:t>21</a:t>
            </a:fld>
            <a:endParaRPr lang="en-AU"/>
          </a:p>
        </p:txBody>
      </p:sp>
    </p:spTree>
    <p:extLst>
      <p:ext uri="{BB962C8B-B14F-4D97-AF65-F5344CB8AC3E}">
        <p14:creationId xmlns:p14="http://schemas.microsoft.com/office/powerpoint/2010/main" val="233639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220342-D38E-41F5-A4C1-2395FD5A62CC}" type="slidenum">
              <a:rPr lang="en-AU" smtClean="0"/>
              <a:pPr/>
              <a:t>33</a:t>
            </a:fld>
            <a:endParaRPr lang="en-AU"/>
          </a:p>
        </p:txBody>
      </p:sp>
    </p:spTree>
    <p:extLst>
      <p:ext uri="{BB962C8B-B14F-4D97-AF65-F5344CB8AC3E}">
        <p14:creationId xmlns:p14="http://schemas.microsoft.com/office/powerpoint/2010/main" val="180931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1"/>
            <a:ext cx="8534400" cy="1752599"/>
          </a:xfrm>
        </p:spPr>
        <p:txBody>
          <a:bodyPr/>
          <a:lstStyle>
            <a:lvl1pPr marL="0" indent="0" algn="ctr">
              <a:buNone/>
              <a:defRPr/>
            </a:lvl1pPr>
            <a:lvl2pPr marL="457239" indent="0" algn="ctr">
              <a:buNone/>
              <a:defRPr/>
            </a:lvl2pPr>
            <a:lvl3pPr marL="914479" indent="0" algn="ctr">
              <a:buNone/>
              <a:defRPr/>
            </a:lvl3pPr>
            <a:lvl4pPr marL="1371718" indent="0" algn="ctr">
              <a:buNone/>
              <a:defRPr/>
            </a:lvl4pPr>
            <a:lvl5pPr marL="1828958" indent="0" algn="ctr">
              <a:buNone/>
              <a:defRPr/>
            </a:lvl5pPr>
            <a:lvl6pPr marL="2286197" indent="0" algn="ctr">
              <a:buNone/>
              <a:defRPr/>
            </a:lvl6pPr>
            <a:lvl7pPr marL="2743437" indent="0" algn="ctr">
              <a:buNone/>
              <a:defRPr/>
            </a:lvl7pPr>
            <a:lvl8pPr marL="3200676" indent="0" algn="ctr">
              <a:buNone/>
              <a:defRPr/>
            </a:lvl8pPr>
            <a:lvl9pPr marL="3657915"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F6ACD9-6115-42AE-8235-041C66392E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B27CB-102A-40A4-ADFF-545F29376D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5F8B34-C41D-45D8-9E84-ACE1794F7A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5E2C2-3001-4025-8006-F558BA4253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239" indent="0">
              <a:buNone/>
              <a:defRPr sz="1801"/>
            </a:lvl2pPr>
            <a:lvl3pPr marL="914479" indent="0">
              <a:buNone/>
              <a:defRPr sz="1600"/>
            </a:lvl3pPr>
            <a:lvl4pPr marL="1371718" indent="0">
              <a:buNone/>
              <a:defRPr sz="1401"/>
            </a:lvl4pPr>
            <a:lvl5pPr marL="1828958" indent="0">
              <a:buNone/>
              <a:defRPr sz="1401"/>
            </a:lvl5pPr>
            <a:lvl6pPr marL="2286197" indent="0">
              <a:buNone/>
              <a:defRPr sz="1401"/>
            </a:lvl6pPr>
            <a:lvl7pPr marL="2743437" indent="0">
              <a:buNone/>
              <a:defRPr sz="1401"/>
            </a:lvl7pPr>
            <a:lvl8pPr marL="3200676" indent="0">
              <a:buNone/>
              <a:defRPr sz="1401"/>
            </a:lvl8pPr>
            <a:lvl9pPr marL="3657915" indent="0">
              <a:buNone/>
              <a:defRPr sz="140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BCB37A-1F34-4104-A072-1838EEE051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C8BCF6-ACD9-4465-8A8F-F7D64F8A9E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400" b="1"/>
            </a:lvl1pPr>
            <a:lvl2pPr marL="457239" indent="0">
              <a:buNone/>
              <a:defRPr sz="2000" b="1"/>
            </a:lvl2pPr>
            <a:lvl3pPr marL="914479" indent="0">
              <a:buNone/>
              <a:defRPr sz="1801" b="1"/>
            </a:lvl3pPr>
            <a:lvl4pPr marL="1371718" indent="0">
              <a:buNone/>
              <a:defRPr sz="1600" b="1"/>
            </a:lvl4pPr>
            <a:lvl5pPr marL="1828958" indent="0">
              <a:buNone/>
              <a:defRPr sz="1600" b="1"/>
            </a:lvl5pPr>
            <a:lvl6pPr marL="2286197" indent="0">
              <a:buNone/>
              <a:defRPr sz="1600" b="1"/>
            </a:lvl6pPr>
            <a:lvl7pPr marL="2743437" indent="0">
              <a:buNone/>
              <a:defRPr sz="1600" b="1"/>
            </a:lvl7pPr>
            <a:lvl8pPr marL="3200676" indent="0">
              <a:buNone/>
              <a:defRPr sz="1600" b="1"/>
            </a:lvl8pPr>
            <a:lvl9pPr marL="365791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71" y="1535114"/>
            <a:ext cx="5389033" cy="639762"/>
          </a:xfrm>
        </p:spPr>
        <p:txBody>
          <a:bodyPr anchor="b"/>
          <a:lstStyle>
            <a:lvl1pPr marL="0" indent="0">
              <a:buNone/>
              <a:defRPr sz="2400" b="1"/>
            </a:lvl1pPr>
            <a:lvl2pPr marL="457239" indent="0">
              <a:buNone/>
              <a:defRPr sz="2000" b="1"/>
            </a:lvl2pPr>
            <a:lvl3pPr marL="914479" indent="0">
              <a:buNone/>
              <a:defRPr sz="1801" b="1"/>
            </a:lvl3pPr>
            <a:lvl4pPr marL="1371718" indent="0">
              <a:buNone/>
              <a:defRPr sz="1600" b="1"/>
            </a:lvl4pPr>
            <a:lvl5pPr marL="1828958" indent="0">
              <a:buNone/>
              <a:defRPr sz="1600" b="1"/>
            </a:lvl5pPr>
            <a:lvl6pPr marL="2286197" indent="0">
              <a:buNone/>
              <a:defRPr sz="1600" b="1"/>
            </a:lvl6pPr>
            <a:lvl7pPr marL="2743437" indent="0">
              <a:buNone/>
              <a:defRPr sz="1600" b="1"/>
            </a:lvl7pPr>
            <a:lvl8pPr marL="3200676" indent="0">
              <a:buNone/>
              <a:defRPr sz="1600" b="1"/>
            </a:lvl8pPr>
            <a:lvl9pPr marL="36579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1"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DE57A0-45E0-4236-9B81-5F6B5FF684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80F419-FD84-4647-99A5-6E7C29E0881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692320-6FAD-4524-84D8-A19C1D294B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5"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4"/>
            <a:ext cx="4011084" cy="4691063"/>
          </a:xfrm>
        </p:spPr>
        <p:txBody>
          <a:bodyPr/>
          <a:lstStyle>
            <a:lvl1pPr marL="0" indent="0">
              <a:buNone/>
              <a:defRPr sz="1401"/>
            </a:lvl1pPr>
            <a:lvl2pPr marL="457239" indent="0">
              <a:buNone/>
              <a:defRPr sz="1200"/>
            </a:lvl2pPr>
            <a:lvl3pPr marL="914479" indent="0">
              <a:buNone/>
              <a:defRPr sz="1001"/>
            </a:lvl3pPr>
            <a:lvl4pPr marL="1371718" indent="0">
              <a:buNone/>
              <a:defRPr sz="900"/>
            </a:lvl4pPr>
            <a:lvl5pPr marL="1828958" indent="0">
              <a:buNone/>
              <a:defRPr sz="900"/>
            </a:lvl5pPr>
            <a:lvl6pPr marL="2286197" indent="0">
              <a:buNone/>
              <a:defRPr sz="900"/>
            </a:lvl6pPr>
            <a:lvl7pPr marL="2743437" indent="0">
              <a:buNone/>
              <a:defRPr sz="900"/>
            </a:lvl7pPr>
            <a:lvl8pPr marL="3200676" indent="0">
              <a:buNone/>
              <a:defRPr sz="900"/>
            </a:lvl8pPr>
            <a:lvl9pPr marL="365791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CD8640-34FB-4949-B946-90376CBD24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239" indent="0">
              <a:buNone/>
              <a:defRPr sz="2800"/>
            </a:lvl2pPr>
            <a:lvl3pPr marL="914479" indent="0">
              <a:buNone/>
              <a:defRPr sz="2400"/>
            </a:lvl3pPr>
            <a:lvl4pPr marL="1371718" indent="0">
              <a:buNone/>
              <a:defRPr sz="2000"/>
            </a:lvl4pPr>
            <a:lvl5pPr marL="1828958" indent="0">
              <a:buNone/>
              <a:defRPr sz="2000"/>
            </a:lvl5pPr>
            <a:lvl6pPr marL="2286197" indent="0">
              <a:buNone/>
              <a:defRPr sz="2000"/>
            </a:lvl6pPr>
            <a:lvl7pPr marL="2743437" indent="0">
              <a:buNone/>
              <a:defRPr sz="2000"/>
            </a:lvl7pPr>
            <a:lvl8pPr marL="3200676" indent="0">
              <a:buNone/>
              <a:defRPr sz="2000"/>
            </a:lvl8pPr>
            <a:lvl9pPr marL="3657915"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239" indent="0">
              <a:buNone/>
              <a:defRPr sz="1200"/>
            </a:lvl2pPr>
            <a:lvl3pPr marL="914479" indent="0">
              <a:buNone/>
              <a:defRPr sz="1001"/>
            </a:lvl3pPr>
            <a:lvl4pPr marL="1371718" indent="0">
              <a:buNone/>
              <a:defRPr sz="900"/>
            </a:lvl4pPr>
            <a:lvl5pPr marL="1828958" indent="0">
              <a:buNone/>
              <a:defRPr sz="900"/>
            </a:lvl5pPr>
            <a:lvl6pPr marL="2286197" indent="0">
              <a:buNone/>
              <a:defRPr sz="900"/>
            </a:lvl6pPr>
            <a:lvl7pPr marL="2743437" indent="0">
              <a:buNone/>
              <a:defRPr sz="900"/>
            </a:lvl7pPr>
            <a:lvl8pPr marL="3200676" indent="0">
              <a:buNone/>
              <a:defRPr sz="900"/>
            </a:lvl8pPr>
            <a:lvl9pPr marL="365791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EC1F54-1F5F-4EDB-89C3-0FB48069E4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50000">
              <a:srgbClr val="0000FF"/>
            </a:gs>
            <a:gs pos="100000">
              <a:srgbClr val="000076"/>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1"/>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1"/>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1"/>
            </a:lvl1pPr>
          </a:lstStyle>
          <a:p>
            <a:pPr>
              <a:defRPr/>
            </a:pPr>
            <a:fld id="{71EBE01C-1D19-43B0-8EAA-EF41D9B586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39" algn="ctr" rtl="0" eaLnBrk="0" fontAlgn="base" hangingPunct="0">
        <a:spcBef>
          <a:spcPct val="0"/>
        </a:spcBef>
        <a:spcAft>
          <a:spcPct val="0"/>
        </a:spcAft>
        <a:defRPr sz="4400">
          <a:solidFill>
            <a:schemeClr val="tx2"/>
          </a:solidFill>
          <a:latin typeface="Times New Roman" pitchFamily="18" charset="0"/>
        </a:defRPr>
      </a:lvl6pPr>
      <a:lvl7pPr marL="914479" algn="ctr" rtl="0" eaLnBrk="0" fontAlgn="base" hangingPunct="0">
        <a:spcBef>
          <a:spcPct val="0"/>
        </a:spcBef>
        <a:spcAft>
          <a:spcPct val="0"/>
        </a:spcAft>
        <a:defRPr sz="4400">
          <a:solidFill>
            <a:schemeClr val="tx2"/>
          </a:solidFill>
          <a:latin typeface="Times New Roman" pitchFamily="18" charset="0"/>
        </a:defRPr>
      </a:lvl7pPr>
      <a:lvl8pPr marL="1371718" algn="ctr" rtl="0" eaLnBrk="0" fontAlgn="base" hangingPunct="0">
        <a:spcBef>
          <a:spcPct val="0"/>
        </a:spcBef>
        <a:spcAft>
          <a:spcPct val="0"/>
        </a:spcAft>
        <a:defRPr sz="4400">
          <a:solidFill>
            <a:schemeClr val="tx2"/>
          </a:solidFill>
          <a:latin typeface="Times New Roman" pitchFamily="18" charset="0"/>
        </a:defRPr>
      </a:lvl8pPr>
      <a:lvl9pPr marL="1828958" algn="ctr" rtl="0" eaLnBrk="0" fontAlgn="base" hangingPunct="0">
        <a:spcBef>
          <a:spcPct val="0"/>
        </a:spcBef>
        <a:spcAft>
          <a:spcPct val="0"/>
        </a:spcAft>
        <a:defRPr sz="4400">
          <a:solidFill>
            <a:schemeClr val="tx2"/>
          </a:solidFill>
          <a:latin typeface="Times New Roman" pitchFamily="18" charset="0"/>
        </a:defRPr>
      </a:lvl9pPr>
    </p:titleStyle>
    <p:bodyStyle>
      <a:lvl1pPr marL="342930" indent="-342930" algn="l" rtl="0" eaLnBrk="0" fontAlgn="base" hangingPunct="0">
        <a:spcBef>
          <a:spcPct val="20000"/>
        </a:spcBef>
        <a:spcAft>
          <a:spcPct val="0"/>
        </a:spcAft>
        <a:buChar char="•"/>
        <a:defRPr sz="3200">
          <a:solidFill>
            <a:schemeClr val="tx1"/>
          </a:solidFill>
          <a:latin typeface="+mn-lt"/>
          <a:ea typeface="+mn-ea"/>
          <a:cs typeface="+mn-cs"/>
        </a:defRPr>
      </a:lvl1pPr>
      <a:lvl2pPr marL="743014" indent="-285775" algn="l" rtl="0" eaLnBrk="0" fontAlgn="base" hangingPunct="0">
        <a:spcBef>
          <a:spcPct val="20000"/>
        </a:spcBef>
        <a:spcAft>
          <a:spcPct val="0"/>
        </a:spcAft>
        <a:buChar char="–"/>
        <a:defRPr sz="2800">
          <a:solidFill>
            <a:schemeClr val="tx1"/>
          </a:solidFill>
          <a:latin typeface="+mn-lt"/>
        </a:defRPr>
      </a:lvl2pPr>
      <a:lvl3pPr marL="1143099" indent="-228620" algn="l" rtl="0" eaLnBrk="0" fontAlgn="base" hangingPunct="0">
        <a:spcBef>
          <a:spcPct val="20000"/>
        </a:spcBef>
        <a:spcAft>
          <a:spcPct val="0"/>
        </a:spcAft>
        <a:buChar char="•"/>
        <a:defRPr sz="2400">
          <a:solidFill>
            <a:schemeClr val="tx1"/>
          </a:solidFill>
          <a:latin typeface="+mn-lt"/>
        </a:defRPr>
      </a:lvl3pPr>
      <a:lvl4pPr marL="1600339" indent="-228620" algn="l" rtl="0" eaLnBrk="0" fontAlgn="base" hangingPunct="0">
        <a:spcBef>
          <a:spcPct val="20000"/>
        </a:spcBef>
        <a:spcAft>
          <a:spcPct val="0"/>
        </a:spcAft>
        <a:buChar char="–"/>
        <a:defRPr sz="2000">
          <a:solidFill>
            <a:schemeClr val="tx1"/>
          </a:solidFill>
          <a:latin typeface="+mn-lt"/>
        </a:defRPr>
      </a:lvl4pPr>
      <a:lvl5pPr marL="2057578" indent="-228620" algn="l" rtl="0" eaLnBrk="0" fontAlgn="base" hangingPunct="0">
        <a:spcBef>
          <a:spcPct val="20000"/>
        </a:spcBef>
        <a:spcAft>
          <a:spcPct val="0"/>
        </a:spcAft>
        <a:buChar char="»"/>
        <a:defRPr sz="2000">
          <a:solidFill>
            <a:schemeClr val="tx1"/>
          </a:solidFill>
          <a:latin typeface="+mn-lt"/>
        </a:defRPr>
      </a:lvl5pPr>
      <a:lvl6pPr marL="2514817" indent="-228620" algn="l" rtl="0" eaLnBrk="0" fontAlgn="base" hangingPunct="0">
        <a:spcBef>
          <a:spcPct val="20000"/>
        </a:spcBef>
        <a:spcAft>
          <a:spcPct val="0"/>
        </a:spcAft>
        <a:buChar char="»"/>
        <a:defRPr sz="2000">
          <a:solidFill>
            <a:schemeClr val="tx1"/>
          </a:solidFill>
          <a:latin typeface="+mn-lt"/>
        </a:defRPr>
      </a:lvl6pPr>
      <a:lvl7pPr marL="2972057" indent="-228620" algn="l" rtl="0" eaLnBrk="0" fontAlgn="base" hangingPunct="0">
        <a:spcBef>
          <a:spcPct val="20000"/>
        </a:spcBef>
        <a:spcAft>
          <a:spcPct val="0"/>
        </a:spcAft>
        <a:buChar char="»"/>
        <a:defRPr sz="2000">
          <a:solidFill>
            <a:schemeClr val="tx1"/>
          </a:solidFill>
          <a:latin typeface="+mn-lt"/>
        </a:defRPr>
      </a:lvl7pPr>
      <a:lvl8pPr marL="3429296" indent="-228620" algn="l" rtl="0" eaLnBrk="0" fontAlgn="base" hangingPunct="0">
        <a:spcBef>
          <a:spcPct val="20000"/>
        </a:spcBef>
        <a:spcAft>
          <a:spcPct val="0"/>
        </a:spcAft>
        <a:buChar char="»"/>
        <a:defRPr sz="2000">
          <a:solidFill>
            <a:schemeClr val="tx1"/>
          </a:solidFill>
          <a:latin typeface="+mn-lt"/>
        </a:defRPr>
      </a:lvl8pPr>
      <a:lvl9pPr marL="3886536" indent="-22862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79" rtl="0" eaLnBrk="1" latinLnBrk="0" hangingPunct="1">
        <a:defRPr sz="1801" kern="1200">
          <a:solidFill>
            <a:schemeClr val="tx1"/>
          </a:solidFill>
          <a:latin typeface="+mn-lt"/>
          <a:ea typeface="+mn-ea"/>
          <a:cs typeface="+mn-cs"/>
        </a:defRPr>
      </a:lvl1pPr>
      <a:lvl2pPr marL="457239" algn="l" defTabSz="914479" rtl="0" eaLnBrk="1" latinLnBrk="0" hangingPunct="1">
        <a:defRPr sz="1801" kern="1200">
          <a:solidFill>
            <a:schemeClr val="tx1"/>
          </a:solidFill>
          <a:latin typeface="+mn-lt"/>
          <a:ea typeface="+mn-ea"/>
          <a:cs typeface="+mn-cs"/>
        </a:defRPr>
      </a:lvl2pPr>
      <a:lvl3pPr marL="914479" algn="l" defTabSz="914479" rtl="0" eaLnBrk="1" latinLnBrk="0" hangingPunct="1">
        <a:defRPr sz="1801" kern="1200">
          <a:solidFill>
            <a:schemeClr val="tx1"/>
          </a:solidFill>
          <a:latin typeface="+mn-lt"/>
          <a:ea typeface="+mn-ea"/>
          <a:cs typeface="+mn-cs"/>
        </a:defRPr>
      </a:lvl3pPr>
      <a:lvl4pPr marL="1371718" algn="l" defTabSz="914479" rtl="0" eaLnBrk="1" latinLnBrk="0" hangingPunct="1">
        <a:defRPr sz="1801" kern="1200">
          <a:solidFill>
            <a:schemeClr val="tx1"/>
          </a:solidFill>
          <a:latin typeface="+mn-lt"/>
          <a:ea typeface="+mn-ea"/>
          <a:cs typeface="+mn-cs"/>
        </a:defRPr>
      </a:lvl4pPr>
      <a:lvl5pPr marL="1828958" algn="l" defTabSz="914479" rtl="0" eaLnBrk="1" latinLnBrk="0" hangingPunct="1">
        <a:defRPr sz="1801" kern="1200">
          <a:solidFill>
            <a:schemeClr val="tx1"/>
          </a:solidFill>
          <a:latin typeface="+mn-lt"/>
          <a:ea typeface="+mn-ea"/>
          <a:cs typeface="+mn-cs"/>
        </a:defRPr>
      </a:lvl5pPr>
      <a:lvl6pPr marL="2286197" algn="l" defTabSz="914479" rtl="0" eaLnBrk="1" latinLnBrk="0" hangingPunct="1">
        <a:defRPr sz="1801" kern="1200">
          <a:solidFill>
            <a:schemeClr val="tx1"/>
          </a:solidFill>
          <a:latin typeface="+mn-lt"/>
          <a:ea typeface="+mn-ea"/>
          <a:cs typeface="+mn-cs"/>
        </a:defRPr>
      </a:lvl6pPr>
      <a:lvl7pPr marL="2743437" algn="l" defTabSz="914479" rtl="0" eaLnBrk="1" latinLnBrk="0" hangingPunct="1">
        <a:defRPr sz="1801" kern="1200">
          <a:solidFill>
            <a:schemeClr val="tx1"/>
          </a:solidFill>
          <a:latin typeface="+mn-lt"/>
          <a:ea typeface="+mn-ea"/>
          <a:cs typeface="+mn-cs"/>
        </a:defRPr>
      </a:lvl7pPr>
      <a:lvl8pPr marL="3200676" algn="l" defTabSz="914479" rtl="0" eaLnBrk="1" latinLnBrk="0" hangingPunct="1">
        <a:defRPr sz="1801" kern="1200">
          <a:solidFill>
            <a:schemeClr val="tx1"/>
          </a:solidFill>
          <a:latin typeface="+mn-lt"/>
          <a:ea typeface="+mn-ea"/>
          <a:cs typeface="+mn-cs"/>
        </a:defRPr>
      </a:lvl8pPr>
      <a:lvl9pPr marL="3657915" algn="l" defTabSz="91447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ichael.asten.monash@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meetingorganizer.copernicus.org/EGU23/EGU23-15726.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frastructure.nsw.gov.au/media/2162/ec_insw_hawkesbury-nepean_fss-document_web.pdf" TargetMode="External"/><Relationship Id="rId2" Type="http://schemas.openxmlformats.org/officeDocument/2006/relationships/hyperlink" Target="https://www.nsw.gov.au/nsw-government/projects-and-initiatives/floodinquiry" TargetMode="External"/><Relationship Id="rId1" Type="http://schemas.openxmlformats.org/officeDocument/2006/relationships/slideLayout" Target="../slideLayouts/slideLayout7.xml"/><Relationship Id="rId6" Type="http://schemas.openxmlformats.org/officeDocument/2006/relationships/hyperlink" Target="http://dx.doi.org/10.1016/j.asr.2015.07.010" TargetMode="External"/><Relationship Id="rId5" Type="http://schemas.openxmlformats.org/officeDocument/2006/relationships/hyperlink" Target="http://bmcnoldy.rsmas.miami.edu/tropics/oni/ONI_NINO34_1854-2021.txt" TargetMode="External"/><Relationship Id="rId4" Type="http://schemas.openxmlformats.org/officeDocument/2006/relationships/hyperlink" Target="https://doi.org/10.1029/2020EA001223"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8AAA8C-061F-018F-5165-87BC289DBB0A}"/>
              </a:ext>
            </a:extLst>
          </p:cNvPr>
          <p:cNvSpPr txBox="1"/>
          <p:nvPr/>
        </p:nvSpPr>
        <p:spPr>
          <a:xfrm>
            <a:off x="407368" y="116632"/>
            <a:ext cx="11449272" cy="6120650"/>
          </a:xfrm>
          <a:prstGeom prst="rect">
            <a:avLst/>
          </a:prstGeom>
          <a:noFill/>
        </p:spPr>
        <p:txBody>
          <a:bodyPr wrap="square" rtlCol="0">
            <a:spAutoFit/>
          </a:bodyPr>
          <a:lstStyle/>
          <a:p>
            <a:pPr algn="ctr"/>
            <a:r>
              <a:rPr lang="en-AU" kern="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Paper </a:t>
            </a:r>
            <a:r>
              <a:rPr lang="en-AU"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EGU23-15726</a:t>
            </a:r>
            <a:endParaRPr lang="en-AU"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AU"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AU" sz="36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Is multidecadal prediction of flood patterns possible for infrastructure planning purposes using the 10000 year cosmogenic isotope (10Be and 14C) record?</a:t>
            </a:r>
          </a:p>
          <a:p>
            <a:pPr algn="ctr"/>
            <a:endParaRPr lang="en-AU" sz="3200" b="1" kern="1400" spc="-5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AU"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Michael Asten</a:t>
            </a:r>
            <a:r>
              <a:rPr lang="en-AU" baseline="30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1</a:t>
            </a:r>
            <a:r>
              <a:rPr lang="en-AU"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and Ken McCracken</a:t>
            </a:r>
            <a:r>
              <a:rPr lang="en-AU" baseline="30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a:t>
            </a:r>
            <a:endParaRPr lang="en-AU"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baseline="30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1</a:t>
            </a:r>
            <a:r>
              <a:rPr lang="en-AU"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Earth Insight, Hawthorn, Vic. Australia (</a:t>
            </a:r>
            <a:r>
              <a:rPr lang="en-AU" dirty="0">
                <a:solidFill>
                  <a:srgbClr val="FFFF00"/>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michael.asten.ei@gmail.com</a:t>
            </a:r>
            <a:endParaRPr lang="en-AU"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dirty="0">
                <a:solidFill>
                  <a:srgbClr val="FFFF00"/>
                </a:solidFill>
                <a:latin typeface="Arial" panose="020B0604020202020204" pitchFamily="34" charset="0"/>
                <a:ea typeface="Times New Roman" panose="02020603050405020304" pitchFamily="18" charset="0"/>
                <a:cs typeface="Arial" panose="020B0604020202020204" pitchFamily="34" charset="0"/>
              </a:rPr>
              <a:t>Cell and SMS: +61 412 348682</a:t>
            </a:r>
          </a:p>
          <a:p>
            <a:pPr marL="342900" lvl="0" indent="-342900">
              <a:lnSpc>
                <a:spcPct val="115000"/>
              </a:lnSpc>
              <a:spcAft>
                <a:spcPts val="1000"/>
              </a:spcAft>
              <a:buSzPts val="1000"/>
              <a:buFont typeface="Symbol" panose="05050102010706020507" pitchFamily="18" charset="2"/>
              <a:buChar char=""/>
              <a:tabLst>
                <a:tab pos="457200" algn="l"/>
              </a:tabLst>
            </a:pPr>
            <a:r>
              <a:rPr lang="en-AU" baseline="30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a:t>
            </a:r>
            <a:r>
              <a:rPr lang="en-AU"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Retired (cosmogenic64@gmail.com)</a:t>
            </a:r>
            <a:endParaRPr lang="en-AU"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pic>
        <p:nvPicPr>
          <p:cNvPr id="3" name="Picture 2">
            <a:extLst>
              <a:ext uri="{FF2B5EF4-FFF2-40B4-BE49-F238E27FC236}">
                <a16:creationId xmlns:a16="http://schemas.microsoft.com/office/drawing/2014/main" id="{BDB1F490-9807-C9E0-DDDA-E8D82AD155E1}"/>
              </a:ext>
            </a:extLst>
          </p:cNvPr>
          <p:cNvPicPr>
            <a:picLocks noChangeAspect="1"/>
          </p:cNvPicPr>
          <p:nvPr/>
        </p:nvPicPr>
        <p:blipFill rotWithShape="1">
          <a:blip r:embed="rId3"/>
          <a:srcRect l="5113" t="11151" r="64175" b="74150"/>
          <a:stretch/>
        </p:blipFill>
        <p:spPr>
          <a:xfrm>
            <a:off x="8447584" y="5849888"/>
            <a:ext cx="3744416" cy="1008112"/>
          </a:xfrm>
          <a:prstGeom prst="rect">
            <a:avLst/>
          </a:prstGeom>
        </p:spPr>
      </p:pic>
      <p:sp>
        <p:nvSpPr>
          <p:cNvPr id="2" name="TextBox 1">
            <a:extLst>
              <a:ext uri="{FF2B5EF4-FFF2-40B4-BE49-F238E27FC236}">
                <a16:creationId xmlns:a16="http://schemas.microsoft.com/office/drawing/2014/main" id="{12D4A705-2ABE-F3BF-455D-27F36918956D}"/>
              </a:ext>
            </a:extLst>
          </p:cNvPr>
          <p:cNvSpPr txBox="1"/>
          <p:nvPr/>
        </p:nvSpPr>
        <p:spPr>
          <a:xfrm>
            <a:off x="-1680864" y="5384448"/>
            <a:ext cx="11449272" cy="1631216"/>
          </a:xfrm>
          <a:prstGeom prst="rect">
            <a:avLst/>
          </a:prstGeom>
          <a:noFill/>
        </p:spPr>
        <p:txBody>
          <a:bodyPr wrap="square" rtlCol="0">
            <a:spAutoFit/>
          </a:bodyPr>
          <a:lstStyle/>
          <a:p>
            <a:pPr algn="ctr"/>
            <a:r>
              <a:rPr lang="en-AU" kern="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endParaRPr lang="en-AU"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AU" sz="36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SUPPLEMENTARY MATERIAL </a:t>
            </a:r>
          </a:p>
          <a:p>
            <a:pPr algn="ctr"/>
            <a:r>
              <a:rPr lang="en-AU" sz="16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(includes all oral presentation slides)</a:t>
            </a:r>
            <a:endParaRPr lang="en-AU" sz="1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640552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1">
            <a:extLst>
              <a:ext uri="{FF2B5EF4-FFF2-40B4-BE49-F238E27FC236}">
                <a16:creationId xmlns:a16="http://schemas.microsoft.com/office/drawing/2014/main" id="{CF83266A-7C16-271A-B9CD-59DF780CC5AD}"/>
              </a:ext>
            </a:extLst>
          </p:cNvPr>
          <p:cNvSpPr>
            <a:spLocks noGrp="1"/>
          </p:cNvSpPr>
          <p:nvPr>
            <p:ph type="sldNum" sz="quarter" idx="12"/>
          </p:nvPr>
        </p:nvSpPr>
        <p:spPr>
          <a:xfrm>
            <a:off x="5809675" y="6348859"/>
            <a:ext cx="2228850" cy="365125"/>
          </a:xfrm>
        </p:spPr>
        <p:txBody>
          <a:bodyPr/>
          <a:lstStyle/>
          <a:p>
            <a:fld id="{2B91CCCA-F117-41B9-98AC-62303107AC6F}" type="slidenum">
              <a:rPr lang="en-AU" smtClean="0"/>
              <a:t>10</a:t>
            </a:fld>
            <a:endParaRPr lang="en-AU"/>
          </a:p>
        </p:txBody>
      </p:sp>
      <p:sp>
        <p:nvSpPr>
          <p:cNvPr id="8" name="TextBox 46">
            <a:extLst>
              <a:ext uri="{FF2B5EF4-FFF2-40B4-BE49-F238E27FC236}">
                <a16:creationId xmlns:a16="http://schemas.microsoft.com/office/drawing/2014/main" id="{3C8E7816-02B0-88C2-A527-454B161C8CC5}"/>
              </a:ext>
            </a:extLst>
          </p:cNvPr>
          <p:cNvSpPr txBox="1"/>
          <p:nvPr/>
        </p:nvSpPr>
        <p:spPr>
          <a:xfrm>
            <a:off x="7097360" y="5072069"/>
            <a:ext cx="4837005"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200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BRAHMAPUTRA  R 	DISCHARGE </a:t>
            </a:r>
          </a:p>
          <a:p>
            <a:r>
              <a:rPr lang="en-AU" dirty="0">
                <a:solidFill>
                  <a:srgbClr val="FFFF00"/>
                </a:solidFill>
                <a:latin typeface="Arial" panose="020B0604020202020204" pitchFamily="34" charset="0"/>
                <a:cs typeface="Arial" panose="020B0604020202020204" pitchFamily="34" charset="0"/>
              </a:rPr>
              <a:t> </a:t>
            </a:r>
          </a:p>
        </p:txBody>
      </p:sp>
      <p:sp>
        <p:nvSpPr>
          <p:cNvPr id="9" name="TextBox 46">
            <a:extLst>
              <a:ext uri="{FF2B5EF4-FFF2-40B4-BE49-F238E27FC236}">
                <a16:creationId xmlns:a16="http://schemas.microsoft.com/office/drawing/2014/main" id="{2166CDD1-20EE-FFCC-9B65-464FF9261A99}"/>
              </a:ext>
            </a:extLst>
          </p:cNvPr>
          <p:cNvSpPr txBox="1"/>
          <p:nvPr/>
        </p:nvSpPr>
        <p:spPr>
          <a:xfrm>
            <a:off x="7097360" y="1913058"/>
            <a:ext cx="4837005"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200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LAKE GEORGE NSW</a:t>
            </a:r>
          </a:p>
          <a:p>
            <a:r>
              <a:rPr lang="en-AU" dirty="0">
                <a:solidFill>
                  <a:srgbClr val="FFFF00"/>
                </a:solidFill>
                <a:latin typeface="Arial" panose="020B0604020202020204" pitchFamily="34" charset="0"/>
                <a:cs typeface="Arial" panose="020B0604020202020204" pitchFamily="34" charset="0"/>
              </a:rPr>
              <a:t> </a:t>
            </a:r>
          </a:p>
        </p:txBody>
      </p:sp>
      <p:sp>
        <p:nvSpPr>
          <p:cNvPr id="10" name="TextBox 46">
            <a:extLst>
              <a:ext uri="{FF2B5EF4-FFF2-40B4-BE49-F238E27FC236}">
                <a16:creationId xmlns:a16="http://schemas.microsoft.com/office/drawing/2014/main" id="{0FA498A4-9C86-74A2-FB6E-0A04C3B0F86B}"/>
              </a:ext>
            </a:extLst>
          </p:cNvPr>
          <p:cNvSpPr txBox="1"/>
          <p:nvPr/>
        </p:nvSpPr>
        <p:spPr>
          <a:xfrm>
            <a:off x="7058945" y="3701232"/>
            <a:ext cx="4837005"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220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HAWKESBURY R  </a:t>
            </a:r>
          </a:p>
          <a:p>
            <a:r>
              <a:rPr lang="en-AU" dirty="0">
                <a:solidFill>
                  <a:srgbClr val="FFFF00"/>
                </a:solidFill>
                <a:latin typeface="Arial" panose="020B0604020202020204" pitchFamily="34" charset="0"/>
                <a:cs typeface="Arial" panose="020B0604020202020204" pitchFamily="34" charset="0"/>
              </a:rPr>
              <a:t>	Coastal  NSW</a:t>
            </a:r>
          </a:p>
          <a:p>
            <a:r>
              <a:rPr lang="en-AU" dirty="0">
                <a:solidFill>
                  <a:srgbClr val="FFFF00"/>
                </a:solidFill>
                <a:latin typeface="Arial" panose="020B0604020202020204" pitchFamily="34" charset="0"/>
                <a:cs typeface="Arial" panose="020B0604020202020204" pitchFamily="34" charset="0"/>
              </a:rPr>
              <a:t> </a:t>
            </a:r>
          </a:p>
        </p:txBody>
      </p:sp>
      <p:pic>
        <p:nvPicPr>
          <p:cNvPr id="18" name="Picture 17">
            <a:extLst>
              <a:ext uri="{FF2B5EF4-FFF2-40B4-BE49-F238E27FC236}">
                <a16:creationId xmlns:a16="http://schemas.microsoft.com/office/drawing/2014/main" id="{113EB40F-5B91-B39E-0F01-A8164E3F2CA8}"/>
              </a:ext>
            </a:extLst>
          </p:cNvPr>
          <p:cNvPicPr>
            <a:picLocks noChangeAspect="1"/>
          </p:cNvPicPr>
          <p:nvPr/>
        </p:nvPicPr>
        <p:blipFill>
          <a:blip r:embed="rId3"/>
          <a:stretch>
            <a:fillRect/>
          </a:stretch>
        </p:blipFill>
        <p:spPr>
          <a:xfrm>
            <a:off x="256600" y="4690689"/>
            <a:ext cx="6730758" cy="1640956"/>
          </a:xfrm>
          <a:prstGeom prst="rect">
            <a:avLst/>
          </a:prstGeom>
        </p:spPr>
      </p:pic>
      <p:sp>
        <p:nvSpPr>
          <p:cNvPr id="19" name="TextBox 18">
            <a:extLst>
              <a:ext uri="{FF2B5EF4-FFF2-40B4-BE49-F238E27FC236}">
                <a16:creationId xmlns:a16="http://schemas.microsoft.com/office/drawing/2014/main" id="{A923AAE9-E164-80EC-39FF-10EE5A0D17A5}"/>
              </a:ext>
            </a:extLst>
          </p:cNvPr>
          <p:cNvSpPr txBox="1"/>
          <p:nvPr/>
        </p:nvSpPr>
        <p:spPr>
          <a:xfrm>
            <a:off x="2477606" y="4869160"/>
            <a:ext cx="2529490" cy="369332"/>
          </a:xfrm>
          <a:prstGeom prst="rect">
            <a:avLst/>
          </a:prstGeom>
          <a:noFill/>
        </p:spPr>
        <p:txBody>
          <a:bodyPr wrap="square" rtlCol="0">
            <a:spAutoFit/>
          </a:bodyPr>
          <a:lstStyle/>
          <a:p>
            <a:r>
              <a:rPr lang="en-AU" sz="1800" dirty="0">
                <a:latin typeface="Arial" panose="020B0604020202020204" pitchFamily="34" charset="0"/>
                <a:cs typeface="Arial" panose="020B0604020202020204" pitchFamily="34" charset="0"/>
              </a:rPr>
              <a:t>80.4 </a:t>
            </a:r>
            <a:r>
              <a:rPr lang="en-AU" sz="1800" dirty="0" err="1">
                <a:latin typeface="Arial" panose="020B0604020202020204" pitchFamily="34" charset="0"/>
                <a:cs typeface="Arial" panose="020B0604020202020204" pitchFamily="34" charset="0"/>
              </a:rPr>
              <a:t>yr</a:t>
            </a:r>
            <a:endParaRPr lang="en-AU" sz="1800" dirty="0">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AD4527FC-2A59-8414-0978-24171B542C6A}"/>
              </a:ext>
            </a:extLst>
          </p:cNvPr>
          <p:cNvCxnSpPr>
            <a:cxnSpLocks/>
          </p:cNvCxnSpPr>
          <p:nvPr/>
        </p:nvCxnSpPr>
        <p:spPr bwMode="auto">
          <a:xfrm>
            <a:off x="2502115" y="4931163"/>
            <a:ext cx="65977" cy="66192"/>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cxnSp>
        <p:nvCxnSpPr>
          <p:cNvPr id="25" name="Straight Connector 24">
            <a:extLst>
              <a:ext uri="{FF2B5EF4-FFF2-40B4-BE49-F238E27FC236}">
                <a16:creationId xmlns:a16="http://schemas.microsoft.com/office/drawing/2014/main" id="{5E623FB8-A37A-A934-8672-9B42BA770C2B}"/>
              </a:ext>
            </a:extLst>
          </p:cNvPr>
          <p:cNvCxnSpPr>
            <a:cxnSpLocks/>
          </p:cNvCxnSpPr>
          <p:nvPr/>
        </p:nvCxnSpPr>
        <p:spPr>
          <a:xfrm>
            <a:off x="2614576" y="4453188"/>
            <a:ext cx="0" cy="154324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4E5A250-4C8F-5A93-BF7C-C45CA994BF4B}"/>
              </a:ext>
            </a:extLst>
          </p:cNvPr>
          <p:cNvSpPr txBox="1"/>
          <p:nvPr/>
        </p:nvSpPr>
        <p:spPr>
          <a:xfrm>
            <a:off x="1629359" y="4797152"/>
            <a:ext cx="1324880" cy="212420"/>
          </a:xfrm>
          <a:prstGeom prst="rect">
            <a:avLst/>
          </a:prstGeom>
          <a:noFill/>
        </p:spPr>
        <p:txBody>
          <a:bodyPr wrap="square" rtlCol="0">
            <a:spAutoFit/>
          </a:bodyPr>
          <a:lstStyle/>
          <a:p>
            <a:r>
              <a:rPr lang="en-AU" dirty="0"/>
              <a:t>50 </a:t>
            </a:r>
            <a:r>
              <a:rPr lang="en-AU" dirty="0" err="1"/>
              <a:t>yr</a:t>
            </a:r>
            <a:endParaRPr lang="en-AU" dirty="0"/>
          </a:p>
        </p:txBody>
      </p:sp>
      <p:cxnSp>
        <p:nvCxnSpPr>
          <p:cNvPr id="29" name="Straight Connector 28">
            <a:extLst>
              <a:ext uri="{FF2B5EF4-FFF2-40B4-BE49-F238E27FC236}">
                <a16:creationId xmlns:a16="http://schemas.microsoft.com/office/drawing/2014/main" id="{D5FCA00A-C74D-9F3E-F3EB-4ADC44BE0568}"/>
              </a:ext>
            </a:extLst>
          </p:cNvPr>
          <p:cNvCxnSpPr>
            <a:cxnSpLocks/>
          </p:cNvCxnSpPr>
          <p:nvPr/>
        </p:nvCxnSpPr>
        <p:spPr>
          <a:xfrm flipH="1">
            <a:off x="4904145" y="4690099"/>
            <a:ext cx="1397" cy="165876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DE1F4EA-451D-AE0E-1B80-3CAAF87EDAB6}"/>
              </a:ext>
            </a:extLst>
          </p:cNvPr>
          <p:cNvSpPr txBox="1"/>
          <p:nvPr/>
        </p:nvSpPr>
        <p:spPr>
          <a:xfrm>
            <a:off x="4624295" y="5315633"/>
            <a:ext cx="1324880" cy="212420"/>
          </a:xfrm>
          <a:prstGeom prst="rect">
            <a:avLst/>
          </a:prstGeom>
          <a:noFill/>
        </p:spPr>
        <p:txBody>
          <a:bodyPr wrap="square" rtlCol="0">
            <a:spAutoFit/>
          </a:bodyPr>
          <a:lstStyle/>
          <a:p>
            <a:r>
              <a:rPr lang="en-AU" dirty="0"/>
              <a:t>205 </a:t>
            </a:r>
            <a:r>
              <a:rPr lang="en-AU" dirty="0" err="1"/>
              <a:t>yr</a:t>
            </a:r>
            <a:endParaRPr lang="en-AU" dirty="0"/>
          </a:p>
        </p:txBody>
      </p:sp>
      <p:pic>
        <p:nvPicPr>
          <p:cNvPr id="33" name="Picture 32">
            <a:extLst>
              <a:ext uri="{FF2B5EF4-FFF2-40B4-BE49-F238E27FC236}">
                <a16:creationId xmlns:a16="http://schemas.microsoft.com/office/drawing/2014/main" id="{5A79FBFC-D6D6-2FA4-421F-27527689C1B7}"/>
              </a:ext>
            </a:extLst>
          </p:cNvPr>
          <p:cNvPicPr>
            <a:picLocks noChangeAspect="1"/>
          </p:cNvPicPr>
          <p:nvPr/>
        </p:nvPicPr>
        <p:blipFill>
          <a:blip r:embed="rId4"/>
          <a:stretch>
            <a:fillRect/>
          </a:stretch>
        </p:blipFill>
        <p:spPr>
          <a:xfrm>
            <a:off x="292032" y="1479447"/>
            <a:ext cx="6674927" cy="1584480"/>
          </a:xfrm>
          <a:prstGeom prst="rect">
            <a:avLst/>
          </a:prstGeom>
        </p:spPr>
      </p:pic>
      <p:cxnSp>
        <p:nvCxnSpPr>
          <p:cNvPr id="34" name="Straight Connector 33">
            <a:extLst>
              <a:ext uri="{FF2B5EF4-FFF2-40B4-BE49-F238E27FC236}">
                <a16:creationId xmlns:a16="http://schemas.microsoft.com/office/drawing/2014/main" id="{0FBD38AB-8EA3-C707-1886-463F070929BE}"/>
              </a:ext>
            </a:extLst>
          </p:cNvPr>
          <p:cNvCxnSpPr/>
          <p:nvPr/>
        </p:nvCxnSpPr>
        <p:spPr>
          <a:xfrm>
            <a:off x="2589378" y="1410606"/>
            <a:ext cx="0" cy="1410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CE472-3F56-AF07-37E4-62DDA58ED875}"/>
              </a:ext>
            </a:extLst>
          </p:cNvPr>
          <p:cNvCxnSpPr/>
          <p:nvPr/>
        </p:nvCxnSpPr>
        <p:spPr>
          <a:xfrm>
            <a:off x="2058045" y="1410606"/>
            <a:ext cx="0" cy="1410144"/>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AC1240D-9EEA-4700-C122-29E8A341F137}"/>
              </a:ext>
            </a:extLst>
          </p:cNvPr>
          <p:cNvSpPr txBox="1"/>
          <p:nvPr/>
        </p:nvSpPr>
        <p:spPr>
          <a:xfrm>
            <a:off x="1592934" y="1916832"/>
            <a:ext cx="1286460" cy="151884"/>
          </a:xfrm>
          <a:prstGeom prst="rect">
            <a:avLst/>
          </a:prstGeom>
          <a:noFill/>
        </p:spPr>
        <p:txBody>
          <a:bodyPr wrap="square" rtlCol="0">
            <a:spAutoFit/>
          </a:bodyPr>
          <a:lstStyle/>
          <a:p>
            <a:r>
              <a:rPr lang="en-AU" dirty="0"/>
              <a:t>50 </a:t>
            </a:r>
            <a:r>
              <a:rPr lang="en-AU" dirty="0" err="1"/>
              <a:t>yr</a:t>
            </a:r>
            <a:endParaRPr lang="en-AU" dirty="0"/>
          </a:p>
        </p:txBody>
      </p:sp>
      <p:sp>
        <p:nvSpPr>
          <p:cNvPr id="38" name="TextBox 37">
            <a:extLst>
              <a:ext uri="{FF2B5EF4-FFF2-40B4-BE49-F238E27FC236}">
                <a16:creationId xmlns:a16="http://schemas.microsoft.com/office/drawing/2014/main" id="{2477D686-7E25-BE5B-B6E1-D4016E5D302B}"/>
              </a:ext>
            </a:extLst>
          </p:cNvPr>
          <p:cNvSpPr txBox="1"/>
          <p:nvPr/>
        </p:nvSpPr>
        <p:spPr>
          <a:xfrm>
            <a:off x="3462427" y="1685294"/>
            <a:ext cx="3430692" cy="707886"/>
          </a:xfrm>
          <a:prstGeom prst="rect">
            <a:avLst/>
          </a:prstGeom>
          <a:noFill/>
        </p:spPr>
        <p:txBody>
          <a:bodyPr wrap="square" rtlCol="0">
            <a:spAutoFit/>
          </a:bodyPr>
          <a:lstStyle/>
          <a:p>
            <a:r>
              <a:rPr lang="en-AU" sz="2000" dirty="0">
                <a:latin typeface="Arial" panose="020B0604020202020204" pitchFamily="34" charset="0"/>
                <a:cs typeface="Arial" panose="020B0604020202020204" pitchFamily="34" charset="0"/>
              </a:rPr>
              <a:t> LAKE GEORGE</a:t>
            </a:r>
          </a:p>
          <a:p>
            <a:r>
              <a:rPr lang="en-AU" sz="2000" dirty="0">
                <a:latin typeface="Arial" panose="020B0604020202020204" pitchFamily="34" charset="0"/>
                <a:cs typeface="Arial" panose="020B0604020202020204" pitchFamily="34" charset="0"/>
              </a:rPr>
              <a:t> Time range 1820-2022CE</a:t>
            </a:r>
          </a:p>
        </p:txBody>
      </p:sp>
      <p:cxnSp>
        <p:nvCxnSpPr>
          <p:cNvPr id="39" name="Straight Connector 38">
            <a:extLst>
              <a:ext uri="{FF2B5EF4-FFF2-40B4-BE49-F238E27FC236}">
                <a16:creationId xmlns:a16="http://schemas.microsoft.com/office/drawing/2014/main" id="{60B54E54-193D-0339-BA17-C3EC05552F03}"/>
              </a:ext>
            </a:extLst>
          </p:cNvPr>
          <p:cNvCxnSpPr/>
          <p:nvPr/>
        </p:nvCxnSpPr>
        <p:spPr>
          <a:xfrm>
            <a:off x="5179041" y="1611970"/>
            <a:ext cx="0" cy="1410144"/>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6907642D-DF4D-FD32-85D6-EC9BA55D0E4A}"/>
              </a:ext>
            </a:extLst>
          </p:cNvPr>
          <p:cNvPicPr>
            <a:picLocks noChangeAspect="1"/>
          </p:cNvPicPr>
          <p:nvPr/>
        </p:nvPicPr>
        <p:blipFill>
          <a:blip r:embed="rId5"/>
          <a:stretch>
            <a:fillRect/>
          </a:stretch>
        </p:blipFill>
        <p:spPr>
          <a:xfrm>
            <a:off x="256599" y="3124009"/>
            <a:ext cx="6730757" cy="1517501"/>
          </a:xfrm>
          <a:prstGeom prst="rect">
            <a:avLst/>
          </a:prstGeom>
        </p:spPr>
      </p:pic>
      <p:cxnSp>
        <p:nvCxnSpPr>
          <p:cNvPr id="43" name="Straight Connector 42">
            <a:extLst>
              <a:ext uri="{FF2B5EF4-FFF2-40B4-BE49-F238E27FC236}">
                <a16:creationId xmlns:a16="http://schemas.microsoft.com/office/drawing/2014/main" id="{6329F117-2CC2-A877-B52F-2A3846AE19DE}"/>
              </a:ext>
            </a:extLst>
          </p:cNvPr>
          <p:cNvCxnSpPr>
            <a:cxnSpLocks/>
          </p:cNvCxnSpPr>
          <p:nvPr/>
        </p:nvCxnSpPr>
        <p:spPr>
          <a:xfrm>
            <a:off x="1055440" y="3169798"/>
            <a:ext cx="0" cy="1459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92DE5E-E994-01DA-0DA0-B8DD1DB2BE58}"/>
              </a:ext>
            </a:extLst>
          </p:cNvPr>
          <p:cNvCxnSpPr>
            <a:cxnSpLocks/>
          </p:cNvCxnSpPr>
          <p:nvPr/>
        </p:nvCxnSpPr>
        <p:spPr>
          <a:xfrm>
            <a:off x="2760812" y="2949777"/>
            <a:ext cx="0" cy="1459046"/>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0D110BB-44D3-2482-5D66-61DA67EC67E2}"/>
              </a:ext>
            </a:extLst>
          </p:cNvPr>
          <p:cNvSpPr txBox="1"/>
          <p:nvPr/>
        </p:nvSpPr>
        <p:spPr>
          <a:xfrm>
            <a:off x="2566164" y="3134705"/>
            <a:ext cx="1099222" cy="212420"/>
          </a:xfrm>
          <a:prstGeom prst="rect">
            <a:avLst/>
          </a:prstGeom>
          <a:noFill/>
        </p:spPr>
        <p:txBody>
          <a:bodyPr wrap="square" rtlCol="0">
            <a:spAutoFit/>
          </a:bodyPr>
          <a:lstStyle/>
          <a:p>
            <a:r>
              <a:rPr lang="en-AU" dirty="0"/>
              <a:t>88.8 </a:t>
            </a:r>
            <a:r>
              <a:rPr lang="en-AU" dirty="0" err="1"/>
              <a:t>yr</a:t>
            </a:r>
            <a:endParaRPr lang="en-AU" dirty="0"/>
          </a:p>
        </p:txBody>
      </p:sp>
      <p:sp>
        <p:nvSpPr>
          <p:cNvPr id="46" name="TextBox 45">
            <a:extLst>
              <a:ext uri="{FF2B5EF4-FFF2-40B4-BE49-F238E27FC236}">
                <a16:creationId xmlns:a16="http://schemas.microsoft.com/office/drawing/2014/main" id="{8CA15AC9-4D7E-3183-249A-87B662EDB2FD}"/>
              </a:ext>
            </a:extLst>
          </p:cNvPr>
          <p:cNvSpPr txBox="1"/>
          <p:nvPr/>
        </p:nvSpPr>
        <p:spPr>
          <a:xfrm>
            <a:off x="5037988" y="4143855"/>
            <a:ext cx="1121576" cy="212420"/>
          </a:xfrm>
          <a:prstGeom prst="rect">
            <a:avLst/>
          </a:prstGeom>
          <a:noFill/>
        </p:spPr>
        <p:txBody>
          <a:bodyPr wrap="square" rtlCol="0">
            <a:spAutoFit/>
          </a:bodyPr>
          <a:lstStyle/>
          <a:p>
            <a:r>
              <a:rPr lang="en-AU" dirty="0"/>
              <a:t>220 </a:t>
            </a:r>
            <a:r>
              <a:rPr lang="en-AU" dirty="0" err="1"/>
              <a:t>yr</a:t>
            </a:r>
            <a:endParaRPr lang="en-AU" dirty="0"/>
          </a:p>
        </p:txBody>
      </p:sp>
      <p:sp>
        <p:nvSpPr>
          <p:cNvPr id="48" name="TextBox 47">
            <a:extLst>
              <a:ext uri="{FF2B5EF4-FFF2-40B4-BE49-F238E27FC236}">
                <a16:creationId xmlns:a16="http://schemas.microsoft.com/office/drawing/2014/main" id="{F5E537F4-97E5-7246-E88C-9284167DCFF4}"/>
              </a:ext>
            </a:extLst>
          </p:cNvPr>
          <p:cNvSpPr txBox="1"/>
          <p:nvPr/>
        </p:nvSpPr>
        <p:spPr>
          <a:xfrm>
            <a:off x="1120696" y="3471391"/>
            <a:ext cx="917850" cy="461665"/>
          </a:xfrm>
          <a:prstGeom prst="rect">
            <a:avLst/>
          </a:prstGeom>
          <a:noFill/>
        </p:spPr>
        <p:txBody>
          <a:bodyPr wrap="square" rtlCol="0">
            <a:spAutoFit/>
          </a:bodyPr>
          <a:lstStyle/>
          <a:p>
            <a:r>
              <a:rPr lang="en-AU" dirty="0"/>
              <a:t>11 </a:t>
            </a:r>
            <a:r>
              <a:rPr lang="en-AU" dirty="0" err="1"/>
              <a:t>yr</a:t>
            </a:r>
            <a:endParaRPr lang="en-AU" dirty="0"/>
          </a:p>
        </p:txBody>
      </p:sp>
      <p:cxnSp>
        <p:nvCxnSpPr>
          <p:cNvPr id="49" name="Straight Connector 48">
            <a:extLst>
              <a:ext uri="{FF2B5EF4-FFF2-40B4-BE49-F238E27FC236}">
                <a16:creationId xmlns:a16="http://schemas.microsoft.com/office/drawing/2014/main" id="{3259E908-DB44-7394-3665-4B23659C5FF7}"/>
              </a:ext>
            </a:extLst>
          </p:cNvPr>
          <p:cNvCxnSpPr>
            <a:cxnSpLocks/>
          </p:cNvCxnSpPr>
          <p:nvPr/>
        </p:nvCxnSpPr>
        <p:spPr>
          <a:xfrm>
            <a:off x="2141316" y="2947367"/>
            <a:ext cx="0" cy="1459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8386884-56A6-1C16-8C42-73B7816F0594}"/>
              </a:ext>
            </a:extLst>
          </p:cNvPr>
          <p:cNvCxnSpPr>
            <a:cxnSpLocks/>
          </p:cNvCxnSpPr>
          <p:nvPr/>
        </p:nvCxnSpPr>
        <p:spPr>
          <a:xfrm>
            <a:off x="1866205" y="2780928"/>
            <a:ext cx="0" cy="1459046"/>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5EE5638-2004-4DDA-8CA9-A32C5B83A6FD}"/>
              </a:ext>
            </a:extLst>
          </p:cNvPr>
          <p:cNvSpPr txBox="1"/>
          <p:nvPr/>
        </p:nvSpPr>
        <p:spPr>
          <a:xfrm>
            <a:off x="1646386" y="3793759"/>
            <a:ext cx="1040725" cy="212420"/>
          </a:xfrm>
          <a:prstGeom prst="rect">
            <a:avLst/>
          </a:prstGeom>
          <a:noFill/>
        </p:spPr>
        <p:txBody>
          <a:bodyPr wrap="square" rtlCol="0">
            <a:spAutoFit/>
          </a:bodyPr>
          <a:lstStyle/>
          <a:p>
            <a:r>
              <a:rPr lang="en-AU" dirty="0"/>
              <a:t>42 </a:t>
            </a:r>
            <a:r>
              <a:rPr lang="en-AU" dirty="0" err="1"/>
              <a:t>yr</a:t>
            </a:r>
            <a:endParaRPr lang="en-AU" dirty="0"/>
          </a:p>
        </p:txBody>
      </p:sp>
      <p:sp>
        <p:nvSpPr>
          <p:cNvPr id="52" name="TextBox 51">
            <a:extLst>
              <a:ext uri="{FF2B5EF4-FFF2-40B4-BE49-F238E27FC236}">
                <a16:creationId xmlns:a16="http://schemas.microsoft.com/office/drawing/2014/main" id="{608C695C-E621-3197-ABEE-583E62BEC1D3}"/>
              </a:ext>
            </a:extLst>
          </p:cNvPr>
          <p:cNvSpPr txBox="1"/>
          <p:nvPr/>
        </p:nvSpPr>
        <p:spPr>
          <a:xfrm>
            <a:off x="1820874" y="3429000"/>
            <a:ext cx="1099222" cy="212420"/>
          </a:xfrm>
          <a:prstGeom prst="rect">
            <a:avLst/>
          </a:prstGeom>
          <a:noFill/>
        </p:spPr>
        <p:txBody>
          <a:bodyPr wrap="square" rtlCol="0">
            <a:spAutoFit/>
          </a:bodyPr>
          <a:lstStyle/>
          <a:p>
            <a:r>
              <a:rPr lang="en-AU" dirty="0"/>
              <a:t>55 </a:t>
            </a:r>
            <a:r>
              <a:rPr lang="en-AU" dirty="0" err="1"/>
              <a:t>yr</a:t>
            </a:r>
            <a:endParaRPr lang="en-AU" dirty="0"/>
          </a:p>
        </p:txBody>
      </p:sp>
      <p:cxnSp>
        <p:nvCxnSpPr>
          <p:cNvPr id="26" name="Straight Connector 25">
            <a:extLst>
              <a:ext uri="{FF2B5EF4-FFF2-40B4-BE49-F238E27FC236}">
                <a16:creationId xmlns:a16="http://schemas.microsoft.com/office/drawing/2014/main" id="{F627D022-DD13-C5FD-895B-A9D4CC850B17}"/>
              </a:ext>
            </a:extLst>
          </p:cNvPr>
          <p:cNvCxnSpPr>
            <a:cxnSpLocks/>
          </p:cNvCxnSpPr>
          <p:nvPr/>
        </p:nvCxnSpPr>
        <p:spPr>
          <a:xfrm flipH="1">
            <a:off x="2048920" y="1311209"/>
            <a:ext cx="9125" cy="4938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B88C9B8-29B1-F893-ED81-A36C73D7AD53}"/>
              </a:ext>
            </a:extLst>
          </p:cNvPr>
          <p:cNvCxnSpPr>
            <a:cxnSpLocks/>
          </p:cNvCxnSpPr>
          <p:nvPr/>
        </p:nvCxnSpPr>
        <p:spPr>
          <a:xfrm flipH="1">
            <a:off x="4916409" y="517534"/>
            <a:ext cx="29752" cy="5738174"/>
          </a:xfrm>
          <a:prstGeom prst="line">
            <a:avLst/>
          </a:prstGeom>
          <a:ln w="127000">
            <a:solidFill>
              <a:schemeClr val="accent1">
                <a:shade val="95000"/>
                <a:satMod val="105000"/>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BF9B984-8FFA-4DC4-33AB-6240648F42E6}"/>
              </a:ext>
            </a:extLst>
          </p:cNvPr>
          <p:cNvCxnSpPr>
            <a:cxnSpLocks/>
          </p:cNvCxnSpPr>
          <p:nvPr/>
        </p:nvCxnSpPr>
        <p:spPr>
          <a:xfrm flipH="1">
            <a:off x="2716209" y="490367"/>
            <a:ext cx="29752" cy="5738174"/>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F8B3F45-F53E-F758-6B57-2B6025ECFDE5}"/>
              </a:ext>
            </a:extLst>
          </p:cNvPr>
          <p:cNvCxnSpPr>
            <a:cxnSpLocks/>
          </p:cNvCxnSpPr>
          <p:nvPr/>
        </p:nvCxnSpPr>
        <p:spPr>
          <a:xfrm flipH="1">
            <a:off x="2031506" y="478275"/>
            <a:ext cx="29752" cy="5738174"/>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58DA1B4-4831-A765-4B69-D1500AEB85F3}"/>
              </a:ext>
            </a:extLst>
          </p:cNvPr>
          <p:cNvSpPr txBox="1"/>
          <p:nvPr/>
        </p:nvSpPr>
        <p:spPr>
          <a:xfrm>
            <a:off x="3770608" y="4725144"/>
            <a:ext cx="2969733" cy="3257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Brahmaputra</a:t>
            </a:r>
          </a:p>
          <a:p>
            <a:r>
              <a:rPr lang="en-US" sz="2000" dirty="0">
                <a:latin typeface="Arial" panose="020B0604020202020204" pitchFamily="34" charset="0"/>
                <a:cs typeface="Arial" panose="020B0604020202020204" pitchFamily="34" charset="0"/>
              </a:rPr>
              <a:t>Time span  1800-2001</a:t>
            </a:r>
            <a:endParaRPr lang="en-AU"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809B3E-B666-EF6A-D7B2-C064C79D741B}"/>
              </a:ext>
            </a:extLst>
          </p:cNvPr>
          <p:cNvSpPr txBox="1"/>
          <p:nvPr/>
        </p:nvSpPr>
        <p:spPr>
          <a:xfrm>
            <a:off x="3621979" y="3283265"/>
            <a:ext cx="2969733" cy="3257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Hawkesbury R</a:t>
            </a:r>
          </a:p>
          <a:p>
            <a:r>
              <a:rPr lang="en-US" sz="2000" dirty="0">
                <a:latin typeface="Arial" panose="020B0604020202020204" pitchFamily="34" charset="0"/>
                <a:cs typeface="Arial" panose="020B0604020202020204" pitchFamily="34" charset="0"/>
              </a:rPr>
              <a:t>Time span  1800-2020</a:t>
            </a:r>
            <a:endParaRPr lang="en-AU" sz="2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DD3B049-63BD-086C-ABE9-F797CE0122E3}"/>
              </a:ext>
            </a:extLst>
          </p:cNvPr>
          <p:cNvSpPr/>
          <p:nvPr/>
        </p:nvSpPr>
        <p:spPr bwMode="auto">
          <a:xfrm>
            <a:off x="256600" y="6327173"/>
            <a:ext cx="11979426" cy="6421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22" name="TextBox 21">
            <a:extLst>
              <a:ext uri="{FF2B5EF4-FFF2-40B4-BE49-F238E27FC236}">
                <a16:creationId xmlns:a16="http://schemas.microsoft.com/office/drawing/2014/main" id="{F0062B4F-671B-A078-F406-9662C1F6A0BD}"/>
              </a:ext>
            </a:extLst>
          </p:cNvPr>
          <p:cNvSpPr txBox="1"/>
          <p:nvPr/>
        </p:nvSpPr>
        <p:spPr>
          <a:xfrm>
            <a:off x="1018626" y="6165666"/>
            <a:ext cx="6710383"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0                  100                200                300</a:t>
            </a:r>
          </a:p>
        </p:txBody>
      </p:sp>
      <p:sp>
        <p:nvSpPr>
          <p:cNvPr id="23" name="TextBox 22">
            <a:extLst>
              <a:ext uri="{FF2B5EF4-FFF2-40B4-BE49-F238E27FC236}">
                <a16:creationId xmlns:a16="http://schemas.microsoft.com/office/drawing/2014/main" id="{594676BB-3A95-DB52-D2EE-EB402EE0710B}"/>
              </a:ext>
            </a:extLst>
          </p:cNvPr>
          <p:cNvSpPr txBox="1"/>
          <p:nvPr/>
        </p:nvSpPr>
        <p:spPr>
          <a:xfrm>
            <a:off x="3527278" y="6466061"/>
            <a:ext cx="3469434"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Period          (years)</a:t>
            </a:r>
          </a:p>
        </p:txBody>
      </p:sp>
      <p:pic>
        <p:nvPicPr>
          <p:cNvPr id="31" name="Picture 30">
            <a:extLst>
              <a:ext uri="{FF2B5EF4-FFF2-40B4-BE49-F238E27FC236}">
                <a16:creationId xmlns:a16="http://schemas.microsoft.com/office/drawing/2014/main" id="{2B4C5163-7F0F-4DE8-E1DA-110683E46667}"/>
              </a:ext>
            </a:extLst>
          </p:cNvPr>
          <p:cNvPicPr>
            <a:picLocks noChangeAspect="1"/>
          </p:cNvPicPr>
          <p:nvPr/>
        </p:nvPicPr>
        <p:blipFill rotWithShape="1">
          <a:blip r:embed="rId6"/>
          <a:srcRect l="5113" t="11151" r="64175" b="74150"/>
          <a:stretch/>
        </p:blipFill>
        <p:spPr>
          <a:xfrm>
            <a:off x="8447584" y="5849888"/>
            <a:ext cx="3744416" cy="1008112"/>
          </a:xfrm>
          <a:prstGeom prst="rect">
            <a:avLst/>
          </a:prstGeom>
        </p:spPr>
      </p:pic>
      <p:sp>
        <p:nvSpPr>
          <p:cNvPr id="24" name="Rectangle 23">
            <a:extLst>
              <a:ext uri="{FF2B5EF4-FFF2-40B4-BE49-F238E27FC236}">
                <a16:creationId xmlns:a16="http://schemas.microsoft.com/office/drawing/2014/main" id="{43A7C797-0756-D9F2-0E92-8D92C5930491}"/>
              </a:ext>
            </a:extLst>
          </p:cNvPr>
          <p:cNvSpPr/>
          <p:nvPr/>
        </p:nvSpPr>
        <p:spPr bwMode="auto">
          <a:xfrm>
            <a:off x="416324" y="668125"/>
            <a:ext cx="378676" cy="53531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28" name="TextBox 27">
            <a:extLst>
              <a:ext uri="{FF2B5EF4-FFF2-40B4-BE49-F238E27FC236}">
                <a16:creationId xmlns:a16="http://schemas.microsoft.com/office/drawing/2014/main" id="{37F920A6-FA10-10DD-0E51-F732EC7D391C}"/>
              </a:ext>
            </a:extLst>
          </p:cNvPr>
          <p:cNvSpPr txBox="1"/>
          <p:nvPr/>
        </p:nvSpPr>
        <p:spPr>
          <a:xfrm rot="16200000">
            <a:off x="-2298104" y="2833094"/>
            <a:ext cx="5662887"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Power          </a:t>
            </a:r>
            <a:r>
              <a:rPr lang="en-AU" dirty="0" err="1">
                <a:latin typeface="Arial" panose="020B0604020202020204" pitchFamily="34" charset="0"/>
                <a:cs typeface="Arial" panose="020B0604020202020204" pitchFamily="34" charset="0"/>
              </a:rPr>
              <a:t>Power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Power</a:t>
            </a:r>
            <a:r>
              <a:rPr lang="en-AU"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07407B1F-D99D-48EA-FF2A-02970EDA0882}"/>
              </a:ext>
            </a:extLst>
          </p:cNvPr>
          <p:cNvSpPr txBox="1"/>
          <p:nvPr/>
        </p:nvSpPr>
        <p:spPr>
          <a:xfrm>
            <a:off x="983432" y="0"/>
            <a:ext cx="11017224" cy="1323439"/>
          </a:xfrm>
          <a:prstGeom prst="rect">
            <a:avLst/>
          </a:prstGeom>
          <a:noFill/>
        </p:spPr>
        <p:txBody>
          <a:bodyPr wrap="square" rtlCol="0">
            <a:spAutoFit/>
          </a:bodyPr>
          <a:lstStyle/>
          <a:p>
            <a:r>
              <a:rPr lang="en-AU" sz="4000" dirty="0">
                <a:solidFill>
                  <a:srgbClr val="FFFF00"/>
                </a:solidFill>
                <a:latin typeface="Arial" panose="020B0604020202020204" pitchFamily="34" charset="0"/>
                <a:cs typeface="Arial" panose="020B0604020202020204" pitchFamily="34" charset="0"/>
              </a:rPr>
              <a:t>COMPARE SPECTRA FOR 3 SITES</a:t>
            </a:r>
          </a:p>
          <a:p>
            <a:endParaRPr lang="en-AU" sz="4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98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77AC5D-C5CE-40B3-72EC-B0930F810211}"/>
              </a:ext>
            </a:extLst>
          </p:cNvPr>
          <p:cNvPicPr>
            <a:picLocks noChangeAspect="1"/>
          </p:cNvPicPr>
          <p:nvPr/>
        </p:nvPicPr>
        <p:blipFill>
          <a:blip r:embed="rId2"/>
          <a:stretch>
            <a:fillRect/>
          </a:stretch>
        </p:blipFill>
        <p:spPr>
          <a:xfrm>
            <a:off x="1275074" y="3379837"/>
            <a:ext cx="6165027" cy="3467828"/>
          </a:xfrm>
          <a:prstGeom prst="rect">
            <a:avLst/>
          </a:prstGeom>
        </p:spPr>
      </p:pic>
      <p:pic>
        <p:nvPicPr>
          <p:cNvPr id="9" name="Picture 8">
            <a:extLst>
              <a:ext uri="{FF2B5EF4-FFF2-40B4-BE49-F238E27FC236}">
                <a16:creationId xmlns:a16="http://schemas.microsoft.com/office/drawing/2014/main" id="{9A4817D4-107B-DE55-C644-3F516B760420}"/>
              </a:ext>
            </a:extLst>
          </p:cNvPr>
          <p:cNvPicPr>
            <a:picLocks noChangeAspect="1"/>
          </p:cNvPicPr>
          <p:nvPr/>
        </p:nvPicPr>
        <p:blipFill>
          <a:blip r:embed="rId3"/>
          <a:stretch>
            <a:fillRect/>
          </a:stretch>
        </p:blipFill>
        <p:spPr>
          <a:xfrm>
            <a:off x="1264749" y="-128458"/>
            <a:ext cx="6165028" cy="3467828"/>
          </a:xfrm>
          <a:prstGeom prst="rect">
            <a:avLst/>
          </a:prstGeom>
        </p:spPr>
      </p:pic>
      <p:sp>
        <p:nvSpPr>
          <p:cNvPr id="19" name="TextBox 18">
            <a:extLst>
              <a:ext uri="{FF2B5EF4-FFF2-40B4-BE49-F238E27FC236}">
                <a16:creationId xmlns:a16="http://schemas.microsoft.com/office/drawing/2014/main" id="{271707F9-4781-B782-800B-2AD9FF13D8FC}"/>
              </a:ext>
            </a:extLst>
          </p:cNvPr>
          <p:cNvSpPr txBox="1"/>
          <p:nvPr/>
        </p:nvSpPr>
        <p:spPr>
          <a:xfrm>
            <a:off x="7588123" y="252941"/>
            <a:ext cx="3620444" cy="3046988"/>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LAKE GEORGE NSW and HAWKESBURY R – multi-decadal fraction is (close to) in phase)</a:t>
            </a:r>
          </a:p>
        </p:txBody>
      </p:sp>
      <p:cxnSp>
        <p:nvCxnSpPr>
          <p:cNvPr id="3" name="Straight Connector 2">
            <a:extLst>
              <a:ext uri="{FF2B5EF4-FFF2-40B4-BE49-F238E27FC236}">
                <a16:creationId xmlns:a16="http://schemas.microsoft.com/office/drawing/2014/main" id="{FAD9D88F-E758-C696-44DD-86BBF238E73C}"/>
              </a:ext>
            </a:extLst>
          </p:cNvPr>
          <p:cNvCxnSpPr>
            <a:cxnSpLocks/>
          </p:cNvCxnSpPr>
          <p:nvPr/>
        </p:nvCxnSpPr>
        <p:spPr>
          <a:xfrm>
            <a:off x="3359696" y="397194"/>
            <a:ext cx="0" cy="6775557"/>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7CA9C3D-2F30-839B-02F8-2265EBDBAF25}"/>
              </a:ext>
            </a:extLst>
          </p:cNvPr>
          <p:cNvCxnSpPr>
            <a:cxnSpLocks/>
          </p:cNvCxnSpPr>
          <p:nvPr/>
        </p:nvCxnSpPr>
        <p:spPr>
          <a:xfrm>
            <a:off x="6545766" y="165168"/>
            <a:ext cx="0" cy="6775557"/>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4D4C968-B3A6-8694-12BD-3AD01BC0D631}"/>
              </a:ext>
            </a:extLst>
          </p:cNvPr>
          <p:cNvCxnSpPr>
            <a:cxnSpLocks/>
          </p:cNvCxnSpPr>
          <p:nvPr/>
        </p:nvCxnSpPr>
        <p:spPr>
          <a:xfrm>
            <a:off x="5303912" y="188640"/>
            <a:ext cx="0" cy="6775557"/>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4D2972-52EB-0D17-71A5-CF045CCBF192}"/>
              </a:ext>
            </a:extLst>
          </p:cNvPr>
          <p:cNvCxnSpPr>
            <a:cxnSpLocks/>
          </p:cNvCxnSpPr>
          <p:nvPr/>
        </p:nvCxnSpPr>
        <p:spPr>
          <a:xfrm>
            <a:off x="3935760" y="188640"/>
            <a:ext cx="0" cy="6775557"/>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15EA782-E9D4-5D2F-03A1-F3FA3B7396C0}"/>
              </a:ext>
            </a:extLst>
          </p:cNvPr>
          <p:cNvSpPr txBox="1"/>
          <p:nvPr/>
        </p:nvSpPr>
        <p:spPr>
          <a:xfrm>
            <a:off x="4223792" y="397194"/>
            <a:ext cx="3867512" cy="68679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LAKE GEORGE NSW</a:t>
            </a:r>
          </a:p>
          <a:p>
            <a:r>
              <a:rPr lang="en-AU" sz="1463" dirty="0">
                <a:latin typeface="Arial" panose="020B0604020202020204" pitchFamily="34" charset="0"/>
                <a:cs typeface="Arial" panose="020B0604020202020204" pitchFamily="34" charset="0"/>
              </a:rPr>
              <a:t>   Time range 1820-2022CE</a:t>
            </a:r>
          </a:p>
        </p:txBody>
      </p:sp>
      <p:sp>
        <p:nvSpPr>
          <p:cNvPr id="12" name="TextBox 11">
            <a:extLst>
              <a:ext uri="{FF2B5EF4-FFF2-40B4-BE49-F238E27FC236}">
                <a16:creationId xmlns:a16="http://schemas.microsoft.com/office/drawing/2014/main" id="{5ECE4A1F-48C2-E68D-9792-7CDAB7E9853F}"/>
              </a:ext>
            </a:extLst>
          </p:cNvPr>
          <p:cNvSpPr txBox="1"/>
          <p:nvPr/>
        </p:nvSpPr>
        <p:spPr>
          <a:xfrm>
            <a:off x="3740421" y="3634020"/>
            <a:ext cx="3867512"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HAWKESBURY R</a:t>
            </a:r>
          </a:p>
        </p:txBody>
      </p:sp>
      <p:pic>
        <p:nvPicPr>
          <p:cNvPr id="13" name="Picture 12">
            <a:extLst>
              <a:ext uri="{FF2B5EF4-FFF2-40B4-BE49-F238E27FC236}">
                <a16:creationId xmlns:a16="http://schemas.microsoft.com/office/drawing/2014/main" id="{CA929814-7663-FDC3-DAEE-FE8A2F9E566D}"/>
              </a:ext>
            </a:extLst>
          </p:cNvPr>
          <p:cNvPicPr>
            <a:picLocks noChangeAspect="1"/>
          </p:cNvPicPr>
          <p:nvPr/>
        </p:nvPicPr>
        <p:blipFill rotWithShape="1">
          <a:blip r:embed="rId4"/>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54030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75F827-D64A-04FB-B798-B715AE58C834}"/>
              </a:ext>
            </a:extLst>
          </p:cNvPr>
          <p:cNvPicPr>
            <a:picLocks noChangeAspect="1"/>
          </p:cNvPicPr>
          <p:nvPr/>
        </p:nvPicPr>
        <p:blipFill>
          <a:blip r:embed="rId2"/>
          <a:stretch>
            <a:fillRect/>
          </a:stretch>
        </p:blipFill>
        <p:spPr>
          <a:xfrm>
            <a:off x="1271464" y="3717032"/>
            <a:ext cx="6145729" cy="3073167"/>
          </a:xfrm>
          <a:prstGeom prst="rect">
            <a:avLst/>
          </a:prstGeom>
        </p:spPr>
      </p:pic>
      <p:pic>
        <p:nvPicPr>
          <p:cNvPr id="10" name="Picture 9">
            <a:extLst>
              <a:ext uri="{FF2B5EF4-FFF2-40B4-BE49-F238E27FC236}">
                <a16:creationId xmlns:a16="http://schemas.microsoft.com/office/drawing/2014/main" id="{0237A285-4930-2A1A-8142-C3448FAD1F04}"/>
              </a:ext>
            </a:extLst>
          </p:cNvPr>
          <p:cNvPicPr>
            <a:picLocks noChangeAspect="1"/>
          </p:cNvPicPr>
          <p:nvPr/>
        </p:nvPicPr>
        <p:blipFill>
          <a:blip r:embed="rId3"/>
          <a:stretch>
            <a:fillRect/>
          </a:stretch>
        </p:blipFill>
        <p:spPr>
          <a:xfrm>
            <a:off x="1252168" y="36657"/>
            <a:ext cx="6165028" cy="3467828"/>
          </a:xfrm>
          <a:prstGeom prst="rect">
            <a:avLst/>
          </a:prstGeom>
        </p:spPr>
      </p:pic>
      <p:sp>
        <p:nvSpPr>
          <p:cNvPr id="18" name="TextBox 17">
            <a:extLst>
              <a:ext uri="{FF2B5EF4-FFF2-40B4-BE49-F238E27FC236}">
                <a16:creationId xmlns:a16="http://schemas.microsoft.com/office/drawing/2014/main" id="{9F8D2449-490F-2B73-6D90-4C2DBF13DB97}"/>
              </a:ext>
            </a:extLst>
          </p:cNvPr>
          <p:cNvSpPr txBox="1"/>
          <p:nvPr/>
        </p:nvSpPr>
        <p:spPr>
          <a:xfrm>
            <a:off x="4223792" y="397194"/>
            <a:ext cx="3867512" cy="68679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LAKE GEORGE NSW</a:t>
            </a:r>
          </a:p>
          <a:p>
            <a:r>
              <a:rPr lang="en-AU" sz="1463" dirty="0">
                <a:latin typeface="Arial" panose="020B0604020202020204" pitchFamily="34" charset="0"/>
                <a:cs typeface="Arial" panose="020B0604020202020204" pitchFamily="34" charset="0"/>
              </a:rPr>
              <a:t>   Time range 1820-2022CE</a:t>
            </a:r>
          </a:p>
        </p:txBody>
      </p:sp>
      <p:sp>
        <p:nvSpPr>
          <p:cNvPr id="19" name="TextBox 18">
            <a:extLst>
              <a:ext uri="{FF2B5EF4-FFF2-40B4-BE49-F238E27FC236}">
                <a16:creationId xmlns:a16="http://schemas.microsoft.com/office/drawing/2014/main" id="{271707F9-4781-B782-800B-2AD9FF13D8FC}"/>
              </a:ext>
            </a:extLst>
          </p:cNvPr>
          <p:cNvSpPr txBox="1"/>
          <p:nvPr/>
        </p:nvSpPr>
        <p:spPr>
          <a:xfrm>
            <a:off x="7588123" y="252941"/>
            <a:ext cx="3128971" cy="2554545"/>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COMPARE PHASE OF MULTI-DECADAL FRACTIONS</a:t>
            </a:r>
          </a:p>
        </p:txBody>
      </p:sp>
      <p:sp>
        <p:nvSpPr>
          <p:cNvPr id="20" name="TextBox 19">
            <a:extLst>
              <a:ext uri="{FF2B5EF4-FFF2-40B4-BE49-F238E27FC236}">
                <a16:creationId xmlns:a16="http://schemas.microsoft.com/office/drawing/2014/main" id="{2ED4EABD-F409-BF73-6212-8BAB18FDFA1F}"/>
              </a:ext>
            </a:extLst>
          </p:cNvPr>
          <p:cNvSpPr txBox="1"/>
          <p:nvPr/>
        </p:nvSpPr>
        <p:spPr>
          <a:xfrm>
            <a:off x="7647518" y="4718238"/>
            <a:ext cx="4160282" cy="830997"/>
          </a:xfrm>
          <a:prstGeom prst="rect">
            <a:avLst/>
          </a:prstGeom>
          <a:noFill/>
        </p:spPr>
        <p:txBody>
          <a:bodyPr wrap="square" rtlCol="0">
            <a:spAutoFit/>
          </a:bodyPr>
          <a:lstStyle/>
          <a:p>
            <a:r>
              <a:rPr lang="en-US" b="1" dirty="0">
                <a:solidFill>
                  <a:srgbClr val="FFFF00"/>
                </a:solidFill>
                <a:latin typeface="Arial" panose="020B0604020202020204" pitchFamily="34" charset="0"/>
                <a:cs typeface="Arial" panose="020B0604020202020204" pitchFamily="34" charset="0"/>
              </a:rPr>
              <a:t>NOTE PHASE INVERSION</a:t>
            </a:r>
          </a:p>
          <a:p>
            <a:r>
              <a:rPr lang="en-US" dirty="0">
                <a:solidFill>
                  <a:srgbClr val="FFFF00"/>
                </a:solidFill>
                <a:latin typeface="Arial" panose="020B0604020202020204" pitchFamily="34" charset="0"/>
                <a:cs typeface="Arial" panose="020B0604020202020204" pitchFamily="34" charset="0"/>
              </a:rPr>
              <a:t> </a:t>
            </a:r>
            <a:endParaRPr lang="en-AU" dirty="0">
              <a:solidFill>
                <a:srgbClr val="FFFF00"/>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AD9D88F-E758-C696-44DD-86BBF238E73C}"/>
              </a:ext>
            </a:extLst>
          </p:cNvPr>
          <p:cNvCxnSpPr>
            <a:cxnSpLocks/>
          </p:cNvCxnSpPr>
          <p:nvPr/>
        </p:nvCxnSpPr>
        <p:spPr>
          <a:xfrm>
            <a:off x="3359696" y="397194"/>
            <a:ext cx="0" cy="6775557"/>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7CA9C3D-2F30-839B-02F8-2265EBDBAF25}"/>
              </a:ext>
            </a:extLst>
          </p:cNvPr>
          <p:cNvCxnSpPr>
            <a:cxnSpLocks/>
          </p:cNvCxnSpPr>
          <p:nvPr/>
        </p:nvCxnSpPr>
        <p:spPr>
          <a:xfrm>
            <a:off x="6528048" y="82443"/>
            <a:ext cx="0" cy="6775557"/>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AF6F68-8E93-F6B2-CA0E-2EF39E51D59E}"/>
              </a:ext>
            </a:extLst>
          </p:cNvPr>
          <p:cNvCxnSpPr>
            <a:cxnSpLocks/>
          </p:cNvCxnSpPr>
          <p:nvPr/>
        </p:nvCxnSpPr>
        <p:spPr>
          <a:xfrm>
            <a:off x="5303912" y="0"/>
            <a:ext cx="0" cy="6775557"/>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0DACDD-E53C-3DB0-6130-399F837E0AE6}"/>
              </a:ext>
            </a:extLst>
          </p:cNvPr>
          <p:cNvCxnSpPr>
            <a:cxnSpLocks/>
          </p:cNvCxnSpPr>
          <p:nvPr/>
        </p:nvCxnSpPr>
        <p:spPr>
          <a:xfrm>
            <a:off x="5879976" y="0"/>
            <a:ext cx="0" cy="6775557"/>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E57CD9-C689-4AE9-8D9E-755519C54762}"/>
              </a:ext>
            </a:extLst>
          </p:cNvPr>
          <p:cNvCxnSpPr>
            <a:cxnSpLocks/>
          </p:cNvCxnSpPr>
          <p:nvPr/>
        </p:nvCxnSpPr>
        <p:spPr>
          <a:xfrm>
            <a:off x="3935760" y="41221"/>
            <a:ext cx="0" cy="6775557"/>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9B2A0FA-CEA3-1C9C-FE5E-1A77C0E290EA}"/>
              </a:ext>
            </a:extLst>
          </p:cNvPr>
          <p:cNvSpPr txBox="1"/>
          <p:nvPr/>
        </p:nvSpPr>
        <p:spPr>
          <a:xfrm>
            <a:off x="3705435" y="3881803"/>
            <a:ext cx="3867512" cy="68679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BRAHMAPUTRA RIVER</a:t>
            </a:r>
          </a:p>
          <a:p>
            <a:r>
              <a:rPr lang="en-AU" sz="1463" dirty="0">
                <a:latin typeface="Arial" panose="020B0604020202020204" pitchFamily="34" charset="0"/>
                <a:cs typeface="Arial" panose="020B0604020202020204" pitchFamily="34" charset="0"/>
              </a:rPr>
              <a:t>    </a:t>
            </a:r>
          </a:p>
        </p:txBody>
      </p:sp>
      <p:pic>
        <p:nvPicPr>
          <p:cNvPr id="16" name="Picture 15">
            <a:extLst>
              <a:ext uri="{FF2B5EF4-FFF2-40B4-BE49-F238E27FC236}">
                <a16:creationId xmlns:a16="http://schemas.microsoft.com/office/drawing/2014/main" id="{FF7796E5-1972-457C-2BD3-2DF7B5F7FDB4}"/>
              </a:ext>
            </a:extLst>
          </p:cNvPr>
          <p:cNvPicPr>
            <a:picLocks noChangeAspect="1"/>
          </p:cNvPicPr>
          <p:nvPr/>
        </p:nvPicPr>
        <p:blipFill rotWithShape="1">
          <a:blip r:embed="rId4"/>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201629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E6B45E-2F11-6AEA-94CF-E64645932BE8}"/>
              </a:ext>
            </a:extLst>
          </p:cNvPr>
          <p:cNvSpPr txBox="1"/>
          <p:nvPr/>
        </p:nvSpPr>
        <p:spPr>
          <a:xfrm>
            <a:off x="983432" y="0"/>
            <a:ext cx="11017224" cy="7725192"/>
          </a:xfrm>
          <a:prstGeom prst="rect">
            <a:avLst/>
          </a:prstGeom>
          <a:noFill/>
        </p:spPr>
        <p:txBody>
          <a:bodyPr wrap="square" rtlCol="0">
            <a:spAutoFit/>
          </a:bodyPr>
          <a:lstStyle/>
          <a:p>
            <a:r>
              <a:rPr lang="en-AU" sz="4000" dirty="0">
                <a:solidFill>
                  <a:srgbClr val="FFFF00"/>
                </a:solidFill>
                <a:latin typeface="Arial" panose="020B0604020202020204" pitchFamily="34" charset="0"/>
                <a:cs typeface="Arial" panose="020B0604020202020204" pitchFamily="34" charset="0"/>
              </a:rPr>
              <a:t>Now compare Lake George with ocean indices for date ~1800CE to present :</a:t>
            </a:r>
          </a:p>
          <a:p>
            <a:r>
              <a:rPr lang="en-AU" sz="4000" dirty="0">
                <a:solidFill>
                  <a:srgbClr val="FFFF00"/>
                </a:solidFill>
                <a:latin typeface="Arial" panose="020B0604020202020204" pitchFamily="34" charset="0"/>
                <a:cs typeface="Arial" panose="020B0604020202020204" pitchFamily="34" charset="0"/>
              </a:rPr>
              <a:t>ENSO (with reconstruction by </a:t>
            </a:r>
            <a:r>
              <a:rPr lang="en-AU" sz="4000" dirty="0" err="1">
                <a:solidFill>
                  <a:srgbClr val="FFFF00"/>
                </a:solidFill>
                <a:latin typeface="Arial" panose="020B0604020202020204" pitchFamily="34" charset="0"/>
                <a:cs typeface="Arial" panose="020B0604020202020204" pitchFamily="34" charset="0"/>
              </a:rPr>
              <a:t>Datwyler</a:t>
            </a:r>
            <a:r>
              <a:rPr lang="en-AU" sz="4000" dirty="0">
                <a:solidFill>
                  <a:srgbClr val="FFFF00"/>
                </a:solidFill>
                <a:latin typeface="Arial" panose="020B0604020202020204" pitchFamily="34" charset="0"/>
                <a:cs typeface="Arial" panose="020B0604020202020204" pitchFamily="34" charset="0"/>
              </a:rPr>
              <a:t>, 2020)</a:t>
            </a:r>
          </a:p>
          <a:p>
            <a:r>
              <a:rPr lang="en-AU" sz="4000" dirty="0">
                <a:solidFill>
                  <a:srgbClr val="FFFF00"/>
                </a:solidFill>
                <a:latin typeface="Arial" panose="020B0604020202020204" pitchFamily="34" charset="0"/>
                <a:cs typeface="Arial" panose="020B0604020202020204" pitchFamily="34" charset="0"/>
              </a:rPr>
              <a:t>AMO</a:t>
            </a:r>
          </a:p>
          <a:p>
            <a:r>
              <a:rPr lang="en-AU" sz="4000" dirty="0">
                <a:solidFill>
                  <a:srgbClr val="FFFF00"/>
                </a:solidFill>
                <a:latin typeface="Arial" panose="020B0604020202020204" pitchFamily="34" charset="0"/>
                <a:cs typeface="Arial" panose="020B0604020202020204" pitchFamily="34" charset="0"/>
              </a:rPr>
              <a:t>IOD  (&gt;1870 CE)</a:t>
            </a:r>
          </a:p>
          <a:p>
            <a:r>
              <a:rPr lang="en-AU" sz="4000" dirty="0">
                <a:solidFill>
                  <a:srgbClr val="FFFF00"/>
                </a:solidFill>
                <a:latin typeface="Arial" panose="020B0604020202020204" pitchFamily="34" charset="0"/>
                <a:cs typeface="Arial" panose="020B0604020202020204" pitchFamily="34" charset="0"/>
              </a:rPr>
              <a:t>PDO (&gt;1900 CE)</a:t>
            </a:r>
          </a:p>
          <a:p>
            <a:endParaRPr lang="en-AU" sz="4000" dirty="0">
              <a:solidFill>
                <a:srgbClr val="FFFF00"/>
              </a:solidFill>
              <a:latin typeface="Arial" panose="020B0604020202020204" pitchFamily="34" charset="0"/>
              <a:cs typeface="Arial" panose="020B0604020202020204" pitchFamily="34" charset="0"/>
            </a:endParaRPr>
          </a:p>
          <a:p>
            <a:r>
              <a:rPr lang="en-AU" sz="3200" dirty="0">
                <a:solidFill>
                  <a:srgbClr val="FFFF00"/>
                </a:solidFill>
                <a:latin typeface="Arial" panose="020B0604020202020204" pitchFamily="34" charset="0"/>
                <a:cs typeface="Arial" panose="020B0604020202020204" pitchFamily="34" charset="0"/>
              </a:rPr>
              <a:t>Some indices are less informative at periods &lt;100 </a:t>
            </a:r>
            <a:r>
              <a:rPr lang="en-AU" sz="3200" dirty="0" err="1">
                <a:solidFill>
                  <a:srgbClr val="FFFF00"/>
                </a:solidFill>
                <a:latin typeface="Arial" panose="020B0604020202020204" pitchFamily="34" charset="0"/>
                <a:cs typeface="Arial" panose="020B0604020202020204" pitchFamily="34" charset="0"/>
              </a:rPr>
              <a:t>yr</a:t>
            </a:r>
            <a:r>
              <a:rPr lang="en-AU" sz="3200" dirty="0">
                <a:solidFill>
                  <a:srgbClr val="FFFF00"/>
                </a:solidFill>
                <a:latin typeface="Arial" panose="020B0604020202020204" pitchFamily="34" charset="0"/>
                <a:cs typeface="Arial" panose="020B0604020202020204" pitchFamily="34" charset="0"/>
              </a:rPr>
              <a:t>:</a:t>
            </a:r>
          </a:p>
          <a:p>
            <a:r>
              <a:rPr lang="en-AU" sz="3200" dirty="0">
                <a:solidFill>
                  <a:srgbClr val="FFFF00"/>
                </a:solidFill>
                <a:latin typeface="Arial" panose="020B0604020202020204" pitchFamily="34" charset="0"/>
                <a:cs typeface="Arial" panose="020B0604020202020204" pitchFamily="34" charset="0"/>
              </a:rPr>
              <a:t>	SAM (with reconstruction by Abram)</a:t>
            </a:r>
          </a:p>
          <a:p>
            <a:r>
              <a:rPr lang="en-AU" sz="3200" dirty="0">
                <a:solidFill>
                  <a:srgbClr val="FFFF00"/>
                </a:solidFill>
                <a:latin typeface="Arial" panose="020B0604020202020204" pitchFamily="34" charset="0"/>
                <a:cs typeface="Arial" panose="020B0604020202020204" pitchFamily="34" charset="0"/>
              </a:rPr>
              <a:t>	Sunspot index</a:t>
            </a:r>
          </a:p>
          <a:p>
            <a:endParaRPr lang="en-AU" sz="4000" dirty="0">
              <a:solidFill>
                <a:srgbClr val="FFFF00"/>
              </a:solidFill>
              <a:latin typeface="Arial" panose="020B0604020202020204" pitchFamily="34" charset="0"/>
              <a:cs typeface="Arial" panose="020B0604020202020204" pitchFamily="34" charset="0"/>
            </a:endParaRPr>
          </a:p>
          <a:p>
            <a:endParaRPr lang="en-AU" sz="4000" dirty="0">
              <a:solidFill>
                <a:srgbClr val="FFFF00"/>
              </a:solidFill>
              <a:latin typeface="Arial" panose="020B0604020202020204" pitchFamily="34" charset="0"/>
              <a:cs typeface="Arial" panose="020B0604020202020204" pitchFamily="34" charset="0"/>
            </a:endParaRPr>
          </a:p>
          <a:p>
            <a:endParaRPr lang="en-AU" sz="4000" dirty="0">
              <a:solidFill>
                <a:srgbClr val="FFFF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5A83F4F-5729-AD46-24A2-4A6C45F1DDE6}"/>
              </a:ext>
            </a:extLst>
          </p:cNvPr>
          <p:cNvPicPr>
            <a:picLocks noChangeAspect="1"/>
          </p:cNvPicPr>
          <p:nvPr/>
        </p:nvPicPr>
        <p:blipFill rotWithShape="1">
          <a:blip r:embed="rId2"/>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357234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088C8-AC8E-EDF9-546B-79445BA29584}"/>
              </a:ext>
            </a:extLst>
          </p:cNvPr>
          <p:cNvPicPr>
            <a:picLocks noChangeAspect="1"/>
          </p:cNvPicPr>
          <p:nvPr/>
        </p:nvPicPr>
        <p:blipFill>
          <a:blip r:embed="rId3"/>
          <a:stretch>
            <a:fillRect/>
          </a:stretch>
        </p:blipFill>
        <p:spPr>
          <a:xfrm>
            <a:off x="-6985" y="-45568"/>
            <a:ext cx="6018548" cy="2304235"/>
          </a:xfrm>
          <a:prstGeom prst="rect">
            <a:avLst/>
          </a:prstGeom>
        </p:spPr>
      </p:pic>
      <p:sp>
        <p:nvSpPr>
          <p:cNvPr id="5" name="TextBox 4">
            <a:extLst>
              <a:ext uri="{FF2B5EF4-FFF2-40B4-BE49-F238E27FC236}">
                <a16:creationId xmlns:a16="http://schemas.microsoft.com/office/drawing/2014/main" id="{52C52F2B-A8B4-569C-8003-A3E2CC17A98C}"/>
              </a:ext>
            </a:extLst>
          </p:cNvPr>
          <p:cNvSpPr txBox="1"/>
          <p:nvPr/>
        </p:nvSpPr>
        <p:spPr>
          <a:xfrm>
            <a:off x="3360411" y="693377"/>
            <a:ext cx="2478403"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Data 1800-1990</a:t>
            </a:r>
          </a:p>
        </p:txBody>
      </p:sp>
      <p:pic>
        <p:nvPicPr>
          <p:cNvPr id="12" name="Picture 11">
            <a:extLst>
              <a:ext uri="{FF2B5EF4-FFF2-40B4-BE49-F238E27FC236}">
                <a16:creationId xmlns:a16="http://schemas.microsoft.com/office/drawing/2014/main" id="{3EA93AA3-6E79-E24E-738E-3DDF9D010C4F}"/>
              </a:ext>
            </a:extLst>
          </p:cNvPr>
          <p:cNvPicPr>
            <a:picLocks noChangeAspect="1"/>
          </p:cNvPicPr>
          <p:nvPr/>
        </p:nvPicPr>
        <p:blipFill>
          <a:blip r:embed="rId4"/>
          <a:stretch>
            <a:fillRect/>
          </a:stretch>
        </p:blipFill>
        <p:spPr>
          <a:xfrm>
            <a:off x="-16872" y="2320950"/>
            <a:ext cx="6018548" cy="2304235"/>
          </a:xfrm>
          <a:prstGeom prst="rect">
            <a:avLst/>
          </a:prstGeom>
        </p:spPr>
      </p:pic>
      <p:sp>
        <p:nvSpPr>
          <p:cNvPr id="13" name="TextBox 12">
            <a:extLst>
              <a:ext uri="{FF2B5EF4-FFF2-40B4-BE49-F238E27FC236}">
                <a16:creationId xmlns:a16="http://schemas.microsoft.com/office/drawing/2014/main" id="{4126B588-1C19-373D-DDB2-E4AE80B0A67F}"/>
              </a:ext>
            </a:extLst>
          </p:cNvPr>
          <p:cNvSpPr txBox="1"/>
          <p:nvPr/>
        </p:nvSpPr>
        <p:spPr>
          <a:xfrm>
            <a:off x="3490235" y="2678340"/>
            <a:ext cx="2626553" cy="1569660"/>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SPECTRUM AMO index</a:t>
            </a:r>
          </a:p>
          <a:p>
            <a:r>
              <a:rPr lang="en-AU" dirty="0">
                <a:latin typeface="Arial" panose="020B0604020202020204" pitchFamily="34" charset="0"/>
                <a:cs typeface="Arial" panose="020B0604020202020204" pitchFamily="34" charset="0"/>
              </a:rPr>
              <a:t>Data 1850-2020</a:t>
            </a:r>
          </a:p>
          <a:p>
            <a:r>
              <a:rPr lang="en-AU" dirty="0"/>
              <a:t> </a:t>
            </a:r>
          </a:p>
        </p:txBody>
      </p:sp>
      <p:grpSp>
        <p:nvGrpSpPr>
          <p:cNvPr id="16" name="Group 15">
            <a:extLst>
              <a:ext uri="{FF2B5EF4-FFF2-40B4-BE49-F238E27FC236}">
                <a16:creationId xmlns:a16="http://schemas.microsoft.com/office/drawing/2014/main" id="{4C19630C-A206-A706-8BDC-A287B1FC971A}"/>
              </a:ext>
            </a:extLst>
          </p:cNvPr>
          <p:cNvGrpSpPr/>
          <p:nvPr/>
        </p:nvGrpSpPr>
        <p:grpSpPr>
          <a:xfrm>
            <a:off x="38550" y="4603946"/>
            <a:ext cx="5952510" cy="2173152"/>
            <a:chOff x="-528736" y="-171400"/>
            <a:chExt cx="6026372" cy="3593258"/>
          </a:xfrm>
        </p:grpSpPr>
        <p:pic>
          <p:nvPicPr>
            <p:cNvPr id="17" name="Picture 16">
              <a:extLst>
                <a:ext uri="{FF2B5EF4-FFF2-40B4-BE49-F238E27FC236}">
                  <a16:creationId xmlns:a16="http://schemas.microsoft.com/office/drawing/2014/main" id="{4DF08A18-6D55-5352-0DBC-136789A6D88D}"/>
                </a:ext>
              </a:extLst>
            </p:cNvPr>
            <p:cNvPicPr>
              <a:picLocks noChangeAspect="1"/>
            </p:cNvPicPr>
            <p:nvPr/>
          </p:nvPicPr>
          <p:blipFill>
            <a:blip r:embed="rId5"/>
            <a:stretch>
              <a:fillRect/>
            </a:stretch>
          </p:blipFill>
          <p:spPr>
            <a:xfrm>
              <a:off x="-528736" y="-21783"/>
              <a:ext cx="6026372" cy="3443641"/>
            </a:xfrm>
            <a:prstGeom prst="rect">
              <a:avLst/>
            </a:prstGeom>
          </p:spPr>
        </p:pic>
        <p:cxnSp>
          <p:nvCxnSpPr>
            <p:cNvPr id="18" name="Straight Connector 17">
              <a:extLst>
                <a:ext uri="{FF2B5EF4-FFF2-40B4-BE49-F238E27FC236}">
                  <a16:creationId xmlns:a16="http://schemas.microsoft.com/office/drawing/2014/main" id="{931A7921-8CC1-F18E-BB90-C150A92B158B}"/>
                </a:ext>
              </a:extLst>
            </p:cNvPr>
            <p:cNvCxnSpPr/>
            <p:nvPr/>
          </p:nvCxnSpPr>
          <p:spPr>
            <a:xfrm>
              <a:off x="1570740" y="-171400"/>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A781FFA-FF64-9A03-550A-08B0E456E493}"/>
                </a:ext>
              </a:extLst>
            </p:cNvPr>
            <p:cNvSpPr txBox="1"/>
            <p:nvPr/>
          </p:nvSpPr>
          <p:spPr>
            <a:xfrm>
              <a:off x="1274307" y="358817"/>
              <a:ext cx="1175657" cy="763353"/>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79.6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FCC1554B-274C-79A2-75C4-85F2211ED136}"/>
                </a:ext>
              </a:extLst>
            </p:cNvPr>
            <p:cNvCxnSpPr/>
            <p:nvPr/>
          </p:nvCxnSpPr>
          <p:spPr>
            <a:xfrm>
              <a:off x="1085170" y="-171400"/>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62818E-9FAB-024D-1202-5A4302B0DCDD}"/>
                </a:ext>
              </a:extLst>
            </p:cNvPr>
            <p:cNvSpPr txBox="1"/>
            <p:nvPr/>
          </p:nvSpPr>
          <p:spPr>
            <a:xfrm>
              <a:off x="660119" y="1503169"/>
              <a:ext cx="1175657" cy="763353"/>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50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2DDF7FD8-A7DC-C7B5-84CC-CA991147DD4D}"/>
                </a:ext>
              </a:extLst>
            </p:cNvPr>
            <p:cNvCxnSpPr/>
            <p:nvPr/>
          </p:nvCxnSpPr>
          <p:spPr>
            <a:xfrm>
              <a:off x="3937355" y="266236"/>
              <a:ext cx="0" cy="306474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642D0366-0D16-0B42-13F8-534EA9CC751D}"/>
              </a:ext>
            </a:extLst>
          </p:cNvPr>
          <p:cNvCxnSpPr>
            <a:cxnSpLocks/>
          </p:cNvCxnSpPr>
          <p:nvPr/>
        </p:nvCxnSpPr>
        <p:spPr>
          <a:xfrm>
            <a:off x="2078048" y="-34311"/>
            <a:ext cx="45639" cy="7245424"/>
          </a:xfrm>
          <a:prstGeom prst="line">
            <a:avLst/>
          </a:prstGeom>
          <a:ln w="1905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585C01-4195-D3DF-7E60-B2DE7C672E26}"/>
              </a:ext>
            </a:extLst>
          </p:cNvPr>
          <p:cNvCxnSpPr>
            <a:cxnSpLocks/>
            <a:stCxn id="4" idx="0"/>
          </p:cNvCxnSpPr>
          <p:nvPr/>
        </p:nvCxnSpPr>
        <p:spPr>
          <a:xfrm flipH="1">
            <a:off x="2972029" y="-45568"/>
            <a:ext cx="30260" cy="7068123"/>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6FA20-2414-3843-9217-9CBB495B9C10}"/>
              </a:ext>
            </a:extLst>
          </p:cNvPr>
          <p:cNvCxnSpPr>
            <a:cxnSpLocks/>
          </p:cNvCxnSpPr>
          <p:nvPr/>
        </p:nvCxnSpPr>
        <p:spPr>
          <a:xfrm>
            <a:off x="1607041" y="-87150"/>
            <a:ext cx="0" cy="7125545"/>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CDCF551-A2EA-0300-1C19-AE0130F28A73}"/>
              </a:ext>
            </a:extLst>
          </p:cNvPr>
          <p:cNvSpPr txBox="1"/>
          <p:nvPr/>
        </p:nvSpPr>
        <p:spPr>
          <a:xfrm>
            <a:off x="1901076" y="369371"/>
            <a:ext cx="3776816"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SPECTRUM ENSO index</a:t>
            </a:r>
          </a:p>
        </p:txBody>
      </p:sp>
      <p:sp>
        <p:nvSpPr>
          <p:cNvPr id="62" name="TextBox 61">
            <a:extLst>
              <a:ext uri="{FF2B5EF4-FFF2-40B4-BE49-F238E27FC236}">
                <a16:creationId xmlns:a16="http://schemas.microsoft.com/office/drawing/2014/main" id="{ED7B71E0-05AD-5A5D-FED8-BE91173CE1B8}"/>
              </a:ext>
            </a:extLst>
          </p:cNvPr>
          <p:cNvSpPr txBox="1"/>
          <p:nvPr/>
        </p:nvSpPr>
        <p:spPr>
          <a:xfrm>
            <a:off x="3390929" y="4892967"/>
            <a:ext cx="2626553" cy="1200329"/>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SPECTRUM LAKE GEORGE</a:t>
            </a:r>
          </a:p>
          <a:p>
            <a:r>
              <a:rPr lang="en-AU" dirty="0">
                <a:latin typeface="Arial" panose="020B0604020202020204" pitchFamily="34" charset="0"/>
                <a:cs typeface="Arial" panose="020B0604020202020204" pitchFamily="34" charset="0"/>
              </a:rPr>
              <a:t>Data 1820-2020</a:t>
            </a:r>
          </a:p>
        </p:txBody>
      </p:sp>
      <p:cxnSp>
        <p:nvCxnSpPr>
          <p:cNvPr id="66" name="Straight Connector 65">
            <a:extLst>
              <a:ext uri="{FF2B5EF4-FFF2-40B4-BE49-F238E27FC236}">
                <a16:creationId xmlns:a16="http://schemas.microsoft.com/office/drawing/2014/main" id="{7D30D2FC-9EF9-F152-62DB-3C6DF9AB24F1}"/>
              </a:ext>
            </a:extLst>
          </p:cNvPr>
          <p:cNvCxnSpPr>
            <a:cxnSpLocks/>
          </p:cNvCxnSpPr>
          <p:nvPr/>
        </p:nvCxnSpPr>
        <p:spPr>
          <a:xfrm flipH="1">
            <a:off x="4439129" y="-210123"/>
            <a:ext cx="30260" cy="7068123"/>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C9906C-3B77-BA01-E033-0D0D516ED82F}"/>
              </a:ext>
            </a:extLst>
          </p:cNvPr>
          <p:cNvSpPr txBox="1"/>
          <p:nvPr/>
        </p:nvSpPr>
        <p:spPr>
          <a:xfrm>
            <a:off x="4002318" y="2009148"/>
            <a:ext cx="2144466" cy="276999"/>
          </a:xfrm>
          <a:prstGeom prst="rect">
            <a:avLst/>
          </a:prstGeom>
          <a:noFill/>
        </p:spPr>
        <p:txBody>
          <a:bodyPr wrap="square" rtlCol="0">
            <a:spAutoFit/>
          </a:bodyPr>
          <a:lstStyle/>
          <a:p>
            <a:r>
              <a:rPr lang="en-AU" sz="1200" dirty="0"/>
              <a:t>Data from </a:t>
            </a:r>
            <a:r>
              <a:rPr lang="en-AU" sz="1200" dirty="0" err="1"/>
              <a:t>Datwyler</a:t>
            </a:r>
            <a:r>
              <a:rPr lang="en-AU" sz="1200" dirty="0"/>
              <a:t> et al, 2020 </a:t>
            </a:r>
          </a:p>
        </p:txBody>
      </p:sp>
    </p:spTree>
    <p:extLst>
      <p:ext uri="{BB962C8B-B14F-4D97-AF65-F5344CB8AC3E}">
        <p14:creationId xmlns:p14="http://schemas.microsoft.com/office/powerpoint/2010/main" val="1000768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088C8-AC8E-EDF9-546B-79445BA29584}"/>
              </a:ext>
            </a:extLst>
          </p:cNvPr>
          <p:cNvPicPr>
            <a:picLocks noChangeAspect="1"/>
          </p:cNvPicPr>
          <p:nvPr/>
        </p:nvPicPr>
        <p:blipFill>
          <a:blip r:embed="rId3"/>
          <a:stretch>
            <a:fillRect/>
          </a:stretch>
        </p:blipFill>
        <p:spPr>
          <a:xfrm>
            <a:off x="-6985" y="-45568"/>
            <a:ext cx="6018548" cy="2304235"/>
          </a:xfrm>
          <a:prstGeom prst="rect">
            <a:avLst/>
          </a:prstGeom>
        </p:spPr>
      </p:pic>
      <p:sp>
        <p:nvSpPr>
          <p:cNvPr id="5" name="TextBox 4">
            <a:extLst>
              <a:ext uri="{FF2B5EF4-FFF2-40B4-BE49-F238E27FC236}">
                <a16:creationId xmlns:a16="http://schemas.microsoft.com/office/drawing/2014/main" id="{52C52F2B-A8B4-569C-8003-A3E2CC17A98C}"/>
              </a:ext>
            </a:extLst>
          </p:cNvPr>
          <p:cNvSpPr txBox="1"/>
          <p:nvPr/>
        </p:nvSpPr>
        <p:spPr>
          <a:xfrm>
            <a:off x="3360411" y="693377"/>
            <a:ext cx="2478403"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Data 1800-1990</a:t>
            </a:r>
          </a:p>
        </p:txBody>
      </p:sp>
      <p:pic>
        <p:nvPicPr>
          <p:cNvPr id="8" name="Picture 7">
            <a:extLst>
              <a:ext uri="{FF2B5EF4-FFF2-40B4-BE49-F238E27FC236}">
                <a16:creationId xmlns:a16="http://schemas.microsoft.com/office/drawing/2014/main" id="{AC33A38E-8EE6-C887-018D-57BCC8F8DD52}"/>
              </a:ext>
            </a:extLst>
          </p:cNvPr>
          <p:cNvPicPr>
            <a:picLocks noChangeAspect="1"/>
          </p:cNvPicPr>
          <p:nvPr/>
        </p:nvPicPr>
        <p:blipFill>
          <a:blip r:embed="rId4"/>
          <a:stretch>
            <a:fillRect/>
          </a:stretch>
        </p:blipFill>
        <p:spPr>
          <a:xfrm>
            <a:off x="6210681" y="-60162"/>
            <a:ext cx="6018548" cy="2304235"/>
          </a:xfrm>
          <a:prstGeom prst="rect">
            <a:avLst/>
          </a:prstGeom>
        </p:spPr>
      </p:pic>
      <p:pic>
        <p:nvPicPr>
          <p:cNvPr id="10" name="Picture 9">
            <a:extLst>
              <a:ext uri="{FF2B5EF4-FFF2-40B4-BE49-F238E27FC236}">
                <a16:creationId xmlns:a16="http://schemas.microsoft.com/office/drawing/2014/main" id="{5902927A-9413-A3C0-C7B2-80C05C7664AD}"/>
              </a:ext>
            </a:extLst>
          </p:cNvPr>
          <p:cNvPicPr>
            <a:picLocks noChangeAspect="1"/>
          </p:cNvPicPr>
          <p:nvPr/>
        </p:nvPicPr>
        <p:blipFill>
          <a:blip r:embed="rId5"/>
          <a:stretch>
            <a:fillRect/>
          </a:stretch>
        </p:blipFill>
        <p:spPr>
          <a:xfrm>
            <a:off x="6211733" y="2426041"/>
            <a:ext cx="6018548" cy="2304235"/>
          </a:xfrm>
          <a:prstGeom prst="rect">
            <a:avLst/>
          </a:prstGeom>
        </p:spPr>
      </p:pic>
      <p:pic>
        <p:nvPicPr>
          <p:cNvPr id="12" name="Picture 11">
            <a:extLst>
              <a:ext uri="{FF2B5EF4-FFF2-40B4-BE49-F238E27FC236}">
                <a16:creationId xmlns:a16="http://schemas.microsoft.com/office/drawing/2014/main" id="{3EA93AA3-6E79-E24E-738E-3DDF9D010C4F}"/>
              </a:ext>
            </a:extLst>
          </p:cNvPr>
          <p:cNvPicPr>
            <a:picLocks noChangeAspect="1"/>
          </p:cNvPicPr>
          <p:nvPr/>
        </p:nvPicPr>
        <p:blipFill>
          <a:blip r:embed="rId6"/>
          <a:stretch>
            <a:fillRect/>
          </a:stretch>
        </p:blipFill>
        <p:spPr>
          <a:xfrm>
            <a:off x="-16872" y="2320950"/>
            <a:ext cx="6018548" cy="2304235"/>
          </a:xfrm>
          <a:prstGeom prst="rect">
            <a:avLst/>
          </a:prstGeom>
        </p:spPr>
      </p:pic>
      <p:sp>
        <p:nvSpPr>
          <p:cNvPr id="13" name="TextBox 12">
            <a:extLst>
              <a:ext uri="{FF2B5EF4-FFF2-40B4-BE49-F238E27FC236}">
                <a16:creationId xmlns:a16="http://schemas.microsoft.com/office/drawing/2014/main" id="{4126B588-1C19-373D-DDB2-E4AE80B0A67F}"/>
              </a:ext>
            </a:extLst>
          </p:cNvPr>
          <p:cNvSpPr txBox="1"/>
          <p:nvPr/>
        </p:nvSpPr>
        <p:spPr>
          <a:xfrm>
            <a:off x="3490235" y="2678340"/>
            <a:ext cx="2626553" cy="1569660"/>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SPECTRUM AMO index</a:t>
            </a:r>
          </a:p>
          <a:p>
            <a:r>
              <a:rPr lang="en-AU" dirty="0">
                <a:latin typeface="Arial" panose="020B0604020202020204" pitchFamily="34" charset="0"/>
                <a:cs typeface="Arial" panose="020B0604020202020204" pitchFamily="34" charset="0"/>
              </a:rPr>
              <a:t>Data 1850-2020</a:t>
            </a:r>
          </a:p>
          <a:p>
            <a:r>
              <a:rPr lang="en-AU" dirty="0"/>
              <a:t> </a:t>
            </a:r>
          </a:p>
        </p:txBody>
      </p:sp>
      <p:grpSp>
        <p:nvGrpSpPr>
          <p:cNvPr id="16" name="Group 15">
            <a:extLst>
              <a:ext uri="{FF2B5EF4-FFF2-40B4-BE49-F238E27FC236}">
                <a16:creationId xmlns:a16="http://schemas.microsoft.com/office/drawing/2014/main" id="{4C19630C-A206-A706-8BDC-A287B1FC971A}"/>
              </a:ext>
            </a:extLst>
          </p:cNvPr>
          <p:cNvGrpSpPr/>
          <p:nvPr/>
        </p:nvGrpSpPr>
        <p:grpSpPr>
          <a:xfrm>
            <a:off x="38550" y="4603946"/>
            <a:ext cx="5952510" cy="2173152"/>
            <a:chOff x="-528736" y="-171400"/>
            <a:chExt cx="6026372" cy="3593258"/>
          </a:xfrm>
        </p:grpSpPr>
        <p:pic>
          <p:nvPicPr>
            <p:cNvPr id="17" name="Picture 16">
              <a:extLst>
                <a:ext uri="{FF2B5EF4-FFF2-40B4-BE49-F238E27FC236}">
                  <a16:creationId xmlns:a16="http://schemas.microsoft.com/office/drawing/2014/main" id="{4DF08A18-6D55-5352-0DBC-136789A6D88D}"/>
                </a:ext>
              </a:extLst>
            </p:cNvPr>
            <p:cNvPicPr>
              <a:picLocks noChangeAspect="1"/>
            </p:cNvPicPr>
            <p:nvPr/>
          </p:nvPicPr>
          <p:blipFill>
            <a:blip r:embed="rId7"/>
            <a:stretch>
              <a:fillRect/>
            </a:stretch>
          </p:blipFill>
          <p:spPr>
            <a:xfrm>
              <a:off x="-528736" y="-21783"/>
              <a:ext cx="6026372" cy="3443641"/>
            </a:xfrm>
            <a:prstGeom prst="rect">
              <a:avLst/>
            </a:prstGeom>
          </p:spPr>
        </p:pic>
        <p:cxnSp>
          <p:nvCxnSpPr>
            <p:cNvPr id="18" name="Straight Connector 17">
              <a:extLst>
                <a:ext uri="{FF2B5EF4-FFF2-40B4-BE49-F238E27FC236}">
                  <a16:creationId xmlns:a16="http://schemas.microsoft.com/office/drawing/2014/main" id="{931A7921-8CC1-F18E-BB90-C150A92B158B}"/>
                </a:ext>
              </a:extLst>
            </p:cNvPr>
            <p:cNvCxnSpPr/>
            <p:nvPr/>
          </p:nvCxnSpPr>
          <p:spPr>
            <a:xfrm>
              <a:off x="1570740" y="-171400"/>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A781FFA-FF64-9A03-550A-08B0E456E493}"/>
                </a:ext>
              </a:extLst>
            </p:cNvPr>
            <p:cNvSpPr txBox="1"/>
            <p:nvPr/>
          </p:nvSpPr>
          <p:spPr>
            <a:xfrm>
              <a:off x="1376860" y="606479"/>
              <a:ext cx="1175657" cy="763353"/>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79.6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FCC1554B-274C-79A2-75C4-85F2211ED136}"/>
                </a:ext>
              </a:extLst>
            </p:cNvPr>
            <p:cNvCxnSpPr/>
            <p:nvPr/>
          </p:nvCxnSpPr>
          <p:spPr>
            <a:xfrm>
              <a:off x="1085170" y="-171400"/>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62818E-9FAB-024D-1202-5A4302B0DCDD}"/>
                </a:ext>
              </a:extLst>
            </p:cNvPr>
            <p:cNvSpPr txBox="1"/>
            <p:nvPr/>
          </p:nvSpPr>
          <p:spPr>
            <a:xfrm>
              <a:off x="660119" y="1503169"/>
              <a:ext cx="1175657" cy="763353"/>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50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2DDF7FD8-A7DC-C7B5-84CC-CA991147DD4D}"/>
                </a:ext>
              </a:extLst>
            </p:cNvPr>
            <p:cNvCxnSpPr/>
            <p:nvPr/>
          </p:nvCxnSpPr>
          <p:spPr>
            <a:xfrm>
              <a:off x="3937355" y="266236"/>
              <a:ext cx="0" cy="306474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C25205A-28B5-9BBF-77F2-0B09BD61FB62}"/>
              </a:ext>
            </a:extLst>
          </p:cNvPr>
          <p:cNvGrpSpPr/>
          <p:nvPr/>
        </p:nvGrpSpPr>
        <p:grpSpPr>
          <a:xfrm>
            <a:off x="6210681" y="4686726"/>
            <a:ext cx="5952510" cy="2125581"/>
            <a:chOff x="-528736" y="-171400"/>
            <a:chExt cx="6026372" cy="3514600"/>
          </a:xfrm>
        </p:grpSpPr>
        <p:pic>
          <p:nvPicPr>
            <p:cNvPr id="26" name="Picture 25">
              <a:extLst>
                <a:ext uri="{FF2B5EF4-FFF2-40B4-BE49-F238E27FC236}">
                  <a16:creationId xmlns:a16="http://schemas.microsoft.com/office/drawing/2014/main" id="{18C7C772-8D43-372B-1306-BE6B84B92D2D}"/>
                </a:ext>
              </a:extLst>
            </p:cNvPr>
            <p:cNvPicPr>
              <a:picLocks noChangeAspect="1"/>
            </p:cNvPicPr>
            <p:nvPr/>
          </p:nvPicPr>
          <p:blipFill>
            <a:blip r:embed="rId7"/>
            <a:stretch>
              <a:fillRect/>
            </a:stretch>
          </p:blipFill>
          <p:spPr>
            <a:xfrm>
              <a:off x="-528736" y="-100441"/>
              <a:ext cx="6026372" cy="3443641"/>
            </a:xfrm>
            <a:prstGeom prst="rect">
              <a:avLst/>
            </a:prstGeom>
          </p:spPr>
        </p:pic>
        <p:cxnSp>
          <p:nvCxnSpPr>
            <p:cNvPr id="27" name="Straight Connector 26">
              <a:extLst>
                <a:ext uri="{FF2B5EF4-FFF2-40B4-BE49-F238E27FC236}">
                  <a16:creationId xmlns:a16="http://schemas.microsoft.com/office/drawing/2014/main" id="{83F1A109-F883-764C-3171-25090ECBB40F}"/>
                </a:ext>
              </a:extLst>
            </p:cNvPr>
            <p:cNvCxnSpPr/>
            <p:nvPr/>
          </p:nvCxnSpPr>
          <p:spPr>
            <a:xfrm>
              <a:off x="1570740" y="-171400"/>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946D81F-F334-F881-14A4-D48BEFDBFA02}"/>
                </a:ext>
              </a:extLst>
            </p:cNvPr>
            <p:cNvSpPr txBox="1"/>
            <p:nvPr/>
          </p:nvSpPr>
          <p:spPr>
            <a:xfrm>
              <a:off x="1261464" y="288814"/>
              <a:ext cx="1175657" cy="763353"/>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79.6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BCABA52F-081D-719B-B57A-9617019E4EBD}"/>
                </a:ext>
              </a:extLst>
            </p:cNvPr>
            <p:cNvCxnSpPr/>
            <p:nvPr/>
          </p:nvCxnSpPr>
          <p:spPr>
            <a:xfrm>
              <a:off x="1085170" y="-171400"/>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6B2C6EB-C8C5-4170-EDDB-B7EAE722BA07}"/>
                </a:ext>
              </a:extLst>
            </p:cNvPr>
            <p:cNvSpPr txBox="1"/>
            <p:nvPr/>
          </p:nvSpPr>
          <p:spPr>
            <a:xfrm>
              <a:off x="660119" y="1503169"/>
              <a:ext cx="1175657" cy="763353"/>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50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D77A3D95-CB96-2734-9A43-9BDA1F309FD1}"/>
                </a:ext>
              </a:extLst>
            </p:cNvPr>
            <p:cNvCxnSpPr/>
            <p:nvPr/>
          </p:nvCxnSpPr>
          <p:spPr>
            <a:xfrm>
              <a:off x="3937355" y="266236"/>
              <a:ext cx="0" cy="306474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642D0366-0D16-0B42-13F8-534EA9CC751D}"/>
              </a:ext>
            </a:extLst>
          </p:cNvPr>
          <p:cNvCxnSpPr>
            <a:cxnSpLocks/>
          </p:cNvCxnSpPr>
          <p:nvPr/>
        </p:nvCxnSpPr>
        <p:spPr>
          <a:xfrm>
            <a:off x="2078048" y="-34311"/>
            <a:ext cx="45639" cy="7245424"/>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585C01-4195-D3DF-7E60-B2DE7C672E26}"/>
              </a:ext>
            </a:extLst>
          </p:cNvPr>
          <p:cNvCxnSpPr>
            <a:cxnSpLocks/>
            <a:stCxn id="4" idx="0"/>
          </p:cNvCxnSpPr>
          <p:nvPr/>
        </p:nvCxnSpPr>
        <p:spPr>
          <a:xfrm flipH="1">
            <a:off x="2972029" y="-45568"/>
            <a:ext cx="30260" cy="7068123"/>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6FA20-2414-3843-9217-9CBB495B9C10}"/>
              </a:ext>
            </a:extLst>
          </p:cNvPr>
          <p:cNvCxnSpPr>
            <a:cxnSpLocks/>
          </p:cNvCxnSpPr>
          <p:nvPr/>
        </p:nvCxnSpPr>
        <p:spPr>
          <a:xfrm>
            <a:off x="1607041" y="-87150"/>
            <a:ext cx="0" cy="7125545"/>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CDCF551-A2EA-0300-1C19-AE0130F28A73}"/>
              </a:ext>
            </a:extLst>
          </p:cNvPr>
          <p:cNvSpPr txBox="1"/>
          <p:nvPr/>
        </p:nvSpPr>
        <p:spPr>
          <a:xfrm>
            <a:off x="1901076" y="369371"/>
            <a:ext cx="3776816"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SPECTRUM ENSO index</a:t>
            </a:r>
          </a:p>
        </p:txBody>
      </p:sp>
      <p:sp>
        <p:nvSpPr>
          <p:cNvPr id="62" name="TextBox 61">
            <a:extLst>
              <a:ext uri="{FF2B5EF4-FFF2-40B4-BE49-F238E27FC236}">
                <a16:creationId xmlns:a16="http://schemas.microsoft.com/office/drawing/2014/main" id="{ED7B71E0-05AD-5A5D-FED8-BE91173CE1B8}"/>
              </a:ext>
            </a:extLst>
          </p:cNvPr>
          <p:cNvSpPr txBox="1"/>
          <p:nvPr/>
        </p:nvSpPr>
        <p:spPr>
          <a:xfrm>
            <a:off x="3390929" y="4892967"/>
            <a:ext cx="2626553" cy="1200329"/>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SPECTRUM LAKE GEORGE</a:t>
            </a:r>
          </a:p>
          <a:p>
            <a:r>
              <a:rPr lang="en-AU" dirty="0">
                <a:latin typeface="Arial" panose="020B0604020202020204" pitchFamily="34" charset="0"/>
                <a:cs typeface="Arial" panose="020B0604020202020204" pitchFamily="34" charset="0"/>
              </a:rPr>
              <a:t>Data 1820-2020</a:t>
            </a:r>
          </a:p>
        </p:txBody>
      </p:sp>
      <p:sp>
        <p:nvSpPr>
          <p:cNvPr id="63" name="TextBox 62">
            <a:extLst>
              <a:ext uri="{FF2B5EF4-FFF2-40B4-BE49-F238E27FC236}">
                <a16:creationId xmlns:a16="http://schemas.microsoft.com/office/drawing/2014/main" id="{CF35911F-3B95-15CF-EBAD-E4070D92137C}"/>
              </a:ext>
            </a:extLst>
          </p:cNvPr>
          <p:cNvSpPr txBox="1"/>
          <p:nvPr/>
        </p:nvSpPr>
        <p:spPr>
          <a:xfrm>
            <a:off x="9384498" y="1011360"/>
            <a:ext cx="2626553" cy="830997"/>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SPECTRUM IOD</a:t>
            </a:r>
          </a:p>
          <a:p>
            <a:r>
              <a:rPr lang="en-AU" dirty="0">
                <a:latin typeface="Arial" panose="020B0604020202020204" pitchFamily="34" charset="0"/>
                <a:cs typeface="Arial" panose="020B0604020202020204" pitchFamily="34" charset="0"/>
              </a:rPr>
              <a:t>Data 1870-2020</a:t>
            </a:r>
          </a:p>
        </p:txBody>
      </p:sp>
      <p:sp>
        <p:nvSpPr>
          <p:cNvPr id="64" name="TextBox 63">
            <a:extLst>
              <a:ext uri="{FF2B5EF4-FFF2-40B4-BE49-F238E27FC236}">
                <a16:creationId xmlns:a16="http://schemas.microsoft.com/office/drawing/2014/main" id="{70BEE140-42FC-028F-FB52-C0DD9AD28028}"/>
              </a:ext>
            </a:extLst>
          </p:cNvPr>
          <p:cNvSpPr txBox="1"/>
          <p:nvPr/>
        </p:nvSpPr>
        <p:spPr>
          <a:xfrm>
            <a:off x="9285349" y="2704565"/>
            <a:ext cx="2986592" cy="830997"/>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SPECTRUM PDO</a:t>
            </a:r>
          </a:p>
          <a:p>
            <a:r>
              <a:rPr lang="en-AU" dirty="0">
                <a:latin typeface="Arial" panose="020B0604020202020204" pitchFamily="34" charset="0"/>
                <a:cs typeface="Arial" panose="020B0604020202020204" pitchFamily="34" charset="0"/>
              </a:rPr>
              <a:t>Data 1900-2020</a:t>
            </a:r>
          </a:p>
        </p:txBody>
      </p:sp>
      <p:sp>
        <p:nvSpPr>
          <p:cNvPr id="65" name="TextBox 64">
            <a:extLst>
              <a:ext uri="{FF2B5EF4-FFF2-40B4-BE49-F238E27FC236}">
                <a16:creationId xmlns:a16="http://schemas.microsoft.com/office/drawing/2014/main" id="{66E60388-482D-BA53-3797-03AACCDE84E6}"/>
              </a:ext>
            </a:extLst>
          </p:cNvPr>
          <p:cNvSpPr txBox="1"/>
          <p:nvPr/>
        </p:nvSpPr>
        <p:spPr>
          <a:xfrm>
            <a:off x="9479442" y="4983791"/>
            <a:ext cx="2626553" cy="1200329"/>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SPECTRUM LAKE GEORGE</a:t>
            </a:r>
          </a:p>
          <a:p>
            <a:r>
              <a:rPr lang="en-AU" dirty="0">
                <a:latin typeface="Arial" panose="020B0604020202020204" pitchFamily="34" charset="0"/>
                <a:cs typeface="Arial" panose="020B0604020202020204" pitchFamily="34" charset="0"/>
              </a:rPr>
              <a:t>Data 1820-2020</a:t>
            </a:r>
          </a:p>
        </p:txBody>
      </p:sp>
      <p:cxnSp>
        <p:nvCxnSpPr>
          <p:cNvPr id="66" name="Straight Connector 65">
            <a:extLst>
              <a:ext uri="{FF2B5EF4-FFF2-40B4-BE49-F238E27FC236}">
                <a16:creationId xmlns:a16="http://schemas.microsoft.com/office/drawing/2014/main" id="{7D30D2FC-9EF9-F152-62DB-3C6DF9AB24F1}"/>
              </a:ext>
            </a:extLst>
          </p:cNvPr>
          <p:cNvCxnSpPr>
            <a:cxnSpLocks/>
          </p:cNvCxnSpPr>
          <p:nvPr/>
        </p:nvCxnSpPr>
        <p:spPr>
          <a:xfrm flipH="1">
            <a:off x="4439129" y="-210123"/>
            <a:ext cx="30260" cy="7068123"/>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19B0BB4-C6BE-55EB-94A9-77C2952239C9}"/>
              </a:ext>
            </a:extLst>
          </p:cNvPr>
          <p:cNvCxnSpPr>
            <a:cxnSpLocks/>
          </p:cNvCxnSpPr>
          <p:nvPr/>
        </p:nvCxnSpPr>
        <p:spPr>
          <a:xfrm>
            <a:off x="8289289" y="-283620"/>
            <a:ext cx="45639" cy="7245424"/>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6DD6B75-9209-F9BF-43FC-A8FCB2927F25}"/>
              </a:ext>
            </a:extLst>
          </p:cNvPr>
          <p:cNvCxnSpPr>
            <a:cxnSpLocks/>
          </p:cNvCxnSpPr>
          <p:nvPr/>
        </p:nvCxnSpPr>
        <p:spPr>
          <a:xfrm flipH="1">
            <a:off x="9183270" y="-294877"/>
            <a:ext cx="30260" cy="7068123"/>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C2484D6-F8CD-C6DA-791F-5205C280C32F}"/>
              </a:ext>
            </a:extLst>
          </p:cNvPr>
          <p:cNvCxnSpPr>
            <a:cxnSpLocks/>
          </p:cNvCxnSpPr>
          <p:nvPr/>
        </p:nvCxnSpPr>
        <p:spPr>
          <a:xfrm>
            <a:off x="7818282" y="-336459"/>
            <a:ext cx="0" cy="7125545"/>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CB082CE-7A4C-B979-86F5-A7C9CE9A01E2}"/>
              </a:ext>
            </a:extLst>
          </p:cNvPr>
          <p:cNvCxnSpPr>
            <a:cxnSpLocks/>
          </p:cNvCxnSpPr>
          <p:nvPr/>
        </p:nvCxnSpPr>
        <p:spPr>
          <a:xfrm flipH="1">
            <a:off x="10650370" y="-459432"/>
            <a:ext cx="30260" cy="7068123"/>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C9906C-3B77-BA01-E033-0D0D516ED82F}"/>
              </a:ext>
            </a:extLst>
          </p:cNvPr>
          <p:cNvSpPr txBox="1"/>
          <p:nvPr/>
        </p:nvSpPr>
        <p:spPr>
          <a:xfrm>
            <a:off x="4002318" y="2009148"/>
            <a:ext cx="2144466" cy="276999"/>
          </a:xfrm>
          <a:prstGeom prst="rect">
            <a:avLst/>
          </a:prstGeom>
          <a:noFill/>
        </p:spPr>
        <p:txBody>
          <a:bodyPr wrap="square" rtlCol="0">
            <a:spAutoFit/>
          </a:bodyPr>
          <a:lstStyle/>
          <a:p>
            <a:r>
              <a:rPr lang="en-AU" sz="1200" dirty="0"/>
              <a:t>Data from </a:t>
            </a:r>
            <a:r>
              <a:rPr lang="en-AU" sz="1200" dirty="0" err="1"/>
              <a:t>Datwyler</a:t>
            </a:r>
            <a:r>
              <a:rPr lang="en-AU" sz="1200" dirty="0"/>
              <a:t> et al, 2020 </a:t>
            </a:r>
          </a:p>
        </p:txBody>
      </p:sp>
    </p:spTree>
    <p:extLst>
      <p:ext uri="{BB962C8B-B14F-4D97-AF65-F5344CB8AC3E}">
        <p14:creationId xmlns:p14="http://schemas.microsoft.com/office/powerpoint/2010/main" val="82996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9B42D-92ED-8E03-FC49-3D27E5EBD51E}"/>
              </a:ext>
            </a:extLst>
          </p:cNvPr>
          <p:cNvSpPr txBox="1"/>
          <p:nvPr/>
        </p:nvSpPr>
        <p:spPr>
          <a:xfrm>
            <a:off x="1559496" y="188640"/>
            <a:ext cx="6696744" cy="7848302"/>
          </a:xfrm>
          <a:prstGeom prst="rect">
            <a:avLst/>
          </a:prstGeom>
          <a:noFill/>
        </p:spPr>
        <p:txBody>
          <a:bodyPr wrap="square" rtlCol="0">
            <a:spAutoFit/>
          </a:bodyPr>
          <a:lstStyle/>
          <a:p>
            <a:r>
              <a:rPr lang="en-AU" sz="3600" dirty="0">
                <a:solidFill>
                  <a:srgbClr val="FFFF00"/>
                </a:solidFill>
                <a:latin typeface="Arial" panose="020B0604020202020204" pitchFamily="34" charset="0"/>
                <a:cs typeface="Arial" panose="020B0604020202020204" pitchFamily="34" charset="0"/>
              </a:rPr>
              <a:t>Observation re Ocean and atmospheric indices: </a:t>
            </a:r>
          </a:p>
          <a:p>
            <a:r>
              <a:rPr lang="en-AU" sz="3600" dirty="0">
                <a:solidFill>
                  <a:srgbClr val="FFFF00"/>
                </a:solidFill>
                <a:latin typeface="Arial" panose="020B0604020202020204" pitchFamily="34" charset="0"/>
                <a:cs typeface="Arial" panose="020B0604020202020204" pitchFamily="34" charset="0"/>
              </a:rPr>
              <a:t>ENSO and AMO provide best correlations in spectral peaks with the 200 year rainfall-flood records </a:t>
            </a:r>
          </a:p>
          <a:p>
            <a:endParaRPr lang="en-AU" sz="3600" dirty="0">
              <a:solidFill>
                <a:srgbClr val="FFFF00"/>
              </a:solidFill>
              <a:latin typeface="Arial" panose="020B0604020202020204" pitchFamily="34" charset="0"/>
              <a:cs typeface="Arial" panose="020B0604020202020204" pitchFamily="34" charset="0"/>
            </a:endParaRPr>
          </a:p>
          <a:p>
            <a:r>
              <a:rPr lang="en-AU" sz="3600" dirty="0">
                <a:solidFill>
                  <a:srgbClr val="FFFF00"/>
                </a:solidFill>
                <a:latin typeface="Arial" panose="020B0604020202020204" pitchFamily="34" charset="0"/>
                <a:cs typeface="Arial" panose="020B0604020202020204" pitchFamily="34" charset="0"/>
              </a:rPr>
              <a:t>What causes oceanic indices from widely separated regions (ENSO, AMO, IOD, PDO) to show similar multi-decadal spectral maxima?</a:t>
            </a:r>
          </a:p>
          <a:p>
            <a:endParaRPr lang="en-AU" sz="3600" dirty="0">
              <a:solidFill>
                <a:srgbClr val="FFFF00"/>
              </a:solidFill>
              <a:latin typeface="Arial" panose="020B0604020202020204" pitchFamily="34" charset="0"/>
              <a:cs typeface="Arial" panose="020B0604020202020204" pitchFamily="34" charset="0"/>
            </a:endParaRPr>
          </a:p>
          <a:p>
            <a:endParaRPr lang="en-AU" sz="3600" dirty="0">
              <a:solidFill>
                <a:srgbClr val="FFFF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7795790-2E28-BEAA-A262-3C2E2B51BCB5}"/>
              </a:ext>
            </a:extLst>
          </p:cNvPr>
          <p:cNvPicPr>
            <a:picLocks noChangeAspect="1"/>
          </p:cNvPicPr>
          <p:nvPr/>
        </p:nvPicPr>
        <p:blipFill rotWithShape="1">
          <a:blip r:embed="rId2"/>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158696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6">
            <a:extLst>
              <a:ext uri="{FF2B5EF4-FFF2-40B4-BE49-F238E27FC236}">
                <a16:creationId xmlns:a16="http://schemas.microsoft.com/office/drawing/2014/main" id="{652C9171-CEDF-F326-CA7E-28B31E0544DE}"/>
              </a:ext>
            </a:extLst>
          </p:cNvPr>
          <p:cNvSpPr txBox="1"/>
          <p:nvPr/>
        </p:nvSpPr>
        <p:spPr>
          <a:xfrm>
            <a:off x="1343472" y="260648"/>
            <a:ext cx="9953626" cy="729430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Now compare spectrum of  </a:t>
            </a:r>
          </a:p>
          <a:p>
            <a:endParaRPr lang="en-AU" sz="3600" dirty="0">
              <a:solidFill>
                <a:srgbClr val="FFFF00"/>
              </a:solidFill>
              <a:latin typeface="Arial" panose="020B0604020202020204" pitchFamily="34" charset="0"/>
              <a:cs typeface="Arial" panose="020B0604020202020204" pitchFamily="34" charset="0"/>
            </a:endParaRPr>
          </a:p>
          <a:p>
            <a:r>
              <a:rPr lang="en-AU" sz="3600" dirty="0">
                <a:solidFill>
                  <a:srgbClr val="FFFF00"/>
                </a:solidFill>
                <a:latin typeface="Arial" panose="020B0604020202020204" pitchFamily="34" charset="0"/>
                <a:cs typeface="Arial" panose="020B0604020202020204" pitchFamily="34" charset="0"/>
              </a:rPr>
              <a:t>cosmic ray data (EDML 9400 year), with</a:t>
            </a:r>
          </a:p>
          <a:p>
            <a:r>
              <a:rPr lang="en-AU" sz="3600" dirty="0">
                <a:solidFill>
                  <a:srgbClr val="FFFF00"/>
                </a:solidFill>
                <a:latin typeface="Arial" panose="020B0604020202020204" pitchFamily="34" charset="0"/>
                <a:cs typeface="Arial" panose="020B0604020202020204" pitchFamily="34" charset="0"/>
              </a:rPr>
              <a:t>700 year Brahmaputra River spectra</a:t>
            </a:r>
          </a:p>
          <a:p>
            <a:r>
              <a:rPr lang="en-AU" sz="3600" dirty="0">
                <a:solidFill>
                  <a:srgbClr val="FFFF00"/>
                </a:solidFill>
                <a:latin typeface="Arial" panose="020B0604020202020204" pitchFamily="34" charset="0"/>
                <a:cs typeface="Arial" panose="020B0604020202020204" pitchFamily="34" charset="0"/>
              </a:rPr>
              <a:t>200 year Lake George</a:t>
            </a:r>
          </a:p>
          <a:p>
            <a:endParaRPr lang="en-AU" sz="3600" dirty="0">
              <a:solidFill>
                <a:srgbClr val="FFFF00"/>
              </a:solidFill>
              <a:latin typeface="Arial" panose="020B0604020202020204" pitchFamily="34" charset="0"/>
              <a:cs typeface="Arial" panose="020B0604020202020204" pitchFamily="34" charset="0"/>
            </a:endParaRPr>
          </a:p>
          <a:p>
            <a:endParaRPr lang="en-AU" sz="3600" dirty="0">
              <a:solidFill>
                <a:srgbClr val="FFFF00"/>
              </a:solidFill>
              <a:latin typeface="Arial" panose="020B0604020202020204" pitchFamily="34" charset="0"/>
              <a:cs typeface="Arial" panose="020B0604020202020204" pitchFamily="34" charset="0"/>
            </a:endParaRPr>
          </a:p>
          <a:p>
            <a:r>
              <a:rPr lang="en-AU" sz="3600" dirty="0">
                <a:solidFill>
                  <a:srgbClr val="FFFF00"/>
                </a:solidFill>
                <a:latin typeface="Arial" panose="020B0604020202020204" pitchFamily="34" charset="0"/>
                <a:cs typeface="Arial" panose="020B0604020202020204" pitchFamily="34" charset="0"/>
              </a:rPr>
              <a:t>See correspondence of </a:t>
            </a:r>
            <a:r>
              <a:rPr lang="en-AU" sz="3600" dirty="0" err="1">
                <a:solidFill>
                  <a:srgbClr val="FFFF00"/>
                </a:solidFill>
                <a:latin typeface="Arial" panose="020B0604020202020204" pitchFamily="34" charset="0"/>
                <a:cs typeface="Arial" panose="020B0604020202020204" pitchFamily="34" charset="0"/>
              </a:rPr>
              <a:t>of</a:t>
            </a:r>
            <a:r>
              <a:rPr lang="en-AU" sz="3600" dirty="0">
                <a:solidFill>
                  <a:srgbClr val="FFFF00"/>
                </a:solidFill>
                <a:latin typeface="Arial" panose="020B0604020202020204" pitchFamily="34" charset="0"/>
                <a:cs typeface="Arial" panose="020B0604020202020204" pitchFamily="34" charset="0"/>
              </a:rPr>
              <a:t> spectral peaks</a:t>
            </a:r>
          </a:p>
          <a:p>
            <a:r>
              <a:rPr lang="en-AU" sz="3600" dirty="0">
                <a:solidFill>
                  <a:srgbClr val="FFFF00"/>
                </a:solidFill>
                <a:latin typeface="Arial" panose="020B0604020202020204" pitchFamily="34" charset="0"/>
                <a:cs typeface="Arial" panose="020B0604020202020204" pitchFamily="34" charset="0"/>
              </a:rPr>
              <a:t>	</a:t>
            </a:r>
            <a:r>
              <a:rPr lang="en-AU" sz="3600" dirty="0" err="1">
                <a:solidFill>
                  <a:srgbClr val="FFFF00"/>
                </a:solidFill>
                <a:latin typeface="Arial" panose="020B0604020202020204" pitchFamily="34" charset="0"/>
                <a:cs typeface="Arial" panose="020B0604020202020204" pitchFamily="34" charset="0"/>
              </a:rPr>
              <a:t>Gleissberg</a:t>
            </a:r>
            <a:r>
              <a:rPr lang="en-AU" sz="3600" dirty="0">
                <a:solidFill>
                  <a:srgbClr val="FFFF00"/>
                </a:solidFill>
                <a:latin typeface="Arial" panose="020B0604020202020204" pitchFamily="34" charset="0"/>
                <a:cs typeface="Arial" panose="020B0604020202020204" pitchFamily="34" charset="0"/>
              </a:rPr>
              <a:t> period 87 </a:t>
            </a:r>
            <a:r>
              <a:rPr lang="en-AU" sz="3600" dirty="0" err="1">
                <a:solidFill>
                  <a:srgbClr val="FFFF00"/>
                </a:solidFill>
                <a:latin typeface="Arial" panose="020B0604020202020204" pitchFamily="34" charset="0"/>
                <a:cs typeface="Arial" panose="020B0604020202020204" pitchFamily="34" charset="0"/>
              </a:rPr>
              <a:t>yr</a:t>
            </a:r>
            <a:endParaRPr lang="en-AU" sz="3600" dirty="0">
              <a:solidFill>
                <a:srgbClr val="FFFF00"/>
              </a:solidFill>
              <a:latin typeface="Arial" panose="020B0604020202020204" pitchFamily="34" charset="0"/>
              <a:cs typeface="Arial" panose="020B0604020202020204" pitchFamily="34" charset="0"/>
            </a:endParaRPr>
          </a:p>
          <a:p>
            <a:r>
              <a:rPr lang="en-AU" sz="3600" dirty="0">
                <a:solidFill>
                  <a:srgbClr val="FFFF00"/>
                </a:solidFill>
                <a:latin typeface="Arial" panose="020B0604020202020204" pitchFamily="34" charset="0"/>
                <a:cs typeface="Arial" panose="020B0604020202020204" pitchFamily="34" charset="0"/>
              </a:rPr>
              <a:t>	unnamed    period 132 year</a:t>
            </a:r>
          </a:p>
          <a:p>
            <a:r>
              <a:rPr lang="en-AU" sz="3600" dirty="0">
                <a:solidFill>
                  <a:srgbClr val="FFFF00"/>
                </a:solidFill>
                <a:latin typeface="Arial" panose="020B0604020202020204" pitchFamily="34" charset="0"/>
                <a:cs typeface="Arial" panose="020B0604020202020204" pitchFamily="34" charset="0"/>
              </a:rPr>
              <a:t>	de Vries       period 208+ year</a:t>
            </a:r>
          </a:p>
          <a:p>
            <a:r>
              <a:rPr lang="en-AU" sz="3600" dirty="0">
                <a:solidFill>
                  <a:srgbClr val="FFFF00"/>
                </a:solidFill>
                <a:latin typeface="Arial" panose="020B0604020202020204" pitchFamily="34" charset="0"/>
                <a:cs typeface="Arial" panose="020B0604020202020204" pitchFamily="34" charset="0"/>
              </a:rPr>
              <a:t> </a:t>
            </a:r>
          </a:p>
          <a:p>
            <a:endParaRPr lang="en-AU" sz="3600" dirty="0">
              <a:solidFill>
                <a:srgbClr val="FFFF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027A2B9-6E28-D58F-26D3-41B10098E05F}"/>
              </a:ext>
            </a:extLst>
          </p:cNvPr>
          <p:cNvPicPr>
            <a:picLocks noChangeAspect="1"/>
          </p:cNvPicPr>
          <p:nvPr/>
        </p:nvPicPr>
        <p:blipFill rotWithShape="1">
          <a:blip r:embed="rId2"/>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206795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46">
            <a:extLst>
              <a:ext uri="{FF2B5EF4-FFF2-40B4-BE49-F238E27FC236}">
                <a16:creationId xmlns:a16="http://schemas.microsoft.com/office/drawing/2014/main" id="{152A7A93-9B4F-0929-69C1-6A1D5F8C561B}"/>
              </a:ext>
            </a:extLst>
          </p:cNvPr>
          <p:cNvSpPr txBox="1"/>
          <p:nvPr/>
        </p:nvSpPr>
        <p:spPr>
          <a:xfrm>
            <a:off x="7032104" y="179753"/>
            <a:ext cx="5263336" cy="58477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200" b="1" dirty="0">
                <a:solidFill>
                  <a:srgbClr val="FFFF00"/>
                </a:solidFill>
                <a:latin typeface="Arial" panose="020B0604020202020204" pitchFamily="34" charset="0"/>
                <a:cs typeface="Arial" panose="020B0604020202020204" pitchFamily="34" charset="0"/>
              </a:rPr>
              <a:t>SPECTRAL PROPERTIES  </a:t>
            </a:r>
          </a:p>
        </p:txBody>
      </p:sp>
      <p:pic>
        <p:nvPicPr>
          <p:cNvPr id="22" name="Picture 21">
            <a:extLst>
              <a:ext uri="{FF2B5EF4-FFF2-40B4-BE49-F238E27FC236}">
                <a16:creationId xmlns:a16="http://schemas.microsoft.com/office/drawing/2014/main" id="{816239EE-444A-C2B9-343C-CC0B157A5F63}"/>
              </a:ext>
            </a:extLst>
          </p:cNvPr>
          <p:cNvPicPr>
            <a:picLocks noChangeAspect="1"/>
          </p:cNvPicPr>
          <p:nvPr/>
        </p:nvPicPr>
        <p:blipFill>
          <a:blip r:embed="rId3"/>
          <a:stretch>
            <a:fillRect/>
          </a:stretch>
        </p:blipFill>
        <p:spPr>
          <a:xfrm>
            <a:off x="269844" y="2006689"/>
            <a:ext cx="6667500" cy="2188652"/>
          </a:xfrm>
          <a:prstGeom prst="rect">
            <a:avLst/>
          </a:prstGeom>
        </p:spPr>
      </p:pic>
      <p:cxnSp>
        <p:nvCxnSpPr>
          <p:cNvPr id="23" name="Straight Connector 22">
            <a:extLst>
              <a:ext uri="{FF2B5EF4-FFF2-40B4-BE49-F238E27FC236}">
                <a16:creationId xmlns:a16="http://schemas.microsoft.com/office/drawing/2014/main" id="{2F9AE791-CBBB-59B8-774D-B31477D6E562}"/>
              </a:ext>
            </a:extLst>
          </p:cNvPr>
          <p:cNvCxnSpPr>
            <a:cxnSpLocks/>
          </p:cNvCxnSpPr>
          <p:nvPr/>
        </p:nvCxnSpPr>
        <p:spPr>
          <a:xfrm>
            <a:off x="5653699" y="2105636"/>
            <a:ext cx="0" cy="1924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6E13C9-1E7A-4F87-3403-B1E818ABEDF5}"/>
              </a:ext>
            </a:extLst>
          </p:cNvPr>
          <p:cNvCxnSpPr>
            <a:cxnSpLocks/>
          </p:cNvCxnSpPr>
          <p:nvPr/>
        </p:nvCxnSpPr>
        <p:spPr>
          <a:xfrm>
            <a:off x="3507399" y="1991658"/>
            <a:ext cx="0" cy="203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8F90E4-8B96-6B5F-AA96-241C966F079D}"/>
              </a:ext>
            </a:extLst>
          </p:cNvPr>
          <p:cNvCxnSpPr>
            <a:cxnSpLocks/>
          </p:cNvCxnSpPr>
          <p:nvPr/>
        </p:nvCxnSpPr>
        <p:spPr>
          <a:xfrm>
            <a:off x="2529499" y="2068044"/>
            <a:ext cx="0" cy="195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14FE7D-60A2-E1D4-52E7-26CE62B46BFD}"/>
              </a:ext>
            </a:extLst>
          </p:cNvPr>
          <p:cNvCxnSpPr>
            <a:cxnSpLocks/>
          </p:cNvCxnSpPr>
          <p:nvPr/>
        </p:nvCxnSpPr>
        <p:spPr>
          <a:xfrm>
            <a:off x="2754197" y="2164619"/>
            <a:ext cx="40630" cy="1856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F77B52E-49D3-09F2-C4AD-20E8AC919885}"/>
              </a:ext>
            </a:extLst>
          </p:cNvPr>
          <p:cNvCxnSpPr>
            <a:cxnSpLocks/>
          </p:cNvCxnSpPr>
          <p:nvPr/>
        </p:nvCxnSpPr>
        <p:spPr>
          <a:xfrm>
            <a:off x="1996099" y="2100236"/>
            <a:ext cx="0" cy="1920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C97721C-92A7-EB0B-D63D-BB0459858E12}"/>
              </a:ext>
            </a:extLst>
          </p:cNvPr>
          <p:cNvCxnSpPr>
            <a:cxnSpLocks/>
          </p:cNvCxnSpPr>
          <p:nvPr/>
        </p:nvCxnSpPr>
        <p:spPr>
          <a:xfrm>
            <a:off x="2145969" y="2140475"/>
            <a:ext cx="34279" cy="1880459"/>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33">
            <a:extLst>
              <a:ext uri="{FF2B5EF4-FFF2-40B4-BE49-F238E27FC236}">
                <a16:creationId xmlns:a16="http://schemas.microsoft.com/office/drawing/2014/main" id="{91D016D2-D415-19CB-7DC7-E8AEEEBC587D}"/>
              </a:ext>
            </a:extLst>
          </p:cNvPr>
          <p:cNvSpPr txBox="1"/>
          <p:nvPr/>
        </p:nvSpPr>
        <p:spPr>
          <a:xfrm>
            <a:off x="1811952" y="2815202"/>
            <a:ext cx="368296"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47</a:t>
            </a:r>
          </a:p>
        </p:txBody>
      </p:sp>
      <p:sp>
        <p:nvSpPr>
          <p:cNvPr id="30" name="TextBox 34">
            <a:extLst>
              <a:ext uri="{FF2B5EF4-FFF2-40B4-BE49-F238E27FC236}">
                <a16:creationId xmlns:a16="http://schemas.microsoft.com/office/drawing/2014/main" id="{5C51C35E-2C48-CC6B-85D0-4B18AAC40BAF}"/>
              </a:ext>
            </a:extLst>
          </p:cNvPr>
          <p:cNvSpPr txBox="1"/>
          <p:nvPr/>
        </p:nvSpPr>
        <p:spPr>
          <a:xfrm>
            <a:off x="2040552" y="2889399"/>
            <a:ext cx="368296"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59</a:t>
            </a:r>
          </a:p>
        </p:txBody>
      </p:sp>
      <p:sp>
        <p:nvSpPr>
          <p:cNvPr id="31" name="TextBox 35">
            <a:extLst>
              <a:ext uri="{FF2B5EF4-FFF2-40B4-BE49-F238E27FC236}">
                <a16:creationId xmlns:a16="http://schemas.microsoft.com/office/drawing/2014/main" id="{2A9CAF8E-0849-3FB1-6CE7-CF88862A76ED}"/>
              </a:ext>
            </a:extLst>
          </p:cNvPr>
          <p:cNvSpPr txBox="1"/>
          <p:nvPr/>
        </p:nvSpPr>
        <p:spPr>
          <a:xfrm>
            <a:off x="2377103" y="2347104"/>
            <a:ext cx="368296"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75</a:t>
            </a:r>
          </a:p>
        </p:txBody>
      </p:sp>
      <p:sp>
        <p:nvSpPr>
          <p:cNvPr id="32" name="TextBox 36">
            <a:extLst>
              <a:ext uri="{FF2B5EF4-FFF2-40B4-BE49-F238E27FC236}">
                <a16:creationId xmlns:a16="http://schemas.microsoft.com/office/drawing/2014/main" id="{95DAE060-7ED3-0ABB-03EE-C8516208FDF0}"/>
              </a:ext>
            </a:extLst>
          </p:cNvPr>
          <p:cNvSpPr txBox="1"/>
          <p:nvPr/>
        </p:nvSpPr>
        <p:spPr>
          <a:xfrm>
            <a:off x="2586655" y="2706876"/>
            <a:ext cx="368296"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90</a:t>
            </a:r>
          </a:p>
        </p:txBody>
      </p:sp>
      <p:sp>
        <p:nvSpPr>
          <p:cNvPr id="33" name="TextBox 37">
            <a:extLst>
              <a:ext uri="{FF2B5EF4-FFF2-40B4-BE49-F238E27FC236}">
                <a16:creationId xmlns:a16="http://schemas.microsoft.com/office/drawing/2014/main" id="{DBB859BC-F58A-AEE1-D6B4-481E3657CABE}"/>
              </a:ext>
            </a:extLst>
          </p:cNvPr>
          <p:cNvSpPr txBox="1"/>
          <p:nvPr/>
        </p:nvSpPr>
        <p:spPr>
          <a:xfrm>
            <a:off x="3304202" y="2250568"/>
            <a:ext cx="546095"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132</a:t>
            </a:r>
          </a:p>
        </p:txBody>
      </p:sp>
      <p:sp>
        <p:nvSpPr>
          <p:cNvPr id="34" name="TextBox 38">
            <a:extLst>
              <a:ext uri="{FF2B5EF4-FFF2-40B4-BE49-F238E27FC236}">
                <a16:creationId xmlns:a16="http://schemas.microsoft.com/office/drawing/2014/main" id="{CEEF2F48-3A7F-7C82-D9FC-8B44BEE5B534}"/>
              </a:ext>
            </a:extLst>
          </p:cNvPr>
          <p:cNvSpPr txBox="1"/>
          <p:nvPr/>
        </p:nvSpPr>
        <p:spPr>
          <a:xfrm>
            <a:off x="5418746" y="2863444"/>
            <a:ext cx="546095"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242</a:t>
            </a:r>
          </a:p>
        </p:txBody>
      </p:sp>
      <p:cxnSp>
        <p:nvCxnSpPr>
          <p:cNvPr id="35" name="Straight Connector 34">
            <a:extLst>
              <a:ext uri="{FF2B5EF4-FFF2-40B4-BE49-F238E27FC236}">
                <a16:creationId xmlns:a16="http://schemas.microsoft.com/office/drawing/2014/main" id="{8818D3C5-6941-A2AA-0B4D-AEDEB982701E}"/>
              </a:ext>
            </a:extLst>
          </p:cNvPr>
          <p:cNvCxnSpPr>
            <a:cxnSpLocks/>
          </p:cNvCxnSpPr>
          <p:nvPr/>
        </p:nvCxnSpPr>
        <p:spPr>
          <a:xfrm>
            <a:off x="3126399" y="2014494"/>
            <a:ext cx="0" cy="210693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40">
            <a:extLst>
              <a:ext uri="{FF2B5EF4-FFF2-40B4-BE49-F238E27FC236}">
                <a16:creationId xmlns:a16="http://schemas.microsoft.com/office/drawing/2014/main" id="{BB49A5D0-4174-67DB-8245-12B29552CED3}"/>
              </a:ext>
            </a:extLst>
          </p:cNvPr>
          <p:cNvSpPr txBox="1"/>
          <p:nvPr/>
        </p:nvSpPr>
        <p:spPr>
          <a:xfrm>
            <a:off x="2872403" y="2865312"/>
            <a:ext cx="546095"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108</a:t>
            </a:r>
          </a:p>
        </p:txBody>
      </p:sp>
      <p:cxnSp>
        <p:nvCxnSpPr>
          <p:cNvPr id="37" name="Straight Connector 36">
            <a:extLst>
              <a:ext uri="{FF2B5EF4-FFF2-40B4-BE49-F238E27FC236}">
                <a16:creationId xmlns:a16="http://schemas.microsoft.com/office/drawing/2014/main" id="{03B27F9E-ABFC-1E1A-CCFC-996E3BE0A3BB}"/>
              </a:ext>
            </a:extLst>
          </p:cNvPr>
          <p:cNvCxnSpPr>
            <a:cxnSpLocks/>
          </p:cNvCxnSpPr>
          <p:nvPr/>
        </p:nvCxnSpPr>
        <p:spPr>
          <a:xfrm flipH="1">
            <a:off x="1811952" y="2068044"/>
            <a:ext cx="6347" cy="195289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42">
            <a:extLst>
              <a:ext uri="{FF2B5EF4-FFF2-40B4-BE49-F238E27FC236}">
                <a16:creationId xmlns:a16="http://schemas.microsoft.com/office/drawing/2014/main" id="{4B7727C0-E8C9-AB35-9F4C-A228363C6324}"/>
              </a:ext>
            </a:extLst>
          </p:cNvPr>
          <p:cNvSpPr txBox="1"/>
          <p:nvPr/>
        </p:nvSpPr>
        <p:spPr>
          <a:xfrm>
            <a:off x="1608752" y="2976159"/>
            <a:ext cx="368296"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38</a:t>
            </a:r>
          </a:p>
        </p:txBody>
      </p:sp>
      <p:pic>
        <p:nvPicPr>
          <p:cNvPr id="41" name="Picture 40">
            <a:extLst>
              <a:ext uri="{FF2B5EF4-FFF2-40B4-BE49-F238E27FC236}">
                <a16:creationId xmlns:a16="http://schemas.microsoft.com/office/drawing/2014/main" id="{39EBB944-43D3-1755-8471-27C857103E4F}"/>
              </a:ext>
            </a:extLst>
          </p:cNvPr>
          <p:cNvPicPr>
            <a:picLocks noChangeAspect="1"/>
          </p:cNvPicPr>
          <p:nvPr/>
        </p:nvPicPr>
        <p:blipFill>
          <a:blip r:embed="rId4"/>
          <a:stretch>
            <a:fillRect/>
          </a:stretch>
        </p:blipFill>
        <p:spPr>
          <a:xfrm>
            <a:off x="185627" y="204715"/>
            <a:ext cx="6793001" cy="1714746"/>
          </a:xfrm>
          <a:prstGeom prst="rect">
            <a:avLst/>
          </a:prstGeom>
        </p:spPr>
      </p:pic>
      <p:sp>
        <p:nvSpPr>
          <p:cNvPr id="48" name="TextBox 43">
            <a:extLst>
              <a:ext uri="{FF2B5EF4-FFF2-40B4-BE49-F238E27FC236}">
                <a16:creationId xmlns:a16="http://schemas.microsoft.com/office/drawing/2014/main" id="{1598523C-D7C5-27AB-CD16-73058E25038D}"/>
              </a:ext>
            </a:extLst>
          </p:cNvPr>
          <p:cNvSpPr txBox="1"/>
          <p:nvPr/>
        </p:nvSpPr>
        <p:spPr>
          <a:xfrm>
            <a:off x="1620027" y="694865"/>
            <a:ext cx="2015441" cy="292553"/>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err="1">
                <a:latin typeface="Arial" panose="020B0604020202020204" pitchFamily="34" charset="0"/>
                <a:cs typeface="Arial" panose="020B0604020202020204" pitchFamily="34" charset="0"/>
              </a:rPr>
              <a:t>Gleissberg</a:t>
            </a:r>
            <a:endParaRPr lang="en-AU" dirty="0">
              <a:latin typeface="Arial" panose="020B0604020202020204" pitchFamily="34" charset="0"/>
              <a:cs typeface="Arial" panose="020B0604020202020204" pitchFamily="34" charset="0"/>
            </a:endParaRPr>
          </a:p>
        </p:txBody>
      </p:sp>
      <p:cxnSp>
        <p:nvCxnSpPr>
          <p:cNvPr id="49" name="Straight Arrow Connector 48">
            <a:extLst>
              <a:ext uri="{FF2B5EF4-FFF2-40B4-BE49-F238E27FC236}">
                <a16:creationId xmlns:a16="http://schemas.microsoft.com/office/drawing/2014/main" id="{CB32F149-AEAE-EA59-09FF-B426D9AA23B0}"/>
              </a:ext>
            </a:extLst>
          </p:cNvPr>
          <p:cNvCxnSpPr/>
          <p:nvPr/>
        </p:nvCxnSpPr>
        <p:spPr bwMode="auto">
          <a:xfrm>
            <a:off x="2389927" y="1003805"/>
            <a:ext cx="336551" cy="30774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50" name="TextBox 49">
            <a:extLst>
              <a:ext uri="{FF2B5EF4-FFF2-40B4-BE49-F238E27FC236}">
                <a16:creationId xmlns:a16="http://schemas.microsoft.com/office/drawing/2014/main" id="{B972AC3B-68BD-99A7-2637-3D5753C0FD11}"/>
              </a:ext>
            </a:extLst>
          </p:cNvPr>
          <p:cNvSpPr txBox="1"/>
          <p:nvPr/>
        </p:nvSpPr>
        <p:spPr>
          <a:xfrm>
            <a:off x="3850297" y="2250568"/>
            <a:ext cx="2969733" cy="25354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Time span 1319-2001</a:t>
            </a:r>
            <a:endParaRPr lang="en-AU" sz="2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A977F21-7A46-E8D4-4571-F693095B964E}"/>
              </a:ext>
            </a:extLst>
          </p:cNvPr>
          <p:cNvGrpSpPr/>
          <p:nvPr/>
        </p:nvGrpSpPr>
        <p:grpSpPr>
          <a:xfrm>
            <a:off x="299571" y="4178755"/>
            <a:ext cx="6710385" cy="2277016"/>
            <a:chOff x="261757" y="6964534"/>
            <a:chExt cx="6026372" cy="3593258"/>
          </a:xfrm>
        </p:grpSpPr>
        <p:pic>
          <p:nvPicPr>
            <p:cNvPr id="2" name="Picture 1">
              <a:extLst>
                <a:ext uri="{FF2B5EF4-FFF2-40B4-BE49-F238E27FC236}">
                  <a16:creationId xmlns:a16="http://schemas.microsoft.com/office/drawing/2014/main" id="{069EF278-7AC3-7B8F-67DF-29568E92C5BE}"/>
                </a:ext>
              </a:extLst>
            </p:cNvPr>
            <p:cNvPicPr>
              <a:picLocks noChangeAspect="1"/>
            </p:cNvPicPr>
            <p:nvPr/>
          </p:nvPicPr>
          <p:blipFill>
            <a:blip r:embed="rId5"/>
            <a:stretch>
              <a:fillRect/>
            </a:stretch>
          </p:blipFill>
          <p:spPr>
            <a:xfrm>
              <a:off x="261757" y="7114151"/>
              <a:ext cx="6026372" cy="3443641"/>
            </a:xfrm>
            <a:prstGeom prst="rect">
              <a:avLst/>
            </a:prstGeom>
          </p:spPr>
        </p:pic>
        <p:cxnSp>
          <p:nvCxnSpPr>
            <p:cNvPr id="3" name="Straight Connector 2">
              <a:extLst>
                <a:ext uri="{FF2B5EF4-FFF2-40B4-BE49-F238E27FC236}">
                  <a16:creationId xmlns:a16="http://schemas.microsoft.com/office/drawing/2014/main" id="{5BD879A4-663C-4D65-5830-56C32089B319}"/>
                </a:ext>
              </a:extLst>
            </p:cNvPr>
            <p:cNvCxnSpPr/>
            <p:nvPr/>
          </p:nvCxnSpPr>
          <p:spPr>
            <a:xfrm>
              <a:off x="2361233" y="6964534"/>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AA17B7-28A1-D93A-D24B-3D08946448D2}"/>
                </a:ext>
              </a:extLst>
            </p:cNvPr>
            <p:cNvSpPr txBox="1"/>
            <p:nvPr/>
          </p:nvSpPr>
          <p:spPr>
            <a:xfrm>
              <a:off x="2268185" y="7323755"/>
              <a:ext cx="1175657" cy="728533"/>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79.6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744E06A-7D66-C18A-D470-7F5290B5404B}"/>
                </a:ext>
              </a:extLst>
            </p:cNvPr>
            <p:cNvCxnSpPr/>
            <p:nvPr/>
          </p:nvCxnSpPr>
          <p:spPr>
            <a:xfrm>
              <a:off x="1875663" y="6964534"/>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B1FD21D-8122-21A8-458B-DC09A4A18C67}"/>
                </a:ext>
              </a:extLst>
            </p:cNvPr>
            <p:cNvSpPr txBox="1"/>
            <p:nvPr/>
          </p:nvSpPr>
          <p:spPr>
            <a:xfrm>
              <a:off x="1494310" y="7963421"/>
              <a:ext cx="1175657" cy="728533"/>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50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B1DFF15-C959-43BF-40E1-49A7C27B8A04}"/>
                </a:ext>
              </a:extLst>
            </p:cNvPr>
            <p:cNvCxnSpPr/>
            <p:nvPr/>
          </p:nvCxnSpPr>
          <p:spPr>
            <a:xfrm>
              <a:off x="4727848" y="7402170"/>
              <a:ext cx="0" cy="306474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E6ED4E7B-7A56-0ADE-72D3-9180512223F0}"/>
              </a:ext>
            </a:extLst>
          </p:cNvPr>
          <p:cNvCxnSpPr>
            <a:cxnSpLocks/>
          </p:cNvCxnSpPr>
          <p:nvPr/>
        </p:nvCxnSpPr>
        <p:spPr>
          <a:xfrm>
            <a:off x="2747283" y="284709"/>
            <a:ext cx="36600" cy="5971613"/>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68900F-F8FE-5C2D-050C-9F01265D6C3A}"/>
              </a:ext>
            </a:extLst>
          </p:cNvPr>
          <p:cNvCxnSpPr>
            <a:cxnSpLocks/>
          </p:cNvCxnSpPr>
          <p:nvPr/>
        </p:nvCxnSpPr>
        <p:spPr>
          <a:xfrm>
            <a:off x="3537252" y="47060"/>
            <a:ext cx="57127" cy="6209262"/>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BB6ABC-865D-3530-147D-634B8C5368B3}"/>
              </a:ext>
            </a:extLst>
          </p:cNvPr>
          <p:cNvCxnSpPr>
            <a:cxnSpLocks/>
          </p:cNvCxnSpPr>
          <p:nvPr/>
        </p:nvCxnSpPr>
        <p:spPr>
          <a:xfrm>
            <a:off x="5495134" y="97672"/>
            <a:ext cx="57127" cy="6209262"/>
          </a:xfrm>
          <a:prstGeom prst="line">
            <a:avLst/>
          </a:prstGeom>
          <a:ln w="127000">
            <a:solidFill>
              <a:schemeClr val="accent1">
                <a:shade val="95000"/>
                <a:satMod val="105000"/>
                <a:alpha val="2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9ABD6EE-ACC6-9F96-AFB4-D8C38E1CFD7A}"/>
              </a:ext>
            </a:extLst>
          </p:cNvPr>
          <p:cNvSpPr txBox="1"/>
          <p:nvPr/>
        </p:nvSpPr>
        <p:spPr>
          <a:xfrm>
            <a:off x="3987132" y="4406390"/>
            <a:ext cx="2969733" cy="25354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Time span 1820-2022</a:t>
            </a:r>
            <a:endParaRPr lang="en-AU" sz="2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E37DB30-47CA-91C8-4DCD-96B2B182AFD3}"/>
              </a:ext>
            </a:extLst>
          </p:cNvPr>
          <p:cNvSpPr/>
          <p:nvPr/>
        </p:nvSpPr>
        <p:spPr bwMode="auto">
          <a:xfrm>
            <a:off x="0" y="6230921"/>
            <a:ext cx="12192001" cy="6421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20" name="TextBox 19">
            <a:extLst>
              <a:ext uri="{FF2B5EF4-FFF2-40B4-BE49-F238E27FC236}">
                <a16:creationId xmlns:a16="http://schemas.microsoft.com/office/drawing/2014/main" id="{50004DD6-17B6-1C3A-C7EC-33D4317FD316}"/>
              </a:ext>
            </a:extLst>
          </p:cNvPr>
          <p:cNvSpPr txBox="1"/>
          <p:nvPr/>
        </p:nvSpPr>
        <p:spPr>
          <a:xfrm>
            <a:off x="974601" y="6133582"/>
            <a:ext cx="6710383"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0                  100                200                300</a:t>
            </a:r>
          </a:p>
        </p:txBody>
      </p:sp>
      <p:sp>
        <p:nvSpPr>
          <p:cNvPr id="51" name="TextBox 50">
            <a:extLst>
              <a:ext uri="{FF2B5EF4-FFF2-40B4-BE49-F238E27FC236}">
                <a16:creationId xmlns:a16="http://schemas.microsoft.com/office/drawing/2014/main" id="{361BFF6F-F359-1619-1935-BA6D340AA5B5}"/>
              </a:ext>
            </a:extLst>
          </p:cNvPr>
          <p:cNvSpPr txBox="1"/>
          <p:nvPr/>
        </p:nvSpPr>
        <p:spPr>
          <a:xfrm>
            <a:off x="3483253" y="6321683"/>
            <a:ext cx="3469434"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Period          (years)</a:t>
            </a:r>
          </a:p>
        </p:txBody>
      </p:sp>
      <p:sp>
        <p:nvSpPr>
          <p:cNvPr id="52" name="TextBox 43">
            <a:extLst>
              <a:ext uri="{FF2B5EF4-FFF2-40B4-BE49-F238E27FC236}">
                <a16:creationId xmlns:a16="http://schemas.microsoft.com/office/drawing/2014/main" id="{1D6220DC-F62C-9BA0-37AE-3E3A4E9A3E8B}"/>
              </a:ext>
            </a:extLst>
          </p:cNvPr>
          <p:cNvSpPr txBox="1"/>
          <p:nvPr/>
        </p:nvSpPr>
        <p:spPr>
          <a:xfrm>
            <a:off x="4971652" y="619619"/>
            <a:ext cx="2015441"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latin typeface="Arial" panose="020B0604020202020204" pitchFamily="34" charset="0"/>
                <a:cs typeface="Arial" panose="020B0604020202020204" pitchFamily="34" charset="0"/>
              </a:rPr>
              <a:t>De Vries</a:t>
            </a:r>
          </a:p>
        </p:txBody>
      </p:sp>
      <p:cxnSp>
        <p:nvCxnSpPr>
          <p:cNvPr id="54" name="Straight Arrow Connector 53">
            <a:extLst>
              <a:ext uri="{FF2B5EF4-FFF2-40B4-BE49-F238E27FC236}">
                <a16:creationId xmlns:a16="http://schemas.microsoft.com/office/drawing/2014/main" id="{E82E1388-C41E-7B4C-9346-9945000B828E}"/>
              </a:ext>
            </a:extLst>
          </p:cNvPr>
          <p:cNvCxnSpPr>
            <a:cxnSpLocks/>
          </p:cNvCxnSpPr>
          <p:nvPr/>
        </p:nvCxnSpPr>
        <p:spPr bwMode="auto">
          <a:xfrm flipH="1">
            <a:off x="5037950" y="1003805"/>
            <a:ext cx="653843" cy="18827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56" name="Rectangle 55">
            <a:extLst>
              <a:ext uri="{FF2B5EF4-FFF2-40B4-BE49-F238E27FC236}">
                <a16:creationId xmlns:a16="http://schemas.microsoft.com/office/drawing/2014/main" id="{023B9B52-EAA4-7C77-3AE9-AF1733226344}"/>
              </a:ext>
            </a:extLst>
          </p:cNvPr>
          <p:cNvSpPr/>
          <p:nvPr/>
        </p:nvSpPr>
        <p:spPr bwMode="auto">
          <a:xfrm>
            <a:off x="407368" y="468841"/>
            <a:ext cx="378676" cy="53531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57" name="TextBox 56">
            <a:extLst>
              <a:ext uri="{FF2B5EF4-FFF2-40B4-BE49-F238E27FC236}">
                <a16:creationId xmlns:a16="http://schemas.microsoft.com/office/drawing/2014/main" id="{40ECBB35-DA78-BD15-E56C-11C840DDD13D}"/>
              </a:ext>
            </a:extLst>
          </p:cNvPr>
          <p:cNvSpPr txBox="1"/>
          <p:nvPr/>
        </p:nvSpPr>
        <p:spPr>
          <a:xfrm rot="16200000">
            <a:off x="-1997272" y="2850148"/>
            <a:ext cx="5224280"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Power             </a:t>
            </a:r>
            <a:r>
              <a:rPr lang="en-AU" dirty="0" err="1">
                <a:latin typeface="Arial" panose="020B0604020202020204" pitchFamily="34" charset="0"/>
                <a:cs typeface="Arial" panose="020B0604020202020204" pitchFamily="34" charset="0"/>
              </a:rPr>
              <a:t>Power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Power</a:t>
            </a:r>
            <a:endParaRPr lang="en-AU" dirty="0">
              <a:latin typeface="Arial" panose="020B0604020202020204" pitchFamily="34" charset="0"/>
              <a:cs typeface="Arial" panose="020B0604020202020204" pitchFamily="34" charset="0"/>
            </a:endParaRPr>
          </a:p>
        </p:txBody>
      </p:sp>
      <p:sp>
        <p:nvSpPr>
          <p:cNvPr id="58" name="TextBox 46">
            <a:extLst>
              <a:ext uri="{FF2B5EF4-FFF2-40B4-BE49-F238E27FC236}">
                <a16:creationId xmlns:a16="http://schemas.microsoft.com/office/drawing/2014/main" id="{B90F1B5C-E6F4-9741-6F92-782120E54E0E}"/>
              </a:ext>
            </a:extLst>
          </p:cNvPr>
          <p:cNvSpPr txBox="1"/>
          <p:nvPr/>
        </p:nvSpPr>
        <p:spPr>
          <a:xfrm>
            <a:off x="7032104" y="777253"/>
            <a:ext cx="4837005"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a:t>
            </a:r>
            <a:r>
              <a:rPr lang="en-AU" dirty="0">
                <a:solidFill>
                  <a:srgbClr val="FFFF00"/>
                </a:solidFill>
                <a:latin typeface="Arial" panose="020B0604020202020204" pitchFamily="34" charset="0"/>
                <a:cs typeface="Arial" panose="020B0604020202020204" pitchFamily="34" charset="0"/>
              </a:rPr>
              <a:t>9400yr COSMIC RAY 1.PC </a:t>
            </a:r>
          </a:p>
          <a:p>
            <a:r>
              <a:rPr lang="en-AU" dirty="0">
                <a:solidFill>
                  <a:srgbClr val="FFFF00"/>
                </a:solidFill>
                <a:latin typeface="Arial" panose="020B0604020202020204" pitchFamily="34" charset="0"/>
                <a:cs typeface="Arial" panose="020B0604020202020204" pitchFamily="34" charset="0"/>
              </a:rPr>
              <a:t>	(10Be and 14C)</a:t>
            </a:r>
          </a:p>
          <a:p>
            <a:r>
              <a:rPr lang="en-AU" dirty="0">
                <a:solidFill>
                  <a:srgbClr val="FFFF00"/>
                </a:solidFill>
                <a:latin typeface="Arial" panose="020B0604020202020204" pitchFamily="34" charset="0"/>
                <a:cs typeface="Arial" panose="020B0604020202020204" pitchFamily="34" charset="0"/>
              </a:rPr>
              <a:t>	</a:t>
            </a:r>
            <a:r>
              <a:rPr lang="en-AU" sz="1200" dirty="0">
                <a:solidFill>
                  <a:srgbClr val="FFFF00"/>
                </a:solidFill>
                <a:latin typeface="Arial" panose="020B0604020202020204" pitchFamily="34" charset="0"/>
                <a:cs typeface="Arial" panose="020B0604020202020204" pitchFamily="34" charset="0"/>
              </a:rPr>
              <a:t>McCracken et al, 2013</a:t>
            </a:r>
          </a:p>
        </p:txBody>
      </p:sp>
      <p:sp>
        <p:nvSpPr>
          <p:cNvPr id="60" name="TextBox 46">
            <a:extLst>
              <a:ext uri="{FF2B5EF4-FFF2-40B4-BE49-F238E27FC236}">
                <a16:creationId xmlns:a16="http://schemas.microsoft.com/office/drawing/2014/main" id="{6BA9046D-BF36-8B9E-F2EA-0CE99AC39EE2}"/>
              </a:ext>
            </a:extLst>
          </p:cNvPr>
          <p:cNvSpPr txBox="1"/>
          <p:nvPr/>
        </p:nvSpPr>
        <p:spPr>
          <a:xfrm>
            <a:off x="6887390" y="2827485"/>
            <a:ext cx="5304610"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700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BRAHMAPUTRA 	DISCHARGE </a:t>
            </a:r>
          </a:p>
          <a:p>
            <a:r>
              <a:rPr lang="en-AU" dirty="0">
                <a:solidFill>
                  <a:srgbClr val="FFFF00"/>
                </a:solidFill>
                <a:latin typeface="Arial" panose="020B0604020202020204" pitchFamily="34" charset="0"/>
                <a:cs typeface="Arial" panose="020B0604020202020204" pitchFamily="34" charset="0"/>
              </a:rPr>
              <a:t> </a:t>
            </a:r>
          </a:p>
        </p:txBody>
      </p:sp>
      <p:sp>
        <p:nvSpPr>
          <p:cNvPr id="61" name="TextBox 46">
            <a:extLst>
              <a:ext uri="{FF2B5EF4-FFF2-40B4-BE49-F238E27FC236}">
                <a16:creationId xmlns:a16="http://schemas.microsoft.com/office/drawing/2014/main" id="{0559AF61-EAF6-9907-9932-D66BB0D37E8D}"/>
              </a:ext>
            </a:extLst>
          </p:cNvPr>
          <p:cNvSpPr txBox="1"/>
          <p:nvPr/>
        </p:nvSpPr>
        <p:spPr>
          <a:xfrm>
            <a:off x="6917416" y="4970593"/>
            <a:ext cx="4837005"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200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LAKE GEORGE NSW</a:t>
            </a:r>
          </a:p>
          <a:p>
            <a:r>
              <a:rPr lang="en-AU" dirty="0">
                <a:solidFill>
                  <a:srgbClr val="FFFF00"/>
                </a:solidFill>
                <a:latin typeface="Arial" panose="020B0604020202020204" pitchFamily="34" charset="0"/>
                <a:cs typeface="Arial" panose="020B0604020202020204" pitchFamily="34" charset="0"/>
              </a:rPr>
              <a:t> </a:t>
            </a:r>
          </a:p>
        </p:txBody>
      </p:sp>
      <p:cxnSp>
        <p:nvCxnSpPr>
          <p:cNvPr id="7" name="Straight Connector 6">
            <a:extLst>
              <a:ext uri="{FF2B5EF4-FFF2-40B4-BE49-F238E27FC236}">
                <a16:creationId xmlns:a16="http://schemas.microsoft.com/office/drawing/2014/main" id="{DBA264B2-109F-6856-3321-0769CF70F04D}"/>
              </a:ext>
            </a:extLst>
          </p:cNvPr>
          <p:cNvCxnSpPr>
            <a:cxnSpLocks/>
          </p:cNvCxnSpPr>
          <p:nvPr/>
        </p:nvCxnSpPr>
        <p:spPr>
          <a:xfrm>
            <a:off x="2063552" y="260648"/>
            <a:ext cx="36600" cy="5971613"/>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E3EC7F2-1B5D-91D3-9DB9-7640DB1F1B36}"/>
              </a:ext>
            </a:extLst>
          </p:cNvPr>
          <p:cNvPicPr>
            <a:picLocks noChangeAspect="1"/>
          </p:cNvPicPr>
          <p:nvPr/>
        </p:nvPicPr>
        <p:blipFill rotWithShape="1">
          <a:blip r:embed="rId6"/>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2069665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6">
            <a:extLst>
              <a:ext uri="{FF2B5EF4-FFF2-40B4-BE49-F238E27FC236}">
                <a16:creationId xmlns:a16="http://schemas.microsoft.com/office/drawing/2014/main" id="{652C9171-CEDF-F326-CA7E-28B31E0544DE}"/>
              </a:ext>
            </a:extLst>
          </p:cNvPr>
          <p:cNvSpPr txBox="1"/>
          <p:nvPr/>
        </p:nvSpPr>
        <p:spPr>
          <a:xfrm>
            <a:off x="822894" y="620688"/>
            <a:ext cx="9953626" cy="230832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Now compare spectrum of cosmic ray data  with</a:t>
            </a:r>
          </a:p>
          <a:p>
            <a:r>
              <a:rPr lang="en-AU" sz="3600" dirty="0">
                <a:solidFill>
                  <a:srgbClr val="FFFF00"/>
                </a:solidFill>
                <a:latin typeface="Arial" panose="020B0604020202020204" pitchFamily="34" charset="0"/>
                <a:cs typeface="Arial" panose="020B0604020202020204" pitchFamily="34" charset="0"/>
              </a:rPr>
              <a:t>Lake George</a:t>
            </a:r>
          </a:p>
          <a:p>
            <a:r>
              <a:rPr lang="en-AU" sz="3600" dirty="0">
                <a:solidFill>
                  <a:srgbClr val="FFFF00"/>
                </a:solidFill>
                <a:latin typeface="Arial" panose="020B0604020202020204" pitchFamily="34" charset="0"/>
                <a:cs typeface="Arial" panose="020B0604020202020204" pitchFamily="34" charset="0"/>
              </a:rPr>
              <a:t>Hawkesbury River, and</a:t>
            </a:r>
          </a:p>
          <a:p>
            <a:r>
              <a:rPr lang="en-AU" sz="3600" dirty="0">
                <a:solidFill>
                  <a:srgbClr val="FFFF00"/>
                </a:solidFill>
                <a:latin typeface="Arial" panose="020B0604020202020204" pitchFamily="34" charset="0"/>
                <a:cs typeface="Arial" panose="020B0604020202020204" pitchFamily="34" charset="0"/>
              </a:rPr>
              <a:t>Brahmaputra River spectra</a:t>
            </a:r>
          </a:p>
        </p:txBody>
      </p:sp>
      <p:pic>
        <p:nvPicPr>
          <p:cNvPr id="3" name="Picture 2">
            <a:extLst>
              <a:ext uri="{FF2B5EF4-FFF2-40B4-BE49-F238E27FC236}">
                <a16:creationId xmlns:a16="http://schemas.microsoft.com/office/drawing/2014/main" id="{1B3517FB-5738-4B6A-5F15-7BF8BBC30C69}"/>
              </a:ext>
            </a:extLst>
          </p:cNvPr>
          <p:cNvPicPr>
            <a:picLocks noChangeAspect="1"/>
          </p:cNvPicPr>
          <p:nvPr/>
        </p:nvPicPr>
        <p:blipFill rotWithShape="1">
          <a:blip r:embed="rId2"/>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148234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40712-AEAA-0569-023D-F4CA117ACDB9}"/>
              </a:ext>
            </a:extLst>
          </p:cNvPr>
          <p:cNvSpPr txBox="1"/>
          <p:nvPr/>
        </p:nvSpPr>
        <p:spPr>
          <a:xfrm>
            <a:off x="335360" y="178808"/>
            <a:ext cx="11449272" cy="6621749"/>
          </a:xfrm>
          <a:prstGeom prst="rect">
            <a:avLst/>
          </a:prstGeom>
          <a:noFill/>
        </p:spPr>
        <p:txBody>
          <a:bodyPr wrap="square" rtlCol="0">
            <a:spAutoFit/>
          </a:bodyPr>
          <a:lstStyle/>
          <a:p>
            <a:pPr>
              <a:lnSpc>
                <a:spcPct val="115000"/>
              </a:lnSpc>
              <a:spcAft>
                <a:spcPts val="1000"/>
              </a:spcAft>
            </a:pP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EGU23-15726  On-site presentation</a:t>
            </a:r>
            <a:endParaRPr lang="en-AU" sz="1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AU" sz="1200" b="1" u="none" strike="noStrike" dirty="0">
                <a:solidFill>
                  <a:srgbClr val="FFFF00"/>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Is multidecadal prediction of flood patterns possible for infrastructure planning purposes using the 10000 year cosmogenic isotope (10Be and 14C) record?</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AU" sz="1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Michael Asten</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and Ken McCracken</a:t>
            </a:r>
            <a:endParaRPr lang="en-AU" sz="1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We compare spectral decomposition of flood data from three sites in Australia (south-east coast, east-inland, east-central) with the El Nino Southern Oscillation Index (ENSO), and with those from the Brahmaputra River (Bangladesh) and Nile River (Egypt). All show clear evidence of spectral maxima at medium periods approximating 50, 85, 130 and 200-240 years, which correspond with the maxima in the power spectra of the cosmogenic 10Be and 14C observations obtained from ice cores with ages covering the past 9400 years.  We find that the </a:t>
            </a:r>
            <a:r>
              <a:rPr lang="en-AU" sz="12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Gleissberg</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cycle (~85 </a:t>
            </a:r>
            <a:r>
              <a:rPr lang="en-AU" sz="12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yr</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period) for Australian sites is in opposite phase to that for the Brahmaputra River.   All sites also show spectral maxima at short periods 6-20 </a:t>
            </a:r>
            <a:r>
              <a:rPr lang="en-AU" sz="12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yr</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as expected from the ENSO cycle; flood associations varying over these short periods are generally accepted. We explore the possibility that the medium periods can be used to assist in the prediction of flood and drought activity several decades into the future.  We consider   the hypothesis of a correlation or causal relationship existing between solar activity (including its effects on the intensity of galactic cosmic rays   on the Earth) and flood cycles for the medium periods. </a:t>
            </a:r>
            <a:endParaRPr lang="en-AU" sz="1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The Australian SE coast and east-inland sites, and the Brahmaputra River, show strong medium-period maxima.  The phase of the medium periods is obtained by optimized fitting of multiple sine curves with periods obtained from the spectra; the Australian SE coast and east-inland sites show summed sine curves with high correlation.  The Brahmaputra River shows similar correlation at medium periods (in particular the </a:t>
            </a:r>
            <a:r>
              <a:rPr lang="en-AU" sz="12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Gleissberg</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85-year period) but in opposite phase.</a:t>
            </a:r>
            <a:endParaRPr lang="en-AU" sz="1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The Australian east-central site (Murray-Darling Basin MDB) shows only weak evidence for the </a:t>
            </a:r>
            <a:r>
              <a:rPr lang="en-AU" sz="12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Gleissberg</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medium-period maxima which raises the question whether ocean proximity is a factor for this influence. The available Nile River (Egypt) flood data (682-1484 CE) shows high correlation of spectral maxima with the Brahmaputra River full dataset (1319-2001 CE) and with the 9400 </a:t>
            </a:r>
            <a:r>
              <a:rPr lang="en-AU" sz="12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yr</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cosmogenic data set.   We speculate that the strong medium-period cyclic flood patterns of these five data sets (possibly excepting  the short MDB data) are associated with the solar and/or cosmic ray cycles, observed in the cosmogenic record, where the causative mechanisms are yet to be established.  We conclude that the association of floods in medium-period cycles in addition to the association with the better-known short period (6-22 </a:t>
            </a:r>
            <a:r>
              <a:rPr lang="en-AU" sz="12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yr</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variations associated with the ENSO cycle, provides opportunity for empirical predictions of flood patterns over ~80 years, and for the further more general investigation of possible causative mechanisms linking solar phenomena to oceanic indices and multi-decadal flood patterns.</a:t>
            </a:r>
            <a:endParaRPr lang="en-AU" sz="1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AU" sz="1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How to cite:</a:t>
            </a:r>
            <a:r>
              <a:rPr lang="en-AU" sz="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Asten, M. and McCracken, K.: Is multidecadal prediction of flood patterns possible for infrastructure planning purposes using the 10000 year cosmogenic isotope (10Be and 14C) record?, EGU General Assembly 2023, Vienna, Austria, 24–28 Apr 2023, EGU23-15726, 2023</a:t>
            </a:r>
            <a:endParaRPr lang="en-AU" sz="12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72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0E1CFF-8264-866D-F23A-1D2D650A3F02}"/>
              </a:ext>
            </a:extLst>
          </p:cNvPr>
          <p:cNvPicPr>
            <a:picLocks noChangeAspect="1"/>
          </p:cNvPicPr>
          <p:nvPr/>
        </p:nvPicPr>
        <p:blipFill>
          <a:blip r:embed="rId3"/>
          <a:stretch>
            <a:fillRect/>
          </a:stretch>
        </p:blipFill>
        <p:spPr>
          <a:xfrm>
            <a:off x="185627" y="0"/>
            <a:ext cx="6793001" cy="1608162"/>
          </a:xfrm>
          <a:prstGeom prst="rect">
            <a:avLst/>
          </a:prstGeom>
        </p:spPr>
      </p:pic>
      <p:sp>
        <p:nvSpPr>
          <p:cNvPr id="41" name="Slide Number Placeholder 1">
            <a:extLst>
              <a:ext uri="{FF2B5EF4-FFF2-40B4-BE49-F238E27FC236}">
                <a16:creationId xmlns:a16="http://schemas.microsoft.com/office/drawing/2014/main" id="{CF83266A-7C16-271A-B9CD-59DF780CC5AD}"/>
              </a:ext>
            </a:extLst>
          </p:cNvPr>
          <p:cNvSpPr>
            <a:spLocks noGrp="1"/>
          </p:cNvSpPr>
          <p:nvPr>
            <p:ph type="sldNum" sz="quarter" idx="12"/>
          </p:nvPr>
        </p:nvSpPr>
        <p:spPr>
          <a:xfrm>
            <a:off x="5809675" y="6348859"/>
            <a:ext cx="2228850" cy="365125"/>
          </a:xfrm>
        </p:spPr>
        <p:txBody>
          <a:bodyPr/>
          <a:lstStyle/>
          <a:p>
            <a:fld id="{2B91CCCA-F117-41B9-98AC-62303107AC6F}" type="slidenum">
              <a:rPr lang="en-AU" smtClean="0"/>
              <a:t>20</a:t>
            </a:fld>
            <a:endParaRPr lang="en-AU"/>
          </a:p>
        </p:txBody>
      </p:sp>
      <p:sp>
        <p:nvSpPr>
          <p:cNvPr id="8" name="TextBox 46">
            <a:extLst>
              <a:ext uri="{FF2B5EF4-FFF2-40B4-BE49-F238E27FC236}">
                <a16:creationId xmlns:a16="http://schemas.microsoft.com/office/drawing/2014/main" id="{3C8E7816-02B0-88C2-A527-454B161C8CC5}"/>
              </a:ext>
            </a:extLst>
          </p:cNvPr>
          <p:cNvSpPr txBox="1"/>
          <p:nvPr/>
        </p:nvSpPr>
        <p:spPr>
          <a:xfrm>
            <a:off x="7097360" y="5072069"/>
            <a:ext cx="4837005"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200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BRAHMAPUTRA  R 	DISCHARGE </a:t>
            </a:r>
          </a:p>
          <a:p>
            <a:r>
              <a:rPr lang="en-AU" dirty="0">
                <a:solidFill>
                  <a:srgbClr val="FFFF00"/>
                </a:solidFill>
                <a:latin typeface="Arial" panose="020B0604020202020204" pitchFamily="34" charset="0"/>
                <a:cs typeface="Arial" panose="020B0604020202020204" pitchFamily="34" charset="0"/>
              </a:rPr>
              <a:t> </a:t>
            </a:r>
          </a:p>
        </p:txBody>
      </p:sp>
      <p:sp>
        <p:nvSpPr>
          <p:cNvPr id="9" name="TextBox 46">
            <a:extLst>
              <a:ext uri="{FF2B5EF4-FFF2-40B4-BE49-F238E27FC236}">
                <a16:creationId xmlns:a16="http://schemas.microsoft.com/office/drawing/2014/main" id="{2166CDD1-20EE-FFCC-9B65-464FF9261A99}"/>
              </a:ext>
            </a:extLst>
          </p:cNvPr>
          <p:cNvSpPr txBox="1"/>
          <p:nvPr/>
        </p:nvSpPr>
        <p:spPr>
          <a:xfrm>
            <a:off x="7097360" y="1913058"/>
            <a:ext cx="4837005"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200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LAKE GEORGE NSW</a:t>
            </a:r>
          </a:p>
          <a:p>
            <a:r>
              <a:rPr lang="en-AU" dirty="0">
                <a:solidFill>
                  <a:srgbClr val="FFFF00"/>
                </a:solidFill>
                <a:latin typeface="Arial" panose="020B0604020202020204" pitchFamily="34" charset="0"/>
                <a:cs typeface="Arial" panose="020B0604020202020204" pitchFamily="34" charset="0"/>
              </a:rPr>
              <a:t> </a:t>
            </a:r>
          </a:p>
        </p:txBody>
      </p:sp>
      <p:sp>
        <p:nvSpPr>
          <p:cNvPr id="10" name="TextBox 46">
            <a:extLst>
              <a:ext uri="{FF2B5EF4-FFF2-40B4-BE49-F238E27FC236}">
                <a16:creationId xmlns:a16="http://schemas.microsoft.com/office/drawing/2014/main" id="{0FA498A4-9C86-74A2-FB6E-0A04C3B0F86B}"/>
              </a:ext>
            </a:extLst>
          </p:cNvPr>
          <p:cNvSpPr txBox="1"/>
          <p:nvPr/>
        </p:nvSpPr>
        <p:spPr>
          <a:xfrm>
            <a:off x="7058945" y="3701232"/>
            <a:ext cx="4837005"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220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HAWKESBURY R  </a:t>
            </a:r>
          </a:p>
          <a:p>
            <a:r>
              <a:rPr lang="en-AU" dirty="0">
                <a:solidFill>
                  <a:srgbClr val="FFFF00"/>
                </a:solidFill>
                <a:latin typeface="Arial" panose="020B0604020202020204" pitchFamily="34" charset="0"/>
                <a:cs typeface="Arial" panose="020B0604020202020204" pitchFamily="34" charset="0"/>
              </a:rPr>
              <a:t>	Coastal  NSW</a:t>
            </a:r>
          </a:p>
          <a:p>
            <a:r>
              <a:rPr lang="en-AU" dirty="0">
                <a:solidFill>
                  <a:srgbClr val="FFFF00"/>
                </a:solidFill>
                <a:latin typeface="Arial" panose="020B0604020202020204" pitchFamily="34" charset="0"/>
                <a:cs typeface="Arial" panose="020B0604020202020204" pitchFamily="34" charset="0"/>
              </a:rPr>
              <a:t> </a:t>
            </a:r>
          </a:p>
        </p:txBody>
      </p:sp>
      <p:pic>
        <p:nvPicPr>
          <p:cNvPr id="18" name="Picture 17">
            <a:extLst>
              <a:ext uri="{FF2B5EF4-FFF2-40B4-BE49-F238E27FC236}">
                <a16:creationId xmlns:a16="http://schemas.microsoft.com/office/drawing/2014/main" id="{113EB40F-5B91-B39E-0F01-A8164E3F2CA8}"/>
              </a:ext>
            </a:extLst>
          </p:cNvPr>
          <p:cNvPicPr>
            <a:picLocks noChangeAspect="1"/>
          </p:cNvPicPr>
          <p:nvPr/>
        </p:nvPicPr>
        <p:blipFill>
          <a:blip r:embed="rId4"/>
          <a:stretch>
            <a:fillRect/>
          </a:stretch>
        </p:blipFill>
        <p:spPr>
          <a:xfrm>
            <a:off x="256600" y="4690689"/>
            <a:ext cx="6730758" cy="1640956"/>
          </a:xfrm>
          <a:prstGeom prst="rect">
            <a:avLst/>
          </a:prstGeom>
        </p:spPr>
      </p:pic>
      <p:sp>
        <p:nvSpPr>
          <p:cNvPr id="19" name="TextBox 18">
            <a:extLst>
              <a:ext uri="{FF2B5EF4-FFF2-40B4-BE49-F238E27FC236}">
                <a16:creationId xmlns:a16="http://schemas.microsoft.com/office/drawing/2014/main" id="{A923AAE9-E164-80EC-39FF-10EE5A0D17A5}"/>
              </a:ext>
            </a:extLst>
          </p:cNvPr>
          <p:cNvSpPr txBox="1"/>
          <p:nvPr/>
        </p:nvSpPr>
        <p:spPr>
          <a:xfrm>
            <a:off x="2477606" y="4869160"/>
            <a:ext cx="2529490" cy="369332"/>
          </a:xfrm>
          <a:prstGeom prst="rect">
            <a:avLst/>
          </a:prstGeom>
          <a:noFill/>
        </p:spPr>
        <p:txBody>
          <a:bodyPr wrap="square" rtlCol="0">
            <a:spAutoFit/>
          </a:bodyPr>
          <a:lstStyle/>
          <a:p>
            <a:r>
              <a:rPr lang="en-AU" sz="1800" dirty="0">
                <a:latin typeface="Arial" panose="020B0604020202020204" pitchFamily="34" charset="0"/>
                <a:cs typeface="Arial" panose="020B0604020202020204" pitchFamily="34" charset="0"/>
              </a:rPr>
              <a:t>80.4 </a:t>
            </a:r>
            <a:r>
              <a:rPr lang="en-AU" sz="1800" dirty="0" err="1">
                <a:latin typeface="Arial" panose="020B0604020202020204" pitchFamily="34" charset="0"/>
                <a:cs typeface="Arial" panose="020B0604020202020204" pitchFamily="34" charset="0"/>
              </a:rPr>
              <a:t>yr</a:t>
            </a:r>
            <a:endParaRPr lang="en-AU" sz="1800" dirty="0">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AD4527FC-2A59-8414-0978-24171B542C6A}"/>
              </a:ext>
            </a:extLst>
          </p:cNvPr>
          <p:cNvCxnSpPr>
            <a:cxnSpLocks/>
          </p:cNvCxnSpPr>
          <p:nvPr/>
        </p:nvCxnSpPr>
        <p:spPr bwMode="auto">
          <a:xfrm>
            <a:off x="2502115" y="4931163"/>
            <a:ext cx="65977" cy="66192"/>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cxnSp>
        <p:nvCxnSpPr>
          <p:cNvPr id="25" name="Straight Connector 24">
            <a:extLst>
              <a:ext uri="{FF2B5EF4-FFF2-40B4-BE49-F238E27FC236}">
                <a16:creationId xmlns:a16="http://schemas.microsoft.com/office/drawing/2014/main" id="{5E623FB8-A37A-A934-8672-9B42BA770C2B}"/>
              </a:ext>
            </a:extLst>
          </p:cNvPr>
          <p:cNvCxnSpPr>
            <a:cxnSpLocks/>
          </p:cNvCxnSpPr>
          <p:nvPr/>
        </p:nvCxnSpPr>
        <p:spPr>
          <a:xfrm>
            <a:off x="2614576" y="4453188"/>
            <a:ext cx="0" cy="154324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4E5A250-4C8F-5A93-BF7C-C45CA994BF4B}"/>
              </a:ext>
            </a:extLst>
          </p:cNvPr>
          <p:cNvSpPr txBox="1"/>
          <p:nvPr/>
        </p:nvSpPr>
        <p:spPr>
          <a:xfrm>
            <a:off x="1629359" y="4797152"/>
            <a:ext cx="1324880" cy="212420"/>
          </a:xfrm>
          <a:prstGeom prst="rect">
            <a:avLst/>
          </a:prstGeom>
          <a:noFill/>
        </p:spPr>
        <p:txBody>
          <a:bodyPr wrap="square" rtlCol="0">
            <a:spAutoFit/>
          </a:bodyPr>
          <a:lstStyle/>
          <a:p>
            <a:r>
              <a:rPr lang="en-AU" dirty="0"/>
              <a:t>50 </a:t>
            </a:r>
            <a:r>
              <a:rPr lang="en-AU" dirty="0" err="1"/>
              <a:t>yr</a:t>
            </a:r>
            <a:endParaRPr lang="en-AU" dirty="0"/>
          </a:p>
        </p:txBody>
      </p:sp>
      <p:cxnSp>
        <p:nvCxnSpPr>
          <p:cNvPr id="29" name="Straight Connector 28">
            <a:extLst>
              <a:ext uri="{FF2B5EF4-FFF2-40B4-BE49-F238E27FC236}">
                <a16:creationId xmlns:a16="http://schemas.microsoft.com/office/drawing/2014/main" id="{D5FCA00A-C74D-9F3E-F3EB-4ADC44BE0568}"/>
              </a:ext>
            </a:extLst>
          </p:cNvPr>
          <p:cNvCxnSpPr>
            <a:cxnSpLocks/>
          </p:cNvCxnSpPr>
          <p:nvPr/>
        </p:nvCxnSpPr>
        <p:spPr>
          <a:xfrm flipH="1">
            <a:off x="4904145" y="4690099"/>
            <a:ext cx="1397" cy="165876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DE1F4EA-451D-AE0E-1B80-3CAAF87EDAB6}"/>
              </a:ext>
            </a:extLst>
          </p:cNvPr>
          <p:cNvSpPr txBox="1"/>
          <p:nvPr/>
        </p:nvSpPr>
        <p:spPr>
          <a:xfrm>
            <a:off x="4624295" y="5315633"/>
            <a:ext cx="1324880" cy="212420"/>
          </a:xfrm>
          <a:prstGeom prst="rect">
            <a:avLst/>
          </a:prstGeom>
          <a:noFill/>
        </p:spPr>
        <p:txBody>
          <a:bodyPr wrap="square" rtlCol="0">
            <a:spAutoFit/>
          </a:bodyPr>
          <a:lstStyle/>
          <a:p>
            <a:r>
              <a:rPr lang="en-AU" dirty="0"/>
              <a:t>205 </a:t>
            </a:r>
            <a:r>
              <a:rPr lang="en-AU" dirty="0" err="1"/>
              <a:t>yr</a:t>
            </a:r>
            <a:endParaRPr lang="en-AU" dirty="0"/>
          </a:p>
        </p:txBody>
      </p:sp>
      <p:pic>
        <p:nvPicPr>
          <p:cNvPr id="33" name="Picture 32">
            <a:extLst>
              <a:ext uri="{FF2B5EF4-FFF2-40B4-BE49-F238E27FC236}">
                <a16:creationId xmlns:a16="http://schemas.microsoft.com/office/drawing/2014/main" id="{5A79FBFC-D6D6-2FA4-421F-27527689C1B7}"/>
              </a:ext>
            </a:extLst>
          </p:cNvPr>
          <p:cNvPicPr>
            <a:picLocks noChangeAspect="1"/>
          </p:cNvPicPr>
          <p:nvPr/>
        </p:nvPicPr>
        <p:blipFill>
          <a:blip r:embed="rId5"/>
          <a:stretch>
            <a:fillRect/>
          </a:stretch>
        </p:blipFill>
        <p:spPr>
          <a:xfrm>
            <a:off x="292032" y="1479447"/>
            <a:ext cx="6674927" cy="1584480"/>
          </a:xfrm>
          <a:prstGeom prst="rect">
            <a:avLst/>
          </a:prstGeom>
        </p:spPr>
      </p:pic>
      <p:cxnSp>
        <p:nvCxnSpPr>
          <p:cNvPr id="34" name="Straight Connector 33">
            <a:extLst>
              <a:ext uri="{FF2B5EF4-FFF2-40B4-BE49-F238E27FC236}">
                <a16:creationId xmlns:a16="http://schemas.microsoft.com/office/drawing/2014/main" id="{0FBD38AB-8EA3-C707-1886-463F070929BE}"/>
              </a:ext>
            </a:extLst>
          </p:cNvPr>
          <p:cNvCxnSpPr/>
          <p:nvPr/>
        </p:nvCxnSpPr>
        <p:spPr>
          <a:xfrm>
            <a:off x="2589378" y="1410606"/>
            <a:ext cx="0" cy="141014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6BD1E7-AA4E-2D5A-233B-B96145ADB9E5}"/>
              </a:ext>
            </a:extLst>
          </p:cNvPr>
          <p:cNvSpPr txBox="1"/>
          <p:nvPr/>
        </p:nvSpPr>
        <p:spPr>
          <a:xfrm>
            <a:off x="2377226" y="1628800"/>
            <a:ext cx="1286460" cy="151884"/>
          </a:xfrm>
          <a:prstGeom prst="rect">
            <a:avLst/>
          </a:prstGeom>
          <a:noFill/>
        </p:spPr>
        <p:txBody>
          <a:bodyPr wrap="square" rtlCol="0">
            <a:spAutoFit/>
          </a:bodyPr>
          <a:lstStyle/>
          <a:p>
            <a:r>
              <a:rPr lang="en-AU" dirty="0"/>
              <a:t>79.6 </a:t>
            </a:r>
            <a:r>
              <a:rPr lang="en-AU" dirty="0" err="1"/>
              <a:t>yr</a:t>
            </a:r>
            <a:endParaRPr lang="en-AU" dirty="0"/>
          </a:p>
        </p:txBody>
      </p:sp>
      <p:cxnSp>
        <p:nvCxnSpPr>
          <p:cNvPr id="36" name="Straight Connector 35">
            <a:extLst>
              <a:ext uri="{FF2B5EF4-FFF2-40B4-BE49-F238E27FC236}">
                <a16:creationId xmlns:a16="http://schemas.microsoft.com/office/drawing/2014/main" id="{A13CE472-3F56-AF07-37E4-62DDA58ED875}"/>
              </a:ext>
            </a:extLst>
          </p:cNvPr>
          <p:cNvCxnSpPr/>
          <p:nvPr/>
        </p:nvCxnSpPr>
        <p:spPr>
          <a:xfrm>
            <a:off x="2058045" y="1410606"/>
            <a:ext cx="0" cy="1410144"/>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AC1240D-9EEA-4700-C122-29E8A341F137}"/>
              </a:ext>
            </a:extLst>
          </p:cNvPr>
          <p:cNvSpPr txBox="1"/>
          <p:nvPr/>
        </p:nvSpPr>
        <p:spPr>
          <a:xfrm>
            <a:off x="1592934" y="1916832"/>
            <a:ext cx="1286460" cy="151884"/>
          </a:xfrm>
          <a:prstGeom prst="rect">
            <a:avLst/>
          </a:prstGeom>
          <a:noFill/>
        </p:spPr>
        <p:txBody>
          <a:bodyPr wrap="square" rtlCol="0">
            <a:spAutoFit/>
          </a:bodyPr>
          <a:lstStyle/>
          <a:p>
            <a:r>
              <a:rPr lang="en-AU" dirty="0"/>
              <a:t>50 </a:t>
            </a:r>
            <a:r>
              <a:rPr lang="en-AU" dirty="0" err="1"/>
              <a:t>yr</a:t>
            </a:r>
            <a:endParaRPr lang="en-AU" dirty="0"/>
          </a:p>
        </p:txBody>
      </p:sp>
      <p:sp>
        <p:nvSpPr>
          <p:cNvPr id="38" name="TextBox 37">
            <a:extLst>
              <a:ext uri="{FF2B5EF4-FFF2-40B4-BE49-F238E27FC236}">
                <a16:creationId xmlns:a16="http://schemas.microsoft.com/office/drawing/2014/main" id="{2477D686-7E25-BE5B-B6E1-D4016E5D302B}"/>
              </a:ext>
            </a:extLst>
          </p:cNvPr>
          <p:cNvSpPr txBox="1"/>
          <p:nvPr/>
        </p:nvSpPr>
        <p:spPr>
          <a:xfrm>
            <a:off x="3462427" y="1685294"/>
            <a:ext cx="3430692" cy="707886"/>
          </a:xfrm>
          <a:prstGeom prst="rect">
            <a:avLst/>
          </a:prstGeom>
          <a:noFill/>
        </p:spPr>
        <p:txBody>
          <a:bodyPr wrap="square" rtlCol="0">
            <a:spAutoFit/>
          </a:bodyPr>
          <a:lstStyle/>
          <a:p>
            <a:r>
              <a:rPr lang="en-AU" sz="2000" dirty="0">
                <a:latin typeface="Arial" panose="020B0604020202020204" pitchFamily="34" charset="0"/>
                <a:cs typeface="Arial" panose="020B0604020202020204" pitchFamily="34" charset="0"/>
              </a:rPr>
              <a:t> LAKE GEORGE</a:t>
            </a:r>
          </a:p>
          <a:p>
            <a:r>
              <a:rPr lang="en-AU" sz="2000" dirty="0">
                <a:latin typeface="Arial" panose="020B0604020202020204" pitchFamily="34" charset="0"/>
                <a:cs typeface="Arial" panose="020B0604020202020204" pitchFamily="34" charset="0"/>
              </a:rPr>
              <a:t> Time range 1820-2022CE</a:t>
            </a:r>
          </a:p>
        </p:txBody>
      </p:sp>
      <p:cxnSp>
        <p:nvCxnSpPr>
          <p:cNvPr id="39" name="Straight Connector 38">
            <a:extLst>
              <a:ext uri="{FF2B5EF4-FFF2-40B4-BE49-F238E27FC236}">
                <a16:creationId xmlns:a16="http://schemas.microsoft.com/office/drawing/2014/main" id="{60B54E54-193D-0339-BA17-C3EC05552F03}"/>
              </a:ext>
            </a:extLst>
          </p:cNvPr>
          <p:cNvCxnSpPr/>
          <p:nvPr/>
        </p:nvCxnSpPr>
        <p:spPr>
          <a:xfrm>
            <a:off x="5179041" y="1611970"/>
            <a:ext cx="0" cy="1410144"/>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6907642D-DF4D-FD32-85D6-EC9BA55D0E4A}"/>
              </a:ext>
            </a:extLst>
          </p:cNvPr>
          <p:cNvPicPr>
            <a:picLocks noChangeAspect="1"/>
          </p:cNvPicPr>
          <p:nvPr/>
        </p:nvPicPr>
        <p:blipFill>
          <a:blip r:embed="rId6"/>
          <a:stretch>
            <a:fillRect/>
          </a:stretch>
        </p:blipFill>
        <p:spPr>
          <a:xfrm>
            <a:off x="256599" y="3124009"/>
            <a:ext cx="6730757" cy="1517501"/>
          </a:xfrm>
          <a:prstGeom prst="rect">
            <a:avLst/>
          </a:prstGeom>
        </p:spPr>
      </p:pic>
      <p:cxnSp>
        <p:nvCxnSpPr>
          <p:cNvPr id="43" name="Straight Connector 42">
            <a:extLst>
              <a:ext uri="{FF2B5EF4-FFF2-40B4-BE49-F238E27FC236}">
                <a16:creationId xmlns:a16="http://schemas.microsoft.com/office/drawing/2014/main" id="{6329F117-2CC2-A877-B52F-2A3846AE19DE}"/>
              </a:ext>
            </a:extLst>
          </p:cNvPr>
          <p:cNvCxnSpPr>
            <a:cxnSpLocks/>
          </p:cNvCxnSpPr>
          <p:nvPr/>
        </p:nvCxnSpPr>
        <p:spPr>
          <a:xfrm>
            <a:off x="1055440" y="3169798"/>
            <a:ext cx="0" cy="1459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92DE5E-E994-01DA-0DA0-B8DD1DB2BE58}"/>
              </a:ext>
            </a:extLst>
          </p:cNvPr>
          <p:cNvCxnSpPr>
            <a:cxnSpLocks/>
          </p:cNvCxnSpPr>
          <p:nvPr/>
        </p:nvCxnSpPr>
        <p:spPr>
          <a:xfrm>
            <a:off x="2760812" y="2949777"/>
            <a:ext cx="0" cy="1459046"/>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0D110BB-44D3-2482-5D66-61DA67EC67E2}"/>
              </a:ext>
            </a:extLst>
          </p:cNvPr>
          <p:cNvSpPr txBox="1"/>
          <p:nvPr/>
        </p:nvSpPr>
        <p:spPr>
          <a:xfrm>
            <a:off x="2566164" y="3134705"/>
            <a:ext cx="1099222" cy="212420"/>
          </a:xfrm>
          <a:prstGeom prst="rect">
            <a:avLst/>
          </a:prstGeom>
          <a:noFill/>
        </p:spPr>
        <p:txBody>
          <a:bodyPr wrap="square" rtlCol="0">
            <a:spAutoFit/>
          </a:bodyPr>
          <a:lstStyle/>
          <a:p>
            <a:r>
              <a:rPr lang="en-AU" dirty="0"/>
              <a:t>88.8 </a:t>
            </a:r>
            <a:r>
              <a:rPr lang="en-AU" dirty="0" err="1"/>
              <a:t>yr</a:t>
            </a:r>
            <a:endParaRPr lang="en-AU" dirty="0"/>
          </a:p>
        </p:txBody>
      </p:sp>
      <p:sp>
        <p:nvSpPr>
          <p:cNvPr id="46" name="TextBox 45">
            <a:extLst>
              <a:ext uri="{FF2B5EF4-FFF2-40B4-BE49-F238E27FC236}">
                <a16:creationId xmlns:a16="http://schemas.microsoft.com/office/drawing/2014/main" id="{8CA15AC9-4D7E-3183-249A-87B662EDB2FD}"/>
              </a:ext>
            </a:extLst>
          </p:cNvPr>
          <p:cNvSpPr txBox="1"/>
          <p:nvPr/>
        </p:nvSpPr>
        <p:spPr>
          <a:xfrm>
            <a:off x="5037988" y="4143855"/>
            <a:ext cx="1121576" cy="212420"/>
          </a:xfrm>
          <a:prstGeom prst="rect">
            <a:avLst/>
          </a:prstGeom>
          <a:noFill/>
        </p:spPr>
        <p:txBody>
          <a:bodyPr wrap="square" rtlCol="0">
            <a:spAutoFit/>
          </a:bodyPr>
          <a:lstStyle/>
          <a:p>
            <a:r>
              <a:rPr lang="en-AU" dirty="0"/>
              <a:t>220 </a:t>
            </a:r>
            <a:r>
              <a:rPr lang="en-AU" dirty="0" err="1"/>
              <a:t>yr</a:t>
            </a:r>
            <a:endParaRPr lang="en-AU" dirty="0"/>
          </a:p>
        </p:txBody>
      </p:sp>
      <p:sp>
        <p:nvSpPr>
          <p:cNvPr id="48" name="TextBox 47">
            <a:extLst>
              <a:ext uri="{FF2B5EF4-FFF2-40B4-BE49-F238E27FC236}">
                <a16:creationId xmlns:a16="http://schemas.microsoft.com/office/drawing/2014/main" id="{F5E537F4-97E5-7246-E88C-9284167DCFF4}"/>
              </a:ext>
            </a:extLst>
          </p:cNvPr>
          <p:cNvSpPr txBox="1"/>
          <p:nvPr/>
        </p:nvSpPr>
        <p:spPr>
          <a:xfrm>
            <a:off x="1120696" y="3471391"/>
            <a:ext cx="917850" cy="461665"/>
          </a:xfrm>
          <a:prstGeom prst="rect">
            <a:avLst/>
          </a:prstGeom>
          <a:noFill/>
        </p:spPr>
        <p:txBody>
          <a:bodyPr wrap="square" rtlCol="0">
            <a:spAutoFit/>
          </a:bodyPr>
          <a:lstStyle/>
          <a:p>
            <a:r>
              <a:rPr lang="en-AU" dirty="0"/>
              <a:t>11 </a:t>
            </a:r>
            <a:r>
              <a:rPr lang="en-AU" dirty="0" err="1"/>
              <a:t>yr</a:t>
            </a:r>
            <a:endParaRPr lang="en-AU" dirty="0"/>
          </a:p>
        </p:txBody>
      </p:sp>
      <p:cxnSp>
        <p:nvCxnSpPr>
          <p:cNvPr id="49" name="Straight Connector 48">
            <a:extLst>
              <a:ext uri="{FF2B5EF4-FFF2-40B4-BE49-F238E27FC236}">
                <a16:creationId xmlns:a16="http://schemas.microsoft.com/office/drawing/2014/main" id="{3259E908-DB44-7394-3665-4B23659C5FF7}"/>
              </a:ext>
            </a:extLst>
          </p:cNvPr>
          <p:cNvCxnSpPr>
            <a:cxnSpLocks/>
          </p:cNvCxnSpPr>
          <p:nvPr/>
        </p:nvCxnSpPr>
        <p:spPr>
          <a:xfrm>
            <a:off x="2141316" y="2947367"/>
            <a:ext cx="0" cy="1459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8386884-56A6-1C16-8C42-73B7816F0594}"/>
              </a:ext>
            </a:extLst>
          </p:cNvPr>
          <p:cNvCxnSpPr>
            <a:cxnSpLocks/>
          </p:cNvCxnSpPr>
          <p:nvPr/>
        </p:nvCxnSpPr>
        <p:spPr>
          <a:xfrm>
            <a:off x="1866205" y="2780928"/>
            <a:ext cx="0" cy="1459046"/>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5EE5638-2004-4DDA-8CA9-A32C5B83A6FD}"/>
              </a:ext>
            </a:extLst>
          </p:cNvPr>
          <p:cNvSpPr txBox="1"/>
          <p:nvPr/>
        </p:nvSpPr>
        <p:spPr>
          <a:xfrm>
            <a:off x="1646386" y="3793759"/>
            <a:ext cx="1040725" cy="212420"/>
          </a:xfrm>
          <a:prstGeom prst="rect">
            <a:avLst/>
          </a:prstGeom>
          <a:noFill/>
        </p:spPr>
        <p:txBody>
          <a:bodyPr wrap="square" rtlCol="0">
            <a:spAutoFit/>
          </a:bodyPr>
          <a:lstStyle/>
          <a:p>
            <a:r>
              <a:rPr lang="en-AU" dirty="0"/>
              <a:t>42 </a:t>
            </a:r>
            <a:r>
              <a:rPr lang="en-AU" dirty="0" err="1"/>
              <a:t>yr</a:t>
            </a:r>
            <a:endParaRPr lang="en-AU" dirty="0"/>
          </a:p>
        </p:txBody>
      </p:sp>
      <p:sp>
        <p:nvSpPr>
          <p:cNvPr id="52" name="TextBox 51">
            <a:extLst>
              <a:ext uri="{FF2B5EF4-FFF2-40B4-BE49-F238E27FC236}">
                <a16:creationId xmlns:a16="http://schemas.microsoft.com/office/drawing/2014/main" id="{608C695C-E621-3197-ABEE-583E62BEC1D3}"/>
              </a:ext>
            </a:extLst>
          </p:cNvPr>
          <p:cNvSpPr txBox="1"/>
          <p:nvPr/>
        </p:nvSpPr>
        <p:spPr>
          <a:xfrm>
            <a:off x="1820874" y="3429000"/>
            <a:ext cx="1099222" cy="212420"/>
          </a:xfrm>
          <a:prstGeom prst="rect">
            <a:avLst/>
          </a:prstGeom>
          <a:noFill/>
        </p:spPr>
        <p:txBody>
          <a:bodyPr wrap="square" rtlCol="0">
            <a:spAutoFit/>
          </a:bodyPr>
          <a:lstStyle/>
          <a:p>
            <a:r>
              <a:rPr lang="en-AU" dirty="0"/>
              <a:t>55 </a:t>
            </a:r>
            <a:r>
              <a:rPr lang="en-AU" dirty="0" err="1"/>
              <a:t>yr</a:t>
            </a:r>
            <a:endParaRPr lang="en-AU" dirty="0"/>
          </a:p>
        </p:txBody>
      </p:sp>
      <p:cxnSp>
        <p:nvCxnSpPr>
          <p:cNvPr id="26" name="Straight Connector 25">
            <a:extLst>
              <a:ext uri="{FF2B5EF4-FFF2-40B4-BE49-F238E27FC236}">
                <a16:creationId xmlns:a16="http://schemas.microsoft.com/office/drawing/2014/main" id="{F627D022-DD13-C5FD-895B-A9D4CC850B17}"/>
              </a:ext>
            </a:extLst>
          </p:cNvPr>
          <p:cNvCxnSpPr>
            <a:cxnSpLocks/>
          </p:cNvCxnSpPr>
          <p:nvPr/>
        </p:nvCxnSpPr>
        <p:spPr>
          <a:xfrm flipH="1">
            <a:off x="2048920" y="1311209"/>
            <a:ext cx="9125" cy="4938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B88C9B8-29B1-F893-ED81-A36C73D7AD53}"/>
              </a:ext>
            </a:extLst>
          </p:cNvPr>
          <p:cNvCxnSpPr>
            <a:cxnSpLocks/>
          </p:cNvCxnSpPr>
          <p:nvPr/>
        </p:nvCxnSpPr>
        <p:spPr>
          <a:xfrm flipH="1">
            <a:off x="4916409" y="517534"/>
            <a:ext cx="29752" cy="5738174"/>
          </a:xfrm>
          <a:prstGeom prst="line">
            <a:avLst/>
          </a:prstGeom>
          <a:ln w="127000">
            <a:solidFill>
              <a:schemeClr val="accent1">
                <a:shade val="95000"/>
                <a:satMod val="105000"/>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BF9B984-8FFA-4DC4-33AB-6240648F42E6}"/>
              </a:ext>
            </a:extLst>
          </p:cNvPr>
          <p:cNvCxnSpPr>
            <a:cxnSpLocks/>
          </p:cNvCxnSpPr>
          <p:nvPr/>
        </p:nvCxnSpPr>
        <p:spPr>
          <a:xfrm flipH="1">
            <a:off x="2716209" y="490367"/>
            <a:ext cx="29752" cy="5738174"/>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F8B3F45-F53E-F758-6B57-2B6025ECFDE5}"/>
              </a:ext>
            </a:extLst>
          </p:cNvPr>
          <p:cNvCxnSpPr>
            <a:cxnSpLocks/>
          </p:cNvCxnSpPr>
          <p:nvPr/>
        </p:nvCxnSpPr>
        <p:spPr>
          <a:xfrm flipH="1">
            <a:off x="2031506" y="478275"/>
            <a:ext cx="29752" cy="5738174"/>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58DA1B4-4831-A765-4B69-D1500AEB85F3}"/>
              </a:ext>
            </a:extLst>
          </p:cNvPr>
          <p:cNvSpPr txBox="1"/>
          <p:nvPr/>
        </p:nvSpPr>
        <p:spPr>
          <a:xfrm>
            <a:off x="3770608" y="4725144"/>
            <a:ext cx="2969733" cy="3257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Brahmaputra</a:t>
            </a:r>
          </a:p>
          <a:p>
            <a:r>
              <a:rPr lang="en-US" sz="2000" dirty="0">
                <a:latin typeface="Arial" panose="020B0604020202020204" pitchFamily="34" charset="0"/>
                <a:cs typeface="Arial" panose="020B0604020202020204" pitchFamily="34" charset="0"/>
              </a:rPr>
              <a:t>Time span  1800-2001</a:t>
            </a:r>
            <a:endParaRPr lang="en-AU"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809B3E-B666-EF6A-D7B2-C064C79D741B}"/>
              </a:ext>
            </a:extLst>
          </p:cNvPr>
          <p:cNvSpPr txBox="1"/>
          <p:nvPr/>
        </p:nvSpPr>
        <p:spPr>
          <a:xfrm>
            <a:off x="3621979" y="3283265"/>
            <a:ext cx="2969733" cy="3257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Hawkesbury R</a:t>
            </a:r>
          </a:p>
          <a:p>
            <a:r>
              <a:rPr lang="en-US" sz="2000" dirty="0">
                <a:latin typeface="Arial" panose="020B0604020202020204" pitchFamily="34" charset="0"/>
                <a:cs typeface="Arial" panose="020B0604020202020204" pitchFamily="34" charset="0"/>
              </a:rPr>
              <a:t>Time span  1800-2020</a:t>
            </a:r>
            <a:endParaRPr lang="en-AU" sz="2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DD3B049-63BD-086C-ABE9-F797CE0122E3}"/>
              </a:ext>
            </a:extLst>
          </p:cNvPr>
          <p:cNvSpPr/>
          <p:nvPr/>
        </p:nvSpPr>
        <p:spPr bwMode="auto">
          <a:xfrm>
            <a:off x="256600" y="6327173"/>
            <a:ext cx="11979426" cy="6421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22" name="TextBox 21">
            <a:extLst>
              <a:ext uri="{FF2B5EF4-FFF2-40B4-BE49-F238E27FC236}">
                <a16:creationId xmlns:a16="http://schemas.microsoft.com/office/drawing/2014/main" id="{F0062B4F-671B-A078-F406-9662C1F6A0BD}"/>
              </a:ext>
            </a:extLst>
          </p:cNvPr>
          <p:cNvSpPr txBox="1"/>
          <p:nvPr/>
        </p:nvSpPr>
        <p:spPr>
          <a:xfrm>
            <a:off x="1018626" y="6165666"/>
            <a:ext cx="6710383"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0                  100                200                300</a:t>
            </a:r>
          </a:p>
        </p:txBody>
      </p:sp>
      <p:sp>
        <p:nvSpPr>
          <p:cNvPr id="23" name="TextBox 22">
            <a:extLst>
              <a:ext uri="{FF2B5EF4-FFF2-40B4-BE49-F238E27FC236}">
                <a16:creationId xmlns:a16="http://schemas.microsoft.com/office/drawing/2014/main" id="{594676BB-3A95-DB52-D2EE-EB402EE0710B}"/>
              </a:ext>
            </a:extLst>
          </p:cNvPr>
          <p:cNvSpPr txBox="1"/>
          <p:nvPr/>
        </p:nvSpPr>
        <p:spPr>
          <a:xfrm>
            <a:off x="3527278" y="6466061"/>
            <a:ext cx="3469434"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Period          (years)</a:t>
            </a:r>
          </a:p>
        </p:txBody>
      </p:sp>
      <p:pic>
        <p:nvPicPr>
          <p:cNvPr id="31" name="Picture 30">
            <a:extLst>
              <a:ext uri="{FF2B5EF4-FFF2-40B4-BE49-F238E27FC236}">
                <a16:creationId xmlns:a16="http://schemas.microsoft.com/office/drawing/2014/main" id="{2B4C5163-7F0F-4DE8-E1DA-110683E46667}"/>
              </a:ext>
            </a:extLst>
          </p:cNvPr>
          <p:cNvPicPr>
            <a:picLocks noChangeAspect="1"/>
          </p:cNvPicPr>
          <p:nvPr/>
        </p:nvPicPr>
        <p:blipFill rotWithShape="1">
          <a:blip r:embed="rId7"/>
          <a:srcRect l="5113" t="11151" r="64175" b="74150"/>
          <a:stretch/>
        </p:blipFill>
        <p:spPr>
          <a:xfrm>
            <a:off x="8447584" y="5849888"/>
            <a:ext cx="3744416" cy="1008112"/>
          </a:xfrm>
          <a:prstGeom prst="rect">
            <a:avLst/>
          </a:prstGeom>
        </p:spPr>
      </p:pic>
      <p:sp>
        <p:nvSpPr>
          <p:cNvPr id="5" name="TextBox 43">
            <a:extLst>
              <a:ext uri="{FF2B5EF4-FFF2-40B4-BE49-F238E27FC236}">
                <a16:creationId xmlns:a16="http://schemas.microsoft.com/office/drawing/2014/main" id="{F91764F6-AC35-C519-E7B0-B728011101FD}"/>
              </a:ext>
            </a:extLst>
          </p:cNvPr>
          <p:cNvSpPr txBox="1"/>
          <p:nvPr/>
        </p:nvSpPr>
        <p:spPr>
          <a:xfrm>
            <a:off x="1620027" y="332196"/>
            <a:ext cx="2015441" cy="292553"/>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err="1">
                <a:latin typeface="Arial" panose="020B0604020202020204" pitchFamily="34" charset="0"/>
                <a:cs typeface="Arial" panose="020B0604020202020204" pitchFamily="34" charset="0"/>
              </a:rPr>
              <a:t>Gleissberg</a:t>
            </a:r>
            <a:endParaRPr lang="en-AU" dirty="0">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3CA19A1-6B89-17FE-071E-C441EEC92A27}"/>
              </a:ext>
            </a:extLst>
          </p:cNvPr>
          <p:cNvCxnSpPr/>
          <p:nvPr/>
        </p:nvCxnSpPr>
        <p:spPr bwMode="auto">
          <a:xfrm>
            <a:off x="2389927" y="641136"/>
            <a:ext cx="336551" cy="30774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6" name="TextBox 43">
            <a:extLst>
              <a:ext uri="{FF2B5EF4-FFF2-40B4-BE49-F238E27FC236}">
                <a16:creationId xmlns:a16="http://schemas.microsoft.com/office/drawing/2014/main" id="{3AC7B07F-3D1F-AD1D-4689-54BB9160DBD1}"/>
              </a:ext>
            </a:extLst>
          </p:cNvPr>
          <p:cNvSpPr txBox="1"/>
          <p:nvPr/>
        </p:nvSpPr>
        <p:spPr>
          <a:xfrm>
            <a:off x="4971652" y="256950"/>
            <a:ext cx="2015441"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latin typeface="Arial" panose="020B0604020202020204" pitchFamily="34" charset="0"/>
                <a:cs typeface="Arial" panose="020B0604020202020204" pitchFamily="34" charset="0"/>
              </a:rPr>
              <a:t>De Vries</a:t>
            </a:r>
          </a:p>
        </p:txBody>
      </p:sp>
      <p:cxnSp>
        <p:nvCxnSpPr>
          <p:cNvPr id="21" name="Straight Arrow Connector 20">
            <a:extLst>
              <a:ext uri="{FF2B5EF4-FFF2-40B4-BE49-F238E27FC236}">
                <a16:creationId xmlns:a16="http://schemas.microsoft.com/office/drawing/2014/main" id="{99584F24-7FD8-90D4-B6F2-134EA50954A0}"/>
              </a:ext>
            </a:extLst>
          </p:cNvPr>
          <p:cNvCxnSpPr>
            <a:cxnSpLocks/>
          </p:cNvCxnSpPr>
          <p:nvPr/>
        </p:nvCxnSpPr>
        <p:spPr bwMode="auto">
          <a:xfrm flipH="1">
            <a:off x="5037950" y="641136"/>
            <a:ext cx="653843" cy="18827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4" name="Rectangle 23">
            <a:extLst>
              <a:ext uri="{FF2B5EF4-FFF2-40B4-BE49-F238E27FC236}">
                <a16:creationId xmlns:a16="http://schemas.microsoft.com/office/drawing/2014/main" id="{43A7C797-0756-D9F2-0E92-8D92C5930491}"/>
              </a:ext>
            </a:extLst>
          </p:cNvPr>
          <p:cNvSpPr/>
          <p:nvPr/>
        </p:nvSpPr>
        <p:spPr bwMode="auto">
          <a:xfrm>
            <a:off x="416324" y="668125"/>
            <a:ext cx="378676" cy="53531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28" name="TextBox 27">
            <a:extLst>
              <a:ext uri="{FF2B5EF4-FFF2-40B4-BE49-F238E27FC236}">
                <a16:creationId xmlns:a16="http://schemas.microsoft.com/office/drawing/2014/main" id="{37F920A6-FA10-10DD-0E51-F732EC7D391C}"/>
              </a:ext>
            </a:extLst>
          </p:cNvPr>
          <p:cNvSpPr txBox="1"/>
          <p:nvPr/>
        </p:nvSpPr>
        <p:spPr>
          <a:xfrm rot="16200000">
            <a:off x="-2207619" y="2830129"/>
            <a:ext cx="5662887"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Power          </a:t>
            </a:r>
            <a:r>
              <a:rPr lang="en-AU" dirty="0" err="1">
                <a:latin typeface="Arial" panose="020B0604020202020204" pitchFamily="34" charset="0"/>
                <a:cs typeface="Arial" panose="020B0604020202020204" pitchFamily="34" charset="0"/>
              </a:rPr>
              <a:t>Power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Power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Power</a:t>
            </a:r>
            <a:endParaRPr lang="en-AU" dirty="0">
              <a:latin typeface="Arial" panose="020B0604020202020204" pitchFamily="34" charset="0"/>
              <a:cs typeface="Arial" panose="020B0604020202020204" pitchFamily="34" charset="0"/>
            </a:endParaRPr>
          </a:p>
        </p:txBody>
      </p:sp>
      <p:sp>
        <p:nvSpPr>
          <p:cNvPr id="32" name="TextBox 46">
            <a:extLst>
              <a:ext uri="{FF2B5EF4-FFF2-40B4-BE49-F238E27FC236}">
                <a16:creationId xmlns:a16="http://schemas.microsoft.com/office/drawing/2014/main" id="{919D3597-D76F-AC46-A724-0015EA6BB342}"/>
              </a:ext>
            </a:extLst>
          </p:cNvPr>
          <p:cNvSpPr txBox="1"/>
          <p:nvPr/>
        </p:nvSpPr>
        <p:spPr>
          <a:xfrm>
            <a:off x="7032104" y="644495"/>
            <a:ext cx="4837005"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a:t>
            </a:r>
            <a:r>
              <a:rPr lang="en-AU" dirty="0">
                <a:solidFill>
                  <a:srgbClr val="FFFF00"/>
                </a:solidFill>
                <a:latin typeface="Arial" panose="020B0604020202020204" pitchFamily="34" charset="0"/>
                <a:cs typeface="Arial" panose="020B0604020202020204" pitchFamily="34" charset="0"/>
              </a:rPr>
              <a:t>9400yr COSMIC RAY 1.PC </a:t>
            </a:r>
          </a:p>
          <a:p>
            <a:r>
              <a:rPr lang="en-AU" dirty="0">
                <a:solidFill>
                  <a:srgbClr val="FFFF00"/>
                </a:solidFill>
                <a:latin typeface="Arial" panose="020B0604020202020204" pitchFamily="34" charset="0"/>
                <a:cs typeface="Arial" panose="020B0604020202020204" pitchFamily="34" charset="0"/>
              </a:rPr>
              <a:t>	(10Be and 14C)</a:t>
            </a:r>
          </a:p>
          <a:p>
            <a:r>
              <a:rPr lang="en-AU" dirty="0">
                <a:solidFill>
                  <a:srgbClr val="FFFF00"/>
                </a:solidFill>
                <a:latin typeface="Arial" panose="020B0604020202020204" pitchFamily="34" charset="0"/>
                <a:cs typeface="Arial" panose="020B0604020202020204" pitchFamily="34" charset="0"/>
              </a:rPr>
              <a:t>	</a:t>
            </a:r>
            <a:r>
              <a:rPr lang="en-AU" sz="1200" dirty="0">
                <a:solidFill>
                  <a:srgbClr val="FFFF00"/>
                </a:solidFill>
                <a:latin typeface="Arial" panose="020B0604020202020204" pitchFamily="34" charset="0"/>
                <a:cs typeface="Arial" panose="020B0604020202020204" pitchFamily="34" charset="0"/>
              </a:rPr>
              <a:t> </a:t>
            </a:r>
          </a:p>
        </p:txBody>
      </p:sp>
      <p:sp>
        <p:nvSpPr>
          <p:cNvPr id="40" name="TextBox 46">
            <a:extLst>
              <a:ext uri="{FF2B5EF4-FFF2-40B4-BE49-F238E27FC236}">
                <a16:creationId xmlns:a16="http://schemas.microsoft.com/office/drawing/2014/main" id="{92035FDA-DFF2-A389-7B69-F12EA2589210}"/>
              </a:ext>
            </a:extLst>
          </p:cNvPr>
          <p:cNvSpPr txBox="1"/>
          <p:nvPr/>
        </p:nvSpPr>
        <p:spPr>
          <a:xfrm>
            <a:off x="7032104" y="179753"/>
            <a:ext cx="5263336" cy="58477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200" b="1" dirty="0">
                <a:solidFill>
                  <a:srgbClr val="FFFF00"/>
                </a:solidFill>
                <a:latin typeface="Arial" panose="020B0604020202020204" pitchFamily="34" charset="0"/>
                <a:cs typeface="Arial" panose="020B0604020202020204" pitchFamily="34" charset="0"/>
              </a:rPr>
              <a:t>SPECTRAL PROPERTIES  </a:t>
            </a:r>
          </a:p>
        </p:txBody>
      </p:sp>
    </p:spTree>
    <p:extLst>
      <p:ext uri="{BB962C8B-B14F-4D97-AF65-F5344CB8AC3E}">
        <p14:creationId xmlns:p14="http://schemas.microsoft.com/office/powerpoint/2010/main" val="292872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1">
            <a:extLst>
              <a:ext uri="{FF2B5EF4-FFF2-40B4-BE49-F238E27FC236}">
                <a16:creationId xmlns:a16="http://schemas.microsoft.com/office/drawing/2014/main" id="{CF83266A-7C16-271A-B9CD-59DF780CC5AD}"/>
              </a:ext>
            </a:extLst>
          </p:cNvPr>
          <p:cNvSpPr>
            <a:spLocks noGrp="1"/>
          </p:cNvSpPr>
          <p:nvPr>
            <p:ph type="sldNum" sz="quarter" idx="12"/>
          </p:nvPr>
        </p:nvSpPr>
        <p:spPr>
          <a:xfrm>
            <a:off x="5809675" y="6348859"/>
            <a:ext cx="2228850" cy="365125"/>
          </a:xfrm>
        </p:spPr>
        <p:txBody>
          <a:bodyPr/>
          <a:lstStyle/>
          <a:p>
            <a:fld id="{2B91CCCA-F117-41B9-98AC-62303107AC6F}" type="slidenum">
              <a:rPr lang="en-AU" smtClean="0"/>
              <a:t>21</a:t>
            </a:fld>
            <a:endParaRPr lang="en-AU"/>
          </a:p>
        </p:txBody>
      </p:sp>
      <p:sp>
        <p:nvSpPr>
          <p:cNvPr id="6" name="TextBox 46">
            <a:extLst>
              <a:ext uri="{FF2B5EF4-FFF2-40B4-BE49-F238E27FC236}">
                <a16:creationId xmlns:a16="http://schemas.microsoft.com/office/drawing/2014/main" id="{1887A281-59BA-BA0E-32F8-C061D747A53E}"/>
              </a:ext>
            </a:extLst>
          </p:cNvPr>
          <p:cNvSpPr txBox="1"/>
          <p:nvPr/>
        </p:nvSpPr>
        <p:spPr>
          <a:xfrm>
            <a:off x="7104112" y="179753"/>
            <a:ext cx="5263336" cy="58477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200" b="1" dirty="0">
                <a:solidFill>
                  <a:srgbClr val="FFFF00"/>
                </a:solidFill>
                <a:latin typeface="Arial" panose="020B0604020202020204" pitchFamily="34" charset="0"/>
                <a:cs typeface="Arial" panose="020B0604020202020204" pitchFamily="34" charset="0"/>
              </a:rPr>
              <a:t>SPECTRAL PROPERTIES  </a:t>
            </a:r>
          </a:p>
        </p:txBody>
      </p:sp>
      <p:sp>
        <p:nvSpPr>
          <p:cNvPr id="7" name="TextBox 46">
            <a:extLst>
              <a:ext uri="{FF2B5EF4-FFF2-40B4-BE49-F238E27FC236}">
                <a16:creationId xmlns:a16="http://schemas.microsoft.com/office/drawing/2014/main" id="{87AC94CE-8A4B-AB02-08D3-1597C3C96761}"/>
              </a:ext>
            </a:extLst>
          </p:cNvPr>
          <p:cNvSpPr txBox="1"/>
          <p:nvPr/>
        </p:nvSpPr>
        <p:spPr>
          <a:xfrm>
            <a:off x="7025352" y="846181"/>
            <a:ext cx="5370083"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a:t>
            </a:r>
            <a:r>
              <a:rPr lang="en-AU" dirty="0">
                <a:solidFill>
                  <a:srgbClr val="FFFF00"/>
                </a:solidFill>
                <a:latin typeface="Arial" panose="020B0604020202020204" pitchFamily="34" charset="0"/>
                <a:cs typeface="Arial" panose="020B0604020202020204" pitchFamily="34" charset="0"/>
              </a:rPr>
              <a:t>200yr NGRIP COSMIC RAY  </a:t>
            </a:r>
          </a:p>
          <a:p>
            <a:r>
              <a:rPr lang="en-AU" dirty="0">
                <a:solidFill>
                  <a:srgbClr val="FFFF00"/>
                </a:solidFill>
                <a:latin typeface="Arial" panose="020B0604020202020204" pitchFamily="34" charset="0"/>
                <a:cs typeface="Arial" panose="020B0604020202020204" pitchFamily="34" charset="0"/>
              </a:rPr>
              <a:t>	HIRES ANNUAL 10Be flux</a:t>
            </a:r>
          </a:p>
          <a:p>
            <a:r>
              <a:rPr lang="en-AU" dirty="0">
                <a:solidFill>
                  <a:srgbClr val="FFFF00"/>
                </a:solidFill>
                <a:latin typeface="Arial" panose="020B0604020202020204" pitchFamily="34" charset="0"/>
                <a:cs typeface="Arial" panose="020B0604020202020204" pitchFamily="34" charset="0"/>
              </a:rPr>
              <a:t>	 </a:t>
            </a:r>
          </a:p>
        </p:txBody>
      </p:sp>
      <p:sp>
        <p:nvSpPr>
          <p:cNvPr id="8" name="TextBox 46">
            <a:extLst>
              <a:ext uri="{FF2B5EF4-FFF2-40B4-BE49-F238E27FC236}">
                <a16:creationId xmlns:a16="http://schemas.microsoft.com/office/drawing/2014/main" id="{3C8E7816-02B0-88C2-A527-454B161C8CC5}"/>
              </a:ext>
            </a:extLst>
          </p:cNvPr>
          <p:cNvSpPr txBox="1"/>
          <p:nvPr/>
        </p:nvSpPr>
        <p:spPr>
          <a:xfrm>
            <a:off x="7097360" y="5072069"/>
            <a:ext cx="4837005"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200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BRAHMAPUTRA  R 	DISCHARGE </a:t>
            </a:r>
          </a:p>
          <a:p>
            <a:r>
              <a:rPr lang="en-AU" dirty="0">
                <a:solidFill>
                  <a:srgbClr val="FFFF00"/>
                </a:solidFill>
                <a:latin typeface="Arial" panose="020B0604020202020204" pitchFamily="34" charset="0"/>
                <a:cs typeface="Arial" panose="020B0604020202020204" pitchFamily="34" charset="0"/>
              </a:rPr>
              <a:t> </a:t>
            </a:r>
          </a:p>
        </p:txBody>
      </p:sp>
      <p:sp>
        <p:nvSpPr>
          <p:cNvPr id="9" name="TextBox 46">
            <a:extLst>
              <a:ext uri="{FF2B5EF4-FFF2-40B4-BE49-F238E27FC236}">
                <a16:creationId xmlns:a16="http://schemas.microsoft.com/office/drawing/2014/main" id="{2166CDD1-20EE-FFCC-9B65-464FF9261A99}"/>
              </a:ext>
            </a:extLst>
          </p:cNvPr>
          <p:cNvSpPr txBox="1"/>
          <p:nvPr/>
        </p:nvSpPr>
        <p:spPr>
          <a:xfrm>
            <a:off x="7097360" y="1913058"/>
            <a:ext cx="4837005"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200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LAKE GEORGE NSW</a:t>
            </a:r>
          </a:p>
          <a:p>
            <a:r>
              <a:rPr lang="en-AU" dirty="0">
                <a:solidFill>
                  <a:srgbClr val="FFFF00"/>
                </a:solidFill>
                <a:latin typeface="Arial" panose="020B0604020202020204" pitchFamily="34" charset="0"/>
                <a:cs typeface="Arial" panose="020B0604020202020204" pitchFamily="34" charset="0"/>
              </a:rPr>
              <a:t> </a:t>
            </a:r>
          </a:p>
        </p:txBody>
      </p:sp>
      <p:sp>
        <p:nvSpPr>
          <p:cNvPr id="10" name="TextBox 46">
            <a:extLst>
              <a:ext uri="{FF2B5EF4-FFF2-40B4-BE49-F238E27FC236}">
                <a16:creationId xmlns:a16="http://schemas.microsoft.com/office/drawing/2014/main" id="{0FA498A4-9C86-74A2-FB6E-0A04C3B0F86B}"/>
              </a:ext>
            </a:extLst>
          </p:cNvPr>
          <p:cNvSpPr txBox="1"/>
          <p:nvPr/>
        </p:nvSpPr>
        <p:spPr>
          <a:xfrm>
            <a:off x="7058945" y="3701232"/>
            <a:ext cx="4837005"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220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HAWKESBURY R  </a:t>
            </a:r>
          </a:p>
          <a:p>
            <a:r>
              <a:rPr lang="en-AU" dirty="0">
                <a:solidFill>
                  <a:srgbClr val="FFFF00"/>
                </a:solidFill>
                <a:latin typeface="Arial" panose="020B0604020202020204" pitchFamily="34" charset="0"/>
                <a:cs typeface="Arial" panose="020B0604020202020204" pitchFamily="34" charset="0"/>
              </a:rPr>
              <a:t>	Coastal  NSW</a:t>
            </a:r>
          </a:p>
          <a:p>
            <a:r>
              <a:rPr lang="en-AU" dirty="0">
                <a:solidFill>
                  <a:srgbClr val="FFFF00"/>
                </a:solidFill>
                <a:latin typeface="Arial" panose="020B0604020202020204" pitchFamily="34" charset="0"/>
                <a:cs typeface="Arial" panose="020B0604020202020204" pitchFamily="34" charset="0"/>
              </a:rPr>
              <a:t> </a:t>
            </a:r>
          </a:p>
        </p:txBody>
      </p:sp>
      <p:pic>
        <p:nvPicPr>
          <p:cNvPr id="18" name="Picture 17">
            <a:extLst>
              <a:ext uri="{FF2B5EF4-FFF2-40B4-BE49-F238E27FC236}">
                <a16:creationId xmlns:a16="http://schemas.microsoft.com/office/drawing/2014/main" id="{113EB40F-5B91-B39E-0F01-A8164E3F2CA8}"/>
              </a:ext>
            </a:extLst>
          </p:cNvPr>
          <p:cNvPicPr>
            <a:picLocks noChangeAspect="1"/>
          </p:cNvPicPr>
          <p:nvPr/>
        </p:nvPicPr>
        <p:blipFill>
          <a:blip r:embed="rId3"/>
          <a:stretch>
            <a:fillRect/>
          </a:stretch>
        </p:blipFill>
        <p:spPr>
          <a:xfrm>
            <a:off x="256600" y="4690689"/>
            <a:ext cx="6730758" cy="1640956"/>
          </a:xfrm>
          <a:prstGeom prst="rect">
            <a:avLst/>
          </a:prstGeom>
        </p:spPr>
      </p:pic>
      <p:sp>
        <p:nvSpPr>
          <p:cNvPr id="19" name="TextBox 18">
            <a:extLst>
              <a:ext uri="{FF2B5EF4-FFF2-40B4-BE49-F238E27FC236}">
                <a16:creationId xmlns:a16="http://schemas.microsoft.com/office/drawing/2014/main" id="{A923AAE9-E164-80EC-39FF-10EE5A0D17A5}"/>
              </a:ext>
            </a:extLst>
          </p:cNvPr>
          <p:cNvSpPr txBox="1"/>
          <p:nvPr/>
        </p:nvSpPr>
        <p:spPr>
          <a:xfrm>
            <a:off x="2477606" y="4869160"/>
            <a:ext cx="2529490" cy="369332"/>
          </a:xfrm>
          <a:prstGeom prst="rect">
            <a:avLst/>
          </a:prstGeom>
          <a:noFill/>
        </p:spPr>
        <p:txBody>
          <a:bodyPr wrap="square" rtlCol="0">
            <a:spAutoFit/>
          </a:bodyPr>
          <a:lstStyle/>
          <a:p>
            <a:r>
              <a:rPr lang="en-AU" sz="1800" dirty="0">
                <a:latin typeface="Arial" panose="020B0604020202020204" pitchFamily="34" charset="0"/>
                <a:cs typeface="Arial" panose="020B0604020202020204" pitchFamily="34" charset="0"/>
              </a:rPr>
              <a:t>80.4 </a:t>
            </a:r>
            <a:r>
              <a:rPr lang="en-AU" sz="1800" dirty="0" err="1">
                <a:latin typeface="Arial" panose="020B0604020202020204" pitchFamily="34" charset="0"/>
                <a:cs typeface="Arial" panose="020B0604020202020204" pitchFamily="34" charset="0"/>
              </a:rPr>
              <a:t>yr</a:t>
            </a:r>
            <a:endParaRPr lang="en-AU" sz="1800" dirty="0">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AD4527FC-2A59-8414-0978-24171B542C6A}"/>
              </a:ext>
            </a:extLst>
          </p:cNvPr>
          <p:cNvCxnSpPr>
            <a:cxnSpLocks/>
          </p:cNvCxnSpPr>
          <p:nvPr/>
        </p:nvCxnSpPr>
        <p:spPr bwMode="auto">
          <a:xfrm>
            <a:off x="2502115" y="4931163"/>
            <a:ext cx="65977" cy="66192"/>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cxnSp>
        <p:nvCxnSpPr>
          <p:cNvPr id="25" name="Straight Connector 24">
            <a:extLst>
              <a:ext uri="{FF2B5EF4-FFF2-40B4-BE49-F238E27FC236}">
                <a16:creationId xmlns:a16="http://schemas.microsoft.com/office/drawing/2014/main" id="{5E623FB8-A37A-A934-8672-9B42BA770C2B}"/>
              </a:ext>
            </a:extLst>
          </p:cNvPr>
          <p:cNvCxnSpPr>
            <a:cxnSpLocks/>
          </p:cNvCxnSpPr>
          <p:nvPr/>
        </p:nvCxnSpPr>
        <p:spPr>
          <a:xfrm>
            <a:off x="2614576" y="4453188"/>
            <a:ext cx="0" cy="154324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4E5A250-4C8F-5A93-BF7C-C45CA994BF4B}"/>
              </a:ext>
            </a:extLst>
          </p:cNvPr>
          <p:cNvSpPr txBox="1"/>
          <p:nvPr/>
        </p:nvSpPr>
        <p:spPr>
          <a:xfrm>
            <a:off x="1629359" y="4797152"/>
            <a:ext cx="1324880" cy="212420"/>
          </a:xfrm>
          <a:prstGeom prst="rect">
            <a:avLst/>
          </a:prstGeom>
          <a:noFill/>
        </p:spPr>
        <p:txBody>
          <a:bodyPr wrap="square" rtlCol="0">
            <a:spAutoFit/>
          </a:bodyPr>
          <a:lstStyle/>
          <a:p>
            <a:r>
              <a:rPr lang="en-AU" dirty="0"/>
              <a:t>50 </a:t>
            </a:r>
            <a:r>
              <a:rPr lang="en-AU" dirty="0" err="1"/>
              <a:t>yr</a:t>
            </a:r>
            <a:endParaRPr lang="en-AU" dirty="0"/>
          </a:p>
        </p:txBody>
      </p:sp>
      <p:cxnSp>
        <p:nvCxnSpPr>
          <p:cNvPr id="29" name="Straight Connector 28">
            <a:extLst>
              <a:ext uri="{FF2B5EF4-FFF2-40B4-BE49-F238E27FC236}">
                <a16:creationId xmlns:a16="http://schemas.microsoft.com/office/drawing/2014/main" id="{D5FCA00A-C74D-9F3E-F3EB-4ADC44BE0568}"/>
              </a:ext>
            </a:extLst>
          </p:cNvPr>
          <p:cNvCxnSpPr>
            <a:cxnSpLocks/>
          </p:cNvCxnSpPr>
          <p:nvPr/>
        </p:nvCxnSpPr>
        <p:spPr>
          <a:xfrm flipH="1">
            <a:off x="4904145" y="4690099"/>
            <a:ext cx="1397" cy="165876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DE1F4EA-451D-AE0E-1B80-3CAAF87EDAB6}"/>
              </a:ext>
            </a:extLst>
          </p:cNvPr>
          <p:cNvSpPr txBox="1"/>
          <p:nvPr/>
        </p:nvSpPr>
        <p:spPr>
          <a:xfrm>
            <a:off x="4624295" y="5315633"/>
            <a:ext cx="1324880" cy="212420"/>
          </a:xfrm>
          <a:prstGeom prst="rect">
            <a:avLst/>
          </a:prstGeom>
          <a:noFill/>
        </p:spPr>
        <p:txBody>
          <a:bodyPr wrap="square" rtlCol="0">
            <a:spAutoFit/>
          </a:bodyPr>
          <a:lstStyle/>
          <a:p>
            <a:r>
              <a:rPr lang="en-AU" dirty="0"/>
              <a:t>205 </a:t>
            </a:r>
            <a:r>
              <a:rPr lang="en-AU" dirty="0" err="1"/>
              <a:t>yr</a:t>
            </a:r>
            <a:endParaRPr lang="en-AU" dirty="0"/>
          </a:p>
        </p:txBody>
      </p:sp>
      <p:pic>
        <p:nvPicPr>
          <p:cNvPr id="33" name="Picture 32">
            <a:extLst>
              <a:ext uri="{FF2B5EF4-FFF2-40B4-BE49-F238E27FC236}">
                <a16:creationId xmlns:a16="http://schemas.microsoft.com/office/drawing/2014/main" id="{5A79FBFC-D6D6-2FA4-421F-27527689C1B7}"/>
              </a:ext>
            </a:extLst>
          </p:cNvPr>
          <p:cNvPicPr>
            <a:picLocks noChangeAspect="1"/>
          </p:cNvPicPr>
          <p:nvPr/>
        </p:nvPicPr>
        <p:blipFill>
          <a:blip r:embed="rId4"/>
          <a:stretch>
            <a:fillRect/>
          </a:stretch>
        </p:blipFill>
        <p:spPr>
          <a:xfrm>
            <a:off x="292032" y="1479447"/>
            <a:ext cx="6674927" cy="1584480"/>
          </a:xfrm>
          <a:prstGeom prst="rect">
            <a:avLst/>
          </a:prstGeom>
        </p:spPr>
      </p:pic>
      <p:cxnSp>
        <p:nvCxnSpPr>
          <p:cNvPr id="34" name="Straight Connector 33">
            <a:extLst>
              <a:ext uri="{FF2B5EF4-FFF2-40B4-BE49-F238E27FC236}">
                <a16:creationId xmlns:a16="http://schemas.microsoft.com/office/drawing/2014/main" id="{0FBD38AB-8EA3-C707-1886-463F070929BE}"/>
              </a:ext>
            </a:extLst>
          </p:cNvPr>
          <p:cNvCxnSpPr/>
          <p:nvPr/>
        </p:nvCxnSpPr>
        <p:spPr>
          <a:xfrm>
            <a:off x="2589378" y="1410606"/>
            <a:ext cx="0" cy="141014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6BD1E7-AA4E-2D5A-233B-B96145ADB9E5}"/>
              </a:ext>
            </a:extLst>
          </p:cNvPr>
          <p:cNvSpPr txBox="1"/>
          <p:nvPr/>
        </p:nvSpPr>
        <p:spPr>
          <a:xfrm>
            <a:off x="2377226" y="1628800"/>
            <a:ext cx="1286460" cy="151884"/>
          </a:xfrm>
          <a:prstGeom prst="rect">
            <a:avLst/>
          </a:prstGeom>
          <a:noFill/>
        </p:spPr>
        <p:txBody>
          <a:bodyPr wrap="square" rtlCol="0">
            <a:spAutoFit/>
          </a:bodyPr>
          <a:lstStyle/>
          <a:p>
            <a:r>
              <a:rPr lang="en-AU" dirty="0"/>
              <a:t>79.6 </a:t>
            </a:r>
            <a:r>
              <a:rPr lang="en-AU" dirty="0" err="1"/>
              <a:t>yr</a:t>
            </a:r>
            <a:endParaRPr lang="en-AU" dirty="0"/>
          </a:p>
        </p:txBody>
      </p:sp>
      <p:cxnSp>
        <p:nvCxnSpPr>
          <p:cNvPr id="36" name="Straight Connector 35">
            <a:extLst>
              <a:ext uri="{FF2B5EF4-FFF2-40B4-BE49-F238E27FC236}">
                <a16:creationId xmlns:a16="http://schemas.microsoft.com/office/drawing/2014/main" id="{A13CE472-3F56-AF07-37E4-62DDA58ED875}"/>
              </a:ext>
            </a:extLst>
          </p:cNvPr>
          <p:cNvCxnSpPr/>
          <p:nvPr/>
        </p:nvCxnSpPr>
        <p:spPr>
          <a:xfrm>
            <a:off x="2058045" y="1410606"/>
            <a:ext cx="0" cy="1410144"/>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AC1240D-9EEA-4700-C122-29E8A341F137}"/>
              </a:ext>
            </a:extLst>
          </p:cNvPr>
          <p:cNvSpPr txBox="1"/>
          <p:nvPr/>
        </p:nvSpPr>
        <p:spPr>
          <a:xfrm>
            <a:off x="1592934" y="1916832"/>
            <a:ext cx="1286460" cy="151884"/>
          </a:xfrm>
          <a:prstGeom prst="rect">
            <a:avLst/>
          </a:prstGeom>
          <a:noFill/>
        </p:spPr>
        <p:txBody>
          <a:bodyPr wrap="square" rtlCol="0">
            <a:spAutoFit/>
          </a:bodyPr>
          <a:lstStyle/>
          <a:p>
            <a:r>
              <a:rPr lang="en-AU" dirty="0"/>
              <a:t>50 </a:t>
            </a:r>
            <a:r>
              <a:rPr lang="en-AU" dirty="0" err="1"/>
              <a:t>yr</a:t>
            </a:r>
            <a:endParaRPr lang="en-AU" dirty="0"/>
          </a:p>
        </p:txBody>
      </p:sp>
      <p:sp>
        <p:nvSpPr>
          <p:cNvPr id="38" name="TextBox 37">
            <a:extLst>
              <a:ext uri="{FF2B5EF4-FFF2-40B4-BE49-F238E27FC236}">
                <a16:creationId xmlns:a16="http://schemas.microsoft.com/office/drawing/2014/main" id="{2477D686-7E25-BE5B-B6E1-D4016E5D302B}"/>
              </a:ext>
            </a:extLst>
          </p:cNvPr>
          <p:cNvSpPr txBox="1"/>
          <p:nvPr/>
        </p:nvSpPr>
        <p:spPr>
          <a:xfrm>
            <a:off x="3462427" y="1685294"/>
            <a:ext cx="3430692" cy="707886"/>
          </a:xfrm>
          <a:prstGeom prst="rect">
            <a:avLst/>
          </a:prstGeom>
          <a:noFill/>
        </p:spPr>
        <p:txBody>
          <a:bodyPr wrap="square" rtlCol="0">
            <a:spAutoFit/>
          </a:bodyPr>
          <a:lstStyle/>
          <a:p>
            <a:r>
              <a:rPr lang="en-AU" sz="2000" dirty="0">
                <a:latin typeface="Arial" panose="020B0604020202020204" pitchFamily="34" charset="0"/>
                <a:cs typeface="Arial" panose="020B0604020202020204" pitchFamily="34" charset="0"/>
              </a:rPr>
              <a:t> LAKE GEORGE</a:t>
            </a:r>
          </a:p>
          <a:p>
            <a:r>
              <a:rPr lang="en-AU" sz="2000" dirty="0">
                <a:latin typeface="Arial" panose="020B0604020202020204" pitchFamily="34" charset="0"/>
                <a:cs typeface="Arial" panose="020B0604020202020204" pitchFamily="34" charset="0"/>
              </a:rPr>
              <a:t> Time range 1820-2022CE</a:t>
            </a:r>
          </a:p>
        </p:txBody>
      </p:sp>
      <p:cxnSp>
        <p:nvCxnSpPr>
          <p:cNvPr id="39" name="Straight Connector 38">
            <a:extLst>
              <a:ext uri="{FF2B5EF4-FFF2-40B4-BE49-F238E27FC236}">
                <a16:creationId xmlns:a16="http://schemas.microsoft.com/office/drawing/2014/main" id="{60B54E54-193D-0339-BA17-C3EC05552F03}"/>
              </a:ext>
            </a:extLst>
          </p:cNvPr>
          <p:cNvCxnSpPr/>
          <p:nvPr/>
        </p:nvCxnSpPr>
        <p:spPr>
          <a:xfrm>
            <a:off x="5179041" y="1611970"/>
            <a:ext cx="0" cy="1410144"/>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6907642D-DF4D-FD32-85D6-EC9BA55D0E4A}"/>
              </a:ext>
            </a:extLst>
          </p:cNvPr>
          <p:cNvPicPr>
            <a:picLocks noChangeAspect="1"/>
          </p:cNvPicPr>
          <p:nvPr/>
        </p:nvPicPr>
        <p:blipFill>
          <a:blip r:embed="rId5"/>
          <a:stretch>
            <a:fillRect/>
          </a:stretch>
        </p:blipFill>
        <p:spPr>
          <a:xfrm>
            <a:off x="256599" y="3124009"/>
            <a:ext cx="6730757" cy="1517501"/>
          </a:xfrm>
          <a:prstGeom prst="rect">
            <a:avLst/>
          </a:prstGeom>
        </p:spPr>
      </p:pic>
      <p:cxnSp>
        <p:nvCxnSpPr>
          <p:cNvPr id="43" name="Straight Connector 42">
            <a:extLst>
              <a:ext uri="{FF2B5EF4-FFF2-40B4-BE49-F238E27FC236}">
                <a16:creationId xmlns:a16="http://schemas.microsoft.com/office/drawing/2014/main" id="{6329F117-2CC2-A877-B52F-2A3846AE19DE}"/>
              </a:ext>
            </a:extLst>
          </p:cNvPr>
          <p:cNvCxnSpPr>
            <a:cxnSpLocks/>
          </p:cNvCxnSpPr>
          <p:nvPr/>
        </p:nvCxnSpPr>
        <p:spPr>
          <a:xfrm>
            <a:off x="1321479" y="3169798"/>
            <a:ext cx="0" cy="1459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92DE5E-E994-01DA-0DA0-B8DD1DB2BE58}"/>
              </a:ext>
            </a:extLst>
          </p:cNvPr>
          <p:cNvCxnSpPr>
            <a:cxnSpLocks/>
          </p:cNvCxnSpPr>
          <p:nvPr/>
        </p:nvCxnSpPr>
        <p:spPr>
          <a:xfrm>
            <a:off x="2760812" y="2949777"/>
            <a:ext cx="0" cy="1459046"/>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0D110BB-44D3-2482-5D66-61DA67EC67E2}"/>
              </a:ext>
            </a:extLst>
          </p:cNvPr>
          <p:cNvSpPr txBox="1"/>
          <p:nvPr/>
        </p:nvSpPr>
        <p:spPr>
          <a:xfrm>
            <a:off x="2566164" y="3134705"/>
            <a:ext cx="1099222" cy="212420"/>
          </a:xfrm>
          <a:prstGeom prst="rect">
            <a:avLst/>
          </a:prstGeom>
          <a:noFill/>
        </p:spPr>
        <p:txBody>
          <a:bodyPr wrap="square" rtlCol="0">
            <a:spAutoFit/>
          </a:bodyPr>
          <a:lstStyle/>
          <a:p>
            <a:r>
              <a:rPr lang="en-AU" dirty="0"/>
              <a:t>88.8 </a:t>
            </a:r>
            <a:r>
              <a:rPr lang="en-AU" dirty="0" err="1"/>
              <a:t>yr</a:t>
            </a:r>
            <a:endParaRPr lang="en-AU" dirty="0"/>
          </a:p>
        </p:txBody>
      </p:sp>
      <p:sp>
        <p:nvSpPr>
          <p:cNvPr id="46" name="TextBox 45">
            <a:extLst>
              <a:ext uri="{FF2B5EF4-FFF2-40B4-BE49-F238E27FC236}">
                <a16:creationId xmlns:a16="http://schemas.microsoft.com/office/drawing/2014/main" id="{8CA15AC9-4D7E-3183-249A-87B662EDB2FD}"/>
              </a:ext>
            </a:extLst>
          </p:cNvPr>
          <p:cNvSpPr txBox="1"/>
          <p:nvPr/>
        </p:nvSpPr>
        <p:spPr>
          <a:xfrm>
            <a:off x="5037988" y="4143855"/>
            <a:ext cx="1121576" cy="212420"/>
          </a:xfrm>
          <a:prstGeom prst="rect">
            <a:avLst/>
          </a:prstGeom>
          <a:noFill/>
        </p:spPr>
        <p:txBody>
          <a:bodyPr wrap="square" rtlCol="0">
            <a:spAutoFit/>
          </a:bodyPr>
          <a:lstStyle/>
          <a:p>
            <a:r>
              <a:rPr lang="en-AU" dirty="0"/>
              <a:t>220 </a:t>
            </a:r>
            <a:r>
              <a:rPr lang="en-AU" dirty="0" err="1"/>
              <a:t>yr</a:t>
            </a:r>
            <a:endParaRPr lang="en-AU" dirty="0"/>
          </a:p>
        </p:txBody>
      </p:sp>
      <p:sp>
        <p:nvSpPr>
          <p:cNvPr id="48" name="TextBox 47">
            <a:extLst>
              <a:ext uri="{FF2B5EF4-FFF2-40B4-BE49-F238E27FC236}">
                <a16:creationId xmlns:a16="http://schemas.microsoft.com/office/drawing/2014/main" id="{F5E537F4-97E5-7246-E88C-9284167DCFF4}"/>
              </a:ext>
            </a:extLst>
          </p:cNvPr>
          <p:cNvSpPr txBox="1"/>
          <p:nvPr/>
        </p:nvSpPr>
        <p:spPr>
          <a:xfrm>
            <a:off x="1120696" y="3471391"/>
            <a:ext cx="917850" cy="461665"/>
          </a:xfrm>
          <a:prstGeom prst="rect">
            <a:avLst/>
          </a:prstGeom>
          <a:noFill/>
        </p:spPr>
        <p:txBody>
          <a:bodyPr wrap="square" rtlCol="0">
            <a:spAutoFit/>
          </a:bodyPr>
          <a:lstStyle/>
          <a:p>
            <a:r>
              <a:rPr lang="en-AU" dirty="0"/>
              <a:t>11 </a:t>
            </a:r>
            <a:r>
              <a:rPr lang="en-AU" dirty="0" err="1"/>
              <a:t>yr</a:t>
            </a:r>
            <a:endParaRPr lang="en-AU" dirty="0"/>
          </a:p>
        </p:txBody>
      </p:sp>
      <p:cxnSp>
        <p:nvCxnSpPr>
          <p:cNvPr id="49" name="Straight Connector 48">
            <a:extLst>
              <a:ext uri="{FF2B5EF4-FFF2-40B4-BE49-F238E27FC236}">
                <a16:creationId xmlns:a16="http://schemas.microsoft.com/office/drawing/2014/main" id="{3259E908-DB44-7394-3665-4B23659C5FF7}"/>
              </a:ext>
            </a:extLst>
          </p:cNvPr>
          <p:cNvCxnSpPr>
            <a:cxnSpLocks/>
          </p:cNvCxnSpPr>
          <p:nvPr/>
        </p:nvCxnSpPr>
        <p:spPr>
          <a:xfrm>
            <a:off x="2141316" y="2947367"/>
            <a:ext cx="0" cy="1459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8386884-56A6-1C16-8C42-73B7816F0594}"/>
              </a:ext>
            </a:extLst>
          </p:cNvPr>
          <p:cNvCxnSpPr>
            <a:cxnSpLocks/>
          </p:cNvCxnSpPr>
          <p:nvPr/>
        </p:nvCxnSpPr>
        <p:spPr>
          <a:xfrm>
            <a:off x="1866205" y="2780928"/>
            <a:ext cx="0" cy="1459046"/>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5EE5638-2004-4DDA-8CA9-A32C5B83A6FD}"/>
              </a:ext>
            </a:extLst>
          </p:cNvPr>
          <p:cNvSpPr txBox="1"/>
          <p:nvPr/>
        </p:nvSpPr>
        <p:spPr>
          <a:xfrm>
            <a:off x="1646386" y="3793759"/>
            <a:ext cx="1040725" cy="212420"/>
          </a:xfrm>
          <a:prstGeom prst="rect">
            <a:avLst/>
          </a:prstGeom>
          <a:noFill/>
        </p:spPr>
        <p:txBody>
          <a:bodyPr wrap="square" rtlCol="0">
            <a:spAutoFit/>
          </a:bodyPr>
          <a:lstStyle/>
          <a:p>
            <a:r>
              <a:rPr lang="en-AU" dirty="0"/>
              <a:t>42 </a:t>
            </a:r>
            <a:r>
              <a:rPr lang="en-AU" dirty="0" err="1"/>
              <a:t>yr</a:t>
            </a:r>
            <a:endParaRPr lang="en-AU" dirty="0"/>
          </a:p>
        </p:txBody>
      </p:sp>
      <p:sp>
        <p:nvSpPr>
          <p:cNvPr id="52" name="TextBox 51">
            <a:extLst>
              <a:ext uri="{FF2B5EF4-FFF2-40B4-BE49-F238E27FC236}">
                <a16:creationId xmlns:a16="http://schemas.microsoft.com/office/drawing/2014/main" id="{608C695C-E621-3197-ABEE-583E62BEC1D3}"/>
              </a:ext>
            </a:extLst>
          </p:cNvPr>
          <p:cNvSpPr txBox="1"/>
          <p:nvPr/>
        </p:nvSpPr>
        <p:spPr>
          <a:xfrm>
            <a:off x="1820874" y="3429000"/>
            <a:ext cx="1099222" cy="212420"/>
          </a:xfrm>
          <a:prstGeom prst="rect">
            <a:avLst/>
          </a:prstGeom>
          <a:noFill/>
        </p:spPr>
        <p:txBody>
          <a:bodyPr wrap="square" rtlCol="0">
            <a:spAutoFit/>
          </a:bodyPr>
          <a:lstStyle/>
          <a:p>
            <a:r>
              <a:rPr lang="en-AU" dirty="0"/>
              <a:t>55 </a:t>
            </a:r>
            <a:r>
              <a:rPr lang="en-AU" dirty="0" err="1"/>
              <a:t>yr</a:t>
            </a:r>
            <a:endParaRPr lang="en-AU" dirty="0"/>
          </a:p>
        </p:txBody>
      </p:sp>
      <p:cxnSp>
        <p:nvCxnSpPr>
          <p:cNvPr id="26" name="Straight Connector 25">
            <a:extLst>
              <a:ext uri="{FF2B5EF4-FFF2-40B4-BE49-F238E27FC236}">
                <a16:creationId xmlns:a16="http://schemas.microsoft.com/office/drawing/2014/main" id="{F627D022-DD13-C5FD-895B-A9D4CC850B17}"/>
              </a:ext>
            </a:extLst>
          </p:cNvPr>
          <p:cNvCxnSpPr>
            <a:cxnSpLocks/>
          </p:cNvCxnSpPr>
          <p:nvPr/>
        </p:nvCxnSpPr>
        <p:spPr>
          <a:xfrm flipH="1">
            <a:off x="2048920" y="1311209"/>
            <a:ext cx="9125" cy="4938372"/>
          </a:xfrm>
          <a:prstGeom prst="line">
            <a:avLst/>
          </a:prstGeom>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A9F399C8-4B9A-CFE7-5D33-021A40E4B8DA}"/>
              </a:ext>
            </a:extLst>
          </p:cNvPr>
          <p:cNvPicPr>
            <a:picLocks noChangeAspect="1"/>
          </p:cNvPicPr>
          <p:nvPr/>
        </p:nvPicPr>
        <p:blipFill>
          <a:blip r:embed="rId6"/>
          <a:stretch>
            <a:fillRect/>
          </a:stretch>
        </p:blipFill>
        <p:spPr>
          <a:xfrm>
            <a:off x="289021" y="-47209"/>
            <a:ext cx="6667500" cy="1753049"/>
          </a:xfrm>
          <a:prstGeom prst="rect">
            <a:avLst/>
          </a:prstGeom>
        </p:spPr>
      </p:pic>
      <p:sp>
        <p:nvSpPr>
          <p:cNvPr id="63" name="TextBox 62">
            <a:extLst>
              <a:ext uri="{FF2B5EF4-FFF2-40B4-BE49-F238E27FC236}">
                <a16:creationId xmlns:a16="http://schemas.microsoft.com/office/drawing/2014/main" id="{AE173D33-E490-6E2F-9A74-38A5AE0D4948}"/>
              </a:ext>
            </a:extLst>
          </p:cNvPr>
          <p:cNvSpPr txBox="1"/>
          <p:nvPr/>
        </p:nvSpPr>
        <p:spPr>
          <a:xfrm>
            <a:off x="3424952" y="77634"/>
            <a:ext cx="3764008" cy="707886"/>
          </a:xfrm>
          <a:prstGeom prst="rect">
            <a:avLst/>
          </a:prstGeom>
          <a:noFill/>
        </p:spPr>
        <p:txBody>
          <a:bodyPr wrap="square" rtlCol="0">
            <a:spAutoFit/>
          </a:bodyPr>
          <a:lstStyle/>
          <a:p>
            <a:r>
              <a:rPr lang="en-AU" sz="1463" dirty="0">
                <a:latin typeface="Arial" panose="020B0604020202020204" pitchFamily="34" charset="0"/>
                <a:cs typeface="Arial" panose="020B0604020202020204" pitchFamily="34" charset="0"/>
              </a:rPr>
              <a:t> </a:t>
            </a:r>
            <a:r>
              <a:rPr lang="en-AU" sz="2000" dirty="0">
                <a:latin typeface="Arial" panose="020B0604020202020204" pitchFamily="34" charset="0"/>
                <a:cs typeface="Arial" panose="020B0604020202020204" pitchFamily="34" charset="0"/>
              </a:rPr>
              <a:t>COSMIC RAY  RESTRICTED </a:t>
            </a:r>
          </a:p>
          <a:p>
            <a:r>
              <a:rPr lang="en-AU" sz="2000" dirty="0">
                <a:latin typeface="Arial" panose="020B0604020202020204" pitchFamily="34" charset="0"/>
                <a:cs typeface="Arial" panose="020B0604020202020204" pitchFamily="34" charset="0"/>
              </a:rPr>
              <a:t>Time range 1800-1995CE</a:t>
            </a:r>
          </a:p>
        </p:txBody>
      </p:sp>
      <p:cxnSp>
        <p:nvCxnSpPr>
          <p:cNvPr id="47" name="Straight Connector 46">
            <a:extLst>
              <a:ext uri="{FF2B5EF4-FFF2-40B4-BE49-F238E27FC236}">
                <a16:creationId xmlns:a16="http://schemas.microsoft.com/office/drawing/2014/main" id="{CB88C9B8-29B1-F893-ED81-A36C73D7AD53}"/>
              </a:ext>
            </a:extLst>
          </p:cNvPr>
          <p:cNvCxnSpPr>
            <a:cxnSpLocks/>
          </p:cNvCxnSpPr>
          <p:nvPr/>
        </p:nvCxnSpPr>
        <p:spPr>
          <a:xfrm flipH="1">
            <a:off x="4916409" y="517534"/>
            <a:ext cx="29752" cy="5738174"/>
          </a:xfrm>
          <a:prstGeom prst="line">
            <a:avLst/>
          </a:prstGeom>
          <a:ln w="127000">
            <a:solidFill>
              <a:schemeClr val="accent1">
                <a:shade val="95000"/>
                <a:satMod val="105000"/>
                <a:alpha val="2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BF9B984-8FFA-4DC4-33AB-6240648F42E6}"/>
              </a:ext>
            </a:extLst>
          </p:cNvPr>
          <p:cNvCxnSpPr>
            <a:cxnSpLocks/>
          </p:cNvCxnSpPr>
          <p:nvPr/>
        </p:nvCxnSpPr>
        <p:spPr>
          <a:xfrm flipH="1">
            <a:off x="2644291" y="490367"/>
            <a:ext cx="29752" cy="5738174"/>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F8B3F45-F53E-F758-6B57-2B6025ECFDE5}"/>
              </a:ext>
            </a:extLst>
          </p:cNvPr>
          <p:cNvCxnSpPr>
            <a:cxnSpLocks/>
          </p:cNvCxnSpPr>
          <p:nvPr/>
        </p:nvCxnSpPr>
        <p:spPr>
          <a:xfrm flipH="1">
            <a:off x="2031506" y="478275"/>
            <a:ext cx="29752" cy="5738174"/>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58DA1B4-4831-A765-4B69-D1500AEB85F3}"/>
              </a:ext>
            </a:extLst>
          </p:cNvPr>
          <p:cNvSpPr txBox="1"/>
          <p:nvPr/>
        </p:nvSpPr>
        <p:spPr>
          <a:xfrm>
            <a:off x="3770608" y="4725144"/>
            <a:ext cx="2969733" cy="3257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Brahmaputra</a:t>
            </a:r>
          </a:p>
          <a:p>
            <a:r>
              <a:rPr lang="en-US" sz="2000" dirty="0">
                <a:latin typeface="Arial" panose="020B0604020202020204" pitchFamily="34" charset="0"/>
                <a:cs typeface="Arial" panose="020B0604020202020204" pitchFamily="34" charset="0"/>
              </a:rPr>
              <a:t>Time span  1800-2001</a:t>
            </a:r>
            <a:endParaRPr lang="en-AU"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809B3E-B666-EF6A-D7B2-C064C79D741B}"/>
              </a:ext>
            </a:extLst>
          </p:cNvPr>
          <p:cNvSpPr txBox="1"/>
          <p:nvPr/>
        </p:nvSpPr>
        <p:spPr>
          <a:xfrm>
            <a:off x="3621979" y="3283265"/>
            <a:ext cx="2969733" cy="3257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Hawkesbury R</a:t>
            </a:r>
          </a:p>
          <a:p>
            <a:r>
              <a:rPr lang="en-US" sz="2000" dirty="0">
                <a:latin typeface="Arial" panose="020B0604020202020204" pitchFamily="34" charset="0"/>
                <a:cs typeface="Arial" panose="020B0604020202020204" pitchFamily="34" charset="0"/>
              </a:rPr>
              <a:t>Time span  1800-2020</a:t>
            </a:r>
            <a:endParaRPr lang="en-AU" sz="2000" dirty="0">
              <a:latin typeface="Arial" panose="020B0604020202020204" pitchFamily="34" charset="0"/>
              <a:cs typeface="Arial" panose="020B0604020202020204" pitchFamily="34" charset="0"/>
            </a:endParaRPr>
          </a:p>
        </p:txBody>
      </p:sp>
      <p:sp>
        <p:nvSpPr>
          <p:cNvPr id="11" name="TextBox 43">
            <a:extLst>
              <a:ext uri="{FF2B5EF4-FFF2-40B4-BE49-F238E27FC236}">
                <a16:creationId xmlns:a16="http://schemas.microsoft.com/office/drawing/2014/main" id="{9CC4FA48-A75E-C7C2-0FEB-2526E0B21E22}"/>
              </a:ext>
            </a:extLst>
          </p:cNvPr>
          <p:cNvSpPr txBox="1"/>
          <p:nvPr/>
        </p:nvSpPr>
        <p:spPr>
          <a:xfrm>
            <a:off x="1696760" y="171250"/>
            <a:ext cx="2015441" cy="42762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err="1">
                <a:latin typeface="Arial" panose="020B0604020202020204" pitchFamily="34" charset="0"/>
                <a:cs typeface="Arial" panose="020B0604020202020204" pitchFamily="34" charset="0"/>
              </a:rPr>
              <a:t>Gleissberg</a:t>
            </a:r>
            <a:r>
              <a:rPr lang="en-AU" dirty="0">
                <a:latin typeface="Arial" panose="020B0604020202020204" pitchFamily="34" charset="0"/>
                <a:cs typeface="Arial" panose="020B0604020202020204" pitchFamily="34" charset="0"/>
              </a:rPr>
              <a:t>?</a:t>
            </a:r>
          </a:p>
        </p:txBody>
      </p:sp>
      <p:cxnSp>
        <p:nvCxnSpPr>
          <p:cNvPr id="12" name="Straight Arrow Connector 11">
            <a:extLst>
              <a:ext uri="{FF2B5EF4-FFF2-40B4-BE49-F238E27FC236}">
                <a16:creationId xmlns:a16="http://schemas.microsoft.com/office/drawing/2014/main" id="{1721F541-1280-AE1D-8D62-2BED110A0D2D}"/>
              </a:ext>
            </a:extLst>
          </p:cNvPr>
          <p:cNvCxnSpPr/>
          <p:nvPr/>
        </p:nvCxnSpPr>
        <p:spPr bwMode="auto">
          <a:xfrm>
            <a:off x="2272824" y="590808"/>
            <a:ext cx="336551" cy="28505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3" name="TextBox 43">
            <a:extLst>
              <a:ext uri="{FF2B5EF4-FFF2-40B4-BE49-F238E27FC236}">
                <a16:creationId xmlns:a16="http://schemas.microsoft.com/office/drawing/2014/main" id="{8DDDBEED-917D-169A-1FD9-72D1D97F0231}"/>
              </a:ext>
            </a:extLst>
          </p:cNvPr>
          <p:cNvSpPr txBox="1"/>
          <p:nvPr/>
        </p:nvSpPr>
        <p:spPr>
          <a:xfrm>
            <a:off x="5106845" y="797664"/>
            <a:ext cx="2015441" cy="42762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latin typeface="Arial" panose="020B0604020202020204" pitchFamily="34" charset="0"/>
                <a:cs typeface="Arial" panose="020B0604020202020204" pitchFamily="34" charset="0"/>
              </a:rPr>
              <a:t>De Vries?</a:t>
            </a:r>
          </a:p>
        </p:txBody>
      </p:sp>
      <p:cxnSp>
        <p:nvCxnSpPr>
          <p:cNvPr id="14" name="Straight Arrow Connector 13">
            <a:extLst>
              <a:ext uri="{FF2B5EF4-FFF2-40B4-BE49-F238E27FC236}">
                <a16:creationId xmlns:a16="http://schemas.microsoft.com/office/drawing/2014/main" id="{DF8081B0-0C27-2F5E-B1E7-F6186E3EE41A}"/>
              </a:ext>
            </a:extLst>
          </p:cNvPr>
          <p:cNvCxnSpPr>
            <a:cxnSpLocks/>
          </p:cNvCxnSpPr>
          <p:nvPr/>
        </p:nvCxnSpPr>
        <p:spPr bwMode="auto">
          <a:xfrm flipH="1">
            <a:off x="5007096" y="1220171"/>
            <a:ext cx="362072" cy="12475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7" name="Rectangle 16">
            <a:extLst>
              <a:ext uri="{FF2B5EF4-FFF2-40B4-BE49-F238E27FC236}">
                <a16:creationId xmlns:a16="http://schemas.microsoft.com/office/drawing/2014/main" id="{8DD3B049-63BD-086C-ABE9-F797CE0122E3}"/>
              </a:ext>
            </a:extLst>
          </p:cNvPr>
          <p:cNvSpPr/>
          <p:nvPr/>
        </p:nvSpPr>
        <p:spPr bwMode="auto">
          <a:xfrm>
            <a:off x="256600" y="6327173"/>
            <a:ext cx="11979426" cy="6421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22" name="TextBox 21">
            <a:extLst>
              <a:ext uri="{FF2B5EF4-FFF2-40B4-BE49-F238E27FC236}">
                <a16:creationId xmlns:a16="http://schemas.microsoft.com/office/drawing/2014/main" id="{F0062B4F-671B-A078-F406-9662C1F6A0BD}"/>
              </a:ext>
            </a:extLst>
          </p:cNvPr>
          <p:cNvSpPr txBox="1"/>
          <p:nvPr/>
        </p:nvSpPr>
        <p:spPr>
          <a:xfrm>
            <a:off x="1018626" y="6165666"/>
            <a:ext cx="6710383"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0                  100                200                300</a:t>
            </a:r>
          </a:p>
        </p:txBody>
      </p:sp>
      <p:sp>
        <p:nvSpPr>
          <p:cNvPr id="23" name="TextBox 22">
            <a:extLst>
              <a:ext uri="{FF2B5EF4-FFF2-40B4-BE49-F238E27FC236}">
                <a16:creationId xmlns:a16="http://schemas.microsoft.com/office/drawing/2014/main" id="{594676BB-3A95-DB52-D2EE-EB402EE0710B}"/>
              </a:ext>
            </a:extLst>
          </p:cNvPr>
          <p:cNvSpPr txBox="1"/>
          <p:nvPr/>
        </p:nvSpPr>
        <p:spPr>
          <a:xfrm>
            <a:off x="3527278" y="6466061"/>
            <a:ext cx="3469434"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Period          (years)</a:t>
            </a:r>
          </a:p>
        </p:txBody>
      </p:sp>
      <p:sp>
        <p:nvSpPr>
          <p:cNvPr id="24" name="Rectangle 23">
            <a:extLst>
              <a:ext uri="{FF2B5EF4-FFF2-40B4-BE49-F238E27FC236}">
                <a16:creationId xmlns:a16="http://schemas.microsoft.com/office/drawing/2014/main" id="{43A7C797-0756-D9F2-0E92-8D92C5930491}"/>
              </a:ext>
            </a:extLst>
          </p:cNvPr>
          <p:cNvSpPr/>
          <p:nvPr/>
        </p:nvSpPr>
        <p:spPr bwMode="auto">
          <a:xfrm>
            <a:off x="682363" y="668125"/>
            <a:ext cx="378676" cy="53531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28" name="TextBox 27">
            <a:extLst>
              <a:ext uri="{FF2B5EF4-FFF2-40B4-BE49-F238E27FC236}">
                <a16:creationId xmlns:a16="http://schemas.microsoft.com/office/drawing/2014/main" id="{37F920A6-FA10-10DD-0E51-F732EC7D391C}"/>
              </a:ext>
            </a:extLst>
          </p:cNvPr>
          <p:cNvSpPr txBox="1"/>
          <p:nvPr/>
        </p:nvSpPr>
        <p:spPr>
          <a:xfrm rot="16200000">
            <a:off x="-1941580" y="2830129"/>
            <a:ext cx="5662887"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Power          </a:t>
            </a:r>
            <a:r>
              <a:rPr lang="en-AU" dirty="0" err="1">
                <a:latin typeface="Arial" panose="020B0604020202020204" pitchFamily="34" charset="0"/>
                <a:cs typeface="Arial" panose="020B0604020202020204" pitchFamily="34" charset="0"/>
              </a:rPr>
              <a:t>Power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Power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Power</a:t>
            </a:r>
            <a:endParaRPr lang="en-AU" dirty="0">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2B4C5163-7F0F-4DE8-E1DA-110683E46667}"/>
              </a:ext>
            </a:extLst>
          </p:cNvPr>
          <p:cNvPicPr>
            <a:picLocks noChangeAspect="1"/>
          </p:cNvPicPr>
          <p:nvPr/>
        </p:nvPicPr>
        <p:blipFill rotWithShape="1">
          <a:blip r:embed="rId7"/>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1393022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6">
            <a:extLst>
              <a:ext uri="{FF2B5EF4-FFF2-40B4-BE49-F238E27FC236}">
                <a16:creationId xmlns:a16="http://schemas.microsoft.com/office/drawing/2014/main" id="{B2FDEEBE-6BE5-9FA4-B79D-E47B34A32883}"/>
              </a:ext>
            </a:extLst>
          </p:cNvPr>
          <p:cNvSpPr txBox="1"/>
          <p:nvPr/>
        </p:nvSpPr>
        <p:spPr>
          <a:xfrm>
            <a:off x="767408" y="117693"/>
            <a:ext cx="9953626" cy="674030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The short 200 </a:t>
            </a:r>
            <a:r>
              <a:rPr lang="en-AU" sz="3600" dirty="0" err="1">
                <a:solidFill>
                  <a:srgbClr val="FFFF00"/>
                </a:solidFill>
                <a:latin typeface="Arial" panose="020B0604020202020204" pitchFamily="34" charset="0"/>
                <a:cs typeface="Arial" panose="020B0604020202020204" pitchFamily="34" charset="0"/>
              </a:rPr>
              <a:t>yr</a:t>
            </a:r>
            <a:r>
              <a:rPr lang="en-AU" sz="3600" dirty="0">
                <a:solidFill>
                  <a:srgbClr val="FFFF00"/>
                </a:solidFill>
                <a:latin typeface="Arial" panose="020B0604020202020204" pitchFamily="34" charset="0"/>
                <a:cs typeface="Arial" panose="020B0604020202020204" pitchFamily="34" charset="0"/>
              </a:rPr>
              <a:t> segment of  NGRIP 10Be data shows a diffuse spectral peak ~60 - 100 </a:t>
            </a:r>
            <a:r>
              <a:rPr lang="en-AU" sz="3600" dirty="0" err="1">
                <a:solidFill>
                  <a:srgbClr val="FFFF00"/>
                </a:solidFill>
                <a:latin typeface="Arial" panose="020B0604020202020204" pitchFamily="34" charset="0"/>
                <a:cs typeface="Arial" panose="020B0604020202020204" pitchFamily="34" charset="0"/>
              </a:rPr>
              <a:t>yr</a:t>
            </a:r>
            <a:r>
              <a:rPr lang="en-AU" sz="3600" dirty="0">
                <a:solidFill>
                  <a:srgbClr val="FFFF00"/>
                </a:solidFill>
                <a:latin typeface="Arial" panose="020B0604020202020204" pitchFamily="34" charset="0"/>
                <a:cs typeface="Arial" panose="020B0604020202020204" pitchFamily="34" charset="0"/>
              </a:rPr>
              <a:t> period.</a:t>
            </a:r>
          </a:p>
          <a:p>
            <a:endParaRPr lang="en-AU" sz="3600" dirty="0">
              <a:solidFill>
                <a:srgbClr val="FFFF00"/>
              </a:solidFill>
              <a:latin typeface="Arial" panose="020B0604020202020204" pitchFamily="34" charset="0"/>
              <a:cs typeface="Arial" panose="020B0604020202020204" pitchFamily="34" charset="0"/>
            </a:endParaRPr>
          </a:p>
          <a:p>
            <a:r>
              <a:rPr lang="en-AU" sz="3600" dirty="0">
                <a:solidFill>
                  <a:srgbClr val="FFFF00"/>
                </a:solidFill>
                <a:latin typeface="Arial" panose="020B0604020202020204" pitchFamily="34" charset="0"/>
                <a:cs typeface="Arial" panose="020B0604020202020204" pitchFamily="34" charset="0"/>
              </a:rPr>
              <a:t>This is lower resolution than shown in the Lake George and Brahmaputra data sets</a:t>
            </a:r>
          </a:p>
          <a:p>
            <a:endParaRPr lang="en-AU" sz="3600" dirty="0">
              <a:solidFill>
                <a:srgbClr val="FFFF00"/>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à"/>
            </a:pPr>
            <a:r>
              <a:rPr lang="en-AU" sz="3600" dirty="0">
                <a:solidFill>
                  <a:srgbClr val="FFFF00"/>
                </a:solidFill>
                <a:latin typeface="Arial" panose="020B0604020202020204" pitchFamily="34" charset="0"/>
                <a:cs typeface="Arial" panose="020B0604020202020204" pitchFamily="34" charset="0"/>
                <a:sym typeface="Wingdings" panose="05000000000000000000" pitchFamily="2" charset="2"/>
              </a:rPr>
              <a:t>Cosmic ray spectra </a:t>
            </a:r>
            <a:r>
              <a:rPr lang="en-AU" sz="3600" b="1" dirty="0">
                <a:solidFill>
                  <a:srgbClr val="FFFF00"/>
                </a:solidFill>
                <a:latin typeface="Arial" panose="020B0604020202020204" pitchFamily="34" charset="0"/>
                <a:cs typeface="Arial" panose="020B0604020202020204" pitchFamily="34" charset="0"/>
                <a:sym typeface="Wingdings" panose="05000000000000000000" pitchFamily="2" charset="2"/>
              </a:rPr>
              <a:t>show some correlation </a:t>
            </a:r>
            <a:r>
              <a:rPr lang="en-AU" sz="3600" dirty="0">
                <a:solidFill>
                  <a:srgbClr val="FFFF00"/>
                </a:solidFill>
                <a:latin typeface="Arial" panose="020B0604020202020204" pitchFamily="34" charset="0"/>
                <a:cs typeface="Arial" panose="020B0604020202020204" pitchFamily="34" charset="0"/>
                <a:sym typeface="Wingdings" panose="05000000000000000000" pitchFamily="2" charset="2"/>
              </a:rPr>
              <a:t>with  multi-decadal rainfall variations</a:t>
            </a:r>
          </a:p>
          <a:p>
            <a:pPr marL="571500" indent="-571500">
              <a:buFont typeface="Wingdings" panose="05000000000000000000" pitchFamily="2" charset="2"/>
              <a:buChar char="à"/>
            </a:pPr>
            <a:r>
              <a:rPr lang="en-AU" sz="3600" dirty="0">
                <a:solidFill>
                  <a:srgbClr val="FFFF00"/>
                </a:solidFill>
                <a:latin typeface="Arial" panose="020B0604020202020204" pitchFamily="34" charset="0"/>
                <a:cs typeface="Arial" panose="020B0604020202020204" pitchFamily="34" charset="0"/>
                <a:sym typeface="Wingdings" panose="05000000000000000000" pitchFamily="2" charset="2"/>
              </a:rPr>
              <a:t> solar mechanisms associated with cosmic ray phenomena </a:t>
            </a:r>
            <a:r>
              <a:rPr lang="en-AU" sz="3600" b="1" dirty="0">
                <a:solidFill>
                  <a:srgbClr val="FFFF00"/>
                </a:solidFill>
                <a:latin typeface="Arial" panose="020B0604020202020204" pitchFamily="34" charset="0"/>
                <a:cs typeface="Arial" panose="020B0604020202020204" pitchFamily="34" charset="0"/>
                <a:sym typeface="Wingdings" panose="05000000000000000000" pitchFamily="2" charset="2"/>
              </a:rPr>
              <a:t>may influence earth cloud-rainfall  phenomena </a:t>
            </a:r>
            <a:endParaRPr lang="en-AU"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280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6">
            <a:extLst>
              <a:ext uri="{FF2B5EF4-FFF2-40B4-BE49-F238E27FC236}">
                <a16:creationId xmlns:a16="http://schemas.microsoft.com/office/drawing/2014/main" id="{B2FDEEBE-6BE5-9FA4-B79D-E47B34A32883}"/>
              </a:ext>
            </a:extLst>
          </p:cNvPr>
          <p:cNvSpPr txBox="1"/>
          <p:nvPr/>
        </p:nvSpPr>
        <p:spPr>
          <a:xfrm>
            <a:off x="335360" y="117693"/>
            <a:ext cx="12097344" cy="5940088"/>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SOME CONSIDERATIONS ON SOLAR ACTIVITY AND COSMIC RAY SPECTRA</a:t>
            </a:r>
          </a:p>
          <a:p>
            <a:endParaRPr lang="en-AU" sz="3600" b="1" dirty="0">
              <a:solidFill>
                <a:srgbClr val="FFFF00"/>
              </a:solidFill>
              <a:latin typeface="Arial" panose="020B0604020202020204" pitchFamily="34" charset="0"/>
              <a:cs typeface="Arial" panose="020B0604020202020204" pitchFamily="34" charset="0"/>
            </a:endParaRPr>
          </a:p>
          <a:p>
            <a:r>
              <a:rPr lang="en-AU" sz="3400" dirty="0">
                <a:solidFill>
                  <a:srgbClr val="FFFF00"/>
                </a:solidFill>
                <a:latin typeface="Arial" panose="020B0604020202020204" pitchFamily="34" charset="0"/>
                <a:cs typeface="Arial" panose="020B0604020202020204" pitchFamily="34" charset="0"/>
              </a:rPr>
              <a:t>McCracken et al 2013 show that cos ray spectra show variations in spectral maxima for data from times of</a:t>
            </a:r>
          </a:p>
          <a:p>
            <a:pPr marL="457200" indent="-457200">
              <a:buFont typeface="Arial" panose="020B0604020202020204" pitchFamily="34" charset="0"/>
              <a:buChar char="•"/>
            </a:pPr>
            <a:r>
              <a:rPr lang="en-AU" sz="3400" dirty="0">
                <a:solidFill>
                  <a:srgbClr val="FFFF00"/>
                </a:solidFill>
                <a:latin typeface="Arial" panose="020B0604020202020204" pitchFamily="34" charset="0"/>
                <a:cs typeface="Arial" panose="020B0604020202020204" pitchFamily="34" charset="0"/>
              </a:rPr>
              <a:t>Time spans </a:t>
            </a:r>
            <a:r>
              <a:rPr lang="en-AU" sz="3400" b="1" dirty="0">
                <a:solidFill>
                  <a:srgbClr val="FFFF00"/>
                </a:solidFill>
                <a:latin typeface="Arial" panose="020B0604020202020204" pitchFamily="34" charset="0"/>
                <a:cs typeface="Arial" panose="020B0604020202020204" pitchFamily="34" charset="0"/>
              </a:rPr>
              <a:t>containing</a:t>
            </a:r>
            <a:r>
              <a:rPr lang="en-AU" sz="3400" dirty="0">
                <a:solidFill>
                  <a:srgbClr val="FFFF00"/>
                </a:solidFill>
                <a:latin typeface="Arial" panose="020B0604020202020204" pitchFamily="34" charset="0"/>
                <a:cs typeface="Arial" panose="020B0604020202020204" pitchFamily="34" charset="0"/>
              </a:rPr>
              <a:t> Grand Minima (GM)</a:t>
            </a:r>
          </a:p>
          <a:p>
            <a:pPr marL="457200" indent="-457200">
              <a:buFont typeface="Arial" panose="020B0604020202020204" pitchFamily="34" charset="0"/>
              <a:buChar char="•"/>
            </a:pPr>
            <a:r>
              <a:rPr lang="en-AU" sz="3400" dirty="0">
                <a:solidFill>
                  <a:srgbClr val="FFFF00"/>
                </a:solidFill>
                <a:latin typeface="Arial" panose="020B0604020202020204" pitchFamily="34" charset="0"/>
                <a:cs typeface="Arial" panose="020B0604020202020204" pitchFamily="34" charset="0"/>
              </a:rPr>
              <a:t>Compared with time spans </a:t>
            </a:r>
            <a:r>
              <a:rPr lang="en-AU" sz="3400" b="1" dirty="0">
                <a:solidFill>
                  <a:srgbClr val="FFFF00"/>
                </a:solidFill>
                <a:latin typeface="Arial" panose="020B0604020202020204" pitchFamily="34" charset="0"/>
                <a:cs typeface="Arial" panose="020B0604020202020204" pitchFamily="34" charset="0"/>
              </a:rPr>
              <a:t>without</a:t>
            </a:r>
            <a:r>
              <a:rPr lang="en-AU" sz="3400" dirty="0">
                <a:solidFill>
                  <a:srgbClr val="FFFF00"/>
                </a:solidFill>
                <a:latin typeface="Arial" panose="020B0604020202020204" pitchFamily="34" charset="0"/>
                <a:cs typeface="Arial" panose="020B0604020202020204" pitchFamily="34" charset="0"/>
              </a:rPr>
              <a:t> GM</a:t>
            </a:r>
          </a:p>
          <a:p>
            <a:endParaRPr lang="en-AU" sz="3400" dirty="0">
              <a:solidFill>
                <a:srgbClr val="FFFF00"/>
              </a:solidFill>
              <a:latin typeface="Arial" panose="020B0604020202020204" pitchFamily="34" charset="0"/>
              <a:cs typeface="Arial" panose="020B0604020202020204" pitchFamily="34" charset="0"/>
            </a:endParaRPr>
          </a:p>
          <a:p>
            <a:r>
              <a:rPr lang="en-AU" sz="3400" dirty="0">
                <a:solidFill>
                  <a:srgbClr val="FFFF00"/>
                </a:solidFill>
                <a:latin typeface="Arial" panose="020B0604020202020204" pitchFamily="34" charset="0"/>
                <a:cs typeface="Arial" panose="020B0604020202020204" pitchFamily="34" charset="0"/>
              </a:rPr>
              <a:t>Most recent GM ended after Dalton GM (1400-1850 CE)</a:t>
            </a:r>
          </a:p>
          <a:p>
            <a:r>
              <a:rPr lang="en-AU" sz="3400" dirty="0">
                <a:solidFill>
                  <a:srgbClr val="FFFF00"/>
                </a:solidFill>
                <a:latin typeface="Arial" panose="020B0604020202020204" pitchFamily="34" charset="0"/>
                <a:cs typeface="Arial" panose="020B0604020202020204" pitchFamily="34" charset="0"/>
              </a:rPr>
              <a:t>Hence Brahmaputra data from 1319 is </a:t>
            </a:r>
            <a:r>
              <a:rPr lang="en-AU" sz="3400" b="1" dirty="0">
                <a:solidFill>
                  <a:srgbClr val="FFFF00"/>
                </a:solidFill>
                <a:latin typeface="Arial" panose="020B0604020202020204" pitchFamily="34" charset="0"/>
                <a:cs typeface="Arial" panose="020B0604020202020204" pitchFamily="34" charset="0"/>
              </a:rPr>
              <a:t>dominated by GM</a:t>
            </a:r>
          </a:p>
          <a:p>
            <a:r>
              <a:rPr lang="en-AU" sz="3400" dirty="0">
                <a:solidFill>
                  <a:srgbClr val="FFFF00"/>
                </a:solidFill>
                <a:latin typeface="Arial" panose="020B0604020202020204" pitchFamily="34" charset="0"/>
                <a:cs typeface="Arial" panose="020B0604020202020204" pitchFamily="34" charset="0"/>
              </a:rPr>
              <a:t>Records from 1800-present dominated by </a:t>
            </a:r>
            <a:r>
              <a:rPr lang="en-AU" sz="3400" b="1" dirty="0">
                <a:solidFill>
                  <a:srgbClr val="FFFF00"/>
                </a:solidFill>
                <a:latin typeface="Arial" panose="020B0604020202020204" pitchFamily="34" charset="0"/>
                <a:cs typeface="Arial" panose="020B0604020202020204" pitchFamily="34" charset="0"/>
              </a:rPr>
              <a:t>absence</a:t>
            </a:r>
            <a:r>
              <a:rPr lang="en-AU" sz="3400" dirty="0">
                <a:solidFill>
                  <a:srgbClr val="FFFF00"/>
                </a:solidFill>
                <a:latin typeface="Arial" panose="020B0604020202020204" pitchFamily="34" charset="0"/>
                <a:cs typeface="Arial" panose="020B0604020202020204" pitchFamily="34" charset="0"/>
              </a:rPr>
              <a:t> of GM </a:t>
            </a:r>
          </a:p>
        </p:txBody>
      </p:sp>
      <p:pic>
        <p:nvPicPr>
          <p:cNvPr id="2" name="Picture 1">
            <a:extLst>
              <a:ext uri="{FF2B5EF4-FFF2-40B4-BE49-F238E27FC236}">
                <a16:creationId xmlns:a16="http://schemas.microsoft.com/office/drawing/2014/main" id="{0687985E-11F1-FA10-42E9-B52AB7F06420}"/>
              </a:ext>
            </a:extLst>
          </p:cNvPr>
          <p:cNvPicPr>
            <a:picLocks noChangeAspect="1"/>
          </p:cNvPicPr>
          <p:nvPr/>
        </p:nvPicPr>
        <p:blipFill rotWithShape="1">
          <a:blip r:embed="rId2"/>
          <a:srcRect l="5113" t="11151" r="64175" b="74150"/>
          <a:stretch/>
        </p:blipFill>
        <p:spPr>
          <a:xfrm>
            <a:off x="8616280" y="5895306"/>
            <a:ext cx="3575720" cy="962694"/>
          </a:xfrm>
          <a:prstGeom prst="rect">
            <a:avLst/>
          </a:prstGeom>
        </p:spPr>
      </p:pic>
    </p:spTree>
    <p:extLst>
      <p:ext uri="{BB962C8B-B14F-4D97-AF65-F5344CB8AC3E}">
        <p14:creationId xmlns:p14="http://schemas.microsoft.com/office/powerpoint/2010/main" val="1889769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4E5CF-B378-D19A-1FEB-4A61BCAF20AA}"/>
              </a:ext>
            </a:extLst>
          </p:cNvPr>
          <p:cNvPicPr>
            <a:picLocks noChangeAspect="1"/>
          </p:cNvPicPr>
          <p:nvPr/>
        </p:nvPicPr>
        <p:blipFill>
          <a:blip r:embed="rId2"/>
          <a:stretch>
            <a:fillRect/>
          </a:stretch>
        </p:blipFill>
        <p:spPr>
          <a:xfrm>
            <a:off x="623392" y="1268760"/>
            <a:ext cx="9144000" cy="5143500"/>
          </a:xfrm>
          <a:prstGeom prst="rect">
            <a:avLst/>
          </a:prstGeom>
        </p:spPr>
      </p:pic>
      <p:sp>
        <p:nvSpPr>
          <p:cNvPr id="4" name="TextBox 46">
            <a:extLst>
              <a:ext uri="{FF2B5EF4-FFF2-40B4-BE49-F238E27FC236}">
                <a16:creationId xmlns:a16="http://schemas.microsoft.com/office/drawing/2014/main" id="{0D013BFB-6ED3-F91B-5633-EB800C6B7708}"/>
              </a:ext>
            </a:extLst>
          </p:cNvPr>
          <p:cNvSpPr txBox="1"/>
          <p:nvPr/>
        </p:nvSpPr>
        <p:spPr>
          <a:xfrm>
            <a:off x="335360" y="117693"/>
            <a:ext cx="12097344" cy="1077218"/>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200" dirty="0">
                <a:solidFill>
                  <a:srgbClr val="FFFF00"/>
                </a:solidFill>
                <a:latin typeface="Arial" panose="020B0604020202020204" pitchFamily="34" charset="0"/>
                <a:cs typeface="Arial" panose="020B0604020202020204" pitchFamily="34" charset="0"/>
              </a:rPr>
              <a:t>FUTURE FLOOD-DOMINANT PERIODS FOR HAWKESBURY RIVER – PROJECTED FROM 220 </a:t>
            </a:r>
            <a:r>
              <a:rPr lang="en-AU" sz="3200" dirty="0" err="1">
                <a:solidFill>
                  <a:srgbClr val="FFFF00"/>
                </a:solidFill>
                <a:latin typeface="Arial" panose="020B0604020202020204" pitchFamily="34" charset="0"/>
                <a:cs typeface="Arial" panose="020B0604020202020204" pitchFamily="34" charset="0"/>
              </a:rPr>
              <a:t>yr</a:t>
            </a:r>
            <a:r>
              <a:rPr lang="en-AU" sz="3200" dirty="0">
                <a:solidFill>
                  <a:srgbClr val="FFFF00"/>
                </a:solidFill>
                <a:latin typeface="Arial" panose="020B0604020202020204" pitchFamily="34" charset="0"/>
                <a:cs typeface="Arial" panose="020B0604020202020204" pitchFamily="34" charset="0"/>
              </a:rPr>
              <a:t> HISTORY</a:t>
            </a:r>
          </a:p>
        </p:txBody>
      </p:sp>
      <p:sp>
        <p:nvSpPr>
          <p:cNvPr id="5" name="TextBox 46">
            <a:extLst>
              <a:ext uri="{FF2B5EF4-FFF2-40B4-BE49-F238E27FC236}">
                <a16:creationId xmlns:a16="http://schemas.microsoft.com/office/drawing/2014/main" id="{EDC3062F-96AB-C15C-A0DB-1AF8E04CC32E}"/>
              </a:ext>
            </a:extLst>
          </p:cNvPr>
          <p:cNvSpPr txBox="1"/>
          <p:nvPr/>
        </p:nvSpPr>
        <p:spPr>
          <a:xfrm rot="16200000">
            <a:off x="-405915" y="3090155"/>
            <a:ext cx="3384376"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latin typeface="Arial" panose="020B0604020202020204" pitchFamily="34" charset="0"/>
                <a:cs typeface="Arial" panose="020B0604020202020204" pitchFamily="34" charset="0"/>
              </a:rPr>
              <a:t>Relative flood level (m)</a:t>
            </a:r>
          </a:p>
        </p:txBody>
      </p:sp>
      <p:cxnSp>
        <p:nvCxnSpPr>
          <p:cNvPr id="6" name="Straight Connector 5">
            <a:extLst>
              <a:ext uri="{FF2B5EF4-FFF2-40B4-BE49-F238E27FC236}">
                <a16:creationId xmlns:a16="http://schemas.microsoft.com/office/drawing/2014/main" id="{4A760839-9C93-4034-9704-E6EA6B1D5558}"/>
              </a:ext>
            </a:extLst>
          </p:cNvPr>
          <p:cNvCxnSpPr>
            <a:cxnSpLocks/>
          </p:cNvCxnSpPr>
          <p:nvPr/>
        </p:nvCxnSpPr>
        <p:spPr>
          <a:xfrm>
            <a:off x="6420300" y="1268760"/>
            <a:ext cx="228" cy="4580455"/>
          </a:xfrm>
          <a:prstGeom prst="line">
            <a:avLst/>
          </a:prstGeom>
          <a:ln w="1905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sp>
        <p:nvSpPr>
          <p:cNvPr id="8" name="TextBox 46">
            <a:extLst>
              <a:ext uri="{FF2B5EF4-FFF2-40B4-BE49-F238E27FC236}">
                <a16:creationId xmlns:a16="http://schemas.microsoft.com/office/drawing/2014/main" id="{0E16C270-9390-B3FE-0692-4526EDC5BE2C}"/>
              </a:ext>
            </a:extLst>
          </p:cNvPr>
          <p:cNvSpPr txBox="1"/>
          <p:nvPr/>
        </p:nvSpPr>
        <p:spPr>
          <a:xfrm>
            <a:off x="3503204" y="1757768"/>
            <a:ext cx="3384376"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latin typeface="Arial" panose="020B0604020202020204" pitchFamily="34" charset="0"/>
                <a:cs typeface="Arial" panose="020B0604020202020204" pitchFamily="34" charset="0"/>
              </a:rPr>
              <a:t>Historical floods</a:t>
            </a:r>
          </a:p>
        </p:txBody>
      </p:sp>
      <p:sp>
        <p:nvSpPr>
          <p:cNvPr id="9" name="TextBox 46">
            <a:extLst>
              <a:ext uri="{FF2B5EF4-FFF2-40B4-BE49-F238E27FC236}">
                <a16:creationId xmlns:a16="http://schemas.microsoft.com/office/drawing/2014/main" id="{9949899A-EB60-6207-05CD-8DE0DCB214C9}"/>
              </a:ext>
            </a:extLst>
          </p:cNvPr>
          <p:cNvSpPr txBox="1"/>
          <p:nvPr/>
        </p:nvSpPr>
        <p:spPr>
          <a:xfrm>
            <a:off x="2492094" y="4799924"/>
            <a:ext cx="3384376"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C000"/>
                </a:solidFill>
                <a:latin typeface="Arial" panose="020B0604020202020204" pitchFamily="34" charset="0"/>
                <a:cs typeface="Arial" panose="020B0604020202020204" pitchFamily="34" charset="0"/>
              </a:rPr>
              <a:t>Multi-decadal cycles in historical data</a:t>
            </a:r>
          </a:p>
        </p:txBody>
      </p:sp>
      <p:cxnSp>
        <p:nvCxnSpPr>
          <p:cNvPr id="11" name="Straight Arrow Connector 10">
            <a:extLst>
              <a:ext uri="{FF2B5EF4-FFF2-40B4-BE49-F238E27FC236}">
                <a16:creationId xmlns:a16="http://schemas.microsoft.com/office/drawing/2014/main" id="{75FB8F14-378F-AF9F-CB28-2B64151632B5}"/>
              </a:ext>
            </a:extLst>
          </p:cNvPr>
          <p:cNvCxnSpPr/>
          <p:nvPr/>
        </p:nvCxnSpPr>
        <p:spPr bwMode="auto">
          <a:xfrm flipH="1">
            <a:off x="5447928" y="2219433"/>
            <a:ext cx="648072" cy="273463"/>
          </a:xfrm>
          <a:prstGeom prst="straightConnector1">
            <a:avLst/>
          </a:prstGeom>
          <a:solidFill>
            <a:schemeClr val="accent1"/>
          </a:solidFill>
          <a:ln w="63500"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5F881DB2-6691-0435-BADE-1E7739830A40}"/>
              </a:ext>
            </a:extLst>
          </p:cNvPr>
          <p:cNvCxnSpPr>
            <a:cxnSpLocks/>
          </p:cNvCxnSpPr>
          <p:nvPr/>
        </p:nvCxnSpPr>
        <p:spPr bwMode="auto">
          <a:xfrm flipV="1">
            <a:off x="4871864" y="5073387"/>
            <a:ext cx="1004606" cy="371837"/>
          </a:xfrm>
          <a:prstGeom prst="straightConnector1">
            <a:avLst/>
          </a:prstGeom>
          <a:solidFill>
            <a:schemeClr val="accent1"/>
          </a:solidFill>
          <a:ln w="63500" cap="flat" cmpd="sng" algn="ctr">
            <a:solidFill>
              <a:srgbClr val="FFC000"/>
            </a:solidFill>
            <a:prstDash val="solid"/>
            <a:round/>
            <a:headEnd type="none" w="med" len="med"/>
            <a:tailEnd type="triangle"/>
          </a:ln>
          <a:effectLst/>
        </p:spPr>
      </p:cxnSp>
      <p:sp>
        <p:nvSpPr>
          <p:cNvPr id="17" name="TextBox 46">
            <a:extLst>
              <a:ext uri="{FF2B5EF4-FFF2-40B4-BE49-F238E27FC236}">
                <a16:creationId xmlns:a16="http://schemas.microsoft.com/office/drawing/2014/main" id="{ACAFA73A-A78C-DC85-CB28-CE53CF54FCE7}"/>
              </a:ext>
            </a:extLst>
          </p:cNvPr>
          <p:cNvSpPr txBox="1"/>
          <p:nvPr/>
        </p:nvSpPr>
        <p:spPr>
          <a:xfrm>
            <a:off x="6792273" y="1969995"/>
            <a:ext cx="2470042"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0000"/>
                </a:solidFill>
                <a:latin typeface="Arial" panose="020B0604020202020204" pitchFamily="34" charset="0"/>
                <a:cs typeface="Arial" panose="020B0604020202020204" pitchFamily="34" charset="0"/>
              </a:rPr>
              <a:t>Future projected multi-decadal cycles  </a:t>
            </a:r>
          </a:p>
        </p:txBody>
      </p:sp>
      <p:cxnSp>
        <p:nvCxnSpPr>
          <p:cNvPr id="18" name="Straight Arrow Connector 17">
            <a:extLst>
              <a:ext uri="{FF2B5EF4-FFF2-40B4-BE49-F238E27FC236}">
                <a16:creationId xmlns:a16="http://schemas.microsoft.com/office/drawing/2014/main" id="{B56BE9C0-CAD9-F10A-5949-06C6CEA68839}"/>
              </a:ext>
            </a:extLst>
          </p:cNvPr>
          <p:cNvCxnSpPr>
            <a:cxnSpLocks/>
          </p:cNvCxnSpPr>
          <p:nvPr/>
        </p:nvCxnSpPr>
        <p:spPr bwMode="auto">
          <a:xfrm flipH="1">
            <a:off x="6960096" y="3126231"/>
            <a:ext cx="462784" cy="446785"/>
          </a:xfrm>
          <a:prstGeom prst="straightConnector1">
            <a:avLst/>
          </a:prstGeom>
          <a:solidFill>
            <a:schemeClr val="accent1"/>
          </a:solidFill>
          <a:ln w="63500" cap="flat" cmpd="sng" algn="ctr">
            <a:solidFill>
              <a:srgbClr val="FF0000"/>
            </a:solidFill>
            <a:prstDash val="solid"/>
            <a:round/>
            <a:headEnd type="none" w="med" len="med"/>
            <a:tailEnd type="triangle"/>
          </a:ln>
          <a:effectLst/>
        </p:spPr>
      </p:cxnSp>
      <p:sp>
        <p:nvSpPr>
          <p:cNvPr id="20" name="TextBox 46">
            <a:extLst>
              <a:ext uri="{FF2B5EF4-FFF2-40B4-BE49-F238E27FC236}">
                <a16:creationId xmlns:a16="http://schemas.microsoft.com/office/drawing/2014/main" id="{29383A6E-F7E3-E088-F992-DE83F4963E09}"/>
              </a:ext>
            </a:extLst>
          </p:cNvPr>
          <p:cNvSpPr txBox="1"/>
          <p:nvPr/>
        </p:nvSpPr>
        <p:spPr>
          <a:xfrm>
            <a:off x="4149757" y="5959527"/>
            <a:ext cx="3384376"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latin typeface="Arial" panose="020B0604020202020204" pitchFamily="34" charset="0"/>
                <a:cs typeface="Arial" panose="020B0604020202020204" pitchFamily="34" charset="0"/>
              </a:rPr>
              <a:t>Year CE</a:t>
            </a:r>
          </a:p>
        </p:txBody>
      </p:sp>
      <p:sp>
        <p:nvSpPr>
          <p:cNvPr id="21" name="TextBox 46">
            <a:extLst>
              <a:ext uri="{FF2B5EF4-FFF2-40B4-BE49-F238E27FC236}">
                <a16:creationId xmlns:a16="http://schemas.microsoft.com/office/drawing/2014/main" id="{4EFFFD9F-B99B-21B6-A9C7-B560D473DE50}"/>
              </a:ext>
            </a:extLst>
          </p:cNvPr>
          <p:cNvSpPr txBox="1"/>
          <p:nvPr/>
        </p:nvSpPr>
        <p:spPr>
          <a:xfrm>
            <a:off x="6390777" y="4848949"/>
            <a:ext cx="2698263" cy="707886"/>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2000" dirty="0">
                <a:latin typeface="Arial" panose="020B0604020202020204" pitchFamily="34" charset="0"/>
                <a:cs typeface="Arial" panose="020B0604020202020204" pitchFamily="34" charset="0"/>
              </a:rPr>
              <a:t>Highest risk predicted for  2032-2042</a:t>
            </a:r>
          </a:p>
        </p:txBody>
      </p:sp>
      <p:cxnSp>
        <p:nvCxnSpPr>
          <p:cNvPr id="22" name="Straight Arrow Connector 21">
            <a:extLst>
              <a:ext uri="{FF2B5EF4-FFF2-40B4-BE49-F238E27FC236}">
                <a16:creationId xmlns:a16="http://schemas.microsoft.com/office/drawing/2014/main" id="{721923D8-AAA5-7568-BF7E-22CF6D398FB6}"/>
              </a:ext>
            </a:extLst>
          </p:cNvPr>
          <p:cNvCxnSpPr>
            <a:cxnSpLocks/>
          </p:cNvCxnSpPr>
          <p:nvPr/>
        </p:nvCxnSpPr>
        <p:spPr bwMode="auto">
          <a:xfrm flipV="1">
            <a:off x="6420528" y="4149080"/>
            <a:ext cx="0" cy="148184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pic>
        <p:nvPicPr>
          <p:cNvPr id="2" name="Picture 1">
            <a:extLst>
              <a:ext uri="{FF2B5EF4-FFF2-40B4-BE49-F238E27FC236}">
                <a16:creationId xmlns:a16="http://schemas.microsoft.com/office/drawing/2014/main" id="{C7B21DDE-4900-AB71-DF97-3F4AA79B231F}"/>
              </a:ext>
            </a:extLst>
          </p:cNvPr>
          <p:cNvPicPr>
            <a:picLocks noChangeAspect="1"/>
          </p:cNvPicPr>
          <p:nvPr/>
        </p:nvPicPr>
        <p:blipFill rotWithShape="1">
          <a:blip r:embed="rId3"/>
          <a:srcRect l="5113" t="11151" r="64175" b="74150"/>
          <a:stretch/>
        </p:blipFill>
        <p:spPr>
          <a:xfrm>
            <a:off x="9089040" y="6022588"/>
            <a:ext cx="3102960" cy="835412"/>
          </a:xfrm>
          <a:prstGeom prst="rect">
            <a:avLst/>
          </a:prstGeom>
        </p:spPr>
      </p:pic>
      <p:sp>
        <p:nvSpPr>
          <p:cNvPr id="7" name="TextBox 46">
            <a:extLst>
              <a:ext uri="{FF2B5EF4-FFF2-40B4-BE49-F238E27FC236}">
                <a16:creationId xmlns:a16="http://schemas.microsoft.com/office/drawing/2014/main" id="{482330D5-605D-D45E-4AA6-F84507F537E6}"/>
              </a:ext>
            </a:extLst>
          </p:cNvPr>
          <p:cNvSpPr txBox="1"/>
          <p:nvPr/>
        </p:nvSpPr>
        <p:spPr>
          <a:xfrm>
            <a:off x="682372" y="6362219"/>
            <a:ext cx="7717884"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800" dirty="0">
                <a:solidFill>
                  <a:srgbClr val="FFFF00"/>
                </a:solidFill>
                <a:latin typeface="Arial" panose="020B0604020202020204" pitchFamily="34" charset="0"/>
                <a:cs typeface="Arial" panose="020B0604020202020204" pitchFamily="34" charset="0"/>
              </a:rPr>
              <a:t>Asten and McCracken,  EGU 2023</a:t>
            </a:r>
          </a:p>
        </p:txBody>
      </p:sp>
    </p:spTree>
    <p:extLst>
      <p:ext uri="{BB962C8B-B14F-4D97-AF65-F5344CB8AC3E}">
        <p14:creationId xmlns:p14="http://schemas.microsoft.com/office/powerpoint/2010/main" val="1144274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6">
            <a:extLst>
              <a:ext uri="{FF2B5EF4-FFF2-40B4-BE49-F238E27FC236}">
                <a16:creationId xmlns:a16="http://schemas.microsoft.com/office/drawing/2014/main" id="{1AFBA3BD-9773-A177-1138-4C0B0089C612}"/>
              </a:ext>
            </a:extLst>
          </p:cNvPr>
          <p:cNvSpPr txBox="1"/>
          <p:nvPr/>
        </p:nvSpPr>
        <p:spPr>
          <a:xfrm>
            <a:off x="479376" y="-99392"/>
            <a:ext cx="11377264" cy="818685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		CONCLUSIONS – SUMMARY</a:t>
            </a:r>
          </a:p>
          <a:p>
            <a:endParaRPr lang="en-AU" sz="3600" dirty="0">
              <a:solidFill>
                <a:srgbClr val="FFFF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AU" sz="3200" dirty="0">
                <a:solidFill>
                  <a:srgbClr val="FFFF00"/>
                </a:solidFill>
                <a:latin typeface="Arial" panose="020B0604020202020204" pitchFamily="34" charset="0"/>
                <a:cs typeface="Arial" panose="020B0604020202020204" pitchFamily="34" charset="0"/>
              </a:rPr>
              <a:t> Spectra of rainfall/floods in 3 parts of the globe show 	similar peak periods; ~50 </a:t>
            </a:r>
            <a:r>
              <a:rPr lang="en-AU" sz="3200" dirty="0" err="1">
                <a:solidFill>
                  <a:srgbClr val="FFFF00"/>
                </a:solidFill>
                <a:latin typeface="Arial" panose="020B0604020202020204" pitchFamily="34" charset="0"/>
                <a:cs typeface="Arial" panose="020B0604020202020204" pitchFamily="34" charset="0"/>
              </a:rPr>
              <a:t>yr</a:t>
            </a:r>
            <a:r>
              <a:rPr lang="en-AU" sz="3200" dirty="0">
                <a:solidFill>
                  <a:srgbClr val="FFFF00"/>
                </a:solidFill>
                <a:latin typeface="Arial" panose="020B0604020202020204" pitchFamily="34" charset="0"/>
                <a:cs typeface="Arial" panose="020B0604020202020204" pitchFamily="34" charset="0"/>
              </a:rPr>
              <a:t>, </a:t>
            </a:r>
            <a:r>
              <a:rPr lang="en-AU" sz="3200" dirty="0" err="1">
                <a:solidFill>
                  <a:srgbClr val="FFFF00"/>
                </a:solidFill>
                <a:latin typeface="Arial" panose="020B0604020202020204" pitchFamily="34" charset="0"/>
                <a:cs typeface="Arial" panose="020B0604020202020204" pitchFamily="34" charset="0"/>
              </a:rPr>
              <a:t>Gleissberg</a:t>
            </a:r>
            <a:r>
              <a:rPr lang="en-AU" sz="3200" dirty="0">
                <a:solidFill>
                  <a:srgbClr val="FFFF00"/>
                </a:solidFill>
                <a:latin typeface="Arial" panose="020B0604020202020204" pitchFamily="34" charset="0"/>
                <a:cs typeface="Arial" panose="020B0604020202020204" pitchFamily="34" charset="0"/>
              </a:rPr>
              <a:t> (~85 </a:t>
            </a:r>
            <a:r>
              <a:rPr lang="en-AU" sz="3200" dirty="0" err="1">
                <a:solidFill>
                  <a:srgbClr val="FFFF00"/>
                </a:solidFill>
                <a:latin typeface="Arial" panose="020B0604020202020204" pitchFamily="34" charset="0"/>
                <a:cs typeface="Arial" panose="020B0604020202020204" pitchFamily="34" charset="0"/>
              </a:rPr>
              <a:t>yr</a:t>
            </a:r>
            <a:r>
              <a:rPr lang="en-AU" sz="3200" dirty="0">
                <a:solidFill>
                  <a:srgbClr val="FFFF00"/>
                </a:solidFill>
                <a:latin typeface="Arial" panose="020B0604020202020204" pitchFamily="34" charset="0"/>
                <a:cs typeface="Arial" panose="020B0604020202020204" pitchFamily="34" charset="0"/>
              </a:rPr>
              <a:t>) and de 	Vries (200-280 </a:t>
            </a:r>
            <a:r>
              <a:rPr lang="en-AU" sz="3200" dirty="0" err="1">
                <a:solidFill>
                  <a:srgbClr val="FFFF00"/>
                </a:solidFill>
                <a:latin typeface="Arial" panose="020B0604020202020204" pitchFamily="34" charset="0"/>
                <a:cs typeface="Arial" panose="020B0604020202020204" pitchFamily="34" charset="0"/>
              </a:rPr>
              <a:t>yr</a:t>
            </a:r>
            <a:r>
              <a:rPr lang="en-AU" sz="3200" dirty="0">
                <a:solidFill>
                  <a:srgbClr val="FFFF00"/>
                </a:solidFill>
                <a:latin typeface="Arial" panose="020B0604020202020204" pitchFamily="34" charset="0"/>
                <a:cs typeface="Arial" panose="020B0604020202020204" pitchFamily="34" charset="0"/>
              </a:rPr>
              <a:t>)</a:t>
            </a:r>
          </a:p>
          <a:p>
            <a:pPr marL="571500" indent="-571500">
              <a:buFont typeface="Arial" panose="020B0604020202020204" pitchFamily="34" charset="0"/>
              <a:buChar char="•"/>
            </a:pPr>
            <a:r>
              <a:rPr lang="en-AU" sz="3200" dirty="0">
                <a:solidFill>
                  <a:srgbClr val="FFFF00"/>
                </a:solidFill>
                <a:latin typeface="Arial" panose="020B0604020202020204" pitchFamily="34" charset="0"/>
                <a:cs typeface="Arial" panose="020B0604020202020204" pitchFamily="34" charset="0"/>
              </a:rPr>
              <a:t>Oceanic indices ENSO and AMO show similar peak 	periods</a:t>
            </a:r>
          </a:p>
          <a:p>
            <a:pPr marL="571500" indent="-571500">
              <a:buFont typeface="Arial" panose="020B0604020202020204" pitchFamily="34" charset="0"/>
              <a:buChar char="•"/>
            </a:pPr>
            <a:r>
              <a:rPr lang="en-AU" sz="3200" dirty="0">
                <a:solidFill>
                  <a:srgbClr val="FFFF00"/>
                </a:solidFill>
                <a:latin typeface="Arial" panose="020B0604020202020204" pitchFamily="34" charset="0"/>
                <a:cs typeface="Arial" panose="020B0604020202020204" pitchFamily="34" charset="0"/>
              </a:rPr>
              <a:t>Similarity of spectra in different locations, with cosmic ray 	spectra (10Be, 14C), suggests a driver associated with 	</a:t>
            </a:r>
            <a:r>
              <a:rPr lang="en-AU" sz="3200" dirty="0">
                <a:solidFill>
                  <a:srgbClr val="FFFF00"/>
                </a:solidFill>
                <a:latin typeface="Arial" panose="020B0604020202020204" pitchFamily="34" charset="0"/>
                <a:cs typeface="Arial" panose="020B0604020202020204" pitchFamily="34" charset="0"/>
                <a:sym typeface="Wingdings" panose="05000000000000000000" pitchFamily="2" charset="2"/>
              </a:rPr>
              <a:t>solar and 	interplanetary magnetic field variations</a:t>
            </a:r>
            <a:endParaRPr lang="en-AU" sz="3200" dirty="0">
              <a:solidFill>
                <a:srgbClr val="FFFF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AU" sz="3200" dirty="0">
                <a:solidFill>
                  <a:srgbClr val="FFFF00"/>
                </a:solidFill>
                <a:latin typeface="Arial" panose="020B0604020202020204" pitchFamily="34" charset="0"/>
                <a:cs typeface="Arial" panose="020B0604020202020204" pitchFamily="34" charset="0"/>
              </a:rPr>
              <a:t>Stable spectra at inter-decadal periods suggests 	opportunity to predict drought or flood-dominant decades 	~80 years into future – </a:t>
            </a:r>
            <a:r>
              <a:rPr lang="en-AU" sz="3200" dirty="0" err="1">
                <a:solidFill>
                  <a:srgbClr val="FFFF00"/>
                </a:solidFill>
                <a:latin typeface="Arial" panose="020B0604020202020204" pitchFamily="34" charset="0"/>
                <a:cs typeface="Arial" panose="020B0604020202020204" pitchFamily="34" charset="0"/>
              </a:rPr>
              <a:t>eg</a:t>
            </a:r>
            <a:r>
              <a:rPr lang="en-AU" sz="3200" dirty="0">
                <a:solidFill>
                  <a:srgbClr val="FFFF00"/>
                </a:solidFill>
                <a:latin typeface="Arial" panose="020B0604020202020204" pitchFamily="34" charset="0"/>
                <a:cs typeface="Arial" panose="020B0604020202020204" pitchFamily="34" charset="0"/>
              </a:rPr>
              <a:t> Hawkesbury </a:t>
            </a:r>
          </a:p>
          <a:p>
            <a:pPr lvl="8"/>
            <a:r>
              <a:rPr lang="en-AU" sz="3200" dirty="0">
                <a:solidFill>
                  <a:srgbClr val="FFFF00"/>
                </a:solidFill>
                <a:latin typeface="Arial" panose="020B0604020202020204" pitchFamily="34" charset="0"/>
                <a:cs typeface="Arial" panose="020B0604020202020204" pitchFamily="34" charset="0"/>
              </a:rPr>
              <a:t>		River NSW </a:t>
            </a:r>
          </a:p>
          <a:p>
            <a:endParaRPr lang="en-AU" sz="3600" dirty="0">
              <a:solidFill>
                <a:srgbClr val="FFFF00"/>
              </a:solidFill>
              <a:latin typeface="Arial" panose="020B0604020202020204" pitchFamily="34" charset="0"/>
              <a:cs typeface="Arial" panose="020B0604020202020204" pitchFamily="34" charset="0"/>
            </a:endParaRPr>
          </a:p>
          <a:p>
            <a:endParaRPr lang="en-AU" sz="3400"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48C38EC-CB5B-E899-D10F-9A9CB6A8D19E}"/>
              </a:ext>
            </a:extLst>
          </p:cNvPr>
          <p:cNvPicPr>
            <a:picLocks noChangeAspect="1"/>
          </p:cNvPicPr>
          <p:nvPr/>
        </p:nvPicPr>
        <p:blipFill rotWithShape="1">
          <a:blip r:embed="rId2"/>
          <a:srcRect l="5113" t="11151" r="64175" b="74150"/>
          <a:stretch/>
        </p:blipFill>
        <p:spPr>
          <a:xfrm>
            <a:off x="8904311" y="5980058"/>
            <a:ext cx="3260927" cy="877942"/>
          </a:xfrm>
          <a:prstGeom prst="rect">
            <a:avLst/>
          </a:prstGeom>
        </p:spPr>
      </p:pic>
    </p:spTree>
    <p:extLst>
      <p:ext uri="{BB962C8B-B14F-4D97-AF65-F5344CB8AC3E}">
        <p14:creationId xmlns:p14="http://schemas.microsoft.com/office/powerpoint/2010/main" val="878938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6">
            <a:extLst>
              <a:ext uri="{FF2B5EF4-FFF2-40B4-BE49-F238E27FC236}">
                <a16:creationId xmlns:a16="http://schemas.microsoft.com/office/drawing/2014/main" id="{1AFBA3BD-9773-A177-1138-4C0B0089C612}"/>
              </a:ext>
            </a:extLst>
          </p:cNvPr>
          <p:cNvSpPr txBox="1"/>
          <p:nvPr/>
        </p:nvSpPr>
        <p:spPr>
          <a:xfrm>
            <a:off x="479376" y="-99392"/>
            <a:ext cx="11377264" cy="7140416"/>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		CONCLUSIONS - SUPPLEMENTARY</a:t>
            </a:r>
          </a:p>
          <a:p>
            <a:pPr marL="571500" indent="-571500">
              <a:buFont typeface="Arial" panose="020B0604020202020204" pitchFamily="34" charset="0"/>
              <a:buChar char="•"/>
            </a:pPr>
            <a:r>
              <a:rPr lang="en-AU" sz="3200" dirty="0">
                <a:solidFill>
                  <a:srgbClr val="FFFF00"/>
                </a:solidFill>
                <a:latin typeface="Arial" panose="020B0604020202020204" pitchFamily="34" charset="0"/>
                <a:cs typeface="Arial" panose="020B0604020202020204" pitchFamily="34" charset="0"/>
              </a:rPr>
              <a:t>Rainfall/flood patterns at 2 sites in SE Australia have 			similar spectra over past 200 years</a:t>
            </a:r>
          </a:p>
          <a:p>
            <a:r>
              <a:rPr lang="en-AU" sz="3200" dirty="0">
                <a:solidFill>
                  <a:srgbClr val="FFFF00"/>
                </a:solidFill>
                <a:latin typeface="Arial" panose="020B0604020202020204" pitchFamily="34" charset="0"/>
                <a:cs typeface="Arial" panose="020B0604020202020204" pitchFamily="34" charset="0"/>
              </a:rPr>
              <a:t>		(approx. 50, 85, 200+ multi-decadal spectral peaks)</a:t>
            </a:r>
          </a:p>
          <a:p>
            <a:pPr marL="571500" indent="-571500">
              <a:buFont typeface="Arial" panose="020B0604020202020204" pitchFamily="34" charset="0"/>
              <a:buChar char="•"/>
            </a:pPr>
            <a:r>
              <a:rPr lang="en-AU" sz="3200" dirty="0">
                <a:solidFill>
                  <a:srgbClr val="FFFF00"/>
                </a:solidFill>
                <a:latin typeface="Arial" panose="020B0604020202020204" pitchFamily="34" charset="0"/>
                <a:cs typeface="Arial" panose="020B0604020202020204" pitchFamily="34" charset="0"/>
              </a:rPr>
              <a:t>Brahmaputra River has similar spectrum BUT 	</a:t>
            </a:r>
          </a:p>
          <a:p>
            <a:r>
              <a:rPr lang="en-AU" sz="3200" dirty="0">
                <a:solidFill>
                  <a:srgbClr val="FFFF00"/>
                </a:solidFill>
                <a:latin typeface="Arial" panose="020B0604020202020204" pitchFamily="34" charset="0"/>
                <a:cs typeface="Arial" panose="020B0604020202020204" pitchFamily="34" charset="0"/>
              </a:rPr>
              <a:t>		multi-decadal peak periods have opposite phase</a:t>
            </a:r>
          </a:p>
          <a:p>
            <a:pPr marL="571500" indent="-571500">
              <a:buFont typeface="Arial" panose="020B0604020202020204" pitchFamily="34" charset="0"/>
              <a:buChar char="•"/>
            </a:pPr>
            <a:r>
              <a:rPr lang="en-AU" sz="3200" dirty="0">
                <a:solidFill>
                  <a:srgbClr val="FFFF00"/>
                </a:solidFill>
                <a:latin typeface="Arial" panose="020B0604020202020204" pitchFamily="34" charset="0"/>
                <a:cs typeface="Arial" panose="020B0604020202020204" pitchFamily="34" charset="0"/>
              </a:rPr>
              <a:t>ENSO and AMO oceanic indices show similar peaks</a:t>
            </a:r>
          </a:p>
          <a:p>
            <a:pPr marL="571500" indent="-571500">
              <a:buFont typeface="Arial" panose="020B0604020202020204" pitchFamily="34" charset="0"/>
              <a:buChar char="•"/>
            </a:pPr>
            <a:r>
              <a:rPr lang="en-AU" sz="3200" dirty="0">
                <a:solidFill>
                  <a:srgbClr val="FFFF00"/>
                </a:solidFill>
                <a:latin typeface="Arial" panose="020B0604020202020204" pitchFamily="34" charset="0"/>
                <a:cs typeface="Arial" panose="020B0604020202020204" pitchFamily="34" charset="0"/>
              </a:rPr>
              <a:t>These peaks are clear in 10Be and 14C cosmic ray 				proxies of past 10K years</a:t>
            </a:r>
          </a:p>
          <a:p>
            <a:pPr marL="571500" indent="-571500">
              <a:buFont typeface="Arial" panose="020B0604020202020204" pitchFamily="34" charset="0"/>
              <a:buChar char="•"/>
            </a:pPr>
            <a:r>
              <a:rPr lang="en-AU" sz="3200" dirty="0">
                <a:solidFill>
                  <a:srgbClr val="FFFF00"/>
                </a:solidFill>
                <a:latin typeface="Arial" panose="020B0604020202020204" pitchFamily="34" charset="0"/>
                <a:cs typeface="Arial" panose="020B0604020202020204" pitchFamily="34" charset="0"/>
              </a:rPr>
              <a:t>Peaks in cos ray data less clear but identifiable for data of 		past 200 years – peaks may be affected by 				inclusion/exclusion of sunspot Grand Minima </a:t>
            </a:r>
          </a:p>
          <a:p>
            <a:endParaRPr lang="en-AU" sz="3600" dirty="0">
              <a:solidFill>
                <a:srgbClr val="FFFF00"/>
              </a:solidFill>
              <a:latin typeface="Arial" panose="020B0604020202020204" pitchFamily="34" charset="0"/>
              <a:cs typeface="Arial" panose="020B0604020202020204" pitchFamily="34" charset="0"/>
            </a:endParaRPr>
          </a:p>
          <a:p>
            <a:endParaRPr lang="en-AU" sz="3400"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48C38EC-CB5B-E899-D10F-9A9CB6A8D19E}"/>
              </a:ext>
            </a:extLst>
          </p:cNvPr>
          <p:cNvPicPr>
            <a:picLocks noChangeAspect="1"/>
          </p:cNvPicPr>
          <p:nvPr/>
        </p:nvPicPr>
        <p:blipFill rotWithShape="1">
          <a:blip r:embed="rId2"/>
          <a:srcRect l="5113" t="11151" r="64175" b="74150"/>
          <a:stretch/>
        </p:blipFill>
        <p:spPr>
          <a:xfrm>
            <a:off x="8544272" y="5849888"/>
            <a:ext cx="3744416" cy="1008112"/>
          </a:xfrm>
          <a:prstGeom prst="rect">
            <a:avLst/>
          </a:prstGeom>
        </p:spPr>
      </p:pic>
    </p:spTree>
    <p:extLst>
      <p:ext uri="{BB962C8B-B14F-4D97-AF65-F5344CB8AC3E}">
        <p14:creationId xmlns:p14="http://schemas.microsoft.com/office/powerpoint/2010/main" val="139938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6">
            <a:extLst>
              <a:ext uri="{FF2B5EF4-FFF2-40B4-BE49-F238E27FC236}">
                <a16:creationId xmlns:a16="http://schemas.microsoft.com/office/drawing/2014/main" id="{1AFBA3BD-9773-A177-1138-4C0B0089C612}"/>
              </a:ext>
            </a:extLst>
          </p:cNvPr>
          <p:cNvSpPr txBox="1"/>
          <p:nvPr/>
        </p:nvSpPr>
        <p:spPr>
          <a:xfrm>
            <a:off x="479376" y="-99392"/>
            <a:ext cx="11712624" cy="59708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		CONCLUSIONS – SUPPLEMENTARY 										continued</a:t>
            </a:r>
          </a:p>
          <a:p>
            <a:pPr marL="571500" indent="-571500">
              <a:buFont typeface="Arial" panose="020B0604020202020204" pitchFamily="34" charset="0"/>
              <a:buChar char="•"/>
            </a:pPr>
            <a:endParaRPr lang="en-AU" sz="2800" dirty="0">
              <a:solidFill>
                <a:srgbClr val="FFFF00"/>
              </a:solidFill>
              <a:latin typeface="Arial" panose="020B0604020202020204" pitchFamily="34" charset="0"/>
              <a:cs typeface="Arial" panose="020B0604020202020204" pitchFamily="34" charset="0"/>
              <a:sym typeface="Wingdings" panose="05000000000000000000" pitchFamily="2" charset="2"/>
            </a:endParaRPr>
          </a:p>
          <a:p>
            <a:pPr marL="571500" indent="-571500">
              <a:buFont typeface="Arial" panose="020B0604020202020204" pitchFamily="34" charset="0"/>
              <a:buChar char="•"/>
            </a:pPr>
            <a:r>
              <a:rPr lang="en-AU" sz="3600" dirty="0">
                <a:solidFill>
                  <a:srgbClr val="FFFF00"/>
                </a:solidFill>
                <a:latin typeface="Arial" panose="020B0604020202020204" pitchFamily="34" charset="0"/>
                <a:cs typeface="Arial" panose="020B0604020202020204" pitchFamily="34" charset="0"/>
                <a:sym typeface="Wingdings" panose="05000000000000000000" pitchFamily="2" charset="2"/>
              </a:rPr>
              <a:t>Speculate a driver for multi-decadal rainfall/flood 			and ENSO cycles, correlated with solar and 			interplanetary magnetic field variations</a:t>
            </a:r>
          </a:p>
          <a:p>
            <a:pPr marL="571500" indent="-571500">
              <a:buFont typeface="Arial" panose="020B0604020202020204" pitchFamily="34" charset="0"/>
              <a:buChar char="•"/>
            </a:pPr>
            <a:endParaRPr lang="en-AU" sz="3600" dirty="0">
              <a:solidFill>
                <a:srgbClr val="FFFF00"/>
              </a:solidFill>
              <a:latin typeface="Arial" panose="020B0604020202020204" pitchFamily="34" charset="0"/>
              <a:cs typeface="Arial" panose="020B0604020202020204" pitchFamily="34" charset="0"/>
              <a:sym typeface="Wingdings" panose="05000000000000000000" pitchFamily="2" charset="2"/>
            </a:endParaRPr>
          </a:p>
          <a:p>
            <a:pPr marL="457200" indent="-457200">
              <a:buFont typeface="Arial" panose="020B0604020202020204" pitchFamily="34" charset="0"/>
              <a:buChar char="•"/>
            </a:pPr>
            <a:r>
              <a:rPr lang="en-AU" sz="3600" dirty="0">
                <a:solidFill>
                  <a:srgbClr val="FFFF00"/>
                </a:solidFill>
                <a:latin typeface="Arial" panose="020B0604020202020204" pitchFamily="34" charset="0"/>
                <a:cs typeface="Arial" panose="020B0604020202020204" pitchFamily="34" charset="0"/>
                <a:sym typeface="Wingdings" panose="05000000000000000000" pitchFamily="2" charset="2"/>
              </a:rPr>
              <a:t>Observed multi-decadal cycles allow prediction of 			future flood-dominant decades </a:t>
            </a:r>
            <a:endParaRPr lang="en-AU" sz="3600" dirty="0">
              <a:solidFill>
                <a:srgbClr val="FFFF00"/>
              </a:solidFill>
              <a:latin typeface="Arial" panose="020B0604020202020204" pitchFamily="34" charset="0"/>
              <a:cs typeface="Arial" panose="020B0604020202020204" pitchFamily="34" charset="0"/>
            </a:endParaRPr>
          </a:p>
          <a:p>
            <a:endParaRPr lang="en-AU" sz="3200" dirty="0">
              <a:solidFill>
                <a:srgbClr val="FFFF00"/>
              </a:solidFill>
              <a:latin typeface="Arial" panose="020B0604020202020204" pitchFamily="34" charset="0"/>
              <a:cs typeface="Arial" panose="020B0604020202020204" pitchFamily="34" charset="0"/>
            </a:endParaRPr>
          </a:p>
          <a:p>
            <a:endParaRPr lang="en-AU" sz="3400"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48C38EC-CB5B-E899-D10F-9A9CB6A8D19E}"/>
              </a:ext>
            </a:extLst>
          </p:cNvPr>
          <p:cNvPicPr>
            <a:picLocks noChangeAspect="1"/>
          </p:cNvPicPr>
          <p:nvPr/>
        </p:nvPicPr>
        <p:blipFill rotWithShape="1">
          <a:blip r:embed="rId2"/>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2989764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6">
            <a:extLst>
              <a:ext uri="{FF2B5EF4-FFF2-40B4-BE49-F238E27FC236}">
                <a16:creationId xmlns:a16="http://schemas.microsoft.com/office/drawing/2014/main" id="{9015BB36-0B3F-0EE6-6644-7B96531D4819}"/>
              </a:ext>
            </a:extLst>
          </p:cNvPr>
          <p:cNvSpPr txBox="1"/>
          <p:nvPr/>
        </p:nvSpPr>
        <p:spPr>
          <a:xfrm>
            <a:off x="695400" y="764704"/>
            <a:ext cx="11377264" cy="498598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		APPENDIX</a:t>
            </a:r>
          </a:p>
          <a:p>
            <a:endParaRPr lang="en-AU" sz="3600" dirty="0">
              <a:solidFill>
                <a:srgbClr val="FFFF00"/>
              </a:solidFill>
              <a:latin typeface="Arial" panose="020B0604020202020204" pitchFamily="34" charset="0"/>
              <a:cs typeface="Arial" panose="020B0604020202020204" pitchFamily="34" charset="0"/>
            </a:endParaRPr>
          </a:p>
          <a:p>
            <a:r>
              <a:rPr lang="en-AU" sz="3600" dirty="0">
                <a:solidFill>
                  <a:srgbClr val="FFFF00"/>
                </a:solidFill>
                <a:latin typeface="Arial" panose="020B0604020202020204" pitchFamily="34" charset="0"/>
                <a:cs typeface="Arial" panose="020B0604020202020204" pitchFamily="34" charset="0"/>
              </a:rPr>
              <a:t>Brief notes on Murray Darling Basin (East Australia, inland)</a:t>
            </a:r>
          </a:p>
          <a:p>
            <a:r>
              <a:rPr lang="en-AU" sz="3600" dirty="0">
                <a:solidFill>
                  <a:srgbClr val="FFFF00"/>
                </a:solidFill>
                <a:latin typeface="Arial" panose="020B0604020202020204" pitchFamily="34" charset="0"/>
                <a:cs typeface="Arial" panose="020B0604020202020204" pitchFamily="34" charset="0"/>
              </a:rPr>
              <a:t>and</a:t>
            </a:r>
          </a:p>
          <a:p>
            <a:r>
              <a:rPr lang="en-AU" sz="3600" dirty="0">
                <a:solidFill>
                  <a:srgbClr val="FFFF00"/>
                </a:solidFill>
                <a:latin typeface="Arial" panose="020B0604020202020204" pitchFamily="34" charset="0"/>
                <a:cs typeface="Arial" panose="020B0604020202020204" pitchFamily="34" charset="0"/>
              </a:rPr>
              <a:t>Nile River, Egypt</a:t>
            </a:r>
          </a:p>
          <a:p>
            <a:endParaRPr lang="en-AU" sz="3600" dirty="0">
              <a:solidFill>
                <a:srgbClr val="FFFF00"/>
              </a:solidFill>
              <a:latin typeface="Arial" panose="020B0604020202020204" pitchFamily="34" charset="0"/>
              <a:cs typeface="Arial" panose="020B0604020202020204" pitchFamily="34" charset="0"/>
            </a:endParaRPr>
          </a:p>
          <a:p>
            <a:endParaRPr lang="en-AU" sz="3200" dirty="0">
              <a:solidFill>
                <a:srgbClr val="FFFF00"/>
              </a:solidFill>
              <a:latin typeface="Arial" panose="020B0604020202020204" pitchFamily="34" charset="0"/>
              <a:cs typeface="Arial" panose="020B0604020202020204" pitchFamily="34" charset="0"/>
            </a:endParaRPr>
          </a:p>
          <a:p>
            <a:endParaRPr lang="en-AU" sz="3400" dirty="0">
              <a:solidFill>
                <a:srgbClr val="FFFF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93367A4-A4B3-8240-7508-EC449363B167}"/>
              </a:ext>
            </a:extLst>
          </p:cNvPr>
          <p:cNvPicPr>
            <a:picLocks noChangeAspect="1"/>
          </p:cNvPicPr>
          <p:nvPr/>
        </p:nvPicPr>
        <p:blipFill rotWithShape="1">
          <a:blip r:embed="rId2"/>
          <a:srcRect l="5113" t="11151" r="64175" b="74150"/>
          <a:stretch/>
        </p:blipFill>
        <p:spPr>
          <a:xfrm>
            <a:off x="8616280" y="5895306"/>
            <a:ext cx="3575720" cy="962694"/>
          </a:xfrm>
          <a:prstGeom prst="rect">
            <a:avLst/>
          </a:prstGeom>
        </p:spPr>
      </p:pic>
    </p:spTree>
    <p:extLst>
      <p:ext uri="{BB962C8B-B14F-4D97-AF65-F5344CB8AC3E}">
        <p14:creationId xmlns:p14="http://schemas.microsoft.com/office/powerpoint/2010/main" val="658779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56FF8-C28F-183B-6B35-3DBD3A898B92}"/>
              </a:ext>
            </a:extLst>
          </p:cNvPr>
          <p:cNvPicPr>
            <a:picLocks noChangeAspect="1"/>
          </p:cNvPicPr>
          <p:nvPr/>
        </p:nvPicPr>
        <p:blipFill>
          <a:blip r:embed="rId2"/>
          <a:stretch>
            <a:fillRect/>
          </a:stretch>
        </p:blipFill>
        <p:spPr>
          <a:xfrm>
            <a:off x="398307" y="19047"/>
            <a:ext cx="6667500" cy="2975503"/>
          </a:xfrm>
          <a:prstGeom prst="rect">
            <a:avLst/>
          </a:prstGeom>
        </p:spPr>
      </p:pic>
      <p:pic>
        <p:nvPicPr>
          <p:cNvPr id="3" name="Picture 2">
            <a:extLst>
              <a:ext uri="{FF2B5EF4-FFF2-40B4-BE49-F238E27FC236}">
                <a16:creationId xmlns:a16="http://schemas.microsoft.com/office/drawing/2014/main" id="{411F1E16-09F0-D34B-6D50-93E9E3ABC061}"/>
              </a:ext>
            </a:extLst>
          </p:cNvPr>
          <p:cNvPicPr>
            <a:picLocks noChangeAspect="1"/>
          </p:cNvPicPr>
          <p:nvPr/>
        </p:nvPicPr>
        <p:blipFill>
          <a:blip r:embed="rId3"/>
          <a:stretch>
            <a:fillRect/>
          </a:stretch>
        </p:blipFill>
        <p:spPr>
          <a:xfrm>
            <a:off x="398307" y="3725801"/>
            <a:ext cx="6667500" cy="2975503"/>
          </a:xfrm>
          <a:prstGeom prst="rect">
            <a:avLst/>
          </a:prstGeom>
        </p:spPr>
      </p:pic>
      <p:sp>
        <p:nvSpPr>
          <p:cNvPr id="4" name="TextBox 3">
            <a:extLst>
              <a:ext uri="{FF2B5EF4-FFF2-40B4-BE49-F238E27FC236}">
                <a16:creationId xmlns:a16="http://schemas.microsoft.com/office/drawing/2014/main" id="{8C5DDCE8-6545-70B6-FBB0-8A0A3653AE72}"/>
              </a:ext>
            </a:extLst>
          </p:cNvPr>
          <p:cNvSpPr txBox="1"/>
          <p:nvPr/>
        </p:nvSpPr>
        <p:spPr>
          <a:xfrm>
            <a:off x="7487381" y="3284984"/>
            <a:ext cx="4680066" cy="3416320"/>
          </a:xfrm>
          <a:prstGeom prst="rect">
            <a:avLst/>
          </a:prstGeom>
          <a:noFill/>
        </p:spPr>
        <p:txBody>
          <a:bodyPr wrap="square" rtlCol="0">
            <a:spAutoFit/>
          </a:bodyPr>
          <a:lstStyle/>
          <a:p>
            <a:r>
              <a:rPr lang="en-AU" dirty="0">
                <a:solidFill>
                  <a:srgbClr val="FFFF00"/>
                </a:solidFill>
                <a:latin typeface="Arial" panose="020B0604020202020204" pitchFamily="34" charset="0"/>
                <a:cs typeface="Arial" panose="020B0604020202020204" pitchFamily="34" charset="0"/>
              </a:rPr>
              <a:t>Spectrum: </a:t>
            </a:r>
            <a:r>
              <a:rPr lang="en-AU" dirty="0" err="1">
                <a:solidFill>
                  <a:srgbClr val="FFFF00"/>
                </a:solidFill>
                <a:latin typeface="Arial" panose="020B0604020202020204" pitchFamily="34" charset="0"/>
                <a:cs typeface="Arial" panose="020B0604020202020204" pitchFamily="34" charset="0"/>
              </a:rPr>
              <a:t>Gleissberg</a:t>
            </a:r>
            <a:r>
              <a:rPr lang="en-AU" dirty="0">
                <a:solidFill>
                  <a:srgbClr val="FFFF00"/>
                </a:solidFill>
                <a:latin typeface="Arial" panose="020B0604020202020204" pitchFamily="34" charset="0"/>
                <a:cs typeface="Arial" panose="020B0604020202020204" pitchFamily="34" charset="0"/>
              </a:rPr>
              <a:t> period (~80 </a:t>
            </a:r>
            <a:r>
              <a:rPr lang="en-AU" dirty="0" err="1">
                <a:solidFill>
                  <a:srgbClr val="FFFF00"/>
                </a:solidFill>
                <a:latin typeface="Arial" panose="020B0604020202020204" pitchFamily="34" charset="0"/>
                <a:cs typeface="Arial" panose="020B0604020202020204" pitchFamily="34" charset="0"/>
              </a:rPr>
              <a:t>yr</a:t>
            </a:r>
            <a:r>
              <a:rPr lang="en-AU" dirty="0">
                <a:solidFill>
                  <a:srgbClr val="FFFF00"/>
                </a:solidFill>
                <a:latin typeface="Arial" panose="020B0604020202020204" pitchFamily="34" charset="0"/>
                <a:cs typeface="Arial" panose="020B0604020202020204" pitchFamily="34" charset="0"/>
              </a:rPr>
              <a:t>) is muted.</a:t>
            </a:r>
          </a:p>
          <a:p>
            <a:r>
              <a:rPr lang="en-AU" dirty="0">
                <a:solidFill>
                  <a:srgbClr val="FFFF00"/>
                </a:solidFill>
                <a:latin typeface="Arial" panose="020B0604020202020204" pitchFamily="34" charset="0"/>
                <a:cs typeface="Arial" panose="020B0604020202020204" pitchFamily="34" charset="0"/>
              </a:rPr>
              <a:t>But SOI (=atmospheric index) has a similar 50 </a:t>
            </a:r>
            <a:r>
              <a:rPr lang="en-AU" dirty="0" err="1">
                <a:solidFill>
                  <a:srgbClr val="FFFF00"/>
                </a:solidFill>
                <a:latin typeface="Arial" panose="020B0604020202020204" pitchFamily="34" charset="0"/>
                <a:cs typeface="Arial" panose="020B0604020202020204" pitchFamily="34" charset="0"/>
              </a:rPr>
              <a:t>yr</a:t>
            </a:r>
            <a:r>
              <a:rPr lang="en-AU" dirty="0">
                <a:solidFill>
                  <a:srgbClr val="FFFF00"/>
                </a:solidFill>
                <a:latin typeface="Arial" panose="020B0604020202020204" pitchFamily="34" charset="0"/>
                <a:cs typeface="Arial" panose="020B0604020202020204" pitchFamily="34" charset="0"/>
              </a:rPr>
              <a:t> peak – see next slide).</a:t>
            </a:r>
          </a:p>
          <a:p>
            <a:r>
              <a:rPr lang="en-AU" dirty="0">
                <a:solidFill>
                  <a:srgbClr val="FFFF00"/>
                </a:solidFill>
                <a:latin typeface="Arial" panose="020B0604020202020204" pitchFamily="34" charset="0"/>
                <a:cs typeface="Arial" panose="020B0604020202020204" pitchFamily="34" charset="0"/>
              </a:rPr>
              <a:t>Appears that MDB  dominated by the major SOI period peaks 50yr and 80-90 </a:t>
            </a:r>
            <a:r>
              <a:rPr lang="en-AU" dirty="0" err="1">
                <a:solidFill>
                  <a:srgbClr val="FFFF00"/>
                </a:solidFill>
                <a:latin typeface="Arial" panose="020B0604020202020204" pitchFamily="34" charset="0"/>
                <a:cs typeface="Arial" panose="020B0604020202020204" pitchFamily="34" charset="0"/>
              </a:rPr>
              <a:t>yr</a:t>
            </a:r>
            <a:r>
              <a:rPr lang="en-AU" dirty="0">
                <a:solidFill>
                  <a:srgbClr val="FFFF00"/>
                </a:solidFill>
                <a:latin typeface="Arial" panose="020B0604020202020204" pitchFamily="34" charset="0"/>
                <a:cs typeface="Arial" panose="020B0604020202020204" pitchFamily="34" charset="0"/>
              </a:rPr>
              <a:t> (plus sunspot cycles 5 to 22 </a:t>
            </a:r>
            <a:r>
              <a:rPr lang="en-AU" dirty="0" err="1">
                <a:solidFill>
                  <a:srgbClr val="FFFF00"/>
                </a:solidFill>
                <a:latin typeface="Arial" panose="020B0604020202020204" pitchFamily="34" charset="0"/>
                <a:cs typeface="Arial" panose="020B0604020202020204" pitchFamily="34" charset="0"/>
              </a:rPr>
              <a:t>yr</a:t>
            </a:r>
            <a:r>
              <a:rPr lang="en-AU" dirty="0">
                <a:solidFill>
                  <a:srgbClr val="FFFF00"/>
                </a:solidFill>
                <a:latin typeface="Arial" panose="020B0604020202020204" pitchFamily="34" charset="0"/>
                <a:cs typeface="Arial" panose="020B0604020202020204" pitchFamily="34" charset="0"/>
              </a:rPr>
              <a:t> periods)</a:t>
            </a:r>
          </a:p>
        </p:txBody>
      </p:sp>
      <p:cxnSp>
        <p:nvCxnSpPr>
          <p:cNvPr id="5" name="Straight Connector 4">
            <a:extLst>
              <a:ext uri="{FF2B5EF4-FFF2-40B4-BE49-F238E27FC236}">
                <a16:creationId xmlns:a16="http://schemas.microsoft.com/office/drawing/2014/main" id="{1B1DFE02-DC19-AB2E-403B-1ABE6079B409}"/>
              </a:ext>
            </a:extLst>
          </p:cNvPr>
          <p:cNvCxnSpPr>
            <a:cxnSpLocks/>
          </p:cNvCxnSpPr>
          <p:nvPr/>
        </p:nvCxnSpPr>
        <p:spPr>
          <a:xfrm>
            <a:off x="2185544" y="3797242"/>
            <a:ext cx="0" cy="2655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43C6C26-1EAD-A624-D385-624AE0E1B418}"/>
              </a:ext>
            </a:extLst>
          </p:cNvPr>
          <p:cNvCxnSpPr>
            <a:cxnSpLocks/>
          </p:cNvCxnSpPr>
          <p:nvPr/>
        </p:nvCxnSpPr>
        <p:spPr>
          <a:xfrm>
            <a:off x="2914413" y="3900609"/>
            <a:ext cx="0" cy="2655701"/>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46">
            <a:extLst>
              <a:ext uri="{FF2B5EF4-FFF2-40B4-BE49-F238E27FC236}">
                <a16:creationId xmlns:a16="http://schemas.microsoft.com/office/drawing/2014/main" id="{2FA75D8C-3529-E1B3-B8D3-79991A37572A}"/>
              </a:ext>
            </a:extLst>
          </p:cNvPr>
          <p:cNvSpPr txBox="1"/>
          <p:nvPr/>
        </p:nvSpPr>
        <p:spPr>
          <a:xfrm>
            <a:off x="7025352" y="846181"/>
            <a:ext cx="5370083" cy="181588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b="1" dirty="0">
                <a:solidFill>
                  <a:srgbClr val="FFFF00"/>
                </a:solidFill>
                <a:latin typeface="Arial" panose="020B0604020202020204" pitchFamily="34" charset="0"/>
                <a:cs typeface="Arial" panose="020B0604020202020204" pitchFamily="34" charset="0"/>
                <a:sym typeface="Wingdings" panose="05000000000000000000" pitchFamily="2" charset="2"/>
              </a:rPr>
              <a:t>RAINFALL HISTORY MURRAY-DARLING BASIN (E. Australia)</a:t>
            </a:r>
          </a:p>
          <a:p>
            <a:r>
              <a:rPr lang="en-AU" sz="2000" dirty="0">
                <a:solidFill>
                  <a:srgbClr val="FFFF00"/>
                </a:solidFill>
                <a:latin typeface="Arial" panose="020B0604020202020204" pitchFamily="34" charset="0"/>
                <a:cs typeface="Arial" panose="020B0604020202020204" pitchFamily="34" charset="0"/>
                <a:sym typeface="Wingdings" panose="05000000000000000000" pitchFamily="2" charset="2"/>
              </a:rPr>
              <a:t>Annual rain percentage area (Callaghan 2022) – limited time length 1870-2022.</a:t>
            </a:r>
            <a:endParaRPr lang="en-AU" sz="2000" dirty="0">
              <a:solidFill>
                <a:srgbClr val="FFFF00"/>
              </a:solidFill>
              <a:latin typeface="Arial" panose="020B0604020202020204" pitchFamily="34" charset="0"/>
              <a:cs typeface="Arial" panose="020B0604020202020204" pitchFamily="34" charset="0"/>
            </a:endParaRPr>
          </a:p>
          <a:p>
            <a:r>
              <a:rPr lang="en-AU" b="1" dirty="0">
                <a:solidFill>
                  <a:srgbClr val="FFFF00"/>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F4C84846-51A8-7C1D-768B-E6046B286F96}"/>
              </a:ext>
            </a:extLst>
          </p:cNvPr>
          <p:cNvSpPr/>
          <p:nvPr/>
        </p:nvSpPr>
        <p:spPr bwMode="auto">
          <a:xfrm>
            <a:off x="695400" y="846181"/>
            <a:ext cx="288032" cy="10706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10" name="TextBox 46">
            <a:extLst>
              <a:ext uri="{FF2B5EF4-FFF2-40B4-BE49-F238E27FC236}">
                <a16:creationId xmlns:a16="http://schemas.microsoft.com/office/drawing/2014/main" id="{CB1B94C2-CFAC-92F2-3903-5EAA93A0B2F1}"/>
              </a:ext>
            </a:extLst>
          </p:cNvPr>
          <p:cNvSpPr txBox="1"/>
          <p:nvPr/>
        </p:nvSpPr>
        <p:spPr>
          <a:xfrm rot="16200000">
            <a:off x="-932348" y="353852"/>
            <a:ext cx="3384376"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latin typeface="Arial" panose="020B0604020202020204" pitchFamily="34" charset="0"/>
                <a:cs typeface="Arial" panose="020B0604020202020204" pitchFamily="34" charset="0"/>
              </a:rPr>
              <a:t>Rainfall % area</a:t>
            </a:r>
          </a:p>
        </p:txBody>
      </p:sp>
      <p:sp>
        <p:nvSpPr>
          <p:cNvPr id="8" name="TextBox 7">
            <a:extLst>
              <a:ext uri="{FF2B5EF4-FFF2-40B4-BE49-F238E27FC236}">
                <a16:creationId xmlns:a16="http://schemas.microsoft.com/office/drawing/2014/main" id="{FCCD1CDA-4017-95AF-D3B9-C059A207C897}"/>
              </a:ext>
            </a:extLst>
          </p:cNvPr>
          <p:cNvSpPr txBox="1"/>
          <p:nvPr/>
        </p:nvSpPr>
        <p:spPr>
          <a:xfrm>
            <a:off x="1703512" y="4531479"/>
            <a:ext cx="1309098"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50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BF4647C-239C-26B1-46D6-66896DB417EB}"/>
              </a:ext>
            </a:extLst>
          </p:cNvPr>
          <p:cNvSpPr txBox="1"/>
          <p:nvPr/>
        </p:nvSpPr>
        <p:spPr>
          <a:xfrm>
            <a:off x="2529411" y="5393181"/>
            <a:ext cx="1309098"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88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48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ap of world">
            <a:extLst>
              <a:ext uri="{FF2B5EF4-FFF2-40B4-BE49-F238E27FC236}">
                <a16:creationId xmlns:a16="http://schemas.microsoft.com/office/drawing/2014/main" id="{72F4EF95-257B-49D0-92AD-64CCFA26608C}"/>
              </a:ext>
            </a:extLst>
          </p:cNvPr>
          <p:cNvPicPr>
            <a:picLocks noChangeAspect="1" noChangeArrowheads="1"/>
          </p:cNvPicPr>
          <p:nvPr/>
        </p:nvPicPr>
        <p:blipFill rotWithShape="1">
          <a:blip r:embed="rId3" cstate="print"/>
          <a:srcRect l="57803" t="31248" r="6541" b="19628"/>
          <a:stretch/>
        </p:blipFill>
        <p:spPr bwMode="auto">
          <a:xfrm>
            <a:off x="1271464" y="621498"/>
            <a:ext cx="9231020" cy="6201280"/>
          </a:xfrm>
          <a:prstGeom prst="rect">
            <a:avLst/>
          </a:prstGeom>
          <a:noFill/>
        </p:spPr>
      </p:pic>
      <p:cxnSp>
        <p:nvCxnSpPr>
          <p:cNvPr id="10" name="Straight Arrow Connector 9">
            <a:extLst>
              <a:ext uri="{FF2B5EF4-FFF2-40B4-BE49-F238E27FC236}">
                <a16:creationId xmlns:a16="http://schemas.microsoft.com/office/drawing/2014/main" id="{2DFEEBD3-5F6F-42F4-AEA2-7C1195910FC3}"/>
              </a:ext>
            </a:extLst>
          </p:cNvPr>
          <p:cNvCxnSpPr>
            <a:cxnSpLocks/>
          </p:cNvCxnSpPr>
          <p:nvPr/>
        </p:nvCxnSpPr>
        <p:spPr>
          <a:xfrm flipV="1">
            <a:off x="5447928" y="1213749"/>
            <a:ext cx="144016" cy="158417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3E8B82E-D5AB-46DA-9EDB-C32724EE3DFE}"/>
              </a:ext>
            </a:extLst>
          </p:cNvPr>
          <p:cNvSpPr txBox="1"/>
          <p:nvPr/>
        </p:nvSpPr>
        <p:spPr>
          <a:xfrm>
            <a:off x="3791744" y="2797925"/>
            <a:ext cx="3024336" cy="1200329"/>
          </a:xfrm>
          <a:prstGeom prst="rect">
            <a:avLst/>
          </a:prstGeom>
          <a:noFill/>
        </p:spPr>
        <p:txBody>
          <a:bodyPr wrap="square" rtlCol="0">
            <a:spAutoFit/>
          </a:bodyPr>
          <a:lstStyle/>
          <a:p>
            <a:r>
              <a:rPr lang="en-AU" dirty="0" err="1">
                <a:latin typeface="Arial" panose="020B0604020202020204" pitchFamily="34" charset="0"/>
                <a:cs typeface="Arial" panose="020B0604020202020204" pitchFamily="34" charset="0"/>
              </a:rPr>
              <a:t>Bahadurabad</a:t>
            </a: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Brahmaputra River Bangladesh</a:t>
            </a:r>
          </a:p>
        </p:txBody>
      </p:sp>
      <p:sp>
        <p:nvSpPr>
          <p:cNvPr id="20" name="TextBox 19">
            <a:extLst>
              <a:ext uri="{FF2B5EF4-FFF2-40B4-BE49-F238E27FC236}">
                <a16:creationId xmlns:a16="http://schemas.microsoft.com/office/drawing/2014/main" id="{E2EF56B1-D3F6-4D46-9BB6-9C30CB9CE13D}"/>
              </a:ext>
            </a:extLst>
          </p:cNvPr>
          <p:cNvSpPr txBox="1"/>
          <p:nvPr/>
        </p:nvSpPr>
        <p:spPr>
          <a:xfrm>
            <a:off x="5283696" y="6054387"/>
            <a:ext cx="3024336" cy="830997"/>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Lake George eastern NSW</a:t>
            </a:r>
          </a:p>
        </p:txBody>
      </p:sp>
      <p:sp>
        <p:nvSpPr>
          <p:cNvPr id="4" name="TextBox 3">
            <a:extLst>
              <a:ext uri="{FF2B5EF4-FFF2-40B4-BE49-F238E27FC236}">
                <a16:creationId xmlns:a16="http://schemas.microsoft.com/office/drawing/2014/main" id="{83DD2604-0965-661A-5131-B99131B13842}"/>
              </a:ext>
            </a:extLst>
          </p:cNvPr>
          <p:cNvSpPr txBox="1"/>
          <p:nvPr/>
        </p:nvSpPr>
        <p:spPr>
          <a:xfrm>
            <a:off x="3039304" y="1775005"/>
            <a:ext cx="3024336"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Nile River</a:t>
            </a:r>
          </a:p>
        </p:txBody>
      </p:sp>
      <p:cxnSp>
        <p:nvCxnSpPr>
          <p:cNvPr id="5" name="Straight Arrow Connector 4">
            <a:extLst>
              <a:ext uri="{FF2B5EF4-FFF2-40B4-BE49-F238E27FC236}">
                <a16:creationId xmlns:a16="http://schemas.microsoft.com/office/drawing/2014/main" id="{E7E11FEC-A451-1F25-67DE-A9B96D6292C1}"/>
              </a:ext>
            </a:extLst>
          </p:cNvPr>
          <p:cNvCxnSpPr>
            <a:cxnSpLocks/>
          </p:cNvCxnSpPr>
          <p:nvPr/>
        </p:nvCxnSpPr>
        <p:spPr>
          <a:xfrm flipH="1" flipV="1">
            <a:off x="1271464" y="702289"/>
            <a:ext cx="1767840" cy="121625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CAAAFD4-48E4-BF07-259A-FD3247E6EAFA}"/>
              </a:ext>
            </a:extLst>
          </p:cNvPr>
          <p:cNvSpPr txBox="1"/>
          <p:nvPr/>
        </p:nvSpPr>
        <p:spPr>
          <a:xfrm>
            <a:off x="7536160" y="5702854"/>
            <a:ext cx="3024336" cy="830997"/>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Hawkesbury River, coastal NSW</a:t>
            </a:r>
          </a:p>
        </p:txBody>
      </p:sp>
      <p:cxnSp>
        <p:nvCxnSpPr>
          <p:cNvPr id="12" name="Straight Arrow Connector 11">
            <a:extLst>
              <a:ext uri="{FF2B5EF4-FFF2-40B4-BE49-F238E27FC236}">
                <a16:creationId xmlns:a16="http://schemas.microsoft.com/office/drawing/2014/main" id="{7271B1AA-A06D-EF0B-F2B5-AAE81C6EDE98}"/>
              </a:ext>
            </a:extLst>
          </p:cNvPr>
          <p:cNvCxnSpPr>
            <a:cxnSpLocks/>
          </p:cNvCxnSpPr>
          <p:nvPr/>
        </p:nvCxnSpPr>
        <p:spPr>
          <a:xfrm flipH="1" flipV="1">
            <a:off x="9515394" y="5648156"/>
            <a:ext cx="297972" cy="40164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54B7DADB-3B15-5D66-20DF-11279F8F280F}"/>
              </a:ext>
            </a:extLst>
          </p:cNvPr>
          <p:cNvSpPr/>
          <p:nvPr/>
        </p:nvSpPr>
        <p:spPr bwMode="auto">
          <a:xfrm rot="21438907">
            <a:off x="8667625" y="5122652"/>
            <a:ext cx="726036" cy="644960"/>
          </a:xfrm>
          <a:custGeom>
            <a:avLst/>
            <a:gdLst>
              <a:gd name="connsiteX0" fmla="*/ 672004 w 1748411"/>
              <a:gd name="connsiteY0" fmla="*/ 1547972 h 1559873"/>
              <a:gd name="connsiteX1" fmla="*/ 724556 w 1748411"/>
              <a:gd name="connsiteY1" fmla="*/ 1547972 h 1559873"/>
              <a:gd name="connsiteX2" fmla="*/ 1197522 w 1748411"/>
              <a:gd name="connsiteY2" fmla="*/ 1526952 h 1559873"/>
              <a:gd name="connsiteX3" fmla="*/ 1449770 w 1748411"/>
              <a:gd name="connsiteY3" fmla="*/ 1180110 h 1559873"/>
              <a:gd name="connsiteX4" fmla="*/ 1470791 w 1748411"/>
              <a:gd name="connsiteY4" fmla="*/ 875310 h 1559873"/>
              <a:gd name="connsiteX5" fmla="*/ 1649467 w 1748411"/>
              <a:gd name="connsiteY5" fmla="*/ 791228 h 1559873"/>
              <a:gd name="connsiteX6" fmla="*/ 1744060 w 1748411"/>
              <a:gd name="connsiteY6" fmla="*/ 370814 h 1559873"/>
              <a:gd name="connsiteX7" fmla="*/ 1512832 w 1748411"/>
              <a:gd name="connsiteY7" fmla="*/ 160607 h 1559873"/>
              <a:gd name="connsiteX8" fmla="*/ 1060887 w 1748411"/>
              <a:gd name="connsiteY8" fmla="*/ 13462 h 1559873"/>
              <a:gd name="connsiteX9" fmla="*/ 882211 w 1748411"/>
              <a:gd name="connsiteY9" fmla="*/ 55504 h 1559873"/>
              <a:gd name="connsiteX10" fmla="*/ 714046 w 1748411"/>
              <a:gd name="connsiteY10" fmla="*/ 444386 h 1559873"/>
              <a:gd name="connsiteX11" fmla="*/ 545880 w 1748411"/>
              <a:gd name="connsiteY11" fmla="*/ 759697 h 1559873"/>
              <a:gd name="connsiteX12" fmla="*/ 167508 w 1748411"/>
              <a:gd name="connsiteY12" fmla="*/ 927862 h 1559873"/>
              <a:gd name="connsiteX13" fmla="*/ 62404 w 1748411"/>
              <a:gd name="connsiteY13" fmla="*/ 1043476 h 1559873"/>
              <a:gd name="connsiteX14" fmla="*/ 9853 w 1748411"/>
              <a:gd name="connsiteY14" fmla="*/ 1316745 h 1559873"/>
              <a:gd name="connsiteX15" fmla="*/ 262101 w 1748411"/>
              <a:gd name="connsiteY15" fmla="*/ 1348276 h 1559873"/>
              <a:gd name="connsiteX16" fmla="*/ 461798 w 1748411"/>
              <a:gd name="connsiteY16" fmla="*/ 1526952 h 1559873"/>
              <a:gd name="connsiteX17" fmla="*/ 672004 w 1748411"/>
              <a:gd name="connsiteY17" fmla="*/ 1547972 h 15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8411" h="1559873">
                <a:moveTo>
                  <a:pt x="672004" y="1547972"/>
                </a:moveTo>
                <a:cubicBezTo>
                  <a:pt x="715797" y="1551475"/>
                  <a:pt x="724556" y="1547972"/>
                  <a:pt x="724556" y="1547972"/>
                </a:cubicBezTo>
                <a:cubicBezTo>
                  <a:pt x="812142" y="1544469"/>
                  <a:pt x="1076653" y="1588262"/>
                  <a:pt x="1197522" y="1526952"/>
                </a:cubicBezTo>
                <a:cubicBezTo>
                  <a:pt x="1318391" y="1465642"/>
                  <a:pt x="1404225" y="1288717"/>
                  <a:pt x="1449770" y="1180110"/>
                </a:cubicBezTo>
                <a:cubicBezTo>
                  <a:pt x="1495315" y="1071503"/>
                  <a:pt x="1437508" y="940124"/>
                  <a:pt x="1470791" y="875310"/>
                </a:cubicBezTo>
                <a:cubicBezTo>
                  <a:pt x="1504074" y="810496"/>
                  <a:pt x="1603922" y="875311"/>
                  <a:pt x="1649467" y="791228"/>
                </a:cubicBezTo>
                <a:cubicBezTo>
                  <a:pt x="1695012" y="707145"/>
                  <a:pt x="1766832" y="475917"/>
                  <a:pt x="1744060" y="370814"/>
                </a:cubicBezTo>
                <a:cubicBezTo>
                  <a:pt x="1721288" y="265711"/>
                  <a:pt x="1626694" y="220166"/>
                  <a:pt x="1512832" y="160607"/>
                </a:cubicBezTo>
                <a:cubicBezTo>
                  <a:pt x="1398970" y="101048"/>
                  <a:pt x="1165991" y="30979"/>
                  <a:pt x="1060887" y="13462"/>
                </a:cubicBezTo>
                <a:cubicBezTo>
                  <a:pt x="955784" y="-4055"/>
                  <a:pt x="940018" y="-16317"/>
                  <a:pt x="882211" y="55504"/>
                </a:cubicBezTo>
                <a:cubicBezTo>
                  <a:pt x="824404" y="127325"/>
                  <a:pt x="770101" y="327020"/>
                  <a:pt x="714046" y="444386"/>
                </a:cubicBezTo>
                <a:cubicBezTo>
                  <a:pt x="657991" y="561751"/>
                  <a:pt x="636970" y="679118"/>
                  <a:pt x="545880" y="759697"/>
                </a:cubicBezTo>
                <a:cubicBezTo>
                  <a:pt x="454790" y="840276"/>
                  <a:pt x="248087" y="880565"/>
                  <a:pt x="167508" y="927862"/>
                </a:cubicBezTo>
                <a:cubicBezTo>
                  <a:pt x="86929" y="975158"/>
                  <a:pt x="88680" y="978662"/>
                  <a:pt x="62404" y="1043476"/>
                </a:cubicBezTo>
                <a:cubicBezTo>
                  <a:pt x="36128" y="1108290"/>
                  <a:pt x="-23430" y="1265945"/>
                  <a:pt x="9853" y="1316745"/>
                </a:cubicBezTo>
                <a:cubicBezTo>
                  <a:pt x="43136" y="1367545"/>
                  <a:pt x="186777" y="1313241"/>
                  <a:pt x="262101" y="1348276"/>
                </a:cubicBezTo>
                <a:cubicBezTo>
                  <a:pt x="337425" y="1383310"/>
                  <a:pt x="389977" y="1490166"/>
                  <a:pt x="461798" y="1526952"/>
                </a:cubicBezTo>
                <a:cubicBezTo>
                  <a:pt x="533619" y="1563738"/>
                  <a:pt x="628211" y="1544469"/>
                  <a:pt x="672004" y="1547972"/>
                </a:cubicBezTo>
                <a:close/>
              </a:path>
            </a:pathLst>
          </a:cu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cxnSp>
        <p:nvCxnSpPr>
          <p:cNvPr id="18" name="Straight Arrow Connector 17">
            <a:extLst>
              <a:ext uri="{FF2B5EF4-FFF2-40B4-BE49-F238E27FC236}">
                <a16:creationId xmlns:a16="http://schemas.microsoft.com/office/drawing/2014/main" id="{AE1220A2-3040-4E5B-988C-ADD480B6657E}"/>
              </a:ext>
            </a:extLst>
          </p:cNvPr>
          <p:cNvCxnSpPr>
            <a:cxnSpLocks/>
          </p:cNvCxnSpPr>
          <p:nvPr/>
        </p:nvCxnSpPr>
        <p:spPr>
          <a:xfrm flipV="1">
            <a:off x="6528048" y="5678245"/>
            <a:ext cx="2736304" cy="40164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1296935-260B-2555-54FB-FAA2672BF05C}"/>
              </a:ext>
            </a:extLst>
          </p:cNvPr>
          <p:cNvSpPr txBox="1"/>
          <p:nvPr/>
        </p:nvSpPr>
        <p:spPr>
          <a:xfrm>
            <a:off x="5015880" y="4519859"/>
            <a:ext cx="3024336" cy="830997"/>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Murray-Darling Basin</a:t>
            </a:r>
          </a:p>
        </p:txBody>
      </p:sp>
      <p:cxnSp>
        <p:nvCxnSpPr>
          <p:cNvPr id="21" name="Straight Arrow Connector 20">
            <a:extLst>
              <a:ext uri="{FF2B5EF4-FFF2-40B4-BE49-F238E27FC236}">
                <a16:creationId xmlns:a16="http://schemas.microsoft.com/office/drawing/2014/main" id="{22408109-F4BA-52EF-5DDC-D6AC4E9DDF80}"/>
              </a:ext>
            </a:extLst>
          </p:cNvPr>
          <p:cNvCxnSpPr>
            <a:cxnSpLocks/>
            <a:endCxn id="16" idx="10"/>
          </p:cNvCxnSpPr>
          <p:nvPr/>
        </p:nvCxnSpPr>
        <p:spPr>
          <a:xfrm>
            <a:off x="7284765" y="4774951"/>
            <a:ext cx="1672945" cy="53470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5D6DB7C-DCC2-BC2C-981C-34136330EB44}"/>
              </a:ext>
            </a:extLst>
          </p:cNvPr>
          <p:cNvPicPr>
            <a:picLocks noChangeAspect="1"/>
          </p:cNvPicPr>
          <p:nvPr/>
        </p:nvPicPr>
        <p:blipFill rotWithShape="1">
          <a:blip r:embed="rId4"/>
          <a:srcRect l="5113" t="11151" r="64175" b="74150"/>
          <a:stretch/>
        </p:blipFill>
        <p:spPr>
          <a:xfrm>
            <a:off x="5933" y="5863953"/>
            <a:ext cx="3744416" cy="1008112"/>
          </a:xfrm>
          <a:prstGeom prst="rect">
            <a:avLst/>
          </a:prstGeom>
        </p:spPr>
      </p:pic>
      <p:sp>
        <p:nvSpPr>
          <p:cNvPr id="6" name="TextBox 5">
            <a:extLst>
              <a:ext uri="{FF2B5EF4-FFF2-40B4-BE49-F238E27FC236}">
                <a16:creationId xmlns:a16="http://schemas.microsoft.com/office/drawing/2014/main" id="{CCDF4C08-B6FD-05E6-469B-2CF32AD50934}"/>
              </a:ext>
            </a:extLst>
          </p:cNvPr>
          <p:cNvSpPr txBox="1"/>
          <p:nvPr/>
        </p:nvSpPr>
        <p:spPr>
          <a:xfrm>
            <a:off x="2119669" y="77118"/>
            <a:ext cx="8221426" cy="584775"/>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FIVE SITES USED IN THIS STUDY</a:t>
            </a:r>
          </a:p>
        </p:txBody>
      </p:sp>
    </p:spTree>
    <p:extLst>
      <p:ext uri="{BB962C8B-B14F-4D97-AF65-F5344CB8AC3E}">
        <p14:creationId xmlns:p14="http://schemas.microsoft.com/office/powerpoint/2010/main" val="3267229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BB5DE6-5B57-C9AD-B3B6-4735387B56F8}"/>
              </a:ext>
            </a:extLst>
          </p:cNvPr>
          <p:cNvPicPr>
            <a:picLocks noChangeAspect="1"/>
          </p:cNvPicPr>
          <p:nvPr/>
        </p:nvPicPr>
        <p:blipFill>
          <a:blip r:embed="rId2"/>
          <a:stretch>
            <a:fillRect/>
          </a:stretch>
        </p:blipFill>
        <p:spPr>
          <a:xfrm>
            <a:off x="407368" y="-27384"/>
            <a:ext cx="6667500" cy="3105155"/>
          </a:xfrm>
          <a:prstGeom prst="rect">
            <a:avLst/>
          </a:prstGeom>
        </p:spPr>
      </p:pic>
      <p:pic>
        <p:nvPicPr>
          <p:cNvPr id="3" name="Picture 2">
            <a:extLst>
              <a:ext uri="{FF2B5EF4-FFF2-40B4-BE49-F238E27FC236}">
                <a16:creationId xmlns:a16="http://schemas.microsoft.com/office/drawing/2014/main" id="{1BC9C8E4-0FA3-A4E1-AFF6-DAA64633D496}"/>
              </a:ext>
            </a:extLst>
          </p:cNvPr>
          <p:cNvPicPr>
            <a:picLocks noChangeAspect="1"/>
          </p:cNvPicPr>
          <p:nvPr/>
        </p:nvPicPr>
        <p:blipFill>
          <a:blip r:embed="rId3"/>
          <a:stretch>
            <a:fillRect/>
          </a:stretch>
        </p:blipFill>
        <p:spPr>
          <a:xfrm>
            <a:off x="407368" y="3716269"/>
            <a:ext cx="6667500" cy="3105155"/>
          </a:xfrm>
          <a:prstGeom prst="rect">
            <a:avLst/>
          </a:prstGeom>
        </p:spPr>
      </p:pic>
      <p:sp>
        <p:nvSpPr>
          <p:cNvPr id="10" name="TextBox 46">
            <a:extLst>
              <a:ext uri="{FF2B5EF4-FFF2-40B4-BE49-F238E27FC236}">
                <a16:creationId xmlns:a16="http://schemas.microsoft.com/office/drawing/2014/main" id="{71F4B08D-1595-D021-AA89-B5C8FFF77D55}"/>
              </a:ext>
            </a:extLst>
          </p:cNvPr>
          <p:cNvSpPr txBox="1"/>
          <p:nvPr/>
        </p:nvSpPr>
        <p:spPr>
          <a:xfrm>
            <a:off x="7386234" y="836712"/>
            <a:ext cx="5370083" cy="150810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b="1" dirty="0">
                <a:solidFill>
                  <a:srgbClr val="FFFF00"/>
                </a:solidFill>
                <a:latin typeface="Arial" panose="020B0604020202020204" pitchFamily="34" charset="0"/>
                <a:cs typeface="Arial" panose="020B0604020202020204" pitchFamily="34" charset="0"/>
                <a:sym typeface="Wingdings" panose="05000000000000000000" pitchFamily="2" charset="2"/>
              </a:rPr>
              <a:t>SOI index </a:t>
            </a:r>
          </a:p>
          <a:p>
            <a:r>
              <a:rPr lang="en-AU" b="1" dirty="0">
                <a:solidFill>
                  <a:srgbClr val="FFFF00"/>
                </a:solidFill>
                <a:latin typeface="Arial" panose="020B0604020202020204" pitchFamily="34" charset="0"/>
                <a:cs typeface="Arial" panose="020B0604020202020204" pitchFamily="34" charset="0"/>
                <a:sym typeface="Wingdings" panose="05000000000000000000" pitchFamily="2" charset="2"/>
              </a:rPr>
              <a:t>(atmospheric circulation)</a:t>
            </a:r>
          </a:p>
          <a:p>
            <a:r>
              <a:rPr lang="en-AU" sz="2000" dirty="0">
                <a:solidFill>
                  <a:srgbClr val="FFFF00"/>
                </a:solidFill>
                <a:latin typeface="Arial" panose="020B0604020202020204" pitchFamily="34" charset="0"/>
                <a:cs typeface="Arial" panose="020B0604020202020204" pitchFamily="34" charset="0"/>
                <a:sym typeface="Wingdings" panose="05000000000000000000" pitchFamily="2" charset="2"/>
              </a:rPr>
              <a:t>Since 1870</a:t>
            </a:r>
            <a:endParaRPr lang="en-AU" sz="2000" dirty="0">
              <a:solidFill>
                <a:srgbClr val="FFFF00"/>
              </a:solidFill>
              <a:latin typeface="Arial" panose="020B0604020202020204" pitchFamily="34" charset="0"/>
              <a:cs typeface="Arial" panose="020B0604020202020204" pitchFamily="34" charset="0"/>
            </a:endParaRPr>
          </a:p>
          <a:p>
            <a:r>
              <a:rPr lang="en-AU" b="1" dirty="0">
                <a:solidFill>
                  <a:srgbClr val="FFFF00"/>
                </a:solidFill>
                <a:latin typeface="Arial" panose="020B0604020202020204" pitchFamily="34" charset="0"/>
                <a:cs typeface="Arial" panose="020B0604020202020204" pitchFamily="34" charset="0"/>
              </a:rPr>
              <a:t>	 </a:t>
            </a:r>
          </a:p>
        </p:txBody>
      </p:sp>
      <p:sp>
        <p:nvSpPr>
          <p:cNvPr id="11" name="TextBox 46">
            <a:extLst>
              <a:ext uri="{FF2B5EF4-FFF2-40B4-BE49-F238E27FC236}">
                <a16:creationId xmlns:a16="http://schemas.microsoft.com/office/drawing/2014/main" id="{740853F4-61C9-9F90-A295-775BFE4D3809}"/>
              </a:ext>
            </a:extLst>
          </p:cNvPr>
          <p:cNvSpPr txBox="1"/>
          <p:nvPr/>
        </p:nvSpPr>
        <p:spPr>
          <a:xfrm>
            <a:off x="7255924" y="4581128"/>
            <a:ext cx="5370083"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b="1" dirty="0">
                <a:solidFill>
                  <a:srgbClr val="FFFF00"/>
                </a:solidFill>
                <a:latin typeface="Arial" panose="020B0604020202020204" pitchFamily="34" charset="0"/>
                <a:cs typeface="Arial" panose="020B0604020202020204" pitchFamily="34" charset="0"/>
                <a:sym typeface="Wingdings" panose="05000000000000000000" pitchFamily="2" charset="2"/>
              </a:rPr>
              <a:t>Spectrum of SOI</a:t>
            </a:r>
          </a:p>
          <a:p>
            <a:endParaRPr lang="en-AU" b="1" dirty="0">
              <a:solidFill>
                <a:srgbClr val="FFFF00"/>
              </a:solidFill>
              <a:latin typeface="Arial" panose="020B0604020202020204" pitchFamily="34" charset="0"/>
              <a:cs typeface="Arial" panose="020B0604020202020204" pitchFamily="34" charset="0"/>
              <a:sym typeface="Wingdings" panose="05000000000000000000" pitchFamily="2" charset="2"/>
            </a:endParaRPr>
          </a:p>
          <a:p>
            <a:r>
              <a:rPr lang="en-AU" b="1" dirty="0">
                <a:solidFill>
                  <a:srgbClr val="FFFF00"/>
                </a:solidFill>
                <a:latin typeface="Arial" panose="020B0604020202020204" pitchFamily="34" charset="0"/>
                <a:cs typeface="Arial" panose="020B0604020202020204" pitchFamily="34" charset="0"/>
                <a:sym typeface="Wingdings" panose="05000000000000000000" pitchFamily="2" charset="2"/>
              </a:rPr>
              <a:t> </a:t>
            </a:r>
            <a:endParaRPr lang="en-AU" b="1" dirty="0">
              <a:solidFill>
                <a:srgbClr val="FFFF00"/>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44CE342C-5930-F30A-851B-F73185E5EEA9}"/>
              </a:ext>
            </a:extLst>
          </p:cNvPr>
          <p:cNvPicPr>
            <a:picLocks noChangeAspect="1"/>
          </p:cNvPicPr>
          <p:nvPr/>
        </p:nvPicPr>
        <p:blipFill rotWithShape="1">
          <a:blip r:embed="rId4"/>
          <a:srcRect l="5113" t="11151" r="64175" b="74150"/>
          <a:stretch/>
        </p:blipFill>
        <p:spPr>
          <a:xfrm>
            <a:off x="8616280" y="5895306"/>
            <a:ext cx="3575720" cy="962694"/>
          </a:xfrm>
          <a:prstGeom prst="rect">
            <a:avLst/>
          </a:prstGeom>
        </p:spPr>
      </p:pic>
      <p:cxnSp>
        <p:nvCxnSpPr>
          <p:cNvPr id="6" name="Straight Connector 5">
            <a:extLst>
              <a:ext uri="{FF2B5EF4-FFF2-40B4-BE49-F238E27FC236}">
                <a16:creationId xmlns:a16="http://schemas.microsoft.com/office/drawing/2014/main" id="{29532960-A30E-41F1-A953-E3B8099DF399}"/>
              </a:ext>
            </a:extLst>
          </p:cNvPr>
          <p:cNvCxnSpPr>
            <a:cxnSpLocks/>
          </p:cNvCxnSpPr>
          <p:nvPr/>
        </p:nvCxnSpPr>
        <p:spPr>
          <a:xfrm>
            <a:off x="2185544" y="3797242"/>
            <a:ext cx="0" cy="2655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466EEF-359E-4D39-B8D8-0928FD0871DB}"/>
              </a:ext>
            </a:extLst>
          </p:cNvPr>
          <p:cNvCxnSpPr>
            <a:cxnSpLocks/>
          </p:cNvCxnSpPr>
          <p:nvPr/>
        </p:nvCxnSpPr>
        <p:spPr>
          <a:xfrm>
            <a:off x="2914413" y="3900609"/>
            <a:ext cx="0" cy="265570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52DB5EB-2CBB-F66F-B8F8-D4EA18154888}"/>
              </a:ext>
            </a:extLst>
          </p:cNvPr>
          <p:cNvSpPr txBox="1"/>
          <p:nvPr/>
        </p:nvSpPr>
        <p:spPr>
          <a:xfrm>
            <a:off x="1703512" y="4531479"/>
            <a:ext cx="1309098"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50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03C6C05-9CDC-679E-53F1-B5C886E2A9B4}"/>
              </a:ext>
            </a:extLst>
          </p:cNvPr>
          <p:cNvSpPr txBox="1"/>
          <p:nvPr/>
        </p:nvSpPr>
        <p:spPr>
          <a:xfrm>
            <a:off x="2529411" y="5393181"/>
            <a:ext cx="1309098"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88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2FF9501-5520-40C6-F788-5CA9FCB3AB9B}"/>
              </a:ext>
            </a:extLst>
          </p:cNvPr>
          <p:cNvCxnSpPr>
            <a:cxnSpLocks/>
          </p:cNvCxnSpPr>
          <p:nvPr/>
        </p:nvCxnSpPr>
        <p:spPr>
          <a:xfrm>
            <a:off x="1271464" y="116632"/>
            <a:ext cx="0" cy="26557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462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id="{9814C501-9A19-554E-0FEB-9E1A0237CDEA}"/>
              </a:ext>
            </a:extLst>
          </p:cNvPr>
          <p:cNvSpPr txBox="1"/>
          <p:nvPr/>
        </p:nvSpPr>
        <p:spPr>
          <a:xfrm>
            <a:off x="7109166" y="836712"/>
            <a:ext cx="3816424"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2400" b="1" dirty="0">
                <a:solidFill>
                  <a:srgbClr val="FFFF00"/>
                </a:solidFill>
                <a:latin typeface="Arial" panose="020B0604020202020204" pitchFamily="34" charset="0"/>
                <a:cs typeface="Arial" panose="020B0604020202020204" pitchFamily="34" charset="0"/>
              </a:rPr>
              <a:t>NILE RIVER 622-1484CE</a:t>
            </a:r>
          </a:p>
          <a:p>
            <a:r>
              <a:rPr lang="en-AU" dirty="0">
                <a:solidFill>
                  <a:srgbClr val="FFFF00"/>
                </a:solidFill>
                <a:latin typeface="Arial" panose="020B0604020202020204" pitchFamily="34" charset="0"/>
                <a:cs typeface="Arial" panose="020B0604020202020204" pitchFamily="34" charset="0"/>
              </a:rPr>
              <a:t> </a:t>
            </a:r>
          </a:p>
          <a:p>
            <a:endParaRPr lang="en-AU" dirty="0">
              <a:solidFill>
                <a:srgbClr val="FFFF00"/>
              </a:solidFill>
              <a:latin typeface="Arial" panose="020B0604020202020204" pitchFamily="34" charset="0"/>
              <a:cs typeface="Arial" panose="020B0604020202020204" pitchFamily="34" charset="0"/>
            </a:endParaRPr>
          </a:p>
          <a:p>
            <a:r>
              <a:rPr lang="en-AU" dirty="0">
                <a:solidFill>
                  <a:srgbClr val="FFFF00"/>
                </a:solidFill>
                <a:latin typeface="Arial" panose="020B0604020202020204" pitchFamily="34" charset="0"/>
                <a:cs typeface="Arial" panose="020B0604020202020204" pitchFamily="34" charset="0"/>
              </a:rPr>
              <a:t>Data as used by </a:t>
            </a:r>
            <a:r>
              <a:rPr lang="en-AU" dirty="0" err="1">
                <a:solidFill>
                  <a:srgbClr val="FFFF00"/>
                </a:solidFill>
                <a:latin typeface="Arial" panose="020B0604020202020204" pitchFamily="34" charset="0"/>
                <a:cs typeface="Arial" panose="020B0604020202020204" pitchFamily="34" charset="0"/>
              </a:rPr>
              <a:t>Ruzmaikin&amp;Feynman</a:t>
            </a:r>
            <a:r>
              <a:rPr lang="en-AU" dirty="0">
                <a:solidFill>
                  <a:srgbClr val="FFFF00"/>
                </a:solidFill>
                <a:latin typeface="Arial" panose="020B0604020202020204" pitchFamily="34" charset="0"/>
                <a:cs typeface="Arial" panose="020B0604020202020204" pitchFamily="34" charset="0"/>
              </a:rPr>
              <a:t> 2005</a:t>
            </a:r>
          </a:p>
        </p:txBody>
      </p:sp>
      <p:sp>
        <p:nvSpPr>
          <p:cNvPr id="9" name="Slide Number Placeholder 15">
            <a:extLst>
              <a:ext uri="{FF2B5EF4-FFF2-40B4-BE49-F238E27FC236}">
                <a16:creationId xmlns:a16="http://schemas.microsoft.com/office/drawing/2014/main" id="{27E307EE-9AAE-3C9D-6BA5-84060DE72C21}"/>
              </a:ext>
            </a:extLst>
          </p:cNvPr>
          <p:cNvSpPr>
            <a:spLocks noGrp="1"/>
          </p:cNvSpPr>
          <p:nvPr/>
        </p:nvSpPr>
        <p:spPr>
          <a:xfrm>
            <a:off x="6761733" y="678753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91CCCA-F117-41B9-98AC-62303107AC6F}" type="slidenum">
              <a:rPr lang="en-AU" smtClean="0"/>
              <a:pPr/>
              <a:t>31</a:t>
            </a:fld>
            <a:endParaRPr lang="en-AU"/>
          </a:p>
        </p:txBody>
      </p:sp>
      <p:pic>
        <p:nvPicPr>
          <p:cNvPr id="16" name="Picture 15">
            <a:extLst>
              <a:ext uri="{FF2B5EF4-FFF2-40B4-BE49-F238E27FC236}">
                <a16:creationId xmlns:a16="http://schemas.microsoft.com/office/drawing/2014/main" id="{35C5D581-EABF-E399-0132-BED18C0A9D46}"/>
              </a:ext>
            </a:extLst>
          </p:cNvPr>
          <p:cNvPicPr>
            <a:picLocks noChangeAspect="1"/>
          </p:cNvPicPr>
          <p:nvPr/>
        </p:nvPicPr>
        <p:blipFill>
          <a:blip r:embed="rId2"/>
          <a:stretch>
            <a:fillRect/>
          </a:stretch>
        </p:blipFill>
        <p:spPr>
          <a:xfrm>
            <a:off x="119336" y="3387537"/>
            <a:ext cx="6821624" cy="3310075"/>
          </a:xfrm>
          <a:prstGeom prst="rect">
            <a:avLst/>
          </a:prstGeom>
        </p:spPr>
      </p:pic>
      <p:pic>
        <p:nvPicPr>
          <p:cNvPr id="18" name="Picture 17">
            <a:extLst>
              <a:ext uri="{FF2B5EF4-FFF2-40B4-BE49-F238E27FC236}">
                <a16:creationId xmlns:a16="http://schemas.microsoft.com/office/drawing/2014/main" id="{324F2693-E075-2651-79EE-6DF5F14217B0}"/>
              </a:ext>
            </a:extLst>
          </p:cNvPr>
          <p:cNvPicPr>
            <a:picLocks noChangeAspect="1"/>
          </p:cNvPicPr>
          <p:nvPr/>
        </p:nvPicPr>
        <p:blipFill>
          <a:blip r:embed="rId3"/>
          <a:stretch>
            <a:fillRect/>
          </a:stretch>
        </p:blipFill>
        <p:spPr>
          <a:xfrm>
            <a:off x="196398" y="95138"/>
            <a:ext cx="6667500" cy="2975165"/>
          </a:xfrm>
          <a:prstGeom prst="rect">
            <a:avLst/>
          </a:prstGeom>
        </p:spPr>
      </p:pic>
      <p:cxnSp>
        <p:nvCxnSpPr>
          <p:cNvPr id="4" name="Straight Connector 3">
            <a:extLst>
              <a:ext uri="{FF2B5EF4-FFF2-40B4-BE49-F238E27FC236}">
                <a16:creationId xmlns:a16="http://schemas.microsoft.com/office/drawing/2014/main" id="{89CDE812-9882-1937-BD44-E279FB943F3C}"/>
              </a:ext>
            </a:extLst>
          </p:cNvPr>
          <p:cNvCxnSpPr>
            <a:cxnSpLocks/>
          </p:cNvCxnSpPr>
          <p:nvPr/>
        </p:nvCxnSpPr>
        <p:spPr>
          <a:xfrm>
            <a:off x="4444870" y="3745284"/>
            <a:ext cx="0" cy="350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0E76923-C232-B785-D206-B1909234F44C}"/>
              </a:ext>
            </a:extLst>
          </p:cNvPr>
          <p:cNvCxnSpPr>
            <a:cxnSpLocks/>
          </p:cNvCxnSpPr>
          <p:nvPr/>
        </p:nvCxnSpPr>
        <p:spPr>
          <a:xfrm>
            <a:off x="3796798" y="3959965"/>
            <a:ext cx="0" cy="350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213BE18-D459-7176-D449-01802F481DEF}"/>
              </a:ext>
            </a:extLst>
          </p:cNvPr>
          <p:cNvCxnSpPr>
            <a:cxnSpLocks/>
          </p:cNvCxnSpPr>
          <p:nvPr/>
        </p:nvCxnSpPr>
        <p:spPr>
          <a:xfrm>
            <a:off x="3004710" y="3959965"/>
            <a:ext cx="0" cy="3501483"/>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0">
            <a:extLst>
              <a:ext uri="{FF2B5EF4-FFF2-40B4-BE49-F238E27FC236}">
                <a16:creationId xmlns:a16="http://schemas.microsoft.com/office/drawing/2014/main" id="{FA491791-DB95-A643-574E-D24D3B36A193}"/>
              </a:ext>
            </a:extLst>
          </p:cNvPr>
          <p:cNvSpPr txBox="1"/>
          <p:nvPr/>
        </p:nvSpPr>
        <p:spPr>
          <a:xfrm>
            <a:off x="3044671" y="1043119"/>
            <a:ext cx="381642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latin typeface="Arial" panose="020B0604020202020204" pitchFamily="34" charset="0"/>
                <a:cs typeface="Arial" panose="020B0604020202020204" pitchFamily="34" charset="0"/>
              </a:rPr>
              <a:t>Blue line – 21-yr smoothing </a:t>
            </a:r>
          </a:p>
        </p:txBody>
      </p:sp>
      <p:cxnSp>
        <p:nvCxnSpPr>
          <p:cNvPr id="20" name="Straight Connector 19">
            <a:extLst>
              <a:ext uri="{FF2B5EF4-FFF2-40B4-BE49-F238E27FC236}">
                <a16:creationId xmlns:a16="http://schemas.microsoft.com/office/drawing/2014/main" id="{C0400166-6983-93CB-8B64-411EAA442A39}"/>
              </a:ext>
            </a:extLst>
          </p:cNvPr>
          <p:cNvCxnSpPr>
            <a:cxnSpLocks/>
          </p:cNvCxnSpPr>
          <p:nvPr/>
        </p:nvCxnSpPr>
        <p:spPr>
          <a:xfrm>
            <a:off x="6173062" y="3387537"/>
            <a:ext cx="0" cy="3501483"/>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46">
            <a:extLst>
              <a:ext uri="{FF2B5EF4-FFF2-40B4-BE49-F238E27FC236}">
                <a16:creationId xmlns:a16="http://schemas.microsoft.com/office/drawing/2014/main" id="{3FE6B94A-FA4B-6811-D907-897EE2A7F301}"/>
              </a:ext>
            </a:extLst>
          </p:cNvPr>
          <p:cNvSpPr txBox="1"/>
          <p:nvPr/>
        </p:nvSpPr>
        <p:spPr>
          <a:xfrm>
            <a:off x="7370147" y="4581128"/>
            <a:ext cx="3376580" cy="193899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b="1" dirty="0">
                <a:solidFill>
                  <a:srgbClr val="FFFF00"/>
                </a:solidFill>
                <a:latin typeface="Arial" panose="020B0604020202020204" pitchFamily="34" charset="0"/>
                <a:cs typeface="Arial" panose="020B0604020202020204" pitchFamily="34" charset="0"/>
                <a:sym typeface="Wingdings" panose="05000000000000000000" pitchFamily="2" charset="2"/>
              </a:rPr>
              <a:t>Spectrum of smoothed Nile river data</a:t>
            </a:r>
          </a:p>
          <a:p>
            <a:endParaRPr lang="en-AU" b="1" dirty="0">
              <a:solidFill>
                <a:srgbClr val="FFFF00"/>
              </a:solidFill>
              <a:latin typeface="Arial" panose="020B0604020202020204" pitchFamily="34" charset="0"/>
              <a:cs typeface="Arial" panose="020B0604020202020204" pitchFamily="34" charset="0"/>
              <a:sym typeface="Wingdings" panose="05000000000000000000" pitchFamily="2" charset="2"/>
            </a:endParaRPr>
          </a:p>
          <a:p>
            <a:r>
              <a:rPr lang="en-AU" b="1" dirty="0">
                <a:solidFill>
                  <a:srgbClr val="FFFF00"/>
                </a:solidFill>
                <a:latin typeface="Arial" panose="020B0604020202020204" pitchFamily="34" charset="0"/>
                <a:cs typeface="Arial" panose="020B0604020202020204" pitchFamily="34" charset="0"/>
                <a:sym typeface="Wingdings" panose="05000000000000000000" pitchFamily="2" charset="2"/>
              </a:rPr>
              <a:t> </a:t>
            </a:r>
            <a:endParaRPr lang="en-AU" b="1" dirty="0">
              <a:solidFill>
                <a:srgbClr val="FFFF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8A59D73A-06D1-53F3-E5FD-4724AD5BDC0A}"/>
              </a:ext>
            </a:extLst>
          </p:cNvPr>
          <p:cNvPicPr>
            <a:picLocks noChangeAspect="1"/>
          </p:cNvPicPr>
          <p:nvPr/>
        </p:nvPicPr>
        <p:blipFill rotWithShape="1">
          <a:blip r:embed="rId4"/>
          <a:srcRect l="5113" t="11151" r="64175" b="74150"/>
          <a:stretch/>
        </p:blipFill>
        <p:spPr>
          <a:xfrm>
            <a:off x="8616280" y="5895306"/>
            <a:ext cx="3575720" cy="962694"/>
          </a:xfrm>
          <a:prstGeom prst="rect">
            <a:avLst/>
          </a:prstGeom>
        </p:spPr>
      </p:pic>
    </p:spTree>
    <p:extLst>
      <p:ext uri="{BB962C8B-B14F-4D97-AF65-F5344CB8AC3E}">
        <p14:creationId xmlns:p14="http://schemas.microsoft.com/office/powerpoint/2010/main" val="2628012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6">
            <a:extLst>
              <a:ext uri="{FF2B5EF4-FFF2-40B4-BE49-F238E27FC236}">
                <a16:creationId xmlns:a16="http://schemas.microsoft.com/office/drawing/2014/main" id="{1AFBA3BD-9773-A177-1138-4C0B0089C612}"/>
              </a:ext>
            </a:extLst>
          </p:cNvPr>
          <p:cNvSpPr txBox="1"/>
          <p:nvPr/>
        </p:nvSpPr>
        <p:spPr>
          <a:xfrm>
            <a:off x="407368" y="0"/>
            <a:ext cx="11377264" cy="4493538"/>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		Now compare spectra for </a:t>
            </a:r>
          </a:p>
          <a:p>
            <a:pPr marL="571500" indent="-571500">
              <a:buFont typeface="Arial" panose="020B0604020202020204" pitchFamily="34" charset="0"/>
              <a:buChar char="•"/>
            </a:pPr>
            <a:r>
              <a:rPr lang="en-AU" sz="3600" dirty="0">
                <a:solidFill>
                  <a:srgbClr val="FFFF00"/>
                </a:solidFill>
                <a:latin typeface="Arial" panose="020B0604020202020204" pitchFamily="34" charset="0"/>
                <a:cs typeface="Arial" panose="020B0604020202020204" pitchFamily="34" charset="0"/>
              </a:rPr>
              <a:t>full length of Brahmaputra River data (700 </a:t>
            </a:r>
            <a:r>
              <a:rPr lang="en-AU" sz="3600" dirty="0" err="1">
                <a:solidFill>
                  <a:srgbClr val="FFFF00"/>
                </a:solidFill>
                <a:latin typeface="Arial" panose="020B0604020202020204" pitchFamily="34" charset="0"/>
                <a:cs typeface="Arial" panose="020B0604020202020204" pitchFamily="34" charset="0"/>
              </a:rPr>
              <a:t>yr</a:t>
            </a:r>
            <a:r>
              <a:rPr lang="en-AU" sz="3600" dirty="0">
                <a:solidFill>
                  <a:srgbClr val="FFFF00"/>
                </a:solidFill>
                <a:latin typeface="Arial" panose="020B0604020202020204" pitchFamily="34" charset="0"/>
                <a:cs typeface="Arial" panose="020B0604020202020204" pitchFamily="34" charset="0"/>
              </a:rPr>
              <a:t>)</a:t>
            </a:r>
          </a:p>
          <a:p>
            <a:r>
              <a:rPr lang="en-AU" sz="3600" dirty="0">
                <a:solidFill>
                  <a:srgbClr val="FFFF00"/>
                </a:solidFill>
                <a:latin typeface="Arial" panose="020B0604020202020204" pitchFamily="34" charset="0"/>
                <a:cs typeface="Arial" panose="020B0604020202020204" pitchFamily="34" charset="0"/>
              </a:rPr>
              <a:t>	with</a:t>
            </a:r>
          </a:p>
          <a:p>
            <a:pPr marL="571500" indent="-571500">
              <a:buFont typeface="Arial" panose="020B0604020202020204" pitchFamily="34" charset="0"/>
              <a:buChar char="•"/>
            </a:pPr>
            <a:r>
              <a:rPr lang="en-AU" sz="3600" dirty="0">
                <a:solidFill>
                  <a:srgbClr val="FFFF00"/>
                </a:solidFill>
                <a:latin typeface="Arial" panose="020B0604020202020204" pitchFamily="34" charset="0"/>
                <a:cs typeface="Arial" panose="020B0604020202020204" pitchFamily="34" charset="0"/>
              </a:rPr>
              <a:t>full length of </a:t>
            </a:r>
            <a:r>
              <a:rPr lang="en-AU" sz="3600" dirty="0" err="1">
                <a:solidFill>
                  <a:srgbClr val="FFFF00"/>
                </a:solidFill>
                <a:latin typeface="Arial" panose="020B0604020202020204" pitchFamily="34" charset="0"/>
                <a:cs typeface="Arial" panose="020B0604020202020204" pitchFamily="34" charset="0"/>
              </a:rPr>
              <a:t>Ruzmaikin</a:t>
            </a:r>
            <a:r>
              <a:rPr lang="en-AU" sz="3600" dirty="0">
                <a:solidFill>
                  <a:srgbClr val="FFFF00"/>
                </a:solidFill>
                <a:latin typeface="Arial" panose="020B0604020202020204" pitchFamily="34" charset="0"/>
                <a:cs typeface="Arial" panose="020B0604020202020204" pitchFamily="34" charset="0"/>
              </a:rPr>
              <a:t>-Feynman Nile R data </a:t>
            </a:r>
          </a:p>
          <a:p>
            <a:endParaRPr lang="en-AU" sz="3600" dirty="0">
              <a:solidFill>
                <a:srgbClr val="FFFF00"/>
              </a:solidFill>
              <a:latin typeface="Arial" panose="020B0604020202020204" pitchFamily="34" charset="0"/>
              <a:cs typeface="Arial" panose="020B0604020202020204" pitchFamily="34" charset="0"/>
            </a:endParaRPr>
          </a:p>
          <a:p>
            <a:r>
              <a:rPr lang="en-AU" sz="3600" dirty="0">
                <a:solidFill>
                  <a:srgbClr val="FFFF00"/>
                </a:solidFill>
                <a:latin typeface="Arial" panose="020B0604020202020204" pitchFamily="34" charset="0"/>
                <a:cs typeface="Arial" panose="020B0604020202020204" pitchFamily="34" charset="0"/>
                <a:sym typeface="Wingdings" panose="05000000000000000000" pitchFamily="2" charset="2"/>
              </a:rPr>
              <a:t> Spectral peaks show high level of corresponding periods  (even though time spans are different)</a:t>
            </a:r>
            <a:endParaRPr lang="en-AU" dirty="0">
              <a:solidFill>
                <a:srgbClr val="FFFF00"/>
              </a:solidFill>
              <a:latin typeface="Arial" panose="020B0604020202020204" pitchFamily="34" charset="0"/>
              <a:cs typeface="Arial" panose="020B0604020202020204" pitchFamily="34" charset="0"/>
            </a:endParaRPr>
          </a:p>
          <a:p>
            <a:endParaRPr lang="en-AU" sz="3400"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48C38EC-CB5B-E899-D10F-9A9CB6A8D19E}"/>
              </a:ext>
            </a:extLst>
          </p:cNvPr>
          <p:cNvPicPr>
            <a:picLocks noChangeAspect="1"/>
          </p:cNvPicPr>
          <p:nvPr/>
        </p:nvPicPr>
        <p:blipFill rotWithShape="1">
          <a:blip r:embed="rId2"/>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3670211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EA641E9-DF45-22E4-7890-A0448DC095F0}"/>
              </a:ext>
            </a:extLst>
          </p:cNvPr>
          <p:cNvPicPr>
            <a:picLocks noChangeAspect="1"/>
          </p:cNvPicPr>
          <p:nvPr/>
        </p:nvPicPr>
        <p:blipFill rotWithShape="1">
          <a:blip r:embed="rId3"/>
          <a:srcRect l="7912"/>
          <a:stretch/>
        </p:blipFill>
        <p:spPr>
          <a:xfrm>
            <a:off x="269844" y="4083916"/>
            <a:ext cx="6779844" cy="2559477"/>
          </a:xfrm>
          <a:prstGeom prst="rect">
            <a:avLst/>
          </a:prstGeom>
        </p:spPr>
      </p:pic>
      <p:sp>
        <p:nvSpPr>
          <p:cNvPr id="40" name="TextBox 46">
            <a:extLst>
              <a:ext uri="{FF2B5EF4-FFF2-40B4-BE49-F238E27FC236}">
                <a16:creationId xmlns:a16="http://schemas.microsoft.com/office/drawing/2014/main" id="{152A7A93-9B4F-0929-69C1-6A1D5F8C561B}"/>
              </a:ext>
            </a:extLst>
          </p:cNvPr>
          <p:cNvSpPr txBox="1"/>
          <p:nvPr/>
        </p:nvSpPr>
        <p:spPr>
          <a:xfrm>
            <a:off x="7032104" y="179753"/>
            <a:ext cx="5263336" cy="58477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200" b="1" dirty="0">
                <a:solidFill>
                  <a:srgbClr val="FFFF00"/>
                </a:solidFill>
                <a:latin typeface="Arial" panose="020B0604020202020204" pitchFamily="34" charset="0"/>
                <a:cs typeface="Arial" panose="020B0604020202020204" pitchFamily="34" charset="0"/>
              </a:rPr>
              <a:t>SPECTRAL PROPERTIES  </a:t>
            </a:r>
          </a:p>
        </p:txBody>
      </p:sp>
      <p:pic>
        <p:nvPicPr>
          <p:cNvPr id="22" name="Picture 21">
            <a:extLst>
              <a:ext uri="{FF2B5EF4-FFF2-40B4-BE49-F238E27FC236}">
                <a16:creationId xmlns:a16="http://schemas.microsoft.com/office/drawing/2014/main" id="{816239EE-444A-C2B9-343C-CC0B157A5F63}"/>
              </a:ext>
            </a:extLst>
          </p:cNvPr>
          <p:cNvPicPr>
            <a:picLocks noChangeAspect="1"/>
          </p:cNvPicPr>
          <p:nvPr/>
        </p:nvPicPr>
        <p:blipFill>
          <a:blip r:embed="rId4"/>
          <a:stretch>
            <a:fillRect/>
          </a:stretch>
        </p:blipFill>
        <p:spPr>
          <a:xfrm>
            <a:off x="269844" y="2006689"/>
            <a:ext cx="6667500" cy="2188652"/>
          </a:xfrm>
          <a:prstGeom prst="rect">
            <a:avLst/>
          </a:prstGeom>
        </p:spPr>
      </p:pic>
      <p:cxnSp>
        <p:nvCxnSpPr>
          <p:cNvPr id="23" name="Straight Connector 22">
            <a:extLst>
              <a:ext uri="{FF2B5EF4-FFF2-40B4-BE49-F238E27FC236}">
                <a16:creationId xmlns:a16="http://schemas.microsoft.com/office/drawing/2014/main" id="{2F9AE791-CBBB-59B8-774D-B31477D6E562}"/>
              </a:ext>
            </a:extLst>
          </p:cNvPr>
          <p:cNvCxnSpPr>
            <a:cxnSpLocks/>
          </p:cNvCxnSpPr>
          <p:nvPr/>
        </p:nvCxnSpPr>
        <p:spPr>
          <a:xfrm>
            <a:off x="5653699" y="2105636"/>
            <a:ext cx="0" cy="1924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6E13C9-1E7A-4F87-3403-B1E818ABEDF5}"/>
              </a:ext>
            </a:extLst>
          </p:cNvPr>
          <p:cNvCxnSpPr>
            <a:cxnSpLocks/>
          </p:cNvCxnSpPr>
          <p:nvPr/>
        </p:nvCxnSpPr>
        <p:spPr>
          <a:xfrm>
            <a:off x="3507399" y="1991658"/>
            <a:ext cx="0" cy="203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8F90E4-8B96-6B5F-AA96-241C966F079D}"/>
              </a:ext>
            </a:extLst>
          </p:cNvPr>
          <p:cNvCxnSpPr>
            <a:cxnSpLocks/>
          </p:cNvCxnSpPr>
          <p:nvPr/>
        </p:nvCxnSpPr>
        <p:spPr>
          <a:xfrm>
            <a:off x="2529499" y="2068044"/>
            <a:ext cx="0" cy="195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14FE7D-60A2-E1D4-52E7-26CE62B46BFD}"/>
              </a:ext>
            </a:extLst>
          </p:cNvPr>
          <p:cNvCxnSpPr>
            <a:cxnSpLocks/>
          </p:cNvCxnSpPr>
          <p:nvPr/>
        </p:nvCxnSpPr>
        <p:spPr>
          <a:xfrm>
            <a:off x="2754197" y="2164619"/>
            <a:ext cx="40630" cy="1856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F77B52E-49D3-09F2-C4AD-20E8AC919885}"/>
              </a:ext>
            </a:extLst>
          </p:cNvPr>
          <p:cNvCxnSpPr>
            <a:cxnSpLocks/>
          </p:cNvCxnSpPr>
          <p:nvPr/>
        </p:nvCxnSpPr>
        <p:spPr>
          <a:xfrm>
            <a:off x="1996099" y="2100236"/>
            <a:ext cx="0" cy="1920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C97721C-92A7-EB0B-D63D-BB0459858E12}"/>
              </a:ext>
            </a:extLst>
          </p:cNvPr>
          <p:cNvCxnSpPr>
            <a:cxnSpLocks/>
          </p:cNvCxnSpPr>
          <p:nvPr/>
        </p:nvCxnSpPr>
        <p:spPr>
          <a:xfrm>
            <a:off x="2145969" y="2140475"/>
            <a:ext cx="34279" cy="1880459"/>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33">
            <a:extLst>
              <a:ext uri="{FF2B5EF4-FFF2-40B4-BE49-F238E27FC236}">
                <a16:creationId xmlns:a16="http://schemas.microsoft.com/office/drawing/2014/main" id="{91D016D2-D415-19CB-7DC7-E8AEEEBC587D}"/>
              </a:ext>
            </a:extLst>
          </p:cNvPr>
          <p:cNvSpPr txBox="1"/>
          <p:nvPr/>
        </p:nvSpPr>
        <p:spPr>
          <a:xfrm>
            <a:off x="1811952" y="2815202"/>
            <a:ext cx="368296"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47</a:t>
            </a:r>
          </a:p>
        </p:txBody>
      </p:sp>
      <p:sp>
        <p:nvSpPr>
          <p:cNvPr id="30" name="TextBox 34">
            <a:extLst>
              <a:ext uri="{FF2B5EF4-FFF2-40B4-BE49-F238E27FC236}">
                <a16:creationId xmlns:a16="http://schemas.microsoft.com/office/drawing/2014/main" id="{5C51C35E-2C48-CC6B-85D0-4B18AAC40BAF}"/>
              </a:ext>
            </a:extLst>
          </p:cNvPr>
          <p:cNvSpPr txBox="1"/>
          <p:nvPr/>
        </p:nvSpPr>
        <p:spPr>
          <a:xfrm>
            <a:off x="2040552" y="2889399"/>
            <a:ext cx="368296"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59</a:t>
            </a:r>
          </a:p>
        </p:txBody>
      </p:sp>
      <p:sp>
        <p:nvSpPr>
          <p:cNvPr id="31" name="TextBox 35">
            <a:extLst>
              <a:ext uri="{FF2B5EF4-FFF2-40B4-BE49-F238E27FC236}">
                <a16:creationId xmlns:a16="http://schemas.microsoft.com/office/drawing/2014/main" id="{2A9CAF8E-0849-3FB1-6CE7-CF88862A76ED}"/>
              </a:ext>
            </a:extLst>
          </p:cNvPr>
          <p:cNvSpPr txBox="1"/>
          <p:nvPr/>
        </p:nvSpPr>
        <p:spPr>
          <a:xfrm>
            <a:off x="2377103" y="2347104"/>
            <a:ext cx="368296"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75</a:t>
            </a:r>
          </a:p>
        </p:txBody>
      </p:sp>
      <p:sp>
        <p:nvSpPr>
          <p:cNvPr id="32" name="TextBox 36">
            <a:extLst>
              <a:ext uri="{FF2B5EF4-FFF2-40B4-BE49-F238E27FC236}">
                <a16:creationId xmlns:a16="http://schemas.microsoft.com/office/drawing/2014/main" id="{95DAE060-7ED3-0ABB-03EE-C8516208FDF0}"/>
              </a:ext>
            </a:extLst>
          </p:cNvPr>
          <p:cNvSpPr txBox="1"/>
          <p:nvPr/>
        </p:nvSpPr>
        <p:spPr>
          <a:xfrm>
            <a:off x="2586655" y="2706876"/>
            <a:ext cx="368296"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90</a:t>
            </a:r>
          </a:p>
        </p:txBody>
      </p:sp>
      <p:sp>
        <p:nvSpPr>
          <p:cNvPr id="33" name="TextBox 37">
            <a:extLst>
              <a:ext uri="{FF2B5EF4-FFF2-40B4-BE49-F238E27FC236}">
                <a16:creationId xmlns:a16="http://schemas.microsoft.com/office/drawing/2014/main" id="{DBB859BC-F58A-AEE1-D6B4-481E3657CABE}"/>
              </a:ext>
            </a:extLst>
          </p:cNvPr>
          <p:cNvSpPr txBox="1"/>
          <p:nvPr/>
        </p:nvSpPr>
        <p:spPr>
          <a:xfrm>
            <a:off x="3304202" y="2250568"/>
            <a:ext cx="546095"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132</a:t>
            </a:r>
          </a:p>
        </p:txBody>
      </p:sp>
      <p:sp>
        <p:nvSpPr>
          <p:cNvPr id="34" name="TextBox 38">
            <a:extLst>
              <a:ext uri="{FF2B5EF4-FFF2-40B4-BE49-F238E27FC236}">
                <a16:creationId xmlns:a16="http://schemas.microsoft.com/office/drawing/2014/main" id="{CEEF2F48-3A7F-7C82-D9FC-8B44BEE5B534}"/>
              </a:ext>
            </a:extLst>
          </p:cNvPr>
          <p:cNvSpPr txBox="1"/>
          <p:nvPr/>
        </p:nvSpPr>
        <p:spPr>
          <a:xfrm>
            <a:off x="5418746" y="2863444"/>
            <a:ext cx="546095"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242</a:t>
            </a:r>
          </a:p>
        </p:txBody>
      </p:sp>
      <p:cxnSp>
        <p:nvCxnSpPr>
          <p:cNvPr id="35" name="Straight Connector 34">
            <a:extLst>
              <a:ext uri="{FF2B5EF4-FFF2-40B4-BE49-F238E27FC236}">
                <a16:creationId xmlns:a16="http://schemas.microsoft.com/office/drawing/2014/main" id="{8818D3C5-6941-A2AA-0B4D-AEDEB982701E}"/>
              </a:ext>
            </a:extLst>
          </p:cNvPr>
          <p:cNvCxnSpPr>
            <a:cxnSpLocks/>
          </p:cNvCxnSpPr>
          <p:nvPr/>
        </p:nvCxnSpPr>
        <p:spPr>
          <a:xfrm>
            <a:off x="3126399" y="2014494"/>
            <a:ext cx="0" cy="210693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40">
            <a:extLst>
              <a:ext uri="{FF2B5EF4-FFF2-40B4-BE49-F238E27FC236}">
                <a16:creationId xmlns:a16="http://schemas.microsoft.com/office/drawing/2014/main" id="{BB49A5D0-4174-67DB-8245-12B29552CED3}"/>
              </a:ext>
            </a:extLst>
          </p:cNvPr>
          <p:cNvSpPr txBox="1"/>
          <p:nvPr/>
        </p:nvSpPr>
        <p:spPr>
          <a:xfrm>
            <a:off x="2872403" y="2865312"/>
            <a:ext cx="546095"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108</a:t>
            </a:r>
          </a:p>
        </p:txBody>
      </p:sp>
      <p:cxnSp>
        <p:nvCxnSpPr>
          <p:cNvPr id="37" name="Straight Connector 36">
            <a:extLst>
              <a:ext uri="{FF2B5EF4-FFF2-40B4-BE49-F238E27FC236}">
                <a16:creationId xmlns:a16="http://schemas.microsoft.com/office/drawing/2014/main" id="{03B27F9E-ABFC-1E1A-CCFC-996E3BE0A3BB}"/>
              </a:ext>
            </a:extLst>
          </p:cNvPr>
          <p:cNvCxnSpPr>
            <a:cxnSpLocks/>
          </p:cNvCxnSpPr>
          <p:nvPr/>
        </p:nvCxnSpPr>
        <p:spPr>
          <a:xfrm flipH="1">
            <a:off x="1811952" y="2068044"/>
            <a:ext cx="6347" cy="195289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42">
            <a:extLst>
              <a:ext uri="{FF2B5EF4-FFF2-40B4-BE49-F238E27FC236}">
                <a16:creationId xmlns:a16="http://schemas.microsoft.com/office/drawing/2014/main" id="{4B7727C0-E8C9-AB35-9F4C-A228363C6324}"/>
              </a:ext>
            </a:extLst>
          </p:cNvPr>
          <p:cNvSpPr txBox="1"/>
          <p:nvPr/>
        </p:nvSpPr>
        <p:spPr>
          <a:xfrm>
            <a:off x="1608752" y="2976159"/>
            <a:ext cx="368296" cy="1755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200" dirty="0"/>
              <a:t>38</a:t>
            </a:r>
          </a:p>
        </p:txBody>
      </p:sp>
      <p:pic>
        <p:nvPicPr>
          <p:cNvPr id="41" name="Picture 40">
            <a:extLst>
              <a:ext uri="{FF2B5EF4-FFF2-40B4-BE49-F238E27FC236}">
                <a16:creationId xmlns:a16="http://schemas.microsoft.com/office/drawing/2014/main" id="{39EBB944-43D3-1755-8471-27C857103E4F}"/>
              </a:ext>
            </a:extLst>
          </p:cNvPr>
          <p:cNvPicPr>
            <a:picLocks noChangeAspect="1"/>
          </p:cNvPicPr>
          <p:nvPr/>
        </p:nvPicPr>
        <p:blipFill>
          <a:blip r:embed="rId5"/>
          <a:stretch>
            <a:fillRect/>
          </a:stretch>
        </p:blipFill>
        <p:spPr>
          <a:xfrm>
            <a:off x="185627" y="204715"/>
            <a:ext cx="6793001" cy="1714746"/>
          </a:xfrm>
          <a:prstGeom prst="rect">
            <a:avLst/>
          </a:prstGeom>
        </p:spPr>
      </p:pic>
      <p:sp>
        <p:nvSpPr>
          <p:cNvPr id="48" name="TextBox 43">
            <a:extLst>
              <a:ext uri="{FF2B5EF4-FFF2-40B4-BE49-F238E27FC236}">
                <a16:creationId xmlns:a16="http://schemas.microsoft.com/office/drawing/2014/main" id="{1598523C-D7C5-27AB-CD16-73058E25038D}"/>
              </a:ext>
            </a:extLst>
          </p:cNvPr>
          <p:cNvSpPr txBox="1"/>
          <p:nvPr/>
        </p:nvSpPr>
        <p:spPr>
          <a:xfrm>
            <a:off x="1620027" y="694865"/>
            <a:ext cx="2015441" cy="292553"/>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err="1">
                <a:latin typeface="Arial" panose="020B0604020202020204" pitchFamily="34" charset="0"/>
                <a:cs typeface="Arial" panose="020B0604020202020204" pitchFamily="34" charset="0"/>
              </a:rPr>
              <a:t>Gleissberg</a:t>
            </a:r>
            <a:endParaRPr lang="en-AU" dirty="0">
              <a:latin typeface="Arial" panose="020B0604020202020204" pitchFamily="34" charset="0"/>
              <a:cs typeface="Arial" panose="020B0604020202020204" pitchFamily="34" charset="0"/>
            </a:endParaRPr>
          </a:p>
        </p:txBody>
      </p:sp>
      <p:cxnSp>
        <p:nvCxnSpPr>
          <p:cNvPr id="49" name="Straight Arrow Connector 48">
            <a:extLst>
              <a:ext uri="{FF2B5EF4-FFF2-40B4-BE49-F238E27FC236}">
                <a16:creationId xmlns:a16="http://schemas.microsoft.com/office/drawing/2014/main" id="{CB32F149-AEAE-EA59-09FF-B426D9AA23B0}"/>
              </a:ext>
            </a:extLst>
          </p:cNvPr>
          <p:cNvCxnSpPr/>
          <p:nvPr/>
        </p:nvCxnSpPr>
        <p:spPr bwMode="auto">
          <a:xfrm>
            <a:off x="2389927" y="1003805"/>
            <a:ext cx="336551" cy="30774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50" name="TextBox 49">
            <a:extLst>
              <a:ext uri="{FF2B5EF4-FFF2-40B4-BE49-F238E27FC236}">
                <a16:creationId xmlns:a16="http://schemas.microsoft.com/office/drawing/2014/main" id="{B972AC3B-68BD-99A7-2637-3D5753C0FD11}"/>
              </a:ext>
            </a:extLst>
          </p:cNvPr>
          <p:cNvSpPr txBox="1"/>
          <p:nvPr/>
        </p:nvSpPr>
        <p:spPr>
          <a:xfrm>
            <a:off x="3850297" y="2250568"/>
            <a:ext cx="328390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Time span 1319-2001 CE</a:t>
            </a:r>
            <a:endParaRPr lang="en-AU" sz="2000"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E6ED4E7B-7A56-0ADE-72D3-9180512223F0}"/>
              </a:ext>
            </a:extLst>
          </p:cNvPr>
          <p:cNvCxnSpPr>
            <a:cxnSpLocks/>
          </p:cNvCxnSpPr>
          <p:nvPr/>
        </p:nvCxnSpPr>
        <p:spPr>
          <a:xfrm>
            <a:off x="2747283" y="284709"/>
            <a:ext cx="36600" cy="5971613"/>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68900F-F8FE-5C2D-050C-9F01265D6C3A}"/>
              </a:ext>
            </a:extLst>
          </p:cNvPr>
          <p:cNvCxnSpPr>
            <a:cxnSpLocks/>
          </p:cNvCxnSpPr>
          <p:nvPr/>
        </p:nvCxnSpPr>
        <p:spPr>
          <a:xfrm>
            <a:off x="3537252" y="47060"/>
            <a:ext cx="57127" cy="6209262"/>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BB6ABC-865D-3530-147D-634B8C5368B3}"/>
              </a:ext>
            </a:extLst>
          </p:cNvPr>
          <p:cNvCxnSpPr>
            <a:cxnSpLocks/>
          </p:cNvCxnSpPr>
          <p:nvPr/>
        </p:nvCxnSpPr>
        <p:spPr>
          <a:xfrm>
            <a:off x="5495134" y="97672"/>
            <a:ext cx="57127" cy="6209262"/>
          </a:xfrm>
          <a:prstGeom prst="line">
            <a:avLst/>
          </a:prstGeom>
          <a:ln w="127000">
            <a:solidFill>
              <a:schemeClr val="accent1">
                <a:shade val="95000"/>
                <a:satMod val="105000"/>
                <a:alpha val="2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9ABD6EE-ACC6-9F96-AFB4-D8C38E1CFD7A}"/>
              </a:ext>
            </a:extLst>
          </p:cNvPr>
          <p:cNvSpPr txBox="1"/>
          <p:nvPr/>
        </p:nvSpPr>
        <p:spPr>
          <a:xfrm>
            <a:off x="3987132" y="4406390"/>
            <a:ext cx="296973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Time span </a:t>
            </a:r>
            <a:r>
              <a:rPr lang="en-AU" sz="2000" dirty="0">
                <a:latin typeface="Arial" panose="020B0604020202020204" pitchFamily="34" charset="0"/>
                <a:cs typeface="Arial" panose="020B0604020202020204" pitchFamily="34" charset="0"/>
              </a:rPr>
              <a:t>622-1484 CE</a:t>
            </a:r>
          </a:p>
          <a:p>
            <a:endParaRPr lang="en-AU" sz="2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E37DB30-47CA-91C8-4DCD-96B2B182AFD3}"/>
              </a:ext>
            </a:extLst>
          </p:cNvPr>
          <p:cNvSpPr/>
          <p:nvPr/>
        </p:nvSpPr>
        <p:spPr bwMode="auto">
          <a:xfrm>
            <a:off x="0" y="6230921"/>
            <a:ext cx="12192001" cy="6421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20" name="TextBox 19">
            <a:extLst>
              <a:ext uri="{FF2B5EF4-FFF2-40B4-BE49-F238E27FC236}">
                <a16:creationId xmlns:a16="http://schemas.microsoft.com/office/drawing/2014/main" id="{50004DD6-17B6-1C3A-C7EC-33D4317FD316}"/>
              </a:ext>
            </a:extLst>
          </p:cNvPr>
          <p:cNvSpPr txBox="1"/>
          <p:nvPr/>
        </p:nvSpPr>
        <p:spPr>
          <a:xfrm>
            <a:off x="974601" y="6133582"/>
            <a:ext cx="6710383"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0                  100                200                300</a:t>
            </a:r>
          </a:p>
        </p:txBody>
      </p:sp>
      <p:sp>
        <p:nvSpPr>
          <p:cNvPr id="51" name="TextBox 50">
            <a:extLst>
              <a:ext uri="{FF2B5EF4-FFF2-40B4-BE49-F238E27FC236}">
                <a16:creationId xmlns:a16="http://schemas.microsoft.com/office/drawing/2014/main" id="{361BFF6F-F359-1619-1935-BA6D340AA5B5}"/>
              </a:ext>
            </a:extLst>
          </p:cNvPr>
          <p:cNvSpPr txBox="1"/>
          <p:nvPr/>
        </p:nvSpPr>
        <p:spPr>
          <a:xfrm>
            <a:off x="3483253" y="6321683"/>
            <a:ext cx="3469434"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Period          (years)</a:t>
            </a:r>
          </a:p>
        </p:txBody>
      </p:sp>
      <p:sp>
        <p:nvSpPr>
          <p:cNvPr id="52" name="TextBox 43">
            <a:extLst>
              <a:ext uri="{FF2B5EF4-FFF2-40B4-BE49-F238E27FC236}">
                <a16:creationId xmlns:a16="http://schemas.microsoft.com/office/drawing/2014/main" id="{1D6220DC-F62C-9BA0-37AE-3E3A4E9A3E8B}"/>
              </a:ext>
            </a:extLst>
          </p:cNvPr>
          <p:cNvSpPr txBox="1"/>
          <p:nvPr/>
        </p:nvSpPr>
        <p:spPr>
          <a:xfrm>
            <a:off x="4971652" y="619619"/>
            <a:ext cx="2015441"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latin typeface="Arial" panose="020B0604020202020204" pitchFamily="34" charset="0"/>
                <a:cs typeface="Arial" panose="020B0604020202020204" pitchFamily="34" charset="0"/>
              </a:rPr>
              <a:t>De Vries</a:t>
            </a:r>
          </a:p>
        </p:txBody>
      </p:sp>
      <p:cxnSp>
        <p:nvCxnSpPr>
          <p:cNvPr id="54" name="Straight Arrow Connector 53">
            <a:extLst>
              <a:ext uri="{FF2B5EF4-FFF2-40B4-BE49-F238E27FC236}">
                <a16:creationId xmlns:a16="http://schemas.microsoft.com/office/drawing/2014/main" id="{E82E1388-C41E-7B4C-9346-9945000B828E}"/>
              </a:ext>
            </a:extLst>
          </p:cNvPr>
          <p:cNvCxnSpPr>
            <a:cxnSpLocks/>
          </p:cNvCxnSpPr>
          <p:nvPr/>
        </p:nvCxnSpPr>
        <p:spPr bwMode="auto">
          <a:xfrm flipH="1">
            <a:off x="5037950" y="1003805"/>
            <a:ext cx="653843" cy="18827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56" name="Rectangle 55">
            <a:extLst>
              <a:ext uri="{FF2B5EF4-FFF2-40B4-BE49-F238E27FC236}">
                <a16:creationId xmlns:a16="http://schemas.microsoft.com/office/drawing/2014/main" id="{023B9B52-EAA4-7C77-3AE9-AF1733226344}"/>
              </a:ext>
            </a:extLst>
          </p:cNvPr>
          <p:cNvSpPr/>
          <p:nvPr/>
        </p:nvSpPr>
        <p:spPr bwMode="auto">
          <a:xfrm>
            <a:off x="407368" y="468841"/>
            <a:ext cx="346349" cy="566474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57" name="TextBox 56">
            <a:extLst>
              <a:ext uri="{FF2B5EF4-FFF2-40B4-BE49-F238E27FC236}">
                <a16:creationId xmlns:a16="http://schemas.microsoft.com/office/drawing/2014/main" id="{40ECBB35-DA78-BD15-E56C-11C840DDD13D}"/>
              </a:ext>
            </a:extLst>
          </p:cNvPr>
          <p:cNvSpPr txBox="1"/>
          <p:nvPr/>
        </p:nvSpPr>
        <p:spPr>
          <a:xfrm rot="16200000">
            <a:off x="-2118876" y="2876775"/>
            <a:ext cx="5224280"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Power             </a:t>
            </a:r>
            <a:r>
              <a:rPr lang="en-AU" dirty="0" err="1">
                <a:latin typeface="Arial" panose="020B0604020202020204" pitchFamily="34" charset="0"/>
                <a:cs typeface="Arial" panose="020B0604020202020204" pitchFamily="34" charset="0"/>
              </a:rPr>
              <a:t>Power</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Power</a:t>
            </a:r>
            <a:endParaRPr lang="en-AU" dirty="0">
              <a:latin typeface="Arial" panose="020B0604020202020204" pitchFamily="34" charset="0"/>
              <a:cs typeface="Arial" panose="020B0604020202020204" pitchFamily="34" charset="0"/>
            </a:endParaRPr>
          </a:p>
        </p:txBody>
      </p:sp>
      <p:sp>
        <p:nvSpPr>
          <p:cNvPr id="58" name="TextBox 46">
            <a:extLst>
              <a:ext uri="{FF2B5EF4-FFF2-40B4-BE49-F238E27FC236}">
                <a16:creationId xmlns:a16="http://schemas.microsoft.com/office/drawing/2014/main" id="{B90F1B5C-E6F4-9741-6F92-782120E54E0E}"/>
              </a:ext>
            </a:extLst>
          </p:cNvPr>
          <p:cNvSpPr txBox="1"/>
          <p:nvPr/>
        </p:nvSpPr>
        <p:spPr>
          <a:xfrm>
            <a:off x="7032104" y="777253"/>
            <a:ext cx="4837005"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a:t>
            </a:r>
            <a:r>
              <a:rPr lang="en-AU" dirty="0">
                <a:solidFill>
                  <a:srgbClr val="FFFF00"/>
                </a:solidFill>
                <a:latin typeface="Arial" panose="020B0604020202020204" pitchFamily="34" charset="0"/>
                <a:cs typeface="Arial" panose="020B0604020202020204" pitchFamily="34" charset="0"/>
              </a:rPr>
              <a:t>9400yr COSMIC RAY 1.PC </a:t>
            </a:r>
          </a:p>
          <a:p>
            <a:r>
              <a:rPr lang="en-AU" dirty="0">
                <a:solidFill>
                  <a:srgbClr val="FFFF00"/>
                </a:solidFill>
                <a:latin typeface="Arial" panose="020B0604020202020204" pitchFamily="34" charset="0"/>
                <a:cs typeface="Arial" panose="020B0604020202020204" pitchFamily="34" charset="0"/>
              </a:rPr>
              <a:t>	(10Be and 14C)</a:t>
            </a:r>
          </a:p>
          <a:p>
            <a:r>
              <a:rPr lang="en-AU" dirty="0">
                <a:solidFill>
                  <a:srgbClr val="FFFF00"/>
                </a:solidFill>
                <a:latin typeface="Arial" panose="020B0604020202020204" pitchFamily="34" charset="0"/>
                <a:cs typeface="Arial" panose="020B0604020202020204" pitchFamily="34" charset="0"/>
              </a:rPr>
              <a:t>	</a:t>
            </a:r>
            <a:r>
              <a:rPr lang="en-AU" sz="1200" dirty="0">
                <a:solidFill>
                  <a:srgbClr val="FFFF00"/>
                </a:solidFill>
                <a:latin typeface="Arial" panose="020B0604020202020204" pitchFamily="34" charset="0"/>
                <a:cs typeface="Arial" panose="020B0604020202020204" pitchFamily="34" charset="0"/>
              </a:rPr>
              <a:t>McCracken et al, 2013</a:t>
            </a:r>
          </a:p>
        </p:txBody>
      </p:sp>
      <p:sp>
        <p:nvSpPr>
          <p:cNvPr id="60" name="TextBox 46">
            <a:extLst>
              <a:ext uri="{FF2B5EF4-FFF2-40B4-BE49-F238E27FC236}">
                <a16:creationId xmlns:a16="http://schemas.microsoft.com/office/drawing/2014/main" id="{6BA9046D-BF36-8B9E-F2EA-0CE99AC39EE2}"/>
              </a:ext>
            </a:extLst>
          </p:cNvPr>
          <p:cNvSpPr txBox="1"/>
          <p:nvPr/>
        </p:nvSpPr>
        <p:spPr>
          <a:xfrm>
            <a:off x="6887390" y="2827485"/>
            <a:ext cx="5304610" cy="120032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700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BRAHMAPUTRA 	DISCHARGE </a:t>
            </a:r>
          </a:p>
          <a:p>
            <a:r>
              <a:rPr lang="en-AU" dirty="0">
                <a:solidFill>
                  <a:srgbClr val="FFFF00"/>
                </a:solidFill>
                <a:latin typeface="Arial" panose="020B0604020202020204" pitchFamily="34" charset="0"/>
                <a:cs typeface="Arial" panose="020B0604020202020204" pitchFamily="34" charset="0"/>
              </a:rPr>
              <a:t> </a:t>
            </a:r>
          </a:p>
        </p:txBody>
      </p:sp>
      <p:sp>
        <p:nvSpPr>
          <p:cNvPr id="61" name="TextBox 46">
            <a:extLst>
              <a:ext uri="{FF2B5EF4-FFF2-40B4-BE49-F238E27FC236}">
                <a16:creationId xmlns:a16="http://schemas.microsoft.com/office/drawing/2014/main" id="{0559AF61-EAF6-9907-9932-D66BB0D37E8D}"/>
              </a:ext>
            </a:extLst>
          </p:cNvPr>
          <p:cNvSpPr txBox="1"/>
          <p:nvPr/>
        </p:nvSpPr>
        <p:spPr>
          <a:xfrm>
            <a:off x="6917416" y="4970593"/>
            <a:ext cx="5378024"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800 </a:t>
            </a:r>
            <a:r>
              <a:rPr lang="en-AU" dirty="0" err="1">
                <a:solidFill>
                  <a:srgbClr val="FFFF00"/>
                </a:solidFill>
                <a:latin typeface="Arial" panose="020B0604020202020204" pitchFamily="34" charset="0"/>
                <a:cs typeface="Arial" panose="020B0604020202020204" pitchFamily="34" charset="0"/>
                <a:sym typeface="Wingdings" panose="05000000000000000000" pitchFamily="2" charset="2"/>
              </a:rPr>
              <a:t>yr</a:t>
            </a:r>
            <a:r>
              <a:rPr lang="en-AU"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AU" dirty="0">
                <a:solidFill>
                  <a:srgbClr val="FFFF00"/>
                </a:solidFill>
                <a:latin typeface="Arial" panose="020B0604020202020204" pitchFamily="34" charset="0"/>
                <a:cs typeface="Arial" panose="020B0604020202020204" pitchFamily="34" charset="0"/>
              </a:rPr>
              <a:t>NILE RIVER FLOOD LEVEL</a:t>
            </a:r>
          </a:p>
          <a:p>
            <a:r>
              <a:rPr lang="en-AU" dirty="0">
                <a:solidFill>
                  <a:srgbClr val="FFFF00"/>
                </a:solidFill>
                <a:latin typeface="Arial" panose="020B0604020202020204" pitchFamily="34" charset="0"/>
                <a:cs typeface="Arial" panose="020B0604020202020204" pitchFamily="34" charset="0"/>
              </a:rPr>
              <a:t> </a:t>
            </a:r>
          </a:p>
        </p:txBody>
      </p:sp>
      <p:cxnSp>
        <p:nvCxnSpPr>
          <p:cNvPr id="7" name="Straight Connector 6">
            <a:extLst>
              <a:ext uri="{FF2B5EF4-FFF2-40B4-BE49-F238E27FC236}">
                <a16:creationId xmlns:a16="http://schemas.microsoft.com/office/drawing/2014/main" id="{DBA264B2-109F-6856-3321-0769CF70F04D}"/>
              </a:ext>
            </a:extLst>
          </p:cNvPr>
          <p:cNvCxnSpPr>
            <a:cxnSpLocks/>
          </p:cNvCxnSpPr>
          <p:nvPr/>
        </p:nvCxnSpPr>
        <p:spPr>
          <a:xfrm>
            <a:off x="2063552" y="260648"/>
            <a:ext cx="36600" cy="5971613"/>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E3EC7F2-1B5D-91D3-9DB9-7640DB1F1B36}"/>
              </a:ext>
            </a:extLst>
          </p:cNvPr>
          <p:cNvPicPr>
            <a:picLocks noChangeAspect="1"/>
          </p:cNvPicPr>
          <p:nvPr/>
        </p:nvPicPr>
        <p:blipFill rotWithShape="1">
          <a:blip r:embed="rId6"/>
          <a:srcRect l="5113" t="11151" r="64175" b="74150"/>
          <a:stretch/>
        </p:blipFill>
        <p:spPr>
          <a:xfrm>
            <a:off x="8447584" y="5849888"/>
            <a:ext cx="3744416" cy="1008112"/>
          </a:xfrm>
          <a:prstGeom prst="rect">
            <a:avLst/>
          </a:prstGeom>
        </p:spPr>
      </p:pic>
      <p:cxnSp>
        <p:nvCxnSpPr>
          <p:cNvPr id="21" name="Straight Connector 20">
            <a:extLst>
              <a:ext uri="{FF2B5EF4-FFF2-40B4-BE49-F238E27FC236}">
                <a16:creationId xmlns:a16="http://schemas.microsoft.com/office/drawing/2014/main" id="{218AAE81-29F5-7400-116D-1AE4F1338234}"/>
              </a:ext>
            </a:extLst>
          </p:cNvPr>
          <p:cNvCxnSpPr>
            <a:cxnSpLocks/>
          </p:cNvCxnSpPr>
          <p:nvPr/>
        </p:nvCxnSpPr>
        <p:spPr>
          <a:xfrm>
            <a:off x="2551151" y="317470"/>
            <a:ext cx="36600" cy="5971613"/>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FDCD3E6-A029-884C-3BF5-47B19497BE05}"/>
              </a:ext>
            </a:extLst>
          </p:cNvPr>
          <p:cNvCxnSpPr>
            <a:cxnSpLocks/>
          </p:cNvCxnSpPr>
          <p:nvPr/>
        </p:nvCxnSpPr>
        <p:spPr>
          <a:xfrm>
            <a:off x="4320088" y="144682"/>
            <a:ext cx="57127" cy="6209262"/>
          </a:xfrm>
          <a:prstGeom prst="line">
            <a:avLst/>
          </a:prstGeom>
          <a:ln w="127000">
            <a:solidFill>
              <a:schemeClr val="accent1">
                <a:shade val="95000"/>
                <a:satMod val="105000"/>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800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6">
            <a:extLst>
              <a:ext uri="{FF2B5EF4-FFF2-40B4-BE49-F238E27FC236}">
                <a16:creationId xmlns:a16="http://schemas.microsoft.com/office/drawing/2014/main" id="{1AFBA3BD-9773-A177-1138-4C0B0089C612}"/>
              </a:ext>
            </a:extLst>
          </p:cNvPr>
          <p:cNvSpPr txBox="1"/>
          <p:nvPr/>
        </p:nvSpPr>
        <p:spPr>
          <a:xfrm>
            <a:off x="407368" y="0"/>
            <a:ext cx="11377264" cy="57861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3600" dirty="0">
                <a:solidFill>
                  <a:srgbClr val="FFFF00"/>
                </a:solidFill>
                <a:latin typeface="Arial" panose="020B0604020202020204" pitchFamily="34" charset="0"/>
                <a:cs typeface="Arial" panose="020B0604020202020204" pitchFamily="34" charset="0"/>
              </a:rPr>
              <a:t>		ACKNOWLEDGEMENTS</a:t>
            </a:r>
          </a:p>
          <a:p>
            <a:endParaRPr lang="en-AU" sz="3600" dirty="0">
              <a:solidFill>
                <a:srgbClr val="FFFF00"/>
              </a:solidFill>
              <a:latin typeface="Arial" panose="020B0604020202020204" pitchFamily="34" charset="0"/>
              <a:cs typeface="Arial" panose="020B0604020202020204" pitchFamily="34" charset="0"/>
            </a:endParaRPr>
          </a:p>
          <a:p>
            <a:r>
              <a:rPr lang="en-AU" dirty="0">
                <a:solidFill>
                  <a:srgbClr val="FFFF00"/>
                </a:solidFill>
                <a:latin typeface="Arial" panose="020B0604020202020204" pitchFamily="34" charset="0"/>
                <a:cs typeface="Arial" panose="020B0604020202020204" pitchFamily="34" charset="0"/>
              </a:rPr>
              <a:t>Jeff Callaghan (Bureau of Meteorology – retired) provided data for the Murray-	Darling Basin</a:t>
            </a:r>
          </a:p>
          <a:p>
            <a:endParaRPr lang="en-AU" dirty="0">
              <a:solidFill>
                <a:srgbClr val="FFFF00"/>
              </a:solidFill>
              <a:latin typeface="Arial" panose="020B0604020202020204" pitchFamily="34" charset="0"/>
              <a:cs typeface="Arial" panose="020B0604020202020204" pitchFamily="34" charset="0"/>
            </a:endParaRPr>
          </a:p>
          <a:p>
            <a:r>
              <a:rPr lang="en-AU" dirty="0">
                <a:solidFill>
                  <a:srgbClr val="FFFF00"/>
                </a:solidFill>
                <a:latin typeface="Arial" panose="020B0604020202020204" pitchFamily="34" charset="0"/>
                <a:cs typeface="Arial" panose="020B0604020202020204" pitchFamily="34" charset="0"/>
              </a:rPr>
              <a:t>Brad </a:t>
            </a:r>
            <a:r>
              <a:rPr lang="en-AU" dirty="0" err="1">
                <a:solidFill>
                  <a:srgbClr val="FFFF00"/>
                </a:solidFill>
                <a:latin typeface="Arial" panose="020B0604020202020204" pitchFamily="34" charset="0"/>
                <a:cs typeface="Arial" panose="020B0604020202020204" pitchFamily="34" charset="0"/>
              </a:rPr>
              <a:t>Pillans</a:t>
            </a:r>
            <a:r>
              <a:rPr lang="en-AU" dirty="0">
                <a:solidFill>
                  <a:srgbClr val="FFFF00"/>
                </a:solidFill>
                <a:latin typeface="Arial" panose="020B0604020202020204" pitchFamily="34" charset="0"/>
                <a:cs typeface="Arial" panose="020B0604020202020204" pitchFamily="34" charset="0"/>
              </a:rPr>
              <a:t> (Australian National Univ) provided data and multiple insights into the 	Lake George (NSW) water level history</a:t>
            </a:r>
          </a:p>
          <a:p>
            <a:endParaRPr lang="en-AU" dirty="0">
              <a:solidFill>
                <a:srgbClr val="FFFF00"/>
              </a:solidFill>
              <a:latin typeface="Arial" panose="020B0604020202020204" pitchFamily="34" charset="0"/>
              <a:cs typeface="Arial" panose="020B0604020202020204" pitchFamily="34" charset="0"/>
            </a:endParaRPr>
          </a:p>
          <a:p>
            <a:r>
              <a:rPr lang="en-AU" b="0" i="0" dirty="0">
                <a:solidFill>
                  <a:srgbClr val="FFFF00"/>
                </a:solidFill>
                <a:effectLst/>
                <a:latin typeface="Arial" panose="020B0604020202020204" pitchFamily="34" charset="0"/>
                <a:cs typeface="Arial" panose="020B0604020202020204" pitchFamily="34" charset="0"/>
              </a:rPr>
              <a:t>Mukund </a:t>
            </a:r>
            <a:r>
              <a:rPr lang="en-AU" b="0" i="0" dirty="0" err="1">
                <a:solidFill>
                  <a:srgbClr val="FFFF00"/>
                </a:solidFill>
                <a:effectLst/>
                <a:latin typeface="Arial" panose="020B0604020202020204" pitchFamily="34" charset="0"/>
                <a:cs typeface="Arial" panose="020B0604020202020204" pitchFamily="34" charset="0"/>
              </a:rPr>
              <a:t>Palat</a:t>
            </a:r>
            <a:r>
              <a:rPr lang="en-AU" b="0" i="0" dirty="0">
                <a:solidFill>
                  <a:srgbClr val="FFFF00"/>
                </a:solidFill>
                <a:effectLst/>
                <a:latin typeface="Arial" panose="020B0604020202020204" pitchFamily="34" charset="0"/>
                <a:cs typeface="Arial" panose="020B0604020202020204" pitchFamily="34" charset="0"/>
              </a:rPr>
              <a:t> Rao (Columbia Univ, NY) assisted with location of historical data for 	the Brahmaputra River</a:t>
            </a:r>
            <a:endParaRPr lang="en-AU" dirty="0">
              <a:solidFill>
                <a:srgbClr val="FFFF00"/>
              </a:solidFill>
              <a:latin typeface="Arial" panose="020B0604020202020204" pitchFamily="34" charset="0"/>
              <a:cs typeface="Arial" panose="020B0604020202020204" pitchFamily="34" charset="0"/>
            </a:endParaRPr>
          </a:p>
          <a:p>
            <a:endParaRPr lang="en-AU" dirty="0">
              <a:solidFill>
                <a:srgbClr val="FFFF00"/>
              </a:solidFill>
              <a:latin typeface="Arial" panose="020B0604020202020204" pitchFamily="34" charset="0"/>
              <a:cs typeface="Arial" panose="020B0604020202020204" pitchFamily="34" charset="0"/>
            </a:endParaRPr>
          </a:p>
          <a:p>
            <a:r>
              <a:rPr lang="en-AU" dirty="0">
                <a:solidFill>
                  <a:srgbClr val="FFFF00"/>
                </a:solidFill>
                <a:latin typeface="Arial" panose="020B0604020202020204" pitchFamily="34" charset="0"/>
                <a:cs typeface="Arial" panose="020B0604020202020204" pitchFamily="34" charset="0"/>
              </a:rPr>
              <a:t>Stephen Yeo (Infrastructure NSW) assisted with location of historical data relating 	to the Hawkesbury-Nepean river system </a:t>
            </a:r>
          </a:p>
          <a:p>
            <a:endParaRPr lang="en-AU" sz="3400"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48C38EC-CB5B-E899-D10F-9A9CB6A8D19E}"/>
              </a:ext>
            </a:extLst>
          </p:cNvPr>
          <p:cNvPicPr>
            <a:picLocks noChangeAspect="1"/>
          </p:cNvPicPr>
          <p:nvPr/>
        </p:nvPicPr>
        <p:blipFill rotWithShape="1">
          <a:blip r:embed="rId2"/>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174577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55EBF-E914-0D4B-14B9-5C30E972217B}"/>
              </a:ext>
            </a:extLst>
          </p:cNvPr>
          <p:cNvSpPr/>
          <p:nvPr/>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CEE08D8C-FE33-6BA7-1584-7D2CA068E43D}"/>
              </a:ext>
            </a:extLst>
          </p:cNvPr>
          <p:cNvSpPr txBox="1"/>
          <p:nvPr/>
        </p:nvSpPr>
        <p:spPr>
          <a:xfrm>
            <a:off x="623392" y="98259"/>
            <a:ext cx="11377264" cy="7037824"/>
          </a:xfrm>
          <a:prstGeom prst="rect">
            <a:avLst/>
          </a:prstGeom>
          <a:noFill/>
        </p:spPr>
        <p:txBody>
          <a:bodyPr wrap="square">
            <a:spAutoFit/>
          </a:bodyPr>
          <a:lstStyle/>
          <a:p>
            <a:pPr algn="l"/>
            <a:r>
              <a:rPr lang="en-US" sz="1600" b="1" i="0" u="none" strike="noStrike" baseline="0" dirty="0">
                <a:solidFill>
                  <a:srgbClr val="000000"/>
                </a:solidFill>
                <a:latin typeface="TimesNewRomanPSMT"/>
              </a:rPr>
              <a:t>REFERENCES</a:t>
            </a:r>
          </a:p>
          <a:p>
            <a:pPr algn="l"/>
            <a:r>
              <a:rPr lang="en-US" sz="1000" b="0" i="0" u="none" strike="noStrike" baseline="0" dirty="0">
                <a:solidFill>
                  <a:srgbClr val="000000"/>
                </a:solidFill>
                <a:latin typeface="+mj-lt"/>
              </a:rPr>
              <a:t>Asten, MW and McCracken, KG, 2021, Time-series analysis of extreme rainfall and flood events in two water catchments of Eastern New South Wales shows an indicative link to </a:t>
            </a:r>
            <a:r>
              <a:rPr lang="en-US" sz="1000" b="0" i="0" u="none" strike="noStrike" baseline="0" dirty="0" err="1">
                <a:solidFill>
                  <a:srgbClr val="000000"/>
                </a:solidFill>
                <a:latin typeface="+mj-lt"/>
              </a:rPr>
              <a:t>Gleissberg</a:t>
            </a:r>
            <a:r>
              <a:rPr lang="en-US" sz="1000" b="0" i="0" u="none" strike="noStrike" baseline="0" dirty="0">
                <a:solidFill>
                  <a:srgbClr val="000000"/>
                </a:solidFill>
                <a:latin typeface="+mj-lt"/>
              </a:rPr>
              <a:t> 87 </a:t>
            </a:r>
            <a:r>
              <a:rPr lang="en-US" sz="1000" b="0" i="0" u="none" strike="noStrike" baseline="0" dirty="0" err="1">
                <a:solidFill>
                  <a:srgbClr val="000000"/>
                </a:solidFill>
                <a:latin typeface="+mj-lt"/>
              </a:rPr>
              <a:t>yr</a:t>
            </a:r>
            <a:r>
              <a:rPr lang="en-US" sz="1000" b="0" i="0" u="none" strike="noStrike" baseline="0" dirty="0">
                <a:solidFill>
                  <a:srgbClr val="000000"/>
                </a:solidFill>
                <a:latin typeface="+mj-lt"/>
              </a:rPr>
              <a:t> cycles, </a:t>
            </a:r>
            <a:r>
              <a:rPr lang="en-US" sz="1000" b="0" i="0" u="none" strike="noStrike" baseline="0" dirty="0">
                <a:solidFill>
                  <a:srgbClr val="222222"/>
                </a:solidFill>
                <a:latin typeface="+mj-lt"/>
              </a:rPr>
              <a:t>Abstract ID#:</a:t>
            </a:r>
          </a:p>
          <a:p>
            <a:pPr algn="l"/>
            <a:r>
              <a:rPr lang="en-US" sz="1000" b="0" i="0" u="none" strike="noStrike" baseline="0" dirty="0">
                <a:solidFill>
                  <a:srgbClr val="222222"/>
                </a:solidFill>
                <a:latin typeface="+mj-lt"/>
              </a:rPr>
              <a:t>850985, AGU 2021, New Orleans.</a:t>
            </a:r>
          </a:p>
          <a:p>
            <a:pPr algn="l"/>
            <a:r>
              <a:rPr lang="en-US" sz="1000" b="0" i="0" u="none" strike="noStrike" baseline="0" dirty="0">
                <a:solidFill>
                  <a:srgbClr val="222222"/>
                </a:solidFill>
                <a:latin typeface="+mj-lt"/>
              </a:rPr>
              <a:t>The interactive poster is viewable at</a:t>
            </a:r>
          </a:p>
          <a:p>
            <a:pPr algn="l"/>
            <a:r>
              <a:rPr lang="en-AU" sz="1000" b="0" i="0" u="none" strike="noStrike" baseline="0" dirty="0">
                <a:solidFill>
                  <a:srgbClr val="1155CD"/>
                </a:solidFill>
                <a:latin typeface="+mj-lt"/>
              </a:rPr>
              <a:t>agu2021fallmeeting-agu.ipostersessions.com/</a:t>
            </a:r>
            <a:r>
              <a:rPr lang="en-AU" sz="1000" b="0" i="0" u="none" strike="noStrike" baseline="0" dirty="0" err="1">
                <a:solidFill>
                  <a:srgbClr val="1155CD"/>
                </a:solidFill>
                <a:latin typeface="+mj-lt"/>
              </a:rPr>
              <a:t>Default.aspx?s</a:t>
            </a:r>
            <a:r>
              <a:rPr lang="en-AU" sz="1000" b="0" i="0" u="none" strike="noStrike" baseline="0" dirty="0">
                <a:solidFill>
                  <a:srgbClr val="1155CD"/>
                </a:solidFill>
                <a:latin typeface="+mj-lt"/>
              </a:rPr>
              <a:t>=15-EC-92-A3-1D-16-E6-E7-17-CF-0F-06-DE-01-7E-3E</a:t>
            </a:r>
          </a:p>
          <a:p>
            <a:pPr algn="l"/>
            <a:r>
              <a:rPr lang="en-US" sz="1000" b="0" i="0" u="none" strike="noStrike" baseline="0" dirty="0">
                <a:solidFill>
                  <a:srgbClr val="222222"/>
                </a:solidFill>
                <a:latin typeface="+mj-lt"/>
              </a:rPr>
              <a:t>(click on the various windows to enlarge segments of the </a:t>
            </a:r>
            <a:r>
              <a:rPr lang="en-US" sz="1000" b="0" i="0" u="none" strike="noStrike" baseline="0" dirty="0" err="1">
                <a:solidFill>
                  <a:srgbClr val="222222"/>
                </a:solidFill>
                <a:latin typeface="+mj-lt"/>
              </a:rPr>
              <a:t>iposter</a:t>
            </a:r>
            <a:r>
              <a:rPr lang="en-US" sz="1000" b="0" i="0" u="none" strike="noStrike" baseline="0" dirty="0">
                <a:solidFill>
                  <a:srgbClr val="222222"/>
                </a:solidFill>
                <a:latin typeface="+mj-lt"/>
              </a:rPr>
              <a:t>)</a:t>
            </a:r>
          </a:p>
          <a:p>
            <a:pPr algn="l"/>
            <a:r>
              <a:rPr lang="en-US" sz="1000" b="0" i="0" u="none" strike="noStrike" baseline="0" dirty="0">
                <a:solidFill>
                  <a:srgbClr val="222222"/>
                </a:solidFill>
                <a:latin typeface="+mj-lt"/>
              </a:rPr>
              <a:t>A downloadable pdf of the full content of the poster is available at </a:t>
            </a:r>
            <a:r>
              <a:rPr lang="pt-BR" sz="1000" b="0" i="0" u="none" strike="noStrike" baseline="0" dirty="0">
                <a:solidFill>
                  <a:srgbClr val="0000FF"/>
                </a:solidFill>
                <a:latin typeface="+mj-lt"/>
              </a:rPr>
              <a:t>doi.org/10.1002/essoar.10510770.1</a:t>
            </a:r>
          </a:p>
          <a:p>
            <a:pPr algn="l"/>
            <a:endParaRPr lang="pt-BR" sz="1000" b="0" i="0" u="none" strike="noStrike" baseline="0" dirty="0">
              <a:solidFill>
                <a:srgbClr val="0000FF"/>
              </a:solidFill>
              <a:latin typeface="+mj-lt"/>
            </a:endParaRPr>
          </a:p>
          <a:p>
            <a:pPr algn="l"/>
            <a:r>
              <a:rPr lang="en-US" sz="1000" dirty="0">
                <a:effectLst/>
                <a:latin typeface="+mj-lt"/>
                <a:ea typeface="Times New Roman" panose="02020603050405020304" pitchFamily="18" charset="0"/>
              </a:rPr>
              <a:t>Asten, M.W. and McCracken, K.G., 2022,  Submission regarding the management and prediction of major floods in eastern NSW.  Submitted to the NSW Independent Flood Inquiry, 7 April 2022.  Submission 0818, </a:t>
            </a:r>
            <a:r>
              <a:rPr lang="en-US" sz="1000" dirty="0">
                <a:effectLst/>
                <a:latin typeface="+mj-lt"/>
                <a:ea typeface="Times New Roman" panose="02020603050405020304" pitchFamily="18" charset="0"/>
                <a:hlinkClick r:id="rId2">
                  <a:extLst>
                    <a:ext uri="{A12FA001-AC4F-418D-AE19-62706E023703}">
                      <ahyp:hlinkClr xmlns:ahyp="http://schemas.microsoft.com/office/drawing/2018/hyperlinkcolor" val="tx"/>
                    </a:ext>
                  </a:extLst>
                </a:hlinkClick>
              </a:rPr>
              <a:t>https://www.nsw.gov.au/nsw-government/projects-and-initiatives/floodinquiry</a:t>
            </a:r>
            <a:endParaRPr lang="en-US" sz="1000" dirty="0">
              <a:effectLst/>
              <a:latin typeface="+mj-lt"/>
              <a:ea typeface="Times New Roman" panose="02020603050405020304" pitchFamily="18" charset="0"/>
            </a:endParaRPr>
          </a:p>
          <a:p>
            <a:pPr algn="l"/>
            <a:endParaRPr lang="en-US" sz="1000" dirty="0">
              <a:latin typeface="+mj-lt"/>
            </a:endParaRPr>
          </a:p>
          <a:p>
            <a:pPr algn="l"/>
            <a:r>
              <a:rPr lang="en-US" sz="1000" b="0" i="0" u="none" strike="noStrike" baseline="0" dirty="0">
                <a:solidFill>
                  <a:srgbClr val="000000"/>
                </a:solidFill>
                <a:latin typeface="+mj-lt"/>
              </a:rPr>
              <a:t>Asten, MW and McCracken, KG, 2022, Discharge and flood cycles of the Brahmaputra River past present and future; implications for possible global mechanisms, Paper EGU22-8090 , European Geophysical Union, </a:t>
            </a:r>
            <a:r>
              <a:rPr lang="en-AU" sz="1000" b="0" i="0" u="none" strike="noStrike" baseline="0" dirty="0">
                <a:solidFill>
                  <a:srgbClr val="000000"/>
                </a:solidFill>
                <a:latin typeface="+mj-lt"/>
              </a:rPr>
              <a:t>Vienna, May 2022.</a:t>
            </a:r>
          </a:p>
          <a:p>
            <a:pPr algn="just">
              <a:lnSpc>
                <a:spcPts val="1600"/>
              </a:lnSpc>
              <a:spcBef>
                <a:spcPts val="1200"/>
              </a:spcBef>
            </a:pPr>
            <a:r>
              <a:rPr lang="en-US" sz="1000" dirty="0">
                <a:effectLst/>
                <a:latin typeface="+mj-lt"/>
                <a:ea typeface="DengXian" panose="020B0503020204020204" pitchFamily="2" charset="-122"/>
                <a:cs typeface="Times New Roman" panose="02020603050405020304" pitchFamily="18" charset="0"/>
              </a:rPr>
              <a:t>Callaghan, J. (2022) The Eastern Australian Floods of February 2022 and Climate Change. </a:t>
            </a:r>
            <a:r>
              <a:rPr lang="en-US" sz="1000" dirty="0">
                <a:effectLst/>
                <a:latin typeface="+mj-lt"/>
                <a:ea typeface="DengXian" panose="02010600030101010101" pitchFamily="2" charset="-122"/>
                <a:cs typeface="Times New Roman" panose="02020603050405020304" pitchFamily="18" charset="0"/>
              </a:rPr>
              <a:t>Journal of energy and power technology, 4(1), doi:10.21926/jept.2201xxx </a:t>
            </a:r>
            <a:endParaRPr lang="en-AU" sz="1000" dirty="0">
              <a:effectLst/>
              <a:latin typeface="+mj-lt"/>
              <a:ea typeface="DengXian" panose="02010600030101010101" pitchFamily="2" charset="-122"/>
              <a:cs typeface="Times New Roman" panose="02020603050405020304" pitchFamily="18" charset="0"/>
            </a:endParaRPr>
          </a:p>
          <a:p>
            <a:pPr algn="l"/>
            <a:endParaRPr lang="en-AU" sz="1000" b="0" i="0" u="none" strike="noStrike" baseline="0" dirty="0">
              <a:solidFill>
                <a:srgbClr val="000000"/>
              </a:solidFill>
              <a:latin typeface="+mj-lt"/>
            </a:endParaRPr>
          </a:p>
          <a:p>
            <a:r>
              <a:rPr lang="en-US" sz="1000" b="0" i="0" dirty="0" err="1">
                <a:effectLst/>
                <a:latin typeface="+mj-lt"/>
                <a:cs typeface="Arial" panose="020B0604020202020204" pitchFamily="34" charset="0"/>
              </a:rPr>
              <a:t>Dätwyler</a:t>
            </a:r>
            <a:r>
              <a:rPr lang="en-US" sz="1000" b="0" i="0" dirty="0">
                <a:effectLst/>
                <a:latin typeface="+mj-lt"/>
                <a:cs typeface="Arial" panose="020B0604020202020204" pitchFamily="34" charset="0"/>
              </a:rPr>
              <a:t>, C.,  Martin Grosjean, Nathan J. </a:t>
            </a:r>
            <a:r>
              <a:rPr lang="en-US" sz="1000" b="0" i="0" dirty="0" err="1">
                <a:effectLst/>
                <a:latin typeface="+mj-lt"/>
                <a:cs typeface="Arial" panose="020B0604020202020204" pitchFamily="34" charset="0"/>
              </a:rPr>
              <a:t>Steiger</a:t>
            </a:r>
            <a:r>
              <a:rPr lang="en-US" sz="1000" b="0" i="0" dirty="0">
                <a:effectLst/>
                <a:latin typeface="+mj-lt"/>
                <a:cs typeface="Arial" panose="020B0604020202020204" pitchFamily="34" charset="0"/>
              </a:rPr>
              <a:t>, and Raphael Neukom (2020) Teleconnections and relationship between the El Nino-Southern Oscillation (ENSO) and the Southern Annular Mode (SAM) in reconstructions and models over the past millennium.  Climate of the Past 16(2) 743-756,  DOI: 10.5194/cp-16-743-2020</a:t>
            </a:r>
            <a:endParaRPr lang="en-AU" sz="1000" b="0" i="0" dirty="0">
              <a:effectLst/>
              <a:latin typeface="+mj-lt"/>
              <a:cs typeface="Arial" panose="020B0604020202020204" pitchFamily="34" charset="0"/>
            </a:endParaRPr>
          </a:p>
          <a:p>
            <a:pPr algn="l"/>
            <a:endParaRPr lang="en-US" sz="1000" b="0" i="0" u="none" strike="noStrike" baseline="0" dirty="0">
              <a:solidFill>
                <a:srgbClr val="000000"/>
              </a:solidFill>
              <a:latin typeface="+mj-lt"/>
            </a:endParaRPr>
          </a:p>
          <a:p>
            <a:pPr algn="l"/>
            <a:r>
              <a:rPr lang="en-US" sz="1000" b="0" i="0" u="none" strike="noStrike" baseline="0" dirty="0">
                <a:solidFill>
                  <a:srgbClr val="000000"/>
                </a:solidFill>
                <a:latin typeface="+mj-lt"/>
              </a:rPr>
              <a:t>Infrastructure NSW, Hawkesbury-Nepean Valley Regional Flood Study July 2019 -Overview, </a:t>
            </a:r>
            <a:r>
              <a:rPr lang="en-AU" sz="1000" b="0" i="0" u="none" strike="noStrike" baseline="0" dirty="0">
                <a:latin typeface="+mj-lt"/>
                <a:hlinkClick r:id="rId3">
                  <a:extLst>
                    <a:ext uri="{A12FA001-AC4F-418D-AE19-62706E023703}">
                      <ahyp:hlinkClr xmlns:ahyp="http://schemas.microsoft.com/office/drawing/2018/hyperlinkcolor" val="tx"/>
                    </a:ext>
                  </a:extLst>
                </a:hlinkClick>
              </a:rPr>
              <a:t>https://www.infrastructure.nsw.gov.au/media/2162/ec_insw_hawkesbury-nepean_fss-document_web.pdf</a:t>
            </a:r>
            <a:r>
              <a:rPr lang="en-AU" sz="1000" b="0" i="0" u="none" strike="noStrike" baseline="0" dirty="0">
                <a:latin typeface="+mj-lt"/>
              </a:rPr>
              <a:t> .(https://www.infrastructure.nsw.gov.au/media/2162/ec_insw_hawkesbury-nepean</a:t>
            </a:r>
            <a:r>
              <a:rPr lang="en-AU" sz="1000" b="0" i="0" u="none" strike="noStrike" baseline="0" dirty="0">
                <a:solidFill>
                  <a:srgbClr val="000000"/>
                </a:solidFill>
                <a:latin typeface="+mj-lt"/>
              </a:rPr>
              <a:t>_fss-document_web.pdf)</a:t>
            </a:r>
          </a:p>
          <a:p>
            <a:pPr algn="l"/>
            <a:endParaRPr lang="en-AU" sz="1000" b="0" i="0" u="none" strike="noStrike" baseline="0" dirty="0">
              <a:solidFill>
                <a:srgbClr val="000000"/>
              </a:solidFill>
              <a:latin typeface="+mj-lt"/>
            </a:endParaRPr>
          </a:p>
          <a:p>
            <a:pPr algn="l"/>
            <a:r>
              <a:rPr lang="en-US" sz="1000" b="0" i="0" u="none" strike="noStrike" baseline="0" dirty="0">
                <a:solidFill>
                  <a:srgbClr val="000000"/>
                </a:solidFill>
                <a:latin typeface="+mj-lt"/>
              </a:rPr>
              <a:t> Leamon, McIntosh and Marsh, 2020, Termination of Solar Cycles and Correlated Tropospheric Variability, </a:t>
            </a:r>
            <a:r>
              <a:rPr lang="en-AU" sz="1000" b="0" i="0" u="none" strike="noStrike" baseline="0" dirty="0">
                <a:solidFill>
                  <a:srgbClr val="000000"/>
                </a:solidFill>
                <a:latin typeface="+mj-lt"/>
              </a:rPr>
              <a:t>ArXiv:1812.02692v2 [astro-ph.SR] 4Feb 2020</a:t>
            </a:r>
          </a:p>
          <a:p>
            <a:pPr algn="l"/>
            <a:endParaRPr lang="en-AU" sz="1000" b="0" i="0" u="none" strike="noStrike" baseline="0" dirty="0">
              <a:solidFill>
                <a:srgbClr val="000000"/>
              </a:solidFill>
              <a:latin typeface="+mj-lt"/>
            </a:endParaRPr>
          </a:p>
          <a:p>
            <a:pPr algn="l"/>
            <a:r>
              <a:rPr lang="en-US" sz="1000" b="0" i="0" u="none" strike="noStrike" baseline="0" dirty="0">
                <a:solidFill>
                  <a:srgbClr val="000000"/>
                </a:solidFill>
                <a:latin typeface="+mj-lt"/>
              </a:rPr>
              <a:t> Leamon, R. J., McIntosh, S. W., &amp; Marsh, D. R., 2021, Termination of solar cycles and correlated</a:t>
            </a:r>
          </a:p>
          <a:p>
            <a:pPr algn="l"/>
            <a:r>
              <a:rPr lang="en-US" sz="1000" b="0" i="0" u="none" strike="noStrike" baseline="0" dirty="0">
                <a:solidFill>
                  <a:srgbClr val="000000"/>
                </a:solidFill>
                <a:latin typeface="+mj-lt"/>
              </a:rPr>
              <a:t>tropospheric variability. Earth and Space Science, 8, e2020EA001223. </a:t>
            </a:r>
            <a:r>
              <a:rPr lang="en-US" sz="1000" b="0" i="0" u="none" strike="noStrike" baseline="0" dirty="0">
                <a:latin typeface="+mj-lt"/>
                <a:hlinkClick r:id="rId4">
                  <a:extLst>
                    <a:ext uri="{A12FA001-AC4F-418D-AE19-62706E023703}">
                      <ahyp:hlinkClr xmlns:ahyp="http://schemas.microsoft.com/office/drawing/2018/hyperlinkcolor" val="tx"/>
                    </a:ext>
                  </a:extLst>
                </a:hlinkClick>
              </a:rPr>
              <a:t>https://doi.org/10.1029/2020EA001223</a:t>
            </a:r>
            <a:endParaRPr lang="en-US" sz="1000" b="0" i="0" u="none" strike="noStrike" baseline="0" dirty="0">
              <a:latin typeface="+mj-lt"/>
            </a:endParaRPr>
          </a:p>
          <a:p>
            <a:pPr algn="l"/>
            <a:endParaRPr lang="en-US" sz="1000" b="0" i="0" u="none" strike="noStrike" baseline="0" dirty="0">
              <a:solidFill>
                <a:srgbClr val="0000FF"/>
              </a:solidFill>
              <a:latin typeface="+mj-lt"/>
            </a:endParaRPr>
          </a:p>
          <a:p>
            <a:pPr marL="97155" indent="-457200">
              <a:spcAft>
                <a:spcPts val="600"/>
              </a:spcAft>
            </a:pPr>
            <a:r>
              <a:rPr lang="en-US" sz="1000" dirty="0">
                <a:latin typeface="+mj-lt"/>
                <a:cs typeface="Arial" panose="020B0604020202020204" pitchFamily="34" charset="0"/>
              </a:rPr>
              <a:t>McCracken, K.G., Beer, J., </a:t>
            </a:r>
            <a:r>
              <a:rPr lang="en-US" sz="1000" dirty="0" err="1">
                <a:latin typeface="+mj-lt"/>
                <a:cs typeface="Arial" panose="020B0604020202020204" pitchFamily="34" charset="0"/>
              </a:rPr>
              <a:t>Steinhilber</a:t>
            </a:r>
            <a:r>
              <a:rPr lang="en-US" sz="1000" dirty="0">
                <a:latin typeface="+mj-lt"/>
                <a:cs typeface="Arial" panose="020B0604020202020204" pitchFamily="34" charset="0"/>
              </a:rPr>
              <a:t>, F., Abreu, J., 2013. A phenomenological study of the cosmic ray variations over the past 9400 years, and their implications regarding solar activity and the solar dynamo. Sol. Phys. 286, 609–627, doi:10.1007/s11207-013- 0265-0 . </a:t>
            </a:r>
          </a:p>
          <a:p>
            <a:pPr marL="97155" indent="-457200">
              <a:spcAft>
                <a:spcPts val="600"/>
              </a:spcAft>
            </a:pPr>
            <a:r>
              <a:rPr lang="en-US" sz="1000" dirty="0" err="1">
                <a:latin typeface="+mj-lt"/>
                <a:cs typeface="Arial" panose="020B0604020202020204" pitchFamily="34" charset="0"/>
              </a:rPr>
              <a:t>McNoldy</a:t>
            </a:r>
            <a:r>
              <a:rPr lang="en-US" sz="1000" dirty="0">
                <a:latin typeface="+mj-lt"/>
                <a:cs typeface="Arial" panose="020B0604020202020204" pitchFamily="34" charset="0"/>
              </a:rPr>
              <a:t>, B, 2021, </a:t>
            </a:r>
            <a:r>
              <a:rPr lang="en-US" sz="1000" dirty="0">
                <a:latin typeface="+mj-lt"/>
                <a:cs typeface="Arial" panose="020B0604020202020204" pitchFamily="34" charset="0"/>
                <a:hlinkClick r:id="rId5">
                  <a:extLst>
                    <a:ext uri="{A12FA001-AC4F-418D-AE19-62706E023703}">
                      <ahyp:hlinkClr xmlns:ahyp="http://schemas.microsoft.com/office/drawing/2018/hyperlinkcolor" val="tx"/>
                    </a:ext>
                  </a:extLst>
                </a:hlinkClick>
              </a:rPr>
              <a:t>http://bmcnoldy.rsmas.miami.edu/tropics/oni/ONI_NINO34_1854-2021.txt</a:t>
            </a:r>
            <a:r>
              <a:rPr lang="en-US" sz="1000" dirty="0">
                <a:latin typeface="+mj-lt"/>
                <a:cs typeface="Arial" panose="020B0604020202020204" pitchFamily="34" charset="0"/>
              </a:rPr>
              <a:t>, accessed  20 Nov 2021 </a:t>
            </a:r>
          </a:p>
          <a:p>
            <a:endParaRPr lang="en-AU" sz="1000" b="0" i="0" dirty="0">
              <a:effectLst/>
              <a:latin typeface="+mj-lt"/>
              <a:cs typeface="Arial" panose="020B0604020202020204" pitchFamily="34" charset="0"/>
            </a:endParaRPr>
          </a:p>
          <a:p>
            <a:r>
              <a:rPr lang="en-AU" sz="1000" b="0" i="0" dirty="0">
                <a:effectLst/>
                <a:latin typeface="+mj-lt"/>
                <a:cs typeface="Arial" panose="020B0604020202020204" pitchFamily="34" charset="0"/>
              </a:rPr>
              <a:t>Rao, M.P., E.R. Cook, B.I. Cook, R.D. </a:t>
            </a:r>
            <a:r>
              <a:rPr lang="en-AU" sz="1000" b="0" i="0" dirty="0" err="1">
                <a:effectLst/>
                <a:latin typeface="+mj-lt"/>
                <a:cs typeface="Arial" panose="020B0604020202020204" pitchFamily="34" charset="0"/>
              </a:rPr>
              <a:t>D'Arrigo</a:t>
            </a:r>
            <a:r>
              <a:rPr lang="en-AU" sz="1000" b="0" i="0" dirty="0">
                <a:effectLst/>
                <a:latin typeface="+mj-lt"/>
                <a:cs typeface="Arial" panose="020B0604020202020204" pitchFamily="34" charset="0"/>
              </a:rPr>
              <a:t>, J.G. Palmer, U. Lall, C.A. Woodhouse, B.M. Buckley, M. </a:t>
            </a:r>
            <a:r>
              <a:rPr lang="en-AU" sz="1000" b="0" i="0" dirty="0" err="1">
                <a:effectLst/>
                <a:latin typeface="+mj-lt"/>
                <a:cs typeface="Arial" panose="020B0604020202020204" pitchFamily="34" charset="0"/>
              </a:rPr>
              <a:t>Uriarte</a:t>
            </a:r>
            <a:r>
              <a:rPr lang="en-AU" sz="1000" b="0" i="0" dirty="0">
                <a:effectLst/>
                <a:latin typeface="+mj-lt"/>
                <a:cs typeface="Arial" panose="020B0604020202020204" pitchFamily="34" charset="0"/>
              </a:rPr>
              <a:t>, D.A. Bishop, J. Jian, and P.J. Webster, 2020: Seven centuries of reconstructed Brahmaputra River discharge demonstrate underestimated high discharge and flood hazard frequency. </a:t>
            </a:r>
            <a:r>
              <a:rPr lang="en-AU" sz="1000" b="0" i="1" dirty="0">
                <a:effectLst/>
                <a:latin typeface="+mj-lt"/>
                <a:cs typeface="Arial" panose="020B0604020202020204" pitchFamily="34" charset="0"/>
              </a:rPr>
              <a:t>Nat. </a:t>
            </a:r>
            <a:r>
              <a:rPr lang="en-AU" sz="1000" b="0" i="1" dirty="0" err="1">
                <a:effectLst/>
                <a:latin typeface="+mj-lt"/>
                <a:cs typeface="Arial" panose="020B0604020202020204" pitchFamily="34" charset="0"/>
              </a:rPr>
              <a:t>Commun</a:t>
            </a:r>
            <a:r>
              <a:rPr lang="en-AU" sz="1000" b="0" i="1" dirty="0">
                <a:effectLst/>
                <a:latin typeface="+mj-lt"/>
                <a:cs typeface="Arial" panose="020B0604020202020204" pitchFamily="34" charset="0"/>
              </a:rPr>
              <a:t>.</a:t>
            </a:r>
            <a:r>
              <a:rPr lang="en-AU" sz="1000" b="0" i="0" dirty="0">
                <a:effectLst/>
                <a:latin typeface="+mj-lt"/>
                <a:cs typeface="Arial" panose="020B0604020202020204" pitchFamily="34" charset="0"/>
              </a:rPr>
              <a:t>, </a:t>
            </a:r>
            <a:r>
              <a:rPr lang="en-AU" sz="1000" b="1" i="0" dirty="0">
                <a:effectLst/>
                <a:latin typeface="+mj-lt"/>
                <a:cs typeface="Arial" panose="020B0604020202020204" pitchFamily="34" charset="0"/>
              </a:rPr>
              <a:t>11</a:t>
            </a:r>
            <a:r>
              <a:rPr lang="en-AU" sz="1000" b="0" i="0" dirty="0">
                <a:effectLst/>
                <a:latin typeface="+mj-lt"/>
                <a:cs typeface="Arial" panose="020B0604020202020204" pitchFamily="34" charset="0"/>
              </a:rPr>
              <a:t>, no. 1, 6017, doi:10.1038/s41467-020-19795-6.</a:t>
            </a:r>
          </a:p>
          <a:p>
            <a:pPr algn="l"/>
            <a:r>
              <a:rPr lang="en-US" sz="1000" b="0" i="0" u="none" strike="noStrike" baseline="0" dirty="0" err="1">
                <a:solidFill>
                  <a:srgbClr val="000000"/>
                </a:solidFill>
                <a:latin typeface="+mj-lt"/>
              </a:rPr>
              <a:t>Ruzmaikin</a:t>
            </a:r>
            <a:r>
              <a:rPr lang="en-US" sz="1000" b="0" i="0" u="none" strike="noStrike" baseline="0" dirty="0">
                <a:solidFill>
                  <a:srgbClr val="000000"/>
                </a:solidFill>
                <a:latin typeface="+mj-lt"/>
              </a:rPr>
              <a:t> A, Feynman J, Yung YL, 2006, Is solar variability reflected in the Nile River? Journal of</a:t>
            </a:r>
          </a:p>
          <a:p>
            <a:pPr algn="l"/>
            <a:r>
              <a:rPr lang="en-US" sz="1000" b="0" i="0" u="none" strike="noStrike" baseline="0" dirty="0">
                <a:solidFill>
                  <a:srgbClr val="000000"/>
                </a:solidFill>
                <a:latin typeface="+mj-lt"/>
              </a:rPr>
              <a:t>Geophysical Research, Vol. 111, D21114, doi:10.1029/2006JD007462</a:t>
            </a:r>
          </a:p>
          <a:p>
            <a:endParaRPr lang="en-AU" sz="1000" dirty="0">
              <a:latin typeface="+mj-lt"/>
              <a:cs typeface="Arial" panose="020B0604020202020204" pitchFamily="34" charset="0"/>
            </a:endParaRPr>
          </a:p>
          <a:p>
            <a:r>
              <a:rPr lang="en-AU" sz="1000" b="0" i="0" dirty="0" err="1">
                <a:effectLst/>
                <a:latin typeface="+mj-lt"/>
                <a:cs typeface="Arial" panose="020B0604020202020204" pitchFamily="34" charset="0"/>
              </a:rPr>
              <a:t>Ruzmaikin</a:t>
            </a:r>
            <a:r>
              <a:rPr lang="en-AU" sz="1000" b="0" i="0" dirty="0">
                <a:effectLst/>
                <a:latin typeface="+mj-lt"/>
                <a:cs typeface="Arial" panose="020B0604020202020204" pitchFamily="34" charset="0"/>
              </a:rPr>
              <a:t>, A, J Feynman, 2015, The Earth’s climate at minima of Centennial </a:t>
            </a:r>
            <a:r>
              <a:rPr lang="en-AU" sz="1000" b="0" i="0" dirty="0" err="1">
                <a:effectLst/>
                <a:latin typeface="+mj-lt"/>
                <a:cs typeface="Arial" panose="020B0604020202020204" pitchFamily="34" charset="0"/>
              </a:rPr>
              <a:t>Gleissberg</a:t>
            </a:r>
            <a:r>
              <a:rPr lang="en-AU" sz="1000" b="0" i="0" dirty="0">
                <a:effectLst/>
                <a:latin typeface="+mj-lt"/>
                <a:cs typeface="Arial" panose="020B0604020202020204" pitchFamily="34" charset="0"/>
              </a:rPr>
              <a:t> Cycles, Advances in Space Research 56, 1590–1599, </a:t>
            </a:r>
            <a:r>
              <a:rPr lang="en-AU" sz="1000" b="0" i="0" dirty="0">
                <a:effectLst/>
                <a:latin typeface="+mj-lt"/>
                <a:cs typeface="Arial" panose="020B0604020202020204" pitchFamily="34" charset="0"/>
                <a:hlinkClick r:id="rId6"/>
              </a:rPr>
              <a:t>http://dx.doi.org/10.1016/j.asr.2015.07.010</a:t>
            </a:r>
            <a:endParaRPr lang="en-AU" sz="1000" b="0" i="0" dirty="0">
              <a:effectLst/>
              <a:latin typeface="+mj-lt"/>
              <a:cs typeface="Arial" panose="020B0604020202020204" pitchFamily="34" charset="0"/>
            </a:endParaRPr>
          </a:p>
          <a:p>
            <a:endParaRPr lang="en-AU" sz="1000" dirty="0">
              <a:latin typeface="+mj-lt"/>
              <a:cs typeface="Arial" panose="020B0604020202020204" pitchFamily="34" charset="0"/>
            </a:endParaRPr>
          </a:p>
          <a:p>
            <a:r>
              <a:rPr lang="en-AU" sz="1000" b="0" i="0" u="none" strike="noStrike" baseline="0" dirty="0">
                <a:latin typeface="+mj-lt"/>
              </a:rPr>
              <a:t>Short , M.A., R. S. Norman , B. </a:t>
            </a:r>
            <a:r>
              <a:rPr lang="en-AU" sz="1000" b="0" i="0" u="none" strike="noStrike" baseline="0" dirty="0" err="1">
                <a:latin typeface="+mj-lt"/>
              </a:rPr>
              <a:t>Pillans</a:t>
            </a:r>
            <a:r>
              <a:rPr lang="en-AU" sz="1000" b="0" i="0" u="none" strike="noStrike" baseline="0" dirty="0">
                <a:latin typeface="+mj-lt"/>
              </a:rPr>
              <a:t> , P. De </a:t>
            </a:r>
            <a:r>
              <a:rPr lang="en-AU" sz="1000" b="0" i="0" u="none" strike="noStrike" baseline="0" dirty="0" err="1">
                <a:latin typeface="+mj-lt"/>
              </a:rPr>
              <a:t>Deckker</a:t>
            </a:r>
            <a:r>
              <a:rPr lang="en-AU" sz="1000" b="0" i="0" u="none" strike="noStrike" baseline="0" dirty="0">
                <a:latin typeface="+mj-lt"/>
              </a:rPr>
              <a:t> , R. </a:t>
            </a:r>
            <a:r>
              <a:rPr lang="en-AU" sz="1000" b="0" i="0" u="none" strike="noStrike" baseline="0" dirty="0" err="1">
                <a:latin typeface="+mj-lt"/>
              </a:rPr>
              <a:t>Usback</a:t>
            </a:r>
            <a:r>
              <a:rPr lang="en-AU" sz="1000" b="0" i="0" u="none" strike="noStrike" baseline="0" dirty="0">
                <a:latin typeface="+mj-lt"/>
              </a:rPr>
              <a:t> , B. N. Opdyke , T.R. </a:t>
            </a:r>
            <a:r>
              <a:rPr lang="en-AU" sz="1000" b="0" i="0" u="none" strike="noStrike" baseline="0" dirty="0" err="1">
                <a:latin typeface="+mj-lt"/>
              </a:rPr>
              <a:t>Ransley</a:t>
            </a:r>
            <a:r>
              <a:rPr lang="en-AU" sz="1000" b="0" i="0" u="none" strike="noStrike" baseline="0" dirty="0">
                <a:latin typeface="+mj-lt"/>
              </a:rPr>
              <a:t> , S. Gray &amp; D. C. McPhail (2020): Two centuries of water-level records </a:t>
            </a:r>
            <a:r>
              <a:rPr lang="en-AU" sz="1000" b="0" i="0" u="none" strike="noStrike" baseline="0" dirty="0" err="1">
                <a:latin typeface="+mj-lt"/>
              </a:rPr>
              <a:t>atLake</a:t>
            </a:r>
            <a:r>
              <a:rPr lang="en-AU" sz="1000" b="0" i="0" u="none" strike="noStrike" baseline="0" dirty="0">
                <a:latin typeface="+mj-lt"/>
              </a:rPr>
              <a:t> George, NSW, Australian Journal of Earth </a:t>
            </a:r>
            <a:r>
              <a:rPr lang="en-AU" sz="1000" b="0" i="0" u="none" strike="noStrike" baseline="0" dirty="0" err="1">
                <a:latin typeface="+mj-lt"/>
              </a:rPr>
              <a:t>Sciences,https</a:t>
            </a:r>
            <a:r>
              <a:rPr lang="en-AU" sz="1000" b="0" i="0" u="none" strike="noStrike" baseline="0" dirty="0">
                <a:latin typeface="+mj-lt"/>
              </a:rPr>
              <a:t>://doi.org/10.1080/08120099.2020.1821247 .</a:t>
            </a:r>
          </a:p>
          <a:p>
            <a:endParaRPr lang="en-AU" sz="1000" b="0" i="0" u="none" strike="noStrike" baseline="0" dirty="0">
              <a:latin typeface="+mj-lt"/>
            </a:endParaRPr>
          </a:p>
          <a:p>
            <a:pPr algn="l"/>
            <a:endParaRPr lang="en-AU" sz="1200" dirty="0"/>
          </a:p>
        </p:txBody>
      </p:sp>
    </p:spTree>
    <p:extLst>
      <p:ext uri="{BB962C8B-B14F-4D97-AF65-F5344CB8AC3E}">
        <p14:creationId xmlns:p14="http://schemas.microsoft.com/office/powerpoint/2010/main" val="1397213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D98F26-71A6-CFF8-FF15-807FE00B9A6B}"/>
              </a:ext>
            </a:extLst>
          </p:cNvPr>
          <p:cNvSpPr txBox="1"/>
          <p:nvPr/>
        </p:nvSpPr>
        <p:spPr>
          <a:xfrm>
            <a:off x="2639616" y="2204864"/>
            <a:ext cx="5256584" cy="1569660"/>
          </a:xfrm>
          <a:prstGeom prst="rect">
            <a:avLst/>
          </a:prstGeom>
          <a:noFill/>
        </p:spPr>
        <p:txBody>
          <a:bodyPr wrap="square" rtlCol="0">
            <a:spAutoFit/>
          </a:bodyPr>
          <a:lstStyle/>
          <a:p>
            <a:r>
              <a:rPr lang="en-AU" sz="4800" dirty="0">
                <a:solidFill>
                  <a:srgbClr val="FFFF00"/>
                </a:solidFill>
                <a:latin typeface="Arial" panose="020B0604020202020204" pitchFamily="34" charset="0"/>
                <a:cs typeface="Arial" panose="020B0604020202020204" pitchFamily="34" charset="0"/>
              </a:rPr>
              <a:t>[ENDS]</a:t>
            </a:r>
          </a:p>
          <a:p>
            <a:endParaRPr lang="en-AU" sz="4800" dirty="0"/>
          </a:p>
        </p:txBody>
      </p:sp>
      <p:pic>
        <p:nvPicPr>
          <p:cNvPr id="3" name="Picture 2">
            <a:extLst>
              <a:ext uri="{FF2B5EF4-FFF2-40B4-BE49-F238E27FC236}">
                <a16:creationId xmlns:a16="http://schemas.microsoft.com/office/drawing/2014/main" id="{B835C8B8-3CEC-28A3-5C6D-4D4F45CA3B60}"/>
              </a:ext>
            </a:extLst>
          </p:cNvPr>
          <p:cNvPicPr>
            <a:picLocks noChangeAspect="1"/>
          </p:cNvPicPr>
          <p:nvPr/>
        </p:nvPicPr>
        <p:blipFill rotWithShape="1">
          <a:blip r:embed="rId2"/>
          <a:srcRect l="5113" t="11151" r="64175" b="74150"/>
          <a:stretch/>
        </p:blipFill>
        <p:spPr>
          <a:xfrm>
            <a:off x="8447584" y="5849888"/>
            <a:ext cx="3744416" cy="1008112"/>
          </a:xfrm>
          <a:prstGeom prst="rect">
            <a:avLst/>
          </a:prstGeom>
        </p:spPr>
      </p:pic>
    </p:spTree>
    <p:extLst>
      <p:ext uri="{BB962C8B-B14F-4D97-AF65-F5344CB8AC3E}">
        <p14:creationId xmlns:p14="http://schemas.microsoft.com/office/powerpoint/2010/main" val="3292521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95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D29751-ACD3-FF16-2ACF-62E5CE58F4F5}"/>
              </a:ext>
            </a:extLst>
          </p:cNvPr>
          <p:cNvPicPr>
            <a:picLocks noChangeAspect="1"/>
          </p:cNvPicPr>
          <p:nvPr/>
        </p:nvPicPr>
        <p:blipFill>
          <a:blip r:embed="rId2"/>
          <a:stretch>
            <a:fillRect/>
          </a:stretch>
        </p:blipFill>
        <p:spPr>
          <a:xfrm>
            <a:off x="261757" y="3505237"/>
            <a:ext cx="6026372" cy="3443641"/>
          </a:xfrm>
          <a:prstGeom prst="rect">
            <a:avLst/>
          </a:prstGeom>
        </p:spPr>
      </p:pic>
      <p:cxnSp>
        <p:nvCxnSpPr>
          <p:cNvPr id="4" name="Straight Connector 3">
            <a:extLst>
              <a:ext uri="{FF2B5EF4-FFF2-40B4-BE49-F238E27FC236}">
                <a16:creationId xmlns:a16="http://schemas.microsoft.com/office/drawing/2014/main" id="{BF1AC401-8AA0-330F-1D73-74597BA748AC}"/>
              </a:ext>
            </a:extLst>
          </p:cNvPr>
          <p:cNvCxnSpPr/>
          <p:nvPr/>
        </p:nvCxnSpPr>
        <p:spPr>
          <a:xfrm>
            <a:off x="2361233" y="3355620"/>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5297A6B-61C1-670F-9A18-E8BA747647DD}"/>
              </a:ext>
            </a:extLst>
          </p:cNvPr>
          <p:cNvSpPr txBox="1"/>
          <p:nvPr/>
        </p:nvSpPr>
        <p:spPr>
          <a:xfrm>
            <a:off x="2268185" y="3714840"/>
            <a:ext cx="1175657" cy="330099"/>
          </a:xfrm>
          <a:prstGeom prst="rect">
            <a:avLst/>
          </a:prstGeom>
          <a:noFill/>
        </p:spPr>
        <p:txBody>
          <a:bodyPr wrap="square" rtlCol="0">
            <a:spAutoFit/>
          </a:bodyPr>
          <a:lstStyle/>
          <a:p>
            <a:r>
              <a:rPr lang="en-AU" dirty="0"/>
              <a:t>79.6 </a:t>
            </a:r>
            <a:r>
              <a:rPr lang="en-AU" dirty="0" err="1"/>
              <a:t>yr</a:t>
            </a:r>
            <a:endParaRPr lang="en-AU" dirty="0"/>
          </a:p>
        </p:txBody>
      </p:sp>
      <p:cxnSp>
        <p:nvCxnSpPr>
          <p:cNvPr id="6" name="Straight Connector 5">
            <a:extLst>
              <a:ext uri="{FF2B5EF4-FFF2-40B4-BE49-F238E27FC236}">
                <a16:creationId xmlns:a16="http://schemas.microsoft.com/office/drawing/2014/main" id="{C0EAB2A4-678D-5776-83AD-2835CED7572F}"/>
              </a:ext>
            </a:extLst>
          </p:cNvPr>
          <p:cNvCxnSpPr/>
          <p:nvPr/>
        </p:nvCxnSpPr>
        <p:spPr>
          <a:xfrm>
            <a:off x="1875663" y="3355620"/>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165589-FA4B-FC09-5819-6F97DBAED693}"/>
              </a:ext>
            </a:extLst>
          </p:cNvPr>
          <p:cNvSpPr txBox="1"/>
          <p:nvPr/>
        </p:nvSpPr>
        <p:spPr>
          <a:xfrm>
            <a:off x="1494310" y="4354507"/>
            <a:ext cx="1175657" cy="330099"/>
          </a:xfrm>
          <a:prstGeom prst="rect">
            <a:avLst/>
          </a:prstGeom>
          <a:noFill/>
        </p:spPr>
        <p:txBody>
          <a:bodyPr wrap="square" rtlCol="0">
            <a:spAutoFit/>
          </a:bodyPr>
          <a:lstStyle/>
          <a:p>
            <a:r>
              <a:rPr lang="en-AU" dirty="0"/>
              <a:t>50 </a:t>
            </a:r>
            <a:r>
              <a:rPr lang="en-AU" dirty="0" err="1"/>
              <a:t>yr</a:t>
            </a:r>
            <a:endParaRPr lang="en-AU" dirty="0"/>
          </a:p>
        </p:txBody>
      </p:sp>
      <p:sp>
        <p:nvSpPr>
          <p:cNvPr id="8" name="TextBox 7">
            <a:extLst>
              <a:ext uri="{FF2B5EF4-FFF2-40B4-BE49-F238E27FC236}">
                <a16:creationId xmlns:a16="http://schemas.microsoft.com/office/drawing/2014/main" id="{E43E007F-5703-B3C8-8BE4-8ADEAE375623}"/>
              </a:ext>
            </a:extLst>
          </p:cNvPr>
          <p:cNvSpPr txBox="1"/>
          <p:nvPr/>
        </p:nvSpPr>
        <p:spPr>
          <a:xfrm>
            <a:off x="3638490" y="4044939"/>
            <a:ext cx="3867512" cy="542584"/>
          </a:xfrm>
          <a:prstGeom prst="rect">
            <a:avLst/>
          </a:prstGeom>
          <a:noFill/>
        </p:spPr>
        <p:txBody>
          <a:bodyPr wrap="square" rtlCol="0">
            <a:spAutoFit/>
          </a:bodyPr>
          <a:lstStyle/>
          <a:p>
            <a:r>
              <a:rPr lang="en-AU" sz="1463" dirty="0">
                <a:latin typeface="Arial" panose="020B0604020202020204" pitchFamily="34" charset="0"/>
                <a:cs typeface="Arial" panose="020B0604020202020204" pitchFamily="34" charset="0"/>
              </a:rPr>
              <a:t>SPECTRUM LAKE GEORGE</a:t>
            </a:r>
          </a:p>
          <a:p>
            <a:r>
              <a:rPr lang="en-AU" sz="1463" dirty="0">
                <a:latin typeface="Arial" panose="020B0604020202020204" pitchFamily="34" charset="0"/>
                <a:cs typeface="Arial" panose="020B0604020202020204" pitchFamily="34" charset="0"/>
              </a:rPr>
              <a:t>	 Time range 1820-2022CE</a:t>
            </a:r>
          </a:p>
        </p:txBody>
      </p:sp>
      <p:sp>
        <p:nvSpPr>
          <p:cNvPr id="9" name="TextBox 8">
            <a:extLst>
              <a:ext uri="{FF2B5EF4-FFF2-40B4-BE49-F238E27FC236}">
                <a16:creationId xmlns:a16="http://schemas.microsoft.com/office/drawing/2014/main" id="{9CACCE81-3254-4534-BF21-1CEA110CFC30}"/>
              </a:ext>
            </a:extLst>
          </p:cNvPr>
          <p:cNvSpPr txBox="1"/>
          <p:nvPr/>
        </p:nvSpPr>
        <p:spPr>
          <a:xfrm>
            <a:off x="3280251" y="397194"/>
            <a:ext cx="3867512" cy="542584"/>
          </a:xfrm>
          <a:prstGeom prst="rect">
            <a:avLst/>
          </a:prstGeom>
          <a:noFill/>
        </p:spPr>
        <p:txBody>
          <a:bodyPr wrap="square" rtlCol="0">
            <a:spAutoFit/>
          </a:bodyPr>
          <a:lstStyle/>
          <a:p>
            <a:r>
              <a:rPr lang="en-AU" sz="1463" dirty="0">
                <a:latin typeface="Arial" panose="020B0604020202020204" pitchFamily="34" charset="0"/>
                <a:cs typeface="Arial" panose="020B0604020202020204" pitchFamily="34" charset="0"/>
              </a:rPr>
              <a:t>LAKE GEORGE</a:t>
            </a:r>
          </a:p>
          <a:p>
            <a:r>
              <a:rPr lang="en-AU" sz="1463" dirty="0">
                <a:latin typeface="Arial" panose="020B0604020202020204" pitchFamily="34" charset="0"/>
                <a:cs typeface="Arial" panose="020B0604020202020204" pitchFamily="34" charset="0"/>
              </a:rPr>
              <a:t>	 Time range 1820-2022CE</a:t>
            </a:r>
          </a:p>
        </p:txBody>
      </p:sp>
      <p:cxnSp>
        <p:nvCxnSpPr>
          <p:cNvPr id="11" name="Straight Connector 10">
            <a:extLst>
              <a:ext uri="{FF2B5EF4-FFF2-40B4-BE49-F238E27FC236}">
                <a16:creationId xmlns:a16="http://schemas.microsoft.com/office/drawing/2014/main" id="{40AB84EF-87BE-3BE1-6843-749F7AF8A428}"/>
              </a:ext>
            </a:extLst>
          </p:cNvPr>
          <p:cNvCxnSpPr/>
          <p:nvPr/>
        </p:nvCxnSpPr>
        <p:spPr>
          <a:xfrm>
            <a:off x="4727848" y="3793256"/>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F2310BC-E562-4D7A-6645-D5B3FDD481C4}"/>
              </a:ext>
            </a:extLst>
          </p:cNvPr>
          <p:cNvSpPr txBox="1"/>
          <p:nvPr/>
        </p:nvSpPr>
        <p:spPr>
          <a:xfrm>
            <a:off x="4099907" y="4938222"/>
            <a:ext cx="3534310" cy="830997"/>
          </a:xfrm>
          <a:prstGeom prst="rect">
            <a:avLst/>
          </a:prstGeom>
          <a:noFill/>
        </p:spPr>
        <p:txBody>
          <a:bodyPr wrap="square" rtlCol="0">
            <a:spAutoFit/>
          </a:bodyPr>
          <a:lstStyle/>
          <a:p>
            <a:r>
              <a:rPr lang="en-AU" dirty="0"/>
              <a:t>use3 periods  </a:t>
            </a:r>
          </a:p>
          <a:p>
            <a:r>
              <a:rPr lang="en-AU" dirty="0"/>
              <a:t>  79.6, 50,220 </a:t>
            </a:r>
            <a:r>
              <a:rPr lang="en-AU" dirty="0" err="1"/>
              <a:t>yr</a:t>
            </a:r>
            <a:endParaRPr lang="en-AU" dirty="0"/>
          </a:p>
        </p:txBody>
      </p:sp>
      <p:sp>
        <p:nvSpPr>
          <p:cNvPr id="15" name="TextBox 14">
            <a:extLst>
              <a:ext uri="{FF2B5EF4-FFF2-40B4-BE49-F238E27FC236}">
                <a16:creationId xmlns:a16="http://schemas.microsoft.com/office/drawing/2014/main" id="{BB762772-ECDE-2EB7-1C69-F57F32238377}"/>
              </a:ext>
            </a:extLst>
          </p:cNvPr>
          <p:cNvSpPr txBox="1"/>
          <p:nvPr/>
        </p:nvSpPr>
        <p:spPr>
          <a:xfrm>
            <a:off x="6440557" y="252941"/>
            <a:ext cx="3128971" cy="1077218"/>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LAKE GEORGE NSW</a:t>
            </a:r>
          </a:p>
        </p:txBody>
      </p:sp>
      <p:pic>
        <p:nvPicPr>
          <p:cNvPr id="14" name="Picture 13">
            <a:extLst>
              <a:ext uri="{FF2B5EF4-FFF2-40B4-BE49-F238E27FC236}">
                <a16:creationId xmlns:a16="http://schemas.microsoft.com/office/drawing/2014/main" id="{219F08D1-741A-5543-AE22-64607E47DA5D}"/>
              </a:ext>
            </a:extLst>
          </p:cNvPr>
          <p:cNvPicPr>
            <a:picLocks noChangeAspect="1"/>
          </p:cNvPicPr>
          <p:nvPr/>
        </p:nvPicPr>
        <p:blipFill>
          <a:blip r:embed="rId3"/>
          <a:stretch>
            <a:fillRect/>
          </a:stretch>
        </p:blipFill>
        <p:spPr>
          <a:xfrm>
            <a:off x="-226943" y="-293574"/>
            <a:ext cx="6667500" cy="3810000"/>
          </a:xfrm>
          <a:prstGeom prst="rect">
            <a:avLst/>
          </a:prstGeom>
        </p:spPr>
      </p:pic>
      <p:pic>
        <p:nvPicPr>
          <p:cNvPr id="16" name="Picture 15">
            <a:extLst>
              <a:ext uri="{FF2B5EF4-FFF2-40B4-BE49-F238E27FC236}">
                <a16:creationId xmlns:a16="http://schemas.microsoft.com/office/drawing/2014/main" id="{971B3D3C-2B5F-4EC3-D822-DBAE220936D3}"/>
              </a:ext>
            </a:extLst>
          </p:cNvPr>
          <p:cNvPicPr>
            <a:picLocks noChangeAspect="1"/>
          </p:cNvPicPr>
          <p:nvPr/>
        </p:nvPicPr>
        <p:blipFill rotWithShape="1">
          <a:blip r:embed="rId4"/>
          <a:srcRect l="5113" t="11151" r="64175" b="74150"/>
          <a:stretch/>
        </p:blipFill>
        <p:spPr>
          <a:xfrm>
            <a:off x="8447584" y="5849888"/>
            <a:ext cx="3744416" cy="1008112"/>
          </a:xfrm>
          <a:prstGeom prst="rect">
            <a:avLst/>
          </a:prstGeom>
        </p:spPr>
      </p:pic>
      <p:sp>
        <p:nvSpPr>
          <p:cNvPr id="13" name="TextBox 12">
            <a:extLst>
              <a:ext uri="{FF2B5EF4-FFF2-40B4-BE49-F238E27FC236}">
                <a16:creationId xmlns:a16="http://schemas.microsoft.com/office/drawing/2014/main" id="{A23FDD8D-592B-2230-1A20-205627B85715}"/>
              </a:ext>
            </a:extLst>
          </p:cNvPr>
          <p:cNvSpPr txBox="1"/>
          <p:nvPr/>
        </p:nvSpPr>
        <p:spPr>
          <a:xfrm>
            <a:off x="5136111" y="3174525"/>
            <a:ext cx="1338785" cy="276999"/>
          </a:xfrm>
          <a:prstGeom prst="rect">
            <a:avLst/>
          </a:prstGeom>
          <a:noFill/>
        </p:spPr>
        <p:txBody>
          <a:bodyPr wrap="square" rtlCol="0">
            <a:spAutoFit/>
          </a:bodyPr>
          <a:lstStyle/>
          <a:p>
            <a:r>
              <a:rPr lang="en-AU" sz="1200" dirty="0"/>
              <a:t>Short et al, 2020</a:t>
            </a:r>
          </a:p>
        </p:txBody>
      </p:sp>
      <p:sp>
        <p:nvSpPr>
          <p:cNvPr id="3" name="TextBox 2">
            <a:extLst>
              <a:ext uri="{FF2B5EF4-FFF2-40B4-BE49-F238E27FC236}">
                <a16:creationId xmlns:a16="http://schemas.microsoft.com/office/drawing/2014/main" id="{662A6F3D-BBE5-9F5A-079A-7DC913DE7905}"/>
              </a:ext>
            </a:extLst>
          </p:cNvPr>
          <p:cNvSpPr txBox="1"/>
          <p:nvPr/>
        </p:nvSpPr>
        <p:spPr>
          <a:xfrm>
            <a:off x="6352190" y="4652790"/>
            <a:ext cx="4207717" cy="1077218"/>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LOMB-SCARGLE POWER SPECTRUM</a:t>
            </a:r>
          </a:p>
        </p:txBody>
      </p:sp>
    </p:spTree>
    <p:extLst>
      <p:ext uri="{BB962C8B-B14F-4D97-AF65-F5344CB8AC3E}">
        <p14:creationId xmlns:p14="http://schemas.microsoft.com/office/powerpoint/2010/main" val="156370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D29751-ACD3-FF16-2ACF-62E5CE58F4F5}"/>
              </a:ext>
            </a:extLst>
          </p:cNvPr>
          <p:cNvPicPr>
            <a:picLocks noChangeAspect="1"/>
          </p:cNvPicPr>
          <p:nvPr/>
        </p:nvPicPr>
        <p:blipFill>
          <a:blip r:embed="rId2"/>
          <a:stretch>
            <a:fillRect/>
          </a:stretch>
        </p:blipFill>
        <p:spPr>
          <a:xfrm>
            <a:off x="261757" y="3505237"/>
            <a:ext cx="6026372" cy="3443641"/>
          </a:xfrm>
          <a:prstGeom prst="rect">
            <a:avLst/>
          </a:prstGeom>
        </p:spPr>
      </p:pic>
      <p:cxnSp>
        <p:nvCxnSpPr>
          <p:cNvPr id="4" name="Straight Connector 3">
            <a:extLst>
              <a:ext uri="{FF2B5EF4-FFF2-40B4-BE49-F238E27FC236}">
                <a16:creationId xmlns:a16="http://schemas.microsoft.com/office/drawing/2014/main" id="{BF1AC401-8AA0-330F-1D73-74597BA748AC}"/>
              </a:ext>
            </a:extLst>
          </p:cNvPr>
          <p:cNvCxnSpPr/>
          <p:nvPr/>
        </p:nvCxnSpPr>
        <p:spPr>
          <a:xfrm>
            <a:off x="2361233" y="3355620"/>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5297A6B-61C1-670F-9A18-E8BA747647DD}"/>
              </a:ext>
            </a:extLst>
          </p:cNvPr>
          <p:cNvSpPr txBox="1"/>
          <p:nvPr/>
        </p:nvSpPr>
        <p:spPr>
          <a:xfrm>
            <a:off x="2268185" y="3714840"/>
            <a:ext cx="1175657" cy="330099"/>
          </a:xfrm>
          <a:prstGeom prst="rect">
            <a:avLst/>
          </a:prstGeom>
          <a:noFill/>
        </p:spPr>
        <p:txBody>
          <a:bodyPr wrap="square" rtlCol="0">
            <a:spAutoFit/>
          </a:bodyPr>
          <a:lstStyle/>
          <a:p>
            <a:r>
              <a:rPr lang="en-AU" dirty="0"/>
              <a:t>79.6 </a:t>
            </a:r>
            <a:r>
              <a:rPr lang="en-AU" dirty="0" err="1"/>
              <a:t>yr</a:t>
            </a:r>
            <a:endParaRPr lang="en-AU" dirty="0"/>
          </a:p>
        </p:txBody>
      </p:sp>
      <p:cxnSp>
        <p:nvCxnSpPr>
          <p:cNvPr id="6" name="Straight Connector 5">
            <a:extLst>
              <a:ext uri="{FF2B5EF4-FFF2-40B4-BE49-F238E27FC236}">
                <a16:creationId xmlns:a16="http://schemas.microsoft.com/office/drawing/2014/main" id="{C0EAB2A4-678D-5776-83AD-2835CED7572F}"/>
              </a:ext>
            </a:extLst>
          </p:cNvPr>
          <p:cNvCxnSpPr/>
          <p:nvPr/>
        </p:nvCxnSpPr>
        <p:spPr>
          <a:xfrm>
            <a:off x="1875663" y="3355620"/>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165589-FA4B-FC09-5819-6F97DBAED693}"/>
              </a:ext>
            </a:extLst>
          </p:cNvPr>
          <p:cNvSpPr txBox="1"/>
          <p:nvPr/>
        </p:nvSpPr>
        <p:spPr>
          <a:xfrm>
            <a:off x="1494310" y="4354507"/>
            <a:ext cx="1175657" cy="330099"/>
          </a:xfrm>
          <a:prstGeom prst="rect">
            <a:avLst/>
          </a:prstGeom>
          <a:noFill/>
        </p:spPr>
        <p:txBody>
          <a:bodyPr wrap="square" rtlCol="0">
            <a:spAutoFit/>
          </a:bodyPr>
          <a:lstStyle/>
          <a:p>
            <a:r>
              <a:rPr lang="en-AU" dirty="0"/>
              <a:t>50 </a:t>
            </a:r>
            <a:r>
              <a:rPr lang="en-AU" dirty="0" err="1"/>
              <a:t>yr</a:t>
            </a:r>
            <a:endParaRPr lang="en-AU" dirty="0"/>
          </a:p>
        </p:txBody>
      </p:sp>
      <p:sp>
        <p:nvSpPr>
          <p:cNvPr id="8" name="TextBox 7">
            <a:extLst>
              <a:ext uri="{FF2B5EF4-FFF2-40B4-BE49-F238E27FC236}">
                <a16:creationId xmlns:a16="http://schemas.microsoft.com/office/drawing/2014/main" id="{E43E007F-5703-B3C8-8BE4-8ADEAE375623}"/>
              </a:ext>
            </a:extLst>
          </p:cNvPr>
          <p:cNvSpPr txBox="1"/>
          <p:nvPr/>
        </p:nvSpPr>
        <p:spPr>
          <a:xfrm>
            <a:off x="3638490" y="4044939"/>
            <a:ext cx="3867512" cy="542584"/>
          </a:xfrm>
          <a:prstGeom prst="rect">
            <a:avLst/>
          </a:prstGeom>
          <a:noFill/>
        </p:spPr>
        <p:txBody>
          <a:bodyPr wrap="square" rtlCol="0">
            <a:spAutoFit/>
          </a:bodyPr>
          <a:lstStyle/>
          <a:p>
            <a:r>
              <a:rPr lang="en-AU" sz="1463" dirty="0">
                <a:latin typeface="Arial" panose="020B0604020202020204" pitchFamily="34" charset="0"/>
                <a:cs typeface="Arial" panose="020B0604020202020204" pitchFamily="34" charset="0"/>
              </a:rPr>
              <a:t>SPECTRUM LAKE GEORGE</a:t>
            </a:r>
          </a:p>
          <a:p>
            <a:r>
              <a:rPr lang="en-AU" sz="1463" dirty="0">
                <a:latin typeface="Arial" panose="020B0604020202020204" pitchFamily="34" charset="0"/>
                <a:cs typeface="Arial" panose="020B0604020202020204" pitchFamily="34" charset="0"/>
              </a:rPr>
              <a:t>   Time range 1820-2022CE</a:t>
            </a:r>
          </a:p>
        </p:txBody>
      </p:sp>
      <p:sp>
        <p:nvSpPr>
          <p:cNvPr id="9" name="TextBox 8">
            <a:extLst>
              <a:ext uri="{FF2B5EF4-FFF2-40B4-BE49-F238E27FC236}">
                <a16:creationId xmlns:a16="http://schemas.microsoft.com/office/drawing/2014/main" id="{9CACCE81-3254-4534-BF21-1CEA110CFC30}"/>
              </a:ext>
            </a:extLst>
          </p:cNvPr>
          <p:cNvSpPr txBox="1"/>
          <p:nvPr/>
        </p:nvSpPr>
        <p:spPr>
          <a:xfrm>
            <a:off x="3280251" y="397194"/>
            <a:ext cx="3867512" cy="542584"/>
          </a:xfrm>
          <a:prstGeom prst="rect">
            <a:avLst/>
          </a:prstGeom>
          <a:noFill/>
        </p:spPr>
        <p:txBody>
          <a:bodyPr wrap="square" rtlCol="0">
            <a:spAutoFit/>
          </a:bodyPr>
          <a:lstStyle/>
          <a:p>
            <a:r>
              <a:rPr lang="en-AU" sz="1463" dirty="0">
                <a:latin typeface="Arial" panose="020B0604020202020204" pitchFamily="34" charset="0"/>
                <a:cs typeface="Arial" panose="020B0604020202020204" pitchFamily="34" charset="0"/>
              </a:rPr>
              <a:t>LAKE GEORGE NSW</a:t>
            </a:r>
          </a:p>
          <a:p>
            <a:r>
              <a:rPr lang="en-AU" sz="1463" dirty="0">
                <a:latin typeface="Arial" panose="020B0604020202020204" pitchFamily="34" charset="0"/>
                <a:cs typeface="Arial" panose="020B0604020202020204" pitchFamily="34" charset="0"/>
              </a:rPr>
              <a:t>   Time range 1820-2022CE</a:t>
            </a:r>
          </a:p>
        </p:txBody>
      </p:sp>
      <p:sp>
        <p:nvSpPr>
          <p:cNvPr id="10" name="TextBox 9">
            <a:extLst>
              <a:ext uri="{FF2B5EF4-FFF2-40B4-BE49-F238E27FC236}">
                <a16:creationId xmlns:a16="http://schemas.microsoft.com/office/drawing/2014/main" id="{73BE7861-B573-4570-A4B5-F56E4BFC1180}"/>
              </a:ext>
            </a:extLst>
          </p:cNvPr>
          <p:cNvSpPr txBox="1"/>
          <p:nvPr/>
        </p:nvSpPr>
        <p:spPr>
          <a:xfrm>
            <a:off x="6756846" y="189179"/>
            <a:ext cx="3128971" cy="1077218"/>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LAKE GEORGE NSW</a:t>
            </a:r>
          </a:p>
        </p:txBody>
      </p:sp>
      <p:cxnSp>
        <p:nvCxnSpPr>
          <p:cNvPr id="11" name="Straight Connector 10">
            <a:extLst>
              <a:ext uri="{FF2B5EF4-FFF2-40B4-BE49-F238E27FC236}">
                <a16:creationId xmlns:a16="http://schemas.microsoft.com/office/drawing/2014/main" id="{40AB84EF-87BE-3BE1-6843-749F7AF8A428}"/>
              </a:ext>
            </a:extLst>
          </p:cNvPr>
          <p:cNvCxnSpPr/>
          <p:nvPr/>
        </p:nvCxnSpPr>
        <p:spPr>
          <a:xfrm>
            <a:off x="5735960" y="3793254"/>
            <a:ext cx="0" cy="306474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F2310BC-E562-4D7A-6645-D5B3FDD481C4}"/>
              </a:ext>
            </a:extLst>
          </p:cNvPr>
          <p:cNvSpPr txBox="1"/>
          <p:nvPr/>
        </p:nvSpPr>
        <p:spPr>
          <a:xfrm>
            <a:off x="3638490" y="4910129"/>
            <a:ext cx="3534310" cy="830997"/>
          </a:xfrm>
          <a:prstGeom prst="rect">
            <a:avLst/>
          </a:prstGeom>
          <a:noFill/>
        </p:spPr>
        <p:txBody>
          <a:bodyPr wrap="square" rtlCol="0">
            <a:spAutoFit/>
          </a:bodyPr>
          <a:lstStyle/>
          <a:p>
            <a:r>
              <a:rPr lang="en-AU" dirty="0"/>
              <a:t>Use 3 periods  </a:t>
            </a:r>
          </a:p>
          <a:p>
            <a:r>
              <a:rPr lang="en-AU" dirty="0"/>
              <a:t>  79.6 50 280 </a:t>
            </a:r>
            <a:r>
              <a:rPr lang="en-AU" dirty="0" err="1"/>
              <a:t>yr</a:t>
            </a:r>
            <a:endParaRPr lang="en-AU" dirty="0"/>
          </a:p>
        </p:txBody>
      </p:sp>
      <p:sp>
        <p:nvSpPr>
          <p:cNvPr id="13" name="TextBox 12">
            <a:extLst>
              <a:ext uri="{FF2B5EF4-FFF2-40B4-BE49-F238E27FC236}">
                <a16:creationId xmlns:a16="http://schemas.microsoft.com/office/drawing/2014/main" id="{A23FDD8D-592B-2230-1A20-205627B85715}"/>
              </a:ext>
            </a:extLst>
          </p:cNvPr>
          <p:cNvSpPr txBox="1"/>
          <p:nvPr/>
        </p:nvSpPr>
        <p:spPr>
          <a:xfrm>
            <a:off x="9569528" y="5474246"/>
            <a:ext cx="2791936" cy="276999"/>
          </a:xfrm>
          <a:prstGeom prst="rect">
            <a:avLst/>
          </a:prstGeom>
          <a:noFill/>
        </p:spPr>
        <p:txBody>
          <a:bodyPr wrap="square" rtlCol="0">
            <a:spAutoFit/>
          </a:bodyPr>
          <a:lstStyle/>
          <a:p>
            <a:r>
              <a:rPr lang="en-AU" sz="1200" dirty="0"/>
              <a:t>Mar  2023 version to year 2022</a:t>
            </a:r>
          </a:p>
        </p:txBody>
      </p:sp>
      <p:pic>
        <p:nvPicPr>
          <p:cNvPr id="15" name="Picture 14">
            <a:extLst>
              <a:ext uri="{FF2B5EF4-FFF2-40B4-BE49-F238E27FC236}">
                <a16:creationId xmlns:a16="http://schemas.microsoft.com/office/drawing/2014/main" id="{B656655A-8CF6-46D4-DD70-0DFA6597F9BA}"/>
              </a:ext>
            </a:extLst>
          </p:cNvPr>
          <p:cNvPicPr>
            <a:picLocks noChangeAspect="1"/>
          </p:cNvPicPr>
          <p:nvPr/>
        </p:nvPicPr>
        <p:blipFill>
          <a:blip r:embed="rId3"/>
          <a:stretch>
            <a:fillRect/>
          </a:stretch>
        </p:blipFill>
        <p:spPr>
          <a:xfrm>
            <a:off x="192429" y="14950"/>
            <a:ext cx="6165028" cy="3467828"/>
          </a:xfrm>
          <a:prstGeom prst="rect">
            <a:avLst/>
          </a:prstGeom>
        </p:spPr>
      </p:pic>
      <p:sp>
        <p:nvSpPr>
          <p:cNvPr id="16" name="TextBox 15">
            <a:extLst>
              <a:ext uri="{FF2B5EF4-FFF2-40B4-BE49-F238E27FC236}">
                <a16:creationId xmlns:a16="http://schemas.microsoft.com/office/drawing/2014/main" id="{119D3423-E7B3-5608-AFCC-F5F7B1930D3F}"/>
              </a:ext>
            </a:extLst>
          </p:cNvPr>
          <p:cNvSpPr txBox="1"/>
          <p:nvPr/>
        </p:nvSpPr>
        <p:spPr>
          <a:xfrm>
            <a:off x="6357456" y="1748864"/>
            <a:ext cx="4419063" cy="1569660"/>
          </a:xfrm>
          <a:prstGeom prst="rect">
            <a:avLst/>
          </a:prstGeom>
          <a:noFill/>
        </p:spPr>
        <p:txBody>
          <a:bodyPr wrap="square" rtlCol="0">
            <a:spAutoFit/>
          </a:bodyPr>
          <a:lstStyle/>
          <a:p>
            <a:r>
              <a:rPr lang="en-AU" dirty="0">
                <a:solidFill>
                  <a:srgbClr val="FFFF00"/>
                </a:solidFill>
                <a:latin typeface="Arial" panose="020B0604020202020204" pitchFamily="34" charset="0"/>
                <a:cs typeface="Arial" panose="020B0604020202020204" pitchFamily="34" charset="0"/>
              </a:rPr>
              <a:t>Yellow line:  Use 3 periods  </a:t>
            </a:r>
          </a:p>
          <a:p>
            <a:r>
              <a:rPr lang="en-AU" dirty="0">
                <a:solidFill>
                  <a:srgbClr val="FFFF00"/>
                </a:solidFill>
                <a:latin typeface="Arial" panose="020B0604020202020204" pitchFamily="34" charset="0"/>
                <a:cs typeface="Arial" panose="020B0604020202020204" pitchFamily="34" charset="0"/>
              </a:rPr>
              <a:t>  79.6 50 220 </a:t>
            </a:r>
            <a:r>
              <a:rPr lang="en-AU" dirty="0" err="1">
                <a:solidFill>
                  <a:srgbClr val="FFFF00"/>
                </a:solidFill>
                <a:latin typeface="Arial" panose="020B0604020202020204" pitchFamily="34" charset="0"/>
                <a:cs typeface="Arial" panose="020B0604020202020204" pitchFamily="34" charset="0"/>
              </a:rPr>
              <a:t>yr</a:t>
            </a:r>
            <a:endParaRPr lang="en-AU" dirty="0">
              <a:solidFill>
                <a:srgbClr val="FFFF00"/>
              </a:solidFill>
              <a:latin typeface="Arial" panose="020B0604020202020204" pitchFamily="34" charset="0"/>
              <a:cs typeface="Arial" panose="020B0604020202020204" pitchFamily="34" charset="0"/>
            </a:endParaRPr>
          </a:p>
          <a:p>
            <a:r>
              <a:rPr lang="en-AU" dirty="0">
                <a:solidFill>
                  <a:srgbClr val="FFFF00"/>
                </a:solidFill>
                <a:latin typeface="Arial" panose="020B0604020202020204" pitchFamily="34" charset="0"/>
                <a:cs typeface="Arial" panose="020B0604020202020204" pitchFamily="34" charset="0"/>
              </a:rPr>
              <a:t>to reconstruct multi-decadal fraction of variations</a:t>
            </a:r>
          </a:p>
        </p:txBody>
      </p:sp>
      <p:cxnSp>
        <p:nvCxnSpPr>
          <p:cNvPr id="17" name="Straight Connector 16">
            <a:extLst>
              <a:ext uri="{FF2B5EF4-FFF2-40B4-BE49-F238E27FC236}">
                <a16:creationId xmlns:a16="http://schemas.microsoft.com/office/drawing/2014/main" id="{9892B2D0-2933-8335-177C-462E6DD27DA1}"/>
              </a:ext>
            </a:extLst>
          </p:cNvPr>
          <p:cNvCxnSpPr>
            <a:cxnSpLocks/>
          </p:cNvCxnSpPr>
          <p:nvPr/>
        </p:nvCxnSpPr>
        <p:spPr>
          <a:xfrm flipH="1">
            <a:off x="1853088" y="3667997"/>
            <a:ext cx="23806" cy="2882512"/>
          </a:xfrm>
          <a:prstGeom prst="line">
            <a:avLst/>
          </a:prstGeom>
          <a:ln w="127000">
            <a:solidFill>
              <a:srgbClr val="FFC000">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57449D-7492-5C75-2662-EFA39E9DCBDB}"/>
              </a:ext>
            </a:extLst>
          </p:cNvPr>
          <p:cNvCxnSpPr>
            <a:cxnSpLocks/>
          </p:cNvCxnSpPr>
          <p:nvPr/>
        </p:nvCxnSpPr>
        <p:spPr>
          <a:xfrm flipH="1">
            <a:off x="2349330" y="3667997"/>
            <a:ext cx="23806" cy="2882512"/>
          </a:xfrm>
          <a:prstGeom prst="line">
            <a:avLst/>
          </a:prstGeom>
          <a:ln w="127000">
            <a:solidFill>
              <a:srgbClr val="FFC000">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D934D1E-CF04-0FCA-3130-752CC2C16462}"/>
              </a:ext>
            </a:extLst>
          </p:cNvPr>
          <p:cNvCxnSpPr>
            <a:cxnSpLocks/>
          </p:cNvCxnSpPr>
          <p:nvPr/>
        </p:nvCxnSpPr>
        <p:spPr>
          <a:xfrm flipH="1">
            <a:off x="5735960" y="3633187"/>
            <a:ext cx="23806" cy="2882512"/>
          </a:xfrm>
          <a:prstGeom prst="line">
            <a:avLst/>
          </a:prstGeom>
          <a:ln w="127000">
            <a:solidFill>
              <a:srgbClr val="FFC000">
                <a:alpha val="20000"/>
              </a:srgb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3382F3-A08E-70F9-96E5-57016C68E95F}"/>
              </a:ext>
            </a:extLst>
          </p:cNvPr>
          <p:cNvPicPr>
            <a:picLocks noChangeAspect="1"/>
          </p:cNvPicPr>
          <p:nvPr/>
        </p:nvPicPr>
        <p:blipFill rotWithShape="1">
          <a:blip r:embed="rId4"/>
          <a:srcRect l="5113" t="11151" r="64175" b="74150"/>
          <a:stretch/>
        </p:blipFill>
        <p:spPr>
          <a:xfrm>
            <a:off x="8447584" y="5849888"/>
            <a:ext cx="3744416" cy="1008112"/>
          </a:xfrm>
          <a:prstGeom prst="rect">
            <a:avLst/>
          </a:prstGeom>
        </p:spPr>
      </p:pic>
      <p:sp>
        <p:nvSpPr>
          <p:cNvPr id="3" name="TextBox 2">
            <a:extLst>
              <a:ext uri="{FF2B5EF4-FFF2-40B4-BE49-F238E27FC236}">
                <a16:creationId xmlns:a16="http://schemas.microsoft.com/office/drawing/2014/main" id="{CDF2E6EC-B06D-7F70-2F1D-F8A9E5A74585}"/>
              </a:ext>
            </a:extLst>
          </p:cNvPr>
          <p:cNvSpPr txBox="1"/>
          <p:nvPr/>
        </p:nvSpPr>
        <p:spPr>
          <a:xfrm>
            <a:off x="6856835" y="4652790"/>
            <a:ext cx="4207717" cy="1077218"/>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LOMB-SCARGLE POWER SPECTRUM</a:t>
            </a:r>
          </a:p>
        </p:txBody>
      </p:sp>
      <p:sp>
        <p:nvSpPr>
          <p:cNvPr id="14" name="TextBox 13">
            <a:extLst>
              <a:ext uri="{FF2B5EF4-FFF2-40B4-BE49-F238E27FC236}">
                <a16:creationId xmlns:a16="http://schemas.microsoft.com/office/drawing/2014/main" id="{C0855E6E-3C74-8172-F7E2-BC89A1BA9E76}"/>
              </a:ext>
            </a:extLst>
          </p:cNvPr>
          <p:cNvSpPr txBox="1"/>
          <p:nvPr/>
        </p:nvSpPr>
        <p:spPr>
          <a:xfrm rot="16200000">
            <a:off x="-1189466" y="1148900"/>
            <a:ext cx="3534310"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Relative depth (m)</a:t>
            </a:r>
          </a:p>
        </p:txBody>
      </p:sp>
    </p:spTree>
    <p:extLst>
      <p:ext uri="{BB962C8B-B14F-4D97-AF65-F5344CB8AC3E}">
        <p14:creationId xmlns:p14="http://schemas.microsoft.com/office/powerpoint/2010/main" val="9653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64779C-A103-E997-AAA9-5DAAF830C629}"/>
              </a:ext>
            </a:extLst>
          </p:cNvPr>
          <p:cNvSpPr>
            <a:spLocks noGrp="1"/>
          </p:cNvSpPr>
          <p:nvPr>
            <p:ph type="sldNum" sz="quarter" idx="12"/>
          </p:nvPr>
        </p:nvSpPr>
        <p:spPr>
          <a:xfrm>
            <a:off x="5746110" y="6356352"/>
            <a:ext cx="2228850" cy="365125"/>
          </a:xfrm>
        </p:spPr>
        <p:txBody>
          <a:bodyPr/>
          <a:lstStyle/>
          <a:p>
            <a:fld id="{2B91CCCA-F117-41B9-98AC-62303107AC6F}" type="slidenum">
              <a:rPr lang="en-AU" smtClean="0"/>
              <a:t>6</a:t>
            </a:fld>
            <a:endParaRPr lang="en-AU"/>
          </a:p>
        </p:txBody>
      </p:sp>
      <p:pic>
        <p:nvPicPr>
          <p:cNvPr id="5" name="Picture 4">
            <a:extLst>
              <a:ext uri="{FF2B5EF4-FFF2-40B4-BE49-F238E27FC236}">
                <a16:creationId xmlns:a16="http://schemas.microsoft.com/office/drawing/2014/main" id="{A94E3B93-AE24-3ED7-C18D-E6F188B97A3D}"/>
              </a:ext>
            </a:extLst>
          </p:cNvPr>
          <p:cNvPicPr>
            <a:picLocks noChangeAspect="1"/>
          </p:cNvPicPr>
          <p:nvPr/>
        </p:nvPicPr>
        <p:blipFill>
          <a:blip r:embed="rId2"/>
          <a:stretch>
            <a:fillRect/>
          </a:stretch>
        </p:blipFill>
        <p:spPr>
          <a:xfrm>
            <a:off x="193035" y="3559929"/>
            <a:ext cx="6667500" cy="3298072"/>
          </a:xfrm>
          <a:prstGeom prst="rect">
            <a:avLst/>
          </a:prstGeom>
        </p:spPr>
      </p:pic>
      <p:cxnSp>
        <p:nvCxnSpPr>
          <p:cNvPr id="6" name="Straight Connector 5">
            <a:extLst>
              <a:ext uri="{FF2B5EF4-FFF2-40B4-BE49-F238E27FC236}">
                <a16:creationId xmlns:a16="http://schemas.microsoft.com/office/drawing/2014/main" id="{B8754E5E-1685-8C8F-1907-83773B88BE62}"/>
              </a:ext>
            </a:extLst>
          </p:cNvPr>
          <p:cNvCxnSpPr>
            <a:cxnSpLocks/>
          </p:cNvCxnSpPr>
          <p:nvPr/>
        </p:nvCxnSpPr>
        <p:spPr>
          <a:xfrm>
            <a:off x="1257914" y="3659446"/>
            <a:ext cx="0" cy="3171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FBBCFF-871A-4F85-7866-CD0B91DE8C46}"/>
              </a:ext>
            </a:extLst>
          </p:cNvPr>
          <p:cNvCxnSpPr>
            <a:cxnSpLocks/>
          </p:cNvCxnSpPr>
          <p:nvPr/>
        </p:nvCxnSpPr>
        <p:spPr>
          <a:xfrm>
            <a:off x="2697247" y="3659446"/>
            <a:ext cx="0" cy="317102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709A216-D24E-47F9-059D-3C576126649D}"/>
              </a:ext>
            </a:extLst>
          </p:cNvPr>
          <p:cNvSpPr txBox="1"/>
          <p:nvPr/>
        </p:nvSpPr>
        <p:spPr>
          <a:xfrm>
            <a:off x="2502599" y="4061361"/>
            <a:ext cx="1199653" cy="461665"/>
          </a:xfrm>
          <a:prstGeom prst="rect">
            <a:avLst/>
          </a:prstGeom>
          <a:noFill/>
        </p:spPr>
        <p:txBody>
          <a:bodyPr wrap="square" rtlCol="0">
            <a:spAutoFit/>
          </a:bodyPr>
          <a:lstStyle/>
          <a:p>
            <a:r>
              <a:rPr lang="en-AU" dirty="0"/>
              <a:t>88.8 </a:t>
            </a:r>
            <a:r>
              <a:rPr lang="en-AU" dirty="0" err="1"/>
              <a:t>yr</a:t>
            </a:r>
            <a:endParaRPr lang="en-AU" dirty="0"/>
          </a:p>
        </p:txBody>
      </p:sp>
      <p:sp>
        <p:nvSpPr>
          <p:cNvPr id="9" name="TextBox 8">
            <a:extLst>
              <a:ext uri="{FF2B5EF4-FFF2-40B4-BE49-F238E27FC236}">
                <a16:creationId xmlns:a16="http://schemas.microsoft.com/office/drawing/2014/main" id="{12ADBA07-8043-BF49-6BC1-04C82CA5BF33}"/>
              </a:ext>
            </a:extLst>
          </p:cNvPr>
          <p:cNvSpPr txBox="1"/>
          <p:nvPr/>
        </p:nvSpPr>
        <p:spPr>
          <a:xfrm>
            <a:off x="4974423" y="5751366"/>
            <a:ext cx="1121573" cy="468461"/>
          </a:xfrm>
          <a:prstGeom prst="rect">
            <a:avLst/>
          </a:prstGeom>
          <a:noFill/>
        </p:spPr>
        <p:txBody>
          <a:bodyPr wrap="square" rtlCol="0">
            <a:spAutoFit/>
          </a:bodyPr>
          <a:lstStyle/>
          <a:p>
            <a:r>
              <a:rPr lang="en-AU" dirty="0"/>
              <a:t>220 </a:t>
            </a:r>
            <a:r>
              <a:rPr lang="en-AU" dirty="0" err="1"/>
              <a:t>yr</a:t>
            </a:r>
            <a:endParaRPr lang="en-AU" dirty="0"/>
          </a:p>
        </p:txBody>
      </p:sp>
      <p:cxnSp>
        <p:nvCxnSpPr>
          <p:cNvPr id="10" name="Straight Connector 9">
            <a:extLst>
              <a:ext uri="{FF2B5EF4-FFF2-40B4-BE49-F238E27FC236}">
                <a16:creationId xmlns:a16="http://schemas.microsoft.com/office/drawing/2014/main" id="{9A99751D-A249-BC33-A2B7-1ABF85254105}"/>
              </a:ext>
            </a:extLst>
          </p:cNvPr>
          <p:cNvCxnSpPr>
            <a:cxnSpLocks/>
          </p:cNvCxnSpPr>
          <p:nvPr/>
        </p:nvCxnSpPr>
        <p:spPr>
          <a:xfrm>
            <a:off x="5141587" y="3654208"/>
            <a:ext cx="0" cy="317102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5CEBB9-369F-5C52-DA68-39E21FA8F9AE}"/>
              </a:ext>
            </a:extLst>
          </p:cNvPr>
          <p:cNvSpPr txBox="1"/>
          <p:nvPr/>
        </p:nvSpPr>
        <p:spPr>
          <a:xfrm>
            <a:off x="1146833" y="4213761"/>
            <a:ext cx="771686" cy="369332"/>
          </a:xfrm>
          <a:prstGeom prst="rect">
            <a:avLst/>
          </a:prstGeom>
          <a:noFill/>
        </p:spPr>
        <p:txBody>
          <a:bodyPr wrap="square" rtlCol="0">
            <a:spAutoFit/>
          </a:bodyPr>
          <a:lstStyle/>
          <a:p>
            <a:r>
              <a:rPr lang="en-AU" dirty="0"/>
              <a:t>11 </a:t>
            </a:r>
            <a:r>
              <a:rPr lang="en-AU" dirty="0" err="1"/>
              <a:t>yr</a:t>
            </a:r>
            <a:endParaRPr lang="en-AU" dirty="0"/>
          </a:p>
        </p:txBody>
      </p:sp>
      <p:cxnSp>
        <p:nvCxnSpPr>
          <p:cNvPr id="12" name="Straight Connector 11">
            <a:extLst>
              <a:ext uri="{FF2B5EF4-FFF2-40B4-BE49-F238E27FC236}">
                <a16:creationId xmlns:a16="http://schemas.microsoft.com/office/drawing/2014/main" id="{EBEC8AE3-5A1B-8ADC-1100-304F3493B735}"/>
              </a:ext>
            </a:extLst>
          </p:cNvPr>
          <p:cNvCxnSpPr>
            <a:cxnSpLocks/>
          </p:cNvCxnSpPr>
          <p:nvPr/>
        </p:nvCxnSpPr>
        <p:spPr>
          <a:xfrm>
            <a:off x="2077751" y="3654208"/>
            <a:ext cx="0" cy="3171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64089DE-5259-695C-9EB3-1904F3C32989}"/>
              </a:ext>
            </a:extLst>
          </p:cNvPr>
          <p:cNvCxnSpPr>
            <a:cxnSpLocks/>
          </p:cNvCxnSpPr>
          <p:nvPr/>
        </p:nvCxnSpPr>
        <p:spPr>
          <a:xfrm>
            <a:off x="1802640" y="3292477"/>
            <a:ext cx="0" cy="317102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83795B-57BE-1F1E-D30C-B217D223261D}"/>
              </a:ext>
            </a:extLst>
          </p:cNvPr>
          <p:cNvSpPr txBox="1"/>
          <p:nvPr/>
        </p:nvSpPr>
        <p:spPr>
          <a:xfrm>
            <a:off x="1582821" y="5493719"/>
            <a:ext cx="939933" cy="461665"/>
          </a:xfrm>
          <a:prstGeom prst="rect">
            <a:avLst/>
          </a:prstGeom>
          <a:noFill/>
        </p:spPr>
        <p:txBody>
          <a:bodyPr wrap="square" rtlCol="0">
            <a:spAutoFit/>
          </a:bodyPr>
          <a:lstStyle/>
          <a:p>
            <a:r>
              <a:rPr lang="en-AU" dirty="0"/>
              <a:t>42 </a:t>
            </a:r>
            <a:r>
              <a:rPr lang="en-AU" dirty="0" err="1"/>
              <a:t>yr</a:t>
            </a:r>
            <a:endParaRPr lang="en-AU" dirty="0"/>
          </a:p>
        </p:txBody>
      </p:sp>
      <p:sp>
        <p:nvSpPr>
          <p:cNvPr id="15" name="TextBox 14">
            <a:extLst>
              <a:ext uri="{FF2B5EF4-FFF2-40B4-BE49-F238E27FC236}">
                <a16:creationId xmlns:a16="http://schemas.microsoft.com/office/drawing/2014/main" id="{05590CC6-1D7E-78DB-EBF6-0D203C644EF5}"/>
              </a:ext>
            </a:extLst>
          </p:cNvPr>
          <p:cNvSpPr txBox="1"/>
          <p:nvPr/>
        </p:nvSpPr>
        <p:spPr>
          <a:xfrm>
            <a:off x="1757308" y="5018153"/>
            <a:ext cx="939935" cy="461665"/>
          </a:xfrm>
          <a:prstGeom prst="rect">
            <a:avLst/>
          </a:prstGeom>
          <a:noFill/>
        </p:spPr>
        <p:txBody>
          <a:bodyPr wrap="square" rtlCol="0">
            <a:spAutoFit/>
          </a:bodyPr>
          <a:lstStyle/>
          <a:p>
            <a:r>
              <a:rPr lang="en-AU" dirty="0"/>
              <a:t>55 </a:t>
            </a:r>
            <a:r>
              <a:rPr lang="en-AU" dirty="0" err="1"/>
              <a:t>yr</a:t>
            </a:r>
            <a:endParaRPr lang="en-AU" dirty="0"/>
          </a:p>
        </p:txBody>
      </p:sp>
      <p:sp>
        <p:nvSpPr>
          <p:cNvPr id="17" name="TextBox 16">
            <a:extLst>
              <a:ext uri="{FF2B5EF4-FFF2-40B4-BE49-F238E27FC236}">
                <a16:creationId xmlns:a16="http://schemas.microsoft.com/office/drawing/2014/main" id="{94A3194A-1381-D412-FF6D-2841252A6F92}"/>
              </a:ext>
            </a:extLst>
          </p:cNvPr>
          <p:cNvSpPr txBox="1"/>
          <p:nvPr/>
        </p:nvSpPr>
        <p:spPr>
          <a:xfrm>
            <a:off x="8540335" y="5560995"/>
            <a:ext cx="4373218" cy="276999"/>
          </a:xfrm>
          <a:prstGeom prst="rect">
            <a:avLst/>
          </a:prstGeom>
          <a:noFill/>
        </p:spPr>
        <p:txBody>
          <a:bodyPr wrap="square" rtlCol="0">
            <a:spAutoFit/>
          </a:bodyPr>
          <a:lstStyle/>
          <a:p>
            <a:r>
              <a:rPr lang="en-AU" sz="1200" dirty="0"/>
              <a:t>Recalculation using latest interpolated data 1 </a:t>
            </a:r>
            <a:r>
              <a:rPr lang="en-AU" sz="1200" dirty="0" err="1"/>
              <a:t>feb</a:t>
            </a:r>
            <a:r>
              <a:rPr lang="en-AU" sz="1200" dirty="0"/>
              <a:t> 2023</a:t>
            </a:r>
          </a:p>
        </p:txBody>
      </p:sp>
      <p:sp>
        <p:nvSpPr>
          <p:cNvPr id="18" name="TextBox 17">
            <a:extLst>
              <a:ext uri="{FF2B5EF4-FFF2-40B4-BE49-F238E27FC236}">
                <a16:creationId xmlns:a16="http://schemas.microsoft.com/office/drawing/2014/main" id="{48B44428-960F-45FF-88B5-49E471A9E162}"/>
              </a:ext>
            </a:extLst>
          </p:cNvPr>
          <p:cNvSpPr txBox="1"/>
          <p:nvPr/>
        </p:nvSpPr>
        <p:spPr>
          <a:xfrm>
            <a:off x="6960096" y="819048"/>
            <a:ext cx="4464496" cy="1077218"/>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HAWKESBURY RIVER</a:t>
            </a:r>
          </a:p>
          <a:p>
            <a:r>
              <a:rPr lang="en-AU" sz="3200" dirty="0">
                <a:solidFill>
                  <a:srgbClr val="FFFF00"/>
                </a:solidFill>
                <a:latin typeface="Arial" panose="020B0604020202020204" pitchFamily="34" charset="0"/>
                <a:cs typeface="Arial" panose="020B0604020202020204" pitchFamily="34" charset="0"/>
              </a:rPr>
              <a:t>Coastal NSW</a:t>
            </a:r>
          </a:p>
        </p:txBody>
      </p:sp>
      <p:pic>
        <p:nvPicPr>
          <p:cNvPr id="20" name="Picture 19">
            <a:extLst>
              <a:ext uri="{FF2B5EF4-FFF2-40B4-BE49-F238E27FC236}">
                <a16:creationId xmlns:a16="http://schemas.microsoft.com/office/drawing/2014/main" id="{4C314E5D-50D6-9008-E85A-81AA5B2C5B4C}"/>
              </a:ext>
            </a:extLst>
          </p:cNvPr>
          <p:cNvPicPr>
            <a:picLocks noChangeAspect="1"/>
          </p:cNvPicPr>
          <p:nvPr/>
        </p:nvPicPr>
        <p:blipFill>
          <a:blip r:embed="rId3"/>
          <a:stretch>
            <a:fillRect/>
          </a:stretch>
        </p:blipFill>
        <p:spPr>
          <a:xfrm>
            <a:off x="-231325" y="-432949"/>
            <a:ext cx="6667500" cy="3810000"/>
          </a:xfrm>
          <a:prstGeom prst="rect">
            <a:avLst/>
          </a:prstGeom>
        </p:spPr>
      </p:pic>
      <p:pic>
        <p:nvPicPr>
          <p:cNvPr id="25" name="Picture 24">
            <a:extLst>
              <a:ext uri="{FF2B5EF4-FFF2-40B4-BE49-F238E27FC236}">
                <a16:creationId xmlns:a16="http://schemas.microsoft.com/office/drawing/2014/main" id="{87B0DC3D-54DA-0C9C-211E-52BBF583839A}"/>
              </a:ext>
            </a:extLst>
          </p:cNvPr>
          <p:cNvPicPr>
            <a:picLocks noChangeAspect="1"/>
          </p:cNvPicPr>
          <p:nvPr/>
        </p:nvPicPr>
        <p:blipFill rotWithShape="1">
          <a:blip r:embed="rId4"/>
          <a:srcRect l="5113" t="11151" r="64175" b="74150"/>
          <a:stretch/>
        </p:blipFill>
        <p:spPr>
          <a:xfrm>
            <a:off x="8447584" y="5852296"/>
            <a:ext cx="3744416" cy="1008112"/>
          </a:xfrm>
          <a:prstGeom prst="rect">
            <a:avLst/>
          </a:prstGeom>
        </p:spPr>
      </p:pic>
      <p:sp>
        <p:nvSpPr>
          <p:cNvPr id="26" name="TextBox 25">
            <a:extLst>
              <a:ext uri="{FF2B5EF4-FFF2-40B4-BE49-F238E27FC236}">
                <a16:creationId xmlns:a16="http://schemas.microsoft.com/office/drawing/2014/main" id="{B1D78350-00B3-8505-2362-91A418B05A30}"/>
              </a:ext>
            </a:extLst>
          </p:cNvPr>
          <p:cNvSpPr txBox="1"/>
          <p:nvPr/>
        </p:nvSpPr>
        <p:spPr>
          <a:xfrm>
            <a:off x="4257563" y="3116434"/>
            <a:ext cx="2144466" cy="276999"/>
          </a:xfrm>
          <a:prstGeom prst="rect">
            <a:avLst/>
          </a:prstGeom>
          <a:noFill/>
        </p:spPr>
        <p:txBody>
          <a:bodyPr wrap="square" rtlCol="0">
            <a:spAutoFit/>
          </a:bodyPr>
          <a:lstStyle/>
          <a:p>
            <a:r>
              <a:rPr lang="en-AU" sz="1200" dirty="0"/>
              <a:t>Data from Infrastructure NSW</a:t>
            </a:r>
          </a:p>
        </p:txBody>
      </p:sp>
      <p:sp>
        <p:nvSpPr>
          <p:cNvPr id="3" name="TextBox 2">
            <a:extLst>
              <a:ext uri="{FF2B5EF4-FFF2-40B4-BE49-F238E27FC236}">
                <a16:creationId xmlns:a16="http://schemas.microsoft.com/office/drawing/2014/main" id="{9E7CB642-91B5-0616-C9C8-75C2BB2C31AB}"/>
              </a:ext>
            </a:extLst>
          </p:cNvPr>
          <p:cNvSpPr txBox="1"/>
          <p:nvPr/>
        </p:nvSpPr>
        <p:spPr>
          <a:xfrm>
            <a:off x="7063291" y="4469475"/>
            <a:ext cx="4207717" cy="1077218"/>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LOMB-SCARGLE POWER SPECTRUM</a:t>
            </a:r>
          </a:p>
        </p:txBody>
      </p:sp>
    </p:spTree>
    <p:extLst>
      <p:ext uri="{BB962C8B-B14F-4D97-AF65-F5344CB8AC3E}">
        <p14:creationId xmlns:p14="http://schemas.microsoft.com/office/powerpoint/2010/main" val="192834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39B7322-C59D-DEAE-20EB-ABBA24A14FA9}"/>
              </a:ext>
            </a:extLst>
          </p:cNvPr>
          <p:cNvPicPr>
            <a:picLocks noChangeAspect="1"/>
          </p:cNvPicPr>
          <p:nvPr/>
        </p:nvPicPr>
        <p:blipFill>
          <a:blip r:embed="rId2"/>
          <a:stretch>
            <a:fillRect/>
          </a:stretch>
        </p:blipFill>
        <p:spPr>
          <a:xfrm>
            <a:off x="91116" y="36265"/>
            <a:ext cx="6814898" cy="3833380"/>
          </a:xfrm>
          <a:prstGeom prst="rect">
            <a:avLst/>
          </a:prstGeom>
        </p:spPr>
      </p:pic>
      <p:sp>
        <p:nvSpPr>
          <p:cNvPr id="2" name="Slide Number Placeholder 1">
            <a:extLst>
              <a:ext uri="{FF2B5EF4-FFF2-40B4-BE49-F238E27FC236}">
                <a16:creationId xmlns:a16="http://schemas.microsoft.com/office/drawing/2014/main" id="{E264779C-A103-E997-AAA9-5DAAF830C629}"/>
              </a:ext>
            </a:extLst>
          </p:cNvPr>
          <p:cNvSpPr>
            <a:spLocks noGrp="1"/>
          </p:cNvSpPr>
          <p:nvPr>
            <p:ph type="sldNum" sz="quarter" idx="12"/>
          </p:nvPr>
        </p:nvSpPr>
        <p:spPr>
          <a:xfrm>
            <a:off x="5746110" y="6743775"/>
            <a:ext cx="2228850" cy="365125"/>
          </a:xfrm>
        </p:spPr>
        <p:txBody>
          <a:bodyPr/>
          <a:lstStyle/>
          <a:p>
            <a:fld id="{2B91CCCA-F117-41B9-98AC-62303107AC6F}" type="slidenum">
              <a:rPr lang="en-AU" smtClean="0"/>
              <a:t>7</a:t>
            </a:fld>
            <a:endParaRPr lang="en-AU"/>
          </a:p>
        </p:txBody>
      </p:sp>
      <p:pic>
        <p:nvPicPr>
          <p:cNvPr id="5" name="Picture 4">
            <a:extLst>
              <a:ext uri="{FF2B5EF4-FFF2-40B4-BE49-F238E27FC236}">
                <a16:creationId xmlns:a16="http://schemas.microsoft.com/office/drawing/2014/main" id="{A94E3B93-AE24-3ED7-C18D-E6F188B97A3D}"/>
              </a:ext>
            </a:extLst>
          </p:cNvPr>
          <p:cNvPicPr>
            <a:picLocks noChangeAspect="1"/>
          </p:cNvPicPr>
          <p:nvPr/>
        </p:nvPicPr>
        <p:blipFill>
          <a:blip r:embed="rId3"/>
          <a:stretch>
            <a:fillRect/>
          </a:stretch>
        </p:blipFill>
        <p:spPr>
          <a:xfrm>
            <a:off x="193035" y="3947352"/>
            <a:ext cx="6667500" cy="3298072"/>
          </a:xfrm>
          <a:prstGeom prst="rect">
            <a:avLst/>
          </a:prstGeom>
        </p:spPr>
      </p:pic>
      <p:cxnSp>
        <p:nvCxnSpPr>
          <p:cNvPr id="6" name="Straight Connector 5">
            <a:extLst>
              <a:ext uri="{FF2B5EF4-FFF2-40B4-BE49-F238E27FC236}">
                <a16:creationId xmlns:a16="http://schemas.microsoft.com/office/drawing/2014/main" id="{B8754E5E-1685-8C8F-1907-83773B88BE62}"/>
              </a:ext>
            </a:extLst>
          </p:cNvPr>
          <p:cNvCxnSpPr>
            <a:cxnSpLocks/>
          </p:cNvCxnSpPr>
          <p:nvPr/>
        </p:nvCxnSpPr>
        <p:spPr>
          <a:xfrm>
            <a:off x="1257914" y="4046869"/>
            <a:ext cx="0" cy="3171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FBBCFF-871A-4F85-7866-CD0B91DE8C46}"/>
              </a:ext>
            </a:extLst>
          </p:cNvPr>
          <p:cNvCxnSpPr>
            <a:cxnSpLocks/>
          </p:cNvCxnSpPr>
          <p:nvPr/>
        </p:nvCxnSpPr>
        <p:spPr>
          <a:xfrm>
            <a:off x="2697247" y="4046869"/>
            <a:ext cx="0" cy="317102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709A216-D24E-47F9-059D-3C576126649D}"/>
              </a:ext>
            </a:extLst>
          </p:cNvPr>
          <p:cNvSpPr txBox="1"/>
          <p:nvPr/>
        </p:nvSpPr>
        <p:spPr>
          <a:xfrm>
            <a:off x="2502599" y="4448783"/>
            <a:ext cx="1099222" cy="461665"/>
          </a:xfrm>
          <a:prstGeom prst="rect">
            <a:avLst/>
          </a:prstGeom>
          <a:noFill/>
        </p:spPr>
        <p:txBody>
          <a:bodyPr wrap="square" rtlCol="0">
            <a:spAutoFit/>
          </a:bodyPr>
          <a:lstStyle/>
          <a:p>
            <a:r>
              <a:rPr lang="en-AU" dirty="0"/>
              <a:t>88.8 </a:t>
            </a:r>
            <a:r>
              <a:rPr lang="en-AU" dirty="0" err="1"/>
              <a:t>yr</a:t>
            </a:r>
            <a:endParaRPr lang="en-AU" dirty="0"/>
          </a:p>
        </p:txBody>
      </p:sp>
      <p:sp>
        <p:nvSpPr>
          <p:cNvPr id="9" name="TextBox 8">
            <a:extLst>
              <a:ext uri="{FF2B5EF4-FFF2-40B4-BE49-F238E27FC236}">
                <a16:creationId xmlns:a16="http://schemas.microsoft.com/office/drawing/2014/main" id="{12ADBA07-8043-BF49-6BC1-04C82CA5BF33}"/>
              </a:ext>
            </a:extLst>
          </p:cNvPr>
          <p:cNvSpPr txBox="1"/>
          <p:nvPr/>
        </p:nvSpPr>
        <p:spPr>
          <a:xfrm>
            <a:off x="4974423" y="6163842"/>
            <a:ext cx="1121576" cy="461665"/>
          </a:xfrm>
          <a:prstGeom prst="rect">
            <a:avLst/>
          </a:prstGeom>
          <a:noFill/>
        </p:spPr>
        <p:txBody>
          <a:bodyPr wrap="square" rtlCol="0">
            <a:spAutoFit/>
          </a:bodyPr>
          <a:lstStyle/>
          <a:p>
            <a:r>
              <a:rPr lang="en-AU" dirty="0"/>
              <a:t>220 </a:t>
            </a:r>
            <a:r>
              <a:rPr lang="en-AU" dirty="0" err="1"/>
              <a:t>yr</a:t>
            </a:r>
            <a:endParaRPr lang="en-AU" dirty="0"/>
          </a:p>
        </p:txBody>
      </p:sp>
      <p:cxnSp>
        <p:nvCxnSpPr>
          <p:cNvPr id="10" name="Straight Connector 9">
            <a:extLst>
              <a:ext uri="{FF2B5EF4-FFF2-40B4-BE49-F238E27FC236}">
                <a16:creationId xmlns:a16="http://schemas.microsoft.com/office/drawing/2014/main" id="{9A99751D-A249-BC33-A2B7-1ABF85254105}"/>
              </a:ext>
            </a:extLst>
          </p:cNvPr>
          <p:cNvCxnSpPr>
            <a:cxnSpLocks/>
          </p:cNvCxnSpPr>
          <p:nvPr/>
        </p:nvCxnSpPr>
        <p:spPr>
          <a:xfrm>
            <a:off x="5141587" y="4041631"/>
            <a:ext cx="0" cy="317102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5CEBB9-369F-5C52-DA68-39E21FA8F9AE}"/>
              </a:ext>
            </a:extLst>
          </p:cNvPr>
          <p:cNvSpPr txBox="1"/>
          <p:nvPr/>
        </p:nvSpPr>
        <p:spPr>
          <a:xfrm>
            <a:off x="1146833" y="4601184"/>
            <a:ext cx="771686" cy="369332"/>
          </a:xfrm>
          <a:prstGeom prst="rect">
            <a:avLst/>
          </a:prstGeom>
          <a:noFill/>
        </p:spPr>
        <p:txBody>
          <a:bodyPr wrap="square" rtlCol="0">
            <a:spAutoFit/>
          </a:bodyPr>
          <a:lstStyle/>
          <a:p>
            <a:r>
              <a:rPr lang="en-AU" dirty="0"/>
              <a:t>11 </a:t>
            </a:r>
            <a:r>
              <a:rPr lang="en-AU" dirty="0" err="1"/>
              <a:t>yr</a:t>
            </a:r>
            <a:endParaRPr lang="en-AU" dirty="0"/>
          </a:p>
        </p:txBody>
      </p:sp>
      <p:cxnSp>
        <p:nvCxnSpPr>
          <p:cNvPr id="12" name="Straight Connector 11">
            <a:extLst>
              <a:ext uri="{FF2B5EF4-FFF2-40B4-BE49-F238E27FC236}">
                <a16:creationId xmlns:a16="http://schemas.microsoft.com/office/drawing/2014/main" id="{EBEC8AE3-5A1B-8ADC-1100-304F3493B735}"/>
              </a:ext>
            </a:extLst>
          </p:cNvPr>
          <p:cNvCxnSpPr>
            <a:cxnSpLocks/>
          </p:cNvCxnSpPr>
          <p:nvPr/>
        </p:nvCxnSpPr>
        <p:spPr>
          <a:xfrm>
            <a:off x="2077751" y="4041631"/>
            <a:ext cx="0" cy="3171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64089DE-5259-695C-9EB3-1904F3C32989}"/>
              </a:ext>
            </a:extLst>
          </p:cNvPr>
          <p:cNvCxnSpPr>
            <a:cxnSpLocks/>
          </p:cNvCxnSpPr>
          <p:nvPr/>
        </p:nvCxnSpPr>
        <p:spPr>
          <a:xfrm>
            <a:off x="1802640" y="3679900"/>
            <a:ext cx="0" cy="317102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83795B-57BE-1F1E-D30C-B217D223261D}"/>
              </a:ext>
            </a:extLst>
          </p:cNvPr>
          <p:cNvSpPr txBox="1"/>
          <p:nvPr/>
        </p:nvSpPr>
        <p:spPr>
          <a:xfrm>
            <a:off x="1582821" y="5881143"/>
            <a:ext cx="1040725" cy="461665"/>
          </a:xfrm>
          <a:prstGeom prst="rect">
            <a:avLst/>
          </a:prstGeom>
          <a:noFill/>
        </p:spPr>
        <p:txBody>
          <a:bodyPr wrap="square" rtlCol="0">
            <a:spAutoFit/>
          </a:bodyPr>
          <a:lstStyle/>
          <a:p>
            <a:r>
              <a:rPr lang="en-AU" dirty="0"/>
              <a:t>42 </a:t>
            </a:r>
            <a:r>
              <a:rPr lang="en-AU" dirty="0" err="1"/>
              <a:t>yr</a:t>
            </a:r>
            <a:endParaRPr lang="en-AU" dirty="0"/>
          </a:p>
        </p:txBody>
      </p:sp>
      <p:sp>
        <p:nvSpPr>
          <p:cNvPr id="15" name="TextBox 14">
            <a:extLst>
              <a:ext uri="{FF2B5EF4-FFF2-40B4-BE49-F238E27FC236}">
                <a16:creationId xmlns:a16="http://schemas.microsoft.com/office/drawing/2014/main" id="{05590CC6-1D7E-78DB-EBF6-0D203C644EF5}"/>
              </a:ext>
            </a:extLst>
          </p:cNvPr>
          <p:cNvSpPr txBox="1"/>
          <p:nvPr/>
        </p:nvSpPr>
        <p:spPr>
          <a:xfrm>
            <a:off x="1757309" y="5405576"/>
            <a:ext cx="1099222" cy="461665"/>
          </a:xfrm>
          <a:prstGeom prst="rect">
            <a:avLst/>
          </a:prstGeom>
          <a:noFill/>
        </p:spPr>
        <p:txBody>
          <a:bodyPr wrap="square" rtlCol="0">
            <a:spAutoFit/>
          </a:bodyPr>
          <a:lstStyle/>
          <a:p>
            <a:r>
              <a:rPr lang="en-AU" dirty="0"/>
              <a:t>55 </a:t>
            </a:r>
            <a:r>
              <a:rPr lang="en-AU" dirty="0" err="1"/>
              <a:t>yr</a:t>
            </a:r>
            <a:endParaRPr lang="en-AU" dirty="0"/>
          </a:p>
        </p:txBody>
      </p:sp>
      <p:sp>
        <p:nvSpPr>
          <p:cNvPr id="25" name="TextBox 24">
            <a:extLst>
              <a:ext uri="{FF2B5EF4-FFF2-40B4-BE49-F238E27FC236}">
                <a16:creationId xmlns:a16="http://schemas.microsoft.com/office/drawing/2014/main" id="{F597920E-4A6D-C4A2-6187-831D096F6488}"/>
              </a:ext>
            </a:extLst>
          </p:cNvPr>
          <p:cNvSpPr txBox="1"/>
          <p:nvPr/>
        </p:nvSpPr>
        <p:spPr>
          <a:xfrm>
            <a:off x="1410407" y="2803931"/>
            <a:ext cx="5450128" cy="461665"/>
          </a:xfrm>
          <a:prstGeom prst="rect">
            <a:avLst/>
          </a:prstGeom>
          <a:noFill/>
        </p:spPr>
        <p:txBody>
          <a:bodyPr wrap="square" rtlCol="0">
            <a:spAutoFit/>
          </a:bodyPr>
          <a:lstStyle/>
          <a:p>
            <a:r>
              <a:rPr lang="en-AU" dirty="0"/>
              <a:t>Use 4 periods     88.8  55  42   220 </a:t>
            </a:r>
            <a:r>
              <a:rPr lang="en-AU" dirty="0" err="1"/>
              <a:t>yr</a:t>
            </a:r>
            <a:endParaRPr lang="en-AU" dirty="0"/>
          </a:p>
        </p:txBody>
      </p:sp>
      <p:sp>
        <p:nvSpPr>
          <p:cNvPr id="27" name="TextBox 26">
            <a:extLst>
              <a:ext uri="{FF2B5EF4-FFF2-40B4-BE49-F238E27FC236}">
                <a16:creationId xmlns:a16="http://schemas.microsoft.com/office/drawing/2014/main" id="{7C3E52AE-F37C-1E27-C896-7E1C520A01E8}"/>
              </a:ext>
            </a:extLst>
          </p:cNvPr>
          <p:cNvSpPr txBox="1"/>
          <p:nvPr/>
        </p:nvSpPr>
        <p:spPr>
          <a:xfrm>
            <a:off x="6960096" y="819048"/>
            <a:ext cx="4464496" cy="1077218"/>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HAWKESBURY RIVER</a:t>
            </a:r>
          </a:p>
          <a:p>
            <a:r>
              <a:rPr lang="en-AU" sz="3200" dirty="0">
                <a:solidFill>
                  <a:srgbClr val="FFFF00"/>
                </a:solidFill>
                <a:latin typeface="Arial" panose="020B0604020202020204" pitchFamily="34" charset="0"/>
                <a:cs typeface="Arial" panose="020B0604020202020204" pitchFamily="34" charset="0"/>
              </a:rPr>
              <a:t>Coastal NSW</a:t>
            </a:r>
          </a:p>
        </p:txBody>
      </p:sp>
      <p:sp>
        <p:nvSpPr>
          <p:cNvPr id="18" name="TextBox 17">
            <a:extLst>
              <a:ext uri="{FF2B5EF4-FFF2-40B4-BE49-F238E27FC236}">
                <a16:creationId xmlns:a16="http://schemas.microsoft.com/office/drawing/2014/main" id="{ED5EFBEC-A6BE-6353-E012-0CC21F202A81}"/>
              </a:ext>
            </a:extLst>
          </p:cNvPr>
          <p:cNvSpPr txBox="1"/>
          <p:nvPr/>
        </p:nvSpPr>
        <p:spPr>
          <a:xfrm>
            <a:off x="7038992" y="2296100"/>
            <a:ext cx="3982368" cy="1569660"/>
          </a:xfrm>
          <a:prstGeom prst="rect">
            <a:avLst/>
          </a:prstGeom>
          <a:noFill/>
        </p:spPr>
        <p:txBody>
          <a:bodyPr wrap="square" rtlCol="0">
            <a:spAutoFit/>
          </a:bodyPr>
          <a:lstStyle/>
          <a:p>
            <a:r>
              <a:rPr lang="en-AU" dirty="0">
                <a:solidFill>
                  <a:srgbClr val="FFFF00"/>
                </a:solidFill>
                <a:latin typeface="Arial" panose="020B0604020202020204" pitchFamily="34" charset="0"/>
                <a:cs typeface="Arial" panose="020B0604020202020204" pitchFamily="34" charset="0"/>
              </a:rPr>
              <a:t>Yellow line:  Use 4 periods  </a:t>
            </a:r>
          </a:p>
          <a:p>
            <a:r>
              <a:rPr lang="en-AU" dirty="0">
                <a:solidFill>
                  <a:srgbClr val="FFFF00"/>
                </a:solidFill>
                <a:latin typeface="Arial" panose="020B0604020202020204" pitchFamily="34" charset="0"/>
                <a:cs typeface="Arial" panose="020B0604020202020204" pitchFamily="34" charset="0"/>
              </a:rPr>
              <a:t>  88.8 55 42 220 </a:t>
            </a:r>
            <a:r>
              <a:rPr lang="en-AU" dirty="0" err="1">
                <a:solidFill>
                  <a:srgbClr val="FFFF00"/>
                </a:solidFill>
                <a:latin typeface="Arial" panose="020B0604020202020204" pitchFamily="34" charset="0"/>
                <a:cs typeface="Arial" panose="020B0604020202020204" pitchFamily="34" charset="0"/>
              </a:rPr>
              <a:t>yr</a:t>
            </a:r>
            <a:endParaRPr lang="en-AU" dirty="0">
              <a:solidFill>
                <a:srgbClr val="FFFF00"/>
              </a:solidFill>
              <a:latin typeface="Arial" panose="020B0604020202020204" pitchFamily="34" charset="0"/>
              <a:cs typeface="Arial" panose="020B0604020202020204" pitchFamily="34" charset="0"/>
            </a:endParaRPr>
          </a:p>
          <a:p>
            <a:r>
              <a:rPr lang="en-AU" dirty="0">
                <a:solidFill>
                  <a:srgbClr val="FFFF00"/>
                </a:solidFill>
                <a:latin typeface="Arial" panose="020B0604020202020204" pitchFamily="34" charset="0"/>
                <a:cs typeface="Arial" panose="020B0604020202020204" pitchFamily="34" charset="0"/>
              </a:rPr>
              <a:t>to reconstruct multi-decadal fraction of variations</a:t>
            </a:r>
          </a:p>
        </p:txBody>
      </p:sp>
      <p:cxnSp>
        <p:nvCxnSpPr>
          <p:cNvPr id="19" name="Straight Connector 18">
            <a:extLst>
              <a:ext uri="{FF2B5EF4-FFF2-40B4-BE49-F238E27FC236}">
                <a16:creationId xmlns:a16="http://schemas.microsoft.com/office/drawing/2014/main" id="{3F184A4C-D532-48E9-19E6-4BBDF4500AF4}"/>
              </a:ext>
            </a:extLst>
          </p:cNvPr>
          <p:cNvCxnSpPr>
            <a:cxnSpLocks/>
          </p:cNvCxnSpPr>
          <p:nvPr/>
        </p:nvCxnSpPr>
        <p:spPr>
          <a:xfrm flipH="1">
            <a:off x="1800988" y="3855271"/>
            <a:ext cx="23806" cy="2882512"/>
          </a:xfrm>
          <a:prstGeom prst="line">
            <a:avLst/>
          </a:prstGeom>
          <a:ln w="127000">
            <a:solidFill>
              <a:srgbClr val="FFC000">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A5CC3D1-5F8C-6169-336E-21F9AB0BEA75}"/>
              </a:ext>
            </a:extLst>
          </p:cNvPr>
          <p:cNvCxnSpPr>
            <a:cxnSpLocks/>
          </p:cNvCxnSpPr>
          <p:nvPr/>
        </p:nvCxnSpPr>
        <p:spPr>
          <a:xfrm flipH="1">
            <a:off x="2100747" y="3855271"/>
            <a:ext cx="23806" cy="2882512"/>
          </a:xfrm>
          <a:prstGeom prst="line">
            <a:avLst/>
          </a:prstGeom>
          <a:ln w="127000">
            <a:solidFill>
              <a:srgbClr val="FFC000">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2F1F1D4-C346-F971-90DF-BB15541CB614}"/>
              </a:ext>
            </a:extLst>
          </p:cNvPr>
          <p:cNvCxnSpPr>
            <a:cxnSpLocks/>
          </p:cNvCxnSpPr>
          <p:nvPr/>
        </p:nvCxnSpPr>
        <p:spPr>
          <a:xfrm flipH="1">
            <a:off x="2684827" y="3930864"/>
            <a:ext cx="23806" cy="2882512"/>
          </a:xfrm>
          <a:prstGeom prst="line">
            <a:avLst/>
          </a:prstGeom>
          <a:ln w="127000">
            <a:solidFill>
              <a:srgbClr val="FFC000">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9F2AD5-C6BC-FE84-9E2A-1588FC2B382A}"/>
              </a:ext>
            </a:extLst>
          </p:cNvPr>
          <p:cNvCxnSpPr>
            <a:cxnSpLocks/>
          </p:cNvCxnSpPr>
          <p:nvPr/>
        </p:nvCxnSpPr>
        <p:spPr>
          <a:xfrm flipH="1">
            <a:off x="5124207" y="3930864"/>
            <a:ext cx="23806" cy="2882512"/>
          </a:xfrm>
          <a:prstGeom prst="line">
            <a:avLst/>
          </a:prstGeom>
          <a:ln w="127000">
            <a:solidFill>
              <a:srgbClr val="FFC000">
                <a:alpha val="20000"/>
              </a:srgb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618B1DA9-DB97-E8BE-FA5F-C856CA1CDC6D}"/>
              </a:ext>
            </a:extLst>
          </p:cNvPr>
          <p:cNvPicPr>
            <a:picLocks noChangeAspect="1"/>
          </p:cNvPicPr>
          <p:nvPr/>
        </p:nvPicPr>
        <p:blipFill rotWithShape="1">
          <a:blip r:embed="rId4"/>
          <a:srcRect l="5113" t="11151" r="64175" b="74150"/>
          <a:stretch/>
        </p:blipFill>
        <p:spPr>
          <a:xfrm>
            <a:off x="8447584" y="5849888"/>
            <a:ext cx="3744416" cy="1008112"/>
          </a:xfrm>
          <a:prstGeom prst="rect">
            <a:avLst/>
          </a:prstGeom>
        </p:spPr>
      </p:pic>
      <p:sp>
        <p:nvSpPr>
          <p:cNvPr id="28" name="TextBox 46">
            <a:extLst>
              <a:ext uri="{FF2B5EF4-FFF2-40B4-BE49-F238E27FC236}">
                <a16:creationId xmlns:a16="http://schemas.microsoft.com/office/drawing/2014/main" id="{543CF538-A26B-9E3D-3529-5C83FB69A57D}"/>
              </a:ext>
            </a:extLst>
          </p:cNvPr>
          <p:cNvSpPr txBox="1"/>
          <p:nvPr/>
        </p:nvSpPr>
        <p:spPr>
          <a:xfrm rot="16200000">
            <a:off x="-1155612" y="1505979"/>
            <a:ext cx="3384376"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dirty="0">
                <a:latin typeface="Arial" panose="020B0604020202020204" pitchFamily="34" charset="0"/>
                <a:cs typeface="Arial" panose="020B0604020202020204" pitchFamily="34" charset="0"/>
              </a:rPr>
              <a:t>Relative flood level (m)</a:t>
            </a:r>
          </a:p>
        </p:txBody>
      </p:sp>
      <p:sp>
        <p:nvSpPr>
          <p:cNvPr id="3" name="TextBox 2">
            <a:extLst>
              <a:ext uri="{FF2B5EF4-FFF2-40B4-BE49-F238E27FC236}">
                <a16:creationId xmlns:a16="http://schemas.microsoft.com/office/drawing/2014/main" id="{FB3C30E3-6036-6F34-2A08-32B139A0E75E}"/>
              </a:ext>
            </a:extLst>
          </p:cNvPr>
          <p:cNvSpPr txBox="1"/>
          <p:nvPr/>
        </p:nvSpPr>
        <p:spPr>
          <a:xfrm>
            <a:off x="7107407" y="4859159"/>
            <a:ext cx="4207717" cy="1077218"/>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LOMB-SCARGLE POWER SPECTRUM</a:t>
            </a:r>
          </a:p>
        </p:txBody>
      </p:sp>
    </p:spTree>
    <p:extLst>
      <p:ext uri="{BB962C8B-B14F-4D97-AF65-F5344CB8AC3E}">
        <p14:creationId xmlns:p14="http://schemas.microsoft.com/office/powerpoint/2010/main" val="63262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5195FA3-C1C0-02DB-F18C-FC339DF74BAE}"/>
              </a:ext>
            </a:extLst>
          </p:cNvPr>
          <p:cNvPicPr>
            <a:picLocks noChangeAspect="1"/>
          </p:cNvPicPr>
          <p:nvPr/>
        </p:nvPicPr>
        <p:blipFill>
          <a:blip r:embed="rId3"/>
          <a:stretch>
            <a:fillRect/>
          </a:stretch>
        </p:blipFill>
        <p:spPr>
          <a:xfrm>
            <a:off x="-95363" y="548680"/>
            <a:ext cx="6016752" cy="3008376"/>
          </a:xfrm>
          <a:prstGeom prst="rect">
            <a:avLst/>
          </a:prstGeom>
        </p:spPr>
      </p:pic>
      <p:pic>
        <p:nvPicPr>
          <p:cNvPr id="4" name="Picture 3">
            <a:extLst>
              <a:ext uri="{FF2B5EF4-FFF2-40B4-BE49-F238E27FC236}">
                <a16:creationId xmlns:a16="http://schemas.microsoft.com/office/drawing/2014/main" id="{2AF0DD55-EE28-154D-A514-97AB408453BF}"/>
              </a:ext>
            </a:extLst>
          </p:cNvPr>
          <p:cNvPicPr>
            <a:picLocks noChangeAspect="1"/>
          </p:cNvPicPr>
          <p:nvPr/>
        </p:nvPicPr>
        <p:blipFill>
          <a:blip r:embed="rId4"/>
          <a:stretch>
            <a:fillRect/>
          </a:stretch>
        </p:blipFill>
        <p:spPr>
          <a:xfrm>
            <a:off x="374486" y="3681192"/>
            <a:ext cx="5484605" cy="3281076"/>
          </a:xfrm>
          <a:prstGeom prst="rect">
            <a:avLst/>
          </a:prstGeom>
        </p:spPr>
      </p:pic>
      <p:sp>
        <p:nvSpPr>
          <p:cNvPr id="5" name="TextBox 4">
            <a:extLst>
              <a:ext uri="{FF2B5EF4-FFF2-40B4-BE49-F238E27FC236}">
                <a16:creationId xmlns:a16="http://schemas.microsoft.com/office/drawing/2014/main" id="{8E3287B1-8D7E-134E-10ED-24F4CD843CCA}"/>
              </a:ext>
            </a:extLst>
          </p:cNvPr>
          <p:cNvSpPr txBox="1"/>
          <p:nvPr/>
        </p:nvSpPr>
        <p:spPr>
          <a:xfrm>
            <a:off x="2868138" y="4818664"/>
            <a:ext cx="2537481" cy="692532"/>
          </a:xfrm>
          <a:prstGeom prst="rect">
            <a:avLst/>
          </a:prstGeom>
          <a:noFill/>
        </p:spPr>
        <p:txBody>
          <a:bodyPr wrap="square" rtlCol="0">
            <a:spAutoFit/>
          </a:bodyPr>
          <a:lstStyle/>
          <a:p>
            <a:r>
              <a:rPr lang="en-AU" sz="1463" dirty="0">
                <a:latin typeface="Arial" panose="020B0604020202020204" pitchFamily="34" charset="0"/>
                <a:cs typeface="Arial" panose="020B0604020202020204" pitchFamily="34" charset="0"/>
              </a:rPr>
              <a:t>period 80.4 </a:t>
            </a:r>
            <a:r>
              <a:rPr lang="en-AU" sz="1463" dirty="0" err="1">
                <a:latin typeface="Arial" panose="020B0604020202020204" pitchFamily="34" charset="0"/>
                <a:cs typeface="Arial" panose="020B0604020202020204" pitchFamily="34" charset="0"/>
              </a:rPr>
              <a:t>yr</a:t>
            </a:r>
            <a:r>
              <a:rPr lang="en-AU" sz="1463" dirty="0">
                <a:latin typeface="Arial" panose="020B0604020202020204" pitchFamily="34" charset="0"/>
                <a:cs typeface="Arial" panose="020B0604020202020204" pitchFamily="34" charset="0"/>
              </a:rPr>
              <a:t>,  p=0</a:t>
            </a:r>
          </a:p>
          <a:p>
            <a:r>
              <a:rPr lang="en-AU" sz="1463" dirty="0">
                <a:latin typeface="Arial" panose="020B0604020202020204" pitchFamily="34" charset="0"/>
                <a:cs typeface="Arial" panose="020B0604020202020204" pitchFamily="34" charset="0"/>
              </a:rPr>
              <a:t>~</a:t>
            </a:r>
            <a:r>
              <a:rPr lang="en-AU" sz="1463" dirty="0" err="1">
                <a:latin typeface="Arial" panose="020B0604020202020204" pitchFamily="34" charset="0"/>
                <a:cs typeface="Arial" panose="020B0604020202020204" pitchFamily="34" charset="0"/>
              </a:rPr>
              <a:t>Gleissberg</a:t>
            </a:r>
            <a:r>
              <a:rPr lang="en-AU" sz="1463" dirty="0">
                <a:latin typeface="Arial" panose="020B0604020202020204" pitchFamily="34" charset="0"/>
                <a:cs typeface="Arial" panose="020B0604020202020204" pitchFamily="34" charset="0"/>
              </a:rPr>
              <a:t> period</a:t>
            </a:r>
          </a:p>
        </p:txBody>
      </p:sp>
      <p:cxnSp>
        <p:nvCxnSpPr>
          <p:cNvPr id="6" name="Straight Arrow Connector 5">
            <a:extLst>
              <a:ext uri="{FF2B5EF4-FFF2-40B4-BE49-F238E27FC236}">
                <a16:creationId xmlns:a16="http://schemas.microsoft.com/office/drawing/2014/main" id="{3FA79B9C-9764-F9D9-B9ED-AF47AF80AE0D}"/>
              </a:ext>
            </a:extLst>
          </p:cNvPr>
          <p:cNvCxnSpPr>
            <a:cxnSpLocks/>
          </p:cNvCxnSpPr>
          <p:nvPr/>
        </p:nvCxnSpPr>
        <p:spPr bwMode="auto">
          <a:xfrm flipH="1" flipV="1">
            <a:off x="2325387" y="4533049"/>
            <a:ext cx="587626" cy="474034"/>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sp>
        <p:nvSpPr>
          <p:cNvPr id="7" name="TextBox 6">
            <a:extLst>
              <a:ext uri="{FF2B5EF4-FFF2-40B4-BE49-F238E27FC236}">
                <a16:creationId xmlns:a16="http://schemas.microsoft.com/office/drawing/2014/main" id="{35B0E1A8-6071-719E-AD31-1DAB84FA04DF}"/>
              </a:ext>
            </a:extLst>
          </p:cNvPr>
          <p:cNvSpPr txBox="1"/>
          <p:nvPr/>
        </p:nvSpPr>
        <p:spPr>
          <a:xfrm>
            <a:off x="1293727" y="3959230"/>
            <a:ext cx="4476815" cy="542584"/>
          </a:xfrm>
          <a:prstGeom prst="rect">
            <a:avLst/>
          </a:prstGeom>
          <a:noFill/>
        </p:spPr>
        <p:txBody>
          <a:bodyPr wrap="square" rtlCol="0">
            <a:spAutoFit/>
          </a:bodyPr>
          <a:lstStyle/>
          <a:p>
            <a:r>
              <a:rPr lang="en-AU" sz="1463" dirty="0">
                <a:latin typeface="Arial" panose="020B0604020202020204" pitchFamily="34" charset="0"/>
                <a:cs typeface="Arial" panose="020B0604020202020204" pitchFamily="34" charset="0"/>
              </a:rPr>
              <a:t>SPECTRUM BRAHMAPUTRA RIVER</a:t>
            </a:r>
          </a:p>
          <a:p>
            <a:r>
              <a:rPr lang="en-AU" sz="1463" dirty="0">
                <a:latin typeface="Arial" panose="020B0604020202020204" pitchFamily="34" charset="0"/>
                <a:cs typeface="Arial" panose="020B0604020202020204" pitchFamily="34" charset="0"/>
              </a:rPr>
              <a:t>	 Time range 1800-2001CE</a:t>
            </a:r>
          </a:p>
        </p:txBody>
      </p:sp>
      <p:sp>
        <p:nvSpPr>
          <p:cNvPr id="10" name="TextBox 9">
            <a:extLst>
              <a:ext uri="{FF2B5EF4-FFF2-40B4-BE49-F238E27FC236}">
                <a16:creationId xmlns:a16="http://schemas.microsoft.com/office/drawing/2014/main" id="{54C66D43-3B64-73CE-37D3-989DBAC41F20}"/>
              </a:ext>
            </a:extLst>
          </p:cNvPr>
          <p:cNvSpPr txBox="1"/>
          <p:nvPr/>
        </p:nvSpPr>
        <p:spPr>
          <a:xfrm>
            <a:off x="5083174" y="1574967"/>
            <a:ext cx="189400" cy="405191"/>
          </a:xfrm>
          <a:prstGeom prst="rect">
            <a:avLst/>
          </a:prstGeom>
          <a:noFill/>
        </p:spPr>
        <p:txBody>
          <a:bodyPr wrap="square" rtlCol="0">
            <a:spAutoFit/>
          </a:bodyPr>
          <a:lstStyle/>
          <a:p>
            <a:r>
              <a:rPr lang="en-AU" sz="1463" dirty="0">
                <a:solidFill>
                  <a:srgbClr val="FF0000"/>
                </a:solidFill>
                <a:latin typeface="Arial" panose="020B0604020202020204" pitchFamily="34" charset="0"/>
                <a:cs typeface="Arial" panose="020B0604020202020204" pitchFamily="34" charset="0"/>
              </a:rPr>
              <a:t>?</a:t>
            </a:r>
          </a:p>
        </p:txBody>
      </p:sp>
      <p:cxnSp>
        <p:nvCxnSpPr>
          <p:cNvPr id="11" name="Straight Connector 10">
            <a:extLst>
              <a:ext uri="{FF2B5EF4-FFF2-40B4-BE49-F238E27FC236}">
                <a16:creationId xmlns:a16="http://schemas.microsoft.com/office/drawing/2014/main" id="{1BE0E437-E62C-4B36-9B10-3F3641476C19}"/>
              </a:ext>
            </a:extLst>
          </p:cNvPr>
          <p:cNvCxnSpPr/>
          <p:nvPr/>
        </p:nvCxnSpPr>
        <p:spPr>
          <a:xfrm>
            <a:off x="2301164" y="3630495"/>
            <a:ext cx="0" cy="4376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459698-150E-A089-711A-CD8A0B17EA29}"/>
              </a:ext>
            </a:extLst>
          </p:cNvPr>
          <p:cNvCxnSpPr/>
          <p:nvPr/>
        </p:nvCxnSpPr>
        <p:spPr>
          <a:xfrm>
            <a:off x="1842474" y="3630495"/>
            <a:ext cx="0" cy="4376633"/>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EEA960-E0FB-B14F-E1CF-8F21A855687D}"/>
              </a:ext>
            </a:extLst>
          </p:cNvPr>
          <p:cNvSpPr txBox="1"/>
          <p:nvPr/>
        </p:nvSpPr>
        <p:spPr>
          <a:xfrm>
            <a:off x="1353931" y="5602621"/>
            <a:ext cx="1329065" cy="471400"/>
          </a:xfrm>
          <a:prstGeom prst="rect">
            <a:avLst/>
          </a:prstGeom>
          <a:noFill/>
        </p:spPr>
        <p:txBody>
          <a:bodyPr wrap="square" rtlCol="0">
            <a:spAutoFit/>
          </a:bodyPr>
          <a:lstStyle/>
          <a:p>
            <a:r>
              <a:rPr lang="en-AU" dirty="0"/>
              <a:t>50 </a:t>
            </a:r>
            <a:r>
              <a:rPr lang="en-AU" dirty="0" err="1"/>
              <a:t>yr</a:t>
            </a:r>
            <a:endParaRPr lang="en-AU" dirty="0"/>
          </a:p>
        </p:txBody>
      </p:sp>
      <p:sp>
        <p:nvSpPr>
          <p:cNvPr id="14" name="TextBox 13">
            <a:extLst>
              <a:ext uri="{FF2B5EF4-FFF2-40B4-BE49-F238E27FC236}">
                <a16:creationId xmlns:a16="http://schemas.microsoft.com/office/drawing/2014/main" id="{2FFF40A4-DB78-84E4-1EEA-0D6BFA187262}"/>
              </a:ext>
            </a:extLst>
          </p:cNvPr>
          <p:cNvSpPr txBox="1"/>
          <p:nvPr/>
        </p:nvSpPr>
        <p:spPr>
          <a:xfrm>
            <a:off x="713564" y="2526057"/>
            <a:ext cx="4476815" cy="317459"/>
          </a:xfrm>
          <a:prstGeom prst="rect">
            <a:avLst/>
          </a:prstGeom>
          <a:noFill/>
        </p:spPr>
        <p:txBody>
          <a:bodyPr wrap="square" rtlCol="0">
            <a:spAutoFit/>
          </a:bodyPr>
          <a:lstStyle/>
          <a:p>
            <a:r>
              <a:rPr lang="en-AU" sz="1463" dirty="0">
                <a:latin typeface="Arial" panose="020B0604020202020204" pitchFamily="34" charset="0"/>
                <a:cs typeface="Arial" panose="020B0604020202020204" pitchFamily="34" charset="0"/>
              </a:rPr>
              <a:t>	 Restricted Time range 1800-2001CE</a:t>
            </a:r>
          </a:p>
        </p:txBody>
      </p:sp>
      <p:cxnSp>
        <p:nvCxnSpPr>
          <p:cNvPr id="15" name="Straight Connector 14">
            <a:extLst>
              <a:ext uri="{FF2B5EF4-FFF2-40B4-BE49-F238E27FC236}">
                <a16:creationId xmlns:a16="http://schemas.microsoft.com/office/drawing/2014/main" id="{D33D0036-4D7F-92E5-9510-95B0E3F4093B}"/>
              </a:ext>
            </a:extLst>
          </p:cNvPr>
          <p:cNvCxnSpPr/>
          <p:nvPr/>
        </p:nvCxnSpPr>
        <p:spPr>
          <a:xfrm>
            <a:off x="4136879" y="3414304"/>
            <a:ext cx="0" cy="437663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F8D68B9-BEDB-EBD5-5807-2E58162730D9}"/>
              </a:ext>
            </a:extLst>
          </p:cNvPr>
          <p:cNvSpPr txBox="1"/>
          <p:nvPr/>
        </p:nvSpPr>
        <p:spPr>
          <a:xfrm>
            <a:off x="3771037" y="5796810"/>
            <a:ext cx="1329065" cy="471400"/>
          </a:xfrm>
          <a:prstGeom prst="rect">
            <a:avLst/>
          </a:prstGeom>
          <a:noFill/>
        </p:spPr>
        <p:txBody>
          <a:bodyPr wrap="square" rtlCol="0">
            <a:spAutoFit/>
          </a:bodyPr>
          <a:lstStyle/>
          <a:p>
            <a:r>
              <a:rPr lang="en-AU" dirty="0"/>
              <a:t>200 </a:t>
            </a:r>
            <a:r>
              <a:rPr lang="en-AU" dirty="0" err="1"/>
              <a:t>yr</a:t>
            </a:r>
            <a:endParaRPr lang="en-AU" dirty="0"/>
          </a:p>
        </p:txBody>
      </p:sp>
      <p:pic>
        <p:nvPicPr>
          <p:cNvPr id="20" name="Picture 19">
            <a:extLst>
              <a:ext uri="{FF2B5EF4-FFF2-40B4-BE49-F238E27FC236}">
                <a16:creationId xmlns:a16="http://schemas.microsoft.com/office/drawing/2014/main" id="{4F82F507-AA26-7188-E7E2-A884398744FC}"/>
              </a:ext>
            </a:extLst>
          </p:cNvPr>
          <p:cNvPicPr>
            <a:picLocks noChangeAspect="1"/>
          </p:cNvPicPr>
          <p:nvPr/>
        </p:nvPicPr>
        <p:blipFill rotWithShape="1">
          <a:blip r:embed="rId5"/>
          <a:srcRect l="5113" t="11151" r="64175" b="74150"/>
          <a:stretch/>
        </p:blipFill>
        <p:spPr>
          <a:xfrm>
            <a:off x="8447584" y="5849888"/>
            <a:ext cx="3744416" cy="1008112"/>
          </a:xfrm>
          <a:prstGeom prst="rect">
            <a:avLst/>
          </a:prstGeom>
        </p:spPr>
      </p:pic>
      <p:sp>
        <p:nvSpPr>
          <p:cNvPr id="21" name="TextBox 20">
            <a:extLst>
              <a:ext uri="{FF2B5EF4-FFF2-40B4-BE49-F238E27FC236}">
                <a16:creationId xmlns:a16="http://schemas.microsoft.com/office/drawing/2014/main" id="{0E3B2C35-98DE-F6FE-9D42-CC1D0DB59A36}"/>
              </a:ext>
            </a:extLst>
          </p:cNvPr>
          <p:cNvSpPr txBox="1"/>
          <p:nvPr/>
        </p:nvSpPr>
        <p:spPr>
          <a:xfrm>
            <a:off x="3776923" y="3302575"/>
            <a:ext cx="2144466" cy="276999"/>
          </a:xfrm>
          <a:prstGeom prst="rect">
            <a:avLst/>
          </a:prstGeom>
          <a:noFill/>
        </p:spPr>
        <p:txBody>
          <a:bodyPr wrap="square" rtlCol="0">
            <a:spAutoFit/>
          </a:bodyPr>
          <a:lstStyle/>
          <a:p>
            <a:r>
              <a:rPr lang="en-AU" sz="1200" dirty="0"/>
              <a:t>Data from Rao et al, 2020</a:t>
            </a:r>
          </a:p>
        </p:txBody>
      </p:sp>
      <p:sp>
        <p:nvSpPr>
          <p:cNvPr id="2" name="TextBox 1">
            <a:extLst>
              <a:ext uri="{FF2B5EF4-FFF2-40B4-BE49-F238E27FC236}">
                <a16:creationId xmlns:a16="http://schemas.microsoft.com/office/drawing/2014/main" id="{434A8492-9CB7-CA10-E6AE-15460A969DC9}"/>
              </a:ext>
            </a:extLst>
          </p:cNvPr>
          <p:cNvSpPr txBox="1"/>
          <p:nvPr/>
        </p:nvSpPr>
        <p:spPr>
          <a:xfrm>
            <a:off x="6352190" y="4652790"/>
            <a:ext cx="4207717" cy="1077218"/>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LOMB-SCARGLE POWER SPECTRUM</a:t>
            </a:r>
          </a:p>
        </p:txBody>
      </p:sp>
      <p:sp>
        <p:nvSpPr>
          <p:cNvPr id="3" name="TextBox 2">
            <a:extLst>
              <a:ext uri="{FF2B5EF4-FFF2-40B4-BE49-F238E27FC236}">
                <a16:creationId xmlns:a16="http://schemas.microsoft.com/office/drawing/2014/main" id="{2F05F66C-DA6C-DECB-DCC8-24987F503E0D}"/>
              </a:ext>
            </a:extLst>
          </p:cNvPr>
          <p:cNvSpPr txBox="1"/>
          <p:nvPr/>
        </p:nvSpPr>
        <p:spPr>
          <a:xfrm>
            <a:off x="6352190" y="1036358"/>
            <a:ext cx="5000394" cy="1077218"/>
          </a:xfrm>
          <a:prstGeom prst="rect">
            <a:avLst/>
          </a:prstGeom>
          <a:noFill/>
        </p:spPr>
        <p:txBody>
          <a:bodyPr wrap="square" rtlCol="0">
            <a:spAutoFit/>
          </a:bodyPr>
          <a:lstStyle/>
          <a:p>
            <a:r>
              <a:rPr lang="en-AU" sz="3200" dirty="0">
                <a:solidFill>
                  <a:srgbClr val="FFFF00"/>
                </a:solidFill>
                <a:latin typeface="Arial" panose="020B0604020202020204" pitchFamily="34" charset="0"/>
                <a:cs typeface="Arial" panose="020B0604020202020204" pitchFamily="34" charset="0"/>
              </a:rPr>
              <a:t>BRAHMAPUTRA RIVER</a:t>
            </a:r>
          </a:p>
          <a:p>
            <a:r>
              <a:rPr lang="en-AU" sz="3200" dirty="0">
                <a:solidFill>
                  <a:srgbClr val="FFFF00"/>
                </a:solidFill>
                <a:latin typeface="Arial" panose="020B0604020202020204" pitchFamily="34" charset="0"/>
                <a:cs typeface="Arial" panose="020B0604020202020204" pitchFamily="34" charset="0"/>
              </a:rPr>
              <a:t>discharge rate</a:t>
            </a:r>
          </a:p>
        </p:txBody>
      </p:sp>
    </p:spTree>
    <p:extLst>
      <p:ext uri="{BB962C8B-B14F-4D97-AF65-F5344CB8AC3E}">
        <p14:creationId xmlns:p14="http://schemas.microsoft.com/office/powerpoint/2010/main" val="112331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F0DD55-EE28-154D-A514-97AB408453BF}"/>
              </a:ext>
            </a:extLst>
          </p:cNvPr>
          <p:cNvPicPr>
            <a:picLocks noChangeAspect="1"/>
          </p:cNvPicPr>
          <p:nvPr/>
        </p:nvPicPr>
        <p:blipFill>
          <a:blip r:embed="rId2"/>
          <a:stretch>
            <a:fillRect/>
          </a:stretch>
        </p:blipFill>
        <p:spPr>
          <a:xfrm>
            <a:off x="374486" y="3681192"/>
            <a:ext cx="5484605" cy="3281076"/>
          </a:xfrm>
          <a:prstGeom prst="rect">
            <a:avLst/>
          </a:prstGeom>
        </p:spPr>
      </p:pic>
      <p:sp>
        <p:nvSpPr>
          <p:cNvPr id="5" name="TextBox 4">
            <a:extLst>
              <a:ext uri="{FF2B5EF4-FFF2-40B4-BE49-F238E27FC236}">
                <a16:creationId xmlns:a16="http://schemas.microsoft.com/office/drawing/2014/main" id="{8E3287B1-8D7E-134E-10ED-24F4CD843CCA}"/>
              </a:ext>
            </a:extLst>
          </p:cNvPr>
          <p:cNvSpPr txBox="1"/>
          <p:nvPr/>
        </p:nvSpPr>
        <p:spPr>
          <a:xfrm>
            <a:off x="2868138" y="4818664"/>
            <a:ext cx="2537481" cy="692532"/>
          </a:xfrm>
          <a:prstGeom prst="rect">
            <a:avLst/>
          </a:prstGeom>
          <a:noFill/>
        </p:spPr>
        <p:txBody>
          <a:bodyPr wrap="square" rtlCol="0">
            <a:spAutoFit/>
          </a:bodyPr>
          <a:lstStyle/>
          <a:p>
            <a:r>
              <a:rPr lang="en-AU" sz="1463" dirty="0">
                <a:latin typeface="Arial" panose="020B0604020202020204" pitchFamily="34" charset="0"/>
                <a:cs typeface="Arial" panose="020B0604020202020204" pitchFamily="34" charset="0"/>
              </a:rPr>
              <a:t>period 80.4 </a:t>
            </a:r>
            <a:r>
              <a:rPr lang="en-AU" sz="1463" dirty="0" err="1">
                <a:latin typeface="Arial" panose="020B0604020202020204" pitchFamily="34" charset="0"/>
                <a:cs typeface="Arial" panose="020B0604020202020204" pitchFamily="34" charset="0"/>
              </a:rPr>
              <a:t>yr</a:t>
            </a:r>
            <a:r>
              <a:rPr lang="en-AU" sz="1463" dirty="0">
                <a:latin typeface="Arial" panose="020B0604020202020204" pitchFamily="34" charset="0"/>
                <a:cs typeface="Arial" panose="020B0604020202020204" pitchFamily="34" charset="0"/>
              </a:rPr>
              <a:t>,  p=0</a:t>
            </a:r>
          </a:p>
          <a:p>
            <a:r>
              <a:rPr lang="en-AU" sz="1463" dirty="0">
                <a:latin typeface="Arial" panose="020B0604020202020204" pitchFamily="34" charset="0"/>
                <a:cs typeface="Arial" panose="020B0604020202020204" pitchFamily="34" charset="0"/>
              </a:rPr>
              <a:t>~</a:t>
            </a:r>
            <a:r>
              <a:rPr lang="en-AU" sz="1463" dirty="0" err="1">
                <a:latin typeface="Arial" panose="020B0604020202020204" pitchFamily="34" charset="0"/>
                <a:cs typeface="Arial" panose="020B0604020202020204" pitchFamily="34" charset="0"/>
              </a:rPr>
              <a:t>Gleissberg</a:t>
            </a:r>
            <a:r>
              <a:rPr lang="en-AU" sz="1463" dirty="0">
                <a:latin typeface="Arial" panose="020B0604020202020204" pitchFamily="34" charset="0"/>
                <a:cs typeface="Arial" panose="020B0604020202020204" pitchFamily="34" charset="0"/>
              </a:rPr>
              <a:t> period</a:t>
            </a:r>
          </a:p>
        </p:txBody>
      </p:sp>
      <p:cxnSp>
        <p:nvCxnSpPr>
          <p:cNvPr id="6" name="Straight Arrow Connector 5">
            <a:extLst>
              <a:ext uri="{FF2B5EF4-FFF2-40B4-BE49-F238E27FC236}">
                <a16:creationId xmlns:a16="http://schemas.microsoft.com/office/drawing/2014/main" id="{3FA79B9C-9764-F9D9-B9ED-AF47AF80AE0D}"/>
              </a:ext>
            </a:extLst>
          </p:cNvPr>
          <p:cNvCxnSpPr>
            <a:cxnSpLocks/>
          </p:cNvCxnSpPr>
          <p:nvPr/>
        </p:nvCxnSpPr>
        <p:spPr bwMode="auto">
          <a:xfrm flipH="1" flipV="1">
            <a:off x="2325387" y="4533049"/>
            <a:ext cx="587626" cy="474034"/>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sp>
        <p:nvSpPr>
          <p:cNvPr id="7" name="TextBox 6">
            <a:extLst>
              <a:ext uri="{FF2B5EF4-FFF2-40B4-BE49-F238E27FC236}">
                <a16:creationId xmlns:a16="http://schemas.microsoft.com/office/drawing/2014/main" id="{35B0E1A8-6071-719E-AD31-1DAB84FA04DF}"/>
              </a:ext>
            </a:extLst>
          </p:cNvPr>
          <p:cNvSpPr txBox="1"/>
          <p:nvPr/>
        </p:nvSpPr>
        <p:spPr>
          <a:xfrm>
            <a:off x="1118297" y="3768574"/>
            <a:ext cx="4476815" cy="692532"/>
          </a:xfrm>
          <a:prstGeom prst="rect">
            <a:avLst/>
          </a:prstGeom>
          <a:noFill/>
        </p:spPr>
        <p:txBody>
          <a:bodyPr wrap="square" rtlCol="0">
            <a:spAutoFit/>
          </a:bodyPr>
          <a:lstStyle/>
          <a:p>
            <a:r>
              <a:rPr lang="en-AU" sz="1463" dirty="0">
                <a:latin typeface="Arial" panose="020B0604020202020204" pitchFamily="34" charset="0"/>
                <a:cs typeface="Arial" panose="020B0604020202020204" pitchFamily="34" charset="0"/>
              </a:rPr>
              <a:t>SPECTRUM BRAHMAPUTRA</a:t>
            </a:r>
          </a:p>
          <a:p>
            <a:r>
              <a:rPr lang="en-AU" sz="1463" dirty="0">
                <a:latin typeface="Arial" panose="020B0604020202020204" pitchFamily="34" charset="0"/>
                <a:cs typeface="Arial" panose="020B0604020202020204" pitchFamily="34" charset="0"/>
              </a:rPr>
              <a:t>	 Time range 1800-2001CE</a:t>
            </a:r>
          </a:p>
        </p:txBody>
      </p:sp>
      <p:sp>
        <p:nvSpPr>
          <p:cNvPr id="8" name="TextBox 7">
            <a:extLst>
              <a:ext uri="{FF2B5EF4-FFF2-40B4-BE49-F238E27FC236}">
                <a16:creationId xmlns:a16="http://schemas.microsoft.com/office/drawing/2014/main" id="{5F33BDA1-16C1-7D5B-9216-56A263EF8613}"/>
              </a:ext>
            </a:extLst>
          </p:cNvPr>
          <p:cNvSpPr txBox="1"/>
          <p:nvPr/>
        </p:nvSpPr>
        <p:spPr>
          <a:xfrm>
            <a:off x="1456913" y="1401588"/>
            <a:ext cx="4010586" cy="471400"/>
          </a:xfrm>
          <a:prstGeom prst="rect">
            <a:avLst/>
          </a:prstGeom>
          <a:noFill/>
        </p:spPr>
        <p:txBody>
          <a:bodyPr wrap="square" rtlCol="0">
            <a:spAutoFit/>
          </a:bodyPr>
          <a:lstStyle/>
          <a:p>
            <a:r>
              <a:rPr lang="en-AU" dirty="0"/>
              <a:t>Restricted to past 200 years only</a:t>
            </a:r>
          </a:p>
        </p:txBody>
      </p:sp>
      <p:sp>
        <p:nvSpPr>
          <p:cNvPr id="10" name="TextBox 9">
            <a:extLst>
              <a:ext uri="{FF2B5EF4-FFF2-40B4-BE49-F238E27FC236}">
                <a16:creationId xmlns:a16="http://schemas.microsoft.com/office/drawing/2014/main" id="{54C66D43-3B64-73CE-37D3-989DBAC41F20}"/>
              </a:ext>
            </a:extLst>
          </p:cNvPr>
          <p:cNvSpPr txBox="1"/>
          <p:nvPr/>
        </p:nvSpPr>
        <p:spPr>
          <a:xfrm>
            <a:off x="5083174" y="1574967"/>
            <a:ext cx="189400" cy="405191"/>
          </a:xfrm>
          <a:prstGeom prst="rect">
            <a:avLst/>
          </a:prstGeom>
          <a:noFill/>
        </p:spPr>
        <p:txBody>
          <a:bodyPr wrap="square" rtlCol="0">
            <a:spAutoFit/>
          </a:bodyPr>
          <a:lstStyle/>
          <a:p>
            <a:r>
              <a:rPr lang="en-AU" sz="1463" dirty="0">
                <a:solidFill>
                  <a:srgbClr val="FF0000"/>
                </a:solidFill>
                <a:latin typeface="Arial" panose="020B0604020202020204" pitchFamily="34" charset="0"/>
                <a:cs typeface="Arial" panose="020B0604020202020204" pitchFamily="34" charset="0"/>
              </a:rPr>
              <a:t>?</a:t>
            </a:r>
          </a:p>
        </p:txBody>
      </p:sp>
      <p:cxnSp>
        <p:nvCxnSpPr>
          <p:cNvPr id="11" name="Straight Connector 10">
            <a:extLst>
              <a:ext uri="{FF2B5EF4-FFF2-40B4-BE49-F238E27FC236}">
                <a16:creationId xmlns:a16="http://schemas.microsoft.com/office/drawing/2014/main" id="{1BE0E437-E62C-4B36-9B10-3F3641476C19}"/>
              </a:ext>
            </a:extLst>
          </p:cNvPr>
          <p:cNvCxnSpPr/>
          <p:nvPr/>
        </p:nvCxnSpPr>
        <p:spPr>
          <a:xfrm>
            <a:off x="2301164" y="3630495"/>
            <a:ext cx="0" cy="4376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459698-150E-A089-711A-CD8A0B17EA29}"/>
              </a:ext>
            </a:extLst>
          </p:cNvPr>
          <p:cNvCxnSpPr/>
          <p:nvPr/>
        </p:nvCxnSpPr>
        <p:spPr>
          <a:xfrm>
            <a:off x="1842474" y="3630495"/>
            <a:ext cx="0" cy="4376633"/>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EEA960-E0FB-B14F-E1CF-8F21A855687D}"/>
              </a:ext>
            </a:extLst>
          </p:cNvPr>
          <p:cNvSpPr txBox="1"/>
          <p:nvPr/>
        </p:nvSpPr>
        <p:spPr>
          <a:xfrm>
            <a:off x="1353931" y="5602621"/>
            <a:ext cx="1329065" cy="471400"/>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50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FFF40A4-DB78-84E4-1EEA-0D6BFA187262}"/>
              </a:ext>
            </a:extLst>
          </p:cNvPr>
          <p:cNvSpPr txBox="1"/>
          <p:nvPr/>
        </p:nvSpPr>
        <p:spPr>
          <a:xfrm>
            <a:off x="1015343" y="393363"/>
            <a:ext cx="4476815" cy="692532"/>
          </a:xfrm>
          <a:prstGeom prst="rect">
            <a:avLst/>
          </a:prstGeom>
          <a:noFill/>
        </p:spPr>
        <p:txBody>
          <a:bodyPr wrap="square" rtlCol="0">
            <a:spAutoFit/>
          </a:bodyPr>
          <a:lstStyle/>
          <a:p>
            <a:r>
              <a:rPr lang="en-AU" sz="1463" dirty="0">
                <a:latin typeface="Arial" panose="020B0604020202020204" pitchFamily="34" charset="0"/>
                <a:cs typeface="Arial" panose="020B0604020202020204" pitchFamily="34" charset="0"/>
              </a:rPr>
              <a:t>  BRAHMAPUTRA</a:t>
            </a:r>
          </a:p>
          <a:p>
            <a:r>
              <a:rPr lang="en-AU" sz="1463" dirty="0">
                <a:latin typeface="Arial" panose="020B0604020202020204" pitchFamily="34" charset="0"/>
                <a:cs typeface="Arial" panose="020B0604020202020204" pitchFamily="34" charset="0"/>
              </a:rPr>
              <a:t>	 Restricted Time range 1800-2001CE</a:t>
            </a:r>
          </a:p>
        </p:txBody>
      </p:sp>
      <p:cxnSp>
        <p:nvCxnSpPr>
          <p:cNvPr id="15" name="Straight Connector 14">
            <a:extLst>
              <a:ext uri="{FF2B5EF4-FFF2-40B4-BE49-F238E27FC236}">
                <a16:creationId xmlns:a16="http://schemas.microsoft.com/office/drawing/2014/main" id="{D33D0036-4D7F-92E5-9510-95B0E3F4093B}"/>
              </a:ext>
            </a:extLst>
          </p:cNvPr>
          <p:cNvCxnSpPr/>
          <p:nvPr/>
        </p:nvCxnSpPr>
        <p:spPr>
          <a:xfrm>
            <a:off x="4136879" y="3414304"/>
            <a:ext cx="0" cy="437663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F8D68B9-BEDB-EBD5-5807-2E58162730D9}"/>
              </a:ext>
            </a:extLst>
          </p:cNvPr>
          <p:cNvSpPr txBox="1"/>
          <p:nvPr/>
        </p:nvSpPr>
        <p:spPr>
          <a:xfrm>
            <a:off x="3771037" y="5796810"/>
            <a:ext cx="1329065" cy="471400"/>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200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85DD50E8-A7B0-A0B6-AC70-6C59A6BE890F}"/>
              </a:ext>
            </a:extLst>
          </p:cNvPr>
          <p:cNvPicPr>
            <a:picLocks noChangeAspect="1"/>
          </p:cNvPicPr>
          <p:nvPr/>
        </p:nvPicPr>
        <p:blipFill>
          <a:blip r:embed="rId3"/>
          <a:stretch>
            <a:fillRect/>
          </a:stretch>
        </p:blipFill>
        <p:spPr>
          <a:xfrm>
            <a:off x="373021" y="349699"/>
            <a:ext cx="5463408" cy="3073167"/>
          </a:xfrm>
          <a:prstGeom prst="rect">
            <a:avLst/>
          </a:prstGeom>
        </p:spPr>
      </p:pic>
      <p:sp>
        <p:nvSpPr>
          <p:cNvPr id="23" name="TextBox 22">
            <a:extLst>
              <a:ext uri="{FF2B5EF4-FFF2-40B4-BE49-F238E27FC236}">
                <a16:creationId xmlns:a16="http://schemas.microsoft.com/office/drawing/2014/main" id="{AD0A3A7B-0B95-19B5-8F33-12B881C67BEF}"/>
              </a:ext>
            </a:extLst>
          </p:cNvPr>
          <p:cNvSpPr txBox="1"/>
          <p:nvPr/>
        </p:nvSpPr>
        <p:spPr>
          <a:xfrm>
            <a:off x="1350532" y="2369153"/>
            <a:ext cx="5450128"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Use 3 periods     80.4 50 200 </a:t>
            </a:r>
            <a:r>
              <a:rPr lang="en-AU" dirty="0" err="1">
                <a:latin typeface="Arial" panose="020B0604020202020204" pitchFamily="34" charset="0"/>
                <a:cs typeface="Arial" panose="020B0604020202020204" pitchFamily="34" charset="0"/>
              </a:rPr>
              <a:t>yr</a:t>
            </a:r>
            <a:endParaRPr lang="en-AU"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40652DF2-3768-BDBF-FE50-534E0C94817F}"/>
              </a:ext>
            </a:extLst>
          </p:cNvPr>
          <p:cNvCxnSpPr>
            <a:cxnSpLocks/>
          </p:cNvCxnSpPr>
          <p:nvPr/>
        </p:nvCxnSpPr>
        <p:spPr>
          <a:xfrm flipH="1">
            <a:off x="1800988" y="3592404"/>
            <a:ext cx="23806" cy="2882512"/>
          </a:xfrm>
          <a:prstGeom prst="line">
            <a:avLst/>
          </a:prstGeom>
          <a:ln w="127000">
            <a:solidFill>
              <a:srgbClr val="FFC000">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E95B150-5CB7-E0D4-E428-47B446F87D4E}"/>
              </a:ext>
            </a:extLst>
          </p:cNvPr>
          <p:cNvCxnSpPr>
            <a:cxnSpLocks/>
          </p:cNvCxnSpPr>
          <p:nvPr/>
        </p:nvCxnSpPr>
        <p:spPr>
          <a:xfrm flipH="1">
            <a:off x="2276022" y="3592404"/>
            <a:ext cx="23806" cy="2882512"/>
          </a:xfrm>
          <a:prstGeom prst="line">
            <a:avLst/>
          </a:prstGeom>
          <a:ln w="127000">
            <a:solidFill>
              <a:srgbClr val="FFC000">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712BB4-6EAC-20B4-03B1-5204CC0ED597}"/>
              </a:ext>
            </a:extLst>
          </p:cNvPr>
          <p:cNvCxnSpPr>
            <a:cxnSpLocks/>
          </p:cNvCxnSpPr>
          <p:nvPr/>
        </p:nvCxnSpPr>
        <p:spPr>
          <a:xfrm flipH="1">
            <a:off x="4113757" y="3650548"/>
            <a:ext cx="23806" cy="2882512"/>
          </a:xfrm>
          <a:prstGeom prst="line">
            <a:avLst/>
          </a:prstGeom>
          <a:ln w="127000">
            <a:solidFill>
              <a:srgbClr val="FFC000">
                <a:alpha val="20000"/>
              </a:srgb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77DEAE4-6268-4179-3FBF-9E6C0381430B}"/>
              </a:ext>
            </a:extLst>
          </p:cNvPr>
          <p:cNvSpPr txBox="1"/>
          <p:nvPr/>
        </p:nvSpPr>
        <p:spPr>
          <a:xfrm>
            <a:off x="6977522" y="404664"/>
            <a:ext cx="3863946" cy="3416320"/>
          </a:xfrm>
          <a:prstGeom prst="rect">
            <a:avLst/>
          </a:prstGeom>
          <a:noFill/>
        </p:spPr>
        <p:txBody>
          <a:bodyPr wrap="square" rtlCol="0">
            <a:spAutoFit/>
          </a:bodyPr>
          <a:lstStyle/>
          <a:p>
            <a:r>
              <a:rPr lang="en-AU" dirty="0">
                <a:solidFill>
                  <a:srgbClr val="FFFF00"/>
                </a:solidFill>
                <a:latin typeface="Arial" panose="020B0604020202020204" pitchFamily="34" charset="0"/>
                <a:cs typeface="Arial" panose="020B0604020202020204" pitchFamily="34" charset="0"/>
              </a:rPr>
              <a:t>BRAHMAPUTRA RIVER</a:t>
            </a:r>
          </a:p>
          <a:p>
            <a:r>
              <a:rPr lang="en-AU" dirty="0">
                <a:solidFill>
                  <a:srgbClr val="FFFF00"/>
                </a:solidFill>
                <a:latin typeface="Arial" panose="020B0604020202020204" pitchFamily="34" charset="0"/>
                <a:cs typeface="Arial" panose="020B0604020202020204" pitchFamily="34" charset="0"/>
              </a:rPr>
              <a:t>Restricted time span  1800-2001 CE</a:t>
            </a:r>
          </a:p>
          <a:p>
            <a:endParaRPr lang="en-AU" dirty="0">
              <a:solidFill>
                <a:srgbClr val="FFFF00"/>
              </a:solidFill>
              <a:latin typeface="Arial" panose="020B0604020202020204" pitchFamily="34" charset="0"/>
              <a:cs typeface="Arial" panose="020B0604020202020204" pitchFamily="34" charset="0"/>
            </a:endParaRPr>
          </a:p>
          <a:p>
            <a:r>
              <a:rPr lang="en-AU" dirty="0">
                <a:solidFill>
                  <a:srgbClr val="FFFF00"/>
                </a:solidFill>
                <a:latin typeface="Arial" panose="020B0604020202020204" pitchFamily="34" charset="0"/>
                <a:cs typeface="Arial" panose="020B0604020202020204" pitchFamily="34" charset="0"/>
              </a:rPr>
              <a:t>Yellow line: Use 3 periods  </a:t>
            </a:r>
          </a:p>
          <a:p>
            <a:r>
              <a:rPr lang="en-AU" dirty="0">
                <a:solidFill>
                  <a:srgbClr val="FFFF00"/>
                </a:solidFill>
                <a:latin typeface="Arial" panose="020B0604020202020204" pitchFamily="34" charset="0"/>
                <a:cs typeface="Arial" panose="020B0604020202020204" pitchFamily="34" charset="0"/>
              </a:rPr>
              <a:t>  80.4 50 200 </a:t>
            </a:r>
            <a:r>
              <a:rPr lang="en-AU" dirty="0" err="1">
                <a:solidFill>
                  <a:srgbClr val="FFFF00"/>
                </a:solidFill>
                <a:latin typeface="Arial" panose="020B0604020202020204" pitchFamily="34" charset="0"/>
                <a:cs typeface="Arial" panose="020B0604020202020204" pitchFamily="34" charset="0"/>
              </a:rPr>
              <a:t>yr</a:t>
            </a:r>
            <a:endParaRPr lang="en-AU" dirty="0">
              <a:solidFill>
                <a:srgbClr val="FFFF00"/>
              </a:solidFill>
              <a:latin typeface="Arial" panose="020B0604020202020204" pitchFamily="34" charset="0"/>
              <a:cs typeface="Arial" panose="020B0604020202020204" pitchFamily="34" charset="0"/>
            </a:endParaRPr>
          </a:p>
          <a:p>
            <a:r>
              <a:rPr lang="en-AU" dirty="0">
                <a:solidFill>
                  <a:srgbClr val="FFFF00"/>
                </a:solidFill>
                <a:latin typeface="Arial" panose="020B0604020202020204" pitchFamily="34" charset="0"/>
                <a:cs typeface="Arial" panose="020B0604020202020204" pitchFamily="34" charset="0"/>
              </a:rPr>
              <a:t>to reconstruct multi-decadal fraction of variations</a:t>
            </a:r>
          </a:p>
        </p:txBody>
      </p:sp>
      <p:pic>
        <p:nvPicPr>
          <p:cNvPr id="29" name="Picture 28">
            <a:extLst>
              <a:ext uri="{FF2B5EF4-FFF2-40B4-BE49-F238E27FC236}">
                <a16:creationId xmlns:a16="http://schemas.microsoft.com/office/drawing/2014/main" id="{3D5C6585-E930-33F1-002C-92B88FE723DF}"/>
              </a:ext>
            </a:extLst>
          </p:cNvPr>
          <p:cNvPicPr>
            <a:picLocks noChangeAspect="1"/>
          </p:cNvPicPr>
          <p:nvPr/>
        </p:nvPicPr>
        <p:blipFill rotWithShape="1">
          <a:blip r:embed="rId4"/>
          <a:srcRect l="5113" t="11151" r="64175" b="74150"/>
          <a:stretch/>
        </p:blipFill>
        <p:spPr>
          <a:xfrm>
            <a:off x="8447584" y="5849888"/>
            <a:ext cx="3744416" cy="1008112"/>
          </a:xfrm>
          <a:prstGeom prst="rect">
            <a:avLst/>
          </a:prstGeom>
        </p:spPr>
      </p:pic>
      <p:sp>
        <p:nvSpPr>
          <p:cNvPr id="30" name="TextBox 46">
            <a:extLst>
              <a:ext uri="{FF2B5EF4-FFF2-40B4-BE49-F238E27FC236}">
                <a16:creationId xmlns:a16="http://schemas.microsoft.com/office/drawing/2014/main" id="{7735A452-198A-5078-FF5B-01E5927063F7}"/>
              </a:ext>
            </a:extLst>
          </p:cNvPr>
          <p:cNvSpPr txBox="1"/>
          <p:nvPr/>
        </p:nvSpPr>
        <p:spPr>
          <a:xfrm rot="16200000">
            <a:off x="-1107560" y="1216921"/>
            <a:ext cx="3384376"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AU" sz="1800" dirty="0">
                <a:latin typeface="Arial" panose="020B0604020202020204" pitchFamily="34" charset="0"/>
                <a:cs typeface="Arial" panose="020B0604020202020204" pitchFamily="34" charset="0"/>
              </a:rPr>
              <a:t>Relative discharge rate</a:t>
            </a:r>
          </a:p>
        </p:txBody>
      </p:sp>
    </p:spTree>
    <p:extLst>
      <p:ext uri="{BB962C8B-B14F-4D97-AF65-F5344CB8AC3E}">
        <p14:creationId xmlns:p14="http://schemas.microsoft.com/office/powerpoint/2010/main" val="327175834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199101</TotalTime>
  <Words>3142</Words>
  <Application>Microsoft Office PowerPoint</Application>
  <PresentationFormat>Widescreen</PresentationFormat>
  <Paragraphs>453</Paragraphs>
  <Slides>37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Symbol</vt:lpstr>
      <vt:lpstr>Times New Roman</vt:lpstr>
      <vt:lpstr>TimesNewRomanPSMT</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ASTEN &amp; ASSC. P/L</dc:creator>
  <cp:lastModifiedBy>Michael Asten</cp:lastModifiedBy>
  <cp:revision>910</cp:revision>
  <cp:lastPrinted>2003-08-25T01:12:56Z</cp:lastPrinted>
  <dcterms:created xsi:type="dcterms:W3CDTF">1998-06-16T04:56:36Z</dcterms:created>
  <dcterms:modified xsi:type="dcterms:W3CDTF">2023-04-14T06:07:18Z</dcterms:modified>
</cp:coreProperties>
</file>