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3"/>
  </p:notesMasterIdLst>
  <p:sldIdLst>
    <p:sldId id="256" r:id="rId3"/>
    <p:sldId id="279" r:id="rId4"/>
    <p:sldId id="282" r:id="rId5"/>
    <p:sldId id="283" r:id="rId6"/>
    <p:sldId id="284" r:id="rId7"/>
    <p:sldId id="301" r:id="rId8"/>
    <p:sldId id="259" r:id="rId9"/>
    <p:sldId id="261" r:id="rId10"/>
    <p:sldId id="260" r:id="rId11"/>
    <p:sldId id="299" r:id="rId12"/>
    <p:sldId id="264" r:id="rId13"/>
    <p:sldId id="300" r:id="rId14"/>
    <p:sldId id="265" r:id="rId15"/>
    <p:sldId id="280" r:id="rId16"/>
    <p:sldId id="281" r:id="rId17"/>
    <p:sldId id="266" r:id="rId18"/>
    <p:sldId id="262" r:id="rId19"/>
    <p:sldId id="296" r:id="rId20"/>
    <p:sldId id="285" r:id="rId21"/>
    <p:sldId id="286" r:id="rId22"/>
    <p:sldId id="287" r:id="rId23"/>
    <p:sldId id="288" r:id="rId24"/>
    <p:sldId id="289" r:id="rId25"/>
    <p:sldId id="290" r:id="rId26"/>
    <p:sldId id="291" r:id="rId27"/>
    <p:sldId id="292" r:id="rId28"/>
    <p:sldId id="293" r:id="rId29"/>
    <p:sldId id="294" r:id="rId30"/>
    <p:sldId id="297" r:id="rId31"/>
    <p:sldId id="295"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8FF"/>
    <a:srgbClr val="DACE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p:restoredTop sz="70573" autoAdjust="0"/>
  </p:normalViewPr>
  <p:slideViewPr>
    <p:cSldViewPr snapToGrid="0">
      <p:cViewPr varScale="1">
        <p:scale>
          <a:sx n="115" d="100"/>
          <a:sy n="115" d="100"/>
        </p:scale>
        <p:origin x="776"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54453-FE10-484E-8AB5-E0CA41BA7C59}" type="datetimeFigureOut">
              <a:rPr lang="en-BE" smtClean="0"/>
              <a:t>26/04/2023</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2790E-6562-A648-9039-FE2FE8089EA9}" type="slidenum">
              <a:rPr lang="en-BE" smtClean="0"/>
              <a:t>‹#›</a:t>
            </a:fld>
            <a:endParaRPr lang="en-BE"/>
          </a:p>
        </p:txBody>
      </p:sp>
    </p:spTree>
    <p:extLst>
      <p:ext uri="{BB962C8B-B14F-4D97-AF65-F5344CB8AC3E}">
        <p14:creationId xmlns:p14="http://schemas.microsoft.com/office/powerpoint/2010/main" val="284622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esearchgate.net/publication/307904973_C-IFS-CB05-BASCOE_stratospheric_chemistry_in_the_Integrated_Forecasting_System_of_ECMW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The list of the chemical species is provided in the order of discussion and corresponds to a real scan of IFS’ performance covering specific aspects of the evaluation:</a:t>
            </a:r>
          </a:p>
          <a:p>
            <a:pPr marL="171450" indent="-171450">
              <a:buFont typeface="Arial" panose="020B0604020202020204" pitchFamily="34" charset="0"/>
              <a:buChar char="•"/>
            </a:pPr>
            <a:r>
              <a:rPr lang="en-BE" dirty="0"/>
              <a:t>N20: tracer =&gt; evaluation of the transport and meteo</a:t>
            </a:r>
          </a:p>
          <a:p>
            <a:pPr marL="171450" indent="-171450">
              <a:buFont typeface="Arial" panose="020B0604020202020204" pitchFamily="34" charset="0"/>
              <a:buChar char="•"/>
            </a:pPr>
            <a:r>
              <a:rPr lang="en-BE" dirty="0"/>
              <a:t>H2O: tracer, but present in different (gas, solid) phases =&gt; evaluation transport, temperature, PSCs</a:t>
            </a:r>
          </a:p>
          <a:p>
            <a:pPr marL="171450" indent="-171450">
              <a:buFont typeface="Arial" panose="020B0604020202020204" pitchFamily="34" charset="0"/>
              <a:buChar char="•"/>
            </a:pPr>
            <a:r>
              <a:rPr lang="en-BE" dirty="0"/>
              <a:t>HNO3: PSC compound =&gt; evaludation PSC chemistry</a:t>
            </a:r>
          </a:p>
          <a:p>
            <a:pPr marL="171450" indent="-171450">
              <a:buFont typeface="Arial" panose="020B0604020202020204" pitchFamily="34" charset="0"/>
              <a:buChar char="•"/>
            </a:pPr>
            <a:r>
              <a:rPr lang="en-BE" dirty="0"/>
              <a:t>HCl: PSC compound, one of the chorine intervening in ozone destruction =&gt; evalutaion PSC chemistry, impact on ozone</a:t>
            </a:r>
          </a:p>
          <a:p>
            <a:pPr marL="171450" indent="-171450">
              <a:buFont typeface="Arial" panose="020B0604020202020204" pitchFamily="34" charset="0"/>
              <a:buChar char="•"/>
            </a:pPr>
            <a:r>
              <a:rPr lang="en-BE" dirty="0"/>
              <a:t>ClO: depletes ozone following a catalytic cycle (like BrO, also evaluated, but non presented here) =&gt; evaluation ozone and ozone hole time evolution</a:t>
            </a:r>
          </a:p>
        </p:txBody>
      </p:sp>
      <p:sp>
        <p:nvSpPr>
          <p:cNvPr id="4" name="Slide Number Placeholder 3"/>
          <p:cNvSpPr>
            <a:spLocks noGrp="1"/>
          </p:cNvSpPr>
          <p:nvPr>
            <p:ph type="sldNum" sz="quarter" idx="5"/>
          </p:nvPr>
        </p:nvSpPr>
        <p:spPr/>
        <p:txBody>
          <a:bodyPr/>
          <a:lstStyle/>
          <a:p>
            <a:fld id="{5E72790E-6562-A648-9039-FE2FE8089EA9}" type="slidenum">
              <a:rPr lang="en-BE" smtClean="0"/>
              <a:t>1</a:t>
            </a:fld>
            <a:endParaRPr lang="en-BE"/>
          </a:p>
        </p:txBody>
      </p:sp>
    </p:spTree>
    <p:extLst>
      <p:ext uri="{BB962C8B-B14F-4D97-AF65-F5344CB8AC3E}">
        <p14:creationId xmlns:p14="http://schemas.microsoft.com/office/powerpoint/2010/main" val="2513310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H2O is a species transported by the winds, but also present in two different phases. Dehydration of the stratosphere also depends on the temperature. Evaluating IFS H2O is thus a much harder test of IFS performance.</a:t>
            </a:r>
          </a:p>
          <a:p>
            <a:r>
              <a:rPr lang="en-BE" dirty="0"/>
              <a:t>In Antarctic, </a:t>
            </a:r>
            <a:r>
              <a:rPr lang="en-BE"/>
              <a:t>H2O decre</a:t>
            </a:r>
            <a:r>
              <a:rPr lang="en-US"/>
              <a:t>a</a:t>
            </a:r>
            <a:r>
              <a:rPr lang="en-BE"/>
              <a:t>ses </a:t>
            </a:r>
            <a:r>
              <a:rPr lang="en-BE" dirty="0"/>
              <a:t>too fast in all cases, showing some weakness in the PSC parameterization</a:t>
            </a:r>
            <a:r>
              <a:rPr lang="en-BE"/>
              <a:t>. </a:t>
            </a:r>
            <a:br>
              <a:rPr lang="en-US"/>
            </a:br>
            <a:r>
              <a:rPr lang="en-BE"/>
              <a:t>As </a:t>
            </a:r>
            <a:r>
              <a:rPr lang="en-BE" dirty="0"/>
              <a:t>before, the bias becomes positif again after the break-out of the polar vortex, showing an overestimation of the H2O coming from latitudes out of the vortex.</a:t>
            </a:r>
          </a:p>
          <a:p>
            <a:r>
              <a:rPr lang="en-BE" dirty="0"/>
              <a:t>This phenomenon is not observed in the Arctic where ice PSC are never observed. </a:t>
            </a:r>
            <a:r>
              <a:rPr lang="en-BE"/>
              <a:t>This </a:t>
            </a:r>
            <a:r>
              <a:rPr lang="en-US" u="sng"/>
              <a:t>explains the </a:t>
            </a:r>
            <a:r>
              <a:rPr lang="en-BE" u="sng"/>
              <a:t>very </a:t>
            </a:r>
            <a:r>
              <a:rPr lang="en-US" u="sng"/>
              <a:t>small</a:t>
            </a:r>
            <a:r>
              <a:rPr lang="en-US"/>
              <a:t> </a:t>
            </a:r>
            <a:r>
              <a:rPr lang="en-BE"/>
              <a:t>biases </a:t>
            </a:r>
            <a:r>
              <a:rPr lang="en-BE" dirty="0"/>
              <a:t>(up to 2%), and this although we consider here very different test cases.</a:t>
            </a:r>
          </a:p>
        </p:txBody>
      </p:sp>
      <p:sp>
        <p:nvSpPr>
          <p:cNvPr id="4" name="Slide Number Placeholder 3"/>
          <p:cNvSpPr>
            <a:spLocks noGrp="1"/>
          </p:cNvSpPr>
          <p:nvPr>
            <p:ph type="sldNum" sz="quarter" idx="5"/>
          </p:nvPr>
        </p:nvSpPr>
        <p:spPr/>
        <p:txBody>
          <a:bodyPr/>
          <a:lstStyle/>
          <a:p>
            <a:fld id="{5E72790E-6562-A648-9039-FE2FE8089EA9}" type="slidenum">
              <a:rPr lang="en-BE" smtClean="0"/>
              <a:t>23</a:t>
            </a:fld>
            <a:endParaRPr lang="en-BE"/>
          </a:p>
        </p:txBody>
      </p:sp>
    </p:spTree>
    <p:extLst>
      <p:ext uri="{BB962C8B-B14F-4D97-AF65-F5344CB8AC3E}">
        <p14:creationId xmlns:p14="http://schemas.microsoft.com/office/powerpoint/2010/main" val="2830352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HNO3 is an important compound in PSC chemistry. It is produced by heterogeneous chemistry, and gives rise to the formation of NAT PSCs that leads to a denitrification of the stratosphere by sedimentation.</a:t>
            </a:r>
          </a:p>
          <a:p>
            <a:r>
              <a:rPr lang="en-BE" dirty="0"/>
              <a:t>The modelling of PSC formation is complex and relies on many approximations in BASCOE, and this evaluation is thus a strong test in the evaluation of IFS.</a:t>
            </a:r>
          </a:p>
          <a:p>
            <a:endParaRPr lang="en-BE" dirty="0"/>
          </a:p>
          <a:p>
            <a:r>
              <a:rPr lang="en-BE" dirty="0"/>
              <a:t>Comparisons between IFS and BRAM for the Antarctic cases show first a too strong production of </a:t>
            </a:r>
            <a:r>
              <a:rPr lang="en-BE" b="0" dirty="0"/>
              <a:t>HNO3 (in June-July) (probably </a:t>
            </a:r>
            <a:r>
              <a:rPr lang="en-BE" dirty="0"/>
              <a:t>in gas phase, instead of condensed phase </a:t>
            </a:r>
            <a:r>
              <a:rPr lang="en-BE" b="1" dirty="0"/>
              <a:t>– How do you know this ?</a:t>
            </a:r>
            <a:r>
              <a:rPr lang="en-BE" dirty="0"/>
              <a:t>) followed by a too strong depletion once the PSC sedimentation occurs (</a:t>
            </a:r>
            <a:r>
              <a:rPr lang="en-BE" b="0" dirty="0"/>
              <a:t>July-Oct)</a:t>
            </a:r>
            <a:r>
              <a:rPr lang="en-BE" dirty="0"/>
              <a:t>.  This indicates that the parameterization of the sedimentaion is too strong.</a:t>
            </a:r>
          </a:p>
          <a:p>
            <a:r>
              <a:rPr lang="en-BE" dirty="0"/>
              <a:t>Please note that the recovery is slower in 2020 as expected in this case of long polar ozone depletion period, and occurs more suddenly in 2009 when the SSW was observed.</a:t>
            </a:r>
          </a:p>
          <a:p>
            <a:endParaRPr lang="en-BE" dirty="0"/>
          </a:p>
          <a:p>
            <a:r>
              <a:rPr lang="en-BE" dirty="0"/>
              <a:t>In the Arctic, there was no ozone hole, and no PSC in 2008-2009 (red) and 2010-2011 (blue). Increase in HNO3 column is probably due to limited heterogeneous chemistry and possibly the present of nitrate in aerosols ?</a:t>
            </a:r>
          </a:p>
          <a:p>
            <a:r>
              <a:rPr lang="en-BE" dirty="0"/>
              <a:t>In 2011 and 2020, two years where an ozone hole took place,  the strong decrease of the HNO3 after the maximum values indicates the presence of NAT PSC sedimentation (which shows that NAT PSCs can be formed in the Arctic, an observation already published by other authors). Despite the simple parameterization, IFS is able to capture the formation of NAT PSC. Again, sedimentation looks overestimated, which is particularly visible during the strong in 2020.</a:t>
            </a:r>
          </a:p>
        </p:txBody>
      </p:sp>
      <p:sp>
        <p:nvSpPr>
          <p:cNvPr id="4" name="Slide Number Placeholder 3"/>
          <p:cNvSpPr>
            <a:spLocks noGrp="1"/>
          </p:cNvSpPr>
          <p:nvPr>
            <p:ph type="sldNum" sz="quarter" idx="5"/>
          </p:nvPr>
        </p:nvSpPr>
        <p:spPr/>
        <p:txBody>
          <a:bodyPr/>
          <a:lstStyle/>
          <a:p>
            <a:fld id="{5E72790E-6562-A648-9039-FE2FE8089EA9}" type="slidenum">
              <a:rPr lang="en-BE" smtClean="0"/>
              <a:t>24</a:t>
            </a:fld>
            <a:endParaRPr lang="en-BE"/>
          </a:p>
        </p:txBody>
      </p:sp>
    </p:spTree>
    <p:extLst>
      <p:ext uri="{BB962C8B-B14F-4D97-AF65-F5344CB8AC3E}">
        <p14:creationId xmlns:p14="http://schemas.microsoft.com/office/powerpoint/2010/main" val="335864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HCl is a key signature of PSC activity. It is destroyed by heterogeneous </a:t>
            </a:r>
            <a:r>
              <a:rPr lang="en-BE" b="0" dirty="0"/>
              <a:t>chemistry (chlorine activation of HCl reservoir to ClO with catalytic reaction of O3 depletion) This loss mechanism is generally very difficult to reproduce by models (e.g. the EMAC model), but IFS is quite successful in reproducing this loss as shown by the very small bias at the beginning of the polar vortex season. </a:t>
            </a:r>
          </a:p>
          <a:p>
            <a:endParaRPr lang="en-BE" b="0" dirty="0"/>
          </a:p>
          <a:p>
            <a:r>
              <a:rPr lang="en-BE" b="0" dirty="0"/>
              <a:t>Biases increase at the end of the polar vortex season when the period of HCl depletion is too short, before increasing again due to mixing of polar air masses with extra-polar air masses. This phases is difficult to catch at the right moment by the model (IFS is too early) and shows a large interannual variability. </a:t>
            </a:r>
          </a:p>
          <a:p>
            <a:r>
              <a:rPr lang="en-BE" b="0" dirty="0"/>
              <a:t>This problem is the object of current research. Different reasons are possible: maybe the fact that there is no treatment of HCl in the condensed phases. Another possibility mught be that some chemical reaction could be missing.</a:t>
            </a:r>
          </a:p>
          <a:p>
            <a:endParaRPr lang="en-BE" b="0" dirty="0"/>
          </a:p>
          <a:p>
            <a:r>
              <a:rPr lang="en-BE" b="0" dirty="0"/>
              <a:t>The problem is less acute in the Arctic for the years without ozone hole due to the absence of PSCs. </a:t>
            </a:r>
            <a:r>
              <a:rPr lang="en-BE" dirty="0"/>
              <a:t>The difference between the cases of ozone hole (2011, 2020) and the cases without ozone holes is clearly visible, with a longer period of HCl depletion related with the chlorine activation (see ClO increase in next slide) during ozone depletion.</a:t>
            </a:r>
            <a:endParaRPr lang="en-BE" b="0" dirty="0"/>
          </a:p>
          <a:p>
            <a:endParaRPr lang="en-BE" b="0" dirty="0"/>
          </a:p>
          <a:p>
            <a:r>
              <a:rPr lang="en-BE" b="0" dirty="0"/>
              <a:t>It should ne noted that these issues are also found in other models, and that the biases obtained here are similar to what is found for other models.</a:t>
            </a:r>
          </a:p>
        </p:txBody>
      </p:sp>
      <p:sp>
        <p:nvSpPr>
          <p:cNvPr id="4" name="Slide Number Placeholder 3"/>
          <p:cNvSpPr>
            <a:spLocks noGrp="1"/>
          </p:cNvSpPr>
          <p:nvPr>
            <p:ph type="sldNum" sz="quarter" idx="5"/>
          </p:nvPr>
        </p:nvSpPr>
        <p:spPr/>
        <p:txBody>
          <a:bodyPr/>
          <a:lstStyle/>
          <a:p>
            <a:fld id="{5E72790E-6562-A648-9039-FE2FE8089EA9}" type="slidenum">
              <a:rPr lang="en-BE" smtClean="0"/>
              <a:t>25</a:t>
            </a:fld>
            <a:endParaRPr lang="en-BE"/>
          </a:p>
        </p:txBody>
      </p:sp>
    </p:spTree>
    <p:extLst>
      <p:ext uri="{BB962C8B-B14F-4D97-AF65-F5344CB8AC3E}">
        <p14:creationId xmlns:p14="http://schemas.microsoft.com/office/powerpoint/2010/main" val="202385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ClO is only affected by the chemistry (short-lived species active in the chlorine catalytic cycle of ozone depletion). It is very well reproduced by IFS in the Arctic and in the Antarctic, except at the moment of the recovery of the HCl reservoir: we have seen that IFS shows a too fast recovery of the HCl reservoir (strong negative bias in September), and consistently, ClO drop is too fast.</a:t>
            </a:r>
          </a:p>
          <a:p>
            <a:endParaRPr lang="en-BE" dirty="0"/>
          </a:p>
          <a:p>
            <a:r>
              <a:rPr lang="en-BE" dirty="0"/>
              <a:t>In the Arctic, IFS performance is again very good. ClO shows an relatively limited overestimation at the middel of the season. You can see very well the difference between the cases of ozone hole (2011, 2020) and the cases without ozone holes.</a:t>
            </a:r>
          </a:p>
          <a:p>
            <a:endParaRPr lang="en-BE" dirty="0"/>
          </a:p>
          <a:p>
            <a:r>
              <a:rPr lang="en-BE" dirty="0"/>
              <a:t>NB: even in absence of ozone hole, there is allways presence of active chlorine during the winter period, and the natural variability of ClO is well reproduced by the model.</a:t>
            </a:r>
          </a:p>
          <a:p>
            <a:endParaRPr lang="en-BE" dirty="0"/>
          </a:p>
          <a:p>
            <a:r>
              <a:rPr lang="en-BE" dirty="0"/>
              <a:t>It should be noted that the bias here is given in absolute values instead of % because out of the ozone hole, the amount of ClO is very small.</a:t>
            </a:r>
          </a:p>
          <a:p>
            <a:endParaRPr lang="en-BE" dirty="0"/>
          </a:p>
        </p:txBody>
      </p:sp>
      <p:sp>
        <p:nvSpPr>
          <p:cNvPr id="4" name="Slide Number Placeholder 3"/>
          <p:cNvSpPr>
            <a:spLocks noGrp="1"/>
          </p:cNvSpPr>
          <p:nvPr>
            <p:ph type="sldNum" sz="quarter" idx="5"/>
          </p:nvPr>
        </p:nvSpPr>
        <p:spPr/>
        <p:txBody>
          <a:bodyPr/>
          <a:lstStyle/>
          <a:p>
            <a:fld id="{5E72790E-6562-A648-9039-FE2FE8089EA9}" type="slidenum">
              <a:rPr lang="en-BE" smtClean="0"/>
              <a:t>26</a:t>
            </a:fld>
            <a:endParaRPr lang="en-BE"/>
          </a:p>
        </p:txBody>
      </p:sp>
    </p:spTree>
    <p:extLst>
      <p:ext uri="{BB962C8B-B14F-4D97-AF65-F5344CB8AC3E}">
        <p14:creationId xmlns:p14="http://schemas.microsoft.com/office/powerpoint/2010/main" val="4042867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Despite the limitation of the PSC parameterizations, the ability of IFS to describe the ozone evolution is very good. </a:t>
            </a:r>
            <a:r>
              <a:rPr lang="en-GB" dirty="0"/>
              <a:t>T</a:t>
            </a:r>
            <a:r>
              <a:rPr lang="en-BE" dirty="0"/>
              <a:t>his is due to the fact that chlorines deplete ozone in both gas and solid phase, and this mechanism is not sensitive to the details of the PSC modelling. </a:t>
            </a:r>
          </a:p>
          <a:p>
            <a:endParaRPr lang="en-BE" dirty="0"/>
          </a:p>
          <a:p>
            <a:r>
              <a:rPr lang="en-BE" dirty="0"/>
              <a:t>Note that the interannual variability is very well reproduced by the model, including for the strong and unusually long case of 2020 ozone hole.</a:t>
            </a:r>
          </a:p>
          <a:p>
            <a:r>
              <a:rPr lang="en-BE" dirty="0"/>
              <a:t>Still, it has to be noted that ozone decrease is too strong in IFS at the beginning of the season. This might be linked to the problem in the dynamics or transport identified in the evaluation of N2O. </a:t>
            </a:r>
          </a:p>
          <a:p>
            <a:r>
              <a:rPr lang="en-BE" dirty="0"/>
              <a:t>In most models (e.g. WACCM), it is hard to catch a sufficient decrease of ozone at the beginning of the seaon. H</a:t>
            </a:r>
            <a:r>
              <a:rPr lang="en-GB" dirty="0"/>
              <a:t>e</a:t>
            </a:r>
            <a:r>
              <a:rPr lang="en-BE" dirty="0"/>
              <a:t>re, it is the contrary, we get too fast decrease. This might be partly related to the resolution of the model, whic</a:t>
            </a:r>
            <a:r>
              <a:rPr lang="en-GB" dirty="0"/>
              <a:t>h</a:t>
            </a:r>
            <a:r>
              <a:rPr lang="en-BE" dirty="0"/>
              <a:t> is much better (0.5° x 0.5°) for IFS than for WACCM (1° x 1°)</a:t>
            </a:r>
          </a:p>
          <a:p>
            <a:endParaRPr lang="en-BE" dirty="0"/>
          </a:p>
          <a:p>
            <a:r>
              <a:rPr lang="en-BE" dirty="0"/>
              <a:t>Overall, the bias remains below 10%. </a:t>
            </a:r>
          </a:p>
        </p:txBody>
      </p:sp>
      <p:sp>
        <p:nvSpPr>
          <p:cNvPr id="4" name="Slide Number Placeholder 3"/>
          <p:cNvSpPr>
            <a:spLocks noGrp="1"/>
          </p:cNvSpPr>
          <p:nvPr>
            <p:ph type="sldNum" sz="quarter" idx="5"/>
          </p:nvPr>
        </p:nvSpPr>
        <p:spPr/>
        <p:txBody>
          <a:bodyPr/>
          <a:lstStyle/>
          <a:p>
            <a:fld id="{5E72790E-6562-A648-9039-FE2FE8089EA9}" type="slidenum">
              <a:rPr lang="en-BE" smtClean="0"/>
              <a:t>27</a:t>
            </a:fld>
            <a:endParaRPr lang="en-BE"/>
          </a:p>
        </p:txBody>
      </p:sp>
    </p:spTree>
    <p:extLst>
      <p:ext uri="{BB962C8B-B14F-4D97-AF65-F5344CB8AC3E}">
        <p14:creationId xmlns:p14="http://schemas.microsoft.com/office/powerpoint/2010/main" val="3619911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In the Arctic case, the conclusions are quite similar as for the Antarctic. The ozone evolution in the seasons without ozone hole is very well described.</a:t>
            </a:r>
          </a:p>
          <a:p>
            <a:r>
              <a:rPr lang="en-BE" dirty="0"/>
              <a:t> In the two cases with ozone holes (2011 and 2020), IFS shows, li</a:t>
            </a:r>
            <a:r>
              <a:rPr lang="en-GB" dirty="0" err="1"/>
              <a:t>ke</a:t>
            </a:r>
            <a:r>
              <a:rPr lang="en-BE" dirty="0"/>
              <a:t> for the Antarctic case, a too fast decrease of ozone. Also in this case, this is in contrast with other models such as WACCM that underestimate the ozone depletion.</a:t>
            </a:r>
          </a:p>
        </p:txBody>
      </p:sp>
      <p:sp>
        <p:nvSpPr>
          <p:cNvPr id="4" name="Slide Number Placeholder 3"/>
          <p:cNvSpPr>
            <a:spLocks noGrp="1"/>
          </p:cNvSpPr>
          <p:nvPr>
            <p:ph type="sldNum" sz="quarter" idx="5"/>
          </p:nvPr>
        </p:nvSpPr>
        <p:spPr/>
        <p:txBody>
          <a:bodyPr/>
          <a:lstStyle/>
          <a:p>
            <a:fld id="{5E72790E-6562-A648-9039-FE2FE8089EA9}" type="slidenum">
              <a:rPr lang="en-BE" smtClean="0"/>
              <a:t>28</a:t>
            </a:fld>
            <a:endParaRPr lang="en-BE"/>
          </a:p>
        </p:txBody>
      </p:sp>
    </p:spTree>
    <p:extLst>
      <p:ext uri="{BB962C8B-B14F-4D97-AF65-F5344CB8AC3E}">
        <p14:creationId xmlns:p14="http://schemas.microsoft.com/office/powerpoint/2010/main" val="168568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CAMS proposes 5-day forecast (i.e. short-term).</a:t>
            </a:r>
          </a:p>
          <a:p>
            <a:r>
              <a:rPr lang="en-BE"/>
              <a:t>CAMS </a:t>
            </a:r>
            <a:r>
              <a:rPr lang="en-US" b="0" u="sng">
                <a:solidFill>
                  <a:srgbClr val="00B050"/>
                </a:solidFill>
                <a:highlight>
                  <a:srgbClr val="FFFF00"/>
                </a:highlight>
              </a:rPr>
              <a:t>most used</a:t>
            </a:r>
            <a:r>
              <a:rPr lang="en-BE" u="sng">
                <a:solidFill>
                  <a:srgbClr val="00B050"/>
                </a:solidFill>
                <a:highlight>
                  <a:srgbClr val="FFFF00"/>
                </a:highlight>
              </a:rPr>
              <a:t> </a:t>
            </a:r>
            <a:r>
              <a:rPr lang="en-BE" dirty="0"/>
              <a:t>application = air quality, </a:t>
            </a:r>
            <a:r>
              <a:rPr lang="en-BE"/>
              <a:t>but </a:t>
            </a:r>
            <a:r>
              <a:rPr lang="en-US" b="0" u="sng"/>
              <a:t>here</a:t>
            </a:r>
            <a:r>
              <a:rPr lang="en-BE"/>
              <a:t>, </a:t>
            </a:r>
            <a:r>
              <a:rPr lang="en-BE" dirty="0"/>
              <a:t>we focus on the aspects related to the ozone layer.</a:t>
            </a:r>
          </a:p>
          <a:p>
            <a:r>
              <a:rPr lang="en-BE" dirty="0"/>
              <a:t>The present work concerns model developments realized in the framework of the cams2_35 contract</a:t>
            </a:r>
          </a:p>
        </p:txBody>
      </p:sp>
      <p:sp>
        <p:nvSpPr>
          <p:cNvPr id="4" name="Slide Number Placeholder 3"/>
          <p:cNvSpPr>
            <a:spLocks noGrp="1"/>
          </p:cNvSpPr>
          <p:nvPr>
            <p:ph type="sldNum" sz="quarter" idx="5"/>
          </p:nvPr>
        </p:nvSpPr>
        <p:spPr/>
        <p:txBody>
          <a:bodyPr/>
          <a:lstStyle/>
          <a:p>
            <a:fld id="{5E72790E-6562-A648-9039-FE2FE8089EA9}" type="slidenum">
              <a:rPr lang="en-BE" smtClean="0"/>
              <a:t>3</a:t>
            </a:fld>
            <a:endParaRPr lang="en-BE"/>
          </a:p>
        </p:txBody>
      </p:sp>
    </p:spTree>
    <p:extLst>
      <p:ext uri="{BB962C8B-B14F-4D97-AF65-F5344CB8AC3E}">
        <p14:creationId xmlns:p14="http://schemas.microsoft.com/office/powerpoint/2010/main" val="133414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This is a very simplified view of the IFS assimilation system.</a:t>
            </a:r>
          </a:p>
          <a:p>
            <a:r>
              <a:rPr lang="en-BE" dirty="0"/>
              <a:t>This slide show the current situation of the operational IFS assimilation system (cycle 47.3). </a:t>
            </a:r>
          </a:p>
          <a:p>
            <a:r>
              <a:rPr lang="en-BE" dirty="0"/>
              <a:t>The left and right pannels show an overview of the chemistry and the aerosol asêcts, respectively. It should be noted that they are not connected, reflecting the fact that they a re not included in the current operational system. The central part of the diagram show the data assimilation system fed by by the observation operator and the NWP model, and </a:t>
            </a:r>
            <a:r>
              <a:rPr lang="en-BE" b="0" u="sng" dirty="0">
                <a:solidFill>
                  <a:srgbClr val="C00000"/>
                </a:solidFill>
              </a:rPr>
              <a:t>providing analyses every </a:t>
            </a:r>
            <a:r>
              <a:rPr lang="en-US" b="0" u="sng" dirty="0">
                <a:solidFill>
                  <a:srgbClr val="C00000"/>
                </a:solidFill>
              </a:rPr>
              <a:t>24</a:t>
            </a:r>
            <a:r>
              <a:rPr lang="en-BE" b="0" u="sng" dirty="0">
                <a:solidFill>
                  <a:srgbClr val="C00000"/>
                </a:solidFill>
              </a:rPr>
              <a:t>h</a:t>
            </a:r>
            <a:r>
              <a:rPr lang="en-BE" dirty="0"/>
              <a:t>. </a:t>
            </a:r>
          </a:p>
          <a:p>
            <a:r>
              <a:rPr lang="en-US" dirty="0"/>
              <a:t>T</a:t>
            </a:r>
            <a:r>
              <a:rPr lang="en-BE" dirty="0"/>
              <a:t>he </a:t>
            </a:r>
            <a:r>
              <a:rPr lang="en-BE" b="0" u="sng" dirty="0"/>
              <a:t>parameterization</a:t>
            </a:r>
            <a:r>
              <a:rPr lang="en-US" b="0" u="sng" dirty="0"/>
              <a:t> of chemical productions and losses for </a:t>
            </a:r>
            <a:r>
              <a:rPr lang="en-BE" b="0" u="sng" dirty="0"/>
              <a:t>stratospheric O3 </a:t>
            </a:r>
            <a:r>
              <a:rPr lang="en-BE" b="0" u="sng" dirty="0">
                <a:solidFill>
                  <a:srgbClr val="C00000"/>
                </a:solidFill>
              </a:rPr>
              <a:t>(</a:t>
            </a:r>
            <a:r>
              <a:rPr lang="en-US" b="0" u="sng" dirty="0">
                <a:solidFill>
                  <a:srgbClr val="C00000"/>
                </a:solidFill>
              </a:rPr>
              <a:t>f</a:t>
            </a:r>
            <a:r>
              <a:rPr lang="en-BE" b="0" u="sng" dirty="0">
                <a:solidFill>
                  <a:srgbClr val="C00000"/>
                </a:solidFill>
              </a:rPr>
              <a:t>unction of </a:t>
            </a:r>
            <a:r>
              <a:rPr lang="en-US" b="0" u="sng" dirty="0">
                <a:solidFill>
                  <a:srgbClr val="C00000"/>
                </a:solidFill>
              </a:rPr>
              <a:t>season &amp; latitude</a:t>
            </a:r>
            <a:r>
              <a:rPr lang="en-BE" b="0" u="sng" dirty="0">
                <a:solidFill>
                  <a:srgbClr val="C00000"/>
                </a:solidFill>
              </a:rPr>
              <a:t>)</a:t>
            </a:r>
            <a:r>
              <a:rPr lang="en-BE" b="1" dirty="0"/>
              <a:t> </a:t>
            </a:r>
            <a:r>
              <a:rPr lang="en-BE" b="0" dirty="0"/>
              <a:t>currently used by IFS </a:t>
            </a:r>
            <a:r>
              <a:rPr lang="en-BE" dirty="0"/>
              <a:t>is quite rough and not very accurate. </a:t>
            </a:r>
            <a:br>
              <a:rPr lang="en-US" dirty="0"/>
            </a:br>
            <a:r>
              <a:rPr lang="en-US" dirty="0"/>
              <a:t>The </a:t>
            </a:r>
            <a:r>
              <a:rPr lang="en-BE" dirty="0"/>
              <a:t>BASCOE </a:t>
            </a:r>
            <a:r>
              <a:rPr lang="en-US" dirty="0"/>
              <a:t>module, on the other hand, </a:t>
            </a:r>
            <a:r>
              <a:rPr lang="en-BE" dirty="0"/>
              <a:t>provides an extended overview of the stratospheric chemistry</a:t>
            </a:r>
            <a:r>
              <a:rPr lang="en-US" dirty="0"/>
              <a:t>,</a:t>
            </a:r>
            <a:r>
              <a:rPr lang="en-BE" dirty="0"/>
              <a:t> This justifies the idea to replace it by </a:t>
            </a:r>
            <a:r>
              <a:rPr lang="en-GB" dirty="0" err="1"/>
              <a:t>th</a:t>
            </a:r>
            <a:r>
              <a:rPr lang="en-BE" dirty="0"/>
              <a:t>e ozone field computed by </a:t>
            </a:r>
            <a:r>
              <a:rPr lang="en-US" u="sng" dirty="0"/>
              <a:t>the </a:t>
            </a:r>
            <a:r>
              <a:rPr lang="en-BE" u="sng" dirty="0"/>
              <a:t>BASCOE</a:t>
            </a:r>
            <a:r>
              <a:rPr lang="en-US" u="sng" dirty="0"/>
              <a:t> module</a:t>
            </a:r>
            <a:r>
              <a:rPr lang="en-BE" dirty="0"/>
              <a:t>.</a:t>
            </a:r>
          </a:p>
          <a:p>
            <a:r>
              <a:rPr lang="en-BE" b="1" dirty="0"/>
              <a:t>Why is there a separate box for GHG ?</a:t>
            </a:r>
            <a:r>
              <a:rPr lang="en-US" b="1" dirty="0"/>
              <a:t> </a:t>
            </a:r>
            <a:r>
              <a:rPr lang="en-US" b="0" u="sng" dirty="0"/>
              <a:t>-&gt; processes related to GHG emission and dispersion require special treatment and are provided by specific module.</a:t>
            </a:r>
            <a:endParaRPr lang="en-BE" b="0" u="sng" dirty="0"/>
          </a:p>
          <a:p>
            <a:r>
              <a:rPr lang="en-BE" dirty="0"/>
              <a:t>The tropospheric chemistry module CBO5 is a very elaborate chemistry module which is necessary to correctly describe air quality, a main application for IFS.</a:t>
            </a:r>
          </a:p>
          <a:p>
            <a:r>
              <a:rPr lang="en-BE" dirty="0"/>
              <a:t>Concerning the aerosol part, originally, IFS-AER only considered tropospheric aerosols. It is now extended with a stratospheric module that only take</a:t>
            </a:r>
            <a:r>
              <a:rPr lang="en-US" dirty="0"/>
              <a:t>s</a:t>
            </a:r>
            <a:r>
              <a:rPr lang="en-BE" dirty="0"/>
              <a:t> into accound sulphate aerosols (thus, in particular no carbonaceous aerosols)</a:t>
            </a:r>
          </a:p>
        </p:txBody>
      </p:sp>
      <p:sp>
        <p:nvSpPr>
          <p:cNvPr id="4" name="Slide Number Placeholder 3"/>
          <p:cNvSpPr>
            <a:spLocks noGrp="1"/>
          </p:cNvSpPr>
          <p:nvPr>
            <p:ph type="sldNum" sz="quarter" idx="5"/>
          </p:nvPr>
        </p:nvSpPr>
        <p:spPr/>
        <p:txBody>
          <a:bodyPr/>
          <a:lstStyle/>
          <a:p>
            <a:fld id="{5E72790E-6562-A648-9039-FE2FE8089EA9}" type="slidenum">
              <a:rPr lang="en-BE" smtClean="0"/>
              <a:t>4</a:t>
            </a:fld>
            <a:endParaRPr lang="en-BE"/>
          </a:p>
        </p:txBody>
      </p:sp>
    </p:spTree>
    <p:extLst>
      <p:ext uri="{BB962C8B-B14F-4D97-AF65-F5344CB8AC3E}">
        <p14:creationId xmlns:p14="http://schemas.microsoft.com/office/powerpoint/2010/main" val="369860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We see here a schematic view of the next operational cycle (Cy49) that should be launched by end June this year. Final tests are currently ongoing.</a:t>
            </a:r>
          </a:p>
          <a:p>
            <a:r>
              <a:rPr lang="en-BE" dirty="0"/>
              <a:t>It should be noted that the O3 parameterization has disappeared, and that the stratospheric chemistry and aerosol modules are now connected to IFS: these module will now be part of the operational system.</a:t>
            </a:r>
          </a:p>
        </p:txBody>
      </p:sp>
      <p:sp>
        <p:nvSpPr>
          <p:cNvPr id="4" name="Slide Number Placeholder 3"/>
          <p:cNvSpPr>
            <a:spLocks noGrp="1"/>
          </p:cNvSpPr>
          <p:nvPr>
            <p:ph type="sldNum" sz="quarter" idx="5"/>
          </p:nvPr>
        </p:nvSpPr>
        <p:spPr/>
        <p:txBody>
          <a:bodyPr/>
          <a:lstStyle/>
          <a:p>
            <a:fld id="{5E72790E-6562-A648-9039-FE2FE8089EA9}" type="slidenum">
              <a:rPr lang="en-BE" smtClean="0"/>
              <a:t>5</a:t>
            </a:fld>
            <a:endParaRPr lang="en-BE"/>
          </a:p>
        </p:txBody>
      </p:sp>
    </p:spTree>
    <p:extLst>
      <p:ext uri="{BB962C8B-B14F-4D97-AF65-F5344CB8AC3E}">
        <p14:creationId xmlns:p14="http://schemas.microsoft.com/office/powerpoint/2010/main" val="330502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a:solidFill>
                  <a:srgbClr val="0070C0"/>
                </a:solidFill>
                <a:latin typeface="+mj-lt"/>
              </a:rPr>
              <a:t>“300 stars used for GOMOS” -&gt; “300 stars used for aerosol retrievals” ?</a:t>
            </a:r>
            <a:endParaRPr lang="en-BE" u="sng"/>
          </a:p>
        </p:txBody>
      </p:sp>
      <p:sp>
        <p:nvSpPr>
          <p:cNvPr id="4" name="Slide Number Placeholder 3"/>
          <p:cNvSpPr>
            <a:spLocks noGrp="1"/>
          </p:cNvSpPr>
          <p:nvPr>
            <p:ph type="sldNum" sz="quarter" idx="5"/>
          </p:nvPr>
        </p:nvSpPr>
        <p:spPr/>
        <p:txBody>
          <a:bodyPr/>
          <a:lstStyle/>
          <a:p>
            <a:fld id="{5E72790E-6562-A648-9039-FE2FE8089EA9}" type="slidenum">
              <a:rPr lang="en-BE" smtClean="0"/>
              <a:t>9</a:t>
            </a:fld>
            <a:endParaRPr lang="en-BE"/>
          </a:p>
        </p:txBody>
      </p:sp>
    </p:spTree>
    <p:extLst>
      <p:ext uri="{BB962C8B-B14F-4D97-AF65-F5344CB8AC3E}">
        <p14:creationId xmlns:p14="http://schemas.microsoft.com/office/powerpoint/2010/main" val="28501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The BASCOE </a:t>
            </a:r>
            <a:r>
              <a:rPr lang="en-BE" u="sng" dirty="0"/>
              <a:t>chemistry</a:t>
            </a:r>
            <a:r>
              <a:rPr lang="en-US" u="sng" dirty="0"/>
              <a:t>-transport</a:t>
            </a:r>
            <a:r>
              <a:rPr lang="en-BE" u="sng" dirty="0"/>
              <a:t> mod</a:t>
            </a:r>
            <a:r>
              <a:rPr lang="en-US" u="sng" dirty="0"/>
              <a:t>e</a:t>
            </a:r>
            <a:r>
              <a:rPr lang="en-BE" u="sng" dirty="0"/>
              <a:t>l</a:t>
            </a:r>
            <a:r>
              <a:rPr lang="en-BE" dirty="0"/>
              <a:t> was developed at BIRA-IASB; this model is simpler than IFS, with a lower resolution</a:t>
            </a:r>
            <a:r>
              <a:rPr lang="en-US" dirty="0"/>
              <a:t> </a:t>
            </a:r>
            <a:r>
              <a:rPr lang="en-US" u="sng" dirty="0"/>
              <a:t>and</a:t>
            </a:r>
            <a:r>
              <a:rPr lang="en-BE" dirty="0"/>
              <a:t> Meteo fields computed off-line: basically, we use ERA5 reanalyses.</a:t>
            </a:r>
          </a:p>
          <a:p>
            <a:r>
              <a:rPr lang="en-BE" dirty="0"/>
              <a:t>The stratospheric chemistry module has been specifically designed for data assimilation applications, which is particularly useful for its integration in the data assimilation system used in CAMS.</a:t>
            </a:r>
          </a:p>
          <a:p>
            <a:r>
              <a:rPr lang="en-US" u="sng" dirty="0"/>
              <a:t>Due to its</a:t>
            </a:r>
            <a:r>
              <a:rPr lang="en-BE" dirty="0"/>
              <a:t> effective stratospheric chemical module, </a:t>
            </a:r>
            <a:r>
              <a:rPr lang="en-US" u="sng" dirty="0"/>
              <a:t>the </a:t>
            </a:r>
            <a:r>
              <a:rPr lang="en-BE" u="sng" dirty="0"/>
              <a:t>BASCOE </a:t>
            </a:r>
            <a:r>
              <a:rPr lang="en-US" u="sng" dirty="0"/>
              <a:t>offline chemical Data Assimilation System</a:t>
            </a:r>
            <a:r>
              <a:rPr lang="en-US" dirty="0"/>
              <a:t> </a:t>
            </a:r>
            <a:r>
              <a:rPr lang="en-BE" dirty="0"/>
              <a:t>assimilate</a:t>
            </a:r>
            <a:r>
              <a:rPr lang="en-US" dirty="0"/>
              <a:t>s</a:t>
            </a:r>
            <a:r>
              <a:rPr lang="en-BE" dirty="0"/>
              <a:t> a large set of stratospheric gaseous species (contrarily to CAMS where only ozone is assimilated) taking into account a large amount of relevant chemical reactions, </a:t>
            </a:r>
            <a:r>
              <a:rPr lang="en-US" dirty="0"/>
              <a:t>thus</a:t>
            </a:r>
            <a:r>
              <a:rPr lang="en-BE" dirty="0"/>
              <a:t> provid</a:t>
            </a:r>
            <a:r>
              <a:rPr lang="en-US" dirty="0" err="1"/>
              <a:t>ing</a:t>
            </a:r>
            <a:r>
              <a:rPr lang="en-BE" dirty="0"/>
              <a:t> a quite exhaustive analysis of the chemical state of the stratosphere. </a:t>
            </a:r>
          </a:p>
          <a:p>
            <a:r>
              <a:rPr lang="en-BE" i="1" dirty="0">
                <a:solidFill>
                  <a:srgbClr val="00B0F0"/>
                </a:solidFill>
              </a:rPr>
              <a:t>[The </a:t>
            </a:r>
            <a:r>
              <a:rPr lang="en-GB" b="0" i="1" u="none" strike="noStrike" dirty="0">
                <a:solidFill>
                  <a:srgbClr val="00B0F0"/>
                </a:solidFill>
                <a:effectLst/>
                <a:latin typeface="g_d0_f1"/>
              </a:rPr>
              <a:t>gas-phase and heterogeneous reaction rates are taken from the JPL evaluation JPL-2020, respectively. Look-up tables of photolysis rates were computed offline by the TUV package (</a:t>
            </a:r>
            <a:r>
              <a:rPr lang="en-GB" b="0" i="1" u="none" strike="noStrike" dirty="0" err="1">
                <a:solidFill>
                  <a:srgbClr val="00B0F0"/>
                </a:solidFill>
                <a:effectLst/>
                <a:latin typeface="g_d0_f1"/>
              </a:rPr>
              <a:t>Madronich</a:t>
            </a:r>
            <a:r>
              <a:rPr lang="en-GB" b="0" i="1" u="none" strike="noStrike" dirty="0">
                <a:solidFill>
                  <a:srgbClr val="00B0F0"/>
                </a:solidFill>
                <a:effectLst/>
                <a:latin typeface="g_d0_f1"/>
              </a:rPr>
              <a:t> and </a:t>
            </a:r>
            <a:r>
              <a:rPr lang="en-GB" b="0" i="1" u="none" strike="noStrike" dirty="0" err="1">
                <a:solidFill>
                  <a:srgbClr val="00B0F0"/>
                </a:solidFill>
                <a:effectLst/>
                <a:latin typeface="g_d0_f1"/>
              </a:rPr>
              <a:t>Flocke</a:t>
            </a:r>
            <a:r>
              <a:rPr lang="en-GB" b="0" i="1" u="none" strike="noStrike" dirty="0">
                <a:solidFill>
                  <a:srgbClr val="00B0F0"/>
                </a:solidFill>
                <a:effectLst/>
                <a:latin typeface="g_d0_f1"/>
              </a:rPr>
              <a:t>, 1999) as a function of log-pressure altitude, ozone overhead column and solar zenith angle. </a:t>
            </a:r>
            <a:br>
              <a:rPr lang="en-GB" i="1" dirty="0">
                <a:solidFill>
                  <a:srgbClr val="00B0F0"/>
                </a:solidFill>
              </a:rPr>
            </a:br>
            <a:r>
              <a:rPr lang="en-GB" b="0" i="1" u="none" strike="noStrike" dirty="0">
                <a:solidFill>
                  <a:srgbClr val="00B0F0"/>
                </a:solidFill>
                <a:effectLst/>
              </a:rPr>
              <a:t>(16) (PDF) C-IFS-CB05-BASCOE: stratospheric chemistry in the Integrated Forecasting System of ECMWF</a:t>
            </a:r>
            <a:r>
              <a:rPr lang="en-GB" b="0" i="1" u="none" strike="noStrike" dirty="0">
                <a:solidFill>
                  <a:srgbClr val="00B0F0"/>
                </a:solidFill>
                <a:effectLst/>
                <a:latin typeface="-webkit-standard"/>
              </a:rPr>
              <a:t>. Available from: </a:t>
            </a:r>
            <a:r>
              <a:rPr lang="en-GB" b="0" i="1" dirty="0">
                <a:solidFill>
                  <a:srgbClr val="00B0F0"/>
                </a:solidFill>
                <a:effectLst/>
                <a:hlinkClick r:id="rId3">
                  <a:extLst>
                    <a:ext uri="{A12FA001-AC4F-418D-AE19-62706E023703}">
                      <ahyp:hlinkClr xmlns:ahyp="http://schemas.microsoft.com/office/drawing/2018/hyperlinkcolor" val="tx"/>
                    </a:ext>
                  </a:extLst>
                </a:hlinkClick>
              </a:rPr>
              <a:t>https://www.researchgate.net/publication/307904973_C-IFS-CB05-BASCOE_stratospheric_chemistry_in_the_Integrated_Forecasting_System_of_ECMWF</a:t>
            </a:r>
            <a:r>
              <a:rPr lang="en-GB" b="0" i="1" u="none" strike="noStrike" dirty="0">
                <a:solidFill>
                  <a:srgbClr val="00B0F0"/>
                </a:solidFill>
                <a:effectLst/>
                <a:latin typeface="-webkit-standard"/>
              </a:rPr>
              <a:t> [accessed Apr 25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Although there is no full aerosol module in BASCOE, 9 heterogeneous reactions on sulphate aerosols and PSC make the link with these particulate species.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The ozone destruction by stratospheric aerosols is quantified using the aerosol SAD. There are 2 options available</a:t>
            </a:r>
            <a:r>
              <a:rPr lang="en-US" dirty="0"/>
              <a:t> in </a:t>
            </a:r>
            <a:r>
              <a:rPr lang="en-US" u="sng" dirty="0"/>
              <a:t>the latest version (pre-Cy49) of IFS-CB05-BASCOE-AER</a:t>
            </a:r>
            <a:r>
              <a:rPr lang="en-BE"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dirty="0"/>
              <a:t>The use of SAD observation data read in a file (here: CMIP6 dataset)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dirty="0"/>
              <a:t>The connection of BASCOE with SAD computed online by IFS-AER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BE" dirty="0"/>
              <a:t>The parameterizaton of NAT and ice PSCs is a very simple parameterization in function of the condensation partial pressure and the temperature, a “switch on/switch off” test indicating if PSCs are present or not. If yes, we used a prescribed constant value of the SAD to compute the ozone depletion. It is thus necessary to check if such simple parameterization is sufficient to correctly describe ozone depletion leading to the polar ozone hole, and this is the motivation here to use polar ozone hole events over several year</a:t>
            </a:r>
            <a:r>
              <a:rPr lang="en-US" dirty="0"/>
              <a:t>s: </a:t>
            </a:r>
            <a:r>
              <a:rPr lang="en-US" u="sng" dirty="0"/>
              <a:t>our evaluation must take interannual variability into account</a:t>
            </a:r>
            <a:r>
              <a:rPr lang="en-BE"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BE" dirty="0"/>
              <a:t>The algorithm used to run BASCOE is the KPP numerical solver by Sandu &amp; Sander, 2006.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dirty="0"/>
          </a:p>
          <a:p>
            <a:endParaRPr lang="en-GB" b="0" i="0" u="none" strike="noStrike" dirty="0">
              <a:solidFill>
                <a:srgbClr val="000000"/>
              </a:solidFill>
              <a:effectLst/>
              <a:latin typeface="-webkit-standard"/>
            </a:endParaRPr>
          </a:p>
          <a:p>
            <a:endParaRPr lang="en-GB" b="0" i="0" u="none" strike="noStrike" dirty="0">
              <a:solidFill>
                <a:srgbClr val="000000"/>
              </a:solidFill>
              <a:effectLst/>
              <a:latin typeface="-webkit-standard"/>
            </a:endParaRPr>
          </a:p>
          <a:p>
            <a:endParaRPr lang="en-BE" dirty="0"/>
          </a:p>
        </p:txBody>
      </p:sp>
      <p:sp>
        <p:nvSpPr>
          <p:cNvPr id="4" name="Slide Number Placeholder 3"/>
          <p:cNvSpPr>
            <a:spLocks noGrp="1"/>
          </p:cNvSpPr>
          <p:nvPr>
            <p:ph type="sldNum" sz="quarter" idx="5"/>
          </p:nvPr>
        </p:nvSpPr>
        <p:spPr/>
        <p:txBody>
          <a:bodyPr/>
          <a:lstStyle/>
          <a:p>
            <a:fld id="{5E72790E-6562-A648-9039-FE2FE8089EA9}" type="slidenum">
              <a:rPr lang="en-BE" smtClean="0"/>
              <a:t>19</a:t>
            </a:fld>
            <a:endParaRPr lang="en-BE"/>
          </a:p>
        </p:txBody>
      </p:sp>
    </p:spTree>
    <p:extLst>
      <p:ext uri="{BB962C8B-B14F-4D97-AF65-F5344CB8AC3E}">
        <p14:creationId xmlns:p14="http://schemas.microsoft.com/office/powerpoint/2010/main" val="364365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As explained previously, the next upgrade of the operational CAMS-IFS (Cycle 49R1) system will include BASCOE (target: end June 2023). </a:t>
            </a:r>
            <a:br>
              <a:rPr lang="en-US" dirty="0"/>
            </a:br>
            <a:r>
              <a:rPr lang="en-BE" dirty="0"/>
              <a:t>The operational CAMS-IFS will then be the very first version including the modelling of stratospheric composition, thanks to the integration of the BASCOE chemical module. Several benefits are expected from this upgrade:</a:t>
            </a:r>
          </a:p>
          <a:p>
            <a:pPr marL="171450" indent="-171450">
              <a:buFont typeface="Arial" panose="020B0604020202020204" pitchFamily="34" charset="0"/>
              <a:buChar char="•"/>
            </a:pPr>
            <a:r>
              <a:rPr lang="en-BE" dirty="0"/>
              <a:t>Currently, the simple ozone parameterization by CAMS-IFS requires very </a:t>
            </a:r>
            <a:r>
              <a:rPr lang="en-US" u="sng" dirty="0"/>
              <a:t>dense </a:t>
            </a:r>
            <a:r>
              <a:rPr lang="en-BE" u="sng" dirty="0"/>
              <a:t>ozone </a:t>
            </a:r>
            <a:r>
              <a:rPr lang="en-US" u="sng" dirty="0"/>
              <a:t>observations</a:t>
            </a:r>
            <a:r>
              <a:rPr lang="en-BE" dirty="0"/>
              <a:t>, that are currently provided by </a:t>
            </a:r>
            <a:r>
              <a:rPr lang="en-US" dirty="0"/>
              <a:t>the </a:t>
            </a:r>
            <a:r>
              <a:rPr lang="en-BE" dirty="0"/>
              <a:t>Aura-MLS </a:t>
            </a:r>
            <a:r>
              <a:rPr lang="en-US" dirty="0"/>
              <a:t>satellite instrument</a:t>
            </a:r>
            <a:r>
              <a:rPr lang="en-BE" dirty="0"/>
              <a:t>. </a:t>
            </a:r>
            <a:br>
              <a:rPr lang="en-US" dirty="0"/>
            </a:br>
            <a:r>
              <a:rPr lang="en-BE" dirty="0"/>
              <a:t>However, Aura-MLS will be switched off in 2025</a:t>
            </a:r>
            <a:r>
              <a:rPr lang="en-US" dirty="0"/>
              <a:t> </a:t>
            </a:r>
            <a:r>
              <a:rPr lang="en-US" u="sng" dirty="0"/>
              <a:t>at the latest</a:t>
            </a:r>
            <a:r>
              <a:rPr lang="en-BE" dirty="0"/>
              <a:t>. </a:t>
            </a:r>
            <a:r>
              <a:rPr lang="en-US" u="sng" dirty="0"/>
              <a:t>Full modelling of ozone chemistry</a:t>
            </a:r>
            <a:r>
              <a:rPr lang="en-US" dirty="0"/>
              <a:t> </a:t>
            </a:r>
            <a:r>
              <a:rPr lang="en-BE" dirty="0"/>
              <a:t>will alleviate </a:t>
            </a:r>
            <a:r>
              <a:rPr lang="en-BE" u="sng" dirty="0"/>
              <a:t>the </a:t>
            </a:r>
            <a:r>
              <a:rPr lang="en-US" u="sng" dirty="0"/>
              <a:t>impact on ozone analyses of </a:t>
            </a:r>
            <a:r>
              <a:rPr lang="en-BE" u="sng" dirty="0"/>
              <a:t>the loss </a:t>
            </a:r>
            <a:r>
              <a:rPr lang="en-BE" dirty="0"/>
              <a:t>of Aura-MLS [Lefever et al., ACP 2015].</a:t>
            </a:r>
          </a:p>
          <a:p>
            <a:pPr marL="171450" indent="-171450">
              <a:buFont typeface="Arial" panose="020B0604020202020204" pitchFamily="34" charset="0"/>
              <a:buChar char="•"/>
            </a:pPr>
            <a:r>
              <a:rPr lang="en-BE" dirty="0"/>
              <a:t>The use of BASCOE </a:t>
            </a:r>
            <a:r>
              <a:rPr lang="en-US" u="sng" dirty="0"/>
              <a:t>will also have</a:t>
            </a:r>
            <a:r>
              <a:rPr lang="en-BE" u="sng" dirty="0"/>
              <a:t> a positive </a:t>
            </a:r>
            <a:r>
              <a:rPr lang="en-BE" dirty="0"/>
              <a:t>impact on the forecasts provided by CAMS, in particular </a:t>
            </a:r>
            <a:r>
              <a:rPr lang="en-US" dirty="0"/>
              <a:t>for </a:t>
            </a:r>
            <a:r>
              <a:rPr lang="en-BE" u="sng" dirty="0"/>
              <a:t>polar ozone </a:t>
            </a:r>
            <a:r>
              <a:rPr lang="en-US" u="sng" dirty="0"/>
              <a:t>hole conditions (i.e. springtime polar lower </a:t>
            </a:r>
            <a:r>
              <a:rPr lang="en-US" u="sng" dirty="0" err="1"/>
              <a:t>strato</a:t>
            </a:r>
            <a:r>
              <a:rPr lang="en-US" u="sng" dirty="0"/>
              <a:t>)</a:t>
            </a:r>
            <a:r>
              <a:rPr lang="en-BE" dirty="0"/>
              <a:t>. </a:t>
            </a:r>
            <a:br>
              <a:rPr lang="en-US" dirty="0"/>
            </a:br>
            <a:r>
              <a:rPr lang="en-BE" dirty="0"/>
              <a:t>This is crucial in the perspective of extending the duration of the forecast</a:t>
            </a:r>
            <a:r>
              <a:rPr lang="en-US" dirty="0"/>
              <a:t>s.</a:t>
            </a:r>
            <a:r>
              <a:rPr lang="en-BE" dirty="0"/>
              <a:t> </a:t>
            </a:r>
          </a:p>
          <a:p>
            <a:pPr marL="171450" indent="-171450">
              <a:buFont typeface="Arial" panose="020B0604020202020204" pitchFamily="34" charset="0"/>
              <a:buChar char="•"/>
            </a:pPr>
            <a:r>
              <a:rPr lang="en-BE" dirty="0"/>
              <a:t>As already mentioned, BASCOE provide</a:t>
            </a:r>
            <a:r>
              <a:rPr lang="en-US" dirty="0"/>
              <a:t>s</a:t>
            </a:r>
            <a:r>
              <a:rPr lang="en-BE" dirty="0"/>
              <a:t> an exhaustive analysis of the chemical state of the stratosphere</a:t>
            </a:r>
            <a:r>
              <a:rPr lang="en-BE" b="0" dirty="0"/>
              <a:t>, including species that are not assimilated by CAMS-IFS. </a:t>
            </a:r>
            <a:br>
              <a:rPr lang="en-US" b="0" dirty="0"/>
            </a:br>
            <a:r>
              <a:rPr lang="en-BE" b="0" dirty="0"/>
              <a:t>The right panel show</a:t>
            </a:r>
            <a:r>
              <a:rPr lang="en-US" b="0" dirty="0"/>
              <a:t>s</a:t>
            </a:r>
            <a:r>
              <a:rPr lang="en-BE" b="0" dirty="0"/>
              <a:t> 9 examples of species provided by </a:t>
            </a:r>
            <a:r>
              <a:rPr lang="en-US" b="0" u="sng" dirty="0"/>
              <a:t>IFS thanks to its new </a:t>
            </a:r>
            <a:r>
              <a:rPr lang="en-BE" b="0" u="sng" dirty="0"/>
              <a:t>BASCOE </a:t>
            </a:r>
            <a:r>
              <a:rPr lang="en-US" b="0" u="sng" dirty="0"/>
              <a:t>module</a:t>
            </a:r>
            <a:r>
              <a:rPr lang="en-US" b="0" dirty="0"/>
              <a:t> </a:t>
            </a:r>
            <a:r>
              <a:rPr lang="en-BE" b="0" dirty="0"/>
              <a:t>(observation reanalyses in black, used here as reference) compared to the values provided by the </a:t>
            </a:r>
            <a:r>
              <a:rPr lang="en-US" b="0" u="sng" dirty="0"/>
              <a:t>currently operational </a:t>
            </a:r>
            <a:r>
              <a:rPr lang="en-BE" b="0" u="sng" dirty="0"/>
              <a:t>IFS model </a:t>
            </a:r>
            <a:r>
              <a:rPr lang="en-US" b="0" u="sng" dirty="0"/>
              <a:t>with its parameterization of </a:t>
            </a:r>
            <a:r>
              <a:rPr lang="en-US" b="0" u="sng" dirty="0" err="1"/>
              <a:t>strato</a:t>
            </a:r>
            <a:r>
              <a:rPr lang="en-US" b="0" u="sng" dirty="0"/>
              <a:t> ozone chemistry</a:t>
            </a:r>
            <a:r>
              <a:rPr lang="en-US" b="0" dirty="0"/>
              <a:t> </a:t>
            </a:r>
            <a:r>
              <a:rPr lang="en-BE" b="0" dirty="0"/>
              <a:t>(operational version Cy47r3 in red, next version Cy49r1 in light blue).</a:t>
            </a:r>
          </a:p>
        </p:txBody>
      </p:sp>
      <p:sp>
        <p:nvSpPr>
          <p:cNvPr id="4" name="Slide Number Placeholder 3"/>
          <p:cNvSpPr>
            <a:spLocks noGrp="1"/>
          </p:cNvSpPr>
          <p:nvPr>
            <p:ph type="sldNum" sz="quarter" idx="5"/>
          </p:nvPr>
        </p:nvSpPr>
        <p:spPr/>
        <p:txBody>
          <a:bodyPr/>
          <a:lstStyle/>
          <a:p>
            <a:fld id="{5E72790E-6562-A648-9039-FE2FE8089EA9}" type="slidenum">
              <a:rPr lang="en-BE" smtClean="0"/>
              <a:t>20</a:t>
            </a:fld>
            <a:endParaRPr lang="en-BE"/>
          </a:p>
        </p:txBody>
      </p:sp>
    </p:spTree>
    <p:extLst>
      <p:ext uri="{BB962C8B-B14F-4D97-AF65-F5344CB8AC3E}">
        <p14:creationId xmlns:p14="http://schemas.microsoft.com/office/powerpoint/2010/main" val="368388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This slide describes the experiences used for the evaluation of the stratospheric chemistry computed by IFS (BASCOE configuration, periods considered).</a:t>
            </a:r>
          </a:p>
          <a:p>
            <a:r>
              <a:rPr lang="en-BE" dirty="0"/>
              <a:t>BASCOE configuration:</a:t>
            </a:r>
          </a:p>
          <a:p>
            <a:pPr marL="171450" indent="-171450">
              <a:buFont typeface="Arial" panose="020B0604020202020204" pitchFamily="34" charset="0"/>
              <a:buChar char="•"/>
            </a:pPr>
            <a:r>
              <a:rPr lang="en-US" u="sng" dirty="0"/>
              <a:t>Even though IFS is able to forecast dynamical fields (winds, T), here we keep these fields constrained by re-setting them the </a:t>
            </a:r>
            <a:r>
              <a:rPr lang="en-BE" u="sng" dirty="0"/>
              <a:t>ERA-5 reanalys</a:t>
            </a:r>
            <a:r>
              <a:rPr lang="en-US" u="sng" dirty="0" err="1"/>
              <a:t>i</a:t>
            </a:r>
            <a:r>
              <a:rPr lang="en-BE" u="sng" dirty="0"/>
              <a:t>s. </a:t>
            </a:r>
            <a:r>
              <a:rPr lang="en-US" u="sng" dirty="0"/>
              <a:t>Hence we perform chemical forecasts but not dynamical forecasts,</a:t>
            </a:r>
            <a:endParaRPr lang="en-BE" u="sng" dirty="0"/>
          </a:p>
          <a:p>
            <a:pPr marL="171450" indent="-171450">
              <a:buFont typeface="Arial" panose="020B0604020202020204" pitchFamily="34" charset="0"/>
              <a:buChar char="•"/>
            </a:pPr>
            <a:r>
              <a:rPr lang="en-BE" dirty="0"/>
              <a:t>In this case, sulphate aerosols are provided by observations; we don’t use the aerosols provided by the new stratospheric  IFS-AER module</a:t>
            </a:r>
          </a:p>
          <a:p>
            <a:pPr marL="171450" indent="-171450">
              <a:buFont typeface="Arial" panose="020B0604020202020204" pitchFamily="34" charset="0"/>
              <a:buChar char="•"/>
            </a:pPr>
            <a:r>
              <a:rPr lang="en-US" u="sng" dirty="0"/>
              <a:t>IFS-</a:t>
            </a:r>
            <a:r>
              <a:rPr lang="en-BE" dirty="0"/>
              <a:t>BASCOE performs 9-month chemical forecasts using BRAM data (= </a:t>
            </a:r>
            <a:r>
              <a:rPr lang="en-US" dirty="0"/>
              <a:t>offline </a:t>
            </a:r>
            <a:r>
              <a:rPr lang="en-BE" dirty="0"/>
              <a:t>BASCOE reanalysis of Aura-MLS) as initial conditions </a:t>
            </a:r>
            <a:r>
              <a:rPr lang="en-US" u="sng" dirty="0"/>
              <a:t>for these chemical forecasts </a:t>
            </a:r>
            <a:r>
              <a:rPr lang="en-BE" dirty="0"/>
              <a:t>and as reference dataset </a:t>
            </a:r>
            <a:r>
              <a:rPr lang="en-US" u="sng" dirty="0"/>
              <a:t>to evaluate them</a:t>
            </a:r>
            <a:r>
              <a:rPr lang="en-BE" dirty="0"/>
              <a:t>.</a:t>
            </a:r>
          </a:p>
          <a:p>
            <a:pPr marL="0" indent="0">
              <a:buFont typeface="Arial" panose="020B0604020202020204" pitchFamily="34" charset="0"/>
              <a:buNone/>
            </a:pPr>
            <a:endParaRPr lang="en-BE" dirty="0"/>
          </a:p>
          <a:p>
            <a:pPr marL="0" indent="0">
              <a:buFont typeface="Arial" panose="020B0604020202020204" pitchFamily="34" charset="0"/>
              <a:buNone/>
            </a:pPr>
            <a:r>
              <a:rPr lang="en-GB" dirty="0"/>
              <a:t>C</a:t>
            </a:r>
            <a:r>
              <a:rPr lang="en-BE" dirty="0"/>
              <a:t>onsidered periods:</a:t>
            </a:r>
          </a:p>
          <a:p>
            <a:pPr marL="171450" indent="-171450">
              <a:buFont typeface="Arial" panose="020B0604020202020204" pitchFamily="34" charset="0"/>
              <a:buChar char="•"/>
            </a:pPr>
            <a:r>
              <a:rPr lang="en-BE" dirty="0"/>
              <a:t> In order to test IFS in a broad range of configurations, no less than 7 winter-spring periods are considered. In the Arctic, an ozone hole was observed for two of them (years 2011 and 2020).</a:t>
            </a:r>
          </a:p>
          <a:p>
            <a:pPr marL="0" indent="0">
              <a:buFont typeface="Arial" panose="020B0604020202020204" pitchFamily="34" charset="0"/>
              <a:buNone/>
            </a:pPr>
            <a:r>
              <a:rPr lang="en-BE" dirty="0"/>
              <a:t>Antarctic:</a:t>
            </a:r>
          </a:p>
          <a:p>
            <a:pPr marL="171450" indent="-171450">
              <a:buFont typeface="Arial" panose="020B0604020202020204" pitchFamily="34" charset="0"/>
              <a:buChar char="•"/>
            </a:pPr>
            <a:r>
              <a:rPr lang="en-BE" dirty="0"/>
              <a:t>2008 is quite representative of a “normal” case of ozone hole</a:t>
            </a:r>
          </a:p>
          <a:p>
            <a:pPr marL="171450" indent="-171450">
              <a:buFont typeface="Arial" panose="020B0604020202020204" pitchFamily="34" charset="0"/>
              <a:buChar char="•"/>
            </a:pPr>
            <a:r>
              <a:rPr lang="en-BE" dirty="0"/>
              <a:t>2009: Ozone depletion was interrupted early due to a stratospheric sudden (SSW) episode</a:t>
            </a:r>
          </a:p>
          <a:p>
            <a:pPr marL="171450" indent="-171450">
              <a:buFont typeface="Arial" panose="020B0604020202020204" pitchFamily="34" charset="0"/>
              <a:buChar char="•"/>
            </a:pPr>
            <a:r>
              <a:rPr lang="en-BE" dirty="0"/>
              <a:t>2020: Contrarily to 2009, this ozone hole episode was particularly long and intense. Several authors attribute this exceptional duration to the influence of the extreme Australian busfires in 2019-2020.</a:t>
            </a:r>
          </a:p>
          <a:p>
            <a:pPr marL="0" indent="0">
              <a:buFont typeface="Arial" panose="020B0604020202020204" pitchFamily="34" charset="0"/>
              <a:buNone/>
            </a:pPr>
            <a:r>
              <a:rPr lang="en-BE" dirty="0"/>
              <a:t>The particularities of these 3 years are visible in the evolution of the temperature (e.g. temperature maximum in mid-Oct 2009 due to the SSW, and earlier increase of the temperature when the polar vortex is broken. </a:t>
            </a:r>
            <a:br>
              <a:rPr lang="en-US" dirty="0"/>
            </a:br>
            <a:r>
              <a:rPr lang="en-BE" dirty="0"/>
              <a:t>The second plot shows N2O, which is a tracer showing the evolution of the dynamics: gradual decrease of N2O column reflets the situation of air subsidence in the polar vortex. </a:t>
            </a:r>
            <a:br>
              <a:rPr lang="en-US" dirty="0"/>
            </a:br>
            <a:r>
              <a:rPr lang="en-BE" dirty="0"/>
              <a:t>When the polar vortex breaks, air penetrates from mid-latitude</a:t>
            </a:r>
            <a:r>
              <a:rPr lang="en-US" dirty="0"/>
              <a:t>s</a:t>
            </a:r>
            <a:r>
              <a:rPr lang="en-BE" dirty="0"/>
              <a:t> and brings fresh N2O into this region. This is marked by the steep increase of N2O from mid-January.</a:t>
            </a:r>
          </a:p>
          <a:p>
            <a:pPr marL="0" indent="0">
              <a:buFont typeface="Arial" panose="020B0604020202020204" pitchFamily="34" charset="0"/>
              <a:buNone/>
            </a:pPr>
            <a:endParaRPr lang="en-BE" dirty="0"/>
          </a:p>
          <a:p>
            <a:pPr marL="0" indent="0">
              <a:buFont typeface="Arial" panose="020B0604020202020204" pitchFamily="34" charset="0"/>
              <a:buNone/>
            </a:pPr>
            <a:r>
              <a:rPr lang="en-BE" dirty="0"/>
              <a:t>Arctic:</a:t>
            </a:r>
          </a:p>
          <a:p>
            <a:pPr marL="171450" indent="-171450">
              <a:buFont typeface="Arial" panose="020B0604020202020204" pitchFamily="34" charset="0"/>
              <a:buChar char="•"/>
            </a:pPr>
            <a:r>
              <a:rPr lang="en-BE" dirty="0"/>
              <a:t>2009 (i.e. winter 2008-2009): no ozone hole. The strong peak in the temperature profile (around end January-February 2009) is due to a SSW. </a:t>
            </a:r>
          </a:p>
          <a:p>
            <a:pPr marL="171450" indent="-171450">
              <a:buFont typeface="Arial" panose="020B0604020202020204" pitchFamily="34" charset="0"/>
              <a:buChar char="•"/>
            </a:pPr>
            <a:r>
              <a:rPr lang="en-BE" dirty="0"/>
              <a:t>2011 (i.e. winter 2010-2011): ozone hole, leading to </a:t>
            </a:r>
            <a:r>
              <a:rPr lang="en-US" dirty="0"/>
              <a:t>exceptionally</a:t>
            </a:r>
            <a:r>
              <a:rPr lang="en-BE" dirty="0"/>
              <a:t> low temperatures and a pronounced air subsidence marked by a decrease of N2O in the polar vortex.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dirty="0"/>
              <a:t>2012 (i.e. winter 2011-2012): no ozone hole.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dirty="0"/>
              <a:t>2020 (i.e. winter 2019-2020): ozone hole. As for 2011, temperature reaches very low values during the duration of the ozone hole, until the polar vortext breaks. </a:t>
            </a:r>
          </a:p>
          <a:p>
            <a:pPr marL="0" indent="0">
              <a:buFont typeface="Arial" panose="020B0604020202020204" pitchFamily="34" charset="0"/>
              <a:buNone/>
            </a:pPr>
            <a:r>
              <a:rPr lang="en-BE" dirty="0"/>
              <a:t>NB: here, the columns are computed between 65° and 90° (S for Antarctic, N for Arctic), which roughly</a:t>
            </a:r>
            <a:r>
              <a:rPr lang="en-US" dirty="0"/>
              <a:t> </a:t>
            </a:r>
            <a:r>
              <a:rPr lang="en-BE" dirty="0"/>
              <a:t>corresponds to the position of the polar region, but the exact locationof the polar vortex is not taken into account. This </a:t>
            </a:r>
            <a:r>
              <a:rPr lang="en-BE" u="sng" dirty="0"/>
              <a:t>lead</a:t>
            </a:r>
            <a:r>
              <a:rPr lang="en-US" u="sng" dirty="0"/>
              <a:t>s</a:t>
            </a:r>
            <a:r>
              <a:rPr lang="en-BE" dirty="0"/>
              <a:t> to small variations  w.r.t. what exactly happens inside the polar vortex.</a:t>
            </a:r>
          </a:p>
        </p:txBody>
      </p:sp>
      <p:sp>
        <p:nvSpPr>
          <p:cNvPr id="4" name="Slide Number Placeholder 3"/>
          <p:cNvSpPr>
            <a:spLocks noGrp="1"/>
          </p:cNvSpPr>
          <p:nvPr>
            <p:ph type="sldNum" sz="quarter" idx="5"/>
          </p:nvPr>
        </p:nvSpPr>
        <p:spPr/>
        <p:txBody>
          <a:bodyPr/>
          <a:lstStyle/>
          <a:p>
            <a:fld id="{5E72790E-6562-A648-9039-FE2FE8089EA9}" type="slidenum">
              <a:rPr lang="en-BE" smtClean="0"/>
              <a:t>21</a:t>
            </a:fld>
            <a:endParaRPr lang="en-BE"/>
          </a:p>
        </p:txBody>
      </p:sp>
    </p:spTree>
    <p:extLst>
      <p:ext uri="{BB962C8B-B14F-4D97-AF65-F5344CB8AC3E}">
        <p14:creationId xmlns:p14="http://schemas.microsoft.com/office/powerpoint/2010/main" val="1623845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As already mentioned, N2O is an excellent tracer to evaluate the dynamics (=winds) and the transport (= transport of species) modelled by IFS.</a:t>
            </a:r>
          </a:p>
          <a:p>
            <a:r>
              <a:rPr lang="en-BE" dirty="0"/>
              <a:t>At the start of the experience, the model is initialized using BRAM, and there is no bias</a:t>
            </a:r>
            <a:r>
              <a:rPr lang="en-BE"/>
              <a:t>. </a:t>
            </a:r>
            <a:r>
              <a:rPr lang="en-US" u="sng"/>
              <a:t>In the Antarctic</a:t>
            </a:r>
            <a:r>
              <a:rPr lang="en-US"/>
              <a:t>, a </a:t>
            </a:r>
            <a:r>
              <a:rPr lang="en-BE"/>
              <a:t>bias </a:t>
            </a:r>
            <a:r>
              <a:rPr lang="en-BE" dirty="0"/>
              <a:t>(positive in 2020-2021, negative </a:t>
            </a:r>
            <a:r>
              <a:rPr lang="en-BE"/>
              <a:t>in 2008-2009) </a:t>
            </a:r>
            <a:r>
              <a:rPr lang="en-BE" dirty="0"/>
              <a:t>gradually increases due to the errors in IFS dynamics and/or transport. </a:t>
            </a:r>
          </a:p>
          <a:p>
            <a:r>
              <a:rPr lang="en-BE" dirty="0"/>
              <a:t>In 2008-2009 (in red), IFS decreases too fast due to the transport, what leads to a negative bias down to ~10%. </a:t>
            </a:r>
          </a:p>
          <a:p>
            <a:r>
              <a:rPr lang="en-BE" dirty="0"/>
              <a:t>In 2020-2021 (in blue), </a:t>
            </a:r>
            <a:r>
              <a:rPr lang="en-BE"/>
              <a:t>the decrease </a:t>
            </a:r>
            <a:r>
              <a:rPr lang="en-BE" dirty="0"/>
              <a:t>of </a:t>
            </a:r>
            <a:r>
              <a:rPr lang="en-BE"/>
              <a:t>N2O </a:t>
            </a:r>
            <a:r>
              <a:rPr lang="en-US" u="sng"/>
              <a:t>indicates either too slow </a:t>
            </a:r>
            <a:r>
              <a:rPr lang="en-BE" u="sng"/>
              <a:t>vertical advection</a:t>
            </a:r>
            <a:r>
              <a:rPr lang="en-US" u="sng"/>
              <a:t> or too intense horizontal mixing with extra-polar air masses</a:t>
            </a:r>
            <a:r>
              <a:rPr lang="en-BE"/>
              <a:t>.</a:t>
            </a:r>
            <a:endParaRPr lang="en-BE" dirty="0"/>
          </a:p>
          <a:p>
            <a:r>
              <a:rPr lang="en-BE" dirty="0"/>
              <a:t>In all cases for the Antarctic, the biases becomes more positive at the end of the ozone hole period, showing an overestimation of the amount of N2O coming from mid-latitudes after the break-out of the polar vortex. </a:t>
            </a:r>
          </a:p>
          <a:p>
            <a:r>
              <a:rPr lang="en-BE" dirty="0"/>
              <a:t>Overall, the bias between Antarctic N2O column computed by IFS  and the BRAM reference dataset remains within 10% during the whole period.</a:t>
            </a:r>
          </a:p>
          <a:p>
            <a:endParaRPr lang="en-BE" dirty="0"/>
          </a:p>
          <a:p>
            <a:r>
              <a:rPr lang="en-BE" dirty="0"/>
              <a:t>In the Arctic, the agreement is much better between IFS and BRAM, except for 2020, a year showing an ozone hole. In the other cases, the agreement is very good until M</a:t>
            </a:r>
            <a:r>
              <a:rPr lang="en-GB" dirty="0"/>
              <a:t>a</a:t>
            </a:r>
            <a:r>
              <a:rPr lang="en-BE" dirty="0"/>
              <a:t>rch</a:t>
            </a:r>
            <a:r>
              <a:rPr lang="en-BE"/>
              <a:t>. </a:t>
            </a:r>
            <a:br>
              <a:rPr lang="en-US"/>
            </a:br>
            <a:r>
              <a:rPr lang="en-BE"/>
              <a:t>Afterward</a:t>
            </a:r>
            <a:r>
              <a:rPr lang="en-US"/>
              <a:t>s</a:t>
            </a:r>
            <a:r>
              <a:rPr lang="en-BE"/>
              <a:t>, </a:t>
            </a:r>
            <a:r>
              <a:rPr lang="en-BE" dirty="0"/>
              <a:t>the comparison shows again an overestimation of the N2O amount from mid-latitudes. The bias in the Arctic never exceeds 15% over the 9-month duration.</a:t>
            </a:r>
          </a:p>
          <a:p>
            <a:endParaRPr lang="en-BE" dirty="0"/>
          </a:p>
          <a:p>
            <a:endParaRPr lang="en-BE" dirty="0"/>
          </a:p>
        </p:txBody>
      </p:sp>
      <p:sp>
        <p:nvSpPr>
          <p:cNvPr id="4" name="Slide Number Placeholder 3"/>
          <p:cNvSpPr>
            <a:spLocks noGrp="1"/>
          </p:cNvSpPr>
          <p:nvPr>
            <p:ph type="sldNum" sz="quarter" idx="5"/>
          </p:nvPr>
        </p:nvSpPr>
        <p:spPr/>
        <p:txBody>
          <a:bodyPr/>
          <a:lstStyle/>
          <a:p>
            <a:fld id="{5E72790E-6562-A648-9039-FE2FE8089EA9}" type="slidenum">
              <a:rPr lang="en-BE" smtClean="0"/>
              <a:t>22</a:t>
            </a:fld>
            <a:endParaRPr lang="en-BE"/>
          </a:p>
        </p:txBody>
      </p:sp>
    </p:spTree>
    <p:extLst>
      <p:ext uri="{BB962C8B-B14F-4D97-AF65-F5344CB8AC3E}">
        <p14:creationId xmlns:p14="http://schemas.microsoft.com/office/powerpoint/2010/main" val="135200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89B2B1A-DAFC-C645-A641-318CF88EE323}" type="datetime1">
              <a:rPr lang="en-US" smtClean="0"/>
              <a:t>4/26/23</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9508981D-8BAF-0B49-A505-A3DB90FF2743}" type="slidenum">
              <a:rPr lang="en-BE" smtClean="0"/>
              <a:t>‹#›</a:t>
            </a:fld>
            <a:endParaRPr lang="en-BE"/>
          </a:p>
        </p:txBody>
      </p:sp>
    </p:spTree>
    <p:extLst>
      <p:ext uri="{BB962C8B-B14F-4D97-AF65-F5344CB8AC3E}">
        <p14:creationId xmlns:p14="http://schemas.microsoft.com/office/powerpoint/2010/main" val="75895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EB59C1D-7DF2-244A-9F29-40E3F600C239}" type="datetime1">
              <a:rPr lang="en-US" smtClean="0"/>
              <a:t>4/26/23</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9508981D-8BAF-0B49-A505-A3DB90FF2743}" type="slidenum">
              <a:rPr lang="en-BE" smtClean="0"/>
              <a:t>‹#›</a:t>
            </a:fld>
            <a:endParaRPr lang="en-BE"/>
          </a:p>
        </p:txBody>
      </p:sp>
    </p:spTree>
    <p:extLst>
      <p:ext uri="{BB962C8B-B14F-4D97-AF65-F5344CB8AC3E}">
        <p14:creationId xmlns:p14="http://schemas.microsoft.com/office/powerpoint/2010/main" val="144521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6E5FE2F-AA51-6843-8FB6-734EF8AD1878}" type="datetime1">
              <a:rPr lang="en-US" smtClean="0"/>
              <a:t>4/26/23</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9508981D-8BAF-0B49-A505-A3DB90FF2743}" type="slidenum">
              <a:rPr lang="en-BE" smtClean="0"/>
              <a:t>‹#›</a:t>
            </a:fld>
            <a:endParaRPr lang="en-BE"/>
          </a:p>
        </p:txBody>
      </p:sp>
    </p:spTree>
    <p:extLst>
      <p:ext uri="{BB962C8B-B14F-4D97-AF65-F5344CB8AC3E}">
        <p14:creationId xmlns:p14="http://schemas.microsoft.com/office/powerpoint/2010/main" val="3904487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7293-9EFA-B2F6-A8A3-7C47510002A6}"/>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4D20DD09-5EC1-6CEF-6EE7-F17E0C4830EE}"/>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CFF5523F-14DA-17D4-36C9-BA6E604E37E6}"/>
              </a:ext>
            </a:extLst>
          </p:cNvPr>
          <p:cNvSpPr>
            <a:spLocks noGrp="1"/>
          </p:cNvSpPr>
          <p:nvPr>
            <p:ph type="dt" sz="half" idx="10"/>
          </p:nvPr>
        </p:nvSpPr>
        <p:spPr/>
        <p:txBody>
          <a:bodyPr/>
          <a:lstStyle/>
          <a:p>
            <a:fld id="{7DFFC61B-FE8D-9A49-BE8B-1B1048AFD15B}" type="datetime1">
              <a:rPr lang="en-US" smtClean="0"/>
              <a:t>4/26/23</a:t>
            </a:fld>
            <a:endParaRPr lang="en-BE"/>
          </a:p>
        </p:txBody>
      </p:sp>
      <p:sp>
        <p:nvSpPr>
          <p:cNvPr id="5" name="Footer Placeholder 4">
            <a:extLst>
              <a:ext uri="{FF2B5EF4-FFF2-40B4-BE49-F238E27FC236}">
                <a16:creationId xmlns:a16="http://schemas.microsoft.com/office/drawing/2014/main" id="{12F837B3-AD87-2289-DF1E-76A8826EE02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2AA8657-9320-983D-5E63-573DF84774FF}"/>
              </a:ext>
            </a:extLst>
          </p:cNvPr>
          <p:cNvSpPr>
            <a:spLocks noGrp="1"/>
          </p:cNvSpPr>
          <p:nvPr>
            <p:ph type="sldNum" sz="quarter" idx="12"/>
          </p:nvPr>
        </p:nvSpPr>
        <p:spPr/>
        <p:txBody>
          <a:bodyPr/>
          <a:lstStyle/>
          <a:p>
            <a:fld id="{8D9E897E-CE37-E14C-AB0D-A7487315F720}" type="slidenum">
              <a:rPr lang="en-BE" smtClean="0"/>
              <a:t>‹#›</a:t>
            </a:fld>
            <a:endParaRPr lang="en-BE"/>
          </a:p>
        </p:txBody>
      </p:sp>
    </p:spTree>
    <p:extLst>
      <p:ext uri="{BB962C8B-B14F-4D97-AF65-F5344CB8AC3E}">
        <p14:creationId xmlns:p14="http://schemas.microsoft.com/office/powerpoint/2010/main" val="1157082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3E48-1E10-B8C9-F7EF-65E8882DBDE4}"/>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6CBAEF8B-691A-28C9-D7B7-CC139F6C7D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2646C6C-09D6-4F51-3BF6-16E64E1FAE54}"/>
              </a:ext>
            </a:extLst>
          </p:cNvPr>
          <p:cNvSpPr>
            <a:spLocks noGrp="1"/>
          </p:cNvSpPr>
          <p:nvPr>
            <p:ph type="dt" sz="half" idx="10"/>
          </p:nvPr>
        </p:nvSpPr>
        <p:spPr/>
        <p:txBody>
          <a:bodyPr/>
          <a:lstStyle/>
          <a:p>
            <a:fld id="{6D58721C-F0A9-A943-B5A2-F3E09192ACAF}" type="datetime1">
              <a:rPr lang="en-US" smtClean="0"/>
              <a:t>4/26/23</a:t>
            </a:fld>
            <a:endParaRPr lang="en-BE"/>
          </a:p>
        </p:txBody>
      </p:sp>
      <p:sp>
        <p:nvSpPr>
          <p:cNvPr id="5" name="Footer Placeholder 4">
            <a:extLst>
              <a:ext uri="{FF2B5EF4-FFF2-40B4-BE49-F238E27FC236}">
                <a16:creationId xmlns:a16="http://schemas.microsoft.com/office/drawing/2014/main" id="{3DA71DCC-D976-0104-0148-A3CA7BBCA4B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F36F9F5-A10A-475B-61A4-9DC098FDA388}"/>
              </a:ext>
            </a:extLst>
          </p:cNvPr>
          <p:cNvSpPr>
            <a:spLocks noGrp="1"/>
          </p:cNvSpPr>
          <p:nvPr>
            <p:ph type="sldNum" sz="quarter" idx="12"/>
          </p:nvPr>
        </p:nvSpPr>
        <p:spPr/>
        <p:txBody>
          <a:bodyPr/>
          <a:lstStyle/>
          <a:p>
            <a:fld id="{8D9E897E-CE37-E14C-AB0D-A7487315F720}" type="slidenum">
              <a:rPr lang="en-BE" smtClean="0"/>
              <a:t>‹#›</a:t>
            </a:fld>
            <a:endParaRPr lang="en-BE"/>
          </a:p>
        </p:txBody>
      </p:sp>
    </p:spTree>
    <p:extLst>
      <p:ext uri="{BB962C8B-B14F-4D97-AF65-F5344CB8AC3E}">
        <p14:creationId xmlns:p14="http://schemas.microsoft.com/office/powerpoint/2010/main" val="372383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EAF4-6CB8-67C8-B9C7-6491B42E6C8F}"/>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2C26D34A-F62C-02A1-56C9-9019A50E8006}"/>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9362FE-569A-B7CE-DE55-2A903D94BAB4}"/>
              </a:ext>
            </a:extLst>
          </p:cNvPr>
          <p:cNvSpPr>
            <a:spLocks noGrp="1"/>
          </p:cNvSpPr>
          <p:nvPr>
            <p:ph type="dt" sz="half" idx="10"/>
          </p:nvPr>
        </p:nvSpPr>
        <p:spPr/>
        <p:txBody>
          <a:bodyPr/>
          <a:lstStyle/>
          <a:p>
            <a:fld id="{CFBF8DBF-4316-454F-A8F5-951B15CC7457}" type="datetime1">
              <a:rPr lang="en-US" smtClean="0"/>
              <a:t>4/26/23</a:t>
            </a:fld>
            <a:endParaRPr lang="en-BE"/>
          </a:p>
        </p:txBody>
      </p:sp>
      <p:sp>
        <p:nvSpPr>
          <p:cNvPr id="5" name="Footer Placeholder 4">
            <a:extLst>
              <a:ext uri="{FF2B5EF4-FFF2-40B4-BE49-F238E27FC236}">
                <a16:creationId xmlns:a16="http://schemas.microsoft.com/office/drawing/2014/main" id="{7FCC5FE3-63ED-EEA1-E935-6ECAF756E91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D86B04E-B6DB-CCC9-DCA8-5B37D523FD7F}"/>
              </a:ext>
            </a:extLst>
          </p:cNvPr>
          <p:cNvSpPr>
            <a:spLocks noGrp="1"/>
          </p:cNvSpPr>
          <p:nvPr>
            <p:ph type="sldNum" sz="quarter" idx="12"/>
          </p:nvPr>
        </p:nvSpPr>
        <p:spPr/>
        <p:txBody>
          <a:bodyPr/>
          <a:lstStyle/>
          <a:p>
            <a:fld id="{8D9E897E-CE37-E14C-AB0D-A7487315F720}" type="slidenum">
              <a:rPr lang="en-BE" smtClean="0"/>
              <a:t>‹#›</a:t>
            </a:fld>
            <a:endParaRPr lang="en-BE"/>
          </a:p>
        </p:txBody>
      </p:sp>
    </p:spTree>
    <p:extLst>
      <p:ext uri="{BB962C8B-B14F-4D97-AF65-F5344CB8AC3E}">
        <p14:creationId xmlns:p14="http://schemas.microsoft.com/office/powerpoint/2010/main" val="242645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3BC3-D0DF-B7E8-74D6-7197F8F3EC1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76E5A7A4-2D1A-FAB5-0D2F-6B75E7D8791F}"/>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1CD3E219-3DCD-C0B3-A6CE-DB557A6D0409}"/>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A71D7E90-F54B-84A5-7DC8-D98E41438265}"/>
              </a:ext>
            </a:extLst>
          </p:cNvPr>
          <p:cNvSpPr>
            <a:spLocks noGrp="1"/>
          </p:cNvSpPr>
          <p:nvPr>
            <p:ph type="dt" sz="half" idx="10"/>
          </p:nvPr>
        </p:nvSpPr>
        <p:spPr/>
        <p:txBody>
          <a:bodyPr/>
          <a:lstStyle/>
          <a:p>
            <a:fld id="{9419568C-F1AC-C441-AB45-6F3D27438DF3}" type="datetime1">
              <a:rPr lang="en-US" smtClean="0"/>
              <a:t>4/26/23</a:t>
            </a:fld>
            <a:endParaRPr lang="en-BE"/>
          </a:p>
        </p:txBody>
      </p:sp>
      <p:sp>
        <p:nvSpPr>
          <p:cNvPr id="6" name="Footer Placeholder 5">
            <a:extLst>
              <a:ext uri="{FF2B5EF4-FFF2-40B4-BE49-F238E27FC236}">
                <a16:creationId xmlns:a16="http://schemas.microsoft.com/office/drawing/2014/main" id="{21EFF17E-D6DC-F809-FD12-0DA54C3D59E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863DDBB-508F-3FB2-5AAD-D35AE3F361B9}"/>
              </a:ext>
            </a:extLst>
          </p:cNvPr>
          <p:cNvSpPr>
            <a:spLocks noGrp="1"/>
          </p:cNvSpPr>
          <p:nvPr>
            <p:ph type="sldNum" sz="quarter" idx="12"/>
          </p:nvPr>
        </p:nvSpPr>
        <p:spPr/>
        <p:txBody>
          <a:bodyPr/>
          <a:lstStyle/>
          <a:p>
            <a:fld id="{8D9E897E-CE37-E14C-AB0D-A7487315F720}" type="slidenum">
              <a:rPr lang="en-BE" smtClean="0"/>
              <a:t>‹#›</a:t>
            </a:fld>
            <a:endParaRPr lang="en-BE"/>
          </a:p>
        </p:txBody>
      </p:sp>
    </p:spTree>
    <p:extLst>
      <p:ext uri="{BB962C8B-B14F-4D97-AF65-F5344CB8AC3E}">
        <p14:creationId xmlns:p14="http://schemas.microsoft.com/office/powerpoint/2010/main" val="931505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75BD-AAF2-8E3C-4192-5C42DE7FFCB7}"/>
              </a:ext>
            </a:extLst>
          </p:cNvPr>
          <p:cNvSpPr>
            <a:spLocks noGrp="1"/>
          </p:cNvSpPr>
          <p:nvPr>
            <p:ph type="title"/>
          </p:nvPr>
        </p:nvSpPr>
        <p:spPr>
          <a:xfrm>
            <a:off x="630238" y="274638"/>
            <a:ext cx="7886700" cy="993775"/>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854ADF90-53AC-35B3-AE40-BE577D1AD592}"/>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CD894A3-1AFF-9DD3-C290-5E7D6794CA6D}"/>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635EF3FE-F452-810C-CAD0-1851F69043C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4F7704B-887F-7D34-5648-CFB8FF73702C}"/>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BB6969DB-D10D-0C65-EAF0-B55F1D3DBAC3}"/>
              </a:ext>
            </a:extLst>
          </p:cNvPr>
          <p:cNvSpPr>
            <a:spLocks noGrp="1"/>
          </p:cNvSpPr>
          <p:nvPr>
            <p:ph type="dt" sz="half" idx="10"/>
          </p:nvPr>
        </p:nvSpPr>
        <p:spPr/>
        <p:txBody>
          <a:bodyPr/>
          <a:lstStyle/>
          <a:p>
            <a:fld id="{DB48E19C-CB7D-C741-98AB-06B2BEE36771}" type="datetime1">
              <a:rPr lang="en-US" smtClean="0"/>
              <a:t>4/26/23</a:t>
            </a:fld>
            <a:endParaRPr lang="en-BE"/>
          </a:p>
        </p:txBody>
      </p:sp>
      <p:sp>
        <p:nvSpPr>
          <p:cNvPr id="8" name="Footer Placeholder 7">
            <a:extLst>
              <a:ext uri="{FF2B5EF4-FFF2-40B4-BE49-F238E27FC236}">
                <a16:creationId xmlns:a16="http://schemas.microsoft.com/office/drawing/2014/main" id="{6B56F987-CC32-8A0E-8B8B-6A0DC8BD4718}"/>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CE2B94C9-5034-787A-49D7-B80B6BBD8610}"/>
              </a:ext>
            </a:extLst>
          </p:cNvPr>
          <p:cNvSpPr>
            <a:spLocks noGrp="1"/>
          </p:cNvSpPr>
          <p:nvPr>
            <p:ph type="sldNum" sz="quarter" idx="12"/>
          </p:nvPr>
        </p:nvSpPr>
        <p:spPr/>
        <p:txBody>
          <a:bodyPr/>
          <a:lstStyle/>
          <a:p>
            <a:fld id="{8D9E897E-CE37-E14C-AB0D-A7487315F720}" type="slidenum">
              <a:rPr lang="en-BE" smtClean="0"/>
              <a:t>‹#›</a:t>
            </a:fld>
            <a:endParaRPr lang="en-BE"/>
          </a:p>
        </p:txBody>
      </p:sp>
    </p:spTree>
    <p:extLst>
      <p:ext uri="{BB962C8B-B14F-4D97-AF65-F5344CB8AC3E}">
        <p14:creationId xmlns:p14="http://schemas.microsoft.com/office/powerpoint/2010/main" val="1682048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9A67-209C-B0FB-8072-1A2A704AD77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764C98EE-BD69-896F-5477-4315E49AE15D}"/>
              </a:ext>
            </a:extLst>
          </p:cNvPr>
          <p:cNvSpPr>
            <a:spLocks noGrp="1"/>
          </p:cNvSpPr>
          <p:nvPr>
            <p:ph type="dt" sz="half" idx="10"/>
          </p:nvPr>
        </p:nvSpPr>
        <p:spPr/>
        <p:txBody>
          <a:bodyPr/>
          <a:lstStyle/>
          <a:p>
            <a:fld id="{72A0373B-1D70-5042-A123-C2283D28E9B9}" type="datetime1">
              <a:rPr lang="en-US" smtClean="0"/>
              <a:t>4/26/23</a:t>
            </a:fld>
            <a:endParaRPr lang="en-BE"/>
          </a:p>
        </p:txBody>
      </p:sp>
      <p:sp>
        <p:nvSpPr>
          <p:cNvPr id="4" name="Footer Placeholder 3">
            <a:extLst>
              <a:ext uri="{FF2B5EF4-FFF2-40B4-BE49-F238E27FC236}">
                <a16:creationId xmlns:a16="http://schemas.microsoft.com/office/drawing/2014/main" id="{6971F036-1381-4715-4F20-E90484EF8C21}"/>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E523628D-C976-9F9E-A6C0-282F8B7810B0}"/>
              </a:ext>
            </a:extLst>
          </p:cNvPr>
          <p:cNvSpPr>
            <a:spLocks noGrp="1"/>
          </p:cNvSpPr>
          <p:nvPr>
            <p:ph type="sldNum" sz="quarter" idx="12"/>
          </p:nvPr>
        </p:nvSpPr>
        <p:spPr/>
        <p:txBody>
          <a:bodyPr/>
          <a:lstStyle/>
          <a:p>
            <a:fld id="{8D9E897E-CE37-E14C-AB0D-A7487315F720}" type="slidenum">
              <a:rPr lang="en-BE" smtClean="0"/>
              <a:t>‹#›</a:t>
            </a:fld>
            <a:endParaRPr lang="en-BE"/>
          </a:p>
        </p:txBody>
      </p:sp>
    </p:spTree>
    <p:extLst>
      <p:ext uri="{BB962C8B-B14F-4D97-AF65-F5344CB8AC3E}">
        <p14:creationId xmlns:p14="http://schemas.microsoft.com/office/powerpoint/2010/main" val="864512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413F7-5D10-FBEC-1B7F-C3187A451CB1}"/>
              </a:ext>
            </a:extLst>
          </p:cNvPr>
          <p:cNvSpPr>
            <a:spLocks noGrp="1"/>
          </p:cNvSpPr>
          <p:nvPr>
            <p:ph type="dt" sz="half" idx="10"/>
          </p:nvPr>
        </p:nvSpPr>
        <p:spPr/>
        <p:txBody>
          <a:bodyPr/>
          <a:lstStyle/>
          <a:p>
            <a:fld id="{1C4AC5F3-03AD-0F49-A891-F3B39D64D104}" type="datetime1">
              <a:rPr lang="en-US" smtClean="0"/>
              <a:t>4/26/23</a:t>
            </a:fld>
            <a:endParaRPr lang="en-BE"/>
          </a:p>
        </p:txBody>
      </p:sp>
      <p:sp>
        <p:nvSpPr>
          <p:cNvPr id="3" name="Footer Placeholder 2">
            <a:extLst>
              <a:ext uri="{FF2B5EF4-FFF2-40B4-BE49-F238E27FC236}">
                <a16:creationId xmlns:a16="http://schemas.microsoft.com/office/drawing/2014/main" id="{059B242B-2AC4-CB35-AE2B-BAC148A8E77C}"/>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684B7CE7-2023-5266-13DE-1FD916A41810}"/>
              </a:ext>
            </a:extLst>
          </p:cNvPr>
          <p:cNvSpPr>
            <a:spLocks noGrp="1"/>
          </p:cNvSpPr>
          <p:nvPr>
            <p:ph type="sldNum" sz="quarter" idx="12"/>
          </p:nvPr>
        </p:nvSpPr>
        <p:spPr/>
        <p:txBody>
          <a:bodyPr/>
          <a:lstStyle/>
          <a:p>
            <a:fld id="{8D9E897E-CE37-E14C-AB0D-A7487315F720}" type="slidenum">
              <a:rPr lang="en-BE" smtClean="0"/>
              <a:t>‹#›</a:t>
            </a:fld>
            <a:endParaRPr lang="en-BE"/>
          </a:p>
        </p:txBody>
      </p:sp>
    </p:spTree>
    <p:extLst>
      <p:ext uri="{BB962C8B-B14F-4D97-AF65-F5344CB8AC3E}">
        <p14:creationId xmlns:p14="http://schemas.microsoft.com/office/powerpoint/2010/main" val="32153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B5EA-5B1C-AA73-1DFD-159F1EF1DC9D}"/>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1B522DD9-2D2B-F6B9-3DCF-DDC69DDFACF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A8E48851-B529-747C-01A8-11CDED7D698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F75EF3-9009-C443-1A7F-2AC81CF728CC}"/>
              </a:ext>
            </a:extLst>
          </p:cNvPr>
          <p:cNvSpPr>
            <a:spLocks noGrp="1"/>
          </p:cNvSpPr>
          <p:nvPr>
            <p:ph type="dt" sz="half" idx="10"/>
          </p:nvPr>
        </p:nvSpPr>
        <p:spPr/>
        <p:txBody>
          <a:bodyPr/>
          <a:lstStyle/>
          <a:p>
            <a:fld id="{1195B761-AB52-7449-A117-B5E16104F659}" type="datetime1">
              <a:rPr lang="en-US" smtClean="0"/>
              <a:t>4/26/23</a:t>
            </a:fld>
            <a:endParaRPr lang="en-BE"/>
          </a:p>
        </p:txBody>
      </p:sp>
      <p:sp>
        <p:nvSpPr>
          <p:cNvPr id="6" name="Footer Placeholder 5">
            <a:extLst>
              <a:ext uri="{FF2B5EF4-FFF2-40B4-BE49-F238E27FC236}">
                <a16:creationId xmlns:a16="http://schemas.microsoft.com/office/drawing/2014/main" id="{5FE06F26-134B-DEC1-F3C1-FE124F66843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32BB71D-EB3C-6CF6-6C74-36FA3D764C10}"/>
              </a:ext>
            </a:extLst>
          </p:cNvPr>
          <p:cNvSpPr>
            <a:spLocks noGrp="1"/>
          </p:cNvSpPr>
          <p:nvPr>
            <p:ph type="sldNum" sz="quarter" idx="12"/>
          </p:nvPr>
        </p:nvSpPr>
        <p:spPr/>
        <p:txBody>
          <a:bodyPr/>
          <a:lstStyle/>
          <a:p>
            <a:fld id="{8D9E897E-CE37-E14C-AB0D-A7487315F720}" type="slidenum">
              <a:rPr lang="en-BE" smtClean="0"/>
              <a:t>‹#›</a:t>
            </a:fld>
            <a:endParaRPr lang="en-BE"/>
          </a:p>
        </p:txBody>
      </p:sp>
    </p:spTree>
    <p:extLst>
      <p:ext uri="{BB962C8B-B14F-4D97-AF65-F5344CB8AC3E}">
        <p14:creationId xmlns:p14="http://schemas.microsoft.com/office/powerpoint/2010/main" val="81828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5D3BBE-7167-CC46-872D-61C4FB09624E}" type="datetime1">
              <a:rPr lang="en-US" smtClean="0"/>
              <a:t>4/26/23</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a:xfrm>
            <a:off x="4874" y="4767263"/>
            <a:ext cx="517640" cy="273844"/>
          </a:xfrm>
        </p:spPr>
        <p:txBody>
          <a:bodyPr/>
          <a:lstStyle/>
          <a:p>
            <a:fld id="{9508981D-8BAF-0B49-A505-A3DB90FF2743}" type="slidenum">
              <a:rPr lang="en-BE" smtClean="0"/>
              <a:t>‹#›</a:t>
            </a:fld>
            <a:r>
              <a:rPr lang="en-BE" dirty="0"/>
              <a:t>/30</a:t>
            </a:r>
          </a:p>
        </p:txBody>
      </p:sp>
    </p:spTree>
    <p:extLst>
      <p:ext uri="{BB962C8B-B14F-4D97-AF65-F5344CB8AC3E}">
        <p14:creationId xmlns:p14="http://schemas.microsoft.com/office/powerpoint/2010/main" val="1899282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FC69-2CA4-8C51-0E1B-B46407845B8C}"/>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013B9A5C-57E9-8558-B3F6-B72C947E8DB9}"/>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BD3F66A8-993F-5E81-3902-E5B1B9CD81A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AEA9BE5-4BF1-4F0B-BBC7-AA750EF41BE1}"/>
              </a:ext>
            </a:extLst>
          </p:cNvPr>
          <p:cNvSpPr>
            <a:spLocks noGrp="1"/>
          </p:cNvSpPr>
          <p:nvPr>
            <p:ph type="dt" sz="half" idx="10"/>
          </p:nvPr>
        </p:nvSpPr>
        <p:spPr/>
        <p:txBody>
          <a:bodyPr/>
          <a:lstStyle/>
          <a:p>
            <a:fld id="{995D25A2-6275-FF40-BE48-3A03E1C73F4F}" type="datetime1">
              <a:rPr lang="en-US" smtClean="0"/>
              <a:t>4/26/23</a:t>
            </a:fld>
            <a:endParaRPr lang="en-BE"/>
          </a:p>
        </p:txBody>
      </p:sp>
      <p:sp>
        <p:nvSpPr>
          <p:cNvPr id="6" name="Footer Placeholder 5">
            <a:extLst>
              <a:ext uri="{FF2B5EF4-FFF2-40B4-BE49-F238E27FC236}">
                <a16:creationId xmlns:a16="http://schemas.microsoft.com/office/drawing/2014/main" id="{E209861F-D14B-EB69-8333-358B4842B00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1330D14-3E74-6AD5-29FA-167F70EC36C9}"/>
              </a:ext>
            </a:extLst>
          </p:cNvPr>
          <p:cNvSpPr>
            <a:spLocks noGrp="1"/>
          </p:cNvSpPr>
          <p:nvPr>
            <p:ph type="sldNum" sz="quarter" idx="12"/>
          </p:nvPr>
        </p:nvSpPr>
        <p:spPr/>
        <p:txBody>
          <a:bodyPr/>
          <a:lstStyle/>
          <a:p>
            <a:fld id="{8D9E897E-CE37-E14C-AB0D-A7487315F720}" type="slidenum">
              <a:rPr lang="en-BE" smtClean="0"/>
              <a:t>‹#›</a:t>
            </a:fld>
            <a:endParaRPr lang="en-BE"/>
          </a:p>
        </p:txBody>
      </p:sp>
    </p:spTree>
    <p:extLst>
      <p:ext uri="{BB962C8B-B14F-4D97-AF65-F5344CB8AC3E}">
        <p14:creationId xmlns:p14="http://schemas.microsoft.com/office/powerpoint/2010/main" val="106378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244F-2355-E89E-C93D-CB55BFD54674}"/>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7FBE8AB5-FD7B-E50B-10CB-EE37FAD1BB1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D9AEB17-5478-6F64-0978-EE53788C3DC3}"/>
              </a:ext>
            </a:extLst>
          </p:cNvPr>
          <p:cNvSpPr>
            <a:spLocks noGrp="1"/>
          </p:cNvSpPr>
          <p:nvPr>
            <p:ph type="dt" sz="half" idx="10"/>
          </p:nvPr>
        </p:nvSpPr>
        <p:spPr/>
        <p:txBody>
          <a:bodyPr/>
          <a:lstStyle/>
          <a:p>
            <a:fld id="{A0548F74-E31C-AB46-9719-91BB4718DC52}" type="datetime1">
              <a:rPr lang="en-US" smtClean="0"/>
              <a:t>4/26/23</a:t>
            </a:fld>
            <a:endParaRPr lang="en-BE"/>
          </a:p>
        </p:txBody>
      </p:sp>
      <p:sp>
        <p:nvSpPr>
          <p:cNvPr id="5" name="Footer Placeholder 4">
            <a:extLst>
              <a:ext uri="{FF2B5EF4-FFF2-40B4-BE49-F238E27FC236}">
                <a16:creationId xmlns:a16="http://schemas.microsoft.com/office/drawing/2014/main" id="{5E4F141E-0C72-EC38-04AC-6C478FBED20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8B15336-44CA-3923-1771-124C0CC5B090}"/>
              </a:ext>
            </a:extLst>
          </p:cNvPr>
          <p:cNvSpPr>
            <a:spLocks noGrp="1"/>
          </p:cNvSpPr>
          <p:nvPr>
            <p:ph type="sldNum" sz="quarter" idx="12"/>
          </p:nvPr>
        </p:nvSpPr>
        <p:spPr/>
        <p:txBody>
          <a:bodyPr/>
          <a:lstStyle/>
          <a:p>
            <a:fld id="{8D9E897E-CE37-E14C-AB0D-A7487315F720}" type="slidenum">
              <a:rPr lang="en-BE" smtClean="0"/>
              <a:t>‹#›</a:t>
            </a:fld>
            <a:endParaRPr lang="en-BE"/>
          </a:p>
        </p:txBody>
      </p:sp>
    </p:spTree>
    <p:extLst>
      <p:ext uri="{BB962C8B-B14F-4D97-AF65-F5344CB8AC3E}">
        <p14:creationId xmlns:p14="http://schemas.microsoft.com/office/powerpoint/2010/main" val="2328643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03992-3DA7-2249-ED37-D4523C91FC08}"/>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C20A8BF4-13CE-0F7A-265C-DED6F98EF5FE}"/>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63FA2D53-5534-D9D7-8323-BBCFC79E0EDA}"/>
              </a:ext>
            </a:extLst>
          </p:cNvPr>
          <p:cNvSpPr>
            <a:spLocks noGrp="1"/>
          </p:cNvSpPr>
          <p:nvPr>
            <p:ph type="dt" sz="half" idx="10"/>
          </p:nvPr>
        </p:nvSpPr>
        <p:spPr/>
        <p:txBody>
          <a:bodyPr/>
          <a:lstStyle/>
          <a:p>
            <a:fld id="{D21476E4-6093-9346-8B5E-AEF27080F4DC}" type="datetime1">
              <a:rPr lang="en-US" smtClean="0"/>
              <a:t>4/26/23</a:t>
            </a:fld>
            <a:endParaRPr lang="en-BE"/>
          </a:p>
        </p:txBody>
      </p:sp>
      <p:sp>
        <p:nvSpPr>
          <p:cNvPr id="5" name="Footer Placeholder 4">
            <a:extLst>
              <a:ext uri="{FF2B5EF4-FFF2-40B4-BE49-F238E27FC236}">
                <a16:creationId xmlns:a16="http://schemas.microsoft.com/office/drawing/2014/main" id="{3A167F28-4564-9741-B441-185210D4A04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5319816-96C1-63A6-3F1E-1E029D5C6720}"/>
              </a:ext>
            </a:extLst>
          </p:cNvPr>
          <p:cNvSpPr>
            <a:spLocks noGrp="1"/>
          </p:cNvSpPr>
          <p:nvPr>
            <p:ph type="sldNum" sz="quarter" idx="12"/>
          </p:nvPr>
        </p:nvSpPr>
        <p:spPr/>
        <p:txBody>
          <a:bodyPr/>
          <a:lstStyle/>
          <a:p>
            <a:fld id="{8D9E897E-CE37-E14C-AB0D-A7487315F720}" type="slidenum">
              <a:rPr lang="en-BE" smtClean="0"/>
              <a:t>‹#›</a:t>
            </a:fld>
            <a:endParaRPr lang="en-BE"/>
          </a:p>
        </p:txBody>
      </p:sp>
    </p:spTree>
    <p:extLst>
      <p:ext uri="{BB962C8B-B14F-4D97-AF65-F5344CB8AC3E}">
        <p14:creationId xmlns:p14="http://schemas.microsoft.com/office/powerpoint/2010/main" val="116750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A5F3F12-5B02-DE4C-AB9B-32B2D260AEA1}" type="datetime1">
              <a:rPr lang="en-US" smtClean="0"/>
              <a:t>4/26/23</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9508981D-8BAF-0B49-A505-A3DB90FF2743}" type="slidenum">
              <a:rPr lang="en-BE" smtClean="0"/>
              <a:t>‹#›</a:t>
            </a:fld>
            <a:endParaRPr lang="en-BE"/>
          </a:p>
        </p:txBody>
      </p:sp>
    </p:spTree>
    <p:extLst>
      <p:ext uri="{BB962C8B-B14F-4D97-AF65-F5344CB8AC3E}">
        <p14:creationId xmlns:p14="http://schemas.microsoft.com/office/powerpoint/2010/main" val="286924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B5C88A5-0553-C042-9D4A-F5A9D664E07E}" type="datetime1">
              <a:rPr lang="en-US" smtClean="0"/>
              <a:t>4/26/23</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9508981D-8BAF-0B49-A505-A3DB90FF2743}" type="slidenum">
              <a:rPr lang="en-BE" smtClean="0"/>
              <a:t>‹#›</a:t>
            </a:fld>
            <a:endParaRPr lang="en-BE"/>
          </a:p>
        </p:txBody>
      </p:sp>
    </p:spTree>
    <p:extLst>
      <p:ext uri="{BB962C8B-B14F-4D97-AF65-F5344CB8AC3E}">
        <p14:creationId xmlns:p14="http://schemas.microsoft.com/office/powerpoint/2010/main" val="3110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EEC303-8028-F741-A39C-B8898ACCA132}" type="datetime1">
              <a:rPr lang="en-US" smtClean="0"/>
              <a:t>4/26/23</a:t>
            </a:fld>
            <a:endParaRPr lang="en-BE"/>
          </a:p>
        </p:txBody>
      </p:sp>
      <p:sp>
        <p:nvSpPr>
          <p:cNvPr id="8" name="Footer Placeholder 7"/>
          <p:cNvSpPr>
            <a:spLocks noGrp="1"/>
          </p:cNvSpPr>
          <p:nvPr>
            <p:ph type="ftr" sz="quarter" idx="11"/>
          </p:nvPr>
        </p:nvSpPr>
        <p:spPr/>
        <p:txBody>
          <a:bodyPr/>
          <a:lstStyle/>
          <a:p>
            <a:endParaRPr lang="en-BE"/>
          </a:p>
        </p:txBody>
      </p:sp>
      <p:sp>
        <p:nvSpPr>
          <p:cNvPr id="9" name="Slide Number Placeholder 8"/>
          <p:cNvSpPr>
            <a:spLocks noGrp="1"/>
          </p:cNvSpPr>
          <p:nvPr>
            <p:ph type="sldNum" sz="quarter" idx="12"/>
          </p:nvPr>
        </p:nvSpPr>
        <p:spPr/>
        <p:txBody>
          <a:bodyPr/>
          <a:lstStyle/>
          <a:p>
            <a:fld id="{9508981D-8BAF-0B49-A505-A3DB90FF2743}" type="slidenum">
              <a:rPr lang="en-BE" smtClean="0"/>
              <a:t>‹#›</a:t>
            </a:fld>
            <a:endParaRPr lang="en-BE"/>
          </a:p>
        </p:txBody>
      </p:sp>
    </p:spTree>
    <p:extLst>
      <p:ext uri="{BB962C8B-B14F-4D97-AF65-F5344CB8AC3E}">
        <p14:creationId xmlns:p14="http://schemas.microsoft.com/office/powerpoint/2010/main" val="111711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59B13D0-7E2D-7A4F-840E-5DD18BE93D73}" type="datetime1">
              <a:rPr lang="en-US" smtClean="0"/>
              <a:t>4/26/23</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9508981D-8BAF-0B49-A505-A3DB90FF2743}" type="slidenum">
              <a:rPr lang="en-BE" smtClean="0"/>
              <a:t>‹#›</a:t>
            </a:fld>
            <a:endParaRPr lang="en-BE"/>
          </a:p>
        </p:txBody>
      </p:sp>
    </p:spTree>
    <p:extLst>
      <p:ext uri="{BB962C8B-B14F-4D97-AF65-F5344CB8AC3E}">
        <p14:creationId xmlns:p14="http://schemas.microsoft.com/office/powerpoint/2010/main" val="30795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85B10-2F95-AA42-9116-012920ED01CF}" type="datetime1">
              <a:rPr lang="en-US" smtClean="0"/>
              <a:t>4/26/23</a:t>
            </a:fld>
            <a:endParaRPr lang="en-BE"/>
          </a:p>
        </p:txBody>
      </p:sp>
      <p:sp>
        <p:nvSpPr>
          <p:cNvPr id="3" name="Footer Placeholder 2"/>
          <p:cNvSpPr>
            <a:spLocks noGrp="1"/>
          </p:cNvSpPr>
          <p:nvPr>
            <p:ph type="ftr" sz="quarter" idx="11"/>
          </p:nvPr>
        </p:nvSpPr>
        <p:spPr/>
        <p:txBody>
          <a:bodyPr/>
          <a:lstStyle/>
          <a:p>
            <a:endParaRPr lang="en-BE"/>
          </a:p>
        </p:txBody>
      </p:sp>
      <p:sp>
        <p:nvSpPr>
          <p:cNvPr id="4" name="Slide Number Placeholder 3"/>
          <p:cNvSpPr>
            <a:spLocks noGrp="1"/>
          </p:cNvSpPr>
          <p:nvPr>
            <p:ph type="sldNum" sz="quarter" idx="12"/>
          </p:nvPr>
        </p:nvSpPr>
        <p:spPr/>
        <p:txBody>
          <a:bodyPr/>
          <a:lstStyle/>
          <a:p>
            <a:fld id="{9508981D-8BAF-0B49-A505-A3DB90FF2743}" type="slidenum">
              <a:rPr lang="en-BE" smtClean="0"/>
              <a:t>‹#›</a:t>
            </a:fld>
            <a:endParaRPr lang="en-BE"/>
          </a:p>
        </p:txBody>
      </p:sp>
    </p:spTree>
    <p:extLst>
      <p:ext uri="{BB962C8B-B14F-4D97-AF65-F5344CB8AC3E}">
        <p14:creationId xmlns:p14="http://schemas.microsoft.com/office/powerpoint/2010/main" val="245047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48CCA56-42D1-0245-90BF-C43D2FF1869C}" type="datetime1">
              <a:rPr lang="en-US" smtClean="0"/>
              <a:t>4/26/23</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9508981D-8BAF-0B49-A505-A3DB90FF2743}" type="slidenum">
              <a:rPr lang="en-BE" smtClean="0"/>
              <a:t>‹#›</a:t>
            </a:fld>
            <a:endParaRPr lang="en-BE"/>
          </a:p>
        </p:txBody>
      </p:sp>
    </p:spTree>
    <p:extLst>
      <p:ext uri="{BB962C8B-B14F-4D97-AF65-F5344CB8AC3E}">
        <p14:creationId xmlns:p14="http://schemas.microsoft.com/office/powerpoint/2010/main" val="116528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7750AA0-097E-3E42-A327-CD4C0935E723}" type="datetime1">
              <a:rPr lang="en-US" smtClean="0"/>
              <a:t>4/26/23</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9508981D-8BAF-0B49-A505-A3DB90FF2743}" type="slidenum">
              <a:rPr lang="en-BE" smtClean="0"/>
              <a:t>‹#›</a:t>
            </a:fld>
            <a:endParaRPr lang="en-BE"/>
          </a:p>
        </p:txBody>
      </p:sp>
    </p:spTree>
    <p:extLst>
      <p:ext uri="{BB962C8B-B14F-4D97-AF65-F5344CB8AC3E}">
        <p14:creationId xmlns:p14="http://schemas.microsoft.com/office/powerpoint/2010/main" val="388208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B5D8324-EE1E-EB4B-9A92-234AF022F8FE}" type="datetime1">
              <a:rPr lang="en-US" smtClean="0"/>
              <a:t>4/26/23</a:t>
            </a:fld>
            <a:endParaRPr lang="en-B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B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508981D-8BAF-0B49-A505-A3DB90FF2743}" type="slidenum">
              <a:rPr lang="en-BE" smtClean="0"/>
              <a:t>‹#›</a:t>
            </a:fld>
            <a:endParaRPr lang="en-BE"/>
          </a:p>
        </p:txBody>
      </p:sp>
    </p:spTree>
    <p:extLst>
      <p:ext uri="{BB962C8B-B14F-4D97-AF65-F5344CB8AC3E}">
        <p14:creationId xmlns:p14="http://schemas.microsoft.com/office/powerpoint/2010/main" val="3679647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994DF-B643-EFAF-2629-4EE408A089F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B5B0D3F4-9019-924F-B12C-45CF77D1397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9C2D6670-1BD9-CD6E-CD3A-2CDF122FD91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B3E1E39-6859-4E4E-9B08-8C18DC4875CD}" type="datetime1">
              <a:rPr lang="en-US" smtClean="0"/>
              <a:t>4/26/23</a:t>
            </a:fld>
            <a:endParaRPr lang="en-BE"/>
          </a:p>
        </p:txBody>
      </p:sp>
      <p:sp>
        <p:nvSpPr>
          <p:cNvPr id="5" name="Footer Placeholder 4">
            <a:extLst>
              <a:ext uri="{FF2B5EF4-FFF2-40B4-BE49-F238E27FC236}">
                <a16:creationId xmlns:a16="http://schemas.microsoft.com/office/drawing/2014/main" id="{C2EE30A8-58A5-35A0-76F9-EE9B90EB8BC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5E00D3CA-5FFF-816D-A470-5F75C6555EB0}"/>
              </a:ext>
            </a:extLst>
          </p:cNvPr>
          <p:cNvSpPr>
            <a:spLocks noGrp="1"/>
          </p:cNvSpPr>
          <p:nvPr>
            <p:ph type="sldNum" sz="quarter" idx="4"/>
          </p:nvPr>
        </p:nvSpPr>
        <p:spPr>
          <a:xfrm>
            <a:off x="4872" y="4767263"/>
            <a:ext cx="439265"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D9E897E-CE37-E14C-AB0D-A7487315F720}" type="slidenum">
              <a:rPr lang="en-BE" smtClean="0"/>
              <a:t>‹#›</a:t>
            </a:fld>
            <a:endParaRPr lang="en-BE"/>
          </a:p>
        </p:txBody>
      </p:sp>
    </p:spTree>
    <p:extLst>
      <p:ext uri="{BB962C8B-B14F-4D97-AF65-F5344CB8AC3E}">
        <p14:creationId xmlns:p14="http://schemas.microsoft.com/office/powerpoint/2010/main" val="11036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xml"/><Relationship Id="rId1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slide" Target="slide19.xml"/><Relationship Id="rId12" Type="http://schemas.openxmlformats.org/officeDocument/2006/relationships/slide" Target="slide22.xml"/><Relationship Id="rId1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21.xml"/><Relationship Id="rId5" Type="http://schemas.openxmlformats.org/officeDocument/2006/relationships/image" Target="../media/image3.jpeg"/><Relationship Id="rId15" Type="http://schemas.openxmlformats.org/officeDocument/2006/relationships/slide" Target="slide29.xml"/><Relationship Id="rId10" Type="http://schemas.openxmlformats.org/officeDocument/2006/relationships/slide" Target="slide8.xml"/><Relationship Id="rId4" Type="http://schemas.openxmlformats.org/officeDocument/2006/relationships/image" Target="../media/image2.png"/><Relationship Id="rId9" Type="http://schemas.openxmlformats.org/officeDocument/2006/relationships/slide" Target="slide9.xml"/><Relationship Id="rId14"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21.png"/><Relationship Id="rId7" Type="http://schemas.openxmlformats.org/officeDocument/2006/relationships/slide" Target="slide16.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29.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slide" Target="slide17.xml"/><Relationship Id="rId5" Type="http://schemas.openxmlformats.org/officeDocument/2006/relationships/image" Target="../media/image26.png"/><Relationship Id="rId10" Type="http://schemas.openxmlformats.org/officeDocument/2006/relationships/slide" Target="slide16.xml"/><Relationship Id="rId4" Type="http://schemas.openxmlformats.org/officeDocument/2006/relationships/image" Target="../media/image25.png"/><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slide" Target="slide17.xml"/><Relationship Id="rId5" Type="http://schemas.openxmlformats.org/officeDocument/2006/relationships/image" Target="../media/image32.png"/><Relationship Id="rId10" Type="http://schemas.openxmlformats.org/officeDocument/2006/relationships/slide" Target="slide16.xml"/><Relationship Id="rId4" Type="http://schemas.openxmlformats.org/officeDocument/2006/relationships/image" Target="../media/image31.png"/><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17.xml"/><Relationship Id="rId5" Type="http://schemas.openxmlformats.org/officeDocument/2006/relationships/image" Target="../media/image38.png"/><Relationship Id="rId10" Type="http://schemas.openxmlformats.org/officeDocument/2006/relationships/slide" Target="slide16.xml"/><Relationship Id="rId4" Type="http://schemas.openxmlformats.org/officeDocument/2006/relationships/image" Target="../media/image37.png"/><Relationship Id="rId9" Type="http://schemas.openxmlformats.org/officeDocument/2006/relationships/slide" Target="slide12.xml"/></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42.png"/><Relationship Id="rId7" Type="http://schemas.openxmlformats.org/officeDocument/2006/relationships/slide" Target="slide12.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slide" Target="slide17.xml"/></Relationships>
</file>

<file path=ppt/slides/_rels/slide1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46.png"/><Relationship Id="rId7" Type="http://schemas.openxmlformats.org/officeDocument/2006/relationships/slide" Target="slide12.xm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s://www.atmos-chem-phys.net/18/14715/201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hyperlink" Target="https://dx.doi.org/10.5194/acp-6-187-2006," TargetMode="External"/><Relationship Id="rId4" Type="http://schemas.openxmlformats.org/officeDocument/2006/relationships/hyperlink" Target="https://www.atmos-chem-phys.net/19/13647/2019/" TargetMode="External"/></Relationships>
</file>

<file path=ppt/slides/_rels/slide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52.png"/><Relationship Id="rId7" Type="http://schemas.openxmlformats.org/officeDocument/2006/relationships/slide" Target="slide2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9.xml"/><Relationship Id="rId10" Type="http://schemas.openxmlformats.org/officeDocument/2006/relationships/slide" Target="slide26.xml"/><Relationship Id="rId4" Type="http://schemas.openxmlformats.org/officeDocument/2006/relationships/image" Target="../media/image53.png"/><Relationship Id="rId9" Type="http://schemas.openxmlformats.org/officeDocument/2006/relationships/slide" Target="slide25.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54.png"/><Relationship Id="rId7" Type="http://schemas.openxmlformats.org/officeDocument/2006/relationships/slide" Target="slide2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9.xml"/><Relationship Id="rId10" Type="http://schemas.openxmlformats.org/officeDocument/2006/relationships/slide" Target="slide26.xml"/><Relationship Id="rId4" Type="http://schemas.openxmlformats.org/officeDocument/2006/relationships/image" Target="../media/image55.png"/><Relationship Id="rId9" Type="http://schemas.openxmlformats.org/officeDocument/2006/relationships/slide" Target="slide25.xml"/></Relationships>
</file>

<file path=ppt/slides/_rels/slide24.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7.xml"/><Relationship Id="rId3" Type="http://schemas.openxmlformats.org/officeDocument/2006/relationships/image" Target="../media/image56.png"/><Relationship Id="rId7" Type="http://schemas.openxmlformats.org/officeDocument/2006/relationships/slide" Target="slide29.xml"/><Relationship Id="rId12" Type="http://schemas.openxmlformats.org/officeDocument/2006/relationships/slide" Target="slide2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slide" Target="slide25.xml"/><Relationship Id="rId5" Type="http://schemas.openxmlformats.org/officeDocument/2006/relationships/image" Target="../media/image58.png"/><Relationship Id="rId10" Type="http://schemas.openxmlformats.org/officeDocument/2006/relationships/slide" Target="slide24.xml"/><Relationship Id="rId4" Type="http://schemas.openxmlformats.org/officeDocument/2006/relationships/image" Target="../media/image57.png"/><Relationship Id="rId9" Type="http://schemas.openxmlformats.org/officeDocument/2006/relationships/slide" Target="slide23.xml"/></Relationships>
</file>

<file path=ppt/slides/_rels/slide25.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7.xml"/><Relationship Id="rId3" Type="http://schemas.openxmlformats.org/officeDocument/2006/relationships/image" Target="../media/image60.png"/><Relationship Id="rId7" Type="http://schemas.openxmlformats.org/officeDocument/2006/relationships/slide" Target="slide29.xml"/><Relationship Id="rId12" Type="http://schemas.openxmlformats.org/officeDocument/2006/relationships/slide" Target="slide2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slide" Target="slide25.xml"/><Relationship Id="rId5" Type="http://schemas.openxmlformats.org/officeDocument/2006/relationships/image" Target="../media/image62.png"/><Relationship Id="rId10" Type="http://schemas.openxmlformats.org/officeDocument/2006/relationships/slide" Target="slide24.xml"/><Relationship Id="rId4" Type="http://schemas.openxmlformats.org/officeDocument/2006/relationships/image" Target="../media/image61.png"/><Relationship Id="rId9" Type="http://schemas.openxmlformats.org/officeDocument/2006/relationships/slide" Target="slide23.xml"/></Relationships>
</file>

<file path=ppt/slides/_rels/slide26.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7.xml"/><Relationship Id="rId3" Type="http://schemas.openxmlformats.org/officeDocument/2006/relationships/image" Target="../media/image64.png"/><Relationship Id="rId7" Type="http://schemas.openxmlformats.org/officeDocument/2006/relationships/slide" Target="slide29.xml"/><Relationship Id="rId12" Type="http://schemas.openxmlformats.org/officeDocument/2006/relationships/slide" Target="slide2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slide" Target="slide25.xml"/><Relationship Id="rId5" Type="http://schemas.openxmlformats.org/officeDocument/2006/relationships/image" Target="../media/image66.png"/><Relationship Id="rId10" Type="http://schemas.openxmlformats.org/officeDocument/2006/relationships/slide" Target="slide24.xml"/><Relationship Id="rId4" Type="http://schemas.openxmlformats.org/officeDocument/2006/relationships/image" Target="../media/image65.png"/><Relationship Id="rId9" Type="http://schemas.openxmlformats.org/officeDocument/2006/relationships/slide" Target="slide23.xml"/></Relationships>
</file>

<file path=ppt/slides/_rels/slide27.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7.xml"/><Relationship Id="rId3" Type="http://schemas.openxmlformats.org/officeDocument/2006/relationships/hyperlink" Target="https://doi.org/10.1029/2020RG000702" TargetMode="External"/><Relationship Id="rId7" Type="http://schemas.openxmlformats.org/officeDocument/2006/relationships/slide" Target="slide29.xml"/><Relationship Id="rId12" Type="http://schemas.openxmlformats.org/officeDocument/2006/relationships/slide" Target="slide2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slide" Target="slide25.xml"/><Relationship Id="rId5" Type="http://schemas.openxmlformats.org/officeDocument/2006/relationships/image" Target="../media/image68.png"/><Relationship Id="rId10" Type="http://schemas.openxmlformats.org/officeDocument/2006/relationships/slide" Target="slide24.xml"/><Relationship Id="rId4" Type="http://schemas.openxmlformats.org/officeDocument/2006/relationships/hyperlink" Target="https://doi.org/10.1002/2015JD023365" TargetMode="External"/><Relationship Id="rId9" Type="http://schemas.openxmlformats.org/officeDocument/2006/relationships/slide" Target="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hyperlink" Target="https://doi.org/10.1002/2015JD023365" TargetMode="Externa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29.xml"/><Relationship Id="rId5" Type="http://schemas.openxmlformats.org/officeDocument/2006/relationships/image" Target="../media/image9.tiff"/><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7B8471DA-9F4C-7655-59B2-D5153190C84F}"/>
              </a:ext>
            </a:extLst>
          </p:cNvPr>
          <p:cNvCxnSpPr>
            <a:cxnSpLocks/>
            <a:stCxn id="14" idx="2"/>
            <a:endCxn id="20" idx="2"/>
          </p:cNvCxnSpPr>
          <p:nvPr/>
        </p:nvCxnSpPr>
        <p:spPr>
          <a:xfrm>
            <a:off x="7550714" y="3154292"/>
            <a:ext cx="1" cy="158747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EBDADA-0C61-D25C-A2FA-804F45D84CF4}"/>
              </a:ext>
            </a:extLst>
          </p:cNvPr>
          <p:cNvCxnSpPr>
            <a:cxnSpLocks/>
            <a:stCxn id="12" idx="2"/>
            <a:endCxn id="16" idx="0"/>
          </p:cNvCxnSpPr>
          <p:nvPr/>
        </p:nvCxnSpPr>
        <p:spPr>
          <a:xfrm>
            <a:off x="1705965" y="3186559"/>
            <a:ext cx="0" cy="1314938"/>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FA01129-5316-F1DF-DD97-AABEC1AA2081}"/>
              </a:ext>
            </a:extLst>
          </p:cNvPr>
          <p:cNvSpPr txBox="1"/>
          <p:nvPr/>
        </p:nvSpPr>
        <p:spPr>
          <a:xfrm>
            <a:off x="1143000" y="-1"/>
            <a:ext cx="6858000" cy="1723549"/>
          </a:xfrm>
          <a:prstGeom prst="rect">
            <a:avLst/>
          </a:prstGeom>
          <a:noFill/>
        </p:spPr>
        <p:txBody>
          <a:bodyPr wrap="square" rtlCol="0">
            <a:spAutoFit/>
          </a:bodyPr>
          <a:lstStyle/>
          <a:p>
            <a:pPr algn="ct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Extension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and</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evaluation</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of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Integrated</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Forecast System (IFS)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cycle</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49R1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to</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stratospheric</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aerosols</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and</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chemistry</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pPr algn="ct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global</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Copernicus </a:t>
            </a:r>
            <a:r>
              <a:rPr lang="nl-NL" sz="1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Atmospheric</a:t>
            </a:r>
            <a:r>
              <a:rPr lang="nl-NL"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Monitoring Service (CAMS)</a:t>
            </a:r>
            <a:r>
              <a:rPr lang="en-BE" b="1" dirty="0">
                <a:solidFill>
                  <a:srgbClr val="C00000"/>
                </a:solidFill>
                <a:effectLst/>
              </a:rPr>
              <a:t> </a:t>
            </a:r>
          </a:p>
          <a:p>
            <a:pPr algn="ctr">
              <a:spcBef>
                <a:spcPts val="1200"/>
              </a:spcBef>
            </a:pPr>
            <a:r>
              <a:rPr lang="nl-NL" sz="1200"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Christine Bingen</a:t>
            </a:r>
            <a:r>
              <a:rPr lang="nl-NL"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Simon </a:t>
            </a:r>
            <a:r>
              <a:rPr lang="nl-NL" sz="1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Chabrillat</a:t>
            </a:r>
            <a:r>
              <a:rPr lang="nl-NL"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Quentin </a:t>
            </a:r>
            <a:r>
              <a:rPr lang="nl-NL" sz="1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Errera</a:t>
            </a:r>
            <a:r>
              <a:rPr lang="nl-NL"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Vincent </a:t>
            </a:r>
            <a:r>
              <a:rPr lang="nl-NL" sz="1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Huijnen</a:t>
            </a:r>
            <a:r>
              <a:rPr lang="nl-NL"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Daniele</a:t>
            </a:r>
            <a:r>
              <a:rPr lang="nl-NL"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Minganti</a:t>
            </a:r>
            <a:r>
              <a:rPr lang="nl-NL"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Samuel Rémy, </a:t>
            </a:r>
            <a:br>
              <a:rPr lang="nl-NL"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nl-NL" sz="1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Swen</a:t>
            </a:r>
            <a:r>
              <a:rPr lang="nl-NL"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Metzger</a:t>
            </a:r>
            <a:r>
              <a:rPr lang="nl-NL"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Jason Williams, </a:t>
            </a:r>
            <a:r>
              <a:rPr lang="nl-NL" sz="1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and</a:t>
            </a:r>
            <a:r>
              <a:rPr lang="nl-NL"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Johannes Flemming</a:t>
            </a:r>
            <a:endParaRPr lang="en-BE"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200" dirty="0">
                <a:effectLst/>
                <a:latin typeface="Calibri" panose="020F0502020204030204" pitchFamily="34" charset="0"/>
                <a:ea typeface="Calibri" panose="020F0502020204030204" pitchFamily="34" charset="0"/>
                <a:cs typeface="Times New Roman" panose="02020603050405020304" pitchFamily="18" charset="0"/>
              </a:rPr>
              <a:t>Contact: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Christine.Bingen@aeronomie.be</a:t>
            </a:r>
            <a:endParaRPr lang="en-BE" sz="1200" b="1" dirty="0">
              <a:solidFill>
                <a:srgbClr val="C00000"/>
              </a:solidFill>
            </a:endParaRPr>
          </a:p>
        </p:txBody>
      </p:sp>
      <p:pic>
        <p:nvPicPr>
          <p:cNvPr id="6" name="Picture 5">
            <a:extLst>
              <a:ext uri="{FF2B5EF4-FFF2-40B4-BE49-F238E27FC236}">
                <a16:creationId xmlns:a16="http://schemas.microsoft.com/office/drawing/2014/main" id="{850FE5DA-57A0-118E-C36A-7A79DA588433}"/>
              </a:ext>
            </a:extLst>
          </p:cNvPr>
          <p:cNvPicPr>
            <a:picLocks noChangeAspect="1"/>
          </p:cNvPicPr>
          <p:nvPr/>
        </p:nvPicPr>
        <p:blipFill>
          <a:blip r:embed="rId3"/>
          <a:stretch>
            <a:fillRect/>
          </a:stretch>
        </p:blipFill>
        <p:spPr>
          <a:xfrm>
            <a:off x="221339" y="908566"/>
            <a:ext cx="725722" cy="722660"/>
          </a:xfrm>
          <a:prstGeom prst="rect">
            <a:avLst/>
          </a:prstGeom>
        </p:spPr>
      </p:pic>
      <p:pic>
        <p:nvPicPr>
          <p:cNvPr id="8" name="Picture 7">
            <a:extLst>
              <a:ext uri="{FF2B5EF4-FFF2-40B4-BE49-F238E27FC236}">
                <a16:creationId xmlns:a16="http://schemas.microsoft.com/office/drawing/2014/main" id="{0E12927B-AC04-9049-C825-2305B8D79907}"/>
              </a:ext>
            </a:extLst>
          </p:cNvPr>
          <p:cNvPicPr>
            <a:picLocks noChangeAspect="1"/>
          </p:cNvPicPr>
          <p:nvPr/>
        </p:nvPicPr>
        <p:blipFill>
          <a:blip r:embed="rId4"/>
          <a:stretch>
            <a:fillRect/>
          </a:stretch>
        </p:blipFill>
        <p:spPr>
          <a:xfrm>
            <a:off x="0" y="24407"/>
            <a:ext cx="1143000" cy="554525"/>
          </a:xfrm>
          <a:prstGeom prst="rect">
            <a:avLst/>
          </a:prstGeom>
        </p:spPr>
      </p:pic>
      <p:pic>
        <p:nvPicPr>
          <p:cNvPr id="10" name="Picture 9">
            <a:extLst>
              <a:ext uri="{FF2B5EF4-FFF2-40B4-BE49-F238E27FC236}">
                <a16:creationId xmlns:a16="http://schemas.microsoft.com/office/drawing/2014/main" id="{90386939-49E6-7A53-9F45-54F208B197D7}"/>
              </a:ext>
            </a:extLst>
          </p:cNvPr>
          <p:cNvPicPr>
            <a:picLocks noChangeAspect="1"/>
          </p:cNvPicPr>
          <p:nvPr/>
        </p:nvPicPr>
        <p:blipFill>
          <a:blip r:embed="rId5"/>
          <a:stretch>
            <a:fillRect/>
          </a:stretch>
        </p:blipFill>
        <p:spPr>
          <a:xfrm>
            <a:off x="8281389" y="152446"/>
            <a:ext cx="725722" cy="437883"/>
          </a:xfrm>
          <a:prstGeom prst="rect">
            <a:avLst/>
          </a:prstGeom>
        </p:spPr>
      </p:pic>
      <p:sp>
        <p:nvSpPr>
          <p:cNvPr id="12" name="TextBox 11">
            <a:hlinkClick r:id="rId6" action="ppaction://hlinksldjump"/>
            <a:extLst>
              <a:ext uri="{FF2B5EF4-FFF2-40B4-BE49-F238E27FC236}">
                <a16:creationId xmlns:a16="http://schemas.microsoft.com/office/drawing/2014/main" id="{2DE0010F-1B83-0DB4-3DAB-D4F08CEC5CC2}"/>
              </a:ext>
            </a:extLst>
          </p:cNvPr>
          <p:cNvSpPr txBox="1"/>
          <p:nvPr/>
        </p:nvSpPr>
        <p:spPr>
          <a:xfrm>
            <a:off x="531751" y="1893897"/>
            <a:ext cx="2348428" cy="1292662"/>
          </a:xfrm>
          <a:prstGeom prst="rect">
            <a:avLst/>
          </a:prstGeom>
          <a:solidFill>
            <a:schemeClr val="accent2"/>
          </a:solidFill>
        </p:spPr>
        <p:txBody>
          <a:bodyPr wrap="square" rtlCol="0">
            <a:spAutoFit/>
          </a:bodyPr>
          <a:lstStyle/>
          <a:p>
            <a:pPr algn="ctr"/>
            <a:r>
              <a:rPr lang="en-BE" b="1" dirty="0">
                <a:solidFill>
                  <a:srgbClr val="002060"/>
                </a:solidFill>
              </a:rPr>
              <a:t>Stratospheric </a:t>
            </a:r>
          </a:p>
          <a:p>
            <a:pPr algn="ctr"/>
            <a:r>
              <a:rPr lang="en-BE" b="1" dirty="0">
                <a:solidFill>
                  <a:srgbClr val="002060"/>
                </a:solidFill>
              </a:rPr>
              <a:t>aerosols:</a:t>
            </a:r>
          </a:p>
          <a:p>
            <a:pPr algn="ctr"/>
            <a:r>
              <a:rPr lang="en-BE" sz="1400" i="1" dirty="0">
                <a:solidFill>
                  <a:srgbClr val="002060"/>
                </a:solidFill>
              </a:rPr>
              <a:t>How realistic is IFS’ representation of aerosols in the stratosph</a:t>
            </a:r>
            <a:r>
              <a:rPr lang="fr-BE" sz="1400" i="1" dirty="0">
                <a:solidFill>
                  <a:srgbClr val="002060"/>
                </a:solidFill>
              </a:rPr>
              <a:t>e</a:t>
            </a:r>
            <a:r>
              <a:rPr lang="en-BE" sz="1400" i="1" dirty="0">
                <a:solidFill>
                  <a:srgbClr val="002060"/>
                </a:solidFill>
              </a:rPr>
              <a:t>re ?</a:t>
            </a:r>
          </a:p>
        </p:txBody>
      </p:sp>
      <p:sp>
        <p:nvSpPr>
          <p:cNvPr id="14" name="TextBox 13">
            <a:hlinkClick r:id="rId7" action="ppaction://hlinksldjump"/>
            <a:extLst>
              <a:ext uri="{FF2B5EF4-FFF2-40B4-BE49-F238E27FC236}">
                <a16:creationId xmlns:a16="http://schemas.microsoft.com/office/drawing/2014/main" id="{01EBBB49-2A8B-A89D-3C2B-2C6899166E35}"/>
              </a:ext>
            </a:extLst>
          </p:cNvPr>
          <p:cNvSpPr txBox="1"/>
          <p:nvPr/>
        </p:nvSpPr>
        <p:spPr>
          <a:xfrm>
            <a:off x="6243614" y="1923186"/>
            <a:ext cx="2614200" cy="1231106"/>
          </a:xfrm>
          <a:prstGeom prst="rect">
            <a:avLst/>
          </a:prstGeom>
          <a:solidFill>
            <a:srgbClr val="00CC00"/>
          </a:solidFill>
        </p:spPr>
        <p:txBody>
          <a:bodyPr wrap="square" rtlCol="0">
            <a:spAutoFit/>
          </a:bodyPr>
          <a:lstStyle/>
          <a:p>
            <a:pPr algn="ctr"/>
            <a:r>
              <a:rPr lang="en-BE" b="1" dirty="0">
                <a:solidFill>
                  <a:srgbClr val="002060"/>
                </a:solidFill>
              </a:rPr>
              <a:t>Stratospheric</a:t>
            </a:r>
            <a:r>
              <a:rPr lang="fr-BE" b="1" dirty="0">
                <a:solidFill>
                  <a:srgbClr val="002060"/>
                </a:solidFill>
              </a:rPr>
              <a:t> </a:t>
            </a:r>
            <a:r>
              <a:rPr lang="en-BE" b="1" dirty="0">
                <a:solidFill>
                  <a:srgbClr val="002060"/>
                </a:solidFill>
              </a:rPr>
              <a:t>chemistry:</a:t>
            </a:r>
          </a:p>
          <a:p>
            <a:pPr algn="ctr"/>
            <a:r>
              <a:rPr lang="en-BE" sz="1400" i="1" dirty="0">
                <a:solidFill>
                  <a:srgbClr val="002060"/>
                </a:solidFill>
              </a:rPr>
              <a:t>How does the </a:t>
            </a:r>
            <a:br>
              <a:rPr lang="fr-BE" sz="1400" i="1" dirty="0">
                <a:solidFill>
                  <a:srgbClr val="002060"/>
                </a:solidFill>
              </a:rPr>
            </a:br>
            <a:r>
              <a:rPr lang="en-BE" sz="1400" i="1" dirty="0">
                <a:solidFill>
                  <a:srgbClr val="002060"/>
                </a:solidFill>
              </a:rPr>
              <a:t>BASCOE upgrade improve </a:t>
            </a:r>
            <a:br>
              <a:rPr lang="fr-BE" sz="1400" i="1" dirty="0">
                <a:solidFill>
                  <a:srgbClr val="002060"/>
                </a:solidFill>
              </a:rPr>
            </a:br>
            <a:r>
              <a:rPr lang="fr-BE" sz="1400" i="1" dirty="0">
                <a:solidFill>
                  <a:srgbClr val="002060"/>
                </a:solidFill>
              </a:rPr>
              <a:t>composition </a:t>
            </a:r>
            <a:r>
              <a:rPr lang="fr-BE" sz="1400" i="1" dirty="0" err="1">
                <a:solidFill>
                  <a:srgbClr val="002060"/>
                </a:solidFill>
              </a:rPr>
              <a:t>forecasts</a:t>
            </a:r>
            <a:r>
              <a:rPr lang="fr-BE" sz="1400" i="1" dirty="0">
                <a:solidFill>
                  <a:srgbClr val="002060"/>
                </a:solidFill>
              </a:rPr>
              <a:t> for </a:t>
            </a:r>
            <a:br>
              <a:rPr lang="fr-BE" sz="1400" i="1" dirty="0">
                <a:solidFill>
                  <a:srgbClr val="002060"/>
                </a:solidFill>
              </a:rPr>
            </a:br>
            <a:r>
              <a:rPr lang="fr-BE" sz="1400" i="1" dirty="0">
                <a:solidFill>
                  <a:srgbClr val="002060"/>
                </a:solidFill>
              </a:rPr>
              <a:t>7 </a:t>
            </a:r>
            <a:r>
              <a:rPr lang="fr-BE" sz="1400" i="1" dirty="0" err="1">
                <a:solidFill>
                  <a:srgbClr val="002060"/>
                </a:solidFill>
              </a:rPr>
              <a:t>selected</a:t>
            </a:r>
            <a:r>
              <a:rPr lang="fr-BE" sz="1400" i="1" dirty="0">
                <a:solidFill>
                  <a:srgbClr val="002060"/>
                </a:solidFill>
              </a:rPr>
              <a:t> « ozone </a:t>
            </a:r>
            <a:r>
              <a:rPr lang="fr-BE" sz="1400" i="1" dirty="0" err="1">
                <a:solidFill>
                  <a:srgbClr val="002060"/>
                </a:solidFill>
              </a:rPr>
              <a:t>hole</a:t>
            </a:r>
            <a:r>
              <a:rPr lang="fr-BE" sz="1400" i="1" dirty="0">
                <a:solidFill>
                  <a:srgbClr val="002060"/>
                </a:solidFill>
              </a:rPr>
              <a:t> » </a:t>
            </a:r>
            <a:r>
              <a:rPr lang="fr-BE" sz="1400" i="1" dirty="0" err="1">
                <a:solidFill>
                  <a:srgbClr val="002060"/>
                </a:solidFill>
              </a:rPr>
              <a:t>events</a:t>
            </a:r>
            <a:r>
              <a:rPr lang="en-BE" sz="1400" i="1" dirty="0">
                <a:solidFill>
                  <a:srgbClr val="002060"/>
                </a:solidFill>
              </a:rPr>
              <a:t> ?</a:t>
            </a:r>
          </a:p>
        </p:txBody>
      </p:sp>
      <p:sp>
        <p:nvSpPr>
          <p:cNvPr id="15" name="TextBox 14">
            <a:hlinkClick r:id="rId8" action="ppaction://hlinksldjump"/>
            <a:extLst>
              <a:ext uri="{FF2B5EF4-FFF2-40B4-BE49-F238E27FC236}">
                <a16:creationId xmlns:a16="http://schemas.microsoft.com/office/drawing/2014/main" id="{4E47CD5B-E5A4-8A3F-9982-96D39DDBDB70}"/>
              </a:ext>
            </a:extLst>
          </p:cNvPr>
          <p:cNvSpPr txBox="1"/>
          <p:nvPr/>
        </p:nvSpPr>
        <p:spPr>
          <a:xfrm>
            <a:off x="736052" y="3483768"/>
            <a:ext cx="1939826" cy="369332"/>
          </a:xfrm>
          <a:prstGeom prst="rect">
            <a:avLst/>
          </a:prstGeom>
          <a:solidFill>
            <a:schemeClr val="bg1">
              <a:lumMod val="85000"/>
            </a:schemeClr>
          </a:solidFill>
        </p:spPr>
        <p:txBody>
          <a:bodyPr wrap="none" rtlCol="0">
            <a:spAutoFit/>
          </a:bodyPr>
          <a:lstStyle/>
          <a:p>
            <a:r>
              <a:rPr lang="en-BE" dirty="0">
                <a:solidFill>
                  <a:srgbClr val="002060"/>
                </a:solidFill>
              </a:rPr>
              <a:t>Evaluation against:</a:t>
            </a:r>
          </a:p>
        </p:txBody>
      </p:sp>
      <p:grpSp>
        <p:nvGrpSpPr>
          <p:cNvPr id="27" name="Group 26">
            <a:extLst>
              <a:ext uri="{FF2B5EF4-FFF2-40B4-BE49-F238E27FC236}">
                <a16:creationId xmlns:a16="http://schemas.microsoft.com/office/drawing/2014/main" id="{9ED43B16-18BA-ADD2-84BE-CB6224C66223}"/>
              </a:ext>
            </a:extLst>
          </p:cNvPr>
          <p:cNvGrpSpPr/>
          <p:nvPr/>
        </p:nvGrpSpPr>
        <p:grpSpPr>
          <a:xfrm>
            <a:off x="361751" y="4058697"/>
            <a:ext cx="2688428" cy="812132"/>
            <a:chOff x="361751" y="4083564"/>
            <a:chExt cx="2688428" cy="812132"/>
          </a:xfrm>
        </p:grpSpPr>
        <p:sp>
          <p:nvSpPr>
            <p:cNvPr id="16" name="TextBox 15">
              <a:hlinkClick r:id="rId9" action="ppaction://hlinksldjump"/>
              <a:extLst>
                <a:ext uri="{FF2B5EF4-FFF2-40B4-BE49-F238E27FC236}">
                  <a16:creationId xmlns:a16="http://schemas.microsoft.com/office/drawing/2014/main" id="{CDB0DED7-A139-4193-A5E7-70D886B63E6B}"/>
                </a:ext>
              </a:extLst>
            </p:cNvPr>
            <p:cNvSpPr txBox="1"/>
            <p:nvPr/>
          </p:nvSpPr>
          <p:spPr>
            <a:xfrm>
              <a:off x="361751" y="4526364"/>
              <a:ext cx="2688428" cy="369332"/>
            </a:xfrm>
            <a:prstGeom prst="rect">
              <a:avLst/>
            </a:prstGeom>
            <a:solidFill>
              <a:schemeClr val="accent4">
                <a:lumMod val="40000"/>
                <a:lumOff val="60000"/>
              </a:schemeClr>
            </a:solidFill>
          </p:spPr>
          <p:txBody>
            <a:bodyPr wrap="none" rtlCol="0">
              <a:spAutoFit/>
            </a:bodyPr>
            <a:lstStyle/>
            <a:p>
              <a:r>
                <a:rPr lang="en-BE" dirty="0">
                  <a:solidFill>
                    <a:srgbClr val="002060"/>
                  </a:solidFill>
                </a:rPr>
                <a:t>GOMOS (solar occultation)</a:t>
              </a:r>
            </a:p>
          </p:txBody>
        </p:sp>
        <p:sp>
          <p:nvSpPr>
            <p:cNvPr id="17" name="TextBox 16">
              <a:hlinkClick r:id="rId10" action="ppaction://hlinksldjump"/>
              <a:extLst>
                <a:ext uri="{FF2B5EF4-FFF2-40B4-BE49-F238E27FC236}">
                  <a16:creationId xmlns:a16="http://schemas.microsoft.com/office/drawing/2014/main" id="{2B4DA157-221E-BE84-60C7-06566DF2EC1E}"/>
                </a:ext>
              </a:extLst>
            </p:cNvPr>
            <p:cNvSpPr txBox="1"/>
            <p:nvPr/>
          </p:nvSpPr>
          <p:spPr>
            <a:xfrm>
              <a:off x="570719" y="4083564"/>
              <a:ext cx="2270493" cy="369332"/>
            </a:xfrm>
            <a:prstGeom prst="rect">
              <a:avLst/>
            </a:prstGeom>
            <a:solidFill>
              <a:schemeClr val="accent4">
                <a:lumMod val="60000"/>
                <a:lumOff val="40000"/>
              </a:schemeClr>
            </a:solidFill>
          </p:spPr>
          <p:txBody>
            <a:bodyPr wrap="none" rtlCol="0">
              <a:spAutoFit/>
            </a:bodyPr>
            <a:lstStyle/>
            <a:p>
              <a:r>
                <a:rPr lang="en-BE" dirty="0">
                  <a:solidFill>
                    <a:srgbClr val="002060"/>
                  </a:solidFill>
                </a:rPr>
                <a:t>GloSSAC (Climatology)</a:t>
              </a:r>
            </a:p>
          </p:txBody>
        </p:sp>
      </p:grpSp>
      <p:sp>
        <p:nvSpPr>
          <p:cNvPr id="19" name="TextBox 18">
            <a:hlinkClick r:id="rId11" action="ppaction://hlinksldjump"/>
            <a:extLst>
              <a:ext uri="{FF2B5EF4-FFF2-40B4-BE49-F238E27FC236}">
                <a16:creationId xmlns:a16="http://schemas.microsoft.com/office/drawing/2014/main" id="{3A5303AE-C864-2031-F76E-FA26C379C5FD}"/>
              </a:ext>
            </a:extLst>
          </p:cNvPr>
          <p:cNvSpPr txBox="1"/>
          <p:nvPr/>
        </p:nvSpPr>
        <p:spPr>
          <a:xfrm>
            <a:off x="6580803" y="3484442"/>
            <a:ext cx="1939826" cy="369332"/>
          </a:xfrm>
          <a:prstGeom prst="rect">
            <a:avLst/>
          </a:prstGeom>
          <a:solidFill>
            <a:schemeClr val="bg1">
              <a:lumMod val="85000"/>
            </a:schemeClr>
          </a:solidFill>
        </p:spPr>
        <p:txBody>
          <a:bodyPr wrap="none" rtlCol="0">
            <a:spAutoFit/>
          </a:bodyPr>
          <a:lstStyle>
            <a:defPPr>
              <a:defRPr lang="en-US"/>
            </a:defPPr>
            <a:lvl1pPr>
              <a:defRPr>
                <a:solidFill>
                  <a:srgbClr val="002060"/>
                </a:solidFill>
              </a:defRPr>
            </a:lvl1pPr>
          </a:lstStyle>
          <a:p>
            <a:r>
              <a:rPr lang="en-BE" dirty="0"/>
              <a:t>Evaluation against:</a:t>
            </a:r>
          </a:p>
        </p:txBody>
      </p:sp>
      <p:sp>
        <p:nvSpPr>
          <p:cNvPr id="20" name="TextBox 19">
            <a:hlinkClick r:id="rId12" action="ppaction://hlinksldjump"/>
            <a:extLst>
              <a:ext uri="{FF2B5EF4-FFF2-40B4-BE49-F238E27FC236}">
                <a16:creationId xmlns:a16="http://schemas.microsoft.com/office/drawing/2014/main" id="{E079B77A-3738-9308-E617-0701B9659438}"/>
              </a:ext>
            </a:extLst>
          </p:cNvPr>
          <p:cNvSpPr txBox="1"/>
          <p:nvPr/>
        </p:nvSpPr>
        <p:spPr>
          <a:xfrm>
            <a:off x="6499558" y="4187764"/>
            <a:ext cx="2102313" cy="553998"/>
          </a:xfrm>
          <a:prstGeom prst="rect">
            <a:avLst/>
          </a:prstGeom>
          <a:solidFill>
            <a:schemeClr val="accent6"/>
          </a:solidFill>
        </p:spPr>
        <p:txBody>
          <a:bodyPr wrap="square" rtlCol="0">
            <a:spAutoFit/>
          </a:bodyPr>
          <a:lstStyle/>
          <a:p>
            <a:pPr algn="ctr"/>
            <a:r>
              <a:rPr lang="en-BE" dirty="0">
                <a:solidFill>
                  <a:srgbClr val="002060"/>
                </a:solidFill>
              </a:rPr>
              <a:t>Aura-MLS </a:t>
            </a:r>
            <a:br>
              <a:rPr lang="fr-BE" dirty="0">
                <a:solidFill>
                  <a:srgbClr val="002060"/>
                </a:solidFill>
              </a:rPr>
            </a:br>
            <a:r>
              <a:rPr lang="en-BE" sz="1200" dirty="0">
                <a:solidFill>
                  <a:srgbClr val="002060"/>
                </a:solidFill>
              </a:rPr>
              <a:t>(</a:t>
            </a:r>
            <a:r>
              <a:rPr lang="fr-BE" sz="1200" dirty="0">
                <a:solidFill>
                  <a:srgbClr val="002060"/>
                </a:solidFill>
              </a:rPr>
              <a:t>N</a:t>
            </a:r>
            <a:r>
              <a:rPr lang="fr-BE" sz="1200" baseline="-25000" dirty="0">
                <a:solidFill>
                  <a:srgbClr val="002060"/>
                </a:solidFill>
              </a:rPr>
              <a:t>2</a:t>
            </a:r>
            <a:r>
              <a:rPr lang="fr-BE" sz="1200" dirty="0">
                <a:solidFill>
                  <a:srgbClr val="002060"/>
                </a:solidFill>
              </a:rPr>
              <a:t>O, H</a:t>
            </a:r>
            <a:r>
              <a:rPr lang="fr-BE" sz="1200" baseline="-25000" dirty="0">
                <a:solidFill>
                  <a:srgbClr val="002060"/>
                </a:solidFill>
              </a:rPr>
              <a:t>2</a:t>
            </a:r>
            <a:r>
              <a:rPr lang="fr-BE" sz="1200" dirty="0">
                <a:solidFill>
                  <a:srgbClr val="002060"/>
                </a:solidFill>
              </a:rPr>
              <a:t>O, HNO</a:t>
            </a:r>
            <a:r>
              <a:rPr lang="fr-BE" sz="1200" baseline="-25000" dirty="0">
                <a:solidFill>
                  <a:srgbClr val="002060"/>
                </a:solidFill>
              </a:rPr>
              <a:t>3</a:t>
            </a:r>
            <a:r>
              <a:rPr lang="fr-BE" sz="1200" dirty="0">
                <a:solidFill>
                  <a:srgbClr val="002060"/>
                </a:solidFill>
              </a:rPr>
              <a:t>, </a:t>
            </a:r>
            <a:r>
              <a:rPr lang="fr-BE" sz="1200" dirty="0" err="1">
                <a:solidFill>
                  <a:srgbClr val="002060"/>
                </a:solidFill>
              </a:rPr>
              <a:t>HCl</a:t>
            </a:r>
            <a:r>
              <a:rPr lang="fr-BE" sz="1200" dirty="0">
                <a:solidFill>
                  <a:srgbClr val="002060"/>
                </a:solidFill>
              </a:rPr>
              <a:t>, </a:t>
            </a:r>
            <a:r>
              <a:rPr lang="fr-BE" sz="1200" dirty="0" err="1">
                <a:solidFill>
                  <a:srgbClr val="002060"/>
                </a:solidFill>
              </a:rPr>
              <a:t>ClO</a:t>
            </a:r>
            <a:r>
              <a:rPr lang="fr-BE" sz="1200" dirty="0">
                <a:solidFill>
                  <a:srgbClr val="002060"/>
                </a:solidFill>
              </a:rPr>
              <a:t>, O</a:t>
            </a:r>
            <a:r>
              <a:rPr lang="fr-BE" sz="1200" baseline="-25000" dirty="0">
                <a:solidFill>
                  <a:srgbClr val="002060"/>
                </a:solidFill>
              </a:rPr>
              <a:t>3</a:t>
            </a:r>
            <a:r>
              <a:rPr lang="fr-BE" sz="1200" dirty="0">
                <a:solidFill>
                  <a:srgbClr val="002060"/>
                </a:solidFill>
              </a:rPr>
              <a:t>)  </a:t>
            </a:r>
            <a:endParaRPr lang="en-BE" sz="1200" dirty="0">
              <a:solidFill>
                <a:srgbClr val="002060"/>
              </a:solidFill>
            </a:endParaRPr>
          </a:p>
        </p:txBody>
      </p:sp>
      <p:grpSp>
        <p:nvGrpSpPr>
          <p:cNvPr id="31" name="Group 30">
            <a:extLst>
              <a:ext uri="{FF2B5EF4-FFF2-40B4-BE49-F238E27FC236}">
                <a16:creationId xmlns:a16="http://schemas.microsoft.com/office/drawing/2014/main" id="{51641D6C-438C-FC1D-B07D-E8028D9E7DA3}"/>
              </a:ext>
            </a:extLst>
          </p:cNvPr>
          <p:cNvGrpSpPr/>
          <p:nvPr/>
        </p:nvGrpSpPr>
        <p:grpSpPr>
          <a:xfrm>
            <a:off x="3610875" y="1938575"/>
            <a:ext cx="1926061" cy="2999401"/>
            <a:chOff x="3663129" y="1938575"/>
            <a:chExt cx="1926061" cy="2999401"/>
          </a:xfrm>
        </p:grpSpPr>
        <p:sp>
          <p:nvSpPr>
            <p:cNvPr id="28" name="TextBox 27">
              <a:hlinkClick r:id="rId13" action="ppaction://hlinksldjump"/>
              <a:extLst>
                <a:ext uri="{FF2B5EF4-FFF2-40B4-BE49-F238E27FC236}">
                  <a16:creationId xmlns:a16="http://schemas.microsoft.com/office/drawing/2014/main" id="{280B7927-DB2B-68E8-C9AD-451DAE0C0A8D}"/>
                </a:ext>
              </a:extLst>
            </p:cNvPr>
            <p:cNvSpPr txBox="1"/>
            <p:nvPr/>
          </p:nvSpPr>
          <p:spPr>
            <a:xfrm>
              <a:off x="3663129" y="1938575"/>
              <a:ext cx="1926061" cy="1200329"/>
            </a:xfrm>
            <a:prstGeom prst="rect">
              <a:avLst/>
            </a:prstGeom>
            <a:solidFill>
              <a:srgbClr val="00B0F0"/>
            </a:solidFill>
          </p:spPr>
          <p:txBody>
            <a:bodyPr wrap="square" rtlCol="0">
              <a:spAutoFit/>
            </a:bodyPr>
            <a:lstStyle/>
            <a:p>
              <a:pPr algn="ctr"/>
              <a:r>
                <a:rPr lang="en-BE" b="1" dirty="0">
                  <a:solidFill>
                    <a:srgbClr val="002060"/>
                  </a:solidFill>
                </a:rPr>
                <a:t>The </a:t>
              </a:r>
            </a:p>
            <a:p>
              <a:pPr algn="ctr"/>
              <a:r>
                <a:rPr lang="en-BE" b="1" dirty="0">
                  <a:solidFill>
                    <a:srgbClr val="002060"/>
                  </a:solidFill>
                </a:rPr>
                <a:t>IFS-C</a:t>
              </a:r>
              <a:r>
                <a:rPr lang="fr-BE" b="1" dirty="0" err="1">
                  <a:solidFill>
                    <a:srgbClr val="002060"/>
                  </a:solidFill>
                </a:rPr>
                <a:t>omposition</a:t>
              </a:r>
              <a:br>
                <a:rPr lang="fr-BE" b="1" dirty="0">
                  <a:solidFill>
                    <a:srgbClr val="002060"/>
                  </a:solidFill>
                </a:rPr>
              </a:br>
              <a:r>
                <a:rPr lang="en-BE" b="1" dirty="0">
                  <a:solidFill>
                    <a:srgbClr val="002060"/>
                  </a:solidFill>
                </a:rPr>
                <a:t>model</a:t>
              </a:r>
              <a:br>
                <a:rPr lang="fr-BE" b="1" dirty="0">
                  <a:solidFill>
                    <a:srgbClr val="002060"/>
                  </a:solidFill>
                </a:rPr>
              </a:br>
              <a:r>
                <a:rPr lang="fr-BE" b="1" dirty="0" err="1">
                  <a:solidFill>
                    <a:srgbClr val="002060"/>
                  </a:solidFill>
                </a:rPr>
                <a:t>used</a:t>
              </a:r>
              <a:r>
                <a:rPr lang="fr-BE" b="1" dirty="0">
                  <a:solidFill>
                    <a:srgbClr val="002060"/>
                  </a:solidFill>
                </a:rPr>
                <a:t> by CAMS</a:t>
              </a:r>
              <a:endParaRPr lang="en-BE" b="1" dirty="0">
                <a:solidFill>
                  <a:srgbClr val="002060"/>
                </a:solidFill>
              </a:endParaRPr>
            </a:p>
          </p:txBody>
        </p:sp>
        <p:sp>
          <p:nvSpPr>
            <p:cNvPr id="30" name="TextBox 29">
              <a:hlinkClick r:id="rId14" action="ppaction://hlinksldjump"/>
              <a:extLst>
                <a:ext uri="{FF2B5EF4-FFF2-40B4-BE49-F238E27FC236}">
                  <a16:creationId xmlns:a16="http://schemas.microsoft.com/office/drawing/2014/main" id="{53E15B20-990F-95F5-E682-52F3D9D69603}"/>
                </a:ext>
              </a:extLst>
            </p:cNvPr>
            <p:cNvSpPr txBox="1"/>
            <p:nvPr/>
          </p:nvSpPr>
          <p:spPr>
            <a:xfrm>
              <a:off x="3969569" y="3669108"/>
              <a:ext cx="1313180" cy="461665"/>
            </a:xfrm>
            <a:prstGeom prst="rect">
              <a:avLst/>
            </a:prstGeom>
            <a:solidFill>
              <a:srgbClr val="002060"/>
            </a:solidFill>
            <a:ln w="28575">
              <a:solidFill>
                <a:srgbClr val="002060"/>
              </a:solidFill>
            </a:ln>
          </p:spPr>
          <p:txBody>
            <a:bodyPr wrap="none" rtlCol="0">
              <a:spAutoFit/>
            </a:bodyPr>
            <a:lstStyle/>
            <a:p>
              <a:pPr algn="ctr"/>
              <a:r>
                <a:rPr lang="en-BE" sz="2400" dirty="0">
                  <a:solidFill>
                    <a:schemeClr val="bg1"/>
                  </a:solidFill>
                  <a:latin typeface="Helvetica" pitchFamily="2" charset="0"/>
                  <a:cs typeface="Times New Roman" panose="02020603050405020304" pitchFamily="18" charset="0"/>
                </a:rPr>
                <a:t>Abstract</a:t>
              </a:r>
            </a:p>
          </p:txBody>
        </p:sp>
        <p:sp>
          <p:nvSpPr>
            <p:cNvPr id="35" name="TextBox 34">
              <a:hlinkClick r:id="rId15" action="ppaction://hlinksldjump"/>
              <a:extLst>
                <a:ext uri="{FF2B5EF4-FFF2-40B4-BE49-F238E27FC236}">
                  <a16:creationId xmlns:a16="http://schemas.microsoft.com/office/drawing/2014/main" id="{AEE8DD57-3057-6676-995C-A7BAC2E49AAC}"/>
                </a:ext>
              </a:extLst>
            </p:cNvPr>
            <p:cNvSpPr txBox="1"/>
            <p:nvPr/>
          </p:nvSpPr>
          <p:spPr>
            <a:xfrm>
              <a:off x="3791636" y="4476311"/>
              <a:ext cx="1669047" cy="461665"/>
            </a:xfrm>
            <a:prstGeom prst="rect">
              <a:avLst/>
            </a:prstGeom>
            <a:solidFill>
              <a:srgbClr val="C00000"/>
            </a:solidFill>
            <a:ln w="19050">
              <a:solidFill>
                <a:srgbClr val="002060"/>
              </a:solidFill>
            </a:ln>
          </p:spPr>
          <p:txBody>
            <a:bodyPr wrap="none" rtlCol="0">
              <a:spAutoFit/>
            </a:bodyPr>
            <a:lstStyle>
              <a:defPPr>
                <a:defRPr lang="en-US"/>
              </a:defPPr>
              <a:lvl1pPr>
                <a:defRPr>
                  <a:solidFill>
                    <a:srgbClr val="002060"/>
                  </a:solidFill>
                </a:defRPr>
              </a:lvl1pPr>
            </a:lstStyle>
            <a:p>
              <a:pPr algn="ctr"/>
              <a:r>
                <a:rPr lang="en-BE" sz="2400" dirty="0">
                  <a:solidFill>
                    <a:schemeClr val="bg1"/>
                  </a:solidFill>
                </a:rPr>
                <a:t>Concl</a:t>
              </a:r>
              <a:r>
                <a:rPr lang="fr-BE" sz="2400" dirty="0">
                  <a:solidFill>
                    <a:schemeClr val="bg1"/>
                  </a:solidFill>
                </a:rPr>
                <a:t>usions</a:t>
              </a:r>
              <a:endParaRPr lang="en-BE" sz="2400" dirty="0">
                <a:solidFill>
                  <a:schemeClr val="bg1"/>
                </a:solidFill>
              </a:endParaRPr>
            </a:p>
          </p:txBody>
        </p:sp>
      </p:grpSp>
      <p:cxnSp>
        <p:nvCxnSpPr>
          <p:cNvPr id="39" name="Straight Arrow Connector 38">
            <a:extLst>
              <a:ext uri="{FF2B5EF4-FFF2-40B4-BE49-F238E27FC236}">
                <a16:creationId xmlns:a16="http://schemas.microsoft.com/office/drawing/2014/main" id="{5683672D-9034-F730-3CC9-D3BAAE6B3AC5}"/>
              </a:ext>
            </a:extLst>
          </p:cNvPr>
          <p:cNvCxnSpPr>
            <a:stCxn id="28" idx="1"/>
            <a:endCxn id="12" idx="3"/>
          </p:cNvCxnSpPr>
          <p:nvPr/>
        </p:nvCxnSpPr>
        <p:spPr>
          <a:xfrm flipH="1">
            <a:off x="2880179" y="2538740"/>
            <a:ext cx="730696" cy="148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B980FFF-B520-C826-88B0-D7351C1A020A}"/>
              </a:ext>
            </a:extLst>
          </p:cNvPr>
          <p:cNvCxnSpPr>
            <a:cxnSpLocks/>
            <a:stCxn id="28" idx="3"/>
            <a:endCxn id="14" idx="1"/>
          </p:cNvCxnSpPr>
          <p:nvPr/>
        </p:nvCxnSpPr>
        <p:spPr>
          <a:xfrm flipV="1">
            <a:off x="5536936" y="2538739"/>
            <a:ext cx="706678" cy="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E6E5F714-EBEC-0B63-33F1-52B1BD967299}"/>
              </a:ext>
            </a:extLst>
          </p:cNvPr>
          <p:cNvPicPr>
            <a:picLocks noChangeAspect="1"/>
          </p:cNvPicPr>
          <p:nvPr/>
        </p:nvPicPr>
        <p:blipFill rotWithShape="1">
          <a:blip r:embed="rId16"/>
          <a:srcRect l="31225" t="9418" r="24787" b="22591"/>
          <a:stretch/>
        </p:blipFill>
        <p:spPr>
          <a:xfrm>
            <a:off x="8350735" y="583404"/>
            <a:ext cx="813599" cy="439148"/>
          </a:xfrm>
          <a:prstGeom prst="rect">
            <a:avLst/>
          </a:prstGeom>
        </p:spPr>
      </p:pic>
      <p:pic>
        <p:nvPicPr>
          <p:cNvPr id="46" name="Picture 45">
            <a:extLst>
              <a:ext uri="{FF2B5EF4-FFF2-40B4-BE49-F238E27FC236}">
                <a16:creationId xmlns:a16="http://schemas.microsoft.com/office/drawing/2014/main" id="{0484A17E-1ECA-29FB-618E-D3B3AE175C9C}"/>
              </a:ext>
            </a:extLst>
          </p:cNvPr>
          <p:cNvPicPr>
            <a:picLocks noChangeAspect="1"/>
          </p:cNvPicPr>
          <p:nvPr/>
        </p:nvPicPr>
        <p:blipFill>
          <a:blip r:embed="rId17"/>
          <a:stretch>
            <a:fillRect/>
          </a:stretch>
        </p:blipFill>
        <p:spPr>
          <a:xfrm>
            <a:off x="12700" y="456581"/>
            <a:ext cx="1143000" cy="571500"/>
          </a:xfrm>
          <a:prstGeom prst="rect">
            <a:avLst/>
          </a:prstGeom>
        </p:spPr>
      </p:pic>
      <p:cxnSp>
        <p:nvCxnSpPr>
          <p:cNvPr id="48" name="Straight Connector 47">
            <a:extLst>
              <a:ext uri="{FF2B5EF4-FFF2-40B4-BE49-F238E27FC236}">
                <a16:creationId xmlns:a16="http://schemas.microsoft.com/office/drawing/2014/main" id="{A3D16A12-9F43-F6D6-9EBE-B0DB11D237A6}"/>
              </a:ext>
            </a:extLst>
          </p:cNvPr>
          <p:cNvCxnSpPr>
            <a:cxnSpLocks/>
          </p:cNvCxnSpPr>
          <p:nvPr/>
        </p:nvCxnSpPr>
        <p:spPr>
          <a:xfrm>
            <a:off x="0" y="1704694"/>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B4ECF8F5-77AC-AAAC-9078-C4CADB1CE195}"/>
              </a:ext>
            </a:extLst>
          </p:cNvPr>
          <p:cNvSpPr>
            <a:spLocks noGrp="1"/>
          </p:cNvSpPr>
          <p:nvPr>
            <p:ph type="sldNum" sz="quarter" idx="12"/>
          </p:nvPr>
        </p:nvSpPr>
        <p:spPr>
          <a:xfrm>
            <a:off x="-3835" y="4845643"/>
            <a:ext cx="574554" cy="273844"/>
          </a:xfrm>
        </p:spPr>
        <p:txBody>
          <a:bodyPr/>
          <a:lstStyle/>
          <a:p>
            <a:pPr algn="ctr"/>
            <a:endParaRPr lang="en-BE" dirty="0"/>
          </a:p>
        </p:txBody>
      </p:sp>
      <p:grpSp>
        <p:nvGrpSpPr>
          <p:cNvPr id="18" name="Group 17">
            <a:extLst>
              <a:ext uri="{FF2B5EF4-FFF2-40B4-BE49-F238E27FC236}">
                <a16:creationId xmlns:a16="http://schemas.microsoft.com/office/drawing/2014/main" id="{C315497D-5827-7FB8-2751-E1CAA5926A4F}"/>
              </a:ext>
            </a:extLst>
          </p:cNvPr>
          <p:cNvGrpSpPr/>
          <p:nvPr/>
        </p:nvGrpSpPr>
        <p:grpSpPr>
          <a:xfrm>
            <a:off x="7828862" y="4888777"/>
            <a:ext cx="1187135" cy="230832"/>
            <a:chOff x="10270663" y="4641640"/>
            <a:chExt cx="1187135" cy="230832"/>
          </a:xfrm>
        </p:grpSpPr>
        <p:sp>
          <p:nvSpPr>
            <p:cNvPr id="21" name="Right Arrow 20">
              <a:hlinkClick r:id="" action="ppaction://hlinkshowjump?jump=nextslide"/>
              <a:extLst>
                <a:ext uri="{FF2B5EF4-FFF2-40B4-BE49-F238E27FC236}">
                  <a16:creationId xmlns:a16="http://schemas.microsoft.com/office/drawing/2014/main" id="{1FCF5ECB-D93D-ECD5-E253-7FDEF5880243}"/>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6" name="TextBox 25">
              <a:extLst>
                <a:ext uri="{FF2B5EF4-FFF2-40B4-BE49-F238E27FC236}">
                  <a16:creationId xmlns:a16="http://schemas.microsoft.com/office/drawing/2014/main" id="{514CCA35-5EC7-FF1A-84A6-517DA122968F}"/>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15" action="ppaction://hlinksldjump"/>
                </a:rPr>
                <a:t>Concl</a:t>
              </a:r>
              <a:r>
                <a:rPr lang="en-BE" sz="900" dirty="0">
                  <a:latin typeface="Century Gothic" panose="020B0502020202020204" pitchFamily="34" charset="0"/>
                </a:rPr>
                <a:t>.</a:t>
              </a:r>
            </a:p>
          </p:txBody>
        </p:sp>
      </p:grpSp>
      <p:pic>
        <p:nvPicPr>
          <p:cNvPr id="3" name="Picture 2">
            <a:extLst>
              <a:ext uri="{FF2B5EF4-FFF2-40B4-BE49-F238E27FC236}">
                <a16:creationId xmlns:a16="http://schemas.microsoft.com/office/drawing/2014/main" id="{4257A9A5-AC2F-6546-7442-D3C91FE306EF}"/>
              </a:ext>
            </a:extLst>
          </p:cNvPr>
          <p:cNvPicPr>
            <a:picLocks noChangeAspect="1"/>
          </p:cNvPicPr>
          <p:nvPr/>
        </p:nvPicPr>
        <p:blipFill>
          <a:blip r:embed="rId18"/>
          <a:stretch>
            <a:fillRect/>
          </a:stretch>
        </p:blipFill>
        <p:spPr>
          <a:xfrm>
            <a:off x="8359850" y="1122780"/>
            <a:ext cx="568800" cy="439007"/>
          </a:xfrm>
          <a:prstGeom prst="rect">
            <a:avLst/>
          </a:prstGeom>
        </p:spPr>
      </p:pic>
    </p:spTree>
    <p:extLst>
      <p:ext uri="{BB962C8B-B14F-4D97-AF65-F5344CB8AC3E}">
        <p14:creationId xmlns:p14="http://schemas.microsoft.com/office/powerpoint/2010/main" val="1079295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6678-4C48-74E6-EE78-5AB1501338AE}"/>
              </a:ext>
            </a:extLst>
          </p:cNvPr>
          <p:cNvSpPr>
            <a:spLocks noGrp="1"/>
          </p:cNvSpPr>
          <p:nvPr>
            <p:ph type="title"/>
          </p:nvPr>
        </p:nvSpPr>
        <p:spPr>
          <a:xfrm>
            <a:off x="628650" y="162000"/>
            <a:ext cx="7887600" cy="698400"/>
          </a:xfrm>
        </p:spPr>
        <p:txBody>
          <a:bodyPr>
            <a:normAutofit/>
          </a:bodyPr>
          <a:lstStyle/>
          <a:p>
            <a:r>
              <a:rPr lang="fr-BE" sz="2800" b="1" spc="300" dirty="0" err="1">
                <a:solidFill>
                  <a:srgbClr val="C00000"/>
                </a:solidFill>
              </a:rPr>
              <a:t>GloSSAC</a:t>
            </a:r>
            <a:r>
              <a:rPr lang="fr-BE" sz="2800" b="1" spc="300" dirty="0">
                <a:solidFill>
                  <a:srgbClr val="C00000"/>
                </a:solidFill>
              </a:rPr>
              <a:t> vs GOMOS</a:t>
            </a:r>
            <a:endParaRPr lang="en-BE" sz="2800" b="1" dirty="0"/>
          </a:p>
        </p:txBody>
      </p:sp>
      <p:graphicFrame>
        <p:nvGraphicFramePr>
          <p:cNvPr id="4" name="Table 10">
            <a:extLst>
              <a:ext uri="{FF2B5EF4-FFF2-40B4-BE49-F238E27FC236}">
                <a16:creationId xmlns:a16="http://schemas.microsoft.com/office/drawing/2014/main" id="{3AAD6171-6A07-B691-44FE-BA71AE1A8554}"/>
              </a:ext>
            </a:extLst>
          </p:cNvPr>
          <p:cNvGraphicFramePr>
            <a:graphicFrameLocks noGrp="1"/>
          </p:cNvGraphicFramePr>
          <p:nvPr>
            <p:ph idx="1"/>
            <p:extLst>
              <p:ext uri="{D42A27DB-BD31-4B8C-83A1-F6EECF244321}">
                <p14:modId xmlns:p14="http://schemas.microsoft.com/office/powerpoint/2010/main" val="1518038597"/>
              </p:ext>
            </p:extLst>
          </p:nvPr>
        </p:nvGraphicFramePr>
        <p:xfrm>
          <a:off x="628650" y="1120632"/>
          <a:ext cx="7886700" cy="35356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270537088"/>
                    </a:ext>
                  </a:extLst>
                </a:gridCol>
                <a:gridCol w="2628900">
                  <a:extLst>
                    <a:ext uri="{9D8B030D-6E8A-4147-A177-3AD203B41FA5}">
                      <a16:colId xmlns:a16="http://schemas.microsoft.com/office/drawing/2014/main" val="1951836194"/>
                    </a:ext>
                  </a:extLst>
                </a:gridCol>
                <a:gridCol w="2628900">
                  <a:extLst>
                    <a:ext uri="{9D8B030D-6E8A-4147-A177-3AD203B41FA5}">
                      <a16:colId xmlns:a16="http://schemas.microsoft.com/office/drawing/2014/main" val="2059280862"/>
                    </a:ext>
                  </a:extLst>
                </a:gridCol>
              </a:tblGrid>
              <a:tr h="370840">
                <a:tc>
                  <a:txBody>
                    <a:bodyPr/>
                    <a:lstStyle/>
                    <a:p>
                      <a:endParaRPr lang="en-BE"/>
                    </a:p>
                  </a:txBody>
                  <a:tcPr/>
                </a:tc>
                <a:tc>
                  <a:txBody>
                    <a:bodyPr/>
                    <a:lstStyle/>
                    <a:p>
                      <a:r>
                        <a:rPr lang="en-BE" dirty="0"/>
                        <a:t>GloSSAC</a:t>
                      </a:r>
                    </a:p>
                  </a:txBody>
                  <a:tcPr/>
                </a:tc>
                <a:tc>
                  <a:txBody>
                    <a:bodyPr/>
                    <a:lstStyle/>
                    <a:p>
                      <a:r>
                        <a:rPr lang="en-BE" dirty="0"/>
                        <a:t>GOMOS</a:t>
                      </a:r>
                    </a:p>
                  </a:txBody>
                  <a:tcPr/>
                </a:tc>
                <a:extLst>
                  <a:ext uri="{0D108BD9-81ED-4DB2-BD59-A6C34878D82A}">
                    <a16:rowId xmlns:a16="http://schemas.microsoft.com/office/drawing/2014/main" val="3226738245"/>
                  </a:ext>
                </a:extLst>
              </a:tr>
              <a:tr h="370840">
                <a:tc>
                  <a:txBody>
                    <a:bodyPr/>
                    <a:lstStyle/>
                    <a:p>
                      <a:r>
                        <a:rPr lang="en-BE" b="1" dirty="0"/>
                        <a:t>Type dataset</a:t>
                      </a:r>
                    </a:p>
                  </a:txBody>
                  <a:tcPr/>
                </a:tc>
                <a:tc>
                  <a:txBody>
                    <a:bodyPr/>
                    <a:lstStyle/>
                    <a:p>
                      <a:r>
                        <a:rPr lang="en-BE" dirty="0"/>
                        <a:t>Multi-sensor climatology</a:t>
                      </a:r>
                    </a:p>
                  </a:txBody>
                  <a:tcPr/>
                </a:tc>
                <a:tc>
                  <a:txBody>
                    <a:bodyPr/>
                    <a:lstStyle/>
                    <a:p>
                      <a:r>
                        <a:rPr lang="en-BE" dirty="0"/>
                        <a:t>Experimental dataset</a:t>
                      </a:r>
                    </a:p>
                  </a:txBody>
                  <a:tcPr/>
                </a:tc>
                <a:extLst>
                  <a:ext uri="{0D108BD9-81ED-4DB2-BD59-A6C34878D82A}">
                    <a16:rowId xmlns:a16="http://schemas.microsoft.com/office/drawing/2014/main" val="2039670171"/>
                  </a:ext>
                </a:extLst>
              </a:tr>
              <a:tr h="370840">
                <a:tc>
                  <a:txBody>
                    <a:bodyPr/>
                    <a:lstStyle/>
                    <a:p>
                      <a:r>
                        <a:rPr lang="en-BE" b="1" dirty="0"/>
                        <a:t>Experimental technique</a:t>
                      </a:r>
                    </a:p>
                  </a:txBody>
                  <a:tcPr/>
                </a:tc>
                <a:tc>
                  <a:txBody>
                    <a:bodyPr/>
                    <a:lstStyle/>
                    <a:p>
                      <a:r>
                        <a:rPr lang="en-BE" dirty="0"/>
                        <a:t>Mainly solar occultation instr., but also use of other instr. (limb sounder, lidar/insitu for gap filling)</a:t>
                      </a:r>
                    </a:p>
                  </a:txBody>
                  <a:tcPr/>
                </a:tc>
                <a:tc>
                  <a:txBody>
                    <a:bodyPr/>
                    <a:lstStyle/>
                    <a:p>
                      <a:r>
                        <a:rPr lang="en-GB" dirty="0"/>
                        <a:t>S</a:t>
                      </a:r>
                      <a:r>
                        <a:rPr lang="en-BE" dirty="0"/>
                        <a:t>tellar occultation</a:t>
                      </a:r>
                    </a:p>
                  </a:txBody>
                  <a:tcPr/>
                </a:tc>
                <a:extLst>
                  <a:ext uri="{0D108BD9-81ED-4DB2-BD59-A6C34878D82A}">
                    <a16:rowId xmlns:a16="http://schemas.microsoft.com/office/drawing/2014/main" val="461925130"/>
                  </a:ext>
                </a:extLst>
              </a:tr>
              <a:tr h="370840">
                <a:tc>
                  <a:txBody>
                    <a:bodyPr/>
                    <a:lstStyle/>
                    <a:p>
                      <a:r>
                        <a:rPr lang="en-BE" b="1" dirty="0"/>
                        <a:t>Dataset continuity</a:t>
                      </a:r>
                    </a:p>
                  </a:txBody>
                  <a:tcPr/>
                </a:tc>
                <a:tc>
                  <a:txBody>
                    <a:bodyPr/>
                    <a:lstStyle/>
                    <a:p>
                      <a:r>
                        <a:rPr lang="en-GB" dirty="0"/>
                        <a:t>G</a:t>
                      </a:r>
                      <a:r>
                        <a:rPr lang="en-BE" dirty="0"/>
                        <a:t>ap free</a:t>
                      </a:r>
                    </a:p>
                  </a:txBody>
                  <a:tcPr/>
                </a:tc>
                <a:tc>
                  <a:txBody>
                    <a:bodyPr/>
                    <a:lstStyle/>
                    <a:p>
                      <a:r>
                        <a:rPr lang="en-BE" dirty="0"/>
                        <a:t>Gaps due to experimental conditions</a:t>
                      </a:r>
                    </a:p>
                  </a:txBody>
                  <a:tcPr/>
                </a:tc>
                <a:extLst>
                  <a:ext uri="{0D108BD9-81ED-4DB2-BD59-A6C34878D82A}">
                    <a16:rowId xmlns:a16="http://schemas.microsoft.com/office/drawing/2014/main" val="2201247736"/>
                  </a:ext>
                </a:extLst>
              </a:tr>
              <a:tr h="370840">
                <a:tc>
                  <a:txBody>
                    <a:bodyPr/>
                    <a:lstStyle/>
                    <a:p>
                      <a:r>
                        <a:rPr lang="en-BE" b="1" dirty="0"/>
                        <a:t>Time resolution</a:t>
                      </a:r>
                    </a:p>
                  </a:txBody>
                  <a:tcPr/>
                </a:tc>
                <a:tc>
                  <a:txBody>
                    <a:bodyPr/>
                    <a:lstStyle/>
                    <a:p>
                      <a:r>
                        <a:rPr lang="en-BE" dirty="0"/>
                        <a:t>Monthly zonal mean</a:t>
                      </a:r>
                    </a:p>
                  </a:txBody>
                  <a:tcPr/>
                </a:tc>
                <a:tc>
                  <a:txBody>
                    <a:bodyPr/>
                    <a:lstStyle/>
                    <a:p>
                      <a:r>
                        <a:rPr lang="en-BE" dirty="0"/>
                        <a:t>5-day time resolution =&gt; suited to track signatures of aerosol event</a:t>
                      </a:r>
                    </a:p>
                    <a:p>
                      <a:r>
                        <a:rPr lang="en-BE" dirty="0"/>
                        <a:t>Some longitudinal resolution</a:t>
                      </a:r>
                    </a:p>
                  </a:txBody>
                  <a:tcPr/>
                </a:tc>
                <a:extLst>
                  <a:ext uri="{0D108BD9-81ED-4DB2-BD59-A6C34878D82A}">
                    <a16:rowId xmlns:a16="http://schemas.microsoft.com/office/drawing/2014/main" val="4063032944"/>
                  </a:ext>
                </a:extLst>
              </a:tr>
              <a:tr h="370840">
                <a:tc>
                  <a:txBody>
                    <a:bodyPr/>
                    <a:lstStyle/>
                    <a:p>
                      <a:r>
                        <a:rPr lang="en-BE" b="1" dirty="0"/>
                        <a:t>Products</a:t>
                      </a:r>
                    </a:p>
                  </a:txBody>
                  <a:tcPr/>
                </a:tc>
                <a:tc>
                  <a:txBody>
                    <a:bodyPr/>
                    <a:lstStyle/>
                    <a:p>
                      <a:r>
                        <a:rPr lang="en-GB" dirty="0"/>
                        <a:t>Stratospheric e</a:t>
                      </a:r>
                      <a:r>
                        <a:rPr lang="en-BE" dirty="0"/>
                        <a:t>xtinction coefficient and AOD (+ others)</a:t>
                      </a:r>
                    </a:p>
                  </a:txBody>
                  <a:tcPr/>
                </a:tc>
                <a:tc>
                  <a:txBody>
                    <a:bodyPr/>
                    <a:lstStyle/>
                    <a:p>
                      <a:r>
                        <a:rPr lang="en-BE" dirty="0"/>
                        <a:t>Stratospheric </a:t>
                      </a:r>
                      <a:r>
                        <a:rPr lang="en-BE"/>
                        <a:t>extinction coefficient</a:t>
                      </a:r>
                      <a:r>
                        <a:rPr lang="en-US"/>
                        <a:t> </a:t>
                      </a:r>
                      <a:r>
                        <a:rPr lang="en-BE"/>
                        <a:t>and </a:t>
                      </a:r>
                      <a:r>
                        <a:rPr lang="en-BE" dirty="0"/>
                        <a:t>AOD (+ others)</a:t>
                      </a:r>
                    </a:p>
                  </a:txBody>
                  <a:tcPr/>
                </a:tc>
                <a:extLst>
                  <a:ext uri="{0D108BD9-81ED-4DB2-BD59-A6C34878D82A}">
                    <a16:rowId xmlns:a16="http://schemas.microsoft.com/office/drawing/2014/main" val="541059998"/>
                  </a:ext>
                </a:extLst>
              </a:tr>
              <a:tr h="370840">
                <a:tc>
                  <a:txBody>
                    <a:bodyPr/>
                    <a:lstStyle/>
                    <a:p>
                      <a:r>
                        <a:rPr lang="en-BE" b="1" dirty="0"/>
                        <a:t>Wavelengths</a:t>
                      </a:r>
                    </a:p>
                  </a:txBody>
                  <a:tcPr/>
                </a:tc>
                <a:tc>
                  <a:txBody>
                    <a:bodyPr/>
                    <a:lstStyle/>
                    <a:p>
                      <a:r>
                        <a:rPr lang="en-BE" dirty="0"/>
                        <a:t>525 nm</a:t>
                      </a:r>
                    </a:p>
                  </a:txBody>
                  <a:tcPr/>
                </a:tc>
                <a:tc>
                  <a:txBody>
                    <a:bodyPr/>
                    <a:lstStyle/>
                    <a:p>
                      <a:r>
                        <a:rPr lang="en-GB" sz="1400" dirty="0">
                          <a:solidFill>
                            <a:srgbClr val="002060"/>
                          </a:solidFill>
                        </a:rPr>
                        <a:t>355, 440, 470, 550, and 750 nm</a:t>
                      </a:r>
                      <a:endParaRPr lang="en-BE" dirty="0">
                        <a:solidFill>
                          <a:srgbClr val="002060"/>
                        </a:solidFill>
                      </a:endParaRPr>
                    </a:p>
                  </a:txBody>
                  <a:tcPr/>
                </a:tc>
                <a:extLst>
                  <a:ext uri="{0D108BD9-81ED-4DB2-BD59-A6C34878D82A}">
                    <a16:rowId xmlns:a16="http://schemas.microsoft.com/office/drawing/2014/main" val="1708691544"/>
                  </a:ext>
                </a:extLst>
              </a:tr>
            </a:tbl>
          </a:graphicData>
        </a:graphic>
      </p:graphicFrame>
      <p:sp>
        <p:nvSpPr>
          <p:cNvPr id="5" name="Slide Number Placeholder 4">
            <a:extLst>
              <a:ext uri="{FF2B5EF4-FFF2-40B4-BE49-F238E27FC236}">
                <a16:creationId xmlns:a16="http://schemas.microsoft.com/office/drawing/2014/main" id="{ED40DB6C-1A9B-1EAE-410F-FAE0E6C62D5C}"/>
              </a:ext>
            </a:extLst>
          </p:cNvPr>
          <p:cNvSpPr>
            <a:spLocks noGrp="1"/>
          </p:cNvSpPr>
          <p:nvPr>
            <p:ph type="sldNum" sz="quarter" idx="12"/>
          </p:nvPr>
        </p:nvSpPr>
        <p:spPr/>
        <p:txBody>
          <a:bodyPr/>
          <a:lstStyle/>
          <a:p>
            <a:fld id="{9508981D-8BAF-0B49-A505-A3DB90FF2743}" type="slidenum">
              <a:rPr lang="en-BE" smtClean="0"/>
              <a:t>10</a:t>
            </a:fld>
            <a:r>
              <a:rPr lang="en-BE"/>
              <a:t>/30</a:t>
            </a:r>
            <a:endParaRPr lang="en-BE" dirty="0"/>
          </a:p>
        </p:txBody>
      </p:sp>
      <p:grpSp>
        <p:nvGrpSpPr>
          <p:cNvPr id="6" name="Group 5">
            <a:extLst>
              <a:ext uri="{FF2B5EF4-FFF2-40B4-BE49-F238E27FC236}">
                <a16:creationId xmlns:a16="http://schemas.microsoft.com/office/drawing/2014/main" id="{68C72D4E-2963-963E-2BA4-9EE6E7CA8148}"/>
              </a:ext>
            </a:extLst>
          </p:cNvPr>
          <p:cNvGrpSpPr/>
          <p:nvPr/>
        </p:nvGrpSpPr>
        <p:grpSpPr>
          <a:xfrm>
            <a:off x="628650" y="4888777"/>
            <a:ext cx="8387347" cy="230832"/>
            <a:chOff x="3070451" y="4641640"/>
            <a:chExt cx="8387347" cy="230832"/>
          </a:xfrm>
        </p:grpSpPr>
        <p:sp>
          <p:nvSpPr>
            <p:cNvPr id="7" name="Right Arrow 6">
              <a:hlinkClick r:id="" action="ppaction://hlinkshowjump?jump=nextslide"/>
              <a:extLst>
                <a:ext uri="{FF2B5EF4-FFF2-40B4-BE49-F238E27FC236}">
                  <a16:creationId xmlns:a16="http://schemas.microsoft.com/office/drawing/2014/main" id="{3E7A2EDF-D178-DFC6-143E-02D839998FC8}"/>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ight Arrow 7">
              <a:hlinkClick r:id="" action="ppaction://hlinkshowjump?jump=previousslide"/>
              <a:extLst>
                <a:ext uri="{FF2B5EF4-FFF2-40B4-BE49-F238E27FC236}">
                  <a16:creationId xmlns:a16="http://schemas.microsoft.com/office/drawing/2014/main" id="{93EA19FA-5AB7-668C-0278-EA29BF28D67D}"/>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F61DC3D0-F083-7EBD-620B-619624A61658}"/>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2890D308-1250-19C9-B313-6EB78E80B49F}"/>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2" action="ppaction://hlinksldjump"/>
                </a:rPr>
                <a:t>Concl</a:t>
              </a:r>
              <a:r>
                <a:rPr lang="en-BE" sz="900" dirty="0">
                  <a:latin typeface="Century Gothic" panose="020B0502020202020204" pitchFamily="34" charset="0"/>
                </a:rPr>
                <a:t>.</a:t>
              </a:r>
            </a:p>
          </p:txBody>
        </p:sp>
      </p:grpSp>
    </p:spTree>
    <p:extLst>
      <p:ext uri="{BB962C8B-B14F-4D97-AF65-F5344CB8AC3E}">
        <p14:creationId xmlns:p14="http://schemas.microsoft.com/office/powerpoint/2010/main" val="3380997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DEAD5-8874-D7BD-7BEC-4A2F5F2A0048}"/>
              </a:ext>
            </a:extLst>
          </p:cNvPr>
          <p:cNvSpPr>
            <a:spLocks noGrp="1"/>
          </p:cNvSpPr>
          <p:nvPr>
            <p:ph idx="1"/>
          </p:nvPr>
        </p:nvSpPr>
        <p:spPr>
          <a:xfrm>
            <a:off x="628650" y="914400"/>
            <a:ext cx="7886700" cy="4358879"/>
          </a:xfrm>
        </p:spPr>
        <p:txBody>
          <a:bodyPr>
            <a:normAutofit/>
          </a:bodyPr>
          <a:lstStyle/>
          <a:p>
            <a:r>
              <a:rPr lang="en-BE" sz="2000" dirty="0">
                <a:solidFill>
                  <a:srgbClr val="002060"/>
                </a:solidFill>
                <a:latin typeface="+mj-lt"/>
              </a:rPr>
              <a:t>First series of runs shows several issues (too fast removal of aerosol load, overestimated volcanic plume height for Pinatubo, …)</a:t>
            </a:r>
          </a:p>
          <a:p>
            <a:r>
              <a:rPr lang="en-BE" sz="2000" dirty="0">
                <a:solidFill>
                  <a:srgbClr val="002060"/>
                </a:solidFill>
                <a:latin typeface="+mj-lt"/>
              </a:rPr>
              <a:t>A second series of runs was then started where the aerosol size was made dependent of its abundance</a:t>
            </a: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2"/>
          </a:solidFill>
        </p:spPr>
        <p:txBody>
          <a:bodyPr wrap="square" rtlCol="0">
            <a:spAutoFit/>
          </a:bodyPr>
          <a:lstStyle/>
          <a:p>
            <a:pPr algn="ctr"/>
            <a:r>
              <a:rPr lang="en-BE" sz="2800" dirty="0">
                <a:solidFill>
                  <a:srgbClr val="002060"/>
                </a:solidFill>
              </a:rPr>
              <a:t>Aerosol evaluation: Test runs</a:t>
            </a:r>
          </a:p>
        </p:txBody>
      </p:sp>
      <p:graphicFrame>
        <p:nvGraphicFramePr>
          <p:cNvPr id="9" name="Table 9">
            <a:extLst>
              <a:ext uri="{FF2B5EF4-FFF2-40B4-BE49-F238E27FC236}">
                <a16:creationId xmlns:a16="http://schemas.microsoft.com/office/drawing/2014/main" id="{6EC7C5BB-95D8-75B6-34DE-FE5398389EEB}"/>
              </a:ext>
            </a:extLst>
          </p:cNvPr>
          <p:cNvGraphicFramePr>
            <a:graphicFrameLocks noGrp="1" noChangeAspect="1"/>
          </p:cNvGraphicFramePr>
          <p:nvPr>
            <p:extLst>
              <p:ext uri="{D42A27DB-BD31-4B8C-83A1-F6EECF244321}">
                <p14:modId xmlns:p14="http://schemas.microsoft.com/office/powerpoint/2010/main" val="2526901612"/>
              </p:ext>
            </p:extLst>
          </p:nvPr>
        </p:nvGraphicFramePr>
        <p:xfrm>
          <a:off x="628650" y="2183492"/>
          <a:ext cx="7930888" cy="2595880"/>
        </p:xfrm>
        <a:graphic>
          <a:graphicData uri="http://schemas.openxmlformats.org/drawingml/2006/table">
            <a:tbl>
              <a:tblPr firstRow="1" bandRow="1">
                <a:tableStyleId>{5C22544A-7EE6-4342-B048-85BDC9FD1C3A}</a:tableStyleId>
              </a:tblPr>
              <a:tblGrid>
                <a:gridCol w="1339456">
                  <a:extLst>
                    <a:ext uri="{9D8B030D-6E8A-4147-A177-3AD203B41FA5}">
                      <a16:colId xmlns:a16="http://schemas.microsoft.com/office/drawing/2014/main" val="2127851795"/>
                    </a:ext>
                  </a:extLst>
                </a:gridCol>
                <a:gridCol w="1098944">
                  <a:extLst>
                    <a:ext uri="{9D8B030D-6E8A-4147-A177-3AD203B41FA5}">
                      <a16:colId xmlns:a16="http://schemas.microsoft.com/office/drawing/2014/main" val="2097844732"/>
                    </a:ext>
                  </a:extLst>
                </a:gridCol>
                <a:gridCol w="2051705">
                  <a:extLst>
                    <a:ext uri="{9D8B030D-6E8A-4147-A177-3AD203B41FA5}">
                      <a16:colId xmlns:a16="http://schemas.microsoft.com/office/drawing/2014/main" val="729215599"/>
                    </a:ext>
                  </a:extLst>
                </a:gridCol>
                <a:gridCol w="970960">
                  <a:extLst>
                    <a:ext uri="{9D8B030D-6E8A-4147-A177-3AD203B41FA5}">
                      <a16:colId xmlns:a16="http://schemas.microsoft.com/office/drawing/2014/main" val="3085645123"/>
                    </a:ext>
                  </a:extLst>
                </a:gridCol>
                <a:gridCol w="2469823">
                  <a:extLst>
                    <a:ext uri="{9D8B030D-6E8A-4147-A177-3AD203B41FA5}">
                      <a16:colId xmlns:a16="http://schemas.microsoft.com/office/drawing/2014/main" val="2674246895"/>
                    </a:ext>
                  </a:extLst>
                </a:gridCol>
              </a:tblGrid>
              <a:tr h="370840">
                <a:tc>
                  <a:txBody>
                    <a:bodyPr/>
                    <a:lstStyle/>
                    <a:p>
                      <a:r>
                        <a:rPr lang="en-BE" sz="1350" dirty="0"/>
                        <a:t>Aerosol load</a:t>
                      </a:r>
                    </a:p>
                  </a:txBody>
                  <a:tcPr/>
                </a:tc>
                <a:tc>
                  <a:txBody>
                    <a:bodyPr/>
                    <a:lstStyle/>
                    <a:p>
                      <a:r>
                        <a:rPr lang="en-BE" sz="1350" dirty="0"/>
                        <a:t>Test case</a:t>
                      </a:r>
                    </a:p>
                  </a:txBody>
                  <a:tcPr/>
                </a:tc>
                <a:tc>
                  <a:txBody>
                    <a:bodyPr/>
                    <a:lstStyle/>
                    <a:p>
                      <a:r>
                        <a:rPr lang="en-BE" sz="1350" dirty="0"/>
                        <a:t>Time period</a:t>
                      </a:r>
                    </a:p>
                  </a:txBody>
                  <a:tcPr/>
                </a:tc>
                <a:tc>
                  <a:txBody>
                    <a:bodyPr/>
                    <a:lstStyle/>
                    <a:p>
                      <a:r>
                        <a:rPr lang="en-BE" sz="1350" dirty="0"/>
                        <a:t>First series</a:t>
                      </a:r>
                    </a:p>
                  </a:txBody>
                  <a:tcPr/>
                </a:tc>
                <a:tc>
                  <a:txBody>
                    <a:bodyPr/>
                    <a:lstStyle/>
                    <a:p>
                      <a:r>
                        <a:rPr lang="en-BE" sz="1350" dirty="0"/>
                        <a:t>2nd series (varying aerosol size)</a:t>
                      </a:r>
                    </a:p>
                  </a:txBody>
                  <a:tcPr/>
                </a:tc>
                <a:extLst>
                  <a:ext uri="{0D108BD9-81ED-4DB2-BD59-A6C34878D82A}">
                    <a16:rowId xmlns:a16="http://schemas.microsoft.com/office/drawing/2014/main" val="3826698198"/>
                  </a:ext>
                </a:extLst>
              </a:tr>
              <a:tr h="370840">
                <a:tc>
                  <a:txBody>
                    <a:bodyPr/>
                    <a:lstStyle/>
                    <a:p>
                      <a:r>
                        <a:rPr lang="en-BE" sz="1350" dirty="0"/>
                        <a:t>High</a:t>
                      </a:r>
                    </a:p>
                  </a:txBody>
                  <a:tcPr/>
                </a:tc>
                <a:tc>
                  <a:txBody>
                    <a:bodyPr/>
                    <a:lstStyle/>
                    <a:p>
                      <a:r>
                        <a:rPr lang="en-BE" sz="1350" dirty="0"/>
                        <a:t>Pinatubo</a:t>
                      </a:r>
                    </a:p>
                  </a:txBody>
                  <a:tcPr/>
                </a:tc>
                <a:tc>
                  <a:txBody>
                    <a:bodyPr/>
                    <a:lstStyle/>
                    <a:p>
                      <a:r>
                        <a:rPr lang="en-BE" sz="1350" dirty="0"/>
                        <a:t>1991-06-01 to 1993-06-05</a:t>
                      </a:r>
                    </a:p>
                  </a:txBody>
                  <a:tcPr/>
                </a:tc>
                <a:tc>
                  <a:txBody>
                    <a:bodyPr/>
                    <a:lstStyle/>
                    <a:p>
                      <a:r>
                        <a:rPr lang="en-BE" sz="1350" dirty="0"/>
                        <a:t>PINA</a:t>
                      </a:r>
                    </a:p>
                  </a:txBody>
                  <a:tcPr/>
                </a:tc>
                <a:tc>
                  <a:txBody>
                    <a:bodyPr/>
                    <a:lstStyle/>
                    <a:p>
                      <a:endParaRPr lang="en-BE" sz="1350" dirty="0"/>
                    </a:p>
                  </a:txBody>
                  <a:tcPr/>
                </a:tc>
                <a:extLst>
                  <a:ext uri="{0D108BD9-81ED-4DB2-BD59-A6C34878D82A}">
                    <a16:rowId xmlns:a16="http://schemas.microsoft.com/office/drawing/2014/main" val="3006064082"/>
                  </a:ext>
                </a:extLst>
              </a:tr>
              <a:tr h="370840">
                <a:tc>
                  <a:txBody>
                    <a:bodyPr/>
                    <a:lstStyle/>
                    <a:p>
                      <a:r>
                        <a:rPr lang="en-BE" sz="1350" dirty="0"/>
                        <a:t>High</a:t>
                      </a:r>
                    </a:p>
                  </a:txBody>
                  <a:tcPr/>
                </a:tc>
                <a:tc>
                  <a:txBody>
                    <a:bodyPr/>
                    <a:lstStyle/>
                    <a:p>
                      <a:r>
                        <a:rPr lang="en-BE" sz="1350" dirty="0"/>
                        <a:t>Pinatubo</a:t>
                      </a:r>
                    </a:p>
                  </a:txBody>
                  <a:tcPr/>
                </a:tc>
                <a:tc>
                  <a:txBody>
                    <a:bodyPr/>
                    <a:lstStyle/>
                    <a:p>
                      <a:r>
                        <a:rPr lang="en-BE" sz="1350" dirty="0"/>
                        <a:t>1991-06-01 to 1993-05-02</a:t>
                      </a:r>
                    </a:p>
                  </a:txBody>
                  <a:tcPr/>
                </a:tc>
                <a:tc>
                  <a:txBody>
                    <a:bodyPr/>
                    <a:lstStyle/>
                    <a:p>
                      <a:endParaRPr lang="en-BE" sz="1350"/>
                    </a:p>
                  </a:txBody>
                  <a:tcPr/>
                </a:tc>
                <a:tc>
                  <a:txBody>
                    <a:bodyPr/>
                    <a:lstStyle/>
                    <a:p>
                      <a:r>
                        <a:rPr lang="en-BE" sz="1350" dirty="0"/>
                        <a:t>PINA-2</a:t>
                      </a:r>
                    </a:p>
                  </a:txBody>
                  <a:tcPr/>
                </a:tc>
                <a:extLst>
                  <a:ext uri="{0D108BD9-81ED-4DB2-BD59-A6C34878D82A}">
                    <a16:rowId xmlns:a16="http://schemas.microsoft.com/office/drawing/2014/main" val="3473554988"/>
                  </a:ext>
                </a:extLst>
              </a:tr>
              <a:tr h="370840">
                <a:tc>
                  <a:txBody>
                    <a:bodyPr/>
                    <a:lstStyle/>
                    <a:p>
                      <a:r>
                        <a:rPr lang="en-BE" sz="1350" dirty="0"/>
                        <a:t>Very low</a:t>
                      </a:r>
                    </a:p>
                  </a:txBody>
                  <a:tcPr/>
                </a:tc>
                <a:tc>
                  <a:txBody>
                    <a:bodyPr/>
                    <a:lstStyle/>
                    <a:p>
                      <a:r>
                        <a:rPr lang="en-BE" sz="1350" dirty="0"/>
                        <a:t>Quiescent</a:t>
                      </a:r>
                    </a:p>
                  </a:txBody>
                  <a:tcPr/>
                </a:tc>
                <a:tc>
                  <a:txBody>
                    <a:bodyPr/>
                    <a:lstStyle/>
                    <a:p>
                      <a:r>
                        <a:rPr lang="en-BE" sz="1350" dirty="0"/>
                        <a:t>1997-06-01 to 1999-01-19</a:t>
                      </a:r>
                    </a:p>
                  </a:txBody>
                  <a:tcPr/>
                </a:tc>
                <a:tc>
                  <a:txBody>
                    <a:bodyPr/>
                    <a:lstStyle/>
                    <a:p>
                      <a:r>
                        <a:rPr lang="en-BE" sz="1350" dirty="0"/>
                        <a:t>QUIES</a:t>
                      </a:r>
                    </a:p>
                  </a:txBody>
                  <a:tcPr/>
                </a:tc>
                <a:tc>
                  <a:txBody>
                    <a:bodyPr/>
                    <a:lstStyle/>
                    <a:p>
                      <a:endParaRPr lang="en-BE" sz="1350" dirty="0"/>
                    </a:p>
                  </a:txBody>
                  <a:tcPr/>
                </a:tc>
                <a:extLst>
                  <a:ext uri="{0D108BD9-81ED-4DB2-BD59-A6C34878D82A}">
                    <a16:rowId xmlns:a16="http://schemas.microsoft.com/office/drawing/2014/main" val="3066367463"/>
                  </a:ext>
                </a:extLst>
              </a:tr>
              <a:tr h="370840">
                <a:tc>
                  <a:txBody>
                    <a:bodyPr/>
                    <a:lstStyle/>
                    <a:p>
                      <a:r>
                        <a:rPr lang="en-BE" sz="1350" dirty="0"/>
                        <a:t>Very low</a:t>
                      </a:r>
                    </a:p>
                  </a:txBody>
                  <a:tcPr/>
                </a:tc>
                <a:tc>
                  <a:txBody>
                    <a:bodyPr/>
                    <a:lstStyle/>
                    <a:p>
                      <a:r>
                        <a:rPr lang="en-BE" sz="1350" dirty="0"/>
                        <a:t>Quiescent</a:t>
                      </a:r>
                    </a:p>
                  </a:txBody>
                  <a:tcPr/>
                </a:tc>
                <a:tc>
                  <a:txBody>
                    <a:bodyPr/>
                    <a:lstStyle/>
                    <a:p>
                      <a:r>
                        <a:rPr lang="en-BE" sz="1350" dirty="0"/>
                        <a:t>1997-06-01 to 1999-02-28</a:t>
                      </a:r>
                    </a:p>
                  </a:txBody>
                  <a:tcPr/>
                </a:tc>
                <a:tc>
                  <a:txBody>
                    <a:bodyPr/>
                    <a:lstStyle/>
                    <a:p>
                      <a:endParaRPr lang="en-BE" sz="1350" dirty="0"/>
                    </a:p>
                  </a:txBody>
                  <a:tcPr/>
                </a:tc>
                <a:tc>
                  <a:txBody>
                    <a:bodyPr/>
                    <a:lstStyle/>
                    <a:p>
                      <a:r>
                        <a:rPr lang="en-BE" sz="1350" dirty="0"/>
                        <a:t>QUIES-2</a:t>
                      </a:r>
                    </a:p>
                  </a:txBody>
                  <a:tcPr/>
                </a:tc>
                <a:extLst>
                  <a:ext uri="{0D108BD9-81ED-4DB2-BD59-A6C34878D82A}">
                    <a16:rowId xmlns:a16="http://schemas.microsoft.com/office/drawing/2014/main" val="3518964972"/>
                  </a:ext>
                </a:extLst>
              </a:tr>
              <a:tr h="370840">
                <a:tc>
                  <a:txBody>
                    <a:bodyPr/>
                    <a:lstStyle/>
                    <a:p>
                      <a:r>
                        <a:rPr lang="en-BE" sz="1350" dirty="0"/>
                        <a:t>Low/increasing</a:t>
                      </a:r>
                    </a:p>
                  </a:txBody>
                  <a:tcPr/>
                </a:tc>
                <a:tc>
                  <a:txBody>
                    <a:bodyPr/>
                    <a:lstStyle/>
                    <a:p>
                      <a:r>
                        <a:rPr lang="en-BE" sz="1350" dirty="0"/>
                        <a:t>Early Envisat</a:t>
                      </a:r>
                    </a:p>
                  </a:txBody>
                  <a:tcPr/>
                </a:tc>
                <a:tc>
                  <a:txBody>
                    <a:bodyPr/>
                    <a:lstStyle/>
                    <a:p>
                      <a:r>
                        <a:rPr lang="en-BE" sz="1350" dirty="0"/>
                        <a:t>2002-06-01 to 2003-10-21</a:t>
                      </a:r>
                    </a:p>
                  </a:txBody>
                  <a:tcPr/>
                </a:tc>
                <a:tc>
                  <a:txBody>
                    <a:bodyPr/>
                    <a:lstStyle/>
                    <a:p>
                      <a:r>
                        <a:rPr lang="en-BE" sz="1350" dirty="0"/>
                        <a:t>ENVI</a:t>
                      </a:r>
                    </a:p>
                  </a:txBody>
                  <a:tcPr/>
                </a:tc>
                <a:tc>
                  <a:txBody>
                    <a:bodyPr/>
                    <a:lstStyle/>
                    <a:p>
                      <a:endParaRPr lang="en-BE" sz="1350" dirty="0"/>
                    </a:p>
                  </a:txBody>
                  <a:tcPr/>
                </a:tc>
                <a:extLst>
                  <a:ext uri="{0D108BD9-81ED-4DB2-BD59-A6C34878D82A}">
                    <a16:rowId xmlns:a16="http://schemas.microsoft.com/office/drawing/2014/main" val="348420426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1350" dirty="0"/>
                        <a:t>Low/increasing</a:t>
                      </a:r>
                    </a:p>
                  </a:txBody>
                  <a:tcPr/>
                </a:tc>
                <a:tc>
                  <a:txBody>
                    <a:bodyPr/>
                    <a:lstStyle/>
                    <a:p>
                      <a:r>
                        <a:rPr lang="en-BE" sz="1350" dirty="0"/>
                        <a:t>Early Envisat</a:t>
                      </a:r>
                    </a:p>
                  </a:txBody>
                  <a:tcPr/>
                </a:tc>
                <a:tc>
                  <a:txBody>
                    <a:bodyPr/>
                    <a:lstStyle/>
                    <a:p>
                      <a:r>
                        <a:rPr lang="en-BE" sz="1350" dirty="0"/>
                        <a:t>2002-06-01 to 2004-04-30</a:t>
                      </a:r>
                    </a:p>
                  </a:txBody>
                  <a:tcPr/>
                </a:tc>
                <a:tc>
                  <a:txBody>
                    <a:bodyPr/>
                    <a:lstStyle/>
                    <a:p>
                      <a:endParaRPr lang="en-BE" sz="1350" dirty="0"/>
                    </a:p>
                  </a:txBody>
                  <a:tcPr/>
                </a:tc>
                <a:tc>
                  <a:txBody>
                    <a:bodyPr/>
                    <a:lstStyle/>
                    <a:p>
                      <a:r>
                        <a:rPr lang="en-BE" sz="1350" dirty="0"/>
                        <a:t>ENVI-2</a:t>
                      </a:r>
                    </a:p>
                  </a:txBody>
                  <a:tcPr/>
                </a:tc>
                <a:extLst>
                  <a:ext uri="{0D108BD9-81ED-4DB2-BD59-A6C34878D82A}">
                    <a16:rowId xmlns:a16="http://schemas.microsoft.com/office/drawing/2014/main" val="2803378928"/>
                  </a:ext>
                </a:extLst>
              </a:tr>
            </a:tbl>
          </a:graphicData>
        </a:graphic>
      </p:graphicFrame>
      <p:sp>
        <p:nvSpPr>
          <p:cNvPr id="15" name="TextBox 14">
            <a:hlinkClick r:id="rId2" action="ppaction://hlinksldjump"/>
            <a:extLst>
              <a:ext uri="{FF2B5EF4-FFF2-40B4-BE49-F238E27FC236}">
                <a16:creationId xmlns:a16="http://schemas.microsoft.com/office/drawing/2014/main" id="{019E756C-55DE-94A6-6D57-5FC8B38A6635}"/>
              </a:ext>
            </a:extLst>
          </p:cNvPr>
          <p:cNvSpPr txBox="1"/>
          <p:nvPr/>
        </p:nvSpPr>
        <p:spPr>
          <a:xfrm>
            <a:off x="7033387" y="2722041"/>
            <a:ext cx="1983428" cy="369332"/>
          </a:xfrm>
          <a:prstGeom prst="rect">
            <a:avLst/>
          </a:prstGeom>
          <a:solidFill>
            <a:schemeClr val="accent2"/>
          </a:solidFill>
        </p:spPr>
        <p:txBody>
          <a:bodyPr wrap="none" rtlCol="0">
            <a:spAutoFit/>
          </a:bodyPr>
          <a:lstStyle/>
          <a:p>
            <a:r>
              <a:rPr lang="en-BE" dirty="0">
                <a:solidFill>
                  <a:srgbClr val="002060"/>
                </a:solidFill>
              </a:rPr>
              <a:t>See Case 1 - results</a:t>
            </a:r>
          </a:p>
        </p:txBody>
      </p:sp>
      <p:sp>
        <p:nvSpPr>
          <p:cNvPr id="16" name="TextBox 15">
            <a:hlinkClick r:id="rId3" action="ppaction://hlinksldjump"/>
            <a:extLst>
              <a:ext uri="{FF2B5EF4-FFF2-40B4-BE49-F238E27FC236}">
                <a16:creationId xmlns:a16="http://schemas.microsoft.com/office/drawing/2014/main" id="{F7A4EB83-E3A5-D902-7A3B-62BA5FAC9BBB}"/>
              </a:ext>
            </a:extLst>
          </p:cNvPr>
          <p:cNvSpPr txBox="1"/>
          <p:nvPr/>
        </p:nvSpPr>
        <p:spPr>
          <a:xfrm>
            <a:off x="7020113" y="3473537"/>
            <a:ext cx="1983428" cy="369332"/>
          </a:xfrm>
          <a:prstGeom prst="rect">
            <a:avLst/>
          </a:prstGeom>
          <a:solidFill>
            <a:schemeClr val="accent2"/>
          </a:solidFill>
        </p:spPr>
        <p:txBody>
          <a:bodyPr wrap="none" rtlCol="0">
            <a:spAutoFit/>
          </a:bodyPr>
          <a:lstStyle/>
          <a:p>
            <a:r>
              <a:rPr lang="en-BE" dirty="0">
                <a:solidFill>
                  <a:srgbClr val="002060"/>
                </a:solidFill>
              </a:rPr>
              <a:t>See Case 2 - results</a:t>
            </a:r>
          </a:p>
        </p:txBody>
      </p:sp>
      <p:sp>
        <p:nvSpPr>
          <p:cNvPr id="17" name="TextBox 16">
            <a:hlinkClick r:id="rId4" action="ppaction://hlinksldjump"/>
            <a:extLst>
              <a:ext uri="{FF2B5EF4-FFF2-40B4-BE49-F238E27FC236}">
                <a16:creationId xmlns:a16="http://schemas.microsoft.com/office/drawing/2014/main" id="{0E4A1657-909B-4975-7AB9-85369497F014}"/>
              </a:ext>
            </a:extLst>
          </p:cNvPr>
          <p:cNvSpPr txBox="1"/>
          <p:nvPr/>
        </p:nvSpPr>
        <p:spPr>
          <a:xfrm>
            <a:off x="7006839" y="4215606"/>
            <a:ext cx="1983428" cy="369332"/>
          </a:xfrm>
          <a:prstGeom prst="rect">
            <a:avLst/>
          </a:prstGeom>
          <a:solidFill>
            <a:schemeClr val="accent2"/>
          </a:solidFill>
        </p:spPr>
        <p:txBody>
          <a:bodyPr wrap="none" rtlCol="0">
            <a:spAutoFit/>
          </a:bodyPr>
          <a:lstStyle/>
          <a:p>
            <a:r>
              <a:rPr lang="en-BE" dirty="0">
                <a:solidFill>
                  <a:srgbClr val="002060"/>
                </a:solidFill>
              </a:rPr>
              <a:t>See Case 3 - results</a:t>
            </a:r>
          </a:p>
        </p:txBody>
      </p:sp>
      <p:sp>
        <p:nvSpPr>
          <p:cNvPr id="2" name="Title 1">
            <a:extLst>
              <a:ext uri="{FF2B5EF4-FFF2-40B4-BE49-F238E27FC236}">
                <a16:creationId xmlns:a16="http://schemas.microsoft.com/office/drawing/2014/main" id="{D4021DED-81E0-4B4D-3755-D1CBD26079BB}"/>
              </a:ext>
            </a:extLst>
          </p:cNvPr>
          <p:cNvSpPr>
            <a:spLocks noGrp="1"/>
          </p:cNvSpPr>
          <p:nvPr>
            <p:ph type="title"/>
          </p:nvPr>
        </p:nvSpPr>
        <p:spPr>
          <a:xfrm>
            <a:off x="628650" y="163578"/>
            <a:ext cx="7886700" cy="698400"/>
          </a:xfrm>
        </p:spPr>
        <p:txBody>
          <a:bodyPr>
            <a:noAutofit/>
          </a:bodyPr>
          <a:lstStyle/>
          <a:p>
            <a:r>
              <a:rPr lang="fr-BE" sz="2800" b="1" spc="300" dirty="0" err="1">
                <a:solidFill>
                  <a:srgbClr val="0070C0"/>
                </a:solidFill>
              </a:rPr>
              <a:t>Aerosol</a:t>
            </a:r>
            <a:r>
              <a:rPr lang="fr-BE" sz="2800" b="1" spc="300" dirty="0">
                <a:solidFill>
                  <a:srgbClr val="0070C0"/>
                </a:solidFill>
              </a:rPr>
              <a:t> </a:t>
            </a:r>
            <a:r>
              <a:rPr lang="fr-BE" sz="2800" b="1" spc="300" dirty="0" err="1">
                <a:solidFill>
                  <a:srgbClr val="0070C0"/>
                </a:solidFill>
              </a:rPr>
              <a:t>evaluation</a:t>
            </a:r>
            <a:r>
              <a:rPr lang="fr-BE" sz="2800" b="1" spc="300" dirty="0">
                <a:solidFill>
                  <a:srgbClr val="0070C0"/>
                </a:solidFill>
              </a:rPr>
              <a:t>: Test runs</a:t>
            </a:r>
            <a:endParaRPr lang="en-BE" sz="2800" b="1" dirty="0"/>
          </a:p>
        </p:txBody>
      </p:sp>
      <p:sp>
        <p:nvSpPr>
          <p:cNvPr id="25" name="Slide Number Placeholder 24">
            <a:extLst>
              <a:ext uri="{FF2B5EF4-FFF2-40B4-BE49-F238E27FC236}">
                <a16:creationId xmlns:a16="http://schemas.microsoft.com/office/drawing/2014/main" id="{9CAB6DAE-A29F-8E1D-40D2-3CF68DDD658F}"/>
              </a:ext>
            </a:extLst>
          </p:cNvPr>
          <p:cNvSpPr>
            <a:spLocks noGrp="1"/>
          </p:cNvSpPr>
          <p:nvPr>
            <p:ph type="sldNum" sz="quarter" idx="12"/>
          </p:nvPr>
        </p:nvSpPr>
        <p:spPr/>
        <p:txBody>
          <a:bodyPr/>
          <a:lstStyle/>
          <a:p>
            <a:fld id="{9508981D-8BAF-0B49-A505-A3DB90FF2743}" type="slidenum">
              <a:rPr lang="en-BE" smtClean="0"/>
              <a:t>11</a:t>
            </a:fld>
            <a:r>
              <a:rPr lang="en-BE"/>
              <a:t>/30</a:t>
            </a:r>
            <a:endParaRPr lang="en-BE" dirty="0"/>
          </a:p>
        </p:txBody>
      </p:sp>
      <p:grpSp>
        <p:nvGrpSpPr>
          <p:cNvPr id="26" name="Group 25">
            <a:extLst>
              <a:ext uri="{FF2B5EF4-FFF2-40B4-BE49-F238E27FC236}">
                <a16:creationId xmlns:a16="http://schemas.microsoft.com/office/drawing/2014/main" id="{537858D4-7867-5A28-DD51-3AF4B28A5259}"/>
              </a:ext>
            </a:extLst>
          </p:cNvPr>
          <p:cNvGrpSpPr/>
          <p:nvPr/>
        </p:nvGrpSpPr>
        <p:grpSpPr>
          <a:xfrm>
            <a:off x="628650" y="4888777"/>
            <a:ext cx="8387347" cy="230832"/>
            <a:chOff x="3070451" y="4641640"/>
            <a:chExt cx="8387347" cy="230832"/>
          </a:xfrm>
        </p:grpSpPr>
        <p:sp>
          <p:nvSpPr>
            <p:cNvPr id="27" name="Right Arrow 26">
              <a:hlinkClick r:id="" action="ppaction://hlinkshowjump?jump=nextslide"/>
              <a:extLst>
                <a:ext uri="{FF2B5EF4-FFF2-40B4-BE49-F238E27FC236}">
                  <a16:creationId xmlns:a16="http://schemas.microsoft.com/office/drawing/2014/main" id="{FBF98D97-E432-6397-B4F7-1EE0CF5BA46E}"/>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8" name="Right Arrow 27">
              <a:hlinkClick r:id="" action="ppaction://hlinkshowjump?jump=previousslide"/>
              <a:extLst>
                <a:ext uri="{FF2B5EF4-FFF2-40B4-BE49-F238E27FC236}">
                  <a16:creationId xmlns:a16="http://schemas.microsoft.com/office/drawing/2014/main" id="{D5B6C384-200C-9E11-3A09-8F2079279FB7}"/>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9" name="TextBox 28">
              <a:extLst>
                <a:ext uri="{FF2B5EF4-FFF2-40B4-BE49-F238E27FC236}">
                  <a16:creationId xmlns:a16="http://schemas.microsoft.com/office/drawing/2014/main" id="{D80A274F-20BF-B77E-C552-9388251B3AE4}"/>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D9E8E564-A34B-5FA6-A61F-84A78B6795B8}"/>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5" action="ppaction://hlinksldjump"/>
                </a:rPr>
                <a:t>Concl</a:t>
              </a:r>
              <a:r>
                <a:rPr lang="en-BE" sz="900" dirty="0">
                  <a:latin typeface="Century Gothic" panose="020B0502020202020204" pitchFamily="34" charset="0"/>
                </a:rPr>
                <a:t>.</a:t>
              </a:r>
            </a:p>
          </p:txBody>
        </p:sp>
      </p:grpSp>
    </p:spTree>
    <p:extLst>
      <p:ext uri="{BB962C8B-B14F-4D97-AF65-F5344CB8AC3E}">
        <p14:creationId xmlns:p14="http://schemas.microsoft.com/office/powerpoint/2010/main" val="363331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F79268-6B6B-7CF0-1A87-985CE7E38DC0}"/>
              </a:ext>
            </a:extLst>
          </p:cNvPr>
          <p:cNvSpPr txBox="1"/>
          <p:nvPr/>
        </p:nvSpPr>
        <p:spPr>
          <a:xfrm rot="16200000">
            <a:off x="-2323414" y="2300712"/>
            <a:ext cx="5162355" cy="523220"/>
          </a:xfrm>
          <a:prstGeom prst="rect">
            <a:avLst/>
          </a:prstGeom>
          <a:solidFill>
            <a:schemeClr val="accent2"/>
          </a:solidFill>
        </p:spPr>
        <p:txBody>
          <a:bodyPr wrap="square" rtlCol="0">
            <a:spAutoFit/>
          </a:bodyPr>
          <a:lstStyle/>
          <a:p>
            <a:pPr algn="ctr"/>
            <a:r>
              <a:rPr lang="en-BE" sz="2800" dirty="0">
                <a:solidFill>
                  <a:srgbClr val="002060"/>
                </a:solidFill>
              </a:rPr>
              <a:t>Aerosol evaluation</a:t>
            </a:r>
          </a:p>
        </p:txBody>
      </p:sp>
      <p:sp>
        <p:nvSpPr>
          <p:cNvPr id="18" name="Content Placeholder 2">
            <a:extLst>
              <a:ext uri="{FF2B5EF4-FFF2-40B4-BE49-F238E27FC236}">
                <a16:creationId xmlns:a16="http://schemas.microsoft.com/office/drawing/2014/main" id="{B217A291-992B-D9E7-0048-C79332863C5B}"/>
              </a:ext>
            </a:extLst>
          </p:cNvPr>
          <p:cNvSpPr txBox="1">
            <a:spLocks/>
          </p:cNvSpPr>
          <p:nvPr/>
        </p:nvSpPr>
        <p:spPr>
          <a:xfrm>
            <a:off x="629999" y="914399"/>
            <a:ext cx="7887600" cy="4204994"/>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BE" sz="2600" dirty="0">
                <a:solidFill>
                  <a:srgbClr val="002060"/>
                </a:solidFill>
                <a:latin typeface="+mj-lt"/>
              </a:rPr>
              <a:t>Case of the Pinatubo eruption (decay over 2 years)</a:t>
            </a:r>
          </a:p>
          <a:p>
            <a:pPr marL="0" indent="0">
              <a:buNone/>
            </a:pPr>
            <a:endParaRPr lang="en-BE" sz="2500" dirty="0">
              <a:solidFill>
                <a:srgbClr val="002060"/>
              </a:solidFill>
              <a:latin typeface="+mj-lt"/>
            </a:endParaRPr>
          </a:p>
          <a:p>
            <a:pPr marL="0" indent="0">
              <a:buNone/>
            </a:pPr>
            <a:endParaRPr lang="en-BE" sz="2500" dirty="0"/>
          </a:p>
          <a:p>
            <a:pPr marL="0" indent="0">
              <a:buNone/>
            </a:pPr>
            <a:endParaRPr lang="en-BE" sz="2500" dirty="0"/>
          </a:p>
          <a:p>
            <a:pPr marL="0" indent="0">
              <a:buNone/>
            </a:pPr>
            <a:endParaRPr lang="en-BE" sz="2500" dirty="0"/>
          </a:p>
          <a:p>
            <a:pPr marL="0" indent="0">
              <a:buNone/>
            </a:pPr>
            <a:endParaRPr lang="en-BE" sz="2500" dirty="0"/>
          </a:p>
          <a:p>
            <a:pPr marL="0" indent="0">
              <a:buNone/>
            </a:pPr>
            <a:endParaRPr lang="en-BE" sz="2500" dirty="0"/>
          </a:p>
          <a:p>
            <a:pPr marL="0" indent="0">
              <a:buNone/>
            </a:pPr>
            <a:endParaRPr lang="en-BE" sz="2500" dirty="0"/>
          </a:p>
          <a:p>
            <a:pPr marL="0" indent="0">
              <a:buNone/>
            </a:pPr>
            <a:endParaRPr lang="en-BE" sz="2500" dirty="0"/>
          </a:p>
          <a:p>
            <a:pPr marL="0" indent="0">
              <a:buNone/>
            </a:pPr>
            <a:endParaRPr lang="en-BE" sz="2500" dirty="0"/>
          </a:p>
          <a:p>
            <a:pPr marL="361950" indent="-361950">
              <a:buNone/>
            </a:pPr>
            <a:r>
              <a:rPr lang="en-BE" sz="2600" dirty="0">
                <a:solidFill>
                  <a:srgbClr val="C00000"/>
                </a:solidFill>
                <a:latin typeface="+mj-lt"/>
              </a:rPr>
              <a:t>=&gt;	IFS-AER describes correctly the maximum value and subsequent decrease of the sulphur aerosol content</a:t>
            </a:r>
            <a:endParaRPr lang="en-GB" sz="2500" dirty="0"/>
          </a:p>
          <a:p>
            <a:endParaRPr lang="en-GB" sz="2500" dirty="0"/>
          </a:p>
          <a:p>
            <a:endParaRPr lang="en-BE" dirty="0"/>
          </a:p>
        </p:txBody>
      </p:sp>
      <p:sp>
        <p:nvSpPr>
          <p:cNvPr id="2" name="Title 1">
            <a:extLst>
              <a:ext uri="{FF2B5EF4-FFF2-40B4-BE49-F238E27FC236}">
                <a16:creationId xmlns:a16="http://schemas.microsoft.com/office/drawing/2014/main" id="{92426602-054D-70B6-CCDD-87FA55757E0B}"/>
              </a:ext>
            </a:extLst>
          </p:cNvPr>
          <p:cNvSpPr>
            <a:spLocks noGrp="1"/>
          </p:cNvSpPr>
          <p:nvPr>
            <p:ph type="title"/>
          </p:nvPr>
        </p:nvSpPr>
        <p:spPr>
          <a:xfrm>
            <a:off x="628650" y="162000"/>
            <a:ext cx="7886700" cy="698400"/>
          </a:xfrm>
        </p:spPr>
        <p:txBody>
          <a:bodyPr>
            <a:normAutofit/>
          </a:bodyPr>
          <a:lstStyle/>
          <a:p>
            <a:r>
              <a:rPr lang="en-BE" sz="2800" b="1" spc="300" dirty="0">
                <a:solidFill>
                  <a:srgbClr val="C00000"/>
                </a:solidFill>
              </a:rPr>
              <a:t>Evaluation of the total sulphur content</a:t>
            </a:r>
          </a:p>
        </p:txBody>
      </p:sp>
      <p:sp>
        <p:nvSpPr>
          <p:cNvPr id="5" name="Slide Number Placeholder 4">
            <a:extLst>
              <a:ext uri="{FF2B5EF4-FFF2-40B4-BE49-F238E27FC236}">
                <a16:creationId xmlns:a16="http://schemas.microsoft.com/office/drawing/2014/main" id="{D2C66868-6E39-6E77-818C-ECFB68055CAD}"/>
              </a:ext>
            </a:extLst>
          </p:cNvPr>
          <p:cNvSpPr>
            <a:spLocks noGrp="1"/>
          </p:cNvSpPr>
          <p:nvPr>
            <p:ph type="sldNum" sz="quarter" idx="12"/>
          </p:nvPr>
        </p:nvSpPr>
        <p:spPr/>
        <p:txBody>
          <a:bodyPr/>
          <a:lstStyle/>
          <a:p>
            <a:fld id="{9508981D-8BAF-0B49-A505-A3DB90FF2743}" type="slidenum">
              <a:rPr lang="en-BE" smtClean="0"/>
              <a:t>12</a:t>
            </a:fld>
            <a:r>
              <a:rPr lang="en-BE"/>
              <a:t>/30</a:t>
            </a:r>
            <a:endParaRPr lang="en-BE" dirty="0"/>
          </a:p>
        </p:txBody>
      </p:sp>
      <p:grpSp>
        <p:nvGrpSpPr>
          <p:cNvPr id="6" name="Group 5">
            <a:extLst>
              <a:ext uri="{FF2B5EF4-FFF2-40B4-BE49-F238E27FC236}">
                <a16:creationId xmlns:a16="http://schemas.microsoft.com/office/drawing/2014/main" id="{3BB36C8D-2029-7F71-40B4-169A84CDC81A}"/>
              </a:ext>
            </a:extLst>
          </p:cNvPr>
          <p:cNvGrpSpPr/>
          <p:nvPr/>
        </p:nvGrpSpPr>
        <p:grpSpPr>
          <a:xfrm>
            <a:off x="628650" y="4888777"/>
            <a:ext cx="8387347" cy="230832"/>
            <a:chOff x="3070451" y="4641640"/>
            <a:chExt cx="8387347" cy="230832"/>
          </a:xfrm>
        </p:grpSpPr>
        <p:sp>
          <p:nvSpPr>
            <p:cNvPr id="7" name="Right Arrow 6">
              <a:hlinkClick r:id="" action="ppaction://hlinkshowjump?jump=nextslide"/>
              <a:extLst>
                <a:ext uri="{FF2B5EF4-FFF2-40B4-BE49-F238E27FC236}">
                  <a16:creationId xmlns:a16="http://schemas.microsoft.com/office/drawing/2014/main" id="{0ADEB15A-9DA1-AF14-C9E3-414726F0FCDB}"/>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ight Arrow 7">
              <a:hlinkClick r:id="" action="ppaction://hlinkshowjump?jump=previousslide"/>
              <a:extLst>
                <a:ext uri="{FF2B5EF4-FFF2-40B4-BE49-F238E27FC236}">
                  <a16:creationId xmlns:a16="http://schemas.microsoft.com/office/drawing/2014/main" id="{93215F4E-E6BB-CD1A-876C-823A65872E83}"/>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F036BE5C-DCA5-041D-E4DE-DF5C9B1B640A}"/>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C9B1ADB0-C631-3998-59E8-F7A0C5DDA41F}"/>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2" action="ppaction://hlinksldjump"/>
                </a:rPr>
                <a:t>Concl</a:t>
              </a:r>
              <a:r>
                <a:rPr lang="en-BE" sz="900" dirty="0">
                  <a:latin typeface="Century Gothic" panose="020B0502020202020204" pitchFamily="34" charset="0"/>
                </a:rPr>
                <a:t>.</a:t>
              </a:r>
            </a:p>
          </p:txBody>
        </p:sp>
      </p:grpSp>
      <p:pic>
        <p:nvPicPr>
          <p:cNvPr id="16" name="Content Placeholder 15">
            <a:extLst>
              <a:ext uri="{FF2B5EF4-FFF2-40B4-BE49-F238E27FC236}">
                <a16:creationId xmlns:a16="http://schemas.microsoft.com/office/drawing/2014/main" id="{CA9FD234-9540-2AA9-424F-FBB2E912E852}"/>
              </a:ext>
            </a:extLst>
          </p:cNvPr>
          <p:cNvPicPr>
            <a:picLocks noGrp="1" noChangeAspect="1"/>
          </p:cNvPicPr>
          <p:nvPr>
            <p:ph idx="1"/>
          </p:nvPr>
        </p:nvPicPr>
        <p:blipFill>
          <a:blip r:embed="rId3"/>
          <a:stretch>
            <a:fillRect/>
          </a:stretch>
        </p:blipFill>
        <p:spPr>
          <a:xfrm>
            <a:off x="2276890" y="1396144"/>
            <a:ext cx="4590219" cy="2596048"/>
          </a:xfrm>
          <a:ln w="28575">
            <a:noFill/>
          </a:ln>
        </p:spPr>
      </p:pic>
      <p:sp>
        <p:nvSpPr>
          <p:cNvPr id="11" name="TextBox 10">
            <a:extLst>
              <a:ext uri="{FF2B5EF4-FFF2-40B4-BE49-F238E27FC236}">
                <a16:creationId xmlns:a16="http://schemas.microsoft.com/office/drawing/2014/main" id="{0103B153-11E3-C99D-0F1A-D656296C2B13}"/>
              </a:ext>
            </a:extLst>
          </p:cNvPr>
          <p:cNvSpPr txBox="1"/>
          <p:nvPr/>
        </p:nvSpPr>
        <p:spPr>
          <a:xfrm>
            <a:off x="6098498" y="1692927"/>
            <a:ext cx="235962" cy="215444"/>
          </a:xfrm>
          <a:prstGeom prst="rect">
            <a:avLst/>
          </a:prstGeom>
          <a:noFill/>
        </p:spPr>
        <p:txBody>
          <a:bodyPr wrap="none" rtlCol="0">
            <a:spAutoFit/>
          </a:bodyPr>
          <a:lstStyle/>
          <a:p>
            <a:r>
              <a:rPr lang="en-BE" sz="800" dirty="0"/>
              <a:t>*</a:t>
            </a:r>
          </a:p>
        </p:txBody>
      </p:sp>
      <p:sp>
        <p:nvSpPr>
          <p:cNvPr id="12" name="TextBox 11">
            <a:extLst>
              <a:ext uri="{FF2B5EF4-FFF2-40B4-BE49-F238E27FC236}">
                <a16:creationId xmlns:a16="http://schemas.microsoft.com/office/drawing/2014/main" id="{21AC0F88-A538-7059-56DE-9BBEB4AACD6B}"/>
              </a:ext>
            </a:extLst>
          </p:cNvPr>
          <p:cNvSpPr txBox="1"/>
          <p:nvPr/>
        </p:nvSpPr>
        <p:spPr>
          <a:xfrm>
            <a:off x="5995264" y="1692927"/>
            <a:ext cx="554960" cy="276999"/>
          </a:xfrm>
          <a:prstGeom prst="rect">
            <a:avLst/>
          </a:prstGeom>
          <a:noFill/>
        </p:spPr>
        <p:txBody>
          <a:bodyPr wrap="none" rtlCol="0">
            <a:spAutoFit/>
          </a:bodyPr>
          <a:lstStyle/>
          <a:p>
            <a:r>
              <a:rPr lang="en-BE" sz="600" dirty="0">
                <a:highlight>
                  <a:srgbClr val="FF0000"/>
                </a:highlight>
              </a:rPr>
              <a:t>IFS-GloMAP</a:t>
            </a:r>
          </a:p>
          <a:p>
            <a:r>
              <a:rPr lang="en-BE" sz="600" dirty="0">
                <a:highlight>
                  <a:srgbClr val="FF0000"/>
                </a:highlight>
              </a:rPr>
              <a:t>IFS-AER</a:t>
            </a:r>
          </a:p>
        </p:txBody>
      </p:sp>
      <p:sp>
        <p:nvSpPr>
          <p:cNvPr id="22" name="Rectangle 21">
            <a:extLst>
              <a:ext uri="{FF2B5EF4-FFF2-40B4-BE49-F238E27FC236}">
                <a16:creationId xmlns:a16="http://schemas.microsoft.com/office/drawing/2014/main" id="{F47B3EDE-B639-ED2C-6B05-A9BA0D430774}"/>
              </a:ext>
            </a:extLst>
          </p:cNvPr>
          <p:cNvSpPr/>
          <p:nvPr/>
        </p:nvSpPr>
        <p:spPr>
          <a:xfrm>
            <a:off x="5750895" y="1546098"/>
            <a:ext cx="1389407" cy="693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21" name="Group 20">
            <a:extLst>
              <a:ext uri="{FF2B5EF4-FFF2-40B4-BE49-F238E27FC236}">
                <a16:creationId xmlns:a16="http://schemas.microsoft.com/office/drawing/2014/main" id="{9D8F9873-7EE1-B4CA-BAE4-41ED44ED6BC6}"/>
              </a:ext>
            </a:extLst>
          </p:cNvPr>
          <p:cNvGrpSpPr/>
          <p:nvPr/>
        </p:nvGrpSpPr>
        <p:grpSpPr>
          <a:xfrm>
            <a:off x="5850635" y="1597545"/>
            <a:ext cx="1289667" cy="587574"/>
            <a:chOff x="7171616" y="2239156"/>
            <a:chExt cx="1289667" cy="646331"/>
          </a:xfrm>
          <a:solidFill>
            <a:schemeClr val="bg1"/>
          </a:solidFill>
        </p:grpSpPr>
        <p:sp>
          <p:nvSpPr>
            <p:cNvPr id="4" name="TextBox 3">
              <a:extLst>
                <a:ext uri="{FF2B5EF4-FFF2-40B4-BE49-F238E27FC236}">
                  <a16:creationId xmlns:a16="http://schemas.microsoft.com/office/drawing/2014/main" id="{BBFA6DA7-8013-A9E3-32A8-BAAB459FCA55}"/>
                </a:ext>
              </a:extLst>
            </p:cNvPr>
            <p:cNvSpPr txBox="1"/>
            <p:nvPr/>
          </p:nvSpPr>
          <p:spPr>
            <a:xfrm>
              <a:off x="7592933" y="2239156"/>
              <a:ext cx="868350" cy="646331"/>
            </a:xfrm>
            <a:prstGeom prst="rect">
              <a:avLst/>
            </a:prstGeom>
            <a:grpFill/>
          </p:spPr>
          <p:txBody>
            <a:bodyPr wrap="square" rtlCol="0">
              <a:spAutoFit/>
            </a:bodyPr>
            <a:lstStyle/>
            <a:p>
              <a:r>
                <a:rPr lang="en-BE" sz="900" dirty="0">
                  <a:solidFill>
                    <a:srgbClr val="002060"/>
                  </a:solidFill>
                </a:rPr>
                <a:t>SAGE</a:t>
              </a:r>
            </a:p>
            <a:p>
              <a:r>
                <a:rPr lang="en-BE" sz="900" dirty="0">
                  <a:solidFill>
                    <a:srgbClr val="002060"/>
                  </a:solidFill>
                </a:rPr>
                <a:t>HIRD</a:t>
              </a:r>
            </a:p>
            <a:p>
              <a:r>
                <a:rPr lang="en-BE" sz="900" dirty="0">
                  <a:solidFill>
                    <a:srgbClr val="002060"/>
                  </a:solidFill>
                </a:rPr>
                <a:t>IFS-Glomap</a:t>
              </a:r>
            </a:p>
            <a:p>
              <a:r>
                <a:rPr lang="en-BE" sz="900" dirty="0">
                  <a:solidFill>
                    <a:srgbClr val="002060"/>
                  </a:solidFill>
                </a:rPr>
                <a:t>PINA (IFS-AER)</a:t>
              </a:r>
            </a:p>
          </p:txBody>
        </p:sp>
        <p:cxnSp>
          <p:nvCxnSpPr>
            <p:cNvPr id="14" name="Straight Connector 13">
              <a:extLst>
                <a:ext uri="{FF2B5EF4-FFF2-40B4-BE49-F238E27FC236}">
                  <a16:creationId xmlns:a16="http://schemas.microsoft.com/office/drawing/2014/main" id="{4580F0D2-7A32-2348-19F1-5C16F90F21C3}"/>
                </a:ext>
              </a:extLst>
            </p:cNvPr>
            <p:cNvCxnSpPr>
              <a:cxnSpLocks/>
            </p:cNvCxnSpPr>
            <p:nvPr/>
          </p:nvCxnSpPr>
          <p:spPr>
            <a:xfrm>
              <a:off x="7171616" y="2350235"/>
              <a:ext cx="385408"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114C49-4CA2-1DE9-E656-1DE481323BB0}"/>
                </a:ext>
              </a:extLst>
            </p:cNvPr>
            <p:cNvCxnSpPr>
              <a:cxnSpLocks/>
            </p:cNvCxnSpPr>
            <p:nvPr/>
          </p:nvCxnSpPr>
          <p:spPr>
            <a:xfrm>
              <a:off x="7171616" y="2495078"/>
              <a:ext cx="385408" cy="0"/>
            </a:xfrm>
            <a:prstGeom prst="line">
              <a:avLst/>
            </a:prstGeom>
            <a:grpFill/>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8244C7-A6DF-CBC7-C0DE-AFA52E6BAD8D}"/>
                </a:ext>
              </a:extLst>
            </p:cNvPr>
            <p:cNvCxnSpPr>
              <a:cxnSpLocks/>
            </p:cNvCxnSpPr>
            <p:nvPr/>
          </p:nvCxnSpPr>
          <p:spPr>
            <a:xfrm>
              <a:off x="7171616" y="2639921"/>
              <a:ext cx="385408" cy="0"/>
            </a:xfrm>
            <a:prstGeom prst="line">
              <a:avLst/>
            </a:prstGeom>
            <a:grpFill/>
            <a:ln w="19050">
              <a:solidFill>
                <a:srgbClr val="2438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51BE19-3EA5-194A-1367-C1D562C42DE7}"/>
                </a:ext>
              </a:extLst>
            </p:cNvPr>
            <p:cNvCxnSpPr>
              <a:cxnSpLocks/>
            </p:cNvCxnSpPr>
            <p:nvPr/>
          </p:nvCxnSpPr>
          <p:spPr>
            <a:xfrm>
              <a:off x="7171616" y="2784764"/>
              <a:ext cx="385408"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4204ADD-23CD-CA74-975E-76BBC7F9D66A}"/>
              </a:ext>
            </a:extLst>
          </p:cNvPr>
          <p:cNvGrpSpPr/>
          <p:nvPr/>
        </p:nvGrpSpPr>
        <p:grpSpPr>
          <a:xfrm>
            <a:off x="2734295" y="4868517"/>
            <a:ext cx="4502051" cy="234325"/>
            <a:chOff x="2734295" y="4868517"/>
            <a:chExt cx="4502051" cy="234325"/>
          </a:xfrm>
        </p:grpSpPr>
        <p:sp>
          <p:nvSpPr>
            <p:cNvPr id="20" name="TextBox 19">
              <a:hlinkClick r:id="rId4" action="ppaction://hlinksldjump"/>
              <a:extLst>
                <a:ext uri="{FF2B5EF4-FFF2-40B4-BE49-F238E27FC236}">
                  <a16:creationId xmlns:a16="http://schemas.microsoft.com/office/drawing/2014/main" id="{762E1A88-D565-34DC-D4B5-59D043EF2389}"/>
                </a:ext>
              </a:extLst>
            </p:cNvPr>
            <p:cNvSpPr txBox="1"/>
            <p:nvPr/>
          </p:nvSpPr>
          <p:spPr>
            <a:xfrm>
              <a:off x="2734295" y="4872010"/>
              <a:ext cx="1039067" cy="230832"/>
            </a:xfrm>
            <a:prstGeom prst="rect">
              <a:avLst/>
            </a:prstGeom>
            <a:solidFill>
              <a:schemeClr val="accent2">
                <a:lumMod val="20000"/>
                <a:lumOff val="80000"/>
              </a:schemeClr>
            </a:solidFill>
            <a:ln w="19050">
              <a:noFill/>
            </a:ln>
          </p:spPr>
          <p:txBody>
            <a:bodyPr wrap="none" rtlCol="0">
              <a:spAutoFit/>
            </a:bodyPr>
            <a:lstStyle/>
            <a:p>
              <a:r>
                <a:rPr lang="en-BE" sz="900" dirty="0">
                  <a:solidFill>
                    <a:schemeClr val="tx2">
                      <a:lumMod val="40000"/>
                      <a:lumOff val="60000"/>
                    </a:schemeClr>
                  </a:solidFill>
                  <a:latin typeface="Century Gothic" panose="020B0502020202020204" pitchFamily="34" charset="0"/>
                </a:rPr>
                <a:t>High - Pinatubo</a:t>
              </a:r>
            </a:p>
          </p:txBody>
        </p:sp>
        <p:sp>
          <p:nvSpPr>
            <p:cNvPr id="23" name="TextBox 22">
              <a:hlinkClick r:id="rId5" action="ppaction://hlinksldjump"/>
              <a:extLst>
                <a:ext uri="{FF2B5EF4-FFF2-40B4-BE49-F238E27FC236}">
                  <a16:creationId xmlns:a16="http://schemas.microsoft.com/office/drawing/2014/main" id="{69F1881B-E806-1129-17CA-588A1A3BCE7E}"/>
                </a:ext>
              </a:extLst>
            </p:cNvPr>
            <p:cNvSpPr txBox="1"/>
            <p:nvPr/>
          </p:nvSpPr>
          <p:spPr>
            <a:xfrm>
              <a:off x="4048205" y="4870800"/>
              <a:ext cx="1085554"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Low - Quiescent</a:t>
              </a:r>
            </a:p>
          </p:txBody>
        </p:sp>
        <p:sp>
          <p:nvSpPr>
            <p:cNvPr id="24" name="TextBox 23">
              <a:hlinkClick r:id="rId6" action="ppaction://hlinksldjump"/>
              <a:extLst>
                <a:ext uri="{FF2B5EF4-FFF2-40B4-BE49-F238E27FC236}">
                  <a16:creationId xmlns:a16="http://schemas.microsoft.com/office/drawing/2014/main" id="{EADE8EF9-A687-90D2-EAB5-448A3C9767F0}"/>
                </a:ext>
              </a:extLst>
            </p:cNvPr>
            <p:cNvSpPr txBox="1"/>
            <p:nvPr/>
          </p:nvSpPr>
          <p:spPr>
            <a:xfrm>
              <a:off x="5408602" y="4868517"/>
              <a:ext cx="1827744"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Low/increasing – Early Envisat</a:t>
              </a:r>
            </a:p>
          </p:txBody>
        </p:sp>
      </p:grpSp>
    </p:spTree>
    <p:extLst>
      <p:ext uri="{BB962C8B-B14F-4D97-AF65-F5344CB8AC3E}">
        <p14:creationId xmlns:p14="http://schemas.microsoft.com/office/powerpoint/2010/main" val="317575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2"/>
          </a:solidFill>
        </p:spPr>
        <p:txBody>
          <a:bodyPr wrap="square" rtlCol="0">
            <a:spAutoFit/>
          </a:bodyPr>
          <a:lstStyle>
            <a:defPPr>
              <a:defRPr lang="en-US"/>
            </a:defPPr>
            <a:lvl1pPr algn="ctr">
              <a:defRPr sz="2800">
                <a:solidFill>
                  <a:srgbClr val="002060"/>
                </a:solidFill>
              </a:defRPr>
            </a:lvl1pPr>
          </a:lstStyle>
          <a:p>
            <a:r>
              <a:rPr lang="en-BE" dirty="0"/>
              <a:t>Case 1</a:t>
            </a:r>
            <a:r>
              <a:rPr lang="en-BE" sz="2400" dirty="0"/>
              <a:t> - </a:t>
            </a:r>
            <a:r>
              <a:rPr lang="en-BE" dirty="0"/>
              <a:t>Pinatubo </a:t>
            </a:r>
            <a:r>
              <a:rPr lang="en-BE" sz="1700" dirty="0"/>
              <a:t>(1991-1993)</a:t>
            </a:r>
          </a:p>
        </p:txBody>
      </p:sp>
      <p:sp>
        <p:nvSpPr>
          <p:cNvPr id="9" name="Content Placeholder 2">
            <a:extLst>
              <a:ext uri="{FF2B5EF4-FFF2-40B4-BE49-F238E27FC236}">
                <a16:creationId xmlns:a16="http://schemas.microsoft.com/office/drawing/2014/main" id="{32287C5B-D78E-04C6-6099-9C9867DD50B6}"/>
              </a:ext>
            </a:extLst>
          </p:cNvPr>
          <p:cNvSpPr>
            <a:spLocks noGrp="1"/>
          </p:cNvSpPr>
          <p:nvPr>
            <p:ph idx="1"/>
          </p:nvPr>
        </p:nvSpPr>
        <p:spPr>
          <a:xfrm>
            <a:off x="628650" y="709200"/>
            <a:ext cx="7886700" cy="3677667"/>
          </a:xfrm>
        </p:spPr>
        <p:txBody>
          <a:bodyPr/>
          <a:lstStyle/>
          <a:p>
            <a:endParaRPr lang="en-BE" dirty="0"/>
          </a:p>
          <a:p>
            <a:endParaRPr lang="en-BE" dirty="0"/>
          </a:p>
          <a:p>
            <a:endParaRPr lang="en-BE" dirty="0"/>
          </a:p>
          <a:p>
            <a:endParaRPr lang="en-BE" dirty="0"/>
          </a:p>
          <a:p>
            <a:endParaRPr lang="en-BE" dirty="0"/>
          </a:p>
          <a:p>
            <a:endParaRPr lang="en-BE" dirty="0"/>
          </a:p>
          <a:p>
            <a:pPr marL="0" indent="0">
              <a:buNone/>
            </a:pPr>
            <a:endParaRPr lang="en-BE" dirty="0"/>
          </a:p>
        </p:txBody>
      </p:sp>
      <p:pic>
        <p:nvPicPr>
          <p:cNvPr id="10" name="Content Placeholder 4">
            <a:extLst>
              <a:ext uri="{FF2B5EF4-FFF2-40B4-BE49-F238E27FC236}">
                <a16:creationId xmlns:a16="http://schemas.microsoft.com/office/drawing/2014/main" id="{6E9B73FF-0BA4-94D8-2A02-EA8DCAA7B815}"/>
              </a:ext>
            </a:extLst>
          </p:cNvPr>
          <p:cNvPicPr>
            <a:picLocks noChangeAspect="1"/>
          </p:cNvPicPr>
          <p:nvPr/>
        </p:nvPicPr>
        <p:blipFill>
          <a:blip r:embed="rId2"/>
          <a:stretch>
            <a:fillRect/>
          </a:stretch>
        </p:blipFill>
        <p:spPr>
          <a:xfrm>
            <a:off x="525605" y="1909040"/>
            <a:ext cx="2880000" cy="1440000"/>
          </a:xfrm>
          <a:prstGeom prst="rect">
            <a:avLst/>
          </a:prstGeom>
        </p:spPr>
      </p:pic>
      <p:pic>
        <p:nvPicPr>
          <p:cNvPr id="11" name="Picture 10">
            <a:extLst>
              <a:ext uri="{FF2B5EF4-FFF2-40B4-BE49-F238E27FC236}">
                <a16:creationId xmlns:a16="http://schemas.microsoft.com/office/drawing/2014/main" id="{40C70830-8603-6F63-7AA8-C5814E5C16C3}"/>
              </a:ext>
            </a:extLst>
          </p:cNvPr>
          <p:cNvPicPr>
            <a:picLocks noChangeAspect="1"/>
          </p:cNvPicPr>
          <p:nvPr/>
        </p:nvPicPr>
        <p:blipFill>
          <a:blip r:embed="rId3"/>
          <a:stretch>
            <a:fillRect/>
          </a:stretch>
        </p:blipFill>
        <p:spPr>
          <a:xfrm>
            <a:off x="3405605" y="1909040"/>
            <a:ext cx="2880000" cy="1440000"/>
          </a:xfrm>
          <a:prstGeom prst="rect">
            <a:avLst/>
          </a:prstGeom>
        </p:spPr>
      </p:pic>
      <p:pic>
        <p:nvPicPr>
          <p:cNvPr id="12" name="Picture 11">
            <a:extLst>
              <a:ext uri="{FF2B5EF4-FFF2-40B4-BE49-F238E27FC236}">
                <a16:creationId xmlns:a16="http://schemas.microsoft.com/office/drawing/2014/main" id="{A1DFCB41-1373-50BE-BC67-1D4A51969940}"/>
              </a:ext>
            </a:extLst>
          </p:cNvPr>
          <p:cNvPicPr>
            <a:picLocks noChangeAspect="1"/>
          </p:cNvPicPr>
          <p:nvPr/>
        </p:nvPicPr>
        <p:blipFill>
          <a:blip r:embed="rId4"/>
          <a:stretch>
            <a:fillRect/>
          </a:stretch>
        </p:blipFill>
        <p:spPr>
          <a:xfrm>
            <a:off x="6285605" y="1909040"/>
            <a:ext cx="2880000" cy="1440000"/>
          </a:xfrm>
          <a:prstGeom prst="rect">
            <a:avLst/>
          </a:prstGeom>
        </p:spPr>
      </p:pic>
      <p:sp>
        <p:nvSpPr>
          <p:cNvPr id="16" name="TextBox 15">
            <a:extLst>
              <a:ext uri="{FF2B5EF4-FFF2-40B4-BE49-F238E27FC236}">
                <a16:creationId xmlns:a16="http://schemas.microsoft.com/office/drawing/2014/main" id="{1098A9D2-FEA1-C7DD-3A7B-83C40143FAD2}"/>
              </a:ext>
            </a:extLst>
          </p:cNvPr>
          <p:cNvSpPr txBox="1"/>
          <p:nvPr/>
        </p:nvSpPr>
        <p:spPr>
          <a:xfrm>
            <a:off x="1116656" y="766074"/>
            <a:ext cx="1697901" cy="400110"/>
          </a:xfrm>
          <a:prstGeom prst="rect">
            <a:avLst/>
          </a:prstGeom>
          <a:noFill/>
        </p:spPr>
        <p:txBody>
          <a:bodyPr wrap="none" rtlCol="0">
            <a:spAutoFit/>
          </a:bodyPr>
          <a:lstStyle/>
          <a:p>
            <a:pPr algn="ctr"/>
            <a:r>
              <a:rPr lang="en-BE" sz="2000" dirty="0">
                <a:solidFill>
                  <a:srgbClr val="002060"/>
                </a:solidFill>
              </a:rPr>
              <a:t>PINA (532 nm)</a:t>
            </a:r>
          </a:p>
        </p:txBody>
      </p:sp>
      <p:sp>
        <p:nvSpPr>
          <p:cNvPr id="17" name="TextBox 16">
            <a:extLst>
              <a:ext uri="{FF2B5EF4-FFF2-40B4-BE49-F238E27FC236}">
                <a16:creationId xmlns:a16="http://schemas.microsoft.com/office/drawing/2014/main" id="{39DCA0EC-6362-F36E-EE83-E3B56D0E0756}"/>
              </a:ext>
            </a:extLst>
          </p:cNvPr>
          <p:cNvSpPr txBox="1"/>
          <p:nvPr/>
        </p:nvSpPr>
        <p:spPr>
          <a:xfrm>
            <a:off x="3776783" y="766074"/>
            <a:ext cx="1904432" cy="400110"/>
          </a:xfrm>
          <a:prstGeom prst="rect">
            <a:avLst/>
          </a:prstGeom>
          <a:noFill/>
        </p:spPr>
        <p:txBody>
          <a:bodyPr wrap="none" rtlCol="0">
            <a:spAutoFit/>
          </a:bodyPr>
          <a:lstStyle/>
          <a:p>
            <a:pPr algn="ctr"/>
            <a:r>
              <a:rPr lang="en-BE" sz="2000" dirty="0">
                <a:solidFill>
                  <a:srgbClr val="002060"/>
                </a:solidFill>
              </a:rPr>
              <a:t>PINA-2 (532 nm)</a:t>
            </a:r>
          </a:p>
        </p:txBody>
      </p:sp>
      <p:sp>
        <p:nvSpPr>
          <p:cNvPr id="18" name="TextBox 17">
            <a:extLst>
              <a:ext uri="{FF2B5EF4-FFF2-40B4-BE49-F238E27FC236}">
                <a16:creationId xmlns:a16="http://schemas.microsoft.com/office/drawing/2014/main" id="{00D37FB2-35A8-F511-4203-1B88FB6DD071}"/>
              </a:ext>
            </a:extLst>
          </p:cNvPr>
          <p:cNvSpPr txBox="1"/>
          <p:nvPr/>
        </p:nvSpPr>
        <p:spPr>
          <a:xfrm>
            <a:off x="6694970" y="756633"/>
            <a:ext cx="2061270" cy="400110"/>
          </a:xfrm>
          <a:prstGeom prst="rect">
            <a:avLst/>
          </a:prstGeom>
          <a:noFill/>
        </p:spPr>
        <p:txBody>
          <a:bodyPr wrap="none" rtlCol="0">
            <a:spAutoFit/>
          </a:bodyPr>
          <a:lstStyle/>
          <a:p>
            <a:pPr algn="ctr"/>
            <a:r>
              <a:rPr lang="en-BE" sz="2000" dirty="0">
                <a:solidFill>
                  <a:srgbClr val="002060"/>
                </a:solidFill>
              </a:rPr>
              <a:t>GloSSAC (525 nm)</a:t>
            </a:r>
          </a:p>
        </p:txBody>
      </p:sp>
      <p:sp>
        <p:nvSpPr>
          <p:cNvPr id="2" name="Title 1">
            <a:extLst>
              <a:ext uri="{FF2B5EF4-FFF2-40B4-BE49-F238E27FC236}">
                <a16:creationId xmlns:a16="http://schemas.microsoft.com/office/drawing/2014/main" id="{9899F296-06C0-0CA9-B59E-3D89E2046D38}"/>
              </a:ext>
            </a:extLst>
          </p:cNvPr>
          <p:cNvSpPr>
            <a:spLocks noGrp="1"/>
          </p:cNvSpPr>
          <p:nvPr>
            <p:ph type="title"/>
          </p:nvPr>
        </p:nvSpPr>
        <p:spPr>
          <a:xfrm>
            <a:off x="628650" y="163578"/>
            <a:ext cx="7886700" cy="489600"/>
          </a:xfrm>
        </p:spPr>
        <p:txBody>
          <a:bodyPr>
            <a:noAutofit/>
          </a:bodyPr>
          <a:lstStyle/>
          <a:p>
            <a:r>
              <a:rPr lang="fr-BE" sz="2000" spc="300" dirty="0">
                <a:solidFill>
                  <a:srgbClr val="C00000"/>
                </a:solidFill>
              </a:rPr>
              <a:t>Pinatubo </a:t>
            </a:r>
            <a:r>
              <a:rPr lang="fr-BE" sz="2000" spc="300" dirty="0" err="1">
                <a:solidFill>
                  <a:srgbClr val="C00000"/>
                </a:solidFill>
              </a:rPr>
              <a:t>eruption</a:t>
            </a:r>
            <a:r>
              <a:rPr lang="fr-BE" sz="2000" spc="300" dirty="0">
                <a:solidFill>
                  <a:srgbClr val="C00000"/>
                </a:solidFill>
              </a:rPr>
              <a:t>: </a:t>
            </a:r>
            <a:r>
              <a:rPr lang="fr-BE" sz="2000" spc="300" dirty="0" err="1">
                <a:solidFill>
                  <a:srgbClr val="C00000"/>
                </a:solidFill>
              </a:rPr>
              <a:t>Stratospheric</a:t>
            </a:r>
            <a:r>
              <a:rPr lang="fr-BE" sz="2000" spc="300" dirty="0">
                <a:solidFill>
                  <a:srgbClr val="C00000"/>
                </a:solidFill>
              </a:rPr>
              <a:t> </a:t>
            </a:r>
            <a:r>
              <a:rPr lang="fr-BE" sz="2000" spc="300" dirty="0" err="1">
                <a:solidFill>
                  <a:srgbClr val="C00000"/>
                </a:solidFill>
              </a:rPr>
              <a:t>Aerosol</a:t>
            </a:r>
            <a:r>
              <a:rPr lang="fr-BE" sz="2000" spc="300" dirty="0">
                <a:solidFill>
                  <a:srgbClr val="C00000"/>
                </a:solidFill>
              </a:rPr>
              <a:t> Optical </a:t>
            </a:r>
            <a:r>
              <a:rPr lang="fr-BE" sz="2000" spc="300" dirty="0" err="1">
                <a:solidFill>
                  <a:srgbClr val="C00000"/>
                </a:solidFill>
              </a:rPr>
              <a:t>Depth</a:t>
            </a:r>
            <a:endParaRPr lang="en-BE" sz="2000" dirty="0">
              <a:solidFill>
                <a:srgbClr val="C00000"/>
              </a:solidFill>
            </a:endParaRPr>
          </a:p>
        </p:txBody>
      </p:sp>
      <p:sp>
        <p:nvSpPr>
          <p:cNvPr id="22" name="Slide Number Placeholder 21">
            <a:extLst>
              <a:ext uri="{FF2B5EF4-FFF2-40B4-BE49-F238E27FC236}">
                <a16:creationId xmlns:a16="http://schemas.microsoft.com/office/drawing/2014/main" id="{5419DEBF-2C3C-35A8-20B4-F8E8B5C513D4}"/>
              </a:ext>
            </a:extLst>
          </p:cNvPr>
          <p:cNvSpPr>
            <a:spLocks noGrp="1"/>
          </p:cNvSpPr>
          <p:nvPr>
            <p:ph type="sldNum" sz="quarter" idx="12"/>
          </p:nvPr>
        </p:nvSpPr>
        <p:spPr/>
        <p:txBody>
          <a:bodyPr/>
          <a:lstStyle/>
          <a:p>
            <a:fld id="{9508981D-8BAF-0B49-A505-A3DB90FF2743}" type="slidenum">
              <a:rPr lang="en-BE" smtClean="0"/>
              <a:t>13</a:t>
            </a:fld>
            <a:r>
              <a:rPr lang="en-BE"/>
              <a:t>/30</a:t>
            </a:r>
            <a:endParaRPr lang="en-BE" dirty="0"/>
          </a:p>
        </p:txBody>
      </p:sp>
      <p:grpSp>
        <p:nvGrpSpPr>
          <p:cNvPr id="23" name="Group 22">
            <a:extLst>
              <a:ext uri="{FF2B5EF4-FFF2-40B4-BE49-F238E27FC236}">
                <a16:creationId xmlns:a16="http://schemas.microsoft.com/office/drawing/2014/main" id="{EBFE15F9-EF9F-2507-3D48-FB12528B0B66}"/>
              </a:ext>
            </a:extLst>
          </p:cNvPr>
          <p:cNvGrpSpPr/>
          <p:nvPr/>
        </p:nvGrpSpPr>
        <p:grpSpPr>
          <a:xfrm>
            <a:off x="628650" y="4888777"/>
            <a:ext cx="8387347" cy="230832"/>
            <a:chOff x="3070451" y="4641640"/>
            <a:chExt cx="8387347" cy="230832"/>
          </a:xfrm>
        </p:grpSpPr>
        <p:sp>
          <p:nvSpPr>
            <p:cNvPr id="24" name="Right Arrow 23">
              <a:hlinkClick r:id="" action="ppaction://hlinkshowjump?jump=nextslide"/>
              <a:extLst>
                <a:ext uri="{FF2B5EF4-FFF2-40B4-BE49-F238E27FC236}">
                  <a16:creationId xmlns:a16="http://schemas.microsoft.com/office/drawing/2014/main" id="{2DF9A52A-27EE-51AF-BA5E-5178B995CB38}"/>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5" name="Right Arrow 24">
              <a:hlinkClick r:id="" action="ppaction://hlinkshowjump?jump=previousslide"/>
              <a:extLst>
                <a:ext uri="{FF2B5EF4-FFF2-40B4-BE49-F238E27FC236}">
                  <a16:creationId xmlns:a16="http://schemas.microsoft.com/office/drawing/2014/main" id="{6AD8A381-4645-0A49-53AE-A5DBF116D7D8}"/>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TextBox 30">
              <a:extLst>
                <a:ext uri="{FF2B5EF4-FFF2-40B4-BE49-F238E27FC236}">
                  <a16:creationId xmlns:a16="http://schemas.microsoft.com/office/drawing/2014/main" id="{FA5B0FFB-59A4-48D5-3101-CD89F0658EF4}"/>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2" name="TextBox 31">
              <a:extLst>
                <a:ext uri="{FF2B5EF4-FFF2-40B4-BE49-F238E27FC236}">
                  <a16:creationId xmlns:a16="http://schemas.microsoft.com/office/drawing/2014/main" id="{54773310-C9C6-AF87-2AEB-D3B95158FF39}"/>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5" action="ppaction://hlinksldjump"/>
                </a:rPr>
                <a:t>Concl</a:t>
              </a:r>
              <a:r>
                <a:rPr lang="en-BE" sz="900" dirty="0">
                  <a:latin typeface="Century Gothic" panose="020B0502020202020204" pitchFamily="34" charset="0"/>
                </a:rPr>
                <a:t>.</a:t>
              </a:r>
            </a:p>
          </p:txBody>
        </p:sp>
      </p:grpSp>
      <p:grpSp>
        <p:nvGrpSpPr>
          <p:cNvPr id="3" name="Group 2">
            <a:extLst>
              <a:ext uri="{FF2B5EF4-FFF2-40B4-BE49-F238E27FC236}">
                <a16:creationId xmlns:a16="http://schemas.microsoft.com/office/drawing/2014/main" id="{E9842070-4FB6-11E1-6B3B-92F95DC97762}"/>
              </a:ext>
            </a:extLst>
          </p:cNvPr>
          <p:cNvGrpSpPr/>
          <p:nvPr/>
        </p:nvGrpSpPr>
        <p:grpSpPr>
          <a:xfrm>
            <a:off x="2734295" y="4879668"/>
            <a:ext cx="4502051" cy="234325"/>
            <a:chOff x="2734295" y="4868517"/>
            <a:chExt cx="4502051" cy="234325"/>
          </a:xfrm>
        </p:grpSpPr>
        <p:sp>
          <p:nvSpPr>
            <p:cNvPr id="5" name="TextBox 4">
              <a:hlinkClick r:id="rId6" action="ppaction://hlinksldjump"/>
              <a:extLst>
                <a:ext uri="{FF2B5EF4-FFF2-40B4-BE49-F238E27FC236}">
                  <a16:creationId xmlns:a16="http://schemas.microsoft.com/office/drawing/2014/main" id="{953B2540-53A8-382A-6529-B135C2815C77}"/>
                </a:ext>
              </a:extLst>
            </p:cNvPr>
            <p:cNvSpPr txBox="1"/>
            <p:nvPr/>
          </p:nvSpPr>
          <p:spPr>
            <a:xfrm>
              <a:off x="2734295" y="4872010"/>
              <a:ext cx="1039067" cy="230832"/>
            </a:xfrm>
            <a:prstGeom prst="rect">
              <a:avLst/>
            </a:prstGeom>
            <a:solidFill>
              <a:schemeClr val="accent2">
                <a:lumMod val="20000"/>
                <a:lumOff val="80000"/>
              </a:schemeClr>
            </a:solidFill>
            <a:ln w="19050">
              <a:noFill/>
            </a:ln>
          </p:spPr>
          <p:txBody>
            <a:bodyPr wrap="none" rtlCol="0">
              <a:spAutoFit/>
            </a:bodyPr>
            <a:lstStyle/>
            <a:p>
              <a:r>
                <a:rPr lang="en-BE" sz="900" dirty="0">
                  <a:solidFill>
                    <a:schemeClr val="tx2">
                      <a:lumMod val="40000"/>
                      <a:lumOff val="60000"/>
                    </a:schemeClr>
                  </a:solidFill>
                  <a:latin typeface="Century Gothic" panose="020B0502020202020204" pitchFamily="34" charset="0"/>
                </a:rPr>
                <a:t>High - Pinatubo</a:t>
              </a:r>
            </a:p>
          </p:txBody>
        </p:sp>
        <p:sp>
          <p:nvSpPr>
            <p:cNvPr id="6" name="TextBox 5">
              <a:hlinkClick r:id="rId7" action="ppaction://hlinksldjump"/>
              <a:extLst>
                <a:ext uri="{FF2B5EF4-FFF2-40B4-BE49-F238E27FC236}">
                  <a16:creationId xmlns:a16="http://schemas.microsoft.com/office/drawing/2014/main" id="{F58A8B7F-AE70-4863-6CB1-A9DD1E54384B}"/>
                </a:ext>
              </a:extLst>
            </p:cNvPr>
            <p:cNvSpPr txBox="1"/>
            <p:nvPr/>
          </p:nvSpPr>
          <p:spPr>
            <a:xfrm>
              <a:off x="4048205" y="4870800"/>
              <a:ext cx="1085554"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Low - Quiescent</a:t>
              </a:r>
            </a:p>
          </p:txBody>
        </p:sp>
        <p:sp>
          <p:nvSpPr>
            <p:cNvPr id="7" name="TextBox 6">
              <a:hlinkClick r:id="rId8" action="ppaction://hlinksldjump"/>
              <a:extLst>
                <a:ext uri="{FF2B5EF4-FFF2-40B4-BE49-F238E27FC236}">
                  <a16:creationId xmlns:a16="http://schemas.microsoft.com/office/drawing/2014/main" id="{16579424-C56D-08FF-73C7-096CAA9EC0AB}"/>
                </a:ext>
              </a:extLst>
            </p:cNvPr>
            <p:cNvSpPr txBox="1"/>
            <p:nvPr/>
          </p:nvSpPr>
          <p:spPr>
            <a:xfrm>
              <a:off x="5408602" y="4868517"/>
              <a:ext cx="1827744"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Low/increasing – Early Envisat</a:t>
              </a:r>
            </a:p>
          </p:txBody>
        </p:sp>
      </p:grpSp>
    </p:spTree>
    <p:extLst>
      <p:ext uri="{BB962C8B-B14F-4D97-AF65-F5344CB8AC3E}">
        <p14:creationId xmlns:p14="http://schemas.microsoft.com/office/powerpoint/2010/main" val="10663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2"/>
          </a:solidFill>
        </p:spPr>
        <p:txBody>
          <a:bodyPr wrap="square" rtlCol="0">
            <a:spAutoFit/>
          </a:bodyPr>
          <a:lstStyle>
            <a:defPPr>
              <a:defRPr lang="en-US"/>
            </a:defPPr>
            <a:lvl1pPr algn="ctr">
              <a:defRPr sz="2800">
                <a:solidFill>
                  <a:srgbClr val="002060"/>
                </a:solidFill>
              </a:defRPr>
            </a:lvl1pPr>
          </a:lstStyle>
          <a:p>
            <a:r>
              <a:rPr lang="en-BE" dirty="0"/>
              <a:t>Case 1</a:t>
            </a:r>
            <a:r>
              <a:rPr lang="en-BE" sz="2400" dirty="0"/>
              <a:t> - </a:t>
            </a:r>
            <a:r>
              <a:rPr lang="en-BE" dirty="0"/>
              <a:t>Pinatubo </a:t>
            </a:r>
            <a:r>
              <a:rPr lang="en-BE" sz="1700" dirty="0"/>
              <a:t>(1991-1993)</a:t>
            </a:r>
          </a:p>
        </p:txBody>
      </p:sp>
      <p:sp>
        <p:nvSpPr>
          <p:cNvPr id="9" name="Content Placeholder 2">
            <a:extLst>
              <a:ext uri="{FF2B5EF4-FFF2-40B4-BE49-F238E27FC236}">
                <a16:creationId xmlns:a16="http://schemas.microsoft.com/office/drawing/2014/main" id="{32287C5B-D78E-04C6-6099-9C9867DD50B6}"/>
              </a:ext>
            </a:extLst>
          </p:cNvPr>
          <p:cNvSpPr>
            <a:spLocks noGrp="1"/>
          </p:cNvSpPr>
          <p:nvPr>
            <p:ph idx="1"/>
          </p:nvPr>
        </p:nvSpPr>
        <p:spPr>
          <a:xfrm>
            <a:off x="628650" y="709201"/>
            <a:ext cx="7886700" cy="3668226"/>
          </a:xfrm>
        </p:spPr>
        <p:txBody>
          <a:bodyPr/>
          <a:lstStyle/>
          <a:p>
            <a:endParaRPr lang="en-BE" dirty="0"/>
          </a:p>
          <a:p>
            <a:pPr marL="0" indent="0">
              <a:spcBef>
                <a:spcPts val="1200"/>
              </a:spcBef>
              <a:buNone/>
            </a:pPr>
            <a:r>
              <a:rPr lang="en-BE" sz="1800" dirty="0">
                <a:solidFill>
                  <a:srgbClr val="C00000"/>
                </a:solidFill>
              </a:rPr>
              <a:t>At 22 km:</a:t>
            </a:r>
          </a:p>
          <a:p>
            <a:endParaRPr lang="en-BE" dirty="0"/>
          </a:p>
          <a:p>
            <a:endParaRPr lang="en-BE" dirty="0"/>
          </a:p>
          <a:p>
            <a:endParaRPr lang="en-BE" dirty="0"/>
          </a:p>
          <a:p>
            <a:endParaRPr lang="en-BE" dirty="0"/>
          </a:p>
          <a:p>
            <a:pPr marL="0" indent="0">
              <a:buNone/>
            </a:pPr>
            <a:r>
              <a:rPr lang="en-BE" sz="1800" dirty="0">
                <a:solidFill>
                  <a:srgbClr val="C00000"/>
                </a:solidFill>
              </a:rPr>
              <a:t>At 30 km:</a:t>
            </a:r>
          </a:p>
        </p:txBody>
      </p:sp>
      <p:sp>
        <p:nvSpPr>
          <p:cNvPr id="13" name="TextBox 12">
            <a:extLst>
              <a:ext uri="{FF2B5EF4-FFF2-40B4-BE49-F238E27FC236}">
                <a16:creationId xmlns:a16="http://schemas.microsoft.com/office/drawing/2014/main" id="{1920692A-7DAA-6ACD-6251-DCDE40227F08}"/>
              </a:ext>
            </a:extLst>
          </p:cNvPr>
          <p:cNvSpPr txBox="1"/>
          <p:nvPr/>
        </p:nvSpPr>
        <p:spPr>
          <a:xfrm>
            <a:off x="1116656" y="766074"/>
            <a:ext cx="1697901" cy="400110"/>
          </a:xfrm>
          <a:prstGeom prst="rect">
            <a:avLst/>
          </a:prstGeom>
          <a:noFill/>
        </p:spPr>
        <p:txBody>
          <a:bodyPr wrap="none" rtlCol="0">
            <a:spAutoFit/>
          </a:bodyPr>
          <a:lstStyle/>
          <a:p>
            <a:pPr algn="ctr"/>
            <a:r>
              <a:rPr lang="en-BE" sz="2000" dirty="0">
                <a:solidFill>
                  <a:srgbClr val="002060"/>
                </a:solidFill>
              </a:rPr>
              <a:t>PINA (532 nm)</a:t>
            </a:r>
          </a:p>
        </p:txBody>
      </p:sp>
      <p:sp>
        <p:nvSpPr>
          <p:cNvPr id="14" name="TextBox 13">
            <a:extLst>
              <a:ext uri="{FF2B5EF4-FFF2-40B4-BE49-F238E27FC236}">
                <a16:creationId xmlns:a16="http://schemas.microsoft.com/office/drawing/2014/main" id="{34618E52-D15B-F561-5E83-FAF40FAB2422}"/>
              </a:ext>
            </a:extLst>
          </p:cNvPr>
          <p:cNvSpPr txBox="1"/>
          <p:nvPr/>
        </p:nvSpPr>
        <p:spPr>
          <a:xfrm>
            <a:off x="3776783" y="766074"/>
            <a:ext cx="1904432" cy="400110"/>
          </a:xfrm>
          <a:prstGeom prst="rect">
            <a:avLst/>
          </a:prstGeom>
          <a:noFill/>
        </p:spPr>
        <p:txBody>
          <a:bodyPr wrap="none" rtlCol="0">
            <a:spAutoFit/>
          </a:bodyPr>
          <a:lstStyle/>
          <a:p>
            <a:pPr algn="ctr"/>
            <a:r>
              <a:rPr lang="en-BE" sz="2000" dirty="0">
                <a:solidFill>
                  <a:srgbClr val="002060"/>
                </a:solidFill>
              </a:rPr>
              <a:t>PINA-2 (532 nm)</a:t>
            </a:r>
          </a:p>
        </p:txBody>
      </p:sp>
      <p:sp>
        <p:nvSpPr>
          <p:cNvPr id="15" name="TextBox 14">
            <a:extLst>
              <a:ext uri="{FF2B5EF4-FFF2-40B4-BE49-F238E27FC236}">
                <a16:creationId xmlns:a16="http://schemas.microsoft.com/office/drawing/2014/main" id="{2249ECDE-4B20-B5C9-EB99-42434BAC8542}"/>
              </a:ext>
            </a:extLst>
          </p:cNvPr>
          <p:cNvSpPr txBox="1"/>
          <p:nvPr/>
        </p:nvSpPr>
        <p:spPr>
          <a:xfrm>
            <a:off x="6694970" y="756633"/>
            <a:ext cx="2061270" cy="400110"/>
          </a:xfrm>
          <a:prstGeom prst="rect">
            <a:avLst/>
          </a:prstGeom>
          <a:noFill/>
        </p:spPr>
        <p:txBody>
          <a:bodyPr wrap="none" rtlCol="0">
            <a:spAutoFit/>
          </a:bodyPr>
          <a:lstStyle/>
          <a:p>
            <a:pPr algn="ctr"/>
            <a:r>
              <a:rPr lang="en-BE" sz="2000" dirty="0">
                <a:solidFill>
                  <a:srgbClr val="002060"/>
                </a:solidFill>
              </a:rPr>
              <a:t>GloSSAC (525 nm)</a:t>
            </a:r>
          </a:p>
        </p:txBody>
      </p:sp>
      <p:pic>
        <p:nvPicPr>
          <p:cNvPr id="2" name="Content Placeholder 4">
            <a:extLst>
              <a:ext uri="{FF2B5EF4-FFF2-40B4-BE49-F238E27FC236}">
                <a16:creationId xmlns:a16="http://schemas.microsoft.com/office/drawing/2014/main" id="{96406D3B-20C8-BF67-1FB4-29D781152FC8}"/>
              </a:ext>
            </a:extLst>
          </p:cNvPr>
          <p:cNvPicPr>
            <a:picLocks noChangeAspect="1"/>
          </p:cNvPicPr>
          <p:nvPr/>
        </p:nvPicPr>
        <p:blipFill>
          <a:blip r:embed="rId2"/>
          <a:stretch>
            <a:fillRect/>
          </a:stretch>
        </p:blipFill>
        <p:spPr>
          <a:xfrm>
            <a:off x="523407" y="1457011"/>
            <a:ext cx="2880000" cy="1440000"/>
          </a:xfrm>
          <a:prstGeom prst="rect">
            <a:avLst/>
          </a:prstGeom>
        </p:spPr>
      </p:pic>
      <p:pic>
        <p:nvPicPr>
          <p:cNvPr id="3" name="Picture 2">
            <a:extLst>
              <a:ext uri="{FF2B5EF4-FFF2-40B4-BE49-F238E27FC236}">
                <a16:creationId xmlns:a16="http://schemas.microsoft.com/office/drawing/2014/main" id="{EAD11A17-D430-191D-A81A-6AB4F99FBB5A}"/>
              </a:ext>
            </a:extLst>
          </p:cNvPr>
          <p:cNvPicPr>
            <a:picLocks noChangeAspect="1"/>
          </p:cNvPicPr>
          <p:nvPr/>
        </p:nvPicPr>
        <p:blipFill>
          <a:blip r:embed="rId3"/>
          <a:stretch>
            <a:fillRect/>
          </a:stretch>
        </p:blipFill>
        <p:spPr>
          <a:xfrm>
            <a:off x="3286490" y="1466006"/>
            <a:ext cx="2880000" cy="1440000"/>
          </a:xfrm>
          <a:prstGeom prst="rect">
            <a:avLst/>
          </a:prstGeom>
        </p:spPr>
      </p:pic>
      <p:pic>
        <p:nvPicPr>
          <p:cNvPr id="16" name="Picture 15">
            <a:extLst>
              <a:ext uri="{FF2B5EF4-FFF2-40B4-BE49-F238E27FC236}">
                <a16:creationId xmlns:a16="http://schemas.microsoft.com/office/drawing/2014/main" id="{6C7A1642-6827-E64B-C146-EBA4FCDBC665}"/>
              </a:ext>
            </a:extLst>
          </p:cNvPr>
          <p:cNvPicPr>
            <a:picLocks noChangeAspect="1"/>
          </p:cNvPicPr>
          <p:nvPr/>
        </p:nvPicPr>
        <p:blipFill>
          <a:blip r:embed="rId4"/>
          <a:stretch>
            <a:fillRect/>
          </a:stretch>
        </p:blipFill>
        <p:spPr>
          <a:xfrm>
            <a:off x="6292137" y="1460224"/>
            <a:ext cx="2880000" cy="1440000"/>
          </a:xfrm>
          <a:prstGeom prst="rect">
            <a:avLst/>
          </a:prstGeom>
        </p:spPr>
      </p:pic>
      <p:pic>
        <p:nvPicPr>
          <p:cNvPr id="17" name="Picture 16">
            <a:extLst>
              <a:ext uri="{FF2B5EF4-FFF2-40B4-BE49-F238E27FC236}">
                <a16:creationId xmlns:a16="http://schemas.microsoft.com/office/drawing/2014/main" id="{4C99B9DE-4177-B52C-00FD-C97714BBF973}"/>
              </a:ext>
            </a:extLst>
          </p:cNvPr>
          <p:cNvPicPr>
            <a:picLocks noChangeAspect="1"/>
          </p:cNvPicPr>
          <p:nvPr/>
        </p:nvPicPr>
        <p:blipFill>
          <a:blip r:embed="rId5"/>
          <a:stretch>
            <a:fillRect/>
          </a:stretch>
        </p:blipFill>
        <p:spPr>
          <a:xfrm>
            <a:off x="3449986" y="3385151"/>
            <a:ext cx="2880000" cy="1440000"/>
          </a:xfrm>
          <a:prstGeom prst="rect">
            <a:avLst/>
          </a:prstGeom>
        </p:spPr>
      </p:pic>
      <p:pic>
        <p:nvPicPr>
          <p:cNvPr id="18" name="Picture 17">
            <a:extLst>
              <a:ext uri="{FF2B5EF4-FFF2-40B4-BE49-F238E27FC236}">
                <a16:creationId xmlns:a16="http://schemas.microsoft.com/office/drawing/2014/main" id="{98DF8CB9-EDB3-A152-F77C-33C98F58793C}"/>
              </a:ext>
            </a:extLst>
          </p:cNvPr>
          <p:cNvPicPr>
            <a:picLocks noChangeAspect="1"/>
          </p:cNvPicPr>
          <p:nvPr/>
        </p:nvPicPr>
        <p:blipFill>
          <a:blip r:embed="rId6"/>
          <a:stretch>
            <a:fillRect/>
          </a:stretch>
        </p:blipFill>
        <p:spPr>
          <a:xfrm>
            <a:off x="6292137" y="3379369"/>
            <a:ext cx="2880000" cy="1440000"/>
          </a:xfrm>
          <a:prstGeom prst="rect">
            <a:avLst/>
          </a:prstGeom>
        </p:spPr>
      </p:pic>
      <p:pic>
        <p:nvPicPr>
          <p:cNvPr id="19" name="Picture 18">
            <a:extLst>
              <a:ext uri="{FF2B5EF4-FFF2-40B4-BE49-F238E27FC236}">
                <a16:creationId xmlns:a16="http://schemas.microsoft.com/office/drawing/2014/main" id="{60F490D1-7B02-0E97-A498-1C9B614F945D}"/>
              </a:ext>
            </a:extLst>
          </p:cNvPr>
          <p:cNvPicPr>
            <a:picLocks noChangeAspect="1"/>
          </p:cNvPicPr>
          <p:nvPr/>
        </p:nvPicPr>
        <p:blipFill>
          <a:blip r:embed="rId7"/>
          <a:stretch>
            <a:fillRect/>
          </a:stretch>
        </p:blipFill>
        <p:spPr>
          <a:xfrm>
            <a:off x="523407" y="3381938"/>
            <a:ext cx="2880000" cy="1440000"/>
          </a:xfrm>
          <a:prstGeom prst="rect">
            <a:avLst/>
          </a:prstGeom>
        </p:spPr>
      </p:pic>
      <p:sp>
        <p:nvSpPr>
          <p:cNvPr id="12" name="Title 1">
            <a:extLst>
              <a:ext uri="{FF2B5EF4-FFF2-40B4-BE49-F238E27FC236}">
                <a16:creationId xmlns:a16="http://schemas.microsoft.com/office/drawing/2014/main" id="{C5984F94-F1AE-1C05-77C9-5855663C3185}"/>
              </a:ext>
            </a:extLst>
          </p:cNvPr>
          <p:cNvSpPr>
            <a:spLocks noGrp="1"/>
          </p:cNvSpPr>
          <p:nvPr>
            <p:ph type="title"/>
          </p:nvPr>
        </p:nvSpPr>
        <p:spPr>
          <a:xfrm>
            <a:off x="628650" y="163578"/>
            <a:ext cx="7886700" cy="489600"/>
          </a:xfrm>
        </p:spPr>
        <p:txBody>
          <a:bodyPr>
            <a:noAutofit/>
          </a:bodyPr>
          <a:lstStyle/>
          <a:p>
            <a:r>
              <a:rPr lang="fr-BE" sz="2000" spc="300" dirty="0">
                <a:solidFill>
                  <a:srgbClr val="C00000"/>
                </a:solidFill>
              </a:rPr>
              <a:t>Pinatubo </a:t>
            </a:r>
            <a:r>
              <a:rPr lang="fr-BE" sz="2000" spc="300" dirty="0" err="1">
                <a:solidFill>
                  <a:srgbClr val="C00000"/>
                </a:solidFill>
              </a:rPr>
              <a:t>eruption</a:t>
            </a:r>
            <a:r>
              <a:rPr lang="fr-BE" sz="2000" spc="300" dirty="0">
                <a:solidFill>
                  <a:srgbClr val="C00000"/>
                </a:solidFill>
              </a:rPr>
              <a:t>: </a:t>
            </a:r>
            <a:r>
              <a:rPr lang="fr-BE" sz="2000" spc="300" dirty="0" err="1">
                <a:solidFill>
                  <a:srgbClr val="C00000"/>
                </a:solidFill>
              </a:rPr>
              <a:t>Stratospheric</a:t>
            </a:r>
            <a:r>
              <a:rPr lang="fr-BE" sz="2000" spc="300" dirty="0">
                <a:solidFill>
                  <a:srgbClr val="C00000"/>
                </a:solidFill>
              </a:rPr>
              <a:t> </a:t>
            </a:r>
            <a:r>
              <a:rPr lang="fr-BE" sz="2000" spc="300" dirty="0" err="1">
                <a:solidFill>
                  <a:srgbClr val="C00000"/>
                </a:solidFill>
              </a:rPr>
              <a:t>Aerosol</a:t>
            </a:r>
            <a:r>
              <a:rPr lang="fr-BE" sz="2000" spc="300" dirty="0">
                <a:solidFill>
                  <a:srgbClr val="C00000"/>
                </a:solidFill>
              </a:rPr>
              <a:t> Extinction</a:t>
            </a:r>
            <a:endParaRPr lang="en-BE" sz="2000" dirty="0">
              <a:solidFill>
                <a:srgbClr val="C00000"/>
              </a:solidFill>
            </a:endParaRPr>
          </a:p>
        </p:txBody>
      </p:sp>
      <p:sp>
        <p:nvSpPr>
          <p:cNvPr id="31" name="Slide Number Placeholder 30">
            <a:extLst>
              <a:ext uri="{FF2B5EF4-FFF2-40B4-BE49-F238E27FC236}">
                <a16:creationId xmlns:a16="http://schemas.microsoft.com/office/drawing/2014/main" id="{AD61C07A-08F0-06B0-A07F-522DFB05F989}"/>
              </a:ext>
            </a:extLst>
          </p:cNvPr>
          <p:cNvSpPr>
            <a:spLocks noGrp="1"/>
          </p:cNvSpPr>
          <p:nvPr>
            <p:ph type="sldNum" sz="quarter" idx="12"/>
          </p:nvPr>
        </p:nvSpPr>
        <p:spPr/>
        <p:txBody>
          <a:bodyPr/>
          <a:lstStyle/>
          <a:p>
            <a:fld id="{9508981D-8BAF-0B49-A505-A3DB90FF2743}" type="slidenum">
              <a:rPr lang="en-BE" smtClean="0"/>
              <a:t>14</a:t>
            </a:fld>
            <a:r>
              <a:rPr lang="en-BE"/>
              <a:t>/30</a:t>
            </a:r>
            <a:endParaRPr lang="en-BE" dirty="0"/>
          </a:p>
        </p:txBody>
      </p:sp>
      <p:grpSp>
        <p:nvGrpSpPr>
          <p:cNvPr id="32" name="Group 31">
            <a:extLst>
              <a:ext uri="{FF2B5EF4-FFF2-40B4-BE49-F238E27FC236}">
                <a16:creationId xmlns:a16="http://schemas.microsoft.com/office/drawing/2014/main" id="{39DF5642-DF96-049C-F839-FC6A23D4AE11}"/>
              </a:ext>
            </a:extLst>
          </p:cNvPr>
          <p:cNvGrpSpPr/>
          <p:nvPr/>
        </p:nvGrpSpPr>
        <p:grpSpPr>
          <a:xfrm>
            <a:off x="628650" y="4888777"/>
            <a:ext cx="8387347" cy="230832"/>
            <a:chOff x="3070451" y="4641640"/>
            <a:chExt cx="8387347" cy="230832"/>
          </a:xfrm>
        </p:grpSpPr>
        <p:sp>
          <p:nvSpPr>
            <p:cNvPr id="33" name="Right Arrow 32">
              <a:hlinkClick r:id="" action="ppaction://hlinkshowjump?jump=nextslide"/>
              <a:extLst>
                <a:ext uri="{FF2B5EF4-FFF2-40B4-BE49-F238E27FC236}">
                  <a16:creationId xmlns:a16="http://schemas.microsoft.com/office/drawing/2014/main" id="{CC78C95B-7E13-3296-431A-B9BE0E17CD20}"/>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4" name="Right Arrow 33">
              <a:hlinkClick r:id="" action="ppaction://hlinkshowjump?jump=previousslide"/>
              <a:extLst>
                <a:ext uri="{FF2B5EF4-FFF2-40B4-BE49-F238E27FC236}">
                  <a16:creationId xmlns:a16="http://schemas.microsoft.com/office/drawing/2014/main" id="{29C46564-ED29-CAB3-31B3-1337B4F0F153}"/>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5" name="TextBox 34">
              <a:extLst>
                <a:ext uri="{FF2B5EF4-FFF2-40B4-BE49-F238E27FC236}">
                  <a16:creationId xmlns:a16="http://schemas.microsoft.com/office/drawing/2014/main" id="{98C4DF5A-163C-01A0-FC99-ABBBCC11A51A}"/>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1757C424-D308-951C-63F7-AE53FAB59A93}"/>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8" action="ppaction://hlinksldjump"/>
                </a:rPr>
                <a:t>Concl</a:t>
              </a:r>
              <a:r>
                <a:rPr lang="en-BE" sz="900" dirty="0">
                  <a:latin typeface="Century Gothic" panose="020B0502020202020204" pitchFamily="34" charset="0"/>
                </a:rPr>
                <a:t>.</a:t>
              </a:r>
            </a:p>
          </p:txBody>
        </p:sp>
      </p:grpSp>
      <p:grpSp>
        <p:nvGrpSpPr>
          <p:cNvPr id="5" name="Group 4">
            <a:extLst>
              <a:ext uri="{FF2B5EF4-FFF2-40B4-BE49-F238E27FC236}">
                <a16:creationId xmlns:a16="http://schemas.microsoft.com/office/drawing/2014/main" id="{88D977C7-555D-EBB4-B8AC-ABBE62BFDAA2}"/>
              </a:ext>
            </a:extLst>
          </p:cNvPr>
          <p:cNvGrpSpPr/>
          <p:nvPr/>
        </p:nvGrpSpPr>
        <p:grpSpPr>
          <a:xfrm>
            <a:off x="2734295" y="4868517"/>
            <a:ext cx="4502051" cy="234325"/>
            <a:chOff x="2734295" y="4868517"/>
            <a:chExt cx="4502051" cy="234325"/>
          </a:xfrm>
        </p:grpSpPr>
        <p:sp>
          <p:nvSpPr>
            <p:cNvPr id="6" name="TextBox 5">
              <a:hlinkClick r:id="rId9" action="ppaction://hlinksldjump"/>
              <a:extLst>
                <a:ext uri="{FF2B5EF4-FFF2-40B4-BE49-F238E27FC236}">
                  <a16:creationId xmlns:a16="http://schemas.microsoft.com/office/drawing/2014/main" id="{EF8C5154-0B4E-4F0B-0BA3-104AE83A9652}"/>
                </a:ext>
              </a:extLst>
            </p:cNvPr>
            <p:cNvSpPr txBox="1"/>
            <p:nvPr/>
          </p:nvSpPr>
          <p:spPr>
            <a:xfrm>
              <a:off x="2734295" y="4872010"/>
              <a:ext cx="1039067" cy="230832"/>
            </a:xfrm>
            <a:prstGeom prst="rect">
              <a:avLst/>
            </a:prstGeom>
            <a:solidFill>
              <a:schemeClr val="accent2">
                <a:lumMod val="20000"/>
                <a:lumOff val="80000"/>
              </a:schemeClr>
            </a:solidFill>
            <a:ln w="19050">
              <a:noFill/>
            </a:ln>
          </p:spPr>
          <p:txBody>
            <a:bodyPr wrap="none" rtlCol="0">
              <a:spAutoFit/>
            </a:bodyPr>
            <a:lstStyle/>
            <a:p>
              <a:r>
                <a:rPr lang="en-BE" sz="900" dirty="0">
                  <a:solidFill>
                    <a:schemeClr val="tx2">
                      <a:lumMod val="40000"/>
                      <a:lumOff val="60000"/>
                    </a:schemeClr>
                  </a:solidFill>
                  <a:latin typeface="Century Gothic" panose="020B0502020202020204" pitchFamily="34" charset="0"/>
                </a:rPr>
                <a:t>High - Pinatubo</a:t>
              </a:r>
            </a:p>
          </p:txBody>
        </p:sp>
        <p:sp>
          <p:nvSpPr>
            <p:cNvPr id="7" name="TextBox 6">
              <a:hlinkClick r:id="rId10" action="ppaction://hlinksldjump"/>
              <a:extLst>
                <a:ext uri="{FF2B5EF4-FFF2-40B4-BE49-F238E27FC236}">
                  <a16:creationId xmlns:a16="http://schemas.microsoft.com/office/drawing/2014/main" id="{BCC5DD25-404C-F6B6-DA67-76577B5A3367}"/>
                </a:ext>
              </a:extLst>
            </p:cNvPr>
            <p:cNvSpPr txBox="1"/>
            <p:nvPr/>
          </p:nvSpPr>
          <p:spPr>
            <a:xfrm>
              <a:off x="4048205" y="4870800"/>
              <a:ext cx="1085554"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Low - Quiescent</a:t>
              </a:r>
            </a:p>
          </p:txBody>
        </p:sp>
        <p:sp>
          <p:nvSpPr>
            <p:cNvPr id="8" name="TextBox 7">
              <a:hlinkClick r:id="rId11" action="ppaction://hlinksldjump"/>
              <a:extLst>
                <a:ext uri="{FF2B5EF4-FFF2-40B4-BE49-F238E27FC236}">
                  <a16:creationId xmlns:a16="http://schemas.microsoft.com/office/drawing/2014/main" id="{13C10009-42EF-C167-6CA3-2006398E3BCA}"/>
                </a:ext>
              </a:extLst>
            </p:cNvPr>
            <p:cNvSpPr txBox="1"/>
            <p:nvPr/>
          </p:nvSpPr>
          <p:spPr>
            <a:xfrm>
              <a:off x="5408602" y="4868517"/>
              <a:ext cx="1827744"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Low/increasing – Early Envisat</a:t>
              </a:r>
            </a:p>
          </p:txBody>
        </p:sp>
      </p:grpSp>
    </p:spTree>
    <p:extLst>
      <p:ext uri="{BB962C8B-B14F-4D97-AF65-F5344CB8AC3E}">
        <p14:creationId xmlns:p14="http://schemas.microsoft.com/office/powerpoint/2010/main" val="120543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2"/>
          </a:solidFill>
        </p:spPr>
        <p:txBody>
          <a:bodyPr wrap="square" rtlCol="0">
            <a:spAutoFit/>
          </a:bodyPr>
          <a:lstStyle>
            <a:defPPr>
              <a:defRPr lang="en-US"/>
            </a:defPPr>
            <a:lvl1pPr algn="ctr">
              <a:defRPr sz="2800">
                <a:solidFill>
                  <a:srgbClr val="002060"/>
                </a:solidFill>
              </a:defRPr>
            </a:lvl1pPr>
          </a:lstStyle>
          <a:p>
            <a:r>
              <a:rPr lang="en-BE" dirty="0"/>
              <a:t>Case 1</a:t>
            </a:r>
            <a:r>
              <a:rPr lang="en-BE" sz="2400" dirty="0"/>
              <a:t> - </a:t>
            </a:r>
            <a:r>
              <a:rPr lang="en-BE" dirty="0"/>
              <a:t>Pinatubo </a:t>
            </a:r>
            <a:r>
              <a:rPr lang="en-BE" sz="1700" dirty="0"/>
              <a:t>(1991-1993)</a:t>
            </a:r>
          </a:p>
        </p:txBody>
      </p:sp>
      <p:sp>
        <p:nvSpPr>
          <p:cNvPr id="9" name="Content Placeholder 2">
            <a:extLst>
              <a:ext uri="{FF2B5EF4-FFF2-40B4-BE49-F238E27FC236}">
                <a16:creationId xmlns:a16="http://schemas.microsoft.com/office/drawing/2014/main" id="{32287C5B-D78E-04C6-6099-9C9867DD50B6}"/>
              </a:ext>
            </a:extLst>
          </p:cNvPr>
          <p:cNvSpPr>
            <a:spLocks noGrp="1"/>
          </p:cNvSpPr>
          <p:nvPr>
            <p:ph idx="1"/>
          </p:nvPr>
        </p:nvSpPr>
        <p:spPr>
          <a:xfrm>
            <a:off x="628650" y="709200"/>
            <a:ext cx="7886700" cy="4358879"/>
          </a:xfrm>
        </p:spPr>
        <p:txBody>
          <a:bodyPr/>
          <a:lstStyle/>
          <a:p>
            <a:endParaRPr lang="en-BE" dirty="0"/>
          </a:p>
          <a:p>
            <a:pPr marL="0" indent="0">
              <a:spcBef>
                <a:spcPts val="1200"/>
              </a:spcBef>
              <a:buNone/>
            </a:pPr>
            <a:r>
              <a:rPr lang="en-BE" sz="1800" dirty="0">
                <a:solidFill>
                  <a:srgbClr val="C00000"/>
                </a:solidFill>
              </a:rPr>
              <a:t>At tropical latitudes (10°S-10°N):</a:t>
            </a:r>
          </a:p>
          <a:p>
            <a:endParaRPr lang="en-BE" dirty="0"/>
          </a:p>
          <a:p>
            <a:endParaRPr lang="en-BE" dirty="0"/>
          </a:p>
          <a:p>
            <a:endParaRPr lang="en-BE" dirty="0"/>
          </a:p>
          <a:p>
            <a:endParaRPr lang="en-BE" dirty="0"/>
          </a:p>
          <a:p>
            <a:pPr marL="0" indent="0">
              <a:buNone/>
            </a:pPr>
            <a:r>
              <a:rPr lang="en-BE" sz="1800" dirty="0">
                <a:solidFill>
                  <a:srgbClr val="C00000"/>
                </a:solidFill>
              </a:rPr>
              <a:t>At northern mid-latitude (30°N-50°N):</a:t>
            </a:r>
          </a:p>
        </p:txBody>
      </p:sp>
      <p:sp>
        <p:nvSpPr>
          <p:cNvPr id="13" name="TextBox 12">
            <a:extLst>
              <a:ext uri="{FF2B5EF4-FFF2-40B4-BE49-F238E27FC236}">
                <a16:creationId xmlns:a16="http://schemas.microsoft.com/office/drawing/2014/main" id="{1920692A-7DAA-6ACD-6251-DCDE40227F08}"/>
              </a:ext>
            </a:extLst>
          </p:cNvPr>
          <p:cNvSpPr txBox="1"/>
          <p:nvPr/>
        </p:nvSpPr>
        <p:spPr>
          <a:xfrm>
            <a:off x="1116656" y="766074"/>
            <a:ext cx="1697901" cy="400110"/>
          </a:xfrm>
          <a:prstGeom prst="rect">
            <a:avLst/>
          </a:prstGeom>
          <a:noFill/>
        </p:spPr>
        <p:txBody>
          <a:bodyPr wrap="none" rtlCol="0">
            <a:spAutoFit/>
          </a:bodyPr>
          <a:lstStyle/>
          <a:p>
            <a:pPr algn="ctr"/>
            <a:r>
              <a:rPr lang="en-BE" sz="2000" dirty="0">
                <a:solidFill>
                  <a:srgbClr val="002060"/>
                </a:solidFill>
              </a:rPr>
              <a:t>PINA (532 nm)</a:t>
            </a:r>
          </a:p>
        </p:txBody>
      </p:sp>
      <p:sp>
        <p:nvSpPr>
          <p:cNvPr id="14" name="TextBox 13">
            <a:extLst>
              <a:ext uri="{FF2B5EF4-FFF2-40B4-BE49-F238E27FC236}">
                <a16:creationId xmlns:a16="http://schemas.microsoft.com/office/drawing/2014/main" id="{34618E52-D15B-F561-5E83-FAF40FAB2422}"/>
              </a:ext>
            </a:extLst>
          </p:cNvPr>
          <p:cNvSpPr txBox="1"/>
          <p:nvPr/>
        </p:nvSpPr>
        <p:spPr>
          <a:xfrm>
            <a:off x="3776783" y="766074"/>
            <a:ext cx="1904432" cy="400110"/>
          </a:xfrm>
          <a:prstGeom prst="rect">
            <a:avLst/>
          </a:prstGeom>
          <a:noFill/>
        </p:spPr>
        <p:txBody>
          <a:bodyPr wrap="none" rtlCol="0">
            <a:spAutoFit/>
          </a:bodyPr>
          <a:lstStyle/>
          <a:p>
            <a:pPr algn="ctr"/>
            <a:r>
              <a:rPr lang="en-BE" sz="2000" dirty="0">
                <a:solidFill>
                  <a:srgbClr val="002060"/>
                </a:solidFill>
              </a:rPr>
              <a:t>PINA-2 (532 nm)</a:t>
            </a:r>
          </a:p>
        </p:txBody>
      </p:sp>
      <p:sp>
        <p:nvSpPr>
          <p:cNvPr id="15" name="TextBox 14">
            <a:extLst>
              <a:ext uri="{FF2B5EF4-FFF2-40B4-BE49-F238E27FC236}">
                <a16:creationId xmlns:a16="http://schemas.microsoft.com/office/drawing/2014/main" id="{2249ECDE-4B20-B5C9-EB99-42434BAC8542}"/>
              </a:ext>
            </a:extLst>
          </p:cNvPr>
          <p:cNvSpPr txBox="1"/>
          <p:nvPr/>
        </p:nvSpPr>
        <p:spPr>
          <a:xfrm>
            <a:off x="6694970" y="756633"/>
            <a:ext cx="2061270" cy="400110"/>
          </a:xfrm>
          <a:prstGeom prst="rect">
            <a:avLst/>
          </a:prstGeom>
          <a:noFill/>
        </p:spPr>
        <p:txBody>
          <a:bodyPr wrap="none" rtlCol="0">
            <a:spAutoFit/>
          </a:bodyPr>
          <a:lstStyle/>
          <a:p>
            <a:pPr algn="ctr"/>
            <a:r>
              <a:rPr lang="en-BE" sz="2000" dirty="0">
                <a:solidFill>
                  <a:srgbClr val="002060"/>
                </a:solidFill>
              </a:rPr>
              <a:t>GloSSAC (525 nm)</a:t>
            </a:r>
          </a:p>
        </p:txBody>
      </p:sp>
      <p:pic>
        <p:nvPicPr>
          <p:cNvPr id="20" name="Content Placeholder 4">
            <a:extLst>
              <a:ext uri="{FF2B5EF4-FFF2-40B4-BE49-F238E27FC236}">
                <a16:creationId xmlns:a16="http://schemas.microsoft.com/office/drawing/2014/main" id="{E335B925-755E-486F-1CBA-FFB525A9E29E}"/>
              </a:ext>
            </a:extLst>
          </p:cNvPr>
          <p:cNvPicPr>
            <a:picLocks noChangeAspect="1"/>
          </p:cNvPicPr>
          <p:nvPr/>
        </p:nvPicPr>
        <p:blipFill>
          <a:blip r:embed="rId2"/>
          <a:stretch>
            <a:fillRect/>
          </a:stretch>
        </p:blipFill>
        <p:spPr>
          <a:xfrm>
            <a:off x="3299157" y="3353226"/>
            <a:ext cx="2880000" cy="1440000"/>
          </a:xfrm>
          <a:prstGeom prst="rect">
            <a:avLst/>
          </a:prstGeom>
        </p:spPr>
      </p:pic>
      <p:pic>
        <p:nvPicPr>
          <p:cNvPr id="21" name="Picture 20">
            <a:extLst>
              <a:ext uri="{FF2B5EF4-FFF2-40B4-BE49-F238E27FC236}">
                <a16:creationId xmlns:a16="http://schemas.microsoft.com/office/drawing/2014/main" id="{DCC74080-15B1-F999-0EBB-BEDCEC2286C7}"/>
              </a:ext>
            </a:extLst>
          </p:cNvPr>
          <p:cNvPicPr>
            <a:picLocks noChangeAspect="1"/>
          </p:cNvPicPr>
          <p:nvPr/>
        </p:nvPicPr>
        <p:blipFill>
          <a:blip r:embed="rId3"/>
          <a:stretch>
            <a:fillRect/>
          </a:stretch>
        </p:blipFill>
        <p:spPr>
          <a:xfrm>
            <a:off x="3299157" y="1466006"/>
            <a:ext cx="2880000" cy="1440000"/>
          </a:xfrm>
          <a:prstGeom prst="rect">
            <a:avLst/>
          </a:prstGeom>
        </p:spPr>
      </p:pic>
      <p:pic>
        <p:nvPicPr>
          <p:cNvPr id="22" name="Picture 21">
            <a:extLst>
              <a:ext uri="{FF2B5EF4-FFF2-40B4-BE49-F238E27FC236}">
                <a16:creationId xmlns:a16="http://schemas.microsoft.com/office/drawing/2014/main" id="{AE6D328C-C417-E17A-C19B-CAC483BD1639}"/>
              </a:ext>
            </a:extLst>
          </p:cNvPr>
          <p:cNvPicPr>
            <a:picLocks noChangeAspect="1"/>
          </p:cNvPicPr>
          <p:nvPr/>
        </p:nvPicPr>
        <p:blipFill>
          <a:blip r:embed="rId4"/>
          <a:stretch>
            <a:fillRect/>
          </a:stretch>
        </p:blipFill>
        <p:spPr>
          <a:xfrm>
            <a:off x="6278765" y="1466006"/>
            <a:ext cx="2880000" cy="1440000"/>
          </a:xfrm>
          <a:prstGeom prst="rect">
            <a:avLst/>
          </a:prstGeom>
        </p:spPr>
      </p:pic>
      <p:pic>
        <p:nvPicPr>
          <p:cNvPr id="23" name="Picture 22">
            <a:extLst>
              <a:ext uri="{FF2B5EF4-FFF2-40B4-BE49-F238E27FC236}">
                <a16:creationId xmlns:a16="http://schemas.microsoft.com/office/drawing/2014/main" id="{8E614C7D-A205-2E72-F75B-1D363F89030C}"/>
              </a:ext>
            </a:extLst>
          </p:cNvPr>
          <p:cNvPicPr>
            <a:picLocks noChangeAspect="1"/>
          </p:cNvPicPr>
          <p:nvPr/>
        </p:nvPicPr>
        <p:blipFill>
          <a:blip r:embed="rId5"/>
          <a:stretch>
            <a:fillRect/>
          </a:stretch>
        </p:blipFill>
        <p:spPr>
          <a:xfrm>
            <a:off x="6273282" y="3315746"/>
            <a:ext cx="2880000" cy="1440000"/>
          </a:xfrm>
          <a:prstGeom prst="rect">
            <a:avLst/>
          </a:prstGeom>
        </p:spPr>
      </p:pic>
      <p:pic>
        <p:nvPicPr>
          <p:cNvPr id="24" name="Picture 23">
            <a:extLst>
              <a:ext uri="{FF2B5EF4-FFF2-40B4-BE49-F238E27FC236}">
                <a16:creationId xmlns:a16="http://schemas.microsoft.com/office/drawing/2014/main" id="{94DDE23B-93F1-0F2B-96BA-00CBCD434C74}"/>
              </a:ext>
            </a:extLst>
          </p:cNvPr>
          <p:cNvPicPr>
            <a:picLocks noChangeAspect="1"/>
          </p:cNvPicPr>
          <p:nvPr/>
        </p:nvPicPr>
        <p:blipFill>
          <a:blip r:embed="rId6"/>
          <a:stretch>
            <a:fillRect/>
          </a:stretch>
        </p:blipFill>
        <p:spPr>
          <a:xfrm>
            <a:off x="522854" y="1466006"/>
            <a:ext cx="2880000" cy="1440000"/>
          </a:xfrm>
          <a:prstGeom prst="rect">
            <a:avLst/>
          </a:prstGeom>
        </p:spPr>
      </p:pic>
      <p:pic>
        <p:nvPicPr>
          <p:cNvPr id="25" name="Picture 24">
            <a:extLst>
              <a:ext uri="{FF2B5EF4-FFF2-40B4-BE49-F238E27FC236}">
                <a16:creationId xmlns:a16="http://schemas.microsoft.com/office/drawing/2014/main" id="{9C4A5A86-C253-0EF2-742E-34ECCA9E5363}"/>
              </a:ext>
            </a:extLst>
          </p:cNvPr>
          <p:cNvPicPr>
            <a:picLocks noChangeAspect="1"/>
          </p:cNvPicPr>
          <p:nvPr/>
        </p:nvPicPr>
        <p:blipFill>
          <a:blip r:embed="rId7"/>
          <a:stretch>
            <a:fillRect/>
          </a:stretch>
        </p:blipFill>
        <p:spPr>
          <a:xfrm>
            <a:off x="522854" y="3353226"/>
            <a:ext cx="2880000" cy="1440000"/>
          </a:xfrm>
          <a:prstGeom prst="rect">
            <a:avLst/>
          </a:prstGeom>
        </p:spPr>
      </p:pic>
      <p:sp>
        <p:nvSpPr>
          <p:cNvPr id="10" name="Title 1">
            <a:extLst>
              <a:ext uri="{FF2B5EF4-FFF2-40B4-BE49-F238E27FC236}">
                <a16:creationId xmlns:a16="http://schemas.microsoft.com/office/drawing/2014/main" id="{7277C01B-F014-F61E-1D2C-BC5B7490A739}"/>
              </a:ext>
            </a:extLst>
          </p:cNvPr>
          <p:cNvSpPr>
            <a:spLocks noGrp="1"/>
          </p:cNvSpPr>
          <p:nvPr>
            <p:ph type="title"/>
          </p:nvPr>
        </p:nvSpPr>
        <p:spPr>
          <a:xfrm>
            <a:off x="628650" y="163578"/>
            <a:ext cx="7886700" cy="489600"/>
          </a:xfrm>
        </p:spPr>
        <p:txBody>
          <a:bodyPr>
            <a:noAutofit/>
          </a:bodyPr>
          <a:lstStyle/>
          <a:p>
            <a:r>
              <a:rPr lang="fr-BE" sz="2000" spc="300" dirty="0">
                <a:solidFill>
                  <a:srgbClr val="C00000"/>
                </a:solidFill>
              </a:rPr>
              <a:t>Pinatubo </a:t>
            </a:r>
            <a:r>
              <a:rPr lang="fr-BE" sz="2000" spc="300" dirty="0" err="1">
                <a:solidFill>
                  <a:srgbClr val="C00000"/>
                </a:solidFill>
              </a:rPr>
              <a:t>eruption</a:t>
            </a:r>
            <a:r>
              <a:rPr lang="fr-BE" sz="2000" spc="300" dirty="0">
                <a:solidFill>
                  <a:srgbClr val="C00000"/>
                </a:solidFill>
              </a:rPr>
              <a:t>: </a:t>
            </a:r>
            <a:r>
              <a:rPr lang="fr-BE" sz="2000" spc="300" dirty="0" err="1">
                <a:solidFill>
                  <a:srgbClr val="C00000"/>
                </a:solidFill>
              </a:rPr>
              <a:t>Stratospheric</a:t>
            </a:r>
            <a:r>
              <a:rPr lang="fr-BE" sz="2000" spc="300" dirty="0">
                <a:solidFill>
                  <a:srgbClr val="C00000"/>
                </a:solidFill>
              </a:rPr>
              <a:t> </a:t>
            </a:r>
            <a:r>
              <a:rPr lang="fr-BE" sz="2000" spc="300" dirty="0" err="1">
                <a:solidFill>
                  <a:srgbClr val="C00000"/>
                </a:solidFill>
              </a:rPr>
              <a:t>Aerosol</a:t>
            </a:r>
            <a:r>
              <a:rPr lang="fr-BE" sz="2000" spc="300" dirty="0">
                <a:solidFill>
                  <a:srgbClr val="C00000"/>
                </a:solidFill>
              </a:rPr>
              <a:t> Extinction</a:t>
            </a:r>
            <a:endParaRPr lang="en-BE" sz="2000" dirty="0">
              <a:solidFill>
                <a:srgbClr val="C00000"/>
              </a:solidFill>
            </a:endParaRPr>
          </a:p>
        </p:txBody>
      </p:sp>
      <p:sp>
        <p:nvSpPr>
          <p:cNvPr id="31" name="Slide Number Placeholder 30">
            <a:extLst>
              <a:ext uri="{FF2B5EF4-FFF2-40B4-BE49-F238E27FC236}">
                <a16:creationId xmlns:a16="http://schemas.microsoft.com/office/drawing/2014/main" id="{8F910848-FFD5-02F3-6E9C-DB565472FC11}"/>
              </a:ext>
            </a:extLst>
          </p:cNvPr>
          <p:cNvSpPr>
            <a:spLocks noGrp="1"/>
          </p:cNvSpPr>
          <p:nvPr>
            <p:ph type="sldNum" sz="quarter" idx="12"/>
          </p:nvPr>
        </p:nvSpPr>
        <p:spPr/>
        <p:txBody>
          <a:bodyPr/>
          <a:lstStyle/>
          <a:p>
            <a:fld id="{9508981D-8BAF-0B49-A505-A3DB90FF2743}" type="slidenum">
              <a:rPr lang="en-BE" smtClean="0"/>
              <a:t>15</a:t>
            </a:fld>
            <a:r>
              <a:rPr lang="en-BE"/>
              <a:t>/30</a:t>
            </a:r>
            <a:endParaRPr lang="en-BE" dirty="0"/>
          </a:p>
        </p:txBody>
      </p:sp>
      <p:grpSp>
        <p:nvGrpSpPr>
          <p:cNvPr id="32" name="Group 31">
            <a:extLst>
              <a:ext uri="{FF2B5EF4-FFF2-40B4-BE49-F238E27FC236}">
                <a16:creationId xmlns:a16="http://schemas.microsoft.com/office/drawing/2014/main" id="{BEA6B40B-18EC-EFAA-0473-EB621E48419F}"/>
              </a:ext>
            </a:extLst>
          </p:cNvPr>
          <p:cNvGrpSpPr/>
          <p:nvPr/>
        </p:nvGrpSpPr>
        <p:grpSpPr>
          <a:xfrm>
            <a:off x="628650" y="4888777"/>
            <a:ext cx="8387347" cy="230832"/>
            <a:chOff x="3070451" y="4641640"/>
            <a:chExt cx="8387347" cy="230832"/>
          </a:xfrm>
        </p:grpSpPr>
        <p:sp>
          <p:nvSpPr>
            <p:cNvPr id="33" name="Right Arrow 32">
              <a:hlinkClick r:id="" action="ppaction://hlinkshowjump?jump=nextslide"/>
              <a:extLst>
                <a:ext uri="{FF2B5EF4-FFF2-40B4-BE49-F238E27FC236}">
                  <a16:creationId xmlns:a16="http://schemas.microsoft.com/office/drawing/2014/main" id="{7053DCC0-DF86-EC81-5039-D323C19A41AB}"/>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4" name="Right Arrow 33">
              <a:hlinkClick r:id="" action="ppaction://hlinkshowjump?jump=previousslide"/>
              <a:extLst>
                <a:ext uri="{FF2B5EF4-FFF2-40B4-BE49-F238E27FC236}">
                  <a16:creationId xmlns:a16="http://schemas.microsoft.com/office/drawing/2014/main" id="{50B758C6-B230-3EE9-EEA3-73E1968A0148}"/>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5" name="TextBox 34">
              <a:extLst>
                <a:ext uri="{FF2B5EF4-FFF2-40B4-BE49-F238E27FC236}">
                  <a16:creationId xmlns:a16="http://schemas.microsoft.com/office/drawing/2014/main" id="{00EE96F4-E298-5789-83AB-FAFDCB392425}"/>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E7BCEC32-B572-98A7-07A1-502D65F34B44}"/>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8" action="ppaction://hlinksldjump"/>
                </a:rPr>
                <a:t>Concl</a:t>
              </a:r>
              <a:r>
                <a:rPr lang="en-BE" sz="900" dirty="0">
                  <a:latin typeface="Century Gothic" panose="020B0502020202020204" pitchFamily="34" charset="0"/>
                </a:rPr>
                <a:t>.</a:t>
              </a:r>
            </a:p>
          </p:txBody>
        </p:sp>
      </p:grpSp>
      <p:grpSp>
        <p:nvGrpSpPr>
          <p:cNvPr id="2" name="Group 1">
            <a:extLst>
              <a:ext uri="{FF2B5EF4-FFF2-40B4-BE49-F238E27FC236}">
                <a16:creationId xmlns:a16="http://schemas.microsoft.com/office/drawing/2014/main" id="{A7672827-A994-13B7-E722-859FB5A8275B}"/>
              </a:ext>
            </a:extLst>
          </p:cNvPr>
          <p:cNvGrpSpPr/>
          <p:nvPr/>
        </p:nvGrpSpPr>
        <p:grpSpPr>
          <a:xfrm>
            <a:off x="2734295" y="4868517"/>
            <a:ext cx="4502051" cy="234325"/>
            <a:chOff x="2734295" y="4868517"/>
            <a:chExt cx="4502051" cy="234325"/>
          </a:xfrm>
        </p:grpSpPr>
        <p:sp>
          <p:nvSpPr>
            <p:cNvPr id="3" name="TextBox 2">
              <a:hlinkClick r:id="rId9" action="ppaction://hlinksldjump"/>
              <a:extLst>
                <a:ext uri="{FF2B5EF4-FFF2-40B4-BE49-F238E27FC236}">
                  <a16:creationId xmlns:a16="http://schemas.microsoft.com/office/drawing/2014/main" id="{7E7787EE-9637-8B3C-CAA7-1EAD56E610C3}"/>
                </a:ext>
              </a:extLst>
            </p:cNvPr>
            <p:cNvSpPr txBox="1"/>
            <p:nvPr/>
          </p:nvSpPr>
          <p:spPr>
            <a:xfrm>
              <a:off x="2734295" y="4872010"/>
              <a:ext cx="1039067" cy="230832"/>
            </a:xfrm>
            <a:prstGeom prst="rect">
              <a:avLst/>
            </a:prstGeom>
            <a:solidFill>
              <a:schemeClr val="accent2">
                <a:lumMod val="20000"/>
                <a:lumOff val="80000"/>
              </a:schemeClr>
            </a:solidFill>
            <a:ln w="19050">
              <a:noFill/>
            </a:ln>
          </p:spPr>
          <p:txBody>
            <a:bodyPr wrap="none" rtlCol="0">
              <a:spAutoFit/>
            </a:bodyPr>
            <a:lstStyle/>
            <a:p>
              <a:r>
                <a:rPr lang="en-BE" sz="900" dirty="0">
                  <a:solidFill>
                    <a:schemeClr val="tx2">
                      <a:lumMod val="40000"/>
                      <a:lumOff val="60000"/>
                    </a:schemeClr>
                  </a:solidFill>
                  <a:latin typeface="Century Gothic" panose="020B0502020202020204" pitchFamily="34" charset="0"/>
                </a:rPr>
                <a:t>High - Pinatubo</a:t>
              </a:r>
            </a:p>
          </p:txBody>
        </p:sp>
        <p:sp>
          <p:nvSpPr>
            <p:cNvPr id="5" name="TextBox 4">
              <a:hlinkClick r:id="rId10" action="ppaction://hlinksldjump"/>
              <a:extLst>
                <a:ext uri="{FF2B5EF4-FFF2-40B4-BE49-F238E27FC236}">
                  <a16:creationId xmlns:a16="http://schemas.microsoft.com/office/drawing/2014/main" id="{6B6D7D48-F176-A14B-9759-3E1CB7FF4DD1}"/>
                </a:ext>
              </a:extLst>
            </p:cNvPr>
            <p:cNvSpPr txBox="1"/>
            <p:nvPr/>
          </p:nvSpPr>
          <p:spPr>
            <a:xfrm>
              <a:off x="4048205" y="4870800"/>
              <a:ext cx="1085554"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Low - Quiescent</a:t>
              </a:r>
            </a:p>
          </p:txBody>
        </p:sp>
        <p:sp>
          <p:nvSpPr>
            <p:cNvPr id="6" name="TextBox 5">
              <a:hlinkClick r:id="rId11" action="ppaction://hlinksldjump"/>
              <a:extLst>
                <a:ext uri="{FF2B5EF4-FFF2-40B4-BE49-F238E27FC236}">
                  <a16:creationId xmlns:a16="http://schemas.microsoft.com/office/drawing/2014/main" id="{7B855127-700C-0E28-68FC-D88FEED5E4A0}"/>
                </a:ext>
              </a:extLst>
            </p:cNvPr>
            <p:cNvSpPr txBox="1"/>
            <p:nvPr/>
          </p:nvSpPr>
          <p:spPr>
            <a:xfrm>
              <a:off x="5408602" y="4868517"/>
              <a:ext cx="1827744"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Low/increasing – Early Envisat</a:t>
              </a:r>
            </a:p>
          </p:txBody>
        </p:sp>
      </p:grpSp>
    </p:spTree>
    <p:extLst>
      <p:ext uri="{BB962C8B-B14F-4D97-AF65-F5344CB8AC3E}">
        <p14:creationId xmlns:p14="http://schemas.microsoft.com/office/powerpoint/2010/main" val="280397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4352C18-0BAF-238E-C9BF-4A5E3EA9CD66}"/>
              </a:ext>
            </a:extLst>
          </p:cNvPr>
          <p:cNvSpPr>
            <a:spLocks noGrp="1"/>
          </p:cNvSpPr>
          <p:nvPr>
            <p:ph idx="1"/>
          </p:nvPr>
        </p:nvSpPr>
        <p:spPr>
          <a:xfrm>
            <a:off x="628650" y="709200"/>
            <a:ext cx="7887600" cy="4358879"/>
          </a:xfrm>
        </p:spPr>
        <p:txBody>
          <a:bodyPr/>
          <a:lstStyle/>
          <a:p>
            <a:pPr marL="0" indent="0">
              <a:buNone/>
            </a:pPr>
            <a:endParaRPr lang="en-BE" dirty="0"/>
          </a:p>
          <a:p>
            <a:pPr marL="0" indent="0">
              <a:spcBef>
                <a:spcPts val="1200"/>
              </a:spcBef>
              <a:buNone/>
            </a:pPr>
            <a:r>
              <a:rPr lang="en-BE" sz="1800" dirty="0">
                <a:solidFill>
                  <a:srgbClr val="C00000"/>
                </a:solidFill>
              </a:rPr>
              <a:t>July 1997:</a:t>
            </a:r>
          </a:p>
          <a:p>
            <a:endParaRPr lang="en-BE" dirty="0"/>
          </a:p>
          <a:p>
            <a:endParaRPr lang="en-BE" dirty="0"/>
          </a:p>
          <a:p>
            <a:endParaRPr lang="en-BE" dirty="0"/>
          </a:p>
          <a:p>
            <a:endParaRPr lang="en-BE" dirty="0"/>
          </a:p>
          <a:p>
            <a:pPr marL="0" indent="0">
              <a:spcBef>
                <a:spcPts val="600"/>
              </a:spcBef>
              <a:buNone/>
            </a:pPr>
            <a:r>
              <a:rPr lang="en-BE" sz="1800" dirty="0">
                <a:solidFill>
                  <a:srgbClr val="C00000"/>
                </a:solidFill>
              </a:rPr>
              <a:t>March 1998:</a:t>
            </a: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2"/>
          </a:solidFill>
        </p:spPr>
        <p:txBody>
          <a:bodyPr wrap="square" rtlCol="0">
            <a:spAutoFit/>
          </a:bodyPr>
          <a:lstStyle/>
          <a:p>
            <a:pPr algn="ctr"/>
            <a:r>
              <a:rPr lang="en-BE" sz="2800" dirty="0">
                <a:solidFill>
                  <a:srgbClr val="002060"/>
                </a:solidFill>
              </a:rPr>
              <a:t>Case 2</a:t>
            </a:r>
            <a:r>
              <a:rPr lang="en-BE" sz="2400" dirty="0">
                <a:solidFill>
                  <a:srgbClr val="002060"/>
                </a:solidFill>
              </a:rPr>
              <a:t> – </a:t>
            </a:r>
            <a:r>
              <a:rPr lang="en-BE" sz="2800" dirty="0">
                <a:solidFill>
                  <a:srgbClr val="002060"/>
                </a:solidFill>
              </a:rPr>
              <a:t>Quiescent </a:t>
            </a:r>
            <a:r>
              <a:rPr lang="en-BE" dirty="0">
                <a:solidFill>
                  <a:srgbClr val="002060"/>
                </a:solidFill>
              </a:rPr>
              <a:t>(1997-1999)</a:t>
            </a:r>
          </a:p>
        </p:txBody>
      </p:sp>
      <p:pic>
        <p:nvPicPr>
          <p:cNvPr id="12" name="Picture 11">
            <a:extLst>
              <a:ext uri="{FF2B5EF4-FFF2-40B4-BE49-F238E27FC236}">
                <a16:creationId xmlns:a16="http://schemas.microsoft.com/office/drawing/2014/main" id="{4696157F-9E3A-B248-FD30-1E286326EE50}"/>
              </a:ext>
            </a:extLst>
          </p:cNvPr>
          <p:cNvPicPr>
            <a:picLocks noChangeAspect="1"/>
          </p:cNvPicPr>
          <p:nvPr/>
        </p:nvPicPr>
        <p:blipFill>
          <a:blip r:embed="rId2"/>
          <a:stretch>
            <a:fillRect/>
          </a:stretch>
        </p:blipFill>
        <p:spPr>
          <a:xfrm>
            <a:off x="3651821" y="1437210"/>
            <a:ext cx="1980000" cy="1584000"/>
          </a:xfrm>
          <a:prstGeom prst="rect">
            <a:avLst/>
          </a:prstGeom>
        </p:spPr>
      </p:pic>
      <p:pic>
        <p:nvPicPr>
          <p:cNvPr id="13" name="Picture 12">
            <a:extLst>
              <a:ext uri="{FF2B5EF4-FFF2-40B4-BE49-F238E27FC236}">
                <a16:creationId xmlns:a16="http://schemas.microsoft.com/office/drawing/2014/main" id="{BB29AED9-DFE4-ED00-C28E-7DACC9452B59}"/>
              </a:ext>
            </a:extLst>
          </p:cNvPr>
          <p:cNvPicPr>
            <a:picLocks noChangeAspect="1"/>
          </p:cNvPicPr>
          <p:nvPr/>
        </p:nvPicPr>
        <p:blipFill>
          <a:blip r:embed="rId3"/>
          <a:stretch>
            <a:fillRect/>
          </a:stretch>
        </p:blipFill>
        <p:spPr>
          <a:xfrm>
            <a:off x="6656994" y="1437210"/>
            <a:ext cx="1980000" cy="1584000"/>
          </a:xfrm>
          <a:prstGeom prst="rect">
            <a:avLst/>
          </a:prstGeom>
        </p:spPr>
      </p:pic>
      <p:pic>
        <p:nvPicPr>
          <p:cNvPr id="16" name="Picture 15">
            <a:extLst>
              <a:ext uri="{FF2B5EF4-FFF2-40B4-BE49-F238E27FC236}">
                <a16:creationId xmlns:a16="http://schemas.microsoft.com/office/drawing/2014/main" id="{E3DA256B-898B-5A9D-810C-F9372A58FBB9}"/>
              </a:ext>
            </a:extLst>
          </p:cNvPr>
          <p:cNvPicPr>
            <a:picLocks noChangeAspect="1"/>
          </p:cNvPicPr>
          <p:nvPr/>
        </p:nvPicPr>
        <p:blipFill>
          <a:blip r:embed="rId4"/>
          <a:stretch>
            <a:fillRect/>
          </a:stretch>
        </p:blipFill>
        <p:spPr>
          <a:xfrm>
            <a:off x="6656994" y="3306615"/>
            <a:ext cx="1980000" cy="1584000"/>
          </a:xfrm>
          <a:prstGeom prst="rect">
            <a:avLst/>
          </a:prstGeom>
        </p:spPr>
      </p:pic>
      <p:pic>
        <p:nvPicPr>
          <p:cNvPr id="17" name="Picture 16">
            <a:extLst>
              <a:ext uri="{FF2B5EF4-FFF2-40B4-BE49-F238E27FC236}">
                <a16:creationId xmlns:a16="http://schemas.microsoft.com/office/drawing/2014/main" id="{2D99CA17-D40A-E27C-20CD-6A3C6395EF9A}"/>
              </a:ext>
            </a:extLst>
          </p:cNvPr>
          <p:cNvPicPr>
            <a:picLocks noChangeAspect="1"/>
          </p:cNvPicPr>
          <p:nvPr/>
        </p:nvPicPr>
        <p:blipFill>
          <a:blip r:embed="rId5"/>
          <a:stretch>
            <a:fillRect/>
          </a:stretch>
        </p:blipFill>
        <p:spPr>
          <a:xfrm>
            <a:off x="3651821" y="3306615"/>
            <a:ext cx="1980000" cy="1584000"/>
          </a:xfrm>
          <a:prstGeom prst="rect">
            <a:avLst/>
          </a:prstGeom>
        </p:spPr>
      </p:pic>
      <p:sp>
        <p:nvSpPr>
          <p:cNvPr id="19" name="TextBox 18">
            <a:extLst>
              <a:ext uri="{FF2B5EF4-FFF2-40B4-BE49-F238E27FC236}">
                <a16:creationId xmlns:a16="http://schemas.microsoft.com/office/drawing/2014/main" id="{A1D53075-F105-844E-90EC-B2F77258513B}"/>
              </a:ext>
            </a:extLst>
          </p:cNvPr>
          <p:cNvSpPr txBox="1"/>
          <p:nvPr/>
        </p:nvSpPr>
        <p:spPr>
          <a:xfrm>
            <a:off x="1116656" y="766074"/>
            <a:ext cx="1697901" cy="400110"/>
          </a:xfrm>
          <a:prstGeom prst="rect">
            <a:avLst/>
          </a:prstGeom>
          <a:noFill/>
        </p:spPr>
        <p:txBody>
          <a:bodyPr wrap="none" rtlCol="0">
            <a:spAutoFit/>
          </a:bodyPr>
          <a:lstStyle/>
          <a:p>
            <a:pPr algn="ctr"/>
            <a:r>
              <a:rPr lang="en-BE" sz="2000" dirty="0">
                <a:solidFill>
                  <a:srgbClr val="002060"/>
                </a:solidFill>
              </a:rPr>
              <a:t>PINA (532 nm)</a:t>
            </a:r>
          </a:p>
        </p:txBody>
      </p:sp>
      <p:sp>
        <p:nvSpPr>
          <p:cNvPr id="20" name="TextBox 19">
            <a:extLst>
              <a:ext uri="{FF2B5EF4-FFF2-40B4-BE49-F238E27FC236}">
                <a16:creationId xmlns:a16="http://schemas.microsoft.com/office/drawing/2014/main" id="{B42D7A7A-F269-A18B-191B-2395F748C61E}"/>
              </a:ext>
            </a:extLst>
          </p:cNvPr>
          <p:cNvSpPr txBox="1"/>
          <p:nvPr/>
        </p:nvSpPr>
        <p:spPr>
          <a:xfrm>
            <a:off x="3776783" y="766074"/>
            <a:ext cx="1904432" cy="400110"/>
          </a:xfrm>
          <a:prstGeom prst="rect">
            <a:avLst/>
          </a:prstGeom>
          <a:noFill/>
        </p:spPr>
        <p:txBody>
          <a:bodyPr wrap="none" rtlCol="0">
            <a:spAutoFit/>
          </a:bodyPr>
          <a:lstStyle/>
          <a:p>
            <a:pPr algn="ctr"/>
            <a:r>
              <a:rPr lang="en-BE" sz="2000" dirty="0">
                <a:solidFill>
                  <a:srgbClr val="002060"/>
                </a:solidFill>
              </a:rPr>
              <a:t>PINA-2 (532 nm)</a:t>
            </a:r>
          </a:p>
        </p:txBody>
      </p:sp>
      <p:sp>
        <p:nvSpPr>
          <p:cNvPr id="21" name="TextBox 20">
            <a:extLst>
              <a:ext uri="{FF2B5EF4-FFF2-40B4-BE49-F238E27FC236}">
                <a16:creationId xmlns:a16="http://schemas.microsoft.com/office/drawing/2014/main" id="{B2401D9B-455C-519C-AE59-6CB023893FAE}"/>
              </a:ext>
            </a:extLst>
          </p:cNvPr>
          <p:cNvSpPr txBox="1"/>
          <p:nvPr/>
        </p:nvSpPr>
        <p:spPr>
          <a:xfrm>
            <a:off x="6694970" y="756633"/>
            <a:ext cx="2061270" cy="400110"/>
          </a:xfrm>
          <a:prstGeom prst="rect">
            <a:avLst/>
          </a:prstGeom>
          <a:noFill/>
        </p:spPr>
        <p:txBody>
          <a:bodyPr wrap="none" rtlCol="0">
            <a:spAutoFit/>
          </a:bodyPr>
          <a:lstStyle/>
          <a:p>
            <a:pPr algn="ctr"/>
            <a:r>
              <a:rPr lang="en-BE" sz="2000" dirty="0">
                <a:solidFill>
                  <a:srgbClr val="002060"/>
                </a:solidFill>
              </a:rPr>
              <a:t>GloSSAC (525 nm)</a:t>
            </a:r>
          </a:p>
        </p:txBody>
      </p:sp>
      <p:pic>
        <p:nvPicPr>
          <p:cNvPr id="3" name="Picture 2">
            <a:extLst>
              <a:ext uri="{FF2B5EF4-FFF2-40B4-BE49-F238E27FC236}">
                <a16:creationId xmlns:a16="http://schemas.microsoft.com/office/drawing/2014/main" id="{4F5A2BFC-4068-F573-A494-2623038DF1BF}"/>
              </a:ext>
            </a:extLst>
          </p:cNvPr>
          <p:cNvPicPr>
            <a:picLocks noChangeAspect="1"/>
          </p:cNvPicPr>
          <p:nvPr/>
        </p:nvPicPr>
        <p:blipFill>
          <a:blip r:embed="rId6"/>
          <a:stretch>
            <a:fillRect/>
          </a:stretch>
        </p:blipFill>
        <p:spPr>
          <a:xfrm>
            <a:off x="897943" y="3309010"/>
            <a:ext cx="1980000" cy="1584000"/>
          </a:xfrm>
          <a:prstGeom prst="rect">
            <a:avLst/>
          </a:prstGeom>
        </p:spPr>
      </p:pic>
      <p:pic>
        <p:nvPicPr>
          <p:cNvPr id="6" name="Picture 5">
            <a:extLst>
              <a:ext uri="{FF2B5EF4-FFF2-40B4-BE49-F238E27FC236}">
                <a16:creationId xmlns:a16="http://schemas.microsoft.com/office/drawing/2014/main" id="{3AAE35B1-2041-AF8D-B095-52BE1ED64672}"/>
              </a:ext>
            </a:extLst>
          </p:cNvPr>
          <p:cNvPicPr>
            <a:picLocks noChangeAspect="1"/>
          </p:cNvPicPr>
          <p:nvPr/>
        </p:nvPicPr>
        <p:blipFill>
          <a:blip r:embed="rId7"/>
          <a:stretch>
            <a:fillRect/>
          </a:stretch>
        </p:blipFill>
        <p:spPr>
          <a:xfrm>
            <a:off x="897943" y="1437210"/>
            <a:ext cx="1980000" cy="1584000"/>
          </a:xfrm>
          <a:prstGeom prst="rect">
            <a:avLst/>
          </a:prstGeom>
        </p:spPr>
      </p:pic>
      <p:sp>
        <p:nvSpPr>
          <p:cNvPr id="11" name="Title 1">
            <a:extLst>
              <a:ext uri="{FF2B5EF4-FFF2-40B4-BE49-F238E27FC236}">
                <a16:creationId xmlns:a16="http://schemas.microsoft.com/office/drawing/2014/main" id="{B05D0C2A-EDC5-9ACD-B718-37246E08F8A4}"/>
              </a:ext>
            </a:extLst>
          </p:cNvPr>
          <p:cNvSpPr>
            <a:spLocks noGrp="1"/>
          </p:cNvSpPr>
          <p:nvPr>
            <p:ph type="title"/>
          </p:nvPr>
        </p:nvSpPr>
        <p:spPr>
          <a:xfrm>
            <a:off x="628650" y="163578"/>
            <a:ext cx="7886700" cy="489600"/>
          </a:xfrm>
        </p:spPr>
        <p:txBody>
          <a:bodyPr>
            <a:noAutofit/>
          </a:bodyPr>
          <a:lstStyle/>
          <a:p>
            <a:r>
              <a:rPr lang="fr-BE" sz="2000" spc="300" dirty="0">
                <a:solidFill>
                  <a:srgbClr val="C00000"/>
                </a:solidFill>
              </a:rPr>
              <a:t>Quiescent </a:t>
            </a:r>
            <a:r>
              <a:rPr lang="fr-BE" sz="2000" spc="300" dirty="0" err="1">
                <a:solidFill>
                  <a:srgbClr val="C00000"/>
                </a:solidFill>
              </a:rPr>
              <a:t>period</a:t>
            </a:r>
            <a:r>
              <a:rPr lang="fr-BE" sz="2000" spc="300" dirty="0">
                <a:solidFill>
                  <a:srgbClr val="C00000"/>
                </a:solidFill>
              </a:rPr>
              <a:t>: </a:t>
            </a:r>
            <a:r>
              <a:rPr lang="fr-BE" sz="2000" spc="300" dirty="0" err="1">
                <a:solidFill>
                  <a:srgbClr val="C00000"/>
                </a:solidFill>
              </a:rPr>
              <a:t>Stratospheric</a:t>
            </a:r>
            <a:r>
              <a:rPr lang="fr-BE" sz="2000" spc="300" dirty="0">
                <a:solidFill>
                  <a:srgbClr val="C00000"/>
                </a:solidFill>
              </a:rPr>
              <a:t> </a:t>
            </a:r>
            <a:r>
              <a:rPr lang="fr-BE" sz="2000" spc="300" dirty="0" err="1">
                <a:solidFill>
                  <a:srgbClr val="C00000"/>
                </a:solidFill>
              </a:rPr>
              <a:t>Aerosol</a:t>
            </a:r>
            <a:r>
              <a:rPr lang="fr-BE" sz="2000" spc="300" dirty="0">
                <a:solidFill>
                  <a:srgbClr val="C00000"/>
                </a:solidFill>
              </a:rPr>
              <a:t> Extinction</a:t>
            </a:r>
            <a:endParaRPr lang="en-BE" sz="2000" dirty="0">
              <a:solidFill>
                <a:srgbClr val="C00000"/>
              </a:solidFill>
            </a:endParaRPr>
          </a:p>
        </p:txBody>
      </p:sp>
      <p:sp>
        <p:nvSpPr>
          <p:cNvPr id="31" name="Slide Number Placeholder 30">
            <a:extLst>
              <a:ext uri="{FF2B5EF4-FFF2-40B4-BE49-F238E27FC236}">
                <a16:creationId xmlns:a16="http://schemas.microsoft.com/office/drawing/2014/main" id="{BF0CF03D-6A6B-F51F-3396-6B9F17AD7E7A}"/>
              </a:ext>
            </a:extLst>
          </p:cNvPr>
          <p:cNvSpPr>
            <a:spLocks noGrp="1"/>
          </p:cNvSpPr>
          <p:nvPr>
            <p:ph type="sldNum" sz="quarter" idx="12"/>
          </p:nvPr>
        </p:nvSpPr>
        <p:spPr/>
        <p:txBody>
          <a:bodyPr/>
          <a:lstStyle/>
          <a:p>
            <a:fld id="{9508981D-8BAF-0B49-A505-A3DB90FF2743}" type="slidenum">
              <a:rPr lang="en-BE" smtClean="0"/>
              <a:t>16</a:t>
            </a:fld>
            <a:r>
              <a:rPr lang="en-BE"/>
              <a:t>/30</a:t>
            </a:r>
            <a:endParaRPr lang="en-BE" dirty="0"/>
          </a:p>
        </p:txBody>
      </p:sp>
      <p:grpSp>
        <p:nvGrpSpPr>
          <p:cNvPr id="32" name="Group 31">
            <a:extLst>
              <a:ext uri="{FF2B5EF4-FFF2-40B4-BE49-F238E27FC236}">
                <a16:creationId xmlns:a16="http://schemas.microsoft.com/office/drawing/2014/main" id="{A81C0BE7-B40C-4E3D-26CE-DBAFF352CFD0}"/>
              </a:ext>
            </a:extLst>
          </p:cNvPr>
          <p:cNvGrpSpPr/>
          <p:nvPr/>
        </p:nvGrpSpPr>
        <p:grpSpPr>
          <a:xfrm>
            <a:off x="628650" y="4888777"/>
            <a:ext cx="8387347" cy="230832"/>
            <a:chOff x="3070451" y="4641640"/>
            <a:chExt cx="8387347" cy="230832"/>
          </a:xfrm>
        </p:grpSpPr>
        <p:sp>
          <p:nvSpPr>
            <p:cNvPr id="33" name="Right Arrow 32">
              <a:hlinkClick r:id="" action="ppaction://hlinkshowjump?jump=nextslide"/>
              <a:extLst>
                <a:ext uri="{FF2B5EF4-FFF2-40B4-BE49-F238E27FC236}">
                  <a16:creationId xmlns:a16="http://schemas.microsoft.com/office/drawing/2014/main" id="{56727EA7-1C5A-4468-6A05-75F8D1E1C9FB}"/>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4" name="Right Arrow 33">
              <a:hlinkClick r:id="" action="ppaction://hlinkshowjump?jump=previousslide"/>
              <a:extLst>
                <a:ext uri="{FF2B5EF4-FFF2-40B4-BE49-F238E27FC236}">
                  <a16:creationId xmlns:a16="http://schemas.microsoft.com/office/drawing/2014/main" id="{E1F700DD-ED7D-00B3-022E-339E599D3FD2}"/>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5" name="TextBox 34">
              <a:extLst>
                <a:ext uri="{FF2B5EF4-FFF2-40B4-BE49-F238E27FC236}">
                  <a16:creationId xmlns:a16="http://schemas.microsoft.com/office/drawing/2014/main" id="{A5D1E879-EF79-2AC5-5744-1B10D94E157F}"/>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2356EBDA-5CE4-1C86-8255-3C1FD5422109}"/>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8" action="ppaction://hlinksldjump"/>
                </a:rPr>
                <a:t>Concl</a:t>
              </a:r>
              <a:r>
                <a:rPr lang="en-BE" sz="900" dirty="0">
                  <a:latin typeface="Century Gothic" panose="020B0502020202020204" pitchFamily="34" charset="0"/>
                </a:rPr>
                <a:t>.</a:t>
              </a:r>
            </a:p>
          </p:txBody>
        </p:sp>
      </p:grpSp>
      <p:grpSp>
        <p:nvGrpSpPr>
          <p:cNvPr id="2" name="Group 1">
            <a:extLst>
              <a:ext uri="{FF2B5EF4-FFF2-40B4-BE49-F238E27FC236}">
                <a16:creationId xmlns:a16="http://schemas.microsoft.com/office/drawing/2014/main" id="{07B543DD-D4C6-E3DB-8E4B-B0D13D92A4BB}"/>
              </a:ext>
            </a:extLst>
          </p:cNvPr>
          <p:cNvGrpSpPr/>
          <p:nvPr/>
        </p:nvGrpSpPr>
        <p:grpSpPr>
          <a:xfrm>
            <a:off x="2734295" y="4868517"/>
            <a:ext cx="4502051" cy="234325"/>
            <a:chOff x="2734295" y="4868517"/>
            <a:chExt cx="4502051" cy="234325"/>
          </a:xfrm>
        </p:grpSpPr>
        <p:sp>
          <p:nvSpPr>
            <p:cNvPr id="5" name="TextBox 4">
              <a:hlinkClick r:id="rId9" action="ppaction://hlinksldjump"/>
              <a:extLst>
                <a:ext uri="{FF2B5EF4-FFF2-40B4-BE49-F238E27FC236}">
                  <a16:creationId xmlns:a16="http://schemas.microsoft.com/office/drawing/2014/main" id="{73B87282-FB3B-509A-4C73-C9C0F5102A93}"/>
                </a:ext>
              </a:extLst>
            </p:cNvPr>
            <p:cNvSpPr txBox="1"/>
            <p:nvPr/>
          </p:nvSpPr>
          <p:spPr>
            <a:xfrm>
              <a:off x="2734295" y="4872010"/>
              <a:ext cx="1039067"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High - Pinatubo</a:t>
              </a:r>
            </a:p>
          </p:txBody>
        </p:sp>
        <p:sp>
          <p:nvSpPr>
            <p:cNvPr id="7" name="TextBox 6">
              <a:hlinkClick r:id="rId10" action="ppaction://hlinksldjump"/>
              <a:extLst>
                <a:ext uri="{FF2B5EF4-FFF2-40B4-BE49-F238E27FC236}">
                  <a16:creationId xmlns:a16="http://schemas.microsoft.com/office/drawing/2014/main" id="{7955A6A9-B1C1-470F-E476-19C192A0AF91}"/>
                </a:ext>
              </a:extLst>
            </p:cNvPr>
            <p:cNvSpPr txBox="1"/>
            <p:nvPr/>
          </p:nvSpPr>
          <p:spPr>
            <a:xfrm>
              <a:off x="4048205" y="4870800"/>
              <a:ext cx="1085554" cy="230832"/>
            </a:xfrm>
            <a:prstGeom prst="rect">
              <a:avLst/>
            </a:prstGeom>
            <a:solidFill>
              <a:schemeClr val="accent2">
                <a:lumMod val="20000"/>
                <a:lumOff val="80000"/>
              </a:schemeClr>
            </a:solidFill>
            <a:ln w="19050">
              <a:noFill/>
            </a:ln>
          </p:spPr>
          <p:txBody>
            <a:bodyPr wrap="none" rtlCol="0">
              <a:spAutoFit/>
            </a:bodyPr>
            <a:lstStyle/>
            <a:p>
              <a:r>
                <a:rPr lang="en-BE" sz="900" dirty="0">
                  <a:solidFill>
                    <a:schemeClr val="tx2">
                      <a:lumMod val="40000"/>
                      <a:lumOff val="60000"/>
                    </a:schemeClr>
                  </a:solidFill>
                  <a:latin typeface="Century Gothic" panose="020B0502020202020204" pitchFamily="34" charset="0"/>
                </a:rPr>
                <a:t>Low - Quiescent</a:t>
              </a:r>
            </a:p>
          </p:txBody>
        </p:sp>
        <p:sp>
          <p:nvSpPr>
            <p:cNvPr id="8" name="TextBox 7">
              <a:hlinkClick r:id="rId11" action="ppaction://hlinksldjump"/>
              <a:extLst>
                <a:ext uri="{FF2B5EF4-FFF2-40B4-BE49-F238E27FC236}">
                  <a16:creationId xmlns:a16="http://schemas.microsoft.com/office/drawing/2014/main" id="{3869C339-A07C-74BE-F52A-C4F6643008B3}"/>
                </a:ext>
              </a:extLst>
            </p:cNvPr>
            <p:cNvSpPr txBox="1"/>
            <p:nvPr/>
          </p:nvSpPr>
          <p:spPr>
            <a:xfrm>
              <a:off x="5408602" y="4868517"/>
              <a:ext cx="1827744"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Low/increasing – Early Envisat</a:t>
              </a:r>
            </a:p>
          </p:txBody>
        </p:sp>
      </p:grpSp>
    </p:spTree>
    <p:extLst>
      <p:ext uri="{BB962C8B-B14F-4D97-AF65-F5344CB8AC3E}">
        <p14:creationId xmlns:p14="http://schemas.microsoft.com/office/powerpoint/2010/main" val="1523732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2"/>
          </a:solidFill>
        </p:spPr>
        <p:txBody>
          <a:bodyPr wrap="square" rtlCol="0">
            <a:spAutoFit/>
          </a:bodyPr>
          <a:lstStyle/>
          <a:p>
            <a:pPr algn="ctr"/>
            <a:r>
              <a:rPr lang="en-BE" sz="2800" dirty="0">
                <a:solidFill>
                  <a:srgbClr val="002060"/>
                </a:solidFill>
              </a:rPr>
              <a:t>Case 3</a:t>
            </a:r>
            <a:r>
              <a:rPr lang="en-BE" sz="2400" dirty="0">
                <a:solidFill>
                  <a:srgbClr val="002060"/>
                </a:solidFill>
              </a:rPr>
              <a:t> – </a:t>
            </a:r>
            <a:r>
              <a:rPr lang="en-BE" sz="2800" dirty="0">
                <a:solidFill>
                  <a:srgbClr val="002060"/>
                </a:solidFill>
              </a:rPr>
              <a:t>Early Envisat </a:t>
            </a:r>
            <a:r>
              <a:rPr lang="en-BE" dirty="0">
                <a:solidFill>
                  <a:srgbClr val="002060"/>
                </a:solidFill>
              </a:rPr>
              <a:t>(2002-2004)</a:t>
            </a:r>
          </a:p>
        </p:txBody>
      </p:sp>
      <p:sp>
        <p:nvSpPr>
          <p:cNvPr id="9" name="Content Placeholder 2">
            <a:extLst>
              <a:ext uri="{FF2B5EF4-FFF2-40B4-BE49-F238E27FC236}">
                <a16:creationId xmlns:a16="http://schemas.microsoft.com/office/drawing/2014/main" id="{591DE834-3314-8A92-010F-1313AA41199E}"/>
              </a:ext>
            </a:extLst>
          </p:cNvPr>
          <p:cNvSpPr>
            <a:spLocks noGrp="1"/>
          </p:cNvSpPr>
          <p:nvPr>
            <p:ph idx="1"/>
          </p:nvPr>
        </p:nvSpPr>
        <p:spPr>
          <a:xfrm>
            <a:off x="630000" y="709200"/>
            <a:ext cx="7886700" cy="4358879"/>
          </a:xfrm>
        </p:spPr>
        <p:txBody>
          <a:bodyPr/>
          <a:lstStyle/>
          <a:p>
            <a:pPr marL="0" indent="0">
              <a:buNone/>
            </a:pPr>
            <a:r>
              <a:rPr lang="en-BE" b="1" dirty="0">
                <a:solidFill>
                  <a:srgbClr val="C00000"/>
                </a:solidFill>
              </a:rPr>
              <a:t> </a:t>
            </a:r>
          </a:p>
        </p:txBody>
      </p:sp>
      <p:pic>
        <p:nvPicPr>
          <p:cNvPr id="2" name="Picture 1">
            <a:extLst>
              <a:ext uri="{FF2B5EF4-FFF2-40B4-BE49-F238E27FC236}">
                <a16:creationId xmlns:a16="http://schemas.microsoft.com/office/drawing/2014/main" id="{1D682EDC-6F30-26AE-94FD-D9222BF2712E}"/>
              </a:ext>
            </a:extLst>
          </p:cNvPr>
          <p:cNvPicPr>
            <a:picLocks noChangeAspect="1"/>
          </p:cNvPicPr>
          <p:nvPr/>
        </p:nvPicPr>
        <p:blipFill>
          <a:blip r:embed="rId2"/>
          <a:stretch>
            <a:fillRect/>
          </a:stretch>
        </p:blipFill>
        <p:spPr>
          <a:xfrm>
            <a:off x="4779376" y="1033200"/>
            <a:ext cx="3240000" cy="1620000"/>
          </a:xfrm>
          <a:prstGeom prst="rect">
            <a:avLst/>
          </a:prstGeom>
        </p:spPr>
      </p:pic>
      <p:pic>
        <p:nvPicPr>
          <p:cNvPr id="3" name="Picture 2">
            <a:extLst>
              <a:ext uri="{FF2B5EF4-FFF2-40B4-BE49-F238E27FC236}">
                <a16:creationId xmlns:a16="http://schemas.microsoft.com/office/drawing/2014/main" id="{472B6774-C8C3-5DC0-09B4-A0FBA0D15F21}"/>
              </a:ext>
            </a:extLst>
          </p:cNvPr>
          <p:cNvPicPr>
            <a:picLocks noChangeAspect="1"/>
          </p:cNvPicPr>
          <p:nvPr/>
        </p:nvPicPr>
        <p:blipFill>
          <a:blip r:embed="rId3"/>
          <a:stretch>
            <a:fillRect/>
          </a:stretch>
        </p:blipFill>
        <p:spPr>
          <a:xfrm>
            <a:off x="1116000" y="1033200"/>
            <a:ext cx="3240000" cy="1620000"/>
          </a:xfrm>
          <a:prstGeom prst="rect">
            <a:avLst/>
          </a:prstGeom>
        </p:spPr>
      </p:pic>
      <p:pic>
        <p:nvPicPr>
          <p:cNvPr id="5" name="Picture 4">
            <a:extLst>
              <a:ext uri="{FF2B5EF4-FFF2-40B4-BE49-F238E27FC236}">
                <a16:creationId xmlns:a16="http://schemas.microsoft.com/office/drawing/2014/main" id="{232DCBB7-FDFF-DEA0-A233-98D48BD5AC5A}"/>
              </a:ext>
            </a:extLst>
          </p:cNvPr>
          <p:cNvPicPr>
            <a:picLocks noChangeAspect="1"/>
          </p:cNvPicPr>
          <p:nvPr/>
        </p:nvPicPr>
        <p:blipFill>
          <a:blip r:embed="rId4"/>
          <a:stretch>
            <a:fillRect/>
          </a:stretch>
        </p:blipFill>
        <p:spPr>
          <a:xfrm>
            <a:off x="1116000" y="3164400"/>
            <a:ext cx="3240000" cy="1620000"/>
          </a:xfrm>
          <a:prstGeom prst="rect">
            <a:avLst/>
          </a:prstGeom>
        </p:spPr>
      </p:pic>
      <p:pic>
        <p:nvPicPr>
          <p:cNvPr id="6" name="Picture 5">
            <a:extLst>
              <a:ext uri="{FF2B5EF4-FFF2-40B4-BE49-F238E27FC236}">
                <a16:creationId xmlns:a16="http://schemas.microsoft.com/office/drawing/2014/main" id="{E1B3E929-4678-7101-09C3-2F9C4C1AF7D1}"/>
              </a:ext>
            </a:extLst>
          </p:cNvPr>
          <p:cNvPicPr>
            <a:picLocks noChangeAspect="1"/>
          </p:cNvPicPr>
          <p:nvPr/>
        </p:nvPicPr>
        <p:blipFill>
          <a:blip r:embed="rId5"/>
          <a:stretch>
            <a:fillRect/>
          </a:stretch>
        </p:blipFill>
        <p:spPr>
          <a:xfrm>
            <a:off x="4780800" y="3164400"/>
            <a:ext cx="3240000" cy="1620000"/>
          </a:xfrm>
          <a:prstGeom prst="rect">
            <a:avLst/>
          </a:prstGeom>
        </p:spPr>
      </p:pic>
      <p:sp>
        <p:nvSpPr>
          <p:cNvPr id="17" name="TextBox 16">
            <a:extLst>
              <a:ext uri="{FF2B5EF4-FFF2-40B4-BE49-F238E27FC236}">
                <a16:creationId xmlns:a16="http://schemas.microsoft.com/office/drawing/2014/main" id="{83A4F57C-F31E-7A0F-3D5A-E5838A484919}"/>
              </a:ext>
            </a:extLst>
          </p:cNvPr>
          <p:cNvSpPr txBox="1"/>
          <p:nvPr/>
        </p:nvSpPr>
        <p:spPr>
          <a:xfrm>
            <a:off x="1776113" y="638655"/>
            <a:ext cx="1697901" cy="400110"/>
          </a:xfrm>
          <a:prstGeom prst="rect">
            <a:avLst/>
          </a:prstGeom>
          <a:noFill/>
        </p:spPr>
        <p:txBody>
          <a:bodyPr wrap="none" rtlCol="0">
            <a:spAutoFit/>
          </a:bodyPr>
          <a:lstStyle/>
          <a:p>
            <a:pPr algn="ctr"/>
            <a:r>
              <a:rPr lang="en-BE" sz="2000" dirty="0">
                <a:solidFill>
                  <a:srgbClr val="002060"/>
                </a:solidFill>
              </a:rPr>
              <a:t>PINA (532 nm)</a:t>
            </a:r>
          </a:p>
        </p:txBody>
      </p:sp>
      <p:sp>
        <p:nvSpPr>
          <p:cNvPr id="18" name="TextBox 17">
            <a:extLst>
              <a:ext uri="{FF2B5EF4-FFF2-40B4-BE49-F238E27FC236}">
                <a16:creationId xmlns:a16="http://schemas.microsoft.com/office/drawing/2014/main" id="{A0D11CAD-641F-66D0-395A-0AA259252B1F}"/>
              </a:ext>
            </a:extLst>
          </p:cNvPr>
          <p:cNvSpPr txBox="1"/>
          <p:nvPr/>
        </p:nvSpPr>
        <p:spPr>
          <a:xfrm>
            <a:off x="1672847" y="2722249"/>
            <a:ext cx="1904432" cy="400110"/>
          </a:xfrm>
          <a:prstGeom prst="rect">
            <a:avLst/>
          </a:prstGeom>
          <a:noFill/>
        </p:spPr>
        <p:txBody>
          <a:bodyPr wrap="none" rtlCol="0">
            <a:spAutoFit/>
          </a:bodyPr>
          <a:lstStyle/>
          <a:p>
            <a:pPr algn="ctr"/>
            <a:r>
              <a:rPr lang="en-BE" sz="2000" dirty="0">
                <a:solidFill>
                  <a:srgbClr val="002060"/>
                </a:solidFill>
              </a:rPr>
              <a:t>PINA-2 (532 nm)</a:t>
            </a:r>
          </a:p>
        </p:txBody>
      </p:sp>
      <p:sp>
        <p:nvSpPr>
          <p:cNvPr id="19" name="TextBox 18">
            <a:extLst>
              <a:ext uri="{FF2B5EF4-FFF2-40B4-BE49-F238E27FC236}">
                <a16:creationId xmlns:a16="http://schemas.microsoft.com/office/drawing/2014/main" id="{D0C15EB8-B32A-5875-8E46-7858E37489D2}"/>
              </a:ext>
            </a:extLst>
          </p:cNvPr>
          <p:cNvSpPr txBox="1"/>
          <p:nvPr/>
        </p:nvSpPr>
        <p:spPr>
          <a:xfrm>
            <a:off x="5368757" y="2722249"/>
            <a:ext cx="2061270" cy="400110"/>
          </a:xfrm>
          <a:prstGeom prst="rect">
            <a:avLst/>
          </a:prstGeom>
          <a:noFill/>
        </p:spPr>
        <p:txBody>
          <a:bodyPr wrap="none" rtlCol="0">
            <a:spAutoFit/>
          </a:bodyPr>
          <a:lstStyle/>
          <a:p>
            <a:pPr algn="ctr"/>
            <a:r>
              <a:rPr lang="en-BE" sz="2000" dirty="0">
                <a:solidFill>
                  <a:srgbClr val="002060"/>
                </a:solidFill>
              </a:rPr>
              <a:t>GloSSAC (525 nm)</a:t>
            </a:r>
          </a:p>
        </p:txBody>
      </p:sp>
      <p:sp>
        <p:nvSpPr>
          <p:cNvPr id="20" name="TextBox 19">
            <a:extLst>
              <a:ext uri="{FF2B5EF4-FFF2-40B4-BE49-F238E27FC236}">
                <a16:creationId xmlns:a16="http://schemas.microsoft.com/office/drawing/2014/main" id="{46650719-3BC9-7A22-9AD6-4CE9A129CD4A}"/>
              </a:ext>
            </a:extLst>
          </p:cNvPr>
          <p:cNvSpPr txBox="1"/>
          <p:nvPr/>
        </p:nvSpPr>
        <p:spPr>
          <a:xfrm>
            <a:off x="5386134" y="638655"/>
            <a:ext cx="2026517" cy="400110"/>
          </a:xfrm>
          <a:prstGeom prst="rect">
            <a:avLst/>
          </a:prstGeom>
          <a:noFill/>
        </p:spPr>
        <p:txBody>
          <a:bodyPr wrap="none" rtlCol="0">
            <a:spAutoFit/>
          </a:bodyPr>
          <a:lstStyle/>
          <a:p>
            <a:pPr algn="ctr"/>
            <a:r>
              <a:rPr lang="en-BE" sz="2000" dirty="0">
                <a:solidFill>
                  <a:srgbClr val="002060"/>
                </a:solidFill>
              </a:rPr>
              <a:t>GOMOS (550 nm)</a:t>
            </a:r>
          </a:p>
        </p:txBody>
      </p:sp>
      <p:sp>
        <p:nvSpPr>
          <p:cNvPr id="21" name="Title 1">
            <a:extLst>
              <a:ext uri="{FF2B5EF4-FFF2-40B4-BE49-F238E27FC236}">
                <a16:creationId xmlns:a16="http://schemas.microsoft.com/office/drawing/2014/main" id="{6927D740-9F17-C884-D012-A73F66CC3B5A}"/>
              </a:ext>
            </a:extLst>
          </p:cNvPr>
          <p:cNvSpPr>
            <a:spLocks noGrp="1"/>
          </p:cNvSpPr>
          <p:nvPr>
            <p:ph type="title"/>
          </p:nvPr>
        </p:nvSpPr>
        <p:spPr>
          <a:xfrm>
            <a:off x="628649" y="163578"/>
            <a:ext cx="8364211" cy="699723"/>
          </a:xfrm>
        </p:spPr>
        <p:txBody>
          <a:bodyPr>
            <a:noAutofit/>
          </a:bodyPr>
          <a:lstStyle/>
          <a:p>
            <a:r>
              <a:rPr lang="fr-BE" sz="2000" spc="300" dirty="0" err="1">
                <a:solidFill>
                  <a:srgbClr val="C00000"/>
                </a:solidFill>
              </a:rPr>
              <a:t>Early</a:t>
            </a:r>
            <a:r>
              <a:rPr lang="fr-BE" sz="2000" spc="300" dirty="0">
                <a:solidFill>
                  <a:srgbClr val="C00000"/>
                </a:solidFill>
              </a:rPr>
              <a:t> </a:t>
            </a:r>
            <a:r>
              <a:rPr lang="fr-BE" sz="2000" spc="300" dirty="0" err="1">
                <a:solidFill>
                  <a:srgbClr val="C00000"/>
                </a:solidFill>
              </a:rPr>
              <a:t>envisat</a:t>
            </a:r>
            <a:r>
              <a:rPr lang="fr-BE" sz="2000" spc="300" dirty="0">
                <a:solidFill>
                  <a:srgbClr val="C00000"/>
                </a:solidFill>
              </a:rPr>
              <a:t> </a:t>
            </a:r>
            <a:r>
              <a:rPr lang="fr-BE" sz="2000" spc="300" dirty="0" err="1">
                <a:solidFill>
                  <a:srgbClr val="C00000"/>
                </a:solidFill>
              </a:rPr>
              <a:t>period</a:t>
            </a:r>
            <a:r>
              <a:rPr lang="fr-BE" sz="2000" spc="300" dirty="0">
                <a:solidFill>
                  <a:srgbClr val="C00000"/>
                </a:solidFill>
              </a:rPr>
              <a:t>: </a:t>
            </a:r>
            <a:r>
              <a:rPr lang="fr-BE" sz="2000" spc="300" dirty="0" err="1">
                <a:solidFill>
                  <a:srgbClr val="C00000"/>
                </a:solidFill>
              </a:rPr>
              <a:t>Stratospheric</a:t>
            </a:r>
            <a:r>
              <a:rPr lang="fr-BE" sz="2000" spc="300" dirty="0">
                <a:solidFill>
                  <a:srgbClr val="C00000"/>
                </a:solidFill>
              </a:rPr>
              <a:t> </a:t>
            </a:r>
            <a:r>
              <a:rPr lang="fr-BE" sz="2000" spc="300" dirty="0" err="1">
                <a:solidFill>
                  <a:srgbClr val="C00000"/>
                </a:solidFill>
              </a:rPr>
              <a:t>Aerosol</a:t>
            </a:r>
            <a:r>
              <a:rPr lang="fr-BE" sz="2000" spc="300" dirty="0">
                <a:solidFill>
                  <a:srgbClr val="C00000"/>
                </a:solidFill>
              </a:rPr>
              <a:t> Optical </a:t>
            </a:r>
            <a:r>
              <a:rPr lang="fr-BE" sz="2000" spc="300" dirty="0" err="1">
                <a:solidFill>
                  <a:srgbClr val="C00000"/>
                </a:solidFill>
              </a:rPr>
              <a:t>Depth</a:t>
            </a:r>
            <a:endParaRPr lang="en-BE" sz="2000" dirty="0">
              <a:solidFill>
                <a:srgbClr val="C00000"/>
              </a:solidFill>
            </a:endParaRPr>
          </a:p>
        </p:txBody>
      </p:sp>
      <p:sp>
        <p:nvSpPr>
          <p:cNvPr id="29" name="Slide Number Placeholder 28">
            <a:extLst>
              <a:ext uri="{FF2B5EF4-FFF2-40B4-BE49-F238E27FC236}">
                <a16:creationId xmlns:a16="http://schemas.microsoft.com/office/drawing/2014/main" id="{87EE8250-B50B-3493-24FC-23905CEC34DB}"/>
              </a:ext>
            </a:extLst>
          </p:cNvPr>
          <p:cNvSpPr>
            <a:spLocks noGrp="1"/>
          </p:cNvSpPr>
          <p:nvPr>
            <p:ph type="sldNum" sz="quarter" idx="12"/>
          </p:nvPr>
        </p:nvSpPr>
        <p:spPr/>
        <p:txBody>
          <a:bodyPr/>
          <a:lstStyle/>
          <a:p>
            <a:fld id="{9508981D-8BAF-0B49-A505-A3DB90FF2743}" type="slidenum">
              <a:rPr lang="en-BE" smtClean="0"/>
              <a:t>17</a:t>
            </a:fld>
            <a:r>
              <a:rPr lang="en-BE"/>
              <a:t>/30</a:t>
            </a:r>
            <a:endParaRPr lang="en-BE" dirty="0"/>
          </a:p>
        </p:txBody>
      </p:sp>
      <p:grpSp>
        <p:nvGrpSpPr>
          <p:cNvPr id="30" name="Group 29">
            <a:extLst>
              <a:ext uri="{FF2B5EF4-FFF2-40B4-BE49-F238E27FC236}">
                <a16:creationId xmlns:a16="http://schemas.microsoft.com/office/drawing/2014/main" id="{5127A606-BD61-758E-7A28-72904DF40837}"/>
              </a:ext>
            </a:extLst>
          </p:cNvPr>
          <p:cNvGrpSpPr/>
          <p:nvPr/>
        </p:nvGrpSpPr>
        <p:grpSpPr>
          <a:xfrm>
            <a:off x="628650" y="4888777"/>
            <a:ext cx="8387347" cy="230832"/>
            <a:chOff x="3070451" y="4641640"/>
            <a:chExt cx="8387347" cy="230832"/>
          </a:xfrm>
        </p:grpSpPr>
        <p:sp>
          <p:nvSpPr>
            <p:cNvPr id="31" name="Right Arrow 30">
              <a:hlinkClick r:id="" action="ppaction://hlinkshowjump?jump=nextslide"/>
              <a:extLst>
                <a:ext uri="{FF2B5EF4-FFF2-40B4-BE49-F238E27FC236}">
                  <a16:creationId xmlns:a16="http://schemas.microsoft.com/office/drawing/2014/main" id="{A186A12F-2FA7-7A6F-CB6F-6A218AAA8589}"/>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2" name="Right Arrow 31">
              <a:hlinkClick r:id="" action="ppaction://hlinkshowjump?jump=previousslide"/>
              <a:extLst>
                <a:ext uri="{FF2B5EF4-FFF2-40B4-BE49-F238E27FC236}">
                  <a16:creationId xmlns:a16="http://schemas.microsoft.com/office/drawing/2014/main" id="{A2D5B24F-2909-7B1E-DE83-D5401912DB44}"/>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3" name="TextBox 32">
              <a:extLst>
                <a:ext uri="{FF2B5EF4-FFF2-40B4-BE49-F238E27FC236}">
                  <a16:creationId xmlns:a16="http://schemas.microsoft.com/office/drawing/2014/main" id="{2359FC52-2418-A40B-9075-C7A90D409676}"/>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4" name="TextBox 33">
              <a:extLst>
                <a:ext uri="{FF2B5EF4-FFF2-40B4-BE49-F238E27FC236}">
                  <a16:creationId xmlns:a16="http://schemas.microsoft.com/office/drawing/2014/main" id="{6CD172C6-3657-95BD-B6F4-4A1F2212DAF2}"/>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6" action="ppaction://hlinksldjump"/>
                </a:rPr>
                <a:t>Concl</a:t>
              </a:r>
              <a:r>
                <a:rPr lang="en-BE" sz="900" dirty="0">
                  <a:latin typeface="Century Gothic" panose="020B0502020202020204" pitchFamily="34" charset="0"/>
                </a:rPr>
                <a:t>.</a:t>
              </a:r>
            </a:p>
          </p:txBody>
        </p:sp>
      </p:grpSp>
      <p:grpSp>
        <p:nvGrpSpPr>
          <p:cNvPr id="7" name="Group 6">
            <a:extLst>
              <a:ext uri="{FF2B5EF4-FFF2-40B4-BE49-F238E27FC236}">
                <a16:creationId xmlns:a16="http://schemas.microsoft.com/office/drawing/2014/main" id="{FCE21D8C-15BD-24FE-6EB9-9503BFBF2E33}"/>
              </a:ext>
            </a:extLst>
          </p:cNvPr>
          <p:cNvGrpSpPr/>
          <p:nvPr/>
        </p:nvGrpSpPr>
        <p:grpSpPr>
          <a:xfrm>
            <a:off x="2734295" y="4868517"/>
            <a:ext cx="4502051" cy="234325"/>
            <a:chOff x="2734295" y="4868517"/>
            <a:chExt cx="4502051" cy="234325"/>
          </a:xfrm>
        </p:grpSpPr>
        <p:sp>
          <p:nvSpPr>
            <p:cNvPr id="8" name="TextBox 7">
              <a:hlinkClick r:id="rId7" action="ppaction://hlinksldjump"/>
              <a:extLst>
                <a:ext uri="{FF2B5EF4-FFF2-40B4-BE49-F238E27FC236}">
                  <a16:creationId xmlns:a16="http://schemas.microsoft.com/office/drawing/2014/main" id="{ECD0CAEE-B870-2CCA-034D-51784E2EC1B9}"/>
                </a:ext>
              </a:extLst>
            </p:cNvPr>
            <p:cNvSpPr txBox="1"/>
            <p:nvPr/>
          </p:nvSpPr>
          <p:spPr>
            <a:xfrm>
              <a:off x="2734295" y="4872010"/>
              <a:ext cx="1039067"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High - Pinatubo</a:t>
              </a:r>
            </a:p>
          </p:txBody>
        </p:sp>
        <p:sp>
          <p:nvSpPr>
            <p:cNvPr id="10" name="TextBox 9">
              <a:hlinkClick r:id="rId8" action="ppaction://hlinksldjump"/>
              <a:extLst>
                <a:ext uri="{FF2B5EF4-FFF2-40B4-BE49-F238E27FC236}">
                  <a16:creationId xmlns:a16="http://schemas.microsoft.com/office/drawing/2014/main" id="{EDFFD975-CAB5-3811-6344-939F557D6D83}"/>
                </a:ext>
              </a:extLst>
            </p:cNvPr>
            <p:cNvSpPr txBox="1"/>
            <p:nvPr/>
          </p:nvSpPr>
          <p:spPr>
            <a:xfrm>
              <a:off x="4048205" y="4870800"/>
              <a:ext cx="1085554"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Low - Quiescent</a:t>
              </a:r>
            </a:p>
          </p:txBody>
        </p:sp>
        <p:sp>
          <p:nvSpPr>
            <p:cNvPr id="11" name="TextBox 10">
              <a:hlinkClick r:id="rId9" action="ppaction://hlinksldjump"/>
              <a:extLst>
                <a:ext uri="{FF2B5EF4-FFF2-40B4-BE49-F238E27FC236}">
                  <a16:creationId xmlns:a16="http://schemas.microsoft.com/office/drawing/2014/main" id="{022AD289-F307-66B8-4C96-9613180060CB}"/>
                </a:ext>
              </a:extLst>
            </p:cNvPr>
            <p:cNvSpPr txBox="1"/>
            <p:nvPr/>
          </p:nvSpPr>
          <p:spPr>
            <a:xfrm>
              <a:off x="5408602" y="4868517"/>
              <a:ext cx="1827744" cy="230832"/>
            </a:xfrm>
            <a:prstGeom prst="rect">
              <a:avLst/>
            </a:prstGeom>
            <a:solidFill>
              <a:schemeClr val="accent2">
                <a:lumMod val="20000"/>
                <a:lumOff val="80000"/>
              </a:schemeClr>
            </a:solidFill>
            <a:ln w="19050">
              <a:noFill/>
            </a:ln>
          </p:spPr>
          <p:txBody>
            <a:bodyPr wrap="none" rtlCol="0">
              <a:spAutoFit/>
            </a:bodyPr>
            <a:lstStyle/>
            <a:p>
              <a:r>
                <a:rPr lang="en-BE" sz="900" dirty="0">
                  <a:solidFill>
                    <a:schemeClr val="tx2">
                      <a:lumMod val="40000"/>
                      <a:lumOff val="60000"/>
                    </a:schemeClr>
                  </a:solidFill>
                  <a:latin typeface="Century Gothic" panose="020B0502020202020204" pitchFamily="34" charset="0"/>
                </a:rPr>
                <a:t>Low/increasing – Early Envisat</a:t>
              </a:r>
            </a:p>
          </p:txBody>
        </p:sp>
      </p:grpSp>
    </p:spTree>
    <p:extLst>
      <p:ext uri="{BB962C8B-B14F-4D97-AF65-F5344CB8AC3E}">
        <p14:creationId xmlns:p14="http://schemas.microsoft.com/office/powerpoint/2010/main" val="194401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2"/>
          </a:solidFill>
        </p:spPr>
        <p:txBody>
          <a:bodyPr wrap="square" rtlCol="0">
            <a:spAutoFit/>
          </a:bodyPr>
          <a:lstStyle/>
          <a:p>
            <a:pPr algn="ctr"/>
            <a:r>
              <a:rPr lang="en-BE" sz="2800" dirty="0">
                <a:solidFill>
                  <a:srgbClr val="002060"/>
                </a:solidFill>
              </a:rPr>
              <a:t>Case 3</a:t>
            </a:r>
            <a:r>
              <a:rPr lang="en-BE" sz="2400" dirty="0">
                <a:solidFill>
                  <a:srgbClr val="002060"/>
                </a:solidFill>
              </a:rPr>
              <a:t> – </a:t>
            </a:r>
            <a:r>
              <a:rPr lang="en-BE" sz="2800" dirty="0">
                <a:solidFill>
                  <a:srgbClr val="002060"/>
                </a:solidFill>
              </a:rPr>
              <a:t>Early Envisat </a:t>
            </a:r>
            <a:r>
              <a:rPr lang="en-BE" dirty="0">
                <a:solidFill>
                  <a:srgbClr val="002060"/>
                </a:solidFill>
              </a:rPr>
              <a:t>(2002-2004)</a:t>
            </a:r>
          </a:p>
        </p:txBody>
      </p:sp>
      <p:pic>
        <p:nvPicPr>
          <p:cNvPr id="7" name="Content Placeholder 7">
            <a:extLst>
              <a:ext uri="{FF2B5EF4-FFF2-40B4-BE49-F238E27FC236}">
                <a16:creationId xmlns:a16="http://schemas.microsoft.com/office/drawing/2014/main" id="{FD7B33C0-937E-0CB0-FA2F-253D78CDB74B}"/>
              </a:ext>
            </a:extLst>
          </p:cNvPr>
          <p:cNvPicPr>
            <a:picLocks noChangeAspect="1"/>
          </p:cNvPicPr>
          <p:nvPr/>
        </p:nvPicPr>
        <p:blipFill>
          <a:blip r:embed="rId2"/>
          <a:stretch>
            <a:fillRect/>
          </a:stretch>
        </p:blipFill>
        <p:spPr>
          <a:xfrm>
            <a:off x="4844491" y="1169487"/>
            <a:ext cx="3240000" cy="1620000"/>
          </a:xfrm>
          <a:prstGeom prst="rect">
            <a:avLst/>
          </a:prstGeom>
        </p:spPr>
      </p:pic>
      <p:pic>
        <p:nvPicPr>
          <p:cNvPr id="8" name="Picture 7">
            <a:extLst>
              <a:ext uri="{FF2B5EF4-FFF2-40B4-BE49-F238E27FC236}">
                <a16:creationId xmlns:a16="http://schemas.microsoft.com/office/drawing/2014/main" id="{56FA0B9D-10AE-2AB9-4F44-4AD8A84BE235}"/>
              </a:ext>
            </a:extLst>
          </p:cNvPr>
          <p:cNvPicPr>
            <a:picLocks noChangeAspect="1"/>
          </p:cNvPicPr>
          <p:nvPr/>
        </p:nvPicPr>
        <p:blipFill>
          <a:blip r:embed="rId3"/>
          <a:stretch>
            <a:fillRect/>
          </a:stretch>
        </p:blipFill>
        <p:spPr>
          <a:xfrm>
            <a:off x="1114295" y="3122359"/>
            <a:ext cx="3240000" cy="1620000"/>
          </a:xfrm>
          <a:prstGeom prst="rect">
            <a:avLst/>
          </a:prstGeom>
        </p:spPr>
      </p:pic>
      <p:pic>
        <p:nvPicPr>
          <p:cNvPr id="15" name="Picture 14">
            <a:extLst>
              <a:ext uri="{FF2B5EF4-FFF2-40B4-BE49-F238E27FC236}">
                <a16:creationId xmlns:a16="http://schemas.microsoft.com/office/drawing/2014/main" id="{7E3930C0-EA8E-328D-BE2E-AEEBA724BCA4}"/>
              </a:ext>
            </a:extLst>
          </p:cNvPr>
          <p:cNvPicPr>
            <a:picLocks noChangeAspect="1"/>
          </p:cNvPicPr>
          <p:nvPr/>
        </p:nvPicPr>
        <p:blipFill>
          <a:blip r:embed="rId4"/>
          <a:stretch>
            <a:fillRect/>
          </a:stretch>
        </p:blipFill>
        <p:spPr>
          <a:xfrm>
            <a:off x="4779393" y="3163500"/>
            <a:ext cx="3240000" cy="1620000"/>
          </a:xfrm>
          <a:prstGeom prst="rect">
            <a:avLst/>
          </a:prstGeom>
        </p:spPr>
      </p:pic>
      <p:pic>
        <p:nvPicPr>
          <p:cNvPr id="16" name="Picture 15">
            <a:extLst>
              <a:ext uri="{FF2B5EF4-FFF2-40B4-BE49-F238E27FC236}">
                <a16:creationId xmlns:a16="http://schemas.microsoft.com/office/drawing/2014/main" id="{9518524B-4EE9-2913-A0EE-AE5BED1E34BB}"/>
              </a:ext>
            </a:extLst>
          </p:cNvPr>
          <p:cNvPicPr>
            <a:picLocks noChangeAspect="1"/>
          </p:cNvPicPr>
          <p:nvPr/>
        </p:nvPicPr>
        <p:blipFill>
          <a:blip r:embed="rId5"/>
          <a:stretch>
            <a:fillRect/>
          </a:stretch>
        </p:blipFill>
        <p:spPr>
          <a:xfrm>
            <a:off x="1114295" y="1032723"/>
            <a:ext cx="3240000" cy="1620000"/>
          </a:xfrm>
          <a:prstGeom prst="rect">
            <a:avLst/>
          </a:prstGeom>
        </p:spPr>
      </p:pic>
      <p:sp>
        <p:nvSpPr>
          <p:cNvPr id="17" name="TextBox 16">
            <a:extLst>
              <a:ext uri="{FF2B5EF4-FFF2-40B4-BE49-F238E27FC236}">
                <a16:creationId xmlns:a16="http://schemas.microsoft.com/office/drawing/2014/main" id="{3A95E686-680D-3FDB-4452-2CE2AE9C2A02}"/>
              </a:ext>
            </a:extLst>
          </p:cNvPr>
          <p:cNvSpPr txBox="1"/>
          <p:nvPr/>
        </p:nvSpPr>
        <p:spPr>
          <a:xfrm>
            <a:off x="1776113" y="638655"/>
            <a:ext cx="1697901" cy="400110"/>
          </a:xfrm>
          <a:prstGeom prst="rect">
            <a:avLst/>
          </a:prstGeom>
          <a:noFill/>
        </p:spPr>
        <p:txBody>
          <a:bodyPr wrap="none" rtlCol="0">
            <a:spAutoFit/>
          </a:bodyPr>
          <a:lstStyle/>
          <a:p>
            <a:pPr algn="ctr"/>
            <a:r>
              <a:rPr lang="en-BE" sz="2000" dirty="0">
                <a:solidFill>
                  <a:srgbClr val="002060"/>
                </a:solidFill>
              </a:rPr>
              <a:t>PINA (532 nm)</a:t>
            </a:r>
          </a:p>
        </p:txBody>
      </p:sp>
      <p:sp>
        <p:nvSpPr>
          <p:cNvPr id="18" name="TextBox 17">
            <a:extLst>
              <a:ext uri="{FF2B5EF4-FFF2-40B4-BE49-F238E27FC236}">
                <a16:creationId xmlns:a16="http://schemas.microsoft.com/office/drawing/2014/main" id="{C75602E7-493F-6FFE-3549-EF860A9C5DD6}"/>
              </a:ext>
            </a:extLst>
          </p:cNvPr>
          <p:cNvSpPr txBox="1"/>
          <p:nvPr/>
        </p:nvSpPr>
        <p:spPr>
          <a:xfrm>
            <a:off x="1672847" y="2722249"/>
            <a:ext cx="1904432" cy="400110"/>
          </a:xfrm>
          <a:prstGeom prst="rect">
            <a:avLst/>
          </a:prstGeom>
          <a:noFill/>
        </p:spPr>
        <p:txBody>
          <a:bodyPr wrap="none" rtlCol="0">
            <a:spAutoFit/>
          </a:bodyPr>
          <a:lstStyle/>
          <a:p>
            <a:pPr algn="ctr"/>
            <a:r>
              <a:rPr lang="en-BE" sz="2000" dirty="0">
                <a:solidFill>
                  <a:srgbClr val="002060"/>
                </a:solidFill>
              </a:rPr>
              <a:t>PINA-2 (532 nm)</a:t>
            </a:r>
          </a:p>
        </p:txBody>
      </p:sp>
      <p:sp>
        <p:nvSpPr>
          <p:cNvPr id="19" name="TextBox 18">
            <a:extLst>
              <a:ext uri="{FF2B5EF4-FFF2-40B4-BE49-F238E27FC236}">
                <a16:creationId xmlns:a16="http://schemas.microsoft.com/office/drawing/2014/main" id="{14F696AA-903D-B8FE-1C3C-38AD8A6B2CEC}"/>
              </a:ext>
            </a:extLst>
          </p:cNvPr>
          <p:cNvSpPr txBox="1"/>
          <p:nvPr/>
        </p:nvSpPr>
        <p:spPr>
          <a:xfrm>
            <a:off x="5368757" y="2722249"/>
            <a:ext cx="2061270" cy="400110"/>
          </a:xfrm>
          <a:prstGeom prst="rect">
            <a:avLst/>
          </a:prstGeom>
          <a:noFill/>
        </p:spPr>
        <p:txBody>
          <a:bodyPr wrap="none" rtlCol="0">
            <a:spAutoFit/>
          </a:bodyPr>
          <a:lstStyle/>
          <a:p>
            <a:pPr algn="ctr"/>
            <a:r>
              <a:rPr lang="en-BE" sz="2000" dirty="0">
                <a:solidFill>
                  <a:srgbClr val="002060"/>
                </a:solidFill>
              </a:rPr>
              <a:t>GloSSAC (525 nm)</a:t>
            </a:r>
          </a:p>
        </p:txBody>
      </p:sp>
      <p:sp>
        <p:nvSpPr>
          <p:cNvPr id="20" name="TextBox 19">
            <a:extLst>
              <a:ext uri="{FF2B5EF4-FFF2-40B4-BE49-F238E27FC236}">
                <a16:creationId xmlns:a16="http://schemas.microsoft.com/office/drawing/2014/main" id="{44A9A025-57DF-A7FE-52C1-4648017FF273}"/>
              </a:ext>
            </a:extLst>
          </p:cNvPr>
          <p:cNvSpPr txBox="1"/>
          <p:nvPr/>
        </p:nvSpPr>
        <p:spPr>
          <a:xfrm>
            <a:off x="5386134" y="638655"/>
            <a:ext cx="2026517" cy="400110"/>
          </a:xfrm>
          <a:prstGeom prst="rect">
            <a:avLst/>
          </a:prstGeom>
          <a:noFill/>
        </p:spPr>
        <p:txBody>
          <a:bodyPr wrap="none" rtlCol="0">
            <a:spAutoFit/>
          </a:bodyPr>
          <a:lstStyle/>
          <a:p>
            <a:pPr algn="ctr"/>
            <a:r>
              <a:rPr lang="en-BE" sz="2000" dirty="0">
                <a:solidFill>
                  <a:srgbClr val="002060"/>
                </a:solidFill>
              </a:rPr>
              <a:t>GOMOS (550 nm)</a:t>
            </a:r>
          </a:p>
        </p:txBody>
      </p:sp>
      <p:sp>
        <p:nvSpPr>
          <p:cNvPr id="22" name="Title 1">
            <a:extLst>
              <a:ext uri="{FF2B5EF4-FFF2-40B4-BE49-F238E27FC236}">
                <a16:creationId xmlns:a16="http://schemas.microsoft.com/office/drawing/2014/main" id="{670B23A0-FFBE-4AC6-6C11-CE491A757A15}"/>
              </a:ext>
            </a:extLst>
          </p:cNvPr>
          <p:cNvSpPr>
            <a:spLocks noGrp="1"/>
          </p:cNvSpPr>
          <p:nvPr>
            <p:ph type="title"/>
          </p:nvPr>
        </p:nvSpPr>
        <p:spPr>
          <a:xfrm>
            <a:off x="628650" y="163578"/>
            <a:ext cx="7886700" cy="489600"/>
          </a:xfrm>
        </p:spPr>
        <p:txBody>
          <a:bodyPr>
            <a:noAutofit/>
          </a:bodyPr>
          <a:lstStyle/>
          <a:p>
            <a:r>
              <a:rPr lang="fr-BE" sz="2000" spc="300" dirty="0" err="1">
                <a:solidFill>
                  <a:srgbClr val="C00000"/>
                </a:solidFill>
              </a:rPr>
              <a:t>Early</a:t>
            </a:r>
            <a:r>
              <a:rPr lang="fr-BE" sz="2000" spc="300" dirty="0">
                <a:solidFill>
                  <a:srgbClr val="C00000"/>
                </a:solidFill>
              </a:rPr>
              <a:t> </a:t>
            </a:r>
            <a:r>
              <a:rPr lang="fr-BE" sz="2000" spc="300" dirty="0" err="1">
                <a:solidFill>
                  <a:srgbClr val="C00000"/>
                </a:solidFill>
              </a:rPr>
              <a:t>Envisat</a:t>
            </a:r>
            <a:r>
              <a:rPr lang="fr-BE" sz="2000" spc="300" dirty="0">
                <a:solidFill>
                  <a:srgbClr val="C00000"/>
                </a:solidFill>
              </a:rPr>
              <a:t> </a:t>
            </a:r>
            <a:r>
              <a:rPr lang="fr-BE" sz="2000" spc="300" dirty="0" err="1">
                <a:solidFill>
                  <a:srgbClr val="C00000"/>
                </a:solidFill>
              </a:rPr>
              <a:t>Period</a:t>
            </a:r>
            <a:r>
              <a:rPr lang="fr-BE" sz="2000" spc="300" dirty="0">
                <a:solidFill>
                  <a:srgbClr val="C00000"/>
                </a:solidFill>
              </a:rPr>
              <a:t>: </a:t>
            </a:r>
            <a:r>
              <a:rPr lang="fr-BE" sz="2000" spc="300" dirty="0" err="1">
                <a:solidFill>
                  <a:srgbClr val="C00000"/>
                </a:solidFill>
              </a:rPr>
              <a:t>Stratospheric</a:t>
            </a:r>
            <a:r>
              <a:rPr lang="fr-BE" sz="2000" spc="300" dirty="0">
                <a:solidFill>
                  <a:srgbClr val="C00000"/>
                </a:solidFill>
              </a:rPr>
              <a:t> </a:t>
            </a:r>
            <a:r>
              <a:rPr lang="fr-BE" sz="2000" spc="300" dirty="0" err="1">
                <a:solidFill>
                  <a:srgbClr val="C00000"/>
                </a:solidFill>
              </a:rPr>
              <a:t>Aerosol</a:t>
            </a:r>
            <a:r>
              <a:rPr lang="fr-BE" sz="2000" spc="300" dirty="0">
                <a:solidFill>
                  <a:srgbClr val="C00000"/>
                </a:solidFill>
              </a:rPr>
              <a:t> Extinction</a:t>
            </a:r>
            <a:endParaRPr lang="en-BE" sz="2000" dirty="0">
              <a:solidFill>
                <a:srgbClr val="C00000"/>
              </a:solidFill>
            </a:endParaRPr>
          </a:p>
        </p:txBody>
      </p:sp>
      <p:sp>
        <p:nvSpPr>
          <p:cNvPr id="30" name="Slide Number Placeholder 29">
            <a:extLst>
              <a:ext uri="{FF2B5EF4-FFF2-40B4-BE49-F238E27FC236}">
                <a16:creationId xmlns:a16="http://schemas.microsoft.com/office/drawing/2014/main" id="{B48C64B8-CDE8-E867-1C17-79C1583C9743}"/>
              </a:ext>
            </a:extLst>
          </p:cNvPr>
          <p:cNvSpPr>
            <a:spLocks noGrp="1"/>
          </p:cNvSpPr>
          <p:nvPr>
            <p:ph type="sldNum" sz="quarter" idx="12"/>
          </p:nvPr>
        </p:nvSpPr>
        <p:spPr/>
        <p:txBody>
          <a:bodyPr/>
          <a:lstStyle/>
          <a:p>
            <a:fld id="{9508981D-8BAF-0B49-A505-A3DB90FF2743}" type="slidenum">
              <a:rPr lang="en-BE" smtClean="0"/>
              <a:t>18</a:t>
            </a:fld>
            <a:r>
              <a:rPr lang="en-BE"/>
              <a:t>/30</a:t>
            </a:r>
            <a:endParaRPr lang="en-BE" dirty="0"/>
          </a:p>
        </p:txBody>
      </p:sp>
      <p:grpSp>
        <p:nvGrpSpPr>
          <p:cNvPr id="27" name="Group 26">
            <a:extLst>
              <a:ext uri="{FF2B5EF4-FFF2-40B4-BE49-F238E27FC236}">
                <a16:creationId xmlns:a16="http://schemas.microsoft.com/office/drawing/2014/main" id="{AF5CCA9D-71E9-680B-E5CF-10AB55B1A82C}"/>
              </a:ext>
            </a:extLst>
          </p:cNvPr>
          <p:cNvGrpSpPr/>
          <p:nvPr/>
        </p:nvGrpSpPr>
        <p:grpSpPr>
          <a:xfrm>
            <a:off x="628650" y="4888777"/>
            <a:ext cx="8387347" cy="230832"/>
            <a:chOff x="628650" y="4888777"/>
            <a:chExt cx="8387347" cy="230832"/>
          </a:xfrm>
        </p:grpSpPr>
        <p:sp>
          <p:nvSpPr>
            <p:cNvPr id="32" name="Right Arrow 31">
              <a:hlinkClick r:id="" action="ppaction://hlinkshowjump?jump=nextslide"/>
              <a:extLst>
                <a:ext uri="{FF2B5EF4-FFF2-40B4-BE49-F238E27FC236}">
                  <a16:creationId xmlns:a16="http://schemas.microsoft.com/office/drawing/2014/main" id="{0F18CA94-0BD8-BEF1-E257-29544541A151}"/>
                </a:ext>
              </a:extLst>
            </p:cNvPr>
            <p:cNvSpPr/>
            <p:nvPr/>
          </p:nvSpPr>
          <p:spPr>
            <a:xfrm>
              <a:off x="7828862" y="4888993"/>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3" name="Right Arrow 32">
              <a:hlinkClick r:id="" action="ppaction://hlinkshowjump?jump=previousslide"/>
              <a:extLst>
                <a:ext uri="{FF2B5EF4-FFF2-40B4-BE49-F238E27FC236}">
                  <a16:creationId xmlns:a16="http://schemas.microsoft.com/office/drawing/2014/main" id="{EA59E698-9B8A-E487-8117-43E65C0D660D}"/>
                </a:ext>
              </a:extLst>
            </p:cNvPr>
            <p:cNvSpPr/>
            <p:nvPr/>
          </p:nvSpPr>
          <p:spPr>
            <a:xfrm rot="10800000">
              <a:off x="1239476" y="4888993"/>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4" name="TextBox 33">
              <a:extLst>
                <a:ext uri="{FF2B5EF4-FFF2-40B4-BE49-F238E27FC236}">
                  <a16:creationId xmlns:a16="http://schemas.microsoft.com/office/drawing/2014/main" id="{1D6A0A22-3003-3473-A57E-20B7826BE20B}"/>
                </a:ext>
              </a:extLst>
            </p:cNvPr>
            <p:cNvSpPr txBox="1"/>
            <p:nvPr/>
          </p:nvSpPr>
          <p:spPr>
            <a:xfrm>
              <a:off x="628650" y="4888777"/>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5" name="TextBox 34">
              <a:extLst>
                <a:ext uri="{FF2B5EF4-FFF2-40B4-BE49-F238E27FC236}">
                  <a16:creationId xmlns:a16="http://schemas.microsoft.com/office/drawing/2014/main" id="{9207FB90-D3B9-16A0-0B54-7079CD7A2966}"/>
                </a:ext>
              </a:extLst>
            </p:cNvPr>
            <p:cNvSpPr txBox="1"/>
            <p:nvPr/>
          </p:nvSpPr>
          <p:spPr>
            <a:xfrm>
              <a:off x="8461037" y="4888777"/>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6" action="ppaction://hlinksldjump"/>
                </a:rPr>
                <a:t>Concl</a:t>
              </a:r>
              <a:r>
                <a:rPr lang="en-BE" sz="900" dirty="0">
                  <a:latin typeface="Century Gothic" panose="020B0502020202020204" pitchFamily="34" charset="0"/>
                </a:rPr>
                <a:t>.</a:t>
              </a:r>
            </a:p>
          </p:txBody>
        </p:sp>
      </p:grpSp>
      <p:grpSp>
        <p:nvGrpSpPr>
          <p:cNvPr id="26" name="Group 25">
            <a:extLst>
              <a:ext uri="{FF2B5EF4-FFF2-40B4-BE49-F238E27FC236}">
                <a16:creationId xmlns:a16="http://schemas.microsoft.com/office/drawing/2014/main" id="{8F46F139-4D1C-FB9B-398B-BD94BDE17ED1}"/>
              </a:ext>
            </a:extLst>
          </p:cNvPr>
          <p:cNvGrpSpPr/>
          <p:nvPr/>
        </p:nvGrpSpPr>
        <p:grpSpPr>
          <a:xfrm>
            <a:off x="2734295" y="4868517"/>
            <a:ext cx="4502051" cy="234325"/>
            <a:chOff x="2734295" y="4868517"/>
            <a:chExt cx="4502051" cy="234325"/>
          </a:xfrm>
        </p:grpSpPr>
        <p:sp>
          <p:nvSpPr>
            <p:cNvPr id="3" name="TextBox 2">
              <a:hlinkClick r:id="rId7" action="ppaction://hlinksldjump"/>
              <a:extLst>
                <a:ext uri="{FF2B5EF4-FFF2-40B4-BE49-F238E27FC236}">
                  <a16:creationId xmlns:a16="http://schemas.microsoft.com/office/drawing/2014/main" id="{F2644F18-C29A-F116-7D35-6C34CB8C9BD3}"/>
                </a:ext>
              </a:extLst>
            </p:cNvPr>
            <p:cNvSpPr txBox="1"/>
            <p:nvPr/>
          </p:nvSpPr>
          <p:spPr>
            <a:xfrm>
              <a:off x="2734295" y="4872010"/>
              <a:ext cx="1039067"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High - Pinatubo</a:t>
              </a:r>
            </a:p>
          </p:txBody>
        </p:sp>
        <p:sp>
          <p:nvSpPr>
            <p:cNvPr id="5" name="TextBox 4">
              <a:hlinkClick r:id="rId8" action="ppaction://hlinksldjump"/>
              <a:extLst>
                <a:ext uri="{FF2B5EF4-FFF2-40B4-BE49-F238E27FC236}">
                  <a16:creationId xmlns:a16="http://schemas.microsoft.com/office/drawing/2014/main" id="{EF232780-11BA-5E58-F0E9-36246E8B4F34}"/>
                </a:ext>
              </a:extLst>
            </p:cNvPr>
            <p:cNvSpPr txBox="1"/>
            <p:nvPr/>
          </p:nvSpPr>
          <p:spPr>
            <a:xfrm>
              <a:off x="4048205" y="4870800"/>
              <a:ext cx="1085554" cy="230832"/>
            </a:xfrm>
            <a:prstGeom prst="rect">
              <a:avLst/>
            </a:prstGeom>
            <a:solidFill>
              <a:schemeClr val="accent2"/>
            </a:solidFill>
            <a:ln w="19050">
              <a:noFill/>
            </a:ln>
          </p:spPr>
          <p:txBody>
            <a:bodyPr wrap="none" rtlCol="0">
              <a:spAutoFit/>
            </a:bodyPr>
            <a:lstStyle/>
            <a:p>
              <a:r>
                <a:rPr lang="en-BE" sz="900" dirty="0">
                  <a:solidFill>
                    <a:srgbClr val="002060"/>
                  </a:solidFill>
                  <a:latin typeface="Century Gothic" panose="020B0502020202020204" pitchFamily="34" charset="0"/>
                </a:rPr>
                <a:t>Low - Quiescent</a:t>
              </a:r>
            </a:p>
          </p:txBody>
        </p:sp>
        <p:sp>
          <p:nvSpPr>
            <p:cNvPr id="23" name="TextBox 22">
              <a:hlinkClick r:id="rId9" action="ppaction://hlinksldjump"/>
              <a:extLst>
                <a:ext uri="{FF2B5EF4-FFF2-40B4-BE49-F238E27FC236}">
                  <a16:creationId xmlns:a16="http://schemas.microsoft.com/office/drawing/2014/main" id="{D22853D7-5797-E513-1C6F-5C18475A2021}"/>
                </a:ext>
              </a:extLst>
            </p:cNvPr>
            <p:cNvSpPr txBox="1"/>
            <p:nvPr/>
          </p:nvSpPr>
          <p:spPr>
            <a:xfrm>
              <a:off x="5408602" y="4868517"/>
              <a:ext cx="1827744" cy="230832"/>
            </a:xfrm>
            <a:prstGeom prst="rect">
              <a:avLst/>
            </a:prstGeom>
            <a:solidFill>
              <a:schemeClr val="accent2">
                <a:lumMod val="20000"/>
                <a:lumOff val="80000"/>
              </a:schemeClr>
            </a:solidFill>
            <a:ln w="19050">
              <a:noFill/>
            </a:ln>
          </p:spPr>
          <p:txBody>
            <a:bodyPr wrap="none" rtlCol="0">
              <a:spAutoFit/>
            </a:bodyPr>
            <a:lstStyle/>
            <a:p>
              <a:r>
                <a:rPr lang="en-BE" sz="900" dirty="0">
                  <a:solidFill>
                    <a:schemeClr val="tx2">
                      <a:lumMod val="40000"/>
                      <a:lumOff val="60000"/>
                    </a:schemeClr>
                  </a:solidFill>
                  <a:latin typeface="Century Gothic" panose="020B0502020202020204" pitchFamily="34" charset="0"/>
                </a:rPr>
                <a:t>Low/increasing – Early Envisat</a:t>
              </a:r>
            </a:p>
          </p:txBody>
        </p:sp>
      </p:grpSp>
      <p:sp>
        <p:nvSpPr>
          <p:cNvPr id="2" name="TextBox 1">
            <a:extLst>
              <a:ext uri="{FF2B5EF4-FFF2-40B4-BE49-F238E27FC236}">
                <a16:creationId xmlns:a16="http://schemas.microsoft.com/office/drawing/2014/main" id="{0335CE03-1A4C-5B87-AFA3-0CEA038E2DF5}"/>
              </a:ext>
            </a:extLst>
          </p:cNvPr>
          <p:cNvSpPr txBox="1"/>
          <p:nvPr/>
        </p:nvSpPr>
        <p:spPr>
          <a:xfrm>
            <a:off x="7698226" y="2488291"/>
            <a:ext cx="1426994" cy="707886"/>
          </a:xfrm>
          <a:prstGeom prst="rect">
            <a:avLst/>
          </a:prstGeom>
          <a:noFill/>
          <a:ln>
            <a:solidFill>
              <a:srgbClr val="002060"/>
            </a:solidFill>
          </a:ln>
        </p:spPr>
        <p:txBody>
          <a:bodyPr wrap="none" rtlCol="0">
            <a:spAutoFit/>
          </a:bodyPr>
          <a:lstStyle/>
          <a:p>
            <a:r>
              <a:rPr lang="en-BE" sz="2000" dirty="0">
                <a:solidFill>
                  <a:srgbClr val="002060"/>
                </a:solidFill>
                <a:latin typeface="+mj-lt"/>
              </a:rPr>
              <a:t>Latitude: </a:t>
            </a:r>
          </a:p>
          <a:p>
            <a:r>
              <a:rPr lang="fr-BE" sz="2000" spc="300" dirty="0">
                <a:solidFill>
                  <a:srgbClr val="002060"/>
                </a:solidFill>
                <a:latin typeface="+mj-lt"/>
              </a:rPr>
              <a:t>60°-80°N</a:t>
            </a:r>
            <a:endParaRPr lang="en-BE" sz="2000" dirty="0">
              <a:solidFill>
                <a:srgbClr val="002060"/>
              </a:solidFill>
              <a:latin typeface="+mj-lt"/>
            </a:endParaRPr>
          </a:p>
        </p:txBody>
      </p:sp>
      <p:sp>
        <p:nvSpPr>
          <p:cNvPr id="25" name="Content Placeholder 24">
            <a:extLst>
              <a:ext uri="{FF2B5EF4-FFF2-40B4-BE49-F238E27FC236}">
                <a16:creationId xmlns:a16="http://schemas.microsoft.com/office/drawing/2014/main" id="{CB37AB0F-484E-615C-9B98-84BBF3005B76}"/>
              </a:ext>
            </a:extLst>
          </p:cNvPr>
          <p:cNvSpPr>
            <a:spLocks noGrp="1"/>
          </p:cNvSpPr>
          <p:nvPr>
            <p:ph idx="1"/>
          </p:nvPr>
        </p:nvSpPr>
        <p:spPr/>
        <p:txBody>
          <a:bodyPr/>
          <a:lstStyle/>
          <a:p>
            <a:endParaRPr lang="en-BE" dirty="0"/>
          </a:p>
        </p:txBody>
      </p:sp>
    </p:spTree>
    <p:extLst>
      <p:ext uri="{BB962C8B-B14F-4D97-AF65-F5344CB8AC3E}">
        <p14:creationId xmlns:p14="http://schemas.microsoft.com/office/powerpoint/2010/main" val="803980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DEAD5-8874-D7BD-7BEC-4A2F5F2A0048}"/>
              </a:ext>
            </a:extLst>
          </p:cNvPr>
          <p:cNvSpPr>
            <a:spLocks noGrp="1"/>
          </p:cNvSpPr>
          <p:nvPr>
            <p:ph idx="1"/>
          </p:nvPr>
        </p:nvSpPr>
        <p:spPr>
          <a:xfrm>
            <a:off x="628649" y="914400"/>
            <a:ext cx="8387347" cy="4041909"/>
          </a:xfrm>
        </p:spPr>
        <p:txBody>
          <a:bodyPr>
            <a:normAutofit/>
          </a:bodyPr>
          <a:lstStyle/>
          <a:p>
            <a:r>
              <a:rPr lang="fr-BE" dirty="0" err="1">
                <a:solidFill>
                  <a:srgbClr val="002060"/>
                </a:solidFill>
                <a:latin typeface="+mj-lt"/>
              </a:rPr>
              <a:t>Extracted</a:t>
            </a:r>
            <a:r>
              <a:rPr lang="fr-BE" dirty="0">
                <a:solidFill>
                  <a:srgbClr val="002060"/>
                </a:solidFill>
                <a:latin typeface="+mj-lt"/>
              </a:rPr>
              <a:t> </a:t>
            </a:r>
            <a:r>
              <a:rPr lang="fr-BE" dirty="0" err="1">
                <a:solidFill>
                  <a:srgbClr val="002060"/>
                </a:solidFill>
                <a:latin typeface="+mj-lt"/>
              </a:rPr>
              <a:t>from</a:t>
            </a:r>
            <a:r>
              <a:rPr lang="fr-BE" dirty="0">
                <a:solidFill>
                  <a:srgbClr val="002060"/>
                </a:solidFill>
                <a:latin typeface="+mj-lt"/>
              </a:rPr>
              <a:t> BASCOE CTM/CDA system </a:t>
            </a:r>
            <a:br>
              <a:rPr lang="fr-BE" dirty="0">
                <a:latin typeface="+mj-lt"/>
              </a:rPr>
            </a:br>
            <a:r>
              <a:rPr lang="fr-BE" sz="1600" dirty="0">
                <a:latin typeface="+mj-lt"/>
              </a:rPr>
              <a:t>(</a:t>
            </a:r>
            <a:r>
              <a:rPr lang="fr-BE" sz="1600" dirty="0">
                <a:latin typeface="+mj-lt"/>
                <a:hlinkClick r:id="rId3"/>
              </a:rPr>
              <a:t>Chabrillat et al., ACP, 2018</a:t>
            </a:r>
            <a:r>
              <a:rPr lang="fr-BE" sz="1600" dirty="0">
                <a:latin typeface="+mj-lt"/>
              </a:rPr>
              <a:t>; </a:t>
            </a:r>
            <a:r>
              <a:rPr lang="fr-BE" sz="1600" dirty="0">
                <a:latin typeface="+mj-lt"/>
                <a:hlinkClick r:id="rId4"/>
              </a:rPr>
              <a:t>Errera et al., ACP, 2019</a:t>
            </a:r>
            <a:r>
              <a:rPr lang="fr-BE" sz="1600" dirty="0">
                <a:latin typeface="+mj-lt"/>
              </a:rPr>
              <a:t>)</a:t>
            </a:r>
          </a:p>
          <a:p>
            <a:r>
              <a:rPr lang="en-GB" b="1" dirty="0">
                <a:solidFill>
                  <a:srgbClr val="002060"/>
                </a:solidFill>
                <a:latin typeface="+mj-lt"/>
              </a:rPr>
              <a:t>64 gas-phase species</a:t>
            </a:r>
          </a:p>
          <a:p>
            <a:r>
              <a:rPr lang="en-GB" b="1" dirty="0">
                <a:solidFill>
                  <a:srgbClr val="002060"/>
                </a:solidFill>
                <a:latin typeface="+mj-lt"/>
              </a:rPr>
              <a:t>157 gas-phase reactions</a:t>
            </a:r>
            <a:r>
              <a:rPr lang="en-GB" dirty="0">
                <a:solidFill>
                  <a:srgbClr val="002060"/>
                </a:solidFill>
                <a:latin typeface="+mj-lt"/>
              </a:rPr>
              <a:t>: rates mostly from JPL-2020 compilation</a:t>
            </a:r>
          </a:p>
          <a:p>
            <a:r>
              <a:rPr lang="en-GB" b="1" dirty="0">
                <a:solidFill>
                  <a:srgbClr val="002060"/>
                </a:solidFill>
                <a:latin typeface="+mj-lt"/>
              </a:rPr>
              <a:t>53 photolytic reactions</a:t>
            </a:r>
            <a:r>
              <a:rPr lang="en-GB" dirty="0">
                <a:solidFill>
                  <a:srgbClr val="002060"/>
                </a:solidFill>
                <a:latin typeface="+mj-lt"/>
              </a:rPr>
              <a:t>: </a:t>
            </a:r>
          </a:p>
          <a:p>
            <a:pPr lvl="1"/>
            <a:r>
              <a:rPr lang="en-GB" dirty="0">
                <a:solidFill>
                  <a:srgbClr val="002060"/>
                </a:solidFill>
                <a:latin typeface="Symbol" pitchFamily="2" charset="2"/>
              </a:rPr>
              <a:t>s</a:t>
            </a:r>
            <a:r>
              <a:rPr lang="en-GB" dirty="0">
                <a:solidFill>
                  <a:srgbClr val="002060"/>
                </a:solidFill>
                <a:latin typeface="+mj-lt"/>
              </a:rPr>
              <a:t> mostly from JPL-2020 </a:t>
            </a:r>
            <a:endParaRPr lang="en-GB" dirty="0">
              <a:solidFill>
                <a:srgbClr val="002060"/>
              </a:solidFill>
              <a:latin typeface="+mj-lt"/>
              <a:sym typeface="Wingdings" panose="05000000000000000000" pitchFamily="2" charset="2"/>
            </a:endParaRPr>
          </a:p>
          <a:p>
            <a:pPr lvl="1"/>
            <a:r>
              <a:rPr lang="en-GB" dirty="0">
                <a:solidFill>
                  <a:srgbClr val="002060"/>
                </a:solidFill>
                <a:latin typeface="+mj-lt"/>
                <a:sym typeface="Wingdings" panose="05000000000000000000" pitchFamily="2" charset="2"/>
              </a:rPr>
              <a:t>TUV + look-up tables</a:t>
            </a:r>
            <a:endParaRPr lang="en-GB" dirty="0">
              <a:solidFill>
                <a:srgbClr val="002060"/>
              </a:solidFill>
              <a:latin typeface="+mj-lt"/>
            </a:endParaRPr>
          </a:p>
          <a:p>
            <a:r>
              <a:rPr lang="en-GB" b="1" dirty="0">
                <a:solidFill>
                  <a:srgbClr val="002060"/>
                </a:solidFill>
                <a:latin typeface="+mj-lt"/>
              </a:rPr>
              <a:t>9 heterogeneous reactions on </a:t>
            </a:r>
            <a:r>
              <a:rPr lang="en-GB" b="1" dirty="0" err="1">
                <a:solidFill>
                  <a:srgbClr val="002060"/>
                </a:solidFill>
                <a:latin typeface="+mj-lt"/>
              </a:rPr>
              <a:t>Sulfate</a:t>
            </a:r>
            <a:r>
              <a:rPr lang="en-GB" b="1" dirty="0">
                <a:solidFill>
                  <a:srgbClr val="002060"/>
                </a:solidFill>
                <a:latin typeface="+mj-lt"/>
              </a:rPr>
              <a:t> Aerosols (SA), NAT and ICE PSC</a:t>
            </a:r>
            <a:r>
              <a:rPr lang="en-GB" dirty="0">
                <a:solidFill>
                  <a:srgbClr val="002060"/>
                </a:solidFill>
                <a:latin typeface="+mj-lt"/>
              </a:rPr>
              <a:t>:</a:t>
            </a:r>
          </a:p>
          <a:p>
            <a:pPr lvl="1"/>
            <a:r>
              <a:rPr lang="en-GB" dirty="0">
                <a:solidFill>
                  <a:srgbClr val="002060"/>
                </a:solidFill>
                <a:latin typeface="+mj-lt"/>
              </a:rPr>
              <a:t>SA either online (AER module) or offline (CMIP6 input)</a:t>
            </a:r>
          </a:p>
          <a:p>
            <a:pPr lvl="1"/>
            <a:r>
              <a:rPr lang="en-GB" dirty="0">
                <a:solidFill>
                  <a:srgbClr val="002060"/>
                </a:solidFill>
                <a:latin typeface="+mj-lt"/>
              </a:rPr>
              <a:t>NAT &amp; ICE PSC from </a:t>
            </a:r>
            <a:r>
              <a:rPr lang="en-GB" i="1" dirty="0">
                <a:solidFill>
                  <a:srgbClr val="002060"/>
                </a:solidFill>
                <a:latin typeface="+mj-lt"/>
              </a:rPr>
              <a:t>very </a:t>
            </a:r>
            <a:r>
              <a:rPr lang="en-GB" dirty="0">
                <a:solidFill>
                  <a:srgbClr val="002060"/>
                </a:solidFill>
                <a:latin typeface="+mj-lt"/>
              </a:rPr>
              <a:t>simple param depending on HNO</a:t>
            </a:r>
            <a:r>
              <a:rPr lang="en-GB" baseline="-25000" dirty="0">
                <a:solidFill>
                  <a:srgbClr val="002060"/>
                </a:solidFill>
                <a:latin typeface="+mj-lt"/>
              </a:rPr>
              <a:t>3</a:t>
            </a:r>
            <a:r>
              <a:rPr lang="en-GB" dirty="0">
                <a:solidFill>
                  <a:srgbClr val="002060"/>
                </a:solidFill>
                <a:latin typeface="+mj-lt"/>
              </a:rPr>
              <a:t> &amp; H</a:t>
            </a:r>
            <a:r>
              <a:rPr lang="en-GB" baseline="-25000" dirty="0">
                <a:solidFill>
                  <a:srgbClr val="002060"/>
                </a:solidFill>
                <a:latin typeface="+mj-lt"/>
              </a:rPr>
              <a:t>2</a:t>
            </a:r>
            <a:r>
              <a:rPr lang="en-GB" dirty="0">
                <a:solidFill>
                  <a:srgbClr val="002060"/>
                </a:solidFill>
                <a:latin typeface="+mj-lt"/>
              </a:rPr>
              <a:t>O condensation partial pressures</a:t>
            </a:r>
          </a:p>
          <a:p>
            <a:r>
              <a:rPr lang="en-GB" dirty="0">
                <a:solidFill>
                  <a:srgbClr val="002060"/>
                </a:solidFill>
                <a:latin typeface="+mj-lt"/>
              </a:rPr>
              <a:t>Numerical solver: KPP </a:t>
            </a:r>
            <a:r>
              <a:rPr lang="en-GB" sz="1600" dirty="0">
                <a:solidFill>
                  <a:srgbClr val="002060"/>
                </a:solidFill>
                <a:latin typeface="+mj-lt"/>
              </a:rPr>
              <a:t>(</a:t>
            </a:r>
            <a:r>
              <a:rPr lang="en-GB" sz="1600" dirty="0">
                <a:latin typeface="+mj-lt"/>
                <a:hlinkClick r:id="rId5"/>
              </a:rPr>
              <a:t>Sandu &amp; Sander, 2006</a:t>
            </a:r>
            <a:r>
              <a:rPr lang="en-GB" sz="1600" dirty="0">
                <a:solidFill>
                  <a:srgbClr val="002060"/>
                </a:solidFill>
                <a:latin typeface="+mj-lt"/>
              </a:rPr>
              <a:t>)</a:t>
            </a:r>
          </a:p>
          <a:p>
            <a:pPr lvl="1"/>
            <a:endParaRPr lang="en-GB" dirty="0"/>
          </a:p>
          <a:p>
            <a:endParaRPr lang="en-GB" dirty="0"/>
          </a:p>
          <a:p>
            <a:endParaRPr lang="en-GB" dirty="0"/>
          </a:p>
          <a:p>
            <a:endParaRPr lang="en-BE" dirty="0"/>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rgbClr val="00CC00"/>
          </a:solidFill>
        </p:spPr>
        <p:txBody>
          <a:bodyPr wrap="square" rtlCol="0">
            <a:spAutoFit/>
          </a:bodyPr>
          <a:lstStyle/>
          <a:p>
            <a:pPr algn="ctr"/>
            <a:r>
              <a:rPr lang="en-BE" sz="2800" dirty="0">
                <a:solidFill>
                  <a:srgbClr val="002060"/>
                </a:solidFill>
              </a:rPr>
              <a:t>Stratospheric chemistry</a:t>
            </a:r>
            <a:endParaRPr lang="en-BE" dirty="0">
              <a:solidFill>
                <a:srgbClr val="002060"/>
              </a:solidFill>
            </a:endParaRPr>
          </a:p>
        </p:txBody>
      </p:sp>
      <p:sp>
        <p:nvSpPr>
          <p:cNvPr id="16" name="Title 15">
            <a:extLst>
              <a:ext uri="{FF2B5EF4-FFF2-40B4-BE49-F238E27FC236}">
                <a16:creationId xmlns:a16="http://schemas.microsoft.com/office/drawing/2014/main" id="{76278834-4CBB-BE38-5B51-8BE20B1F2573}"/>
              </a:ext>
            </a:extLst>
          </p:cNvPr>
          <p:cNvSpPr>
            <a:spLocks noGrp="1"/>
          </p:cNvSpPr>
          <p:nvPr>
            <p:ph type="title"/>
          </p:nvPr>
        </p:nvSpPr>
        <p:spPr>
          <a:xfrm>
            <a:off x="628650" y="162000"/>
            <a:ext cx="7886700" cy="489600"/>
          </a:xfrm>
        </p:spPr>
        <p:txBody>
          <a:bodyPr>
            <a:normAutofit/>
          </a:bodyPr>
          <a:lstStyle/>
          <a:p>
            <a:r>
              <a:rPr kumimoji="0" lang="fr-BE" sz="2800" b="1" i="0" u="none" strike="noStrike" kern="1200" cap="none" spc="0" normalizeH="0" baseline="0" noProof="0" dirty="0">
                <a:ln>
                  <a:noFill/>
                </a:ln>
                <a:solidFill>
                  <a:srgbClr val="00B050"/>
                </a:solidFill>
                <a:effectLst/>
                <a:uLnTx/>
                <a:uFillTx/>
                <a:ea typeface="+mj-ea"/>
                <a:cs typeface="+mj-cs"/>
              </a:rPr>
              <a:t>The</a:t>
            </a:r>
            <a:r>
              <a:rPr kumimoji="0" lang="en-BE" sz="2800" b="1" i="0" u="none" strike="noStrike" kern="1200" cap="none" spc="0" normalizeH="0" baseline="0" noProof="0" dirty="0">
                <a:ln>
                  <a:noFill/>
                </a:ln>
                <a:solidFill>
                  <a:srgbClr val="00B050"/>
                </a:solidFill>
                <a:effectLst/>
                <a:uLnTx/>
                <a:uFillTx/>
                <a:ea typeface="+mj-ea"/>
                <a:cs typeface="+mj-cs"/>
              </a:rPr>
              <a:t> BASCOE </a:t>
            </a:r>
            <a:r>
              <a:rPr kumimoji="0" lang="fr-BE" sz="2800" b="1" i="0" u="none" strike="noStrike" kern="1200" cap="none" spc="0" normalizeH="0" baseline="0" noProof="0" dirty="0">
                <a:ln>
                  <a:noFill/>
                </a:ln>
                <a:solidFill>
                  <a:srgbClr val="00B050"/>
                </a:solidFill>
                <a:effectLst/>
                <a:uLnTx/>
                <a:uFillTx/>
                <a:ea typeface="+mj-ea"/>
                <a:cs typeface="+mj-cs"/>
              </a:rPr>
              <a:t>module for </a:t>
            </a:r>
            <a:r>
              <a:rPr kumimoji="0" lang="fr-BE" sz="2800" b="1" i="0" u="none" strike="noStrike" kern="1200" cap="none" spc="0" normalizeH="0" baseline="0" noProof="0" dirty="0" err="1">
                <a:ln>
                  <a:noFill/>
                </a:ln>
                <a:solidFill>
                  <a:srgbClr val="00B050"/>
                </a:solidFill>
                <a:effectLst/>
                <a:uLnTx/>
                <a:uFillTx/>
                <a:ea typeface="+mj-ea"/>
                <a:cs typeface="+mj-cs"/>
              </a:rPr>
              <a:t>stratospheric</a:t>
            </a:r>
            <a:r>
              <a:rPr kumimoji="0" lang="fr-BE" sz="2800" b="1" i="0" u="none" strike="noStrike" kern="1200" cap="none" spc="0" normalizeH="0" baseline="0" noProof="0" dirty="0">
                <a:ln>
                  <a:noFill/>
                </a:ln>
                <a:solidFill>
                  <a:srgbClr val="00B050"/>
                </a:solidFill>
                <a:effectLst/>
                <a:uLnTx/>
                <a:uFillTx/>
                <a:ea typeface="+mj-ea"/>
                <a:cs typeface="+mj-cs"/>
              </a:rPr>
              <a:t> </a:t>
            </a:r>
            <a:r>
              <a:rPr kumimoji="0" lang="fr-BE" sz="2800" b="1" i="0" u="none" strike="noStrike" kern="1200" cap="none" spc="0" normalizeH="0" baseline="0" noProof="0" dirty="0" err="1">
                <a:ln>
                  <a:noFill/>
                </a:ln>
                <a:solidFill>
                  <a:srgbClr val="00B050"/>
                </a:solidFill>
                <a:effectLst/>
                <a:uLnTx/>
                <a:uFillTx/>
                <a:ea typeface="+mj-ea"/>
                <a:cs typeface="+mj-cs"/>
              </a:rPr>
              <a:t>chemistry</a:t>
            </a:r>
            <a:r>
              <a:rPr kumimoji="0" lang="fr-BE" sz="2800" b="1" i="0" u="none" strike="noStrike" kern="1200" cap="none" spc="0" normalizeH="0" baseline="0" noProof="0" dirty="0">
                <a:ln>
                  <a:noFill/>
                </a:ln>
                <a:solidFill>
                  <a:srgbClr val="00B050"/>
                </a:solidFill>
                <a:effectLst/>
                <a:uLnTx/>
                <a:uFillTx/>
                <a:ea typeface="+mj-ea"/>
                <a:cs typeface="+mj-cs"/>
              </a:rPr>
              <a:t> in IFS</a:t>
            </a:r>
            <a:endParaRPr lang="en-BE" b="1" dirty="0"/>
          </a:p>
        </p:txBody>
      </p:sp>
      <p:sp>
        <p:nvSpPr>
          <p:cNvPr id="23" name="Slide Number Placeholder 22">
            <a:extLst>
              <a:ext uri="{FF2B5EF4-FFF2-40B4-BE49-F238E27FC236}">
                <a16:creationId xmlns:a16="http://schemas.microsoft.com/office/drawing/2014/main" id="{785AAC4B-08EA-1A67-BEB7-5ABC8189E047}"/>
              </a:ext>
            </a:extLst>
          </p:cNvPr>
          <p:cNvSpPr>
            <a:spLocks noGrp="1"/>
          </p:cNvSpPr>
          <p:nvPr>
            <p:ph type="sldNum" sz="quarter" idx="12"/>
          </p:nvPr>
        </p:nvSpPr>
        <p:spPr/>
        <p:txBody>
          <a:bodyPr/>
          <a:lstStyle/>
          <a:p>
            <a:fld id="{9508981D-8BAF-0B49-A505-A3DB90FF2743}" type="slidenum">
              <a:rPr lang="en-BE" smtClean="0"/>
              <a:t>19</a:t>
            </a:fld>
            <a:r>
              <a:rPr lang="en-BE"/>
              <a:t>/30</a:t>
            </a:r>
            <a:endParaRPr lang="en-BE" dirty="0"/>
          </a:p>
        </p:txBody>
      </p:sp>
      <p:grpSp>
        <p:nvGrpSpPr>
          <p:cNvPr id="24" name="Group 23">
            <a:extLst>
              <a:ext uri="{FF2B5EF4-FFF2-40B4-BE49-F238E27FC236}">
                <a16:creationId xmlns:a16="http://schemas.microsoft.com/office/drawing/2014/main" id="{0C6298F3-CDFA-6552-6C5F-820483F4A2B7}"/>
              </a:ext>
            </a:extLst>
          </p:cNvPr>
          <p:cNvGrpSpPr/>
          <p:nvPr/>
        </p:nvGrpSpPr>
        <p:grpSpPr>
          <a:xfrm>
            <a:off x="628650" y="4888777"/>
            <a:ext cx="8387347" cy="230832"/>
            <a:chOff x="3070451" y="4641640"/>
            <a:chExt cx="8387347" cy="230832"/>
          </a:xfrm>
        </p:grpSpPr>
        <p:sp>
          <p:nvSpPr>
            <p:cNvPr id="25" name="Right Arrow 24">
              <a:hlinkClick r:id="" action="ppaction://hlinkshowjump?jump=nextslide"/>
              <a:extLst>
                <a:ext uri="{FF2B5EF4-FFF2-40B4-BE49-F238E27FC236}">
                  <a16:creationId xmlns:a16="http://schemas.microsoft.com/office/drawing/2014/main" id="{346EDCA7-3583-6DD7-D7EC-6588CF4D81D4}"/>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6" name="Right Arrow 25">
              <a:hlinkClick r:id="" action="ppaction://hlinkshowjump?jump=previousslide"/>
              <a:extLst>
                <a:ext uri="{FF2B5EF4-FFF2-40B4-BE49-F238E27FC236}">
                  <a16:creationId xmlns:a16="http://schemas.microsoft.com/office/drawing/2014/main" id="{8E4DD655-FB4A-2763-E4C1-8AC276DD36E1}"/>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7" name="TextBox 26">
              <a:extLst>
                <a:ext uri="{FF2B5EF4-FFF2-40B4-BE49-F238E27FC236}">
                  <a16:creationId xmlns:a16="http://schemas.microsoft.com/office/drawing/2014/main" id="{0B8F86F0-200E-CE81-BD04-BD3AAD732A78}"/>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28" name="TextBox 27">
              <a:extLst>
                <a:ext uri="{FF2B5EF4-FFF2-40B4-BE49-F238E27FC236}">
                  <a16:creationId xmlns:a16="http://schemas.microsoft.com/office/drawing/2014/main" id="{620FA291-61B1-27C8-3639-64D2A8AE0F35}"/>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6" action="ppaction://hlinksldjump"/>
                </a:rPr>
                <a:t>Concl</a:t>
              </a:r>
              <a:r>
                <a:rPr lang="en-BE" sz="900" dirty="0">
                  <a:latin typeface="Century Gothic" panose="020B0502020202020204" pitchFamily="34" charset="0"/>
                </a:rPr>
                <a:t>.</a:t>
              </a:r>
            </a:p>
          </p:txBody>
        </p:sp>
      </p:grpSp>
    </p:spTree>
    <p:extLst>
      <p:ext uri="{BB962C8B-B14F-4D97-AF65-F5344CB8AC3E}">
        <p14:creationId xmlns:p14="http://schemas.microsoft.com/office/powerpoint/2010/main" val="225080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409456-CDE3-A944-BFAF-77F3CAA0A064}"/>
              </a:ext>
            </a:extLst>
          </p:cNvPr>
          <p:cNvSpPr>
            <a:spLocks noGrp="1"/>
          </p:cNvSpPr>
          <p:nvPr>
            <p:ph type="title"/>
          </p:nvPr>
        </p:nvSpPr>
        <p:spPr>
          <a:xfrm>
            <a:off x="628650" y="50454"/>
            <a:ext cx="7886700" cy="699723"/>
          </a:xfrm>
        </p:spPr>
        <p:txBody>
          <a:bodyPr>
            <a:noAutofit/>
          </a:bodyPr>
          <a:lstStyle/>
          <a:p>
            <a:r>
              <a:rPr lang="fr-BE" sz="2000" spc="300" dirty="0">
                <a:solidFill>
                  <a:srgbClr val="002060"/>
                </a:solidFill>
              </a:rPr>
              <a:t>Abstract</a:t>
            </a:r>
            <a:endParaRPr lang="en-BE" sz="2000" dirty="0">
              <a:solidFill>
                <a:srgbClr val="002060"/>
              </a:solidFill>
            </a:endParaRPr>
          </a:p>
        </p:txBody>
      </p:sp>
      <p:sp>
        <p:nvSpPr>
          <p:cNvPr id="3" name="Content Placeholder 2">
            <a:extLst>
              <a:ext uri="{FF2B5EF4-FFF2-40B4-BE49-F238E27FC236}">
                <a16:creationId xmlns:a16="http://schemas.microsoft.com/office/drawing/2014/main" id="{1E1DEAD5-8874-D7BD-7BEC-4A2F5F2A0048}"/>
              </a:ext>
            </a:extLst>
          </p:cNvPr>
          <p:cNvSpPr>
            <a:spLocks noGrp="1"/>
          </p:cNvSpPr>
          <p:nvPr>
            <p:ph idx="1"/>
          </p:nvPr>
        </p:nvSpPr>
        <p:spPr>
          <a:xfrm>
            <a:off x="628650" y="651694"/>
            <a:ext cx="7886700" cy="4358879"/>
          </a:xfrm>
        </p:spPr>
        <p:txBody>
          <a:bodyPr>
            <a:normAutofit fontScale="62500" lnSpcReduction="20000"/>
          </a:bodyPr>
          <a:lstStyle/>
          <a:p>
            <a:pPr marL="0" indent="0">
              <a:buNone/>
            </a:pPr>
            <a:r>
              <a:rPr lang="en-GB" sz="2300" i="1" dirty="0">
                <a:solidFill>
                  <a:srgbClr val="0070C0"/>
                </a:solidFill>
                <a:effectLst/>
              </a:rPr>
              <a:t>The ECMWF’s Integrated Forecast System (IFS) is the global atmospheric model used by the Copernicus Atmospheric Monitoring Service (CAMS) to provide analyses and forecasts on atmospheric composition. </a:t>
            </a:r>
          </a:p>
          <a:p>
            <a:pPr marL="0" indent="0">
              <a:buNone/>
            </a:pPr>
            <a:r>
              <a:rPr lang="en-GB" sz="2300" i="1" dirty="0">
                <a:solidFill>
                  <a:srgbClr val="0070C0"/>
                </a:solidFill>
                <a:effectLst/>
              </a:rPr>
              <a:t>Currently, the CAMS global model includes IFS’ aerosol model, the aerosol module IFS-AER making use of a sectional-bulk scheme, and the chemistry scheme based on a CB05-based carbon-bond mechanism, with the option to couple this to stratospheric chemistry module BASCOE. The combined BASCOE will be used operationally in the CAMS global system starting from the upgrade to cycle 48R1 planned in June 2023. This abstract focuses on further developments related to stratospheric chemistry and aerosols that are to be implemented in the future operational cycle 49R1, as well as on a first evaluation of IFS’ performances in representing stratospheric aerosols and chemistry against different datasets. </a:t>
            </a:r>
            <a:endParaRPr lang="en-GB" sz="2300" i="1" dirty="0">
              <a:solidFill>
                <a:srgbClr val="0070C0"/>
              </a:solidFill>
            </a:endParaRPr>
          </a:p>
          <a:p>
            <a:pPr marL="0" indent="0">
              <a:spcBef>
                <a:spcPts val="1200"/>
              </a:spcBef>
              <a:spcAft>
                <a:spcPts val="1200"/>
              </a:spcAft>
              <a:buNone/>
            </a:pPr>
            <a:r>
              <a:rPr lang="en-GB" sz="2300" i="1" dirty="0">
                <a:solidFill>
                  <a:srgbClr val="0070C0"/>
                </a:solidFill>
                <a:effectLst/>
              </a:rPr>
              <a:t>Initially focussing on the troposphere, IFS-AER has been extended to include and represent stratospheric </a:t>
            </a:r>
            <a:r>
              <a:rPr lang="en-GB" sz="2300" i="1" dirty="0" err="1">
                <a:solidFill>
                  <a:srgbClr val="0070C0"/>
                </a:solidFill>
                <a:effectLst/>
              </a:rPr>
              <a:t>sulfate</a:t>
            </a:r>
            <a:r>
              <a:rPr lang="en-GB" sz="2300" i="1" dirty="0">
                <a:solidFill>
                  <a:srgbClr val="0070C0"/>
                </a:solidFill>
                <a:effectLst/>
              </a:rPr>
              <a:t> aerosol processes, keeping the existing tracers. The extended IFS-AER(</a:t>
            </a:r>
            <a:r>
              <a:rPr lang="en-GB" sz="2300" i="1" dirty="0" err="1">
                <a:solidFill>
                  <a:srgbClr val="0070C0"/>
                </a:solidFill>
                <a:effectLst/>
              </a:rPr>
              <a:t>strato</a:t>
            </a:r>
            <a:r>
              <a:rPr lang="en-GB" sz="2300" i="1" dirty="0">
                <a:solidFill>
                  <a:srgbClr val="0070C0"/>
                </a:solidFill>
                <a:effectLst/>
              </a:rPr>
              <a:t>) has been coupled to IFS(BASCOE) through the gaseous sulphuric acid tracer, to the IFS radiation scheme, and to the 4Dvar assimilation scheme. The evaluation of aerosol aspects makes use of aerosol datasets (aerosol extinction, AOD, ...) from the Global Ozone Monitoring by Occultation of Stars (GOMOS, onboard Envisat), and the Global Space-based Stratospheric Aerosol Climatology (</a:t>
            </a:r>
            <a:r>
              <a:rPr lang="en-GB" sz="2300" i="1" dirty="0" err="1">
                <a:solidFill>
                  <a:srgbClr val="0070C0"/>
                </a:solidFill>
                <a:effectLst/>
              </a:rPr>
              <a:t>GloSSAC</a:t>
            </a:r>
            <a:r>
              <a:rPr lang="en-GB" sz="2300" i="1" dirty="0">
                <a:solidFill>
                  <a:srgbClr val="0070C0"/>
                </a:solidFill>
                <a:effectLst/>
              </a:rPr>
              <a:t>), based on different cases studies including quiescent and (highly) volcanic periods. </a:t>
            </a:r>
          </a:p>
          <a:p>
            <a:pPr marL="0" indent="0">
              <a:buNone/>
            </a:pPr>
            <a:r>
              <a:rPr lang="en-GB" sz="2300" i="1" dirty="0">
                <a:solidFill>
                  <a:srgbClr val="0070C0"/>
                </a:solidFill>
                <a:effectLst/>
              </a:rPr>
              <a:t>BASCOE includes a simple PSC parameterization, which has been updated and tuned in cycle 49R1. In order to assess the impact of this upgrade, we evaluate the composition of the polar lower stratosphere during the winter-spring seasons ("ozone hole" events) of 2008, 2009 and 2020 above the Antarctic and 2009, 2011, 2012 and 2020 above the Arctic, with a focus on 5 key species observed by Aura-MLS. This evaluation demonstrates the capacity of IFS(BASCOE) to forecast the chemical composition of the polar lower stratosphere above both the Arctic and the Antarctic for several years with different evolution of the polar vortex. While further improvements are desirable and will require an overhaul of the PSC parameterization, the current performance allows to study the interannual variability of ozone hole events. </a:t>
            </a:r>
            <a:endParaRPr lang="en-GB" sz="2300" i="1" dirty="0">
              <a:solidFill>
                <a:srgbClr val="0070C0"/>
              </a:solidFill>
            </a:endParaRPr>
          </a:p>
          <a:p>
            <a:endParaRPr lang="en-GB" dirty="0"/>
          </a:p>
          <a:p>
            <a:endParaRPr lang="en-BE" dirty="0"/>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rgbClr val="002060"/>
          </a:solidFill>
        </p:spPr>
        <p:txBody>
          <a:bodyPr wrap="square" rtlCol="0">
            <a:spAutoFit/>
          </a:bodyPr>
          <a:lstStyle/>
          <a:p>
            <a:pPr algn="ctr"/>
            <a:r>
              <a:rPr lang="en-BE" sz="2800" dirty="0">
                <a:solidFill>
                  <a:schemeClr val="bg1"/>
                </a:solidFill>
              </a:rPr>
              <a:t>Abstract</a:t>
            </a:r>
            <a:endParaRPr lang="en-BE" dirty="0">
              <a:solidFill>
                <a:schemeClr val="bg1"/>
              </a:solidFill>
            </a:endParaRPr>
          </a:p>
        </p:txBody>
      </p:sp>
      <p:grpSp>
        <p:nvGrpSpPr>
          <p:cNvPr id="14" name="Group 13">
            <a:extLst>
              <a:ext uri="{FF2B5EF4-FFF2-40B4-BE49-F238E27FC236}">
                <a16:creationId xmlns:a16="http://schemas.microsoft.com/office/drawing/2014/main" id="{DE571BED-E213-801C-3173-437F37C95929}"/>
              </a:ext>
            </a:extLst>
          </p:cNvPr>
          <p:cNvGrpSpPr/>
          <p:nvPr/>
        </p:nvGrpSpPr>
        <p:grpSpPr>
          <a:xfrm>
            <a:off x="628650" y="4888777"/>
            <a:ext cx="8387347" cy="230832"/>
            <a:chOff x="3070451" y="4641640"/>
            <a:chExt cx="8387347" cy="230832"/>
          </a:xfrm>
        </p:grpSpPr>
        <p:sp>
          <p:nvSpPr>
            <p:cNvPr id="15" name="Right Arrow 14">
              <a:hlinkClick r:id="" action="ppaction://hlinkshowjump?jump=nextslide"/>
              <a:extLst>
                <a:ext uri="{FF2B5EF4-FFF2-40B4-BE49-F238E27FC236}">
                  <a16:creationId xmlns:a16="http://schemas.microsoft.com/office/drawing/2014/main" id="{AF2FBD53-A495-3293-E256-5EBEF38702CA}"/>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ight Arrow 15">
              <a:hlinkClick r:id="" action="ppaction://hlinkshowjump?jump=previousslide"/>
              <a:extLst>
                <a:ext uri="{FF2B5EF4-FFF2-40B4-BE49-F238E27FC236}">
                  <a16:creationId xmlns:a16="http://schemas.microsoft.com/office/drawing/2014/main" id="{23805577-8DFF-75AE-65C6-CF994CFABC8E}"/>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TextBox 16">
              <a:extLst>
                <a:ext uri="{FF2B5EF4-FFF2-40B4-BE49-F238E27FC236}">
                  <a16:creationId xmlns:a16="http://schemas.microsoft.com/office/drawing/2014/main" id="{59461838-E104-9200-9D94-83EB906683D6}"/>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18" name="TextBox 17">
              <a:extLst>
                <a:ext uri="{FF2B5EF4-FFF2-40B4-BE49-F238E27FC236}">
                  <a16:creationId xmlns:a16="http://schemas.microsoft.com/office/drawing/2014/main" id="{A7940550-8F56-BED7-F8B5-1AD1C184DBCD}"/>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2" action="ppaction://hlinksldjump"/>
                </a:rPr>
                <a:t>Concl</a:t>
              </a:r>
              <a:r>
                <a:rPr lang="en-BE" sz="900" dirty="0">
                  <a:latin typeface="Century Gothic" panose="020B0502020202020204" pitchFamily="34" charset="0"/>
                </a:rPr>
                <a:t>.</a:t>
              </a:r>
            </a:p>
          </p:txBody>
        </p:sp>
      </p:grpSp>
      <p:sp>
        <p:nvSpPr>
          <p:cNvPr id="19" name="Slide Number Placeholder 18">
            <a:extLst>
              <a:ext uri="{FF2B5EF4-FFF2-40B4-BE49-F238E27FC236}">
                <a16:creationId xmlns:a16="http://schemas.microsoft.com/office/drawing/2014/main" id="{680D211B-5FF2-629C-E95A-3512343475FE}"/>
              </a:ext>
            </a:extLst>
          </p:cNvPr>
          <p:cNvSpPr>
            <a:spLocks noGrp="1"/>
          </p:cNvSpPr>
          <p:nvPr>
            <p:ph type="sldNum" sz="quarter" idx="12"/>
          </p:nvPr>
        </p:nvSpPr>
        <p:spPr/>
        <p:txBody>
          <a:bodyPr/>
          <a:lstStyle/>
          <a:p>
            <a:fld id="{9508981D-8BAF-0B49-A505-A3DB90FF2743}" type="slidenum">
              <a:rPr lang="en-BE" smtClean="0"/>
              <a:t>2</a:t>
            </a:fld>
            <a:r>
              <a:rPr lang="en-BE" dirty="0"/>
              <a:t>/30</a:t>
            </a:r>
          </a:p>
        </p:txBody>
      </p:sp>
    </p:spTree>
    <p:extLst>
      <p:ext uri="{BB962C8B-B14F-4D97-AF65-F5344CB8AC3E}">
        <p14:creationId xmlns:p14="http://schemas.microsoft.com/office/powerpoint/2010/main" val="203688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50" y="162000"/>
            <a:ext cx="7886700" cy="489600"/>
          </a:xfrm>
        </p:spPr>
        <p:txBody>
          <a:bodyPr>
            <a:noAutofit/>
          </a:bodyPr>
          <a:lstStyle/>
          <a:p>
            <a:r>
              <a:rPr lang="fr-BE" sz="2800" b="1" dirty="0">
                <a:solidFill>
                  <a:schemeClr val="accent6"/>
                </a:solidFill>
              </a:rPr>
              <a:t>Next upgrade of IFS for CAMS </a:t>
            </a:r>
            <a:r>
              <a:rPr lang="fr-BE" sz="2800" b="1" dirty="0" err="1">
                <a:solidFill>
                  <a:schemeClr val="accent6"/>
                </a:solidFill>
              </a:rPr>
              <a:t>includes</a:t>
            </a:r>
            <a:r>
              <a:rPr lang="fr-BE" sz="2800" b="1" dirty="0">
                <a:solidFill>
                  <a:schemeClr val="accent6"/>
                </a:solidFill>
              </a:rPr>
              <a:t> </a:t>
            </a:r>
            <a:r>
              <a:rPr lang="en-BE" sz="2800" b="1" dirty="0">
                <a:solidFill>
                  <a:schemeClr val="accent6"/>
                </a:solidFill>
              </a:rPr>
              <a:t>BASCOE</a:t>
            </a:r>
          </a:p>
        </p:txBody>
      </p:sp>
      <p:sp>
        <p:nvSpPr>
          <p:cNvPr id="3" name="Content Placeholder 2">
            <a:extLst>
              <a:ext uri="{FF2B5EF4-FFF2-40B4-BE49-F238E27FC236}">
                <a16:creationId xmlns:a16="http://schemas.microsoft.com/office/drawing/2014/main" id="{1E1DEAD5-8874-D7BD-7BEC-4A2F5F2A0048}"/>
              </a:ext>
            </a:extLst>
          </p:cNvPr>
          <p:cNvSpPr>
            <a:spLocks noGrp="1"/>
          </p:cNvSpPr>
          <p:nvPr>
            <p:ph idx="1"/>
          </p:nvPr>
        </p:nvSpPr>
        <p:spPr>
          <a:xfrm>
            <a:off x="628650" y="910800"/>
            <a:ext cx="4290051" cy="3985348"/>
          </a:xfrm>
        </p:spPr>
        <p:txBody>
          <a:bodyPr>
            <a:normAutofit/>
          </a:bodyPr>
          <a:lstStyle/>
          <a:p>
            <a:pPr>
              <a:spcBef>
                <a:spcPts val="1200"/>
              </a:spcBef>
            </a:pPr>
            <a:r>
              <a:rPr lang="en-US" sz="1600" dirty="0">
                <a:solidFill>
                  <a:srgbClr val="002060"/>
                </a:solidFill>
              </a:rPr>
              <a:t>Late June 2023, IFS for CAMS will be upgraded to Cy48R1.0: </a:t>
            </a:r>
            <a:br>
              <a:rPr lang="en-US" sz="1600" dirty="0">
                <a:solidFill>
                  <a:srgbClr val="002060"/>
                </a:solidFill>
              </a:rPr>
            </a:br>
            <a:r>
              <a:rPr lang="en-US" sz="1600" dirty="0">
                <a:solidFill>
                  <a:schemeClr val="accent5"/>
                </a:solidFill>
              </a:rPr>
              <a:t>first operational version using BASCOE module i.e. modelling stratospheric composition. </a:t>
            </a:r>
          </a:p>
          <a:p>
            <a:pPr marL="185738" indent="0">
              <a:buNone/>
            </a:pPr>
            <a:r>
              <a:rPr lang="en-US" sz="1600" dirty="0">
                <a:solidFill>
                  <a:srgbClr val="002060"/>
                </a:solidFill>
              </a:rPr>
              <a:t>Advantages:</a:t>
            </a:r>
          </a:p>
          <a:p>
            <a:pPr lvl="1"/>
            <a:r>
              <a:rPr lang="en-US" sz="1400" dirty="0" err="1">
                <a:solidFill>
                  <a:srgbClr val="002060"/>
                </a:solidFill>
              </a:rPr>
              <a:t>Strato</a:t>
            </a:r>
            <a:r>
              <a:rPr lang="en-US" sz="1400" dirty="0">
                <a:solidFill>
                  <a:srgbClr val="002060"/>
                </a:solidFill>
              </a:rPr>
              <a:t> ozone analyses will resist much better to the 2025 demise of Aura-MLS </a:t>
            </a:r>
            <a:br>
              <a:rPr lang="en-US" sz="1400" dirty="0">
                <a:solidFill>
                  <a:srgbClr val="002060"/>
                </a:solidFill>
              </a:rPr>
            </a:br>
            <a:r>
              <a:rPr lang="en-US" sz="1400" dirty="0">
                <a:solidFill>
                  <a:srgbClr val="002060"/>
                </a:solidFill>
              </a:rPr>
              <a:t>(currently the assimilation of Aura-MLS is required to provide good analyses).</a:t>
            </a:r>
          </a:p>
          <a:p>
            <a:pPr lvl="1"/>
            <a:r>
              <a:rPr lang="en-US" sz="1400" dirty="0">
                <a:solidFill>
                  <a:srgbClr val="002060"/>
                </a:solidFill>
              </a:rPr>
              <a:t>Ozone forecasts will improve, especially during polar ozone depletion events.</a:t>
            </a:r>
          </a:p>
          <a:p>
            <a:pPr lvl="1"/>
            <a:r>
              <a:rPr lang="en-US" sz="1400" dirty="0">
                <a:solidFill>
                  <a:srgbClr val="002060"/>
                </a:solidFill>
              </a:rPr>
              <a:t>As in the troposphere, many modelled species will become available in addition to the operational (assimilated) products. </a:t>
            </a:r>
            <a:endParaRPr lang="en-BE" sz="1400" dirty="0">
              <a:solidFill>
                <a:srgbClr val="002060"/>
              </a:solidFill>
            </a:endParaRPr>
          </a:p>
          <a:p>
            <a:r>
              <a:rPr lang="en-GB" sz="1600" dirty="0">
                <a:solidFill>
                  <a:srgbClr val="002060"/>
                </a:solidFill>
              </a:rPr>
              <a:t>Here we evaluate polar ozone depletion events with the </a:t>
            </a:r>
            <a:r>
              <a:rPr lang="en-GB" sz="1600" b="1" i="1" dirty="0">
                <a:solidFill>
                  <a:srgbClr val="002060"/>
                </a:solidFill>
              </a:rPr>
              <a:t>next version </a:t>
            </a:r>
            <a:r>
              <a:rPr lang="en-GB" sz="1600" dirty="0">
                <a:solidFill>
                  <a:srgbClr val="002060"/>
                </a:solidFill>
              </a:rPr>
              <a:t>(</a:t>
            </a:r>
            <a:r>
              <a:rPr lang="en-GB" sz="1600" b="1" i="1" dirty="0">
                <a:solidFill>
                  <a:srgbClr val="002060"/>
                </a:solidFill>
              </a:rPr>
              <a:t>Cy49R1</a:t>
            </a:r>
            <a:r>
              <a:rPr lang="en-GB" sz="1600" dirty="0">
                <a:solidFill>
                  <a:srgbClr val="002060"/>
                </a:solidFill>
              </a:rPr>
              <a:t>) using updated heterogeneous chemistry rates.</a:t>
            </a:r>
          </a:p>
          <a:p>
            <a:endParaRPr lang="en-GB" sz="1600" dirty="0"/>
          </a:p>
          <a:p>
            <a:endParaRPr lang="en-GB" sz="1600" dirty="0"/>
          </a:p>
          <a:p>
            <a:endParaRPr lang="en-BE" sz="1600" dirty="0"/>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6"/>
          </a:solidFill>
        </p:spPr>
        <p:txBody>
          <a:bodyPr wrap="square" rtlCol="0">
            <a:spAutoFit/>
          </a:bodyPr>
          <a:lstStyle/>
          <a:p>
            <a:pPr algn="ctr"/>
            <a:r>
              <a:rPr lang="en-BE" sz="2800" dirty="0">
                <a:solidFill>
                  <a:srgbClr val="002060"/>
                </a:solidFill>
              </a:rPr>
              <a:t>Stratospheric chemistry</a:t>
            </a:r>
            <a:endParaRPr lang="en-BE" dirty="0">
              <a:solidFill>
                <a:srgbClr val="002060"/>
              </a:solidFill>
            </a:endParaRPr>
          </a:p>
        </p:txBody>
      </p:sp>
      <p:pic>
        <p:nvPicPr>
          <p:cNvPr id="9" name="Picture 8">
            <a:extLst>
              <a:ext uri="{FF2B5EF4-FFF2-40B4-BE49-F238E27FC236}">
                <a16:creationId xmlns:a16="http://schemas.microsoft.com/office/drawing/2014/main" id="{D8412898-96CA-6EAB-F495-B022B65AEBF4}"/>
              </a:ext>
            </a:extLst>
          </p:cNvPr>
          <p:cNvPicPr>
            <a:picLocks noChangeAspect="1"/>
          </p:cNvPicPr>
          <p:nvPr/>
        </p:nvPicPr>
        <p:blipFill rotWithShape="1">
          <a:blip r:embed="rId3"/>
          <a:srcRect l="828"/>
          <a:stretch/>
        </p:blipFill>
        <p:spPr>
          <a:xfrm>
            <a:off x="4978796" y="914400"/>
            <a:ext cx="4058220" cy="3300782"/>
          </a:xfrm>
          <a:prstGeom prst="rect">
            <a:avLst/>
          </a:prstGeom>
        </p:spPr>
      </p:pic>
      <p:grpSp>
        <p:nvGrpSpPr>
          <p:cNvPr id="5" name="Group 4">
            <a:extLst>
              <a:ext uri="{FF2B5EF4-FFF2-40B4-BE49-F238E27FC236}">
                <a16:creationId xmlns:a16="http://schemas.microsoft.com/office/drawing/2014/main" id="{4F1DE4DB-C0DD-EF04-20C0-123A9E090489}"/>
              </a:ext>
            </a:extLst>
          </p:cNvPr>
          <p:cNvGrpSpPr/>
          <p:nvPr/>
        </p:nvGrpSpPr>
        <p:grpSpPr>
          <a:xfrm>
            <a:off x="4918701" y="860148"/>
            <a:ext cx="4121604" cy="4084084"/>
            <a:chOff x="4918701" y="904973"/>
            <a:chExt cx="4121604" cy="4084084"/>
          </a:xfrm>
        </p:grpSpPr>
        <p:sp>
          <p:nvSpPr>
            <p:cNvPr id="16" name="Rectangle 15">
              <a:extLst>
                <a:ext uri="{FF2B5EF4-FFF2-40B4-BE49-F238E27FC236}">
                  <a16:creationId xmlns:a16="http://schemas.microsoft.com/office/drawing/2014/main" id="{4E16CB0A-63A9-BC45-91A9-16DF2029F536}"/>
                </a:ext>
              </a:extLst>
            </p:cNvPr>
            <p:cNvSpPr/>
            <p:nvPr/>
          </p:nvSpPr>
          <p:spPr>
            <a:xfrm>
              <a:off x="4918701" y="904973"/>
              <a:ext cx="4121604" cy="341250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2" name="TextBox 21">
              <a:extLst>
                <a:ext uri="{FF2B5EF4-FFF2-40B4-BE49-F238E27FC236}">
                  <a16:creationId xmlns:a16="http://schemas.microsoft.com/office/drawing/2014/main" id="{301AFA6E-7968-8D15-0ED2-8FE042DC7386}"/>
                </a:ext>
              </a:extLst>
            </p:cNvPr>
            <p:cNvSpPr txBox="1"/>
            <p:nvPr/>
          </p:nvSpPr>
          <p:spPr>
            <a:xfrm>
              <a:off x="5472207" y="4250393"/>
              <a:ext cx="1177117" cy="738664"/>
            </a:xfrm>
            <a:prstGeom prst="rect">
              <a:avLst/>
            </a:prstGeom>
            <a:solidFill>
              <a:schemeClr val="bg1"/>
            </a:solidFill>
            <a:ln w="19050">
              <a:solidFill>
                <a:schemeClr val="accent6"/>
              </a:solidFill>
            </a:ln>
          </p:spPr>
          <p:txBody>
            <a:bodyPr wrap="none" rtlCol="0">
              <a:spAutoFit/>
            </a:bodyPr>
            <a:lstStyle/>
            <a:p>
              <a:r>
                <a:rPr lang="en-BE" sz="1400" dirty="0"/>
                <a:t>Analyses (ref)</a:t>
              </a:r>
            </a:p>
            <a:p>
              <a:r>
                <a:rPr lang="en-BE" sz="1400" dirty="0">
                  <a:solidFill>
                    <a:srgbClr val="FF0000"/>
                  </a:solidFill>
                </a:rPr>
                <a:t>Operational</a:t>
              </a:r>
            </a:p>
            <a:p>
              <a:r>
                <a:rPr lang="en-BE" sz="1400" dirty="0">
                  <a:solidFill>
                    <a:schemeClr val="accent5"/>
                  </a:solidFill>
                </a:rPr>
                <a:t>Next version</a:t>
              </a:r>
            </a:p>
          </p:txBody>
        </p:sp>
      </p:grpSp>
      <p:sp>
        <p:nvSpPr>
          <p:cNvPr id="24" name="Slide Number Placeholder 23">
            <a:extLst>
              <a:ext uri="{FF2B5EF4-FFF2-40B4-BE49-F238E27FC236}">
                <a16:creationId xmlns:a16="http://schemas.microsoft.com/office/drawing/2014/main" id="{B17F4D27-38D1-C8C5-6705-C4CECB0C2919}"/>
              </a:ext>
            </a:extLst>
          </p:cNvPr>
          <p:cNvSpPr>
            <a:spLocks noGrp="1"/>
          </p:cNvSpPr>
          <p:nvPr>
            <p:ph type="sldNum" sz="quarter" idx="12"/>
          </p:nvPr>
        </p:nvSpPr>
        <p:spPr/>
        <p:txBody>
          <a:bodyPr/>
          <a:lstStyle/>
          <a:p>
            <a:fld id="{9508981D-8BAF-0B49-A505-A3DB90FF2743}" type="slidenum">
              <a:rPr lang="en-BE" smtClean="0"/>
              <a:t>20</a:t>
            </a:fld>
            <a:r>
              <a:rPr lang="en-BE"/>
              <a:t>/30</a:t>
            </a:r>
            <a:endParaRPr lang="en-BE" dirty="0"/>
          </a:p>
        </p:txBody>
      </p:sp>
      <p:grpSp>
        <p:nvGrpSpPr>
          <p:cNvPr id="25" name="Group 24">
            <a:extLst>
              <a:ext uri="{FF2B5EF4-FFF2-40B4-BE49-F238E27FC236}">
                <a16:creationId xmlns:a16="http://schemas.microsoft.com/office/drawing/2014/main" id="{5B14B209-C9A5-F5CC-5CDE-F1917920676B}"/>
              </a:ext>
            </a:extLst>
          </p:cNvPr>
          <p:cNvGrpSpPr/>
          <p:nvPr/>
        </p:nvGrpSpPr>
        <p:grpSpPr>
          <a:xfrm>
            <a:off x="628650" y="4888777"/>
            <a:ext cx="8387347" cy="230832"/>
            <a:chOff x="3070451" y="4641640"/>
            <a:chExt cx="8387347" cy="230832"/>
          </a:xfrm>
        </p:grpSpPr>
        <p:sp>
          <p:nvSpPr>
            <p:cNvPr id="26" name="Right Arrow 25">
              <a:hlinkClick r:id="" action="ppaction://hlinkshowjump?jump=nextslide"/>
              <a:extLst>
                <a:ext uri="{FF2B5EF4-FFF2-40B4-BE49-F238E27FC236}">
                  <a16:creationId xmlns:a16="http://schemas.microsoft.com/office/drawing/2014/main" id="{06075EB5-FA9A-2DA3-FB3D-322B22245E49}"/>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7" name="Right Arrow 26">
              <a:hlinkClick r:id="" action="ppaction://hlinkshowjump?jump=previousslide"/>
              <a:extLst>
                <a:ext uri="{FF2B5EF4-FFF2-40B4-BE49-F238E27FC236}">
                  <a16:creationId xmlns:a16="http://schemas.microsoft.com/office/drawing/2014/main" id="{C0463ADC-3F22-3F59-9D0E-7E312450EBAB}"/>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8" name="TextBox 27">
              <a:extLst>
                <a:ext uri="{FF2B5EF4-FFF2-40B4-BE49-F238E27FC236}">
                  <a16:creationId xmlns:a16="http://schemas.microsoft.com/office/drawing/2014/main" id="{CCB603CF-E96D-1119-7A79-B8F305E9A238}"/>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8D48B128-F39B-5B6C-3513-7F4351A561AA}"/>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4" action="ppaction://hlinksldjump"/>
                </a:rPr>
                <a:t>Concl</a:t>
              </a:r>
              <a:r>
                <a:rPr lang="en-BE" sz="900" dirty="0">
                  <a:latin typeface="Century Gothic" panose="020B0502020202020204" pitchFamily="34" charset="0"/>
                </a:rPr>
                <a:t>.</a:t>
              </a:r>
            </a:p>
          </p:txBody>
        </p:sp>
      </p:grpSp>
    </p:spTree>
    <p:extLst>
      <p:ext uri="{BB962C8B-B14F-4D97-AF65-F5344CB8AC3E}">
        <p14:creationId xmlns:p14="http://schemas.microsoft.com/office/powerpoint/2010/main" val="57061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50" y="162000"/>
            <a:ext cx="7886700" cy="698400"/>
          </a:xfrm>
        </p:spPr>
        <p:txBody>
          <a:bodyPr>
            <a:normAutofit fontScale="90000"/>
          </a:bodyPr>
          <a:lstStyle/>
          <a:p>
            <a:r>
              <a:rPr lang="fr-BE" sz="2800" b="1" dirty="0">
                <a:solidFill>
                  <a:schemeClr val="accent6"/>
                </a:solidFill>
              </a:rPr>
              <a:t>Setup of </a:t>
            </a:r>
            <a:r>
              <a:rPr lang="fr-BE" sz="2800" b="1" dirty="0" err="1">
                <a:solidFill>
                  <a:schemeClr val="accent6"/>
                </a:solidFill>
              </a:rPr>
              <a:t>chemical</a:t>
            </a:r>
            <a:r>
              <a:rPr lang="fr-BE" sz="2800" b="1" dirty="0">
                <a:solidFill>
                  <a:schemeClr val="accent6"/>
                </a:solidFill>
              </a:rPr>
              <a:t> </a:t>
            </a:r>
            <a:r>
              <a:rPr lang="fr-BE" sz="2800" b="1" dirty="0" err="1">
                <a:solidFill>
                  <a:schemeClr val="accent6"/>
                </a:solidFill>
              </a:rPr>
              <a:t>forecasts</a:t>
            </a:r>
            <a:r>
              <a:rPr lang="fr-BE" sz="2800" b="1" dirty="0">
                <a:solidFill>
                  <a:schemeClr val="accent6"/>
                </a:solidFill>
              </a:rPr>
              <a:t> &amp; </a:t>
            </a:r>
            <a:br>
              <a:rPr lang="fr-BE" sz="2800" b="1" dirty="0">
                <a:solidFill>
                  <a:schemeClr val="accent6"/>
                </a:solidFill>
              </a:rPr>
            </a:br>
            <a:r>
              <a:rPr lang="fr-BE" sz="2800" b="1" dirty="0" err="1">
                <a:solidFill>
                  <a:schemeClr val="accent6"/>
                </a:solidFill>
              </a:rPr>
              <a:t>Selection</a:t>
            </a:r>
            <a:r>
              <a:rPr lang="fr-BE" sz="2800" b="1" dirty="0">
                <a:solidFill>
                  <a:schemeClr val="accent6"/>
                </a:solidFill>
              </a:rPr>
              <a:t> of 7 polar ozone </a:t>
            </a:r>
            <a:r>
              <a:rPr lang="fr-BE" sz="2800" b="1" dirty="0" err="1">
                <a:solidFill>
                  <a:schemeClr val="accent6"/>
                </a:solidFill>
              </a:rPr>
              <a:t>depletion</a:t>
            </a:r>
            <a:r>
              <a:rPr lang="fr-BE" sz="2800" b="1" dirty="0">
                <a:solidFill>
                  <a:schemeClr val="accent6"/>
                </a:solidFill>
              </a:rPr>
              <a:t> </a:t>
            </a:r>
            <a:r>
              <a:rPr lang="fr-BE" sz="2800" b="1" dirty="0" err="1">
                <a:solidFill>
                  <a:schemeClr val="accent6"/>
                </a:solidFill>
              </a:rPr>
              <a:t>events</a:t>
            </a:r>
            <a:endParaRPr lang="en-BE" sz="2800" b="1" dirty="0">
              <a:solidFill>
                <a:schemeClr val="accent6"/>
              </a:solidFill>
            </a:endParaRPr>
          </a:p>
        </p:txBody>
      </p:sp>
      <p:sp>
        <p:nvSpPr>
          <p:cNvPr id="3" name="Content Placeholder 2">
            <a:extLst>
              <a:ext uri="{FF2B5EF4-FFF2-40B4-BE49-F238E27FC236}">
                <a16:creationId xmlns:a16="http://schemas.microsoft.com/office/drawing/2014/main" id="{1E1DEAD5-8874-D7BD-7BEC-4A2F5F2A0048}"/>
              </a:ext>
            </a:extLst>
          </p:cNvPr>
          <p:cNvSpPr>
            <a:spLocks noGrp="1"/>
          </p:cNvSpPr>
          <p:nvPr>
            <p:ph idx="1"/>
          </p:nvPr>
        </p:nvSpPr>
        <p:spPr>
          <a:xfrm>
            <a:off x="4973407" y="1569890"/>
            <a:ext cx="3458686" cy="407959"/>
          </a:xfrm>
        </p:spPr>
        <p:txBody>
          <a:bodyPr>
            <a:normAutofit/>
          </a:bodyPr>
          <a:lstStyle/>
          <a:p>
            <a:pPr marL="0" indent="0" algn="ctr">
              <a:buNone/>
            </a:pPr>
            <a:r>
              <a:rPr lang="fr" sz="1400" b="1" dirty="0" err="1"/>
              <a:t>Arctic</a:t>
            </a:r>
            <a:r>
              <a:rPr lang="fr" sz="1400" b="1" dirty="0"/>
              <a:t> </a:t>
            </a:r>
            <a:r>
              <a:rPr lang="fr" sz="1400" b="1" dirty="0" err="1"/>
              <a:t>winter-spring</a:t>
            </a:r>
            <a:r>
              <a:rPr lang="fr" sz="1400" b="1" dirty="0"/>
              <a:t>: </a:t>
            </a:r>
            <a:r>
              <a:rPr lang="fr" sz="1400" dirty="0">
                <a:solidFill>
                  <a:srgbClr val="FF0000"/>
                </a:solidFill>
              </a:rPr>
              <a:t>2009</a:t>
            </a:r>
            <a:r>
              <a:rPr lang="fr" sz="1400" dirty="0"/>
              <a:t>, </a:t>
            </a:r>
            <a:r>
              <a:rPr lang="fr" sz="1400" b="1" u="sng" dirty="0">
                <a:solidFill>
                  <a:srgbClr val="00B050"/>
                </a:solidFill>
              </a:rPr>
              <a:t>2011</a:t>
            </a:r>
            <a:r>
              <a:rPr lang="fr" sz="1400" dirty="0"/>
              <a:t>, </a:t>
            </a:r>
            <a:r>
              <a:rPr lang="fr" sz="1400" dirty="0">
                <a:solidFill>
                  <a:srgbClr val="1C01BF"/>
                </a:solidFill>
              </a:rPr>
              <a:t>2012</a:t>
            </a:r>
            <a:r>
              <a:rPr lang="fr" sz="1400" b="1" dirty="0"/>
              <a:t>, </a:t>
            </a:r>
            <a:r>
              <a:rPr lang="fr" sz="1400" b="1" u="sng" dirty="0">
                <a:solidFill>
                  <a:srgbClr val="DACE1B"/>
                </a:solidFill>
              </a:rPr>
              <a:t>2020</a:t>
            </a:r>
            <a:endParaRPr lang="en-BE" sz="1400" dirty="0">
              <a:solidFill>
                <a:srgbClr val="DACE1B"/>
              </a:solidFill>
            </a:endParaRP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6"/>
          </a:solidFill>
        </p:spPr>
        <p:txBody>
          <a:bodyPr wrap="square" rtlCol="0">
            <a:spAutoFit/>
          </a:bodyPr>
          <a:lstStyle/>
          <a:p>
            <a:pPr algn="ctr"/>
            <a:r>
              <a:rPr lang="en-BE" sz="2800" dirty="0">
                <a:solidFill>
                  <a:srgbClr val="002060"/>
                </a:solidFill>
              </a:rPr>
              <a:t>Stratospheric chemistry</a:t>
            </a:r>
            <a:endParaRPr lang="en-BE" dirty="0">
              <a:solidFill>
                <a:srgbClr val="002060"/>
              </a:solidFill>
            </a:endParaRPr>
          </a:p>
        </p:txBody>
      </p:sp>
      <p:sp>
        <p:nvSpPr>
          <p:cNvPr id="9" name="Content Placeholder 2">
            <a:extLst>
              <a:ext uri="{FF2B5EF4-FFF2-40B4-BE49-F238E27FC236}">
                <a16:creationId xmlns:a16="http://schemas.microsoft.com/office/drawing/2014/main" id="{1E1DEAD5-8874-D7BD-7BEC-4A2F5F2A0048}"/>
              </a:ext>
            </a:extLst>
          </p:cNvPr>
          <p:cNvSpPr txBox="1">
            <a:spLocks/>
          </p:cNvSpPr>
          <p:nvPr/>
        </p:nvSpPr>
        <p:spPr>
          <a:xfrm>
            <a:off x="624893" y="1573959"/>
            <a:ext cx="3940119" cy="4038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fr" sz="1400" b="1" dirty="0" err="1"/>
              <a:t>Antarctic</a:t>
            </a:r>
            <a:r>
              <a:rPr lang="fr" sz="1400" b="1" dirty="0"/>
              <a:t> </a:t>
            </a:r>
            <a:r>
              <a:rPr lang="fr" sz="1400" b="1" dirty="0" err="1"/>
              <a:t>winter-spring</a:t>
            </a:r>
            <a:r>
              <a:rPr lang="fr" sz="1400" b="1" dirty="0"/>
              <a:t>: </a:t>
            </a:r>
            <a:r>
              <a:rPr lang="fr" sz="1400" b="1" dirty="0">
                <a:solidFill>
                  <a:srgbClr val="FF0000"/>
                </a:solidFill>
              </a:rPr>
              <a:t>2008</a:t>
            </a:r>
            <a:r>
              <a:rPr lang="fr" sz="1400" b="1" dirty="0"/>
              <a:t>, </a:t>
            </a:r>
            <a:r>
              <a:rPr lang="fr" sz="1400" dirty="0">
                <a:solidFill>
                  <a:srgbClr val="00B050"/>
                </a:solidFill>
              </a:rPr>
              <a:t>2009</a:t>
            </a:r>
            <a:r>
              <a:rPr lang="fr" sz="1400" b="1" dirty="0"/>
              <a:t>, </a:t>
            </a:r>
            <a:r>
              <a:rPr lang="fr" sz="1400" b="1" u="sng" dirty="0">
                <a:solidFill>
                  <a:srgbClr val="1C01BF"/>
                </a:solidFill>
              </a:rPr>
              <a:t>2020</a:t>
            </a:r>
            <a:endParaRPr lang="en-BE" sz="1400" dirty="0"/>
          </a:p>
        </p:txBody>
      </p:sp>
      <p:pic>
        <p:nvPicPr>
          <p:cNvPr id="11" name="Google Shape;97;g1d6b38f6606_0_49"/>
          <p:cNvPicPr preferRelativeResize="0"/>
          <p:nvPr/>
        </p:nvPicPr>
        <p:blipFill>
          <a:blip r:embed="rId3">
            <a:alphaModFix/>
          </a:blip>
          <a:stretch>
            <a:fillRect/>
          </a:stretch>
        </p:blipFill>
        <p:spPr>
          <a:xfrm>
            <a:off x="699794" y="1793669"/>
            <a:ext cx="3559052" cy="2915309"/>
          </a:xfrm>
          <a:prstGeom prst="rect">
            <a:avLst/>
          </a:prstGeom>
          <a:noFill/>
          <a:ln>
            <a:noFill/>
          </a:ln>
        </p:spPr>
      </p:pic>
      <p:pic>
        <p:nvPicPr>
          <p:cNvPr id="12" name="Google Shape;96;g1d6b38f6606_0_49"/>
          <p:cNvPicPr preferRelativeResize="0"/>
          <p:nvPr/>
        </p:nvPicPr>
        <p:blipFill rotWithShape="1">
          <a:blip r:embed="rId4">
            <a:alphaModFix/>
          </a:blip>
          <a:srcRect t="48693"/>
          <a:stretch/>
        </p:blipFill>
        <p:spPr>
          <a:xfrm>
            <a:off x="4690486" y="3228305"/>
            <a:ext cx="3612362" cy="1481729"/>
          </a:xfrm>
          <a:prstGeom prst="rect">
            <a:avLst/>
          </a:prstGeom>
          <a:noFill/>
          <a:ln>
            <a:noFill/>
          </a:ln>
        </p:spPr>
      </p:pic>
      <p:pic>
        <p:nvPicPr>
          <p:cNvPr id="10" name="Google Shape;96;g1d6b38f6606_0_49"/>
          <p:cNvPicPr preferRelativeResize="0"/>
          <p:nvPr/>
        </p:nvPicPr>
        <p:blipFill rotWithShape="1">
          <a:blip r:embed="rId4">
            <a:alphaModFix/>
          </a:blip>
          <a:srcRect b="51779"/>
          <a:stretch/>
        </p:blipFill>
        <p:spPr>
          <a:xfrm>
            <a:off x="4781636" y="1793669"/>
            <a:ext cx="3521211" cy="1392602"/>
          </a:xfrm>
          <a:prstGeom prst="rect">
            <a:avLst/>
          </a:prstGeom>
          <a:noFill/>
          <a:ln>
            <a:noFill/>
          </a:ln>
        </p:spPr>
      </p:pic>
      <p:sp>
        <p:nvSpPr>
          <p:cNvPr id="13" name="Content Placeholder 2">
            <a:extLst>
              <a:ext uri="{FF2B5EF4-FFF2-40B4-BE49-F238E27FC236}">
                <a16:creationId xmlns:a16="http://schemas.microsoft.com/office/drawing/2014/main" id="{1E1DEAD5-8874-D7BD-7BEC-4A2F5F2A0048}"/>
              </a:ext>
            </a:extLst>
          </p:cNvPr>
          <p:cNvSpPr txBox="1">
            <a:spLocks/>
          </p:cNvSpPr>
          <p:nvPr/>
        </p:nvSpPr>
        <p:spPr>
          <a:xfrm>
            <a:off x="4205823" y="2131580"/>
            <a:ext cx="711532" cy="4561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fr" sz="1400" b="1" i="1" dirty="0" err="1">
                <a:solidFill>
                  <a:srgbClr val="C00000"/>
                </a:solidFill>
              </a:rPr>
              <a:t>T</a:t>
            </a:r>
            <a:br>
              <a:rPr lang="fr" sz="1400" b="1" i="1" dirty="0">
                <a:solidFill>
                  <a:srgbClr val="C00000"/>
                </a:solidFill>
              </a:rPr>
            </a:br>
            <a:r>
              <a:rPr lang="fr" sz="1400" b="1" dirty="0">
                <a:solidFill>
                  <a:srgbClr val="C00000"/>
                </a:solidFill>
              </a:rPr>
              <a:t>(ERA5)</a:t>
            </a:r>
            <a:endParaRPr lang="en-BE" sz="1400" dirty="0">
              <a:solidFill>
                <a:srgbClr val="C00000"/>
              </a:solidFill>
            </a:endParaRPr>
          </a:p>
        </p:txBody>
      </p:sp>
      <p:sp>
        <p:nvSpPr>
          <p:cNvPr id="14" name="Content Placeholder 2">
            <a:extLst>
              <a:ext uri="{FF2B5EF4-FFF2-40B4-BE49-F238E27FC236}">
                <a16:creationId xmlns:a16="http://schemas.microsoft.com/office/drawing/2014/main" id="{1E1DEAD5-8874-D7BD-7BEC-4A2F5F2A0048}"/>
              </a:ext>
            </a:extLst>
          </p:cNvPr>
          <p:cNvSpPr txBox="1">
            <a:spLocks/>
          </p:cNvSpPr>
          <p:nvPr/>
        </p:nvSpPr>
        <p:spPr>
          <a:xfrm>
            <a:off x="4125042" y="3568236"/>
            <a:ext cx="869894" cy="58898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fr" sz="1400" b="1" dirty="0">
                <a:solidFill>
                  <a:srgbClr val="C00000"/>
                </a:solidFill>
              </a:rPr>
              <a:t>N</a:t>
            </a:r>
            <a:r>
              <a:rPr lang="fr" sz="1400" b="1" baseline="-25000" dirty="0">
                <a:solidFill>
                  <a:srgbClr val="C00000"/>
                </a:solidFill>
              </a:rPr>
              <a:t>2</a:t>
            </a:r>
            <a:r>
              <a:rPr lang="fr" sz="1400" b="1" dirty="0">
                <a:solidFill>
                  <a:srgbClr val="C00000"/>
                </a:solidFill>
              </a:rPr>
              <a:t>O</a:t>
            </a:r>
          </a:p>
          <a:p>
            <a:pPr marL="0" indent="0" algn="ctr">
              <a:buFont typeface="Arial" panose="020B0604020202020204" pitchFamily="34" charset="0"/>
              <a:buNone/>
            </a:pPr>
            <a:r>
              <a:rPr lang="fr" sz="1400" b="1" dirty="0">
                <a:solidFill>
                  <a:srgbClr val="C00000"/>
                </a:solidFill>
              </a:rPr>
              <a:t>(BRAM)</a:t>
            </a:r>
            <a:endParaRPr lang="en-BE" sz="1400" dirty="0">
              <a:solidFill>
                <a:srgbClr val="C00000"/>
              </a:solidFill>
            </a:endParaRPr>
          </a:p>
        </p:txBody>
      </p:sp>
      <p:sp>
        <p:nvSpPr>
          <p:cNvPr id="15" name="TextBox 14"/>
          <p:cNvSpPr txBox="1"/>
          <p:nvPr/>
        </p:nvSpPr>
        <p:spPr>
          <a:xfrm>
            <a:off x="630000" y="912324"/>
            <a:ext cx="7887600" cy="523220"/>
          </a:xfrm>
          <a:prstGeom prst="rect">
            <a:avLst/>
          </a:prstGeom>
          <a:noFill/>
        </p:spPr>
        <p:txBody>
          <a:bodyPr wrap="square" rtlCol="0">
            <a:spAutoFit/>
          </a:bodyPr>
          <a:lstStyle/>
          <a:p>
            <a:pPr indent="180975">
              <a:buFont typeface="Arial" panose="020B0604020202020204" pitchFamily="34" charset="0"/>
              <a:buChar char="•"/>
            </a:pPr>
            <a:r>
              <a:rPr lang="fr-BE" sz="1400" dirty="0">
                <a:solidFill>
                  <a:srgbClr val="002060"/>
                </a:solidFill>
              </a:rPr>
              <a:t>Dynamics </a:t>
            </a:r>
            <a:r>
              <a:rPr lang="fr-BE" sz="1400" dirty="0" err="1">
                <a:solidFill>
                  <a:srgbClr val="002060"/>
                </a:solidFill>
              </a:rPr>
              <a:t>contrained</a:t>
            </a:r>
            <a:r>
              <a:rPr lang="fr-BE" sz="1400" dirty="0">
                <a:solidFill>
                  <a:srgbClr val="002060"/>
                </a:solidFill>
              </a:rPr>
              <a:t> by ERA5 </a:t>
            </a:r>
            <a:r>
              <a:rPr lang="fr-BE" sz="1400" dirty="0" err="1">
                <a:solidFill>
                  <a:srgbClr val="002060"/>
                </a:solidFill>
              </a:rPr>
              <a:t>reanalysis</a:t>
            </a:r>
            <a:r>
              <a:rPr lang="fr-BE" sz="1400" dirty="0">
                <a:solidFill>
                  <a:srgbClr val="002060"/>
                </a:solidFill>
              </a:rPr>
              <a:t>		</a:t>
            </a:r>
            <a:r>
              <a:rPr lang="fr-BE" sz="1400" dirty="0">
                <a:solidFill>
                  <a:srgbClr val="002060"/>
                </a:solidFill>
                <a:sym typeface="Wingdings" panose="05000000000000000000" pitchFamily="2" charset="2"/>
              </a:rPr>
              <a:t>   SA offline: no </a:t>
            </a:r>
            <a:r>
              <a:rPr lang="fr-BE" sz="1400" dirty="0" err="1">
                <a:solidFill>
                  <a:srgbClr val="002060"/>
                </a:solidFill>
                <a:sym typeface="Wingdings" panose="05000000000000000000" pitchFamily="2" charset="2"/>
              </a:rPr>
              <a:t>coupling</a:t>
            </a:r>
            <a:r>
              <a:rPr lang="fr-BE" sz="1400" dirty="0">
                <a:solidFill>
                  <a:srgbClr val="002060"/>
                </a:solidFill>
                <a:sym typeface="Wingdings" panose="05000000000000000000" pitchFamily="2" charset="2"/>
              </a:rPr>
              <a:t> </a:t>
            </a:r>
            <a:r>
              <a:rPr lang="fr-BE" sz="1400" dirty="0" err="1">
                <a:solidFill>
                  <a:srgbClr val="002060"/>
                </a:solidFill>
                <a:sym typeface="Wingdings" panose="05000000000000000000" pitchFamily="2" charset="2"/>
              </a:rPr>
              <a:t>with</a:t>
            </a:r>
            <a:r>
              <a:rPr lang="fr-BE" sz="1400" dirty="0">
                <a:solidFill>
                  <a:srgbClr val="002060"/>
                </a:solidFill>
                <a:sym typeface="Wingdings" panose="05000000000000000000" pitchFamily="2" charset="2"/>
              </a:rPr>
              <a:t> new </a:t>
            </a:r>
            <a:r>
              <a:rPr lang="fr-BE" sz="1400" dirty="0" err="1">
                <a:solidFill>
                  <a:srgbClr val="002060"/>
                </a:solidFill>
                <a:sym typeface="Wingdings" panose="05000000000000000000" pitchFamily="2" charset="2"/>
              </a:rPr>
              <a:t>strato</a:t>
            </a:r>
            <a:r>
              <a:rPr lang="fr-BE" sz="1400" dirty="0">
                <a:solidFill>
                  <a:srgbClr val="002060"/>
                </a:solidFill>
                <a:sym typeface="Wingdings" panose="05000000000000000000" pitchFamily="2" charset="2"/>
              </a:rPr>
              <a:t> AER module</a:t>
            </a:r>
            <a:endParaRPr lang="fr-BE" sz="1400" dirty="0">
              <a:solidFill>
                <a:srgbClr val="002060"/>
              </a:solidFill>
            </a:endParaRPr>
          </a:p>
          <a:p>
            <a:pPr indent="180975">
              <a:buFont typeface="Arial" panose="020B0604020202020204" pitchFamily="34" charset="0"/>
              <a:buChar char="•"/>
            </a:pPr>
            <a:r>
              <a:rPr lang="fr-BE" sz="1400" dirty="0">
                <a:solidFill>
                  <a:srgbClr val="002060"/>
                </a:solidFill>
              </a:rPr>
              <a:t>9-month </a:t>
            </a:r>
            <a:r>
              <a:rPr lang="fr-BE" sz="1400" dirty="0" err="1">
                <a:solidFill>
                  <a:srgbClr val="002060"/>
                </a:solidFill>
              </a:rPr>
              <a:t>chemical</a:t>
            </a:r>
            <a:r>
              <a:rPr lang="fr-BE" sz="1400" dirty="0">
                <a:solidFill>
                  <a:srgbClr val="002060"/>
                </a:solidFill>
              </a:rPr>
              <a:t> </a:t>
            </a:r>
            <a:r>
              <a:rPr lang="fr-BE" sz="1400" dirty="0" err="1">
                <a:solidFill>
                  <a:srgbClr val="002060"/>
                </a:solidFill>
              </a:rPr>
              <a:t>forecasts</a:t>
            </a:r>
            <a:r>
              <a:rPr lang="fr-BE" sz="1400" dirty="0">
                <a:solidFill>
                  <a:srgbClr val="002060"/>
                </a:solidFill>
              </a:rPr>
              <a:t> </a:t>
            </a:r>
            <a:r>
              <a:rPr lang="fr-BE" sz="1400" dirty="0" err="1">
                <a:solidFill>
                  <a:srgbClr val="002060"/>
                </a:solidFill>
              </a:rPr>
              <a:t>using</a:t>
            </a:r>
            <a:r>
              <a:rPr lang="fr-BE" sz="1400" dirty="0">
                <a:solidFill>
                  <a:srgbClr val="002060"/>
                </a:solidFill>
              </a:rPr>
              <a:t> the BASCOE </a:t>
            </a:r>
            <a:r>
              <a:rPr lang="fr-BE" sz="1400" dirty="0" err="1">
                <a:solidFill>
                  <a:srgbClr val="002060"/>
                </a:solidFill>
              </a:rPr>
              <a:t>Reanalysis</a:t>
            </a:r>
            <a:r>
              <a:rPr lang="fr-BE" sz="1400" dirty="0">
                <a:solidFill>
                  <a:srgbClr val="002060"/>
                </a:solidFill>
              </a:rPr>
              <a:t> of Aura-MLS (BRAM) as I.C. and </a:t>
            </a:r>
            <a:r>
              <a:rPr lang="fr-BE" sz="1400" dirty="0" err="1">
                <a:solidFill>
                  <a:srgbClr val="002060"/>
                </a:solidFill>
              </a:rPr>
              <a:t>ref</a:t>
            </a:r>
            <a:r>
              <a:rPr lang="fr-BE" sz="1400" dirty="0">
                <a:solidFill>
                  <a:srgbClr val="002060"/>
                </a:solidFill>
              </a:rPr>
              <a:t>. </a:t>
            </a:r>
            <a:r>
              <a:rPr lang="fr-BE" sz="1400" dirty="0" err="1">
                <a:solidFill>
                  <a:srgbClr val="002060"/>
                </a:solidFill>
              </a:rPr>
              <a:t>dataset</a:t>
            </a:r>
            <a:r>
              <a:rPr lang="fr-BE" sz="1400" dirty="0">
                <a:solidFill>
                  <a:srgbClr val="002060"/>
                </a:solidFill>
              </a:rPr>
              <a:t> </a:t>
            </a:r>
            <a:endParaRPr lang="en-US" sz="1400" dirty="0">
              <a:solidFill>
                <a:srgbClr val="002060"/>
              </a:solidFill>
            </a:endParaRPr>
          </a:p>
        </p:txBody>
      </p:sp>
      <p:sp>
        <p:nvSpPr>
          <p:cNvPr id="28" name="Slide Number Placeholder 27">
            <a:extLst>
              <a:ext uri="{FF2B5EF4-FFF2-40B4-BE49-F238E27FC236}">
                <a16:creationId xmlns:a16="http://schemas.microsoft.com/office/drawing/2014/main" id="{DC5D6B44-8D02-1DA9-F7DD-E00B0270DC94}"/>
              </a:ext>
            </a:extLst>
          </p:cNvPr>
          <p:cNvSpPr>
            <a:spLocks noGrp="1"/>
          </p:cNvSpPr>
          <p:nvPr>
            <p:ph type="sldNum" sz="quarter" idx="12"/>
          </p:nvPr>
        </p:nvSpPr>
        <p:spPr/>
        <p:txBody>
          <a:bodyPr/>
          <a:lstStyle/>
          <a:p>
            <a:fld id="{9508981D-8BAF-0B49-A505-A3DB90FF2743}" type="slidenum">
              <a:rPr lang="en-BE" smtClean="0"/>
              <a:t>21</a:t>
            </a:fld>
            <a:r>
              <a:rPr lang="en-BE"/>
              <a:t>/30</a:t>
            </a:r>
            <a:endParaRPr lang="en-BE" dirty="0"/>
          </a:p>
        </p:txBody>
      </p:sp>
      <p:grpSp>
        <p:nvGrpSpPr>
          <p:cNvPr id="29" name="Group 28">
            <a:extLst>
              <a:ext uri="{FF2B5EF4-FFF2-40B4-BE49-F238E27FC236}">
                <a16:creationId xmlns:a16="http://schemas.microsoft.com/office/drawing/2014/main" id="{18FF1E77-719D-C5B0-9620-EBAEDA84A56F}"/>
              </a:ext>
            </a:extLst>
          </p:cNvPr>
          <p:cNvGrpSpPr/>
          <p:nvPr/>
        </p:nvGrpSpPr>
        <p:grpSpPr>
          <a:xfrm>
            <a:off x="628650" y="4888777"/>
            <a:ext cx="8387347" cy="230832"/>
            <a:chOff x="3070451" y="4641640"/>
            <a:chExt cx="8387347" cy="230832"/>
          </a:xfrm>
        </p:grpSpPr>
        <p:sp>
          <p:nvSpPr>
            <p:cNvPr id="30" name="Right Arrow 29">
              <a:hlinkClick r:id="" action="ppaction://hlinkshowjump?jump=nextslide"/>
              <a:extLst>
                <a:ext uri="{FF2B5EF4-FFF2-40B4-BE49-F238E27FC236}">
                  <a16:creationId xmlns:a16="http://schemas.microsoft.com/office/drawing/2014/main" id="{5173550D-1357-86C5-9BAF-EAC09DE0EEAE}"/>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Right Arrow 30">
              <a:hlinkClick r:id="" action="ppaction://hlinkshowjump?jump=previousslide"/>
              <a:extLst>
                <a:ext uri="{FF2B5EF4-FFF2-40B4-BE49-F238E27FC236}">
                  <a16:creationId xmlns:a16="http://schemas.microsoft.com/office/drawing/2014/main" id="{7F69D955-9BFE-0D78-2C0D-8478B6A26910}"/>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2" name="TextBox 31">
              <a:extLst>
                <a:ext uri="{FF2B5EF4-FFF2-40B4-BE49-F238E27FC236}">
                  <a16:creationId xmlns:a16="http://schemas.microsoft.com/office/drawing/2014/main" id="{322EB3CD-A12D-E0F5-9604-203EA5DD2601}"/>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3" name="TextBox 32">
              <a:extLst>
                <a:ext uri="{FF2B5EF4-FFF2-40B4-BE49-F238E27FC236}">
                  <a16:creationId xmlns:a16="http://schemas.microsoft.com/office/drawing/2014/main" id="{6FB97C70-511D-C1D3-18F9-D6AFE270739E}"/>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5" action="ppaction://hlinksldjump"/>
                </a:rPr>
                <a:t>Concl</a:t>
              </a:r>
              <a:r>
                <a:rPr lang="en-BE" sz="900" dirty="0">
                  <a:latin typeface="Century Gothic" panose="020B0502020202020204" pitchFamily="34" charset="0"/>
                </a:rPr>
                <a:t>.</a:t>
              </a:r>
            </a:p>
          </p:txBody>
        </p:sp>
      </p:grpSp>
    </p:spTree>
    <p:extLst>
      <p:ext uri="{BB962C8B-B14F-4D97-AF65-F5344CB8AC3E}">
        <p14:creationId xmlns:p14="http://schemas.microsoft.com/office/powerpoint/2010/main" val="1964461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FFB092E1-98AB-688A-E7E4-CEA58CD7F8A8}"/>
              </a:ext>
            </a:extLst>
          </p:cNvPr>
          <p:cNvSpPr>
            <a:spLocks noGrp="1"/>
          </p:cNvSpPr>
          <p:nvPr>
            <p:ph type="title"/>
          </p:nvPr>
        </p:nvSpPr>
        <p:spPr>
          <a:xfrm>
            <a:off x="628650" y="162000"/>
            <a:ext cx="7886700" cy="698400"/>
          </a:xfrm>
        </p:spPr>
        <p:txBody>
          <a:bodyPr>
            <a:normAutofit/>
          </a:bodyPr>
          <a:lstStyle/>
          <a:p>
            <a:r>
              <a:rPr lang="fr" sz="2800" b="1" dirty="0">
                <a:solidFill>
                  <a:schemeClr val="accent6"/>
                </a:solidFill>
              </a:rPr>
              <a:t>Dynamics and transport: N</a:t>
            </a:r>
            <a:r>
              <a:rPr lang="fr" sz="2800" b="1" baseline="-25000" dirty="0">
                <a:solidFill>
                  <a:schemeClr val="accent6"/>
                </a:solidFill>
              </a:rPr>
              <a:t>2</a:t>
            </a:r>
            <a:r>
              <a:rPr lang="fr" sz="2800" b="1" dirty="0">
                <a:solidFill>
                  <a:schemeClr val="accent6"/>
                </a:solidFill>
              </a:rPr>
              <a:t>O</a:t>
            </a:r>
            <a:endParaRPr lang="en-BE" sz="2800" b="1" dirty="0">
              <a:solidFill>
                <a:schemeClr val="accent6"/>
              </a:solidFill>
            </a:endParaRP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6"/>
          </a:solidFill>
        </p:spPr>
        <p:txBody>
          <a:bodyPr wrap="square" rtlCol="0">
            <a:spAutoFit/>
          </a:bodyPr>
          <a:lstStyle/>
          <a:p>
            <a:pPr algn="ctr"/>
            <a:r>
              <a:rPr lang="en-US" sz="2800" dirty="0">
                <a:solidFill>
                  <a:srgbClr val="002060"/>
                </a:solidFill>
              </a:rPr>
              <a:t>Evaluation against BRAM</a:t>
            </a:r>
            <a:endParaRPr lang="en-BE" sz="2800" dirty="0">
              <a:solidFill>
                <a:srgbClr val="002060"/>
              </a:solidFill>
            </a:endParaRPr>
          </a:p>
        </p:txBody>
      </p:sp>
      <p:sp>
        <p:nvSpPr>
          <p:cNvPr id="9" name="Google Shape;103;g1d6b38f6606_0_57">
            <a:extLst>
              <a:ext uri="{FF2B5EF4-FFF2-40B4-BE49-F238E27FC236}">
                <a16:creationId xmlns:a16="http://schemas.microsoft.com/office/drawing/2014/main" id="{319D81B3-DAB3-E764-B288-C3785BD36684}"/>
              </a:ext>
            </a:extLst>
          </p:cNvPr>
          <p:cNvSpPr txBox="1">
            <a:spLocks noGrp="1"/>
          </p:cNvSpPr>
          <p:nvPr>
            <p:ph idx="1"/>
          </p:nvPr>
        </p:nvSpPr>
        <p:spPr>
          <a:xfrm>
            <a:off x="628650" y="914400"/>
            <a:ext cx="7886700" cy="86687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1000"/>
              </a:spcAft>
              <a:buNone/>
            </a:pPr>
            <a:r>
              <a:rPr lang="fr" sz="2000" dirty="0" err="1">
                <a:solidFill>
                  <a:srgbClr val="002060"/>
                </a:solidFill>
                <a:latin typeface="+mj-lt"/>
                <a:ea typeface="Calibri"/>
                <a:cs typeface="Calibri"/>
                <a:sym typeface="Calibri"/>
              </a:rPr>
              <a:t>Biases</a:t>
            </a:r>
            <a:r>
              <a:rPr lang="fr" sz="2000" dirty="0">
                <a:solidFill>
                  <a:srgbClr val="002060"/>
                </a:solidFill>
                <a:latin typeface="+mj-lt"/>
                <a:ea typeface="Calibri"/>
                <a:cs typeface="Calibri"/>
                <a:sym typeface="Calibri"/>
              </a:rPr>
              <a:t> </a:t>
            </a:r>
            <a:r>
              <a:rPr lang="fr" sz="2000" dirty="0" err="1">
                <a:solidFill>
                  <a:srgbClr val="002060"/>
                </a:solidFill>
                <a:latin typeface="+mj-lt"/>
                <a:ea typeface="Calibri"/>
                <a:cs typeface="Calibri"/>
                <a:sym typeface="Calibri"/>
              </a:rPr>
              <a:t>develop</a:t>
            </a:r>
            <a:r>
              <a:rPr lang="fr" sz="2000" dirty="0">
                <a:solidFill>
                  <a:srgbClr val="002060"/>
                </a:solidFill>
                <a:latin typeface="+mj-lt"/>
                <a:ea typeface="Calibri"/>
                <a:cs typeface="Calibri"/>
                <a:sym typeface="Calibri"/>
              </a:rPr>
              <a:t> due to </a:t>
            </a:r>
            <a:r>
              <a:rPr lang="fr" sz="2000" dirty="0" err="1">
                <a:solidFill>
                  <a:srgbClr val="002060"/>
                </a:solidFill>
                <a:latin typeface="+mj-lt"/>
                <a:ea typeface="Calibri"/>
                <a:cs typeface="Calibri"/>
                <a:sym typeface="Calibri"/>
              </a:rPr>
              <a:t>errors</a:t>
            </a:r>
            <a:r>
              <a:rPr lang="fr" sz="2000" dirty="0">
                <a:solidFill>
                  <a:srgbClr val="002060"/>
                </a:solidFill>
                <a:latin typeface="+mj-lt"/>
                <a:ea typeface="Calibri"/>
                <a:cs typeface="Calibri"/>
                <a:sym typeface="Calibri"/>
              </a:rPr>
              <a:t> in IFS </a:t>
            </a:r>
            <a:r>
              <a:rPr lang="fr" sz="2000" dirty="0" err="1">
                <a:solidFill>
                  <a:srgbClr val="002060"/>
                </a:solidFill>
                <a:latin typeface="+mj-lt"/>
                <a:ea typeface="Calibri"/>
                <a:cs typeface="Calibri"/>
                <a:sym typeface="Calibri"/>
              </a:rPr>
              <a:t>dynamics</a:t>
            </a:r>
            <a:r>
              <a:rPr lang="fr" sz="2000" dirty="0">
                <a:solidFill>
                  <a:srgbClr val="002060"/>
                </a:solidFill>
                <a:latin typeface="+mj-lt"/>
                <a:ea typeface="Calibri"/>
                <a:cs typeface="Calibri"/>
                <a:sym typeface="Calibri"/>
              </a:rPr>
              <a:t>/transport. End of Spring, </a:t>
            </a:r>
            <a:r>
              <a:rPr lang="fr" sz="2000" dirty="0" err="1">
                <a:solidFill>
                  <a:srgbClr val="002060"/>
                </a:solidFill>
                <a:latin typeface="+mj-lt"/>
                <a:ea typeface="Calibri"/>
                <a:cs typeface="Calibri"/>
                <a:sym typeface="Calibri"/>
              </a:rPr>
              <a:t>both</a:t>
            </a:r>
            <a:r>
              <a:rPr lang="fr" sz="2000" dirty="0">
                <a:solidFill>
                  <a:srgbClr val="002060"/>
                </a:solidFill>
                <a:latin typeface="+mj-lt"/>
                <a:ea typeface="Calibri"/>
                <a:cs typeface="Calibri"/>
                <a:sym typeface="Calibri"/>
              </a:rPr>
              <a:t> in the </a:t>
            </a:r>
            <a:r>
              <a:rPr lang="fr" sz="2000" dirty="0" err="1">
                <a:solidFill>
                  <a:srgbClr val="002060"/>
                </a:solidFill>
                <a:latin typeface="+mj-lt"/>
                <a:ea typeface="Calibri"/>
                <a:cs typeface="Calibri"/>
                <a:sym typeface="Calibri"/>
              </a:rPr>
              <a:t>Arctic</a:t>
            </a:r>
            <a:r>
              <a:rPr lang="fr" sz="2000" dirty="0">
                <a:solidFill>
                  <a:srgbClr val="002060"/>
                </a:solidFill>
                <a:latin typeface="+mj-lt"/>
                <a:ea typeface="Calibri"/>
                <a:cs typeface="Calibri"/>
                <a:sym typeface="Calibri"/>
              </a:rPr>
              <a:t> and </a:t>
            </a:r>
            <a:r>
              <a:rPr lang="fr" sz="2000" dirty="0" err="1">
                <a:solidFill>
                  <a:srgbClr val="002060"/>
                </a:solidFill>
                <a:latin typeface="+mj-lt"/>
                <a:ea typeface="Calibri"/>
                <a:cs typeface="Calibri"/>
                <a:sym typeface="Calibri"/>
              </a:rPr>
              <a:t>Antarctic</a:t>
            </a:r>
            <a:r>
              <a:rPr lang="fr" sz="2000" dirty="0">
                <a:solidFill>
                  <a:srgbClr val="002060"/>
                </a:solidFill>
                <a:latin typeface="+mj-lt"/>
                <a:ea typeface="Calibri"/>
                <a:cs typeface="Calibri"/>
                <a:sym typeface="Calibri"/>
              </a:rPr>
              <a:t>, </a:t>
            </a:r>
            <a:r>
              <a:rPr lang="fr" sz="2000" dirty="0" err="1">
                <a:solidFill>
                  <a:srgbClr val="002060"/>
                </a:solidFill>
                <a:latin typeface="+mj-lt"/>
                <a:ea typeface="Calibri"/>
                <a:cs typeface="Calibri"/>
                <a:sym typeface="Calibri"/>
              </a:rPr>
              <a:t>biases</a:t>
            </a:r>
            <a:r>
              <a:rPr lang="fr" sz="2000" dirty="0">
                <a:solidFill>
                  <a:srgbClr val="002060"/>
                </a:solidFill>
                <a:latin typeface="+mj-lt"/>
                <a:ea typeface="Calibri"/>
                <a:cs typeface="Calibri"/>
                <a:sym typeface="Calibri"/>
              </a:rPr>
              <a:t> </a:t>
            </a:r>
            <a:r>
              <a:rPr lang="fr" sz="2000" dirty="0" err="1">
                <a:solidFill>
                  <a:srgbClr val="002060"/>
                </a:solidFill>
                <a:latin typeface="+mj-lt"/>
                <a:ea typeface="Calibri"/>
                <a:cs typeface="Calibri"/>
                <a:sym typeface="Calibri"/>
              </a:rPr>
              <a:t>remain</a:t>
            </a:r>
            <a:r>
              <a:rPr lang="fr" sz="2000" dirty="0">
                <a:solidFill>
                  <a:srgbClr val="002060"/>
                </a:solidFill>
                <a:latin typeface="+mj-lt"/>
                <a:ea typeface="Calibri"/>
                <a:cs typeface="Calibri"/>
                <a:sym typeface="Calibri"/>
              </a:rPr>
              <a:t> </a:t>
            </a:r>
            <a:r>
              <a:rPr lang="fr" sz="2000" dirty="0" err="1">
                <a:solidFill>
                  <a:srgbClr val="002060"/>
                </a:solidFill>
                <a:latin typeface="+mj-lt"/>
                <a:ea typeface="Calibri"/>
                <a:cs typeface="Calibri"/>
                <a:sym typeface="Calibri"/>
              </a:rPr>
              <a:t>within</a:t>
            </a:r>
            <a:r>
              <a:rPr lang="fr" sz="2000" dirty="0">
                <a:solidFill>
                  <a:srgbClr val="002060"/>
                </a:solidFill>
                <a:latin typeface="+mj-lt"/>
                <a:ea typeface="Calibri"/>
                <a:cs typeface="Calibri"/>
                <a:sym typeface="Calibri"/>
              </a:rPr>
              <a:t> +/-15% </a:t>
            </a:r>
            <a:r>
              <a:rPr lang="fr" sz="2000" dirty="0" err="1">
                <a:solidFill>
                  <a:srgbClr val="002060"/>
                </a:solidFill>
                <a:latin typeface="+mj-lt"/>
                <a:ea typeface="Calibri"/>
                <a:cs typeface="Calibri"/>
                <a:sym typeface="Calibri"/>
              </a:rPr>
              <a:t>after</a:t>
            </a:r>
            <a:r>
              <a:rPr lang="fr" sz="2000" dirty="0">
                <a:solidFill>
                  <a:srgbClr val="002060"/>
                </a:solidFill>
                <a:latin typeface="+mj-lt"/>
                <a:ea typeface="Calibri"/>
                <a:cs typeface="Calibri"/>
                <a:sym typeface="Calibri"/>
              </a:rPr>
              <a:t> 9 </a:t>
            </a:r>
            <a:r>
              <a:rPr lang="fr" sz="2000" dirty="0" err="1">
                <a:solidFill>
                  <a:srgbClr val="002060"/>
                </a:solidFill>
                <a:latin typeface="+mj-lt"/>
                <a:ea typeface="Calibri"/>
                <a:cs typeface="Calibri"/>
                <a:sym typeface="Calibri"/>
              </a:rPr>
              <a:t>months</a:t>
            </a:r>
            <a:endParaRPr lang="en-BE" sz="2000" dirty="0">
              <a:solidFill>
                <a:srgbClr val="002060"/>
              </a:solidFill>
              <a:latin typeface="+mj-lt"/>
              <a:ea typeface="Calibri"/>
              <a:cs typeface="Calibri"/>
              <a:sym typeface="Calibri"/>
            </a:endParaRPr>
          </a:p>
        </p:txBody>
      </p:sp>
      <p:grpSp>
        <p:nvGrpSpPr>
          <p:cNvPr id="20" name="Group 19">
            <a:extLst>
              <a:ext uri="{FF2B5EF4-FFF2-40B4-BE49-F238E27FC236}">
                <a16:creationId xmlns:a16="http://schemas.microsoft.com/office/drawing/2014/main" id="{C6DBD864-CC87-D740-1CAC-43BFF9C5ADC4}"/>
              </a:ext>
            </a:extLst>
          </p:cNvPr>
          <p:cNvGrpSpPr/>
          <p:nvPr/>
        </p:nvGrpSpPr>
        <p:grpSpPr>
          <a:xfrm>
            <a:off x="683782" y="1748391"/>
            <a:ext cx="7593943" cy="2721088"/>
            <a:chOff x="683782" y="1737240"/>
            <a:chExt cx="7593943" cy="2721088"/>
          </a:xfrm>
        </p:grpSpPr>
        <p:pic>
          <p:nvPicPr>
            <p:cNvPr id="10" name="Google Shape;104;g1d6b38f6606_0_57">
              <a:extLst>
                <a:ext uri="{FF2B5EF4-FFF2-40B4-BE49-F238E27FC236}">
                  <a16:creationId xmlns:a16="http://schemas.microsoft.com/office/drawing/2014/main" id="{ACB8EFBF-E30A-B38E-0D68-B28C9F4FBB93}"/>
                </a:ext>
              </a:extLst>
            </p:cNvPr>
            <p:cNvPicPr preferRelativeResize="0"/>
            <p:nvPr/>
          </p:nvPicPr>
          <p:blipFill>
            <a:blip r:embed="rId3">
              <a:alphaModFix/>
            </a:blip>
            <a:stretch>
              <a:fillRect/>
            </a:stretch>
          </p:blipFill>
          <p:spPr>
            <a:xfrm>
              <a:off x="4728998" y="1737240"/>
              <a:ext cx="3548727" cy="2721088"/>
            </a:xfrm>
            <a:prstGeom prst="rect">
              <a:avLst/>
            </a:prstGeom>
            <a:noFill/>
            <a:ln>
              <a:noFill/>
            </a:ln>
          </p:spPr>
        </p:pic>
        <p:pic>
          <p:nvPicPr>
            <p:cNvPr id="11" name="Google Shape;105;g1d6b38f6606_0_57">
              <a:extLst>
                <a:ext uri="{FF2B5EF4-FFF2-40B4-BE49-F238E27FC236}">
                  <a16:creationId xmlns:a16="http://schemas.microsoft.com/office/drawing/2014/main" id="{11D43E1D-C595-0C85-7D5F-BC3EB90089FA}"/>
                </a:ext>
              </a:extLst>
            </p:cNvPr>
            <p:cNvPicPr preferRelativeResize="0"/>
            <p:nvPr/>
          </p:nvPicPr>
          <p:blipFill>
            <a:blip r:embed="rId4">
              <a:alphaModFix/>
            </a:blip>
            <a:stretch>
              <a:fillRect/>
            </a:stretch>
          </p:blipFill>
          <p:spPr>
            <a:xfrm>
              <a:off x="683782" y="1737240"/>
              <a:ext cx="3812591" cy="2721088"/>
            </a:xfrm>
            <a:prstGeom prst="rect">
              <a:avLst/>
            </a:prstGeom>
            <a:noFill/>
            <a:ln>
              <a:noFill/>
            </a:ln>
          </p:spPr>
        </p:pic>
      </p:grpSp>
      <p:sp>
        <p:nvSpPr>
          <p:cNvPr id="27" name="Slide Number Placeholder 26">
            <a:extLst>
              <a:ext uri="{FF2B5EF4-FFF2-40B4-BE49-F238E27FC236}">
                <a16:creationId xmlns:a16="http://schemas.microsoft.com/office/drawing/2014/main" id="{818CACEB-0529-DA05-8440-1FD1F864D395}"/>
              </a:ext>
            </a:extLst>
          </p:cNvPr>
          <p:cNvSpPr>
            <a:spLocks noGrp="1"/>
          </p:cNvSpPr>
          <p:nvPr>
            <p:ph type="sldNum" sz="quarter" idx="12"/>
          </p:nvPr>
        </p:nvSpPr>
        <p:spPr/>
        <p:txBody>
          <a:bodyPr/>
          <a:lstStyle/>
          <a:p>
            <a:fld id="{9508981D-8BAF-0B49-A505-A3DB90FF2743}" type="slidenum">
              <a:rPr lang="en-BE" smtClean="0"/>
              <a:t>22</a:t>
            </a:fld>
            <a:r>
              <a:rPr lang="en-BE"/>
              <a:t>/30</a:t>
            </a:r>
            <a:endParaRPr lang="en-BE" dirty="0"/>
          </a:p>
        </p:txBody>
      </p:sp>
      <p:grpSp>
        <p:nvGrpSpPr>
          <p:cNvPr id="28" name="Group 27">
            <a:extLst>
              <a:ext uri="{FF2B5EF4-FFF2-40B4-BE49-F238E27FC236}">
                <a16:creationId xmlns:a16="http://schemas.microsoft.com/office/drawing/2014/main" id="{7C028531-E3C1-C133-F66F-87D728BFD08E}"/>
              </a:ext>
            </a:extLst>
          </p:cNvPr>
          <p:cNvGrpSpPr/>
          <p:nvPr/>
        </p:nvGrpSpPr>
        <p:grpSpPr>
          <a:xfrm>
            <a:off x="628650" y="4888777"/>
            <a:ext cx="8387347" cy="230832"/>
            <a:chOff x="3070451" y="4641640"/>
            <a:chExt cx="8387347" cy="230832"/>
          </a:xfrm>
        </p:grpSpPr>
        <p:sp>
          <p:nvSpPr>
            <p:cNvPr id="29" name="Right Arrow 28">
              <a:hlinkClick r:id="" action="ppaction://hlinkshowjump?jump=nextslide"/>
              <a:extLst>
                <a:ext uri="{FF2B5EF4-FFF2-40B4-BE49-F238E27FC236}">
                  <a16:creationId xmlns:a16="http://schemas.microsoft.com/office/drawing/2014/main" id="{AAA6C735-D5AF-A563-99F5-0456D4366689}"/>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0" name="Right Arrow 29">
              <a:hlinkClick r:id="" action="ppaction://hlinkshowjump?jump=previousslide"/>
              <a:extLst>
                <a:ext uri="{FF2B5EF4-FFF2-40B4-BE49-F238E27FC236}">
                  <a16:creationId xmlns:a16="http://schemas.microsoft.com/office/drawing/2014/main" id="{7984D95D-31FE-4F97-C89E-ED971E2BC1AA}"/>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TextBox 30">
              <a:extLst>
                <a:ext uri="{FF2B5EF4-FFF2-40B4-BE49-F238E27FC236}">
                  <a16:creationId xmlns:a16="http://schemas.microsoft.com/office/drawing/2014/main" id="{4E367057-BFCB-9F80-32FD-51E1F6B875EC}"/>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2" name="TextBox 31">
              <a:extLst>
                <a:ext uri="{FF2B5EF4-FFF2-40B4-BE49-F238E27FC236}">
                  <a16:creationId xmlns:a16="http://schemas.microsoft.com/office/drawing/2014/main" id="{B8A38F7A-E447-41E8-7A8F-90D5BB65B82E}"/>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5" action="ppaction://hlinksldjump"/>
                </a:rPr>
                <a:t>Concl</a:t>
              </a:r>
              <a:r>
                <a:rPr lang="en-BE" sz="900" dirty="0">
                  <a:latin typeface="Century Gothic" panose="020B0502020202020204" pitchFamily="34" charset="0"/>
                </a:rPr>
                <a:t>.</a:t>
              </a:r>
            </a:p>
          </p:txBody>
        </p:sp>
      </p:grpSp>
      <p:sp>
        <p:nvSpPr>
          <p:cNvPr id="2" name="TextBox 1">
            <a:hlinkClick r:id="rId6" action="ppaction://hlinksldjump"/>
            <a:extLst>
              <a:ext uri="{FF2B5EF4-FFF2-40B4-BE49-F238E27FC236}">
                <a16:creationId xmlns:a16="http://schemas.microsoft.com/office/drawing/2014/main" id="{E7475A55-544D-4698-5996-EE70468F271F}"/>
              </a:ext>
            </a:extLst>
          </p:cNvPr>
          <p:cNvSpPr txBox="1"/>
          <p:nvPr/>
        </p:nvSpPr>
        <p:spPr>
          <a:xfrm>
            <a:off x="8584651" y="1646202"/>
            <a:ext cx="522900" cy="338554"/>
          </a:xfrm>
          <a:prstGeom prst="rect">
            <a:avLst/>
          </a:prstGeom>
          <a:solidFill>
            <a:schemeClr val="accent6">
              <a:lumMod val="20000"/>
              <a:lumOff val="80000"/>
            </a:schemeClr>
          </a:solidFill>
        </p:spPr>
        <p:txBody>
          <a:bodyPr wrap="none" rtlCol="0">
            <a:spAutoFit/>
          </a:bodyPr>
          <a:lstStyle/>
          <a:p>
            <a:r>
              <a:rPr lang="en-BE" sz="1600" dirty="0">
                <a:solidFill>
                  <a:schemeClr val="tx2">
                    <a:lumMod val="40000"/>
                    <a:lumOff val="60000"/>
                  </a:schemeClr>
                </a:solidFill>
              </a:rPr>
              <a:t>N</a:t>
            </a:r>
            <a:r>
              <a:rPr lang="en-BE" sz="1600" baseline="-25000" dirty="0">
                <a:solidFill>
                  <a:schemeClr val="tx2">
                    <a:lumMod val="40000"/>
                    <a:lumOff val="60000"/>
                  </a:schemeClr>
                </a:solidFill>
              </a:rPr>
              <a:t>2</a:t>
            </a:r>
            <a:r>
              <a:rPr lang="en-BE" sz="1600" dirty="0">
                <a:solidFill>
                  <a:schemeClr val="tx2">
                    <a:lumMod val="40000"/>
                    <a:lumOff val="60000"/>
                  </a:schemeClr>
                </a:solidFill>
              </a:rPr>
              <a:t>O</a:t>
            </a:r>
          </a:p>
        </p:txBody>
      </p:sp>
      <p:sp>
        <p:nvSpPr>
          <p:cNvPr id="3" name="TextBox 2">
            <a:hlinkClick r:id="rId7" action="ppaction://hlinksldjump"/>
            <a:extLst>
              <a:ext uri="{FF2B5EF4-FFF2-40B4-BE49-F238E27FC236}">
                <a16:creationId xmlns:a16="http://schemas.microsoft.com/office/drawing/2014/main" id="{F8AEE95B-1F88-67EB-1578-163E33FE5AD4}"/>
              </a:ext>
            </a:extLst>
          </p:cNvPr>
          <p:cNvSpPr txBox="1"/>
          <p:nvPr/>
        </p:nvSpPr>
        <p:spPr>
          <a:xfrm>
            <a:off x="8587056" y="2067263"/>
            <a:ext cx="518091" cy="338554"/>
          </a:xfrm>
          <a:prstGeom prst="rect">
            <a:avLst/>
          </a:prstGeom>
          <a:solidFill>
            <a:schemeClr val="accent6"/>
          </a:solidFill>
        </p:spPr>
        <p:txBody>
          <a:bodyPr wrap="none" rtlCol="0">
            <a:spAutoFit/>
          </a:bodyPr>
          <a:lstStyle/>
          <a:p>
            <a:r>
              <a:rPr lang="en-BE" sz="1600" dirty="0"/>
              <a:t>H</a:t>
            </a:r>
            <a:r>
              <a:rPr lang="en-BE" sz="1600" baseline="-25000" dirty="0"/>
              <a:t>2</a:t>
            </a:r>
            <a:r>
              <a:rPr lang="en-BE" sz="1600" dirty="0"/>
              <a:t>O</a:t>
            </a:r>
          </a:p>
        </p:txBody>
      </p:sp>
      <p:sp>
        <p:nvSpPr>
          <p:cNvPr id="5" name="TextBox 4">
            <a:hlinkClick r:id="rId8" action="ppaction://hlinksldjump"/>
            <a:extLst>
              <a:ext uri="{FF2B5EF4-FFF2-40B4-BE49-F238E27FC236}">
                <a16:creationId xmlns:a16="http://schemas.microsoft.com/office/drawing/2014/main" id="{25C3A128-11AB-7C91-7D5B-8DED7D55995A}"/>
              </a:ext>
            </a:extLst>
          </p:cNvPr>
          <p:cNvSpPr txBox="1"/>
          <p:nvPr/>
        </p:nvSpPr>
        <p:spPr>
          <a:xfrm>
            <a:off x="8512516" y="2488324"/>
            <a:ext cx="651140" cy="338554"/>
          </a:xfrm>
          <a:prstGeom prst="rect">
            <a:avLst/>
          </a:prstGeom>
          <a:solidFill>
            <a:schemeClr val="accent6"/>
          </a:solidFill>
        </p:spPr>
        <p:txBody>
          <a:bodyPr wrap="none" rtlCol="0">
            <a:spAutoFit/>
          </a:bodyPr>
          <a:lstStyle/>
          <a:p>
            <a:r>
              <a:rPr lang="en-BE" sz="1600" dirty="0"/>
              <a:t>HNO</a:t>
            </a:r>
            <a:r>
              <a:rPr lang="en-BE" sz="1600" baseline="-25000" dirty="0"/>
              <a:t>3</a:t>
            </a:r>
            <a:endParaRPr lang="en-BE" sz="1600" dirty="0"/>
          </a:p>
        </p:txBody>
      </p:sp>
      <p:sp>
        <p:nvSpPr>
          <p:cNvPr id="6" name="TextBox 5">
            <a:hlinkClick r:id="rId9" action="ppaction://hlinksldjump"/>
            <a:extLst>
              <a:ext uri="{FF2B5EF4-FFF2-40B4-BE49-F238E27FC236}">
                <a16:creationId xmlns:a16="http://schemas.microsoft.com/office/drawing/2014/main" id="{CC278F77-E714-129B-BBAD-2B57842276AB}"/>
              </a:ext>
            </a:extLst>
          </p:cNvPr>
          <p:cNvSpPr txBox="1"/>
          <p:nvPr/>
        </p:nvSpPr>
        <p:spPr>
          <a:xfrm>
            <a:off x="8614307" y="2909385"/>
            <a:ext cx="468398" cy="338554"/>
          </a:xfrm>
          <a:prstGeom prst="rect">
            <a:avLst/>
          </a:prstGeom>
          <a:solidFill>
            <a:schemeClr val="accent6"/>
          </a:solidFill>
        </p:spPr>
        <p:txBody>
          <a:bodyPr wrap="none" rtlCol="0">
            <a:spAutoFit/>
          </a:bodyPr>
          <a:lstStyle/>
          <a:p>
            <a:r>
              <a:rPr lang="en-BE" sz="1600" dirty="0"/>
              <a:t>HCl</a:t>
            </a:r>
          </a:p>
        </p:txBody>
      </p:sp>
      <p:sp>
        <p:nvSpPr>
          <p:cNvPr id="7" name="TextBox 6">
            <a:hlinkClick r:id="rId10" action="ppaction://hlinksldjump"/>
            <a:extLst>
              <a:ext uri="{FF2B5EF4-FFF2-40B4-BE49-F238E27FC236}">
                <a16:creationId xmlns:a16="http://schemas.microsoft.com/office/drawing/2014/main" id="{D9A64A99-1938-FEF8-EE0C-B885EA9B05DD}"/>
              </a:ext>
            </a:extLst>
          </p:cNvPr>
          <p:cNvSpPr txBox="1"/>
          <p:nvPr/>
        </p:nvSpPr>
        <p:spPr>
          <a:xfrm>
            <a:off x="8610299" y="3330446"/>
            <a:ext cx="476412" cy="338554"/>
          </a:xfrm>
          <a:prstGeom prst="rect">
            <a:avLst/>
          </a:prstGeom>
          <a:solidFill>
            <a:schemeClr val="accent6"/>
          </a:solidFill>
        </p:spPr>
        <p:txBody>
          <a:bodyPr wrap="none" rtlCol="0">
            <a:spAutoFit/>
          </a:bodyPr>
          <a:lstStyle/>
          <a:p>
            <a:r>
              <a:rPr lang="en-BE" sz="1600" dirty="0"/>
              <a:t>ClO</a:t>
            </a:r>
          </a:p>
        </p:txBody>
      </p:sp>
      <p:sp>
        <p:nvSpPr>
          <p:cNvPr id="8" name="TextBox 7">
            <a:hlinkClick r:id="rId11" action="ppaction://hlinksldjump"/>
            <a:extLst>
              <a:ext uri="{FF2B5EF4-FFF2-40B4-BE49-F238E27FC236}">
                <a16:creationId xmlns:a16="http://schemas.microsoft.com/office/drawing/2014/main" id="{54D3458E-9578-2AA9-C116-84E67DD927C9}"/>
              </a:ext>
            </a:extLst>
          </p:cNvPr>
          <p:cNvSpPr txBox="1"/>
          <p:nvPr/>
        </p:nvSpPr>
        <p:spPr>
          <a:xfrm>
            <a:off x="8659191" y="3751507"/>
            <a:ext cx="389850" cy="338554"/>
          </a:xfrm>
          <a:prstGeom prst="rect">
            <a:avLst/>
          </a:prstGeom>
          <a:solidFill>
            <a:schemeClr val="accent6"/>
          </a:solidFill>
        </p:spPr>
        <p:txBody>
          <a:bodyPr wrap="none" rtlCol="0">
            <a:spAutoFit/>
          </a:bodyPr>
          <a:lstStyle/>
          <a:p>
            <a:r>
              <a:rPr lang="en-BE" sz="1600" dirty="0"/>
              <a:t>O</a:t>
            </a:r>
            <a:r>
              <a:rPr lang="en-BE" sz="1600" baseline="-25000" dirty="0"/>
              <a:t>3</a:t>
            </a:r>
            <a:endParaRPr lang="en-BE" sz="1600" dirty="0"/>
          </a:p>
        </p:txBody>
      </p:sp>
    </p:spTree>
    <p:extLst>
      <p:ext uri="{BB962C8B-B14F-4D97-AF65-F5344CB8AC3E}">
        <p14:creationId xmlns:p14="http://schemas.microsoft.com/office/powerpoint/2010/main" val="198095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32D2AF6-E4F2-592D-14F3-5FA3AE89FEED}"/>
              </a:ext>
            </a:extLst>
          </p:cNvPr>
          <p:cNvGrpSpPr/>
          <p:nvPr/>
        </p:nvGrpSpPr>
        <p:grpSpPr>
          <a:xfrm>
            <a:off x="764687" y="1958286"/>
            <a:ext cx="7607229" cy="2842263"/>
            <a:chOff x="908121" y="1958286"/>
            <a:chExt cx="7607229" cy="2842263"/>
          </a:xfrm>
        </p:grpSpPr>
        <p:pic>
          <p:nvPicPr>
            <p:cNvPr id="33" name="Picture 32">
              <a:extLst>
                <a:ext uri="{FF2B5EF4-FFF2-40B4-BE49-F238E27FC236}">
                  <a16:creationId xmlns:a16="http://schemas.microsoft.com/office/drawing/2014/main" id="{D913793D-EFC3-C992-0892-0407F1D38583}"/>
                </a:ext>
              </a:extLst>
            </p:cNvPr>
            <p:cNvPicPr>
              <a:picLocks noChangeAspect="1"/>
            </p:cNvPicPr>
            <p:nvPr/>
          </p:nvPicPr>
          <p:blipFill>
            <a:blip r:embed="rId3"/>
            <a:stretch>
              <a:fillRect/>
            </a:stretch>
          </p:blipFill>
          <p:spPr>
            <a:xfrm>
              <a:off x="4851471" y="1958286"/>
              <a:ext cx="3663879" cy="2842263"/>
            </a:xfrm>
            <a:prstGeom prst="rect">
              <a:avLst/>
            </a:prstGeom>
          </p:spPr>
        </p:pic>
        <p:pic>
          <p:nvPicPr>
            <p:cNvPr id="31" name="Picture 30">
              <a:extLst>
                <a:ext uri="{FF2B5EF4-FFF2-40B4-BE49-F238E27FC236}">
                  <a16:creationId xmlns:a16="http://schemas.microsoft.com/office/drawing/2014/main" id="{BF85AACC-8675-3542-0FBC-D60E721186F8}"/>
                </a:ext>
              </a:extLst>
            </p:cNvPr>
            <p:cNvPicPr>
              <a:picLocks noChangeAspect="1"/>
            </p:cNvPicPr>
            <p:nvPr/>
          </p:nvPicPr>
          <p:blipFill>
            <a:blip r:embed="rId4"/>
            <a:stretch>
              <a:fillRect/>
            </a:stretch>
          </p:blipFill>
          <p:spPr>
            <a:xfrm>
              <a:off x="908121" y="1966168"/>
              <a:ext cx="3663879" cy="2826499"/>
            </a:xfrm>
            <a:prstGeom prst="rect">
              <a:avLst/>
            </a:prstGeom>
          </p:spPr>
        </p:pic>
      </p:grpSp>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50" y="162000"/>
            <a:ext cx="7886700" cy="698400"/>
          </a:xfrm>
        </p:spPr>
        <p:txBody>
          <a:bodyPr>
            <a:normAutofit/>
          </a:bodyPr>
          <a:lstStyle/>
          <a:p>
            <a:r>
              <a:rPr lang="fr" sz="2800" b="1" dirty="0" err="1">
                <a:solidFill>
                  <a:schemeClr val="accent6"/>
                </a:solidFill>
              </a:rPr>
              <a:t>Dehydration</a:t>
            </a:r>
            <a:r>
              <a:rPr lang="fr" sz="2800" b="1" dirty="0">
                <a:solidFill>
                  <a:schemeClr val="accent6"/>
                </a:solidFill>
              </a:rPr>
              <a:t>: H</a:t>
            </a:r>
            <a:r>
              <a:rPr lang="fr" sz="2800" b="1" baseline="-25000" dirty="0">
                <a:solidFill>
                  <a:schemeClr val="accent6"/>
                </a:solidFill>
              </a:rPr>
              <a:t>2</a:t>
            </a:r>
            <a:r>
              <a:rPr lang="fr" sz="2800" b="1" dirty="0">
                <a:solidFill>
                  <a:schemeClr val="accent6"/>
                </a:solidFill>
              </a:rPr>
              <a:t>O </a:t>
            </a:r>
            <a:endParaRPr lang="en-BE" sz="2800" b="1" dirty="0">
              <a:solidFill>
                <a:srgbClr val="C00000"/>
              </a:solidFill>
            </a:endParaRP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6"/>
          </a:solidFill>
        </p:spPr>
        <p:txBody>
          <a:bodyPr wrap="square" rtlCol="0">
            <a:spAutoFit/>
          </a:bodyPr>
          <a:lstStyle/>
          <a:p>
            <a:pPr algn="ctr"/>
            <a:r>
              <a:rPr lang="en-US" sz="2800" dirty="0">
                <a:solidFill>
                  <a:srgbClr val="002060"/>
                </a:solidFill>
              </a:rPr>
              <a:t>Evaluation against BRAM</a:t>
            </a:r>
            <a:endParaRPr lang="en-BE" sz="2800" dirty="0">
              <a:solidFill>
                <a:srgbClr val="002060"/>
              </a:solidFill>
            </a:endParaRPr>
          </a:p>
        </p:txBody>
      </p:sp>
      <p:sp>
        <p:nvSpPr>
          <p:cNvPr id="9" name="Google Shape;103;g1d6b38f6606_0_57">
            <a:extLst>
              <a:ext uri="{FF2B5EF4-FFF2-40B4-BE49-F238E27FC236}">
                <a16:creationId xmlns:a16="http://schemas.microsoft.com/office/drawing/2014/main" id="{319D81B3-DAB3-E764-B288-C3785BD36684}"/>
              </a:ext>
            </a:extLst>
          </p:cNvPr>
          <p:cNvSpPr txBox="1">
            <a:spLocks noGrp="1"/>
          </p:cNvSpPr>
          <p:nvPr>
            <p:ph idx="1"/>
          </p:nvPr>
        </p:nvSpPr>
        <p:spPr>
          <a:xfrm>
            <a:off x="628650" y="914400"/>
            <a:ext cx="7886700" cy="1199272"/>
          </a:xfrm>
          <a:prstGeom prst="rect">
            <a:avLst/>
          </a:prstGeom>
          <a:noFill/>
          <a:ln>
            <a:noFill/>
          </a:ln>
        </p:spPr>
        <p:txBody>
          <a:bodyPr spcFirstLastPara="1" wrap="square" lIns="91425" tIns="91425" rIns="91425" bIns="91425" anchor="t" anchorCtr="0">
            <a:spAutoFit/>
          </a:bodyPr>
          <a:lstStyle/>
          <a:p>
            <a:pPr marL="0" lvl="0" indent="0">
              <a:spcBef>
                <a:spcPts val="0"/>
              </a:spcBef>
              <a:spcAft>
                <a:spcPts val="1000"/>
              </a:spcAft>
              <a:buNone/>
            </a:pPr>
            <a:r>
              <a:rPr lang="en-US" sz="1600" dirty="0">
                <a:solidFill>
                  <a:srgbClr val="002060"/>
                </a:solidFill>
                <a:latin typeface="+mj-lt"/>
                <a:ea typeface="Calibri"/>
                <a:cs typeface="Calibri"/>
                <a:sym typeface="Calibri"/>
              </a:rPr>
              <a:t>Dehydration too fast in Antarctic due to ice PSC param. </a:t>
            </a:r>
            <a:br>
              <a:rPr lang="en-US" sz="1600" dirty="0">
                <a:solidFill>
                  <a:srgbClr val="002060"/>
                </a:solidFill>
                <a:latin typeface="+mj-lt"/>
                <a:ea typeface="Calibri"/>
                <a:cs typeface="Calibri"/>
                <a:sym typeface="Calibri"/>
              </a:rPr>
            </a:br>
            <a:r>
              <a:rPr lang="en-US" sz="1600" dirty="0">
                <a:solidFill>
                  <a:srgbClr val="002060"/>
                </a:solidFill>
                <a:latin typeface="+mj-lt"/>
                <a:ea typeface="Calibri"/>
                <a:cs typeface="Calibri"/>
                <a:sym typeface="Calibri"/>
              </a:rPr>
              <a:t>Biases up to -15% in August 2020 (exceptional year!). </a:t>
            </a:r>
            <a:br>
              <a:rPr lang="en-US" sz="1600" dirty="0">
                <a:solidFill>
                  <a:srgbClr val="002060"/>
                </a:solidFill>
                <a:latin typeface="+mj-lt"/>
                <a:ea typeface="Calibri"/>
                <a:cs typeface="Calibri"/>
                <a:sym typeface="Calibri"/>
              </a:rPr>
            </a:br>
            <a:r>
              <a:rPr lang="en-US" sz="1600" dirty="0">
                <a:solidFill>
                  <a:srgbClr val="002060"/>
                </a:solidFill>
                <a:latin typeface="+mj-lt"/>
                <a:ea typeface="Calibri"/>
                <a:cs typeface="Calibri"/>
                <a:sym typeface="Calibri"/>
              </a:rPr>
              <a:t>Arctic very good: biases always &lt; 3% - no ice PSC in Arctic, even in 2011 and 2020. </a:t>
            </a:r>
            <a:br>
              <a:rPr lang="en-US" sz="1600" dirty="0">
                <a:solidFill>
                  <a:srgbClr val="002060"/>
                </a:solidFill>
                <a:latin typeface="+mj-lt"/>
                <a:ea typeface="Calibri"/>
                <a:cs typeface="Calibri"/>
                <a:sym typeface="Calibri"/>
              </a:rPr>
            </a:br>
            <a:r>
              <a:rPr lang="en-US" sz="1600" dirty="0">
                <a:solidFill>
                  <a:srgbClr val="002060"/>
                </a:solidFill>
                <a:latin typeface="+mj-lt"/>
                <a:ea typeface="Calibri"/>
                <a:cs typeface="Calibri"/>
                <a:sym typeface="Calibri"/>
              </a:rPr>
              <a:t>Overall biases remain limited for 7 events with very different meteorological conditions. </a:t>
            </a:r>
          </a:p>
        </p:txBody>
      </p:sp>
      <p:sp>
        <p:nvSpPr>
          <p:cNvPr id="34" name="Slide Number Placeholder 33">
            <a:extLst>
              <a:ext uri="{FF2B5EF4-FFF2-40B4-BE49-F238E27FC236}">
                <a16:creationId xmlns:a16="http://schemas.microsoft.com/office/drawing/2014/main" id="{064197FB-8DC5-31E5-81BE-DEA9E207C185}"/>
              </a:ext>
            </a:extLst>
          </p:cNvPr>
          <p:cNvSpPr>
            <a:spLocks noGrp="1"/>
          </p:cNvSpPr>
          <p:nvPr>
            <p:ph type="sldNum" sz="quarter" idx="12"/>
          </p:nvPr>
        </p:nvSpPr>
        <p:spPr/>
        <p:txBody>
          <a:bodyPr/>
          <a:lstStyle/>
          <a:p>
            <a:fld id="{9508981D-8BAF-0B49-A505-A3DB90FF2743}" type="slidenum">
              <a:rPr lang="en-BE" smtClean="0"/>
              <a:t>23</a:t>
            </a:fld>
            <a:r>
              <a:rPr lang="en-BE"/>
              <a:t>/30</a:t>
            </a:r>
            <a:endParaRPr lang="en-BE" dirty="0"/>
          </a:p>
        </p:txBody>
      </p:sp>
      <p:grpSp>
        <p:nvGrpSpPr>
          <p:cNvPr id="35" name="Group 34">
            <a:extLst>
              <a:ext uri="{FF2B5EF4-FFF2-40B4-BE49-F238E27FC236}">
                <a16:creationId xmlns:a16="http://schemas.microsoft.com/office/drawing/2014/main" id="{708D5A46-C760-15D4-0E65-C2F345E397ED}"/>
              </a:ext>
            </a:extLst>
          </p:cNvPr>
          <p:cNvGrpSpPr/>
          <p:nvPr/>
        </p:nvGrpSpPr>
        <p:grpSpPr>
          <a:xfrm>
            <a:off x="628650" y="4888777"/>
            <a:ext cx="8387347" cy="230832"/>
            <a:chOff x="3070451" y="4641640"/>
            <a:chExt cx="8387347" cy="230832"/>
          </a:xfrm>
        </p:grpSpPr>
        <p:sp>
          <p:nvSpPr>
            <p:cNvPr id="36" name="Right Arrow 35">
              <a:hlinkClick r:id="" action="ppaction://hlinkshowjump?jump=nextslide"/>
              <a:extLst>
                <a:ext uri="{FF2B5EF4-FFF2-40B4-BE49-F238E27FC236}">
                  <a16:creationId xmlns:a16="http://schemas.microsoft.com/office/drawing/2014/main" id="{15331AAB-8919-EE59-179D-13CAE877665F}"/>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7" name="Right Arrow 36">
              <a:hlinkClick r:id="" action="ppaction://hlinkshowjump?jump=previousslide"/>
              <a:extLst>
                <a:ext uri="{FF2B5EF4-FFF2-40B4-BE49-F238E27FC236}">
                  <a16:creationId xmlns:a16="http://schemas.microsoft.com/office/drawing/2014/main" id="{81716BB2-567D-94FC-8C41-C156EE3524D8}"/>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8" name="TextBox 37">
              <a:extLst>
                <a:ext uri="{FF2B5EF4-FFF2-40B4-BE49-F238E27FC236}">
                  <a16:creationId xmlns:a16="http://schemas.microsoft.com/office/drawing/2014/main" id="{D508CEB8-0F89-C14B-A632-6E8418E045D0}"/>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9" name="TextBox 38">
              <a:extLst>
                <a:ext uri="{FF2B5EF4-FFF2-40B4-BE49-F238E27FC236}">
                  <a16:creationId xmlns:a16="http://schemas.microsoft.com/office/drawing/2014/main" id="{475A5B87-1A5C-E579-C48E-C25DF4E09659}"/>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5" action="ppaction://hlinksldjump"/>
                </a:rPr>
                <a:t>Concl</a:t>
              </a:r>
              <a:r>
                <a:rPr lang="en-BE" sz="900" dirty="0">
                  <a:latin typeface="Century Gothic" panose="020B0502020202020204" pitchFamily="34" charset="0"/>
                </a:rPr>
                <a:t>.</a:t>
              </a:r>
            </a:p>
          </p:txBody>
        </p:sp>
      </p:grpSp>
      <p:sp>
        <p:nvSpPr>
          <p:cNvPr id="5" name="TextBox 4">
            <a:hlinkClick r:id="rId6" action="ppaction://hlinksldjump"/>
            <a:extLst>
              <a:ext uri="{FF2B5EF4-FFF2-40B4-BE49-F238E27FC236}">
                <a16:creationId xmlns:a16="http://schemas.microsoft.com/office/drawing/2014/main" id="{34E21F0A-79ED-9F43-A906-8A74DEB3A61D}"/>
              </a:ext>
            </a:extLst>
          </p:cNvPr>
          <p:cNvSpPr txBox="1"/>
          <p:nvPr/>
        </p:nvSpPr>
        <p:spPr>
          <a:xfrm>
            <a:off x="8584651" y="1646202"/>
            <a:ext cx="522900" cy="338554"/>
          </a:xfrm>
          <a:prstGeom prst="rect">
            <a:avLst/>
          </a:prstGeom>
          <a:solidFill>
            <a:schemeClr val="accent6"/>
          </a:solidFill>
        </p:spPr>
        <p:txBody>
          <a:bodyPr wrap="none" rtlCol="0">
            <a:spAutoFit/>
          </a:bodyPr>
          <a:lstStyle/>
          <a:p>
            <a:r>
              <a:rPr lang="en-BE" sz="1600" dirty="0"/>
              <a:t>N</a:t>
            </a:r>
            <a:r>
              <a:rPr lang="en-BE" sz="1600" baseline="-25000" dirty="0"/>
              <a:t>2</a:t>
            </a:r>
            <a:r>
              <a:rPr lang="en-BE" sz="1600" dirty="0"/>
              <a:t>O</a:t>
            </a:r>
          </a:p>
        </p:txBody>
      </p:sp>
      <p:sp>
        <p:nvSpPr>
          <p:cNvPr id="6" name="TextBox 5">
            <a:hlinkClick r:id="rId7" action="ppaction://hlinksldjump"/>
            <a:extLst>
              <a:ext uri="{FF2B5EF4-FFF2-40B4-BE49-F238E27FC236}">
                <a16:creationId xmlns:a16="http://schemas.microsoft.com/office/drawing/2014/main" id="{1CF78450-5AB2-18CF-2F07-C98A733F61D9}"/>
              </a:ext>
            </a:extLst>
          </p:cNvPr>
          <p:cNvSpPr txBox="1"/>
          <p:nvPr/>
        </p:nvSpPr>
        <p:spPr>
          <a:xfrm>
            <a:off x="8587056" y="2067263"/>
            <a:ext cx="518091" cy="338554"/>
          </a:xfrm>
          <a:prstGeom prst="rect">
            <a:avLst/>
          </a:prstGeom>
          <a:solidFill>
            <a:schemeClr val="accent6">
              <a:lumMod val="20000"/>
              <a:lumOff val="80000"/>
            </a:schemeClr>
          </a:solidFill>
        </p:spPr>
        <p:txBody>
          <a:bodyPr wrap="none" rtlCol="0">
            <a:spAutoFit/>
          </a:bodyPr>
          <a:lstStyle/>
          <a:p>
            <a:r>
              <a:rPr lang="en-BE" sz="1600" dirty="0">
                <a:solidFill>
                  <a:schemeClr val="tx2">
                    <a:lumMod val="40000"/>
                    <a:lumOff val="60000"/>
                  </a:schemeClr>
                </a:solidFill>
              </a:rPr>
              <a:t>H</a:t>
            </a:r>
            <a:r>
              <a:rPr lang="en-BE" sz="1600" baseline="-25000" dirty="0">
                <a:solidFill>
                  <a:schemeClr val="tx2">
                    <a:lumMod val="40000"/>
                    <a:lumOff val="60000"/>
                  </a:schemeClr>
                </a:solidFill>
              </a:rPr>
              <a:t>2</a:t>
            </a:r>
            <a:r>
              <a:rPr lang="en-BE" sz="1600" dirty="0">
                <a:solidFill>
                  <a:schemeClr val="tx2">
                    <a:lumMod val="40000"/>
                    <a:lumOff val="60000"/>
                  </a:schemeClr>
                </a:solidFill>
              </a:rPr>
              <a:t>O</a:t>
            </a:r>
          </a:p>
        </p:txBody>
      </p:sp>
      <p:sp>
        <p:nvSpPr>
          <p:cNvPr id="7" name="TextBox 6">
            <a:hlinkClick r:id="rId8" action="ppaction://hlinksldjump"/>
            <a:extLst>
              <a:ext uri="{FF2B5EF4-FFF2-40B4-BE49-F238E27FC236}">
                <a16:creationId xmlns:a16="http://schemas.microsoft.com/office/drawing/2014/main" id="{4F9C3263-B6A2-3797-C854-F94ACC136807}"/>
              </a:ext>
            </a:extLst>
          </p:cNvPr>
          <p:cNvSpPr txBox="1"/>
          <p:nvPr/>
        </p:nvSpPr>
        <p:spPr>
          <a:xfrm>
            <a:off x="8512516" y="2488324"/>
            <a:ext cx="651140" cy="338554"/>
          </a:xfrm>
          <a:prstGeom prst="rect">
            <a:avLst/>
          </a:prstGeom>
          <a:solidFill>
            <a:schemeClr val="accent6"/>
          </a:solidFill>
        </p:spPr>
        <p:txBody>
          <a:bodyPr wrap="none" rtlCol="0">
            <a:spAutoFit/>
          </a:bodyPr>
          <a:lstStyle/>
          <a:p>
            <a:r>
              <a:rPr lang="en-BE" sz="1600" dirty="0"/>
              <a:t>HNO</a:t>
            </a:r>
            <a:r>
              <a:rPr lang="en-BE" sz="1600" baseline="-25000" dirty="0"/>
              <a:t>3</a:t>
            </a:r>
            <a:endParaRPr lang="en-BE" sz="1600" dirty="0"/>
          </a:p>
        </p:txBody>
      </p:sp>
      <p:sp>
        <p:nvSpPr>
          <p:cNvPr id="8" name="TextBox 7">
            <a:hlinkClick r:id="rId9" action="ppaction://hlinksldjump"/>
            <a:extLst>
              <a:ext uri="{FF2B5EF4-FFF2-40B4-BE49-F238E27FC236}">
                <a16:creationId xmlns:a16="http://schemas.microsoft.com/office/drawing/2014/main" id="{BDDFF917-012F-1999-DAB2-CE459D0CAA8E}"/>
              </a:ext>
            </a:extLst>
          </p:cNvPr>
          <p:cNvSpPr txBox="1"/>
          <p:nvPr/>
        </p:nvSpPr>
        <p:spPr>
          <a:xfrm>
            <a:off x="8614307" y="2909385"/>
            <a:ext cx="468398" cy="338554"/>
          </a:xfrm>
          <a:prstGeom prst="rect">
            <a:avLst/>
          </a:prstGeom>
          <a:solidFill>
            <a:schemeClr val="accent6"/>
          </a:solidFill>
        </p:spPr>
        <p:txBody>
          <a:bodyPr wrap="none" rtlCol="0">
            <a:spAutoFit/>
          </a:bodyPr>
          <a:lstStyle/>
          <a:p>
            <a:r>
              <a:rPr lang="en-BE" sz="1600" dirty="0"/>
              <a:t>HCl</a:t>
            </a:r>
          </a:p>
        </p:txBody>
      </p:sp>
      <p:sp>
        <p:nvSpPr>
          <p:cNvPr id="10" name="TextBox 9">
            <a:hlinkClick r:id="rId10" action="ppaction://hlinksldjump"/>
            <a:extLst>
              <a:ext uri="{FF2B5EF4-FFF2-40B4-BE49-F238E27FC236}">
                <a16:creationId xmlns:a16="http://schemas.microsoft.com/office/drawing/2014/main" id="{EA4D0191-1CBA-0ECF-75B0-85D995DAF5F3}"/>
              </a:ext>
            </a:extLst>
          </p:cNvPr>
          <p:cNvSpPr txBox="1"/>
          <p:nvPr/>
        </p:nvSpPr>
        <p:spPr>
          <a:xfrm>
            <a:off x="8610299" y="3330446"/>
            <a:ext cx="476412" cy="338554"/>
          </a:xfrm>
          <a:prstGeom prst="rect">
            <a:avLst/>
          </a:prstGeom>
          <a:solidFill>
            <a:schemeClr val="accent6"/>
          </a:solidFill>
        </p:spPr>
        <p:txBody>
          <a:bodyPr wrap="none" rtlCol="0">
            <a:spAutoFit/>
          </a:bodyPr>
          <a:lstStyle/>
          <a:p>
            <a:r>
              <a:rPr lang="en-BE" sz="1600" dirty="0"/>
              <a:t>ClO</a:t>
            </a:r>
          </a:p>
        </p:txBody>
      </p:sp>
      <p:sp>
        <p:nvSpPr>
          <p:cNvPr id="11" name="TextBox 10">
            <a:hlinkClick r:id="rId11" action="ppaction://hlinksldjump"/>
            <a:extLst>
              <a:ext uri="{FF2B5EF4-FFF2-40B4-BE49-F238E27FC236}">
                <a16:creationId xmlns:a16="http://schemas.microsoft.com/office/drawing/2014/main" id="{B5B0E7EA-5DA5-39D3-38AE-D61382A7A975}"/>
              </a:ext>
            </a:extLst>
          </p:cNvPr>
          <p:cNvSpPr txBox="1"/>
          <p:nvPr/>
        </p:nvSpPr>
        <p:spPr>
          <a:xfrm>
            <a:off x="8659191" y="3751507"/>
            <a:ext cx="389850" cy="338554"/>
          </a:xfrm>
          <a:prstGeom prst="rect">
            <a:avLst/>
          </a:prstGeom>
          <a:solidFill>
            <a:schemeClr val="accent6"/>
          </a:solidFill>
        </p:spPr>
        <p:txBody>
          <a:bodyPr wrap="none" rtlCol="0">
            <a:spAutoFit/>
          </a:bodyPr>
          <a:lstStyle/>
          <a:p>
            <a:r>
              <a:rPr lang="en-BE" sz="1600" dirty="0"/>
              <a:t>O</a:t>
            </a:r>
            <a:r>
              <a:rPr lang="en-BE" sz="1600" baseline="-25000" dirty="0"/>
              <a:t>3</a:t>
            </a:r>
            <a:endParaRPr lang="en-BE" sz="1600" dirty="0"/>
          </a:p>
        </p:txBody>
      </p:sp>
    </p:spTree>
    <p:extLst>
      <p:ext uri="{BB962C8B-B14F-4D97-AF65-F5344CB8AC3E}">
        <p14:creationId xmlns:p14="http://schemas.microsoft.com/office/powerpoint/2010/main" val="3389924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oogle Shape;126;g1d720f02211_1_20">
            <a:extLst>
              <a:ext uri="{FF2B5EF4-FFF2-40B4-BE49-F238E27FC236}">
                <a16:creationId xmlns:a16="http://schemas.microsoft.com/office/drawing/2014/main" id="{5329ACF8-4443-2D0B-46CA-CD069329A446}"/>
              </a:ext>
            </a:extLst>
          </p:cNvPr>
          <p:cNvPicPr preferRelativeResize="0"/>
          <p:nvPr/>
        </p:nvPicPr>
        <p:blipFill>
          <a:blip r:embed="rId3">
            <a:alphaModFix/>
          </a:blip>
          <a:stretch>
            <a:fillRect/>
          </a:stretch>
        </p:blipFill>
        <p:spPr>
          <a:xfrm>
            <a:off x="700102" y="3571422"/>
            <a:ext cx="3812591" cy="1158200"/>
          </a:xfrm>
          <a:prstGeom prst="rect">
            <a:avLst/>
          </a:prstGeom>
          <a:noFill/>
          <a:ln>
            <a:noFill/>
          </a:ln>
        </p:spPr>
      </p:pic>
      <p:pic>
        <p:nvPicPr>
          <p:cNvPr id="12" name="Google Shape;124;g1d720f02211_1_20">
            <a:extLst>
              <a:ext uri="{FF2B5EF4-FFF2-40B4-BE49-F238E27FC236}">
                <a16:creationId xmlns:a16="http://schemas.microsoft.com/office/drawing/2014/main" id="{EDF3B686-5357-E44E-77DA-EE22A4BECEB2}"/>
              </a:ext>
            </a:extLst>
          </p:cNvPr>
          <p:cNvPicPr preferRelativeResize="0"/>
          <p:nvPr/>
        </p:nvPicPr>
        <p:blipFill>
          <a:blip r:embed="rId4">
            <a:alphaModFix/>
          </a:blip>
          <a:stretch>
            <a:fillRect/>
          </a:stretch>
        </p:blipFill>
        <p:spPr>
          <a:xfrm>
            <a:off x="4677100" y="3571432"/>
            <a:ext cx="3812591" cy="1158190"/>
          </a:xfrm>
          <a:prstGeom prst="rect">
            <a:avLst/>
          </a:prstGeom>
          <a:noFill/>
          <a:ln>
            <a:noFill/>
          </a:ln>
        </p:spPr>
      </p:pic>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50" y="162000"/>
            <a:ext cx="7886700" cy="698400"/>
          </a:xfrm>
        </p:spPr>
        <p:txBody>
          <a:bodyPr>
            <a:normAutofit/>
          </a:bodyPr>
          <a:lstStyle/>
          <a:p>
            <a:r>
              <a:rPr lang="fr" sz="2800" b="1" dirty="0" err="1">
                <a:solidFill>
                  <a:srgbClr val="00B050"/>
                </a:solidFill>
              </a:rPr>
              <a:t>Heterogeneous</a:t>
            </a:r>
            <a:r>
              <a:rPr lang="fr" sz="2800" b="1" dirty="0">
                <a:solidFill>
                  <a:srgbClr val="00B050"/>
                </a:solidFill>
              </a:rPr>
              <a:t> </a:t>
            </a:r>
            <a:r>
              <a:rPr lang="fr" sz="2800" b="1" dirty="0" err="1">
                <a:solidFill>
                  <a:srgbClr val="00B050"/>
                </a:solidFill>
              </a:rPr>
              <a:t>chemistry</a:t>
            </a:r>
            <a:r>
              <a:rPr lang="fr" sz="2800" b="1" dirty="0">
                <a:solidFill>
                  <a:srgbClr val="00B050"/>
                </a:solidFill>
              </a:rPr>
              <a:t> and </a:t>
            </a:r>
            <a:r>
              <a:rPr lang="fr" sz="2800" b="1" dirty="0" err="1">
                <a:solidFill>
                  <a:srgbClr val="00B050"/>
                </a:solidFill>
              </a:rPr>
              <a:t>denitrification</a:t>
            </a:r>
            <a:r>
              <a:rPr lang="fr" sz="2800" b="1" dirty="0">
                <a:solidFill>
                  <a:srgbClr val="00B050"/>
                </a:solidFill>
              </a:rPr>
              <a:t>: HNO</a:t>
            </a:r>
            <a:r>
              <a:rPr lang="fr" sz="2800" b="1" baseline="-25000" dirty="0">
                <a:solidFill>
                  <a:srgbClr val="00B050"/>
                </a:solidFill>
              </a:rPr>
              <a:t>3</a:t>
            </a:r>
            <a:r>
              <a:rPr lang="fr" sz="2800" b="1" dirty="0">
                <a:solidFill>
                  <a:srgbClr val="00B050"/>
                </a:solidFill>
              </a:rPr>
              <a:t> </a:t>
            </a:r>
            <a:endParaRPr lang="en-BE" sz="2800" b="1" dirty="0">
              <a:solidFill>
                <a:srgbClr val="00B050"/>
              </a:solidFill>
            </a:endParaRP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6"/>
          </a:solidFill>
        </p:spPr>
        <p:txBody>
          <a:bodyPr wrap="square" rtlCol="0">
            <a:spAutoFit/>
          </a:bodyPr>
          <a:lstStyle/>
          <a:p>
            <a:pPr algn="ctr"/>
            <a:r>
              <a:rPr lang="en-US" sz="2800" dirty="0">
                <a:solidFill>
                  <a:srgbClr val="002060"/>
                </a:solidFill>
              </a:rPr>
              <a:t>Evaluation against BRAM</a:t>
            </a:r>
            <a:endParaRPr lang="en-BE" sz="2800" dirty="0">
              <a:solidFill>
                <a:srgbClr val="002060"/>
              </a:solidFill>
            </a:endParaRPr>
          </a:p>
        </p:txBody>
      </p:sp>
      <p:sp>
        <p:nvSpPr>
          <p:cNvPr id="9" name="Google Shape;103;g1d6b38f6606_0_57">
            <a:extLst>
              <a:ext uri="{FF2B5EF4-FFF2-40B4-BE49-F238E27FC236}">
                <a16:creationId xmlns:a16="http://schemas.microsoft.com/office/drawing/2014/main" id="{319D81B3-DAB3-E764-B288-C3785BD36684}"/>
              </a:ext>
            </a:extLst>
          </p:cNvPr>
          <p:cNvSpPr txBox="1">
            <a:spLocks noGrp="1"/>
          </p:cNvSpPr>
          <p:nvPr>
            <p:ph idx="1"/>
          </p:nvPr>
        </p:nvSpPr>
        <p:spPr>
          <a:xfrm>
            <a:off x="628650" y="914400"/>
            <a:ext cx="7886700" cy="1060773"/>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1000"/>
              </a:spcAft>
              <a:buNone/>
            </a:pPr>
            <a:r>
              <a:rPr lang="en-US" sz="1800" dirty="0">
                <a:solidFill>
                  <a:srgbClr val="002060"/>
                </a:solidFill>
                <a:latin typeface="+mj-lt"/>
                <a:ea typeface="Calibri"/>
                <a:cs typeface="Calibri"/>
                <a:sym typeface="Calibri"/>
              </a:rPr>
              <a:t>HNO</a:t>
            </a:r>
            <a:r>
              <a:rPr lang="en-US" sz="1800" baseline="-25000" dirty="0">
                <a:solidFill>
                  <a:srgbClr val="002060"/>
                </a:solidFill>
                <a:latin typeface="+mj-lt"/>
                <a:ea typeface="Calibri"/>
                <a:cs typeface="Calibri"/>
                <a:sym typeface="Calibri"/>
              </a:rPr>
              <a:t>3</a:t>
            </a:r>
            <a:r>
              <a:rPr lang="en-US" sz="1800" dirty="0">
                <a:solidFill>
                  <a:srgbClr val="002060"/>
                </a:solidFill>
                <a:latin typeface="+mj-lt"/>
                <a:ea typeface="Calibri"/>
                <a:cs typeface="Calibri"/>
                <a:sym typeface="Calibri"/>
              </a:rPr>
              <a:t> depletion is too intense once formation of NAT PSC kicks in (Antarctic all years; Arctic 2020). Causes: oversimplistic parameterization of PSC formation and of denitrification due to PSC sedimentation.</a:t>
            </a:r>
          </a:p>
        </p:txBody>
      </p:sp>
      <p:pic>
        <p:nvPicPr>
          <p:cNvPr id="3" name="Google Shape;123;g1d720f02211_1_20">
            <a:extLst>
              <a:ext uri="{FF2B5EF4-FFF2-40B4-BE49-F238E27FC236}">
                <a16:creationId xmlns:a16="http://schemas.microsoft.com/office/drawing/2014/main" id="{4A5BFBF6-645D-54C9-8993-B95BB8CF472A}"/>
              </a:ext>
            </a:extLst>
          </p:cNvPr>
          <p:cNvPicPr preferRelativeResize="0"/>
          <p:nvPr/>
        </p:nvPicPr>
        <p:blipFill rotWithShape="1">
          <a:blip r:embed="rId5">
            <a:alphaModFix/>
          </a:blip>
          <a:srcRect b="15239"/>
          <a:stretch/>
        </p:blipFill>
        <p:spPr>
          <a:xfrm>
            <a:off x="4702759" y="1879198"/>
            <a:ext cx="3812591" cy="1635109"/>
          </a:xfrm>
          <a:prstGeom prst="rect">
            <a:avLst/>
          </a:prstGeom>
          <a:noFill/>
          <a:ln>
            <a:noFill/>
          </a:ln>
        </p:spPr>
      </p:pic>
      <p:pic>
        <p:nvPicPr>
          <p:cNvPr id="13" name="Google Shape;125;g1d720f02211_1_20">
            <a:extLst>
              <a:ext uri="{FF2B5EF4-FFF2-40B4-BE49-F238E27FC236}">
                <a16:creationId xmlns:a16="http://schemas.microsoft.com/office/drawing/2014/main" id="{CF182DB8-4ED6-D8E7-55DA-71FA7F549CF4}"/>
              </a:ext>
            </a:extLst>
          </p:cNvPr>
          <p:cNvPicPr preferRelativeResize="0"/>
          <p:nvPr/>
        </p:nvPicPr>
        <p:blipFill rotWithShape="1">
          <a:blip r:embed="rId6">
            <a:alphaModFix/>
          </a:blip>
          <a:srcRect b="14886"/>
          <a:stretch/>
        </p:blipFill>
        <p:spPr>
          <a:xfrm>
            <a:off x="683782" y="1872392"/>
            <a:ext cx="3812591" cy="1641915"/>
          </a:xfrm>
          <a:prstGeom prst="rect">
            <a:avLst/>
          </a:prstGeom>
          <a:noFill/>
          <a:ln>
            <a:noFill/>
          </a:ln>
        </p:spPr>
      </p:pic>
      <p:sp>
        <p:nvSpPr>
          <p:cNvPr id="26" name="Slide Number Placeholder 25">
            <a:extLst>
              <a:ext uri="{FF2B5EF4-FFF2-40B4-BE49-F238E27FC236}">
                <a16:creationId xmlns:a16="http://schemas.microsoft.com/office/drawing/2014/main" id="{160F73D9-66C9-6F96-3E05-12E95E503C16}"/>
              </a:ext>
            </a:extLst>
          </p:cNvPr>
          <p:cNvSpPr>
            <a:spLocks noGrp="1"/>
          </p:cNvSpPr>
          <p:nvPr>
            <p:ph type="sldNum" sz="quarter" idx="12"/>
          </p:nvPr>
        </p:nvSpPr>
        <p:spPr/>
        <p:txBody>
          <a:bodyPr/>
          <a:lstStyle/>
          <a:p>
            <a:fld id="{9508981D-8BAF-0B49-A505-A3DB90FF2743}" type="slidenum">
              <a:rPr lang="en-BE" smtClean="0"/>
              <a:t>24</a:t>
            </a:fld>
            <a:r>
              <a:rPr lang="en-BE"/>
              <a:t>/30</a:t>
            </a:r>
            <a:endParaRPr lang="en-BE" dirty="0"/>
          </a:p>
        </p:txBody>
      </p:sp>
      <p:grpSp>
        <p:nvGrpSpPr>
          <p:cNvPr id="27" name="Group 26">
            <a:extLst>
              <a:ext uri="{FF2B5EF4-FFF2-40B4-BE49-F238E27FC236}">
                <a16:creationId xmlns:a16="http://schemas.microsoft.com/office/drawing/2014/main" id="{550837F7-B31C-290D-91EC-4E2E71595EB6}"/>
              </a:ext>
            </a:extLst>
          </p:cNvPr>
          <p:cNvGrpSpPr/>
          <p:nvPr/>
        </p:nvGrpSpPr>
        <p:grpSpPr>
          <a:xfrm>
            <a:off x="628650" y="4888777"/>
            <a:ext cx="8387347" cy="230832"/>
            <a:chOff x="3070451" y="4641640"/>
            <a:chExt cx="8387347" cy="230832"/>
          </a:xfrm>
        </p:grpSpPr>
        <p:sp>
          <p:nvSpPr>
            <p:cNvPr id="28" name="Right Arrow 27">
              <a:hlinkClick r:id="" action="ppaction://hlinkshowjump?jump=nextslide"/>
              <a:extLst>
                <a:ext uri="{FF2B5EF4-FFF2-40B4-BE49-F238E27FC236}">
                  <a16:creationId xmlns:a16="http://schemas.microsoft.com/office/drawing/2014/main" id="{0483079F-1827-F704-C692-87185CC22721}"/>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9" name="Right Arrow 28">
              <a:hlinkClick r:id="" action="ppaction://hlinkshowjump?jump=previousslide"/>
              <a:extLst>
                <a:ext uri="{FF2B5EF4-FFF2-40B4-BE49-F238E27FC236}">
                  <a16:creationId xmlns:a16="http://schemas.microsoft.com/office/drawing/2014/main" id="{E925BB8B-8D9E-90C2-2048-4E416C626D1E}"/>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0" name="TextBox 29">
              <a:extLst>
                <a:ext uri="{FF2B5EF4-FFF2-40B4-BE49-F238E27FC236}">
                  <a16:creationId xmlns:a16="http://schemas.microsoft.com/office/drawing/2014/main" id="{860F3DB9-122D-55FD-E53C-C9C1AD26F748}"/>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4483A5A2-E120-4B23-2D17-8D5A5168E0C6}"/>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7" action="ppaction://hlinksldjump"/>
                </a:rPr>
                <a:t>Concl</a:t>
              </a:r>
              <a:r>
                <a:rPr lang="en-BE" sz="900" dirty="0">
                  <a:latin typeface="Century Gothic" panose="020B0502020202020204" pitchFamily="34" charset="0"/>
                </a:rPr>
                <a:t>.</a:t>
              </a:r>
            </a:p>
          </p:txBody>
        </p:sp>
      </p:grpSp>
      <p:sp>
        <p:nvSpPr>
          <p:cNvPr id="5" name="TextBox 4">
            <a:hlinkClick r:id="rId8" action="ppaction://hlinksldjump"/>
            <a:extLst>
              <a:ext uri="{FF2B5EF4-FFF2-40B4-BE49-F238E27FC236}">
                <a16:creationId xmlns:a16="http://schemas.microsoft.com/office/drawing/2014/main" id="{DDD76921-675A-C971-92F6-F933FC9BE94F}"/>
              </a:ext>
            </a:extLst>
          </p:cNvPr>
          <p:cNvSpPr txBox="1"/>
          <p:nvPr/>
        </p:nvSpPr>
        <p:spPr>
          <a:xfrm>
            <a:off x="8584651" y="1646202"/>
            <a:ext cx="522900" cy="338554"/>
          </a:xfrm>
          <a:prstGeom prst="rect">
            <a:avLst/>
          </a:prstGeom>
          <a:solidFill>
            <a:schemeClr val="accent6"/>
          </a:solidFill>
        </p:spPr>
        <p:txBody>
          <a:bodyPr wrap="none" rtlCol="0">
            <a:spAutoFit/>
          </a:bodyPr>
          <a:lstStyle/>
          <a:p>
            <a:r>
              <a:rPr lang="en-BE" sz="1600" dirty="0"/>
              <a:t>N</a:t>
            </a:r>
            <a:r>
              <a:rPr lang="en-BE" sz="1600" baseline="-25000" dirty="0"/>
              <a:t>2</a:t>
            </a:r>
            <a:r>
              <a:rPr lang="en-BE" sz="1600" dirty="0"/>
              <a:t>O</a:t>
            </a:r>
          </a:p>
        </p:txBody>
      </p:sp>
      <p:sp>
        <p:nvSpPr>
          <p:cNvPr id="6" name="TextBox 5">
            <a:hlinkClick r:id="rId9" action="ppaction://hlinksldjump"/>
            <a:extLst>
              <a:ext uri="{FF2B5EF4-FFF2-40B4-BE49-F238E27FC236}">
                <a16:creationId xmlns:a16="http://schemas.microsoft.com/office/drawing/2014/main" id="{578DF0C7-0E34-4EE3-30F5-80C6A074CEB2}"/>
              </a:ext>
            </a:extLst>
          </p:cNvPr>
          <p:cNvSpPr txBox="1"/>
          <p:nvPr/>
        </p:nvSpPr>
        <p:spPr>
          <a:xfrm>
            <a:off x="8587056" y="2067263"/>
            <a:ext cx="518091" cy="338554"/>
          </a:xfrm>
          <a:prstGeom prst="rect">
            <a:avLst/>
          </a:prstGeom>
          <a:solidFill>
            <a:schemeClr val="accent6"/>
          </a:solidFill>
        </p:spPr>
        <p:txBody>
          <a:bodyPr wrap="none" rtlCol="0">
            <a:spAutoFit/>
          </a:bodyPr>
          <a:lstStyle/>
          <a:p>
            <a:r>
              <a:rPr lang="en-BE" sz="1600" dirty="0"/>
              <a:t>H</a:t>
            </a:r>
            <a:r>
              <a:rPr lang="en-BE" sz="1600" baseline="-25000" dirty="0"/>
              <a:t>2</a:t>
            </a:r>
            <a:r>
              <a:rPr lang="en-BE" sz="1600" dirty="0"/>
              <a:t>O</a:t>
            </a:r>
          </a:p>
        </p:txBody>
      </p:sp>
      <p:sp>
        <p:nvSpPr>
          <p:cNvPr id="7" name="TextBox 6">
            <a:hlinkClick r:id="rId10" action="ppaction://hlinksldjump"/>
            <a:extLst>
              <a:ext uri="{FF2B5EF4-FFF2-40B4-BE49-F238E27FC236}">
                <a16:creationId xmlns:a16="http://schemas.microsoft.com/office/drawing/2014/main" id="{7A6A9580-7F59-387A-5081-4C3A77768CBC}"/>
              </a:ext>
            </a:extLst>
          </p:cNvPr>
          <p:cNvSpPr txBox="1"/>
          <p:nvPr/>
        </p:nvSpPr>
        <p:spPr>
          <a:xfrm>
            <a:off x="8512516" y="2488324"/>
            <a:ext cx="651140" cy="338554"/>
          </a:xfrm>
          <a:prstGeom prst="rect">
            <a:avLst/>
          </a:prstGeom>
          <a:solidFill>
            <a:schemeClr val="accent6">
              <a:lumMod val="20000"/>
              <a:lumOff val="80000"/>
            </a:schemeClr>
          </a:solidFill>
        </p:spPr>
        <p:txBody>
          <a:bodyPr wrap="none" rtlCol="0">
            <a:spAutoFit/>
          </a:bodyPr>
          <a:lstStyle/>
          <a:p>
            <a:r>
              <a:rPr lang="en-BE" sz="1600" dirty="0">
                <a:solidFill>
                  <a:schemeClr val="tx2">
                    <a:lumMod val="40000"/>
                    <a:lumOff val="60000"/>
                  </a:schemeClr>
                </a:solidFill>
              </a:rPr>
              <a:t>HNO</a:t>
            </a:r>
            <a:r>
              <a:rPr lang="en-BE" sz="1600" baseline="-25000" dirty="0">
                <a:solidFill>
                  <a:schemeClr val="tx2">
                    <a:lumMod val="40000"/>
                    <a:lumOff val="60000"/>
                  </a:schemeClr>
                </a:solidFill>
              </a:rPr>
              <a:t>3</a:t>
            </a:r>
            <a:endParaRPr lang="en-BE" sz="1600" dirty="0">
              <a:solidFill>
                <a:schemeClr val="tx2">
                  <a:lumMod val="40000"/>
                  <a:lumOff val="60000"/>
                </a:schemeClr>
              </a:solidFill>
            </a:endParaRPr>
          </a:p>
        </p:txBody>
      </p:sp>
      <p:sp>
        <p:nvSpPr>
          <p:cNvPr id="8" name="TextBox 7">
            <a:hlinkClick r:id="rId11" action="ppaction://hlinksldjump"/>
            <a:extLst>
              <a:ext uri="{FF2B5EF4-FFF2-40B4-BE49-F238E27FC236}">
                <a16:creationId xmlns:a16="http://schemas.microsoft.com/office/drawing/2014/main" id="{3030E50E-44E6-9DFE-B680-9AF986733344}"/>
              </a:ext>
            </a:extLst>
          </p:cNvPr>
          <p:cNvSpPr txBox="1"/>
          <p:nvPr/>
        </p:nvSpPr>
        <p:spPr>
          <a:xfrm>
            <a:off x="8614307" y="2909385"/>
            <a:ext cx="468398" cy="338554"/>
          </a:xfrm>
          <a:prstGeom prst="rect">
            <a:avLst/>
          </a:prstGeom>
          <a:solidFill>
            <a:schemeClr val="accent6"/>
          </a:solidFill>
        </p:spPr>
        <p:txBody>
          <a:bodyPr wrap="none" rtlCol="0">
            <a:spAutoFit/>
          </a:bodyPr>
          <a:lstStyle/>
          <a:p>
            <a:r>
              <a:rPr lang="en-BE" sz="1600" dirty="0"/>
              <a:t>HCl</a:t>
            </a:r>
          </a:p>
        </p:txBody>
      </p:sp>
      <p:sp>
        <p:nvSpPr>
          <p:cNvPr id="10" name="TextBox 9">
            <a:hlinkClick r:id="rId12" action="ppaction://hlinksldjump"/>
            <a:extLst>
              <a:ext uri="{FF2B5EF4-FFF2-40B4-BE49-F238E27FC236}">
                <a16:creationId xmlns:a16="http://schemas.microsoft.com/office/drawing/2014/main" id="{0453BDDE-EB6E-E0C4-5326-B95F4C0D4845}"/>
              </a:ext>
            </a:extLst>
          </p:cNvPr>
          <p:cNvSpPr txBox="1"/>
          <p:nvPr/>
        </p:nvSpPr>
        <p:spPr>
          <a:xfrm>
            <a:off x="8610299" y="3330446"/>
            <a:ext cx="476412" cy="338554"/>
          </a:xfrm>
          <a:prstGeom prst="rect">
            <a:avLst/>
          </a:prstGeom>
          <a:solidFill>
            <a:schemeClr val="accent6"/>
          </a:solidFill>
        </p:spPr>
        <p:txBody>
          <a:bodyPr wrap="none" rtlCol="0">
            <a:spAutoFit/>
          </a:bodyPr>
          <a:lstStyle/>
          <a:p>
            <a:r>
              <a:rPr lang="en-BE" sz="1600" dirty="0"/>
              <a:t>ClO</a:t>
            </a:r>
          </a:p>
        </p:txBody>
      </p:sp>
      <p:sp>
        <p:nvSpPr>
          <p:cNvPr id="11" name="TextBox 10">
            <a:hlinkClick r:id="rId13" action="ppaction://hlinksldjump"/>
            <a:extLst>
              <a:ext uri="{FF2B5EF4-FFF2-40B4-BE49-F238E27FC236}">
                <a16:creationId xmlns:a16="http://schemas.microsoft.com/office/drawing/2014/main" id="{1F75979F-6590-D354-2FA2-8A3B48AD9AB2}"/>
              </a:ext>
            </a:extLst>
          </p:cNvPr>
          <p:cNvSpPr txBox="1"/>
          <p:nvPr/>
        </p:nvSpPr>
        <p:spPr>
          <a:xfrm>
            <a:off x="8659191" y="3751507"/>
            <a:ext cx="389850" cy="338554"/>
          </a:xfrm>
          <a:prstGeom prst="rect">
            <a:avLst/>
          </a:prstGeom>
          <a:solidFill>
            <a:schemeClr val="accent6"/>
          </a:solidFill>
        </p:spPr>
        <p:txBody>
          <a:bodyPr wrap="none" rtlCol="0">
            <a:spAutoFit/>
          </a:bodyPr>
          <a:lstStyle/>
          <a:p>
            <a:r>
              <a:rPr lang="en-BE" sz="1600" dirty="0"/>
              <a:t>O</a:t>
            </a:r>
            <a:r>
              <a:rPr lang="en-BE" sz="1600" baseline="-25000" dirty="0"/>
              <a:t>3</a:t>
            </a:r>
            <a:endParaRPr lang="en-BE" sz="1600" dirty="0"/>
          </a:p>
        </p:txBody>
      </p:sp>
    </p:spTree>
    <p:extLst>
      <p:ext uri="{BB962C8B-B14F-4D97-AF65-F5344CB8AC3E}">
        <p14:creationId xmlns:p14="http://schemas.microsoft.com/office/powerpoint/2010/main" val="3261010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136;g1d720f02211_1_37">
            <a:extLst>
              <a:ext uri="{FF2B5EF4-FFF2-40B4-BE49-F238E27FC236}">
                <a16:creationId xmlns:a16="http://schemas.microsoft.com/office/drawing/2014/main" id="{5C68E97C-58D1-3E9F-20FC-9B2C6E17BF0E}"/>
              </a:ext>
            </a:extLst>
          </p:cNvPr>
          <p:cNvPicPr preferRelativeResize="0"/>
          <p:nvPr/>
        </p:nvPicPr>
        <p:blipFill>
          <a:blip r:embed="rId3">
            <a:alphaModFix/>
          </a:blip>
          <a:stretch>
            <a:fillRect/>
          </a:stretch>
        </p:blipFill>
        <p:spPr>
          <a:xfrm>
            <a:off x="691942" y="3574207"/>
            <a:ext cx="3812591" cy="1145988"/>
          </a:xfrm>
          <a:prstGeom prst="rect">
            <a:avLst/>
          </a:prstGeom>
          <a:noFill/>
          <a:ln>
            <a:noFill/>
          </a:ln>
        </p:spPr>
      </p:pic>
      <p:pic>
        <p:nvPicPr>
          <p:cNvPr id="16" name="Google Shape;135;g1d720f02211_1_37">
            <a:extLst>
              <a:ext uri="{FF2B5EF4-FFF2-40B4-BE49-F238E27FC236}">
                <a16:creationId xmlns:a16="http://schemas.microsoft.com/office/drawing/2014/main" id="{8CC0120B-F01E-42F6-706C-44A73177C639}"/>
              </a:ext>
            </a:extLst>
          </p:cNvPr>
          <p:cNvPicPr preferRelativeResize="0"/>
          <p:nvPr/>
        </p:nvPicPr>
        <p:blipFill rotWithShape="1">
          <a:blip r:embed="rId4">
            <a:alphaModFix/>
          </a:blip>
          <a:srcRect b="15604"/>
          <a:stretch/>
        </p:blipFill>
        <p:spPr>
          <a:xfrm>
            <a:off x="683782" y="1869771"/>
            <a:ext cx="3812591" cy="1604375"/>
          </a:xfrm>
          <a:prstGeom prst="rect">
            <a:avLst/>
          </a:prstGeom>
          <a:noFill/>
          <a:ln>
            <a:noFill/>
          </a:ln>
        </p:spPr>
      </p:pic>
      <p:pic>
        <p:nvPicPr>
          <p:cNvPr id="15" name="Google Shape;134;g1d720f02211_1_37">
            <a:extLst>
              <a:ext uri="{FF2B5EF4-FFF2-40B4-BE49-F238E27FC236}">
                <a16:creationId xmlns:a16="http://schemas.microsoft.com/office/drawing/2014/main" id="{4C40BF6D-5847-2C7E-5265-91AC7D969820}"/>
              </a:ext>
            </a:extLst>
          </p:cNvPr>
          <p:cNvPicPr preferRelativeResize="0"/>
          <p:nvPr/>
        </p:nvPicPr>
        <p:blipFill>
          <a:blip r:embed="rId5">
            <a:alphaModFix/>
          </a:blip>
          <a:stretch>
            <a:fillRect/>
          </a:stretch>
        </p:blipFill>
        <p:spPr>
          <a:xfrm>
            <a:off x="4677100" y="3574207"/>
            <a:ext cx="3812602" cy="1145990"/>
          </a:xfrm>
          <a:prstGeom prst="rect">
            <a:avLst/>
          </a:prstGeom>
          <a:noFill/>
          <a:ln>
            <a:noFill/>
          </a:ln>
        </p:spPr>
      </p:pic>
      <p:pic>
        <p:nvPicPr>
          <p:cNvPr id="14" name="Google Shape;133;g1d720f02211_1_37">
            <a:extLst>
              <a:ext uri="{FF2B5EF4-FFF2-40B4-BE49-F238E27FC236}">
                <a16:creationId xmlns:a16="http://schemas.microsoft.com/office/drawing/2014/main" id="{638642EC-02AE-2B0F-35C5-A768F9964C84}"/>
              </a:ext>
            </a:extLst>
          </p:cNvPr>
          <p:cNvPicPr preferRelativeResize="0"/>
          <p:nvPr/>
        </p:nvPicPr>
        <p:blipFill rotWithShape="1">
          <a:blip r:embed="rId6">
            <a:alphaModFix/>
          </a:blip>
          <a:srcRect b="15604"/>
          <a:stretch/>
        </p:blipFill>
        <p:spPr>
          <a:xfrm>
            <a:off x="4702788" y="1900797"/>
            <a:ext cx="3812562" cy="1604369"/>
          </a:xfrm>
          <a:prstGeom prst="rect">
            <a:avLst/>
          </a:prstGeom>
          <a:noFill/>
          <a:ln>
            <a:noFill/>
          </a:ln>
        </p:spPr>
      </p:pic>
      <p:sp>
        <p:nvSpPr>
          <p:cNvPr id="11" name="Google Shape;103;g1d6b38f6606_0_57">
            <a:extLst>
              <a:ext uri="{FF2B5EF4-FFF2-40B4-BE49-F238E27FC236}">
                <a16:creationId xmlns:a16="http://schemas.microsoft.com/office/drawing/2014/main" id="{F1ADAA21-C563-55D6-B167-C2A5A777888B}"/>
              </a:ext>
            </a:extLst>
          </p:cNvPr>
          <p:cNvSpPr txBox="1">
            <a:spLocks/>
          </p:cNvSpPr>
          <p:nvPr/>
        </p:nvSpPr>
        <p:spPr>
          <a:xfrm>
            <a:off x="628650" y="914400"/>
            <a:ext cx="7886700" cy="1060773"/>
          </a:xfrm>
          <a:prstGeom prst="rect">
            <a:avLst/>
          </a:prstGeom>
          <a:noFill/>
          <a:ln>
            <a:noFill/>
          </a:ln>
        </p:spPr>
        <p:txBody>
          <a:bodyPr spcFirstLastPara="1" vert="horz" wrap="square" lIns="91425" tIns="91425" rIns="91425" bIns="91425"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000"/>
              </a:spcAft>
              <a:buNone/>
            </a:pPr>
            <a:r>
              <a:rPr lang="en-US" sz="1800" dirty="0">
                <a:solidFill>
                  <a:srgbClr val="002060"/>
                </a:solidFill>
                <a:latin typeface="+mj-lt"/>
                <a:ea typeface="Calibri"/>
                <a:cs typeface="Calibri"/>
                <a:sym typeface="Calibri"/>
              </a:rPr>
              <a:t>Very good results at start of season. Large interannual variability in biases but large overestimations in middle of all polar vortex seasons. These biases are prime target to guide potential improvements of the PSC parameterization.</a:t>
            </a:r>
            <a:endParaRPr lang="en-US" sz="3200" dirty="0">
              <a:solidFill>
                <a:srgbClr val="002060"/>
              </a:solidFill>
              <a:latin typeface="+mj-lt"/>
              <a:ea typeface="Calibri"/>
              <a:cs typeface="Calibri"/>
              <a:sym typeface="Calibri"/>
            </a:endParaRPr>
          </a:p>
        </p:txBody>
      </p:sp>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50" y="162000"/>
            <a:ext cx="7886700" cy="698400"/>
          </a:xfrm>
        </p:spPr>
        <p:txBody>
          <a:bodyPr/>
          <a:lstStyle/>
          <a:p>
            <a:r>
              <a:rPr lang="fr" sz="2800" b="1" dirty="0">
                <a:solidFill>
                  <a:srgbClr val="00B050"/>
                </a:solidFill>
              </a:rPr>
              <a:t>Key signature of PSC </a:t>
            </a:r>
            <a:r>
              <a:rPr lang="fr" sz="2800" b="1" dirty="0" err="1">
                <a:solidFill>
                  <a:srgbClr val="00B050"/>
                </a:solidFill>
              </a:rPr>
              <a:t>activity</a:t>
            </a:r>
            <a:r>
              <a:rPr lang="fr" sz="2800" b="1" dirty="0">
                <a:solidFill>
                  <a:srgbClr val="00B050"/>
                </a:solidFill>
              </a:rPr>
              <a:t>: </a:t>
            </a:r>
            <a:r>
              <a:rPr lang="fr" sz="2800" b="1" dirty="0" err="1">
                <a:solidFill>
                  <a:srgbClr val="00B050"/>
                </a:solidFill>
              </a:rPr>
              <a:t>HCl</a:t>
            </a:r>
            <a:endParaRPr lang="en-BE" sz="2800" b="1" dirty="0">
              <a:solidFill>
                <a:srgbClr val="00B050"/>
              </a:solidFill>
            </a:endParaRP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6"/>
          </a:solidFill>
        </p:spPr>
        <p:txBody>
          <a:bodyPr wrap="square" rtlCol="0">
            <a:spAutoFit/>
          </a:bodyPr>
          <a:lstStyle/>
          <a:p>
            <a:pPr algn="ctr"/>
            <a:r>
              <a:rPr lang="en-BE" sz="2800" dirty="0">
                <a:solidFill>
                  <a:srgbClr val="002060"/>
                </a:solidFill>
              </a:rPr>
              <a:t>AURA-MLS</a:t>
            </a:r>
          </a:p>
        </p:txBody>
      </p:sp>
      <p:sp>
        <p:nvSpPr>
          <p:cNvPr id="26" name="Slide Number Placeholder 25">
            <a:extLst>
              <a:ext uri="{FF2B5EF4-FFF2-40B4-BE49-F238E27FC236}">
                <a16:creationId xmlns:a16="http://schemas.microsoft.com/office/drawing/2014/main" id="{1167A17E-C812-F2CB-0B87-A3A75B5883DC}"/>
              </a:ext>
            </a:extLst>
          </p:cNvPr>
          <p:cNvSpPr>
            <a:spLocks noGrp="1"/>
          </p:cNvSpPr>
          <p:nvPr>
            <p:ph type="sldNum" sz="quarter" idx="12"/>
          </p:nvPr>
        </p:nvSpPr>
        <p:spPr/>
        <p:txBody>
          <a:bodyPr/>
          <a:lstStyle/>
          <a:p>
            <a:fld id="{9508981D-8BAF-0B49-A505-A3DB90FF2743}" type="slidenum">
              <a:rPr lang="en-BE" smtClean="0"/>
              <a:t>25</a:t>
            </a:fld>
            <a:r>
              <a:rPr lang="en-BE"/>
              <a:t>/30</a:t>
            </a:r>
            <a:endParaRPr lang="en-BE" dirty="0"/>
          </a:p>
        </p:txBody>
      </p:sp>
      <p:grpSp>
        <p:nvGrpSpPr>
          <p:cNvPr id="27" name="Group 26">
            <a:extLst>
              <a:ext uri="{FF2B5EF4-FFF2-40B4-BE49-F238E27FC236}">
                <a16:creationId xmlns:a16="http://schemas.microsoft.com/office/drawing/2014/main" id="{3782B0FC-39E3-5174-01C1-CC5CC0BC1C8B}"/>
              </a:ext>
            </a:extLst>
          </p:cNvPr>
          <p:cNvGrpSpPr/>
          <p:nvPr/>
        </p:nvGrpSpPr>
        <p:grpSpPr>
          <a:xfrm>
            <a:off x="628650" y="4888777"/>
            <a:ext cx="8387347" cy="230832"/>
            <a:chOff x="3070451" y="4641640"/>
            <a:chExt cx="8387347" cy="230832"/>
          </a:xfrm>
        </p:grpSpPr>
        <p:sp>
          <p:nvSpPr>
            <p:cNvPr id="28" name="Right Arrow 27">
              <a:hlinkClick r:id="" action="ppaction://hlinkshowjump?jump=nextslide"/>
              <a:extLst>
                <a:ext uri="{FF2B5EF4-FFF2-40B4-BE49-F238E27FC236}">
                  <a16:creationId xmlns:a16="http://schemas.microsoft.com/office/drawing/2014/main" id="{433D8EF8-DC0C-34D8-B794-2BC8F1988A45}"/>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9" name="Right Arrow 28">
              <a:hlinkClick r:id="" action="ppaction://hlinkshowjump?jump=previousslide"/>
              <a:extLst>
                <a:ext uri="{FF2B5EF4-FFF2-40B4-BE49-F238E27FC236}">
                  <a16:creationId xmlns:a16="http://schemas.microsoft.com/office/drawing/2014/main" id="{18BE614D-186B-6D5B-8554-77AB0072D449}"/>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0" name="TextBox 29">
              <a:extLst>
                <a:ext uri="{FF2B5EF4-FFF2-40B4-BE49-F238E27FC236}">
                  <a16:creationId xmlns:a16="http://schemas.microsoft.com/office/drawing/2014/main" id="{200D2808-EB69-25F7-3BC8-43D1D70E4A72}"/>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A8C40132-B09A-B6C6-5C23-E6899BDDC0F5}"/>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7" action="ppaction://hlinksldjump"/>
                </a:rPr>
                <a:t>Concl</a:t>
              </a:r>
              <a:r>
                <a:rPr lang="en-BE" sz="900" dirty="0">
                  <a:latin typeface="Century Gothic" panose="020B0502020202020204" pitchFamily="34" charset="0"/>
                </a:rPr>
                <a:t>.</a:t>
              </a:r>
            </a:p>
          </p:txBody>
        </p:sp>
      </p:grpSp>
      <p:sp>
        <p:nvSpPr>
          <p:cNvPr id="3" name="TextBox 2">
            <a:hlinkClick r:id="rId8" action="ppaction://hlinksldjump"/>
            <a:extLst>
              <a:ext uri="{FF2B5EF4-FFF2-40B4-BE49-F238E27FC236}">
                <a16:creationId xmlns:a16="http://schemas.microsoft.com/office/drawing/2014/main" id="{66AD3F79-2329-E122-4C2F-45A3E896138F}"/>
              </a:ext>
            </a:extLst>
          </p:cNvPr>
          <p:cNvSpPr txBox="1"/>
          <p:nvPr/>
        </p:nvSpPr>
        <p:spPr>
          <a:xfrm>
            <a:off x="8584651" y="1646202"/>
            <a:ext cx="522900" cy="338554"/>
          </a:xfrm>
          <a:prstGeom prst="rect">
            <a:avLst/>
          </a:prstGeom>
          <a:solidFill>
            <a:schemeClr val="accent6"/>
          </a:solidFill>
        </p:spPr>
        <p:txBody>
          <a:bodyPr wrap="none" rtlCol="0">
            <a:spAutoFit/>
          </a:bodyPr>
          <a:lstStyle/>
          <a:p>
            <a:r>
              <a:rPr lang="en-BE" sz="1600" dirty="0"/>
              <a:t>N</a:t>
            </a:r>
            <a:r>
              <a:rPr lang="en-BE" sz="1600" baseline="-25000" dirty="0"/>
              <a:t>2</a:t>
            </a:r>
            <a:r>
              <a:rPr lang="en-BE" sz="1600" dirty="0"/>
              <a:t>O</a:t>
            </a:r>
          </a:p>
        </p:txBody>
      </p:sp>
      <p:sp>
        <p:nvSpPr>
          <p:cNvPr id="5" name="TextBox 4">
            <a:hlinkClick r:id="rId9" action="ppaction://hlinksldjump"/>
            <a:extLst>
              <a:ext uri="{FF2B5EF4-FFF2-40B4-BE49-F238E27FC236}">
                <a16:creationId xmlns:a16="http://schemas.microsoft.com/office/drawing/2014/main" id="{96E87F5D-14B1-0E97-DCAA-68AA0399CE61}"/>
              </a:ext>
            </a:extLst>
          </p:cNvPr>
          <p:cNvSpPr txBox="1"/>
          <p:nvPr/>
        </p:nvSpPr>
        <p:spPr>
          <a:xfrm>
            <a:off x="8587056" y="2067263"/>
            <a:ext cx="518091" cy="338554"/>
          </a:xfrm>
          <a:prstGeom prst="rect">
            <a:avLst/>
          </a:prstGeom>
          <a:solidFill>
            <a:schemeClr val="accent6"/>
          </a:solidFill>
        </p:spPr>
        <p:txBody>
          <a:bodyPr wrap="none" rtlCol="0">
            <a:spAutoFit/>
          </a:bodyPr>
          <a:lstStyle/>
          <a:p>
            <a:r>
              <a:rPr lang="en-BE" sz="1600" dirty="0"/>
              <a:t>H</a:t>
            </a:r>
            <a:r>
              <a:rPr lang="en-BE" sz="1600" baseline="-25000" dirty="0"/>
              <a:t>2</a:t>
            </a:r>
            <a:r>
              <a:rPr lang="en-BE" sz="1600" dirty="0"/>
              <a:t>O</a:t>
            </a:r>
          </a:p>
        </p:txBody>
      </p:sp>
      <p:sp>
        <p:nvSpPr>
          <p:cNvPr id="6" name="TextBox 5">
            <a:hlinkClick r:id="rId10" action="ppaction://hlinksldjump"/>
            <a:extLst>
              <a:ext uri="{FF2B5EF4-FFF2-40B4-BE49-F238E27FC236}">
                <a16:creationId xmlns:a16="http://schemas.microsoft.com/office/drawing/2014/main" id="{29B43C74-B86E-5117-2AE0-E7604C47EA13}"/>
              </a:ext>
            </a:extLst>
          </p:cNvPr>
          <p:cNvSpPr txBox="1"/>
          <p:nvPr/>
        </p:nvSpPr>
        <p:spPr>
          <a:xfrm>
            <a:off x="8512516" y="2488324"/>
            <a:ext cx="651140" cy="338554"/>
          </a:xfrm>
          <a:prstGeom prst="rect">
            <a:avLst/>
          </a:prstGeom>
          <a:solidFill>
            <a:schemeClr val="accent6"/>
          </a:solidFill>
        </p:spPr>
        <p:txBody>
          <a:bodyPr wrap="none" rtlCol="0">
            <a:spAutoFit/>
          </a:bodyPr>
          <a:lstStyle/>
          <a:p>
            <a:r>
              <a:rPr lang="en-BE" sz="1600" dirty="0"/>
              <a:t>HNO</a:t>
            </a:r>
            <a:r>
              <a:rPr lang="en-BE" sz="1600" baseline="-25000" dirty="0"/>
              <a:t>3</a:t>
            </a:r>
            <a:endParaRPr lang="en-BE" sz="1600" dirty="0"/>
          </a:p>
        </p:txBody>
      </p:sp>
      <p:sp>
        <p:nvSpPr>
          <p:cNvPr id="7" name="TextBox 6">
            <a:hlinkClick r:id="rId11" action="ppaction://hlinksldjump"/>
            <a:extLst>
              <a:ext uri="{FF2B5EF4-FFF2-40B4-BE49-F238E27FC236}">
                <a16:creationId xmlns:a16="http://schemas.microsoft.com/office/drawing/2014/main" id="{7F0C5640-65B1-1880-8AF3-E2DF244E7006}"/>
              </a:ext>
            </a:extLst>
          </p:cNvPr>
          <p:cNvSpPr txBox="1"/>
          <p:nvPr/>
        </p:nvSpPr>
        <p:spPr>
          <a:xfrm>
            <a:off x="8614307" y="2909385"/>
            <a:ext cx="468398" cy="338554"/>
          </a:xfrm>
          <a:prstGeom prst="rect">
            <a:avLst/>
          </a:prstGeom>
          <a:solidFill>
            <a:schemeClr val="accent6">
              <a:lumMod val="20000"/>
              <a:lumOff val="80000"/>
            </a:schemeClr>
          </a:solidFill>
        </p:spPr>
        <p:txBody>
          <a:bodyPr wrap="none" rtlCol="0">
            <a:spAutoFit/>
          </a:bodyPr>
          <a:lstStyle/>
          <a:p>
            <a:r>
              <a:rPr lang="en-BE" sz="1600" dirty="0">
                <a:solidFill>
                  <a:schemeClr val="tx2">
                    <a:lumMod val="40000"/>
                    <a:lumOff val="60000"/>
                  </a:schemeClr>
                </a:solidFill>
              </a:rPr>
              <a:t>HCl</a:t>
            </a:r>
          </a:p>
        </p:txBody>
      </p:sp>
      <p:sp>
        <p:nvSpPr>
          <p:cNvPr id="8" name="TextBox 7">
            <a:hlinkClick r:id="rId12" action="ppaction://hlinksldjump"/>
            <a:extLst>
              <a:ext uri="{FF2B5EF4-FFF2-40B4-BE49-F238E27FC236}">
                <a16:creationId xmlns:a16="http://schemas.microsoft.com/office/drawing/2014/main" id="{04BAA5F2-EEB3-681A-6EEA-7D1F2690120C}"/>
              </a:ext>
            </a:extLst>
          </p:cNvPr>
          <p:cNvSpPr txBox="1"/>
          <p:nvPr/>
        </p:nvSpPr>
        <p:spPr>
          <a:xfrm>
            <a:off x="8610299" y="3330446"/>
            <a:ext cx="476412" cy="338554"/>
          </a:xfrm>
          <a:prstGeom prst="rect">
            <a:avLst/>
          </a:prstGeom>
          <a:solidFill>
            <a:schemeClr val="accent6"/>
          </a:solidFill>
        </p:spPr>
        <p:txBody>
          <a:bodyPr wrap="none" rtlCol="0">
            <a:spAutoFit/>
          </a:bodyPr>
          <a:lstStyle/>
          <a:p>
            <a:r>
              <a:rPr lang="en-BE" sz="1600" dirty="0"/>
              <a:t>ClO</a:t>
            </a:r>
          </a:p>
        </p:txBody>
      </p:sp>
      <p:sp>
        <p:nvSpPr>
          <p:cNvPr id="9" name="TextBox 8">
            <a:hlinkClick r:id="rId13" action="ppaction://hlinksldjump"/>
            <a:extLst>
              <a:ext uri="{FF2B5EF4-FFF2-40B4-BE49-F238E27FC236}">
                <a16:creationId xmlns:a16="http://schemas.microsoft.com/office/drawing/2014/main" id="{5D288BDB-E5BB-914D-1211-1EAB1B97F632}"/>
              </a:ext>
            </a:extLst>
          </p:cNvPr>
          <p:cNvSpPr txBox="1"/>
          <p:nvPr/>
        </p:nvSpPr>
        <p:spPr>
          <a:xfrm>
            <a:off x="8659191" y="3751507"/>
            <a:ext cx="389850" cy="338554"/>
          </a:xfrm>
          <a:prstGeom prst="rect">
            <a:avLst/>
          </a:prstGeom>
          <a:solidFill>
            <a:schemeClr val="accent6"/>
          </a:solidFill>
        </p:spPr>
        <p:txBody>
          <a:bodyPr wrap="none" rtlCol="0">
            <a:spAutoFit/>
          </a:bodyPr>
          <a:lstStyle/>
          <a:p>
            <a:r>
              <a:rPr lang="en-BE" sz="1600" dirty="0"/>
              <a:t>O</a:t>
            </a:r>
            <a:r>
              <a:rPr lang="en-BE" sz="1600" baseline="-25000" dirty="0"/>
              <a:t>3</a:t>
            </a:r>
            <a:endParaRPr lang="en-BE" sz="1600" dirty="0"/>
          </a:p>
        </p:txBody>
      </p:sp>
    </p:spTree>
    <p:extLst>
      <p:ext uri="{BB962C8B-B14F-4D97-AF65-F5344CB8AC3E}">
        <p14:creationId xmlns:p14="http://schemas.microsoft.com/office/powerpoint/2010/main" val="155252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45;g1d720f02211_1_56">
            <a:extLst>
              <a:ext uri="{FF2B5EF4-FFF2-40B4-BE49-F238E27FC236}">
                <a16:creationId xmlns:a16="http://schemas.microsoft.com/office/drawing/2014/main" id="{57C1B2AD-103C-B2A1-B6DD-DF577554529A}"/>
              </a:ext>
            </a:extLst>
          </p:cNvPr>
          <p:cNvPicPr preferRelativeResize="0"/>
          <p:nvPr/>
        </p:nvPicPr>
        <p:blipFill>
          <a:blip r:embed="rId3">
            <a:alphaModFix/>
          </a:blip>
          <a:stretch>
            <a:fillRect/>
          </a:stretch>
        </p:blipFill>
        <p:spPr>
          <a:xfrm>
            <a:off x="4693839" y="3488971"/>
            <a:ext cx="3821511" cy="1200635"/>
          </a:xfrm>
          <a:prstGeom prst="rect">
            <a:avLst/>
          </a:prstGeom>
          <a:noFill/>
          <a:ln>
            <a:noFill/>
          </a:ln>
        </p:spPr>
      </p:pic>
      <p:pic>
        <p:nvPicPr>
          <p:cNvPr id="14" name="Google Shape;141;g1d720f02211_1_56">
            <a:extLst>
              <a:ext uri="{FF2B5EF4-FFF2-40B4-BE49-F238E27FC236}">
                <a16:creationId xmlns:a16="http://schemas.microsoft.com/office/drawing/2014/main" id="{DE5E4201-3C63-37B9-03AB-2140C172EBE3}"/>
              </a:ext>
            </a:extLst>
          </p:cNvPr>
          <p:cNvPicPr preferRelativeResize="0"/>
          <p:nvPr/>
        </p:nvPicPr>
        <p:blipFill rotWithShape="1">
          <a:blip r:embed="rId4">
            <a:alphaModFix/>
          </a:blip>
          <a:srcRect b="15597"/>
          <a:stretch/>
        </p:blipFill>
        <p:spPr>
          <a:xfrm>
            <a:off x="4728999" y="1865744"/>
            <a:ext cx="3786351" cy="1623228"/>
          </a:xfrm>
          <a:prstGeom prst="rect">
            <a:avLst/>
          </a:prstGeom>
          <a:noFill/>
          <a:ln>
            <a:noFill/>
          </a:ln>
        </p:spPr>
      </p:pic>
      <p:pic>
        <p:nvPicPr>
          <p:cNvPr id="17" name="Google Shape;146;g1d720f02211_1_56">
            <a:extLst>
              <a:ext uri="{FF2B5EF4-FFF2-40B4-BE49-F238E27FC236}">
                <a16:creationId xmlns:a16="http://schemas.microsoft.com/office/drawing/2014/main" id="{0891EF6A-CBF0-2E91-7B3B-7E2048D191D8}"/>
              </a:ext>
            </a:extLst>
          </p:cNvPr>
          <p:cNvPicPr preferRelativeResize="0"/>
          <p:nvPr/>
        </p:nvPicPr>
        <p:blipFill>
          <a:blip r:embed="rId5">
            <a:alphaModFix/>
          </a:blip>
          <a:stretch>
            <a:fillRect/>
          </a:stretch>
        </p:blipFill>
        <p:spPr>
          <a:xfrm>
            <a:off x="709977" y="3488971"/>
            <a:ext cx="3793260" cy="1219492"/>
          </a:xfrm>
          <a:prstGeom prst="rect">
            <a:avLst/>
          </a:prstGeom>
          <a:noFill/>
          <a:ln>
            <a:noFill/>
          </a:ln>
        </p:spPr>
      </p:pic>
      <p:pic>
        <p:nvPicPr>
          <p:cNvPr id="15" name="Google Shape;144;g1d720f02211_1_56">
            <a:extLst>
              <a:ext uri="{FF2B5EF4-FFF2-40B4-BE49-F238E27FC236}">
                <a16:creationId xmlns:a16="http://schemas.microsoft.com/office/drawing/2014/main" id="{58B6A73C-DAE8-3504-D202-1DD1834F8119}"/>
              </a:ext>
            </a:extLst>
          </p:cNvPr>
          <p:cNvPicPr preferRelativeResize="0"/>
          <p:nvPr/>
        </p:nvPicPr>
        <p:blipFill rotWithShape="1">
          <a:blip r:embed="rId6">
            <a:alphaModFix/>
          </a:blip>
          <a:srcRect b="14537"/>
          <a:stretch/>
        </p:blipFill>
        <p:spPr>
          <a:xfrm>
            <a:off x="703119" y="1865743"/>
            <a:ext cx="3793254" cy="1604369"/>
          </a:xfrm>
          <a:prstGeom prst="rect">
            <a:avLst/>
          </a:prstGeom>
          <a:noFill/>
          <a:ln>
            <a:noFill/>
          </a:ln>
        </p:spPr>
      </p:pic>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50" y="162000"/>
            <a:ext cx="7886700" cy="698400"/>
          </a:xfrm>
        </p:spPr>
        <p:txBody>
          <a:bodyPr/>
          <a:lstStyle/>
          <a:p>
            <a:r>
              <a:rPr lang="fr" sz="2800" b="1" dirty="0">
                <a:solidFill>
                  <a:srgbClr val="00B050"/>
                </a:solidFill>
              </a:rPr>
              <a:t>Active </a:t>
            </a:r>
            <a:r>
              <a:rPr lang="fr" sz="2800" b="1" dirty="0" err="1">
                <a:solidFill>
                  <a:srgbClr val="00B050"/>
                </a:solidFill>
              </a:rPr>
              <a:t>chlorine</a:t>
            </a:r>
            <a:r>
              <a:rPr lang="fr" sz="2800" b="1" dirty="0">
                <a:solidFill>
                  <a:srgbClr val="00B050"/>
                </a:solidFill>
              </a:rPr>
              <a:t>: </a:t>
            </a:r>
            <a:r>
              <a:rPr lang="fr" sz="2800" b="1" dirty="0" err="1">
                <a:solidFill>
                  <a:srgbClr val="00B050"/>
                </a:solidFill>
              </a:rPr>
              <a:t>ClO</a:t>
            </a:r>
            <a:endParaRPr lang="en-BE" sz="2800" b="1" dirty="0">
              <a:solidFill>
                <a:srgbClr val="00B050"/>
              </a:solidFill>
            </a:endParaRP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6"/>
          </a:solidFill>
        </p:spPr>
        <p:txBody>
          <a:bodyPr wrap="square" rtlCol="0">
            <a:spAutoFit/>
          </a:bodyPr>
          <a:lstStyle/>
          <a:p>
            <a:pPr algn="ctr"/>
            <a:r>
              <a:rPr lang="en-BE" sz="2800" dirty="0">
                <a:solidFill>
                  <a:srgbClr val="002060"/>
                </a:solidFill>
              </a:rPr>
              <a:t>AURA-MLS</a:t>
            </a:r>
            <a:endParaRPr lang="en-BE" dirty="0">
              <a:solidFill>
                <a:srgbClr val="002060"/>
              </a:solidFill>
            </a:endParaRPr>
          </a:p>
        </p:txBody>
      </p:sp>
      <p:sp>
        <p:nvSpPr>
          <p:cNvPr id="13" name="Google Shape;103;g1d6b38f6606_0_57">
            <a:extLst>
              <a:ext uri="{FF2B5EF4-FFF2-40B4-BE49-F238E27FC236}">
                <a16:creationId xmlns:a16="http://schemas.microsoft.com/office/drawing/2014/main" id="{8321C5FF-5F8E-63D3-79C7-4F74D8B06980}"/>
              </a:ext>
            </a:extLst>
          </p:cNvPr>
          <p:cNvSpPr txBox="1">
            <a:spLocks/>
          </p:cNvSpPr>
          <p:nvPr/>
        </p:nvSpPr>
        <p:spPr>
          <a:xfrm>
            <a:off x="628650" y="914400"/>
            <a:ext cx="7886700" cy="1143873"/>
          </a:xfrm>
          <a:prstGeom prst="rect">
            <a:avLst/>
          </a:prstGeom>
          <a:noFill/>
          <a:ln>
            <a:noFill/>
          </a:ln>
        </p:spPr>
        <p:txBody>
          <a:bodyPr spcFirstLastPara="1" vert="horz" wrap="square" lIns="91425" tIns="91425" rIns="91425" bIns="91425"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000"/>
              </a:spcAft>
              <a:buNone/>
            </a:pPr>
            <a:r>
              <a:rPr lang="en-US" sz="2000" dirty="0">
                <a:solidFill>
                  <a:srgbClr val="002060"/>
                </a:solidFill>
                <a:latin typeface="+mj-lt"/>
                <a:ea typeface="Calibri"/>
                <a:cs typeface="Calibri"/>
                <a:sym typeface="Calibri"/>
              </a:rPr>
              <a:t>Very well modelled in Arctic and wintertime Antarctic but fails to reach sufficiently high concentrations in September  due to the early return to the HCl reservoir.</a:t>
            </a:r>
          </a:p>
        </p:txBody>
      </p:sp>
      <p:sp>
        <p:nvSpPr>
          <p:cNvPr id="22" name="Slide Number Placeholder 21">
            <a:extLst>
              <a:ext uri="{FF2B5EF4-FFF2-40B4-BE49-F238E27FC236}">
                <a16:creationId xmlns:a16="http://schemas.microsoft.com/office/drawing/2014/main" id="{0193856C-279F-D5D3-1A2A-6A225F99092C}"/>
              </a:ext>
            </a:extLst>
          </p:cNvPr>
          <p:cNvSpPr>
            <a:spLocks noGrp="1"/>
          </p:cNvSpPr>
          <p:nvPr>
            <p:ph type="sldNum" sz="quarter" idx="12"/>
          </p:nvPr>
        </p:nvSpPr>
        <p:spPr/>
        <p:txBody>
          <a:bodyPr/>
          <a:lstStyle/>
          <a:p>
            <a:fld id="{9508981D-8BAF-0B49-A505-A3DB90FF2743}" type="slidenum">
              <a:rPr lang="en-BE" smtClean="0"/>
              <a:t>26</a:t>
            </a:fld>
            <a:r>
              <a:rPr lang="en-BE"/>
              <a:t>/30</a:t>
            </a:r>
            <a:endParaRPr lang="en-BE" dirty="0"/>
          </a:p>
        </p:txBody>
      </p:sp>
      <p:grpSp>
        <p:nvGrpSpPr>
          <p:cNvPr id="23" name="Group 22">
            <a:extLst>
              <a:ext uri="{FF2B5EF4-FFF2-40B4-BE49-F238E27FC236}">
                <a16:creationId xmlns:a16="http://schemas.microsoft.com/office/drawing/2014/main" id="{3F65AC39-7A5A-8AE9-EE3A-3CCA0A9D7C24}"/>
              </a:ext>
            </a:extLst>
          </p:cNvPr>
          <p:cNvGrpSpPr/>
          <p:nvPr/>
        </p:nvGrpSpPr>
        <p:grpSpPr>
          <a:xfrm>
            <a:off x="628650" y="4888777"/>
            <a:ext cx="8387347" cy="230832"/>
            <a:chOff x="3070451" y="4641640"/>
            <a:chExt cx="8387347" cy="230832"/>
          </a:xfrm>
        </p:grpSpPr>
        <p:sp>
          <p:nvSpPr>
            <p:cNvPr id="24" name="Right Arrow 23">
              <a:hlinkClick r:id="" action="ppaction://hlinkshowjump?jump=nextslide"/>
              <a:extLst>
                <a:ext uri="{FF2B5EF4-FFF2-40B4-BE49-F238E27FC236}">
                  <a16:creationId xmlns:a16="http://schemas.microsoft.com/office/drawing/2014/main" id="{7E5A55C3-C450-FE9E-76B7-35802FE007C3}"/>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5" name="Right Arrow 24">
              <a:hlinkClick r:id="" action="ppaction://hlinkshowjump?jump=previousslide"/>
              <a:extLst>
                <a:ext uri="{FF2B5EF4-FFF2-40B4-BE49-F238E27FC236}">
                  <a16:creationId xmlns:a16="http://schemas.microsoft.com/office/drawing/2014/main" id="{1E29F838-57F9-E033-F1DA-C497A6BD0C68}"/>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6" name="TextBox 25">
              <a:extLst>
                <a:ext uri="{FF2B5EF4-FFF2-40B4-BE49-F238E27FC236}">
                  <a16:creationId xmlns:a16="http://schemas.microsoft.com/office/drawing/2014/main" id="{39397BA0-B196-9EB4-D39F-682C80F594C6}"/>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F1B069D9-F2F7-8FA4-B184-D80013348E3B}"/>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7" action="ppaction://hlinksldjump"/>
                </a:rPr>
                <a:t>Concl</a:t>
              </a:r>
              <a:r>
                <a:rPr lang="en-BE" sz="900" dirty="0">
                  <a:latin typeface="Century Gothic" panose="020B0502020202020204" pitchFamily="34" charset="0"/>
                </a:rPr>
                <a:t>.</a:t>
              </a:r>
            </a:p>
          </p:txBody>
        </p:sp>
      </p:grpSp>
      <p:sp>
        <p:nvSpPr>
          <p:cNvPr id="3" name="TextBox 2">
            <a:hlinkClick r:id="rId8" action="ppaction://hlinksldjump"/>
            <a:extLst>
              <a:ext uri="{FF2B5EF4-FFF2-40B4-BE49-F238E27FC236}">
                <a16:creationId xmlns:a16="http://schemas.microsoft.com/office/drawing/2014/main" id="{DA3ED43A-30D5-9092-3198-880AFEBD3D9B}"/>
              </a:ext>
            </a:extLst>
          </p:cNvPr>
          <p:cNvSpPr txBox="1"/>
          <p:nvPr/>
        </p:nvSpPr>
        <p:spPr>
          <a:xfrm>
            <a:off x="8584651" y="1646202"/>
            <a:ext cx="522900" cy="338554"/>
          </a:xfrm>
          <a:prstGeom prst="rect">
            <a:avLst/>
          </a:prstGeom>
          <a:solidFill>
            <a:schemeClr val="accent6"/>
          </a:solidFill>
        </p:spPr>
        <p:txBody>
          <a:bodyPr wrap="none" rtlCol="0">
            <a:spAutoFit/>
          </a:bodyPr>
          <a:lstStyle/>
          <a:p>
            <a:r>
              <a:rPr lang="en-BE" sz="1600" dirty="0"/>
              <a:t>N</a:t>
            </a:r>
            <a:r>
              <a:rPr lang="en-BE" sz="1600" baseline="-25000" dirty="0"/>
              <a:t>2</a:t>
            </a:r>
            <a:r>
              <a:rPr lang="en-BE" sz="1600" dirty="0"/>
              <a:t>O</a:t>
            </a:r>
          </a:p>
        </p:txBody>
      </p:sp>
      <p:sp>
        <p:nvSpPr>
          <p:cNvPr id="5" name="TextBox 4">
            <a:hlinkClick r:id="rId9" action="ppaction://hlinksldjump"/>
            <a:extLst>
              <a:ext uri="{FF2B5EF4-FFF2-40B4-BE49-F238E27FC236}">
                <a16:creationId xmlns:a16="http://schemas.microsoft.com/office/drawing/2014/main" id="{01C6ABB0-8713-CA5F-4BD6-4C1CB8354B5A}"/>
              </a:ext>
            </a:extLst>
          </p:cNvPr>
          <p:cNvSpPr txBox="1"/>
          <p:nvPr/>
        </p:nvSpPr>
        <p:spPr>
          <a:xfrm>
            <a:off x="8587056" y="2067263"/>
            <a:ext cx="518091" cy="338554"/>
          </a:xfrm>
          <a:prstGeom prst="rect">
            <a:avLst/>
          </a:prstGeom>
          <a:solidFill>
            <a:schemeClr val="accent6"/>
          </a:solidFill>
        </p:spPr>
        <p:txBody>
          <a:bodyPr wrap="none" rtlCol="0">
            <a:spAutoFit/>
          </a:bodyPr>
          <a:lstStyle/>
          <a:p>
            <a:r>
              <a:rPr lang="en-BE" sz="1600" dirty="0"/>
              <a:t>H</a:t>
            </a:r>
            <a:r>
              <a:rPr lang="en-BE" sz="1600" baseline="-25000" dirty="0"/>
              <a:t>2</a:t>
            </a:r>
            <a:r>
              <a:rPr lang="en-BE" sz="1600" dirty="0"/>
              <a:t>O</a:t>
            </a:r>
          </a:p>
        </p:txBody>
      </p:sp>
      <p:sp>
        <p:nvSpPr>
          <p:cNvPr id="6" name="TextBox 5">
            <a:hlinkClick r:id="rId10" action="ppaction://hlinksldjump"/>
            <a:extLst>
              <a:ext uri="{FF2B5EF4-FFF2-40B4-BE49-F238E27FC236}">
                <a16:creationId xmlns:a16="http://schemas.microsoft.com/office/drawing/2014/main" id="{EA349E6D-11E7-25AA-EA32-B64986523ED5}"/>
              </a:ext>
            </a:extLst>
          </p:cNvPr>
          <p:cNvSpPr txBox="1"/>
          <p:nvPr/>
        </p:nvSpPr>
        <p:spPr>
          <a:xfrm>
            <a:off x="8512516" y="2488324"/>
            <a:ext cx="651140" cy="338554"/>
          </a:xfrm>
          <a:prstGeom prst="rect">
            <a:avLst/>
          </a:prstGeom>
          <a:solidFill>
            <a:schemeClr val="accent6"/>
          </a:solidFill>
        </p:spPr>
        <p:txBody>
          <a:bodyPr wrap="none" rtlCol="0">
            <a:spAutoFit/>
          </a:bodyPr>
          <a:lstStyle/>
          <a:p>
            <a:r>
              <a:rPr lang="en-BE" sz="1600" dirty="0"/>
              <a:t>HNO</a:t>
            </a:r>
            <a:r>
              <a:rPr lang="en-BE" sz="1600" baseline="-25000" dirty="0"/>
              <a:t>3</a:t>
            </a:r>
            <a:endParaRPr lang="en-BE" sz="1600" dirty="0"/>
          </a:p>
        </p:txBody>
      </p:sp>
      <p:sp>
        <p:nvSpPr>
          <p:cNvPr id="7" name="TextBox 6">
            <a:hlinkClick r:id="rId11" action="ppaction://hlinksldjump"/>
            <a:extLst>
              <a:ext uri="{FF2B5EF4-FFF2-40B4-BE49-F238E27FC236}">
                <a16:creationId xmlns:a16="http://schemas.microsoft.com/office/drawing/2014/main" id="{542C84D5-B99C-592A-34AD-5E1BDEE3867F}"/>
              </a:ext>
            </a:extLst>
          </p:cNvPr>
          <p:cNvSpPr txBox="1"/>
          <p:nvPr/>
        </p:nvSpPr>
        <p:spPr>
          <a:xfrm>
            <a:off x="8614307" y="2909385"/>
            <a:ext cx="468398" cy="338554"/>
          </a:xfrm>
          <a:prstGeom prst="rect">
            <a:avLst/>
          </a:prstGeom>
          <a:solidFill>
            <a:schemeClr val="accent6"/>
          </a:solidFill>
        </p:spPr>
        <p:txBody>
          <a:bodyPr wrap="none" rtlCol="0">
            <a:spAutoFit/>
          </a:bodyPr>
          <a:lstStyle/>
          <a:p>
            <a:r>
              <a:rPr lang="en-BE" sz="1600" dirty="0"/>
              <a:t>HCl</a:t>
            </a:r>
          </a:p>
        </p:txBody>
      </p:sp>
      <p:sp>
        <p:nvSpPr>
          <p:cNvPr id="8" name="TextBox 7">
            <a:hlinkClick r:id="rId12" action="ppaction://hlinksldjump"/>
            <a:extLst>
              <a:ext uri="{FF2B5EF4-FFF2-40B4-BE49-F238E27FC236}">
                <a16:creationId xmlns:a16="http://schemas.microsoft.com/office/drawing/2014/main" id="{D38B9D16-A757-BE15-C730-552CA105FDE0}"/>
              </a:ext>
            </a:extLst>
          </p:cNvPr>
          <p:cNvSpPr txBox="1"/>
          <p:nvPr/>
        </p:nvSpPr>
        <p:spPr>
          <a:xfrm>
            <a:off x="8610299" y="3330446"/>
            <a:ext cx="476412" cy="338554"/>
          </a:xfrm>
          <a:prstGeom prst="rect">
            <a:avLst/>
          </a:prstGeom>
          <a:solidFill>
            <a:schemeClr val="accent6">
              <a:lumMod val="20000"/>
              <a:lumOff val="80000"/>
            </a:schemeClr>
          </a:solidFill>
        </p:spPr>
        <p:txBody>
          <a:bodyPr wrap="none" rtlCol="0">
            <a:spAutoFit/>
          </a:bodyPr>
          <a:lstStyle/>
          <a:p>
            <a:r>
              <a:rPr lang="en-BE" sz="1600" dirty="0">
                <a:solidFill>
                  <a:schemeClr val="tx2">
                    <a:lumMod val="40000"/>
                    <a:lumOff val="60000"/>
                  </a:schemeClr>
                </a:solidFill>
              </a:rPr>
              <a:t>ClO</a:t>
            </a:r>
          </a:p>
        </p:txBody>
      </p:sp>
      <p:sp>
        <p:nvSpPr>
          <p:cNvPr id="9" name="TextBox 8">
            <a:hlinkClick r:id="rId13" action="ppaction://hlinksldjump"/>
            <a:extLst>
              <a:ext uri="{FF2B5EF4-FFF2-40B4-BE49-F238E27FC236}">
                <a16:creationId xmlns:a16="http://schemas.microsoft.com/office/drawing/2014/main" id="{0F94537D-EFF3-DEAB-9C99-BF80666BC83B}"/>
              </a:ext>
            </a:extLst>
          </p:cNvPr>
          <p:cNvSpPr txBox="1"/>
          <p:nvPr/>
        </p:nvSpPr>
        <p:spPr>
          <a:xfrm>
            <a:off x="8659191" y="3751507"/>
            <a:ext cx="389850" cy="338554"/>
          </a:xfrm>
          <a:prstGeom prst="rect">
            <a:avLst/>
          </a:prstGeom>
          <a:solidFill>
            <a:schemeClr val="accent6"/>
          </a:solidFill>
        </p:spPr>
        <p:txBody>
          <a:bodyPr wrap="none" rtlCol="0">
            <a:spAutoFit/>
          </a:bodyPr>
          <a:lstStyle/>
          <a:p>
            <a:r>
              <a:rPr lang="en-BE" sz="1600" dirty="0"/>
              <a:t>O</a:t>
            </a:r>
            <a:r>
              <a:rPr lang="en-BE" sz="1600" baseline="-25000" dirty="0"/>
              <a:t>3</a:t>
            </a:r>
            <a:endParaRPr lang="en-BE" sz="1600" dirty="0"/>
          </a:p>
        </p:txBody>
      </p:sp>
    </p:spTree>
    <p:extLst>
      <p:ext uri="{BB962C8B-B14F-4D97-AF65-F5344CB8AC3E}">
        <p14:creationId xmlns:p14="http://schemas.microsoft.com/office/powerpoint/2010/main" val="4025099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50" y="162000"/>
            <a:ext cx="7886700" cy="698400"/>
          </a:xfrm>
        </p:spPr>
        <p:txBody>
          <a:bodyPr/>
          <a:lstStyle/>
          <a:p>
            <a:r>
              <a:rPr lang="fr" sz="2800" b="1" dirty="0">
                <a:solidFill>
                  <a:srgbClr val="00B050"/>
                </a:solidFill>
              </a:rPr>
              <a:t>Ozone in the </a:t>
            </a:r>
            <a:r>
              <a:rPr lang="fr" sz="2800" b="1" dirty="0" err="1">
                <a:solidFill>
                  <a:srgbClr val="00B050"/>
                </a:solidFill>
              </a:rPr>
              <a:t>Antarctic</a:t>
            </a:r>
            <a:endParaRPr lang="en-BE" sz="2800" b="1" dirty="0">
              <a:solidFill>
                <a:srgbClr val="00B050"/>
              </a:solidFill>
            </a:endParaRP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6"/>
          </a:solidFill>
        </p:spPr>
        <p:txBody>
          <a:bodyPr wrap="square" rtlCol="0">
            <a:spAutoFit/>
          </a:bodyPr>
          <a:lstStyle/>
          <a:p>
            <a:pPr algn="ctr"/>
            <a:r>
              <a:rPr lang="en-BE" sz="2800" dirty="0">
                <a:solidFill>
                  <a:srgbClr val="002060"/>
                </a:solidFill>
              </a:rPr>
              <a:t>AURA-MLS</a:t>
            </a:r>
            <a:endParaRPr lang="en-BE" dirty="0">
              <a:solidFill>
                <a:srgbClr val="002060"/>
              </a:solidFill>
            </a:endParaRPr>
          </a:p>
        </p:txBody>
      </p:sp>
      <p:sp>
        <p:nvSpPr>
          <p:cNvPr id="13" name="Google Shape;103;g1d6b38f6606_0_57">
            <a:extLst>
              <a:ext uri="{FF2B5EF4-FFF2-40B4-BE49-F238E27FC236}">
                <a16:creationId xmlns:a16="http://schemas.microsoft.com/office/drawing/2014/main" id="{8321C5FF-5F8E-63D3-79C7-4F74D8B06980}"/>
              </a:ext>
            </a:extLst>
          </p:cNvPr>
          <p:cNvSpPr txBox="1">
            <a:spLocks/>
          </p:cNvSpPr>
          <p:nvPr/>
        </p:nvSpPr>
        <p:spPr>
          <a:xfrm>
            <a:off x="6054546" y="937935"/>
            <a:ext cx="2604645" cy="3893343"/>
          </a:xfrm>
          <a:prstGeom prst="rect">
            <a:avLst/>
          </a:prstGeom>
          <a:noFill/>
          <a:ln>
            <a:noFill/>
          </a:ln>
        </p:spPr>
        <p:txBody>
          <a:bodyPr spcFirstLastPara="1" vert="horz" wrap="square" lIns="91425" tIns="91425" rIns="91425" bIns="91425"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000"/>
              </a:spcAft>
              <a:buNone/>
            </a:pPr>
            <a:r>
              <a:rPr lang="en-US" sz="1600" dirty="0">
                <a:solidFill>
                  <a:srgbClr val="002060"/>
                </a:solidFill>
                <a:latin typeface="+mj-lt"/>
                <a:ea typeface="Calibri"/>
                <a:cs typeface="Calibri"/>
                <a:sym typeface="Calibri"/>
              </a:rPr>
              <a:t>Very good forecasts despite PSC shortcomings, because full </a:t>
            </a:r>
            <a:r>
              <a:rPr lang="en-US" sz="1600" dirty="0">
                <a:solidFill>
                  <a:srgbClr val="002060"/>
                </a:solidFill>
                <a:latin typeface="+mj-lt"/>
              </a:rPr>
              <a:t>chlorine activation does not depend on details of PSC processes </a:t>
            </a:r>
            <a:r>
              <a:rPr lang="en-US" sz="1600" dirty="0">
                <a:latin typeface="+mj-lt"/>
              </a:rPr>
              <a:t>(</a:t>
            </a:r>
            <a:r>
              <a:rPr lang="en-US" sz="1200" dirty="0">
                <a:latin typeface="+mj-lt"/>
                <a:hlinkClick r:id="rId3"/>
              </a:rPr>
              <a:t>Tritscher et al., 2021</a:t>
            </a:r>
            <a:r>
              <a:rPr lang="en-US" sz="1600" dirty="0">
                <a:solidFill>
                  <a:srgbClr val="002060"/>
                </a:solidFill>
                <a:latin typeface="+mj-lt"/>
              </a:rPr>
              <a:t>)</a:t>
            </a:r>
            <a:r>
              <a:rPr lang="en-US" sz="1600" dirty="0">
                <a:solidFill>
                  <a:srgbClr val="002060"/>
                </a:solidFill>
                <a:latin typeface="+mj-lt"/>
                <a:ea typeface="Calibri"/>
                <a:cs typeface="Calibri"/>
                <a:sym typeface="Calibri"/>
              </a:rPr>
              <a:t>. </a:t>
            </a:r>
          </a:p>
          <a:p>
            <a:pPr marL="0" indent="0">
              <a:spcBef>
                <a:spcPts val="0"/>
              </a:spcBef>
              <a:spcAft>
                <a:spcPts val="1000"/>
              </a:spcAft>
              <a:buNone/>
            </a:pPr>
            <a:r>
              <a:rPr lang="en-US" sz="1600" dirty="0">
                <a:solidFill>
                  <a:srgbClr val="FF0000"/>
                </a:solidFill>
                <a:latin typeface="+mj-lt"/>
                <a:ea typeface="Calibri"/>
                <a:cs typeface="Calibri"/>
                <a:sym typeface="Calibri"/>
              </a:rPr>
              <a:t>Exaggerated depletion at beginning of season. </a:t>
            </a:r>
            <a:br>
              <a:rPr lang="en-US" sz="1600" dirty="0">
                <a:solidFill>
                  <a:srgbClr val="FF0000"/>
                </a:solidFill>
                <a:latin typeface="+mj-lt"/>
                <a:ea typeface="Calibri"/>
                <a:cs typeface="Calibri"/>
                <a:sym typeface="Calibri"/>
              </a:rPr>
            </a:br>
            <a:r>
              <a:rPr lang="en-US" sz="1600" dirty="0">
                <a:solidFill>
                  <a:srgbClr val="FF0000"/>
                </a:solidFill>
                <a:latin typeface="+mj-lt"/>
                <a:ea typeface="Calibri"/>
                <a:cs typeface="Calibri"/>
                <a:sym typeface="Calibri"/>
              </a:rPr>
              <a:t>During the exceptional Antarctic 2020 ozone hole the evolution of the biases is unusual but negative bias remains ≤ 10%</a:t>
            </a:r>
          </a:p>
          <a:p>
            <a:pPr marL="0" indent="0">
              <a:spcBef>
                <a:spcPts val="0"/>
              </a:spcBef>
              <a:spcAft>
                <a:spcPts val="1000"/>
              </a:spcAft>
              <a:buNone/>
            </a:pPr>
            <a:r>
              <a:rPr lang="en-US" sz="1600" dirty="0">
                <a:solidFill>
                  <a:srgbClr val="002060"/>
                </a:solidFill>
                <a:latin typeface="+mj-lt"/>
                <a:ea typeface="Calibri"/>
                <a:cs typeface="Calibri"/>
                <a:sym typeface="Calibri"/>
              </a:rPr>
              <a:t>This is in contrast with underestimated depletion in SD-WACCM </a:t>
            </a:r>
            <a:r>
              <a:rPr kumimoji="0" lang="en-US" sz="1200" b="0" i="0" u="none" strike="noStrike" kern="1200" cap="none" spc="0" normalizeH="0" baseline="0" noProof="0" dirty="0">
                <a:ln>
                  <a:noFill/>
                </a:ln>
                <a:solidFill>
                  <a:srgbClr val="002060"/>
                </a:solidFill>
                <a:effectLst/>
                <a:uLnTx/>
                <a:uFillTx/>
                <a:latin typeface="+mj-lt"/>
                <a:ea typeface="Calibri"/>
                <a:cs typeface="Calibri"/>
                <a:sym typeface="Calibri"/>
              </a:rPr>
              <a:t>(</a:t>
            </a:r>
            <a:r>
              <a:rPr kumimoji="0" lang="en-US" sz="1200" b="0" i="0" u="none" strike="noStrike" kern="1200" cap="none" spc="0" normalizeH="0" baseline="0" noProof="0" dirty="0">
                <a:ln>
                  <a:noFill/>
                </a:ln>
                <a:solidFill>
                  <a:prstClr val="black"/>
                </a:solidFill>
                <a:effectLst/>
                <a:uLnTx/>
                <a:uFillTx/>
                <a:latin typeface="+mj-lt"/>
                <a:ea typeface="Calibri"/>
                <a:cs typeface="Calibri"/>
                <a:sym typeface="Calibri"/>
                <a:hlinkClick r:id="rId4"/>
              </a:rPr>
              <a:t>Solomon et al., 2015</a:t>
            </a:r>
            <a:r>
              <a:rPr kumimoji="0" lang="en-US" sz="1200" b="0" i="0" u="none" strike="noStrike" kern="1200" cap="none" spc="0" normalizeH="0" baseline="0" noProof="0" dirty="0">
                <a:ln>
                  <a:noFill/>
                </a:ln>
                <a:solidFill>
                  <a:prstClr val="black"/>
                </a:solidFill>
                <a:effectLst/>
                <a:uLnTx/>
                <a:uFillTx/>
                <a:latin typeface="+mj-lt"/>
                <a:ea typeface="Calibri"/>
                <a:cs typeface="Calibri"/>
                <a:sym typeface="Calibri"/>
              </a:rPr>
              <a:t>)</a:t>
            </a:r>
            <a:r>
              <a:rPr kumimoji="0" lang="en-US" sz="1600" b="0" i="0" u="none" strike="noStrike" kern="1200" cap="none" spc="0" normalizeH="0" baseline="0" noProof="0" dirty="0">
                <a:ln>
                  <a:noFill/>
                </a:ln>
                <a:solidFill>
                  <a:prstClr val="black"/>
                </a:solidFill>
                <a:effectLst/>
                <a:uLnTx/>
                <a:uFillTx/>
                <a:latin typeface="+mj-lt"/>
                <a:ea typeface="Calibri"/>
                <a:cs typeface="Calibri"/>
                <a:sym typeface="Calibri"/>
              </a:rPr>
              <a:t>.</a:t>
            </a:r>
            <a:endParaRPr lang="en-US" sz="1600" dirty="0">
              <a:solidFill>
                <a:schemeClr val="dk1"/>
              </a:solidFill>
              <a:latin typeface="+mj-lt"/>
              <a:ea typeface="Calibri"/>
              <a:cs typeface="Calibri"/>
              <a:sym typeface="Calibri"/>
            </a:endParaRPr>
          </a:p>
        </p:txBody>
      </p:sp>
      <p:pic>
        <p:nvPicPr>
          <p:cNvPr id="3" name="Google Shape;153;g1d720f02211_1_74">
            <a:extLst>
              <a:ext uri="{FF2B5EF4-FFF2-40B4-BE49-F238E27FC236}">
                <a16:creationId xmlns:a16="http://schemas.microsoft.com/office/drawing/2014/main" id="{25EFC5FB-44FF-DC91-A21F-A359C9E1A067}"/>
              </a:ext>
            </a:extLst>
          </p:cNvPr>
          <p:cNvPicPr preferRelativeResize="0"/>
          <p:nvPr/>
        </p:nvPicPr>
        <p:blipFill rotWithShape="1">
          <a:blip r:embed="rId5">
            <a:alphaModFix/>
          </a:blip>
          <a:srcRect b="15239"/>
          <a:stretch/>
        </p:blipFill>
        <p:spPr>
          <a:xfrm>
            <a:off x="628650" y="844722"/>
            <a:ext cx="5400675" cy="2286000"/>
          </a:xfrm>
          <a:prstGeom prst="rect">
            <a:avLst/>
          </a:prstGeom>
          <a:noFill/>
          <a:ln>
            <a:noFill/>
          </a:ln>
        </p:spPr>
      </p:pic>
      <p:pic>
        <p:nvPicPr>
          <p:cNvPr id="9" name="Google Shape;154;g1d720f02211_1_74">
            <a:extLst>
              <a:ext uri="{FF2B5EF4-FFF2-40B4-BE49-F238E27FC236}">
                <a16:creationId xmlns:a16="http://schemas.microsoft.com/office/drawing/2014/main" id="{E2FC8CC1-9C7D-70C4-A092-1CD45FDC6162}"/>
              </a:ext>
            </a:extLst>
          </p:cNvPr>
          <p:cNvPicPr preferRelativeResize="0"/>
          <p:nvPr/>
        </p:nvPicPr>
        <p:blipFill>
          <a:blip r:embed="rId6">
            <a:alphaModFix/>
          </a:blip>
          <a:stretch>
            <a:fillRect/>
          </a:stretch>
        </p:blipFill>
        <p:spPr>
          <a:xfrm>
            <a:off x="628650" y="3106697"/>
            <a:ext cx="5400675" cy="1619250"/>
          </a:xfrm>
          <a:prstGeom prst="rect">
            <a:avLst/>
          </a:prstGeom>
          <a:noFill/>
          <a:ln>
            <a:noFill/>
          </a:ln>
        </p:spPr>
      </p:pic>
      <p:sp>
        <p:nvSpPr>
          <p:cNvPr id="24" name="Slide Number Placeholder 23">
            <a:extLst>
              <a:ext uri="{FF2B5EF4-FFF2-40B4-BE49-F238E27FC236}">
                <a16:creationId xmlns:a16="http://schemas.microsoft.com/office/drawing/2014/main" id="{2B85D13A-A1D3-8D3A-B106-FDD951998D2A}"/>
              </a:ext>
            </a:extLst>
          </p:cNvPr>
          <p:cNvSpPr>
            <a:spLocks noGrp="1"/>
          </p:cNvSpPr>
          <p:nvPr>
            <p:ph type="sldNum" sz="quarter" idx="12"/>
          </p:nvPr>
        </p:nvSpPr>
        <p:spPr/>
        <p:txBody>
          <a:bodyPr/>
          <a:lstStyle/>
          <a:p>
            <a:fld id="{9508981D-8BAF-0B49-A505-A3DB90FF2743}" type="slidenum">
              <a:rPr lang="en-BE" smtClean="0"/>
              <a:t>27</a:t>
            </a:fld>
            <a:r>
              <a:rPr lang="en-BE"/>
              <a:t>/30</a:t>
            </a:r>
            <a:endParaRPr lang="en-BE" dirty="0"/>
          </a:p>
        </p:txBody>
      </p:sp>
      <p:grpSp>
        <p:nvGrpSpPr>
          <p:cNvPr id="25" name="Group 24">
            <a:extLst>
              <a:ext uri="{FF2B5EF4-FFF2-40B4-BE49-F238E27FC236}">
                <a16:creationId xmlns:a16="http://schemas.microsoft.com/office/drawing/2014/main" id="{AD0BCFF0-2FB8-B2DD-8943-F1F502F07BB4}"/>
              </a:ext>
            </a:extLst>
          </p:cNvPr>
          <p:cNvGrpSpPr/>
          <p:nvPr/>
        </p:nvGrpSpPr>
        <p:grpSpPr>
          <a:xfrm>
            <a:off x="628650" y="4888777"/>
            <a:ext cx="8387347" cy="230832"/>
            <a:chOff x="3070451" y="4641640"/>
            <a:chExt cx="8387347" cy="230832"/>
          </a:xfrm>
        </p:grpSpPr>
        <p:sp>
          <p:nvSpPr>
            <p:cNvPr id="26" name="Right Arrow 25">
              <a:hlinkClick r:id="" action="ppaction://hlinkshowjump?jump=nextslide"/>
              <a:extLst>
                <a:ext uri="{FF2B5EF4-FFF2-40B4-BE49-F238E27FC236}">
                  <a16:creationId xmlns:a16="http://schemas.microsoft.com/office/drawing/2014/main" id="{9507C452-AC52-2B42-4DDD-F87FF66BCD54}"/>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7" name="Right Arrow 26">
              <a:hlinkClick r:id="" action="ppaction://hlinkshowjump?jump=previousslide"/>
              <a:extLst>
                <a:ext uri="{FF2B5EF4-FFF2-40B4-BE49-F238E27FC236}">
                  <a16:creationId xmlns:a16="http://schemas.microsoft.com/office/drawing/2014/main" id="{CAFFABA9-870F-B3B8-9544-FEC0CCAE6636}"/>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8" name="TextBox 27">
              <a:extLst>
                <a:ext uri="{FF2B5EF4-FFF2-40B4-BE49-F238E27FC236}">
                  <a16:creationId xmlns:a16="http://schemas.microsoft.com/office/drawing/2014/main" id="{9F4E68CB-7C44-E33C-2A71-3F2DDFB8ECD5}"/>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C1D7F329-B199-CB66-9311-DFEA5AD8A39B}"/>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7" action="ppaction://hlinksldjump"/>
                </a:rPr>
                <a:t>Concl</a:t>
              </a:r>
              <a:r>
                <a:rPr lang="en-BE" sz="900" dirty="0">
                  <a:latin typeface="Century Gothic" panose="020B0502020202020204" pitchFamily="34" charset="0"/>
                </a:rPr>
                <a:t>.</a:t>
              </a:r>
            </a:p>
          </p:txBody>
        </p:sp>
      </p:grpSp>
      <p:sp>
        <p:nvSpPr>
          <p:cNvPr id="5" name="TextBox 4">
            <a:hlinkClick r:id="rId8" action="ppaction://hlinksldjump"/>
            <a:extLst>
              <a:ext uri="{FF2B5EF4-FFF2-40B4-BE49-F238E27FC236}">
                <a16:creationId xmlns:a16="http://schemas.microsoft.com/office/drawing/2014/main" id="{9CBC1AA2-1604-8592-0F51-0E3C25324AFB}"/>
              </a:ext>
            </a:extLst>
          </p:cNvPr>
          <p:cNvSpPr txBox="1"/>
          <p:nvPr/>
        </p:nvSpPr>
        <p:spPr>
          <a:xfrm>
            <a:off x="8584651" y="1646202"/>
            <a:ext cx="522900" cy="338554"/>
          </a:xfrm>
          <a:prstGeom prst="rect">
            <a:avLst/>
          </a:prstGeom>
          <a:solidFill>
            <a:schemeClr val="accent6"/>
          </a:solidFill>
        </p:spPr>
        <p:txBody>
          <a:bodyPr wrap="none" rtlCol="0">
            <a:spAutoFit/>
          </a:bodyPr>
          <a:lstStyle/>
          <a:p>
            <a:r>
              <a:rPr lang="en-BE" sz="1600" dirty="0"/>
              <a:t>N</a:t>
            </a:r>
            <a:r>
              <a:rPr lang="en-BE" sz="1600" baseline="-25000" dirty="0"/>
              <a:t>2</a:t>
            </a:r>
            <a:r>
              <a:rPr lang="en-BE" sz="1600" dirty="0"/>
              <a:t>O</a:t>
            </a:r>
          </a:p>
        </p:txBody>
      </p:sp>
      <p:sp>
        <p:nvSpPr>
          <p:cNvPr id="6" name="TextBox 5">
            <a:hlinkClick r:id="rId9" action="ppaction://hlinksldjump"/>
            <a:extLst>
              <a:ext uri="{FF2B5EF4-FFF2-40B4-BE49-F238E27FC236}">
                <a16:creationId xmlns:a16="http://schemas.microsoft.com/office/drawing/2014/main" id="{666A0B70-21FB-0C3C-3FD0-99A6A003AEEC}"/>
              </a:ext>
            </a:extLst>
          </p:cNvPr>
          <p:cNvSpPr txBox="1"/>
          <p:nvPr/>
        </p:nvSpPr>
        <p:spPr>
          <a:xfrm>
            <a:off x="8587056" y="2067263"/>
            <a:ext cx="518091" cy="338554"/>
          </a:xfrm>
          <a:prstGeom prst="rect">
            <a:avLst/>
          </a:prstGeom>
          <a:solidFill>
            <a:schemeClr val="accent6"/>
          </a:solidFill>
        </p:spPr>
        <p:txBody>
          <a:bodyPr wrap="none" rtlCol="0">
            <a:spAutoFit/>
          </a:bodyPr>
          <a:lstStyle/>
          <a:p>
            <a:r>
              <a:rPr lang="en-BE" sz="1600" dirty="0"/>
              <a:t>H</a:t>
            </a:r>
            <a:r>
              <a:rPr lang="en-BE" sz="1600" baseline="-25000" dirty="0"/>
              <a:t>2</a:t>
            </a:r>
            <a:r>
              <a:rPr lang="en-BE" sz="1600" dirty="0"/>
              <a:t>O</a:t>
            </a:r>
          </a:p>
        </p:txBody>
      </p:sp>
      <p:sp>
        <p:nvSpPr>
          <p:cNvPr id="7" name="TextBox 6">
            <a:hlinkClick r:id="rId10" action="ppaction://hlinksldjump"/>
            <a:extLst>
              <a:ext uri="{FF2B5EF4-FFF2-40B4-BE49-F238E27FC236}">
                <a16:creationId xmlns:a16="http://schemas.microsoft.com/office/drawing/2014/main" id="{158AE10A-A74A-226E-0DC8-9E0F5ABB298D}"/>
              </a:ext>
            </a:extLst>
          </p:cNvPr>
          <p:cNvSpPr txBox="1"/>
          <p:nvPr/>
        </p:nvSpPr>
        <p:spPr>
          <a:xfrm>
            <a:off x="8512516" y="2488324"/>
            <a:ext cx="651140" cy="338554"/>
          </a:xfrm>
          <a:prstGeom prst="rect">
            <a:avLst/>
          </a:prstGeom>
          <a:solidFill>
            <a:schemeClr val="accent6"/>
          </a:solidFill>
        </p:spPr>
        <p:txBody>
          <a:bodyPr wrap="none" rtlCol="0">
            <a:spAutoFit/>
          </a:bodyPr>
          <a:lstStyle/>
          <a:p>
            <a:r>
              <a:rPr lang="en-BE" sz="1600" dirty="0"/>
              <a:t>HNO</a:t>
            </a:r>
            <a:r>
              <a:rPr lang="en-BE" sz="1600" baseline="-25000" dirty="0"/>
              <a:t>3</a:t>
            </a:r>
            <a:endParaRPr lang="en-BE" sz="1600" dirty="0"/>
          </a:p>
        </p:txBody>
      </p:sp>
      <p:sp>
        <p:nvSpPr>
          <p:cNvPr id="8" name="TextBox 7">
            <a:hlinkClick r:id="rId11" action="ppaction://hlinksldjump"/>
            <a:extLst>
              <a:ext uri="{FF2B5EF4-FFF2-40B4-BE49-F238E27FC236}">
                <a16:creationId xmlns:a16="http://schemas.microsoft.com/office/drawing/2014/main" id="{37E085C9-8DFE-624B-E155-EC097FBD727E}"/>
              </a:ext>
            </a:extLst>
          </p:cNvPr>
          <p:cNvSpPr txBox="1"/>
          <p:nvPr/>
        </p:nvSpPr>
        <p:spPr>
          <a:xfrm>
            <a:off x="8614307" y="2909385"/>
            <a:ext cx="468398" cy="338554"/>
          </a:xfrm>
          <a:prstGeom prst="rect">
            <a:avLst/>
          </a:prstGeom>
          <a:solidFill>
            <a:schemeClr val="accent6"/>
          </a:solidFill>
        </p:spPr>
        <p:txBody>
          <a:bodyPr wrap="none" rtlCol="0">
            <a:spAutoFit/>
          </a:bodyPr>
          <a:lstStyle/>
          <a:p>
            <a:r>
              <a:rPr lang="en-BE" sz="1600" dirty="0"/>
              <a:t>HCl</a:t>
            </a:r>
          </a:p>
        </p:txBody>
      </p:sp>
      <p:sp>
        <p:nvSpPr>
          <p:cNvPr id="10" name="TextBox 9">
            <a:hlinkClick r:id="rId12" action="ppaction://hlinksldjump"/>
            <a:extLst>
              <a:ext uri="{FF2B5EF4-FFF2-40B4-BE49-F238E27FC236}">
                <a16:creationId xmlns:a16="http://schemas.microsoft.com/office/drawing/2014/main" id="{4F263B55-5FE3-5D0C-6561-B83B4E534871}"/>
              </a:ext>
            </a:extLst>
          </p:cNvPr>
          <p:cNvSpPr txBox="1"/>
          <p:nvPr/>
        </p:nvSpPr>
        <p:spPr>
          <a:xfrm>
            <a:off x="8610299" y="3330446"/>
            <a:ext cx="476412" cy="338554"/>
          </a:xfrm>
          <a:prstGeom prst="rect">
            <a:avLst/>
          </a:prstGeom>
          <a:solidFill>
            <a:schemeClr val="accent6"/>
          </a:solidFill>
        </p:spPr>
        <p:txBody>
          <a:bodyPr wrap="none" rtlCol="0">
            <a:spAutoFit/>
          </a:bodyPr>
          <a:lstStyle/>
          <a:p>
            <a:r>
              <a:rPr lang="en-BE" sz="1600" dirty="0"/>
              <a:t>ClO</a:t>
            </a:r>
          </a:p>
        </p:txBody>
      </p:sp>
      <p:sp>
        <p:nvSpPr>
          <p:cNvPr id="11" name="TextBox 10">
            <a:hlinkClick r:id="rId13" action="ppaction://hlinksldjump"/>
            <a:extLst>
              <a:ext uri="{FF2B5EF4-FFF2-40B4-BE49-F238E27FC236}">
                <a16:creationId xmlns:a16="http://schemas.microsoft.com/office/drawing/2014/main" id="{C4F65F46-590D-D22C-6018-84449FFB2D0F}"/>
              </a:ext>
            </a:extLst>
          </p:cNvPr>
          <p:cNvSpPr txBox="1"/>
          <p:nvPr/>
        </p:nvSpPr>
        <p:spPr>
          <a:xfrm>
            <a:off x="8659191" y="3751507"/>
            <a:ext cx="389850" cy="338554"/>
          </a:xfrm>
          <a:prstGeom prst="rect">
            <a:avLst/>
          </a:prstGeom>
          <a:solidFill>
            <a:schemeClr val="accent6">
              <a:lumMod val="20000"/>
              <a:lumOff val="80000"/>
            </a:schemeClr>
          </a:solidFill>
        </p:spPr>
        <p:txBody>
          <a:bodyPr wrap="none" rtlCol="0">
            <a:spAutoFit/>
          </a:bodyPr>
          <a:lstStyle/>
          <a:p>
            <a:r>
              <a:rPr lang="en-BE" sz="1600" dirty="0">
                <a:solidFill>
                  <a:schemeClr val="tx2">
                    <a:lumMod val="40000"/>
                    <a:lumOff val="60000"/>
                  </a:schemeClr>
                </a:solidFill>
              </a:rPr>
              <a:t>O</a:t>
            </a:r>
            <a:r>
              <a:rPr lang="en-BE" sz="1600" baseline="-25000" dirty="0">
                <a:solidFill>
                  <a:schemeClr val="tx2">
                    <a:lumMod val="40000"/>
                    <a:lumOff val="60000"/>
                  </a:schemeClr>
                </a:solidFill>
              </a:rPr>
              <a:t>3</a:t>
            </a:r>
            <a:endParaRPr lang="en-BE" sz="1600" dirty="0">
              <a:solidFill>
                <a:schemeClr val="tx2">
                  <a:lumMod val="40000"/>
                  <a:lumOff val="60000"/>
                </a:schemeClr>
              </a:solidFill>
            </a:endParaRPr>
          </a:p>
        </p:txBody>
      </p:sp>
    </p:spTree>
    <p:extLst>
      <p:ext uri="{BB962C8B-B14F-4D97-AF65-F5344CB8AC3E}">
        <p14:creationId xmlns:p14="http://schemas.microsoft.com/office/powerpoint/2010/main" val="1343972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9202662-2C75-195B-D9D3-88CD0F9B866E}"/>
              </a:ext>
            </a:extLst>
          </p:cNvPr>
          <p:cNvGrpSpPr/>
          <p:nvPr/>
        </p:nvGrpSpPr>
        <p:grpSpPr>
          <a:xfrm>
            <a:off x="646996" y="788161"/>
            <a:ext cx="5400675" cy="3890223"/>
            <a:chOff x="646996" y="788161"/>
            <a:chExt cx="5400675" cy="3890223"/>
          </a:xfrm>
        </p:grpSpPr>
        <p:pic>
          <p:nvPicPr>
            <p:cNvPr id="10" name="Picture 2">
              <a:extLst>
                <a:ext uri="{FF2B5EF4-FFF2-40B4-BE49-F238E27FC236}">
                  <a16:creationId xmlns:a16="http://schemas.microsoft.com/office/drawing/2014/main" id="{7A7116EE-23C2-9AF8-B08A-18BC773FD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96" y="788161"/>
              <a:ext cx="5400675"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48E87ADD-C4CE-CB1C-EA4C-E6473443F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96" y="3059134"/>
              <a:ext cx="5400675" cy="16192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50" y="162000"/>
            <a:ext cx="7886700" cy="698400"/>
          </a:xfrm>
        </p:spPr>
        <p:txBody>
          <a:bodyPr/>
          <a:lstStyle/>
          <a:p>
            <a:r>
              <a:rPr lang="fr" sz="2800" b="1" dirty="0">
                <a:solidFill>
                  <a:srgbClr val="00B050"/>
                </a:solidFill>
              </a:rPr>
              <a:t>Ozone in the </a:t>
            </a:r>
            <a:r>
              <a:rPr lang="fr" sz="2800" b="1" dirty="0" err="1">
                <a:solidFill>
                  <a:srgbClr val="00B050"/>
                </a:solidFill>
              </a:rPr>
              <a:t>Arctic</a:t>
            </a:r>
            <a:endParaRPr lang="en-BE" sz="2800" b="1" dirty="0">
              <a:solidFill>
                <a:srgbClr val="00B050"/>
              </a:solidFill>
            </a:endParaRP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6"/>
          </a:solidFill>
        </p:spPr>
        <p:txBody>
          <a:bodyPr wrap="square" rtlCol="0">
            <a:spAutoFit/>
          </a:bodyPr>
          <a:lstStyle/>
          <a:p>
            <a:pPr algn="ctr"/>
            <a:r>
              <a:rPr lang="en-BE" sz="2800" dirty="0">
                <a:solidFill>
                  <a:srgbClr val="002060"/>
                </a:solidFill>
              </a:rPr>
              <a:t>AURA-MLS</a:t>
            </a:r>
            <a:endParaRPr lang="en-BE" dirty="0">
              <a:solidFill>
                <a:srgbClr val="002060"/>
              </a:solidFill>
            </a:endParaRPr>
          </a:p>
        </p:txBody>
      </p:sp>
      <p:sp>
        <p:nvSpPr>
          <p:cNvPr id="13" name="Google Shape;103;g1d6b38f6606_0_57">
            <a:extLst>
              <a:ext uri="{FF2B5EF4-FFF2-40B4-BE49-F238E27FC236}">
                <a16:creationId xmlns:a16="http://schemas.microsoft.com/office/drawing/2014/main" id="{8321C5FF-5F8E-63D3-79C7-4F74D8B06980}"/>
              </a:ext>
            </a:extLst>
          </p:cNvPr>
          <p:cNvSpPr txBox="1">
            <a:spLocks/>
          </p:cNvSpPr>
          <p:nvPr/>
        </p:nvSpPr>
        <p:spPr>
          <a:xfrm>
            <a:off x="6175292" y="1266219"/>
            <a:ext cx="2690693" cy="2904355"/>
          </a:xfrm>
          <a:prstGeom prst="rect">
            <a:avLst/>
          </a:prstGeom>
          <a:noFill/>
          <a:ln>
            <a:noFill/>
          </a:ln>
        </p:spPr>
        <p:txBody>
          <a:bodyPr spcFirstLastPara="1" vert="horz" wrap="square" lIns="91425" tIns="91425" rIns="91425" bIns="91425"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000"/>
              </a:spcAft>
              <a:buNone/>
            </a:pPr>
            <a:r>
              <a:rPr lang="en-US" sz="1800" dirty="0">
                <a:solidFill>
                  <a:srgbClr val="002060"/>
                </a:solidFill>
                <a:latin typeface="+mj-lt"/>
                <a:ea typeface="Calibri"/>
                <a:cs typeface="Calibri"/>
                <a:sym typeface="Calibri"/>
              </a:rPr>
              <a:t>Overall very good. </a:t>
            </a:r>
          </a:p>
          <a:p>
            <a:pPr marL="0" indent="0">
              <a:spcBef>
                <a:spcPts val="0"/>
              </a:spcBef>
              <a:spcAft>
                <a:spcPts val="1200"/>
              </a:spcAft>
              <a:buNone/>
            </a:pPr>
            <a:r>
              <a:rPr lang="en-US" sz="1800" dirty="0">
                <a:solidFill>
                  <a:srgbClr val="002060"/>
                </a:solidFill>
                <a:latin typeface="+mj-lt"/>
                <a:cs typeface="Calibri"/>
                <a:sym typeface="Calibri"/>
              </a:rPr>
              <a:t>The two exceptional NH ozone depletion events (February-March 2011 and 2020) are exaggerated as in the Antarctic, </a:t>
            </a:r>
            <a:br>
              <a:rPr lang="en-US" sz="1800" dirty="0">
                <a:solidFill>
                  <a:srgbClr val="002060"/>
                </a:solidFill>
                <a:latin typeface="+mj-lt"/>
                <a:cs typeface="Calibri"/>
                <a:sym typeface="Calibri"/>
              </a:rPr>
            </a:br>
            <a:r>
              <a:rPr lang="en-US" sz="1800" dirty="0">
                <a:solidFill>
                  <a:srgbClr val="002060"/>
                </a:solidFill>
                <a:latin typeface="+mj-lt"/>
                <a:cs typeface="Calibri"/>
                <a:sym typeface="Calibri"/>
              </a:rPr>
              <a:t>again in contrast with underestimated depletion in SD-WACCM</a:t>
            </a:r>
            <a:br>
              <a:rPr lang="en-US" sz="1800" dirty="0">
                <a:solidFill>
                  <a:srgbClr val="002060"/>
                </a:solidFill>
                <a:latin typeface="+mj-lt"/>
                <a:ea typeface="Calibri"/>
                <a:cs typeface="Calibri"/>
                <a:sym typeface="Calibri"/>
              </a:rPr>
            </a:br>
            <a:r>
              <a:rPr lang="en-US" sz="1400" dirty="0">
                <a:solidFill>
                  <a:srgbClr val="002060"/>
                </a:solidFill>
                <a:latin typeface="+mj-lt"/>
                <a:ea typeface="Calibri"/>
                <a:cs typeface="Calibri"/>
                <a:sym typeface="Calibri"/>
              </a:rPr>
              <a:t>(</a:t>
            </a:r>
            <a:r>
              <a:rPr lang="en-US" sz="1400" dirty="0">
                <a:solidFill>
                  <a:schemeClr val="dk1"/>
                </a:solidFill>
                <a:latin typeface="+mj-lt"/>
                <a:ea typeface="Calibri"/>
                <a:cs typeface="Calibri"/>
                <a:sym typeface="Calibri"/>
                <a:hlinkClick r:id="rId5"/>
              </a:rPr>
              <a:t>Solomon et al., ACP, 2015</a:t>
            </a:r>
            <a:r>
              <a:rPr lang="en-US" sz="1400" dirty="0">
                <a:solidFill>
                  <a:schemeClr val="dk1"/>
                </a:solidFill>
                <a:latin typeface="+mj-lt"/>
                <a:ea typeface="Calibri"/>
                <a:cs typeface="Calibri"/>
                <a:sym typeface="Calibri"/>
              </a:rPr>
              <a:t>)</a:t>
            </a:r>
            <a:endParaRPr lang="en-US" sz="2400" dirty="0">
              <a:solidFill>
                <a:schemeClr val="dk1"/>
              </a:solidFill>
              <a:latin typeface="+mj-lt"/>
              <a:ea typeface="Calibri"/>
              <a:cs typeface="Calibri"/>
              <a:sym typeface="Calibri"/>
            </a:endParaRPr>
          </a:p>
        </p:txBody>
      </p:sp>
      <p:sp>
        <p:nvSpPr>
          <p:cNvPr id="30" name="Slide Number Placeholder 29">
            <a:extLst>
              <a:ext uri="{FF2B5EF4-FFF2-40B4-BE49-F238E27FC236}">
                <a16:creationId xmlns:a16="http://schemas.microsoft.com/office/drawing/2014/main" id="{E234E2F6-4DFC-EABA-961D-F4C049CED16C}"/>
              </a:ext>
            </a:extLst>
          </p:cNvPr>
          <p:cNvSpPr>
            <a:spLocks noGrp="1"/>
          </p:cNvSpPr>
          <p:nvPr>
            <p:ph type="sldNum" sz="quarter" idx="12"/>
          </p:nvPr>
        </p:nvSpPr>
        <p:spPr/>
        <p:txBody>
          <a:bodyPr/>
          <a:lstStyle/>
          <a:p>
            <a:fld id="{9508981D-8BAF-0B49-A505-A3DB90FF2743}" type="slidenum">
              <a:rPr lang="en-BE" smtClean="0"/>
              <a:t>28</a:t>
            </a:fld>
            <a:r>
              <a:rPr lang="en-BE"/>
              <a:t>/30</a:t>
            </a:r>
            <a:endParaRPr lang="en-BE" dirty="0"/>
          </a:p>
        </p:txBody>
      </p:sp>
      <p:grpSp>
        <p:nvGrpSpPr>
          <p:cNvPr id="31" name="Group 30">
            <a:extLst>
              <a:ext uri="{FF2B5EF4-FFF2-40B4-BE49-F238E27FC236}">
                <a16:creationId xmlns:a16="http://schemas.microsoft.com/office/drawing/2014/main" id="{091D1780-C40A-8801-F60C-3751EF709340}"/>
              </a:ext>
            </a:extLst>
          </p:cNvPr>
          <p:cNvGrpSpPr/>
          <p:nvPr/>
        </p:nvGrpSpPr>
        <p:grpSpPr>
          <a:xfrm>
            <a:off x="628650" y="4888777"/>
            <a:ext cx="8387347" cy="230832"/>
            <a:chOff x="3070451" y="4641640"/>
            <a:chExt cx="8387347" cy="230832"/>
          </a:xfrm>
        </p:grpSpPr>
        <p:sp>
          <p:nvSpPr>
            <p:cNvPr id="32" name="Right Arrow 31">
              <a:hlinkClick r:id="" action="ppaction://hlinkshowjump?jump=nextslide"/>
              <a:extLst>
                <a:ext uri="{FF2B5EF4-FFF2-40B4-BE49-F238E27FC236}">
                  <a16:creationId xmlns:a16="http://schemas.microsoft.com/office/drawing/2014/main" id="{D9BF13CE-8951-C38D-A53E-CBBC56CFBD6E}"/>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3" name="Right Arrow 32">
              <a:hlinkClick r:id="" action="ppaction://hlinkshowjump?jump=previousslide"/>
              <a:extLst>
                <a:ext uri="{FF2B5EF4-FFF2-40B4-BE49-F238E27FC236}">
                  <a16:creationId xmlns:a16="http://schemas.microsoft.com/office/drawing/2014/main" id="{F8A51BFD-078F-B39C-0ADF-1F9E4A2692BC}"/>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4" name="TextBox 33">
              <a:extLst>
                <a:ext uri="{FF2B5EF4-FFF2-40B4-BE49-F238E27FC236}">
                  <a16:creationId xmlns:a16="http://schemas.microsoft.com/office/drawing/2014/main" id="{427E2199-0F34-253F-F900-CE5FB52BD925}"/>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5" name="TextBox 34">
              <a:extLst>
                <a:ext uri="{FF2B5EF4-FFF2-40B4-BE49-F238E27FC236}">
                  <a16:creationId xmlns:a16="http://schemas.microsoft.com/office/drawing/2014/main" id="{C9039436-7D9E-7022-ACA0-453C993BAEC6}"/>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6" action="ppaction://hlinksldjump"/>
                </a:rPr>
                <a:t>Concl</a:t>
              </a:r>
              <a:r>
                <a:rPr lang="en-BE" sz="900" dirty="0">
                  <a:latin typeface="Century Gothic" panose="020B0502020202020204" pitchFamily="34" charset="0"/>
                </a:rPr>
                <a:t>.</a:t>
              </a:r>
            </a:p>
          </p:txBody>
        </p:sp>
      </p:grpSp>
    </p:spTree>
    <p:extLst>
      <p:ext uri="{BB962C8B-B14F-4D97-AF65-F5344CB8AC3E}">
        <p14:creationId xmlns:p14="http://schemas.microsoft.com/office/powerpoint/2010/main" val="4079681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50" y="162000"/>
            <a:ext cx="7886700" cy="698400"/>
          </a:xfrm>
        </p:spPr>
        <p:txBody>
          <a:bodyPr/>
          <a:lstStyle/>
          <a:p>
            <a:r>
              <a:rPr lang="en-US" sz="2800" dirty="0">
                <a:solidFill>
                  <a:srgbClr val="002060"/>
                </a:solidFill>
              </a:rPr>
              <a:t>Conclusions (1)</a:t>
            </a:r>
            <a:endParaRPr lang="en-BE" sz="2800" dirty="0">
              <a:solidFill>
                <a:srgbClr val="002060"/>
              </a:solidFill>
            </a:endParaRPr>
          </a:p>
        </p:txBody>
      </p:sp>
      <p:sp>
        <p:nvSpPr>
          <p:cNvPr id="3" name="Content Placeholder 2">
            <a:extLst>
              <a:ext uri="{FF2B5EF4-FFF2-40B4-BE49-F238E27FC236}">
                <a16:creationId xmlns:a16="http://schemas.microsoft.com/office/drawing/2014/main" id="{1E1DEAD5-8874-D7BD-7BEC-4A2F5F2A0048}"/>
              </a:ext>
            </a:extLst>
          </p:cNvPr>
          <p:cNvSpPr>
            <a:spLocks noGrp="1"/>
          </p:cNvSpPr>
          <p:nvPr>
            <p:ph idx="1"/>
          </p:nvPr>
        </p:nvSpPr>
        <p:spPr/>
        <p:txBody>
          <a:bodyPr>
            <a:normAutofit/>
          </a:bodyPr>
          <a:lstStyle/>
          <a:p>
            <a:pPr marL="0" indent="0">
              <a:buNone/>
            </a:pPr>
            <a:r>
              <a:rPr lang="en-US" sz="2000" b="1" dirty="0">
                <a:solidFill>
                  <a:srgbClr val="002060"/>
                </a:solidFill>
              </a:rPr>
              <a:t>Stratospheric aerosols</a:t>
            </a:r>
          </a:p>
          <a:p>
            <a:r>
              <a:rPr lang="nl-BE" sz="1400" dirty="0">
                <a:solidFill>
                  <a:srgbClr val="002060"/>
                </a:solidFill>
              </a:rPr>
              <a:t>Overall, IFS-AER represents quite well</a:t>
            </a:r>
            <a:r>
              <a:rPr lang="en-US" sz="1400" dirty="0">
                <a:solidFill>
                  <a:srgbClr val="002060"/>
                </a:solidFill>
              </a:rPr>
              <a:t>  the large-scale features of a major stratospheric volcanic eruption</a:t>
            </a:r>
          </a:p>
          <a:p>
            <a:r>
              <a:rPr lang="en-US" sz="1400" dirty="0">
                <a:solidFill>
                  <a:srgbClr val="002060"/>
                </a:solidFill>
              </a:rPr>
              <a:t>Extension of the volcanic plume to the southern hemisphere is underestimated</a:t>
            </a:r>
          </a:p>
          <a:p>
            <a:r>
              <a:rPr lang="en-US" sz="1400" dirty="0">
                <a:solidFill>
                  <a:srgbClr val="002060"/>
                </a:solidFill>
              </a:rPr>
              <a:t>In quiescent conditions, too strong removal of the aerosol load, probably due to a too strong sedimentation or to some issue in the transport mechanisms</a:t>
            </a:r>
          </a:p>
          <a:p>
            <a:r>
              <a:rPr lang="en-US" sz="1400" dirty="0">
                <a:solidFill>
                  <a:srgbClr val="002060"/>
                </a:solidFill>
              </a:rPr>
              <a:t>Also complex interaction between radiation and aerosols could play a role</a:t>
            </a:r>
          </a:p>
          <a:p>
            <a:r>
              <a:rPr lang="en-US" sz="1400" dirty="0">
                <a:solidFill>
                  <a:srgbClr val="002060"/>
                </a:solidFill>
              </a:rPr>
              <a:t>Making the particle size dependent of its abundance improves the problem of too strong removal of the aerosol load, but does not solve the problem</a:t>
            </a:r>
          </a:p>
          <a:p>
            <a:r>
              <a:rPr lang="en-US" sz="1400" dirty="0">
                <a:solidFill>
                  <a:srgbClr val="002060"/>
                </a:solidFill>
              </a:rPr>
              <a:t>Besides these issues, IFS-AER is able to correctly describe seasonal patterns of stratospheric aerosols when they are not perturbed by volcanic input</a:t>
            </a: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rgbClr val="002060"/>
          </a:solidFill>
        </p:spPr>
        <p:txBody>
          <a:bodyPr wrap="square" rtlCol="0">
            <a:spAutoFit/>
          </a:bodyPr>
          <a:lstStyle/>
          <a:p>
            <a:pPr algn="ctr"/>
            <a:r>
              <a:rPr lang="en-BE" sz="2800" dirty="0">
                <a:solidFill>
                  <a:schemeClr val="bg1"/>
                </a:solidFill>
              </a:rPr>
              <a:t>Conclusions</a:t>
            </a:r>
            <a:endParaRPr lang="en-BE" dirty="0">
              <a:solidFill>
                <a:schemeClr val="bg1"/>
              </a:solidFill>
            </a:endParaRPr>
          </a:p>
        </p:txBody>
      </p:sp>
      <p:sp>
        <p:nvSpPr>
          <p:cNvPr id="14" name="Slide Number Placeholder 13">
            <a:extLst>
              <a:ext uri="{FF2B5EF4-FFF2-40B4-BE49-F238E27FC236}">
                <a16:creationId xmlns:a16="http://schemas.microsoft.com/office/drawing/2014/main" id="{440D7DDB-ACFB-C2FF-FAAB-2CB05C0DFFB0}"/>
              </a:ext>
            </a:extLst>
          </p:cNvPr>
          <p:cNvSpPr>
            <a:spLocks noGrp="1"/>
          </p:cNvSpPr>
          <p:nvPr>
            <p:ph type="sldNum" sz="quarter" idx="12"/>
          </p:nvPr>
        </p:nvSpPr>
        <p:spPr/>
        <p:txBody>
          <a:bodyPr/>
          <a:lstStyle/>
          <a:p>
            <a:fld id="{9508981D-8BAF-0B49-A505-A3DB90FF2743}" type="slidenum">
              <a:rPr lang="en-BE" smtClean="0"/>
              <a:t>29</a:t>
            </a:fld>
            <a:r>
              <a:rPr lang="en-BE"/>
              <a:t>/30</a:t>
            </a:r>
            <a:endParaRPr lang="en-BE" dirty="0"/>
          </a:p>
        </p:txBody>
      </p:sp>
      <p:grpSp>
        <p:nvGrpSpPr>
          <p:cNvPr id="15" name="Group 14">
            <a:extLst>
              <a:ext uri="{FF2B5EF4-FFF2-40B4-BE49-F238E27FC236}">
                <a16:creationId xmlns:a16="http://schemas.microsoft.com/office/drawing/2014/main" id="{603F6D15-0BC0-D83C-D17A-9A27F695C7FC}"/>
              </a:ext>
            </a:extLst>
          </p:cNvPr>
          <p:cNvGrpSpPr/>
          <p:nvPr/>
        </p:nvGrpSpPr>
        <p:grpSpPr>
          <a:xfrm>
            <a:off x="628650" y="4888777"/>
            <a:ext cx="8387347" cy="230832"/>
            <a:chOff x="3070451" y="4641640"/>
            <a:chExt cx="8387347" cy="230832"/>
          </a:xfrm>
        </p:grpSpPr>
        <p:sp>
          <p:nvSpPr>
            <p:cNvPr id="16" name="Right Arrow 15">
              <a:hlinkClick r:id="" action="ppaction://hlinkshowjump?jump=nextslide"/>
              <a:extLst>
                <a:ext uri="{FF2B5EF4-FFF2-40B4-BE49-F238E27FC236}">
                  <a16:creationId xmlns:a16="http://schemas.microsoft.com/office/drawing/2014/main" id="{469577EA-2702-0B77-0216-D75094CA9F81}"/>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ight Arrow 16">
              <a:hlinkClick r:id="" action="ppaction://hlinkshowjump?jump=previousslide"/>
              <a:extLst>
                <a:ext uri="{FF2B5EF4-FFF2-40B4-BE49-F238E27FC236}">
                  <a16:creationId xmlns:a16="http://schemas.microsoft.com/office/drawing/2014/main" id="{01C458C2-2304-E0FE-8B09-A6C756C03F5B}"/>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TextBox 17">
              <a:extLst>
                <a:ext uri="{FF2B5EF4-FFF2-40B4-BE49-F238E27FC236}">
                  <a16:creationId xmlns:a16="http://schemas.microsoft.com/office/drawing/2014/main" id="{68D43D37-E3FE-BC2E-375F-B986697BA641}"/>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19" name="TextBox 18">
              <a:extLst>
                <a:ext uri="{FF2B5EF4-FFF2-40B4-BE49-F238E27FC236}">
                  <a16:creationId xmlns:a16="http://schemas.microsoft.com/office/drawing/2014/main" id="{04EACB0F-D454-A7A7-A632-FDCE511ED94B}"/>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2" action="ppaction://hlinksldjump"/>
                </a:rPr>
                <a:t>Concl</a:t>
              </a:r>
              <a:r>
                <a:rPr lang="en-BE" sz="900" dirty="0">
                  <a:latin typeface="Century Gothic" panose="020B0502020202020204" pitchFamily="34" charset="0"/>
                </a:rPr>
                <a:t>.</a:t>
              </a:r>
            </a:p>
          </p:txBody>
        </p:sp>
      </p:grpSp>
    </p:spTree>
    <p:extLst>
      <p:ext uri="{BB962C8B-B14F-4D97-AF65-F5344CB8AC3E}">
        <p14:creationId xmlns:p14="http://schemas.microsoft.com/office/powerpoint/2010/main" val="251760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0653-2552-E919-0248-8BA9B1D96090}"/>
              </a:ext>
            </a:extLst>
          </p:cNvPr>
          <p:cNvSpPr>
            <a:spLocks noGrp="1"/>
          </p:cNvSpPr>
          <p:nvPr>
            <p:ph type="title"/>
          </p:nvPr>
        </p:nvSpPr>
        <p:spPr>
          <a:xfrm>
            <a:off x="628649" y="50454"/>
            <a:ext cx="8515351" cy="699723"/>
          </a:xfrm>
        </p:spPr>
        <p:txBody>
          <a:bodyPr>
            <a:noAutofit/>
          </a:bodyPr>
          <a:lstStyle/>
          <a:p>
            <a:r>
              <a:rPr lang="en-GB" sz="2400" b="1" dirty="0">
                <a:solidFill>
                  <a:srgbClr val="0070C0"/>
                </a:solidFill>
              </a:rPr>
              <a:t>CAMS: the Copernicus service to monitor atmospheric composition</a:t>
            </a:r>
            <a:endParaRPr lang="en-BE" sz="2400" b="1" dirty="0">
              <a:solidFill>
                <a:srgbClr val="0070C0"/>
              </a:solidFill>
            </a:endParaRP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rgbClr val="00B0F0"/>
          </a:solidFill>
        </p:spPr>
        <p:txBody>
          <a:bodyPr wrap="square" rtlCol="0">
            <a:spAutoFit/>
          </a:bodyPr>
          <a:lstStyle/>
          <a:p>
            <a:pPr algn="ctr"/>
            <a:r>
              <a:rPr lang="en-BE" sz="2800" dirty="0">
                <a:solidFill>
                  <a:srgbClr val="002060"/>
                </a:solidFill>
              </a:rPr>
              <a:t>The IFS-</a:t>
            </a:r>
            <a:r>
              <a:rPr lang="fr-BE" sz="2800" dirty="0">
                <a:solidFill>
                  <a:srgbClr val="002060"/>
                </a:solidFill>
              </a:rPr>
              <a:t>Composition model</a:t>
            </a:r>
            <a:endParaRPr lang="en-BE" sz="2800" dirty="0">
              <a:solidFill>
                <a:srgbClr val="002060"/>
              </a:solidFill>
            </a:endParaRPr>
          </a:p>
        </p:txBody>
      </p:sp>
      <p:sp>
        <p:nvSpPr>
          <p:cNvPr id="13" name="Text Box 13">
            <a:extLst>
              <a:ext uri="{FF2B5EF4-FFF2-40B4-BE49-F238E27FC236}">
                <a16:creationId xmlns:a16="http://schemas.microsoft.com/office/drawing/2014/main" id="{EA3B9C92-F72B-784B-A5BC-067593776642}"/>
              </a:ext>
            </a:extLst>
          </p:cNvPr>
          <p:cNvSpPr txBox="1">
            <a:spLocks noGrp="1" noChangeArrowheads="1"/>
          </p:cNvSpPr>
          <p:nvPr>
            <p:ph idx="1"/>
          </p:nvPr>
        </p:nvSpPr>
        <p:spPr bwMode="auto">
          <a:xfrm>
            <a:off x="5802758" y="744967"/>
            <a:ext cx="3018511" cy="325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625519" eaLnBrk="1" hangingPunct="1">
              <a:spcBef>
                <a:spcPct val="50000"/>
              </a:spcBef>
              <a:buClrTx/>
              <a:buNone/>
              <a:defRPr/>
            </a:pPr>
            <a:r>
              <a:rPr lang="en-GB" altLang="en-US" sz="1400" i="0" dirty="0">
                <a:solidFill>
                  <a:srgbClr val="000000"/>
                </a:solidFill>
                <a:latin typeface="+mn-lt"/>
                <a:cs typeface="Arial Narrow" panose="020B0604020202020204" pitchFamily="34" charset="0"/>
              </a:rPr>
              <a:t>Using assimilation of </a:t>
            </a:r>
            <a:br>
              <a:rPr lang="en-GB" altLang="en-US" sz="1400" i="0" dirty="0">
                <a:solidFill>
                  <a:srgbClr val="000000"/>
                </a:solidFill>
                <a:latin typeface="+mn-lt"/>
                <a:cs typeface="Arial Narrow" panose="020B0604020202020204" pitchFamily="34" charset="0"/>
              </a:rPr>
            </a:br>
            <a:r>
              <a:rPr lang="en-GB" altLang="en-US" sz="1400" b="1" i="0" dirty="0">
                <a:solidFill>
                  <a:srgbClr val="FF0000"/>
                </a:solidFill>
                <a:latin typeface="+mn-lt"/>
                <a:cs typeface="Arial Narrow" panose="020B0604020202020204" pitchFamily="34" charset="0"/>
              </a:rPr>
              <a:t>Earth Observations</a:t>
            </a:r>
            <a:r>
              <a:rPr lang="en-GB" altLang="en-US" sz="1400" i="0" dirty="0">
                <a:solidFill>
                  <a:srgbClr val="000000"/>
                </a:solidFill>
                <a:latin typeface="+mn-lt"/>
                <a:cs typeface="Arial Narrow" panose="020B0604020202020204" pitchFamily="34" charset="0"/>
              </a:rPr>
              <a:t>, </a:t>
            </a:r>
            <a:br>
              <a:rPr lang="en-GB" altLang="en-US" sz="1400" i="0" dirty="0">
                <a:solidFill>
                  <a:srgbClr val="000000"/>
                </a:solidFill>
                <a:latin typeface="+mn-lt"/>
                <a:cs typeface="Arial Narrow" panose="020B0604020202020204" pitchFamily="34" charset="0"/>
              </a:rPr>
            </a:br>
            <a:r>
              <a:rPr lang="en-GB" altLang="en-US" sz="1400" i="0" dirty="0">
                <a:solidFill>
                  <a:srgbClr val="000000"/>
                </a:solidFill>
                <a:latin typeface="+mn-lt"/>
                <a:cs typeface="Arial Narrow" panose="020B0604020202020204" pitchFamily="34" charset="0"/>
              </a:rPr>
              <a:t>CAMS provides </a:t>
            </a:r>
            <a:r>
              <a:rPr lang="en-GB" altLang="en-US" sz="1400" b="1" i="0" dirty="0">
                <a:solidFill>
                  <a:srgbClr val="FF0000"/>
                </a:solidFill>
                <a:latin typeface="+mn-lt"/>
                <a:cs typeface="Arial Narrow" panose="020B0604020202020204" pitchFamily="34" charset="0"/>
              </a:rPr>
              <a:t>operational</a:t>
            </a:r>
            <a:r>
              <a:rPr lang="en-GB" altLang="en-US" sz="1400" i="0" dirty="0">
                <a:solidFill>
                  <a:srgbClr val="000000"/>
                </a:solidFill>
                <a:latin typeface="+mn-lt"/>
                <a:cs typeface="Arial Narrow" panose="020B0604020202020204" pitchFamily="34" charset="0"/>
              </a:rPr>
              <a:t> and </a:t>
            </a:r>
            <a:br>
              <a:rPr lang="en-GB" altLang="en-US" sz="1400" i="0" dirty="0">
                <a:solidFill>
                  <a:srgbClr val="000000"/>
                </a:solidFill>
                <a:latin typeface="+mn-lt"/>
                <a:cs typeface="Arial Narrow" panose="020B0604020202020204" pitchFamily="34" charset="0"/>
              </a:rPr>
            </a:br>
            <a:r>
              <a:rPr lang="en-GB" altLang="en-US" sz="1400" b="1" i="0" dirty="0">
                <a:solidFill>
                  <a:srgbClr val="FF0000"/>
                </a:solidFill>
                <a:latin typeface="+mn-lt"/>
                <a:cs typeface="Arial Narrow" panose="020B0604020202020204" pitchFamily="34" charset="0"/>
              </a:rPr>
              <a:t>quality-controlled</a:t>
            </a:r>
            <a:r>
              <a:rPr lang="en-GB" altLang="en-US" sz="1400" i="0" dirty="0">
                <a:solidFill>
                  <a:srgbClr val="000000"/>
                </a:solidFill>
                <a:latin typeface="+mn-lt"/>
                <a:cs typeface="Arial Narrow" panose="020B0604020202020204" pitchFamily="34" charset="0"/>
              </a:rPr>
              <a:t> data for:</a:t>
            </a:r>
          </a:p>
          <a:p>
            <a:pPr marL="179388" indent="-179388" defTabSz="1625519" eaLnBrk="1" hangingPunct="1">
              <a:spcBef>
                <a:spcPct val="50000"/>
              </a:spcBef>
              <a:buClrTx/>
              <a:defRPr/>
            </a:pPr>
            <a:r>
              <a:rPr lang="en-GB" altLang="en-US" sz="1400" i="0" dirty="0">
                <a:solidFill>
                  <a:srgbClr val="000000"/>
                </a:solidFill>
                <a:latin typeface="+mn-lt"/>
                <a:cs typeface="Arial Narrow" panose="020B0604020202020204" pitchFamily="34" charset="0"/>
              </a:rPr>
              <a:t>past, current and near-future (forecasts) global atmospheric composition;</a:t>
            </a:r>
          </a:p>
          <a:p>
            <a:pPr marL="179388" indent="-179388" defTabSz="1625519" eaLnBrk="1" hangingPunct="1">
              <a:spcBef>
                <a:spcPct val="50000"/>
              </a:spcBef>
              <a:buClrTx/>
              <a:defRPr/>
            </a:pPr>
            <a:r>
              <a:rPr lang="en-GB" altLang="en-US" sz="1400" i="0" dirty="0">
                <a:solidFill>
                  <a:srgbClr val="000000"/>
                </a:solidFill>
                <a:latin typeface="+mn-lt"/>
                <a:cs typeface="Arial Narrow" panose="020B0604020202020204" pitchFamily="34" charset="0"/>
              </a:rPr>
              <a:t>European air quality;</a:t>
            </a:r>
          </a:p>
          <a:p>
            <a:pPr marL="179388" indent="-179388" defTabSz="1625519" eaLnBrk="1" hangingPunct="1">
              <a:spcBef>
                <a:spcPct val="50000"/>
              </a:spcBef>
              <a:buClrTx/>
              <a:defRPr/>
            </a:pPr>
            <a:r>
              <a:rPr lang="en-GB" altLang="en-US" sz="1400" i="0" dirty="0">
                <a:solidFill>
                  <a:srgbClr val="000000"/>
                </a:solidFill>
                <a:latin typeface="+mn-lt"/>
                <a:cs typeface="Arial Narrow" panose="020B0604020202020204" pitchFamily="34" charset="0"/>
              </a:rPr>
              <a:t>emissions and surface fluxes of key pollutants and greenhouse gases;</a:t>
            </a:r>
          </a:p>
          <a:p>
            <a:pPr marL="179388" indent="-179388" defTabSz="1625519" eaLnBrk="1" hangingPunct="1">
              <a:spcBef>
                <a:spcPct val="50000"/>
              </a:spcBef>
              <a:buClrTx/>
              <a:defRPr/>
            </a:pPr>
            <a:r>
              <a:rPr lang="en-GB" altLang="en-US" sz="1400" i="0" dirty="0">
                <a:solidFill>
                  <a:srgbClr val="000000"/>
                </a:solidFill>
                <a:latin typeface="+mn-lt"/>
                <a:cs typeface="Arial Narrow" panose="020B0604020202020204" pitchFamily="34" charset="0"/>
              </a:rPr>
              <a:t>solar radiation;</a:t>
            </a:r>
          </a:p>
          <a:p>
            <a:pPr marL="179388" indent="-179388" defTabSz="1625519" eaLnBrk="1" hangingPunct="1">
              <a:spcBef>
                <a:spcPct val="50000"/>
              </a:spcBef>
              <a:buClrTx/>
              <a:defRPr/>
            </a:pPr>
            <a:r>
              <a:rPr lang="en-GB" altLang="en-US" sz="1400" i="0" dirty="0">
                <a:solidFill>
                  <a:srgbClr val="000000"/>
                </a:solidFill>
                <a:latin typeface="+mn-lt"/>
                <a:cs typeface="Arial Narrow" panose="020B0604020202020204" pitchFamily="34" charset="0"/>
              </a:rPr>
              <a:t>climate radiative forcing;</a:t>
            </a:r>
          </a:p>
          <a:p>
            <a:pPr marL="179388" indent="-179388" defTabSz="1625519" eaLnBrk="1" hangingPunct="1">
              <a:spcBef>
                <a:spcPct val="50000"/>
              </a:spcBef>
              <a:buClrTx/>
              <a:defRPr/>
            </a:pPr>
            <a:r>
              <a:rPr lang="en-GB" altLang="en-US" sz="1400" b="1" i="0" dirty="0">
                <a:solidFill>
                  <a:srgbClr val="000000"/>
                </a:solidFill>
                <a:latin typeface="+mn-lt"/>
                <a:cs typeface="Arial Narrow" panose="020B0604020202020204" pitchFamily="34" charset="0"/>
              </a:rPr>
              <a:t>the ozone layer.</a:t>
            </a:r>
            <a:endParaRPr lang="en-GB" altLang="en-US" sz="1400" i="0" dirty="0">
              <a:solidFill>
                <a:srgbClr val="000000"/>
              </a:solidFill>
              <a:latin typeface="+mn-lt"/>
              <a:cs typeface="Arial Narrow" panose="020B0604020202020204" pitchFamily="34" charset="0"/>
            </a:endParaRPr>
          </a:p>
        </p:txBody>
      </p:sp>
      <p:grpSp>
        <p:nvGrpSpPr>
          <p:cNvPr id="14" name="Group 13"/>
          <p:cNvGrpSpPr/>
          <p:nvPr/>
        </p:nvGrpSpPr>
        <p:grpSpPr>
          <a:xfrm>
            <a:off x="657712" y="900953"/>
            <a:ext cx="4825477" cy="2984535"/>
            <a:chOff x="471378" y="1261080"/>
            <a:chExt cx="6619721" cy="4273017"/>
          </a:xfrm>
        </p:grpSpPr>
        <p:pic>
          <p:nvPicPr>
            <p:cNvPr id="15" name="Picture 14">
              <a:extLst>
                <a:ext uri="{FF2B5EF4-FFF2-40B4-BE49-F238E27FC236}">
                  <a16:creationId xmlns:a16="http://schemas.microsoft.com/office/drawing/2014/main" id="{817BD99F-62EA-9C4E-ADA4-A7ACA02C7ADD}"/>
                </a:ext>
              </a:extLst>
            </p:cNvPr>
            <p:cNvPicPr>
              <a:picLocks/>
            </p:cNvPicPr>
            <p:nvPr/>
          </p:nvPicPr>
          <p:blipFill rotWithShape="1">
            <a:blip r:embed="rId3" cstate="hqprint">
              <a:extLst>
                <a:ext uri="{28A0092B-C50C-407E-A947-70E740481C1C}">
                  <a14:useLocalDpi xmlns:a14="http://schemas.microsoft.com/office/drawing/2010/main"/>
                </a:ext>
              </a:extLst>
            </a:blip>
            <a:srcRect/>
            <a:stretch/>
          </p:blipFill>
          <p:spPr>
            <a:xfrm>
              <a:off x="479376" y="1261080"/>
              <a:ext cx="2304256" cy="1447840"/>
            </a:xfrm>
            <a:prstGeom prst="rect">
              <a:avLst/>
            </a:prstGeom>
            <a:ln w="12700">
              <a:solidFill>
                <a:schemeClr val="bg1">
                  <a:lumMod val="85000"/>
                </a:schemeClr>
              </a:solid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2BBABA12-A274-F847-A99F-712CA66D9779}"/>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159895" y="4102365"/>
              <a:ext cx="1931203" cy="1431331"/>
            </a:xfrm>
            <a:prstGeom prst="rect">
              <a:avLst/>
            </a:prstGeom>
            <a:ln w="12700">
              <a:solidFill>
                <a:schemeClr val="bg1">
                  <a:lumMod val="85000"/>
                </a:schemeClr>
              </a:solid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52922BC5-3572-174E-9551-B600BDCF5AD9}"/>
                </a:ext>
              </a:extLst>
            </p:cNvPr>
            <p:cNvPicPr>
              <a:picLocks/>
            </p:cNvPicPr>
            <p:nvPr/>
          </p:nvPicPr>
          <p:blipFill>
            <a:blip r:embed="rId5" cstate="hqprint">
              <a:extLst>
                <a:ext uri="{28A0092B-C50C-407E-A947-70E740481C1C}">
                  <a14:useLocalDpi xmlns:a14="http://schemas.microsoft.com/office/drawing/2010/main"/>
                </a:ext>
              </a:extLst>
            </a:blip>
            <a:stretch>
              <a:fillRect/>
            </a:stretch>
          </p:blipFill>
          <p:spPr>
            <a:xfrm>
              <a:off x="471378" y="4102365"/>
              <a:ext cx="2312254" cy="1431732"/>
            </a:xfrm>
            <a:prstGeom prst="rect">
              <a:avLst/>
            </a:prstGeom>
            <a:ln w="12700">
              <a:solidFill>
                <a:schemeClr val="bg1">
                  <a:lumMod val="85000"/>
                </a:schemeClr>
              </a:solidFill>
            </a:ln>
            <a:effectLst>
              <a:outerShdw blurRad="292100" dist="139700" dir="2700000" algn="tl" rotWithShape="0">
                <a:srgbClr val="333333">
                  <a:alpha val="65000"/>
                </a:srgbClr>
              </a:outerShdw>
            </a:effectLst>
          </p:spPr>
        </p:pic>
        <p:pic>
          <p:nvPicPr>
            <p:cNvPr id="18" name="Picture 17" descr="A screenshot of a social media post&#10;&#10;Description automatically generated">
              <a:extLst>
                <a:ext uri="{FF2B5EF4-FFF2-40B4-BE49-F238E27FC236}">
                  <a16:creationId xmlns:a16="http://schemas.microsoft.com/office/drawing/2014/main" id="{2D7331C3-7E9E-744A-9BF3-4B73E6FBBC9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77252" y="1261080"/>
              <a:ext cx="4213847" cy="2743984"/>
            </a:xfrm>
            <a:prstGeom prst="rect">
              <a:avLst/>
            </a:prstGeom>
            <a:ln w="12700">
              <a:solidFill>
                <a:schemeClr val="bg1">
                  <a:lumMod val="85000"/>
                </a:schemeClr>
              </a:solidFill>
            </a:ln>
            <a:effectLst>
              <a:outerShdw blurRad="292100" dist="139700" dir="2700000" algn="tl" rotWithShape="0">
                <a:srgbClr val="333333">
                  <a:alpha val="65000"/>
                </a:srgbClr>
              </a:outerShdw>
            </a:effectLst>
          </p:spPr>
        </p:pic>
        <p:pic>
          <p:nvPicPr>
            <p:cNvPr id="19" name="Picture 18" descr="A close up of a map&#10;&#10;Description automatically generated">
              <a:extLst>
                <a:ext uri="{FF2B5EF4-FFF2-40B4-BE49-F238E27FC236}">
                  <a16:creationId xmlns:a16="http://schemas.microsoft.com/office/drawing/2014/main" id="{C3CB9D91-2D59-6D4E-A8D6-4D6B03618CE3}"/>
                </a:ext>
              </a:extLst>
            </p:cNvPr>
            <p:cNvPicPr>
              <a:picLocks/>
            </p:cNvPicPr>
            <p:nvPr/>
          </p:nvPicPr>
          <p:blipFill>
            <a:blip r:embed="rId7" cstate="print">
              <a:extLst>
                <a:ext uri="{28A0092B-C50C-407E-A947-70E740481C1C}">
                  <a14:useLocalDpi xmlns:a14="http://schemas.microsoft.com/office/drawing/2010/main"/>
                </a:ext>
              </a:extLst>
            </a:blip>
            <a:stretch>
              <a:fillRect/>
            </a:stretch>
          </p:blipFill>
          <p:spPr>
            <a:xfrm>
              <a:off x="2877252" y="4102365"/>
              <a:ext cx="2138628" cy="1431331"/>
            </a:xfrm>
            <a:prstGeom prst="rect">
              <a:avLst/>
            </a:prstGeom>
            <a:ln w="12700">
              <a:solidFill>
                <a:schemeClr val="bg1">
                  <a:lumMod val="85000"/>
                </a:schemeClr>
              </a:solidFill>
            </a:ln>
            <a:effectLst>
              <a:outerShdw blurRad="292100" dist="139700" dir="2700000" algn="tl" rotWithShape="0">
                <a:srgbClr val="333333">
                  <a:alpha val="65000"/>
                </a:srgbClr>
              </a:outerShdw>
            </a:effectLst>
          </p:spPr>
        </p:pic>
        <p:pic>
          <p:nvPicPr>
            <p:cNvPr id="20" name="Picture 19" descr="A picture containing text, map&#10;&#10;Description automatically generated">
              <a:extLst>
                <a:ext uri="{FF2B5EF4-FFF2-40B4-BE49-F238E27FC236}">
                  <a16:creationId xmlns:a16="http://schemas.microsoft.com/office/drawing/2014/main" id="{E61613E4-66DF-8A41-82E9-5D102ADF5831}"/>
                </a:ext>
              </a:extLst>
            </p:cNvPr>
            <p:cNvPicPr>
              <a:picLocks/>
            </p:cNvPicPr>
            <p:nvPr/>
          </p:nvPicPr>
          <p:blipFill rotWithShape="1">
            <a:blip r:embed="rId8" cstate="hqprint">
              <a:extLst>
                <a:ext uri="{28A0092B-C50C-407E-A947-70E740481C1C}">
                  <a14:useLocalDpi xmlns:a14="http://schemas.microsoft.com/office/drawing/2010/main"/>
                </a:ext>
              </a:extLst>
            </a:blip>
            <a:srcRect/>
            <a:stretch/>
          </p:blipFill>
          <p:spPr>
            <a:xfrm>
              <a:off x="471378" y="2806221"/>
              <a:ext cx="2312254" cy="1198843"/>
            </a:xfrm>
            <a:prstGeom prst="rect">
              <a:avLst/>
            </a:prstGeom>
            <a:ln w="12700">
              <a:solidFill>
                <a:schemeClr val="bg1">
                  <a:lumMod val="85000"/>
                </a:schemeClr>
              </a:solidFill>
            </a:ln>
            <a:effectLst>
              <a:outerShdw blurRad="292100" dist="139700" dir="2700000" algn="tl" rotWithShape="0">
                <a:srgbClr val="333333">
                  <a:alpha val="65000"/>
                </a:srgbClr>
              </a:outerShdw>
            </a:effectLst>
          </p:spPr>
        </p:pic>
      </p:grpSp>
      <p:pic>
        <p:nvPicPr>
          <p:cNvPr id="21" name="Picture 20"/>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21723" y1="78082" x2="21723" y2="78082"/>
                        <a14:foregroundMark x1="18727" y1="34247" x2="18727" y2="34247"/>
                        <a14:foregroundMark x1="22472" y1="10959" x2="22472" y2="10959"/>
                        <a14:foregroundMark x1="7865" y1="57534" x2="7865" y2="57534"/>
                        <a14:foregroundMark x1="32959" y1="61644" x2="32959" y2="61644"/>
                        <a14:foregroundMark x1="41199" y1="64384" x2="41199" y2="64384"/>
                        <a14:foregroundMark x1="74532" y1="63014" x2="74532" y2="63014"/>
                        <a14:foregroundMark x1="90637" y1="61644" x2="90637" y2="61644"/>
                        <a14:backgroundMark x1="20974" y1="9589" x2="20974" y2="9589"/>
                        <a14:backgroundMark x1="22472" y1="12329" x2="22472" y2="12329"/>
                        <a14:backgroundMark x1="22846" y1="6849" x2="22846" y2="6849"/>
                      </a14:backgroundRemoval>
                    </a14:imgEffect>
                  </a14:imgLayer>
                </a14:imgProps>
              </a:ext>
            </a:extLst>
          </a:blip>
          <a:stretch>
            <a:fillRect/>
          </a:stretch>
        </p:blipFill>
        <p:spPr>
          <a:xfrm>
            <a:off x="6964981" y="4004321"/>
            <a:ext cx="1227347" cy="335567"/>
          </a:xfrm>
          <a:prstGeom prst="rect">
            <a:avLst/>
          </a:prstGeom>
        </p:spPr>
      </p:pic>
      <p:sp>
        <p:nvSpPr>
          <p:cNvPr id="22" name="TextBox 21"/>
          <p:cNvSpPr txBox="1"/>
          <p:nvPr/>
        </p:nvSpPr>
        <p:spPr>
          <a:xfrm>
            <a:off x="628650" y="4005035"/>
            <a:ext cx="6488186" cy="523220"/>
          </a:xfrm>
          <a:prstGeom prst="rect">
            <a:avLst/>
          </a:prstGeom>
          <a:noFill/>
        </p:spPr>
        <p:txBody>
          <a:bodyPr wrap="none" rtlCol="0">
            <a:spAutoFit/>
          </a:bodyPr>
          <a:lstStyle/>
          <a:p>
            <a:r>
              <a:rPr lang="en-GB" sz="1400" dirty="0">
                <a:solidFill>
                  <a:schemeClr val="tx2"/>
                </a:solidFill>
              </a:rPr>
              <a:t>A service implemented by the European </a:t>
            </a:r>
            <a:r>
              <a:rPr lang="en-GB" sz="1400" dirty="0" err="1">
                <a:solidFill>
                  <a:schemeClr val="tx2"/>
                </a:solidFill>
              </a:rPr>
              <a:t>Center</a:t>
            </a:r>
            <a:r>
              <a:rPr lang="en-GB" sz="1400" dirty="0">
                <a:solidFill>
                  <a:schemeClr val="tx2"/>
                </a:solidFill>
              </a:rPr>
              <a:t> for Medium-range Weather Forecasts </a:t>
            </a:r>
            <a:r>
              <a:rPr lang="fr-BE" sz="1400" dirty="0">
                <a:solidFill>
                  <a:schemeClr val="tx2"/>
                </a:solidFill>
              </a:rPr>
              <a:t> </a:t>
            </a:r>
            <a:endParaRPr lang="en-BE" sz="1400" dirty="0">
              <a:solidFill>
                <a:schemeClr val="tx2"/>
              </a:solidFill>
            </a:endParaRPr>
          </a:p>
          <a:p>
            <a:r>
              <a:rPr lang="fr-BE" sz="1400" dirty="0"/>
              <a:t>… and </a:t>
            </a:r>
            <a:r>
              <a:rPr lang="fr-BE" sz="1400" dirty="0" err="1"/>
              <a:t>developed</a:t>
            </a:r>
            <a:r>
              <a:rPr lang="fr-BE" sz="1400" dirty="0"/>
              <a:t> </a:t>
            </a:r>
            <a:r>
              <a:rPr lang="fr-BE" sz="1400" dirty="0" err="1"/>
              <a:t>through</a:t>
            </a:r>
            <a:r>
              <a:rPr lang="fr-BE" sz="1400" dirty="0"/>
              <a:t> </a:t>
            </a:r>
            <a:r>
              <a:rPr lang="fr-BE" sz="1400" dirty="0" err="1"/>
              <a:t>many</a:t>
            </a:r>
            <a:r>
              <a:rPr lang="fr-BE" sz="1400" dirty="0"/>
              <a:t> </a:t>
            </a:r>
            <a:r>
              <a:rPr lang="fr-BE" sz="1400" dirty="0" err="1"/>
              <a:t>competitive</a:t>
            </a:r>
            <a:r>
              <a:rPr lang="fr-BE" sz="1400" dirty="0"/>
              <a:t> </a:t>
            </a:r>
            <a:r>
              <a:rPr lang="fr-BE" sz="1400" dirty="0" err="1"/>
              <a:t>contracts</a:t>
            </a:r>
            <a:endParaRPr lang="en-US" sz="1400" dirty="0"/>
          </a:p>
        </p:txBody>
      </p:sp>
      <p:grpSp>
        <p:nvGrpSpPr>
          <p:cNvPr id="9" name="Group 8">
            <a:extLst>
              <a:ext uri="{FF2B5EF4-FFF2-40B4-BE49-F238E27FC236}">
                <a16:creationId xmlns:a16="http://schemas.microsoft.com/office/drawing/2014/main" id="{F4DB5118-B0B5-B2E4-0C50-CA0067E360CE}"/>
              </a:ext>
            </a:extLst>
          </p:cNvPr>
          <p:cNvGrpSpPr/>
          <p:nvPr/>
        </p:nvGrpSpPr>
        <p:grpSpPr>
          <a:xfrm>
            <a:off x="628650" y="4888777"/>
            <a:ext cx="8387347" cy="230832"/>
            <a:chOff x="3070451" y="4641640"/>
            <a:chExt cx="8387347" cy="230832"/>
          </a:xfrm>
        </p:grpSpPr>
        <p:sp>
          <p:nvSpPr>
            <p:cNvPr id="10" name="Right Arrow 9">
              <a:hlinkClick r:id="" action="ppaction://hlinkshowjump?jump=nextslide"/>
              <a:extLst>
                <a:ext uri="{FF2B5EF4-FFF2-40B4-BE49-F238E27FC236}">
                  <a16:creationId xmlns:a16="http://schemas.microsoft.com/office/drawing/2014/main" id="{07246AFB-F282-10F2-B36F-54ED96E1660E}"/>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ight Arrow 10">
              <a:hlinkClick r:id="" action="ppaction://hlinkshowjump?jump=previousslide"/>
              <a:extLst>
                <a:ext uri="{FF2B5EF4-FFF2-40B4-BE49-F238E27FC236}">
                  <a16:creationId xmlns:a16="http://schemas.microsoft.com/office/drawing/2014/main" id="{17408380-95CC-1E73-2EED-97C3027CFF47}"/>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TextBox 11">
              <a:extLst>
                <a:ext uri="{FF2B5EF4-FFF2-40B4-BE49-F238E27FC236}">
                  <a16:creationId xmlns:a16="http://schemas.microsoft.com/office/drawing/2014/main" id="{1B29CD95-00BD-DEB8-170F-7D44F7EA013D}"/>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24" name="TextBox 23">
              <a:extLst>
                <a:ext uri="{FF2B5EF4-FFF2-40B4-BE49-F238E27FC236}">
                  <a16:creationId xmlns:a16="http://schemas.microsoft.com/office/drawing/2014/main" id="{0D7BF2D3-C8A1-9058-7B01-FAE669FC1E35}"/>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11" action="ppaction://hlinksldjump"/>
                </a:rPr>
                <a:t>Concl</a:t>
              </a:r>
              <a:r>
                <a:rPr lang="en-BE" sz="900" dirty="0">
                  <a:latin typeface="Century Gothic" panose="020B0502020202020204" pitchFamily="34" charset="0"/>
                </a:rPr>
                <a:t>.</a:t>
              </a:r>
            </a:p>
          </p:txBody>
        </p:sp>
      </p:grpSp>
      <p:sp>
        <p:nvSpPr>
          <p:cNvPr id="27" name="Slide Number Placeholder 26">
            <a:extLst>
              <a:ext uri="{FF2B5EF4-FFF2-40B4-BE49-F238E27FC236}">
                <a16:creationId xmlns:a16="http://schemas.microsoft.com/office/drawing/2014/main" id="{99316067-C479-9F70-760B-A3C6166AF464}"/>
              </a:ext>
            </a:extLst>
          </p:cNvPr>
          <p:cNvSpPr>
            <a:spLocks noGrp="1"/>
          </p:cNvSpPr>
          <p:nvPr>
            <p:ph type="sldNum" sz="quarter" idx="12"/>
          </p:nvPr>
        </p:nvSpPr>
        <p:spPr/>
        <p:txBody>
          <a:bodyPr/>
          <a:lstStyle/>
          <a:p>
            <a:fld id="{9508981D-8BAF-0B49-A505-A3DB90FF2743}" type="slidenum">
              <a:rPr lang="en-BE" smtClean="0"/>
              <a:t>3</a:t>
            </a:fld>
            <a:r>
              <a:rPr lang="en-BE"/>
              <a:t>/30</a:t>
            </a:r>
            <a:endParaRPr lang="en-BE" dirty="0"/>
          </a:p>
        </p:txBody>
      </p:sp>
    </p:spTree>
    <p:extLst>
      <p:ext uri="{BB962C8B-B14F-4D97-AF65-F5344CB8AC3E}">
        <p14:creationId xmlns:p14="http://schemas.microsoft.com/office/powerpoint/2010/main" val="3568160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50" y="162000"/>
            <a:ext cx="7886700" cy="698400"/>
          </a:xfrm>
        </p:spPr>
        <p:txBody>
          <a:bodyPr/>
          <a:lstStyle/>
          <a:p>
            <a:r>
              <a:rPr lang="en-US" sz="2800" dirty="0">
                <a:solidFill>
                  <a:srgbClr val="002060"/>
                </a:solidFill>
              </a:rPr>
              <a:t>Conclusions (2)</a:t>
            </a:r>
            <a:endParaRPr lang="en-BE" sz="2800" dirty="0">
              <a:solidFill>
                <a:srgbClr val="002060"/>
              </a:solidFill>
            </a:endParaRPr>
          </a:p>
        </p:txBody>
      </p:sp>
      <p:sp>
        <p:nvSpPr>
          <p:cNvPr id="3" name="Content Placeholder 2">
            <a:extLst>
              <a:ext uri="{FF2B5EF4-FFF2-40B4-BE49-F238E27FC236}">
                <a16:creationId xmlns:a16="http://schemas.microsoft.com/office/drawing/2014/main" id="{1E1DEAD5-8874-D7BD-7BEC-4A2F5F2A0048}"/>
              </a:ext>
            </a:extLst>
          </p:cNvPr>
          <p:cNvSpPr>
            <a:spLocks noGrp="1"/>
          </p:cNvSpPr>
          <p:nvPr>
            <p:ph idx="1"/>
          </p:nvPr>
        </p:nvSpPr>
        <p:spPr/>
        <p:txBody>
          <a:bodyPr>
            <a:normAutofit/>
          </a:bodyPr>
          <a:lstStyle/>
          <a:p>
            <a:pPr marL="0" indent="0">
              <a:buNone/>
            </a:pPr>
            <a:r>
              <a:rPr lang="en-US" sz="2000" b="1" dirty="0">
                <a:solidFill>
                  <a:srgbClr val="002060"/>
                </a:solidFill>
              </a:rPr>
              <a:t>Stratospheric chemistry and polar ozone depletion</a:t>
            </a:r>
          </a:p>
          <a:p>
            <a:r>
              <a:rPr lang="en-US" sz="1400" dirty="0">
                <a:solidFill>
                  <a:srgbClr val="002060"/>
                </a:solidFill>
              </a:rPr>
              <a:t>Late June 2023, IFS for CAMS will fully model stratospheric composition using the BASCOE module.</a:t>
            </a:r>
          </a:p>
          <a:p>
            <a:r>
              <a:rPr lang="en-US" sz="1400" dirty="0">
                <a:solidFill>
                  <a:srgbClr val="002060"/>
                </a:solidFill>
              </a:rPr>
              <a:t>9-month chemical forecasts during 7 winter-spring seasons on polar lower </a:t>
            </a:r>
            <a:r>
              <a:rPr lang="en-US" sz="1400" dirty="0" err="1">
                <a:solidFill>
                  <a:srgbClr val="002060"/>
                </a:solidFill>
              </a:rPr>
              <a:t>strato</a:t>
            </a:r>
            <a:r>
              <a:rPr lang="en-US" sz="1400" dirty="0">
                <a:solidFill>
                  <a:srgbClr val="002060"/>
                </a:solidFill>
              </a:rPr>
              <a:t> are evaluated with a reanalysis of Aura-MLS </a:t>
            </a:r>
            <a:r>
              <a:rPr lang="pt-BR" sz="1400" dirty="0">
                <a:solidFill>
                  <a:srgbClr val="002060"/>
                </a:solidFill>
              </a:rPr>
              <a:t>N</a:t>
            </a:r>
            <a:r>
              <a:rPr lang="pt-BR" sz="1400" baseline="-25000" dirty="0">
                <a:solidFill>
                  <a:srgbClr val="002060"/>
                </a:solidFill>
              </a:rPr>
              <a:t>2</a:t>
            </a:r>
            <a:r>
              <a:rPr lang="pt-BR" sz="1400" dirty="0">
                <a:solidFill>
                  <a:srgbClr val="002060"/>
                </a:solidFill>
              </a:rPr>
              <a:t>O, H</a:t>
            </a:r>
            <a:r>
              <a:rPr lang="pt-BR" sz="1400" baseline="-25000" dirty="0">
                <a:solidFill>
                  <a:srgbClr val="002060"/>
                </a:solidFill>
              </a:rPr>
              <a:t>2</a:t>
            </a:r>
            <a:r>
              <a:rPr lang="pt-BR" sz="1400" dirty="0">
                <a:solidFill>
                  <a:srgbClr val="002060"/>
                </a:solidFill>
              </a:rPr>
              <a:t>O, HNO</a:t>
            </a:r>
            <a:r>
              <a:rPr lang="pt-BR" sz="1400" baseline="-25000" dirty="0">
                <a:solidFill>
                  <a:srgbClr val="002060"/>
                </a:solidFill>
              </a:rPr>
              <a:t>3</a:t>
            </a:r>
            <a:r>
              <a:rPr lang="pt-BR" sz="1400" dirty="0">
                <a:solidFill>
                  <a:srgbClr val="002060"/>
                </a:solidFill>
              </a:rPr>
              <a:t>, </a:t>
            </a:r>
            <a:r>
              <a:rPr lang="pt-BR" sz="1400" dirty="0" err="1">
                <a:solidFill>
                  <a:srgbClr val="002060"/>
                </a:solidFill>
              </a:rPr>
              <a:t>HCl</a:t>
            </a:r>
            <a:r>
              <a:rPr lang="pt-BR" sz="1400" dirty="0">
                <a:solidFill>
                  <a:srgbClr val="002060"/>
                </a:solidFill>
              </a:rPr>
              <a:t>, </a:t>
            </a:r>
            <a:r>
              <a:rPr lang="pt-BR" sz="1400" dirty="0" err="1">
                <a:solidFill>
                  <a:srgbClr val="002060"/>
                </a:solidFill>
              </a:rPr>
              <a:t>ClO</a:t>
            </a:r>
            <a:r>
              <a:rPr lang="pt-BR" sz="1400" dirty="0">
                <a:solidFill>
                  <a:srgbClr val="002060"/>
                </a:solidFill>
              </a:rPr>
              <a:t>, O</a:t>
            </a:r>
            <a:r>
              <a:rPr lang="pt-BR" sz="1400" baseline="-25000" dirty="0">
                <a:solidFill>
                  <a:srgbClr val="002060"/>
                </a:solidFill>
              </a:rPr>
              <a:t>3</a:t>
            </a:r>
            <a:r>
              <a:rPr lang="en-US" sz="1400" dirty="0">
                <a:solidFill>
                  <a:srgbClr val="002060"/>
                </a:solidFill>
              </a:rPr>
              <a:t>  . This demonstrates the capacity of IFS-CAMS to forecast “ozone holes” for several years with very different evolutions of the polar vortex.</a:t>
            </a:r>
          </a:p>
          <a:p>
            <a:r>
              <a:rPr lang="en-US" sz="1400" dirty="0">
                <a:solidFill>
                  <a:srgbClr val="002060"/>
                </a:solidFill>
              </a:rPr>
              <a:t>Next steps: online coupling of new </a:t>
            </a:r>
            <a:r>
              <a:rPr lang="en-US" sz="1400" dirty="0" err="1">
                <a:solidFill>
                  <a:srgbClr val="002060"/>
                </a:solidFill>
              </a:rPr>
              <a:t>strato</a:t>
            </a:r>
            <a:r>
              <a:rPr lang="en-US" sz="1400" dirty="0">
                <a:solidFill>
                  <a:srgbClr val="002060"/>
                </a:solidFill>
              </a:rPr>
              <a:t> aerosols; improve PSC parameterization to decrease biases in HNO</a:t>
            </a:r>
            <a:r>
              <a:rPr lang="en-US" sz="1400" baseline="-25000" dirty="0">
                <a:solidFill>
                  <a:srgbClr val="002060"/>
                </a:solidFill>
              </a:rPr>
              <a:t>3</a:t>
            </a:r>
            <a:r>
              <a:rPr lang="en-US" sz="1400" dirty="0">
                <a:solidFill>
                  <a:srgbClr val="002060"/>
                </a:solidFill>
              </a:rPr>
              <a:t> and HCl (hence </a:t>
            </a:r>
            <a:r>
              <a:rPr lang="en-US" sz="1400" dirty="0" err="1">
                <a:solidFill>
                  <a:srgbClr val="002060"/>
                </a:solidFill>
              </a:rPr>
              <a:t>ClO</a:t>
            </a:r>
            <a:r>
              <a:rPr lang="en-US" sz="1400" dirty="0">
                <a:solidFill>
                  <a:srgbClr val="002060"/>
                </a:solidFill>
              </a:rPr>
              <a:t>).</a:t>
            </a:r>
          </a:p>
          <a:p>
            <a:r>
              <a:rPr lang="en-US" sz="1400" dirty="0">
                <a:solidFill>
                  <a:srgbClr val="002060"/>
                </a:solidFill>
              </a:rPr>
              <a:t>Ozone forecasts are very good already because chlorine activation does not depend on details of PSC modelling. </a:t>
            </a: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rgbClr val="002060"/>
          </a:solidFill>
        </p:spPr>
        <p:txBody>
          <a:bodyPr wrap="square" rtlCol="0">
            <a:spAutoFit/>
          </a:bodyPr>
          <a:lstStyle/>
          <a:p>
            <a:pPr algn="ctr"/>
            <a:r>
              <a:rPr lang="en-BE" sz="2800" dirty="0">
                <a:solidFill>
                  <a:schemeClr val="bg1"/>
                </a:solidFill>
              </a:rPr>
              <a:t>Conclusions</a:t>
            </a:r>
            <a:endParaRPr lang="en-BE" dirty="0">
              <a:solidFill>
                <a:schemeClr val="bg1"/>
              </a:solidFill>
            </a:endParaRPr>
          </a:p>
        </p:txBody>
      </p:sp>
      <p:sp>
        <p:nvSpPr>
          <p:cNvPr id="7" name="Slide Number Placeholder 6">
            <a:extLst>
              <a:ext uri="{FF2B5EF4-FFF2-40B4-BE49-F238E27FC236}">
                <a16:creationId xmlns:a16="http://schemas.microsoft.com/office/drawing/2014/main" id="{98DB6225-1F5F-C102-2D9E-1A503D630AF6}"/>
              </a:ext>
            </a:extLst>
          </p:cNvPr>
          <p:cNvSpPr>
            <a:spLocks noGrp="1"/>
          </p:cNvSpPr>
          <p:nvPr>
            <p:ph type="sldNum" sz="quarter" idx="12"/>
          </p:nvPr>
        </p:nvSpPr>
        <p:spPr/>
        <p:txBody>
          <a:bodyPr/>
          <a:lstStyle/>
          <a:p>
            <a:fld id="{9508981D-8BAF-0B49-A505-A3DB90FF2743}" type="slidenum">
              <a:rPr lang="en-BE" smtClean="0"/>
              <a:t>30</a:t>
            </a:fld>
            <a:r>
              <a:rPr lang="en-BE"/>
              <a:t>/30</a:t>
            </a:r>
            <a:endParaRPr lang="en-BE" dirty="0"/>
          </a:p>
        </p:txBody>
      </p:sp>
      <p:grpSp>
        <p:nvGrpSpPr>
          <p:cNvPr id="8" name="Group 7">
            <a:extLst>
              <a:ext uri="{FF2B5EF4-FFF2-40B4-BE49-F238E27FC236}">
                <a16:creationId xmlns:a16="http://schemas.microsoft.com/office/drawing/2014/main" id="{26195E55-5B85-64D3-BC37-13178BC1CE52}"/>
              </a:ext>
            </a:extLst>
          </p:cNvPr>
          <p:cNvGrpSpPr/>
          <p:nvPr/>
        </p:nvGrpSpPr>
        <p:grpSpPr>
          <a:xfrm>
            <a:off x="628650" y="4888777"/>
            <a:ext cx="1132826" cy="230832"/>
            <a:chOff x="3070451" y="4641640"/>
            <a:chExt cx="1132826" cy="230832"/>
          </a:xfrm>
        </p:grpSpPr>
        <p:sp>
          <p:nvSpPr>
            <p:cNvPr id="13" name="Right Arrow 12">
              <a:hlinkClick r:id="" action="ppaction://hlinkshowjump?jump=previousslide"/>
              <a:extLst>
                <a:ext uri="{FF2B5EF4-FFF2-40B4-BE49-F238E27FC236}">
                  <a16:creationId xmlns:a16="http://schemas.microsoft.com/office/drawing/2014/main" id="{F45D5880-02AC-0741-F812-BF581C2C757F}"/>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TextBox 13">
              <a:extLst>
                <a:ext uri="{FF2B5EF4-FFF2-40B4-BE49-F238E27FC236}">
                  <a16:creationId xmlns:a16="http://schemas.microsoft.com/office/drawing/2014/main" id="{262BBBF9-FC3F-FE1D-83E3-4B006696860E}"/>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grpSp>
    </p:spTree>
    <p:extLst>
      <p:ext uri="{BB962C8B-B14F-4D97-AF65-F5344CB8AC3E}">
        <p14:creationId xmlns:p14="http://schemas.microsoft.com/office/powerpoint/2010/main" val="318497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50" y="163578"/>
            <a:ext cx="8515350" cy="699723"/>
          </a:xfrm>
        </p:spPr>
        <p:txBody>
          <a:bodyPr>
            <a:noAutofit/>
          </a:bodyPr>
          <a:lstStyle/>
          <a:p>
            <a:r>
              <a:rPr lang="fr-BE" sz="2200" spc="300" dirty="0" err="1">
                <a:solidFill>
                  <a:srgbClr val="0070C0"/>
                </a:solidFill>
              </a:rPr>
              <a:t>Atmospheric</a:t>
            </a:r>
            <a:r>
              <a:rPr lang="fr-BE" sz="2200" spc="300" dirty="0">
                <a:solidFill>
                  <a:srgbClr val="0070C0"/>
                </a:solidFill>
              </a:rPr>
              <a:t> Composition</a:t>
            </a:r>
            <a:r>
              <a:rPr lang="fr-BE" sz="2200" spc="300" dirty="0"/>
              <a:t> in the </a:t>
            </a:r>
            <a:r>
              <a:rPr lang="fr-BE" sz="2200" b="1" spc="300" dirty="0" err="1"/>
              <a:t>currently</a:t>
            </a:r>
            <a:r>
              <a:rPr lang="fr-BE" sz="2200" b="1" spc="300" dirty="0"/>
              <a:t> </a:t>
            </a:r>
            <a:r>
              <a:rPr lang="fr-BE" sz="2200" b="1" spc="300" dirty="0" err="1"/>
              <a:t>operational</a:t>
            </a:r>
            <a:r>
              <a:rPr lang="fr-BE" sz="2200" b="1" spc="300" dirty="0"/>
              <a:t> </a:t>
            </a:r>
            <a:r>
              <a:rPr lang="fr-BE" sz="2200" spc="300" dirty="0"/>
              <a:t>(Cy47r3) </a:t>
            </a:r>
            <a:r>
              <a:rPr lang="fr-BE" sz="2200" spc="300" dirty="0">
                <a:solidFill>
                  <a:srgbClr val="FFC000"/>
                </a:solidFill>
              </a:rPr>
              <a:t>global IFS </a:t>
            </a:r>
            <a:r>
              <a:rPr lang="fr-BE" sz="2200" spc="300" dirty="0"/>
              <a:t>(</a:t>
            </a:r>
            <a:r>
              <a:rPr lang="fr-BE" sz="2200" u="sng" spc="300" dirty="0"/>
              <a:t>I</a:t>
            </a:r>
            <a:r>
              <a:rPr lang="fr-BE" sz="2200" spc="300" dirty="0"/>
              <a:t>ntegrated </a:t>
            </a:r>
            <a:r>
              <a:rPr lang="fr-BE" sz="2200" u="sng" spc="300" dirty="0" err="1"/>
              <a:t>F</a:t>
            </a:r>
            <a:r>
              <a:rPr lang="fr-BE" sz="2200" spc="300" dirty="0" err="1"/>
              <a:t>orecast</a:t>
            </a:r>
            <a:r>
              <a:rPr lang="fr-BE" sz="2200" spc="300" dirty="0"/>
              <a:t> </a:t>
            </a:r>
            <a:r>
              <a:rPr lang="fr-BE" sz="2200" u="sng" spc="300" dirty="0"/>
              <a:t>S</a:t>
            </a:r>
            <a:r>
              <a:rPr lang="fr-BE" sz="2200" spc="300" dirty="0"/>
              <a:t>ystem) </a:t>
            </a:r>
            <a:endParaRPr lang="en-BE" sz="2200" dirty="0"/>
          </a:p>
        </p:txBody>
      </p:sp>
      <p:sp>
        <p:nvSpPr>
          <p:cNvPr id="13" name="TextBox 12">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rgbClr val="00B0F0"/>
          </a:solidFill>
        </p:spPr>
        <p:txBody>
          <a:bodyPr wrap="square" rtlCol="0">
            <a:spAutoFit/>
          </a:bodyPr>
          <a:lstStyle/>
          <a:p>
            <a:pPr algn="ctr"/>
            <a:r>
              <a:rPr lang="en-BE" sz="2800" dirty="0">
                <a:solidFill>
                  <a:srgbClr val="002060"/>
                </a:solidFill>
              </a:rPr>
              <a:t>The IFS-</a:t>
            </a:r>
            <a:r>
              <a:rPr lang="fr-BE" sz="2800" dirty="0">
                <a:solidFill>
                  <a:srgbClr val="002060"/>
                </a:solidFill>
              </a:rPr>
              <a:t>Composition model</a:t>
            </a:r>
            <a:endParaRPr lang="en-BE" sz="2800" dirty="0">
              <a:solidFill>
                <a:srgbClr val="002060"/>
              </a:solidFill>
            </a:endParaRPr>
          </a:p>
        </p:txBody>
      </p:sp>
      <p:sp>
        <p:nvSpPr>
          <p:cNvPr id="15" name="TextBox 14"/>
          <p:cNvSpPr txBox="1"/>
          <p:nvPr/>
        </p:nvSpPr>
        <p:spPr>
          <a:xfrm>
            <a:off x="3859473" y="2866636"/>
            <a:ext cx="1368195" cy="646331"/>
          </a:xfrm>
          <a:prstGeom prst="rect">
            <a:avLst/>
          </a:prstGeom>
          <a:solidFill>
            <a:schemeClr val="accent2"/>
          </a:solidFill>
          <a:ln/>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fr-BE" sz="1200"/>
              <a:t>NWP model:</a:t>
            </a:r>
          </a:p>
          <a:p>
            <a:pPr algn="ctr"/>
            <a:r>
              <a:rPr lang="fr-BE" sz="1200"/>
              <a:t>dynamics, physics, </a:t>
            </a:r>
            <a:br>
              <a:rPr lang="fr-BE" sz="1200"/>
            </a:br>
            <a:r>
              <a:rPr lang="fr-BE" sz="1200"/>
              <a:t>transport</a:t>
            </a:r>
            <a:endParaRPr lang="en-US" sz="1200"/>
          </a:p>
        </p:txBody>
      </p:sp>
      <p:sp>
        <p:nvSpPr>
          <p:cNvPr id="16" name="TextBox 15"/>
          <p:cNvSpPr txBox="1"/>
          <p:nvPr/>
        </p:nvSpPr>
        <p:spPr>
          <a:xfrm>
            <a:off x="3798103" y="3718959"/>
            <a:ext cx="1503647" cy="276999"/>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GHG: CO</a:t>
            </a:r>
            <a:r>
              <a:rPr lang="fr-BE" sz="1200" baseline="-25000"/>
              <a:t>2</a:t>
            </a:r>
            <a:r>
              <a:rPr lang="fr-BE" sz="1200"/>
              <a:t> , CH</a:t>
            </a:r>
            <a:r>
              <a:rPr lang="fr-BE" sz="1200" baseline="-25000"/>
              <a:t>4</a:t>
            </a:r>
            <a:endParaRPr lang="en-US" sz="1200" baseline="-25000"/>
          </a:p>
        </p:txBody>
      </p:sp>
      <p:sp>
        <p:nvSpPr>
          <p:cNvPr id="17" name="TextBox 16"/>
          <p:cNvSpPr txBox="1"/>
          <p:nvPr/>
        </p:nvSpPr>
        <p:spPr>
          <a:xfrm>
            <a:off x="1811826" y="3544272"/>
            <a:ext cx="1599739"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Tropo chemistry: </a:t>
            </a:r>
            <a:br>
              <a:rPr lang="fr-BE" sz="1200"/>
            </a:br>
            <a:r>
              <a:rPr lang="fr-BE" sz="1200"/>
              <a:t>CB05 (71 species)</a:t>
            </a:r>
            <a:endParaRPr lang="en-US" sz="1200" baseline="-25000"/>
          </a:p>
        </p:txBody>
      </p:sp>
      <p:sp>
        <p:nvSpPr>
          <p:cNvPr id="18" name="TextBox 17"/>
          <p:cNvSpPr txBox="1"/>
          <p:nvPr/>
        </p:nvSpPr>
        <p:spPr>
          <a:xfrm>
            <a:off x="1811825" y="2986366"/>
            <a:ext cx="1599739"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Strato O</a:t>
            </a:r>
            <a:r>
              <a:rPr lang="fr-BE" sz="1200" baseline="-25000"/>
              <a:t>3</a:t>
            </a:r>
            <a:br>
              <a:rPr lang="fr-BE" sz="1200"/>
            </a:br>
            <a:r>
              <a:rPr lang="fr-BE" sz="1200"/>
              <a:t>parameterization</a:t>
            </a:r>
            <a:endParaRPr lang="en-US" sz="1200" baseline="-25000"/>
          </a:p>
        </p:txBody>
      </p:sp>
      <p:sp>
        <p:nvSpPr>
          <p:cNvPr id="19" name="TextBox 18"/>
          <p:cNvSpPr txBox="1"/>
          <p:nvPr/>
        </p:nvSpPr>
        <p:spPr>
          <a:xfrm>
            <a:off x="5620359" y="3544270"/>
            <a:ext cx="1711816"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Tropo aerosols:</a:t>
            </a:r>
            <a:br>
              <a:rPr lang="fr-BE" sz="1200"/>
            </a:br>
            <a:r>
              <a:rPr lang="fr-BE" sz="1200"/>
              <a:t>IFS-AER (7 species)</a:t>
            </a:r>
            <a:endParaRPr lang="en-US" sz="1200" baseline="-25000"/>
          </a:p>
        </p:txBody>
      </p:sp>
      <p:grpSp>
        <p:nvGrpSpPr>
          <p:cNvPr id="20" name="Group 19"/>
          <p:cNvGrpSpPr/>
          <p:nvPr/>
        </p:nvGrpSpPr>
        <p:grpSpPr>
          <a:xfrm>
            <a:off x="1800000" y="2376514"/>
            <a:ext cx="5532174" cy="462891"/>
            <a:chOff x="2410306" y="2924944"/>
            <a:chExt cx="7214086" cy="657190"/>
          </a:xfrm>
        </p:grpSpPr>
        <p:sp>
          <p:nvSpPr>
            <p:cNvPr id="41" name="TextBox 40"/>
            <p:cNvSpPr txBox="1"/>
            <p:nvPr/>
          </p:nvSpPr>
          <p:spPr>
            <a:xfrm>
              <a:off x="2410306" y="2924944"/>
              <a:ext cx="2086099" cy="655449"/>
            </a:xfrm>
            <a:prstGeom prst="rect">
              <a:avLst/>
            </a:prstGeom>
            <a:solidFill>
              <a:schemeClr val="accent1">
                <a:lumMod val="60000"/>
                <a:lumOff val="40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dirty="0" err="1"/>
                <a:t>Strato</a:t>
              </a:r>
              <a:r>
                <a:rPr lang="fr-BE" sz="1200" dirty="0"/>
                <a:t> </a:t>
              </a:r>
              <a:r>
                <a:rPr lang="fr-BE" sz="1200" dirty="0" err="1"/>
                <a:t>chemistry</a:t>
              </a:r>
              <a:r>
                <a:rPr lang="fr-BE" sz="1200" dirty="0"/>
                <a:t>:</a:t>
              </a:r>
              <a:br>
                <a:rPr lang="fr-BE" sz="1200" dirty="0"/>
              </a:br>
              <a:r>
                <a:rPr lang="fr-BE" sz="1200" dirty="0"/>
                <a:t>BASCOE (64 </a:t>
              </a:r>
              <a:r>
                <a:rPr lang="fr-BE" sz="1200" dirty="0" err="1"/>
                <a:t>species</a:t>
              </a:r>
              <a:r>
                <a:rPr lang="fr-BE" sz="1200" dirty="0"/>
                <a:t>)</a:t>
              </a:r>
              <a:endParaRPr lang="en-US" sz="1200" baseline="-25000" dirty="0"/>
            </a:p>
          </p:txBody>
        </p:sp>
        <p:sp>
          <p:nvSpPr>
            <p:cNvPr id="42" name="TextBox 41"/>
            <p:cNvSpPr txBox="1"/>
            <p:nvPr/>
          </p:nvSpPr>
          <p:spPr>
            <a:xfrm>
              <a:off x="7392143" y="2926685"/>
              <a:ext cx="2232249" cy="655449"/>
            </a:xfrm>
            <a:prstGeom prst="rect">
              <a:avLst/>
            </a:prstGeom>
            <a:solidFill>
              <a:schemeClr val="accent1">
                <a:lumMod val="60000"/>
                <a:lumOff val="40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Strato aerosols:</a:t>
              </a:r>
              <a:br>
                <a:rPr lang="fr-BE" sz="1200"/>
              </a:br>
              <a:r>
                <a:rPr lang="fr-BE" sz="1200"/>
                <a:t>sulphate</a:t>
              </a:r>
              <a:endParaRPr lang="en-US" sz="1200" baseline="-25000"/>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604" y="941294"/>
            <a:ext cx="918498" cy="60450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983" y="994114"/>
            <a:ext cx="1181199" cy="608835"/>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1750" y="1072588"/>
            <a:ext cx="1353715" cy="434150"/>
          </a:xfrm>
          <a:prstGeom prst="rect">
            <a:avLst/>
          </a:prstGeom>
        </p:spPr>
      </p:pic>
      <p:sp>
        <p:nvSpPr>
          <p:cNvPr id="24" name="TextBox 23"/>
          <p:cNvSpPr txBox="1"/>
          <p:nvPr/>
        </p:nvSpPr>
        <p:spPr>
          <a:xfrm>
            <a:off x="3791747" y="2199612"/>
            <a:ext cx="1503648" cy="461665"/>
          </a:xfrm>
          <a:prstGeom prst="rect">
            <a:avLst/>
          </a:prstGeom>
          <a:solidFill>
            <a:schemeClr val="accent2"/>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Data assimilation:</a:t>
            </a:r>
          </a:p>
          <a:p>
            <a:pPr algn="ctr"/>
            <a:r>
              <a:rPr lang="fr-BE" sz="1200"/>
              <a:t>4D-VAR, 12h</a:t>
            </a:r>
            <a:endParaRPr lang="en-US" sz="1200"/>
          </a:p>
        </p:txBody>
      </p:sp>
      <p:sp>
        <p:nvSpPr>
          <p:cNvPr id="25" name="TextBox 24"/>
          <p:cNvSpPr txBox="1"/>
          <p:nvPr/>
        </p:nvSpPr>
        <p:spPr>
          <a:xfrm>
            <a:off x="3798102" y="1761344"/>
            <a:ext cx="1503648" cy="276999"/>
          </a:xfrm>
          <a:prstGeom prst="rect">
            <a:avLst/>
          </a:prstGeom>
          <a:solidFill>
            <a:srgbClr val="0070C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Obs operators</a:t>
            </a:r>
            <a:endParaRPr lang="en-US" sz="1200"/>
          </a:p>
        </p:txBody>
      </p:sp>
      <p:sp>
        <p:nvSpPr>
          <p:cNvPr id="26" name="TextBox 25"/>
          <p:cNvSpPr txBox="1"/>
          <p:nvPr/>
        </p:nvSpPr>
        <p:spPr>
          <a:xfrm>
            <a:off x="3798102" y="4139459"/>
            <a:ext cx="3534073" cy="276999"/>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Emissions: external (inventories)  &amp; on-line</a:t>
            </a:r>
            <a:endParaRPr lang="en-US" sz="1200" baseline="-25000"/>
          </a:p>
        </p:txBody>
      </p:sp>
      <p:cxnSp>
        <p:nvCxnSpPr>
          <p:cNvPr id="27" name="Straight Arrow Connector 26"/>
          <p:cNvCxnSpPr/>
          <p:nvPr/>
        </p:nvCxnSpPr>
        <p:spPr>
          <a:xfrm>
            <a:off x="3687664" y="1602948"/>
            <a:ext cx="67929" cy="142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49926" y="1462544"/>
            <a:ext cx="0" cy="237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2"/>
          </p:cNvCxnSpPr>
          <p:nvPr/>
        </p:nvCxnSpPr>
        <p:spPr>
          <a:xfrm flipH="1">
            <a:off x="5344259" y="1506738"/>
            <a:ext cx="634348" cy="254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Left-Right Arrow 29"/>
          <p:cNvSpPr/>
          <p:nvPr/>
        </p:nvSpPr>
        <p:spPr>
          <a:xfrm rot="5400000">
            <a:off x="4448035" y="2713517"/>
            <a:ext cx="134581" cy="69199"/>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Down Arrow 30"/>
          <p:cNvSpPr/>
          <p:nvPr/>
        </p:nvSpPr>
        <p:spPr>
          <a:xfrm>
            <a:off x="4480726" y="2072202"/>
            <a:ext cx="69199" cy="10143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Left-Right Arrow 31"/>
          <p:cNvSpPr/>
          <p:nvPr/>
        </p:nvSpPr>
        <p:spPr>
          <a:xfrm>
            <a:off x="3466782" y="3082452"/>
            <a:ext cx="269747" cy="75203"/>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Left-Right Arrow 32"/>
          <p:cNvSpPr/>
          <p:nvPr/>
        </p:nvSpPr>
        <p:spPr>
          <a:xfrm rot="19114958">
            <a:off x="3419491" y="3514897"/>
            <a:ext cx="348517" cy="143024"/>
          </a:xfrm>
          <a:prstGeom prst="leftRightArrow">
            <a:avLst>
              <a:gd name="adj1" fmla="val 3527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Left-Right Arrow 33"/>
          <p:cNvSpPr/>
          <p:nvPr/>
        </p:nvSpPr>
        <p:spPr>
          <a:xfrm rot="5400000">
            <a:off x="4468256" y="3586766"/>
            <a:ext cx="134581" cy="69199"/>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Left-Right Arrow 34"/>
          <p:cNvSpPr/>
          <p:nvPr/>
        </p:nvSpPr>
        <p:spPr>
          <a:xfrm rot="2485042" flipV="1">
            <a:off x="5288227" y="3512342"/>
            <a:ext cx="348517" cy="143024"/>
          </a:xfrm>
          <a:prstGeom prst="leftRightArrow">
            <a:avLst>
              <a:gd name="adj1" fmla="val 3527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TextBox 35"/>
          <p:cNvSpPr txBox="1"/>
          <p:nvPr/>
        </p:nvSpPr>
        <p:spPr>
          <a:xfrm>
            <a:off x="1811824" y="4139459"/>
            <a:ext cx="1599739" cy="276999"/>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Deposition</a:t>
            </a:r>
            <a:endParaRPr lang="en-US" sz="1200" baseline="-25000"/>
          </a:p>
        </p:txBody>
      </p:sp>
      <p:sp>
        <p:nvSpPr>
          <p:cNvPr id="37" name="Down Arrow 36"/>
          <p:cNvSpPr/>
          <p:nvPr/>
        </p:nvSpPr>
        <p:spPr>
          <a:xfrm flipV="1">
            <a:off x="4500947" y="4019484"/>
            <a:ext cx="69199" cy="10143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Down Arrow 37"/>
          <p:cNvSpPr/>
          <p:nvPr/>
        </p:nvSpPr>
        <p:spPr>
          <a:xfrm flipV="1">
            <a:off x="6441667" y="4018050"/>
            <a:ext cx="69199" cy="10143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Down Arrow 38"/>
          <p:cNvSpPr/>
          <p:nvPr/>
        </p:nvSpPr>
        <p:spPr>
          <a:xfrm flipV="1">
            <a:off x="2594827" y="4023553"/>
            <a:ext cx="69199" cy="10143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Down Arrow 39"/>
          <p:cNvSpPr/>
          <p:nvPr/>
        </p:nvSpPr>
        <p:spPr>
          <a:xfrm rot="18300000" flipV="1">
            <a:off x="3568097" y="3898199"/>
            <a:ext cx="75958" cy="36288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Slide Number Placeholder 42">
            <a:extLst>
              <a:ext uri="{FF2B5EF4-FFF2-40B4-BE49-F238E27FC236}">
                <a16:creationId xmlns:a16="http://schemas.microsoft.com/office/drawing/2014/main" id="{6645A520-7340-7701-E584-F1B0AF19EFDB}"/>
              </a:ext>
            </a:extLst>
          </p:cNvPr>
          <p:cNvSpPr>
            <a:spLocks noGrp="1"/>
          </p:cNvSpPr>
          <p:nvPr>
            <p:ph type="sldNum" sz="quarter" idx="12"/>
          </p:nvPr>
        </p:nvSpPr>
        <p:spPr/>
        <p:txBody>
          <a:bodyPr/>
          <a:lstStyle/>
          <a:p>
            <a:fld id="{9508981D-8BAF-0B49-A505-A3DB90FF2743}" type="slidenum">
              <a:rPr lang="en-BE" smtClean="0"/>
              <a:t>4</a:t>
            </a:fld>
            <a:r>
              <a:rPr lang="en-BE"/>
              <a:t>/30</a:t>
            </a:r>
            <a:endParaRPr lang="en-BE" dirty="0"/>
          </a:p>
        </p:txBody>
      </p:sp>
      <p:grpSp>
        <p:nvGrpSpPr>
          <p:cNvPr id="44" name="Group 43">
            <a:extLst>
              <a:ext uri="{FF2B5EF4-FFF2-40B4-BE49-F238E27FC236}">
                <a16:creationId xmlns:a16="http://schemas.microsoft.com/office/drawing/2014/main" id="{6813020D-1B3E-4180-BCAC-62D1A97E1FBC}"/>
              </a:ext>
            </a:extLst>
          </p:cNvPr>
          <p:cNvGrpSpPr/>
          <p:nvPr/>
        </p:nvGrpSpPr>
        <p:grpSpPr>
          <a:xfrm>
            <a:off x="628650" y="4888777"/>
            <a:ext cx="8387347" cy="230832"/>
            <a:chOff x="3070451" y="4641640"/>
            <a:chExt cx="8387347" cy="230832"/>
          </a:xfrm>
        </p:grpSpPr>
        <p:sp>
          <p:nvSpPr>
            <p:cNvPr id="45" name="Right Arrow 44">
              <a:hlinkClick r:id="" action="ppaction://hlinkshowjump?jump=nextslide"/>
              <a:extLst>
                <a:ext uri="{FF2B5EF4-FFF2-40B4-BE49-F238E27FC236}">
                  <a16:creationId xmlns:a16="http://schemas.microsoft.com/office/drawing/2014/main" id="{EEE80630-F9D9-E809-52BA-AC5DD32B4290}"/>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6" name="Right Arrow 45">
              <a:hlinkClick r:id="" action="ppaction://hlinkshowjump?jump=previousslide"/>
              <a:extLst>
                <a:ext uri="{FF2B5EF4-FFF2-40B4-BE49-F238E27FC236}">
                  <a16:creationId xmlns:a16="http://schemas.microsoft.com/office/drawing/2014/main" id="{E56D73F2-B1A8-075D-D4B2-D4B0B57451DF}"/>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7" name="TextBox 46">
              <a:extLst>
                <a:ext uri="{FF2B5EF4-FFF2-40B4-BE49-F238E27FC236}">
                  <a16:creationId xmlns:a16="http://schemas.microsoft.com/office/drawing/2014/main" id="{9B063FFC-4603-E14E-853E-BB35C942A683}"/>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48" name="TextBox 47">
              <a:extLst>
                <a:ext uri="{FF2B5EF4-FFF2-40B4-BE49-F238E27FC236}">
                  <a16:creationId xmlns:a16="http://schemas.microsoft.com/office/drawing/2014/main" id="{C25A8323-C87A-7556-7667-A7CE097F535F}"/>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6" action="ppaction://hlinksldjump"/>
                </a:rPr>
                <a:t>Concl</a:t>
              </a:r>
              <a:r>
                <a:rPr lang="en-BE" sz="900" dirty="0">
                  <a:latin typeface="Century Gothic" panose="020B0502020202020204" pitchFamily="34" charset="0"/>
                </a:rPr>
                <a:t>.</a:t>
              </a:r>
            </a:p>
          </p:txBody>
        </p:sp>
      </p:grpSp>
    </p:spTree>
    <p:extLst>
      <p:ext uri="{BB962C8B-B14F-4D97-AF65-F5344CB8AC3E}">
        <p14:creationId xmlns:p14="http://schemas.microsoft.com/office/powerpoint/2010/main" val="29596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49" y="163578"/>
            <a:ext cx="8515351" cy="699723"/>
          </a:xfrm>
        </p:spPr>
        <p:txBody>
          <a:bodyPr>
            <a:noAutofit/>
          </a:bodyPr>
          <a:lstStyle/>
          <a:p>
            <a:r>
              <a:rPr lang="fr-BE" sz="2200" spc="300" dirty="0" err="1">
                <a:solidFill>
                  <a:srgbClr val="0070C0"/>
                </a:solidFill>
              </a:rPr>
              <a:t>Atmospheric</a:t>
            </a:r>
            <a:r>
              <a:rPr lang="fr-BE" sz="2200" spc="300" dirty="0">
                <a:solidFill>
                  <a:srgbClr val="0070C0"/>
                </a:solidFill>
              </a:rPr>
              <a:t> Composition</a:t>
            </a:r>
            <a:r>
              <a:rPr lang="fr-BE" sz="2200" spc="300" dirty="0"/>
              <a:t> in the </a:t>
            </a:r>
            <a:r>
              <a:rPr lang="fr-BE" sz="2200" b="1" spc="300" dirty="0" err="1"/>
              <a:t>next</a:t>
            </a:r>
            <a:r>
              <a:rPr lang="fr-BE" sz="2200" b="1" spc="300" dirty="0"/>
              <a:t> </a:t>
            </a:r>
            <a:r>
              <a:rPr lang="fr-BE" sz="2200" b="1" spc="300" dirty="0" err="1"/>
              <a:t>operational</a:t>
            </a:r>
            <a:r>
              <a:rPr lang="fr-BE" sz="2200" b="1" spc="300" dirty="0"/>
              <a:t> </a:t>
            </a:r>
            <a:r>
              <a:rPr lang="fr-BE" sz="2200" spc="300" dirty="0"/>
              <a:t>(Cy49r1) </a:t>
            </a:r>
            <a:r>
              <a:rPr lang="fr-BE" sz="2200" spc="300" dirty="0">
                <a:solidFill>
                  <a:srgbClr val="FFC000"/>
                </a:solidFill>
              </a:rPr>
              <a:t>global IFS </a:t>
            </a:r>
            <a:r>
              <a:rPr lang="fr-BE" sz="2200" spc="300" dirty="0"/>
              <a:t>(</a:t>
            </a:r>
            <a:r>
              <a:rPr lang="fr-BE" sz="2200" u="sng" spc="300" dirty="0"/>
              <a:t>I</a:t>
            </a:r>
            <a:r>
              <a:rPr lang="fr-BE" sz="2200" spc="300" dirty="0"/>
              <a:t>ntegrated </a:t>
            </a:r>
            <a:r>
              <a:rPr lang="fr-BE" sz="2200" u="sng" spc="300" dirty="0" err="1"/>
              <a:t>F</a:t>
            </a:r>
            <a:r>
              <a:rPr lang="fr-BE" sz="2200" spc="300" dirty="0" err="1"/>
              <a:t>orecast</a:t>
            </a:r>
            <a:r>
              <a:rPr lang="fr-BE" sz="2200" spc="300" dirty="0"/>
              <a:t> </a:t>
            </a:r>
            <a:r>
              <a:rPr lang="fr-BE" sz="2200" u="sng" spc="300" dirty="0"/>
              <a:t>S</a:t>
            </a:r>
            <a:r>
              <a:rPr lang="fr-BE" sz="2200" spc="300" dirty="0"/>
              <a:t>ystem) </a:t>
            </a:r>
            <a:endParaRPr lang="en-BE" sz="2200" dirty="0"/>
          </a:p>
        </p:txBody>
      </p:sp>
      <p:sp>
        <p:nvSpPr>
          <p:cNvPr id="13" name="TextBox 12">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rgbClr val="00B0F0"/>
          </a:solidFill>
        </p:spPr>
        <p:txBody>
          <a:bodyPr wrap="square" rtlCol="0">
            <a:spAutoFit/>
          </a:bodyPr>
          <a:lstStyle/>
          <a:p>
            <a:pPr algn="ctr"/>
            <a:r>
              <a:rPr lang="en-BE" sz="2800">
                <a:solidFill>
                  <a:srgbClr val="002060"/>
                </a:solidFill>
              </a:rPr>
              <a:t>The IFS-</a:t>
            </a:r>
            <a:r>
              <a:rPr lang="fr-BE" sz="2800">
                <a:solidFill>
                  <a:srgbClr val="002060"/>
                </a:solidFill>
              </a:rPr>
              <a:t>Composition model</a:t>
            </a:r>
            <a:endParaRPr lang="en-BE" sz="2800" dirty="0">
              <a:solidFill>
                <a:srgbClr val="002060"/>
              </a:solidFill>
            </a:endParaRPr>
          </a:p>
        </p:txBody>
      </p:sp>
      <p:grpSp>
        <p:nvGrpSpPr>
          <p:cNvPr id="14" name="Group 13"/>
          <p:cNvGrpSpPr/>
          <p:nvPr/>
        </p:nvGrpSpPr>
        <p:grpSpPr>
          <a:xfrm>
            <a:off x="1811824" y="941294"/>
            <a:ext cx="5520351" cy="3475164"/>
            <a:chOff x="2425725" y="1103312"/>
            <a:chExt cx="7198668" cy="4933870"/>
          </a:xfrm>
        </p:grpSpPr>
        <p:sp>
          <p:nvSpPr>
            <p:cNvPr id="15" name="TextBox 14"/>
            <p:cNvSpPr txBox="1"/>
            <p:nvPr/>
          </p:nvSpPr>
          <p:spPr>
            <a:xfrm>
              <a:off x="5095908" y="3836820"/>
              <a:ext cx="1784159" cy="917630"/>
            </a:xfrm>
            <a:prstGeom prst="rect">
              <a:avLst/>
            </a:prstGeom>
            <a:solidFill>
              <a:schemeClr val="accent2"/>
            </a:solidFill>
            <a:ln/>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fr-BE" sz="1200"/>
                <a:t>NWP model:</a:t>
              </a:r>
            </a:p>
            <a:p>
              <a:pPr algn="ctr"/>
              <a:r>
                <a:rPr lang="fr-BE" sz="1200"/>
                <a:t>dynamics, physics, </a:t>
              </a:r>
              <a:br>
                <a:rPr lang="fr-BE" sz="1200"/>
              </a:br>
              <a:r>
                <a:rPr lang="fr-BE" sz="1200"/>
                <a:t>transport</a:t>
              </a:r>
              <a:endParaRPr lang="en-US" sz="1200"/>
            </a:p>
          </p:txBody>
        </p:sp>
        <p:sp>
          <p:nvSpPr>
            <p:cNvPr id="16" name="TextBox 15"/>
            <p:cNvSpPr txBox="1"/>
            <p:nvPr/>
          </p:nvSpPr>
          <p:spPr>
            <a:xfrm>
              <a:off x="5015880" y="5046907"/>
              <a:ext cx="1960791" cy="39327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GHG: CO</a:t>
              </a:r>
              <a:r>
                <a:rPr lang="fr-BE" sz="1200" baseline="-25000"/>
                <a:t>2</a:t>
              </a:r>
              <a:r>
                <a:rPr lang="fr-BE" sz="1200"/>
                <a:t> , CH</a:t>
              </a:r>
              <a:r>
                <a:rPr lang="fr-BE" sz="1200" baseline="-25000"/>
                <a:t>4</a:t>
              </a:r>
              <a:endParaRPr lang="en-US" sz="1200" baseline="-25000"/>
            </a:p>
          </p:txBody>
        </p:sp>
        <p:sp>
          <p:nvSpPr>
            <p:cNvPr id="17" name="TextBox 16"/>
            <p:cNvSpPr txBox="1"/>
            <p:nvPr/>
          </p:nvSpPr>
          <p:spPr>
            <a:xfrm>
              <a:off x="2425728" y="4798894"/>
              <a:ext cx="2086097" cy="65545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Tropo chemistry: </a:t>
              </a:r>
              <a:br>
                <a:rPr lang="fr-BE" sz="1200"/>
              </a:br>
              <a:r>
                <a:rPr lang="fr-BE" sz="1200"/>
                <a:t>CB05 (71 species)</a:t>
              </a:r>
              <a:endParaRPr lang="en-US" sz="1200" baseline="-25000"/>
            </a:p>
          </p:txBody>
        </p:sp>
        <p:sp>
          <p:nvSpPr>
            <p:cNvPr id="19" name="TextBox 18"/>
            <p:cNvSpPr txBox="1"/>
            <p:nvPr/>
          </p:nvSpPr>
          <p:spPr>
            <a:xfrm>
              <a:off x="7392145" y="4798892"/>
              <a:ext cx="2232248" cy="65545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Tropo aerosols:</a:t>
              </a:r>
              <a:br>
                <a:rPr lang="fr-BE" sz="1200"/>
              </a:br>
              <a:r>
                <a:rPr lang="fr-BE" sz="1200"/>
                <a:t>IFS-AER (7 species)</a:t>
              </a:r>
              <a:endParaRPr lang="en-US" sz="1200" baseline="-2500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135" y="1103312"/>
              <a:ext cx="1197743" cy="85824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912" y="1178303"/>
              <a:ext cx="1540311" cy="864394"/>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6671" y="1289717"/>
              <a:ext cx="1765276" cy="616385"/>
            </a:xfrm>
            <a:prstGeom prst="rect">
              <a:avLst/>
            </a:prstGeom>
          </p:spPr>
        </p:pic>
        <p:sp>
          <p:nvSpPr>
            <p:cNvPr id="24" name="TextBox 23"/>
            <p:cNvSpPr txBox="1"/>
            <p:nvPr/>
          </p:nvSpPr>
          <p:spPr>
            <a:xfrm>
              <a:off x="5007591" y="2889811"/>
              <a:ext cx="1960792" cy="655450"/>
            </a:xfrm>
            <a:prstGeom prst="rect">
              <a:avLst/>
            </a:prstGeom>
            <a:solidFill>
              <a:schemeClr val="accent2"/>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Data assimilation:</a:t>
              </a:r>
            </a:p>
            <a:p>
              <a:pPr algn="ctr"/>
              <a:r>
                <a:rPr lang="fr-BE" sz="1200"/>
                <a:t>4D-VAR, 12h</a:t>
              </a:r>
              <a:endParaRPr lang="en-US" sz="1200"/>
            </a:p>
          </p:txBody>
        </p:sp>
        <p:sp>
          <p:nvSpPr>
            <p:cNvPr id="25" name="TextBox 24"/>
            <p:cNvSpPr txBox="1"/>
            <p:nvPr/>
          </p:nvSpPr>
          <p:spPr>
            <a:xfrm>
              <a:off x="5015878" y="2267579"/>
              <a:ext cx="1960792" cy="393270"/>
            </a:xfrm>
            <a:prstGeom prst="rect">
              <a:avLst/>
            </a:prstGeom>
            <a:solidFill>
              <a:srgbClr val="0070C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Obs operators</a:t>
              </a:r>
              <a:endParaRPr lang="en-US" sz="1200"/>
            </a:p>
          </p:txBody>
        </p:sp>
        <p:sp>
          <p:nvSpPr>
            <p:cNvPr id="26" name="TextBox 25"/>
            <p:cNvSpPr txBox="1"/>
            <p:nvPr/>
          </p:nvSpPr>
          <p:spPr>
            <a:xfrm>
              <a:off x="5015878" y="5643912"/>
              <a:ext cx="4608515" cy="39327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Emissions: external (inventories)  &amp; on-line</a:t>
              </a:r>
              <a:endParaRPr lang="en-US" sz="1200" baseline="-25000"/>
            </a:p>
          </p:txBody>
        </p:sp>
        <p:cxnSp>
          <p:nvCxnSpPr>
            <p:cNvPr id="27" name="Straight Arrow Connector 26"/>
            <p:cNvCxnSpPr/>
            <p:nvPr/>
          </p:nvCxnSpPr>
          <p:spPr>
            <a:xfrm>
              <a:off x="4871864" y="2042697"/>
              <a:ext cx="88581" cy="202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996274" y="1843358"/>
              <a:ext cx="0" cy="336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2"/>
            </p:cNvCxnSpPr>
            <p:nvPr/>
          </p:nvCxnSpPr>
          <p:spPr>
            <a:xfrm flipH="1">
              <a:off x="7032104" y="1906102"/>
              <a:ext cx="827205" cy="361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Left-Right Arrow 29"/>
            <p:cNvSpPr/>
            <p:nvPr/>
          </p:nvSpPr>
          <p:spPr>
            <a:xfrm rot="5400000">
              <a:off x="5855619" y="3623433"/>
              <a:ext cx="191071" cy="90237"/>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Down Arrow 30"/>
            <p:cNvSpPr/>
            <p:nvPr/>
          </p:nvSpPr>
          <p:spPr>
            <a:xfrm>
              <a:off x="5906036" y="2708920"/>
              <a:ext cx="90237" cy="14401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Left-Right Arrow 32"/>
            <p:cNvSpPr/>
            <p:nvPr/>
          </p:nvSpPr>
          <p:spPr>
            <a:xfrm rot="19114958">
              <a:off x="4522160" y="4757189"/>
              <a:ext cx="454475" cy="203059"/>
            </a:xfrm>
            <a:prstGeom prst="leftRightArrow">
              <a:avLst>
                <a:gd name="adj1" fmla="val 3527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Left-Right Arrow 33"/>
            <p:cNvSpPr/>
            <p:nvPr/>
          </p:nvSpPr>
          <p:spPr>
            <a:xfrm rot="5400000">
              <a:off x="5881988" y="4863230"/>
              <a:ext cx="191071" cy="90237"/>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Left-Right Arrow 34"/>
            <p:cNvSpPr/>
            <p:nvPr/>
          </p:nvSpPr>
          <p:spPr>
            <a:xfrm rot="2485042" flipV="1">
              <a:off x="6959037" y="4753562"/>
              <a:ext cx="454475" cy="203059"/>
            </a:xfrm>
            <a:prstGeom prst="leftRightArrow">
              <a:avLst>
                <a:gd name="adj1" fmla="val 3527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TextBox 35"/>
            <p:cNvSpPr txBox="1"/>
            <p:nvPr/>
          </p:nvSpPr>
          <p:spPr>
            <a:xfrm>
              <a:off x="2425725" y="5643912"/>
              <a:ext cx="2086097" cy="39327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Deposition</a:t>
              </a:r>
              <a:endParaRPr lang="en-US" sz="1200" baseline="-25000"/>
            </a:p>
          </p:txBody>
        </p:sp>
        <p:sp>
          <p:nvSpPr>
            <p:cNvPr id="37" name="Down Arrow 36"/>
            <p:cNvSpPr/>
            <p:nvPr/>
          </p:nvSpPr>
          <p:spPr>
            <a:xfrm flipV="1">
              <a:off x="5932405" y="5473577"/>
              <a:ext cx="90237" cy="14401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Down Arrow 37"/>
            <p:cNvSpPr/>
            <p:nvPr/>
          </p:nvSpPr>
          <p:spPr>
            <a:xfrm flipV="1">
              <a:off x="8463149" y="5471541"/>
              <a:ext cx="90237" cy="14401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Down Arrow 38"/>
            <p:cNvSpPr/>
            <p:nvPr/>
          </p:nvSpPr>
          <p:spPr>
            <a:xfrm flipV="1">
              <a:off x="3446779" y="5479354"/>
              <a:ext cx="90237" cy="14401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Down Arrow 39"/>
            <p:cNvSpPr/>
            <p:nvPr/>
          </p:nvSpPr>
          <p:spPr>
            <a:xfrm rot="-3300000" flipV="1">
              <a:off x="4711551" y="5322380"/>
              <a:ext cx="107842" cy="47320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3" name="Left-Right Arrow 42"/>
          <p:cNvSpPr/>
          <p:nvPr/>
        </p:nvSpPr>
        <p:spPr>
          <a:xfrm rot="2200715">
            <a:off x="3466784" y="2908223"/>
            <a:ext cx="351756" cy="10677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4" name="Group 43"/>
          <p:cNvGrpSpPr/>
          <p:nvPr/>
        </p:nvGrpSpPr>
        <p:grpSpPr>
          <a:xfrm>
            <a:off x="1800000" y="2376000"/>
            <a:ext cx="5520351" cy="463406"/>
            <a:chOff x="2425725" y="2924944"/>
            <a:chExt cx="7198667" cy="463406"/>
          </a:xfrm>
          <a:solidFill>
            <a:srgbClr val="0070C0"/>
          </a:solidFill>
        </p:grpSpPr>
        <p:sp>
          <p:nvSpPr>
            <p:cNvPr id="45" name="TextBox 44"/>
            <p:cNvSpPr txBox="1"/>
            <p:nvPr/>
          </p:nvSpPr>
          <p:spPr>
            <a:xfrm>
              <a:off x="2425725" y="2924944"/>
              <a:ext cx="2086099" cy="461665"/>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Strato chemistry:</a:t>
              </a:r>
              <a:br>
                <a:rPr lang="fr-BE" sz="1200"/>
              </a:br>
              <a:r>
                <a:rPr lang="fr-BE" sz="1200"/>
                <a:t>BASCOE (64 species)</a:t>
              </a:r>
              <a:endParaRPr lang="en-US" sz="1200" baseline="-25000"/>
            </a:p>
          </p:txBody>
        </p:sp>
        <p:sp>
          <p:nvSpPr>
            <p:cNvPr id="46" name="TextBox 45"/>
            <p:cNvSpPr txBox="1"/>
            <p:nvPr/>
          </p:nvSpPr>
          <p:spPr>
            <a:xfrm>
              <a:off x="7392144" y="2926685"/>
              <a:ext cx="2232248" cy="461665"/>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BE" sz="1200"/>
                <a:t>Strato aerosols:</a:t>
              </a:r>
              <a:br>
                <a:rPr lang="fr-BE" sz="1200"/>
              </a:br>
              <a:r>
                <a:rPr lang="fr-BE" sz="1200"/>
                <a:t>sulphate</a:t>
              </a:r>
              <a:endParaRPr lang="en-US" sz="1200" baseline="-25000"/>
            </a:p>
          </p:txBody>
        </p:sp>
      </p:grpSp>
      <p:sp>
        <p:nvSpPr>
          <p:cNvPr id="47" name="Left-Right Arrow 46"/>
          <p:cNvSpPr/>
          <p:nvPr/>
        </p:nvSpPr>
        <p:spPr>
          <a:xfrm rot="19399285" flipH="1">
            <a:off x="5268599" y="2959085"/>
            <a:ext cx="351756" cy="10677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Slide Number Placeholder 19">
            <a:extLst>
              <a:ext uri="{FF2B5EF4-FFF2-40B4-BE49-F238E27FC236}">
                <a16:creationId xmlns:a16="http://schemas.microsoft.com/office/drawing/2014/main" id="{CC065F11-F7CB-A984-40E8-CA0DFF8A8B68}"/>
              </a:ext>
            </a:extLst>
          </p:cNvPr>
          <p:cNvSpPr>
            <a:spLocks noGrp="1"/>
          </p:cNvSpPr>
          <p:nvPr>
            <p:ph type="sldNum" sz="quarter" idx="12"/>
          </p:nvPr>
        </p:nvSpPr>
        <p:spPr/>
        <p:txBody>
          <a:bodyPr/>
          <a:lstStyle/>
          <a:p>
            <a:fld id="{9508981D-8BAF-0B49-A505-A3DB90FF2743}" type="slidenum">
              <a:rPr lang="en-BE" smtClean="0"/>
              <a:t>5</a:t>
            </a:fld>
            <a:r>
              <a:rPr lang="en-BE"/>
              <a:t>/30</a:t>
            </a:r>
            <a:endParaRPr lang="en-BE" dirty="0"/>
          </a:p>
        </p:txBody>
      </p:sp>
      <p:grpSp>
        <p:nvGrpSpPr>
          <p:cNvPr id="32" name="Group 31">
            <a:extLst>
              <a:ext uri="{FF2B5EF4-FFF2-40B4-BE49-F238E27FC236}">
                <a16:creationId xmlns:a16="http://schemas.microsoft.com/office/drawing/2014/main" id="{725783A2-65C5-CE9C-B8F0-46A005255623}"/>
              </a:ext>
            </a:extLst>
          </p:cNvPr>
          <p:cNvGrpSpPr/>
          <p:nvPr/>
        </p:nvGrpSpPr>
        <p:grpSpPr>
          <a:xfrm>
            <a:off x="628650" y="4888777"/>
            <a:ext cx="8387347" cy="230832"/>
            <a:chOff x="3070451" y="4641640"/>
            <a:chExt cx="8387347" cy="230832"/>
          </a:xfrm>
        </p:grpSpPr>
        <p:sp>
          <p:nvSpPr>
            <p:cNvPr id="41" name="Right Arrow 40">
              <a:hlinkClick r:id="" action="ppaction://hlinkshowjump?jump=nextslide"/>
              <a:extLst>
                <a:ext uri="{FF2B5EF4-FFF2-40B4-BE49-F238E27FC236}">
                  <a16:creationId xmlns:a16="http://schemas.microsoft.com/office/drawing/2014/main" id="{E2C47C6F-05FC-242D-8187-811E12AAA5D3}"/>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2" name="Right Arrow 41">
              <a:hlinkClick r:id="" action="ppaction://hlinkshowjump?jump=previousslide"/>
              <a:extLst>
                <a:ext uri="{FF2B5EF4-FFF2-40B4-BE49-F238E27FC236}">
                  <a16:creationId xmlns:a16="http://schemas.microsoft.com/office/drawing/2014/main" id="{3F555AC8-C026-B5D4-6319-9520B7E1F0B8}"/>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8" name="TextBox 47">
              <a:extLst>
                <a:ext uri="{FF2B5EF4-FFF2-40B4-BE49-F238E27FC236}">
                  <a16:creationId xmlns:a16="http://schemas.microsoft.com/office/drawing/2014/main" id="{FC925190-15AA-DD3B-EDF6-E6E937B9D318}"/>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49" name="TextBox 48">
              <a:extLst>
                <a:ext uri="{FF2B5EF4-FFF2-40B4-BE49-F238E27FC236}">
                  <a16:creationId xmlns:a16="http://schemas.microsoft.com/office/drawing/2014/main" id="{201D41DB-B750-08BA-387B-F4AD058C5E9C}"/>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6" action="ppaction://hlinksldjump"/>
                </a:rPr>
                <a:t>Concl</a:t>
              </a:r>
              <a:r>
                <a:rPr lang="en-BE" sz="900" dirty="0">
                  <a:latin typeface="Century Gothic" panose="020B0502020202020204" pitchFamily="34" charset="0"/>
                </a:rPr>
                <a:t>.</a:t>
              </a:r>
            </a:p>
          </p:txBody>
        </p:sp>
      </p:grpSp>
    </p:spTree>
    <p:extLst>
      <p:ext uri="{BB962C8B-B14F-4D97-AF65-F5344CB8AC3E}">
        <p14:creationId xmlns:p14="http://schemas.microsoft.com/office/powerpoint/2010/main" val="284263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C1BE-2EBA-6FFE-2B5A-CBCC8F1146EA}"/>
              </a:ext>
            </a:extLst>
          </p:cNvPr>
          <p:cNvSpPr>
            <a:spLocks noGrp="1"/>
          </p:cNvSpPr>
          <p:nvPr>
            <p:ph type="title"/>
          </p:nvPr>
        </p:nvSpPr>
        <p:spPr>
          <a:xfrm>
            <a:off x="628649" y="163578"/>
            <a:ext cx="8288927" cy="699723"/>
          </a:xfrm>
        </p:spPr>
        <p:txBody>
          <a:bodyPr>
            <a:noAutofit/>
          </a:bodyPr>
          <a:lstStyle/>
          <a:p>
            <a:r>
              <a:rPr lang="fr-BE" sz="2800" spc="300" dirty="0">
                <a:solidFill>
                  <a:srgbClr val="0070C0"/>
                </a:solidFill>
              </a:rPr>
              <a:t>IFS-AER: extension to </a:t>
            </a:r>
            <a:r>
              <a:rPr lang="fr-BE" sz="2800" b="1" spc="300" dirty="0" err="1">
                <a:solidFill>
                  <a:srgbClr val="0070C0"/>
                </a:solidFill>
              </a:rPr>
              <a:t>Stratospheric</a:t>
            </a:r>
            <a:r>
              <a:rPr lang="fr-BE" sz="2800" b="1" spc="300" dirty="0">
                <a:solidFill>
                  <a:srgbClr val="0070C0"/>
                </a:solidFill>
              </a:rPr>
              <a:t> </a:t>
            </a:r>
            <a:r>
              <a:rPr lang="fr-BE" sz="2800" b="1" spc="300" dirty="0" err="1">
                <a:solidFill>
                  <a:srgbClr val="0070C0"/>
                </a:solidFill>
              </a:rPr>
              <a:t>aerosols</a:t>
            </a:r>
            <a:endParaRPr lang="en-BE" sz="2800" b="1" dirty="0"/>
          </a:p>
        </p:txBody>
      </p:sp>
      <p:sp>
        <p:nvSpPr>
          <p:cNvPr id="13" name="TextBox 12">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rgbClr val="00B0F0"/>
          </a:solidFill>
        </p:spPr>
        <p:txBody>
          <a:bodyPr wrap="square" rtlCol="0">
            <a:spAutoFit/>
          </a:bodyPr>
          <a:lstStyle/>
          <a:p>
            <a:pPr algn="ctr"/>
            <a:r>
              <a:rPr lang="en-BE" sz="2800">
                <a:solidFill>
                  <a:srgbClr val="002060"/>
                </a:solidFill>
              </a:rPr>
              <a:t>The IFS-</a:t>
            </a:r>
            <a:r>
              <a:rPr lang="fr-BE" sz="2800">
                <a:solidFill>
                  <a:srgbClr val="002060"/>
                </a:solidFill>
              </a:rPr>
              <a:t>Composition model</a:t>
            </a:r>
            <a:endParaRPr lang="en-BE" sz="2800" dirty="0">
              <a:solidFill>
                <a:srgbClr val="002060"/>
              </a:solidFill>
            </a:endParaRPr>
          </a:p>
        </p:txBody>
      </p:sp>
      <p:sp>
        <p:nvSpPr>
          <p:cNvPr id="20" name="Slide Number Placeholder 19">
            <a:extLst>
              <a:ext uri="{FF2B5EF4-FFF2-40B4-BE49-F238E27FC236}">
                <a16:creationId xmlns:a16="http://schemas.microsoft.com/office/drawing/2014/main" id="{CC065F11-F7CB-A984-40E8-CA0DFF8A8B68}"/>
              </a:ext>
            </a:extLst>
          </p:cNvPr>
          <p:cNvSpPr>
            <a:spLocks noGrp="1"/>
          </p:cNvSpPr>
          <p:nvPr>
            <p:ph type="sldNum" sz="quarter" idx="12"/>
          </p:nvPr>
        </p:nvSpPr>
        <p:spPr/>
        <p:txBody>
          <a:bodyPr/>
          <a:lstStyle/>
          <a:p>
            <a:fld id="{9508981D-8BAF-0B49-A505-A3DB90FF2743}" type="slidenum">
              <a:rPr lang="en-BE" smtClean="0"/>
              <a:t>6</a:t>
            </a:fld>
            <a:r>
              <a:rPr lang="en-BE"/>
              <a:t>/30</a:t>
            </a:r>
            <a:endParaRPr lang="en-BE" dirty="0"/>
          </a:p>
        </p:txBody>
      </p:sp>
      <p:grpSp>
        <p:nvGrpSpPr>
          <p:cNvPr id="32" name="Group 31">
            <a:extLst>
              <a:ext uri="{FF2B5EF4-FFF2-40B4-BE49-F238E27FC236}">
                <a16:creationId xmlns:a16="http://schemas.microsoft.com/office/drawing/2014/main" id="{725783A2-65C5-CE9C-B8F0-46A005255623}"/>
              </a:ext>
            </a:extLst>
          </p:cNvPr>
          <p:cNvGrpSpPr/>
          <p:nvPr/>
        </p:nvGrpSpPr>
        <p:grpSpPr>
          <a:xfrm>
            <a:off x="628650" y="4888777"/>
            <a:ext cx="8387347" cy="230832"/>
            <a:chOff x="3070451" y="4641640"/>
            <a:chExt cx="8387347" cy="230832"/>
          </a:xfrm>
        </p:grpSpPr>
        <p:sp>
          <p:nvSpPr>
            <p:cNvPr id="41" name="Right Arrow 40">
              <a:hlinkClick r:id="" action="ppaction://hlinkshowjump?jump=nextslide"/>
              <a:extLst>
                <a:ext uri="{FF2B5EF4-FFF2-40B4-BE49-F238E27FC236}">
                  <a16:creationId xmlns:a16="http://schemas.microsoft.com/office/drawing/2014/main" id="{E2C47C6F-05FC-242D-8187-811E12AAA5D3}"/>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2" name="Right Arrow 41">
              <a:hlinkClick r:id="" action="ppaction://hlinkshowjump?jump=previousslide"/>
              <a:extLst>
                <a:ext uri="{FF2B5EF4-FFF2-40B4-BE49-F238E27FC236}">
                  <a16:creationId xmlns:a16="http://schemas.microsoft.com/office/drawing/2014/main" id="{3F555AC8-C026-B5D4-6319-9520B7E1F0B8}"/>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8" name="TextBox 47">
              <a:extLst>
                <a:ext uri="{FF2B5EF4-FFF2-40B4-BE49-F238E27FC236}">
                  <a16:creationId xmlns:a16="http://schemas.microsoft.com/office/drawing/2014/main" id="{FC925190-15AA-DD3B-EDF6-E6E937B9D318}"/>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49" name="TextBox 48">
              <a:extLst>
                <a:ext uri="{FF2B5EF4-FFF2-40B4-BE49-F238E27FC236}">
                  <a16:creationId xmlns:a16="http://schemas.microsoft.com/office/drawing/2014/main" id="{201D41DB-B750-08BA-387B-F4AD058C5E9C}"/>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2" action="ppaction://hlinksldjump"/>
                </a:rPr>
                <a:t>Concl</a:t>
              </a:r>
              <a:r>
                <a:rPr lang="en-BE" sz="900" dirty="0">
                  <a:latin typeface="Century Gothic" panose="020B0502020202020204" pitchFamily="34" charset="0"/>
                </a:rPr>
                <a:t>.</a:t>
              </a:r>
            </a:p>
          </p:txBody>
        </p:sp>
      </p:grpSp>
      <p:sp>
        <p:nvSpPr>
          <p:cNvPr id="3" name="Content Placeholder 2">
            <a:extLst>
              <a:ext uri="{FF2B5EF4-FFF2-40B4-BE49-F238E27FC236}">
                <a16:creationId xmlns:a16="http://schemas.microsoft.com/office/drawing/2014/main" id="{C2873522-0764-7A31-61DD-7B9ADE9CE26F}"/>
              </a:ext>
            </a:extLst>
          </p:cNvPr>
          <p:cNvSpPr>
            <a:spLocks noGrp="1"/>
          </p:cNvSpPr>
          <p:nvPr>
            <p:ph idx="1"/>
          </p:nvPr>
        </p:nvSpPr>
        <p:spPr>
          <a:xfrm>
            <a:off x="628650" y="914400"/>
            <a:ext cx="7886700" cy="4358879"/>
          </a:xfrm>
        </p:spPr>
        <p:txBody>
          <a:bodyPr>
            <a:normAutofit fontScale="92500" lnSpcReduction="10000"/>
          </a:bodyPr>
          <a:lstStyle/>
          <a:p>
            <a:pPr marL="0" indent="0">
              <a:buNone/>
            </a:pPr>
            <a:r>
              <a:rPr lang="en-BE" dirty="0">
                <a:solidFill>
                  <a:srgbClr val="002060"/>
                </a:solidFill>
                <a:latin typeface="+mj-lt"/>
              </a:rPr>
              <a:t>Originally, IFS-AER concerns </a:t>
            </a:r>
            <a:r>
              <a:rPr lang="en-BE" b="1" dirty="0">
                <a:solidFill>
                  <a:srgbClr val="0070C0"/>
                </a:solidFill>
                <a:latin typeface="+mj-lt"/>
              </a:rPr>
              <a:t>tropospheric aerosols</a:t>
            </a:r>
          </a:p>
          <a:p>
            <a:pPr marL="0" indent="0">
              <a:buNone/>
            </a:pPr>
            <a:r>
              <a:rPr lang="en-BE" b="1" dirty="0">
                <a:solidFill>
                  <a:srgbClr val="C00000"/>
                </a:solidFill>
                <a:latin typeface="+mj-lt"/>
              </a:rPr>
              <a:t>Extension toward the Stratosphere:</a:t>
            </a:r>
          </a:p>
          <a:p>
            <a:r>
              <a:rPr lang="en-BE" dirty="0">
                <a:solidFill>
                  <a:schemeClr val="accent2"/>
                </a:solidFill>
                <a:latin typeface="+mj-lt"/>
              </a:rPr>
              <a:t>First approach: </a:t>
            </a:r>
            <a:r>
              <a:rPr lang="en-BE" dirty="0">
                <a:solidFill>
                  <a:srgbClr val="002060"/>
                </a:solidFill>
                <a:latin typeface="+mj-lt"/>
              </a:rPr>
              <a:t>coupling with GLOMAP (aerosol microphysical model) and use across troposphere + stratosphere</a:t>
            </a:r>
          </a:p>
          <a:p>
            <a:pPr marL="0" indent="0">
              <a:buNone/>
            </a:pPr>
            <a:r>
              <a:rPr lang="en-BE" dirty="0">
                <a:solidFill>
                  <a:srgbClr val="002060"/>
                </a:solidFill>
                <a:latin typeface="+mj-lt"/>
              </a:rPr>
              <a:t>		</a:t>
            </a:r>
            <a:r>
              <a:rPr lang="en-BE" dirty="0">
                <a:solidFill>
                  <a:srgbClr val="FF0000"/>
                </a:solidFill>
                <a:latin typeface="+mj-lt"/>
              </a:rPr>
              <a:t>=&gt; </a:t>
            </a:r>
            <a:r>
              <a:rPr lang="en-BE" sz="1800" dirty="0">
                <a:solidFill>
                  <a:srgbClr val="FF0000"/>
                </a:solidFill>
                <a:latin typeface="+mj-lt"/>
              </a:rPr>
              <a:t>excessive computational costs</a:t>
            </a:r>
          </a:p>
          <a:p>
            <a:pPr marL="0" indent="0">
              <a:buNone/>
            </a:pPr>
            <a:r>
              <a:rPr lang="en-BE" sz="1800" dirty="0">
                <a:solidFill>
                  <a:srgbClr val="FF0000"/>
                </a:solidFill>
                <a:latin typeface="+mj-lt"/>
              </a:rPr>
              <a:t>		=&gt; limitations in data-assimilation context</a:t>
            </a:r>
          </a:p>
          <a:p>
            <a:r>
              <a:rPr lang="en-BE" dirty="0">
                <a:solidFill>
                  <a:schemeClr val="accent2"/>
                </a:solidFill>
                <a:latin typeface="+mj-lt"/>
              </a:rPr>
              <a:t>Second approach: IFS-AER</a:t>
            </a:r>
          </a:p>
          <a:p>
            <a:pPr lvl="1"/>
            <a:r>
              <a:rPr lang="en-BE" dirty="0">
                <a:solidFill>
                  <a:srgbClr val="002060"/>
                </a:solidFill>
                <a:latin typeface="+mj-lt"/>
              </a:rPr>
              <a:t>U</a:t>
            </a:r>
            <a:r>
              <a:rPr lang="en-GB" dirty="0">
                <a:solidFill>
                  <a:srgbClr val="002060"/>
                </a:solidFill>
                <a:latin typeface="+mj-lt"/>
              </a:rPr>
              <a:t>s</a:t>
            </a:r>
            <a:r>
              <a:rPr lang="en-BE" dirty="0">
                <a:solidFill>
                  <a:srgbClr val="002060"/>
                </a:solidFill>
                <a:latin typeface="+mj-lt"/>
              </a:rPr>
              <a:t>e of a dedicated tracer for stratospheric sulfate</a:t>
            </a:r>
          </a:p>
          <a:p>
            <a:pPr lvl="1"/>
            <a:r>
              <a:rPr lang="en-BE" dirty="0">
                <a:solidFill>
                  <a:srgbClr val="002060"/>
                </a:solidFill>
                <a:latin typeface="+mj-lt"/>
              </a:rPr>
              <a:t>M</a:t>
            </a:r>
            <a:r>
              <a:rPr lang="en-GB" dirty="0">
                <a:solidFill>
                  <a:srgbClr val="002060"/>
                </a:solidFill>
                <a:latin typeface="+mj-lt"/>
              </a:rPr>
              <a:t>a</a:t>
            </a:r>
            <a:r>
              <a:rPr lang="en-BE" dirty="0">
                <a:solidFill>
                  <a:srgbClr val="002060"/>
                </a:solidFill>
                <a:latin typeface="+mj-lt"/>
              </a:rPr>
              <a:t>ss fixer (essential for large quantities, sharp gradients) for volcanic aerosols</a:t>
            </a:r>
          </a:p>
          <a:p>
            <a:pPr lvl="1"/>
            <a:r>
              <a:rPr lang="en-BE" dirty="0">
                <a:solidFill>
                  <a:srgbClr val="002060"/>
                </a:solidFill>
                <a:latin typeface="+mj-lt"/>
              </a:rPr>
              <a:t>Assumed size distribution; possibility to make it function of aerosol abundance</a:t>
            </a:r>
          </a:p>
          <a:p>
            <a:pPr lvl="1"/>
            <a:r>
              <a:rPr lang="en-BE" dirty="0">
                <a:solidFill>
                  <a:srgbClr val="002060"/>
                </a:solidFill>
                <a:latin typeface="+mj-lt"/>
              </a:rPr>
              <a:t>Sedimentation included; adjustment of sulphuric acid production to take into account sulphuric acid depletion during particle formation</a:t>
            </a:r>
          </a:p>
          <a:p>
            <a:pPr lvl="1"/>
            <a:r>
              <a:rPr lang="en-BE" dirty="0">
                <a:solidFill>
                  <a:srgbClr val="002060"/>
                </a:solidFill>
                <a:latin typeface="+mj-lt"/>
              </a:rPr>
              <a:t>Implementation of a suitable coupling mechanisms between troposphere and stratosphere</a:t>
            </a:r>
          </a:p>
          <a:p>
            <a:pPr marL="0" indent="0">
              <a:buNone/>
            </a:pPr>
            <a:r>
              <a:rPr lang="en-BE" dirty="0">
                <a:solidFill>
                  <a:srgbClr val="002060"/>
                </a:solidFill>
                <a:latin typeface="+mj-lt"/>
              </a:rPr>
              <a:t>		</a:t>
            </a:r>
            <a:r>
              <a:rPr lang="en-BE" dirty="0">
                <a:solidFill>
                  <a:srgbClr val="00B050"/>
                </a:solidFill>
                <a:latin typeface="+mj-lt"/>
              </a:rPr>
              <a:t>=&gt; simple, but efficient</a:t>
            </a:r>
          </a:p>
          <a:p>
            <a:pPr marL="0" indent="0">
              <a:buNone/>
            </a:pPr>
            <a:endParaRPr lang="en-BE" dirty="0">
              <a:solidFill>
                <a:srgbClr val="002060"/>
              </a:solidFill>
              <a:latin typeface="+mj-lt"/>
            </a:endParaRPr>
          </a:p>
          <a:p>
            <a:pPr marL="0" indent="0">
              <a:buNone/>
            </a:pPr>
            <a:endParaRPr lang="en-BE" dirty="0">
              <a:solidFill>
                <a:srgbClr val="002060"/>
              </a:solidFill>
              <a:latin typeface="+mj-lt"/>
            </a:endParaRPr>
          </a:p>
          <a:p>
            <a:pPr marL="0" indent="0">
              <a:buNone/>
            </a:pPr>
            <a:endParaRPr lang="en-BE" dirty="0">
              <a:solidFill>
                <a:srgbClr val="002060"/>
              </a:solidFill>
              <a:latin typeface="+mj-lt"/>
            </a:endParaRPr>
          </a:p>
          <a:p>
            <a:pPr marL="0" indent="0">
              <a:buNone/>
            </a:pPr>
            <a:endParaRPr lang="en-BE" dirty="0">
              <a:solidFill>
                <a:srgbClr val="002060"/>
              </a:solidFill>
              <a:latin typeface="+mj-lt"/>
            </a:endParaRPr>
          </a:p>
          <a:p>
            <a:pPr marL="0" indent="0">
              <a:buNone/>
            </a:pPr>
            <a:endParaRPr lang="en-BE" dirty="0">
              <a:solidFill>
                <a:srgbClr val="002060"/>
              </a:solidFill>
              <a:latin typeface="+mj-lt"/>
            </a:endParaRPr>
          </a:p>
          <a:p>
            <a:pPr marL="0" indent="0">
              <a:buNone/>
            </a:pPr>
            <a:endParaRPr lang="en-BE" dirty="0">
              <a:solidFill>
                <a:srgbClr val="002060"/>
              </a:solidFill>
              <a:latin typeface="+mj-lt"/>
            </a:endParaRPr>
          </a:p>
          <a:p>
            <a:pPr marL="0" indent="0">
              <a:buNone/>
            </a:pPr>
            <a:endParaRPr lang="en-BE" dirty="0">
              <a:solidFill>
                <a:srgbClr val="002060"/>
              </a:solidFill>
              <a:latin typeface="+mj-lt"/>
            </a:endParaRPr>
          </a:p>
        </p:txBody>
      </p:sp>
      <p:sp>
        <p:nvSpPr>
          <p:cNvPr id="4" name="TextBox 3">
            <a:extLst>
              <a:ext uri="{FF2B5EF4-FFF2-40B4-BE49-F238E27FC236}">
                <a16:creationId xmlns:a16="http://schemas.microsoft.com/office/drawing/2014/main" id="{E0BACBC2-BC08-A31C-AF96-0CA1C9B1B57E}"/>
              </a:ext>
            </a:extLst>
          </p:cNvPr>
          <p:cNvSpPr txBox="1"/>
          <p:nvPr/>
        </p:nvSpPr>
        <p:spPr>
          <a:xfrm>
            <a:off x="6172975" y="2110085"/>
            <a:ext cx="2843022" cy="923330"/>
          </a:xfrm>
          <a:prstGeom prst="rect">
            <a:avLst/>
          </a:prstGeom>
          <a:noFill/>
          <a:ln w="28575">
            <a:solidFill>
              <a:srgbClr val="C00000"/>
            </a:solidFill>
          </a:ln>
        </p:spPr>
        <p:txBody>
          <a:bodyPr wrap="none" rtlCol="0">
            <a:spAutoFit/>
          </a:bodyPr>
          <a:lstStyle/>
          <a:p>
            <a:r>
              <a:rPr lang="en-BE" dirty="0">
                <a:solidFill>
                  <a:srgbClr val="C00000"/>
                </a:solidFill>
              </a:rPr>
              <a:t>See Presentation</a:t>
            </a:r>
          </a:p>
          <a:p>
            <a:r>
              <a:rPr lang="en-BE" dirty="0">
                <a:solidFill>
                  <a:srgbClr val="C00000"/>
                </a:solidFill>
              </a:rPr>
              <a:t>S. Rémy et al., EGU23-15355</a:t>
            </a:r>
          </a:p>
          <a:p>
            <a:r>
              <a:rPr lang="en-BE" dirty="0">
                <a:solidFill>
                  <a:srgbClr val="C00000"/>
                </a:solidFill>
              </a:rPr>
              <a:t>(this session)</a:t>
            </a:r>
          </a:p>
        </p:txBody>
      </p:sp>
    </p:spTree>
    <p:extLst>
      <p:ext uri="{BB962C8B-B14F-4D97-AF65-F5344CB8AC3E}">
        <p14:creationId xmlns:p14="http://schemas.microsoft.com/office/powerpoint/2010/main" val="67679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DEAD5-8874-D7BD-7BEC-4A2F5F2A0048}"/>
              </a:ext>
            </a:extLst>
          </p:cNvPr>
          <p:cNvSpPr>
            <a:spLocks noGrp="1"/>
          </p:cNvSpPr>
          <p:nvPr>
            <p:ph idx="1"/>
          </p:nvPr>
        </p:nvSpPr>
        <p:spPr>
          <a:xfrm>
            <a:off x="628650" y="709200"/>
            <a:ext cx="7886700" cy="4358879"/>
          </a:xfrm>
        </p:spPr>
        <p:txBody>
          <a:bodyPr>
            <a:normAutofit lnSpcReduction="10000"/>
          </a:bodyPr>
          <a:lstStyle/>
          <a:p>
            <a:pPr marL="0" indent="0">
              <a:buNone/>
            </a:pPr>
            <a:r>
              <a:rPr lang="en-BE" dirty="0">
                <a:solidFill>
                  <a:srgbClr val="002060"/>
                </a:solidFill>
                <a:latin typeface="+mj-lt"/>
              </a:rPr>
              <a:t>The capability of IFS to describe the evolution of stratospheric aerosols is evaluated using </a:t>
            </a:r>
            <a:r>
              <a:rPr lang="en-BE" b="1" dirty="0">
                <a:solidFill>
                  <a:srgbClr val="002060"/>
                </a:solidFill>
                <a:latin typeface="+mj-lt"/>
              </a:rPr>
              <a:t>3 test cases </a:t>
            </a:r>
            <a:r>
              <a:rPr lang="en-BE" dirty="0">
                <a:solidFill>
                  <a:srgbClr val="002060"/>
                </a:solidFill>
                <a:latin typeface="+mj-lt"/>
              </a:rPr>
              <a:t>with varying stratospheric aerosol load.</a:t>
            </a:r>
          </a:p>
          <a:p>
            <a:pPr marL="0" indent="0">
              <a:buNone/>
            </a:pPr>
            <a:endParaRPr lang="en-BE" dirty="0">
              <a:solidFill>
                <a:srgbClr val="002060"/>
              </a:solidFill>
              <a:latin typeface="+mj-lt"/>
            </a:endParaRPr>
          </a:p>
          <a:p>
            <a:pPr marL="0" indent="0">
              <a:buNone/>
            </a:pPr>
            <a:endParaRPr lang="en-BE" dirty="0">
              <a:solidFill>
                <a:srgbClr val="002060"/>
              </a:solidFill>
              <a:latin typeface="+mj-lt"/>
            </a:endParaRPr>
          </a:p>
          <a:p>
            <a:pPr marL="0" indent="0">
              <a:buNone/>
            </a:pPr>
            <a:endParaRPr lang="en-BE" dirty="0">
              <a:solidFill>
                <a:srgbClr val="002060"/>
              </a:solidFill>
              <a:latin typeface="+mj-lt"/>
            </a:endParaRPr>
          </a:p>
          <a:p>
            <a:pPr marL="0" indent="0">
              <a:buNone/>
            </a:pPr>
            <a:endParaRPr lang="en-BE" dirty="0">
              <a:solidFill>
                <a:srgbClr val="002060"/>
              </a:solidFill>
              <a:latin typeface="+mj-lt"/>
            </a:endParaRPr>
          </a:p>
          <a:p>
            <a:pPr marL="0" indent="0">
              <a:buNone/>
            </a:pPr>
            <a:endParaRPr lang="en-BE" dirty="0">
              <a:solidFill>
                <a:srgbClr val="002060"/>
              </a:solidFill>
              <a:latin typeface="+mj-lt"/>
            </a:endParaRPr>
          </a:p>
          <a:p>
            <a:pPr marL="0" indent="0">
              <a:buNone/>
            </a:pPr>
            <a:endParaRPr lang="en-BE" dirty="0">
              <a:solidFill>
                <a:srgbClr val="002060"/>
              </a:solidFill>
              <a:latin typeface="+mj-lt"/>
            </a:endParaRPr>
          </a:p>
          <a:p>
            <a:pPr marL="0" indent="0">
              <a:buNone/>
            </a:pPr>
            <a:endParaRPr lang="en-BE" dirty="0">
              <a:solidFill>
                <a:srgbClr val="002060"/>
              </a:solidFill>
              <a:latin typeface="+mj-lt"/>
            </a:endParaRPr>
          </a:p>
          <a:p>
            <a:pPr marL="0" indent="0">
              <a:buNone/>
            </a:pPr>
            <a:r>
              <a:rPr lang="en-BE" dirty="0">
                <a:solidFill>
                  <a:srgbClr val="002060"/>
                </a:solidFill>
                <a:latin typeface="+mj-lt"/>
              </a:rPr>
              <a:t>The validation datasets consist of </a:t>
            </a:r>
          </a:p>
          <a:p>
            <a:pPr lvl="1"/>
            <a:r>
              <a:rPr lang="en-BE" b="1" dirty="0">
                <a:solidFill>
                  <a:srgbClr val="002060"/>
                </a:solidFill>
                <a:latin typeface="+mj-lt"/>
              </a:rPr>
              <a:t>GloSSAC </a:t>
            </a:r>
            <a:r>
              <a:rPr lang="en-BE" dirty="0">
                <a:solidFill>
                  <a:srgbClr val="002060"/>
                </a:solidFill>
                <a:latin typeface="+mj-lt"/>
              </a:rPr>
              <a:t>multi-instrument climatology</a:t>
            </a:r>
          </a:p>
          <a:p>
            <a:pPr lvl="1"/>
            <a:r>
              <a:rPr lang="en-BE" b="1" dirty="0">
                <a:solidFill>
                  <a:srgbClr val="002060"/>
                </a:solidFill>
                <a:latin typeface="+mj-lt"/>
              </a:rPr>
              <a:t>GOMOS</a:t>
            </a:r>
            <a:r>
              <a:rPr lang="en-BE" dirty="0">
                <a:solidFill>
                  <a:srgbClr val="002060"/>
                </a:solidFill>
                <a:latin typeface="+mj-lt"/>
              </a:rPr>
              <a:t>: stellar occultation instrument on board Envisat</a:t>
            </a:r>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2"/>
          </a:solidFill>
        </p:spPr>
        <p:txBody>
          <a:bodyPr wrap="square" rtlCol="0">
            <a:spAutoFit/>
          </a:bodyPr>
          <a:lstStyle/>
          <a:p>
            <a:pPr algn="ctr"/>
            <a:r>
              <a:rPr lang="en-BE" sz="2800" dirty="0">
                <a:solidFill>
                  <a:srgbClr val="002060"/>
                </a:solidFill>
              </a:rPr>
              <a:t>Aerosol validation</a:t>
            </a:r>
          </a:p>
        </p:txBody>
      </p:sp>
      <p:graphicFrame>
        <p:nvGraphicFramePr>
          <p:cNvPr id="9" name="Table 9">
            <a:extLst>
              <a:ext uri="{FF2B5EF4-FFF2-40B4-BE49-F238E27FC236}">
                <a16:creationId xmlns:a16="http://schemas.microsoft.com/office/drawing/2014/main" id="{6A303AE5-9BC6-6475-D61F-BB5A0B15BCB8}"/>
              </a:ext>
            </a:extLst>
          </p:cNvPr>
          <p:cNvGraphicFramePr>
            <a:graphicFrameLocks noGrp="1"/>
          </p:cNvGraphicFramePr>
          <p:nvPr>
            <p:extLst>
              <p:ext uri="{D42A27DB-BD31-4B8C-83A1-F6EECF244321}">
                <p14:modId xmlns:p14="http://schemas.microsoft.com/office/powerpoint/2010/main" val="2918118152"/>
              </p:ext>
            </p:extLst>
          </p:nvPr>
        </p:nvGraphicFramePr>
        <p:xfrm>
          <a:off x="1062202" y="1557846"/>
          <a:ext cx="6644450" cy="2217420"/>
        </p:xfrm>
        <a:graphic>
          <a:graphicData uri="http://schemas.openxmlformats.org/drawingml/2006/table">
            <a:tbl>
              <a:tblPr firstRow="1" bandRow="1">
                <a:tableStyleId>{5C22544A-7EE6-4342-B048-85BDC9FD1C3A}</a:tableStyleId>
              </a:tblPr>
              <a:tblGrid>
                <a:gridCol w="2072450">
                  <a:extLst>
                    <a:ext uri="{9D8B030D-6E8A-4147-A177-3AD203B41FA5}">
                      <a16:colId xmlns:a16="http://schemas.microsoft.com/office/drawing/2014/main" val="3086395066"/>
                    </a:ext>
                  </a:extLst>
                </a:gridCol>
                <a:gridCol w="1524000">
                  <a:extLst>
                    <a:ext uri="{9D8B030D-6E8A-4147-A177-3AD203B41FA5}">
                      <a16:colId xmlns:a16="http://schemas.microsoft.com/office/drawing/2014/main" val="3849585319"/>
                    </a:ext>
                  </a:extLst>
                </a:gridCol>
                <a:gridCol w="1524000">
                  <a:extLst>
                    <a:ext uri="{9D8B030D-6E8A-4147-A177-3AD203B41FA5}">
                      <a16:colId xmlns:a16="http://schemas.microsoft.com/office/drawing/2014/main" val="241354568"/>
                    </a:ext>
                  </a:extLst>
                </a:gridCol>
                <a:gridCol w="1524000">
                  <a:extLst>
                    <a:ext uri="{9D8B030D-6E8A-4147-A177-3AD203B41FA5}">
                      <a16:colId xmlns:a16="http://schemas.microsoft.com/office/drawing/2014/main" val="2341657047"/>
                    </a:ext>
                  </a:extLst>
                </a:gridCol>
              </a:tblGrid>
              <a:tr h="370840">
                <a:tc>
                  <a:txBody>
                    <a:bodyPr/>
                    <a:lstStyle/>
                    <a:p>
                      <a:r>
                        <a:rPr lang="en-BE" dirty="0"/>
                        <a:t>Stratospheric aerosol load</a:t>
                      </a:r>
                    </a:p>
                  </a:txBody>
                  <a:tcPr/>
                </a:tc>
                <a:tc>
                  <a:txBody>
                    <a:bodyPr/>
                    <a:lstStyle/>
                    <a:p>
                      <a:r>
                        <a:rPr lang="en-BE" dirty="0"/>
                        <a:t>Period</a:t>
                      </a:r>
                    </a:p>
                  </a:txBody>
                  <a:tcPr/>
                </a:tc>
                <a:tc>
                  <a:txBody>
                    <a:bodyPr/>
                    <a:lstStyle/>
                    <a:p>
                      <a:r>
                        <a:rPr lang="en-BE" dirty="0"/>
                        <a:t>Planned simulation period</a:t>
                      </a:r>
                    </a:p>
                  </a:txBody>
                  <a:tcPr/>
                </a:tc>
                <a:tc>
                  <a:txBody>
                    <a:bodyPr/>
                    <a:lstStyle/>
                    <a:p>
                      <a:r>
                        <a:rPr lang="en-BE" dirty="0"/>
                        <a:t>Validation datasets</a:t>
                      </a:r>
                    </a:p>
                  </a:txBody>
                  <a:tcPr/>
                </a:tc>
                <a:extLst>
                  <a:ext uri="{0D108BD9-81ED-4DB2-BD59-A6C34878D82A}">
                    <a16:rowId xmlns:a16="http://schemas.microsoft.com/office/drawing/2014/main" val="3921699464"/>
                  </a:ext>
                </a:extLst>
              </a:tr>
              <a:tr h="370840">
                <a:tc>
                  <a:txBody>
                    <a:bodyPr/>
                    <a:lstStyle/>
                    <a:p>
                      <a:r>
                        <a:rPr lang="en-BE" b="1" dirty="0"/>
                        <a:t>High</a:t>
                      </a:r>
                    </a:p>
                  </a:txBody>
                  <a:tcPr/>
                </a:tc>
                <a:tc>
                  <a:txBody>
                    <a:bodyPr/>
                    <a:lstStyle/>
                    <a:p>
                      <a:r>
                        <a:rPr lang="en-BE" dirty="0"/>
                        <a:t>Pinatubo relaxation</a:t>
                      </a:r>
                    </a:p>
                  </a:txBody>
                  <a:tcPr/>
                </a:tc>
                <a:tc>
                  <a:txBody>
                    <a:bodyPr/>
                    <a:lstStyle/>
                    <a:p>
                      <a:r>
                        <a:rPr lang="en-BE" dirty="0"/>
                        <a:t>06/1991-12/1995</a:t>
                      </a:r>
                    </a:p>
                  </a:txBody>
                  <a:tcPr/>
                </a:tc>
                <a:tc>
                  <a:txBody>
                    <a:bodyPr/>
                    <a:lstStyle/>
                    <a:p>
                      <a:r>
                        <a:rPr lang="en-BE" dirty="0"/>
                        <a:t>GloSSAC</a:t>
                      </a:r>
                    </a:p>
                  </a:txBody>
                  <a:tcPr/>
                </a:tc>
                <a:extLst>
                  <a:ext uri="{0D108BD9-81ED-4DB2-BD59-A6C34878D82A}">
                    <a16:rowId xmlns:a16="http://schemas.microsoft.com/office/drawing/2014/main" val="3908765991"/>
                  </a:ext>
                </a:extLst>
              </a:tr>
              <a:tr h="370840">
                <a:tc>
                  <a:txBody>
                    <a:bodyPr/>
                    <a:lstStyle/>
                    <a:p>
                      <a:r>
                        <a:rPr lang="en-BE" b="1" dirty="0"/>
                        <a:t>Very low</a:t>
                      </a:r>
                    </a:p>
                  </a:txBody>
                  <a:tcPr/>
                </a:tc>
                <a:tc>
                  <a:txBody>
                    <a:bodyPr/>
                    <a:lstStyle/>
                    <a:p>
                      <a:r>
                        <a:rPr lang="en-BE" dirty="0"/>
                        <a:t>Quiescent period following Pinatubo relaxation</a:t>
                      </a:r>
                    </a:p>
                  </a:txBody>
                  <a:tcPr/>
                </a:tc>
                <a:tc>
                  <a:txBody>
                    <a:bodyPr/>
                    <a:lstStyle/>
                    <a:p>
                      <a:r>
                        <a:rPr lang="en-BE" dirty="0"/>
                        <a:t>06/1997-12/2002</a:t>
                      </a:r>
                    </a:p>
                  </a:txBody>
                  <a:tcPr/>
                </a:tc>
                <a:tc>
                  <a:txBody>
                    <a:bodyPr/>
                    <a:lstStyle/>
                    <a:p>
                      <a:r>
                        <a:rPr lang="en-BE" dirty="0"/>
                        <a:t>GloSSAC</a:t>
                      </a:r>
                    </a:p>
                  </a:txBody>
                  <a:tcPr/>
                </a:tc>
                <a:extLst>
                  <a:ext uri="{0D108BD9-81ED-4DB2-BD59-A6C34878D82A}">
                    <a16:rowId xmlns:a16="http://schemas.microsoft.com/office/drawing/2014/main" val="3800285072"/>
                  </a:ext>
                </a:extLst>
              </a:tr>
              <a:tr h="370840">
                <a:tc>
                  <a:txBody>
                    <a:bodyPr/>
                    <a:lstStyle/>
                    <a:p>
                      <a:r>
                        <a:rPr lang="en-BE" b="1" dirty="0"/>
                        <a:t>Low/increasing</a:t>
                      </a:r>
                    </a:p>
                  </a:txBody>
                  <a:tcPr/>
                </a:tc>
                <a:tc>
                  <a:txBody>
                    <a:bodyPr/>
                    <a:lstStyle/>
                    <a:p>
                      <a:r>
                        <a:rPr lang="en-BE" dirty="0"/>
                        <a:t>Early Envisat period</a:t>
                      </a:r>
                    </a:p>
                  </a:txBody>
                  <a:tcPr/>
                </a:tc>
                <a:tc>
                  <a:txBody>
                    <a:bodyPr/>
                    <a:lstStyle/>
                    <a:p>
                      <a:r>
                        <a:rPr lang="en-BE" dirty="0"/>
                        <a:t>06/2002-12/2010</a:t>
                      </a:r>
                    </a:p>
                  </a:txBody>
                  <a:tcPr/>
                </a:tc>
                <a:tc>
                  <a:txBody>
                    <a:bodyPr/>
                    <a:lstStyle/>
                    <a:p>
                      <a:r>
                        <a:rPr lang="en-BE" dirty="0"/>
                        <a:t>GOMOS, GloSSAC</a:t>
                      </a:r>
                    </a:p>
                  </a:txBody>
                  <a:tcPr/>
                </a:tc>
                <a:extLst>
                  <a:ext uri="{0D108BD9-81ED-4DB2-BD59-A6C34878D82A}">
                    <a16:rowId xmlns:a16="http://schemas.microsoft.com/office/drawing/2014/main" val="2857512246"/>
                  </a:ext>
                </a:extLst>
              </a:tr>
            </a:tbl>
          </a:graphicData>
        </a:graphic>
      </p:graphicFrame>
      <p:sp>
        <p:nvSpPr>
          <p:cNvPr id="10" name="TextBox 9">
            <a:hlinkClick r:id="rId2" action="ppaction://hlinksldjump"/>
            <a:extLst>
              <a:ext uri="{FF2B5EF4-FFF2-40B4-BE49-F238E27FC236}">
                <a16:creationId xmlns:a16="http://schemas.microsoft.com/office/drawing/2014/main" id="{DF4A64F8-6F4F-64EC-8E7B-1640FA8FC2A6}"/>
              </a:ext>
            </a:extLst>
          </p:cNvPr>
          <p:cNvSpPr txBox="1"/>
          <p:nvPr/>
        </p:nvSpPr>
        <p:spPr>
          <a:xfrm>
            <a:off x="7789203" y="2993382"/>
            <a:ext cx="1219436" cy="369332"/>
          </a:xfrm>
          <a:prstGeom prst="rect">
            <a:avLst/>
          </a:prstGeom>
          <a:solidFill>
            <a:schemeClr val="accent4">
              <a:lumMod val="60000"/>
              <a:lumOff val="40000"/>
            </a:schemeClr>
          </a:solidFill>
        </p:spPr>
        <p:txBody>
          <a:bodyPr wrap="none" rtlCol="0">
            <a:spAutoFit/>
          </a:bodyPr>
          <a:lstStyle/>
          <a:p>
            <a:pPr algn="ctr"/>
            <a:r>
              <a:rPr lang="en-GB" dirty="0">
                <a:latin typeface="+mj-lt"/>
              </a:rPr>
              <a:t>t</a:t>
            </a:r>
            <a:r>
              <a:rPr lang="en-BE" dirty="0">
                <a:latin typeface="+mj-lt"/>
              </a:rPr>
              <a:t>o GloSSAC</a:t>
            </a:r>
          </a:p>
        </p:txBody>
      </p:sp>
      <p:sp>
        <p:nvSpPr>
          <p:cNvPr id="11" name="TextBox 10">
            <a:hlinkClick r:id="rId3" action="ppaction://hlinksldjump"/>
            <a:extLst>
              <a:ext uri="{FF2B5EF4-FFF2-40B4-BE49-F238E27FC236}">
                <a16:creationId xmlns:a16="http://schemas.microsoft.com/office/drawing/2014/main" id="{65244DC0-22C0-BEDB-4E27-ECB422545422}"/>
              </a:ext>
            </a:extLst>
          </p:cNvPr>
          <p:cNvSpPr txBox="1"/>
          <p:nvPr/>
        </p:nvSpPr>
        <p:spPr>
          <a:xfrm>
            <a:off x="7805169" y="3607301"/>
            <a:ext cx="1187505" cy="369332"/>
          </a:xfrm>
          <a:prstGeom prst="rect">
            <a:avLst/>
          </a:prstGeom>
          <a:solidFill>
            <a:schemeClr val="accent4">
              <a:lumMod val="40000"/>
              <a:lumOff val="60000"/>
            </a:schemeClr>
          </a:solidFill>
        </p:spPr>
        <p:txBody>
          <a:bodyPr wrap="none" rtlCol="0">
            <a:spAutoFit/>
          </a:bodyPr>
          <a:lstStyle/>
          <a:p>
            <a:r>
              <a:rPr lang="en-GB" dirty="0">
                <a:latin typeface="+mj-lt"/>
              </a:rPr>
              <a:t>t</a:t>
            </a:r>
            <a:r>
              <a:rPr lang="en-BE" dirty="0">
                <a:latin typeface="+mj-lt"/>
              </a:rPr>
              <a:t>o GOMOS</a:t>
            </a:r>
          </a:p>
        </p:txBody>
      </p:sp>
      <p:sp>
        <p:nvSpPr>
          <p:cNvPr id="12" name="TextBox 11">
            <a:hlinkClick r:id="rId4" action="ppaction://hlinksldjump"/>
            <a:extLst>
              <a:ext uri="{FF2B5EF4-FFF2-40B4-BE49-F238E27FC236}">
                <a16:creationId xmlns:a16="http://schemas.microsoft.com/office/drawing/2014/main" id="{F45CFE80-6957-D50F-47B1-18951CE37798}"/>
              </a:ext>
            </a:extLst>
          </p:cNvPr>
          <p:cNvSpPr txBox="1"/>
          <p:nvPr/>
        </p:nvSpPr>
        <p:spPr>
          <a:xfrm>
            <a:off x="7763010" y="4221220"/>
            <a:ext cx="1271823" cy="369332"/>
          </a:xfrm>
          <a:prstGeom prst="rect">
            <a:avLst/>
          </a:prstGeom>
          <a:solidFill>
            <a:schemeClr val="accent2"/>
          </a:solidFill>
        </p:spPr>
        <p:txBody>
          <a:bodyPr wrap="none" rtlCol="0">
            <a:spAutoFit/>
          </a:bodyPr>
          <a:lstStyle/>
          <a:p>
            <a:pPr algn="ctr"/>
            <a:r>
              <a:rPr lang="en-GB" dirty="0">
                <a:latin typeface="+mj-lt"/>
              </a:rPr>
              <a:t>t</a:t>
            </a:r>
            <a:r>
              <a:rPr lang="en-BE" dirty="0">
                <a:latin typeface="+mj-lt"/>
              </a:rPr>
              <a:t>o Test runs</a:t>
            </a:r>
          </a:p>
        </p:txBody>
      </p:sp>
      <p:sp>
        <p:nvSpPr>
          <p:cNvPr id="2" name="Title 1">
            <a:extLst>
              <a:ext uri="{FF2B5EF4-FFF2-40B4-BE49-F238E27FC236}">
                <a16:creationId xmlns:a16="http://schemas.microsoft.com/office/drawing/2014/main" id="{5A0B01FC-7802-A03A-1350-32011099246C}"/>
              </a:ext>
            </a:extLst>
          </p:cNvPr>
          <p:cNvSpPr>
            <a:spLocks noGrp="1"/>
          </p:cNvSpPr>
          <p:nvPr>
            <p:ph type="title"/>
          </p:nvPr>
        </p:nvSpPr>
        <p:spPr>
          <a:xfrm>
            <a:off x="630000" y="163578"/>
            <a:ext cx="7887600" cy="489600"/>
          </a:xfrm>
        </p:spPr>
        <p:txBody>
          <a:bodyPr>
            <a:noAutofit/>
          </a:bodyPr>
          <a:lstStyle/>
          <a:p>
            <a:r>
              <a:rPr lang="fr-BE" sz="2800" b="1" spc="300" dirty="0" err="1">
                <a:solidFill>
                  <a:srgbClr val="0070C0"/>
                </a:solidFill>
              </a:rPr>
              <a:t>Aerosol</a:t>
            </a:r>
            <a:r>
              <a:rPr lang="fr-BE" sz="2800" b="1" spc="300" dirty="0">
                <a:solidFill>
                  <a:srgbClr val="0070C0"/>
                </a:solidFill>
              </a:rPr>
              <a:t> validation</a:t>
            </a:r>
            <a:endParaRPr lang="en-BE" sz="2800" b="1" dirty="0"/>
          </a:p>
        </p:txBody>
      </p:sp>
      <p:sp>
        <p:nvSpPr>
          <p:cNvPr id="15" name="Slide Number Placeholder 14">
            <a:extLst>
              <a:ext uri="{FF2B5EF4-FFF2-40B4-BE49-F238E27FC236}">
                <a16:creationId xmlns:a16="http://schemas.microsoft.com/office/drawing/2014/main" id="{5FE058BE-33B6-AAE9-7368-68E2B77E35AB}"/>
              </a:ext>
            </a:extLst>
          </p:cNvPr>
          <p:cNvSpPr>
            <a:spLocks noGrp="1"/>
          </p:cNvSpPr>
          <p:nvPr>
            <p:ph type="sldNum" sz="quarter" idx="12"/>
          </p:nvPr>
        </p:nvSpPr>
        <p:spPr/>
        <p:txBody>
          <a:bodyPr/>
          <a:lstStyle/>
          <a:p>
            <a:fld id="{9508981D-8BAF-0B49-A505-A3DB90FF2743}" type="slidenum">
              <a:rPr lang="en-BE" smtClean="0"/>
              <a:t>7</a:t>
            </a:fld>
            <a:r>
              <a:rPr lang="en-BE"/>
              <a:t>/30</a:t>
            </a:r>
            <a:endParaRPr lang="en-BE" dirty="0"/>
          </a:p>
        </p:txBody>
      </p:sp>
      <p:grpSp>
        <p:nvGrpSpPr>
          <p:cNvPr id="16" name="Group 15">
            <a:extLst>
              <a:ext uri="{FF2B5EF4-FFF2-40B4-BE49-F238E27FC236}">
                <a16:creationId xmlns:a16="http://schemas.microsoft.com/office/drawing/2014/main" id="{3EF77ED2-5AD2-69D6-A1BB-ACDBF604DA52}"/>
              </a:ext>
            </a:extLst>
          </p:cNvPr>
          <p:cNvGrpSpPr/>
          <p:nvPr/>
        </p:nvGrpSpPr>
        <p:grpSpPr>
          <a:xfrm>
            <a:off x="628650" y="4888777"/>
            <a:ext cx="8387347" cy="230832"/>
            <a:chOff x="3070451" y="4641640"/>
            <a:chExt cx="8387347" cy="230832"/>
          </a:xfrm>
        </p:grpSpPr>
        <p:sp>
          <p:nvSpPr>
            <p:cNvPr id="17" name="Right Arrow 16">
              <a:hlinkClick r:id="" action="ppaction://hlinkshowjump?jump=nextslide"/>
              <a:extLst>
                <a:ext uri="{FF2B5EF4-FFF2-40B4-BE49-F238E27FC236}">
                  <a16:creationId xmlns:a16="http://schemas.microsoft.com/office/drawing/2014/main" id="{BBA5B532-1340-C06C-BCD6-3612AEFF19E7}"/>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3" name="Right Arrow 22">
              <a:hlinkClick r:id="" action="ppaction://hlinkshowjump?jump=previousslide"/>
              <a:extLst>
                <a:ext uri="{FF2B5EF4-FFF2-40B4-BE49-F238E27FC236}">
                  <a16:creationId xmlns:a16="http://schemas.microsoft.com/office/drawing/2014/main" id="{5631BB36-B5FC-E9B9-5B6D-23B2C90BC19C}"/>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4" name="TextBox 23">
              <a:extLst>
                <a:ext uri="{FF2B5EF4-FFF2-40B4-BE49-F238E27FC236}">
                  <a16:creationId xmlns:a16="http://schemas.microsoft.com/office/drawing/2014/main" id="{1F8267C8-7B2A-3F1B-960C-4FA0DB6E949C}"/>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25" name="TextBox 24">
              <a:extLst>
                <a:ext uri="{FF2B5EF4-FFF2-40B4-BE49-F238E27FC236}">
                  <a16:creationId xmlns:a16="http://schemas.microsoft.com/office/drawing/2014/main" id="{5134E302-DB06-5121-B83A-05A8BB79ED51}"/>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5" action="ppaction://hlinksldjump"/>
                </a:rPr>
                <a:t>Concl</a:t>
              </a:r>
              <a:r>
                <a:rPr lang="en-BE" sz="900" dirty="0">
                  <a:latin typeface="Century Gothic" panose="020B0502020202020204" pitchFamily="34" charset="0"/>
                </a:rPr>
                <a:t>.</a:t>
              </a:r>
            </a:p>
          </p:txBody>
        </p:sp>
      </p:grpSp>
    </p:spTree>
    <p:extLst>
      <p:ext uri="{BB962C8B-B14F-4D97-AF65-F5344CB8AC3E}">
        <p14:creationId xmlns:p14="http://schemas.microsoft.com/office/powerpoint/2010/main" val="2704580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4">
              <a:lumMod val="60000"/>
              <a:lumOff val="40000"/>
            </a:schemeClr>
          </a:solidFill>
        </p:spPr>
        <p:txBody>
          <a:bodyPr wrap="square" rtlCol="0">
            <a:spAutoFit/>
          </a:bodyPr>
          <a:lstStyle/>
          <a:p>
            <a:pPr algn="ctr"/>
            <a:r>
              <a:rPr lang="en-BE" sz="2800" dirty="0">
                <a:solidFill>
                  <a:srgbClr val="002060"/>
                </a:solidFill>
              </a:rPr>
              <a:t>The GloSSAC Climatology</a:t>
            </a:r>
          </a:p>
        </p:txBody>
      </p:sp>
      <p:sp>
        <p:nvSpPr>
          <p:cNvPr id="9" name="Content Placeholder 2">
            <a:extLst>
              <a:ext uri="{FF2B5EF4-FFF2-40B4-BE49-F238E27FC236}">
                <a16:creationId xmlns:a16="http://schemas.microsoft.com/office/drawing/2014/main" id="{F7B77F05-814F-A5BD-5839-91FB94D48230}"/>
              </a:ext>
            </a:extLst>
          </p:cNvPr>
          <p:cNvSpPr txBox="1">
            <a:spLocks/>
          </p:cNvSpPr>
          <p:nvPr/>
        </p:nvSpPr>
        <p:spPr>
          <a:xfrm>
            <a:off x="628649" y="914400"/>
            <a:ext cx="8280219" cy="435887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200" dirty="0">
                <a:solidFill>
                  <a:srgbClr val="FF0000"/>
                </a:solidFill>
                <a:latin typeface="+mj-lt"/>
              </a:rPr>
              <a:t>Glo</a:t>
            </a:r>
            <a:r>
              <a:rPr lang="en-GB" sz="2200" dirty="0">
                <a:solidFill>
                  <a:srgbClr val="002060"/>
                </a:solidFill>
                <a:latin typeface="+mj-lt"/>
              </a:rPr>
              <a:t>bal </a:t>
            </a:r>
            <a:r>
              <a:rPr lang="en-GB" sz="2200" dirty="0">
                <a:solidFill>
                  <a:srgbClr val="FF0000"/>
                </a:solidFill>
                <a:latin typeface="+mj-lt"/>
              </a:rPr>
              <a:t>S</a:t>
            </a:r>
            <a:r>
              <a:rPr lang="en-GB" sz="2200" dirty="0">
                <a:solidFill>
                  <a:srgbClr val="002060"/>
                </a:solidFill>
                <a:latin typeface="+mj-lt"/>
              </a:rPr>
              <a:t>pace-based </a:t>
            </a:r>
            <a:r>
              <a:rPr lang="en-GB" sz="2200" dirty="0">
                <a:solidFill>
                  <a:srgbClr val="FF0000"/>
                </a:solidFill>
                <a:latin typeface="+mj-lt"/>
              </a:rPr>
              <a:t>S</a:t>
            </a:r>
            <a:r>
              <a:rPr lang="en-GB" sz="2200" dirty="0">
                <a:solidFill>
                  <a:srgbClr val="002060"/>
                </a:solidFill>
                <a:latin typeface="+mj-lt"/>
              </a:rPr>
              <a:t>tratospheric </a:t>
            </a:r>
            <a:r>
              <a:rPr lang="en-GB" sz="2200" dirty="0">
                <a:solidFill>
                  <a:srgbClr val="FF0000"/>
                </a:solidFill>
                <a:latin typeface="+mj-lt"/>
              </a:rPr>
              <a:t>A</a:t>
            </a:r>
            <a:r>
              <a:rPr lang="en-GB" sz="2200" dirty="0">
                <a:solidFill>
                  <a:srgbClr val="002060"/>
                </a:solidFill>
                <a:latin typeface="+mj-lt"/>
              </a:rPr>
              <a:t>erosol </a:t>
            </a:r>
            <a:r>
              <a:rPr lang="en-GB" sz="2200" dirty="0">
                <a:solidFill>
                  <a:srgbClr val="FF0000"/>
                </a:solidFill>
                <a:latin typeface="+mj-lt"/>
              </a:rPr>
              <a:t>C</a:t>
            </a:r>
            <a:r>
              <a:rPr lang="en-GB" sz="2200" dirty="0">
                <a:solidFill>
                  <a:srgbClr val="002060"/>
                </a:solidFill>
                <a:latin typeface="+mj-lt"/>
              </a:rPr>
              <a:t>limatology </a:t>
            </a:r>
          </a:p>
          <a:p>
            <a:pPr marL="180975" lvl="1" indent="0">
              <a:spcBef>
                <a:spcPts val="0"/>
              </a:spcBef>
              <a:buNone/>
            </a:pPr>
            <a:r>
              <a:rPr lang="en-GB" sz="1400" dirty="0">
                <a:solidFill>
                  <a:srgbClr val="002060"/>
                </a:solidFill>
                <a:latin typeface="+mj-lt"/>
              </a:rPr>
              <a:t>(Thomason et al. 2018; </a:t>
            </a:r>
            <a:r>
              <a:rPr lang="en-GB" sz="1400" dirty="0" err="1">
                <a:solidFill>
                  <a:srgbClr val="002060"/>
                </a:solidFill>
                <a:latin typeface="+mj-lt"/>
              </a:rPr>
              <a:t>Kovilakam</a:t>
            </a:r>
            <a:r>
              <a:rPr lang="en-GB" sz="1400" dirty="0">
                <a:solidFill>
                  <a:srgbClr val="002060"/>
                </a:solidFill>
                <a:latin typeface="+mj-lt"/>
              </a:rPr>
              <a:t> et al., 2020)    </a:t>
            </a:r>
          </a:p>
          <a:p>
            <a:pPr lvl="1"/>
            <a:r>
              <a:rPr lang="en-GB" b="1" dirty="0">
                <a:solidFill>
                  <a:srgbClr val="0070C0"/>
                </a:solidFill>
                <a:latin typeface="+mj-lt"/>
              </a:rPr>
              <a:t>Multi-sensor</a:t>
            </a:r>
            <a:r>
              <a:rPr lang="en-GB" dirty="0">
                <a:solidFill>
                  <a:srgbClr val="0070C0"/>
                </a:solidFill>
                <a:latin typeface="+mj-lt"/>
              </a:rPr>
              <a:t> aerosol climatology, covering period 1979-2018 </a:t>
            </a:r>
            <a:r>
              <a:rPr lang="en-GB" sz="1600" dirty="0">
                <a:solidFill>
                  <a:srgbClr val="0070C0"/>
                </a:solidFill>
                <a:latin typeface="+mj-lt"/>
              </a:rPr>
              <a:t>(up to 2021 in V. 2.2)</a:t>
            </a:r>
          </a:p>
          <a:p>
            <a:pPr lvl="1"/>
            <a:r>
              <a:rPr lang="en-GB" dirty="0">
                <a:solidFill>
                  <a:srgbClr val="0070C0"/>
                </a:solidFill>
                <a:latin typeface="+mj-lt"/>
              </a:rPr>
              <a:t>Mainly based on </a:t>
            </a:r>
            <a:r>
              <a:rPr lang="en-GB" b="1" dirty="0">
                <a:solidFill>
                  <a:srgbClr val="0070C0"/>
                </a:solidFill>
                <a:latin typeface="+mj-lt"/>
              </a:rPr>
              <a:t>satellite (solar occultation) instruments</a:t>
            </a:r>
          </a:p>
          <a:p>
            <a:pPr lvl="1"/>
            <a:r>
              <a:rPr lang="en-GB" dirty="0">
                <a:solidFill>
                  <a:srgbClr val="0070C0"/>
                </a:solidFill>
                <a:latin typeface="+mj-lt"/>
              </a:rPr>
              <a:t>For the time period considered here, almost entirely relying on SAGE II</a:t>
            </a:r>
          </a:p>
          <a:p>
            <a:pPr lvl="1"/>
            <a:r>
              <a:rPr lang="en-GB" dirty="0">
                <a:solidFill>
                  <a:srgbClr val="0070C0"/>
                </a:solidFill>
                <a:latin typeface="+mj-lt"/>
              </a:rPr>
              <a:t>During 1.5 year from the Pinatubo eruption, gap in the 40°S-40°N range due to heavy aerosol load</a:t>
            </a:r>
          </a:p>
          <a:p>
            <a:r>
              <a:rPr lang="en-GB" sz="2200" dirty="0">
                <a:solidFill>
                  <a:srgbClr val="002060"/>
                </a:solidFill>
                <a:latin typeface="+mj-lt"/>
              </a:rPr>
              <a:t>Products: </a:t>
            </a:r>
          </a:p>
          <a:p>
            <a:pPr lvl="1"/>
            <a:r>
              <a:rPr lang="en-GB" b="1" dirty="0">
                <a:solidFill>
                  <a:srgbClr val="0070C0"/>
                </a:solidFill>
                <a:latin typeface="+mj-lt"/>
              </a:rPr>
              <a:t>Aerosol Extinction Coefficient </a:t>
            </a:r>
          </a:p>
          <a:p>
            <a:pPr lvl="1"/>
            <a:r>
              <a:rPr lang="en-GB" b="1" dirty="0">
                <a:solidFill>
                  <a:srgbClr val="0070C0"/>
                </a:solidFill>
                <a:latin typeface="+mj-lt"/>
              </a:rPr>
              <a:t>Stratospheric AOD</a:t>
            </a:r>
            <a:r>
              <a:rPr lang="en-GB" dirty="0">
                <a:solidFill>
                  <a:srgbClr val="0070C0"/>
                </a:solidFill>
                <a:latin typeface="+mj-lt"/>
              </a:rPr>
              <a:t>*</a:t>
            </a:r>
          </a:p>
          <a:p>
            <a:pPr lvl="1"/>
            <a:r>
              <a:rPr lang="en-GB" dirty="0">
                <a:solidFill>
                  <a:srgbClr val="0070C0"/>
                </a:solidFill>
                <a:latin typeface="+mj-lt"/>
              </a:rPr>
              <a:t>at 525 nm </a:t>
            </a:r>
            <a:r>
              <a:rPr lang="en-GB" sz="1600" dirty="0">
                <a:solidFill>
                  <a:srgbClr val="0070C0"/>
                </a:solidFill>
                <a:latin typeface="+mj-lt"/>
              </a:rPr>
              <a:t>(+ 1020 nm in V. 2.0)</a:t>
            </a:r>
          </a:p>
          <a:p>
            <a:pPr lvl="1"/>
            <a:r>
              <a:rPr lang="en-GB" b="1" dirty="0">
                <a:solidFill>
                  <a:srgbClr val="0070C0"/>
                </a:solidFill>
                <a:latin typeface="+mj-lt"/>
              </a:rPr>
              <a:t>Monthly zonal means</a:t>
            </a:r>
            <a:r>
              <a:rPr lang="en-GB" dirty="0">
                <a:solidFill>
                  <a:srgbClr val="0070C0"/>
                </a:solidFill>
                <a:latin typeface="+mj-lt"/>
              </a:rPr>
              <a:t>; 5° latitude intervals from 77.5°S to 77.5°N</a:t>
            </a:r>
          </a:p>
          <a:p>
            <a:endParaRPr lang="en-BE" dirty="0"/>
          </a:p>
        </p:txBody>
      </p:sp>
      <p:sp>
        <p:nvSpPr>
          <p:cNvPr id="15" name="TextBox 14">
            <a:extLst>
              <a:ext uri="{FF2B5EF4-FFF2-40B4-BE49-F238E27FC236}">
                <a16:creationId xmlns:a16="http://schemas.microsoft.com/office/drawing/2014/main" id="{7A951683-D7F7-C31C-7CA9-A639F28A2F18}"/>
              </a:ext>
            </a:extLst>
          </p:cNvPr>
          <p:cNvSpPr txBox="1"/>
          <p:nvPr/>
        </p:nvSpPr>
        <p:spPr>
          <a:xfrm>
            <a:off x="6709143" y="4389094"/>
            <a:ext cx="2090637" cy="246221"/>
          </a:xfrm>
          <a:prstGeom prst="rect">
            <a:avLst/>
          </a:prstGeom>
          <a:noFill/>
        </p:spPr>
        <p:txBody>
          <a:bodyPr wrap="none" rtlCol="0">
            <a:spAutoFit/>
          </a:bodyPr>
          <a:lstStyle/>
          <a:p>
            <a:r>
              <a:rPr lang="en-BE" sz="1000" i="1" dirty="0">
                <a:solidFill>
                  <a:srgbClr val="002060"/>
                </a:solidFill>
              </a:rPr>
              <a:t>Source: Kovilakam et al., ESSD, 2020 </a:t>
            </a:r>
          </a:p>
        </p:txBody>
      </p:sp>
      <p:sp>
        <p:nvSpPr>
          <p:cNvPr id="16" name="TextBox 15">
            <a:extLst>
              <a:ext uri="{FF2B5EF4-FFF2-40B4-BE49-F238E27FC236}">
                <a16:creationId xmlns:a16="http://schemas.microsoft.com/office/drawing/2014/main" id="{9FCC8580-7C80-39C0-D851-D4874D8514E5}"/>
              </a:ext>
            </a:extLst>
          </p:cNvPr>
          <p:cNvSpPr txBox="1"/>
          <p:nvPr/>
        </p:nvSpPr>
        <p:spPr>
          <a:xfrm>
            <a:off x="2830969" y="4881737"/>
            <a:ext cx="2011769" cy="276999"/>
          </a:xfrm>
          <a:prstGeom prst="rect">
            <a:avLst/>
          </a:prstGeom>
          <a:noFill/>
        </p:spPr>
        <p:txBody>
          <a:bodyPr wrap="none" rtlCol="0">
            <a:spAutoFit/>
          </a:bodyPr>
          <a:lstStyle/>
          <a:p>
            <a:r>
              <a:rPr lang="en-BE" sz="1200" i="1" dirty="0">
                <a:solidFill>
                  <a:srgbClr val="0070C0"/>
                </a:solidFill>
              </a:rPr>
              <a:t>* AOD: </a:t>
            </a:r>
            <a:r>
              <a:rPr lang="en-GB" sz="1200" i="1" dirty="0">
                <a:solidFill>
                  <a:srgbClr val="0070C0"/>
                </a:solidFill>
              </a:rPr>
              <a:t>Aerosol Optical Depth</a:t>
            </a:r>
            <a:endParaRPr lang="en-BE" sz="1200" i="1" dirty="0"/>
          </a:p>
        </p:txBody>
      </p:sp>
      <p:grpSp>
        <p:nvGrpSpPr>
          <p:cNvPr id="18" name="Group 17">
            <a:extLst>
              <a:ext uri="{FF2B5EF4-FFF2-40B4-BE49-F238E27FC236}">
                <a16:creationId xmlns:a16="http://schemas.microsoft.com/office/drawing/2014/main" id="{32664B03-D64F-70A1-D820-0C928D6183C6}"/>
              </a:ext>
            </a:extLst>
          </p:cNvPr>
          <p:cNvGrpSpPr>
            <a:grpSpLocks noChangeAspect="1"/>
          </p:cNvGrpSpPr>
          <p:nvPr/>
        </p:nvGrpSpPr>
        <p:grpSpPr>
          <a:xfrm>
            <a:off x="4465380" y="2720603"/>
            <a:ext cx="4334400" cy="1439640"/>
            <a:chOff x="4289196" y="2403590"/>
            <a:chExt cx="4812771" cy="1598527"/>
          </a:xfrm>
        </p:grpSpPr>
        <p:pic>
          <p:nvPicPr>
            <p:cNvPr id="14" name="Picture 13">
              <a:extLst>
                <a:ext uri="{FF2B5EF4-FFF2-40B4-BE49-F238E27FC236}">
                  <a16:creationId xmlns:a16="http://schemas.microsoft.com/office/drawing/2014/main" id="{14950D48-FBF4-6650-B770-EDA24731554C}"/>
                </a:ext>
              </a:extLst>
            </p:cNvPr>
            <p:cNvPicPr>
              <a:picLocks noChangeAspect="1"/>
            </p:cNvPicPr>
            <p:nvPr/>
          </p:nvPicPr>
          <p:blipFill>
            <a:blip r:embed="rId2"/>
            <a:stretch>
              <a:fillRect/>
            </a:stretch>
          </p:blipFill>
          <p:spPr>
            <a:xfrm>
              <a:off x="4289196" y="2403590"/>
              <a:ext cx="4812771" cy="1598527"/>
            </a:xfrm>
            <a:prstGeom prst="rect">
              <a:avLst/>
            </a:prstGeom>
          </p:spPr>
        </p:pic>
        <p:sp>
          <p:nvSpPr>
            <p:cNvPr id="17" name="Rectangle 16">
              <a:extLst>
                <a:ext uri="{FF2B5EF4-FFF2-40B4-BE49-F238E27FC236}">
                  <a16:creationId xmlns:a16="http://schemas.microsoft.com/office/drawing/2014/main" id="{D89B97A0-C247-228C-C7B2-60C24BFFEC25}"/>
                </a:ext>
              </a:extLst>
            </p:cNvPr>
            <p:cNvSpPr/>
            <p:nvPr/>
          </p:nvSpPr>
          <p:spPr>
            <a:xfrm>
              <a:off x="4289196" y="2403590"/>
              <a:ext cx="125806" cy="168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 name="Title 1">
            <a:extLst>
              <a:ext uri="{FF2B5EF4-FFF2-40B4-BE49-F238E27FC236}">
                <a16:creationId xmlns:a16="http://schemas.microsoft.com/office/drawing/2014/main" id="{64638B01-E6D8-00BC-B0AA-9B9D242D5ED8}"/>
              </a:ext>
            </a:extLst>
          </p:cNvPr>
          <p:cNvSpPr>
            <a:spLocks noGrp="1"/>
          </p:cNvSpPr>
          <p:nvPr>
            <p:ph type="title"/>
          </p:nvPr>
        </p:nvSpPr>
        <p:spPr>
          <a:xfrm>
            <a:off x="628650" y="163578"/>
            <a:ext cx="7886700" cy="699723"/>
          </a:xfrm>
        </p:spPr>
        <p:txBody>
          <a:bodyPr>
            <a:noAutofit/>
          </a:bodyPr>
          <a:lstStyle/>
          <a:p>
            <a:r>
              <a:rPr lang="fr-BE" sz="2800" b="1" spc="300" dirty="0">
                <a:solidFill>
                  <a:srgbClr val="C00000"/>
                </a:solidFill>
              </a:rPr>
              <a:t>The </a:t>
            </a:r>
            <a:r>
              <a:rPr lang="fr-BE" sz="2800" b="1" spc="300" dirty="0" err="1">
                <a:solidFill>
                  <a:srgbClr val="C00000"/>
                </a:solidFill>
              </a:rPr>
              <a:t>GloSSAC</a:t>
            </a:r>
            <a:r>
              <a:rPr lang="fr-BE" sz="2800" b="1" spc="300" dirty="0">
                <a:solidFill>
                  <a:srgbClr val="C00000"/>
                </a:solidFill>
              </a:rPr>
              <a:t> </a:t>
            </a:r>
            <a:r>
              <a:rPr lang="fr-BE" sz="2800" b="1" spc="300" dirty="0" err="1">
                <a:solidFill>
                  <a:srgbClr val="C00000"/>
                </a:solidFill>
              </a:rPr>
              <a:t>climatology</a:t>
            </a:r>
            <a:endParaRPr lang="en-BE" sz="2800" b="1" dirty="0">
              <a:solidFill>
                <a:srgbClr val="C00000"/>
              </a:solidFill>
            </a:endParaRPr>
          </a:p>
        </p:txBody>
      </p:sp>
      <p:sp>
        <p:nvSpPr>
          <p:cNvPr id="21" name="Slide Number Placeholder 20">
            <a:extLst>
              <a:ext uri="{FF2B5EF4-FFF2-40B4-BE49-F238E27FC236}">
                <a16:creationId xmlns:a16="http://schemas.microsoft.com/office/drawing/2014/main" id="{1105C1F4-BB92-957F-BAD5-7F9EEE7EB59C}"/>
              </a:ext>
            </a:extLst>
          </p:cNvPr>
          <p:cNvSpPr>
            <a:spLocks noGrp="1"/>
          </p:cNvSpPr>
          <p:nvPr>
            <p:ph type="sldNum" sz="quarter" idx="12"/>
          </p:nvPr>
        </p:nvSpPr>
        <p:spPr/>
        <p:txBody>
          <a:bodyPr/>
          <a:lstStyle/>
          <a:p>
            <a:fld id="{9508981D-8BAF-0B49-A505-A3DB90FF2743}" type="slidenum">
              <a:rPr lang="en-BE" smtClean="0"/>
              <a:t>8</a:t>
            </a:fld>
            <a:r>
              <a:rPr lang="en-BE"/>
              <a:t>/30</a:t>
            </a:r>
            <a:endParaRPr lang="en-BE" dirty="0"/>
          </a:p>
        </p:txBody>
      </p:sp>
      <p:grpSp>
        <p:nvGrpSpPr>
          <p:cNvPr id="22" name="Group 21">
            <a:extLst>
              <a:ext uri="{FF2B5EF4-FFF2-40B4-BE49-F238E27FC236}">
                <a16:creationId xmlns:a16="http://schemas.microsoft.com/office/drawing/2014/main" id="{6E8961A4-F4A5-02F1-7369-5E91A9241ED0}"/>
              </a:ext>
            </a:extLst>
          </p:cNvPr>
          <p:cNvGrpSpPr/>
          <p:nvPr/>
        </p:nvGrpSpPr>
        <p:grpSpPr>
          <a:xfrm>
            <a:off x="628650" y="4888777"/>
            <a:ext cx="8387347" cy="230832"/>
            <a:chOff x="3070451" y="4641640"/>
            <a:chExt cx="8387347" cy="230832"/>
          </a:xfrm>
        </p:grpSpPr>
        <p:sp>
          <p:nvSpPr>
            <p:cNvPr id="23" name="Right Arrow 22">
              <a:hlinkClick r:id="" action="ppaction://hlinkshowjump?jump=nextslide"/>
              <a:extLst>
                <a:ext uri="{FF2B5EF4-FFF2-40B4-BE49-F238E27FC236}">
                  <a16:creationId xmlns:a16="http://schemas.microsoft.com/office/drawing/2014/main" id="{547B74D2-8B68-3891-33FC-CF9E59F792B5}"/>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9" name="Right Arrow 28">
              <a:hlinkClick r:id="" action="ppaction://hlinkshowjump?jump=previousslide"/>
              <a:extLst>
                <a:ext uri="{FF2B5EF4-FFF2-40B4-BE49-F238E27FC236}">
                  <a16:creationId xmlns:a16="http://schemas.microsoft.com/office/drawing/2014/main" id="{95C376E7-6B3B-DFB2-BC35-8F1AB5AA46B7}"/>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0" name="TextBox 29">
              <a:extLst>
                <a:ext uri="{FF2B5EF4-FFF2-40B4-BE49-F238E27FC236}">
                  <a16:creationId xmlns:a16="http://schemas.microsoft.com/office/drawing/2014/main" id="{7599658E-3B52-EA02-8520-7C3B415A1699}"/>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F32437E2-8883-4713-30BB-E3DD64A52575}"/>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3" action="ppaction://hlinksldjump"/>
                </a:rPr>
                <a:t>Concl</a:t>
              </a:r>
              <a:r>
                <a:rPr lang="en-BE" sz="900" dirty="0">
                  <a:latin typeface="Century Gothic" panose="020B0502020202020204" pitchFamily="34" charset="0"/>
                </a:rPr>
                <a:t>.</a:t>
              </a:r>
            </a:p>
          </p:txBody>
        </p:sp>
      </p:grpSp>
    </p:spTree>
    <p:extLst>
      <p:ext uri="{BB962C8B-B14F-4D97-AF65-F5344CB8AC3E}">
        <p14:creationId xmlns:p14="http://schemas.microsoft.com/office/powerpoint/2010/main" val="33902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DEAD5-8874-D7BD-7BEC-4A2F5F2A0048}"/>
              </a:ext>
            </a:extLst>
          </p:cNvPr>
          <p:cNvSpPr>
            <a:spLocks noGrp="1"/>
          </p:cNvSpPr>
          <p:nvPr>
            <p:ph idx="1"/>
          </p:nvPr>
        </p:nvSpPr>
        <p:spPr>
          <a:xfrm>
            <a:off x="628649" y="824750"/>
            <a:ext cx="8165727" cy="4358879"/>
          </a:xfrm>
        </p:spPr>
        <p:txBody>
          <a:bodyPr>
            <a:normAutofit fontScale="62500" lnSpcReduction="20000"/>
          </a:bodyPr>
          <a:lstStyle/>
          <a:p>
            <a:r>
              <a:rPr lang="en-GB" sz="3400" dirty="0">
                <a:solidFill>
                  <a:srgbClr val="C00000"/>
                </a:solidFill>
                <a:latin typeface="+mj-lt"/>
              </a:rPr>
              <a:t>G</a:t>
            </a:r>
            <a:r>
              <a:rPr lang="en-GB" sz="3400" dirty="0">
                <a:solidFill>
                  <a:srgbClr val="002060"/>
                </a:solidFill>
                <a:latin typeface="+mj-lt"/>
              </a:rPr>
              <a:t>lobal </a:t>
            </a:r>
            <a:r>
              <a:rPr lang="en-GB" sz="3400" dirty="0">
                <a:solidFill>
                  <a:srgbClr val="C00000"/>
                </a:solidFill>
                <a:latin typeface="+mj-lt"/>
              </a:rPr>
              <a:t>O</a:t>
            </a:r>
            <a:r>
              <a:rPr lang="en-GB" sz="3400" dirty="0">
                <a:solidFill>
                  <a:srgbClr val="002060"/>
                </a:solidFill>
                <a:latin typeface="+mj-lt"/>
              </a:rPr>
              <a:t>zone </a:t>
            </a:r>
            <a:r>
              <a:rPr lang="en-GB" sz="3400" dirty="0">
                <a:solidFill>
                  <a:srgbClr val="C00000"/>
                </a:solidFill>
                <a:latin typeface="+mj-lt"/>
              </a:rPr>
              <a:t>M</a:t>
            </a:r>
            <a:r>
              <a:rPr lang="en-GB" sz="3400" dirty="0">
                <a:solidFill>
                  <a:srgbClr val="002060"/>
                </a:solidFill>
                <a:latin typeface="+mj-lt"/>
              </a:rPr>
              <a:t>onitoring by </a:t>
            </a:r>
            <a:r>
              <a:rPr lang="en-GB" sz="3400" dirty="0">
                <a:solidFill>
                  <a:srgbClr val="C00000"/>
                </a:solidFill>
                <a:latin typeface="+mj-lt"/>
              </a:rPr>
              <a:t>O</a:t>
            </a:r>
            <a:r>
              <a:rPr lang="en-GB" sz="3400" dirty="0">
                <a:solidFill>
                  <a:srgbClr val="002060"/>
                </a:solidFill>
                <a:latin typeface="+mj-lt"/>
              </a:rPr>
              <a:t>ccultation of </a:t>
            </a:r>
            <a:r>
              <a:rPr lang="en-GB" sz="3400" dirty="0">
                <a:solidFill>
                  <a:srgbClr val="C00000"/>
                </a:solidFill>
                <a:latin typeface="+mj-lt"/>
              </a:rPr>
              <a:t>S</a:t>
            </a:r>
            <a:r>
              <a:rPr lang="en-GB" sz="3400" dirty="0">
                <a:solidFill>
                  <a:srgbClr val="002060"/>
                </a:solidFill>
                <a:latin typeface="+mj-lt"/>
              </a:rPr>
              <a:t>tars: stellar occultation experiment onboard Envisat (2002-2012) </a:t>
            </a:r>
          </a:p>
          <a:p>
            <a:pPr lvl="1"/>
            <a:r>
              <a:rPr lang="en-GB" sz="2900" dirty="0">
                <a:solidFill>
                  <a:srgbClr val="0070C0"/>
                </a:solidFill>
                <a:latin typeface="+mj-lt"/>
              </a:rPr>
              <a:t>measuring in the UV-Vis</a:t>
            </a:r>
          </a:p>
          <a:p>
            <a:pPr lvl="1"/>
            <a:r>
              <a:rPr lang="en-GB" sz="2900" dirty="0">
                <a:solidFill>
                  <a:srgbClr val="0070C0"/>
                </a:solidFill>
                <a:latin typeface="+mj-lt"/>
              </a:rPr>
              <a:t>high measurement rate (300 stars used for GOMOS measurements)</a:t>
            </a:r>
          </a:p>
          <a:p>
            <a:pPr lvl="1"/>
            <a:r>
              <a:rPr lang="en-GB" sz="2900" dirty="0">
                <a:solidFill>
                  <a:srgbClr val="0070C0"/>
                </a:solidFill>
                <a:latin typeface="+mj-lt"/>
              </a:rPr>
              <a:t>low signal-to-noise ratio</a:t>
            </a:r>
          </a:p>
          <a:p>
            <a:pPr lvl="1"/>
            <a:r>
              <a:rPr lang="en-GB" sz="2900" dirty="0">
                <a:solidFill>
                  <a:srgbClr val="0070C0"/>
                </a:solidFill>
                <a:latin typeface="+mj-lt"/>
              </a:rPr>
              <a:t>sensitivity to scintillation</a:t>
            </a:r>
          </a:p>
          <a:p>
            <a:pPr>
              <a:spcBef>
                <a:spcPts val="1200"/>
              </a:spcBef>
            </a:pPr>
            <a:r>
              <a:rPr lang="en-GB" sz="3400" dirty="0">
                <a:solidFill>
                  <a:srgbClr val="002060"/>
                </a:solidFill>
                <a:latin typeface="+mj-lt"/>
              </a:rPr>
              <a:t>Retrieval algorithm </a:t>
            </a:r>
            <a:r>
              <a:rPr lang="en-GB" sz="3400" dirty="0" err="1">
                <a:solidFill>
                  <a:srgbClr val="002060"/>
                </a:solidFill>
                <a:latin typeface="+mj-lt"/>
              </a:rPr>
              <a:t>AerGOM</a:t>
            </a:r>
            <a:r>
              <a:rPr lang="en-GB" sz="3400" dirty="0">
                <a:solidFill>
                  <a:srgbClr val="002060"/>
                </a:solidFill>
                <a:latin typeface="+mj-lt"/>
              </a:rPr>
              <a:t>: </a:t>
            </a:r>
          </a:p>
          <a:p>
            <a:pPr lvl="1"/>
            <a:r>
              <a:rPr lang="en-GB" sz="2900" dirty="0">
                <a:solidFill>
                  <a:srgbClr val="0070C0"/>
                </a:solidFill>
                <a:latin typeface="+mj-lt"/>
              </a:rPr>
              <a:t>Optimised for aerosol retrieval </a:t>
            </a:r>
          </a:p>
          <a:p>
            <a:pPr marL="541338" lvl="1" indent="0">
              <a:buNone/>
            </a:pPr>
            <a:r>
              <a:rPr lang="en-GB" sz="2200" dirty="0">
                <a:solidFill>
                  <a:srgbClr val="002060"/>
                </a:solidFill>
                <a:latin typeface="+mj-lt"/>
              </a:rPr>
              <a:t>(</a:t>
            </a:r>
            <a:r>
              <a:rPr lang="en-GB" sz="2200" dirty="0" err="1">
                <a:solidFill>
                  <a:srgbClr val="002060"/>
                </a:solidFill>
                <a:latin typeface="+mj-lt"/>
              </a:rPr>
              <a:t>Vanhellemont</a:t>
            </a:r>
            <a:r>
              <a:rPr lang="en-GB" sz="2200" dirty="0">
                <a:solidFill>
                  <a:srgbClr val="002060"/>
                </a:solidFill>
                <a:latin typeface="+mj-lt"/>
              </a:rPr>
              <a:t> et al., 2016) </a:t>
            </a:r>
          </a:p>
          <a:p>
            <a:pPr lvl="1"/>
            <a:r>
              <a:rPr lang="en-GB" sz="2900" dirty="0">
                <a:solidFill>
                  <a:srgbClr val="0070C0"/>
                </a:solidFill>
                <a:latin typeface="+mj-lt"/>
              </a:rPr>
              <a:t>Validation:</a:t>
            </a:r>
            <a:r>
              <a:rPr lang="en-GB" sz="3100" dirty="0">
                <a:solidFill>
                  <a:srgbClr val="0070C0"/>
                </a:solidFill>
                <a:latin typeface="+mj-lt"/>
              </a:rPr>
              <a:t> </a:t>
            </a:r>
            <a:r>
              <a:rPr lang="en-GB" sz="2200" dirty="0">
                <a:solidFill>
                  <a:srgbClr val="002060"/>
                </a:solidFill>
                <a:latin typeface="+mj-lt"/>
              </a:rPr>
              <a:t>Robert et al., 2016</a:t>
            </a:r>
          </a:p>
          <a:p>
            <a:pPr>
              <a:spcBef>
                <a:spcPts val="1200"/>
              </a:spcBef>
            </a:pPr>
            <a:r>
              <a:rPr lang="en-GB" sz="3500" dirty="0">
                <a:solidFill>
                  <a:srgbClr val="002060"/>
                </a:solidFill>
                <a:latin typeface="+mj-lt"/>
              </a:rPr>
              <a:t>C3S-GOMOS: gridded dataset </a:t>
            </a:r>
          </a:p>
          <a:p>
            <a:pPr marL="185738" indent="0">
              <a:spcBef>
                <a:spcPts val="0"/>
              </a:spcBef>
              <a:buNone/>
            </a:pPr>
            <a:r>
              <a:rPr lang="en-GB" sz="3400" dirty="0">
                <a:solidFill>
                  <a:srgbClr val="002060"/>
                </a:solidFill>
                <a:latin typeface="+mj-lt"/>
              </a:rPr>
              <a:t>from </a:t>
            </a:r>
            <a:r>
              <a:rPr lang="en-GB" sz="3400" dirty="0" err="1">
                <a:solidFill>
                  <a:srgbClr val="002060"/>
                </a:solidFill>
                <a:latin typeface="+mj-lt"/>
              </a:rPr>
              <a:t>AerGOM</a:t>
            </a:r>
            <a:r>
              <a:rPr lang="en-GB" sz="3400" dirty="0">
                <a:solidFill>
                  <a:srgbClr val="002060"/>
                </a:solidFill>
                <a:latin typeface="+mj-lt"/>
              </a:rPr>
              <a:t> </a:t>
            </a:r>
            <a:r>
              <a:rPr lang="en-GB" sz="2200" dirty="0">
                <a:solidFill>
                  <a:srgbClr val="002060"/>
                </a:solidFill>
                <a:latin typeface="+mj-lt"/>
              </a:rPr>
              <a:t>(</a:t>
            </a:r>
            <a:r>
              <a:rPr lang="en-GB" sz="2200" dirty="0" err="1">
                <a:solidFill>
                  <a:srgbClr val="002060"/>
                </a:solidFill>
                <a:latin typeface="+mj-lt"/>
              </a:rPr>
              <a:t>Bingen</a:t>
            </a:r>
            <a:r>
              <a:rPr lang="en-GB" sz="2200" dirty="0">
                <a:solidFill>
                  <a:srgbClr val="002060"/>
                </a:solidFill>
                <a:latin typeface="+mj-lt"/>
              </a:rPr>
              <a:t> and Robert, 2018)</a:t>
            </a:r>
          </a:p>
          <a:p>
            <a:pPr>
              <a:spcBef>
                <a:spcPts val="1200"/>
              </a:spcBef>
            </a:pPr>
            <a:r>
              <a:rPr lang="en-GB" sz="3500" dirty="0">
                <a:solidFill>
                  <a:srgbClr val="002060"/>
                </a:solidFill>
                <a:latin typeface="+mj-lt"/>
              </a:rPr>
              <a:t>Products:</a:t>
            </a:r>
            <a:r>
              <a:rPr lang="en-GB" sz="3400" dirty="0">
                <a:solidFill>
                  <a:srgbClr val="002060"/>
                </a:solidFill>
                <a:latin typeface="+mj-lt"/>
              </a:rPr>
              <a:t> </a:t>
            </a:r>
            <a:r>
              <a:rPr lang="en-GB" sz="2200" dirty="0">
                <a:solidFill>
                  <a:srgbClr val="002060"/>
                </a:solidFill>
                <a:latin typeface="+mj-lt"/>
              </a:rPr>
              <a:t>(</a:t>
            </a:r>
            <a:r>
              <a:rPr lang="en-GB" sz="2200" dirty="0" err="1">
                <a:solidFill>
                  <a:srgbClr val="002060"/>
                </a:solidFill>
                <a:latin typeface="+mj-lt"/>
              </a:rPr>
              <a:t>Bingen</a:t>
            </a:r>
            <a:r>
              <a:rPr lang="en-GB" sz="2200" dirty="0">
                <a:solidFill>
                  <a:srgbClr val="002060"/>
                </a:solidFill>
                <a:latin typeface="+mj-lt"/>
              </a:rPr>
              <a:t> et al., 2017)</a:t>
            </a:r>
          </a:p>
          <a:p>
            <a:pPr lvl="1"/>
            <a:r>
              <a:rPr lang="en-GB" sz="2900" dirty="0">
                <a:solidFill>
                  <a:srgbClr val="0070C0"/>
                </a:solidFill>
                <a:latin typeface="+mj-lt"/>
              </a:rPr>
              <a:t>Extinction coefficient profiles and derived products (355, 440, 470, 550, 750 nm)</a:t>
            </a:r>
          </a:p>
          <a:p>
            <a:pPr lvl="1"/>
            <a:r>
              <a:rPr lang="en-GB" sz="2900" dirty="0">
                <a:solidFill>
                  <a:srgbClr val="0070C0"/>
                </a:solidFill>
                <a:latin typeface="+mj-lt"/>
              </a:rPr>
              <a:t>Spatial resolution of 5° latitude, 60° longitude, 1 km resolution, 5-day intervals</a:t>
            </a:r>
            <a:endParaRPr lang="en-BE" dirty="0"/>
          </a:p>
        </p:txBody>
      </p:sp>
      <p:sp>
        <p:nvSpPr>
          <p:cNvPr id="4" name="TextBox 3">
            <a:extLst>
              <a:ext uri="{FF2B5EF4-FFF2-40B4-BE49-F238E27FC236}">
                <a16:creationId xmlns:a16="http://schemas.microsoft.com/office/drawing/2014/main" id="{CA7F5C46-F6D5-A191-5DB7-9CD5DACD0CFA}"/>
              </a:ext>
            </a:extLst>
          </p:cNvPr>
          <p:cNvSpPr txBox="1"/>
          <p:nvPr/>
        </p:nvSpPr>
        <p:spPr>
          <a:xfrm rot="16200000">
            <a:off x="-2323414" y="2300712"/>
            <a:ext cx="5162355" cy="523220"/>
          </a:xfrm>
          <a:prstGeom prst="rect">
            <a:avLst/>
          </a:prstGeom>
          <a:solidFill>
            <a:schemeClr val="accent4">
              <a:lumMod val="40000"/>
              <a:lumOff val="60000"/>
            </a:schemeClr>
          </a:solidFill>
        </p:spPr>
        <p:txBody>
          <a:bodyPr wrap="square" rtlCol="0">
            <a:spAutoFit/>
          </a:bodyPr>
          <a:lstStyle/>
          <a:p>
            <a:pPr algn="ctr"/>
            <a:r>
              <a:rPr lang="en-BE" sz="2800" dirty="0">
                <a:solidFill>
                  <a:srgbClr val="002060"/>
                </a:solidFill>
              </a:rPr>
              <a:t>The GOMOS dataset</a:t>
            </a:r>
          </a:p>
        </p:txBody>
      </p:sp>
      <p:pic>
        <p:nvPicPr>
          <p:cNvPr id="9" name="Picture 2">
            <a:extLst>
              <a:ext uri="{FF2B5EF4-FFF2-40B4-BE49-F238E27FC236}">
                <a16:creationId xmlns:a16="http://schemas.microsoft.com/office/drawing/2014/main" id="{54EA10FE-2E28-7EB7-EAFF-936C33BD1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958" y="1962838"/>
            <a:ext cx="4455707" cy="2214513"/>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CD3BA4-A7D6-CCF1-0EF9-6040F569C56F}"/>
              </a:ext>
            </a:extLst>
          </p:cNvPr>
          <p:cNvSpPr>
            <a:spLocks noGrp="1"/>
          </p:cNvSpPr>
          <p:nvPr>
            <p:ph type="title"/>
          </p:nvPr>
        </p:nvSpPr>
        <p:spPr>
          <a:xfrm>
            <a:off x="628650" y="163578"/>
            <a:ext cx="7886700" cy="699723"/>
          </a:xfrm>
        </p:spPr>
        <p:txBody>
          <a:bodyPr>
            <a:noAutofit/>
          </a:bodyPr>
          <a:lstStyle/>
          <a:p>
            <a:r>
              <a:rPr lang="fr-BE" sz="2800" b="1" spc="300" dirty="0">
                <a:solidFill>
                  <a:srgbClr val="C00000"/>
                </a:solidFill>
              </a:rPr>
              <a:t>The GOMOS </a:t>
            </a:r>
            <a:r>
              <a:rPr lang="fr-BE" sz="2800" b="1" spc="300" dirty="0" err="1">
                <a:solidFill>
                  <a:srgbClr val="C00000"/>
                </a:solidFill>
              </a:rPr>
              <a:t>dataset</a:t>
            </a:r>
            <a:endParaRPr lang="en-BE" sz="2800" b="1" dirty="0">
              <a:solidFill>
                <a:srgbClr val="C00000"/>
              </a:solidFill>
            </a:endParaRPr>
          </a:p>
        </p:txBody>
      </p:sp>
      <p:sp>
        <p:nvSpPr>
          <p:cNvPr id="12" name="Slide Number Placeholder 11">
            <a:extLst>
              <a:ext uri="{FF2B5EF4-FFF2-40B4-BE49-F238E27FC236}">
                <a16:creationId xmlns:a16="http://schemas.microsoft.com/office/drawing/2014/main" id="{5E95363C-2FBF-FE56-5241-D60B3B398CFB}"/>
              </a:ext>
            </a:extLst>
          </p:cNvPr>
          <p:cNvSpPr>
            <a:spLocks noGrp="1"/>
          </p:cNvSpPr>
          <p:nvPr>
            <p:ph type="sldNum" sz="quarter" idx="12"/>
          </p:nvPr>
        </p:nvSpPr>
        <p:spPr/>
        <p:txBody>
          <a:bodyPr/>
          <a:lstStyle/>
          <a:p>
            <a:fld id="{9508981D-8BAF-0B49-A505-A3DB90FF2743}" type="slidenum">
              <a:rPr lang="en-BE" smtClean="0"/>
              <a:t>9</a:t>
            </a:fld>
            <a:r>
              <a:rPr lang="en-BE"/>
              <a:t>/30</a:t>
            </a:r>
            <a:endParaRPr lang="en-BE" dirty="0"/>
          </a:p>
        </p:txBody>
      </p:sp>
      <p:grpSp>
        <p:nvGrpSpPr>
          <p:cNvPr id="13" name="Group 12">
            <a:extLst>
              <a:ext uri="{FF2B5EF4-FFF2-40B4-BE49-F238E27FC236}">
                <a16:creationId xmlns:a16="http://schemas.microsoft.com/office/drawing/2014/main" id="{4E5C19E5-88E7-1E03-9A58-5A6138CFC54E}"/>
              </a:ext>
            </a:extLst>
          </p:cNvPr>
          <p:cNvGrpSpPr/>
          <p:nvPr/>
        </p:nvGrpSpPr>
        <p:grpSpPr>
          <a:xfrm>
            <a:off x="628650" y="4888777"/>
            <a:ext cx="8387347" cy="230832"/>
            <a:chOff x="3070451" y="4641640"/>
            <a:chExt cx="8387347" cy="230832"/>
          </a:xfrm>
        </p:grpSpPr>
        <p:sp>
          <p:nvSpPr>
            <p:cNvPr id="14" name="Right Arrow 13">
              <a:hlinkClick r:id="" action="ppaction://hlinkshowjump?jump=nextslide"/>
              <a:extLst>
                <a:ext uri="{FF2B5EF4-FFF2-40B4-BE49-F238E27FC236}">
                  <a16:creationId xmlns:a16="http://schemas.microsoft.com/office/drawing/2014/main" id="{0C96541F-1D1C-3EF4-0AD1-5E18F8438468}"/>
                </a:ext>
              </a:extLst>
            </p:cNvPr>
            <p:cNvSpPr/>
            <p:nvPr/>
          </p:nvSpPr>
          <p:spPr>
            <a:xfrm>
              <a:off x="10270663"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Right Arrow 14">
              <a:hlinkClick r:id="" action="ppaction://hlinkshowjump?jump=previousslide"/>
              <a:extLst>
                <a:ext uri="{FF2B5EF4-FFF2-40B4-BE49-F238E27FC236}">
                  <a16:creationId xmlns:a16="http://schemas.microsoft.com/office/drawing/2014/main" id="{2FD8CDE7-DF5E-DEF0-5F46-4339D435BB6C}"/>
                </a:ext>
              </a:extLst>
            </p:cNvPr>
            <p:cNvSpPr/>
            <p:nvPr/>
          </p:nvSpPr>
          <p:spPr>
            <a:xfrm rot="10800000">
              <a:off x="3681277" y="4641856"/>
              <a:ext cx="522000" cy="2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TextBox 15">
              <a:extLst>
                <a:ext uri="{FF2B5EF4-FFF2-40B4-BE49-F238E27FC236}">
                  <a16:creationId xmlns:a16="http://schemas.microsoft.com/office/drawing/2014/main" id="{38B48AD1-88A6-0C52-4A90-34E7E1D1C891}"/>
                </a:ext>
              </a:extLst>
            </p:cNvPr>
            <p:cNvSpPr txBox="1"/>
            <p:nvPr/>
          </p:nvSpPr>
          <p:spPr>
            <a:xfrm>
              <a:off x="3070451" y="4641640"/>
              <a:ext cx="522900" cy="230832"/>
            </a:xfrm>
            <a:prstGeom prst="rect">
              <a:avLst/>
            </a:prstGeom>
            <a:noFill/>
            <a:ln w="19050">
              <a:solidFill>
                <a:schemeClr val="tx1"/>
              </a:solidFill>
            </a:ln>
          </p:spPr>
          <p:txBody>
            <a:bodyPr wrap="none" rtlCol="0">
              <a:spAutoFit/>
            </a:bodyPr>
            <a:lstStyle/>
            <a:p>
              <a:r>
                <a:rPr lang="en-BE" sz="900" dirty="0">
                  <a:solidFill>
                    <a:srgbClr val="002060"/>
                  </a:solidFill>
                  <a:latin typeface="Century Gothic" panose="020B0502020202020204" pitchFamily="34" charset="0"/>
                  <a:hlinkClick r:id="" action="ppaction://hlinkshowjump?jump=firstslide"/>
                </a:rPr>
                <a:t>Home</a:t>
              </a:r>
              <a:endParaRPr lang="en-BE" sz="900" dirty="0">
                <a:solidFill>
                  <a:srgbClr val="002060"/>
                </a:solidFill>
                <a:latin typeface="Century Gothic" panose="020B0502020202020204" pitchFamily="34" charset="0"/>
              </a:endParaRPr>
            </a:p>
          </p:txBody>
        </p:sp>
        <p:sp>
          <p:nvSpPr>
            <p:cNvPr id="17" name="TextBox 16">
              <a:extLst>
                <a:ext uri="{FF2B5EF4-FFF2-40B4-BE49-F238E27FC236}">
                  <a16:creationId xmlns:a16="http://schemas.microsoft.com/office/drawing/2014/main" id="{7BFB8A18-EF57-7280-D252-4DA5462CF24E}"/>
                </a:ext>
              </a:extLst>
            </p:cNvPr>
            <p:cNvSpPr txBox="1"/>
            <p:nvPr/>
          </p:nvSpPr>
          <p:spPr>
            <a:xfrm>
              <a:off x="10902838" y="4641640"/>
              <a:ext cx="554960" cy="230832"/>
            </a:xfrm>
            <a:prstGeom prst="rect">
              <a:avLst/>
            </a:prstGeom>
            <a:noFill/>
            <a:ln w="19050">
              <a:solidFill>
                <a:schemeClr val="tx1"/>
              </a:solidFill>
            </a:ln>
          </p:spPr>
          <p:txBody>
            <a:bodyPr wrap="none" rtlCol="0">
              <a:spAutoFit/>
            </a:bodyPr>
            <a:lstStyle>
              <a:defPPr>
                <a:defRPr lang="en-US"/>
              </a:defPPr>
              <a:lvl1pPr>
                <a:defRPr>
                  <a:solidFill>
                    <a:srgbClr val="002060"/>
                  </a:solidFill>
                </a:defRPr>
              </a:lvl1pPr>
            </a:lstStyle>
            <a:p>
              <a:r>
                <a:rPr lang="en-BE" sz="900" dirty="0">
                  <a:latin typeface="Century Gothic" panose="020B0502020202020204" pitchFamily="34" charset="0"/>
                  <a:hlinkClick r:id="rId4" action="ppaction://hlinksldjump"/>
                </a:rPr>
                <a:t>Concl</a:t>
              </a:r>
              <a:r>
                <a:rPr lang="en-BE" sz="900" dirty="0">
                  <a:latin typeface="Century Gothic" panose="020B0502020202020204" pitchFamily="34" charset="0"/>
                </a:rPr>
                <a:t>.</a:t>
              </a:r>
            </a:p>
          </p:txBody>
        </p:sp>
      </p:grpSp>
    </p:spTree>
    <p:extLst>
      <p:ext uri="{BB962C8B-B14F-4D97-AF65-F5344CB8AC3E}">
        <p14:creationId xmlns:p14="http://schemas.microsoft.com/office/powerpoint/2010/main" val="8975279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3237</TotalTime>
  <Words>6124</Words>
  <Application>Microsoft Macintosh PowerPoint</Application>
  <PresentationFormat>On-screen Show (16:9)</PresentationFormat>
  <Paragraphs>620</Paragraphs>
  <Slides>30</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-webkit-standard</vt:lpstr>
      <vt:lpstr>Arial</vt:lpstr>
      <vt:lpstr>Calibri</vt:lpstr>
      <vt:lpstr>Calibri Light</vt:lpstr>
      <vt:lpstr>Century Gothic</vt:lpstr>
      <vt:lpstr>g_d0_f1</vt:lpstr>
      <vt:lpstr>Helvetica</vt:lpstr>
      <vt:lpstr>Symbol</vt:lpstr>
      <vt:lpstr>Office Theme</vt:lpstr>
      <vt:lpstr>Custom Design</vt:lpstr>
      <vt:lpstr>PowerPoint Presentation</vt:lpstr>
      <vt:lpstr>Abstract</vt:lpstr>
      <vt:lpstr>CAMS: the Copernicus service to monitor atmospheric composition</vt:lpstr>
      <vt:lpstr>Atmospheric Composition in the currently operational (Cy47r3) global IFS (Integrated Forecast System) </vt:lpstr>
      <vt:lpstr>Atmospheric Composition in the next operational (Cy49r1) global IFS (Integrated Forecast System) </vt:lpstr>
      <vt:lpstr>IFS-AER: extension to Stratospheric aerosols</vt:lpstr>
      <vt:lpstr>Aerosol validation</vt:lpstr>
      <vt:lpstr>The GloSSAC climatology</vt:lpstr>
      <vt:lpstr>The GOMOS dataset</vt:lpstr>
      <vt:lpstr>GloSSAC vs GOMOS</vt:lpstr>
      <vt:lpstr>Aerosol evaluation: Test runs</vt:lpstr>
      <vt:lpstr>Evaluation of the total sulphur content</vt:lpstr>
      <vt:lpstr>Pinatubo eruption: Stratospheric Aerosol Optical Depth</vt:lpstr>
      <vt:lpstr>Pinatubo eruption: Stratospheric Aerosol Extinction</vt:lpstr>
      <vt:lpstr>Pinatubo eruption: Stratospheric Aerosol Extinction</vt:lpstr>
      <vt:lpstr>Quiescent period: Stratospheric Aerosol Extinction</vt:lpstr>
      <vt:lpstr>Early envisat period: Stratospheric Aerosol Optical Depth</vt:lpstr>
      <vt:lpstr>Early Envisat Period: Stratospheric Aerosol Extinction</vt:lpstr>
      <vt:lpstr>The BASCOE module for stratospheric chemistry in IFS</vt:lpstr>
      <vt:lpstr>Next upgrade of IFS for CAMS includes BASCOE</vt:lpstr>
      <vt:lpstr>Setup of chemical forecasts &amp;  Selection of 7 polar ozone depletion events</vt:lpstr>
      <vt:lpstr>Dynamics and transport: N2O</vt:lpstr>
      <vt:lpstr>Dehydration: H2O </vt:lpstr>
      <vt:lpstr>Heterogeneous chemistry and denitrification: HNO3 </vt:lpstr>
      <vt:lpstr>Key signature of PSC activity: HCl</vt:lpstr>
      <vt:lpstr>Active chlorine: ClO</vt:lpstr>
      <vt:lpstr>Ozone in the Antarctic</vt:lpstr>
      <vt:lpstr>Ozone in the Arctic</vt:lpstr>
      <vt:lpstr>Conclusions (1)</vt:lpstr>
      <vt:lpstr>Conclusions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Bingen</dc:creator>
  <cp:lastModifiedBy>Christine Bingen</cp:lastModifiedBy>
  <cp:revision>39</cp:revision>
  <dcterms:created xsi:type="dcterms:W3CDTF">2023-04-19T07:51:17Z</dcterms:created>
  <dcterms:modified xsi:type="dcterms:W3CDTF">2023-04-26T16:50:04Z</dcterms:modified>
</cp:coreProperties>
</file>