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5" r:id="rId2"/>
    <p:sldId id="407" r:id="rId3"/>
    <p:sldId id="463" r:id="rId4"/>
    <p:sldId id="464" r:id="rId5"/>
    <p:sldId id="459" r:id="rId6"/>
    <p:sldId id="4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372BD"/>
    <a:srgbClr val="D95317"/>
    <a:srgbClr val="00FA00"/>
    <a:srgbClr val="013D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" autoAdjust="0"/>
    <p:restoredTop sz="95794" autoAdjust="0"/>
  </p:normalViewPr>
  <p:slideViewPr>
    <p:cSldViewPr showGuides="1">
      <p:cViewPr varScale="1">
        <p:scale>
          <a:sx n="111" d="100"/>
          <a:sy n="111" d="100"/>
        </p:scale>
        <p:origin x="1080" y="200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20" d="100"/>
        <a:sy n="2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25.04.23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25.04.23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5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6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70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22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3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oudc.org/data/explore.php?lang=en" TargetMode="External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hyperlink" Target="https://woudc.org/data/explore.php?lang=en" TargetMode="Externa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6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5" Type="http://schemas.openxmlformats.org/officeDocument/2006/relationships/image" Target="../media/image4.pn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1.tiff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.png"/><Relationship Id="rId7" Type="http://schemas.openxmlformats.org/officeDocument/2006/relationships/image" Target="../media/image27.emf"/><Relationship Id="rId12" Type="http://schemas.openxmlformats.org/officeDocument/2006/relationships/hyperlink" Target="https://doi.org/10.5194/gmd-9-1153-20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image" Target="../media/image6.png"/><Relationship Id="rId5" Type="http://schemas.openxmlformats.org/officeDocument/2006/relationships/image" Target="../media/image18.emf"/><Relationship Id="rId10" Type="http://schemas.openxmlformats.org/officeDocument/2006/relationships/image" Target="../media/image30.emf"/><Relationship Id="rId4" Type="http://schemas.openxmlformats.org/officeDocument/2006/relationships/image" Target="../media/image26.png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227B9CD-FC82-444C-A3BC-1E466EF22172}"/>
              </a:ext>
            </a:extLst>
          </p:cNvPr>
          <p:cNvSpPr/>
          <p:nvPr/>
        </p:nvSpPr>
        <p:spPr>
          <a:xfrm>
            <a:off x="0" y="215183"/>
            <a:ext cx="12192000" cy="35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34A1B-7D88-FD4D-AFBC-F9DA07974FEE}"/>
              </a:ext>
            </a:extLst>
          </p:cNvPr>
          <p:cNvSpPr/>
          <p:nvPr/>
        </p:nvSpPr>
        <p:spPr>
          <a:xfrm>
            <a:off x="0" y="1664034"/>
            <a:ext cx="12192000" cy="4861310"/>
          </a:xfrm>
          <a:prstGeom prst="rect">
            <a:avLst/>
          </a:prstGeom>
          <a:solidFill>
            <a:srgbClr val="01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084" y="6597817"/>
            <a:ext cx="2304000" cy="90000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68D2F5-7B78-824D-AD20-A3DAA3D93E6A}"/>
              </a:ext>
            </a:extLst>
          </p:cNvPr>
          <p:cNvGrpSpPr/>
          <p:nvPr/>
        </p:nvGrpSpPr>
        <p:grpSpPr>
          <a:xfrm>
            <a:off x="0" y="-27384"/>
            <a:ext cx="2084168" cy="603825"/>
            <a:chOff x="4871864" y="5668934"/>
            <a:chExt cx="2084168" cy="6038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E966D-79CD-A24E-B54E-9D0E4559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864" y="5668934"/>
              <a:ext cx="2084168" cy="60317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3B00D7-81AB-1148-867D-396D53CDA38D}"/>
                </a:ext>
              </a:extLst>
            </p:cNvPr>
            <p:cNvSpPr/>
            <p:nvPr/>
          </p:nvSpPr>
          <p:spPr>
            <a:xfrm>
              <a:off x="6653192" y="6141568"/>
              <a:ext cx="288032" cy="13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pic>
        <p:nvPicPr>
          <p:cNvPr id="17" name="图片 20">
            <a:extLst>
              <a:ext uri="{FF2B5EF4-FFF2-40B4-BE49-F238E27FC236}">
                <a16:creationId xmlns:a16="http://schemas.microsoft.com/office/drawing/2014/main" id="{BF482F35-D3BE-8E42-86A3-5FF8AA043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64" r="37459" b="15464"/>
          <a:stretch>
            <a:fillRect/>
          </a:stretch>
        </p:blipFill>
        <p:spPr>
          <a:xfrm>
            <a:off x="209785" y="1786872"/>
            <a:ext cx="3225308" cy="3414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6A9DA-2FAE-254B-846B-93E36C71BC1D}"/>
              </a:ext>
            </a:extLst>
          </p:cNvPr>
          <p:cNvSpPr txBox="1"/>
          <p:nvPr/>
        </p:nvSpPr>
        <p:spPr>
          <a:xfrm>
            <a:off x="98236" y="591922"/>
            <a:ext cx="119955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3000" b="1" dirty="0">
                <a:solidFill>
                  <a:srgbClr val="FFC000"/>
                </a:solidFill>
                <a:latin typeface="+mj-lt"/>
              </a:rPr>
              <a:t>Footprint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of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Growing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Stratospheric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Transport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Contribution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in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Tropospheric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000" b="1" dirty="0" err="1">
                <a:solidFill>
                  <a:srgbClr val="FFC000"/>
                </a:solidFill>
                <a:latin typeface="+mj-lt"/>
              </a:rPr>
              <a:t>Ozone</a:t>
            </a:r>
            <a:r>
              <a:rPr lang="de-DE" sz="3000" b="1" dirty="0">
                <a:solidFill>
                  <a:srgbClr val="FFC000"/>
                </a:solidFill>
                <a:latin typeface="+mj-lt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8BA7CA-8133-6D4D-90EA-A6B4FD425DA7}"/>
              </a:ext>
            </a:extLst>
          </p:cNvPr>
          <p:cNvSpPr/>
          <p:nvPr/>
        </p:nvSpPr>
        <p:spPr>
          <a:xfrm>
            <a:off x="221012" y="5191156"/>
            <a:ext cx="3225308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Ozone-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sonde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observations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3" name="文本框 24">
            <a:extLst>
              <a:ext uri="{FF2B5EF4-FFF2-40B4-BE49-F238E27FC236}">
                <a16:creationId xmlns:a16="http://schemas.microsoft.com/office/drawing/2014/main" id="{471E8E47-2CFC-B94B-89D3-9A6CAB1F9BDB}"/>
              </a:ext>
            </a:extLst>
          </p:cNvPr>
          <p:cNvSpPr txBox="1"/>
          <p:nvPr/>
        </p:nvSpPr>
        <p:spPr>
          <a:xfrm>
            <a:off x="47328" y="5661248"/>
            <a:ext cx="4025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Source: 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CN" sz="14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woudc.org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/data/</a:t>
            </a:r>
            <a:r>
              <a:rPr lang="en-US" altLang="zh-CN" sz="14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explore.php</a:t>
            </a:r>
            <a:endParaRPr kumimoji="1" lang="zh-CN" alt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94FED-3C46-E44A-9E83-064396848FDF}"/>
              </a:ext>
            </a:extLst>
          </p:cNvPr>
          <p:cNvSpPr/>
          <p:nvPr/>
        </p:nvSpPr>
        <p:spPr>
          <a:xfrm>
            <a:off x="3944308" y="59886"/>
            <a:ext cx="633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AS3.18: Trends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tropospheric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688C7-45C5-C746-8850-AC762E0B4BB2}"/>
              </a:ext>
            </a:extLst>
          </p:cNvPr>
          <p:cNvSpPr/>
          <p:nvPr/>
        </p:nvSpPr>
        <p:spPr>
          <a:xfrm>
            <a:off x="9396282" y="75511"/>
            <a:ext cx="266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</a:t>
            </a: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 Apr | PICO </a:t>
            </a:r>
            <a:r>
              <a:rPr lang="de-DE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.4</a:t>
            </a:r>
            <a:endParaRPr lang="de-DE" b="1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hteck 5">
            <a:extLst>
              <a:ext uri="{FF2B5EF4-FFF2-40B4-BE49-F238E27FC236}">
                <a16:creationId xmlns:a16="http://schemas.microsoft.com/office/drawing/2014/main" id="{AD04FAC8-3CF8-1042-9EC8-01C40BBF9511}"/>
              </a:ext>
            </a:extLst>
          </p:cNvPr>
          <p:cNvSpPr/>
          <p:nvPr/>
        </p:nvSpPr>
        <p:spPr>
          <a:xfrm>
            <a:off x="7464152" y="3536720"/>
            <a:ext cx="4530325" cy="225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b="1" dirty="0" err="1">
                <a:solidFill>
                  <a:srgbClr val="C00000"/>
                </a:solidFill>
              </a:rPr>
              <a:t>Scientific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questions</a:t>
            </a:r>
            <a:r>
              <a:rPr lang="pt-BR" b="1" dirty="0">
                <a:solidFill>
                  <a:srgbClr val="C00000"/>
                </a:solidFill>
              </a:rPr>
              <a:t>: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zh-CN" sz="1400" b="1" dirty="0">
                <a:solidFill>
                  <a:schemeClr val="tx1"/>
                </a:solidFill>
              </a:rPr>
              <a:t>What is the primary factor driving the observed O</a:t>
            </a:r>
            <a:r>
              <a:rPr lang="pt-BR" altLang="zh-CN" sz="1400" b="1" baseline="-25000" dirty="0">
                <a:solidFill>
                  <a:schemeClr val="tx1"/>
                </a:solidFill>
              </a:rPr>
              <a:t>3</a:t>
            </a:r>
            <a:r>
              <a:rPr lang="pt-BR" altLang="zh-CN" sz="1400" b="1" dirty="0">
                <a:solidFill>
                  <a:schemeClr val="tx1"/>
                </a:solidFill>
              </a:rPr>
              <a:t> increase: stratospheric intrusion vs. export from </a:t>
            </a:r>
            <a:r>
              <a:rPr lang="pt-BR" altLang="zh-CN" sz="1400" b="1" dirty="0" err="1">
                <a:solidFill>
                  <a:schemeClr val="tx1"/>
                </a:solidFill>
              </a:rPr>
              <a:t>the</a:t>
            </a:r>
            <a:r>
              <a:rPr lang="pt-BR" altLang="zh-CN" sz="1400" b="1" dirty="0">
                <a:solidFill>
                  <a:schemeClr val="tx1"/>
                </a:solidFill>
              </a:rPr>
              <a:t> </a:t>
            </a:r>
            <a:r>
              <a:rPr lang="pt-BR" altLang="zh-CN" sz="1400" b="1" dirty="0" err="1">
                <a:solidFill>
                  <a:schemeClr val="tx1"/>
                </a:solidFill>
              </a:rPr>
              <a:t>boundary</a:t>
            </a:r>
            <a:r>
              <a:rPr lang="pt-BR" altLang="zh-CN" sz="1400" b="1" dirty="0">
                <a:solidFill>
                  <a:schemeClr val="tx1"/>
                </a:solidFill>
              </a:rPr>
              <a:t> layer (photochemical production)?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 err="1">
                <a:solidFill>
                  <a:schemeClr val="tx1"/>
                </a:solidFill>
              </a:rPr>
              <a:t>What</a:t>
            </a:r>
            <a:r>
              <a:rPr lang="pt-BR" sz="1400" b="1" dirty="0">
                <a:solidFill>
                  <a:schemeClr val="tx1"/>
                </a:solidFill>
              </a:rPr>
              <a:t> is the percentage contribution of </a:t>
            </a:r>
            <a:r>
              <a:rPr lang="pt-BR" sz="1400" b="1" dirty="0" err="1">
                <a:solidFill>
                  <a:schemeClr val="tx1"/>
                </a:solidFill>
              </a:rPr>
              <a:t>stratospheric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intrusions</a:t>
            </a:r>
            <a:r>
              <a:rPr lang="pt-BR" sz="1400" b="1" dirty="0">
                <a:solidFill>
                  <a:schemeClr val="tx1"/>
                </a:solidFill>
              </a:rPr>
              <a:t> to the O</a:t>
            </a:r>
            <a:r>
              <a:rPr lang="pt-BR" sz="1400" b="1" baseline="-25000" dirty="0">
                <a:solidFill>
                  <a:schemeClr val="tx1"/>
                </a:solidFill>
              </a:rPr>
              <a:t>3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increase</a:t>
            </a:r>
            <a:r>
              <a:rPr lang="pt-BR" sz="1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7346B2-A7C2-2342-A5E6-B1E9F1BF1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512" y="6424856"/>
            <a:ext cx="1509989" cy="433144"/>
          </a:xfrm>
          <a:prstGeom prst="rect">
            <a:avLst/>
          </a:prstGeom>
        </p:spPr>
      </p:pic>
      <p:sp>
        <p:nvSpPr>
          <p:cNvPr id="20" name="Rechteck 5">
            <a:extLst>
              <a:ext uri="{FF2B5EF4-FFF2-40B4-BE49-F238E27FC236}">
                <a16:creationId xmlns:a16="http://schemas.microsoft.com/office/drawing/2014/main" id="{AD04FAC8-3CF8-1042-9EC8-01C40BBF9511}"/>
              </a:ext>
            </a:extLst>
          </p:cNvPr>
          <p:cNvSpPr/>
          <p:nvPr/>
        </p:nvSpPr>
        <p:spPr>
          <a:xfrm>
            <a:off x="7473378" y="1747804"/>
            <a:ext cx="4503675" cy="1612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b="1" dirty="0">
                <a:solidFill>
                  <a:srgbClr val="0000FF"/>
                </a:solidFill>
              </a:rPr>
              <a:t>Observed </a:t>
            </a:r>
            <a:r>
              <a:rPr lang="pt-BR" b="1" dirty="0" err="1">
                <a:solidFill>
                  <a:srgbClr val="0000FF"/>
                </a:solidFill>
              </a:rPr>
              <a:t>Finding</a:t>
            </a:r>
            <a:r>
              <a:rPr lang="pt-BR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sz="1500" b="1" dirty="0">
                <a:solidFill>
                  <a:schemeClr val="tx1"/>
                </a:solidFill>
              </a:rPr>
              <a:t> A rapid O</a:t>
            </a:r>
            <a:r>
              <a:rPr lang="pt-BR" sz="1500" b="1" baseline="-25000" dirty="0">
                <a:solidFill>
                  <a:schemeClr val="tx1"/>
                </a:solidFill>
              </a:rPr>
              <a:t>3</a:t>
            </a:r>
            <a:r>
              <a:rPr lang="pt-BR" sz="1500" b="1" dirty="0">
                <a:solidFill>
                  <a:schemeClr val="tx1"/>
                </a:solidFill>
              </a:rPr>
              <a:t> increase in </a:t>
            </a:r>
            <a:r>
              <a:rPr lang="pt-BR" sz="1500" b="1" dirty="0" err="1">
                <a:solidFill>
                  <a:schemeClr val="tx1"/>
                </a:solidFill>
              </a:rPr>
              <a:t>the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upper</a:t>
            </a:r>
            <a:r>
              <a:rPr lang="pt-BR" sz="1500" b="1" dirty="0">
                <a:solidFill>
                  <a:schemeClr val="tx1"/>
                </a:solidFill>
              </a:rPr>
              <a:t> troposphere over Northwestern Pacific Coastal regions (about 25-35⁰N)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874D80-FDAF-ED49-AF2E-F2BF11624B3D}"/>
              </a:ext>
            </a:extLst>
          </p:cNvPr>
          <p:cNvSpPr/>
          <p:nvPr/>
        </p:nvSpPr>
        <p:spPr>
          <a:xfrm>
            <a:off x="3907067" y="5834711"/>
            <a:ext cx="49885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>
                <a:solidFill>
                  <a:schemeClr val="tx2"/>
                </a:solidFill>
                <a:cs typeface="Times New Roman" panose="02020603050405020304" pitchFamily="18" charset="0"/>
              </a:rPr>
              <a:t>*p &lt; 0.01</a:t>
            </a:r>
            <a:endParaRPr lang="de-DE" sz="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4EAAC5-EF55-184A-9CBB-88FBD518C3DF}"/>
              </a:ext>
            </a:extLst>
          </p:cNvPr>
          <p:cNvGrpSpPr/>
          <p:nvPr/>
        </p:nvGrpSpPr>
        <p:grpSpPr>
          <a:xfrm>
            <a:off x="3907067" y="1786872"/>
            <a:ext cx="3172579" cy="3966340"/>
            <a:chOff x="3907067" y="1786872"/>
            <a:chExt cx="3172579" cy="396634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B565752-2E45-E544-B666-FE3ED49E7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42" r="46412" b="26545"/>
            <a:stretch/>
          </p:blipFill>
          <p:spPr>
            <a:xfrm>
              <a:off x="3907067" y="1786872"/>
              <a:ext cx="3172579" cy="39663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1D7D07-8FE4-4C4B-9242-2B9E1EBF8948}"/>
                </a:ext>
              </a:extLst>
            </p:cNvPr>
            <p:cNvSpPr/>
            <p:nvPr/>
          </p:nvSpPr>
          <p:spPr>
            <a:xfrm>
              <a:off x="5269330" y="1988840"/>
              <a:ext cx="15841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D95317"/>
                  </a:solidFill>
                  <a:cs typeface="Times New Roman" panose="02020603050405020304" pitchFamily="18" charset="0"/>
                </a:rPr>
                <a:t>— Spring, Summer</a:t>
              </a:r>
            </a:p>
            <a:p>
              <a:r>
                <a:rPr lang="de-DE" altLang="zh-CN" sz="1200" b="1" dirty="0">
                  <a:solidFill>
                    <a:srgbClr val="0372BD"/>
                  </a:solidFill>
                  <a:cs typeface="Times New Roman" panose="02020603050405020304" pitchFamily="18" charset="0"/>
                </a:rPr>
                <a:t>—</a:t>
              </a:r>
              <a:r>
                <a:rPr lang="zh-CN" altLang="de-DE" sz="1200" b="1" dirty="0">
                  <a:solidFill>
                    <a:srgbClr val="0372BD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200" b="1" dirty="0">
                  <a:solidFill>
                    <a:srgbClr val="0372BD"/>
                  </a:solidFill>
                  <a:cs typeface="Times New Roman" panose="02020603050405020304" pitchFamily="18" charset="0"/>
                </a:rPr>
                <a:t>Autumn</a:t>
              </a:r>
              <a:r>
                <a:rPr lang="de-DE" altLang="zh-CN" sz="1200" b="1" dirty="0">
                  <a:solidFill>
                    <a:srgbClr val="0372BD"/>
                  </a:solidFill>
                  <a:cs typeface="Times New Roman" panose="02020603050405020304" pitchFamily="18" charset="0"/>
                </a:rPr>
                <a:t>, Winter</a:t>
              </a:r>
              <a:endParaRPr lang="en-US" sz="1200" b="1" dirty="0">
                <a:solidFill>
                  <a:srgbClr val="0372BD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AA560-E7EB-A642-93B5-DE3C7DADD81D}"/>
                </a:ext>
              </a:extLst>
            </p:cNvPr>
            <p:cNvSpPr/>
            <p:nvPr/>
          </p:nvSpPr>
          <p:spPr>
            <a:xfrm>
              <a:off x="6312024" y="4005064"/>
              <a:ext cx="54148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C944B5-8246-9F4C-8157-97551400ED8C}"/>
              </a:ext>
            </a:extLst>
          </p:cNvPr>
          <p:cNvGrpSpPr>
            <a:grpSpLocks noChangeAspect="1"/>
          </p:cNvGrpSpPr>
          <p:nvPr/>
        </p:nvGrpSpPr>
        <p:grpSpPr>
          <a:xfrm>
            <a:off x="3648647" y="1747804"/>
            <a:ext cx="3630007" cy="4680000"/>
            <a:chOff x="3925416" y="908720"/>
            <a:chExt cx="4114800" cy="5305020"/>
          </a:xfrm>
          <a:solidFill>
            <a:schemeClr val="bg1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BEEE1-4C98-834E-B3FE-D884157480E9}"/>
                </a:ext>
              </a:extLst>
            </p:cNvPr>
            <p:cNvGrpSpPr/>
            <p:nvPr/>
          </p:nvGrpSpPr>
          <p:grpSpPr>
            <a:xfrm>
              <a:off x="3925416" y="908720"/>
              <a:ext cx="4114800" cy="2651760"/>
              <a:chOff x="3806648" y="590299"/>
              <a:chExt cx="4099328" cy="2620188"/>
            </a:xfrm>
            <a:grpFill/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4BF3B42-1B52-2648-A021-B547D1B74E68}"/>
                  </a:ext>
                </a:extLst>
              </p:cNvPr>
              <p:cNvGrpSpPr/>
              <p:nvPr/>
            </p:nvGrpSpPr>
            <p:grpSpPr>
              <a:xfrm>
                <a:off x="3806648" y="590299"/>
                <a:ext cx="4099328" cy="2620188"/>
                <a:chOff x="6747315" y="486101"/>
                <a:chExt cx="4099328" cy="2620188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91F239D9-65E4-334F-BA68-69A67B5CF3A2}"/>
                    </a:ext>
                  </a:extLst>
                </p:cNvPr>
                <p:cNvGrpSpPr/>
                <p:nvPr/>
              </p:nvGrpSpPr>
              <p:grpSpPr>
                <a:xfrm>
                  <a:off x="6747315" y="486101"/>
                  <a:ext cx="4099328" cy="2620188"/>
                  <a:chOff x="5487487" y="270589"/>
                  <a:chExt cx="4099328" cy="2620188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7C6C4905-11F1-F44E-9D91-B46C5CF01139}"/>
                      </a:ext>
                    </a:extLst>
                  </p:cNvPr>
                  <p:cNvGrpSpPr/>
                  <p:nvPr/>
                </p:nvGrpSpPr>
                <p:grpSpPr>
                  <a:xfrm>
                    <a:off x="5487487" y="270589"/>
                    <a:ext cx="4099328" cy="2620188"/>
                    <a:chOff x="5487487" y="270589"/>
                    <a:chExt cx="4099328" cy="2620188"/>
                  </a:xfrm>
                  <a:grpFill/>
                </p:grpSpPr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DBA14663-134C-3D45-8E92-29D98E57B7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87487" y="270589"/>
                      <a:ext cx="4099328" cy="2620188"/>
                    </a:xfrm>
                    <a:prstGeom prst="rect">
                      <a:avLst/>
                    </a:prstGeom>
                    <a:grpFill/>
                  </p:spPr>
                </p:pic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D636BDDB-F602-BD41-B7DF-7333E59BDB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722056" y="904740"/>
                      <a:ext cx="0" cy="1031318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C00000"/>
                      </a:solidFill>
                      <a:prstDash val="solid"/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006CFCFE-F00E-D84E-B8B1-C1E128559F1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722057" y="1850846"/>
                      <a:ext cx="0" cy="64807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B93FED88-FAD1-524A-AE23-6A47502E09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302237" y="1850846"/>
                      <a:ext cx="0" cy="64807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B98213B-3B9C-3F49-A7B1-0C9AF3542997}"/>
                      </a:ext>
                    </a:extLst>
                  </p:cNvPr>
                  <p:cNvSpPr/>
                  <p:nvPr/>
                </p:nvSpPr>
                <p:spPr>
                  <a:xfrm>
                    <a:off x="6510903" y="666028"/>
                    <a:ext cx="2887500" cy="344727"/>
                  </a:xfrm>
                  <a:prstGeom prst="rect">
                    <a:avLst/>
                  </a:prstGeom>
                  <a:grpFill/>
                  <a:ln w="28575">
                    <a:solidFill>
                      <a:srgbClr val="C00000"/>
                    </a:solidFill>
                    <a:prstDash val="dash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</a:rPr>
                      <a:t>Start of The Montreal Protocol</a:t>
                    </a:r>
                    <a:endParaRPr lang="de-DE" sz="1400" b="1" dirty="0"/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84CF65C-9413-5540-A79E-54200DBF1E79}"/>
                    </a:ext>
                  </a:extLst>
                </p:cNvPr>
                <p:cNvSpPr/>
                <p:nvPr/>
              </p:nvSpPr>
              <p:spPr>
                <a:xfrm>
                  <a:off x="8738264" y="2337651"/>
                  <a:ext cx="2020606" cy="36196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de-DE" sz="1500" b="1" dirty="0">
                      <a:solidFill>
                        <a:srgbClr val="C00000"/>
                      </a:solidFill>
                    </a:rPr>
                    <a:t>“</a:t>
                  </a:r>
                  <a:r>
                    <a:rPr lang="de-DE" sz="1500" b="1" dirty="0" err="1">
                      <a:solidFill>
                        <a:srgbClr val="C00000"/>
                      </a:solidFill>
                    </a:rPr>
                    <a:t>ozone</a:t>
                  </a:r>
                  <a:r>
                    <a:rPr lang="de-DE" sz="1500" b="1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de-DE" sz="1500" b="1" dirty="0" err="1">
                      <a:solidFill>
                        <a:srgbClr val="C00000"/>
                      </a:solidFill>
                    </a:rPr>
                    <a:t>recovery</a:t>
                  </a:r>
                  <a:r>
                    <a:rPr lang="en-US" altLang="zh-CN" sz="15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</a:rPr>
                    <a:t>”</a:t>
                  </a:r>
                  <a:endParaRPr lang="de-DE" sz="15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68D9A21-F8C2-7144-8518-06F6C53205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21398" y="2614575"/>
                <a:ext cx="245334" cy="0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862D1-F085-AF42-915A-75CE46E2D3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5416" y="3561980"/>
              <a:ext cx="4114800" cy="2651760"/>
              <a:chOff x="9007255" y="3362077"/>
              <a:chExt cx="3104229" cy="2130528"/>
            </a:xfrm>
            <a:grpFill/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2BBDBDF-63CF-7045-88B5-56070E3A1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7255" y="3362077"/>
                <a:ext cx="3104229" cy="2130528"/>
              </a:xfrm>
              <a:prstGeom prst="rect">
                <a:avLst/>
              </a:prstGeom>
              <a:grpFill/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E25296-A619-E044-A115-D1D71BF56F64}"/>
                  </a:ext>
                </a:extLst>
              </p:cNvPr>
              <p:cNvSpPr/>
              <p:nvPr/>
            </p:nvSpPr>
            <p:spPr>
              <a:xfrm>
                <a:off x="9428405" y="3909852"/>
                <a:ext cx="636713" cy="2308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  <a:latin typeface="Apple Braille Pinpoint 8 Dot" pitchFamily="2" charset="0"/>
                    <a:cs typeface="Times New Roman" panose="02020603050405020304" pitchFamily="18" charset="0"/>
                  </a:rPr>
                  <a:t>p &lt; 0.01</a:t>
                </a:r>
                <a:endParaRPr lang="de-DE" sz="900" b="1" dirty="0">
                  <a:solidFill>
                    <a:srgbClr val="FF0000"/>
                  </a:solidFill>
                  <a:latin typeface="Apple Braille Pinpoint 8 Dot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Rechteck 5">
            <a:extLst>
              <a:ext uri="{FF2B5EF4-FFF2-40B4-BE49-F238E27FC236}">
                <a16:creationId xmlns:a16="http://schemas.microsoft.com/office/drawing/2014/main" id="{3A0959D3-8BA5-4646-B1C8-996518A28FC9}"/>
              </a:ext>
            </a:extLst>
          </p:cNvPr>
          <p:cNvSpPr/>
          <p:nvPr/>
        </p:nvSpPr>
        <p:spPr>
          <a:xfrm>
            <a:off x="7464152" y="3539586"/>
            <a:ext cx="4525599" cy="2799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b="1" dirty="0" err="1">
                <a:solidFill>
                  <a:srgbClr val="00B050"/>
                </a:solidFill>
              </a:rPr>
              <a:t>Conclusions</a:t>
            </a:r>
            <a:r>
              <a:rPr lang="pt-BR" b="1" dirty="0">
                <a:solidFill>
                  <a:srgbClr val="00B050"/>
                </a:solidFill>
              </a:rPr>
              <a:t>: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</a:rPr>
              <a:t>The </a:t>
            </a:r>
            <a:r>
              <a:rPr lang="pt-BR" sz="1500" b="1" dirty="0" err="1">
                <a:solidFill>
                  <a:schemeClr val="tx1"/>
                </a:solidFill>
              </a:rPr>
              <a:t>implementation</a:t>
            </a:r>
            <a:r>
              <a:rPr lang="pt-BR" sz="1500" b="1" dirty="0">
                <a:solidFill>
                  <a:schemeClr val="tx1"/>
                </a:solidFill>
              </a:rPr>
              <a:t> of the Montreal Protocol, leading to O</a:t>
            </a:r>
            <a:r>
              <a:rPr lang="pt-BR" sz="1500" b="1" baseline="-25000" dirty="0">
                <a:solidFill>
                  <a:schemeClr val="tx1"/>
                </a:solidFill>
              </a:rPr>
              <a:t>3</a:t>
            </a:r>
            <a:r>
              <a:rPr lang="pt-BR" sz="1500" b="1" dirty="0">
                <a:solidFill>
                  <a:schemeClr val="tx1"/>
                </a:solidFill>
              </a:rPr>
              <a:t> recovery in the stratosphere, is the primary driver of the observed O</a:t>
            </a:r>
            <a:r>
              <a:rPr lang="pt-BR" sz="1500" b="1" baseline="-25000" dirty="0">
                <a:solidFill>
                  <a:schemeClr val="tx1"/>
                </a:solidFill>
              </a:rPr>
              <a:t>3</a:t>
            </a:r>
            <a:r>
              <a:rPr lang="pt-BR" sz="1500" b="1" dirty="0">
                <a:solidFill>
                  <a:schemeClr val="tx1"/>
                </a:solidFill>
              </a:rPr>
              <a:t> increase in </a:t>
            </a:r>
            <a:r>
              <a:rPr lang="pt-BR" sz="1500" b="1" dirty="0" err="1">
                <a:solidFill>
                  <a:schemeClr val="tx1"/>
                </a:solidFill>
              </a:rPr>
              <a:t>the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upper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troposphere</a:t>
            </a:r>
            <a:r>
              <a:rPr lang="pt-BR" sz="1500" b="1" dirty="0">
                <a:solidFill>
                  <a:schemeClr val="tx1"/>
                </a:solidFill>
              </a:rPr>
              <a:t> over </a:t>
            </a:r>
            <a:r>
              <a:rPr lang="pt-BR" sz="1500" b="1" dirty="0" err="1">
                <a:solidFill>
                  <a:schemeClr val="tx1"/>
                </a:solidFill>
              </a:rPr>
              <a:t>the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study</a:t>
            </a:r>
            <a:r>
              <a:rPr lang="pt-BR" sz="1500" b="1" dirty="0">
                <a:solidFill>
                  <a:schemeClr val="tx1"/>
                </a:solidFill>
              </a:rPr>
              <a:t> region. 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</a:rPr>
              <a:t>A </a:t>
            </a:r>
            <a:r>
              <a:rPr lang="pt-BR" sz="1500" b="1" dirty="0" err="1">
                <a:solidFill>
                  <a:schemeClr val="tx1"/>
                </a:solidFill>
              </a:rPr>
              <a:t>modeling</a:t>
            </a:r>
            <a:r>
              <a:rPr lang="pt-BR" sz="1500" b="1" dirty="0">
                <a:solidFill>
                  <a:schemeClr val="tx1"/>
                </a:solidFill>
              </a:rPr>
              <a:t> study using EMAC suggests that stratospheric intrusion explains up to 90% </a:t>
            </a:r>
            <a:r>
              <a:rPr lang="pt-BR" sz="1500" b="1" dirty="0" err="1">
                <a:solidFill>
                  <a:schemeClr val="tx1"/>
                </a:solidFill>
              </a:rPr>
              <a:t>of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the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obeserved</a:t>
            </a:r>
            <a:r>
              <a:rPr lang="pt-BR" sz="1500" b="1" dirty="0">
                <a:solidFill>
                  <a:schemeClr val="tx1"/>
                </a:solidFill>
              </a:rPr>
              <a:t> O</a:t>
            </a:r>
            <a:r>
              <a:rPr lang="pt-BR" sz="1500" b="1" baseline="-25000" dirty="0">
                <a:solidFill>
                  <a:schemeClr val="tx1"/>
                </a:solidFill>
              </a:rPr>
              <a:t>3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increase</a:t>
            </a:r>
            <a:r>
              <a:rPr lang="pt-B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168B4-10CB-55E3-F130-523140A570CA}"/>
              </a:ext>
            </a:extLst>
          </p:cNvPr>
          <p:cNvSpPr txBox="1"/>
          <p:nvPr/>
        </p:nvSpPr>
        <p:spPr>
          <a:xfrm>
            <a:off x="9723232" y="1152608"/>
            <a:ext cx="223651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</a:rPr>
              <a:t>Ma et al., </a:t>
            </a:r>
            <a:r>
              <a:rPr lang="en-US" i="1" dirty="0">
                <a:solidFill>
                  <a:schemeClr val="bg1"/>
                </a:solidFill>
              </a:rPr>
              <a:t>in revision</a:t>
            </a:r>
          </a:p>
        </p:txBody>
      </p: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C33536-ABCC-2F44-ACAE-4E033635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14" y="3760631"/>
            <a:ext cx="1452219" cy="1452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F84388-96D5-CB40-92B0-D60F14D53F09}"/>
              </a:ext>
            </a:extLst>
          </p:cNvPr>
          <p:cNvSpPr txBox="1">
            <a:spLocks/>
          </p:cNvSpPr>
          <p:nvPr/>
        </p:nvSpPr>
        <p:spPr>
          <a:xfrm>
            <a:off x="4511119" y="5661248"/>
            <a:ext cx="3169762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0" dirty="0" err="1">
                <a:solidFill>
                  <a:srgbClr val="002060"/>
                </a:solidFill>
              </a:rPr>
              <a:t>Thank</a:t>
            </a:r>
            <a:r>
              <a:rPr lang="zh-CN" altLang="de-DE" sz="3600" spc="0" dirty="0">
                <a:solidFill>
                  <a:srgbClr val="002060"/>
                </a:solidFill>
              </a:rPr>
              <a:t> </a:t>
            </a:r>
            <a:r>
              <a:rPr lang="de-DE" altLang="zh-CN" sz="3600" spc="0" dirty="0" err="1">
                <a:solidFill>
                  <a:srgbClr val="002060"/>
                </a:solidFill>
              </a:rPr>
              <a:t>You</a:t>
            </a:r>
            <a:r>
              <a:rPr lang="de-DE" altLang="zh-CN" sz="3600" spc="0" dirty="0">
                <a:solidFill>
                  <a:srgbClr val="002060"/>
                </a:solidFill>
              </a:rPr>
              <a:t>!</a:t>
            </a:r>
            <a:endParaRPr lang="de-DE" sz="3600" spc="0" dirty="0">
              <a:solidFill>
                <a:srgbClr val="0020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89E75-FA7F-6843-ACC3-443889637587}"/>
              </a:ext>
            </a:extLst>
          </p:cNvPr>
          <p:cNvGrpSpPr/>
          <p:nvPr/>
        </p:nvGrpSpPr>
        <p:grpSpPr>
          <a:xfrm>
            <a:off x="179759" y="14472"/>
            <a:ext cx="3435909" cy="1162078"/>
            <a:chOff x="179759" y="14472"/>
            <a:chExt cx="3435909" cy="11620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8B2B37-66AD-3B49-BA17-E053CA79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759" y="14472"/>
              <a:ext cx="3435909" cy="9943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81CBD-DA63-EC4F-9976-BE6E66871C4D}"/>
                </a:ext>
              </a:extLst>
            </p:cNvPr>
            <p:cNvSpPr/>
            <p:nvPr/>
          </p:nvSpPr>
          <p:spPr>
            <a:xfrm>
              <a:off x="3304714" y="799819"/>
              <a:ext cx="297093" cy="37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15BFE-B592-C244-A0F6-3C80360F3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4" y="5661248"/>
            <a:ext cx="1023888" cy="1023888"/>
          </a:xfrm>
          <a:prstGeom prst="rect">
            <a:avLst/>
          </a:prstGeom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65371E80-803F-EA4D-A4FC-44A4A88B5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4714" y="3942064"/>
            <a:ext cx="10728325" cy="516756"/>
          </a:xfrm>
        </p:spPr>
        <p:txBody>
          <a:bodyPr/>
          <a:lstStyle/>
          <a:p>
            <a:r>
              <a:rPr lang="en-US" sz="2000" b="1" noProof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Apr 28 2023  I  </a:t>
            </a:r>
            <a:r>
              <a:rPr lang="en-US" sz="2000" b="1" noProof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Xiaodan</a:t>
            </a:r>
            <a:r>
              <a:rPr lang="en-US" sz="2000" b="1" noProof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Ma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4DF7AA-51A6-C644-95CF-6B0E81F745E6}"/>
              </a:ext>
            </a:extLst>
          </p:cNvPr>
          <p:cNvSpPr/>
          <p:nvPr/>
        </p:nvSpPr>
        <p:spPr>
          <a:xfrm>
            <a:off x="1574492" y="4201026"/>
            <a:ext cx="6797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Jianping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Huang, Michaela I.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Hegglin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Michael Sprenger, Patrick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Jöckel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and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Tianliang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Zhao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979A6-7935-104E-BD50-6BFACB9428B2}"/>
              </a:ext>
            </a:extLst>
          </p:cNvPr>
          <p:cNvSpPr/>
          <p:nvPr/>
        </p:nvSpPr>
        <p:spPr>
          <a:xfrm>
            <a:off x="9136997" y="68329"/>
            <a:ext cx="305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 | PICO </a:t>
            </a:r>
            <a:r>
              <a:rPr lang="de-DE" sz="2400" b="1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5.4</a:t>
            </a:r>
            <a:endParaRPr lang="de-DE" sz="2400" b="1" i="0" dirty="0">
              <a:solidFill>
                <a:srgbClr val="FF9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DDC0D0-3FCF-074D-B74B-0DD0C11BD2D4}"/>
              </a:ext>
            </a:extLst>
          </p:cNvPr>
          <p:cNvSpPr/>
          <p:nvPr/>
        </p:nvSpPr>
        <p:spPr>
          <a:xfrm>
            <a:off x="521096" y="1605087"/>
            <a:ext cx="120973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</a:pPr>
            <a:r>
              <a:rPr lang="de-DE" sz="4000" b="1" dirty="0" err="1">
                <a:solidFill>
                  <a:srgbClr val="002060"/>
                </a:solidFill>
              </a:rPr>
              <a:t>Footprints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>
                <a:solidFill>
                  <a:srgbClr val="002060"/>
                </a:solidFill>
              </a:rPr>
              <a:t>of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>
                <a:solidFill>
                  <a:srgbClr val="002060"/>
                </a:solidFill>
              </a:rPr>
              <a:t>Growing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>
                <a:solidFill>
                  <a:srgbClr val="002060"/>
                </a:solidFill>
              </a:rPr>
              <a:t>Stratospheric</a:t>
            </a:r>
            <a:r>
              <a:rPr lang="de-DE" sz="4000" b="1" dirty="0">
                <a:solidFill>
                  <a:srgbClr val="002060"/>
                </a:solidFill>
              </a:rPr>
              <a:t> Transport </a:t>
            </a:r>
            <a:r>
              <a:rPr lang="de-DE" sz="4000" b="1" dirty="0" err="1">
                <a:solidFill>
                  <a:srgbClr val="002060"/>
                </a:solidFill>
              </a:rPr>
              <a:t>Contribution</a:t>
            </a:r>
            <a:r>
              <a:rPr lang="de-DE" sz="4000" b="1" dirty="0">
                <a:solidFill>
                  <a:srgbClr val="002060"/>
                </a:solidFill>
              </a:rPr>
              <a:t> in </a:t>
            </a:r>
            <a:r>
              <a:rPr lang="de-DE" sz="4000" b="1" dirty="0" err="1">
                <a:solidFill>
                  <a:srgbClr val="002060"/>
                </a:solidFill>
              </a:rPr>
              <a:t>Tropospheric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>
                <a:solidFill>
                  <a:srgbClr val="002060"/>
                </a:solidFill>
              </a:rPr>
              <a:t>Ozone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5ED602-C5A3-444E-BD68-4365B3DCCC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92" y="5769690"/>
            <a:ext cx="622799" cy="8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227B9CD-FC82-444C-A3BC-1E466EF22172}"/>
              </a:ext>
            </a:extLst>
          </p:cNvPr>
          <p:cNvSpPr/>
          <p:nvPr/>
        </p:nvSpPr>
        <p:spPr>
          <a:xfrm>
            <a:off x="0" y="215183"/>
            <a:ext cx="12192000" cy="35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34A1B-7D88-FD4D-AFBC-F9DA07974FEE}"/>
              </a:ext>
            </a:extLst>
          </p:cNvPr>
          <p:cNvSpPr/>
          <p:nvPr/>
        </p:nvSpPr>
        <p:spPr>
          <a:xfrm>
            <a:off x="0" y="1664034"/>
            <a:ext cx="12192000" cy="4661154"/>
          </a:xfrm>
          <a:prstGeom prst="rect">
            <a:avLst/>
          </a:prstGeom>
          <a:solidFill>
            <a:srgbClr val="01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084" y="6597817"/>
            <a:ext cx="2304000" cy="90000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68D2F5-7B78-824D-AD20-A3DAA3D93E6A}"/>
              </a:ext>
            </a:extLst>
          </p:cNvPr>
          <p:cNvGrpSpPr/>
          <p:nvPr/>
        </p:nvGrpSpPr>
        <p:grpSpPr>
          <a:xfrm>
            <a:off x="0" y="-27384"/>
            <a:ext cx="2084168" cy="603825"/>
            <a:chOff x="4871864" y="5668934"/>
            <a:chExt cx="2084168" cy="6038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E966D-79CD-A24E-B54E-9D0E4559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864" y="5668934"/>
              <a:ext cx="2084168" cy="60317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3B00D7-81AB-1148-867D-396D53CDA38D}"/>
                </a:ext>
              </a:extLst>
            </p:cNvPr>
            <p:cNvSpPr/>
            <p:nvPr/>
          </p:nvSpPr>
          <p:spPr>
            <a:xfrm>
              <a:off x="6653192" y="6141568"/>
              <a:ext cx="288032" cy="13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pic>
        <p:nvPicPr>
          <p:cNvPr id="17" name="图片 20">
            <a:extLst>
              <a:ext uri="{FF2B5EF4-FFF2-40B4-BE49-F238E27FC236}">
                <a16:creationId xmlns:a16="http://schemas.microsoft.com/office/drawing/2014/main" id="{BF482F35-D3BE-8E42-86A3-5FF8AA043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64" r="37459" b="15464"/>
          <a:stretch>
            <a:fillRect/>
          </a:stretch>
        </p:blipFill>
        <p:spPr>
          <a:xfrm>
            <a:off x="300154" y="1844959"/>
            <a:ext cx="3170435" cy="3356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6A9DA-2FAE-254B-846B-93E36C71BC1D}"/>
              </a:ext>
            </a:extLst>
          </p:cNvPr>
          <p:cNvSpPr txBox="1"/>
          <p:nvPr/>
        </p:nvSpPr>
        <p:spPr>
          <a:xfrm>
            <a:off x="98236" y="591922"/>
            <a:ext cx="11995528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3200" b="1" dirty="0">
                <a:solidFill>
                  <a:srgbClr val="FFC000"/>
                </a:solidFill>
                <a:latin typeface="+mj-lt"/>
              </a:rPr>
              <a:t>Footprint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of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Growing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Stratospheric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Transport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Contribution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in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Tropospheric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rgbClr val="FFC000"/>
                </a:solidFill>
                <a:latin typeface="+mj-lt"/>
              </a:rPr>
              <a:t>Ozone</a:t>
            </a:r>
            <a:r>
              <a:rPr lang="de-DE" sz="3200" b="1" dirty="0">
                <a:solidFill>
                  <a:srgbClr val="FFC000"/>
                </a:solidFill>
                <a:latin typeface="+mj-lt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8BA7CA-8133-6D4D-90EA-A6B4FD425DA7}"/>
              </a:ext>
            </a:extLst>
          </p:cNvPr>
          <p:cNvSpPr/>
          <p:nvPr/>
        </p:nvSpPr>
        <p:spPr>
          <a:xfrm>
            <a:off x="300154" y="5201075"/>
            <a:ext cx="3170434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Ozone-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sonde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observations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3" name="文本框 24">
            <a:extLst>
              <a:ext uri="{FF2B5EF4-FFF2-40B4-BE49-F238E27FC236}">
                <a16:creationId xmlns:a16="http://schemas.microsoft.com/office/drawing/2014/main" id="{471E8E47-2CFC-B94B-89D3-9A6CAB1F9BDB}"/>
              </a:ext>
            </a:extLst>
          </p:cNvPr>
          <p:cNvSpPr txBox="1"/>
          <p:nvPr/>
        </p:nvSpPr>
        <p:spPr>
          <a:xfrm>
            <a:off x="-23904" y="5661248"/>
            <a:ext cx="4025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Source: 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CN" sz="14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woudc.org</a:t>
            </a:r>
            <a:r>
              <a:rPr lang="en-US" altLang="zh-CN" sz="1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/data/</a:t>
            </a:r>
            <a:r>
              <a:rPr lang="en-US" altLang="zh-CN" sz="14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explore.php</a:t>
            </a:r>
            <a:endParaRPr kumimoji="1" lang="zh-CN" alt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94FED-3C46-E44A-9E83-064396848FDF}"/>
              </a:ext>
            </a:extLst>
          </p:cNvPr>
          <p:cNvSpPr/>
          <p:nvPr/>
        </p:nvSpPr>
        <p:spPr>
          <a:xfrm>
            <a:off x="3944308" y="59886"/>
            <a:ext cx="633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AS3.18: Trends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tropospheric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688C7-45C5-C746-8850-AC762E0B4BB2}"/>
              </a:ext>
            </a:extLst>
          </p:cNvPr>
          <p:cNvSpPr/>
          <p:nvPr/>
        </p:nvSpPr>
        <p:spPr>
          <a:xfrm>
            <a:off x="9533353" y="115789"/>
            <a:ext cx="266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</a:t>
            </a: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 Apr | PICO </a:t>
            </a:r>
            <a:r>
              <a:rPr lang="de-DE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5.4</a:t>
            </a:r>
            <a:endParaRPr lang="de-DE" b="1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hteck 5">
            <a:extLst>
              <a:ext uri="{FF2B5EF4-FFF2-40B4-BE49-F238E27FC236}">
                <a16:creationId xmlns:a16="http://schemas.microsoft.com/office/drawing/2014/main" id="{AD04FAC8-3CF8-1042-9EC8-01C40BBF9511}"/>
              </a:ext>
            </a:extLst>
          </p:cNvPr>
          <p:cNvSpPr/>
          <p:nvPr/>
        </p:nvSpPr>
        <p:spPr>
          <a:xfrm>
            <a:off x="7389718" y="3645732"/>
            <a:ext cx="4530325" cy="225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b="1" dirty="0" err="1">
                <a:solidFill>
                  <a:srgbClr val="C00000"/>
                </a:solidFill>
              </a:rPr>
              <a:t>Scientific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 err="1">
                <a:solidFill>
                  <a:srgbClr val="C00000"/>
                </a:solidFill>
              </a:rPr>
              <a:t>questions</a:t>
            </a:r>
            <a:r>
              <a:rPr lang="pt-BR" b="1" dirty="0">
                <a:solidFill>
                  <a:srgbClr val="C00000"/>
                </a:solidFill>
              </a:rPr>
              <a:t>: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zh-CN" sz="1400" b="1" dirty="0">
                <a:solidFill>
                  <a:schemeClr val="tx1"/>
                </a:solidFill>
              </a:rPr>
              <a:t>What is the primary factor driving the observed O</a:t>
            </a:r>
            <a:r>
              <a:rPr lang="pt-BR" altLang="zh-CN" sz="1400" b="1" baseline="-25000" dirty="0">
                <a:solidFill>
                  <a:schemeClr val="tx1"/>
                </a:solidFill>
              </a:rPr>
              <a:t>3</a:t>
            </a:r>
            <a:r>
              <a:rPr lang="pt-BR" altLang="zh-CN" sz="1400" b="1" dirty="0">
                <a:solidFill>
                  <a:schemeClr val="tx1"/>
                </a:solidFill>
              </a:rPr>
              <a:t> increase: stratospheric intrusion vs. export from </a:t>
            </a:r>
            <a:r>
              <a:rPr lang="pt-BR" altLang="zh-CN" sz="1400" b="1" dirty="0" err="1">
                <a:solidFill>
                  <a:schemeClr val="tx1"/>
                </a:solidFill>
              </a:rPr>
              <a:t>the</a:t>
            </a:r>
            <a:r>
              <a:rPr lang="pt-BR" altLang="zh-CN" sz="1400" b="1" dirty="0">
                <a:solidFill>
                  <a:schemeClr val="tx1"/>
                </a:solidFill>
              </a:rPr>
              <a:t> </a:t>
            </a:r>
            <a:r>
              <a:rPr lang="pt-BR" altLang="zh-CN" sz="1400" b="1" dirty="0" err="1">
                <a:solidFill>
                  <a:schemeClr val="tx1"/>
                </a:solidFill>
              </a:rPr>
              <a:t>boundary</a:t>
            </a:r>
            <a:r>
              <a:rPr lang="pt-BR" altLang="zh-CN" sz="1400" b="1" dirty="0">
                <a:solidFill>
                  <a:schemeClr val="tx1"/>
                </a:solidFill>
              </a:rPr>
              <a:t> layer (photochemical production)?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 err="1">
                <a:solidFill>
                  <a:schemeClr val="tx1"/>
                </a:solidFill>
              </a:rPr>
              <a:t>What</a:t>
            </a:r>
            <a:r>
              <a:rPr lang="pt-BR" sz="1400" b="1" dirty="0">
                <a:solidFill>
                  <a:schemeClr val="tx1"/>
                </a:solidFill>
              </a:rPr>
              <a:t> is the percentage contribution of </a:t>
            </a:r>
            <a:r>
              <a:rPr lang="pt-BR" sz="1400" b="1" dirty="0" err="1">
                <a:solidFill>
                  <a:schemeClr val="tx1"/>
                </a:solidFill>
              </a:rPr>
              <a:t>stratospheric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intrusions</a:t>
            </a:r>
            <a:r>
              <a:rPr lang="pt-BR" sz="1400" b="1" dirty="0">
                <a:solidFill>
                  <a:schemeClr val="tx1"/>
                </a:solidFill>
              </a:rPr>
              <a:t> to the O</a:t>
            </a:r>
            <a:r>
              <a:rPr lang="pt-BR" sz="1400" b="1" baseline="-25000" dirty="0">
                <a:solidFill>
                  <a:schemeClr val="tx1"/>
                </a:solidFill>
              </a:rPr>
              <a:t>3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increase</a:t>
            </a:r>
            <a:r>
              <a:rPr lang="pt-BR" sz="1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B565752-2E45-E544-B666-FE3ED49E7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619896"/>
            <a:ext cx="3359350" cy="4545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346B2-A7C2-2342-A5E6-B1E9F1BF1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75" y="6330899"/>
            <a:ext cx="1509989" cy="433144"/>
          </a:xfrm>
          <a:prstGeom prst="rect">
            <a:avLst/>
          </a:prstGeom>
        </p:spPr>
      </p:pic>
      <p:sp>
        <p:nvSpPr>
          <p:cNvPr id="20" name="Rechteck 5">
            <a:extLst>
              <a:ext uri="{FF2B5EF4-FFF2-40B4-BE49-F238E27FC236}">
                <a16:creationId xmlns:a16="http://schemas.microsoft.com/office/drawing/2014/main" id="{AD04FAC8-3CF8-1042-9EC8-01C40BBF9511}"/>
              </a:ext>
            </a:extLst>
          </p:cNvPr>
          <p:cNvSpPr/>
          <p:nvPr/>
        </p:nvSpPr>
        <p:spPr>
          <a:xfrm>
            <a:off x="7389718" y="1721169"/>
            <a:ext cx="4530325" cy="1612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b="1" dirty="0">
                <a:solidFill>
                  <a:srgbClr val="0000FF"/>
                </a:solidFill>
              </a:rPr>
              <a:t>Observed </a:t>
            </a:r>
            <a:r>
              <a:rPr lang="pt-BR" b="1" dirty="0" err="1">
                <a:solidFill>
                  <a:srgbClr val="0000FF"/>
                </a:solidFill>
              </a:rPr>
              <a:t>Finding</a:t>
            </a:r>
            <a:r>
              <a:rPr lang="pt-BR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sz="1500" b="1" dirty="0">
                <a:solidFill>
                  <a:schemeClr val="tx1"/>
                </a:solidFill>
              </a:rPr>
              <a:t> A rapid O</a:t>
            </a:r>
            <a:r>
              <a:rPr lang="pt-BR" sz="1500" b="1" baseline="-25000" dirty="0">
                <a:solidFill>
                  <a:schemeClr val="tx1"/>
                </a:solidFill>
              </a:rPr>
              <a:t>3</a:t>
            </a:r>
            <a:r>
              <a:rPr lang="pt-BR" sz="1500" b="1" dirty="0">
                <a:solidFill>
                  <a:schemeClr val="tx1"/>
                </a:solidFill>
              </a:rPr>
              <a:t> increase in </a:t>
            </a:r>
            <a:r>
              <a:rPr lang="pt-BR" sz="1500" b="1" dirty="0" err="1">
                <a:solidFill>
                  <a:schemeClr val="tx1"/>
                </a:solidFill>
              </a:rPr>
              <a:t>the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b="1" dirty="0" err="1">
                <a:solidFill>
                  <a:schemeClr val="tx1"/>
                </a:solidFill>
              </a:rPr>
              <a:t>upper</a:t>
            </a:r>
            <a:r>
              <a:rPr lang="pt-BR" sz="1500" b="1" dirty="0">
                <a:solidFill>
                  <a:schemeClr val="tx1"/>
                </a:solidFill>
              </a:rPr>
              <a:t> troposphere over Northwestern Pacific Coastal regions (about 25-35⁰N)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874D80-FDAF-ED49-AF2E-F2BF11624B3D}"/>
              </a:ext>
            </a:extLst>
          </p:cNvPr>
          <p:cNvSpPr/>
          <p:nvPr/>
        </p:nvSpPr>
        <p:spPr>
          <a:xfrm>
            <a:off x="3907067" y="5834711"/>
            <a:ext cx="49885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>
                <a:solidFill>
                  <a:schemeClr val="tx2"/>
                </a:solidFill>
                <a:cs typeface="Times New Roman" panose="02020603050405020304" pitchFamily="18" charset="0"/>
              </a:rPr>
              <a:t>*p &lt; 0.01</a:t>
            </a:r>
            <a:endParaRPr lang="de-DE" sz="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1D7D07-8FE4-4C4B-9242-2B9E1EBF8948}"/>
              </a:ext>
            </a:extLst>
          </p:cNvPr>
          <p:cNvSpPr/>
          <p:nvPr/>
        </p:nvSpPr>
        <p:spPr>
          <a:xfrm>
            <a:off x="4156494" y="6165304"/>
            <a:ext cx="25090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cs typeface="Times New Roman" panose="02020603050405020304" pitchFamily="18" charset="0"/>
              </a:rPr>
              <a:t>SS: spring, summer (3-8)  AW: autumn. Winter (9-12-2)</a:t>
            </a:r>
            <a:endParaRPr lang="de-DE" sz="7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F858C-B49E-5162-07F3-93A8D8BD33DA}"/>
              </a:ext>
            </a:extLst>
          </p:cNvPr>
          <p:cNvSpPr txBox="1"/>
          <p:nvPr/>
        </p:nvSpPr>
        <p:spPr>
          <a:xfrm>
            <a:off x="9723232" y="1152608"/>
            <a:ext cx="223651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>
                <a:solidFill>
                  <a:schemeClr val="bg1"/>
                </a:solidFill>
              </a:rPr>
              <a:t>Ma et al., </a:t>
            </a:r>
            <a:r>
              <a:rPr lang="en-US" i="1" dirty="0">
                <a:solidFill>
                  <a:schemeClr val="bg1"/>
                </a:solidFill>
              </a:rPr>
              <a:t>in revision</a:t>
            </a:r>
          </a:p>
        </p:txBody>
      </p:sp>
    </p:spTree>
    <p:extLst>
      <p:ext uri="{BB962C8B-B14F-4D97-AF65-F5344CB8AC3E}">
        <p14:creationId xmlns:p14="http://schemas.microsoft.com/office/powerpoint/2010/main" val="44956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2DB3F715-0D41-544A-B568-7751F73E07F9}"/>
              </a:ext>
            </a:extLst>
          </p:cNvPr>
          <p:cNvSpPr/>
          <p:nvPr/>
        </p:nvSpPr>
        <p:spPr>
          <a:xfrm>
            <a:off x="-18661" y="134059"/>
            <a:ext cx="12192000" cy="35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ADAF9CD-F615-5044-8822-16617EE2375F}"/>
              </a:ext>
            </a:extLst>
          </p:cNvPr>
          <p:cNvSpPr/>
          <p:nvPr/>
        </p:nvSpPr>
        <p:spPr>
          <a:xfrm>
            <a:off x="0" y="1768541"/>
            <a:ext cx="12192000" cy="4661154"/>
          </a:xfrm>
          <a:prstGeom prst="rect">
            <a:avLst/>
          </a:prstGeom>
          <a:solidFill>
            <a:srgbClr val="01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688C7-45C5-C746-8850-AC762E0B4BB2}"/>
              </a:ext>
            </a:extLst>
          </p:cNvPr>
          <p:cNvSpPr/>
          <p:nvPr/>
        </p:nvSpPr>
        <p:spPr>
          <a:xfrm>
            <a:off x="9879064" y="60541"/>
            <a:ext cx="233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 | PICO </a:t>
            </a:r>
            <a:r>
              <a:rPr lang="de-DE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5.4</a:t>
            </a:r>
            <a:endParaRPr lang="de-DE" b="1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82E12A-27B3-0B4A-BC59-BC6EB8C35A91}"/>
              </a:ext>
            </a:extLst>
          </p:cNvPr>
          <p:cNvSpPr/>
          <p:nvPr/>
        </p:nvSpPr>
        <p:spPr>
          <a:xfrm>
            <a:off x="342213" y="572104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NimbusRomNo9L"/>
              </a:rPr>
              <a:t>P1: 2000-2008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0CB9E4-CE5F-6F4C-B1ED-C39E36EAB83A}"/>
              </a:ext>
            </a:extLst>
          </p:cNvPr>
          <p:cNvSpPr/>
          <p:nvPr/>
        </p:nvSpPr>
        <p:spPr>
          <a:xfrm>
            <a:off x="2058558" y="553988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NimbusRomNo9L"/>
              </a:rPr>
              <a:t>P2: 2009-2017</a:t>
            </a:r>
            <a:endParaRPr lang="en-GB" sz="16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627F75D-8601-B94A-9B8A-AAE4CEFF3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1" y="913259"/>
            <a:ext cx="1751310" cy="1371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9F8D6FD-FFD9-1144-A361-2FFDF3AD7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18" y="908720"/>
            <a:ext cx="1751310" cy="1371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F86992-7CC6-4E44-97C3-39EB5ED72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9" y="2294098"/>
            <a:ext cx="1751310" cy="137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B78A12E-7E9E-B348-B978-9E95290DE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04" y="2279785"/>
            <a:ext cx="1751310" cy="1371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A9185F-DB0F-A348-BDFE-9CD48BE05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64" y="5007895"/>
            <a:ext cx="1751310" cy="1371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2651E92-5B09-2F41-9676-2DC8EFA34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" y="3652091"/>
            <a:ext cx="1751310" cy="1371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1BC0C3-3297-F440-B4BA-372992EDD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02" y="3657844"/>
            <a:ext cx="1751309" cy="1371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9ED230-3E3D-9245-872A-8C91055C3E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1" y="5007895"/>
            <a:ext cx="1751310" cy="13716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9FB16A3-AB21-5241-A687-DB2B3878735E}"/>
              </a:ext>
            </a:extLst>
          </p:cNvPr>
          <p:cNvSpPr/>
          <p:nvPr/>
        </p:nvSpPr>
        <p:spPr>
          <a:xfrm>
            <a:off x="979906" y="957248"/>
            <a:ext cx="1548822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NimbusRomNo9L"/>
              </a:rPr>
              <a:t>Hong Kong (22</a:t>
            </a:r>
            <a:r>
              <a:rPr lang="en-US" sz="1200" b="1" baseline="30000" dirty="0">
                <a:latin typeface="NimbusRomNo9L"/>
              </a:rPr>
              <a:t>o</a:t>
            </a:r>
            <a:r>
              <a:rPr lang="en-US" sz="1200" b="1" dirty="0">
                <a:latin typeface="NimbusRomNo9L"/>
              </a:rPr>
              <a:t>N) </a:t>
            </a:r>
            <a:endParaRPr lang="en-GB" sz="12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A1C9DF-82C7-9A41-8A6E-0DE83F3467B9}"/>
              </a:ext>
            </a:extLst>
          </p:cNvPr>
          <p:cNvSpPr/>
          <p:nvPr/>
        </p:nvSpPr>
        <p:spPr>
          <a:xfrm>
            <a:off x="1184581" y="2458704"/>
            <a:ext cx="104868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NimbusRomNo9L"/>
              </a:rPr>
              <a:t>Naha (26</a:t>
            </a:r>
            <a:r>
              <a:rPr lang="en-US" sz="1200" b="1" baseline="30000" dirty="0">
                <a:latin typeface="NimbusRomNo9L"/>
              </a:rPr>
              <a:t>o</a:t>
            </a:r>
            <a:r>
              <a:rPr lang="en-US" sz="1200" b="1" dirty="0">
                <a:latin typeface="NimbusRomNo9L"/>
              </a:rPr>
              <a:t>N)</a:t>
            </a:r>
            <a:endParaRPr lang="en-GB" sz="12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B58120-971E-4E4E-BC82-F866E2EE349F}"/>
              </a:ext>
            </a:extLst>
          </p:cNvPr>
          <p:cNvSpPr/>
          <p:nvPr/>
        </p:nvSpPr>
        <p:spPr>
          <a:xfrm>
            <a:off x="1101853" y="3628252"/>
            <a:ext cx="129535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NimbusRomNo9L"/>
              </a:rPr>
              <a:t>Tsukuba (36</a:t>
            </a:r>
            <a:r>
              <a:rPr lang="en-US" sz="1200" b="1" baseline="30000" dirty="0">
                <a:latin typeface="NimbusRomNo9L"/>
              </a:rPr>
              <a:t>o</a:t>
            </a:r>
            <a:r>
              <a:rPr lang="en-US" sz="1200" b="1" dirty="0">
                <a:latin typeface="NimbusRomNo9L"/>
              </a:rPr>
              <a:t>N)</a:t>
            </a:r>
            <a:endParaRPr lang="en-GB" sz="1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D9743-36AE-CA40-A501-DA312B453A9C}"/>
              </a:ext>
            </a:extLst>
          </p:cNvPr>
          <p:cNvSpPr/>
          <p:nvPr/>
        </p:nvSpPr>
        <p:spPr>
          <a:xfrm>
            <a:off x="1015242" y="5070841"/>
            <a:ext cx="129875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NimbusRomNo9L"/>
              </a:rPr>
              <a:t>Sapporo (43</a:t>
            </a:r>
            <a:r>
              <a:rPr lang="en-US" sz="1200" b="1" baseline="30000" dirty="0">
                <a:latin typeface="NimbusRomNo9L"/>
              </a:rPr>
              <a:t>o</a:t>
            </a:r>
            <a:r>
              <a:rPr lang="en-US" sz="1200" b="1" dirty="0">
                <a:latin typeface="NimbusRomNo9L"/>
              </a:rPr>
              <a:t>N)</a:t>
            </a:r>
            <a:endParaRPr lang="en-GB" sz="1200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9D34A30-7743-EC42-B1B2-8D5E82C5B8BE}"/>
              </a:ext>
            </a:extLst>
          </p:cNvPr>
          <p:cNvGrpSpPr/>
          <p:nvPr/>
        </p:nvGrpSpPr>
        <p:grpSpPr>
          <a:xfrm>
            <a:off x="3925416" y="908720"/>
            <a:ext cx="4114800" cy="2651760"/>
            <a:chOff x="3806648" y="590299"/>
            <a:chExt cx="4099328" cy="262018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C639C3E-5822-E94D-A8C8-EA92E5ED9855}"/>
                </a:ext>
              </a:extLst>
            </p:cNvPr>
            <p:cNvGrpSpPr/>
            <p:nvPr/>
          </p:nvGrpSpPr>
          <p:grpSpPr>
            <a:xfrm>
              <a:off x="3806648" y="590299"/>
              <a:ext cx="4099328" cy="2620188"/>
              <a:chOff x="6747315" y="486101"/>
              <a:chExt cx="4099328" cy="262018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475BC78-F2AA-3A49-AC7A-46CBC50AD7B9}"/>
                  </a:ext>
                </a:extLst>
              </p:cNvPr>
              <p:cNvGrpSpPr/>
              <p:nvPr/>
            </p:nvGrpSpPr>
            <p:grpSpPr>
              <a:xfrm>
                <a:off x="6747315" y="486101"/>
                <a:ext cx="4099328" cy="2620188"/>
                <a:chOff x="5487487" y="270589"/>
                <a:chExt cx="4099328" cy="2620188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58F1657-A4F4-A54B-AAC6-B9DB38B975CB}"/>
                    </a:ext>
                  </a:extLst>
                </p:cNvPr>
                <p:cNvGrpSpPr/>
                <p:nvPr/>
              </p:nvGrpSpPr>
              <p:grpSpPr>
                <a:xfrm>
                  <a:off x="5487487" y="270589"/>
                  <a:ext cx="4099328" cy="2620188"/>
                  <a:chOff x="5487487" y="270589"/>
                  <a:chExt cx="4099328" cy="2620188"/>
                </a:xfrm>
              </p:grpSpPr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9A7C89B2-5889-3B4F-A420-959790A1B2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87487" y="270589"/>
                    <a:ext cx="4099328" cy="26201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E627CE6-2651-EE49-B860-5140B3CA27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22056" y="904740"/>
                    <a:ext cx="0" cy="103131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solid"/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0F7E5F51-61BE-7148-9B99-CED65B3AF0C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722056" y="1891705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62C379F4-FC14-8347-B5A5-CF08BB8B0F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02237" y="187262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CFF364-86D4-D74D-BED4-DB2BF61416E2}"/>
                    </a:ext>
                  </a:extLst>
                </p:cNvPr>
                <p:cNvSpPr/>
                <p:nvPr/>
              </p:nvSpPr>
              <p:spPr>
                <a:xfrm>
                  <a:off x="6510903" y="666028"/>
                  <a:ext cx="2901820" cy="33855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  <a:prstDash val="dash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latin typeface="Times New Roman" panose="02020603050405020304" pitchFamily="18" charset="0"/>
                    </a:rPr>
                    <a:t>Start of The Montreal Protocol</a:t>
                  </a:r>
                  <a:endParaRPr lang="de-DE" sz="1600" b="1" dirty="0"/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6243B8-1B99-D949-BAF6-555064D39256}"/>
                  </a:ext>
                </a:extLst>
              </p:cNvPr>
              <p:cNvSpPr/>
              <p:nvPr/>
            </p:nvSpPr>
            <p:spPr>
              <a:xfrm>
                <a:off x="8738264" y="2337651"/>
                <a:ext cx="18934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b="1" dirty="0">
                    <a:solidFill>
                      <a:srgbClr val="C00000"/>
                    </a:solidFill>
                  </a:rPr>
                  <a:t>“</a:t>
                </a:r>
                <a:r>
                  <a:rPr lang="de-DE" sz="1600" b="1" dirty="0" err="1">
                    <a:solidFill>
                      <a:srgbClr val="C00000"/>
                    </a:solidFill>
                  </a:rPr>
                  <a:t>ozone</a:t>
                </a:r>
                <a:r>
                  <a:rPr lang="de-DE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600" b="1" dirty="0" err="1">
                    <a:solidFill>
                      <a:srgbClr val="C00000"/>
                    </a:solidFill>
                  </a:rPr>
                  <a:t>recovery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”</a:t>
                </a:r>
                <a:endParaRPr lang="de-DE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3A0E97-26CC-504C-A0BD-FF85582168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1398" y="2614575"/>
              <a:ext cx="245334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92418A-ECC8-434F-8E09-9248E2223B52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6" y="3717032"/>
            <a:ext cx="4114800" cy="2651760"/>
            <a:chOff x="9007255" y="3486652"/>
            <a:chExt cx="3104229" cy="213052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EFC6197-1454-FA43-8F21-AB465DEFF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255" y="3486652"/>
              <a:ext cx="3104229" cy="213052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0501D5B-1C02-E840-875D-5DE1ABF655C8}"/>
                </a:ext>
              </a:extLst>
            </p:cNvPr>
            <p:cNvSpPr/>
            <p:nvPr/>
          </p:nvSpPr>
          <p:spPr>
            <a:xfrm>
              <a:off x="9428405" y="3909852"/>
              <a:ext cx="63671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Apple Braille Pinpoint 8 Dot" pitchFamily="2" charset="0"/>
                  <a:cs typeface="Times New Roman" panose="02020603050405020304" pitchFamily="18" charset="0"/>
                </a:rPr>
                <a:t>p &lt; 0.01</a:t>
              </a:r>
              <a:endParaRPr lang="de-DE" sz="900" b="1" dirty="0">
                <a:solidFill>
                  <a:srgbClr val="FF0000"/>
                </a:solidFill>
                <a:latin typeface="Apple Braille Pinpoint 8 Dot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86EC7E18-B94C-5045-A20D-A8FB64C65A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5385" y="6424856"/>
            <a:ext cx="1509989" cy="433144"/>
          </a:xfrm>
          <a:prstGeom prst="rect">
            <a:avLst/>
          </a:prstGeom>
        </p:spPr>
      </p:pic>
      <p:sp>
        <p:nvSpPr>
          <p:cNvPr id="91" name="Rechteck 5">
            <a:extLst>
              <a:ext uri="{FF2B5EF4-FFF2-40B4-BE49-F238E27FC236}">
                <a16:creationId xmlns:a16="http://schemas.microsoft.com/office/drawing/2014/main" id="{0A6C4F61-A459-494C-B881-F6EEF584CBAB}"/>
              </a:ext>
            </a:extLst>
          </p:cNvPr>
          <p:cNvSpPr/>
          <p:nvPr/>
        </p:nvSpPr>
        <p:spPr>
          <a:xfrm>
            <a:off x="8291901" y="908720"/>
            <a:ext cx="3754799" cy="269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b="1" dirty="0" err="1">
                <a:solidFill>
                  <a:srgbClr val="00B050"/>
                </a:solidFill>
              </a:rPr>
              <a:t>Conclusions</a:t>
            </a:r>
            <a:r>
              <a:rPr lang="pt-BR" b="1" dirty="0">
                <a:solidFill>
                  <a:srgbClr val="00B050"/>
                </a:solidFill>
              </a:rPr>
              <a:t>: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1"/>
                </a:solidFill>
              </a:rPr>
              <a:t>The </a:t>
            </a:r>
            <a:r>
              <a:rPr lang="pt-BR" sz="1400" b="1" dirty="0" err="1">
                <a:solidFill>
                  <a:schemeClr val="tx1"/>
                </a:solidFill>
              </a:rPr>
              <a:t>implementation</a:t>
            </a:r>
            <a:r>
              <a:rPr lang="pt-BR" sz="1400" b="1" dirty="0">
                <a:solidFill>
                  <a:schemeClr val="tx1"/>
                </a:solidFill>
              </a:rPr>
              <a:t> of the Montreal Protocol, leading to O</a:t>
            </a:r>
            <a:r>
              <a:rPr lang="pt-BR" sz="1400" b="1" baseline="-25000" dirty="0">
                <a:solidFill>
                  <a:schemeClr val="tx1"/>
                </a:solidFill>
              </a:rPr>
              <a:t>3</a:t>
            </a:r>
            <a:r>
              <a:rPr lang="pt-BR" sz="1400" b="1" dirty="0">
                <a:solidFill>
                  <a:schemeClr val="tx1"/>
                </a:solidFill>
              </a:rPr>
              <a:t> recovery in the stratosphere, is the primary driver of the observed O</a:t>
            </a:r>
            <a:r>
              <a:rPr lang="pt-BR" sz="1400" b="1" baseline="-25000" dirty="0">
                <a:solidFill>
                  <a:schemeClr val="tx1"/>
                </a:solidFill>
              </a:rPr>
              <a:t>3</a:t>
            </a:r>
            <a:r>
              <a:rPr lang="pt-BR" sz="1400" b="1" dirty="0">
                <a:solidFill>
                  <a:schemeClr val="tx1"/>
                </a:solidFill>
              </a:rPr>
              <a:t> increase in </a:t>
            </a:r>
            <a:r>
              <a:rPr lang="pt-BR" sz="1400" b="1" dirty="0" err="1">
                <a:solidFill>
                  <a:schemeClr val="tx1"/>
                </a:solidFill>
              </a:rPr>
              <a:t>the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upper</a:t>
            </a:r>
            <a:r>
              <a:rPr lang="pt-BR" sz="1400" b="1" dirty="0">
                <a:solidFill>
                  <a:schemeClr val="tx1"/>
                </a:solidFill>
              </a:rPr>
              <a:t> troposhere over </a:t>
            </a:r>
            <a:r>
              <a:rPr lang="pt-BR" sz="1400" b="1" dirty="0" err="1">
                <a:solidFill>
                  <a:schemeClr val="tx1"/>
                </a:solidFill>
              </a:rPr>
              <a:t>the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study</a:t>
            </a:r>
            <a:r>
              <a:rPr lang="pt-BR" sz="1400" b="1" dirty="0">
                <a:solidFill>
                  <a:schemeClr val="tx1"/>
                </a:solidFill>
              </a:rPr>
              <a:t> regions. </a:t>
            </a:r>
          </a:p>
          <a:p>
            <a:pPr marL="180975" indent="-1809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1"/>
                </a:solidFill>
              </a:rPr>
              <a:t>A modeling study using EMAC suggests that </a:t>
            </a:r>
            <a:r>
              <a:rPr lang="pt-BR" sz="1400" b="1" dirty="0" err="1">
                <a:solidFill>
                  <a:schemeClr val="tx1"/>
                </a:solidFill>
              </a:rPr>
              <a:t>stratospheric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intrusion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explains</a:t>
            </a:r>
            <a:r>
              <a:rPr lang="pt-BR" sz="1400" b="1" dirty="0">
                <a:solidFill>
                  <a:schemeClr val="tx1"/>
                </a:solidFill>
              </a:rPr>
              <a:t> up to 90% </a:t>
            </a:r>
            <a:r>
              <a:rPr lang="pt-BR" sz="1400" b="1" dirty="0" err="1">
                <a:solidFill>
                  <a:schemeClr val="tx1"/>
                </a:solidFill>
              </a:rPr>
              <a:t>of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the</a:t>
            </a:r>
            <a:r>
              <a:rPr lang="pt-BR" sz="1400" b="1" dirty="0">
                <a:solidFill>
                  <a:schemeClr val="tx1"/>
                </a:solidFill>
              </a:rPr>
              <a:t> O</a:t>
            </a:r>
            <a:r>
              <a:rPr lang="pt-BR" sz="1400" b="1" baseline="-25000" dirty="0">
                <a:solidFill>
                  <a:schemeClr val="tx1"/>
                </a:solidFill>
              </a:rPr>
              <a:t>3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>
                <a:solidFill>
                  <a:schemeClr val="tx1"/>
                </a:solidFill>
              </a:rPr>
              <a:t>increase</a:t>
            </a:r>
            <a:r>
              <a:rPr lang="pt-BR" sz="1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A93A0D5-7603-2448-AF77-2C48482729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99" y="6591688"/>
            <a:ext cx="2154221" cy="19388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BDA35CB-1ADD-AB44-A457-C84A3A6633DB}"/>
              </a:ext>
            </a:extLst>
          </p:cNvPr>
          <p:cNvSpPr/>
          <p:nvPr/>
        </p:nvSpPr>
        <p:spPr>
          <a:xfrm>
            <a:off x="228711" y="6361583"/>
            <a:ext cx="3130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NimbusRomNo9L"/>
              </a:rPr>
              <a:t>Month-height distribution of ozone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C28F4E-DDC5-D248-BB4B-F96BAEE116EE}"/>
              </a:ext>
            </a:extLst>
          </p:cNvPr>
          <p:cNvGrpSpPr/>
          <p:nvPr/>
        </p:nvGrpSpPr>
        <p:grpSpPr>
          <a:xfrm>
            <a:off x="0" y="-27384"/>
            <a:ext cx="1778491" cy="514705"/>
            <a:chOff x="4871864" y="5668934"/>
            <a:chExt cx="1778491" cy="51470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4A4B50-4EDF-EA4F-9ACD-0F4485CAE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71864" y="5668934"/>
              <a:ext cx="1778491" cy="514705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9F18E6-D187-CE4E-9D54-88A3654B7D3F}"/>
                </a:ext>
              </a:extLst>
            </p:cNvPr>
            <p:cNvSpPr/>
            <p:nvPr/>
          </p:nvSpPr>
          <p:spPr>
            <a:xfrm>
              <a:off x="6362323" y="6050937"/>
              <a:ext cx="288032" cy="13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C26538-41FC-BC45-8A49-4A33CC65A187}"/>
              </a:ext>
            </a:extLst>
          </p:cNvPr>
          <p:cNvGrpSpPr>
            <a:grpSpLocks/>
          </p:cNvGrpSpPr>
          <p:nvPr/>
        </p:nvGrpSpPr>
        <p:grpSpPr>
          <a:xfrm>
            <a:off x="8284739" y="3749728"/>
            <a:ext cx="3754800" cy="2631600"/>
            <a:chOff x="6305800" y="4314459"/>
            <a:chExt cx="2916522" cy="236845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98589B-3E13-A140-9C48-719FB74AFDBA}"/>
                </a:ext>
              </a:extLst>
            </p:cNvPr>
            <p:cNvGrpSpPr/>
            <p:nvPr/>
          </p:nvGrpSpPr>
          <p:grpSpPr>
            <a:xfrm>
              <a:off x="6305800" y="4314459"/>
              <a:ext cx="2916522" cy="2368451"/>
              <a:chOff x="5929968" y="944303"/>
              <a:chExt cx="2916522" cy="2368451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626979D-453B-E147-855A-D371E5D3A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968" y="944303"/>
                <a:ext cx="2916522" cy="2368451"/>
              </a:xfrm>
              <a:prstGeom prst="rect">
                <a:avLst/>
              </a:prstGeom>
            </p:spPr>
          </p:pic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0AD27E6-D858-9948-8700-5FA705C1411B}"/>
                  </a:ext>
                </a:extLst>
              </p:cNvPr>
              <p:cNvSpPr/>
              <p:nvPr/>
            </p:nvSpPr>
            <p:spPr>
              <a:xfrm>
                <a:off x="6177560" y="1697719"/>
                <a:ext cx="2258458" cy="386393"/>
              </a:xfrm>
              <a:custGeom>
                <a:avLst/>
                <a:gdLst>
                  <a:gd name="connsiteX0" fmla="*/ 0 w 2258458"/>
                  <a:gd name="connsiteY0" fmla="*/ 386393 h 386393"/>
                  <a:gd name="connsiteX1" fmla="*/ 220337 w 2258458"/>
                  <a:gd name="connsiteY1" fmla="*/ 353342 h 386393"/>
                  <a:gd name="connsiteX2" fmla="*/ 495759 w 2258458"/>
                  <a:gd name="connsiteY2" fmla="*/ 320292 h 386393"/>
                  <a:gd name="connsiteX3" fmla="*/ 694062 w 2258458"/>
                  <a:gd name="connsiteY3" fmla="*/ 265207 h 386393"/>
                  <a:gd name="connsiteX4" fmla="*/ 936433 w 2258458"/>
                  <a:gd name="connsiteY4" fmla="*/ 121988 h 386393"/>
                  <a:gd name="connsiteX5" fmla="*/ 1134737 w 2258458"/>
                  <a:gd name="connsiteY5" fmla="*/ 44870 h 386393"/>
                  <a:gd name="connsiteX6" fmla="*/ 1255923 w 2258458"/>
                  <a:gd name="connsiteY6" fmla="*/ 803 h 386393"/>
                  <a:gd name="connsiteX7" fmla="*/ 1377108 w 2258458"/>
                  <a:gd name="connsiteY7" fmla="*/ 22836 h 386393"/>
                  <a:gd name="connsiteX8" fmla="*/ 1564395 w 2258458"/>
                  <a:gd name="connsiteY8" fmla="*/ 99954 h 386393"/>
                  <a:gd name="connsiteX9" fmla="*/ 1740665 w 2258458"/>
                  <a:gd name="connsiteY9" fmla="*/ 188089 h 386393"/>
                  <a:gd name="connsiteX10" fmla="*/ 1961002 w 2258458"/>
                  <a:gd name="connsiteY10" fmla="*/ 254191 h 386393"/>
                  <a:gd name="connsiteX11" fmla="*/ 2159306 w 2258458"/>
                  <a:gd name="connsiteY11" fmla="*/ 309275 h 386393"/>
                  <a:gd name="connsiteX12" fmla="*/ 2258458 w 2258458"/>
                  <a:gd name="connsiteY12" fmla="*/ 375376 h 38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8458" h="386393">
                    <a:moveTo>
                      <a:pt x="0" y="386393"/>
                    </a:moveTo>
                    <a:cubicBezTo>
                      <a:pt x="68855" y="375376"/>
                      <a:pt x="137711" y="364359"/>
                      <a:pt x="220337" y="353342"/>
                    </a:cubicBezTo>
                    <a:cubicBezTo>
                      <a:pt x="302964" y="342325"/>
                      <a:pt x="416805" y="334981"/>
                      <a:pt x="495759" y="320292"/>
                    </a:cubicBezTo>
                    <a:cubicBezTo>
                      <a:pt x="574713" y="305603"/>
                      <a:pt x="620616" y="298258"/>
                      <a:pt x="694062" y="265207"/>
                    </a:cubicBezTo>
                    <a:cubicBezTo>
                      <a:pt x="767508" y="232156"/>
                      <a:pt x="862987" y="158711"/>
                      <a:pt x="936433" y="121988"/>
                    </a:cubicBezTo>
                    <a:cubicBezTo>
                      <a:pt x="1009879" y="85265"/>
                      <a:pt x="1081489" y="65067"/>
                      <a:pt x="1134737" y="44870"/>
                    </a:cubicBezTo>
                    <a:cubicBezTo>
                      <a:pt x="1187985" y="24673"/>
                      <a:pt x="1215528" y="4475"/>
                      <a:pt x="1255923" y="803"/>
                    </a:cubicBezTo>
                    <a:cubicBezTo>
                      <a:pt x="1296318" y="-2869"/>
                      <a:pt x="1325696" y="6311"/>
                      <a:pt x="1377108" y="22836"/>
                    </a:cubicBezTo>
                    <a:cubicBezTo>
                      <a:pt x="1428520" y="39361"/>
                      <a:pt x="1503802" y="72412"/>
                      <a:pt x="1564395" y="99954"/>
                    </a:cubicBezTo>
                    <a:cubicBezTo>
                      <a:pt x="1624988" y="127496"/>
                      <a:pt x="1674564" y="162383"/>
                      <a:pt x="1740665" y="188089"/>
                    </a:cubicBezTo>
                    <a:cubicBezTo>
                      <a:pt x="1806766" y="213795"/>
                      <a:pt x="1891229" y="233993"/>
                      <a:pt x="1961002" y="254191"/>
                    </a:cubicBezTo>
                    <a:cubicBezTo>
                      <a:pt x="2030776" y="274389"/>
                      <a:pt x="2109730" y="289078"/>
                      <a:pt x="2159306" y="309275"/>
                    </a:cubicBezTo>
                    <a:cubicBezTo>
                      <a:pt x="2208882" y="329472"/>
                      <a:pt x="2233670" y="352424"/>
                      <a:pt x="2258458" y="37537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B7C4D-1FB5-BC45-97AC-6B7B07DF6463}"/>
                </a:ext>
              </a:extLst>
            </p:cNvPr>
            <p:cNvSpPr/>
            <p:nvPr/>
          </p:nvSpPr>
          <p:spPr>
            <a:xfrm>
              <a:off x="7196803" y="5120353"/>
              <a:ext cx="572821" cy="3339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solidFill>
                  <a:srgbClr val="C00000"/>
                </a:solidFill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C4A13A7-9017-7C4C-9D1D-36F0A56EC43F}"/>
              </a:ext>
            </a:extLst>
          </p:cNvPr>
          <p:cNvSpPr/>
          <p:nvPr/>
        </p:nvSpPr>
        <p:spPr>
          <a:xfrm>
            <a:off x="8645245" y="3785778"/>
            <a:ext cx="180421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mbusRomNo9L"/>
              </a:rPr>
              <a:t>EMAC O</a:t>
            </a:r>
            <a:r>
              <a:rPr lang="en-US" b="1" baseline="-25000" dirty="0">
                <a:solidFill>
                  <a:srgbClr val="002060"/>
                </a:solidFill>
                <a:latin typeface="NimbusRomNo9L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NimbusRomNo9L"/>
              </a:rPr>
              <a:t>s: P2-P1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8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89E75-FA7F-6843-ACC3-443889637587}"/>
              </a:ext>
            </a:extLst>
          </p:cNvPr>
          <p:cNvGrpSpPr/>
          <p:nvPr/>
        </p:nvGrpSpPr>
        <p:grpSpPr>
          <a:xfrm>
            <a:off x="179759" y="14472"/>
            <a:ext cx="3435909" cy="1162078"/>
            <a:chOff x="179759" y="14472"/>
            <a:chExt cx="3435909" cy="11620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8B2B37-66AD-3B49-BA17-E053CA79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759" y="14472"/>
              <a:ext cx="3435909" cy="9943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81CBD-DA63-EC4F-9976-BE6E66871C4D}"/>
                </a:ext>
              </a:extLst>
            </p:cNvPr>
            <p:cNvSpPr/>
            <p:nvPr/>
          </p:nvSpPr>
          <p:spPr>
            <a:xfrm>
              <a:off x="3304714" y="799819"/>
              <a:ext cx="297093" cy="37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15BFE-B592-C244-A0F6-3C80360F3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0971"/>
            <a:ext cx="777530" cy="7775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979A6-7935-104E-BD50-6BFACB9428B2}"/>
              </a:ext>
            </a:extLst>
          </p:cNvPr>
          <p:cNvSpPr/>
          <p:nvPr/>
        </p:nvSpPr>
        <p:spPr>
          <a:xfrm>
            <a:off x="9115111" y="141186"/>
            <a:ext cx="305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 | PICO </a:t>
            </a:r>
            <a:r>
              <a:rPr lang="de-DE" sz="2400" b="1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5.4</a:t>
            </a:r>
            <a:endParaRPr lang="de-DE" sz="2400" b="1" i="0" dirty="0">
              <a:solidFill>
                <a:srgbClr val="FF9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D7741-A05C-E246-AFA1-FFA084A59044}"/>
              </a:ext>
            </a:extLst>
          </p:cNvPr>
          <p:cNvSpPr/>
          <p:nvPr/>
        </p:nvSpPr>
        <p:spPr>
          <a:xfrm>
            <a:off x="0" y="3356992"/>
            <a:ext cx="12192000" cy="216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B68DD-8EFC-AB44-8023-5DC6CFECDF53}"/>
              </a:ext>
            </a:extLst>
          </p:cNvPr>
          <p:cNvSpPr/>
          <p:nvPr/>
        </p:nvSpPr>
        <p:spPr>
          <a:xfrm>
            <a:off x="0" y="956143"/>
            <a:ext cx="12192000" cy="196718"/>
          </a:xfrm>
          <a:prstGeom prst="rect">
            <a:avLst/>
          </a:prstGeom>
          <a:solidFill>
            <a:srgbClr val="01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>
              <a:solidFill>
                <a:srgbClr val="002060"/>
              </a:solidFill>
            </a:endParaRPr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67A8187D-4DEA-5148-9308-4FE04CC7F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8" y="1794191"/>
            <a:ext cx="5632220" cy="3844682"/>
          </a:xfrm>
          <a:prstGeom prst="rect">
            <a:avLst/>
          </a:prstGeom>
        </p:spPr>
      </p:pic>
      <p:sp>
        <p:nvSpPr>
          <p:cNvPr id="20" name="矩形 12">
            <a:extLst>
              <a:ext uri="{FF2B5EF4-FFF2-40B4-BE49-F238E27FC236}">
                <a16:creationId xmlns:a16="http://schemas.microsoft.com/office/drawing/2014/main" id="{013634A4-8EE5-4945-9875-C0CEEC944077}"/>
              </a:ext>
            </a:extLst>
          </p:cNvPr>
          <p:cNvSpPr/>
          <p:nvPr/>
        </p:nvSpPr>
        <p:spPr>
          <a:xfrm>
            <a:off x="1165883" y="1308837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data quality control</a:t>
            </a:r>
            <a:endParaRPr lang="zh-CN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AA88B9-47A5-3A4E-A5CB-5AB53A1B63EC}"/>
              </a:ext>
            </a:extLst>
          </p:cNvPr>
          <p:cNvSpPr txBox="1"/>
          <p:nvPr/>
        </p:nvSpPr>
        <p:spPr>
          <a:xfrm>
            <a:off x="7102385" y="1336281"/>
            <a:ext cx="359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de-DE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 O</a:t>
            </a:r>
            <a:r>
              <a:rPr lang="de-DE" altLang="zh-CN" sz="2400" b="1" kern="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de-DE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sz="2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01160F-4A57-8F45-8522-43F9DFD78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815" y="1859406"/>
            <a:ext cx="2554541" cy="70788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4313230-CDA3-0A46-8CAD-D202612B8219}"/>
              </a:ext>
            </a:extLst>
          </p:cNvPr>
          <p:cNvSpPr/>
          <p:nvPr/>
        </p:nvSpPr>
        <p:spPr>
          <a:xfrm>
            <a:off x="7671263" y="2924710"/>
            <a:ext cx="4257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:</a:t>
            </a:r>
            <a:r>
              <a:rPr lang="de-DE" sz="1400" dirty="0"/>
              <a:t> </a:t>
            </a:r>
            <a:r>
              <a:rPr lang="en-GB" sz="1400" dirty="0"/>
              <a:t>the 380K cross-</a:t>
            </a:r>
            <a:r>
              <a:rPr lang="en-GB" sz="1400" dirty="0" err="1"/>
              <a:t>isentrope</a:t>
            </a:r>
            <a:r>
              <a:rPr lang="en-GB" sz="1400" dirty="0"/>
              <a:t> ozone mass flux</a:t>
            </a:r>
            <a:r>
              <a:rPr lang="de-DE" altLang="zh-CN" sz="1400" dirty="0"/>
              <a:t>, </a:t>
            </a:r>
            <a:r>
              <a:rPr lang="de-DE" altLang="zh-CN" sz="1400" dirty="0" err="1"/>
              <a:t>calculated</a:t>
            </a:r>
            <a:r>
              <a:rPr lang="de-DE" altLang="zh-CN" sz="1400" dirty="0"/>
              <a:t> </a:t>
            </a:r>
            <a:r>
              <a:rPr lang="de-DE" altLang="zh-CN" sz="1400" dirty="0" err="1"/>
              <a:t>by</a:t>
            </a:r>
            <a:r>
              <a:rPr lang="de-DE" altLang="zh-CN" sz="1400" dirty="0"/>
              <a:t> </a:t>
            </a:r>
            <a:r>
              <a:rPr lang="de-DE" altLang="zh-CN" sz="1400" dirty="0" err="1"/>
              <a:t>the</a:t>
            </a:r>
            <a:r>
              <a:rPr lang="de-DE" altLang="zh-CN" sz="1400" dirty="0"/>
              <a:t> </a:t>
            </a:r>
            <a:r>
              <a:rPr lang="de-DE" altLang="zh-CN" sz="1400" dirty="0" err="1"/>
              <a:t>diabatic</a:t>
            </a:r>
            <a:r>
              <a:rPr lang="de-DE" altLang="zh-CN" sz="1400" dirty="0"/>
              <a:t> </a:t>
            </a:r>
            <a:r>
              <a:rPr lang="de-DE" altLang="zh-CN" sz="1400" dirty="0" err="1"/>
              <a:t>heating</a:t>
            </a:r>
            <a:r>
              <a:rPr lang="de-DE" altLang="zh-CN" sz="1400" dirty="0"/>
              <a:t> rate (𝑄) </a:t>
            </a:r>
            <a:r>
              <a:rPr lang="de-DE" altLang="zh-CN" sz="1400" dirty="0" err="1"/>
              <a:t>and</a:t>
            </a:r>
            <a:r>
              <a:rPr lang="de-DE" altLang="zh-CN" sz="1400" dirty="0"/>
              <a:t> </a:t>
            </a:r>
            <a:r>
              <a:rPr lang="de-DE" altLang="zh-CN" sz="1400" dirty="0" err="1"/>
              <a:t>the</a:t>
            </a:r>
            <a:r>
              <a:rPr lang="de-DE" altLang="zh-CN" sz="1400" dirty="0"/>
              <a:t> </a:t>
            </a:r>
            <a:r>
              <a:rPr lang="de-DE" altLang="zh-CN" sz="1400" dirty="0" err="1"/>
              <a:t>isentropic</a:t>
            </a:r>
            <a:r>
              <a:rPr lang="de-DE" altLang="zh-CN" sz="1400" dirty="0"/>
              <a:t> </a:t>
            </a:r>
            <a:r>
              <a:rPr lang="de-DE" altLang="zh-CN" sz="1400" dirty="0" err="1"/>
              <a:t>density</a:t>
            </a:r>
            <a:r>
              <a:rPr lang="de-DE" altLang="zh-CN" sz="1400" dirty="0"/>
              <a:t> (𝜎). </a:t>
            </a:r>
            <a:r>
              <a:rPr lang="en-GB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C0F899-F9B6-014E-B33F-6C4378E9D633}"/>
                  </a:ext>
                </a:extLst>
              </p:cNvPr>
              <p:cNvSpPr/>
              <p:nvPr/>
            </p:nvSpPr>
            <p:spPr>
              <a:xfrm>
                <a:off x="7102385" y="2966821"/>
                <a:ext cx="701089" cy="390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380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C0F899-F9B6-014E-B33F-6C4378E9D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85" y="2966821"/>
                <a:ext cx="701089" cy="390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B5C351-411D-E445-964E-44BDE3D95838}"/>
                  </a:ext>
                </a:extLst>
              </p:cNvPr>
              <p:cNvSpPr/>
              <p:nvPr/>
            </p:nvSpPr>
            <p:spPr>
              <a:xfrm>
                <a:off x="7122712" y="4117365"/>
                <a:ext cx="53617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B5C351-411D-E445-964E-44BDE3D95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2" y="4117365"/>
                <a:ext cx="536172" cy="501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0EFFE49-75E7-8D41-B8A3-CA8F2E3E847F}"/>
              </a:ext>
            </a:extLst>
          </p:cNvPr>
          <p:cNvSpPr/>
          <p:nvPr/>
        </p:nvSpPr>
        <p:spPr>
          <a:xfrm>
            <a:off x="7715434" y="3898173"/>
            <a:ext cx="4420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: the change rate of O</a:t>
            </a:r>
            <a:r>
              <a:rPr lang="en-GB" sz="1400" baseline="-250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GB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mass in the lowermost stratosphere (LMS)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between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380 K isentrope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tropopause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which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is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defined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3.5 potential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vorticity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unit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(PVU)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isentropic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surface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(Wang </a:t>
            </a:r>
            <a:r>
              <a:rPr lang="de-DE" altLang="zh-CN" sz="1400" dirty="0" err="1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 Fu, 2021, </a:t>
            </a:r>
            <a:r>
              <a:rPr lang="de-DE" altLang="zh-CN" sz="1400" u="sng" dirty="0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https://</a:t>
            </a:r>
            <a:r>
              <a:rPr lang="de-DE" altLang="zh-CN" sz="1400" u="sng" dirty="0" err="1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doi.org</a:t>
            </a:r>
            <a:r>
              <a:rPr lang="de-DE" altLang="zh-CN" sz="1400" u="sng" dirty="0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/10.1029/2021JD035159</a:t>
            </a:r>
            <a:r>
              <a:rPr lang="de-DE" altLang="zh-CN" sz="1400" dirty="0"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). </a:t>
            </a:r>
            <a:r>
              <a:rPr lang="de-DE" sz="1400" dirty="0"/>
              <a:t> </a:t>
            </a:r>
            <a:endParaRPr lang="en-GB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1DC429-3451-BE42-85D3-989209DCAF68}"/>
              </a:ext>
            </a:extLst>
          </p:cNvPr>
          <p:cNvSpPr/>
          <p:nvPr/>
        </p:nvSpPr>
        <p:spPr>
          <a:xfrm>
            <a:off x="7244815" y="5209201"/>
            <a:ext cx="473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Data used: MERRA2 reanalysis </a:t>
            </a:r>
          </a:p>
          <a:p>
            <a:r>
              <a:rPr lang="en-GB" sz="1400" u="sng" dirty="0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https://</a:t>
            </a:r>
            <a:r>
              <a:rPr lang="en-GB" sz="1400" u="sng" dirty="0" err="1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gmao.gsfc.nasa.gov</a:t>
            </a:r>
            <a:r>
              <a:rPr lang="en-GB" sz="1400" u="sng" dirty="0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/reanalysis/MERRA-2/</a:t>
            </a:r>
            <a:r>
              <a:rPr lang="en-GB" sz="1400" u="sng" dirty="0" err="1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data_access</a:t>
            </a:r>
            <a:r>
              <a:rPr lang="en-GB" sz="1400" u="sng" dirty="0">
                <a:solidFill>
                  <a:schemeClr val="tx2"/>
                </a:solidFill>
                <a:latin typeface="Myriad Pro"/>
                <a:ea typeface="SimSun" panose="02010600030101010101" pitchFamily="2" charset="-122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7C2BE1-5C7F-DC47-B8BB-AE7C0BC923E6}"/>
              </a:ext>
            </a:extLst>
          </p:cNvPr>
          <p:cNvSpPr/>
          <p:nvPr/>
        </p:nvSpPr>
        <p:spPr>
          <a:xfrm>
            <a:off x="1040882" y="5817082"/>
            <a:ext cx="5682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Reference</a:t>
            </a:r>
            <a:r>
              <a:rPr lang="de-DE" sz="1400" dirty="0"/>
              <a:t>: (Liao et al., 2020, </a:t>
            </a:r>
            <a:r>
              <a:rPr lang="de-DE" sz="1400" u="sng" dirty="0">
                <a:solidFill>
                  <a:schemeClr val="tx2"/>
                </a:solidFill>
              </a:rPr>
              <a:t>https://</a:t>
            </a:r>
            <a:r>
              <a:rPr lang="de-DE" sz="1400" u="sng" dirty="0" err="1">
                <a:solidFill>
                  <a:schemeClr val="tx2"/>
                </a:solidFill>
              </a:rPr>
              <a:t>doi.org</a:t>
            </a:r>
            <a:r>
              <a:rPr lang="de-DE" sz="1400" u="sng" dirty="0">
                <a:solidFill>
                  <a:schemeClr val="tx2"/>
                </a:solidFill>
              </a:rPr>
              <a:t>/10.1029/2020JD033054 </a:t>
            </a:r>
            <a:r>
              <a:rPr lang="de-DE" sz="1400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7D662-2FD5-3747-A874-C8A18747DF53}"/>
              </a:ext>
            </a:extLst>
          </p:cNvPr>
          <p:cNvSpPr/>
          <p:nvPr/>
        </p:nvSpPr>
        <p:spPr>
          <a:xfrm>
            <a:off x="7130666" y="2646903"/>
            <a:ext cx="2483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Positive: downward transport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A36A2-0F3C-FB41-BBB6-B07853590EE7}"/>
              </a:ext>
            </a:extLst>
          </p:cNvPr>
          <p:cNvSpPr/>
          <p:nvPr/>
        </p:nvSpPr>
        <p:spPr>
          <a:xfrm>
            <a:off x="8899512" y="2105722"/>
            <a:ext cx="220824" cy="27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4B6E2-BAB6-C741-AF13-BDFDF971550D}"/>
                  </a:ext>
                </a:extLst>
              </p:cNvPr>
              <p:cNvSpPr txBox="1"/>
              <p:nvPr/>
            </p:nvSpPr>
            <p:spPr>
              <a:xfrm>
                <a:off x="8591564" y="2069193"/>
                <a:ext cx="779624" cy="350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4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4B6E2-BAB6-C741-AF13-BDFDF9715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64" y="2069193"/>
                <a:ext cx="779624" cy="3508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3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C5C28CC-7514-1442-B37A-07D61E93A1ED}"/>
              </a:ext>
            </a:extLst>
          </p:cNvPr>
          <p:cNvSpPr/>
          <p:nvPr/>
        </p:nvSpPr>
        <p:spPr>
          <a:xfrm>
            <a:off x="9784534" y="5484919"/>
            <a:ext cx="2407466" cy="125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89E75-FA7F-6843-ACC3-443889637587}"/>
              </a:ext>
            </a:extLst>
          </p:cNvPr>
          <p:cNvGrpSpPr/>
          <p:nvPr/>
        </p:nvGrpSpPr>
        <p:grpSpPr>
          <a:xfrm>
            <a:off x="179759" y="14472"/>
            <a:ext cx="3435909" cy="1162078"/>
            <a:chOff x="179759" y="14472"/>
            <a:chExt cx="3435909" cy="11620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8B2B37-66AD-3B49-BA17-E053CA793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759" y="14472"/>
              <a:ext cx="3435909" cy="9943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81CBD-DA63-EC4F-9976-BE6E66871C4D}"/>
                </a:ext>
              </a:extLst>
            </p:cNvPr>
            <p:cNvSpPr/>
            <p:nvPr/>
          </p:nvSpPr>
          <p:spPr>
            <a:xfrm>
              <a:off x="3304714" y="799819"/>
              <a:ext cx="297093" cy="376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979A6-7935-104E-BD50-6BFACB9428B2}"/>
              </a:ext>
            </a:extLst>
          </p:cNvPr>
          <p:cNvSpPr/>
          <p:nvPr/>
        </p:nvSpPr>
        <p:spPr>
          <a:xfrm>
            <a:off x="9100673" y="153619"/>
            <a:ext cx="305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AS3.18 | PICO </a:t>
            </a:r>
            <a:r>
              <a:rPr lang="de-DE" sz="2400" b="1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r>
              <a:rPr lang="de-DE" sz="24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5.4</a:t>
            </a:r>
            <a:endParaRPr lang="de-DE" sz="2400" b="1" i="0" dirty="0">
              <a:solidFill>
                <a:srgbClr val="FF9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D7741-A05C-E246-AFA1-FFA084A59044}"/>
              </a:ext>
            </a:extLst>
          </p:cNvPr>
          <p:cNvSpPr/>
          <p:nvPr/>
        </p:nvSpPr>
        <p:spPr>
          <a:xfrm>
            <a:off x="0" y="3279657"/>
            <a:ext cx="12192000" cy="216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B68DD-8EFC-AB44-8023-5DC6CFECDF53}"/>
              </a:ext>
            </a:extLst>
          </p:cNvPr>
          <p:cNvSpPr/>
          <p:nvPr/>
        </p:nvSpPr>
        <p:spPr>
          <a:xfrm>
            <a:off x="0" y="956143"/>
            <a:ext cx="12192000" cy="196718"/>
          </a:xfrm>
          <a:prstGeom prst="rect">
            <a:avLst/>
          </a:prstGeom>
          <a:solidFill>
            <a:srgbClr val="01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>
              <a:solidFill>
                <a:srgbClr val="002060"/>
              </a:solidFill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013634A4-8EE5-4945-9875-C0CEEC944077}"/>
              </a:ext>
            </a:extLst>
          </p:cNvPr>
          <p:cNvSpPr/>
          <p:nvPr/>
        </p:nvSpPr>
        <p:spPr>
          <a:xfrm>
            <a:off x="179759" y="1286822"/>
            <a:ext cx="552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introduction of climate model EMAC</a:t>
            </a:r>
            <a:endParaRPr lang="zh-CN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855E15-07C8-AB43-9DB1-ED0BE690684A}"/>
              </a:ext>
            </a:extLst>
          </p:cNvPr>
          <p:cNvSpPr/>
          <p:nvPr/>
        </p:nvSpPr>
        <p:spPr>
          <a:xfrm>
            <a:off x="231093" y="3876291"/>
            <a:ext cx="5699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2060"/>
                </a:solidFill>
              </a:rPr>
              <a:t>Time </a:t>
            </a:r>
            <a:r>
              <a:rPr lang="de-DE" sz="1600" b="1" dirty="0" err="1">
                <a:solidFill>
                  <a:srgbClr val="002060"/>
                </a:solidFill>
              </a:rPr>
              <a:t>period</a:t>
            </a:r>
            <a:r>
              <a:rPr lang="de-DE" sz="1600" b="1" dirty="0">
                <a:solidFill>
                  <a:srgbClr val="002060"/>
                </a:solidFill>
              </a:rPr>
              <a:t>: </a:t>
            </a:r>
            <a:r>
              <a:rPr lang="de-DE" sz="1600" dirty="0" err="1"/>
              <a:t>Hindcast</a:t>
            </a:r>
            <a:r>
              <a:rPr lang="de-DE" sz="1600" dirty="0"/>
              <a:t> </a:t>
            </a:r>
            <a:r>
              <a:rPr lang="de-DE" sz="1600" dirty="0" err="1"/>
              <a:t>simulations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specified</a:t>
            </a:r>
            <a:r>
              <a:rPr lang="de-DE" sz="1600" dirty="0"/>
              <a:t> </a:t>
            </a:r>
            <a:r>
              <a:rPr lang="de-DE" sz="1600" dirty="0" err="1"/>
              <a:t>dynamics</a:t>
            </a:r>
            <a:r>
              <a:rPr lang="de-DE" sz="1600" dirty="0"/>
              <a:t> (1979–20</a:t>
            </a:r>
            <a:r>
              <a:rPr lang="de-DE" altLang="zh-CN" sz="1600" dirty="0"/>
              <a:t>19</a:t>
            </a:r>
            <a:r>
              <a:rPr lang="de-DE" sz="1600" dirty="0"/>
              <a:t>), i.e. </a:t>
            </a:r>
            <a:r>
              <a:rPr lang="de-DE" sz="1600" dirty="0" err="1"/>
              <a:t>nudged</a:t>
            </a:r>
            <a:r>
              <a:rPr lang="de-DE" sz="1600" dirty="0"/>
              <a:t> </a:t>
            </a:r>
            <a:r>
              <a:rPr lang="de-DE" sz="1600" dirty="0" err="1"/>
              <a:t>towards</a:t>
            </a:r>
            <a:r>
              <a:rPr lang="de-DE" sz="1600" dirty="0"/>
              <a:t> ERA-Interim </a:t>
            </a:r>
            <a:r>
              <a:rPr lang="de-DE" sz="1600" dirty="0" err="1"/>
              <a:t>reanalysis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. The time </a:t>
            </a:r>
            <a:r>
              <a:rPr lang="de-DE" sz="1600" dirty="0" err="1"/>
              <a:t>step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was 720 s.</a:t>
            </a:r>
          </a:p>
          <a:p>
            <a:endParaRPr lang="de-DE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B1B3C9-D75D-2246-AB7A-59A1A304488E}"/>
              </a:ext>
            </a:extLst>
          </p:cNvPr>
          <p:cNvSpPr/>
          <p:nvPr/>
        </p:nvSpPr>
        <p:spPr>
          <a:xfrm>
            <a:off x="233600" y="1817806"/>
            <a:ext cx="607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2060"/>
                </a:solidFill>
              </a:rPr>
              <a:t>Full</a:t>
            </a:r>
            <a:r>
              <a:rPr lang="de-DE" sz="1600" b="1" dirty="0">
                <a:solidFill>
                  <a:srgbClr val="002060"/>
                </a:solidFill>
              </a:rPr>
              <a:t> </a:t>
            </a:r>
            <a:r>
              <a:rPr lang="de-DE" sz="1600" b="1" dirty="0" err="1">
                <a:solidFill>
                  <a:srgbClr val="002060"/>
                </a:solidFill>
              </a:rPr>
              <a:t>name</a:t>
            </a:r>
            <a:r>
              <a:rPr lang="de-DE" sz="1600" b="1" dirty="0">
                <a:solidFill>
                  <a:srgbClr val="002060"/>
                </a:solidFill>
              </a:rPr>
              <a:t>: </a:t>
            </a:r>
            <a:r>
              <a:rPr lang="de-DE" sz="1600" dirty="0"/>
              <a:t>The European </a:t>
            </a:r>
            <a:r>
              <a:rPr lang="de-DE" sz="1600" dirty="0" err="1"/>
              <a:t>Centre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Medium-Range </a:t>
            </a:r>
            <a:r>
              <a:rPr lang="de-DE" sz="1600" dirty="0" err="1"/>
              <a:t>Weather</a:t>
            </a:r>
            <a:r>
              <a:rPr lang="de-DE" sz="1600" dirty="0"/>
              <a:t> Forecasts – Hamburg (ECHAM)/Modular Earth </a:t>
            </a:r>
            <a:r>
              <a:rPr lang="de-DE" sz="1600" dirty="0" err="1"/>
              <a:t>Submodel</a:t>
            </a:r>
            <a:r>
              <a:rPr lang="de-DE" sz="1600" dirty="0"/>
              <a:t> System (</a:t>
            </a:r>
            <a:r>
              <a:rPr lang="de-DE" sz="1600" dirty="0" err="1"/>
              <a:t>MESSy</a:t>
            </a:r>
            <a:r>
              <a:rPr lang="de-DE" sz="1600" dirty="0"/>
              <a:t>) </a:t>
            </a:r>
            <a:r>
              <a:rPr lang="de-DE" sz="1600" dirty="0" err="1"/>
              <a:t>Atmospheric</a:t>
            </a:r>
            <a:r>
              <a:rPr lang="de-DE" sz="1600" dirty="0"/>
              <a:t> Chemistry (EMAC) </a:t>
            </a:r>
            <a:r>
              <a:rPr lang="de-DE" sz="1600" dirty="0" err="1"/>
              <a:t>model</a:t>
            </a:r>
            <a:endParaRPr lang="de-DE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5F4DAE-5B3F-854D-B4AB-D5ECA0EECE45}"/>
              </a:ext>
            </a:extLst>
          </p:cNvPr>
          <p:cNvSpPr/>
          <p:nvPr/>
        </p:nvSpPr>
        <p:spPr>
          <a:xfrm>
            <a:off x="231093" y="2864158"/>
            <a:ext cx="585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2060"/>
                </a:solidFill>
              </a:rPr>
              <a:t>Capability</a:t>
            </a:r>
            <a:r>
              <a:rPr lang="de-DE" sz="1600" b="1" dirty="0">
                <a:solidFill>
                  <a:srgbClr val="002060"/>
                </a:solidFill>
              </a:rPr>
              <a:t>: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chemistry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dynamics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stratosphere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troposphere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being</a:t>
            </a:r>
            <a:r>
              <a:rPr lang="de-DE" sz="1600" dirty="0"/>
              <a:t> </a:t>
            </a:r>
            <a:r>
              <a:rPr lang="de-DE" sz="1600" dirty="0" err="1"/>
              <a:t>studied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modelled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a 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entity</a:t>
            </a:r>
            <a:r>
              <a:rPr lang="de-DE" sz="16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D93DF-EAC9-8940-A7ED-88380E1D3BC1}"/>
              </a:ext>
            </a:extLst>
          </p:cNvPr>
          <p:cNvSpPr/>
          <p:nvPr/>
        </p:nvSpPr>
        <p:spPr>
          <a:xfrm>
            <a:off x="231093" y="6255349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Reference</a:t>
            </a:r>
            <a:r>
              <a:rPr lang="de-DE" sz="1400" dirty="0"/>
              <a:t>: </a:t>
            </a:r>
            <a:r>
              <a:rPr lang="de-DE" sz="1400" dirty="0" err="1"/>
              <a:t>Jöckel</a:t>
            </a:r>
            <a:r>
              <a:rPr lang="de-DE" sz="1400" dirty="0"/>
              <a:t> et al., </a:t>
            </a:r>
            <a:r>
              <a:rPr lang="de-DE" altLang="zh-CN" sz="1400" dirty="0"/>
              <a:t>2016,</a:t>
            </a:r>
            <a:endParaRPr lang="de-DE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AE9BB9-0F90-B548-AAF0-B23DB5D9607A}"/>
              </a:ext>
            </a:extLst>
          </p:cNvPr>
          <p:cNvSpPr/>
          <p:nvPr/>
        </p:nvSpPr>
        <p:spPr>
          <a:xfrm>
            <a:off x="233230" y="4812848"/>
            <a:ext cx="4566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srgbClr val="002060"/>
                </a:solidFill>
              </a:rPr>
              <a:t>Spatial</a:t>
            </a:r>
            <a:r>
              <a:rPr lang="de-DE" sz="1600" b="1" dirty="0">
                <a:solidFill>
                  <a:srgbClr val="002060"/>
                </a:solidFill>
              </a:rPr>
              <a:t> </a:t>
            </a:r>
            <a:r>
              <a:rPr lang="de-DE" sz="1600" b="1" dirty="0" err="1">
                <a:solidFill>
                  <a:srgbClr val="002060"/>
                </a:solidFill>
              </a:rPr>
              <a:t>resolution</a:t>
            </a:r>
            <a:r>
              <a:rPr lang="de-DE" sz="1600" b="1" dirty="0">
                <a:solidFill>
                  <a:srgbClr val="002060"/>
                </a:solidFill>
              </a:rPr>
              <a:t>: </a:t>
            </a:r>
            <a:r>
              <a:rPr lang="de-DE" sz="1600" dirty="0"/>
              <a:t>T42 (</a:t>
            </a:r>
            <a:r>
              <a:rPr lang="de-DE" sz="1600" dirty="0" err="1"/>
              <a:t>triangular</a:t>
            </a:r>
            <a:r>
              <a:rPr lang="de-DE" sz="1600" dirty="0"/>
              <a:t>) </a:t>
            </a: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de-DE" sz="1600" dirty="0" err="1"/>
              <a:t>resolution</a:t>
            </a:r>
            <a:r>
              <a:rPr lang="de-DE" sz="1600" dirty="0"/>
              <a:t>;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 </a:t>
            </a:r>
            <a:r>
              <a:rPr lang="de-DE" sz="1600" dirty="0" err="1"/>
              <a:t>quadratic</a:t>
            </a:r>
            <a:r>
              <a:rPr lang="de-DE" sz="1600" dirty="0"/>
              <a:t> </a:t>
            </a:r>
            <a:r>
              <a:rPr lang="de-DE" sz="1600" dirty="0" err="1"/>
              <a:t>Gaussian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2.8</a:t>
            </a:r>
            <a:r>
              <a:rPr lang="de-DE" sz="2000" baseline="30000" dirty="0"/>
              <a:t>◦</a:t>
            </a:r>
            <a:r>
              <a:rPr lang="de-DE" sz="1600" dirty="0"/>
              <a:t>× 2.8</a:t>
            </a:r>
            <a:r>
              <a:rPr lang="de-DE" sz="2000" baseline="30000" dirty="0"/>
              <a:t>◦</a:t>
            </a:r>
            <a:r>
              <a:rPr lang="de-DE" sz="1600" baseline="30000" dirty="0"/>
              <a:t> </a:t>
            </a:r>
            <a:r>
              <a:rPr lang="de-DE" sz="1600" dirty="0"/>
              <a:t>in </a:t>
            </a:r>
            <a:r>
              <a:rPr lang="de-DE" sz="1600" dirty="0" err="1"/>
              <a:t>latitude</a:t>
            </a:r>
            <a:r>
              <a:rPr lang="de-DE" sz="1600" dirty="0"/>
              <a:t> and </a:t>
            </a:r>
            <a:r>
              <a:rPr lang="de-DE" sz="1600" dirty="0" err="1"/>
              <a:t>longitude</a:t>
            </a:r>
            <a:r>
              <a:rPr lang="de-DE" sz="1600" dirty="0"/>
              <a:t>); </a:t>
            </a:r>
            <a:r>
              <a:rPr lang="de-DE" sz="1600" dirty="0" err="1"/>
              <a:t>Vertical</a:t>
            </a:r>
            <a:r>
              <a:rPr lang="de-DE" sz="1600" dirty="0"/>
              <a:t>: 90 (L90MA)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levels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1000hPa </a:t>
            </a:r>
            <a:r>
              <a:rPr lang="de-DE" sz="1600" dirty="0" err="1"/>
              <a:t>to</a:t>
            </a:r>
            <a:r>
              <a:rPr lang="de-DE" sz="1600" dirty="0"/>
              <a:t> 0.01hPa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3486CB-9CCA-D140-A622-A1527C7B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896" y="4510608"/>
            <a:ext cx="1104191" cy="1737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DE7B2F-BBD1-FD4B-B223-4AA669F5D8C5}"/>
              </a:ext>
            </a:extLst>
          </p:cNvPr>
          <p:cNvSpPr/>
          <p:nvPr/>
        </p:nvSpPr>
        <p:spPr>
          <a:xfrm>
            <a:off x="7645485" y="1160893"/>
            <a:ext cx="40671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performance </a:t>
            </a:r>
            <a:r>
              <a:rPr lang="en-US" altLang="zh-CN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altLang="zh-CN" sz="2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Observations</a:t>
            </a:r>
          </a:p>
          <a:p>
            <a:pPr algn="ctr"/>
            <a:r>
              <a:rPr lang="en-US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Ozone in Tsukuba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B036DC-E927-A843-9F61-08CB15DAD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41" y="1790446"/>
            <a:ext cx="1754884" cy="137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DD6017-507E-2B40-A790-10DF70E98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97" y="3238297"/>
            <a:ext cx="1754884" cy="137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373E44-160C-1C48-B822-2CC454521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97" y="4641284"/>
            <a:ext cx="1736481" cy="1375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968FED-4064-2B4D-9FE9-6D45478BF4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91" y="4660657"/>
            <a:ext cx="1693428" cy="1375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B16FE97-F9B8-2F43-A8E1-438510D11F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03" y="3234371"/>
            <a:ext cx="1712370" cy="1375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B4BF11-3EE3-854E-9453-9E012FAC421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01" y="1818466"/>
            <a:ext cx="1712370" cy="1375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0FAA42-28A3-A043-AD40-04E0A78D7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1347" y="6405529"/>
            <a:ext cx="1509989" cy="433144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F7C71ED-1ED8-064D-B950-B089130729FE}"/>
              </a:ext>
            </a:extLst>
          </p:cNvPr>
          <p:cNvSpPr/>
          <p:nvPr/>
        </p:nvSpPr>
        <p:spPr>
          <a:xfrm>
            <a:off x="8129559" y="2185699"/>
            <a:ext cx="1337094" cy="324300"/>
          </a:xfrm>
          <a:custGeom>
            <a:avLst/>
            <a:gdLst>
              <a:gd name="connsiteX0" fmla="*/ 0 w 1337094"/>
              <a:gd name="connsiteY0" fmla="*/ 324300 h 324300"/>
              <a:gd name="connsiteX1" fmla="*/ 129396 w 1337094"/>
              <a:gd name="connsiteY1" fmla="*/ 263915 h 324300"/>
              <a:gd name="connsiteX2" fmla="*/ 215661 w 1337094"/>
              <a:gd name="connsiteY2" fmla="*/ 263915 h 324300"/>
              <a:gd name="connsiteX3" fmla="*/ 431321 w 1337094"/>
              <a:gd name="connsiteY3" fmla="*/ 134519 h 324300"/>
              <a:gd name="connsiteX4" fmla="*/ 612476 w 1337094"/>
              <a:gd name="connsiteY4" fmla="*/ 65508 h 324300"/>
              <a:gd name="connsiteX5" fmla="*/ 741872 w 1337094"/>
              <a:gd name="connsiteY5" fmla="*/ 13749 h 324300"/>
              <a:gd name="connsiteX6" fmla="*/ 836762 w 1337094"/>
              <a:gd name="connsiteY6" fmla="*/ 5123 h 324300"/>
              <a:gd name="connsiteX7" fmla="*/ 983411 w 1337094"/>
              <a:gd name="connsiteY7" fmla="*/ 82761 h 324300"/>
              <a:gd name="connsiteX8" fmla="*/ 1026544 w 1337094"/>
              <a:gd name="connsiteY8" fmla="*/ 117266 h 324300"/>
              <a:gd name="connsiteX9" fmla="*/ 1095555 w 1337094"/>
              <a:gd name="connsiteY9" fmla="*/ 134519 h 324300"/>
              <a:gd name="connsiteX10" fmla="*/ 1190445 w 1337094"/>
              <a:gd name="connsiteY10" fmla="*/ 186278 h 324300"/>
              <a:gd name="connsiteX11" fmla="*/ 1285336 w 1337094"/>
              <a:gd name="connsiteY11" fmla="*/ 238036 h 324300"/>
              <a:gd name="connsiteX12" fmla="*/ 1337094 w 1337094"/>
              <a:gd name="connsiteY12" fmla="*/ 281168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094" h="324300">
                <a:moveTo>
                  <a:pt x="0" y="324300"/>
                </a:moveTo>
                <a:cubicBezTo>
                  <a:pt x="46726" y="299139"/>
                  <a:pt x="93453" y="273979"/>
                  <a:pt x="129396" y="263915"/>
                </a:cubicBezTo>
                <a:cubicBezTo>
                  <a:pt x="165339" y="253851"/>
                  <a:pt x="165340" y="285481"/>
                  <a:pt x="215661" y="263915"/>
                </a:cubicBezTo>
                <a:cubicBezTo>
                  <a:pt x="265982" y="242349"/>
                  <a:pt x="365185" y="167587"/>
                  <a:pt x="431321" y="134519"/>
                </a:cubicBezTo>
                <a:cubicBezTo>
                  <a:pt x="497457" y="101451"/>
                  <a:pt x="560718" y="85636"/>
                  <a:pt x="612476" y="65508"/>
                </a:cubicBezTo>
                <a:cubicBezTo>
                  <a:pt x="664234" y="45380"/>
                  <a:pt x="704491" y="23813"/>
                  <a:pt x="741872" y="13749"/>
                </a:cubicBezTo>
                <a:cubicBezTo>
                  <a:pt x="779253" y="3685"/>
                  <a:pt x="796506" y="-6379"/>
                  <a:pt x="836762" y="5123"/>
                </a:cubicBezTo>
                <a:cubicBezTo>
                  <a:pt x="877019" y="16625"/>
                  <a:pt x="983411" y="82761"/>
                  <a:pt x="983411" y="82761"/>
                </a:cubicBezTo>
                <a:cubicBezTo>
                  <a:pt x="1015041" y="101451"/>
                  <a:pt x="1007853" y="108640"/>
                  <a:pt x="1026544" y="117266"/>
                </a:cubicBezTo>
                <a:cubicBezTo>
                  <a:pt x="1045235" y="125892"/>
                  <a:pt x="1068238" y="123017"/>
                  <a:pt x="1095555" y="134519"/>
                </a:cubicBezTo>
                <a:cubicBezTo>
                  <a:pt x="1122872" y="146021"/>
                  <a:pt x="1190445" y="186278"/>
                  <a:pt x="1190445" y="186278"/>
                </a:cubicBezTo>
                <a:lnTo>
                  <a:pt x="1285336" y="238036"/>
                </a:lnTo>
                <a:cubicBezTo>
                  <a:pt x="1309777" y="253851"/>
                  <a:pt x="1323435" y="267509"/>
                  <a:pt x="1337094" y="28116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40DD5F69-49A6-4140-92E4-EA93C73E1552}"/>
              </a:ext>
            </a:extLst>
          </p:cNvPr>
          <p:cNvSpPr/>
          <p:nvPr/>
        </p:nvSpPr>
        <p:spPr>
          <a:xfrm>
            <a:off x="8170439" y="3597671"/>
            <a:ext cx="1337094" cy="324300"/>
          </a:xfrm>
          <a:custGeom>
            <a:avLst/>
            <a:gdLst>
              <a:gd name="connsiteX0" fmla="*/ 0 w 1337094"/>
              <a:gd name="connsiteY0" fmla="*/ 324300 h 324300"/>
              <a:gd name="connsiteX1" fmla="*/ 129396 w 1337094"/>
              <a:gd name="connsiteY1" fmla="*/ 263915 h 324300"/>
              <a:gd name="connsiteX2" fmla="*/ 215661 w 1337094"/>
              <a:gd name="connsiteY2" fmla="*/ 263915 h 324300"/>
              <a:gd name="connsiteX3" fmla="*/ 431321 w 1337094"/>
              <a:gd name="connsiteY3" fmla="*/ 134519 h 324300"/>
              <a:gd name="connsiteX4" fmla="*/ 612476 w 1337094"/>
              <a:gd name="connsiteY4" fmla="*/ 65508 h 324300"/>
              <a:gd name="connsiteX5" fmla="*/ 741872 w 1337094"/>
              <a:gd name="connsiteY5" fmla="*/ 13749 h 324300"/>
              <a:gd name="connsiteX6" fmla="*/ 836762 w 1337094"/>
              <a:gd name="connsiteY6" fmla="*/ 5123 h 324300"/>
              <a:gd name="connsiteX7" fmla="*/ 983411 w 1337094"/>
              <a:gd name="connsiteY7" fmla="*/ 82761 h 324300"/>
              <a:gd name="connsiteX8" fmla="*/ 1026544 w 1337094"/>
              <a:gd name="connsiteY8" fmla="*/ 117266 h 324300"/>
              <a:gd name="connsiteX9" fmla="*/ 1095555 w 1337094"/>
              <a:gd name="connsiteY9" fmla="*/ 134519 h 324300"/>
              <a:gd name="connsiteX10" fmla="*/ 1190445 w 1337094"/>
              <a:gd name="connsiteY10" fmla="*/ 186278 h 324300"/>
              <a:gd name="connsiteX11" fmla="*/ 1285336 w 1337094"/>
              <a:gd name="connsiteY11" fmla="*/ 238036 h 324300"/>
              <a:gd name="connsiteX12" fmla="*/ 1337094 w 1337094"/>
              <a:gd name="connsiteY12" fmla="*/ 281168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094" h="324300">
                <a:moveTo>
                  <a:pt x="0" y="324300"/>
                </a:moveTo>
                <a:cubicBezTo>
                  <a:pt x="46726" y="299139"/>
                  <a:pt x="93453" y="273979"/>
                  <a:pt x="129396" y="263915"/>
                </a:cubicBezTo>
                <a:cubicBezTo>
                  <a:pt x="165339" y="253851"/>
                  <a:pt x="165340" y="285481"/>
                  <a:pt x="215661" y="263915"/>
                </a:cubicBezTo>
                <a:cubicBezTo>
                  <a:pt x="265982" y="242349"/>
                  <a:pt x="365185" y="167587"/>
                  <a:pt x="431321" y="134519"/>
                </a:cubicBezTo>
                <a:cubicBezTo>
                  <a:pt x="497457" y="101451"/>
                  <a:pt x="560718" y="85636"/>
                  <a:pt x="612476" y="65508"/>
                </a:cubicBezTo>
                <a:cubicBezTo>
                  <a:pt x="664234" y="45380"/>
                  <a:pt x="704491" y="23813"/>
                  <a:pt x="741872" y="13749"/>
                </a:cubicBezTo>
                <a:cubicBezTo>
                  <a:pt x="779253" y="3685"/>
                  <a:pt x="796506" y="-6379"/>
                  <a:pt x="836762" y="5123"/>
                </a:cubicBezTo>
                <a:cubicBezTo>
                  <a:pt x="877019" y="16625"/>
                  <a:pt x="983411" y="82761"/>
                  <a:pt x="983411" y="82761"/>
                </a:cubicBezTo>
                <a:cubicBezTo>
                  <a:pt x="1015041" y="101451"/>
                  <a:pt x="1007853" y="108640"/>
                  <a:pt x="1026544" y="117266"/>
                </a:cubicBezTo>
                <a:cubicBezTo>
                  <a:pt x="1045235" y="125892"/>
                  <a:pt x="1068238" y="123017"/>
                  <a:pt x="1095555" y="134519"/>
                </a:cubicBezTo>
                <a:cubicBezTo>
                  <a:pt x="1122872" y="146021"/>
                  <a:pt x="1190445" y="186278"/>
                  <a:pt x="1190445" y="186278"/>
                </a:cubicBezTo>
                <a:lnTo>
                  <a:pt x="1285336" y="238036"/>
                </a:lnTo>
                <a:cubicBezTo>
                  <a:pt x="1309777" y="253851"/>
                  <a:pt x="1323435" y="267509"/>
                  <a:pt x="1337094" y="28116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0F14C895-666A-6843-AABE-08B9B24FA92F}"/>
              </a:ext>
            </a:extLst>
          </p:cNvPr>
          <p:cNvSpPr/>
          <p:nvPr/>
        </p:nvSpPr>
        <p:spPr>
          <a:xfrm>
            <a:off x="8149318" y="5005939"/>
            <a:ext cx="1337094" cy="324300"/>
          </a:xfrm>
          <a:custGeom>
            <a:avLst/>
            <a:gdLst>
              <a:gd name="connsiteX0" fmla="*/ 0 w 1337094"/>
              <a:gd name="connsiteY0" fmla="*/ 324300 h 324300"/>
              <a:gd name="connsiteX1" fmla="*/ 129396 w 1337094"/>
              <a:gd name="connsiteY1" fmla="*/ 263915 h 324300"/>
              <a:gd name="connsiteX2" fmla="*/ 215661 w 1337094"/>
              <a:gd name="connsiteY2" fmla="*/ 263915 h 324300"/>
              <a:gd name="connsiteX3" fmla="*/ 431321 w 1337094"/>
              <a:gd name="connsiteY3" fmla="*/ 134519 h 324300"/>
              <a:gd name="connsiteX4" fmla="*/ 612476 w 1337094"/>
              <a:gd name="connsiteY4" fmla="*/ 65508 h 324300"/>
              <a:gd name="connsiteX5" fmla="*/ 741872 w 1337094"/>
              <a:gd name="connsiteY5" fmla="*/ 13749 h 324300"/>
              <a:gd name="connsiteX6" fmla="*/ 836762 w 1337094"/>
              <a:gd name="connsiteY6" fmla="*/ 5123 h 324300"/>
              <a:gd name="connsiteX7" fmla="*/ 983411 w 1337094"/>
              <a:gd name="connsiteY7" fmla="*/ 82761 h 324300"/>
              <a:gd name="connsiteX8" fmla="*/ 1026544 w 1337094"/>
              <a:gd name="connsiteY8" fmla="*/ 117266 h 324300"/>
              <a:gd name="connsiteX9" fmla="*/ 1095555 w 1337094"/>
              <a:gd name="connsiteY9" fmla="*/ 134519 h 324300"/>
              <a:gd name="connsiteX10" fmla="*/ 1190445 w 1337094"/>
              <a:gd name="connsiteY10" fmla="*/ 186278 h 324300"/>
              <a:gd name="connsiteX11" fmla="*/ 1285336 w 1337094"/>
              <a:gd name="connsiteY11" fmla="*/ 238036 h 324300"/>
              <a:gd name="connsiteX12" fmla="*/ 1337094 w 1337094"/>
              <a:gd name="connsiteY12" fmla="*/ 281168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094" h="324300">
                <a:moveTo>
                  <a:pt x="0" y="324300"/>
                </a:moveTo>
                <a:cubicBezTo>
                  <a:pt x="46726" y="299139"/>
                  <a:pt x="93453" y="273979"/>
                  <a:pt x="129396" y="263915"/>
                </a:cubicBezTo>
                <a:cubicBezTo>
                  <a:pt x="165339" y="253851"/>
                  <a:pt x="165340" y="285481"/>
                  <a:pt x="215661" y="263915"/>
                </a:cubicBezTo>
                <a:cubicBezTo>
                  <a:pt x="265982" y="242349"/>
                  <a:pt x="365185" y="167587"/>
                  <a:pt x="431321" y="134519"/>
                </a:cubicBezTo>
                <a:cubicBezTo>
                  <a:pt x="497457" y="101451"/>
                  <a:pt x="560718" y="85636"/>
                  <a:pt x="612476" y="65508"/>
                </a:cubicBezTo>
                <a:cubicBezTo>
                  <a:pt x="664234" y="45380"/>
                  <a:pt x="704491" y="23813"/>
                  <a:pt x="741872" y="13749"/>
                </a:cubicBezTo>
                <a:cubicBezTo>
                  <a:pt x="779253" y="3685"/>
                  <a:pt x="796506" y="-6379"/>
                  <a:pt x="836762" y="5123"/>
                </a:cubicBezTo>
                <a:cubicBezTo>
                  <a:pt x="877019" y="16625"/>
                  <a:pt x="983411" y="82761"/>
                  <a:pt x="983411" y="82761"/>
                </a:cubicBezTo>
                <a:cubicBezTo>
                  <a:pt x="1015041" y="101451"/>
                  <a:pt x="1007853" y="108640"/>
                  <a:pt x="1026544" y="117266"/>
                </a:cubicBezTo>
                <a:cubicBezTo>
                  <a:pt x="1045235" y="125892"/>
                  <a:pt x="1068238" y="123017"/>
                  <a:pt x="1095555" y="134519"/>
                </a:cubicBezTo>
                <a:cubicBezTo>
                  <a:pt x="1122872" y="146021"/>
                  <a:pt x="1190445" y="186278"/>
                  <a:pt x="1190445" y="186278"/>
                </a:cubicBezTo>
                <a:lnTo>
                  <a:pt x="1285336" y="238036"/>
                </a:lnTo>
                <a:cubicBezTo>
                  <a:pt x="1309777" y="253851"/>
                  <a:pt x="1323435" y="267509"/>
                  <a:pt x="1337094" y="28116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87B62D-37C1-404C-BB71-44B56CA6128E}"/>
              </a:ext>
            </a:extLst>
          </p:cNvPr>
          <p:cNvSpPr/>
          <p:nvPr/>
        </p:nvSpPr>
        <p:spPr>
          <a:xfrm>
            <a:off x="6720557" y="2138784"/>
            <a:ext cx="1335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imbusRomNo9L"/>
              </a:rPr>
              <a:t>Period 1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NimbusRomNo9L"/>
              </a:rPr>
              <a:t>(2000-2008)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D9A275-2E48-A942-A6FD-F91F104DB034}"/>
              </a:ext>
            </a:extLst>
          </p:cNvPr>
          <p:cNvSpPr/>
          <p:nvPr/>
        </p:nvSpPr>
        <p:spPr>
          <a:xfrm>
            <a:off x="6708530" y="3565349"/>
            <a:ext cx="1335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NimbusRomNo9L"/>
              </a:rPr>
              <a:t>Period 2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NimbusRomNo9L"/>
              </a:rPr>
              <a:t>(2009-2017)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EF2E7F-B3A9-9D46-8D9A-9AA7564894A1}"/>
              </a:ext>
            </a:extLst>
          </p:cNvPr>
          <p:cNvSpPr/>
          <p:nvPr/>
        </p:nvSpPr>
        <p:spPr>
          <a:xfrm>
            <a:off x="6198241" y="5041287"/>
            <a:ext cx="18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NimbusRomNo9L"/>
              </a:rPr>
              <a:t>Period 2-Period 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F3315-16C7-D54D-9B8A-94A5242ADE1D}"/>
              </a:ext>
            </a:extLst>
          </p:cNvPr>
          <p:cNvSpPr/>
          <p:nvPr/>
        </p:nvSpPr>
        <p:spPr>
          <a:xfrm>
            <a:off x="2711624" y="6255349"/>
            <a:ext cx="3470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1400" dirty="0" err="1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</a:t>
            </a:r>
            <a:r>
              <a:rPr lang="de-DE" sz="1400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1400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10.5194/gmd-9-1153-2016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714512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4236</TotalTime>
  <Words>764</Words>
  <Application>Microsoft Macintosh PowerPoint</Application>
  <PresentationFormat>Widescreen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Myriad Pro</vt:lpstr>
      <vt:lpstr>NimbusRomNo9L</vt:lpstr>
      <vt:lpstr>SimSun</vt:lpstr>
      <vt:lpstr>Apple Braille Pinpoint 8 Dot</vt:lpstr>
      <vt:lpstr>Arial</vt:lpstr>
      <vt:lpstr>Calibri</vt:lpstr>
      <vt:lpstr>Cambria Math</vt:lpstr>
      <vt:lpstr>Times New Roman</vt:lpstr>
      <vt:lpstr>Wingdings</vt:lpstr>
      <vt:lpstr>Jülich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Jianping Huang</dc:creator>
  <cp:lastModifiedBy>Xiaodan Ma</cp:lastModifiedBy>
  <cp:revision>114</cp:revision>
  <dcterms:created xsi:type="dcterms:W3CDTF">2019-11-11T19:50:09Z</dcterms:created>
  <dcterms:modified xsi:type="dcterms:W3CDTF">2023-04-25T06:55:11Z</dcterms:modified>
</cp:coreProperties>
</file>