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469" r:id="rId2"/>
    <p:sldId id="527" r:id="rId3"/>
    <p:sldId id="498" r:id="rId4"/>
    <p:sldId id="528" r:id="rId5"/>
    <p:sldId id="496" r:id="rId6"/>
    <p:sldId id="503" r:id="rId7"/>
    <p:sldId id="533" r:id="rId8"/>
    <p:sldId id="534" r:id="rId9"/>
    <p:sldId id="532" r:id="rId10"/>
    <p:sldId id="523" r:id="rId11"/>
    <p:sldId id="529" r:id="rId12"/>
    <p:sldId id="530" r:id="rId13"/>
    <p:sldId id="502" r:id="rId14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C061"/>
    <a:srgbClr val="2E75B6"/>
    <a:srgbClr val="C0C0C0"/>
    <a:srgbClr val="8A9ECA"/>
    <a:srgbClr val="E51A1B"/>
    <a:srgbClr val="F5D78A"/>
    <a:srgbClr val="14AEE6"/>
    <a:srgbClr val="0150AD"/>
    <a:srgbClr val="F7F7F7"/>
    <a:srgbClr val="007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/>
    <p:restoredTop sz="86585"/>
  </p:normalViewPr>
  <p:slideViewPr>
    <p:cSldViewPr snapToGrid="0">
      <p:cViewPr varScale="1">
        <p:scale>
          <a:sx n="117" d="100"/>
          <a:sy n="117" d="100"/>
        </p:scale>
        <p:origin x="272" y="17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B0ABD-B646-9E4F-88FF-EA97C21F6794}" type="datetimeFigureOut">
              <a:rPr lang="en-CH" smtClean="0"/>
              <a:t>25.04.23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B9FEA-E3B9-874E-881E-5A95E021E67D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22785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06FF-187C-BE4D-B362-F8E06F69BAC3}" type="slidenum">
              <a:rPr lang="en-CH" smtClean="0"/>
              <a:t>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53623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06FF-187C-BE4D-B362-F8E06F69BAC3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17412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06FF-187C-BE4D-B362-F8E06F69BAC3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14964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06FF-187C-BE4D-B362-F8E06F69BAC3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6997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06FF-187C-BE4D-B362-F8E06F69BAC3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48533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06FF-187C-BE4D-B362-F8E06F69BAC3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38029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B9FEA-E3B9-874E-881E-5A95E021E67D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06694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06FF-187C-BE4D-B362-F8E06F69BAC3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34774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06FF-187C-BE4D-B362-F8E06F69BAC3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12932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GB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06FF-187C-BE4D-B362-F8E06F69BAC3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59118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06FF-187C-BE4D-B362-F8E06F69BAC3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97534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06FF-187C-BE4D-B362-F8E06F69BAC3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98883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206FF-187C-BE4D-B362-F8E06F69BAC3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2604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5D31F-9AA0-50D1-6C38-8E7AACCAE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E6AFD-BECA-F6EA-6C42-54AED153A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049DC-41AF-435C-27E6-57ABCA515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2F789-35FE-A881-D99A-D9EB1B8E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17 Jan 2023 - ExINP-GVB virtual workshop - Guangyu Li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0ACAD-E1BA-220B-D8A6-CD544176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06908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AE9A-E61B-174B-B310-BBC0E147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49F34-00B9-AA27-7F47-010B00A47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88C9B-FE18-C353-2845-217AC232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36D60-6080-8C2D-5BD9-4DEE82FA9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17 Jan 2023 - ExINP-GVB virtual workshop - Guangyu Li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DFB74-4BB9-B16C-BD25-9FD701498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8710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5061A0-8718-4204-8889-E95CBBC65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614C5-8840-9990-3A1C-BADE6F5D4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5D3FA-2BF8-6F4D-6B7A-6B9D4D9B7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4061F-8B5D-2AB8-2BBE-BF8F3561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17 Jan 2023 - ExINP-GVB virtual workshop - Guangyu Li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3DC0A-A129-A26C-26E7-7150A9DA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0607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8C83-4EF4-895C-44BF-9FA1FB8F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444FE-B35D-CCF8-E86D-5683AF74E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60755-23CB-A07B-EC59-7F9F47A0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1557"/>
            <a:ext cx="2743200" cy="365125"/>
          </a:xfrm>
        </p:spPr>
        <p:txBody>
          <a:bodyPr/>
          <a:lstStyle>
            <a:lvl1pPr>
              <a:defRPr lang="en-CH" sz="10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5E357092-BC8A-5C47-8029-C86F4C5807F3}" type="slidenum">
              <a:rPr lang="en-CH" smtClean="0"/>
              <a:pPr/>
              <a:t>‹#›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74597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61768-6DF0-F794-F3B5-0330EC89E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014AE-3CD5-97D9-15DA-32F0B69A3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3BFDD-17F4-55FD-1780-017D422EB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E0AB9-1EA3-438B-9C70-62DBC6B4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17 Jan 2023 - ExINP-GVB virtual workshop - Guangyu Li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6AA66-2C3D-2F8D-F22B-54218FDD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7946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5E7EE-A01A-12B9-2808-2B6A63C0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1431D-6697-BBFD-0128-F85A2A556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175D5-4B64-021F-56E1-3ECA2F3E9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6371F-EF1D-40A2-96D3-4A39B102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9226E-BDB6-D243-4AB8-33B2DD679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17 Jan 2023 - ExINP-GVB virtual workshop - Guangyu Li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F13C3-22C7-D0AF-3A70-D484A9DFE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2782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16E63-0F7A-2E58-C30E-5981101E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94730-033A-5FC7-B611-9EF460E55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1C5A8-64C7-502B-0C59-82A3915F4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7589BD-5041-2040-092D-54354B0E1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615E7-17D4-C038-7FD9-ECC1321693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4C7C75-D648-19A8-F3C6-61DB8B75B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37CDE-CA8E-BA26-345F-B6EB742E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17 Jan 2023 - ExINP-GVB virtual workshop - Guangyu Li</a:t>
            </a:r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8594D-EDB6-D2FA-32DA-23E9AACE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7524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3A65F-F339-C50F-707D-7C5F9711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58C6C-D161-63FC-4DFE-BA9A943E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B5C42-2546-7BEA-CF3B-098661D1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17 Jan 2023 - ExINP-GVB virtual workshop - Guangyu Li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E7A0E-795A-A397-046E-585841AA8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1432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DCF2E-B13E-AC26-78CF-D2F11FAD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02 Mar 2023 – Doctoral defence - Guangyu Li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67186-16C3-19FF-30E2-10D37B638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38912"/>
            <a:ext cx="2743200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357092-BC8A-5C47-8029-C86F4C5807F3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298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D13D8-CFA3-C96F-CFA6-408C57274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E7D1B-C4A0-3064-B9CE-0DBA02AC5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AF101-66AA-D5A9-A98E-CF41D570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318DF-2631-4645-3522-9579871B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8D109-27FE-A8A0-17CD-60CC83F0D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17 Jan 2023 - ExINP-GVB virtual workshop - Guangyu Li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43225-CC8F-C735-9351-B4503907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9196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418F-AABB-2B64-3466-7C40FB078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B5F190-C792-8F08-18FB-0676CBCCA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C3C2A-11B5-4D6C-FF68-9DC34F2D7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014DC-74D1-47C3-A509-034211309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25658-E39D-9421-7349-703941964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17 Jan 2023 - ExINP-GVB virtual workshop - Guangyu Li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3F760-BAF1-9E32-84BD-064D9C0F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6608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BE3E23-750D-CD8D-9C2A-8A58C16F0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EE967-0773-1F62-1771-2207F63B7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5CC97-CDE7-5FF3-82DC-F08EBDD8A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769F3-2D6C-B251-EBC5-CE903CF1F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17 Jan 2023 - ExINP-GVB virtual workshop - Guangyu Li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4081D-8553-BD0A-8848-A6C0963AE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57092-BC8A-5C47-8029-C86F4C5807F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3750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5.emf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zh-tw/%E6%BB%B4%E7%AE%A1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jpeg"/><Relationship Id="rId10" Type="http://schemas.openxmlformats.org/officeDocument/2006/relationships/image" Target="../media/image20.emf"/><Relationship Id="rId4" Type="http://schemas.openxmlformats.org/officeDocument/2006/relationships/image" Target="../media/image15.pn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3C413455-9321-5B93-E880-E87133782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23" y="2748714"/>
            <a:ext cx="1616923" cy="102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C24FAB97-A71B-D0F2-DACE-567E89A7DD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92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347937-9CF5-F032-55A2-D22AA3AE2392}"/>
              </a:ext>
            </a:extLst>
          </p:cNvPr>
          <p:cNvSpPr/>
          <p:nvPr/>
        </p:nvSpPr>
        <p:spPr>
          <a:xfrm>
            <a:off x="0" y="6660459"/>
            <a:ext cx="22974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i="1" dirty="0">
                <a:solidFill>
                  <a:schemeClr val="bg1"/>
                </a:solidFill>
                <a:latin typeface="Libre Franklin" pitchFamily="2" charset="77"/>
              </a:rPr>
              <a:t>© 2021 Swiss Polar Institute, CC BY 4.0</a:t>
            </a:r>
            <a:endParaRPr lang="en-CH" sz="900" i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901F9-2B71-46C9-A9D2-60442974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21" y="-168554"/>
            <a:ext cx="11739439" cy="2486664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3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Understanding the Abundance, Variability and Sources of Ice Nucleating Particles (INPs) over the Kara and Laptev Seas in the Eurasian Arctic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6FAD69-8A62-6743-BB6F-0106A2DAE0D2}"/>
              </a:ext>
            </a:extLst>
          </p:cNvPr>
          <p:cNvSpPr/>
          <p:nvPr/>
        </p:nvSpPr>
        <p:spPr>
          <a:xfrm>
            <a:off x="259521" y="3973408"/>
            <a:ext cx="11865997" cy="1427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Guangyu Li*, 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Welti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A. </a:t>
            </a: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Rocchi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G. Pérez </a:t>
            </a: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Fogwill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I. </a:t>
            </a: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Thurnherr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M. </a:t>
            </a: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Dall’Osto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and Z. A. Kanji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*Institute for Atmospheric and Climate Science, ETH Zurich</a:t>
            </a:r>
            <a:endParaRPr lang="en-US" sz="2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EGU23-16059   PICO 5.14   25 April 2023</a:t>
            </a: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CFD3C9D4-B2C2-289C-A083-0BD431C35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89" y="2684405"/>
            <a:ext cx="1045960" cy="104596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6F1326A-FA80-2BC4-F559-BF630243C7E7}"/>
              </a:ext>
            </a:extLst>
          </p:cNvPr>
          <p:cNvGrpSpPr>
            <a:grpSpLocks noChangeAspect="1"/>
          </p:cNvGrpSpPr>
          <p:nvPr/>
        </p:nvGrpSpPr>
        <p:grpSpPr>
          <a:xfrm>
            <a:off x="447989" y="5305601"/>
            <a:ext cx="11550971" cy="1362537"/>
            <a:chOff x="394293" y="5236256"/>
            <a:chExt cx="11641447" cy="1373209"/>
          </a:xfrm>
        </p:grpSpPr>
        <p:pic>
          <p:nvPicPr>
            <p:cNvPr id="41" name="Picture 10" descr="Seal of the University of Bergen">
              <a:extLst>
                <a:ext uri="{FF2B5EF4-FFF2-40B4-BE49-F238E27FC236}">
                  <a16:creationId xmlns:a16="http://schemas.microsoft.com/office/drawing/2014/main" id="{D414C602-6F03-FBDA-6394-E0115DBB9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369" y="5508960"/>
              <a:ext cx="846371" cy="82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7269FF2-D51A-AC61-9263-0D2E5197F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158" y="5597876"/>
              <a:ext cx="2792951" cy="666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innish Meteorological Institute logo">
              <a:extLst>
                <a:ext uri="{FF2B5EF4-FFF2-40B4-BE49-F238E27FC236}">
                  <a16:creationId xmlns:a16="http://schemas.microsoft.com/office/drawing/2014/main" id="{7289BAA6-E841-CE19-7DA9-D7528F6AF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065" y="5236256"/>
              <a:ext cx="1974551" cy="1373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0" descr="Red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8A1BC2A-2D9A-19BB-DEBD-01C4C5822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45635" y="5597876"/>
              <a:ext cx="2556430" cy="729288"/>
            </a:xfrm>
            <a:prstGeom prst="rect">
              <a:avLst/>
            </a:prstGeom>
          </p:spPr>
        </p:pic>
        <p:pic>
          <p:nvPicPr>
            <p:cNvPr id="53" name="Picture 52" descr="Logo&#10;&#10;Description automatically generated">
              <a:extLst>
                <a:ext uri="{FF2B5EF4-FFF2-40B4-BE49-F238E27FC236}">
                  <a16:creationId xmlns:a16="http://schemas.microsoft.com/office/drawing/2014/main" id="{D300AD84-374C-05EB-639E-93009AD93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4293" y="5710513"/>
              <a:ext cx="3012325" cy="490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155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01F9-2B71-46C9-A9D2-60442974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60" y="130998"/>
            <a:ext cx="12180798" cy="56367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Sources of INP in aerosolized seawater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634C4-85EE-2601-C179-6538D38C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9</a:t>
            </a:fld>
            <a:endParaRPr lang="en-CH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7EEF39D-5FEF-8480-0999-DFBAB3FED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210" y="882226"/>
            <a:ext cx="6534540" cy="4913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5012AD-DF41-78EF-E167-CD5E4A1F5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60" y="1466398"/>
            <a:ext cx="4744426" cy="32654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6C503C-A743-C1B8-E69A-66089199EEA8}"/>
              </a:ext>
            </a:extLst>
          </p:cNvPr>
          <p:cNvSpPr/>
          <p:nvPr/>
        </p:nvSpPr>
        <p:spPr>
          <a:xfrm>
            <a:off x="429953" y="4981790"/>
            <a:ext cx="3231715" cy="814005"/>
          </a:xfrm>
          <a:prstGeom prst="rect">
            <a:avLst/>
          </a:prstGeom>
          <a:ln w="1270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OPC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ptical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article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ounter</a:t>
            </a:r>
          </a:p>
          <a:p>
            <a:pPr algn="just">
              <a:lnSpc>
                <a:spcPct val="120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SMPS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canning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obility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article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izer</a:t>
            </a:r>
          </a:p>
          <a:p>
            <a:pPr algn="just">
              <a:lnSpc>
                <a:spcPct val="120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WIBS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aveband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ntegrated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ioaerosol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ensor </a:t>
            </a:r>
            <a:endParaRPr lang="en-US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INP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: INP concentrations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60EFF-F7C5-038C-9C3A-6233EB296546}"/>
              </a:ext>
            </a:extLst>
          </p:cNvPr>
          <p:cNvSpPr txBox="1"/>
          <p:nvPr/>
        </p:nvSpPr>
        <p:spPr>
          <a:xfrm>
            <a:off x="407860" y="6031471"/>
            <a:ext cx="11645137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generated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from sea spray aerosols significantly correlates with the abundance of components (chlorophyll-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fluorescent particle concentration, phosphate and silicate) in seawater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3E3A4-7F4A-F6E7-90F5-E79E8E07390A}"/>
              </a:ext>
            </a:extLst>
          </p:cNvPr>
          <p:cNvSpPr txBox="1"/>
          <p:nvPr/>
        </p:nvSpPr>
        <p:spPr>
          <a:xfrm>
            <a:off x="10470520" y="5557862"/>
            <a:ext cx="1646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et al., 2023b, in prep</a:t>
            </a:r>
            <a:endParaRPr lang="en-CH" sz="12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49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E0FA7EB-2B8C-97FF-BE25-D7864934F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087" y="412834"/>
            <a:ext cx="8913313" cy="5564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901F9-2B71-46C9-A9D2-60442974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60" y="130998"/>
            <a:ext cx="12180798" cy="56367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INP abundance in aerosolized seawater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634C4-85EE-2601-C179-6538D38C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10</a:t>
            </a:fld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60EFF-F7C5-038C-9C3A-6233EB296546}"/>
              </a:ext>
            </a:extLst>
          </p:cNvPr>
          <p:cNvSpPr txBox="1"/>
          <p:nvPr/>
        </p:nvSpPr>
        <p:spPr>
          <a:xfrm>
            <a:off x="1145087" y="5971639"/>
            <a:ext cx="8913313" cy="797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spray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aerosolized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INP concentrations 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INP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-BT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are influenced by the access to terrestrial land and the coverage of sea ice</a:t>
            </a:r>
            <a:endParaRPr lang="en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4FC7F0-CB72-50FE-B295-81F89B8ED477}"/>
              </a:ext>
            </a:extLst>
          </p:cNvPr>
          <p:cNvSpPr txBox="1"/>
          <p:nvPr/>
        </p:nvSpPr>
        <p:spPr>
          <a:xfrm>
            <a:off x="10470520" y="5387797"/>
            <a:ext cx="17214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et al., 2023b, in prep</a:t>
            </a:r>
            <a:endParaRPr lang="en-CH" sz="12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54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01F9-2B71-46C9-A9D2-60442974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60" y="130998"/>
            <a:ext cx="12180798" cy="56367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INP abundance in the ambient air vs. aerosolized seawater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634C4-85EE-2601-C179-6538D38C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11</a:t>
            </a:fld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60EFF-F7C5-038C-9C3A-6233EB296546}"/>
              </a:ext>
            </a:extLst>
          </p:cNvPr>
          <p:cNvSpPr txBox="1"/>
          <p:nvPr/>
        </p:nvSpPr>
        <p:spPr>
          <a:xfrm>
            <a:off x="407860" y="5839750"/>
            <a:ext cx="11645137" cy="797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Ambient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significantly correlates with the that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generated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from sea spray aerosols, but weakly to no correlation with the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INP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from the seawater →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aerosolization process matters!</a:t>
            </a:r>
            <a:endParaRPr lang="en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A091D8-13D5-9868-3F04-C9BEDC47BC92}"/>
              </a:ext>
            </a:extLst>
          </p:cNvPr>
          <p:cNvGrpSpPr/>
          <p:nvPr/>
        </p:nvGrpSpPr>
        <p:grpSpPr>
          <a:xfrm>
            <a:off x="560421" y="1203070"/>
            <a:ext cx="11340013" cy="4320000"/>
            <a:chOff x="428054" y="1638000"/>
            <a:chExt cx="11340013" cy="4320000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D6D92A00-F769-1052-6965-EB0F02D9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1823" y="3186835"/>
              <a:ext cx="1406244" cy="661762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340671F-C3BF-B582-DF51-3CAC763D92E9}"/>
                </a:ext>
              </a:extLst>
            </p:cNvPr>
            <p:cNvGrpSpPr/>
            <p:nvPr/>
          </p:nvGrpSpPr>
          <p:grpSpPr>
            <a:xfrm>
              <a:off x="5455442" y="1638000"/>
              <a:ext cx="4746958" cy="4320000"/>
              <a:chOff x="5455442" y="1638000"/>
              <a:chExt cx="4746958" cy="432000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6A9EC3D-0EFA-5B52-6D15-585762C1E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22400" y="1638000"/>
                <a:ext cx="4680000" cy="432000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3038FF-7615-7EA7-284B-30D5AEB66F81}"/>
                  </a:ext>
                </a:extLst>
              </p:cNvPr>
              <p:cNvSpPr txBox="1"/>
              <p:nvPr/>
            </p:nvSpPr>
            <p:spPr>
              <a:xfrm>
                <a:off x="6367383" y="1761255"/>
                <a:ext cx="46514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(b)</a:t>
                </a:r>
                <a:endParaRPr lang="en-CH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6EEF214-A588-F9BD-4D78-3B14D177AE4C}"/>
                  </a:ext>
                </a:extLst>
              </p:cNvPr>
              <p:cNvGrpSpPr/>
              <p:nvPr/>
            </p:nvGrpSpPr>
            <p:grpSpPr>
              <a:xfrm>
                <a:off x="5455442" y="3565094"/>
                <a:ext cx="307777" cy="567005"/>
                <a:chOff x="5455442" y="3565094"/>
                <a:chExt cx="307777" cy="567005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49BFE34-0B43-C509-03D9-91B897D1488B}"/>
                    </a:ext>
                  </a:extLst>
                </p:cNvPr>
                <p:cNvSpPr/>
                <p:nvPr/>
              </p:nvSpPr>
              <p:spPr>
                <a:xfrm>
                  <a:off x="5522400" y="3698807"/>
                  <a:ext cx="240819" cy="3626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CH" sz="2200"/>
                </a:p>
              </p:txBody>
            </p:sp>
            <p:sp>
              <p:nvSpPr>
                <p:cNvPr id="31" name="TextBox 58">
                  <a:extLst>
                    <a:ext uri="{FF2B5EF4-FFF2-40B4-BE49-F238E27FC236}">
                      <a16:creationId xmlns:a16="http://schemas.microsoft.com/office/drawing/2014/main" id="{0FE41157-AC62-E64F-1D21-32E7B95315DB}"/>
                    </a:ext>
                  </a:extLst>
                </p:cNvPr>
                <p:cNvSpPr txBox="1"/>
                <p:nvPr/>
              </p:nvSpPr>
              <p:spPr>
                <a:xfrm rot="16200000">
                  <a:off x="5325828" y="3694708"/>
                  <a:ext cx="567005" cy="307777"/>
                </a:xfrm>
                <a:prstGeom prst="rect">
                  <a:avLst/>
                </a:prstGeom>
                <a:noFill/>
                <a:ln w="12700">
                  <a:noFill/>
                  <a:prstDash val="sysDot"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en-US" sz="14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INP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63B0C42-F6FA-346F-EBF0-0E9F5F83466A}"/>
                  </a:ext>
                </a:extLst>
              </p:cNvPr>
              <p:cNvGrpSpPr/>
              <p:nvPr/>
            </p:nvGrpSpPr>
            <p:grpSpPr>
              <a:xfrm rot="5400000">
                <a:off x="7482362" y="5500856"/>
                <a:ext cx="307777" cy="567005"/>
                <a:chOff x="5455442" y="3565094"/>
                <a:chExt cx="307777" cy="567005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F1158DEB-7A47-181E-91F7-D6C2AD3BDBAD}"/>
                    </a:ext>
                  </a:extLst>
                </p:cNvPr>
                <p:cNvSpPr/>
                <p:nvPr/>
              </p:nvSpPr>
              <p:spPr>
                <a:xfrm>
                  <a:off x="5522400" y="3698807"/>
                  <a:ext cx="240819" cy="3626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CH" sz="2200"/>
                </a:p>
              </p:txBody>
            </p:sp>
            <p:sp>
              <p:nvSpPr>
                <p:cNvPr id="29" name="TextBox 58">
                  <a:extLst>
                    <a:ext uri="{FF2B5EF4-FFF2-40B4-BE49-F238E27FC236}">
                      <a16:creationId xmlns:a16="http://schemas.microsoft.com/office/drawing/2014/main" id="{242142F6-0330-A32C-BD77-7E8AF901836B}"/>
                    </a:ext>
                  </a:extLst>
                </p:cNvPr>
                <p:cNvSpPr txBox="1"/>
                <p:nvPr/>
              </p:nvSpPr>
              <p:spPr>
                <a:xfrm rot="16200000">
                  <a:off x="5325828" y="3694708"/>
                  <a:ext cx="567005" cy="307777"/>
                </a:xfrm>
                <a:prstGeom prst="rect">
                  <a:avLst/>
                </a:prstGeom>
                <a:noFill/>
                <a:ln w="12700">
                  <a:noFill/>
                  <a:prstDash val="sysDot"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en-US" sz="14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INP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4280308-A348-DD12-3A38-20A6B93DC5E2}"/>
                </a:ext>
              </a:extLst>
            </p:cNvPr>
            <p:cNvGrpSpPr/>
            <p:nvPr/>
          </p:nvGrpSpPr>
          <p:grpSpPr>
            <a:xfrm>
              <a:off x="428054" y="1638000"/>
              <a:ext cx="4745146" cy="4320000"/>
              <a:chOff x="428054" y="1638000"/>
              <a:chExt cx="4745146" cy="43200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B035911-90AB-BB56-9FCE-C5863291B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200" y="1638000"/>
                <a:ext cx="4680000" cy="432000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EA3954-F5C3-2B66-2C30-63C91F817571}"/>
                  </a:ext>
                </a:extLst>
              </p:cNvPr>
              <p:cNvSpPr txBox="1"/>
              <p:nvPr/>
            </p:nvSpPr>
            <p:spPr>
              <a:xfrm>
                <a:off x="1285309" y="1764855"/>
                <a:ext cx="46514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(a)</a:t>
                </a:r>
                <a:endParaRPr lang="en-CH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5">
                <a:extLst>
                  <a:ext uri="{FF2B5EF4-FFF2-40B4-BE49-F238E27FC236}">
                    <a16:creationId xmlns:a16="http://schemas.microsoft.com/office/drawing/2014/main" id="{C2049DF7-6B2A-5A9D-6793-1B70ED4B691C}"/>
                  </a:ext>
                </a:extLst>
              </p:cNvPr>
              <p:cNvSpPr txBox="1"/>
              <p:nvPr/>
            </p:nvSpPr>
            <p:spPr>
              <a:xfrm rot="18851277">
                <a:off x="3898699" y="3379217"/>
                <a:ext cx="81232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rgbClr val="FDAE6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 = 0.847</a:t>
                </a:r>
                <a:endParaRPr lang="en-CH" sz="1200" dirty="0">
                  <a:solidFill>
                    <a:srgbClr val="FDAE6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E6D3C571-FB2F-28A6-2B6E-2BBD4E3BF1C4}"/>
                  </a:ext>
                </a:extLst>
              </p:cNvPr>
              <p:cNvSpPr txBox="1"/>
              <p:nvPr/>
            </p:nvSpPr>
            <p:spPr>
              <a:xfrm rot="20472780">
                <a:off x="3688759" y="4302547"/>
                <a:ext cx="81232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rgbClr val="D730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 = 0.405</a:t>
                </a:r>
                <a:endParaRPr lang="en-CH" sz="1200" dirty="0">
                  <a:solidFill>
                    <a:srgbClr val="D7302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28E51E5-6BA5-588B-34C0-0D48332A0011}"/>
                  </a:ext>
                </a:extLst>
              </p:cNvPr>
              <p:cNvGrpSpPr/>
              <p:nvPr/>
            </p:nvGrpSpPr>
            <p:grpSpPr>
              <a:xfrm>
                <a:off x="428054" y="3565094"/>
                <a:ext cx="307777" cy="567005"/>
                <a:chOff x="428054" y="3565094"/>
                <a:chExt cx="307777" cy="567005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8A0450D-2FED-BE19-5D56-D5ADBE6519BC}"/>
                    </a:ext>
                  </a:extLst>
                </p:cNvPr>
                <p:cNvSpPr/>
                <p:nvPr/>
              </p:nvSpPr>
              <p:spPr>
                <a:xfrm>
                  <a:off x="495012" y="3698807"/>
                  <a:ext cx="240819" cy="3626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CH" sz="2200"/>
                </a:p>
              </p:txBody>
            </p:sp>
            <p:sp>
              <p:nvSpPr>
                <p:cNvPr id="23" name="TextBox 58">
                  <a:extLst>
                    <a:ext uri="{FF2B5EF4-FFF2-40B4-BE49-F238E27FC236}">
                      <a16:creationId xmlns:a16="http://schemas.microsoft.com/office/drawing/2014/main" id="{2F9B1846-AF1F-8D76-7E76-237AEE441DB3}"/>
                    </a:ext>
                  </a:extLst>
                </p:cNvPr>
                <p:cNvSpPr txBox="1"/>
                <p:nvPr/>
              </p:nvSpPr>
              <p:spPr>
                <a:xfrm rot="16200000">
                  <a:off x="298440" y="3694708"/>
                  <a:ext cx="567005" cy="307777"/>
                </a:xfrm>
                <a:prstGeom prst="rect">
                  <a:avLst/>
                </a:prstGeom>
                <a:noFill/>
                <a:ln w="12700">
                  <a:noFill/>
                  <a:prstDash val="sysDot"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en-US" sz="14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INP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486F414-78F6-F047-2C46-3E369EC5CA8E}"/>
                  </a:ext>
                </a:extLst>
              </p:cNvPr>
              <p:cNvGrpSpPr/>
              <p:nvPr/>
            </p:nvGrpSpPr>
            <p:grpSpPr>
              <a:xfrm rot="5400000">
                <a:off x="1944000" y="5500855"/>
                <a:ext cx="307777" cy="567005"/>
                <a:chOff x="5455442" y="3565094"/>
                <a:chExt cx="307777" cy="567005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A6BB526-C83A-0296-D78D-027234FDDED9}"/>
                    </a:ext>
                  </a:extLst>
                </p:cNvPr>
                <p:cNvSpPr/>
                <p:nvPr/>
              </p:nvSpPr>
              <p:spPr>
                <a:xfrm>
                  <a:off x="5522400" y="3698807"/>
                  <a:ext cx="240819" cy="3626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CH" sz="2200"/>
                </a:p>
              </p:txBody>
            </p:sp>
            <p:sp>
              <p:nvSpPr>
                <p:cNvPr id="21" name="TextBox 58">
                  <a:extLst>
                    <a:ext uri="{FF2B5EF4-FFF2-40B4-BE49-F238E27FC236}">
                      <a16:creationId xmlns:a16="http://schemas.microsoft.com/office/drawing/2014/main" id="{35FB7BEF-970E-ED3F-ABF1-253A44691301}"/>
                    </a:ext>
                  </a:extLst>
                </p:cNvPr>
                <p:cNvSpPr txBox="1"/>
                <p:nvPr/>
              </p:nvSpPr>
              <p:spPr>
                <a:xfrm rot="16200000">
                  <a:off x="5325828" y="3694708"/>
                  <a:ext cx="567005" cy="307777"/>
                </a:xfrm>
                <a:prstGeom prst="rect">
                  <a:avLst/>
                </a:prstGeom>
                <a:noFill/>
                <a:ln w="12700">
                  <a:noFill/>
                  <a:prstDash val="sysDot"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en-US" sz="14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INP</a:t>
                  </a:r>
                </a:p>
              </p:txBody>
            </p:sp>
          </p:grp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820C7B6-211A-03E4-09B5-3663CBC61F96}"/>
              </a:ext>
            </a:extLst>
          </p:cNvPr>
          <p:cNvSpPr txBox="1"/>
          <p:nvPr/>
        </p:nvSpPr>
        <p:spPr>
          <a:xfrm>
            <a:off x="10494190" y="5158632"/>
            <a:ext cx="1697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et al., 2023b, in prep</a:t>
            </a:r>
            <a:endParaRPr lang="en-CH" sz="12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07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01F9-2B71-46C9-A9D2-60442974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76" y="262299"/>
            <a:ext cx="6743462" cy="64054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Key findings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44F29D-A3BA-0248-86BE-732D2CC0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1983"/>
            <a:ext cx="2743200" cy="365125"/>
          </a:xfrm>
        </p:spPr>
        <p:txBody>
          <a:bodyPr/>
          <a:lstStyle/>
          <a:p>
            <a:fld id="{05A67849-4C1C-420D-90B9-89A0B5FE749E}" type="slidenum">
              <a:rPr lang="en-US"/>
              <a:t>12</a:t>
            </a:fld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2D89F18-4C30-F20E-9625-225BDF454C7B}"/>
              </a:ext>
            </a:extLst>
          </p:cNvPr>
          <p:cNvSpPr txBox="1">
            <a:spLocks/>
          </p:cNvSpPr>
          <p:nvPr/>
        </p:nvSpPr>
        <p:spPr>
          <a:xfrm>
            <a:off x="0" y="3807258"/>
            <a:ext cx="6554467" cy="2626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RQ1: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Abundance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variability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of Arctic atmospheric INPs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Font typeface="Wingdings" pitchFamily="2" charset="2"/>
              <a:buChar char="ü"/>
            </a:pP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GB" sz="15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5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INP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associated with lower sea ice concentration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Font typeface="Wingdings" pitchFamily="2" charset="2"/>
              <a:buChar char="ü"/>
            </a:pP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Marine biogenic aerosols are important sources of INPs at higher freezing temperatures over the remote Arctic Ocean</a:t>
            </a:r>
          </a:p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Font typeface="Wingdings" pitchFamily="2" charset="2"/>
              <a:buChar char="ü"/>
            </a:pP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AE9A246-0BAE-479C-6D36-B710AA6A4109}"/>
              </a:ext>
            </a:extLst>
          </p:cNvPr>
          <p:cNvSpPr txBox="1">
            <a:spLocks/>
          </p:cNvSpPr>
          <p:nvPr/>
        </p:nvSpPr>
        <p:spPr>
          <a:xfrm>
            <a:off x="6826895" y="3694713"/>
            <a:ext cx="5243809" cy="2744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RQ2: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How do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INPs partition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at the ocean-air interface?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spray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aerosolized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INP concentrations are influenced by the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access to terrestrial land and the coverage of sea ice</a:t>
            </a:r>
            <a:endParaRPr lang="en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Aerosolization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plays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INP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partitioning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at the ocean-air interface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03A58B8-646C-9E47-6503-BF9A5C52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029" y="1422937"/>
            <a:ext cx="2227420" cy="2227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61FB0C-3ABC-34FA-1DD6-1113516F6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76" y="1422937"/>
            <a:ext cx="3366733" cy="222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0FA7EB-2B8C-97FF-BE25-D7864934F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792" y="1228736"/>
            <a:ext cx="3879078" cy="24216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25A636-C90D-9567-E5AC-BE3848CA0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178" y="1645920"/>
            <a:ext cx="1124767" cy="164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64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89F8F5EB-9969-3047-8F7A-A569B7C14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36758"/>
            <a:ext cx="2743200" cy="365125"/>
          </a:xfrm>
        </p:spPr>
        <p:txBody>
          <a:bodyPr/>
          <a:lstStyle/>
          <a:p>
            <a:fld id="{05A67849-4C1C-420D-90B9-89A0B5FE749E}" type="slidenum">
              <a:rPr lang="en-US" smtClean="0">
                <a:solidFill>
                  <a:schemeClr val="tx1"/>
                </a:solidFill>
              </a:r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218E61-C7EE-0E70-AF85-F7ECCCBD368E}"/>
              </a:ext>
            </a:extLst>
          </p:cNvPr>
          <p:cNvSpPr txBox="1"/>
          <p:nvPr/>
        </p:nvSpPr>
        <p:spPr>
          <a:xfrm>
            <a:off x="246646" y="45312"/>
            <a:ext cx="109966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Measuring INPs in the Eurasian Arctic Ocean</a:t>
            </a:r>
            <a:endParaRPr lang="en-CH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01" name="Group 1100">
            <a:extLst>
              <a:ext uri="{FF2B5EF4-FFF2-40B4-BE49-F238E27FC236}">
                <a16:creationId xmlns:a16="http://schemas.microsoft.com/office/drawing/2014/main" id="{449E1840-6AB1-B6E2-C7AB-197225D35E29}"/>
              </a:ext>
            </a:extLst>
          </p:cNvPr>
          <p:cNvGrpSpPr/>
          <p:nvPr/>
        </p:nvGrpSpPr>
        <p:grpSpPr>
          <a:xfrm>
            <a:off x="1539147" y="1324455"/>
            <a:ext cx="2261688" cy="3294729"/>
            <a:chOff x="1539147" y="1324455"/>
            <a:chExt cx="2261688" cy="3294729"/>
          </a:xfrm>
        </p:grpSpPr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2155D304-A526-D53B-15AD-D2F99376DB63}"/>
                </a:ext>
              </a:extLst>
            </p:cNvPr>
            <p:cNvGrpSpPr/>
            <p:nvPr/>
          </p:nvGrpSpPr>
          <p:grpSpPr>
            <a:xfrm>
              <a:off x="1539147" y="1324455"/>
              <a:ext cx="2261688" cy="987222"/>
              <a:chOff x="10253426" y="2253661"/>
              <a:chExt cx="2261688" cy="987222"/>
            </a:xfrm>
          </p:grpSpPr>
          <p:sp>
            <p:nvSpPr>
              <p:cNvPr id="50" name="Down Arrow 49">
                <a:extLst>
                  <a:ext uri="{FF2B5EF4-FFF2-40B4-BE49-F238E27FC236}">
                    <a16:creationId xmlns:a16="http://schemas.microsoft.com/office/drawing/2014/main" id="{9CA066E4-68BA-27FD-C3A8-D3ABA87662F1}"/>
                  </a:ext>
                </a:extLst>
              </p:cNvPr>
              <p:cNvSpPr/>
              <p:nvPr/>
            </p:nvSpPr>
            <p:spPr>
              <a:xfrm rot="12896066">
                <a:off x="11016608" y="2418672"/>
                <a:ext cx="164083" cy="770961"/>
              </a:xfrm>
              <a:prstGeom prst="downArrow">
                <a:avLst/>
              </a:prstGeom>
              <a:solidFill>
                <a:srgbClr val="FFC000"/>
              </a:solidFill>
              <a:ln w="38100" cap="rnd">
                <a:solidFill>
                  <a:srgbClr val="FFC000"/>
                </a:solidFill>
                <a:miter lim="8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52274"/>
                          <a:gd name="connsiteY0" fmla="*/ 879030 h 905167"/>
                          <a:gd name="connsiteX1" fmla="*/ 13069 w 52274"/>
                          <a:gd name="connsiteY1" fmla="*/ 879030 h 905167"/>
                          <a:gd name="connsiteX2" fmla="*/ 13069 w 52274"/>
                          <a:gd name="connsiteY2" fmla="*/ 465886 h 905167"/>
                          <a:gd name="connsiteX3" fmla="*/ 13069 w 52274"/>
                          <a:gd name="connsiteY3" fmla="*/ 0 h 905167"/>
                          <a:gd name="connsiteX4" fmla="*/ 39206 w 52274"/>
                          <a:gd name="connsiteY4" fmla="*/ 0 h 905167"/>
                          <a:gd name="connsiteX5" fmla="*/ 39206 w 52274"/>
                          <a:gd name="connsiteY5" fmla="*/ 430725 h 905167"/>
                          <a:gd name="connsiteX6" fmla="*/ 39206 w 52274"/>
                          <a:gd name="connsiteY6" fmla="*/ 879030 h 905167"/>
                          <a:gd name="connsiteX7" fmla="*/ 52274 w 52274"/>
                          <a:gd name="connsiteY7" fmla="*/ 879030 h 905167"/>
                          <a:gd name="connsiteX8" fmla="*/ 26137 w 52274"/>
                          <a:gd name="connsiteY8" fmla="*/ 905167 h 905167"/>
                          <a:gd name="connsiteX9" fmla="*/ 0 w 52274"/>
                          <a:gd name="connsiteY9" fmla="*/ 879030 h 9051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2274" h="905167" extrusionOk="0">
                            <a:moveTo>
                              <a:pt x="0" y="879030"/>
                            </a:moveTo>
                            <a:cubicBezTo>
                              <a:pt x="3578" y="879127"/>
                              <a:pt x="8138" y="878675"/>
                              <a:pt x="13069" y="879030"/>
                            </a:cubicBezTo>
                            <a:cubicBezTo>
                              <a:pt x="2565" y="791823"/>
                              <a:pt x="9292" y="634812"/>
                              <a:pt x="13069" y="465886"/>
                            </a:cubicBezTo>
                            <a:cubicBezTo>
                              <a:pt x="16846" y="296960"/>
                              <a:pt x="-1522" y="232126"/>
                              <a:pt x="13069" y="0"/>
                            </a:cubicBezTo>
                            <a:cubicBezTo>
                              <a:pt x="22470" y="-245"/>
                              <a:pt x="28962" y="-494"/>
                              <a:pt x="39206" y="0"/>
                            </a:cubicBezTo>
                            <a:cubicBezTo>
                              <a:pt x="30497" y="196219"/>
                              <a:pt x="28075" y="328611"/>
                              <a:pt x="39206" y="430725"/>
                            </a:cubicBezTo>
                            <a:cubicBezTo>
                              <a:pt x="50337" y="532840"/>
                              <a:pt x="37536" y="735502"/>
                              <a:pt x="39206" y="879030"/>
                            </a:cubicBezTo>
                            <a:cubicBezTo>
                              <a:pt x="43935" y="878613"/>
                              <a:pt x="48801" y="879507"/>
                              <a:pt x="52274" y="879030"/>
                            </a:cubicBezTo>
                            <a:cubicBezTo>
                              <a:pt x="45068" y="885341"/>
                              <a:pt x="31555" y="898990"/>
                              <a:pt x="26137" y="905167"/>
                            </a:cubicBezTo>
                            <a:cubicBezTo>
                              <a:pt x="12802" y="893857"/>
                              <a:pt x="7903" y="887502"/>
                              <a:pt x="0" y="87903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1" name="Down Arrow 50">
                <a:extLst>
                  <a:ext uri="{FF2B5EF4-FFF2-40B4-BE49-F238E27FC236}">
                    <a16:creationId xmlns:a16="http://schemas.microsoft.com/office/drawing/2014/main" id="{D7878156-16F8-47AA-746C-E4FA6723B2CA}"/>
                  </a:ext>
                </a:extLst>
              </p:cNvPr>
              <p:cNvSpPr/>
              <p:nvPr/>
            </p:nvSpPr>
            <p:spPr>
              <a:xfrm rot="19372433">
                <a:off x="10253426" y="2253661"/>
                <a:ext cx="333400" cy="987222"/>
              </a:xfrm>
              <a:prstGeom prst="downArrow">
                <a:avLst/>
              </a:prstGeom>
              <a:solidFill>
                <a:srgbClr val="FFC000"/>
              </a:solidFill>
              <a:ln w="38100" cap="rnd">
                <a:solidFill>
                  <a:srgbClr val="FFC000"/>
                </a:solidFill>
                <a:miter lim="8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52274"/>
                          <a:gd name="connsiteY0" fmla="*/ 879030 h 905167"/>
                          <a:gd name="connsiteX1" fmla="*/ 13069 w 52274"/>
                          <a:gd name="connsiteY1" fmla="*/ 879030 h 905167"/>
                          <a:gd name="connsiteX2" fmla="*/ 13069 w 52274"/>
                          <a:gd name="connsiteY2" fmla="*/ 465886 h 905167"/>
                          <a:gd name="connsiteX3" fmla="*/ 13069 w 52274"/>
                          <a:gd name="connsiteY3" fmla="*/ 0 h 905167"/>
                          <a:gd name="connsiteX4" fmla="*/ 39206 w 52274"/>
                          <a:gd name="connsiteY4" fmla="*/ 0 h 905167"/>
                          <a:gd name="connsiteX5" fmla="*/ 39206 w 52274"/>
                          <a:gd name="connsiteY5" fmla="*/ 430725 h 905167"/>
                          <a:gd name="connsiteX6" fmla="*/ 39206 w 52274"/>
                          <a:gd name="connsiteY6" fmla="*/ 879030 h 905167"/>
                          <a:gd name="connsiteX7" fmla="*/ 52274 w 52274"/>
                          <a:gd name="connsiteY7" fmla="*/ 879030 h 905167"/>
                          <a:gd name="connsiteX8" fmla="*/ 26137 w 52274"/>
                          <a:gd name="connsiteY8" fmla="*/ 905167 h 905167"/>
                          <a:gd name="connsiteX9" fmla="*/ 0 w 52274"/>
                          <a:gd name="connsiteY9" fmla="*/ 879030 h 9051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2274" h="905167" extrusionOk="0">
                            <a:moveTo>
                              <a:pt x="0" y="879030"/>
                            </a:moveTo>
                            <a:cubicBezTo>
                              <a:pt x="3578" y="879127"/>
                              <a:pt x="8138" y="878675"/>
                              <a:pt x="13069" y="879030"/>
                            </a:cubicBezTo>
                            <a:cubicBezTo>
                              <a:pt x="2565" y="791823"/>
                              <a:pt x="9292" y="634812"/>
                              <a:pt x="13069" y="465886"/>
                            </a:cubicBezTo>
                            <a:cubicBezTo>
                              <a:pt x="16846" y="296960"/>
                              <a:pt x="-1522" y="232126"/>
                              <a:pt x="13069" y="0"/>
                            </a:cubicBezTo>
                            <a:cubicBezTo>
                              <a:pt x="22470" y="-245"/>
                              <a:pt x="28962" y="-494"/>
                              <a:pt x="39206" y="0"/>
                            </a:cubicBezTo>
                            <a:cubicBezTo>
                              <a:pt x="30497" y="196219"/>
                              <a:pt x="28075" y="328611"/>
                              <a:pt x="39206" y="430725"/>
                            </a:cubicBezTo>
                            <a:cubicBezTo>
                              <a:pt x="50337" y="532840"/>
                              <a:pt x="37536" y="735502"/>
                              <a:pt x="39206" y="879030"/>
                            </a:cubicBezTo>
                            <a:cubicBezTo>
                              <a:pt x="43935" y="878613"/>
                              <a:pt x="48801" y="879507"/>
                              <a:pt x="52274" y="879030"/>
                            </a:cubicBezTo>
                            <a:cubicBezTo>
                              <a:pt x="45068" y="885341"/>
                              <a:pt x="31555" y="898990"/>
                              <a:pt x="26137" y="905167"/>
                            </a:cubicBezTo>
                            <a:cubicBezTo>
                              <a:pt x="12802" y="893857"/>
                              <a:pt x="7903" y="887502"/>
                              <a:pt x="0" y="87903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F71A3CF-BE96-5D2E-63D6-98F55F0158C1}"/>
                  </a:ext>
                </a:extLst>
              </p:cNvPr>
              <p:cNvSpPr txBox="1"/>
              <p:nvPr/>
            </p:nvSpPr>
            <p:spPr>
              <a:xfrm>
                <a:off x="11343024" y="2595220"/>
                <a:ext cx="117209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C000"/>
                    </a:solidFill>
                    <a:latin typeface="Tahoma" panose="020B0604030504040204" pitchFamily="34" charset="0"/>
                  </a:rPr>
                  <a:t>Shortwave radiation</a:t>
                </a:r>
                <a:endParaRPr lang="en-CH" sz="1400" dirty="0">
                  <a:solidFill>
                    <a:srgbClr val="FFC000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AB0C7AC2-5EF6-8F27-9605-18B8F885C7CB}"/>
                </a:ext>
              </a:extLst>
            </p:cNvPr>
            <p:cNvGrpSpPr/>
            <p:nvPr/>
          </p:nvGrpSpPr>
          <p:grpSpPr>
            <a:xfrm>
              <a:off x="1562637" y="3631962"/>
              <a:ext cx="2034562" cy="987222"/>
              <a:chOff x="9790035" y="4224120"/>
              <a:chExt cx="2034562" cy="987222"/>
            </a:xfrm>
          </p:grpSpPr>
          <p:sp>
            <p:nvSpPr>
              <p:cNvPr id="52" name="Down Arrow 51">
                <a:extLst>
                  <a:ext uri="{FF2B5EF4-FFF2-40B4-BE49-F238E27FC236}">
                    <a16:creationId xmlns:a16="http://schemas.microsoft.com/office/drawing/2014/main" id="{56D4FA03-F66B-07F7-CFDA-B59F73E23363}"/>
                  </a:ext>
                </a:extLst>
              </p:cNvPr>
              <p:cNvSpPr/>
              <p:nvPr/>
            </p:nvSpPr>
            <p:spPr>
              <a:xfrm rot="19518241">
                <a:off x="10467407" y="4298447"/>
                <a:ext cx="164083" cy="770961"/>
              </a:xfrm>
              <a:prstGeom prst="downArrow">
                <a:avLst/>
              </a:prstGeom>
              <a:solidFill>
                <a:srgbClr val="C00000"/>
              </a:solidFill>
              <a:ln w="38100" cap="rnd">
                <a:solidFill>
                  <a:srgbClr val="C00000"/>
                </a:solidFill>
                <a:miter lim="8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52274"/>
                          <a:gd name="connsiteY0" fmla="*/ 879030 h 905167"/>
                          <a:gd name="connsiteX1" fmla="*/ 13069 w 52274"/>
                          <a:gd name="connsiteY1" fmla="*/ 879030 h 905167"/>
                          <a:gd name="connsiteX2" fmla="*/ 13069 w 52274"/>
                          <a:gd name="connsiteY2" fmla="*/ 465886 h 905167"/>
                          <a:gd name="connsiteX3" fmla="*/ 13069 w 52274"/>
                          <a:gd name="connsiteY3" fmla="*/ 0 h 905167"/>
                          <a:gd name="connsiteX4" fmla="*/ 39206 w 52274"/>
                          <a:gd name="connsiteY4" fmla="*/ 0 h 905167"/>
                          <a:gd name="connsiteX5" fmla="*/ 39206 w 52274"/>
                          <a:gd name="connsiteY5" fmla="*/ 430725 h 905167"/>
                          <a:gd name="connsiteX6" fmla="*/ 39206 w 52274"/>
                          <a:gd name="connsiteY6" fmla="*/ 879030 h 905167"/>
                          <a:gd name="connsiteX7" fmla="*/ 52274 w 52274"/>
                          <a:gd name="connsiteY7" fmla="*/ 879030 h 905167"/>
                          <a:gd name="connsiteX8" fmla="*/ 26137 w 52274"/>
                          <a:gd name="connsiteY8" fmla="*/ 905167 h 905167"/>
                          <a:gd name="connsiteX9" fmla="*/ 0 w 52274"/>
                          <a:gd name="connsiteY9" fmla="*/ 879030 h 9051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2274" h="905167" extrusionOk="0">
                            <a:moveTo>
                              <a:pt x="0" y="879030"/>
                            </a:moveTo>
                            <a:cubicBezTo>
                              <a:pt x="3578" y="879127"/>
                              <a:pt x="8138" y="878675"/>
                              <a:pt x="13069" y="879030"/>
                            </a:cubicBezTo>
                            <a:cubicBezTo>
                              <a:pt x="2565" y="791823"/>
                              <a:pt x="9292" y="634812"/>
                              <a:pt x="13069" y="465886"/>
                            </a:cubicBezTo>
                            <a:cubicBezTo>
                              <a:pt x="16846" y="296960"/>
                              <a:pt x="-1522" y="232126"/>
                              <a:pt x="13069" y="0"/>
                            </a:cubicBezTo>
                            <a:cubicBezTo>
                              <a:pt x="22470" y="-245"/>
                              <a:pt x="28962" y="-494"/>
                              <a:pt x="39206" y="0"/>
                            </a:cubicBezTo>
                            <a:cubicBezTo>
                              <a:pt x="30497" y="196219"/>
                              <a:pt x="28075" y="328611"/>
                              <a:pt x="39206" y="430725"/>
                            </a:cubicBezTo>
                            <a:cubicBezTo>
                              <a:pt x="50337" y="532840"/>
                              <a:pt x="37536" y="735502"/>
                              <a:pt x="39206" y="879030"/>
                            </a:cubicBezTo>
                            <a:cubicBezTo>
                              <a:pt x="43935" y="878613"/>
                              <a:pt x="48801" y="879507"/>
                              <a:pt x="52274" y="879030"/>
                            </a:cubicBezTo>
                            <a:cubicBezTo>
                              <a:pt x="45068" y="885341"/>
                              <a:pt x="31555" y="898990"/>
                              <a:pt x="26137" y="905167"/>
                            </a:cubicBezTo>
                            <a:cubicBezTo>
                              <a:pt x="12802" y="893857"/>
                              <a:pt x="7903" y="887502"/>
                              <a:pt x="0" y="87903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3" name="Down Arrow 52">
                <a:extLst>
                  <a:ext uri="{FF2B5EF4-FFF2-40B4-BE49-F238E27FC236}">
                    <a16:creationId xmlns:a16="http://schemas.microsoft.com/office/drawing/2014/main" id="{7A284BCF-0134-D818-FD76-7729AC0D06DE}"/>
                  </a:ext>
                </a:extLst>
              </p:cNvPr>
              <p:cNvSpPr/>
              <p:nvPr/>
            </p:nvSpPr>
            <p:spPr>
              <a:xfrm rot="12920067">
                <a:off x="9790035" y="4224120"/>
                <a:ext cx="333400" cy="987222"/>
              </a:xfrm>
              <a:prstGeom prst="downArrow">
                <a:avLst/>
              </a:prstGeom>
              <a:solidFill>
                <a:srgbClr val="C00000"/>
              </a:solidFill>
              <a:ln w="38100" cap="rnd">
                <a:solidFill>
                  <a:srgbClr val="C00000"/>
                </a:solidFill>
                <a:miter lim="8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52274"/>
                          <a:gd name="connsiteY0" fmla="*/ 879030 h 905167"/>
                          <a:gd name="connsiteX1" fmla="*/ 13069 w 52274"/>
                          <a:gd name="connsiteY1" fmla="*/ 879030 h 905167"/>
                          <a:gd name="connsiteX2" fmla="*/ 13069 w 52274"/>
                          <a:gd name="connsiteY2" fmla="*/ 465886 h 905167"/>
                          <a:gd name="connsiteX3" fmla="*/ 13069 w 52274"/>
                          <a:gd name="connsiteY3" fmla="*/ 0 h 905167"/>
                          <a:gd name="connsiteX4" fmla="*/ 39206 w 52274"/>
                          <a:gd name="connsiteY4" fmla="*/ 0 h 905167"/>
                          <a:gd name="connsiteX5" fmla="*/ 39206 w 52274"/>
                          <a:gd name="connsiteY5" fmla="*/ 430725 h 905167"/>
                          <a:gd name="connsiteX6" fmla="*/ 39206 w 52274"/>
                          <a:gd name="connsiteY6" fmla="*/ 879030 h 905167"/>
                          <a:gd name="connsiteX7" fmla="*/ 52274 w 52274"/>
                          <a:gd name="connsiteY7" fmla="*/ 879030 h 905167"/>
                          <a:gd name="connsiteX8" fmla="*/ 26137 w 52274"/>
                          <a:gd name="connsiteY8" fmla="*/ 905167 h 905167"/>
                          <a:gd name="connsiteX9" fmla="*/ 0 w 52274"/>
                          <a:gd name="connsiteY9" fmla="*/ 879030 h 9051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2274" h="905167" extrusionOk="0">
                            <a:moveTo>
                              <a:pt x="0" y="879030"/>
                            </a:moveTo>
                            <a:cubicBezTo>
                              <a:pt x="3578" y="879127"/>
                              <a:pt x="8138" y="878675"/>
                              <a:pt x="13069" y="879030"/>
                            </a:cubicBezTo>
                            <a:cubicBezTo>
                              <a:pt x="2565" y="791823"/>
                              <a:pt x="9292" y="634812"/>
                              <a:pt x="13069" y="465886"/>
                            </a:cubicBezTo>
                            <a:cubicBezTo>
                              <a:pt x="16846" y="296960"/>
                              <a:pt x="-1522" y="232126"/>
                              <a:pt x="13069" y="0"/>
                            </a:cubicBezTo>
                            <a:cubicBezTo>
                              <a:pt x="22470" y="-245"/>
                              <a:pt x="28962" y="-494"/>
                              <a:pt x="39206" y="0"/>
                            </a:cubicBezTo>
                            <a:cubicBezTo>
                              <a:pt x="30497" y="196219"/>
                              <a:pt x="28075" y="328611"/>
                              <a:pt x="39206" y="430725"/>
                            </a:cubicBezTo>
                            <a:cubicBezTo>
                              <a:pt x="50337" y="532840"/>
                              <a:pt x="37536" y="735502"/>
                              <a:pt x="39206" y="879030"/>
                            </a:cubicBezTo>
                            <a:cubicBezTo>
                              <a:pt x="43935" y="878613"/>
                              <a:pt x="48801" y="879507"/>
                              <a:pt x="52274" y="879030"/>
                            </a:cubicBezTo>
                            <a:cubicBezTo>
                              <a:pt x="45068" y="885341"/>
                              <a:pt x="31555" y="898990"/>
                              <a:pt x="26137" y="905167"/>
                            </a:cubicBezTo>
                            <a:cubicBezTo>
                              <a:pt x="12802" y="893857"/>
                              <a:pt x="7903" y="887502"/>
                              <a:pt x="0" y="87903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CF743B9-4C04-B5E1-0F31-715775656B34}"/>
                  </a:ext>
                </a:extLst>
              </p:cNvPr>
              <p:cNvSpPr txBox="1"/>
              <p:nvPr/>
            </p:nvSpPr>
            <p:spPr>
              <a:xfrm>
                <a:off x="10732421" y="4515034"/>
                <a:ext cx="109217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C00000"/>
                    </a:solidFill>
                    <a:latin typeface="Tahoma" panose="020B0604030504040204" pitchFamily="34" charset="0"/>
                  </a:rPr>
                  <a:t>Longwave radiation</a:t>
                </a:r>
                <a:endParaRPr lang="en-CH" sz="1400" dirty="0">
                  <a:solidFill>
                    <a:srgbClr val="C00000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1A0CC38-9DF6-F64B-5894-466CCE6F0483}"/>
              </a:ext>
            </a:extLst>
          </p:cNvPr>
          <p:cNvSpPr txBox="1"/>
          <p:nvPr/>
        </p:nvSpPr>
        <p:spPr>
          <a:xfrm>
            <a:off x="681473" y="4807438"/>
            <a:ext cx="2946778" cy="726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Cloud radiative feedback </a:t>
            </a:r>
            <a:r>
              <a:rPr lang="en-GB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(? Arctic amplification)</a:t>
            </a:r>
          </a:p>
        </p:txBody>
      </p: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C73C3DF3-6257-23CB-716F-5A7879C6A830}"/>
              </a:ext>
            </a:extLst>
          </p:cNvPr>
          <p:cNvGrpSpPr/>
          <p:nvPr/>
        </p:nvGrpSpPr>
        <p:grpSpPr>
          <a:xfrm>
            <a:off x="246647" y="2166107"/>
            <a:ext cx="3725903" cy="4509336"/>
            <a:chOff x="246647" y="2166107"/>
            <a:chExt cx="3725903" cy="450933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32C46BC-DC8E-579F-2A96-75549AFB2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6647" y="2166107"/>
              <a:ext cx="3631263" cy="1548921"/>
              <a:chOff x="5834213" y="2526630"/>
              <a:chExt cx="3348610" cy="1428355"/>
            </a:xfrm>
          </p:grpSpPr>
          <p:pic>
            <p:nvPicPr>
              <p:cNvPr id="15" name="Picture 14" descr="A picture containing white&#10;&#10;Description automatically generated">
                <a:extLst>
                  <a:ext uri="{FF2B5EF4-FFF2-40B4-BE49-F238E27FC236}">
                    <a16:creationId xmlns:a16="http://schemas.microsoft.com/office/drawing/2014/main" id="{3F580D6E-5D4F-274B-8D1C-A51979D91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80000"/>
              </a:blip>
              <a:stretch>
                <a:fillRect/>
              </a:stretch>
            </p:blipFill>
            <p:spPr>
              <a:xfrm>
                <a:off x="5834213" y="2526630"/>
                <a:ext cx="3348610" cy="1428355"/>
              </a:xfrm>
              <a:prstGeom prst="rect">
                <a:avLst/>
              </a:prstGeom>
            </p:spPr>
          </p:pic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1D2E3343-B18A-F3DD-1D96-86A3FEB85B9B}"/>
                  </a:ext>
                </a:extLst>
              </p:cNvPr>
              <p:cNvSpPr/>
              <p:nvPr/>
            </p:nvSpPr>
            <p:spPr>
              <a:xfrm>
                <a:off x="6867760" y="2753990"/>
                <a:ext cx="251292" cy="227539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14606282-D1B6-ACF1-1C84-885D5AB82553}"/>
                  </a:ext>
                </a:extLst>
              </p:cNvPr>
              <p:cNvSpPr/>
              <p:nvPr/>
            </p:nvSpPr>
            <p:spPr>
              <a:xfrm>
                <a:off x="7224374" y="2731492"/>
                <a:ext cx="251292" cy="227539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3FA80B0F-9E7B-B48F-64FF-0BB8D72A7FC0}"/>
                  </a:ext>
                </a:extLst>
              </p:cNvPr>
              <p:cNvSpPr/>
              <p:nvPr/>
            </p:nvSpPr>
            <p:spPr>
              <a:xfrm>
                <a:off x="7416521" y="3058836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8882B846-A04F-565C-5A27-08BA390209D4}"/>
                  </a:ext>
                </a:extLst>
              </p:cNvPr>
              <p:cNvSpPr/>
              <p:nvPr/>
            </p:nvSpPr>
            <p:spPr>
              <a:xfrm>
                <a:off x="7714284" y="2873854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F21E7AB8-AEF0-A107-8285-182D8E46D1AD}"/>
                  </a:ext>
                </a:extLst>
              </p:cNvPr>
              <p:cNvSpPr/>
              <p:nvPr/>
            </p:nvSpPr>
            <p:spPr>
              <a:xfrm>
                <a:off x="6560937" y="3315006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FB73BF8F-52DE-EA26-6C27-275B88950454}"/>
                  </a:ext>
                </a:extLst>
              </p:cNvPr>
              <p:cNvSpPr/>
              <p:nvPr/>
            </p:nvSpPr>
            <p:spPr>
              <a:xfrm>
                <a:off x="8135985" y="2820377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18287610-264A-48F3-C262-0DD24F704B0D}"/>
                  </a:ext>
                </a:extLst>
              </p:cNvPr>
              <p:cNvSpPr/>
              <p:nvPr/>
            </p:nvSpPr>
            <p:spPr>
              <a:xfrm>
                <a:off x="7013351" y="3119900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9BC2CD1C-FB9A-E227-4622-DBD2A7B3DB09}"/>
                  </a:ext>
                </a:extLst>
              </p:cNvPr>
              <p:cNvSpPr/>
              <p:nvPr/>
            </p:nvSpPr>
            <p:spPr>
              <a:xfrm>
                <a:off x="6639824" y="3022516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F908A85-A857-3DB9-D6D3-0DE872C41432}"/>
                  </a:ext>
                </a:extLst>
              </p:cNvPr>
              <p:cNvSpPr/>
              <p:nvPr/>
            </p:nvSpPr>
            <p:spPr>
              <a:xfrm>
                <a:off x="8248788" y="2917633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2841E9C-3CD6-8464-EE5D-DBDA87014A7E}"/>
                  </a:ext>
                </a:extLst>
              </p:cNvPr>
              <p:cNvSpPr/>
              <p:nvPr/>
            </p:nvSpPr>
            <p:spPr>
              <a:xfrm>
                <a:off x="6726205" y="3117583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94FCAE5-C129-8F97-FA92-AFF26E00A292}"/>
                  </a:ext>
                </a:extLst>
              </p:cNvPr>
              <p:cNvSpPr/>
              <p:nvPr/>
            </p:nvSpPr>
            <p:spPr>
              <a:xfrm>
                <a:off x="6621911" y="3395845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0AC66F4-539A-E155-504D-1A7C4BF93E8D}"/>
                  </a:ext>
                </a:extLst>
              </p:cNvPr>
              <p:cNvSpPr/>
              <p:nvPr/>
            </p:nvSpPr>
            <p:spPr>
              <a:xfrm>
                <a:off x="7061113" y="3206212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CDBB5B3-E6FC-9CEF-ED85-16DE6CB44686}"/>
                  </a:ext>
                </a:extLst>
              </p:cNvPr>
              <p:cNvSpPr/>
              <p:nvPr/>
            </p:nvSpPr>
            <p:spPr>
              <a:xfrm>
                <a:off x="7782372" y="2968921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28A7A08-0E51-990B-5FE2-C6EF3ED3C818}"/>
                  </a:ext>
                </a:extLst>
              </p:cNvPr>
              <p:cNvSpPr/>
              <p:nvPr/>
            </p:nvSpPr>
            <p:spPr>
              <a:xfrm>
                <a:off x="7474446" y="3142958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A872388D-FAD9-1ADB-22C5-9A481F59AE57}"/>
                  </a:ext>
                </a:extLst>
              </p:cNvPr>
              <p:cNvSpPr/>
              <p:nvPr/>
            </p:nvSpPr>
            <p:spPr>
              <a:xfrm>
                <a:off x="8481206" y="2860062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3ECD53F-E8C0-73D5-28CA-059D3B0D9C4B}"/>
                  </a:ext>
                </a:extLst>
              </p:cNvPr>
              <p:cNvSpPr/>
              <p:nvPr/>
            </p:nvSpPr>
            <p:spPr>
              <a:xfrm>
                <a:off x="8528968" y="2946374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Hexagon 38">
                <a:extLst>
                  <a:ext uri="{FF2B5EF4-FFF2-40B4-BE49-F238E27FC236}">
                    <a16:creationId xmlns:a16="http://schemas.microsoft.com/office/drawing/2014/main" id="{8863116C-7489-5941-00CE-2DAABEE317CE}"/>
                  </a:ext>
                </a:extLst>
              </p:cNvPr>
              <p:cNvSpPr/>
              <p:nvPr/>
            </p:nvSpPr>
            <p:spPr>
              <a:xfrm>
                <a:off x="6891729" y="3450824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7043F88-D954-C24D-16D0-5FF4242FF295}"/>
                  </a:ext>
                </a:extLst>
              </p:cNvPr>
              <p:cNvSpPr/>
              <p:nvPr/>
            </p:nvSpPr>
            <p:spPr>
              <a:xfrm>
                <a:off x="6939491" y="3537136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Hexagon 41">
                <a:extLst>
                  <a:ext uri="{FF2B5EF4-FFF2-40B4-BE49-F238E27FC236}">
                    <a16:creationId xmlns:a16="http://schemas.microsoft.com/office/drawing/2014/main" id="{D7A4CA92-2BF7-5EF1-C590-8FC9DAD879A8}"/>
                  </a:ext>
                </a:extLst>
              </p:cNvPr>
              <p:cNvSpPr/>
              <p:nvPr/>
            </p:nvSpPr>
            <p:spPr>
              <a:xfrm>
                <a:off x="7985064" y="3121307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7D3994A-E8AF-EB3C-C52D-3C558616C774}"/>
                  </a:ext>
                </a:extLst>
              </p:cNvPr>
              <p:cNvSpPr/>
              <p:nvPr/>
            </p:nvSpPr>
            <p:spPr>
              <a:xfrm>
                <a:off x="8032826" y="3207619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3244A231-4FF7-F953-C070-54CBEB850F15}"/>
                  </a:ext>
                </a:extLst>
              </p:cNvPr>
              <p:cNvSpPr/>
              <p:nvPr/>
            </p:nvSpPr>
            <p:spPr>
              <a:xfrm>
                <a:off x="7258429" y="3368074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EC52634-C6F9-560B-C2A7-DBDC41B1F384}"/>
                  </a:ext>
                </a:extLst>
              </p:cNvPr>
              <p:cNvSpPr/>
              <p:nvPr/>
            </p:nvSpPr>
            <p:spPr>
              <a:xfrm>
                <a:off x="7306192" y="3454386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Hexagon 54">
                <a:extLst>
                  <a:ext uri="{FF2B5EF4-FFF2-40B4-BE49-F238E27FC236}">
                    <a16:creationId xmlns:a16="http://schemas.microsoft.com/office/drawing/2014/main" id="{9B3EDEBB-9735-E6A3-0937-285C756998A8}"/>
                  </a:ext>
                </a:extLst>
              </p:cNvPr>
              <p:cNvSpPr/>
              <p:nvPr/>
            </p:nvSpPr>
            <p:spPr>
              <a:xfrm>
                <a:off x="8263106" y="3415432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0C0DE9E-057F-C4DA-8C67-DFAE50D30333}"/>
                  </a:ext>
                </a:extLst>
              </p:cNvPr>
              <p:cNvSpPr/>
              <p:nvPr/>
            </p:nvSpPr>
            <p:spPr>
              <a:xfrm>
                <a:off x="8310868" y="3501744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Hexagon 57">
                <a:extLst>
                  <a:ext uri="{FF2B5EF4-FFF2-40B4-BE49-F238E27FC236}">
                    <a16:creationId xmlns:a16="http://schemas.microsoft.com/office/drawing/2014/main" id="{F76BE42B-6513-4EE4-971B-339E3DACDB45}"/>
                  </a:ext>
                </a:extLst>
              </p:cNvPr>
              <p:cNvSpPr/>
              <p:nvPr/>
            </p:nvSpPr>
            <p:spPr>
              <a:xfrm>
                <a:off x="7695954" y="3284639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FAC5E04-EC60-CFC7-1ADA-AD0501ADC309}"/>
                  </a:ext>
                </a:extLst>
              </p:cNvPr>
              <p:cNvSpPr/>
              <p:nvPr/>
            </p:nvSpPr>
            <p:spPr>
              <a:xfrm>
                <a:off x="7743716" y="3370951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153F138A-DFCD-C51E-922F-1A33D7FE1D34}"/>
                  </a:ext>
                </a:extLst>
              </p:cNvPr>
              <p:cNvSpPr/>
              <p:nvPr/>
            </p:nvSpPr>
            <p:spPr>
              <a:xfrm>
                <a:off x="6388472" y="3605879"/>
                <a:ext cx="91463" cy="98512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22159FA-3E61-F37F-2FC1-35A355F473E1}"/>
                  </a:ext>
                </a:extLst>
              </p:cNvPr>
              <p:cNvSpPr/>
              <p:nvPr/>
            </p:nvSpPr>
            <p:spPr>
              <a:xfrm>
                <a:off x="7548017" y="3553629"/>
                <a:ext cx="91463" cy="90000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4" name="Oval 1023">
                <a:extLst>
                  <a:ext uri="{FF2B5EF4-FFF2-40B4-BE49-F238E27FC236}">
                    <a16:creationId xmlns:a16="http://schemas.microsoft.com/office/drawing/2014/main" id="{9AA48716-468A-85DA-1656-1A5F8994FA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0020" y="3671311"/>
                <a:ext cx="91463" cy="90000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6" name="Oval 1025">
                <a:extLst>
                  <a:ext uri="{FF2B5EF4-FFF2-40B4-BE49-F238E27FC236}">
                    <a16:creationId xmlns:a16="http://schemas.microsoft.com/office/drawing/2014/main" id="{B432D281-5A4D-1F20-4302-386417A68A67}"/>
                  </a:ext>
                </a:extLst>
              </p:cNvPr>
              <p:cNvSpPr/>
              <p:nvPr/>
            </p:nvSpPr>
            <p:spPr>
              <a:xfrm>
                <a:off x="7888127" y="3563696"/>
                <a:ext cx="91463" cy="90000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F3EAB8DD-9297-DCE2-717C-4A71006B5F71}"/>
                  </a:ext>
                </a:extLst>
              </p:cNvPr>
              <p:cNvSpPr/>
              <p:nvPr/>
            </p:nvSpPr>
            <p:spPr>
              <a:xfrm>
                <a:off x="8008754" y="3689468"/>
                <a:ext cx="91463" cy="90000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8E52D79E-749C-7C0A-0B13-C8D24C2D1132}"/>
                  </a:ext>
                </a:extLst>
              </p:cNvPr>
              <p:cNvSpPr/>
              <p:nvPr/>
            </p:nvSpPr>
            <p:spPr>
              <a:xfrm>
                <a:off x="7771707" y="3689468"/>
                <a:ext cx="91463" cy="90000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5" name="Oval 1034">
                <a:extLst>
                  <a:ext uri="{FF2B5EF4-FFF2-40B4-BE49-F238E27FC236}">
                    <a16:creationId xmlns:a16="http://schemas.microsoft.com/office/drawing/2014/main" id="{C7AC3B9D-B20A-FAF4-E5E5-0F57829F9423}"/>
                  </a:ext>
                </a:extLst>
              </p:cNvPr>
              <p:cNvSpPr/>
              <p:nvPr/>
            </p:nvSpPr>
            <p:spPr>
              <a:xfrm>
                <a:off x="7297791" y="2820878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7" name="Oval 1036">
                <a:extLst>
                  <a:ext uri="{FF2B5EF4-FFF2-40B4-BE49-F238E27FC236}">
                    <a16:creationId xmlns:a16="http://schemas.microsoft.com/office/drawing/2014/main" id="{51C41E7E-71CF-1989-4111-005B67E6DAFE}"/>
                  </a:ext>
                </a:extLst>
              </p:cNvPr>
              <p:cNvSpPr/>
              <p:nvPr/>
            </p:nvSpPr>
            <p:spPr>
              <a:xfrm>
                <a:off x="6963521" y="2850439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CH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8" name="Hexagon 1037">
                <a:extLst>
                  <a:ext uri="{FF2B5EF4-FFF2-40B4-BE49-F238E27FC236}">
                    <a16:creationId xmlns:a16="http://schemas.microsoft.com/office/drawing/2014/main" id="{F816BB15-3B58-55A1-B052-546751D7C997}"/>
                  </a:ext>
                </a:extLst>
              </p:cNvPr>
              <p:cNvSpPr/>
              <p:nvPr/>
            </p:nvSpPr>
            <p:spPr>
              <a:xfrm>
                <a:off x="8577891" y="3207095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9" name="Oval 1038">
                <a:extLst>
                  <a:ext uri="{FF2B5EF4-FFF2-40B4-BE49-F238E27FC236}">
                    <a16:creationId xmlns:a16="http://schemas.microsoft.com/office/drawing/2014/main" id="{692E9DA0-72FA-1D54-5D96-AA0C866B55CE}"/>
                  </a:ext>
                </a:extLst>
              </p:cNvPr>
              <p:cNvSpPr/>
              <p:nvPr/>
            </p:nvSpPr>
            <p:spPr>
              <a:xfrm>
                <a:off x="8625653" y="3293407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0" name="Hexagon 1039">
                <a:extLst>
                  <a:ext uri="{FF2B5EF4-FFF2-40B4-BE49-F238E27FC236}">
                    <a16:creationId xmlns:a16="http://schemas.microsoft.com/office/drawing/2014/main" id="{77FE2A40-E9A9-0C8B-6BB7-CC08C37E1ADD}"/>
                  </a:ext>
                </a:extLst>
              </p:cNvPr>
              <p:cNvSpPr/>
              <p:nvPr/>
            </p:nvSpPr>
            <p:spPr>
              <a:xfrm>
                <a:off x="6182725" y="3143958"/>
                <a:ext cx="262035" cy="229528"/>
              </a:xfrm>
              <a:prstGeom prst="hexagon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1" name="Oval 1040">
                <a:extLst>
                  <a:ext uri="{FF2B5EF4-FFF2-40B4-BE49-F238E27FC236}">
                    <a16:creationId xmlns:a16="http://schemas.microsoft.com/office/drawing/2014/main" id="{11CC67F4-130D-B4E4-9062-10D04EBB76DB}"/>
                  </a:ext>
                </a:extLst>
              </p:cNvPr>
              <p:cNvSpPr/>
              <p:nvPr/>
            </p:nvSpPr>
            <p:spPr>
              <a:xfrm>
                <a:off x="6230487" y="3230270"/>
                <a:ext cx="36101" cy="3922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2" name="Oval 1041">
                <a:extLst>
                  <a:ext uri="{FF2B5EF4-FFF2-40B4-BE49-F238E27FC236}">
                    <a16:creationId xmlns:a16="http://schemas.microsoft.com/office/drawing/2014/main" id="{EBA2FB6A-1663-5BA5-B64E-50C0E5F82D33}"/>
                  </a:ext>
                </a:extLst>
              </p:cNvPr>
              <p:cNvSpPr/>
              <p:nvPr/>
            </p:nvSpPr>
            <p:spPr>
              <a:xfrm>
                <a:off x="8116609" y="3537136"/>
                <a:ext cx="91463" cy="90000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3" name="Oval 1042">
                <a:extLst>
                  <a:ext uri="{FF2B5EF4-FFF2-40B4-BE49-F238E27FC236}">
                    <a16:creationId xmlns:a16="http://schemas.microsoft.com/office/drawing/2014/main" id="{E9E3E945-9B10-3439-AA7E-9F648253B881}"/>
                  </a:ext>
                </a:extLst>
              </p:cNvPr>
              <p:cNvSpPr/>
              <p:nvPr/>
            </p:nvSpPr>
            <p:spPr>
              <a:xfrm>
                <a:off x="8328918" y="3118004"/>
                <a:ext cx="91463" cy="90000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4" name="Oval 1043">
                <a:extLst>
                  <a:ext uri="{FF2B5EF4-FFF2-40B4-BE49-F238E27FC236}">
                    <a16:creationId xmlns:a16="http://schemas.microsoft.com/office/drawing/2014/main" id="{2EE4D0C2-46D8-1541-E5AA-CDABBAC3985F}"/>
                  </a:ext>
                </a:extLst>
              </p:cNvPr>
              <p:cNvSpPr/>
              <p:nvPr/>
            </p:nvSpPr>
            <p:spPr>
              <a:xfrm>
                <a:off x="8426673" y="3278292"/>
                <a:ext cx="91463" cy="90000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5" name="Oval 1044">
                <a:extLst>
                  <a:ext uri="{FF2B5EF4-FFF2-40B4-BE49-F238E27FC236}">
                    <a16:creationId xmlns:a16="http://schemas.microsoft.com/office/drawing/2014/main" id="{B9C02819-13BC-6319-58E2-C162F2C5FE32}"/>
                  </a:ext>
                </a:extLst>
              </p:cNvPr>
              <p:cNvSpPr/>
              <p:nvPr/>
            </p:nvSpPr>
            <p:spPr>
              <a:xfrm>
                <a:off x="7587067" y="3721409"/>
                <a:ext cx="91463" cy="90000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6" name="Oval 1045">
                <a:extLst>
                  <a:ext uri="{FF2B5EF4-FFF2-40B4-BE49-F238E27FC236}">
                    <a16:creationId xmlns:a16="http://schemas.microsoft.com/office/drawing/2014/main" id="{2CA3AC05-A71A-4476-3642-896FE8FD7569}"/>
                  </a:ext>
                </a:extLst>
              </p:cNvPr>
              <p:cNvSpPr/>
              <p:nvPr/>
            </p:nvSpPr>
            <p:spPr>
              <a:xfrm>
                <a:off x="6555310" y="3622794"/>
                <a:ext cx="91463" cy="98512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7" name="Oval 1046">
                <a:extLst>
                  <a:ext uri="{FF2B5EF4-FFF2-40B4-BE49-F238E27FC236}">
                    <a16:creationId xmlns:a16="http://schemas.microsoft.com/office/drawing/2014/main" id="{4FBC3113-532F-9DCB-4C98-F26ADA530960}"/>
                  </a:ext>
                </a:extLst>
              </p:cNvPr>
              <p:cNvSpPr/>
              <p:nvPr/>
            </p:nvSpPr>
            <p:spPr>
              <a:xfrm>
                <a:off x="6248537" y="3483624"/>
                <a:ext cx="91463" cy="98512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" name="Oval 1047">
                <a:extLst>
                  <a:ext uri="{FF2B5EF4-FFF2-40B4-BE49-F238E27FC236}">
                    <a16:creationId xmlns:a16="http://schemas.microsoft.com/office/drawing/2014/main" id="{47BA8F16-C5E0-1B52-876A-0EAEAD9DBCBC}"/>
                  </a:ext>
                </a:extLst>
              </p:cNvPr>
              <p:cNvSpPr/>
              <p:nvPr/>
            </p:nvSpPr>
            <p:spPr>
              <a:xfrm>
                <a:off x="6399861" y="3452226"/>
                <a:ext cx="91463" cy="98512"/>
              </a:xfrm>
              <a:prstGeom prst="ellipse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CH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4" name="Group 1073">
              <a:extLst>
                <a:ext uri="{FF2B5EF4-FFF2-40B4-BE49-F238E27FC236}">
                  <a16:creationId xmlns:a16="http://schemas.microsoft.com/office/drawing/2014/main" id="{E9E0B31A-9DB1-3E4C-4244-0741C618B14F}"/>
                </a:ext>
              </a:extLst>
            </p:cNvPr>
            <p:cNvGrpSpPr/>
            <p:nvPr/>
          </p:nvGrpSpPr>
          <p:grpSpPr>
            <a:xfrm>
              <a:off x="519183" y="5716755"/>
              <a:ext cx="3453367" cy="958688"/>
              <a:chOff x="4573520" y="2203028"/>
              <a:chExt cx="3453367" cy="958688"/>
            </a:xfrm>
          </p:grpSpPr>
          <p:grpSp>
            <p:nvGrpSpPr>
              <p:cNvPr id="1062" name="Group 1061">
                <a:extLst>
                  <a:ext uri="{FF2B5EF4-FFF2-40B4-BE49-F238E27FC236}">
                    <a16:creationId xmlns:a16="http://schemas.microsoft.com/office/drawing/2014/main" id="{D862C0C6-45AB-6CDF-EE49-846A87063CD7}"/>
                  </a:ext>
                </a:extLst>
              </p:cNvPr>
              <p:cNvGrpSpPr/>
              <p:nvPr/>
            </p:nvGrpSpPr>
            <p:grpSpPr>
              <a:xfrm>
                <a:off x="4594127" y="2871255"/>
                <a:ext cx="155532" cy="253243"/>
                <a:chOff x="9314012" y="2552709"/>
                <a:chExt cx="155532" cy="253243"/>
              </a:xfrm>
            </p:grpSpPr>
            <p:sp>
              <p:nvSpPr>
                <p:cNvPr id="1063" name="Oval 1062">
                  <a:extLst>
                    <a:ext uri="{FF2B5EF4-FFF2-40B4-BE49-F238E27FC236}">
                      <a16:creationId xmlns:a16="http://schemas.microsoft.com/office/drawing/2014/main" id="{1089A48B-CD4F-5065-ECE5-EA2EC7B4A025}"/>
                    </a:ext>
                  </a:extLst>
                </p:cNvPr>
                <p:cNvSpPr/>
                <p:nvPr/>
              </p:nvSpPr>
              <p:spPr>
                <a:xfrm>
                  <a:off x="9314012" y="2689282"/>
                  <a:ext cx="50400" cy="4967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4" name="Oval 1063">
                  <a:extLst>
                    <a:ext uri="{FF2B5EF4-FFF2-40B4-BE49-F238E27FC236}">
                      <a16:creationId xmlns:a16="http://schemas.microsoft.com/office/drawing/2014/main" id="{1E51EF78-8186-FB62-259C-2200AD1E0A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376961" y="2552709"/>
                  <a:ext cx="50400" cy="5476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5" name="Oval 1064">
                  <a:extLst>
                    <a:ext uri="{FF2B5EF4-FFF2-40B4-BE49-F238E27FC236}">
                      <a16:creationId xmlns:a16="http://schemas.microsoft.com/office/drawing/2014/main" id="{6E220256-E354-1BA5-91A6-70B7668CAAF8}"/>
                    </a:ext>
                  </a:extLst>
                </p:cNvPr>
                <p:cNvSpPr/>
                <p:nvPr/>
              </p:nvSpPr>
              <p:spPr>
                <a:xfrm>
                  <a:off x="9419144" y="2643989"/>
                  <a:ext cx="50400" cy="4967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6" name="Oval 1065">
                  <a:extLst>
                    <a:ext uri="{FF2B5EF4-FFF2-40B4-BE49-F238E27FC236}">
                      <a16:creationId xmlns:a16="http://schemas.microsoft.com/office/drawing/2014/main" id="{251BE05D-489C-C5EB-A9F3-8ADFA9F82C8F}"/>
                    </a:ext>
                  </a:extLst>
                </p:cNvPr>
                <p:cNvSpPr/>
                <p:nvPr/>
              </p:nvSpPr>
              <p:spPr>
                <a:xfrm>
                  <a:off x="9399251" y="2756273"/>
                  <a:ext cx="50400" cy="4967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67" name="TextBox 1066">
                <a:extLst>
                  <a:ext uri="{FF2B5EF4-FFF2-40B4-BE49-F238E27FC236}">
                    <a16:creationId xmlns:a16="http://schemas.microsoft.com/office/drawing/2014/main" id="{134E21FF-0D1A-36CF-1FF2-1030E5215645}"/>
                  </a:ext>
                </a:extLst>
              </p:cNvPr>
              <p:cNvSpPr txBox="1"/>
              <p:nvPr/>
            </p:nvSpPr>
            <p:spPr>
              <a:xfrm>
                <a:off x="4868674" y="2853939"/>
                <a:ext cx="315821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latin typeface="Tahoma" panose="020B0604030504040204" pitchFamily="34" charset="0"/>
                  </a:rPr>
                  <a:t>Ice-nucleating particles (INPs)</a:t>
                </a:r>
                <a:endParaRPr lang="en-CH" sz="1400" b="1" dirty="0"/>
              </a:p>
            </p:txBody>
          </p:sp>
          <p:grpSp>
            <p:nvGrpSpPr>
              <p:cNvPr id="1068" name="Group 1067">
                <a:extLst>
                  <a:ext uri="{FF2B5EF4-FFF2-40B4-BE49-F238E27FC236}">
                    <a16:creationId xmlns:a16="http://schemas.microsoft.com/office/drawing/2014/main" id="{40D07A3A-BE9C-FEB1-004F-02FF99F44136}"/>
                  </a:ext>
                </a:extLst>
              </p:cNvPr>
              <p:cNvGrpSpPr/>
              <p:nvPr/>
            </p:nvGrpSpPr>
            <p:grpSpPr>
              <a:xfrm>
                <a:off x="4573520" y="2203028"/>
                <a:ext cx="2685867" cy="635969"/>
                <a:chOff x="9293308" y="2480266"/>
                <a:chExt cx="2685867" cy="635969"/>
              </a:xfrm>
            </p:grpSpPr>
            <p:sp>
              <p:nvSpPr>
                <p:cNvPr id="1069" name="Hexagon 1068">
                  <a:extLst>
                    <a:ext uri="{FF2B5EF4-FFF2-40B4-BE49-F238E27FC236}">
                      <a16:creationId xmlns:a16="http://schemas.microsoft.com/office/drawing/2014/main" id="{45EB985A-CF13-D7DD-3823-BCE01C8DFC2C}"/>
                    </a:ext>
                  </a:extLst>
                </p:cNvPr>
                <p:cNvSpPr/>
                <p:nvPr/>
              </p:nvSpPr>
              <p:spPr>
                <a:xfrm>
                  <a:off x="9293308" y="2529154"/>
                  <a:ext cx="233820" cy="216699"/>
                </a:xfrm>
                <a:prstGeom prst="hexagon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CH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TextBox 99">
                  <a:extLst>
                    <a:ext uri="{FF2B5EF4-FFF2-40B4-BE49-F238E27FC236}">
                      <a16:creationId xmlns:a16="http://schemas.microsoft.com/office/drawing/2014/main" id="{83F8AFE5-6997-914C-8986-31D29BA66A15}"/>
                    </a:ext>
                  </a:extLst>
                </p:cNvPr>
                <p:cNvSpPr txBox="1"/>
                <p:nvPr/>
              </p:nvSpPr>
              <p:spPr>
                <a:xfrm>
                  <a:off x="9592242" y="2480266"/>
                  <a:ext cx="122272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CH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ahoma" panose="020B0604030504040204" pitchFamily="34" charset="0"/>
                    </a:rPr>
                    <a:t>Ice crystals</a:t>
                  </a:r>
                  <a:endParaRPr lang="en-CH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1071" name="TextBox 100">
                  <a:extLst>
                    <a:ext uri="{FF2B5EF4-FFF2-40B4-BE49-F238E27FC236}">
                      <a16:creationId xmlns:a16="http://schemas.microsoft.com/office/drawing/2014/main" id="{BE879D37-4786-6E85-3D6D-52C779B763A8}"/>
                    </a:ext>
                  </a:extLst>
                </p:cNvPr>
                <p:cNvSpPr txBox="1"/>
                <p:nvPr/>
              </p:nvSpPr>
              <p:spPr>
                <a:xfrm>
                  <a:off x="9587809" y="2808458"/>
                  <a:ext cx="239136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CH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ahoma" panose="020B0604030504040204" pitchFamily="34" charset="0"/>
                    </a:rPr>
                    <a:t>Supercooled cloud droplets</a:t>
                  </a:r>
                  <a:endParaRPr lang="en-CH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1072" name="Oval 1071">
                  <a:extLst>
                    <a:ext uri="{FF2B5EF4-FFF2-40B4-BE49-F238E27FC236}">
                      <a16:creationId xmlns:a16="http://schemas.microsoft.com/office/drawing/2014/main" id="{614DC398-26E4-C205-CA54-F19DBB925BA2}"/>
                    </a:ext>
                  </a:extLst>
                </p:cNvPr>
                <p:cNvSpPr/>
                <p:nvPr/>
              </p:nvSpPr>
              <p:spPr>
                <a:xfrm>
                  <a:off x="9342489" y="2903328"/>
                  <a:ext cx="126024" cy="124757"/>
                </a:xfrm>
                <a:prstGeom prst="ellipse">
                  <a:avLst/>
                </a:pr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CH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99" name="Group 1098">
            <a:extLst>
              <a:ext uri="{FF2B5EF4-FFF2-40B4-BE49-F238E27FC236}">
                <a16:creationId xmlns:a16="http://schemas.microsoft.com/office/drawing/2014/main" id="{0A97BB60-F914-935C-4AA6-192642BB1EFB}"/>
              </a:ext>
            </a:extLst>
          </p:cNvPr>
          <p:cNvGrpSpPr/>
          <p:nvPr/>
        </p:nvGrpSpPr>
        <p:grpSpPr>
          <a:xfrm>
            <a:off x="331403" y="805197"/>
            <a:ext cx="3752402" cy="5914123"/>
            <a:chOff x="331403" y="805197"/>
            <a:chExt cx="3752402" cy="591412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D09EE09-C8DD-3F91-36B6-805120D18B1E}"/>
                </a:ext>
              </a:extLst>
            </p:cNvPr>
            <p:cNvSpPr/>
            <p:nvPr/>
          </p:nvSpPr>
          <p:spPr>
            <a:xfrm>
              <a:off x="331403" y="805197"/>
              <a:ext cx="3752402" cy="5914123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67C7D2BE-C2AC-1E0A-969E-3E4DBAD93310}"/>
                </a:ext>
              </a:extLst>
            </p:cNvPr>
            <p:cNvSpPr txBox="1"/>
            <p:nvPr/>
          </p:nvSpPr>
          <p:spPr>
            <a:xfrm>
              <a:off x="370019" y="807968"/>
              <a:ext cx="23904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Motivation</a:t>
              </a:r>
              <a:endParaRPr lang="en-CH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76" name="Content Placeholder 3">
            <a:extLst>
              <a:ext uri="{FF2B5EF4-FFF2-40B4-BE49-F238E27FC236}">
                <a16:creationId xmlns:a16="http://schemas.microsoft.com/office/drawing/2014/main" id="{5CA3FE27-A4EA-A0A1-4A53-0EA853CF819C}"/>
              </a:ext>
            </a:extLst>
          </p:cNvPr>
          <p:cNvSpPr>
            <a:spLocks noGrp="1"/>
          </p:cNvSpPr>
          <p:nvPr/>
        </p:nvSpPr>
        <p:spPr>
          <a:xfrm>
            <a:off x="4236623" y="805197"/>
            <a:ext cx="7677367" cy="2082445"/>
          </a:xfrm>
          <a:prstGeom prst="rect">
            <a:avLst/>
          </a:prstGeom>
          <a:solidFill>
            <a:schemeClr val="bg1">
              <a:alpha val="60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abundance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variability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of INPs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the Eurasian Arctic? </a:t>
            </a:r>
          </a:p>
          <a:p>
            <a:pPr marL="514350" indent="-51435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do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INPs partition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at the ocean-air interface?</a:t>
            </a:r>
          </a:p>
        </p:txBody>
      </p:sp>
      <p:grpSp>
        <p:nvGrpSpPr>
          <p:cNvPr id="1102" name="Group 1101">
            <a:extLst>
              <a:ext uri="{FF2B5EF4-FFF2-40B4-BE49-F238E27FC236}">
                <a16:creationId xmlns:a16="http://schemas.microsoft.com/office/drawing/2014/main" id="{5E886B16-6C3B-B25D-DBFF-5392B3638E74}"/>
              </a:ext>
            </a:extLst>
          </p:cNvPr>
          <p:cNvGrpSpPr/>
          <p:nvPr/>
        </p:nvGrpSpPr>
        <p:grpSpPr>
          <a:xfrm>
            <a:off x="4244835" y="3053277"/>
            <a:ext cx="7774609" cy="3666044"/>
            <a:chOff x="4244835" y="3053277"/>
            <a:chExt cx="7774609" cy="3666044"/>
          </a:xfrm>
        </p:grpSpPr>
        <p:sp>
          <p:nvSpPr>
            <p:cNvPr id="1078" name="Rectangle 1077">
              <a:extLst>
                <a:ext uri="{FF2B5EF4-FFF2-40B4-BE49-F238E27FC236}">
                  <a16:creationId xmlns:a16="http://schemas.microsoft.com/office/drawing/2014/main" id="{BB49D87F-F151-3225-420C-316391EB8E63}"/>
                </a:ext>
              </a:extLst>
            </p:cNvPr>
            <p:cNvSpPr/>
            <p:nvPr/>
          </p:nvSpPr>
          <p:spPr>
            <a:xfrm>
              <a:off x="4244835" y="3058357"/>
              <a:ext cx="7669155" cy="366096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79" name="TextBox 1078">
              <a:extLst>
                <a:ext uri="{FF2B5EF4-FFF2-40B4-BE49-F238E27FC236}">
                  <a16:creationId xmlns:a16="http://schemas.microsoft.com/office/drawing/2014/main" id="{2438759A-9BDA-81D7-9480-B4223D4709E3}"/>
                </a:ext>
              </a:extLst>
            </p:cNvPr>
            <p:cNvSpPr txBox="1"/>
            <p:nvPr/>
          </p:nvSpPr>
          <p:spPr>
            <a:xfrm>
              <a:off x="4286784" y="4165111"/>
              <a:ext cx="2568371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Overview of the Field Measurement</a:t>
              </a:r>
              <a:endParaRPr lang="en-CH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8" name="Picture 1097">
              <a:extLst>
                <a:ext uri="{FF2B5EF4-FFF2-40B4-BE49-F238E27FC236}">
                  <a16:creationId xmlns:a16="http://schemas.microsoft.com/office/drawing/2014/main" id="{C2B866F0-EEB0-5B16-80FE-64ECF9D74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0424" y="3053277"/>
              <a:ext cx="5979020" cy="3663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613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0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DAFF9B6-D808-5C8D-615E-0767C83B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01" y="130669"/>
            <a:ext cx="11315550" cy="82958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Geographical variability of INP concentrations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A64A83D8-7AF4-B24D-E070-DFDB63850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2</a:t>
            </a:fld>
            <a:endParaRPr lang="en-CH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1420B0-87FD-2ADE-A4CB-6D5F2944F7E1}"/>
              </a:ext>
            </a:extLst>
          </p:cNvPr>
          <p:cNvGrpSpPr/>
          <p:nvPr/>
        </p:nvGrpSpPr>
        <p:grpSpPr>
          <a:xfrm>
            <a:off x="455896" y="933936"/>
            <a:ext cx="7413895" cy="5873088"/>
            <a:chOff x="455896" y="933936"/>
            <a:chExt cx="7413895" cy="5873088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D99A4F93-BF40-1D9B-2F8C-F6B7DB14EB93}"/>
                </a:ext>
              </a:extLst>
            </p:cNvPr>
            <p:cNvSpPr txBox="1"/>
            <p:nvPr/>
          </p:nvSpPr>
          <p:spPr>
            <a:xfrm>
              <a:off x="4394399" y="6530025"/>
              <a:ext cx="170160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CH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 et al., 2023a, in prep</a:t>
              </a:r>
              <a:endParaRPr lang="en-CH" sz="1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2FA71FD-429F-BA25-FDC7-1232F3729C24}"/>
                </a:ext>
              </a:extLst>
            </p:cNvPr>
            <p:cNvSpPr txBox="1"/>
            <p:nvPr/>
          </p:nvSpPr>
          <p:spPr>
            <a:xfrm>
              <a:off x="455896" y="5879592"/>
              <a:ext cx="5105401" cy="7366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CH" sz="900" b="1" dirty="0"/>
                <a:t>◯</a:t>
              </a:r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Open ocean</a:t>
              </a:r>
              <a:r>
                <a: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(sea ice coverage &lt; 15%)</a:t>
              </a:r>
            </a:p>
            <a:p>
              <a:pPr algn="just">
                <a:lnSpc>
                  <a:spcPct val="120000"/>
                </a:lnSpc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◇</a:t>
              </a:r>
              <a:r>
                <a:rPr lang="zh-CN" alt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  Marginal ice zone (MIZ, 15% &lt; sea ice coverage &lt; 80%)</a:t>
              </a:r>
            </a:p>
            <a:p>
              <a:pPr algn="just">
                <a:lnSpc>
                  <a:spcPct val="120000"/>
                </a:lnSpc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▽   Ice packs </a:t>
              </a:r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(sea ice coverage &gt; 80%)</a:t>
              </a: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E6F692-E708-B0CD-7AEB-4089E2147615}"/>
                </a:ext>
              </a:extLst>
            </p:cNvPr>
            <p:cNvGrpSpPr/>
            <p:nvPr/>
          </p:nvGrpSpPr>
          <p:grpSpPr>
            <a:xfrm>
              <a:off x="490873" y="933936"/>
              <a:ext cx="7378918" cy="4881870"/>
              <a:chOff x="490873" y="933936"/>
              <a:chExt cx="7378918" cy="488187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461FB0C-3ABC-34FA-1DD6-1113516F63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0873" y="933936"/>
                <a:ext cx="7378918" cy="488187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C0E1EC-645C-2E89-7A91-62CDB69D7576}"/>
                  </a:ext>
                </a:extLst>
              </p:cNvPr>
              <p:cNvSpPr txBox="1"/>
              <p:nvPr/>
            </p:nvSpPr>
            <p:spPr>
              <a:xfrm>
                <a:off x="3119478" y="963773"/>
                <a:ext cx="3619990" cy="3270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E60202A-6AB0-E896-7518-27A6A590C507}"/>
              </a:ext>
            </a:extLst>
          </p:cNvPr>
          <p:cNvGrpSpPr/>
          <p:nvPr/>
        </p:nvGrpSpPr>
        <p:grpSpPr>
          <a:xfrm>
            <a:off x="8266032" y="5467855"/>
            <a:ext cx="3199157" cy="863412"/>
            <a:chOff x="7838423" y="5167748"/>
            <a:chExt cx="3199157" cy="863412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8F2769F9-3CD5-C4B6-854E-0C510764C299}"/>
                </a:ext>
              </a:extLst>
            </p:cNvPr>
            <p:cNvSpPr/>
            <p:nvPr/>
          </p:nvSpPr>
          <p:spPr>
            <a:xfrm rot="10800000">
              <a:off x="9915831" y="5294484"/>
              <a:ext cx="218150" cy="736676"/>
            </a:xfrm>
            <a:prstGeom prst="leftBrace">
              <a:avLst>
                <a:gd name="adj1" fmla="val 32649"/>
                <a:gd name="adj2" fmla="val 48366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C16CDE-2486-BDB8-0EBC-C46F2E302390}"/>
                </a:ext>
              </a:extLst>
            </p:cNvPr>
            <p:cNvSpPr txBox="1"/>
            <p:nvPr/>
          </p:nvSpPr>
          <p:spPr>
            <a:xfrm>
              <a:off x="10133981" y="5453169"/>
              <a:ext cx="90359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↑ </a:t>
              </a:r>
              <a:r>
                <a:rPr lang="en-GB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GB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INP</a:t>
              </a:r>
              <a:endParaRPr lang="en-CH" sz="20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8D4E53-36AC-DBB8-9DD2-E70A68BA8B07}"/>
                </a:ext>
              </a:extLst>
            </p:cNvPr>
            <p:cNvSpPr txBox="1"/>
            <p:nvPr/>
          </p:nvSpPr>
          <p:spPr>
            <a:xfrm>
              <a:off x="7838423" y="5167748"/>
              <a:ext cx="2474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Lower latitudes</a:t>
              </a:r>
              <a:endParaRPr lang="en-CH" sz="2000" b="1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558B6A7-2634-AB96-E566-DBC7046B213D}"/>
              </a:ext>
            </a:extLst>
          </p:cNvPr>
          <p:cNvSpPr txBox="1"/>
          <p:nvPr/>
        </p:nvSpPr>
        <p:spPr>
          <a:xfrm>
            <a:off x="7637497" y="6034251"/>
            <a:ext cx="2815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Lower sea ice extent</a:t>
            </a:r>
            <a:endParaRPr lang="en-CH" sz="2000" b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7F03EA2-9022-3E25-C77E-7E051251B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40" y="1044008"/>
            <a:ext cx="4650982" cy="392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64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01F9-2B71-46C9-A9D2-60442974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83" y="0"/>
            <a:ext cx="11110587" cy="8392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Sources and Origins of INPs over the Eurasian Arctic Ocean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634C4-85EE-2601-C179-6538D38C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3</a:t>
            </a:fld>
            <a:endParaRPr lang="en-CH" dirty="0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E8C2A48-B3F6-D781-8B64-277FD196F5F9}"/>
              </a:ext>
            </a:extLst>
          </p:cNvPr>
          <p:cNvSpPr txBox="1"/>
          <p:nvPr/>
        </p:nvSpPr>
        <p:spPr>
          <a:xfrm>
            <a:off x="10029161" y="5771801"/>
            <a:ext cx="17274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et al., 2023a, in prep</a:t>
            </a:r>
            <a:endParaRPr lang="en-CH" sz="12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6C66C92-B96F-CAAD-7974-651280BE7614}"/>
              </a:ext>
            </a:extLst>
          </p:cNvPr>
          <p:cNvSpPr txBox="1">
            <a:spLocks/>
          </p:cNvSpPr>
          <p:nvPr/>
        </p:nvSpPr>
        <p:spPr>
          <a:xfrm>
            <a:off x="822959" y="6048800"/>
            <a:ext cx="12180798" cy="957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Marine biogenic aerosols &amp; mineral dust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 important sources of INPs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52AF3E7-0024-B6CD-7EBF-532473290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83" y="643639"/>
            <a:ext cx="9609254" cy="588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73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C5F9F94-1106-7E72-468D-9BD33D114EA7}"/>
              </a:ext>
            </a:extLst>
          </p:cNvPr>
          <p:cNvGrpSpPr/>
          <p:nvPr/>
        </p:nvGrpSpPr>
        <p:grpSpPr>
          <a:xfrm>
            <a:off x="355427" y="801806"/>
            <a:ext cx="6710122" cy="5820531"/>
            <a:chOff x="355427" y="801806"/>
            <a:chExt cx="6710122" cy="58205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FE86AE-B2AE-8D65-2769-78FF72824F47}"/>
                </a:ext>
              </a:extLst>
            </p:cNvPr>
            <p:cNvSpPr/>
            <p:nvPr/>
          </p:nvSpPr>
          <p:spPr>
            <a:xfrm>
              <a:off x="355427" y="801806"/>
              <a:ext cx="6710122" cy="581317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1C3DAD-B84E-8F6E-1B62-EF4550AE1913}"/>
                </a:ext>
              </a:extLst>
            </p:cNvPr>
            <p:cNvSpPr/>
            <p:nvPr/>
          </p:nvSpPr>
          <p:spPr>
            <a:xfrm>
              <a:off x="410465" y="920765"/>
              <a:ext cx="319949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H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Offline ambient aerosol sampling</a:t>
              </a:r>
              <a:endParaRPr lang="en-CH" sz="1500" b="1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31588F-CBC2-54BB-8029-E4B8817A0102}"/>
                </a:ext>
              </a:extLst>
            </p:cNvPr>
            <p:cNvCxnSpPr>
              <a:cxnSpLocks/>
            </p:cNvCxnSpPr>
            <p:nvPr/>
          </p:nvCxnSpPr>
          <p:spPr>
            <a:xfrm>
              <a:off x="3682090" y="809159"/>
              <a:ext cx="0" cy="58131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5901F9-2B71-46C9-A9D2-60442974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23" y="55300"/>
            <a:ext cx="11959677" cy="652471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Tahoma" panose="020B0604030504040204" pitchFamily="34" charset="0"/>
              </a:rPr>
              <a:t>INP and associated measurements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44F29D-A3BA-0248-86BE-732D2CC0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33481"/>
            <a:ext cx="2743200" cy="365125"/>
          </a:xfrm>
        </p:spPr>
        <p:txBody>
          <a:bodyPr/>
          <a:lstStyle/>
          <a:p>
            <a:fld id="{05A67849-4C1C-420D-90B9-89A0B5FE749E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D70703-7688-3814-B9EC-635A344A3A27}"/>
              </a:ext>
            </a:extLst>
          </p:cNvPr>
          <p:cNvGrpSpPr/>
          <p:nvPr/>
        </p:nvGrpSpPr>
        <p:grpSpPr>
          <a:xfrm>
            <a:off x="679303" y="3910832"/>
            <a:ext cx="2631453" cy="2188673"/>
            <a:chOff x="679303" y="3910832"/>
            <a:chExt cx="2631453" cy="2188673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99866856-DBE5-9AF9-235E-981AF0C3CDE4}"/>
                </a:ext>
              </a:extLst>
            </p:cNvPr>
            <p:cNvGrpSpPr/>
            <p:nvPr/>
          </p:nvGrpSpPr>
          <p:grpSpPr>
            <a:xfrm>
              <a:off x="679303" y="3910832"/>
              <a:ext cx="1414667" cy="1778811"/>
              <a:chOff x="679303" y="3910832"/>
              <a:chExt cx="1414667" cy="177881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442F91B-2009-62D1-82ED-2CDB25550A7D}"/>
                  </a:ext>
                </a:extLst>
              </p:cNvPr>
              <p:cNvSpPr/>
              <p:nvPr/>
            </p:nvSpPr>
            <p:spPr>
              <a:xfrm>
                <a:off x="679303" y="3910832"/>
                <a:ext cx="141466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PM</a:t>
                </a:r>
                <a:r>
                  <a:rPr lang="en-US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filter sample</a:t>
                </a:r>
              </a:p>
            </p:txBody>
          </p:sp>
          <p:pic>
            <p:nvPicPr>
              <p:cNvPr id="26" name="Content Placeholder 6">
                <a:extLst>
                  <a:ext uri="{FF2B5EF4-FFF2-40B4-BE49-F238E27FC236}">
                    <a16:creationId xmlns:a16="http://schemas.microsoft.com/office/drawing/2014/main" id="{B133C2D7-7237-AE4E-0234-7B92B9895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0419" y="4160424"/>
                <a:ext cx="802119" cy="152921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35DB110-BFCD-0CC1-5028-3F2670A79AD2}"/>
                </a:ext>
              </a:extLst>
            </p:cNvPr>
            <p:cNvSpPr/>
            <p:nvPr/>
          </p:nvSpPr>
          <p:spPr>
            <a:xfrm>
              <a:off x="812960" y="5699395"/>
              <a:ext cx="249779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914400">
                <a:spcBef>
                  <a:spcPts val="1200"/>
                </a:spcBef>
                <a:spcAft>
                  <a:spcPts val="1200"/>
                </a:spcAft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Collection of aerosols onto polycarbonate filter for </a:t>
              </a:r>
              <a:r>
                <a:rPr lang="en-US" sz="1000" u="sng" dirty="0">
                  <a:latin typeface="Arial" panose="020B0604020202020204" pitchFamily="34" charset="0"/>
                  <a:cs typeface="Arial" panose="020B0604020202020204" pitchFamily="34" charset="0"/>
                </a:rPr>
                <a:t>12 h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83BAB7C-6128-2D80-CE04-456130B194FE}"/>
              </a:ext>
            </a:extLst>
          </p:cNvPr>
          <p:cNvGrpSpPr/>
          <p:nvPr/>
        </p:nvGrpSpPr>
        <p:grpSpPr>
          <a:xfrm>
            <a:off x="3245591" y="910255"/>
            <a:ext cx="3791998" cy="4195366"/>
            <a:chOff x="3245591" y="910255"/>
            <a:chExt cx="3791998" cy="4195366"/>
          </a:xfrm>
        </p:grpSpPr>
        <p:sp>
          <p:nvSpPr>
            <p:cNvPr id="65" name="Left Brace 64">
              <a:extLst>
                <a:ext uri="{FF2B5EF4-FFF2-40B4-BE49-F238E27FC236}">
                  <a16:creationId xmlns:a16="http://schemas.microsoft.com/office/drawing/2014/main" id="{00038E7C-7FAC-914C-ADF6-82961279B4D3}"/>
                </a:ext>
              </a:extLst>
            </p:cNvPr>
            <p:cNvSpPr/>
            <p:nvPr/>
          </p:nvSpPr>
          <p:spPr>
            <a:xfrm rot="10800000">
              <a:off x="3245591" y="2325875"/>
              <a:ext cx="269867" cy="2779746"/>
            </a:xfrm>
            <a:prstGeom prst="leftBrace">
              <a:avLst>
                <a:gd name="adj1" fmla="val 32649"/>
                <a:gd name="adj2" fmla="val 50516"/>
              </a:avLst>
            </a:prstGeom>
            <a:ln w="28575">
              <a:solidFill>
                <a:srgbClr val="007A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6284DD-327D-E530-6AE1-F5D9AC2FBD05}"/>
                </a:ext>
              </a:extLst>
            </p:cNvPr>
            <p:cNvSpPr/>
            <p:nvPr/>
          </p:nvSpPr>
          <p:spPr>
            <a:xfrm>
              <a:off x="3802745" y="910255"/>
              <a:ext cx="323484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INP measurements via DRINCZ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0241D82-98AE-DF45-9287-056921B6B14E}"/>
              </a:ext>
            </a:extLst>
          </p:cNvPr>
          <p:cNvGrpSpPr/>
          <p:nvPr/>
        </p:nvGrpSpPr>
        <p:grpSpPr>
          <a:xfrm>
            <a:off x="4274624" y="1284402"/>
            <a:ext cx="2377717" cy="1574123"/>
            <a:chOff x="4274624" y="1284402"/>
            <a:chExt cx="2377717" cy="157412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5DA556B-F9D8-615F-3C37-722607EEBD8D}"/>
                </a:ext>
              </a:extLst>
            </p:cNvPr>
            <p:cNvGrpSpPr>
              <a:grpSpLocks noChangeAspect="1"/>
            </p:cNvGrpSpPr>
            <p:nvPr/>
          </p:nvGrpSpPr>
          <p:grpSpPr>
            <a:xfrm rot="458890">
              <a:off x="4361438" y="1284402"/>
              <a:ext cx="1938660" cy="1108771"/>
              <a:chOff x="8540196" y="976558"/>
              <a:chExt cx="2875770" cy="164472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BBE50A9-D12B-968A-7CA8-A13C4A728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40196" y="976558"/>
                <a:ext cx="2790013" cy="1644729"/>
              </a:xfrm>
              <a:prstGeom prst="rect">
                <a:avLst/>
              </a:prstGeom>
            </p:spPr>
          </p:pic>
          <p:pic>
            <p:nvPicPr>
              <p:cNvPr id="10" name="Picture 9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77C82494-2FDE-0FDC-759D-26CB152AD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tretch>
                <a:fillRect/>
              </a:stretch>
            </p:blipFill>
            <p:spPr>
              <a:xfrm rot="21141110">
                <a:off x="10968209" y="1416896"/>
                <a:ext cx="447757" cy="426491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A6A420-BA4F-74ED-630F-99DE4ADDD195}"/>
                </a:ext>
              </a:extLst>
            </p:cNvPr>
            <p:cNvSpPr/>
            <p:nvPr/>
          </p:nvSpPr>
          <p:spPr>
            <a:xfrm>
              <a:off x="4274624" y="2304527"/>
              <a:ext cx="237771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 defTabSz="914400">
                <a:spcBef>
                  <a:spcPts val="1200"/>
                </a:spcBef>
                <a:spcAft>
                  <a:spcPts val="1200"/>
                </a:spcAft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Dispense sample suspension into 96 ×</a:t>
              </a:r>
              <a:r>
                <a:rPr lang="zh-CN" alt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50 </a:t>
              </a:r>
              <a:r>
                <a:rPr lang="en-US" altLang="zh-CN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μL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 PCR tray and place in a chiller with gradient cooling (</a:t>
              </a:r>
              <a:r>
                <a:rPr lang="en-US" altLang="zh-CN" sz="1000" b="1" dirty="0">
                  <a:solidFill>
                    <a:srgbClr val="C00000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0 ~ -25 °C</a:t>
              </a:r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0014C-CBB3-1883-83F6-C5F755DFBAF7}"/>
              </a:ext>
            </a:extLst>
          </p:cNvPr>
          <p:cNvSpPr/>
          <p:nvPr/>
        </p:nvSpPr>
        <p:spPr>
          <a:xfrm>
            <a:off x="273624" y="6600554"/>
            <a:ext cx="10482132" cy="260008"/>
          </a:xfrm>
          <a:prstGeom prst="rect">
            <a:avLst/>
          </a:prstGeom>
          <a:ln w="1270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DRINCZ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oplet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ce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uclei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ounter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urich;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olymerase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hain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eaction; 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INP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: INP concentrations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HINC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orizontal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ce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ucleation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hamber;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RH</a:t>
            </a:r>
            <a:r>
              <a:rPr lang="en-US" sz="10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elative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umidity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w.r.t.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FCFBFFE-FA0A-5C4F-BF88-C4020E54F09A}"/>
              </a:ext>
            </a:extLst>
          </p:cNvPr>
          <p:cNvGrpSpPr/>
          <p:nvPr/>
        </p:nvGrpSpPr>
        <p:grpSpPr>
          <a:xfrm>
            <a:off x="4533613" y="5089269"/>
            <a:ext cx="1706766" cy="1589058"/>
            <a:chOff x="4389234" y="5086264"/>
            <a:chExt cx="1706766" cy="1589058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94C8E925-DD85-7FCB-DAE7-D3A1CAAA8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9234" y="5086264"/>
              <a:ext cx="1706766" cy="1589058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49F4076-4162-D0BB-5791-D8651548B9ED}"/>
                </a:ext>
              </a:extLst>
            </p:cNvPr>
            <p:cNvCxnSpPr>
              <a:cxnSpLocks/>
            </p:cNvCxnSpPr>
            <p:nvPr/>
          </p:nvCxnSpPr>
          <p:spPr>
            <a:xfrm>
              <a:off x="5294463" y="5148018"/>
              <a:ext cx="0" cy="359562"/>
            </a:xfrm>
            <a:prstGeom prst="straightConnector1">
              <a:avLst/>
            </a:prstGeom>
            <a:ln w="47625">
              <a:solidFill>
                <a:srgbClr val="007A96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171C6A9-8D08-FA72-2BA6-7C675D838753}"/>
              </a:ext>
            </a:extLst>
          </p:cNvPr>
          <p:cNvGrpSpPr/>
          <p:nvPr/>
        </p:nvGrpSpPr>
        <p:grpSpPr>
          <a:xfrm>
            <a:off x="7279943" y="796626"/>
            <a:ext cx="4672380" cy="3268255"/>
            <a:chOff x="7519620" y="796626"/>
            <a:chExt cx="4672380" cy="3268255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55308EF-E821-383B-6242-B235D17613BB}"/>
                </a:ext>
              </a:extLst>
            </p:cNvPr>
            <p:cNvSpPr/>
            <p:nvPr/>
          </p:nvSpPr>
          <p:spPr>
            <a:xfrm>
              <a:off x="7519620" y="796626"/>
              <a:ext cx="4672380" cy="326825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FDF663E-575E-579A-FFD4-7565CE8CFC63}"/>
                </a:ext>
              </a:extLst>
            </p:cNvPr>
            <p:cNvSpPr/>
            <p:nvPr/>
          </p:nvSpPr>
          <p:spPr>
            <a:xfrm>
              <a:off x="7952119" y="879477"/>
              <a:ext cx="36764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H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Online INP measurement with HINC</a:t>
              </a:r>
              <a:endParaRPr lang="en-CH" sz="1600" b="1" dirty="0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B77ECF6-2A22-FDDA-DD3D-DCA6828E5906}"/>
              </a:ext>
            </a:extLst>
          </p:cNvPr>
          <p:cNvGrpSpPr/>
          <p:nvPr/>
        </p:nvGrpSpPr>
        <p:grpSpPr>
          <a:xfrm>
            <a:off x="4300408" y="2858525"/>
            <a:ext cx="2795445" cy="2270164"/>
            <a:chOff x="4300408" y="2858525"/>
            <a:chExt cx="2795445" cy="2270164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DF7567C3-64AF-E249-8F0B-7040985D0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393" y="3298653"/>
              <a:ext cx="1980899" cy="1398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1A9D0F-D011-FA02-07FC-A36C877926C9}"/>
                </a:ext>
              </a:extLst>
            </p:cNvPr>
            <p:cNvSpPr/>
            <p:nvPr/>
          </p:nvSpPr>
          <p:spPr>
            <a:xfrm>
              <a:off x="4300408" y="4728579"/>
              <a:ext cx="22790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914400">
                <a:spcBef>
                  <a:spcPts val="1200"/>
                </a:spcBef>
                <a:spcAft>
                  <a:spcPts val="1200"/>
                </a:spcAft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Log the fraction of frozen droplets and freezing temperatures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37994D5-7E19-705F-6FF5-096DFA5675CE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5458064" y="2858525"/>
              <a:ext cx="5419" cy="334203"/>
            </a:xfrm>
            <a:prstGeom prst="straightConnector1">
              <a:avLst/>
            </a:prstGeom>
            <a:ln w="47625">
              <a:solidFill>
                <a:srgbClr val="007A96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6604B00-9F08-A170-5464-83526453A042}"/>
                </a:ext>
              </a:extLst>
            </p:cNvPr>
            <p:cNvSpPr/>
            <p:nvPr/>
          </p:nvSpPr>
          <p:spPr>
            <a:xfrm>
              <a:off x="4418089" y="3272552"/>
              <a:ext cx="2011203" cy="144211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9C56BC6-3972-3F42-6411-7B12A7D868DE}"/>
                </a:ext>
              </a:extLst>
            </p:cNvPr>
            <p:cNvSpPr/>
            <p:nvPr/>
          </p:nvSpPr>
          <p:spPr>
            <a:xfrm>
              <a:off x="6425153" y="3818660"/>
              <a:ext cx="67070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4400">
                <a:spcBef>
                  <a:spcPts val="1200"/>
                </a:spcBef>
                <a:spcAft>
                  <a:spcPts val="1200"/>
                </a:spcAft>
              </a:pPr>
              <a:r>
                <a:rPr lang="en-US" sz="1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Coolant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01FC2AC-6DE9-EBE8-AB35-328E8880C55E}"/>
              </a:ext>
            </a:extLst>
          </p:cNvPr>
          <p:cNvGrpSpPr/>
          <p:nvPr/>
        </p:nvGrpSpPr>
        <p:grpSpPr>
          <a:xfrm>
            <a:off x="7902146" y="1809770"/>
            <a:ext cx="3191994" cy="2126653"/>
            <a:chOff x="8120882" y="1292126"/>
            <a:chExt cx="3191994" cy="2126653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3682C073-9C34-9516-2F4B-AC41E3A2AB05}"/>
                </a:ext>
              </a:extLst>
            </p:cNvPr>
            <p:cNvSpPr/>
            <p:nvPr/>
          </p:nvSpPr>
          <p:spPr>
            <a:xfrm>
              <a:off x="8120882" y="1355049"/>
              <a:ext cx="3184470" cy="2636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D2262C1-BEEE-00E3-2BCD-E0564F610966}"/>
                </a:ext>
              </a:extLst>
            </p:cNvPr>
            <p:cNvSpPr/>
            <p:nvPr/>
          </p:nvSpPr>
          <p:spPr>
            <a:xfrm>
              <a:off x="9024654" y="1292126"/>
              <a:ext cx="14726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Warm plate 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51B61B5-FF3E-9D61-3BEC-4FC81BE76F28}"/>
                </a:ext>
              </a:extLst>
            </p:cNvPr>
            <p:cNvSpPr/>
            <p:nvPr/>
          </p:nvSpPr>
          <p:spPr>
            <a:xfrm>
              <a:off x="8128406" y="3107027"/>
              <a:ext cx="3184470" cy="26366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830B70D-88AD-3369-FCCE-B5B05FC0B13E}"/>
                </a:ext>
              </a:extLst>
            </p:cNvPr>
            <p:cNvSpPr/>
            <p:nvPr/>
          </p:nvSpPr>
          <p:spPr>
            <a:xfrm>
              <a:off x="9041220" y="3049447"/>
              <a:ext cx="14726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Cold plate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0B4A4BB8-E06D-CF8C-105E-0900B8C8C7FE}"/>
              </a:ext>
            </a:extLst>
          </p:cNvPr>
          <p:cNvGrpSpPr/>
          <p:nvPr/>
        </p:nvGrpSpPr>
        <p:grpSpPr>
          <a:xfrm>
            <a:off x="7390106" y="2197057"/>
            <a:ext cx="3700399" cy="1380531"/>
            <a:chOff x="7608842" y="1679413"/>
            <a:chExt cx="3700399" cy="1380531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1F5C129F-BE55-2D83-EF8E-92A910EABA75}"/>
                </a:ext>
              </a:extLst>
            </p:cNvPr>
            <p:cNvGrpSpPr/>
            <p:nvPr/>
          </p:nvGrpSpPr>
          <p:grpSpPr>
            <a:xfrm>
              <a:off x="7612732" y="2045267"/>
              <a:ext cx="3696509" cy="412463"/>
              <a:chOff x="7686076" y="2201658"/>
              <a:chExt cx="3696509" cy="412463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DDF6478-B7D7-07AF-2BD3-0AC31F225155}"/>
                  </a:ext>
                </a:extLst>
              </p:cNvPr>
              <p:cNvCxnSpPr>
                <a:cxnSpLocks/>
                <a:endCxn id="116" idx="1"/>
              </p:cNvCxnSpPr>
              <p:nvPr/>
            </p:nvCxnSpPr>
            <p:spPr>
              <a:xfrm flipH="1" flipV="1">
                <a:off x="8198115" y="2525206"/>
                <a:ext cx="3184470" cy="243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226675FF-99F9-DA24-28A2-531B64F12BBB}"/>
                  </a:ext>
                </a:extLst>
              </p:cNvPr>
              <p:cNvSpPr/>
              <p:nvPr/>
            </p:nvSpPr>
            <p:spPr>
              <a:xfrm>
                <a:off x="8198115" y="2436291"/>
                <a:ext cx="3184470" cy="177830"/>
              </a:xfrm>
              <a:prstGeom prst="rect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A6809452-5800-8AD4-964E-1F51E1F68860}"/>
                  </a:ext>
                </a:extLst>
              </p:cNvPr>
              <p:cNvSpPr/>
              <p:nvPr/>
            </p:nvSpPr>
            <p:spPr>
              <a:xfrm>
                <a:off x="8118421" y="2201658"/>
                <a:ext cx="242333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Aerosol sample layer (</a:t>
                </a:r>
                <a:r>
                  <a:rPr lang="en-US" sz="120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200" i="1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RH</a:t>
                </a:r>
                <a:r>
                  <a:rPr lang="en-US" sz="1200" baseline="-25000" dirty="0" err="1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2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05923B97-D449-F29A-7EDD-F7C2CF2E64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86076" y="2525206"/>
                <a:ext cx="428713" cy="0"/>
              </a:xfrm>
              <a:prstGeom prst="straightConnector1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headEnd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240B522-A6C0-3D5E-F357-67C7FCB2BD3F}"/>
                </a:ext>
              </a:extLst>
            </p:cNvPr>
            <p:cNvCxnSpPr>
              <a:cxnSpLocks/>
            </p:cNvCxnSpPr>
            <p:nvPr/>
          </p:nvCxnSpPr>
          <p:spPr>
            <a:xfrm>
              <a:off x="7608842" y="1817913"/>
              <a:ext cx="42871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05923B97-D449-F29A-7EDD-F7C2CF2E6400}"/>
                </a:ext>
              </a:extLst>
            </p:cNvPr>
            <p:cNvCxnSpPr>
              <a:cxnSpLocks/>
            </p:cNvCxnSpPr>
            <p:nvPr/>
          </p:nvCxnSpPr>
          <p:spPr>
            <a:xfrm>
              <a:off x="7616365" y="2922919"/>
              <a:ext cx="42871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40448F5-3115-66D9-22C1-B37C49251D80}"/>
                </a:ext>
              </a:extLst>
            </p:cNvPr>
            <p:cNvSpPr/>
            <p:nvPr/>
          </p:nvSpPr>
          <p:spPr>
            <a:xfrm>
              <a:off x="8037554" y="1679413"/>
              <a:ext cx="17965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Particle-free sheath air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0CAC2A4-9AC6-50BF-D603-5F12F94EC371}"/>
                </a:ext>
              </a:extLst>
            </p:cNvPr>
            <p:cNvSpPr/>
            <p:nvPr/>
          </p:nvSpPr>
          <p:spPr>
            <a:xfrm>
              <a:off x="8045077" y="2782945"/>
              <a:ext cx="17965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Particle-free sheath air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685FB03-E8F6-CBEA-7CA8-B446E5444940}"/>
              </a:ext>
            </a:extLst>
          </p:cNvPr>
          <p:cNvGrpSpPr/>
          <p:nvPr/>
        </p:nvGrpSpPr>
        <p:grpSpPr>
          <a:xfrm>
            <a:off x="7902146" y="2134819"/>
            <a:ext cx="3191994" cy="1489852"/>
            <a:chOff x="8120882" y="1617175"/>
            <a:chExt cx="3191994" cy="1489852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2334AF96-A855-F704-E793-932A5B3CFA29}"/>
                </a:ext>
              </a:extLst>
            </p:cNvPr>
            <p:cNvSpPr/>
            <p:nvPr/>
          </p:nvSpPr>
          <p:spPr>
            <a:xfrm>
              <a:off x="8120882" y="1617175"/>
              <a:ext cx="3184470" cy="6445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5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7FCB9342-52D1-1C91-207B-4121E0F31FE5}"/>
                </a:ext>
              </a:extLst>
            </p:cNvPr>
            <p:cNvSpPr/>
            <p:nvPr/>
          </p:nvSpPr>
          <p:spPr>
            <a:xfrm>
              <a:off x="8128406" y="3042568"/>
              <a:ext cx="3184470" cy="64459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500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72D937D3-BB37-EA77-4399-F446E79C980D}"/>
              </a:ext>
            </a:extLst>
          </p:cNvPr>
          <p:cNvGrpSpPr/>
          <p:nvPr/>
        </p:nvGrpSpPr>
        <p:grpSpPr>
          <a:xfrm>
            <a:off x="8327701" y="2814459"/>
            <a:ext cx="1811059" cy="144000"/>
            <a:chOff x="8619781" y="2742864"/>
            <a:chExt cx="1811059" cy="144000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7F10EA41-DC04-2F49-F38D-DDFEBC5E4F1B}"/>
                </a:ext>
              </a:extLst>
            </p:cNvPr>
            <p:cNvSpPr/>
            <p:nvPr/>
          </p:nvSpPr>
          <p:spPr>
            <a:xfrm rot="5400000" flipV="1">
              <a:off x="9122832" y="2779414"/>
              <a:ext cx="72237" cy="72000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99B7EF2E-023C-9463-FBD1-E6E6858F38EB}"/>
                </a:ext>
              </a:extLst>
            </p:cNvPr>
            <p:cNvSpPr/>
            <p:nvPr/>
          </p:nvSpPr>
          <p:spPr>
            <a:xfrm rot="5400000" flipV="1">
              <a:off x="9383794" y="2775074"/>
              <a:ext cx="82800" cy="82800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111A2750-F2BB-9D2E-C165-9D42C148F055}"/>
                </a:ext>
              </a:extLst>
            </p:cNvPr>
            <p:cNvSpPr/>
            <p:nvPr/>
          </p:nvSpPr>
          <p:spPr>
            <a:xfrm rot="5400000" flipV="1">
              <a:off x="9684239" y="2767875"/>
              <a:ext cx="97200" cy="97200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DCB6B6D-61AC-9F73-82A9-5F53082448E9}"/>
                </a:ext>
              </a:extLst>
            </p:cNvPr>
            <p:cNvSpPr/>
            <p:nvPr/>
          </p:nvSpPr>
          <p:spPr>
            <a:xfrm rot="5400000" flipV="1">
              <a:off x="8876866" y="2782825"/>
              <a:ext cx="68400" cy="67299"/>
            </a:xfrm>
            <a:prstGeom prst="ellipse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0682445-E49C-2A10-B3A4-5E5039A71777}"/>
                </a:ext>
              </a:extLst>
            </p:cNvPr>
            <p:cNvSpPr/>
            <p:nvPr/>
          </p:nvSpPr>
          <p:spPr>
            <a:xfrm rot="5400000" flipV="1">
              <a:off x="8619270" y="2784815"/>
              <a:ext cx="62222" cy="61200"/>
            </a:xfrm>
            <a:prstGeom prst="ellipse">
              <a:avLst/>
            </a:prstGeom>
            <a:solidFill>
              <a:schemeClr val="accent5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52" name="Hexagon 151">
              <a:extLst>
                <a:ext uri="{FF2B5EF4-FFF2-40B4-BE49-F238E27FC236}">
                  <a16:creationId xmlns:a16="http://schemas.microsoft.com/office/drawing/2014/main" id="{30D4872F-FFA0-8291-9C0B-6F34A9581611}"/>
                </a:ext>
              </a:extLst>
            </p:cNvPr>
            <p:cNvSpPr>
              <a:spLocks/>
            </p:cNvSpPr>
            <p:nvPr/>
          </p:nvSpPr>
          <p:spPr>
            <a:xfrm>
              <a:off x="10279640" y="2742864"/>
              <a:ext cx="151200" cy="144000"/>
            </a:xfrm>
            <a:prstGeom prst="hexagon">
              <a:avLst/>
            </a:prstGeom>
            <a:solidFill>
              <a:schemeClr val="bg1">
                <a:alpha val="80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C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Hexagon 152">
              <a:extLst>
                <a:ext uri="{FF2B5EF4-FFF2-40B4-BE49-F238E27FC236}">
                  <a16:creationId xmlns:a16="http://schemas.microsoft.com/office/drawing/2014/main" id="{9A60F299-177E-8CC7-D9F1-1BFD0B0B32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84231" y="2763776"/>
              <a:ext cx="123361" cy="108152"/>
            </a:xfrm>
            <a:prstGeom prst="hexagon">
              <a:avLst/>
            </a:prstGeom>
            <a:solidFill>
              <a:schemeClr val="bg1">
                <a:alpha val="80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CH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127FEA82-88CC-FB6E-25E0-432732FD174D}"/>
              </a:ext>
            </a:extLst>
          </p:cNvPr>
          <p:cNvGrpSpPr/>
          <p:nvPr/>
        </p:nvGrpSpPr>
        <p:grpSpPr>
          <a:xfrm>
            <a:off x="11114650" y="2679074"/>
            <a:ext cx="908336" cy="430887"/>
            <a:chOff x="11333386" y="2161430"/>
            <a:chExt cx="908336" cy="430887"/>
          </a:xfrm>
        </p:grpSpPr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37E89A98-86DF-79E6-8702-F836B8A1D876}"/>
                </a:ext>
              </a:extLst>
            </p:cNvPr>
            <p:cNvCxnSpPr>
              <a:cxnSpLocks/>
            </p:cNvCxnSpPr>
            <p:nvPr/>
          </p:nvCxnSpPr>
          <p:spPr>
            <a:xfrm>
              <a:off x="11333386" y="2376874"/>
              <a:ext cx="198582" cy="0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60FFEDA-10E9-17E8-25FD-695CE58283C3}"/>
                </a:ext>
              </a:extLst>
            </p:cNvPr>
            <p:cNvSpPr/>
            <p:nvPr/>
          </p:nvSpPr>
          <p:spPr>
            <a:xfrm>
              <a:off x="11389421" y="2161430"/>
              <a:ext cx="85230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INP detection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0" name="Rectangle 159">
            <a:extLst>
              <a:ext uri="{FF2B5EF4-FFF2-40B4-BE49-F238E27FC236}">
                <a16:creationId xmlns:a16="http://schemas.microsoft.com/office/drawing/2014/main" id="{8ECC40AE-4BC8-4C20-96CF-11C8D8B69F72}"/>
              </a:ext>
            </a:extLst>
          </p:cNvPr>
          <p:cNvSpPr/>
          <p:nvPr/>
        </p:nvSpPr>
        <p:spPr>
          <a:xfrm>
            <a:off x="7833246" y="1239347"/>
            <a:ext cx="302179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400">
              <a:spcBef>
                <a:spcPts val="1200"/>
              </a:spcBef>
              <a:spcAft>
                <a:spcPts val="12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Continuously monitoring (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25 min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the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1200" b="1" i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= -30 °</a:t>
            </a:r>
            <a:r>
              <a:rPr lang="en-US" altLang="zh-CN" sz="12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zh-CN" altLang="en-US" sz="12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&amp; -34 °C</a:t>
            </a:r>
            <a:endParaRPr lang="en-US" altLang="zh-CN" sz="1200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338CE091-A9AC-6473-352C-462EC8D7A6E4}"/>
              </a:ext>
            </a:extLst>
          </p:cNvPr>
          <p:cNvGrpSpPr/>
          <p:nvPr/>
        </p:nvGrpSpPr>
        <p:grpSpPr>
          <a:xfrm>
            <a:off x="7279942" y="4144694"/>
            <a:ext cx="4672380" cy="2470290"/>
            <a:chOff x="7519619" y="4144694"/>
            <a:chExt cx="4672380" cy="2470290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1D093DD8-B7DC-7047-B29D-0BD1EDC95CDA}"/>
                </a:ext>
              </a:extLst>
            </p:cNvPr>
            <p:cNvSpPr/>
            <p:nvPr/>
          </p:nvSpPr>
          <p:spPr>
            <a:xfrm>
              <a:off x="7519619" y="4160424"/>
              <a:ext cx="4672380" cy="24545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9867540E-227E-C042-138F-D6AC813E09E8}"/>
                </a:ext>
              </a:extLst>
            </p:cNvPr>
            <p:cNvSpPr/>
            <p:nvPr/>
          </p:nvSpPr>
          <p:spPr>
            <a:xfrm>
              <a:off x="7881963" y="4144694"/>
              <a:ext cx="36764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H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Parallel measurments</a:t>
              </a:r>
              <a:endParaRPr lang="en-CH" sz="1600" b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F0E68-F5E5-0FCD-8112-38172B3FC76E}"/>
              </a:ext>
            </a:extLst>
          </p:cNvPr>
          <p:cNvGrpSpPr/>
          <p:nvPr/>
        </p:nvGrpSpPr>
        <p:grpSpPr>
          <a:xfrm>
            <a:off x="7477229" y="4393402"/>
            <a:ext cx="1666096" cy="1152846"/>
            <a:chOff x="7716906" y="4393402"/>
            <a:chExt cx="1666096" cy="115284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C9E06510-87A1-E8FC-D77A-63E98E51C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906" y="4393402"/>
              <a:ext cx="1666096" cy="937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0C4597-1D06-C283-C661-FF846B36447C}"/>
                </a:ext>
              </a:extLst>
            </p:cNvPr>
            <p:cNvSpPr txBox="1"/>
            <p:nvPr/>
          </p:nvSpPr>
          <p:spPr>
            <a:xfrm>
              <a:off x="8013033" y="5115361"/>
              <a:ext cx="113244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Meteorological conditions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C2BBA0E-47E6-D81D-678A-497C0D307DA5}"/>
              </a:ext>
            </a:extLst>
          </p:cNvPr>
          <p:cNvGrpSpPr/>
          <p:nvPr/>
        </p:nvGrpSpPr>
        <p:grpSpPr>
          <a:xfrm>
            <a:off x="9384622" y="4429622"/>
            <a:ext cx="993336" cy="1546926"/>
            <a:chOff x="9441607" y="4330137"/>
            <a:chExt cx="993336" cy="154692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548C49D-8248-E126-1794-4BDD4C860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60223" y="4330137"/>
              <a:ext cx="974720" cy="129551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C9EF7FC-73F0-8988-C64A-60984C84FC2A}"/>
                </a:ext>
              </a:extLst>
            </p:cNvPr>
            <p:cNvSpPr txBox="1"/>
            <p:nvPr/>
          </p:nvSpPr>
          <p:spPr>
            <a:xfrm>
              <a:off x="9441607" y="5446176"/>
              <a:ext cx="95000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Particle size distribution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0CB50B-8411-1F8B-B69A-7CF4CAE5D026}"/>
              </a:ext>
            </a:extLst>
          </p:cNvPr>
          <p:cNvGrpSpPr/>
          <p:nvPr/>
        </p:nvGrpSpPr>
        <p:grpSpPr>
          <a:xfrm>
            <a:off x="7962625" y="5732356"/>
            <a:ext cx="2138303" cy="801125"/>
            <a:chOff x="8202302" y="5732356"/>
            <a:chExt cx="2138303" cy="801125"/>
          </a:xfrm>
        </p:grpSpPr>
        <p:pic>
          <p:nvPicPr>
            <p:cNvPr id="72" name="Picture 71" descr="Shape&#10;&#10;Description automatically generated">
              <a:extLst>
                <a:ext uri="{FF2B5EF4-FFF2-40B4-BE49-F238E27FC236}">
                  <a16:creationId xmlns:a16="http://schemas.microsoft.com/office/drawing/2014/main" id="{10EA24D3-83E5-2BAB-D8B9-113ED9CFD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02302" y="5732356"/>
              <a:ext cx="505661" cy="801125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388ACD7-2554-7E4B-F150-E79487BFC06A}"/>
                </a:ext>
              </a:extLst>
            </p:cNvPr>
            <p:cNvSpPr txBox="1"/>
            <p:nvPr/>
          </p:nvSpPr>
          <p:spPr>
            <a:xfrm>
              <a:off x="8649821" y="6083456"/>
              <a:ext cx="169078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Chemical composition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E19B1C0-5058-3B78-4731-8F18555C2D91}"/>
              </a:ext>
            </a:extLst>
          </p:cNvPr>
          <p:cNvGrpSpPr/>
          <p:nvPr/>
        </p:nvGrpSpPr>
        <p:grpSpPr>
          <a:xfrm>
            <a:off x="10377958" y="4431903"/>
            <a:ext cx="1613222" cy="2081540"/>
            <a:chOff x="10336242" y="4489450"/>
            <a:chExt cx="1613222" cy="2081540"/>
          </a:xfrm>
        </p:grpSpPr>
        <p:pic>
          <p:nvPicPr>
            <p:cNvPr id="64" name="Picture 63" descr="Background pattern&#10;&#10;Description automatically generated">
              <a:extLst>
                <a:ext uri="{FF2B5EF4-FFF2-40B4-BE49-F238E27FC236}">
                  <a16:creationId xmlns:a16="http://schemas.microsoft.com/office/drawing/2014/main" id="{1EFF5DAB-879D-AA0C-D4E9-551945CDE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802301" y="5468060"/>
              <a:ext cx="669367" cy="700193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626D2D5-743E-777B-DF1B-7B5E0B176391}"/>
                </a:ext>
              </a:extLst>
            </p:cNvPr>
            <p:cNvSpPr txBox="1"/>
            <p:nvPr/>
          </p:nvSpPr>
          <p:spPr>
            <a:xfrm>
              <a:off x="10461034" y="6140103"/>
              <a:ext cx="142255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GB" sz="1100" dirty="0">
                  <a:latin typeface="Arial" panose="020B0604020202020204" pitchFamily="34" charset="0"/>
                </a:rPr>
                <a:t>Fluorescent (biological) particles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2407496-B1F3-0055-3AF0-2198CB25027A}"/>
                </a:ext>
              </a:extLst>
            </p:cNvPr>
            <p:cNvSpPr txBox="1"/>
            <p:nvPr/>
          </p:nvSpPr>
          <p:spPr>
            <a:xfrm>
              <a:off x="10336242" y="5111899"/>
              <a:ext cx="161322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Heat treatment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CAD178E-F27A-F9F1-34D1-8DE9AC66D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02301" y="4489450"/>
              <a:ext cx="680253" cy="66250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3872E2-8E68-DD44-27FA-C20250FE6096}"/>
              </a:ext>
            </a:extLst>
          </p:cNvPr>
          <p:cNvGrpSpPr/>
          <p:nvPr/>
        </p:nvGrpSpPr>
        <p:grpSpPr>
          <a:xfrm>
            <a:off x="815934" y="4538836"/>
            <a:ext cx="2432626" cy="1974607"/>
            <a:chOff x="815934" y="4538836"/>
            <a:chExt cx="2432626" cy="197460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5685AEA-5605-E8FE-7EEC-E84AD8F0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9135" y="4538836"/>
              <a:ext cx="908140" cy="1185477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AA7F9A0-433C-1D5E-98F8-CC831BE7B0C4}"/>
                </a:ext>
              </a:extLst>
            </p:cNvPr>
            <p:cNvCxnSpPr>
              <a:cxnSpLocks/>
            </p:cNvCxnSpPr>
            <p:nvPr/>
          </p:nvCxnSpPr>
          <p:spPr>
            <a:xfrm>
              <a:off x="1651860" y="5115555"/>
              <a:ext cx="549408" cy="0"/>
            </a:xfrm>
            <a:prstGeom prst="straightConnector1">
              <a:avLst/>
            </a:prstGeom>
            <a:ln w="47625">
              <a:solidFill>
                <a:srgbClr val="007A96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E869D7-9652-FDE8-7B7A-360D8282542D}"/>
                </a:ext>
              </a:extLst>
            </p:cNvPr>
            <p:cNvSpPr txBox="1"/>
            <p:nvPr/>
          </p:nvSpPr>
          <p:spPr>
            <a:xfrm>
              <a:off x="815934" y="6113333"/>
              <a:ext cx="24326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4400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Filter suspended in pure water and release particles by shaking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09EA5A-6F6A-BE32-8328-0F2EB47BB2EE}"/>
              </a:ext>
            </a:extLst>
          </p:cNvPr>
          <p:cNvGrpSpPr/>
          <p:nvPr/>
        </p:nvGrpSpPr>
        <p:grpSpPr>
          <a:xfrm>
            <a:off x="406725" y="1392473"/>
            <a:ext cx="2826811" cy="2227196"/>
            <a:chOff x="406725" y="1392473"/>
            <a:chExt cx="2826811" cy="222719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0EC9C9-8278-C628-BC63-8922154521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5242" y="1392473"/>
              <a:ext cx="2250298" cy="2227196"/>
              <a:chOff x="2736773" y="666247"/>
              <a:chExt cx="1767942" cy="174979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14816A2-4BEC-7F48-88DB-A5C5D69978C7}"/>
                  </a:ext>
                </a:extLst>
              </p:cNvPr>
              <p:cNvSpPr/>
              <p:nvPr/>
            </p:nvSpPr>
            <p:spPr>
              <a:xfrm>
                <a:off x="2736773" y="666247"/>
                <a:ext cx="1106763" cy="2176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H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Coriolis impinger</a:t>
                </a:r>
                <a:endParaRPr lang="en-CH" sz="1200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E5B836A-0BF5-C0C3-29AB-922675E95448}"/>
                  </a:ext>
                </a:extLst>
              </p:cNvPr>
              <p:cNvSpPr/>
              <p:nvPr/>
            </p:nvSpPr>
            <p:spPr>
              <a:xfrm>
                <a:off x="2837115" y="2077513"/>
                <a:ext cx="1667600" cy="3385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Collection of air into pure water for </a:t>
                </a:r>
                <a:r>
                  <a:rPr lang="en-US" sz="11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3 h</a:t>
                </a:r>
              </a:p>
            </p:txBody>
          </p:sp>
        </p:grp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398D79C-CDDC-13B7-4E32-DF20E55AD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25" y="1649559"/>
              <a:ext cx="2826811" cy="1588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95067C7-B231-EAB2-7073-D786FD735619}"/>
              </a:ext>
            </a:extLst>
          </p:cNvPr>
          <p:cNvGrpSpPr/>
          <p:nvPr/>
        </p:nvGrpSpPr>
        <p:grpSpPr>
          <a:xfrm>
            <a:off x="3845773" y="5360621"/>
            <a:ext cx="4481258" cy="726417"/>
            <a:chOff x="3855371" y="5374495"/>
            <a:chExt cx="4481258" cy="72641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A9B8202-E95F-E4AC-1A56-B300D99E1DBA}"/>
                </a:ext>
              </a:extLst>
            </p:cNvPr>
            <p:cNvSpPr/>
            <p:nvPr/>
          </p:nvSpPr>
          <p:spPr>
            <a:xfrm>
              <a:off x="6223063" y="5823913"/>
              <a:ext cx="8104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Vali, 1971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26C1C87-F8FB-E4F9-13D2-02BF5286DCF5}"/>
                    </a:ext>
                  </a:extLst>
                </p:cNvPr>
                <p:cNvSpPr/>
                <p:nvPr/>
              </p:nvSpPr>
              <p:spPr>
                <a:xfrm>
                  <a:off x="3855371" y="5374495"/>
                  <a:ext cx="4481258" cy="4494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H" sz="11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1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INP</m:t>
                            </m:r>
                          </m:sub>
                        </m:sSub>
                        <m:d>
                          <m:dPr>
                            <m:ctrlPr>
                              <a:rPr lang="en-US" sz="11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11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𝑇</m:t>
                            </m:r>
                          </m:e>
                        </m:d>
                        <m:r>
                          <a:rPr lang="en-US" sz="1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11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1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log</m:t>
                            </m:r>
                            <m:r>
                              <a:rPr lang="en-US" sz="11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⁡(1−</m:t>
                            </m:r>
                            <m:r>
                              <a:rPr lang="en-US" sz="11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𝐹𝐹</m:t>
                            </m:r>
                            <m:d>
                              <m:dPr>
                                <m:ctrlPr>
                                  <a:rPr lang="en-US" sz="11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11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𝑇</m:t>
                                </m:r>
                              </m:e>
                            </m:d>
                            <m:r>
                              <a:rPr lang="en-US" sz="11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1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1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1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CH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26C1C87-F8FB-E4F9-13D2-02BF5286DC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5371" y="5374495"/>
                  <a:ext cx="4481258" cy="44941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15985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01F9-2B71-46C9-A9D2-60442974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91" y="136667"/>
            <a:ext cx="11694797" cy="64054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Heat-sensitive INPs indicate biogenic source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1A48DA-21EF-1772-8750-09B477A67FF7}"/>
              </a:ext>
            </a:extLst>
          </p:cNvPr>
          <p:cNvSpPr txBox="1"/>
          <p:nvPr/>
        </p:nvSpPr>
        <p:spPr>
          <a:xfrm>
            <a:off x="4454434" y="5911250"/>
            <a:ext cx="7487937" cy="804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Biological INPs are dominant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species of INP population, particularly at warmer freezing temperatures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°C)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634C4-85EE-2601-C179-6538D38C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5</a:t>
            </a:fld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6E2E-C0E4-B927-459F-4E4AC4CDB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31" y="733056"/>
            <a:ext cx="5024799" cy="502479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278FBBD-4231-335B-DABA-341F9D870D1A}"/>
              </a:ext>
            </a:extLst>
          </p:cNvPr>
          <p:cNvGrpSpPr/>
          <p:nvPr/>
        </p:nvGrpSpPr>
        <p:grpSpPr>
          <a:xfrm>
            <a:off x="5304761" y="733056"/>
            <a:ext cx="6240956" cy="5050244"/>
            <a:chOff x="5304761" y="733056"/>
            <a:chExt cx="6240956" cy="50502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A11001-DADD-4581-2D0C-79A596CD2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0918" y="733056"/>
              <a:ext cx="5024799" cy="502479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C7D588-7850-954E-06EA-FBBBF2248D54}"/>
                </a:ext>
              </a:extLst>
            </p:cNvPr>
            <p:cNvSpPr txBox="1"/>
            <p:nvPr/>
          </p:nvSpPr>
          <p:spPr>
            <a:xfrm rot="16200000">
              <a:off x="4971870" y="2925928"/>
              <a:ext cx="3413760" cy="3438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Heat-degradable (biological) INPs (%)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40B928D-21C3-A889-758E-5E8961868FED}"/>
                </a:ext>
              </a:extLst>
            </p:cNvPr>
            <p:cNvCxnSpPr>
              <a:cxnSpLocks/>
            </p:cNvCxnSpPr>
            <p:nvPr/>
          </p:nvCxnSpPr>
          <p:spPr>
            <a:xfrm>
              <a:off x="9638072" y="908858"/>
              <a:ext cx="0" cy="432951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968265-F11E-A114-4B4B-D7D5F32F39CD}"/>
                </a:ext>
              </a:extLst>
            </p:cNvPr>
            <p:cNvSpPr/>
            <p:nvPr/>
          </p:nvSpPr>
          <p:spPr>
            <a:xfrm>
              <a:off x="9638071" y="908858"/>
              <a:ext cx="1837143" cy="4329514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9A4F93-BF40-1D9B-2F8C-F6B7DB14EB93}"/>
                </a:ext>
              </a:extLst>
            </p:cNvPr>
            <p:cNvSpPr txBox="1"/>
            <p:nvPr/>
          </p:nvSpPr>
          <p:spPr>
            <a:xfrm>
              <a:off x="5304761" y="5506301"/>
              <a:ext cx="165774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 et al., 2023a, in prep</a:t>
              </a:r>
              <a:endParaRPr lang="en-CH" sz="1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14DE7ED-5862-3320-49C3-282192953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31" y="5935732"/>
            <a:ext cx="3869696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11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01F9-2B71-46C9-A9D2-60442974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60" y="130998"/>
            <a:ext cx="12180798" cy="56367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INP-resolved backward trajectories of air masses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634C4-85EE-2601-C179-6538D38C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6</a:t>
            </a:fld>
            <a:endParaRPr lang="en-CH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20C7B6-211A-03E4-09B5-3663CBC61F96}"/>
              </a:ext>
            </a:extLst>
          </p:cNvPr>
          <p:cNvSpPr txBox="1"/>
          <p:nvPr/>
        </p:nvSpPr>
        <p:spPr>
          <a:xfrm>
            <a:off x="9200606" y="5292897"/>
            <a:ext cx="1785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et al., 2023a, in prep</a:t>
            </a:r>
            <a:endParaRPr lang="en-CH" sz="12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3832E0C-8B78-5461-8517-B1A79688E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60" y="847343"/>
            <a:ext cx="9984814" cy="499240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2A2E4AF-B18B-C754-5ECB-4ED1F55A4177}"/>
              </a:ext>
            </a:extLst>
          </p:cNvPr>
          <p:cNvSpPr txBox="1"/>
          <p:nvPr/>
        </p:nvSpPr>
        <p:spPr>
          <a:xfrm>
            <a:off x="886970" y="5932256"/>
            <a:ext cx="5105401" cy="736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CH" sz="900" b="1" dirty="0"/>
              <a:t>◯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  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cean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(sea ice coverage &lt; 15%)</a:t>
            </a:r>
          </a:p>
          <a:p>
            <a:pPr algn="just">
              <a:lnSpc>
                <a:spcPct val="120000"/>
              </a:lnSpc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◇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 Marginal ice zone (MIZ, 15% &lt; sea ice coverage &lt; 80%)</a:t>
            </a:r>
          </a:p>
          <a:p>
            <a:pPr algn="just">
              <a:lnSpc>
                <a:spcPct val="12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▽   Ice packs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(sea ice coverage &gt; 80%)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6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01F9-2B71-46C9-A9D2-60442974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10" y="0"/>
            <a:ext cx="11110587" cy="8392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Air mass history</a:t>
            </a:r>
            <a:r>
              <a:rPr lang="zh-CN" alt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of high/low INP cases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634C4-85EE-2601-C179-6538D38C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7</a:t>
            </a:fld>
            <a:endParaRPr lang="en-CH" dirty="0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E8C2A48-B3F6-D781-8B64-277FD196F5F9}"/>
              </a:ext>
            </a:extLst>
          </p:cNvPr>
          <p:cNvSpPr txBox="1"/>
          <p:nvPr/>
        </p:nvSpPr>
        <p:spPr>
          <a:xfrm>
            <a:off x="8448555" y="6541557"/>
            <a:ext cx="17927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et al., 2023a, in prep</a:t>
            </a:r>
            <a:endParaRPr lang="en-CH" sz="12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52AF3E7-0024-B6CD-7EBF-532473290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83" y="643639"/>
            <a:ext cx="9609254" cy="588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50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01F9-2B71-46C9-A9D2-60442974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60" y="130998"/>
            <a:ext cx="12180798" cy="56367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Case study: aerosol physicochemical properties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634C4-85EE-2601-C179-6538D38C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57092-BC8A-5C47-8029-C86F4C5807F3}" type="slidenum">
              <a:rPr lang="en-CH" smtClean="0"/>
              <a:t>8</a:t>
            </a:fld>
            <a:endParaRPr lang="en-CH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20C7B6-211A-03E4-09B5-3663CBC61F96}"/>
              </a:ext>
            </a:extLst>
          </p:cNvPr>
          <p:cNvSpPr txBox="1"/>
          <p:nvPr/>
        </p:nvSpPr>
        <p:spPr>
          <a:xfrm>
            <a:off x="10424160" y="5158632"/>
            <a:ext cx="16525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et al., 2023a, in prep</a:t>
            </a:r>
            <a:endParaRPr lang="en-CH" sz="12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4AD63DA-880E-3AB5-4860-7DDD2D49E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60" y="1087607"/>
            <a:ext cx="8635932" cy="40912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1E42AF2-0889-B838-0A18-8BA402D5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3792" y="1679170"/>
            <a:ext cx="3139748" cy="24669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1AD781-56E8-C538-51EB-2844BBA67F64}"/>
              </a:ext>
            </a:extLst>
          </p:cNvPr>
          <p:cNvSpPr/>
          <p:nvPr/>
        </p:nvSpPr>
        <p:spPr>
          <a:xfrm>
            <a:off x="407860" y="5571768"/>
            <a:ext cx="11689051" cy="9846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Higher particle loading was observed for high INP case at all size ranges (esp. &gt; 5 </a:t>
            </a:r>
            <a:r>
              <a:rPr lang="en-US" altLang="zh-CN" sz="17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Increased mineral dust particles at the coastal ice-free regions (Novaya Zemlya) may be responsible for high INP</a:t>
            </a:r>
          </a:p>
          <a:p>
            <a:pPr marL="285750" indent="-285750" algn="just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Abundant sulfur in the high INP case, indicating possible sources from marine biogenic aerosols</a:t>
            </a:r>
          </a:p>
        </p:txBody>
      </p:sp>
    </p:spTree>
    <p:extLst>
      <p:ext uri="{BB962C8B-B14F-4D97-AF65-F5344CB8AC3E}">
        <p14:creationId xmlns:p14="http://schemas.microsoft.com/office/powerpoint/2010/main" val="685926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26552</TotalTime>
  <Words>853</Words>
  <Application>Microsoft Macintosh PowerPoint</Application>
  <PresentationFormat>Widescreen</PresentationFormat>
  <Paragraphs>126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Libre Franklin</vt:lpstr>
      <vt:lpstr>Tahoma</vt:lpstr>
      <vt:lpstr>Times New Roman</vt:lpstr>
      <vt:lpstr>Wingdings</vt:lpstr>
      <vt:lpstr>Office Theme 2013 - 2022</vt:lpstr>
      <vt:lpstr>Understanding the Abundance, Variability and Sources of Ice Nucleating Particles (INPs) over the Kara and Laptev Seas in the Eurasian Arctic</vt:lpstr>
      <vt:lpstr>PowerPoint Presentation</vt:lpstr>
      <vt:lpstr>Geographical variability of INP concentrations</vt:lpstr>
      <vt:lpstr>Sources and Origins of INPs over the Eurasian Arctic Ocean</vt:lpstr>
      <vt:lpstr>INP and associated measurements</vt:lpstr>
      <vt:lpstr>Heat-sensitive INPs indicate biogenic source</vt:lpstr>
      <vt:lpstr>INP-resolved backward trajectories of air masses</vt:lpstr>
      <vt:lpstr>Air mass history of high/low INP cases</vt:lpstr>
      <vt:lpstr>Case study: aerosol physicochemical properties</vt:lpstr>
      <vt:lpstr>Sources of INP in aerosolized seawater</vt:lpstr>
      <vt:lpstr>INP abundance in aerosolized seawater</vt:lpstr>
      <vt:lpstr>INP abundance in the ambient air vs. aerosolized seawater</vt:lpstr>
      <vt:lpstr>Key findings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Guangyu Li</dc:creator>
  <cp:lastModifiedBy>Guangyu Li</cp:lastModifiedBy>
  <cp:revision>121</cp:revision>
  <dcterms:created xsi:type="dcterms:W3CDTF">2023-01-16T15:36:03Z</dcterms:created>
  <dcterms:modified xsi:type="dcterms:W3CDTF">2023-04-25T13:34:02Z</dcterms:modified>
</cp:coreProperties>
</file>