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0"/>
  </p:notesMasterIdLst>
  <p:sldIdLst>
    <p:sldId id="339" r:id="rId2"/>
    <p:sldId id="285" r:id="rId3"/>
    <p:sldId id="329" r:id="rId4"/>
    <p:sldId id="332" r:id="rId5"/>
    <p:sldId id="335" r:id="rId6"/>
    <p:sldId id="336" r:id="rId7"/>
    <p:sldId id="338" r:id="rId8"/>
    <p:sldId id="325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vy" initials="S" lastIdx="1" clrIdx="0"/>
  <p:cmAuthor id="2" name="user" initials="u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920000"/>
    <a:srgbClr val="FFF8E5"/>
    <a:srgbClr val="FFFFFF"/>
    <a:srgbClr val="CCFFCC"/>
    <a:srgbClr val="FFFFCC"/>
    <a:srgbClr val="F1EDD3"/>
    <a:srgbClr val="ECDDC6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9189" autoAdjust="0"/>
  </p:normalViewPr>
  <p:slideViewPr>
    <p:cSldViewPr snapToGrid="0">
      <p:cViewPr varScale="1">
        <p:scale>
          <a:sx n="102" d="100"/>
          <a:sy n="102" d="100"/>
        </p:scale>
        <p:origin x="10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FAC41-636E-4AAF-8F58-EDA7C98E680E}" type="doc">
      <dgm:prSet loTypeId="urn:microsoft.com/office/officeart/2008/layout/VerticalCurvedList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BF719EBA-B248-420D-BCE9-FDBA6E6C274B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en-GB" sz="2000" b="0" dirty="0">
              <a:latin typeface="Calibri" panose="020F0502020204030204" pitchFamily="34" charset="0"/>
              <a:cs typeface="Calibri" panose="020F0502020204030204" pitchFamily="34" charset="0"/>
            </a:rPr>
            <a:t>All the pre-existing &amp; collected data are combined alongside the produced data and the scientific analysis </a:t>
          </a:r>
          <a:r>
            <a:rPr lang="en-GB" sz="2000" b="0" u="sng" dirty="0">
              <a:latin typeface="Calibri" panose="020F0502020204030204" pitchFamily="34" charset="0"/>
              <a:cs typeface="Calibri" panose="020F0502020204030204" pitchFamily="34" charset="0"/>
            </a:rPr>
            <a:t>becoming available via a web platform to all </a:t>
          </a:r>
          <a:r>
            <a:rPr lang="tr-TR" sz="2000" b="0" u="sng" dirty="0">
              <a:latin typeface="Calibri" panose="020F0502020204030204" pitchFamily="34" charset="0"/>
              <a:cs typeface="Calibri" panose="020F0502020204030204" pitchFamily="34" charset="0"/>
            </a:rPr>
            <a:t>Prefecture’</a:t>
          </a:r>
          <a:r>
            <a:rPr lang="en-GB" sz="2000" b="0" u="sng" dirty="0">
              <a:latin typeface="Calibri" panose="020F0502020204030204" pitchFamily="34" charset="0"/>
              <a:cs typeface="Calibri" panose="020F0502020204030204" pitchFamily="34" charset="0"/>
            </a:rPr>
            <a:t>s and Municipalities’ services</a:t>
          </a:r>
          <a:r>
            <a:rPr lang="en-GB" sz="2000" b="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el-GR" sz="2000" b="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AC0505-9FBE-461C-93A5-4B2B28955708}" type="parTrans" cxnId="{77B3A345-CEE2-40B8-ADC9-6908F27F8D88}">
      <dgm:prSet/>
      <dgm:spPr/>
      <dgm:t>
        <a:bodyPr/>
        <a:lstStyle/>
        <a:p>
          <a:pPr algn="l"/>
          <a:endParaRPr lang="el-GR" sz="2000" b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BF266F-8B73-4EE8-B0B5-0B3C6BD5D682}" type="sibTrans" cxnId="{77B3A345-CEE2-40B8-ADC9-6908F27F8D88}">
      <dgm:prSet/>
      <dgm:spPr/>
      <dgm:t>
        <a:bodyPr/>
        <a:lstStyle/>
        <a:p>
          <a:pPr algn="l"/>
          <a:endParaRPr lang="el-GR" sz="2000" b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35840B-53AE-47C1-BA06-1E104294E2A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en-US" sz="2000" b="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en-US" sz="2000" b="0" u="sng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uncertainty analysis is achieved </a:t>
          </a:r>
          <a:r>
            <a:rPr lang="en-US" sz="2000" b="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comparing with past studies.</a:t>
          </a:r>
          <a:endParaRPr lang="el-GR" sz="2000" b="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332E5F-1F4A-4FCB-933C-99EDE5DD3B4E}" type="parTrans" cxnId="{B51FF8F7-4A2C-4387-B54A-9E3AF4DFB4BE}">
      <dgm:prSet/>
      <dgm:spPr/>
      <dgm:t>
        <a:bodyPr/>
        <a:lstStyle/>
        <a:p>
          <a:pPr algn="l"/>
          <a:endParaRPr lang="el-GR" sz="2000" b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511EDB-A821-4FE7-8057-81E9D47880A7}" type="sibTrans" cxnId="{B51FF8F7-4A2C-4387-B54A-9E3AF4DFB4BE}">
      <dgm:prSet/>
      <dgm:spPr/>
      <dgm:t>
        <a:bodyPr/>
        <a:lstStyle/>
        <a:p>
          <a:pPr algn="l"/>
          <a:endParaRPr lang="el-GR" sz="2000" b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B228C5-0831-4A12-AF73-07C0278A2D1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en-GB" sz="2000" b="0" dirty="0">
              <a:latin typeface="Calibri" panose="020F0502020204030204" pitchFamily="34" charset="0"/>
              <a:cs typeface="Calibri" panose="020F0502020204030204" pitchFamily="34" charset="0"/>
            </a:rPr>
            <a:t>It</a:t>
          </a:r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’</a:t>
          </a:r>
          <a:r>
            <a:rPr lang="en-GB" sz="2000" b="0" dirty="0">
              <a:latin typeface="Calibri" panose="020F0502020204030204" pitchFamily="34" charset="0"/>
              <a:cs typeface="Calibri" panose="020F0502020204030204" pitchFamily="34" charset="0"/>
            </a:rPr>
            <a:t>s the first time that such a </a:t>
          </a:r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detailed approach for field research is implemented </a:t>
          </a:r>
          <a:r>
            <a:rPr lang="en-US" sz="2000" b="0" u="sng" dirty="0">
              <a:latin typeface="Calibri" panose="020F0502020204030204" pitchFamily="34" charset="0"/>
              <a:cs typeface="Calibri" panose="020F0502020204030204" pitchFamily="34" charset="0"/>
            </a:rPr>
            <a:t>on building block level in Greece</a:t>
          </a:r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, which has a </a:t>
          </a:r>
          <a:r>
            <a:rPr lang="en-US" sz="2000" b="0" u="sng" dirty="0">
              <a:latin typeface="Calibri" panose="020F0502020204030204" pitchFamily="34" charset="0"/>
              <a:cs typeface="Calibri" panose="020F0502020204030204" pitchFamily="34" charset="0"/>
            </a:rPr>
            <a:t>significant impact on flood risk assessment</a:t>
          </a:r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el-GR" sz="2000" b="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7C7CDE-1166-4B70-A0F1-D3B14A0ADA00}" type="parTrans" cxnId="{F99B8965-F98F-41CD-AF22-979060D2D9F9}">
      <dgm:prSet/>
      <dgm:spPr/>
      <dgm:t>
        <a:bodyPr/>
        <a:lstStyle/>
        <a:p>
          <a:pPr algn="l"/>
          <a:endParaRPr lang="el-GR" sz="2000" b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E072A3-DA69-4668-B801-00724198D90C}" type="sibTrans" cxnId="{F99B8965-F98F-41CD-AF22-979060D2D9F9}">
      <dgm:prSet/>
      <dgm:spPr/>
      <dgm:t>
        <a:bodyPr/>
        <a:lstStyle/>
        <a:p>
          <a:pPr algn="l"/>
          <a:endParaRPr lang="el-GR" sz="2000" b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307C8D-D324-483D-B69A-CE566A9D49E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en-US" sz="2000" b="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Enhanced models are created using </a:t>
          </a:r>
          <a:r>
            <a:rPr lang="en-US" sz="2000" b="0" u="sng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both earth observation, spatial data and field data</a:t>
          </a:r>
          <a:r>
            <a:rPr lang="en-US" sz="2000" b="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. Field measurements are combined with data collected from studies </a:t>
          </a:r>
          <a:r>
            <a:rPr lang="en-US" sz="2000" b="0" u="sng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in order to modify the terrain for more accurate hydraulic modelling. </a:t>
          </a:r>
          <a:endParaRPr lang="el-GR" sz="2000" b="0" u="sng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AA246-54DD-4617-A81D-2F6E6D78FDDA}" type="parTrans" cxnId="{3AC32F51-1B73-4450-B873-5E88EBF1D8BF}">
      <dgm:prSet/>
      <dgm:spPr/>
      <dgm:t>
        <a:bodyPr/>
        <a:lstStyle/>
        <a:p>
          <a:pPr algn="l"/>
          <a:endParaRPr lang="el-GR" sz="2000" b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E2E3A8-1AC7-4A03-9A5C-06D61D6BE7DF}" type="sibTrans" cxnId="{3AC32F51-1B73-4450-B873-5E88EBF1D8BF}">
      <dgm:prSet/>
      <dgm:spPr/>
      <dgm:t>
        <a:bodyPr/>
        <a:lstStyle/>
        <a:p>
          <a:pPr algn="l"/>
          <a:endParaRPr lang="el-GR" sz="2000" b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7CF9F9-CDD3-4F20-8AF9-63DD14CE41E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en-US" sz="2000" b="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An added value of the methodology is the </a:t>
          </a:r>
          <a:r>
            <a:rPr lang="en-US" sz="2000" b="0" u="sng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improvement of flood risk analysis in terms of flood mitigation impact</a:t>
          </a:r>
          <a:r>
            <a:rPr lang="en-US" sz="2000" b="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, since the methodology is based on </a:t>
          </a:r>
          <a:r>
            <a:rPr lang="en-US" sz="2000" b="0" u="sng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regional scale</a:t>
          </a:r>
          <a:r>
            <a:rPr lang="en-US" sz="2000" b="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l-GR" sz="2000" b="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9DAF43-2776-4DBF-89C2-434F167DA831}" type="parTrans" cxnId="{5D7C2914-A37A-4016-AF41-D2BD5F41EAFA}">
      <dgm:prSet/>
      <dgm:spPr/>
      <dgm:t>
        <a:bodyPr/>
        <a:lstStyle/>
        <a:p>
          <a:pPr algn="l"/>
          <a:endParaRPr lang="el-GR" sz="2000"/>
        </a:p>
      </dgm:t>
    </dgm:pt>
    <dgm:pt modelId="{4CBBC157-DF0B-426D-8F37-E8EA28D118BE}" type="sibTrans" cxnId="{5D7C2914-A37A-4016-AF41-D2BD5F41EAFA}">
      <dgm:prSet/>
      <dgm:spPr/>
      <dgm:t>
        <a:bodyPr/>
        <a:lstStyle/>
        <a:p>
          <a:pPr algn="l"/>
          <a:endParaRPr lang="el-GR" sz="2000"/>
        </a:p>
      </dgm:t>
    </dgm:pt>
    <dgm:pt modelId="{ABAF98F3-0A4E-4FFD-8535-EADC1A005A80}" type="pres">
      <dgm:prSet presAssocID="{58EFAC41-636E-4AAF-8F58-EDA7C98E680E}" presName="Name0" presStyleCnt="0">
        <dgm:presLayoutVars>
          <dgm:chMax val="7"/>
          <dgm:chPref val="7"/>
          <dgm:dir/>
        </dgm:presLayoutVars>
      </dgm:prSet>
      <dgm:spPr/>
    </dgm:pt>
    <dgm:pt modelId="{8F2A97D9-AC47-4CBA-92A2-5B13C6FE9A87}" type="pres">
      <dgm:prSet presAssocID="{58EFAC41-636E-4AAF-8F58-EDA7C98E680E}" presName="Name1" presStyleCnt="0"/>
      <dgm:spPr/>
    </dgm:pt>
    <dgm:pt modelId="{17263476-9E60-46F8-8979-C1BA812CF610}" type="pres">
      <dgm:prSet presAssocID="{58EFAC41-636E-4AAF-8F58-EDA7C98E680E}" presName="cycle" presStyleCnt="0"/>
      <dgm:spPr/>
    </dgm:pt>
    <dgm:pt modelId="{3A354AF4-5BD0-4E7F-B033-A57CAF2B688A}" type="pres">
      <dgm:prSet presAssocID="{58EFAC41-636E-4AAF-8F58-EDA7C98E680E}" presName="srcNode" presStyleLbl="node1" presStyleIdx="0" presStyleCnt="5"/>
      <dgm:spPr/>
    </dgm:pt>
    <dgm:pt modelId="{66C4D704-F8B6-45E9-8816-A71655584B40}" type="pres">
      <dgm:prSet presAssocID="{58EFAC41-636E-4AAF-8F58-EDA7C98E680E}" presName="conn" presStyleLbl="parChTrans1D2" presStyleIdx="0" presStyleCnt="1"/>
      <dgm:spPr/>
    </dgm:pt>
    <dgm:pt modelId="{567A7D1D-4E89-4788-A15B-F879CEDBF14A}" type="pres">
      <dgm:prSet presAssocID="{58EFAC41-636E-4AAF-8F58-EDA7C98E680E}" presName="extraNode" presStyleLbl="node1" presStyleIdx="0" presStyleCnt="5"/>
      <dgm:spPr/>
    </dgm:pt>
    <dgm:pt modelId="{70E7E340-C7D5-49CF-90E3-9D37C2C054C9}" type="pres">
      <dgm:prSet presAssocID="{58EFAC41-636E-4AAF-8F58-EDA7C98E680E}" presName="dstNode" presStyleLbl="node1" presStyleIdx="0" presStyleCnt="5"/>
      <dgm:spPr/>
    </dgm:pt>
    <dgm:pt modelId="{58F4454D-3744-45F5-854D-14F71C4C784D}" type="pres">
      <dgm:prSet presAssocID="{9B307C8D-D324-483D-B69A-CE566A9D49E0}" presName="text_1" presStyleLbl="node1" presStyleIdx="0" presStyleCnt="5" custScaleY="134379">
        <dgm:presLayoutVars>
          <dgm:bulletEnabled val="1"/>
        </dgm:presLayoutVars>
      </dgm:prSet>
      <dgm:spPr/>
    </dgm:pt>
    <dgm:pt modelId="{7A0527D9-6F8A-4060-AF81-BCC9AA4FEDE4}" type="pres">
      <dgm:prSet presAssocID="{9B307C8D-D324-483D-B69A-CE566A9D49E0}" presName="accent_1" presStyleCnt="0"/>
      <dgm:spPr/>
    </dgm:pt>
    <dgm:pt modelId="{FFF9E263-1CE5-4B08-AAAF-6748339EE431}" type="pres">
      <dgm:prSet presAssocID="{9B307C8D-D324-483D-B69A-CE566A9D49E0}" presName="accentRepeatNode" presStyleLbl="solidFgAcc1" presStyleIdx="0" presStyleCnt="5"/>
      <dgm:spPr/>
    </dgm:pt>
    <dgm:pt modelId="{C1FA4BA1-9EB4-4B43-B40D-B110378C6718}" type="pres">
      <dgm:prSet presAssocID="{CE35840B-53AE-47C1-BA06-1E104294E2A2}" presName="text_2" presStyleLbl="node1" presStyleIdx="1" presStyleCnt="5" custLinFactNeighborX="-646" custLinFactNeighborY="21897">
        <dgm:presLayoutVars>
          <dgm:bulletEnabled val="1"/>
        </dgm:presLayoutVars>
      </dgm:prSet>
      <dgm:spPr/>
    </dgm:pt>
    <dgm:pt modelId="{7E31E3F4-D036-44D4-A6BD-9D0DFE12F5E3}" type="pres">
      <dgm:prSet presAssocID="{CE35840B-53AE-47C1-BA06-1E104294E2A2}" presName="accent_2" presStyleCnt="0"/>
      <dgm:spPr/>
    </dgm:pt>
    <dgm:pt modelId="{B76AB048-8C06-4542-9618-182F7EE76A96}" type="pres">
      <dgm:prSet presAssocID="{CE35840B-53AE-47C1-BA06-1E104294E2A2}" presName="accentRepeatNode" presStyleLbl="solidFgAcc1" presStyleIdx="1" presStyleCnt="5"/>
      <dgm:spPr/>
    </dgm:pt>
    <dgm:pt modelId="{237ED27C-9359-42D3-BD94-DC02B09319D9}" type="pres">
      <dgm:prSet presAssocID="{EA7CF9F9-CDD3-4F20-8AF9-63DD14CE41EC}" presName="text_3" presStyleLbl="node1" presStyleIdx="2" presStyleCnt="5">
        <dgm:presLayoutVars>
          <dgm:bulletEnabled val="1"/>
        </dgm:presLayoutVars>
      </dgm:prSet>
      <dgm:spPr/>
    </dgm:pt>
    <dgm:pt modelId="{30CE7871-BCFE-446D-86C2-8D325707A99C}" type="pres">
      <dgm:prSet presAssocID="{EA7CF9F9-CDD3-4F20-8AF9-63DD14CE41EC}" presName="accent_3" presStyleCnt="0"/>
      <dgm:spPr/>
    </dgm:pt>
    <dgm:pt modelId="{F2AD48EA-286C-4EA5-9E6F-97F8B78A2A47}" type="pres">
      <dgm:prSet presAssocID="{EA7CF9F9-CDD3-4F20-8AF9-63DD14CE41EC}" presName="accentRepeatNode" presStyleLbl="solidFgAcc1" presStyleIdx="2" presStyleCnt="5"/>
      <dgm:spPr/>
    </dgm:pt>
    <dgm:pt modelId="{7799EC6F-BE0C-4EC9-AB71-56E6080FA0B2}" type="pres">
      <dgm:prSet presAssocID="{BF719EBA-B248-420D-BCE9-FDBA6E6C274B}" presName="text_4" presStyleLbl="node1" presStyleIdx="3" presStyleCnt="5">
        <dgm:presLayoutVars>
          <dgm:bulletEnabled val="1"/>
        </dgm:presLayoutVars>
      </dgm:prSet>
      <dgm:spPr/>
    </dgm:pt>
    <dgm:pt modelId="{2FF0F62D-902C-4594-B274-184A5E0F85BD}" type="pres">
      <dgm:prSet presAssocID="{BF719EBA-B248-420D-BCE9-FDBA6E6C274B}" presName="accent_4" presStyleCnt="0"/>
      <dgm:spPr/>
    </dgm:pt>
    <dgm:pt modelId="{DD65F745-C189-4AE6-A030-E3227DA2D662}" type="pres">
      <dgm:prSet presAssocID="{BF719EBA-B248-420D-BCE9-FDBA6E6C274B}" presName="accentRepeatNode" presStyleLbl="solidFgAcc1" presStyleIdx="3" presStyleCnt="5"/>
      <dgm:spPr/>
    </dgm:pt>
    <dgm:pt modelId="{D12497FC-177D-4EF4-8303-C8B63BD56E36}" type="pres">
      <dgm:prSet presAssocID="{34B228C5-0831-4A12-AF73-07C0278A2D13}" presName="text_5" presStyleLbl="node1" presStyleIdx="4" presStyleCnt="5">
        <dgm:presLayoutVars>
          <dgm:bulletEnabled val="1"/>
        </dgm:presLayoutVars>
      </dgm:prSet>
      <dgm:spPr/>
    </dgm:pt>
    <dgm:pt modelId="{5C00DFF2-35B0-4F02-A41E-F09129026559}" type="pres">
      <dgm:prSet presAssocID="{34B228C5-0831-4A12-AF73-07C0278A2D13}" presName="accent_5" presStyleCnt="0"/>
      <dgm:spPr/>
    </dgm:pt>
    <dgm:pt modelId="{61B667FC-A875-4EF2-8CE2-7EC11BD9DF3E}" type="pres">
      <dgm:prSet presAssocID="{34B228C5-0831-4A12-AF73-07C0278A2D13}" presName="accentRepeatNode" presStyleLbl="solidFgAcc1" presStyleIdx="4" presStyleCnt="5"/>
      <dgm:spPr/>
    </dgm:pt>
  </dgm:ptLst>
  <dgm:cxnLst>
    <dgm:cxn modelId="{C2B2D80A-BB38-4FA6-86D3-1E55D8654230}" type="presOf" srcId="{9B307C8D-D324-483D-B69A-CE566A9D49E0}" destId="{58F4454D-3744-45F5-854D-14F71C4C784D}" srcOrd="0" destOrd="0" presId="urn:microsoft.com/office/officeart/2008/layout/VerticalCurvedList"/>
    <dgm:cxn modelId="{5D7C2914-A37A-4016-AF41-D2BD5F41EAFA}" srcId="{58EFAC41-636E-4AAF-8F58-EDA7C98E680E}" destId="{EA7CF9F9-CDD3-4F20-8AF9-63DD14CE41EC}" srcOrd="2" destOrd="0" parTransId="{9F9DAF43-2776-4DBF-89C2-434F167DA831}" sibTransId="{4CBBC157-DF0B-426D-8F37-E8EA28D118BE}"/>
    <dgm:cxn modelId="{F09EB419-3DD4-41DE-92F0-6B330EDBF711}" type="presOf" srcId="{DCE2E3A8-1AC7-4A03-9A5C-06D61D6BE7DF}" destId="{66C4D704-F8B6-45E9-8816-A71655584B40}" srcOrd="0" destOrd="0" presId="urn:microsoft.com/office/officeart/2008/layout/VerticalCurvedList"/>
    <dgm:cxn modelId="{FEF7E435-AEED-4ECD-B3FF-773085686B52}" type="presOf" srcId="{EA7CF9F9-CDD3-4F20-8AF9-63DD14CE41EC}" destId="{237ED27C-9359-42D3-BD94-DC02B09319D9}" srcOrd="0" destOrd="0" presId="urn:microsoft.com/office/officeart/2008/layout/VerticalCurvedList"/>
    <dgm:cxn modelId="{F99B8965-F98F-41CD-AF22-979060D2D9F9}" srcId="{58EFAC41-636E-4AAF-8F58-EDA7C98E680E}" destId="{34B228C5-0831-4A12-AF73-07C0278A2D13}" srcOrd="4" destOrd="0" parTransId="{5A7C7CDE-1166-4B70-A0F1-D3B14A0ADA00}" sibTransId="{75E072A3-DA69-4668-B801-00724198D90C}"/>
    <dgm:cxn modelId="{77B3A345-CEE2-40B8-ADC9-6908F27F8D88}" srcId="{58EFAC41-636E-4AAF-8F58-EDA7C98E680E}" destId="{BF719EBA-B248-420D-BCE9-FDBA6E6C274B}" srcOrd="3" destOrd="0" parTransId="{F2AC0505-9FBE-461C-93A5-4B2B28955708}" sibTransId="{42BF266F-8B73-4EE8-B0B5-0B3C6BD5D682}"/>
    <dgm:cxn modelId="{3AC32F51-1B73-4450-B873-5E88EBF1D8BF}" srcId="{58EFAC41-636E-4AAF-8F58-EDA7C98E680E}" destId="{9B307C8D-D324-483D-B69A-CE566A9D49E0}" srcOrd="0" destOrd="0" parTransId="{2B2AA246-54DD-4617-A81D-2F6E6D78FDDA}" sibTransId="{DCE2E3A8-1AC7-4A03-9A5C-06D61D6BE7DF}"/>
    <dgm:cxn modelId="{9EAB0998-917D-4CF7-A8EC-BC8470E2AFF1}" type="presOf" srcId="{34B228C5-0831-4A12-AF73-07C0278A2D13}" destId="{D12497FC-177D-4EF4-8303-C8B63BD56E36}" srcOrd="0" destOrd="0" presId="urn:microsoft.com/office/officeart/2008/layout/VerticalCurvedList"/>
    <dgm:cxn modelId="{A508E5AB-FB9E-4952-AE61-F1116EFE19DC}" type="presOf" srcId="{BF719EBA-B248-420D-BCE9-FDBA6E6C274B}" destId="{7799EC6F-BE0C-4EC9-AB71-56E6080FA0B2}" srcOrd="0" destOrd="0" presId="urn:microsoft.com/office/officeart/2008/layout/VerticalCurvedList"/>
    <dgm:cxn modelId="{AD14D1BD-AAF3-4BBB-A039-0E684F52EF8D}" type="presOf" srcId="{CE35840B-53AE-47C1-BA06-1E104294E2A2}" destId="{C1FA4BA1-9EB4-4B43-B40D-B110378C6718}" srcOrd="0" destOrd="0" presId="urn:microsoft.com/office/officeart/2008/layout/VerticalCurvedList"/>
    <dgm:cxn modelId="{0446F3C7-E498-4DFF-A40B-8DFF9448BE38}" type="presOf" srcId="{58EFAC41-636E-4AAF-8F58-EDA7C98E680E}" destId="{ABAF98F3-0A4E-4FFD-8535-EADC1A005A80}" srcOrd="0" destOrd="0" presId="urn:microsoft.com/office/officeart/2008/layout/VerticalCurvedList"/>
    <dgm:cxn modelId="{B51FF8F7-4A2C-4387-B54A-9E3AF4DFB4BE}" srcId="{58EFAC41-636E-4AAF-8F58-EDA7C98E680E}" destId="{CE35840B-53AE-47C1-BA06-1E104294E2A2}" srcOrd="1" destOrd="0" parTransId="{A5332E5F-1F4A-4FCB-933C-99EDE5DD3B4E}" sibTransId="{84511EDB-A821-4FE7-8057-81E9D47880A7}"/>
    <dgm:cxn modelId="{95C8BC1E-18B3-40D7-9CA3-6C5508311E7A}" type="presParOf" srcId="{ABAF98F3-0A4E-4FFD-8535-EADC1A005A80}" destId="{8F2A97D9-AC47-4CBA-92A2-5B13C6FE9A87}" srcOrd="0" destOrd="0" presId="urn:microsoft.com/office/officeart/2008/layout/VerticalCurvedList"/>
    <dgm:cxn modelId="{E61AA23E-CA73-4CC2-AE66-51296BE7EC5D}" type="presParOf" srcId="{8F2A97D9-AC47-4CBA-92A2-5B13C6FE9A87}" destId="{17263476-9E60-46F8-8979-C1BA812CF610}" srcOrd="0" destOrd="0" presId="urn:microsoft.com/office/officeart/2008/layout/VerticalCurvedList"/>
    <dgm:cxn modelId="{3DC165AE-3BD8-4A89-8953-BDC02835A780}" type="presParOf" srcId="{17263476-9E60-46F8-8979-C1BA812CF610}" destId="{3A354AF4-5BD0-4E7F-B033-A57CAF2B688A}" srcOrd="0" destOrd="0" presId="urn:microsoft.com/office/officeart/2008/layout/VerticalCurvedList"/>
    <dgm:cxn modelId="{9507CE8A-1ED8-4286-8BFA-39382EB353F5}" type="presParOf" srcId="{17263476-9E60-46F8-8979-C1BA812CF610}" destId="{66C4D704-F8B6-45E9-8816-A71655584B40}" srcOrd="1" destOrd="0" presId="urn:microsoft.com/office/officeart/2008/layout/VerticalCurvedList"/>
    <dgm:cxn modelId="{6C942B7B-F703-473C-99B0-5A6C9B37B92C}" type="presParOf" srcId="{17263476-9E60-46F8-8979-C1BA812CF610}" destId="{567A7D1D-4E89-4788-A15B-F879CEDBF14A}" srcOrd="2" destOrd="0" presId="urn:microsoft.com/office/officeart/2008/layout/VerticalCurvedList"/>
    <dgm:cxn modelId="{6388AFF8-6456-41C6-AC1A-1AC2EB68BBEC}" type="presParOf" srcId="{17263476-9E60-46F8-8979-C1BA812CF610}" destId="{70E7E340-C7D5-49CF-90E3-9D37C2C054C9}" srcOrd="3" destOrd="0" presId="urn:microsoft.com/office/officeart/2008/layout/VerticalCurvedList"/>
    <dgm:cxn modelId="{F0EAC466-8D1C-4F70-AE2F-7FBE45B242FE}" type="presParOf" srcId="{8F2A97D9-AC47-4CBA-92A2-5B13C6FE9A87}" destId="{58F4454D-3744-45F5-854D-14F71C4C784D}" srcOrd="1" destOrd="0" presId="urn:microsoft.com/office/officeart/2008/layout/VerticalCurvedList"/>
    <dgm:cxn modelId="{53198108-6BF7-48BA-A46B-AA5DA051B837}" type="presParOf" srcId="{8F2A97D9-AC47-4CBA-92A2-5B13C6FE9A87}" destId="{7A0527D9-6F8A-4060-AF81-BCC9AA4FEDE4}" srcOrd="2" destOrd="0" presId="urn:microsoft.com/office/officeart/2008/layout/VerticalCurvedList"/>
    <dgm:cxn modelId="{10B76B14-2521-4B0A-810C-6480DB4B9DB6}" type="presParOf" srcId="{7A0527D9-6F8A-4060-AF81-BCC9AA4FEDE4}" destId="{FFF9E263-1CE5-4B08-AAAF-6748339EE431}" srcOrd="0" destOrd="0" presId="urn:microsoft.com/office/officeart/2008/layout/VerticalCurvedList"/>
    <dgm:cxn modelId="{7A59E6F7-7E98-44BA-AE75-559EFEE5A7BC}" type="presParOf" srcId="{8F2A97D9-AC47-4CBA-92A2-5B13C6FE9A87}" destId="{C1FA4BA1-9EB4-4B43-B40D-B110378C6718}" srcOrd="3" destOrd="0" presId="urn:microsoft.com/office/officeart/2008/layout/VerticalCurvedList"/>
    <dgm:cxn modelId="{CCA5245C-FD30-4EE8-8AE3-FABFF1799BE5}" type="presParOf" srcId="{8F2A97D9-AC47-4CBA-92A2-5B13C6FE9A87}" destId="{7E31E3F4-D036-44D4-A6BD-9D0DFE12F5E3}" srcOrd="4" destOrd="0" presId="urn:microsoft.com/office/officeart/2008/layout/VerticalCurvedList"/>
    <dgm:cxn modelId="{4A2D7C54-F651-4530-BCE4-22DED1D225A1}" type="presParOf" srcId="{7E31E3F4-D036-44D4-A6BD-9D0DFE12F5E3}" destId="{B76AB048-8C06-4542-9618-182F7EE76A96}" srcOrd="0" destOrd="0" presId="urn:microsoft.com/office/officeart/2008/layout/VerticalCurvedList"/>
    <dgm:cxn modelId="{90CBF0F8-F21E-4BFB-AA4F-50E7D1DAD388}" type="presParOf" srcId="{8F2A97D9-AC47-4CBA-92A2-5B13C6FE9A87}" destId="{237ED27C-9359-42D3-BD94-DC02B09319D9}" srcOrd="5" destOrd="0" presId="urn:microsoft.com/office/officeart/2008/layout/VerticalCurvedList"/>
    <dgm:cxn modelId="{7EB2A212-5B60-40B4-99F9-FB4B25995CE6}" type="presParOf" srcId="{8F2A97D9-AC47-4CBA-92A2-5B13C6FE9A87}" destId="{30CE7871-BCFE-446D-86C2-8D325707A99C}" srcOrd="6" destOrd="0" presId="urn:microsoft.com/office/officeart/2008/layout/VerticalCurvedList"/>
    <dgm:cxn modelId="{7D7FFE4B-C49D-44F9-80DB-8E10FEE9F14E}" type="presParOf" srcId="{30CE7871-BCFE-446D-86C2-8D325707A99C}" destId="{F2AD48EA-286C-4EA5-9E6F-97F8B78A2A47}" srcOrd="0" destOrd="0" presId="urn:microsoft.com/office/officeart/2008/layout/VerticalCurvedList"/>
    <dgm:cxn modelId="{98C0F556-45A2-4C51-90AB-FAFC771BE46F}" type="presParOf" srcId="{8F2A97D9-AC47-4CBA-92A2-5B13C6FE9A87}" destId="{7799EC6F-BE0C-4EC9-AB71-56E6080FA0B2}" srcOrd="7" destOrd="0" presId="urn:microsoft.com/office/officeart/2008/layout/VerticalCurvedList"/>
    <dgm:cxn modelId="{385C3E31-8811-45CA-9428-D4DF22965A10}" type="presParOf" srcId="{8F2A97D9-AC47-4CBA-92A2-5B13C6FE9A87}" destId="{2FF0F62D-902C-4594-B274-184A5E0F85BD}" srcOrd="8" destOrd="0" presId="urn:microsoft.com/office/officeart/2008/layout/VerticalCurvedList"/>
    <dgm:cxn modelId="{3503A0FA-D090-4D89-A216-A8EF21722BCF}" type="presParOf" srcId="{2FF0F62D-902C-4594-B274-184A5E0F85BD}" destId="{DD65F745-C189-4AE6-A030-E3227DA2D662}" srcOrd="0" destOrd="0" presId="urn:microsoft.com/office/officeart/2008/layout/VerticalCurvedList"/>
    <dgm:cxn modelId="{F5D70428-8A75-4457-BA04-AF434C373944}" type="presParOf" srcId="{8F2A97D9-AC47-4CBA-92A2-5B13C6FE9A87}" destId="{D12497FC-177D-4EF4-8303-C8B63BD56E36}" srcOrd="9" destOrd="0" presId="urn:microsoft.com/office/officeart/2008/layout/VerticalCurvedList"/>
    <dgm:cxn modelId="{25807F15-562D-4B39-8886-62DD3EF54040}" type="presParOf" srcId="{8F2A97D9-AC47-4CBA-92A2-5B13C6FE9A87}" destId="{5C00DFF2-35B0-4F02-A41E-F09129026559}" srcOrd="10" destOrd="0" presId="urn:microsoft.com/office/officeart/2008/layout/VerticalCurvedList"/>
    <dgm:cxn modelId="{7A7F5571-E5FB-455A-89C0-7AFABF41A4B7}" type="presParOf" srcId="{5C00DFF2-35B0-4F02-A41E-F09129026559}" destId="{61B667FC-A875-4EF2-8CE2-7EC11BD9DF3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4D704-F8B6-45E9-8816-A71655584B40}">
      <dsp:nvSpPr>
        <dsp:cNvPr id="0" name=""/>
        <dsp:cNvSpPr/>
      </dsp:nvSpPr>
      <dsp:spPr>
        <a:xfrm>
          <a:off x="-6707951" y="-1025733"/>
          <a:ext cx="7983639" cy="7983639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4454D-3744-45F5-854D-14F71C4C784D}">
      <dsp:nvSpPr>
        <dsp:cNvPr id="0" name=""/>
        <dsp:cNvSpPr/>
      </dsp:nvSpPr>
      <dsp:spPr>
        <a:xfrm>
          <a:off x="557168" y="243137"/>
          <a:ext cx="11325349" cy="99676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77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Enhanced models are created using </a:t>
          </a:r>
          <a:r>
            <a:rPr lang="en-US" sz="2000" b="0" u="sng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both earth observation, spatial data and field data</a:t>
          </a:r>
          <a:r>
            <a:rPr lang="en-US" sz="2000" b="0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. Field measurements are combined with data collected from studies </a:t>
          </a:r>
          <a:r>
            <a:rPr lang="en-US" sz="2000" b="0" u="sng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in order to modify the terrain for more accurate hydraulic modelling. </a:t>
          </a:r>
          <a:endParaRPr lang="el-GR" sz="2000" b="0" u="sng" kern="120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168" y="243137"/>
        <a:ext cx="11325349" cy="996768"/>
      </dsp:txXfrm>
    </dsp:sp>
    <dsp:sp modelId="{FFF9E263-1CE5-4B08-AAAF-6748339EE431}">
      <dsp:nvSpPr>
        <dsp:cNvPr id="0" name=""/>
        <dsp:cNvSpPr/>
      </dsp:nvSpPr>
      <dsp:spPr>
        <a:xfrm>
          <a:off x="93569" y="277922"/>
          <a:ext cx="927198" cy="92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A4BA1-9EB4-4B43-B40D-B110378C6718}">
      <dsp:nvSpPr>
        <dsp:cNvPr id="0" name=""/>
        <dsp:cNvSpPr/>
      </dsp:nvSpPr>
      <dsp:spPr>
        <a:xfrm>
          <a:off x="1018963" y="1645347"/>
          <a:ext cx="10793827" cy="74175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77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en-US" sz="2000" b="0" u="sng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uncertainty analysis is achieved </a:t>
          </a:r>
          <a:r>
            <a:rPr lang="en-US" sz="2000" b="0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comparing with past studies.</a:t>
          </a:r>
          <a:endParaRPr lang="el-GR" sz="2000" b="0" kern="120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8963" y="1645347"/>
        <a:ext cx="10793827" cy="741758"/>
      </dsp:txXfrm>
    </dsp:sp>
    <dsp:sp modelId="{B76AB048-8C06-4542-9618-182F7EE76A96}">
      <dsp:nvSpPr>
        <dsp:cNvPr id="0" name=""/>
        <dsp:cNvSpPr/>
      </dsp:nvSpPr>
      <dsp:spPr>
        <a:xfrm>
          <a:off x="625092" y="1390204"/>
          <a:ext cx="927198" cy="92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ED27C-9359-42D3-BD94-DC02B09319D9}">
      <dsp:nvSpPr>
        <dsp:cNvPr id="0" name=""/>
        <dsp:cNvSpPr/>
      </dsp:nvSpPr>
      <dsp:spPr>
        <a:xfrm>
          <a:off x="1251825" y="2595206"/>
          <a:ext cx="10630692" cy="74175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77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An added value of the methodology is the </a:t>
          </a:r>
          <a:r>
            <a:rPr lang="en-US" sz="2000" b="0" u="sng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improvement of flood risk analysis in terms of flood mitigation impact</a:t>
          </a:r>
          <a:r>
            <a:rPr lang="en-US" sz="2000" b="0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, since the methodology is based on </a:t>
          </a:r>
          <a:r>
            <a:rPr lang="en-US" sz="2000" b="0" u="sng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regional scale</a:t>
          </a:r>
          <a:r>
            <a:rPr lang="en-US" sz="2000" b="0" kern="1200" dirty="0">
              <a:solidFill>
                <a:srgbClr val="FEF6EC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l-GR" sz="2000" b="0" kern="120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51825" y="2595206"/>
        <a:ext cx="10630692" cy="741758"/>
      </dsp:txXfrm>
    </dsp:sp>
    <dsp:sp modelId="{F2AD48EA-286C-4EA5-9E6F-97F8B78A2A47}">
      <dsp:nvSpPr>
        <dsp:cNvPr id="0" name=""/>
        <dsp:cNvSpPr/>
      </dsp:nvSpPr>
      <dsp:spPr>
        <a:xfrm>
          <a:off x="788226" y="2502486"/>
          <a:ext cx="927198" cy="92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9EC6F-BE0C-4EC9-AB71-56E6080FA0B2}">
      <dsp:nvSpPr>
        <dsp:cNvPr id="0" name=""/>
        <dsp:cNvSpPr/>
      </dsp:nvSpPr>
      <dsp:spPr>
        <a:xfrm>
          <a:off x="1088691" y="3707488"/>
          <a:ext cx="10793827" cy="74175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77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All the pre-existing &amp; collected data are combined alongside the produced data and the scientific analysis </a:t>
          </a:r>
          <a:r>
            <a:rPr lang="en-GB" sz="20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becoming available via a web platform to all </a:t>
          </a:r>
          <a:r>
            <a:rPr lang="tr-TR" sz="20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Prefecture’</a:t>
          </a:r>
          <a:r>
            <a:rPr lang="en-GB" sz="20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s and Municipalities’ services</a:t>
          </a:r>
          <a:r>
            <a:rPr lang="en-GB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el-GR" sz="2000" b="0" kern="120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88691" y="3707488"/>
        <a:ext cx="10793827" cy="741758"/>
      </dsp:txXfrm>
    </dsp:sp>
    <dsp:sp modelId="{DD65F745-C189-4AE6-A030-E3227DA2D662}">
      <dsp:nvSpPr>
        <dsp:cNvPr id="0" name=""/>
        <dsp:cNvSpPr/>
      </dsp:nvSpPr>
      <dsp:spPr>
        <a:xfrm>
          <a:off x="625092" y="3614769"/>
          <a:ext cx="927198" cy="92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497FC-177D-4EF4-8303-C8B63BD56E36}">
      <dsp:nvSpPr>
        <dsp:cNvPr id="0" name=""/>
        <dsp:cNvSpPr/>
      </dsp:nvSpPr>
      <dsp:spPr>
        <a:xfrm>
          <a:off x="557168" y="4819771"/>
          <a:ext cx="11325349" cy="74175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77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It</a:t>
          </a: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’</a:t>
          </a:r>
          <a:r>
            <a:rPr lang="en-GB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s the first time that such a </a:t>
          </a: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detailed approach for field research is implemented </a:t>
          </a:r>
          <a:r>
            <a:rPr lang="en-US" sz="20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on building block level in Greece</a:t>
          </a: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, which has a </a:t>
          </a:r>
          <a:r>
            <a:rPr lang="en-US" sz="20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significant impact on flood risk assessment</a:t>
          </a: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el-GR" sz="2000" b="0" kern="1200" dirty="0">
            <a:solidFill>
              <a:srgbClr val="FEF6EC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168" y="4819771"/>
        <a:ext cx="11325349" cy="741758"/>
      </dsp:txXfrm>
    </dsp:sp>
    <dsp:sp modelId="{61B667FC-A875-4EF2-8CE2-7EC11BD9DF3E}">
      <dsp:nvSpPr>
        <dsp:cNvPr id="0" name=""/>
        <dsp:cNvSpPr/>
      </dsp:nvSpPr>
      <dsp:spPr>
        <a:xfrm>
          <a:off x="93569" y="4727051"/>
          <a:ext cx="927198" cy="92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E4276-65F0-4CBC-8EAE-A65FE979AA88}" type="datetimeFigureOut">
              <a:rPr lang="el-GR" smtClean="0"/>
              <a:pPr/>
              <a:t>27/4/2023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C6E46-9EDB-41A5-A843-91186D39DC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60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6E46-9EDB-41A5-A843-91186D39DC8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33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C8-DF48-411D-B299-22DD826AC870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8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C8-DF48-411D-B299-22DD826AC870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2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C8-DF48-411D-B299-22DD826AC870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0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C8-DF48-411D-B299-22DD826AC870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4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C8-DF48-411D-B299-22DD826AC870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C8-DF48-411D-B299-22DD826AC870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8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79569-8B4F-40F8-9826-01D167C3DE1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6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78AD2-D636-4319-9B92-3CA1196018C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716AE-7B59-4489-A6EE-882FC80685D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3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EDEBE-AC8F-463E-BD68-2F737629D09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FCAC6-6F47-4CDE-83CF-A50A0B50C34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3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BB737-8B65-49C6-BEAD-D2AFF4F8BF2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A2FF3-97A3-42D2-9E7A-4F739C1519B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387BD-DDD8-41AE-9F5D-5F047C6F63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3D42D-7E1C-4F26-8B8D-CCB19BADA9C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1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589B1-5FCC-4EF7-84E3-BB4AE1BF174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CC90-1E0D-4D31-AD86-CF7A5A8FB53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5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0FB190-4D41-491E-A4EA-AD91FB7C8812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www.itia.ntua.gr/en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hyperlink" Target="http://beyond-eocenter.eu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A114C78-894A-A780-E94B-1B32BF036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Supplementary material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B53E9D53-A9E8-F318-BE81-0CFA761413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67" y="-26734"/>
            <a:ext cx="12200467" cy="69902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787" y="2377975"/>
            <a:ext cx="10586435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advanced methodology for field visits towards efficient flood management on building block level</a:t>
            </a:r>
            <a:endParaRPr lang="el-GR" sz="4800" b="1" baseline="30000" dirty="0">
              <a:solidFill>
                <a:srgbClr val="92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467" y="4104498"/>
            <a:ext cx="121096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Stavroula Sigourou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Alexia Tsouni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Vasiliki Pagana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G-Fivos Sargentis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Panayiotis Dimitriadis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Romanos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Ioannidis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Efthymios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Chardavellas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Dimitra Dimitrakopoulou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Nikos Mamasis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Demetris Koutsoyiannis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100" dirty="0" err="1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Charalampos</a:t>
            </a:r>
            <a:r>
              <a:rPr lang="en-US" sz="21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(Haris) Kontoes</a:t>
            </a:r>
            <a:r>
              <a:rPr lang="en-US" sz="210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900" dirty="0">
              <a:solidFill>
                <a:srgbClr val="DAEDE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9300" y="5342200"/>
            <a:ext cx="9119289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75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75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Observatory of Athens (NOA), Institute for Astronomy, Astrophysics, Space Applications and Remote Sensing (IAASARS), Operational Unit “BEYOND Centre of EO Research &amp; Satellite Remote Sensing”</a:t>
            </a:r>
          </a:p>
          <a:p>
            <a:pPr algn="r">
              <a:spcAft>
                <a:spcPts val="600"/>
              </a:spcAft>
            </a:pPr>
            <a:r>
              <a:rPr lang="en-US" sz="1750" baseline="300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75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Technical University of Athens (NTUA), School of Civil Engineering, Department of Water Resources and Environmental Engineering, Research Group ITIA</a:t>
            </a:r>
          </a:p>
        </p:txBody>
      </p:sp>
      <p:pic>
        <p:nvPicPr>
          <p:cNvPr id="8" name="Picture 4" descr="https://www.itia.ntua.gr/static/itia-logo-ol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1" y="236716"/>
            <a:ext cx="1751711" cy="4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ews Detail">
            <a:extLst>
              <a:ext uri="{FF2B5EF4-FFF2-40B4-BE49-F238E27FC236}">
                <a16:creationId xmlns:a16="http://schemas.microsoft.com/office/drawing/2014/main" id="{660BE8B0-F5B6-90D5-BE7A-568BF9A5E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30564" r="5316" b="29436"/>
          <a:stretch/>
        </p:blipFill>
        <p:spPr bwMode="auto">
          <a:xfrm>
            <a:off x="-8467" y="0"/>
            <a:ext cx="2977767" cy="13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3B601A-D298-0FA1-C6F3-AD3CD8E1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48" y="-2519"/>
            <a:ext cx="773952" cy="10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8221080-2A3E-7EEA-85E5-C76D017688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11" y="1064871"/>
            <a:ext cx="1162135" cy="1162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8339" y="1425442"/>
            <a:ext cx="9826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HS7.4: Steps towards future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hydroclimatic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scenarios for water resources management in a changing world | PICO </a:t>
            </a:r>
            <a:endParaRPr lang="el-G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63" y="86940"/>
            <a:ext cx="1011337" cy="7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62" y="89923"/>
            <a:ext cx="840509" cy="661818"/>
          </a:xfrm>
          <a:prstGeom prst="rect">
            <a:avLst/>
          </a:prstGeom>
        </p:spPr>
      </p:pic>
      <p:pic>
        <p:nvPicPr>
          <p:cNvPr id="10" name="Picture 6" descr="National Observatory of Athens - Wikipedi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96" y="12972"/>
            <a:ext cx="878676" cy="8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0633" y="107481"/>
            <a:ext cx="767589" cy="7675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-34113" y="5210772"/>
            <a:ext cx="12192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8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547499"/>
            <a:ext cx="12192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" y="1"/>
            <a:ext cx="4171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 of study areas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Αποτέλεσμα εικόνας για egu vienna 2018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28" y="-33050"/>
            <a:ext cx="695946" cy="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6"/>
          <p:cNvSpPr/>
          <p:nvPr/>
        </p:nvSpPr>
        <p:spPr>
          <a:xfrm>
            <a:off x="1795749" y="1065990"/>
            <a:ext cx="9962731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Prefecture of Attica constitutes a region with special features, such as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long coastline, large inland area, various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geoenvironmental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units, high population density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(3.792.469 residents, 36,4% of the country’s population according to the Hellenic Statistical Authority [1],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critical infrastructures and social economic activities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0703" y="3289039"/>
            <a:ext cx="4966207" cy="2800767"/>
          </a:xfrm>
          <a:prstGeom prst="rect">
            <a:avLst/>
          </a:prstGeom>
          <a:solidFill>
            <a:srgbClr val="FFF8E5">
              <a:alpha val="54000"/>
            </a:srgbClr>
          </a:solidFill>
          <a:ln w="28575"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spcAft>
                <a:spcPts val="600"/>
              </a:spcAft>
              <a:defRPr sz="220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Operational Unit BEYOND </a:t>
            </a:r>
            <a:r>
              <a:rPr lang="el-GR" dirty="0"/>
              <a:t>/ </a:t>
            </a:r>
            <a:r>
              <a:rPr lang="en-US" dirty="0"/>
              <a:t>IAASARS</a:t>
            </a:r>
            <a:r>
              <a:rPr lang="el-GR" dirty="0"/>
              <a:t> 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NOA in cooperation with the Research Group ITIA/ School of Civil Engineering/</a:t>
            </a:r>
            <a:r>
              <a:rPr lang="el-GR" dirty="0"/>
              <a:t> </a:t>
            </a:r>
            <a:r>
              <a:rPr lang="en-US" dirty="0"/>
              <a:t>NTUA study </a:t>
            </a:r>
            <a:r>
              <a:rPr lang="en-US" b="1" dirty="0"/>
              <a:t>five river basins </a:t>
            </a:r>
            <a:r>
              <a:rPr lang="el-GR" b="1" dirty="0"/>
              <a:t>(</a:t>
            </a:r>
            <a:r>
              <a:rPr lang="en-US" b="1" dirty="0" err="1"/>
              <a:t>Pikrodafni</a:t>
            </a:r>
            <a:r>
              <a:rPr lang="en-US" b="1" dirty="0"/>
              <a:t>, </a:t>
            </a:r>
            <a:r>
              <a:rPr lang="en-US" b="1" dirty="0" err="1"/>
              <a:t>Giorgis</a:t>
            </a:r>
            <a:r>
              <a:rPr lang="en-US" b="1" dirty="0"/>
              <a:t>, </a:t>
            </a:r>
            <a:r>
              <a:rPr lang="en-US" b="1" dirty="0" err="1"/>
              <a:t>Sourres</a:t>
            </a:r>
            <a:r>
              <a:rPr lang="en-US" b="1" dirty="0"/>
              <a:t> and </a:t>
            </a:r>
            <a:r>
              <a:rPr lang="en-US" b="1" dirty="0" err="1"/>
              <a:t>Agia</a:t>
            </a:r>
            <a:r>
              <a:rPr lang="en-US" b="1" dirty="0"/>
              <a:t> </a:t>
            </a:r>
            <a:r>
              <a:rPr lang="en-US" b="1" dirty="0" err="1"/>
              <a:t>Aikaterini</a:t>
            </a:r>
            <a:r>
              <a:rPr lang="en-US" b="1" dirty="0"/>
              <a:t> streams and </a:t>
            </a:r>
            <a:r>
              <a:rPr lang="en-US" b="1" dirty="0" err="1"/>
              <a:t>Sarantapotamos</a:t>
            </a:r>
            <a:r>
              <a:rPr lang="en-US" b="1" dirty="0"/>
              <a:t> and </a:t>
            </a:r>
            <a:r>
              <a:rPr lang="en-US" b="1" dirty="0" err="1"/>
              <a:t>Kifisos</a:t>
            </a:r>
            <a:r>
              <a:rPr lang="en-US" b="1" dirty="0"/>
              <a:t> rivers</a:t>
            </a:r>
            <a:r>
              <a:rPr lang="el-GR" b="1" dirty="0"/>
              <a:t>)</a:t>
            </a:r>
            <a:r>
              <a:rPr lang="en-US" b="1" dirty="0"/>
              <a:t> in the Region of Attica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n-US" dirty="0"/>
              <a:t>which are included in 23 Municipalities. 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4776432" y="6508585"/>
            <a:ext cx="735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five river basins in the Region of Attica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5F98EF24-47AC-6247-C24B-BD025705406A}"/>
              </a:ext>
            </a:extLst>
          </p:cNvPr>
          <p:cNvGrpSpPr/>
          <p:nvPr/>
        </p:nvGrpSpPr>
        <p:grpSpPr>
          <a:xfrm>
            <a:off x="6392022" y="2734402"/>
            <a:ext cx="5668652" cy="3618286"/>
            <a:chOff x="8355184" y="1198811"/>
            <a:chExt cx="3836816" cy="2542870"/>
          </a:xfrm>
        </p:grpSpPr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id="{37EF9F27-25A9-E31B-BB1E-52A51F864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511" r="5495"/>
            <a:stretch/>
          </p:blipFill>
          <p:spPr>
            <a:xfrm>
              <a:off x="8355184" y="1198811"/>
              <a:ext cx="3836816" cy="2542870"/>
            </a:xfrm>
            <a:prstGeom prst="rect">
              <a:avLst/>
            </a:prstGeom>
          </p:spPr>
        </p:pic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917F81CD-23A7-5D0A-F8D8-B7B8B68DD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738" t="13295" r="12651" b="2821"/>
            <a:stretch/>
          </p:blipFill>
          <p:spPr>
            <a:xfrm>
              <a:off x="11398030" y="1198811"/>
              <a:ext cx="792804" cy="769611"/>
            </a:xfrm>
            <a:prstGeom prst="rect">
              <a:avLst/>
            </a:prstGeom>
          </p:spPr>
        </p:pic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6F4ACC28-C001-CD4F-1265-BE58877EE97D}"/>
                </a:ext>
              </a:extLst>
            </p:cNvPr>
            <p:cNvSpPr/>
            <p:nvPr/>
          </p:nvSpPr>
          <p:spPr>
            <a:xfrm>
              <a:off x="11711190" y="1553847"/>
              <a:ext cx="45719" cy="5608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7892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547499"/>
            <a:ext cx="12192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" y="1"/>
            <a:ext cx="42062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 and Methods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47715" y="507771"/>
            <a:ext cx="81012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 of field visits</a:t>
            </a:r>
            <a:endParaRPr lang="en-GB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Αποτέλεσμα εικόνας για egu vienna 2018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28" y="-33050"/>
            <a:ext cx="695946" cy="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B950A1-60DA-ADF3-63E7-FF5E6B6BD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723" y="705750"/>
            <a:ext cx="5267277" cy="62064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827F12-00A7-96A2-0A25-41AFB8CA40F1}"/>
              </a:ext>
            </a:extLst>
          </p:cNvPr>
          <p:cNvSpPr/>
          <p:nvPr/>
        </p:nvSpPr>
        <p:spPr>
          <a:xfrm>
            <a:off x="201128" y="1358645"/>
            <a:ext cx="11789744" cy="537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4A2398-E31A-E75B-B0DD-48A21EF24FA9}"/>
              </a:ext>
            </a:extLst>
          </p:cNvPr>
          <p:cNvSpPr/>
          <p:nvPr/>
        </p:nvSpPr>
        <p:spPr>
          <a:xfrm>
            <a:off x="526603" y="3069815"/>
            <a:ext cx="6196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Recording of the characteristics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the critical points, such as the construction material, the material of the , dimensions, etc.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A3F310-8B22-4E84-B310-11DB2549EFAE}"/>
              </a:ext>
            </a:extLst>
          </p:cNvPr>
          <p:cNvSpPr/>
          <p:nvPr/>
        </p:nvSpPr>
        <p:spPr>
          <a:xfrm>
            <a:off x="201128" y="1371600"/>
            <a:ext cx="9013577" cy="10647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2B3790-43F0-7F14-7734-24286A813030}"/>
              </a:ext>
            </a:extLst>
          </p:cNvPr>
          <p:cNvSpPr/>
          <p:nvPr/>
        </p:nvSpPr>
        <p:spPr>
          <a:xfrm>
            <a:off x="201128" y="1566297"/>
            <a:ext cx="6623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Encoding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critical points based on the </a:t>
            </a:r>
            <a:r>
              <a:rPr lang="en-US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substream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, the location and the type of the observation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C68D58-6257-C2E5-6EBB-C25C6F60A0EE}"/>
              </a:ext>
            </a:extLst>
          </p:cNvPr>
          <p:cNvSpPr/>
          <p:nvPr/>
        </p:nvSpPr>
        <p:spPr>
          <a:xfrm>
            <a:off x="716534" y="4421671"/>
            <a:ext cx="6107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endParaRPr lang="el-GR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3" algn="ctr"/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the points based on the potential risk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9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547499"/>
            <a:ext cx="12192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" y="1"/>
            <a:ext cx="609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Innovations of the methodology</a:t>
            </a:r>
          </a:p>
        </p:txBody>
      </p:sp>
      <p:pic>
        <p:nvPicPr>
          <p:cNvPr id="16" name="Picture 2" descr="Αποτέλεσμα εικόνας για egu vienna 2018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28" y="-33050"/>
            <a:ext cx="695946" cy="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 14"/>
          <p:cNvGraphicFramePr/>
          <p:nvPr/>
        </p:nvGraphicFramePr>
        <p:xfrm>
          <a:off x="-3577" y="768819"/>
          <a:ext cx="11967211" cy="59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1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547499"/>
            <a:ext cx="12192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1"/>
            <a:ext cx="308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12120" y="629344"/>
            <a:ext cx="810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research continues…</a:t>
            </a:r>
          </a:p>
        </p:txBody>
      </p:sp>
      <p:pic>
        <p:nvPicPr>
          <p:cNvPr id="16" name="Picture 2" descr="Αποτέλεσμα εικόνας για egu vienna 2018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28" y="-33050"/>
            <a:ext cx="695946" cy="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8342" y="1765372"/>
            <a:ext cx="114822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7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</a:t>
            </a:r>
            <a:r>
              <a:rPr lang="en-US" sz="2700" b="1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friendly applications and  </a:t>
            </a:r>
            <a:r>
              <a:rPr lang="en-US" sz="27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field, such as ArcGIS Field Maps</a:t>
            </a:r>
          </a:p>
          <a:p>
            <a:endParaRPr lang="en-US" sz="2700" dirty="0">
              <a:solidFill>
                <a:srgbClr val="92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7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</a:t>
            </a:r>
            <a:r>
              <a:rPr lang="en-US" sz="2700" b="1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 the streams and embody every change</a:t>
            </a:r>
            <a:r>
              <a:rPr lang="en-US" sz="27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as river diversion, underground rivers and channels, change in river bed, etc. </a:t>
            </a:r>
          </a:p>
          <a:p>
            <a:endParaRPr lang="en-US" sz="2700" dirty="0">
              <a:solidFill>
                <a:srgbClr val="92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700" b="1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update the database,</a:t>
            </a:r>
            <a:r>
              <a:rPr lang="el-GR" sz="2700" b="1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700" b="1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further prevention of flood before crisis  </a:t>
            </a:r>
            <a:endParaRPr lang="en-US" sz="2700" b="1" dirty="0">
              <a:solidFill>
                <a:srgbClr val="92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700" dirty="0">
              <a:solidFill>
                <a:srgbClr val="92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5 - Επεξήγηση με παραλληλόγραμμο"/>
          <p:cNvSpPr/>
          <p:nvPr/>
        </p:nvSpPr>
        <p:spPr>
          <a:xfrm>
            <a:off x="296091" y="1555025"/>
            <a:ext cx="11547567" cy="3119843"/>
          </a:xfrm>
          <a:prstGeom prst="wedgeRectCallou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22C08D-BFFC-FA46-0C41-A70368C70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766" b="36667"/>
          <a:stretch/>
        </p:blipFill>
        <p:spPr>
          <a:xfrm>
            <a:off x="7840980" y="4748915"/>
            <a:ext cx="4351020" cy="21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1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547499"/>
            <a:ext cx="121920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1"/>
            <a:ext cx="3084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References</a:t>
            </a:r>
          </a:p>
          <a:p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2" descr="Αποτέλεσμα εικόνας για egu vienna 2018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058" y="-8964"/>
            <a:ext cx="695946" cy="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DC7BE1E-32A6-DF26-6576-50A4FADA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545" y="-8964"/>
            <a:ext cx="725290" cy="10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3F157A-46C5-7BA4-2E3F-4DE6FC4E5492}"/>
              </a:ext>
            </a:extLst>
          </p:cNvPr>
          <p:cNvSpPr txBox="1"/>
          <p:nvPr/>
        </p:nvSpPr>
        <p:spPr>
          <a:xfrm>
            <a:off x="323745" y="1797593"/>
            <a:ext cx="113985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1. M. Z. Hossain and T. Sakai,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Severity of Flood Embankments in Bangladesh and Its Remedial Approach, Agricultural Engineering International: the CIGR Ejournal. Manuscript LW 08 004. Vol. X. May, 2008.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T. H.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Assumpção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I. Popescu, A.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Jonoski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, and  D. P.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Solomatine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Citizen observations contributing to flood modelling: opportunities and challenges, HESS, 22, 1473–1489,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doi.org/10.5194/hess-22-1473-2018,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2018.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G.-F.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Sargentis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Iliopoulou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S. Sigourou, P.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Dimitriadis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Koutsoyiannis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Evolution of clustering quantified by a stochastic method — Case studies on natural and human social structures, Sustainability, 12 (19), 7972, doi:10.3390/su12197972, 2020.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 S. Sigourou, V. Pagana, P.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Dimitriadis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Tsouni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Iliopoulou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G.-F.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Sargentis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R. Ioannidis, E.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Chardavellas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Dimitrakopoulou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N.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Mamassis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Contoes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Koutsoyiannis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Proposed methodology for urban flood-risk assessment at river-basin level: the case study of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Pikrodafni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river basin in Athens, Greece, Global Flood Partnership 2022 Annual Meeting, Leeds, UK,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2022.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0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577" y="-64311"/>
            <a:ext cx="12199153" cy="6986622"/>
          </a:xfrm>
          <a:prstGeom prst="rect">
            <a:avLst/>
          </a:prstGeom>
        </p:spPr>
      </p:pic>
      <p:grpSp>
        <p:nvGrpSpPr>
          <p:cNvPr id="9" name="30 - Ομάδα"/>
          <p:cNvGrpSpPr/>
          <p:nvPr/>
        </p:nvGrpSpPr>
        <p:grpSpPr>
          <a:xfrm>
            <a:off x="1955151" y="4181904"/>
            <a:ext cx="10119282" cy="2554544"/>
            <a:chOff x="3032509" y="2609232"/>
            <a:chExt cx="9050124" cy="1513581"/>
          </a:xfrm>
        </p:grpSpPr>
        <p:sp>
          <p:nvSpPr>
            <p:cNvPr id="10" name="Rectangle 9"/>
            <p:cNvSpPr/>
            <p:nvPr/>
          </p:nvSpPr>
          <p:spPr>
            <a:xfrm>
              <a:off x="3032509" y="2609232"/>
              <a:ext cx="9048332" cy="1513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b="1" dirty="0" err="1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Stavroula</a:t>
              </a:r>
              <a:r>
                <a:rPr lang="en-US" sz="2800" b="1" dirty="0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Sigourou</a:t>
              </a:r>
              <a:endParaRPr lang="en-US" sz="2800" b="1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sz="22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sz="2200" dirty="0">
                  <a:solidFill>
                    <a:srgbClr val="66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l-GR" sz="22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sz="2200" b="1" dirty="0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PhD candidate</a:t>
              </a:r>
              <a:r>
                <a:rPr lang="en-US" sz="2200" dirty="0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School of Civil Engineering, National Technical University of Athens, </a:t>
              </a:r>
              <a:r>
                <a:rPr lang="en-US" sz="2200" b="1" dirty="0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Associate</a:t>
              </a:r>
              <a:r>
                <a:rPr lang="en-US" sz="2200" dirty="0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Operational Unit BEYOND of IAASARS/NOA,</a:t>
              </a:r>
            </a:p>
            <a:p>
              <a:pPr algn="r"/>
              <a:r>
                <a:rPr lang="en-US" sz="2200" dirty="0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MSc., Dipl. Rural and Surveying Engineer</a:t>
              </a:r>
              <a:endParaRPr lang="el-GR" sz="22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sz="2200" dirty="0">
                  <a:solidFill>
                    <a:srgbClr val="92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sigourou@noa.gr</a:t>
              </a:r>
              <a:endParaRPr lang="el-GR" sz="2200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10 - Ευθεία γραμμή σύνδεσης"/>
            <p:cNvCxnSpPr/>
            <p:nvPr/>
          </p:nvCxnSpPr>
          <p:spPr>
            <a:xfrm flipV="1">
              <a:off x="6650018" y="3118795"/>
              <a:ext cx="5432615" cy="10756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>
              <a:off x="6637468" y="3191079"/>
              <a:ext cx="5445165" cy="1796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146766" y="1904971"/>
            <a:ext cx="70452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9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</a:t>
            </a:r>
            <a:endParaRPr lang="el-GR" sz="3400" b="1" dirty="0">
              <a:solidFill>
                <a:srgbClr val="92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262" y="6414066"/>
            <a:ext cx="242375" cy="249536"/>
          </a:xfrm>
          <a:prstGeom prst="rect">
            <a:avLst/>
          </a:prstGeom>
          <a:ln>
            <a:noFill/>
          </a:ln>
        </p:spPr>
      </p:pic>
      <p:pic>
        <p:nvPicPr>
          <p:cNvPr id="3" name="Picture 4" descr="https://www.itia.ntua.gr/static/itia-logo-old.png">
            <a:extLst>
              <a:ext uri="{FF2B5EF4-FFF2-40B4-BE49-F238E27FC236}">
                <a16:creationId xmlns:a16="http://schemas.microsoft.com/office/drawing/2014/main" id="{D1CE5E90-D645-A67D-3042-494D4D99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1" y="190996"/>
            <a:ext cx="1751711" cy="4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5446EE0F-8D4E-6BA3-041F-5FFBA4D02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3" y="41220"/>
            <a:ext cx="1011337" cy="7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E52D7AF7-49A4-35B6-F555-A545693D43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2" y="44203"/>
            <a:ext cx="840509" cy="661818"/>
          </a:xfrm>
          <a:prstGeom prst="rect">
            <a:avLst/>
          </a:prstGeom>
        </p:spPr>
      </p:pic>
      <p:pic>
        <p:nvPicPr>
          <p:cNvPr id="7" name="Picture 6" descr="National Observatory of Athens - Wikipedia">
            <a:extLst>
              <a:ext uri="{FF2B5EF4-FFF2-40B4-BE49-F238E27FC236}">
                <a16:creationId xmlns:a16="http://schemas.microsoft.com/office/drawing/2014/main" id="{46899E11-E07E-70AA-6F69-FEEF2E14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76" y="-32748"/>
            <a:ext cx="878676" cy="8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C47A03E7-62D7-2E75-7338-095E945D278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5613" y="61761"/>
            <a:ext cx="767589" cy="7675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1CD440-D12E-FF2A-9DCF-84A7EA07EC12}"/>
              </a:ext>
            </a:extLst>
          </p:cNvPr>
          <p:cNvSpPr txBox="1"/>
          <p:nvPr/>
        </p:nvSpPr>
        <p:spPr>
          <a:xfrm>
            <a:off x="21466" y="5994815"/>
            <a:ext cx="4472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http://beyond-eocenter.eu/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https://www.itia.ntua.gr/en/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0209ECA0-EEC3-07FE-1DF7-0D0543165E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959" y="1062912"/>
            <a:ext cx="3607407" cy="1754778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5D8153C-BA7F-4830-3C7A-72D2A01D6F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959" y="2864319"/>
            <a:ext cx="3607407" cy="2170137"/>
          </a:xfrm>
          <a:prstGeom prst="rect">
            <a:avLst/>
          </a:prstGeom>
        </p:spPr>
      </p:pic>
      <p:pic>
        <p:nvPicPr>
          <p:cNvPr id="1026" name="Picture 2" descr="Beyond EO Centre NOA | Athens">
            <a:extLst>
              <a:ext uri="{FF2B5EF4-FFF2-40B4-BE49-F238E27FC236}">
                <a16:creationId xmlns:a16="http://schemas.microsoft.com/office/drawing/2014/main" id="{A9242212-23DA-79CB-8352-0D53DA2D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69" y="1099639"/>
            <a:ext cx="1723203" cy="17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4 - Εικόνα" descr="BEYOND STICKERS_400PIX.png">
            <a:extLst>
              <a:ext uri="{FF2B5EF4-FFF2-40B4-BE49-F238E27FC236}">
                <a16:creationId xmlns:a16="http://schemas.microsoft.com/office/drawing/2014/main" id="{BDDC5869-0BD6-29CF-2CDB-380FB831CF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69412" y="2942211"/>
            <a:ext cx="2954708" cy="195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Αποτέλεσμα εικόνας για egu vienna 2018 logo">
            <a:extLst>
              <a:ext uri="{FF2B5EF4-FFF2-40B4-BE49-F238E27FC236}">
                <a16:creationId xmlns:a16="http://schemas.microsoft.com/office/drawing/2014/main" id="{0311423F-75B3-FE27-48A8-90E32944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058" y="-8964"/>
            <a:ext cx="695946" cy="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7C27D6D-7A1D-BB7F-6A53-84734E31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545" y="-8964"/>
            <a:ext cx="725290" cy="10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1119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9767</TotalTime>
  <Words>822</Words>
  <Application>Microsoft Office PowerPoint</Application>
  <PresentationFormat>Ευρεία οθόνη</PresentationFormat>
  <Paragraphs>54</Paragraphs>
  <Slides>8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Diseño predeterminado</vt:lpstr>
      <vt:lpstr>Supplementary material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Stavy</dc:creator>
  <cp:lastModifiedBy>Stavroula Sigourou</cp:lastModifiedBy>
  <cp:revision>784</cp:revision>
  <dcterms:created xsi:type="dcterms:W3CDTF">2017-05-27T15:54:26Z</dcterms:created>
  <dcterms:modified xsi:type="dcterms:W3CDTF">2023-04-27T19:12:14Z</dcterms:modified>
</cp:coreProperties>
</file>