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53" r:id="rId2"/>
    <p:sldId id="257" r:id="rId3"/>
    <p:sldId id="290" r:id="rId4"/>
    <p:sldId id="306" r:id="rId5"/>
    <p:sldId id="307" r:id="rId6"/>
    <p:sldId id="308" r:id="rId7"/>
    <p:sldId id="354" r:id="rId8"/>
    <p:sldId id="309" r:id="rId9"/>
    <p:sldId id="310" r:id="rId10"/>
    <p:sldId id="311" r:id="rId11"/>
    <p:sldId id="312" r:id="rId12"/>
    <p:sldId id="313" r:id="rId13"/>
    <p:sldId id="314" r:id="rId14"/>
    <p:sldId id="352" r:id="rId15"/>
    <p:sldId id="260" r:id="rId16"/>
    <p:sldId id="264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91"/>
    <p:restoredTop sz="95807"/>
  </p:normalViewPr>
  <p:slideViewPr>
    <p:cSldViewPr snapToGrid="0">
      <p:cViewPr varScale="1">
        <p:scale>
          <a:sx n="100" d="100"/>
          <a:sy n="100" d="100"/>
        </p:scale>
        <p:origin x="17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5545E-B7F7-114D-ACB0-2B4307EE2BF0}" type="datetimeFigureOut">
              <a:rPr lang="en-US" smtClean="0"/>
              <a:t>4/23/23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3DD61-1742-1646-97C3-28DBAFEDC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1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B5C9B61-AEF8-4FCC-A9F8-B45469B1DD43}" type="slidenum">
              <a:rPr lang="fr-FR" sz="1400" b="0" strike="noStrike" spc="-1" smtClean="0">
                <a:latin typeface="Times New Roman"/>
              </a:rPr>
              <a:t>2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0766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B5C9B61-AEF8-4FCC-A9F8-B45469B1DD43}" type="slidenum">
              <a:rPr lang="fr-FR" sz="1400" b="0" strike="noStrike" spc="-1" smtClean="0">
                <a:latin typeface="Times New Roman"/>
              </a:rPr>
              <a:t>3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7167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03B5F-4645-4FB7-9FF5-1EB7900E0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944E09-BDBA-E3DD-D565-95818C57D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12C52-FB2A-8446-D91C-DFAF8F92C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1E23-88C6-314A-93FD-78D08006F0B0}" type="datetimeFigureOut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733BA-8F21-D62C-0ED0-732E2A2AD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4E310-D504-6A0E-6621-082ECA97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EC7-DC82-6241-B610-7A912C884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B4D90-E12F-A570-ADCB-CFCC40EA5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90950-B26B-9805-D615-997409C49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DEFFE-2C7C-6701-32CD-D73AD9EB7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1E23-88C6-314A-93FD-78D08006F0B0}" type="datetimeFigureOut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E37D9-E22C-4417-345B-A320A4B55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5A99B-C79C-8B98-C295-4638959AB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EC7-DC82-6241-B610-7A912C884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76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F50B56-F06A-C484-B49D-2A1EC564D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E73E1-3DD7-3052-62FB-446D2887A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3EE08-C550-E66C-8FD3-A9D4175F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1E23-88C6-314A-93FD-78D08006F0B0}" type="datetimeFigureOut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75A4F-BAC4-9812-E009-92458F7E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57FF0-DBE4-EC66-2B4A-9AE2A5573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EC7-DC82-6241-B610-7A912C884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97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609562" y="1604841"/>
            <a:ext cx="10727859" cy="3977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33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955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523880" y="1362960"/>
            <a:ext cx="9143280" cy="2386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7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17526-20E4-7DB8-EA14-01FAA7BAC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49064-7032-51E2-2BC4-616413BE9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0198E-CFA1-FFF6-2B30-1B1CC1B29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1E23-88C6-314A-93FD-78D08006F0B0}" type="datetimeFigureOut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3EEDB-23EF-8B2F-891A-3B016A27F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60916-C365-3EB4-A37B-7FF29FED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EC7-DC82-6241-B610-7A912C884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3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D34D0-B729-9178-4161-FE39AE35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3D2B6-898E-8656-BB93-2525D6979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08EC7-0CF7-9B29-57D8-616C907CD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1E23-88C6-314A-93FD-78D08006F0B0}" type="datetimeFigureOut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90605-FB15-7471-FB24-7CE7D0D7B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9C1A3-0701-81E2-CBDB-2017736A2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EC7-DC82-6241-B610-7A912C884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10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6856-C1AF-9EF3-0AB6-69FD2DC0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EE36B-CCB4-E652-FCF0-32FE3DF27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9E8C9-E010-1B86-902F-3960DD931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0B7ED-A599-AD93-4EA3-36BDBE4D0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1E23-88C6-314A-93FD-78D08006F0B0}" type="datetimeFigureOut">
              <a:rPr lang="en-US" smtClean="0"/>
              <a:t>4/23/23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C7BDF-07C9-CFEB-1BE9-2EA92CB93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86AE9-37B0-F246-EE88-F4430C88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EC7-DC82-6241-B610-7A912C884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9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30358-BBB1-456F-731A-669FEAE3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8C371-38CB-98A9-0ACC-EBC7F2F58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074EB-0A7D-07E6-14E3-FDD581617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7F3D8-817C-2A3D-C07E-C29AC4E83F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DF939E-1C76-C110-133C-F8EFA83FC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F2ED16-3D12-A81B-82DD-8BD2A9238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1E23-88C6-314A-93FD-78D08006F0B0}" type="datetimeFigureOut">
              <a:rPr lang="en-US" smtClean="0"/>
              <a:t>4/23/23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127C92-46C1-893C-980C-24B27AFD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3C5225-28BD-0B4D-95C2-B84CF729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EC7-DC82-6241-B610-7A912C884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5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16F4-0525-3C9F-FA0D-C47FA476C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DBC4B-9991-6B54-CB0F-74638A833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1E23-88C6-314A-93FD-78D08006F0B0}" type="datetimeFigureOut">
              <a:rPr lang="en-US" smtClean="0"/>
              <a:t>4/23/23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2657F2-13B2-F9DA-8447-21E734861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4D73E-7315-A2E2-03E6-29309EF92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EC7-DC82-6241-B610-7A912C884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4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7658BA-8274-2FDA-96FE-B2B12A04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1E23-88C6-314A-93FD-78D08006F0B0}" type="datetimeFigureOut">
              <a:rPr lang="en-US" smtClean="0"/>
              <a:t>4/23/23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27F2F4-539A-DD91-0C46-981546DCF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8B6EB-1B66-9C3A-74BF-8940C09E0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EC7-DC82-6241-B610-7A912C884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5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1DB58-0A9F-AB05-FEFD-32772C3B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E8C6C-E1E8-C6ED-E860-2EBD11345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E70D70-796B-7F93-66E3-73A3C405F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57884-BEF2-449C-AF16-D6C8A8AC1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1E23-88C6-314A-93FD-78D08006F0B0}" type="datetimeFigureOut">
              <a:rPr lang="en-US" smtClean="0"/>
              <a:t>4/23/23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4CAAE-A6DB-9F84-81E3-A8048EBB2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1ECD7-71D6-26B9-8AC0-A5765C421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EC7-DC82-6241-B610-7A912C884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59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818FF-F485-EDA8-12BA-2D2794AA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F568C8-7786-1796-BB4D-71AA05D3C7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F7E7C0-996A-9A6E-AE33-214A9BF00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26060-C610-AD5B-BD7F-29FE0118A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1E23-88C6-314A-93FD-78D08006F0B0}" type="datetimeFigureOut">
              <a:rPr lang="en-US" smtClean="0"/>
              <a:t>4/23/23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1C9C10-2CAA-254A-0608-28F9D50C4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3A5D9-FD52-4ACF-23FE-6236E2D2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38EC7-DC82-6241-B610-7A912C884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8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A9AC18-FE17-5F62-35C0-49A6F38E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12D71-0309-F221-170D-C0942F6E3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4363-6E20-4678-1DFC-C4C7C09B2A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41E23-88C6-314A-93FD-78D08006F0B0}" type="datetimeFigureOut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41C31-257C-0D92-395E-9CB6B7D77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ACD1E-0EFD-4A03-1353-7FCE51384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38EC7-DC82-6241-B610-7A912C884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5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703A-21AC-B9D4-7322-B6C5AFC78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073" y="1264653"/>
            <a:ext cx="9728840" cy="1319521"/>
          </a:xfrm>
        </p:spPr>
        <p:txBody>
          <a:bodyPr>
            <a:noAutofit/>
          </a:bodyPr>
          <a:lstStyle/>
          <a:p>
            <a:pPr algn="l"/>
            <a:r>
              <a:rPr lang="en-IN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Supplementary slides</a:t>
            </a:r>
            <a:br>
              <a:rPr lang="en-IN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Rise in Rainfall of South Asian Monsoon Low Pressure Systems 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5679CB-68A2-80A3-3919-9F38A8FB7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073" y="3104550"/>
            <a:ext cx="9985565" cy="886879"/>
          </a:xfrm>
        </p:spPr>
        <p:txBody>
          <a:bodyPr>
            <a:noAutofit/>
          </a:bodyPr>
          <a:lstStyle/>
          <a:p>
            <a:pPr algn="l"/>
            <a:r>
              <a:rPr lang="en-IN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 Vishnu, William R. Boos, </a:t>
            </a:r>
          </a:p>
          <a:p>
            <a:pPr algn="l"/>
            <a:r>
              <a:rPr lang="en-IN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Mark D. Risser, Travis A. O’Brien, Paul A. Ullrich, &amp; William D. Collins</a:t>
            </a:r>
            <a:endParaRPr lang="en-I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9B050D-00A4-EFB2-7F1F-896B99E8E3FD}"/>
              </a:ext>
            </a:extLst>
          </p:cNvPr>
          <p:cNvGrpSpPr>
            <a:grpSpLocks noChangeAspect="1"/>
          </p:cNvGrpSpPr>
          <p:nvPr/>
        </p:nvGrpSpPr>
        <p:grpSpPr>
          <a:xfrm>
            <a:off x="9449803" y="5910064"/>
            <a:ext cx="2457404" cy="838575"/>
            <a:chOff x="8590567" y="5564836"/>
            <a:chExt cx="3550633" cy="12162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E3CAA6-E954-AA56-6E0E-CC34E1034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95400" y="5582140"/>
              <a:ext cx="1429085" cy="24979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EA9260-59F9-FE6D-494B-951864E47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7599" y="5564836"/>
              <a:ext cx="927100" cy="7031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083C44-DC30-969D-3411-9717D9E97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87504" y="6303507"/>
              <a:ext cx="1053696" cy="4746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43C6BD-419E-6E75-4E22-DC6033052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0567" y="6387171"/>
              <a:ext cx="2347450" cy="393922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A4683169-9F81-BE5B-4EC6-91372ED12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3181" b="28279"/>
            <a:stretch/>
          </p:blipFill>
          <p:spPr>
            <a:xfrm>
              <a:off x="10093802" y="5894573"/>
              <a:ext cx="1790027" cy="41114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0ECD472-5D9C-7D48-F5D1-A1B457DEDA30}"/>
              </a:ext>
            </a:extLst>
          </p:cNvPr>
          <p:cNvGrpSpPr>
            <a:grpSpLocks noChangeAspect="1"/>
          </p:cNvGrpSpPr>
          <p:nvPr/>
        </p:nvGrpSpPr>
        <p:grpSpPr>
          <a:xfrm>
            <a:off x="7438863" y="5890186"/>
            <a:ext cx="1955682" cy="947936"/>
            <a:chOff x="3901853" y="5419549"/>
            <a:chExt cx="3660157" cy="13912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01B71C-6070-1C18-D602-6AF2C8B9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9387" y="5419549"/>
              <a:ext cx="3602623" cy="777521"/>
            </a:xfrm>
            <a:prstGeom prst="rect">
              <a:avLst/>
            </a:prstGeom>
          </p:spPr>
        </p:pic>
        <p:pic>
          <p:nvPicPr>
            <p:cNvPr id="18" name="Picture 17" descr="Text, logo&#10;&#10;Description automatically generated">
              <a:extLst>
                <a:ext uri="{FF2B5EF4-FFF2-40B4-BE49-F238E27FC236}">
                  <a16:creationId xmlns:a16="http://schemas.microsoft.com/office/drawing/2014/main" id="{CFA860FF-3322-3F14-F92E-FF1209856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0759" b="20380"/>
            <a:stretch/>
          </p:blipFill>
          <p:spPr>
            <a:xfrm>
              <a:off x="5771983" y="6227833"/>
              <a:ext cx="1790027" cy="582999"/>
            </a:xfrm>
            <a:prstGeom prst="rect">
              <a:avLst/>
            </a:prstGeom>
          </p:spPr>
        </p:pic>
        <p:pic>
          <p:nvPicPr>
            <p:cNvPr id="20" name="Picture 1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524B23CB-8EB0-AD1B-F84E-A25BF61E9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117" b="29769"/>
            <a:stretch/>
          </p:blipFill>
          <p:spPr>
            <a:xfrm>
              <a:off x="3901853" y="6289358"/>
              <a:ext cx="1905000" cy="459948"/>
            </a:xfrm>
            <a:prstGeom prst="rect">
              <a:avLst/>
            </a:prstGeom>
          </p:spPr>
        </p:pic>
      </p:grp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97EEC97-4016-9DEE-1D33-33846E956B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99" y="5700830"/>
            <a:ext cx="3440572" cy="104781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1DD16F9-24EE-8B91-B7FB-155A13FC711A}"/>
              </a:ext>
            </a:extLst>
          </p:cNvPr>
          <p:cNvSpPr txBox="1">
            <a:spLocks/>
          </p:cNvSpPr>
          <p:nvPr/>
        </p:nvSpPr>
        <p:spPr>
          <a:xfrm>
            <a:off x="409073" y="4830909"/>
            <a:ext cx="9985565" cy="886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 April, 2023</a:t>
            </a:r>
          </a:p>
        </p:txBody>
      </p:sp>
    </p:spTree>
    <p:extLst>
      <p:ext uri="{BB962C8B-B14F-4D97-AF65-F5344CB8AC3E}">
        <p14:creationId xmlns:p14="http://schemas.microsoft.com/office/powerpoint/2010/main" val="86594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3_0">
            <a:extLst>
              <a:ext uri="{FF2B5EF4-FFF2-40B4-BE49-F238E27FC236}">
                <a16:creationId xmlns:a16="http://schemas.microsoft.com/office/drawing/2014/main" id="{903A2AC1-0F20-B257-73BF-DFF740189713}"/>
              </a:ext>
            </a:extLst>
          </p:cNvPr>
          <p:cNvSpPr/>
          <p:nvPr/>
        </p:nvSpPr>
        <p:spPr>
          <a:xfrm>
            <a:off x="15060" y="19440"/>
            <a:ext cx="12161880" cy="664200"/>
          </a:xfrm>
          <a:prstGeom prst="rect">
            <a:avLst/>
          </a:prstGeom>
          <a:solidFill>
            <a:srgbClr val="36348A"/>
          </a:solidFill>
          <a:ln w="38150">
            <a:solidFill>
              <a:srgbClr val="FFFFFF"/>
            </a:solidFill>
            <a:round/>
          </a:ln>
          <a:effectLst>
            <a:outerShdw blurRad="39960" dist="20160" dir="5400000">
              <a:srgbClr val="000000">
                <a:alpha val="3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3" name="Google Shape;138;p2_0">
            <a:extLst>
              <a:ext uri="{FF2B5EF4-FFF2-40B4-BE49-F238E27FC236}">
                <a16:creationId xmlns:a16="http://schemas.microsoft.com/office/drawing/2014/main" id="{8B9C20F5-2BFE-6421-3741-9B3D1EFBB81E}"/>
              </a:ext>
            </a:extLst>
          </p:cNvPr>
          <p:cNvSpPr/>
          <p:nvPr/>
        </p:nvSpPr>
        <p:spPr>
          <a:xfrm>
            <a:off x="235259" y="123559"/>
            <a:ext cx="11801570" cy="814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880" tIns="37440" rIns="74880" bIns="37440">
            <a:spAutoFit/>
          </a:bodyPr>
          <a:lstStyle/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r>
              <a:rPr lang="en-US" sz="2400" b="1" spc="-1" dirty="0">
                <a:solidFill>
                  <a:srgbClr val="FFFFFF"/>
                </a:solidFill>
                <a:latin typeface="Arial"/>
                <a:ea typeface="Arial"/>
              </a:rPr>
              <a:t>Change in circulation pattern</a:t>
            </a:r>
          </a:p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EC4879-5C77-C4E1-445D-1504CDA7A8B2}"/>
              </a:ext>
            </a:extLst>
          </p:cNvPr>
          <p:cNvGrpSpPr/>
          <p:nvPr/>
        </p:nvGrpSpPr>
        <p:grpSpPr>
          <a:xfrm>
            <a:off x="15060" y="683639"/>
            <a:ext cx="8946060" cy="4931819"/>
            <a:chOff x="235259" y="1025328"/>
            <a:chExt cx="6696862" cy="39492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5B30E1A-AC5F-B7EC-6475-385B9FC21EDF}"/>
                </a:ext>
              </a:extLst>
            </p:cNvPr>
            <p:cNvGrpSpPr/>
            <p:nvPr/>
          </p:nvGrpSpPr>
          <p:grpSpPr>
            <a:xfrm>
              <a:off x="235259" y="1041953"/>
              <a:ext cx="6696862" cy="3932593"/>
              <a:chOff x="235259" y="1041953"/>
              <a:chExt cx="6696862" cy="3932593"/>
            </a:xfrm>
          </p:grpSpPr>
          <p:pic>
            <p:nvPicPr>
              <p:cNvPr id="5" name="Picture 4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ED46277D-4498-612C-2F33-50A7197089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44283"/>
              <a:stretch/>
            </p:blipFill>
            <p:spPr>
              <a:xfrm>
                <a:off x="235259" y="1041953"/>
                <a:ext cx="3438966" cy="3911600"/>
              </a:xfrm>
              <a:prstGeom prst="rect">
                <a:avLst/>
              </a:prstGeom>
            </p:spPr>
          </p:pic>
          <p:pic>
            <p:nvPicPr>
              <p:cNvPr id="7" name="Picture 6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B00F1261-64BB-FC87-D3B8-E8BE24867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828" r="47217"/>
              <a:stretch/>
            </p:blipFill>
            <p:spPr>
              <a:xfrm>
                <a:off x="3674225" y="1330035"/>
                <a:ext cx="3257896" cy="3644511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D65BE9-AB02-508E-F419-97A7B2828ACC}"/>
                </a:ext>
              </a:extLst>
            </p:cNvPr>
            <p:cNvSpPr/>
            <p:nvPr/>
          </p:nvSpPr>
          <p:spPr>
            <a:xfrm>
              <a:off x="814647" y="1025328"/>
              <a:ext cx="349135" cy="288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7BE7641-CF68-63B4-40FE-EC5D1F98C660}"/>
              </a:ext>
            </a:extLst>
          </p:cNvPr>
          <p:cNvSpPr txBox="1"/>
          <p:nvPr/>
        </p:nvSpPr>
        <p:spPr>
          <a:xfrm flipH="1">
            <a:off x="235257" y="5793841"/>
            <a:ext cx="10127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i="1" dirty="0">
                <a:effectLst/>
                <a:latin typeface="STIX2Text"/>
              </a:rPr>
              <a:t>Fig</a:t>
            </a:r>
            <a:r>
              <a:rPr lang="en-IN" sz="1800" i="1" dirty="0">
                <a:effectLst/>
                <a:latin typeface="STIX2Text"/>
              </a:rPr>
              <a:t>: </a:t>
            </a:r>
            <a:r>
              <a:rPr lang="en-IN" i="1" dirty="0">
                <a:latin typeface="NimbusSanL"/>
              </a:rPr>
              <a:t>L</a:t>
            </a:r>
            <a:r>
              <a:rPr lang="en-IN" sz="1800" i="1" dirty="0">
                <a:effectLst/>
                <a:latin typeface="NimbusSanL"/>
              </a:rPr>
              <a:t>inear trend (</a:t>
            </a:r>
            <a:r>
              <a:rPr lang="en-IN" i="1" dirty="0">
                <a:latin typeface="NimbusSanL"/>
              </a:rPr>
              <a:t>left) </a:t>
            </a:r>
            <a:r>
              <a:rPr lang="en-IN" sz="1800" i="1" dirty="0">
                <a:effectLst/>
                <a:latin typeface="NimbusSanL"/>
              </a:rPr>
              <a:t>horizontal circulation at 850 </a:t>
            </a:r>
            <a:r>
              <a:rPr lang="en-IN" sz="1800" i="1" dirty="0" err="1">
                <a:effectLst/>
                <a:latin typeface="NimbusSanL"/>
              </a:rPr>
              <a:t>hPa</a:t>
            </a:r>
            <a:r>
              <a:rPr lang="en-IN" sz="1800" i="1" dirty="0">
                <a:effectLst/>
                <a:latin typeface="NimbusSanL"/>
              </a:rPr>
              <a:t> (shaded is the magnitude )and (right) divergence</a:t>
            </a:r>
            <a:endParaRPr lang="en-IN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98051C-CA7A-56A8-477A-73E15811A832}"/>
              </a:ext>
            </a:extLst>
          </p:cNvPr>
          <p:cNvSpPr txBox="1"/>
          <p:nvPr/>
        </p:nvSpPr>
        <p:spPr>
          <a:xfrm>
            <a:off x="8672945" y="1242542"/>
            <a:ext cx="35039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IN" sz="1800" dirty="0">
                <a:effectLst/>
                <a:latin typeface="LMRoman9"/>
              </a:rPr>
              <a:t>Circulation pattern changed with more zonal flow which create a shear vorticity.</a:t>
            </a:r>
          </a:p>
          <a:p>
            <a:endParaRPr lang="en-IN" sz="1800" dirty="0">
              <a:effectLst/>
              <a:latin typeface="LMRoman9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IN" dirty="0">
              <a:latin typeface="LMRoman9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IN" sz="2000" dirty="0">
                <a:effectLst/>
                <a:latin typeface="LMRoman9"/>
              </a:rPr>
              <a:t>Enhanced the convergence hence the vertical movement</a:t>
            </a:r>
            <a:endParaRPr lang="en-IN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56023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3_0">
            <a:extLst>
              <a:ext uri="{FF2B5EF4-FFF2-40B4-BE49-F238E27FC236}">
                <a16:creationId xmlns:a16="http://schemas.microsoft.com/office/drawing/2014/main" id="{903A2AC1-0F20-B257-73BF-DFF740189713}"/>
              </a:ext>
            </a:extLst>
          </p:cNvPr>
          <p:cNvSpPr/>
          <p:nvPr/>
        </p:nvSpPr>
        <p:spPr>
          <a:xfrm>
            <a:off x="15060" y="19440"/>
            <a:ext cx="12161880" cy="664200"/>
          </a:xfrm>
          <a:prstGeom prst="rect">
            <a:avLst/>
          </a:prstGeom>
          <a:solidFill>
            <a:srgbClr val="36348A"/>
          </a:solidFill>
          <a:ln w="38150">
            <a:solidFill>
              <a:srgbClr val="FFFFFF"/>
            </a:solidFill>
            <a:round/>
          </a:ln>
          <a:effectLst>
            <a:outerShdw blurRad="39960" dist="20160" dir="5400000">
              <a:srgbClr val="000000">
                <a:alpha val="3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3" name="Google Shape;138;p2_0">
            <a:extLst>
              <a:ext uri="{FF2B5EF4-FFF2-40B4-BE49-F238E27FC236}">
                <a16:creationId xmlns:a16="http://schemas.microsoft.com/office/drawing/2014/main" id="{8B9C20F5-2BFE-6421-3741-9B3D1EFBB81E}"/>
              </a:ext>
            </a:extLst>
          </p:cNvPr>
          <p:cNvSpPr/>
          <p:nvPr/>
        </p:nvSpPr>
        <p:spPr>
          <a:xfrm>
            <a:off x="235259" y="123559"/>
            <a:ext cx="11801570" cy="4449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880" tIns="37440" rIns="74880" bIns="37440">
            <a:spAutoFit/>
          </a:bodyPr>
          <a:lstStyle/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r>
              <a:rPr lang="en-US" sz="2400" b="1" spc="-1" dirty="0">
                <a:solidFill>
                  <a:srgbClr val="FFFFFF"/>
                </a:solidFill>
                <a:latin typeface="Arial"/>
                <a:ea typeface="Arial"/>
              </a:rPr>
              <a:t>CMIP6-HighResMip</a:t>
            </a:r>
            <a:r>
              <a:rPr lang="en-US" sz="2400" spc="-1" dirty="0">
                <a:solidFill>
                  <a:srgbClr val="FFFFFF"/>
                </a:solidFill>
                <a:latin typeface="Arial"/>
                <a:ea typeface="Arial"/>
              </a:rPr>
              <a:t>: </a:t>
            </a:r>
            <a:r>
              <a:rPr lang="en-US" sz="2400" b="1" spc="-1" dirty="0">
                <a:solidFill>
                  <a:srgbClr val="FFFFFF"/>
                </a:solidFill>
                <a:latin typeface="Arial"/>
                <a:ea typeface="Arial"/>
              </a:rPr>
              <a:t>Success in capturing LPS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53FE34D-00EE-F8FF-2A7F-99E7197F0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541"/>
          <a:stretch/>
        </p:blipFill>
        <p:spPr>
          <a:xfrm>
            <a:off x="95147" y="729670"/>
            <a:ext cx="9314859" cy="4757844"/>
          </a:xfrm>
          <a:prstGeom prst="rect">
            <a:avLst/>
          </a:prstGeom>
        </p:spPr>
      </p:pic>
      <p:sp>
        <p:nvSpPr>
          <p:cNvPr id="10" name="Google Shape;72;p16">
            <a:extLst>
              <a:ext uri="{FF2B5EF4-FFF2-40B4-BE49-F238E27FC236}">
                <a16:creationId xmlns:a16="http://schemas.microsoft.com/office/drawing/2014/main" id="{E53CC5A2-4EF3-AA52-45AE-CEDD19A6FB38}"/>
              </a:ext>
            </a:extLst>
          </p:cNvPr>
          <p:cNvSpPr txBox="1"/>
          <p:nvPr/>
        </p:nvSpPr>
        <p:spPr>
          <a:xfrm>
            <a:off x="9410006" y="906780"/>
            <a:ext cx="2667993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</a:rPr>
              <a:t>Multi-model Mean (MMM) captures monsoon depressions' structure as </a:t>
            </a:r>
            <a:r>
              <a:rPr lang="en-US" sz="2000" b="1" dirty="0">
                <a:solidFill>
                  <a:srgbClr val="002060"/>
                </a:solidFill>
              </a:rPr>
              <a:t>cyclonic wind pattern with pressure minima</a:t>
            </a:r>
            <a:r>
              <a:rPr lang="en-US" sz="2000" dirty="0">
                <a:solidFill>
                  <a:srgbClr val="002060"/>
                </a:solidFill>
              </a:rPr>
              <a:t> and </a:t>
            </a:r>
            <a:r>
              <a:rPr lang="en-US" sz="2000" b="1" dirty="0">
                <a:solidFill>
                  <a:srgbClr val="002060"/>
                </a:solidFill>
              </a:rPr>
              <a:t>southwest quadrant rainfall maxima </a:t>
            </a:r>
            <a:r>
              <a:rPr lang="en-US" sz="2000" dirty="0">
                <a:solidFill>
                  <a:srgbClr val="002060"/>
                </a:solidFill>
              </a:rPr>
              <a:t>and even weaker monsoon lows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04F93D-2F58-986B-C8E9-520142865FD8}"/>
              </a:ext>
            </a:extLst>
          </p:cNvPr>
          <p:cNvSpPr txBox="1"/>
          <p:nvPr/>
        </p:nvSpPr>
        <p:spPr>
          <a:xfrm>
            <a:off x="235259" y="5407399"/>
            <a:ext cx="8825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dirty="0"/>
              <a:t>Fig 1:</a:t>
            </a:r>
            <a:r>
              <a:rPr lang="en-IN" sz="1800" dirty="0"/>
              <a:t> </a:t>
            </a:r>
            <a:r>
              <a:rPr lang="en-IN" sz="1800" i="1" dirty="0"/>
              <a:t>Vortex centric composite of (top) SLP (shaded) and horizontal wind at 850 </a:t>
            </a:r>
            <a:r>
              <a:rPr lang="en-IN" sz="1800" i="1" dirty="0" err="1"/>
              <a:t>hPa</a:t>
            </a:r>
            <a:r>
              <a:rPr lang="en-IN" sz="1800" i="1" dirty="0"/>
              <a:t> (shaded) and (bottom) rainfall.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51247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3_0">
            <a:extLst>
              <a:ext uri="{FF2B5EF4-FFF2-40B4-BE49-F238E27FC236}">
                <a16:creationId xmlns:a16="http://schemas.microsoft.com/office/drawing/2014/main" id="{903A2AC1-0F20-B257-73BF-DFF740189713}"/>
              </a:ext>
            </a:extLst>
          </p:cNvPr>
          <p:cNvSpPr/>
          <p:nvPr/>
        </p:nvSpPr>
        <p:spPr>
          <a:xfrm>
            <a:off x="15060" y="19440"/>
            <a:ext cx="12161880" cy="664200"/>
          </a:xfrm>
          <a:prstGeom prst="rect">
            <a:avLst/>
          </a:prstGeom>
          <a:solidFill>
            <a:srgbClr val="36348A"/>
          </a:solidFill>
          <a:ln w="38150">
            <a:solidFill>
              <a:srgbClr val="FFFFFF"/>
            </a:solidFill>
            <a:round/>
          </a:ln>
          <a:effectLst>
            <a:outerShdw blurRad="39960" dist="20160" dir="5400000">
              <a:srgbClr val="000000">
                <a:alpha val="3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3" name="Google Shape;138;p2_0">
            <a:extLst>
              <a:ext uri="{FF2B5EF4-FFF2-40B4-BE49-F238E27FC236}">
                <a16:creationId xmlns:a16="http://schemas.microsoft.com/office/drawing/2014/main" id="{8B9C20F5-2BFE-6421-3741-9B3D1EFBB81E}"/>
              </a:ext>
            </a:extLst>
          </p:cNvPr>
          <p:cNvSpPr/>
          <p:nvPr/>
        </p:nvSpPr>
        <p:spPr>
          <a:xfrm>
            <a:off x="235259" y="123559"/>
            <a:ext cx="11801570" cy="814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880" tIns="37440" rIns="74880" bIns="37440">
            <a:spAutoFit/>
          </a:bodyPr>
          <a:lstStyle/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r>
              <a:rPr lang="en-US" sz="2400" b="1" spc="-1" dirty="0">
                <a:solidFill>
                  <a:srgbClr val="FFFFFF"/>
                </a:solidFill>
                <a:latin typeface="Arial"/>
                <a:ea typeface="Arial"/>
              </a:rPr>
              <a:t>CMIP6-HighResMIP: Count and genesis trend</a:t>
            </a:r>
          </a:p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5" name="Picture 4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9F390E39-8A9B-8994-A59F-5F78B8890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7"/>
          <a:stretch/>
        </p:blipFill>
        <p:spPr>
          <a:xfrm>
            <a:off x="-75331" y="683640"/>
            <a:ext cx="10142107" cy="5917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68090B-690F-4E1E-DF27-113ACC58EFE6}"/>
              </a:ext>
            </a:extLst>
          </p:cNvPr>
          <p:cNvSpPr txBox="1"/>
          <p:nvPr/>
        </p:nvSpPr>
        <p:spPr>
          <a:xfrm>
            <a:off x="235259" y="6549775"/>
            <a:ext cx="4606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dirty="0"/>
              <a:t>Fig : Trend (b-c) and genesis density (d-e).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9C1C7B-A2AF-1032-01F0-DBC0E7573734}"/>
              </a:ext>
            </a:extLst>
          </p:cNvPr>
          <p:cNvSpPr txBox="1"/>
          <p:nvPr/>
        </p:nvSpPr>
        <p:spPr>
          <a:xfrm>
            <a:off x="9819129" y="1103264"/>
            <a:ext cx="2217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IN" dirty="0">
                <a:solidFill>
                  <a:srgbClr val="002060"/>
                </a:solidFill>
              </a:rPr>
              <a:t>Do not show any significant trend in the 21</a:t>
            </a:r>
            <a:r>
              <a:rPr lang="en-IN" baseline="30000" dirty="0">
                <a:solidFill>
                  <a:srgbClr val="002060"/>
                </a:solidFill>
              </a:rPr>
              <a:t>st</a:t>
            </a:r>
            <a:r>
              <a:rPr lang="en-IN" dirty="0">
                <a:solidFill>
                  <a:srgbClr val="002060"/>
                </a:solidFill>
              </a:rPr>
              <a:t> century,</a:t>
            </a:r>
          </a:p>
          <a:p>
            <a:pPr marL="285750" indent="-285750">
              <a:buFont typeface="Wingdings" pitchFamily="2" charset="2"/>
              <a:buChar char="v"/>
            </a:pPr>
            <a:endParaRPr lang="en-IN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IN" dirty="0">
                <a:solidFill>
                  <a:srgbClr val="002060"/>
                </a:solidFill>
              </a:rPr>
              <a:t>However, LPS (mainly MD) </a:t>
            </a:r>
            <a:r>
              <a:rPr lang="en-IN" b="1" dirty="0">
                <a:solidFill>
                  <a:srgbClr val="002060"/>
                </a:solidFill>
              </a:rPr>
              <a:t>genesis</a:t>
            </a:r>
            <a:r>
              <a:rPr lang="en-IN" dirty="0">
                <a:solidFill>
                  <a:srgbClr val="002060"/>
                </a:solidFill>
              </a:rPr>
              <a:t> over </a:t>
            </a:r>
            <a:r>
              <a:rPr lang="en-IN" b="1" dirty="0">
                <a:solidFill>
                  <a:srgbClr val="002060"/>
                </a:solidFill>
              </a:rPr>
              <a:t>Indian land increase</a:t>
            </a:r>
            <a:r>
              <a:rPr lang="en-IN" dirty="0">
                <a:solidFill>
                  <a:srgbClr val="002060"/>
                </a:solidFill>
              </a:rPr>
              <a:t>s with a </a:t>
            </a:r>
            <a:r>
              <a:rPr lang="en-IN" b="1" dirty="0">
                <a:solidFill>
                  <a:srgbClr val="002060"/>
                </a:solidFill>
              </a:rPr>
              <a:t>decrease</a:t>
            </a:r>
            <a:r>
              <a:rPr lang="en-IN" dirty="0">
                <a:solidFill>
                  <a:srgbClr val="002060"/>
                </a:solidFill>
              </a:rPr>
              <a:t> over the </a:t>
            </a:r>
            <a:r>
              <a:rPr lang="en-IN" b="1" dirty="0">
                <a:solidFill>
                  <a:srgbClr val="002060"/>
                </a:solidFill>
              </a:rPr>
              <a:t>Bay of Bengal </a:t>
            </a:r>
            <a:r>
              <a:rPr lang="en-IN" dirty="0">
                <a:solidFill>
                  <a:srgbClr val="002060"/>
                </a:solidFill>
              </a:rPr>
              <a:t>(Fig e).</a:t>
            </a:r>
          </a:p>
          <a:p>
            <a:pPr marL="285750" indent="-285750">
              <a:buFont typeface="Wingdings" pitchFamily="2" charset="2"/>
              <a:buChar char="v"/>
            </a:pPr>
            <a:endParaRPr lang="en-IN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IN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55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3_0">
            <a:extLst>
              <a:ext uri="{FF2B5EF4-FFF2-40B4-BE49-F238E27FC236}">
                <a16:creationId xmlns:a16="http://schemas.microsoft.com/office/drawing/2014/main" id="{903A2AC1-0F20-B257-73BF-DFF740189713}"/>
              </a:ext>
            </a:extLst>
          </p:cNvPr>
          <p:cNvSpPr/>
          <p:nvPr/>
        </p:nvSpPr>
        <p:spPr>
          <a:xfrm>
            <a:off x="15060" y="19440"/>
            <a:ext cx="12161880" cy="664200"/>
          </a:xfrm>
          <a:prstGeom prst="rect">
            <a:avLst/>
          </a:prstGeom>
          <a:solidFill>
            <a:srgbClr val="36348A"/>
          </a:solidFill>
          <a:ln w="38150">
            <a:solidFill>
              <a:srgbClr val="FFFFFF"/>
            </a:solidFill>
            <a:round/>
          </a:ln>
          <a:effectLst>
            <a:outerShdw blurRad="39960" dist="20160" dir="5400000">
              <a:srgbClr val="000000">
                <a:alpha val="3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3" name="Google Shape;138;p2_0">
            <a:extLst>
              <a:ext uri="{FF2B5EF4-FFF2-40B4-BE49-F238E27FC236}">
                <a16:creationId xmlns:a16="http://schemas.microsoft.com/office/drawing/2014/main" id="{8B9C20F5-2BFE-6421-3741-9B3D1EFBB81E}"/>
              </a:ext>
            </a:extLst>
          </p:cNvPr>
          <p:cNvSpPr/>
          <p:nvPr/>
        </p:nvSpPr>
        <p:spPr>
          <a:xfrm>
            <a:off x="235259" y="123559"/>
            <a:ext cx="11801570" cy="814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880" tIns="37440" rIns="74880" bIns="37440">
            <a:spAutoFit/>
          </a:bodyPr>
          <a:lstStyle/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r>
              <a:rPr lang="en-US" sz="2400" b="1" spc="-1" dirty="0" err="1">
                <a:solidFill>
                  <a:srgbClr val="FFFFFF"/>
                </a:solidFill>
                <a:latin typeface="Arial"/>
                <a:ea typeface="Arial"/>
              </a:rPr>
              <a:t>HighResMIP</a:t>
            </a:r>
            <a:r>
              <a:rPr lang="en-US" sz="2400" b="1" spc="-1" dirty="0">
                <a:solidFill>
                  <a:srgbClr val="FFFFFF"/>
                </a:solidFill>
                <a:latin typeface="Arial"/>
                <a:ea typeface="Arial"/>
              </a:rPr>
              <a:t>: Rise in rainfall and plausible reason</a:t>
            </a:r>
          </a:p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655060-744B-16F1-90D9-5D773960F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8" y="633765"/>
            <a:ext cx="7362573" cy="62783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2AF8BD-AEAB-1C9F-24D1-FB7BCB707288}"/>
              </a:ext>
            </a:extLst>
          </p:cNvPr>
          <p:cNvSpPr txBox="1"/>
          <p:nvPr/>
        </p:nvSpPr>
        <p:spPr>
          <a:xfrm>
            <a:off x="7245566" y="5304782"/>
            <a:ext cx="460681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dirty="0"/>
              <a:t>Fig</a:t>
            </a:r>
            <a:r>
              <a:rPr lang="en-IN" sz="1800" dirty="0"/>
              <a:t> : (a-b) Trend in rainfall, (c-h) changes in various parameters.</a:t>
            </a:r>
          </a:p>
          <a:p>
            <a:r>
              <a:rPr lang="en-IN" sz="1600" b="1" dirty="0"/>
              <a:t>Bar</a:t>
            </a:r>
            <a:r>
              <a:rPr lang="en-IN" sz="1600" dirty="0"/>
              <a:t>: Near future (2020-2049)-historical (1980-2009)</a:t>
            </a:r>
          </a:p>
          <a:p>
            <a:r>
              <a:rPr lang="en-IN" sz="1600" b="1" dirty="0"/>
              <a:t>Bar with strip</a:t>
            </a:r>
            <a:r>
              <a:rPr lang="en-IN" sz="1600" dirty="0"/>
              <a:t>: End of 21</a:t>
            </a:r>
            <a:r>
              <a:rPr lang="en-IN" sz="1600" baseline="30000" dirty="0"/>
              <a:t>st</a:t>
            </a:r>
            <a:r>
              <a:rPr lang="en-IN" sz="1600" dirty="0"/>
              <a:t> century (2070-2099)-historical (1980-2009)</a:t>
            </a:r>
          </a:p>
          <a:p>
            <a:r>
              <a:rPr lang="en-IN" sz="1800" dirty="0"/>
              <a:t>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3D9A7-0E39-BF1D-57AC-5617A1956A9E}"/>
              </a:ext>
            </a:extLst>
          </p:cNvPr>
          <p:cNvSpPr txBox="1"/>
          <p:nvPr/>
        </p:nvSpPr>
        <p:spPr>
          <a:xfrm>
            <a:off x="7537809" y="849261"/>
            <a:ext cx="45590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IN" dirty="0">
                <a:solidFill>
                  <a:srgbClr val="002060"/>
                </a:solidFill>
              </a:rPr>
              <a:t>Lows and MD show an increase in trend in the various periods from 1980 to 2100.</a:t>
            </a:r>
          </a:p>
          <a:p>
            <a:pPr marL="285750" indent="-285750">
              <a:buFont typeface="Wingdings" pitchFamily="2" charset="2"/>
              <a:buChar char="v"/>
            </a:pPr>
            <a:endParaRPr lang="en-IN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IN" dirty="0">
                <a:solidFill>
                  <a:srgbClr val="002060"/>
                </a:solidFill>
              </a:rPr>
              <a:t>The increase in rainfall for some models is near-C-C (7%/K)</a:t>
            </a:r>
          </a:p>
          <a:p>
            <a:pPr marL="285750" indent="-285750">
              <a:buFont typeface="Wingdings" pitchFamily="2" charset="2"/>
              <a:buChar char="v"/>
            </a:pPr>
            <a:endParaRPr lang="en-IN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IN" dirty="0">
                <a:solidFill>
                  <a:srgbClr val="002060"/>
                </a:solidFill>
              </a:rPr>
              <a:t>An increase in monsoon depression intensity and specific humidity might increase the rainfall of monsoon depression.</a:t>
            </a:r>
          </a:p>
          <a:p>
            <a:pPr marL="285750" indent="-285750">
              <a:buFont typeface="Wingdings" pitchFamily="2" charset="2"/>
              <a:buChar char="v"/>
            </a:pPr>
            <a:endParaRPr lang="en-IN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IN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IN" dirty="0">
                <a:solidFill>
                  <a:srgbClr val="002060"/>
                </a:solidFill>
              </a:rPr>
              <a:t>For Monsoon lows, only the increase in specific humidity made the much wetter.</a:t>
            </a:r>
          </a:p>
          <a:p>
            <a:pPr marL="285750" indent="-285750">
              <a:buFont typeface="Wingdings" pitchFamily="2" charset="2"/>
              <a:buChar char="v"/>
            </a:pPr>
            <a:endParaRPr lang="en-IN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10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61967-A406-E6E5-F729-84B11CC357C2}"/>
              </a:ext>
            </a:extLst>
          </p:cNvPr>
          <p:cNvGrpSpPr/>
          <p:nvPr/>
        </p:nvGrpSpPr>
        <p:grpSpPr>
          <a:xfrm>
            <a:off x="4115364" y="621128"/>
            <a:ext cx="7802806" cy="6286631"/>
            <a:chOff x="2395079" y="731968"/>
            <a:chExt cx="7802806" cy="62866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D24E5F4-D8CE-E674-9F5D-651708FF1136}"/>
                </a:ext>
              </a:extLst>
            </p:cNvPr>
            <p:cNvGrpSpPr/>
            <p:nvPr/>
          </p:nvGrpSpPr>
          <p:grpSpPr>
            <a:xfrm>
              <a:off x="2395079" y="731968"/>
              <a:ext cx="7802806" cy="6286631"/>
              <a:chOff x="2395079" y="731968"/>
              <a:chExt cx="7802806" cy="6286631"/>
            </a:xfrm>
          </p:grpSpPr>
          <p:pic>
            <p:nvPicPr>
              <p:cNvPr id="8" name="Picture 1" descr="page18image249598848">
                <a:extLst>
                  <a:ext uri="{FF2B5EF4-FFF2-40B4-BE49-F238E27FC236}">
                    <a16:creationId xmlns:a16="http://schemas.microsoft.com/office/drawing/2014/main" id="{C3C17F54-7BFA-9FAA-7569-1E2DB39A0E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140"/>
              <a:stretch/>
            </p:blipFill>
            <p:spPr bwMode="auto">
              <a:xfrm>
                <a:off x="2395079" y="731968"/>
                <a:ext cx="7802806" cy="62866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CD0D6D-81FE-B329-3220-09494741F84C}"/>
                  </a:ext>
                </a:extLst>
              </p:cNvPr>
              <p:cNvSpPr txBox="1"/>
              <p:nvPr/>
            </p:nvSpPr>
            <p:spPr>
              <a:xfrm>
                <a:off x="3125588" y="737884"/>
                <a:ext cx="13466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Vorticity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F70DC4-740D-F5B3-305C-6E08E1755823}"/>
                  </a:ext>
                </a:extLst>
              </p:cNvPr>
              <p:cNvSpPr txBox="1"/>
              <p:nvPr/>
            </p:nvSpPr>
            <p:spPr>
              <a:xfrm>
                <a:off x="7157258" y="742796"/>
                <a:ext cx="13466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Humidity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898209-0BF6-026E-35CF-995D30E32911}"/>
                </a:ext>
              </a:extLst>
            </p:cNvPr>
            <p:cNvSpPr txBox="1"/>
            <p:nvPr/>
          </p:nvSpPr>
          <p:spPr>
            <a:xfrm>
              <a:off x="2895603" y="2613477"/>
              <a:ext cx="49349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Change in near future [(2020-2049)-(1980-2009)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2E6029-B75D-49E2-4426-D7A7155EB6A3}"/>
                </a:ext>
              </a:extLst>
            </p:cNvPr>
            <p:cNvSpPr txBox="1"/>
            <p:nvPr/>
          </p:nvSpPr>
          <p:spPr>
            <a:xfrm>
              <a:off x="2895603" y="4847832"/>
              <a:ext cx="69013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Change in end of 21</a:t>
              </a:r>
              <a:r>
                <a:rPr lang="en-US" sz="1600" b="1" baseline="30000" dirty="0"/>
                <a:t>st</a:t>
              </a:r>
              <a:r>
                <a:rPr lang="en-US" sz="1600" b="1" dirty="0"/>
                <a:t> century [(2070-2099)-(1980-2009)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7FAE934-952F-C418-2802-5901F4D8B5B7}"/>
              </a:ext>
            </a:extLst>
          </p:cNvPr>
          <p:cNvSpPr txBox="1"/>
          <p:nvPr/>
        </p:nvSpPr>
        <p:spPr>
          <a:xfrm>
            <a:off x="95148" y="929040"/>
            <a:ext cx="3619252" cy="48013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IN" dirty="0">
                <a:solidFill>
                  <a:srgbClr val="002060"/>
                </a:solidFill>
              </a:rPr>
              <a:t>Specific humidity shows a increase gradient with maxima over the north-western Indian region</a:t>
            </a:r>
          </a:p>
          <a:p>
            <a:pPr marL="285750" indent="-285750">
              <a:buFont typeface="Wingdings" pitchFamily="2" charset="2"/>
              <a:buChar char="v"/>
            </a:pPr>
            <a:endParaRPr lang="en-IN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IN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IN" dirty="0">
                <a:solidFill>
                  <a:srgbClr val="002060"/>
                </a:solidFill>
              </a:rPr>
              <a:t>Poleward shift of monsoon circulation that advected moisture from the Arabian sea region into northern India</a:t>
            </a:r>
          </a:p>
          <a:p>
            <a:pPr marL="285750" indent="-285750">
              <a:buFont typeface="Wingdings" pitchFamily="2" charset="2"/>
              <a:buChar char="v"/>
            </a:pPr>
            <a:endParaRPr lang="en-IN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IN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IN" dirty="0">
                <a:solidFill>
                  <a:srgbClr val="002060"/>
                </a:solidFill>
              </a:rPr>
              <a:t>Meridional gradient of specific humidity with more genesis over Land in the future favours the </a:t>
            </a:r>
            <a:r>
              <a:rPr lang="en-IN" b="1" dirty="0">
                <a:solidFill>
                  <a:srgbClr val="002060"/>
                </a:solidFill>
              </a:rPr>
              <a:t>moist-vortex instability </a:t>
            </a:r>
            <a:r>
              <a:rPr lang="en-IN" dirty="0">
                <a:solidFill>
                  <a:srgbClr val="002060"/>
                </a:solidFill>
              </a:rPr>
              <a:t>that might enhance the rainfall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12" name="Google Shape;149;p3_0">
            <a:extLst>
              <a:ext uri="{FF2B5EF4-FFF2-40B4-BE49-F238E27FC236}">
                <a16:creationId xmlns:a16="http://schemas.microsoft.com/office/drawing/2014/main" id="{0D5FD646-A8E9-B500-1B39-DEA32DBC6345}"/>
              </a:ext>
            </a:extLst>
          </p:cNvPr>
          <p:cNvSpPr/>
          <p:nvPr/>
        </p:nvSpPr>
        <p:spPr>
          <a:xfrm>
            <a:off x="15060" y="19440"/>
            <a:ext cx="12161880" cy="664200"/>
          </a:xfrm>
          <a:prstGeom prst="rect">
            <a:avLst/>
          </a:prstGeom>
          <a:solidFill>
            <a:srgbClr val="36348A"/>
          </a:solidFill>
          <a:ln w="38150">
            <a:solidFill>
              <a:srgbClr val="FFFFFF"/>
            </a:solidFill>
            <a:round/>
          </a:ln>
          <a:effectLst>
            <a:outerShdw blurRad="39960" dist="20160" dir="5400000">
              <a:srgbClr val="000000">
                <a:alpha val="3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C97EE0-6C96-1DFC-7DDB-7B76E3183B99}"/>
              </a:ext>
            </a:extLst>
          </p:cNvPr>
          <p:cNvSpPr txBox="1"/>
          <p:nvPr/>
        </p:nvSpPr>
        <p:spPr>
          <a:xfrm>
            <a:off x="170126" y="186213"/>
            <a:ext cx="6315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 err="1">
                <a:solidFill>
                  <a:srgbClr val="FFFFFF"/>
                </a:solidFill>
                <a:latin typeface="Arial"/>
                <a:ea typeface="Arial"/>
              </a:rPr>
              <a:t>HighResMIP</a:t>
            </a:r>
            <a:r>
              <a:rPr lang="en-US" sz="2800" b="1" spc="-1" dirty="0">
                <a:solidFill>
                  <a:srgbClr val="FFFFFF"/>
                </a:solidFill>
                <a:latin typeface="Arial"/>
                <a:ea typeface="Arial"/>
              </a:rPr>
              <a:t>: Plausible reason</a:t>
            </a:r>
          </a:p>
        </p:txBody>
      </p:sp>
    </p:spTree>
    <p:extLst>
      <p:ext uri="{BB962C8B-B14F-4D97-AF65-F5344CB8AC3E}">
        <p14:creationId xmlns:p14="http://schemas.microsoft.com/office/powerpoint/2010/main" val="2619400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3_0">
            <a:extLst>
              <a:ext uri="{FF2B5EF4-FFF2-40B4-BE49-F238E27FC236}">
                <a16:creationId xmlns:a16="http://schemas.microsoft.com/office/drawing/2014/main" id="{6B0B90F0-CF36-10D9-5D9F-A6919070B602}"/>
              </a:ext>
            </a:extLst>
          </p:cNvPr>
          <p:cNvSpPr/>
          <p:nvPr/>
        </p:nvSpPr>
        <p:spPr>
          <a:xfrm>
            <a:off x="15060" y="19440"/>
            <a:ext cx="12161880" cy="664200"/>
          </a:xfrm>
          <a:prstGeom prst="rect">
            <a:avLst/>
          </a:prstGeom>
          <a:solidFill>
            <a:srgbClr val="36348A"/>
          </a:solidFill>
          <a:ln w="38150">
            <a:solidFill>
              <a:srgbClr val="FFFFFF"/>
            </a:solidFill>
            <a:round/>
          </a:ln>
          <a:effectLst>
            <a:outerShdw blurRad="39960" dist="20160" dir="5400000">
              <a:srgbClr val="000000">
                <a:alpha val="3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5DFC1-FFB3-AA47-9C0E-4A3632AE5E06}"/>
              </a:ext>
            </a:extLst>
          </p:cNvPr>
          <p:cNvSpPr txBox="1"/>
          <p:nvPr/>
        </p:nvSpPr>
        <p:spPr>
          <a:xfrm>
            <a:off x="147387" y="166874"/>
            <a:ext cx="120446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r>
              <a:rPr lang="en-US" sz="3200" b="1" spc="-1" dirty="0" err="1">
                <a:solidFill>
                  <a:srgbClr val="FFFFFF"/>
                </a:solidFill>
                <a:latin typeface="Arial"/>
                <a:ea typeface="Arial"/>
              </a:rPr>
              <a:t>HighResMIP</a:t>
            </a:r>
            <a:r>
              <a:rPr lang="en-US" sz="3200" b="1" spc="-1" dirty="0">
                <a:solidFill>
                  <a:srgbClr val="FFFFFF"/>
                </a:solidFill>
                <a:latin typeface="Arial"/>
                <a:ea typeface="Arial"/>
              </a:rPr>
              <a:t>: Impact of LPS on extreme and Seasonal rainfall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5E293B-095B-6EB6-9DB1-771B55DE9E11}"/>
              </a:ext>
            </a:extLst>
          </p:cNvPr>
          <p:cNvSpPr txBox="1"/>
          <p:nvPr/>
        </p:nvSpPr>
        <p:spPr>
          <a:xfrm>
            <a:off x="427327" y="855087"/>
            <a:ext cx="615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Change in near future [(2020-2049)-(1980-2009)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CC39B1-C739-9078-3607-D26B21D77258}"/>
              </a:ext>
            </a:extLst>
          </p:cNvPr>
          <p:cNvSpPr txBox="1"/>
          <p:nvPr/>
        </p:nvSpPr>
        <p:spPr>
          <a:xfrm>
            <a:off x="6751927" y="869896"/>
            <a:ext cx="6901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Change in end of 21</a:t>
            </a:r>
            <a:r>
              <a:rPr lang="en-US" b="1" baseline="30000" dirty="0"/>
              <a:t>st</a:t>
            </a:r>
            <a:r>
              <a:rPr lang="en-US" b="1" dirty="0"/>
              <a:t> century [(2070-2099)-(1980-2009)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23FF5D-EB21-EEDC-6ECB-25AFA338B33E}"/>
              </a:ext>
            </a:extLst>
          </p:cNvPr>
          <p:cNvGrpSpPr/>
          <p:nvPr/>
        </p:nvGrpSpPr>
        <p:grpSpPr>
          <a:xfrm>
            <a:off x="0" y="1319176"/>
            <a:ext cx="5302417" cy="5538824"/>
            <a:chOff x="0" y="1319176"/>
            <a:chExt cx="5302417" cy="553882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7AD4BE9-6F15-CC48-B5D4-083F7C8A6A1F}"/>
                </a:ext>
              </a:extLst>
            </p:cNvPr>
            <p:cNvGrpSpPr/>
            <p:nvPr/>
          </p:nvGrpSpPr>
          <p:grpSpPr>
            <a:xfrm>
              <a:off x="0" y="1319176"/>
              <a:ext cx="5302417" cy="5538824"/>
              <a:chOff x="147387" y="825880"/>
              <a:chExt cx="5302417" cy="5538824"/>
            </a:xfrm>
          </p:grpSpPr>
          <p:pic>
            <p:nvPicPr>
              <p:cNvPr id="3" name="Picture 2" descr="Diagram&#10;&#10;Description automatically generated">
                <a:extLst>
                  <a:ext uri="{FF2B5EF4-FFF2-40B4-BE49-F238E27FC236}">
                    <a16:creationId xmlns:a16="http://schemas.microsoft.com/office/drawing/2014/main" id="{509B8D76-34CE-0695-DA32-24B5298C11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784" r="52401"/>
              <a:stretch/>
            </p:blipFill>
            <p:spPr>
              <a:xfrm>
                <a:off x="147387" y="1203893"/>
                <a:ext cx="5302417" cy="516081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C96F7C-075B-ACE6-271D-A845467748FC}"/>
                  </a:ext>
                </a:extLst>
              </p:cNvPr>
              <p:cNvSpPr txBox="1"/>
              <p:nvPr/>
            </p:nvSpPr>
            <p:spPr>
              <a:xfrm>
                <a:off x="574715" y="825880"/>
                <a:ext cx="277821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Seasonal rainfall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7B372C-4B3E-46F3-6018-3D08CA5E2DAD}"/>
                  </a:ext>
                </a:extLst>
              </p:cNvPr>
              <p:cNvSpPr txBox="1"/>
              <p:nvPr/>
            </p:nvSpPr>
            <p:spPr>
              <a:xfrm>
                <a:off x="574714" y="3566550"/>
                <a:ext cx="277821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Extreme rainfall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5AA717-C95D-5939-F951-501110D00AA6}"/>
                </a:ext>
              </a:extLst>
            </p:cNvPr>
            <p:cNvSpPr txBox="1"/>
            <p:nvPr/>
          </p:nvSpPr>
          <p:spPr>
            <a:xfrm>
              <a:off x="2726267" y="1731056"/>
              <a:ext cx="77869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From LPS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1804ED1-C32F-674E-A589-B561EE3692D5}"/>
                </a:ext>
              </a:extLst>
            </p:cNvPr>
            <p:cNvSpPr txBox="1"/>
            <p:nvPr/>
          </p:nvSpPr>
          <p:spPr>
            <a:xfrm>
              <a:off x="4165600" y="1701045"/>
              <a:ext cx="96202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LPS to Total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617B80-0C53-C852-A717-1B42115B60BE}"/>
                </a:ext>
              </a:extLst>
            </p:cNvPr>
            <p:cNvSpPr txBox="1"/>
            <p:nvPr/>
          </p:nvSpPr>
          <p:spPr>
            <a:xfrm>
              <a:off x="2726267" y="4471726"/>
              <a:ext cx="77869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From LPS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14DA6B-4748-6B64-F09E-0B71646FDF7A}"/>
                </a:ext>
              </a:extLst>
            </p:cNvPr>
            <p:cNvSpPr txBox="1"/>
            <p:nvPr/>
          </p:nvSpPr>
          <p:spPr>
            <a:xfrm>
              <a:off x="4165600" y="4441715"/>
              <a:ext cx="96202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LPS to Total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6C3842D-3A3E-B35E-9B56-808A58D5EB7C}"/>
              </a:ext>
            </a:extLst>
          </p:cNvPr>
          <p:cNvGrpSpPr/>
          <p:nvPr/>
        </p:nvGrpSpPr>
        <p:grpSpPr>
          <a:xfrm>
            <a:off x="6874523" y="1299736"/>
            <a:ext cx="5302417" cy="5538824"/>
            <a:chOff x="6874523" y="1299736"/>
            <a:chExt cx="5302417" cy="55388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D0F9A62-045F-00B7-04EE-4ABBC6B838CA}"/>
                </a:ext>
              </a:extLst>
            </p:cNvPr>
            <p:cNvGrpSpPr/>
            <p:nvPr/>
          </p:nvGrpSpPr>
          <p:grpSpPr>
            <a:xfrm>
              <a:off x="6874523" y="1299736"/>
              <a:ext cx="5302417" cy="5538824"/>
              <a:chOff x="6597798" y="881304"/>
              <a:chExt cx="5302417" cy="5531528"/>
            </a:xfrm>
          </p:grpSpPr>
          <p:pic>
            <p:nvPicPr>
              <p:cNvPr id="9" name="Picture 8" descr="Diagram&#10;&#10;Description automatically generated">
                <a:extLst>
                  <a:ext uri="{FF2B5EF4-FFF2-40B4-BE49-F238E27FC236}">
                    <a16:creationId xmlns:a16="http://schemas.microsoft.com/office/drawing/2014/main" id="{F5039965-8FF1-B689-1DDE-AEFB5A78B8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2401" t="4784"/>
              <a:stretch/>
            </p:blipFill>
            <p:spPr>
              <a:xfrm>
                <a:off x="6597798" y="1252021"/>
                <a:ext cx="5302417" cy="5160811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D8C48D-A1FF-B840-63EB-22759A79EF25}"/>
                  </a:ext>
                </a:extLst>
              </p:cNvPr>
              <p:cNvSpPr txBox="1"/>
              <p:nvPr/>
            </p:nvSpPr>
            <p:spPr>
              <a:xfrm>
                <a:off x="6941647" y="3632408"/>
                <a:ext cx="277821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Extreme rainfall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4A603E-2244-9471-9F69-2F2381F63CD8}"/>
                  </a:ext>
                </a:extLst>
              </p:cNvPr>
              <p:cNvSpPr txBox="1"/>
              <p:nvPr/>
            </p:nvSpPr>
            <p:spPr>
              <a:xfrm>
                <a:off x="6941647" y="881304"/>
                <a:ext cx="3182875" cy="3688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Seasonal rainfall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96E394-BAE5-5C62-F81F-E6B76B964F59}"/>
                </a:ext>
              </a:extLst>
            </p:cNvPr>
            <p:cNvSpPr txBox="1"/>
            <p:nvPr/>
          </p:nvSpPr>
          <p:spPr>
            <a:xfrm>
              <a:off x="9648351" y="4401463"/>
              <a:ext cx="77869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From LPS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1D379F5-9A01-2C05-A8A7-DCB198252D07}"/>
                </a:ext>
              </a:extLst>
            </p:cNvPr>
            <p:cNvSpPr txBox="1"/>
            <p:nvPr/>
          </p:nvSpPr>
          <p:spPr>
            <a:xfrm>
              <a:off x="11087684" y="4371452"/>
              <a:ext cx="96202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LPS to Total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F795929-9E70-2865-33D2-BBA78C2C0D83}"/>
                </a:ext>
              </a:extLst>
            </p:cNvPr>
            <p:cNvSpPr txBox="1"/>
            <p:nvPr/>
          </p:nvSpPr>
          <p:spPr>
            <a:xfrm>
              <a:off x="9550398" y="1710580"/>
              <a:ext cx="77869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From LPS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569413-C93E-94B6-EFE6-714BC7C7E4E1}"/>
                </a:ext>
              </a:extLst>
            </p:cNvPr>
            <p:cNvSpPr txBox="1"/>
            <p:nvPr/>
          </p:nvSpPr>
          <p:spPr>
            <a:xfrm>
              <a:off x="10989731" y="1680569"/>
              <a:ext cx="96202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LPS to Total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9054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69E2D-18B6-2BA2-81DE-C55C279B9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0" y="365125"/>
            <a:ext cx="10863470" cy="695049"/>
          </a:xfrm>
        </p:spPr>
        <p:txBody>
          <a:bodyPr>
            <a:normAutofit/>
          </a:bodyPr>
          <a:lstStyle/>
          <a:p>
            <a:r>
              <a:rPr lang="en-US" sz="3600" u="sng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A0F4D2-B7E4-64CF-F659-37BA7F4AB808}"/>
              </a:ext>
            </a:extLst>
          </p:cNvPr>
          <p:cNvSpPr txBox="1"/>
          <p:nvPr/>
        </p:nvSpPr>
        <p:spPr>
          <a:xfrm>
            <a:off x="1033668" y="1251680"/>
            <a:ext cx="4744280" cy="4401205"/>
          </a:xfrm>
          <a:prstGeom prst="rect">
            <a:avLst/>
          </a:prstGeom>
          <a:solidFill>
            <a:srgbClr val="0432FF">
              <a:alpha val="14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IN" sz="2800" dirty="0">
                <a:latin typeface="NimbusSanL"/>
              </a:rPr>
              <a:t>Increased in extreme rainfall events in central India mainly from monsoon low pressure systems (LPS).</a:t>
            </a:r>
          </a:p>
          <a:p>
            <a:pPr marL="342900" indent="-342900">
              <a:buFont typeface="Wingdings" pitchFamily="2" charset="2"/>
              <a:buChar char="v"/>
            </a:pPr>
            <a:endParaRPr lang="en-IN" sz="2800" dirty="0">
              <a:effectLst/>
              <a:latin typeface="NimbusSanL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IN" sz="2800" dirty="0">
                <a:latin typeface="NimbusSanL"/>
              </a:rPr>
              <a:t>Rise in LPS rainfall.</a:t>
            </a:r>
          </a:p>
          <a:p>
            <a:pPr marL="342900" indent="-342900">
              <a:buFont typeface="Wingdings" pitchFamily="2" charset="2"/>
              <a:buChar char="v"/>
            </a:pPr>
            <a:endParaRPr lang="en-IN" sz="2800" dirty="0">
              <a:effectLst/>
              <a:latin typeface="NimbusSanL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IN" sz="2800" dirty="0">
                <a:effectLst/>
                <a:latin typeface="NimbusSanL"/>
              </a:rPr>
              <a:t>Increase in background humidity with strengthened ascent enhanced rainfall</a:t>
            </a:r>
            <a:endParaRPr lang="en-IN" sz="280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2B37F-C40E-A45B-EAAF-4BB62CF89B16}"/>
              </a:ext>
            </a:extLst>
          </p:cNvPr>
          <p:cNvSpPr txBox="1"/>
          <p:nvPr/>
        </p:nvSpPr>
        <p:spPr>
          <a:xfrm>
            <a:off x="6414052" y="1251680"/>
            <a:ext cx="4744280" cy="4401205"/>
          </a:xfrm>
          <a:prstGeom prst="rect">
            <a:avLst/>
          </a:prstGeom>
          <a:solidFill>
            <a:schemeClr val="accent6">
              <a:lumMod val="50000"/>
              <a:alpha val="21788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800" b="1" u="sng" dirty="0">
                <a:latin typeface="NimbusSanL"/>
              </a:rPr>
              <a:t>Future Projection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IN" sz="2800" dirty="0">
                <a:latin typeface="NimbusSanL"/>
              </a:rPr>
              <a:t>LPS rainfall will increase in future projections near the C-C ratio.</a:t>
            </a:r>
          </a:p>
          <a:p>
            <a:pPr marL="342900" indent="-342900">
              <a:buFont typeface="Wingdings" pitchFamily="2" charset="2"/>
              <a:buChar char="v"/>
            </a:pPr>
            <a:endParaRPr lang="en-IN" sz="2800" dirty="0">
              <a:effectLst/>
              <a:latin typeface="NimbusSanL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IN" sz="2800" dirty="0">
                <a:latin typeface="NimbusSanL"/>
              </a:rPr>
              <a:t>This increase is responsible for the increase in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IN" sz="2800" dirty="0">
                <a:latin typeface="NimbusSanL"/>
              </a:rPr>
              <a:t>seasonal total rainfall and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IN" sz="2800" dirty="0">
                <a:latin typeface="NimbusSanL"/>
              </a:rPr>
              <a:t> extreme events </a:t>
            </a:r>
          </a:p>
          <a:p>
            <a:pPr marL="800100" lvl="1" indent="-342900">
              <a:buFont typeface="Wingdings" pitchFamily="2" charset="2"/>
              <a:buChar char="v"/>
            </a:pPr>
            <a:endParaRPr lang="en-IN" sz="2800" dirty="0">
              <a:effectLst/>
              <a:latin typeface="NimbusSanL"/>
            </a:endParaRPr>
          </a:p>
        </p:txBody>
      </p:sp>
    </p:spTree>
    <p:extLst>
      <p:ext uri="{BB962C8B-B14F-4D97-AF65-F5344CB8AC3E}">
        <p14:creationId xmlns:p14="http://schemas.microsoft.com/office/powerpoint/2010/main" val="2479833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D11F9-C565-2813-EEEF-5E1815A31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9421"/>
            <a:ext cx="10515600" cy="1325563"/>
          </a:xfrm>
        </p:spPr>
        <p:txBody>
          <a:bodyPr/>
          <a:lstStyle/>
          <a:p>
            <a:r>
              <a:rPr lang="en-IN" sz="44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689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124;p1_0"/>
          <p:cNvSpPr/>
          <p:nvPr/>
        </p:nvSpPr>
        <p:spPr>
          <a:xfrm>
            <a:off x="4005720" y="641520"/>
            <a:ext cx="2091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Sous-titre 2_0"/>
          <p:cNvSpPr/>
          <p:nvPr/>
        </p:nvSpPr>
        <p:spPr>
          <a:xfrm>
            <a:off x="1592280" y="280440"/>
            <a:ext cx="9143280" cy="72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3" name="Image 7_0"/>
          <p:cNvPicPr/>
          <p:nvPr/>
        </p:nvPicPr>
        <p:blipFill>
          <a:blip r:embed="rId3"/>
          <a:stretch/>
        </p:blipFill>
        <p:spPr>
          <a:xfrm>
            <a:off x="128520" y="6344640"/>
            <a:ext cx="754920" cy="471960"/>
          </a:xfrm>
          <a:prstGeom prst="rect">
            <a:avLst/>
          </a:prstGeom>
          <a:ln w="0">
            <a:noFill/>
          </a:ln>
        </p:spPr>
      </p:pic>
      <p:sp>
        <p:nvSpPr>
          <p:cNvPr id="104" name="Google Shape;149;p3_0"/>
          <p:cNvSpPr/>
          <p:nvPr/>
        </p:nvSpPr>
        <p:spPr>
          <a:xfrm>
            <a:off x="30240" y="15480"/>
            <a:ext cx="12161880" cy="664200"/>
          </a:xfrm>
          <a:prstGeom prst="rect">
            <a:avLst/>
          </a:prstGeom>
          <a:solidFill>
            <a:srgbClr val="36348A"/>
          </a:solidFill>
          <a:ln w="38150">
            <a:solidFill>
              <a:srgbClr val="FFFFFF"/>
            </a:solidFill>
            <a:round/>
          </a:ln>
          <a:effectLst>
            <a:outerShdw blurRad="39960" dist="20160" dir="5400000">
              <a:srgbClr val="000000">
                <a:alpha val="3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Google Shape;138;p2_0"/>
          <p:cNvSpPr/>
          <p:nvPr/>
        </p:nvSpPr>
        <p:spPr>
          <a:xfrm>
            <a:off x="261434" y="100923"/>
            <a:ext cx="11117766" cy="4449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880" tIns="37440" rIns="74880" bIns="37440">
            <a:spAutoFit/>
          </a:bodyPr>
          <a:lstStyle/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r>
              <a:rPr lang="en-US" sz="2400" b="1" spc="-1" dirty="0">
                <a:solidFill>
                  <a:srgbClr val="FFFFFF"/>
                </a:solidFill>
                <a:latin typeface="Arial"/>
              </a:rPr>
              <a:t>Low Pressure Systems (LPS) : Climatology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6B505-B31B-412B-6390-4C02D0B59D73}"/>
              </a:ext>
            </a:extLst>
          </p:cNvPr>
          <p:cNvSpPr txBox="1"/>
          <p:nvPr/>
        </p:nvSpPr>
        <p:spPr>
          <a:xfrm>
            <a:off x="30240" y="4898636"/>
            <a:ext cx="35941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Fig: </a:t>
            </a:r>
            <a:r>
              <a:rPr lang="en-US" sz="1600" dirty="0"/>
              <a:t>Genesis (dot) and Track (line) of LPS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F2BBF-DC2A-1501-EDA8-9ECF6FC3EE50}"/>
              </a:ext>
            </a:extLst>
          </p:cNvPr>
          <p:cNvSpPr txBox="1"/>
          <p:nvPr/>
        </p:nvSpPr>
        <p:spPr>
          <a:xfrm>
            <a:off x="5683208" y="946754"/>
            <a:ext cx="63181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India Meteorological Department (IMD) has tracked monsoon depressions for over a century.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Forms over Head bay of Bengal and move northwestward/ westward towards India.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C87714-5D4D-5334-E407-B98E328D264E}"/>
              </a:ext>
            </a:extLst>
          </p:cNvPr>
          <p:cNvSpPr txBox="1"/>
          <p:nvPr/>
        </p:nvSpPr>
        <p:spPr>
          <a:xfrm>
            <a:off x="2238282" y="6478046"/>
            <a:ext cx="20519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Fig: </a:t>
            </a:r>
            <a:r>
              <a:rPr lang="en-US" sz="1600" dirty="0"/>
              <a:t>LPS track density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00D0B-EE1B-F106-2477-F148E75E3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1160"/>
            <a:ext cx="5524947" cy="41583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E412EAD-C195-4DA3-0DDF-25A318C1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637" y="2877064"/>
            <a:ext cx="7468683" cy="393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321C6907-04F9-0E49-7373-3759C004C5F8}"/>
              </a:ext>
            </a:extLst>
          </p:cNvPr>
          <p:cNvSpPr/>
          <p:nvPr/>
        </p:nvSpPr>
        <p:spPr>
          <a:xfrm rot="12265883">
            <a:off x="2997926" y="1886873"/>
            <a:ext cx="1401448" cy="824986"/>
          </a:xfrm>
          <a:prstGeom prst="rightArrow">
            <a:avLst/>
          </a:prstGeom>
          <a:solidFill>
            <a:schemeClr val="accent1">
              <a:alpha val="1064"/>
            </a:schemeClr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7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124;p1_0"/>
          <p:cNvSpPr/>
          <p:nvPr/>
        </p:nvSpPr>
        <p:spPr>
          <a:xfrm>
            <a:off x="4005720" y="641520"/>
            <a:ext cx="2091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Sous-titre 2_0"/>
          <p:cNvSpPr/>
          <p:nvPr/>
        </p:nvSpPr>
        <p:spPr>
          <a:xfrm>
            <a:off x="1592280" y="280440"/>
            <a:ext cx="9143280" cy="72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3" name="Image 7_0"/>
          <p:cNvPicPr/>
          <p:nvPr/>
        </p:nvPicPr>
        <p:blipFill>
          <a:blip r:embed="rId3"/>
          <a:stretch/>
        </p:blipFill>
        <p:spPr>
          <a:xfrm>
            <a:off x="128520" y="6344640"/>
            <a:ext cx="754920" cy="471960"/>
          </a:xfrm>
          <a:prstGeom prst="rect">
            <a:avLst/>
          </a:prstGeom>
          <a:ln w="0">
            <a:noFill/>
          </a:ln>
        </p:spPr>
      </p:pic>
      <p:sp>
        <p:nvSpPr>
          <p:cNvPr id="104" name="Google Shape;149;p3_0"/>
          <p:cNvSpPr/>
          <p:nvPr/>
        </p:nvSpPr>
        <p:spPr>
          <a:xfrm>
            <a:off x="15060" y="19440"/>
            <a:ext cx="12161880" cy="664200"/>
          </a:xfrm>
          <a:prstGeom prst="rect">
            <a:avLst/>
          </a:prstGeom>
          <a:solidFill>
            <a:srgbClr val="36348A"/>
          </a:solidFill>
          <a:ln w="38150">
            <a:solidFill>
              <a:srgbClr val="FFFFFF"/>
            </a:solidFill>
            <a:round/>
          </a:ln>
          <a:effectLst>
            <a:outerShdw blurRad="39960" dist="20160" dir="5400000">
              <a:srgbClr val="000000">
                <a:alpha val="3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06" name="Google Shape;138;p2_0"/>
          <p:cNvSpPr/>
          <p:nvPr/>
        </p:nvSpPr>
        <p:spPr>
          <a:xfrm>
            <a:off x="235258" y="123559"/>
            <a:ext cx="6664305" cy="4449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880" tIns="37440" rIns="74880" bIns="37440">
            <a:spAutoFit/>
          </a:bodyPr>
          <a:lstStyle/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r>
              <a:rPr lang="en-US" sz="24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LPS Impact: Seasonal Total  Rainfall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6B505-B31B-412B-6390-4C02D0B59D73}"/>
              </a:ext>
            </a:extLst>
          </p:cNvPr>
          <p:cNvSpPr txBox="1"/>
          <p:nvPr/>
        </p:nvSpPr>
        <p:spPr>
          <a:xfrm>
            <a:off x="5593088" y="5058026"/>
            <a:ext cx="60034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Fig: </a:t>
            </a:r>
            <a:r>
              <a:rPr lang="en-US" sz="1600" dirty="0"/>
              <a:t>Monsoon Lows and MD contribution to Seasonal rainfall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2426B-13D8-3473-DDF0-1A705371E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39" y="645040"/>
            <a:ext cx="11405147" cy="42978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77B2B8-AB3C-F9DC-73F6-D7F7666A868E}"/>
              </a:ext>
            </a:extLst>
          </p:cNvPr>
          <p:cNvSpPr txBox="1"/>
          <p:nvPr/>
        </p:nvSpPr>
        <p:spPr>
          <a:xfrm>
            <a:off x="381562" y="6439914"/>
            <a:ext cx="11564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LPS has a significant contribution to seasonal total rainfall</a:t>
            </a:r>
          </a:p>
        </p:txBody>
      </p:sp>
    </p:spTree>
    <p:extLst>
      <p:ext uri="{BB962C8B-B14F-4D97-AF65-F5344CB8AC3E}">
        <p14:creationId xmlns:p14="http://schemas.microsoft.com/office/powerpoint/2010/main" val="2108649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3_0">
            <a:extLst>
              <a:ext uri="{FF2B5EF4-FFF2-40B4-BE49-F238E27FC236}">
                <a16:creationId xmlns:a16="http://schemas.microsoft.com/office/drawing/2014/main" id="{903A2AC1-0F20-B257-73BF-DFF740189713}"/>
              </a:ext>
            </a:extLst>
          </p:cNvPr>
          <p:cNvSpPr/>
          <p:nvPr/>
        </p:nvSpPr>
        <p:spPr>
          <a:xfrm>
            <a:off x="15060" y="19440"/>
            <a:ext cx="12161880" cy="664200"/>
          </a:xfrm>
          <a:prstGeom prst="rect">
            <a:avLst/>
          </a:prstGeom>
          <a:solidFill>
            <a:srgbClr val="36348A"/>
          </a:solidFill>
          <a:ln w="38150">
            <a:solidFill>
              <a:srgbClr val="FFFFFF"/>
            </a:solidFill>
            <a:round/>
          </a:ln>
          <a:effectLst>
            <a:outerShdw blurRad="39960" dist="20160" dir="5400000">
              <a:srgbClr val="000000">
                <a:alpha val="3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3" name="Google Shape;138;p2_0">
            <a:extLst>
              <a:ext uri="{FF2B5EF4-FFF2-40B4-BE49-F238E27FC236}">
                <a16:creationId xmlns:a16="http://schemas.microsoft.com/office/drawing/2014/main" id="{8B9C20F5-2BFE-6421-3741-9B3D1EFBB81E}"/>
              </a:ext>
            </a:extLst>
          </p:cNvPr>
          <p:cNvSpPr/>
          <p:nvPr/>
        </p:nvSpPr>
        <p:spPr>
          <a:xfrm>
            <a:off x="235259" y="123559"/>
            <a:ext cx="11801570" cy="814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880" tIns="37440" rIns="74880" bIns="37440">
            <a:spAutoFit/>
          </a:bodyPr>
          <a:lstStyle/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r>
              <a:rPr lang="en-US" sz="2400" b="1" spc="-1" dirty="0">
                <a:solidFill>
                  <a:srgbClr val="FFFFFF"/>
                </a:solidFill>
                <a:latin typeface="Arial"/>
                <a:ea typeface="Arial"/>
              </a:rPr>
              <a:t>LPS and extreme events</a:t>
            </a:r>
          </a:p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E52C898-1FEC-3CA4-8EE6-DCFF38E5D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9" t="12674" r="301" b="9650"/>
          <a:stretch/>
        </p:blipFill>
        <p:spPr>
          <a:xfrm>
            <a:off x="343592" y="754959"/>
            <a:ext cx="11504815" cy="35794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40959B-9D6A-9C93-8FC3-182002A829D4}"/>
              </a:ext>
            </a:extLst>
          </p:cNvPr>
          <p:cNvSpPr txBox="1"/>
          <p:nvPr/>
        </p:nvSpPr>
        <p:spPr>
          <a:xfrm>
            <a:off x="186061" y="4517250"/>
            <a:ext cx="5909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</a:rPr>
              <a:t>Most of the extreme rainfall events are associated with monsoon Low pressure systems (LPS).</a:t>
            </a:r>
          </a:p>
          <a:p>
            <a:pPr marL="342900" indent="-342900" algn="just">
              <a:buFont typeface="Wingdings" pitchFamily="2" charset="2"/>
              <a:buChar char="v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</a:rPr>
              <a:t>Extreme rainfall events show an increasing trend</a:t>
            </a:r>
          </a:p>
        </p:txBody>
      </p:sp>
      <p:pic>
        <p:nvPicPr>
          <p:cNvPr id="6" name="Picture 1" descr="page15image248526864">
            <a:extLst>
              <a:ext uri="{FF2B5EF4-FFF2-40B4-BE49-F238E27FC236}">
                <a16:creationId xmlns:a16="http://schemas.microsoft.com/office/drawing/2014/main" id="{879F2781-0C94-E183-5344-E8F2DC702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70"/>
          <a:stretch/>
        </p:blipFill>
        <p:spPr bwMode="auto">
          <a:xfrm>
            <a:off x="7847214" y="4367177"/>
            <a:ext cx="3624349" cy="24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DBD825-4644-5B24-9E49-B5CFB5F0CBE2}"/>
              </a:ext>
            </a:extLst>
          </p:cNvPr>
          <p:cNvSpPr txBox="1"/>
          <p:nvPr/>
        </p:nvSpPr>
        <p:spPr>
          <a:xfrm>
            <a:off x="2447132" y="2550283"/>
            <a:ext cx="2307758" cy="1200329"/>
          </a:xfrm>
          <a:prstGeom prst="rect">
            <a:avLst/>
          </a:prstGeom>
          <a:solidFill>
            <a:schemeClr val="bg2">
              <a:lumMod val="10000"/>
              <a:alpha val="6000"/>
            </a:schemeClr>
          </a:solidFill>
        </p:spPr>
        <p:txBody>
          <a:bodyPr wrap="square">
            <a:spAutoFit/>
          </a:bodyPr>
          <a:lstStyle/>
          <a:p>
            <a:r>
              <a:rPr lang="en-IN" sz="1800" b="1" dirty="0">
                <a:effectLst/>
                <a:latin typeface="STIX2Text"/>
              </a:rPr>
              <a:t>Fig: </a:t>
            </a:r>
            <a:r>
              <a:rPr lang="en-IN" sz="1800" dirty="0">
                <a:effectLst/>
                <a:latin typeface="STIX2Text"/>
              </a:rPr>
              <a:t>Extreme events (shaded) and LPS contribution (stippling /hatching)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4C90F5-15BF-EC98-8FC4-9ACC61D51D6C}"/>
              </a:ext>
            </a:extLst>
          </p:cNvPr>
          <p:cNvSpPr txBox="1"/>
          <p:nvPr/>
        </p:nvSpPr>
        <p:spPr>
          <a:xfrm>
            <a:off x="7298575" y="1299709"/>
            <a:ext cx="2693323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IN" sz="1800" b="1" dirty="0">
                <a:effectLst/>
                <a:latin typeface="STIX2Text"/>
              </a:rPr>
              <a:t>Fig: </a:t>
            </a:r>
            <a:r>
              <a:rPr lang="en-IN" sz="1800" dirty="0">
                <a:effectLst/>
                <a:latin typeface="STIX2Text"/>
              </a:rPr>
              <a:t>Trend in extreme events over central India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C807AB-88DB-6DCD-B53B-ADBA6A7B09E4}"/>
              </a:ext>
            </a:extLst>
          </p:cNvPr>
          <p:cNvSpPr txBox="1"/>
          <p:nvPr/>
        </p:nvSpPr>
        <p:spPr>
          <a:xfrm>
            <a:off x="5791200" y="6211669"/>
            <a:ext cx="2056014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IN" sz="1800" b="1" dirty="0">
                <a:effectLst/>
                <a:latin typeface="STIX2Text"/>
              </a:rPr>
              <a:t>Fig: </a:t>
            </a:r>
            <a:r>
              <a:rPr lang="en-IN" sz="1800" dirty="0">
                <a:effectLst/>
                <a:latin typeface="STIX2Text"/>
              </a:rPr>
              <a:t>Trend in LPS, MD and Lows</a:t>
            </a:r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7D2C58-E77D-E751-AFC8-BC023743B5FF}"/>
              </a:ext>
            </a:extLst>
          </p:cNvPr>
          <p:cNvSpPr txBox="1"/>
          <p:nvPr/>
        </p:nvSpPr>
        <p:spPr>
          <a:xfrm>
            <a:off x="235259" y="5905022"/>
            <a:ext cx="6151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002060"/>
                </a:solidFill>
              </a:rPr>
              <a:t>even no trend in the LPS activities.</a:t>
            </a:r>
          </a:p>
          <a:p>
            <a:pPr marL="342900" indent="-342900" algn="just">
              <a:buFont typeface="Wingdings" pitchFamily="2" charset="2"/>
              <a:buChar char="v"/>
            </a:pPr>
            <a:endParaRPr lang="en-US" sz="1800" dirty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</a:rPr>
              <a:t>So, the possibility of changes in LPS rainfall.</a:t>
            </a:r>
          </a:p>
        </p:txBody>
      </p:sp>
    </p:spTree>
    <p:extLst>
      <p:ext uri="{BB962C8B-B14F-4D97-AF65-F5344CB8AC3E}">
        <p14:creationId xmlns:p14="http://schemas.microsoft.com/office/powerpoint/2010/main" val="2516833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3_0">
            <a:extLst>
              <a:ext uri="{FF2B5EF4-FFF2-40B4-BE49-F238E27FC236}">
                <a16:creationId xmlns:a16="http://schemas.microsoft.com/office/drawing/2014/main" id="{903A2AC1-0F20-B257-73BF-DFF740189713}"/>
              </a:ext>
            </a:extLst>
          </p:cNvPr>
          <p:cNvSpPr/>
          <p:nvPr/>
        </p:nvSpPr>
        <p:spPr>
          <a:xfrm>
            <a:off x="15060" y="19440"/>
            <a:ext cx="12161880" cy="664200"/>
          </a:xfrm>
          <a:prstGeom prst="rect">
            <a:avLst/>
          </a:prstGeom>
          <a:solidFill>
            <a:srgbClr val="36348A"/>
          </a:solidFill>
          <a:ln w="38150">
            <a:solidFill>
              <a:srgbClr val="FFFFFF"/>
            </a:solidFill>
            <a:round/>
          </a:ln>
          <a:effectLst>
            <a:outerShdw blurRad="39960" dist="20160" dir="5400000">
              <a:srgbClr val="000000">
                <a:alpha val="3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3" name="Google Shape;138;p2_0">
            <a:extLst>
              <a:ext uri="{FF2B5EF4-FFF2-40B4-BE49-F238E27FC236}">
                <a16:creationId xmlns:a16="http://schemas.microsoft.com/office/drawing/2014/main" id="{8B9C20F5-2BFE-6421-3741-9B3D1EFBB81E}"/>
              </a:ext>
            </a:extLst>
          </p:cNvPr>
          <p:cNvSpPr/>
          <p:nvPr/>
        </p:nvSpPr>
        <p:spPr>
          <a:xfrm>
            <a:off x="235259" y="123559"/>
            <a:ext cx="11801570" cy="814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880" tIns="37440" rIns="74880" bIns="37440">
            <a:spAutoFit/>
          </a:bodyPr>
          <a:lstStyle/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r>
              <a:rPr lang="en-US" sz="2400" b="1" spc="-1" dirty="0">
                <a:solidFill>
                  <a:srgbClr val="FFFFFF"/>
                </a:solidFill>
                <a:latin typeface="Arial"/>
                <a:ea typeface="Arial"/>
              </a:rPr>
              <a:t>LPS rainfall</a:t>
            </a:r>
          </a:p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7CE46B37-A33C-5E43-BE0C-7906BF975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1" y="705829"/>
            <a:ext cx="8955188" cy="54463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3C9381-9589-3C0E-0C4A-4702AB25E216}"/>
              </a:ext>
            </a:extLst>
          </p:cNvPr>
          <p:cNvSpPr txBox="1"/>
          <p:nvPr/>
        </p:nvSpPr>
        <p:spPr>
          <a:xfrm>
            <a:off x="9190446" y="929723"/>
            <a:ext cx="298649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Widely believed that monsoon lows (Weaker LPS) produce tremendous rainfall as monsoon depression.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Monsoon </a:t>
            </a:r>
            <a:r>
              <a:rPr lang="en-US" sz="2000" b="1" dirty="0"/>
              <a:t>depression</a:t>
            </a:r>
            <a:r>
              <a:rPr lang="en-US" sz="2000" dirty="0"/>
              <a:t> produced almost </a:t>
            </a:r>
            <a:r>
              <a:rPr lang="en-US" sz="2000" b="1" dirty="0"/>
              <a:t>double</a:t>
            </a:r>
            <a:r>
              <a:rPr lang="en-US" sz="2000" dirty="0"/>
              <a:t> the amount of rainfall than monsoon </a:t>
            </a:r>
            <a:r>
              <a:rPr lang="en-US" sz="2000" b="1" dirty="0"/>
              <a:t>lows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36E405-9806-3939-BC10-2EF59A879856}"/>
              </a:ext>
            </a:extLst>
          </p:cNvPr>
          <p:cNvSpPr txBox="1"/>
          <p:nvPr/>
        </p:nvSpPr>
        <p:spPr>
          <a:xfrm>
            <a:off x="235259" y="6132998"/>
            <a:ext cx="111295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dirty="0">
                <a:effectLst/>
                <a:latin typeface="STIX2Text"/>
              </a:rPr>
              <a:t>Fig</a:t>
            </a:r>
            <a:r>
              <a:rPr lang="en-IN" sz="1800" dirty="0">
                <a:effectLst/>
                <a:latin typeface="STIX2Text"/>
              </a:rPr>
              <a:t>: </a:t>
            </a:r>
            <a:r>
              <a:rPr lang="en-IN" dirty="0">
                <a:latin typeface="STIX2Text"/>
              </a:rPr>
              <a:t>Vortex-centric composite of m</a:t>
            </a:r>
            <a:r>
              <a:rPr lang="en-IN" sz="1800" dirty="0">
                <a:effectLst/>
                <a:latin typeface="STIX2Text"/>
              </a:rPr>
              <a:t>onsoon depression rainfall. </a:t>
            </a:r>
            <a:r>
              <a:rPr lang="en-IN" sz="1800" dirty="0">
                <a:effectLst/>
                <a:latin typeface="NimbusSanL"/>
              </a:rPr>
              <a:t>Stippling indicates the percentage monsoon depression precipitation exceeds that of monsoon lows. </a:t>
            </a:r>
            <a:r>
              <a:rPr lang="en-IN" dirty="0">
                <a:latin typeface="NimbusSanL"/>
              </a:rPr>
              <a:t>(</a:t>
            </a:r>
            <a:r>
              <a:rPr lang="en-IN" sz="1800" dirty="0">
                <a:effectLst/>
                <a:latin typeface="NimbusSanL"/>
              </a:rPr>
              <a:t>f-g) storm average and storm accumulate rainfall distribution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0536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3_0">
            <a:extLst>
              <a:ext uri="{FF2B5EF4-FFF2-40B4-BE49-F238E27FC236}">
                <a16:creationId xmlns:a16="http://schemas.microsoft.com/office/drawing/2014/main" id="{903A2AC1-0F20-B257-73BF-DFF740189713}"/>
              </a:ext>
            </a:extLst>
          </p:cNvPr>
          <p:cNvSpPr/>
          <p:nvPr/>
        </p:nvSpPr>
        <p:spPr>
          <a:xfrm>
            <a:off x="15060" y="19440"/>
            <a:ext cx="12161880" cy="664200"/>
          </a:xfrm>
          <a:prstGeom prst="rect">
            <a:avLst/>
          </a:prstGeom>
          <a:solidFill>
            <a:srgbClr val="36348A"/>
          </a:solidFill>
          <a:ln w="38150">
            <a:solidFill>
              <a:srgbClr val="FFFFFF"/>
            </a:solidFill>
            <a:round/>
          </a:ln>
          <a:effectLst>
            <a:outerShdw blurRad="39960" dist="20160" dir="5400000">
              <a:srgbClr val="000000">
                <a:alpha val="3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3" name="Google Shape;138;p2_0">
            <a:extLst>
              <a:ext uri="{FF2B5EF4-FFF2-40B4-BE49-F238E27FC236}">
                <a16:creationId xmlns:a16="http://schemas.microsoft.com/office/drawing/2014/main" id="{8B9C20F5-2BFE-6421-3741-9B3D1EFBB81E}"/>
              </a:ext>
            </a:extLst>
          </p:cNvPr>
          <p:cNvSpPr/>
          <p:nvPr/>
        </p:nvSpPr>
        <p:spPr>
          <a:xfrm>
            <a:off x="235259" y="123559"/>
            <a:ext cx="11801570" cy="814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880" tIns="37440" rIns="74880" bIns="37440">
            <a:spAutoFit/>
          </a:bodyPr>
          <a:lstStyle/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r>
              <a:rPr lang="en-US" sz="2400" b="1" spc="-1" dirty="0">
                <a:solidFill>
                  <a:srgbClr val="FFFFFF"/>
                </a:solidFill>
                <a:latin typeface="Arial"/>
                <a:ea typeface="Arial"/>
              </a:rPr>
              <a:t>MD rainfall trend</a:t>
            </a:r>
          </a:p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0C034FA3-FAA7-13A9-E447-0C2786BBC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0" y="754958"/>
            <a:ext cx="9364867" cy="61291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148C81-3088-1D47-0445-D0FFE670447B}"/>
              </a:ext>
            </a:extLst>
          </p:cNvPr>
          <p:cNvSpPr txBox="1"/>
          <p:nvPr/>
        </p:nvSpPr>
        <p:spPr>
          <a:xfrm flipH="1">
            <a:off x="9387035" y="5361232"/>
            <a:ext cx="21676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i="1" dirty="0">
                <a:effectLst/>
                <a:latin typeface="STIX2Text"/>
              </a:rPr>
              <a:t>Fig</a:t>
            </a:r>
            <a:r>
              <a:rPr lang="en-IN" sz="1800" i="1" dirty="0">
                <a:effectLst/>
                <a:latin typeface="STIX2Text"/>
              </a:rPr>
              <a:t>: Trend in </a:t>
            </a:r>
            <a:r>
              <a:rPr lang="en-IN" i="1" dirty="0">
                <a:latin typeface="STIX2Text"/>
              </a:rPr>
              <a:t>Vortex-centric composite of m</a:t>
            </a:r>
            <a:r>
              <a:rPr lang="en-IN" sz="1800" i="1" dirty="0">
                <a:effectLst/>
                <a:latin typeface="STIX2Text"/>
              </a:rPr>
              <a:t>onsoon depression rainfall.</a:t>
            </a:r>
            <a:r>
              <a:rPr lang="en-IN" sz="1800" i="1" dirty="0">
                <a:effectLst/>
                <a:latin typeface="NimbusSanL"/>
              </a:rPr>
              <a:t> </a:t>
            </a:r>
            <a:r>
              <a:rPr lang="en-IN" i="1" dirty="0">
                <a:latin typeface="NimbusSanL"/>
              </a:rPr>
              <a:t>(</a:t>
            </a:r>
            <a:r>
              <a:rPr lang="en-IN" sz="1800" i="1" dirty="0">
                <a:effectLst/>
                <a:latin typeface="NimbusSanL"/>
              </a:rPr>
              <a:t>f) Change in rainfall distribution</a:t>
            </a:r>
            <a:endParaRPr lang="en-IN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1FB0E7-8153-F739-0D92-9FC04F3F0A10}"/>
              </a:ext>
            </a:extLst>
          </p:cNvPr>
          <p:cNvSpPr txBox="1"/>
          <p:nvPr/>
        </p:nvSpPr>
        <p:spPr>
          <a:xfrm>
            <a:off x="9393382" y="929723"/>
            <a:ext cx="27835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</a:rPr>
              <a:t>Monsoon depression rainfall increases where the maximum amount of rainfall occurs.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</a:rPr>
              <a:t>Distribution changed to produce more heavy rainfall. 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59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3_0">
            <a:extLst>
              <a:ext uri="{FF2B5EF4-FFF2-40B4-BE49-F238E27FC236}">
                <a16:creationId xmlns:a16="http://schemas.microsoft.com/office/drawing/2014/main" id="{903A2AC1-0F20-B257-73BF-DFF740189713}"/>
              </a:ext>
            </a:extLst>
          </p:cNvPr>
          <p:cNvSpPr/>
          <p:nvPr/>
        </p:nvSpPr>
        <p:spPr>
          <a:xfrm>
            <a:off x="15060" y="19440"/>
            <a:ext cx="12161880" cy="664200"/>
          </a:xfrm>
          <a:prstGeom prst="rect">
            <a:avLst/>
          </a:prstGeom>
          <a:solidFill>
            <a:srgbClr val="36348A"/>
          </a:solidFill>
          <a:ln w="38150">
            <a:solidFill>
              <a:srgbClr val="FFFFFF"/>
            </a:solidFill>
            <a:round/>
          </a:ln>
          <a:effectLst>
            <a:outerShdw blurRad="39960" dist="20160" dir="5400000">
              <a:srgbClr val="000000">
                <a:alpha val="3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3" name="Google Shape;138;p2_0">
            <a:extLst>
              <a:ext uri="{FF2B5EF4-FFF2-40B4-BE49-F238E27FC236}">
                <a16:creationId xmlns:a16="http://schemas.microsoft.com/office/drawing/2014/main" id="{8B9C20F5-2BFE-6421-3741-9B3D1EFBB81E}"/>
              </a:ext>
            </a:extLst>
          </p:cNvPr>
          <p:cNvSpPr/>
          <p:nvPr/>
        </p:nvSpPr>
        <p:spPr>
          <a:xfrm>
            <a:off x="235259" y="123559"/>
            <a:ext cx="11801570" cy="814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880" tIns="37440" rIns="74880" bIns="37440">
            <a:spAutoFit/>
          </a:bodyPr>
          <a:lstStyle/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r>
              <a:rPr lang="en-US" sz="2400" b="1" spc="-1" dirty="0">
                <a:solidFill>
                  <a:srgbClr val="FFFFFF"/>
                </a:solidFill>
                <a:latin typeface="Arial"/>
                <a:ea typeface="Arial"/>
              </a:rPr>
              <a:t>Lows rainfall trend</a:t>
            </a:r>
          </a:p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148C81-3088-1D47-0445-D0FFE670447B}"/>
              </a:ext>
            </a:extLst>
          </p:cNvPr>
          <p:cNvSpPr txBox="1"/>
          <p:nvPr/>
        </p:nvSpPr>
        <p:spPr>
          <a:xfrm flipH="1">
            <a:off x="9387035" y="5361232"/>
            <a:ext cx="21676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i="1" dirty="0">
                <a:effectLst/>
                <a:latin typeface="STIX2Text"/>
              </a:rPr>
              <a:t>Fig</a:t>
            </a:r>
            <a:r>
              <a:rPr lang="en-IN" sz="1800" i="1" dirty="0">
                <a:effectLst/>
                <a:latin typeface="STIX2Text"/>
              </a:rPr>
              <a:t>: Trend in </a:t>
            </a:r>
            <a:r>
              <a:rPr lang="en-IN" i="1" dirty="0">
                <a:latin typeface="STIX2Text"/>
              </a:rPr>
              <a:t>Vortex-centric composite of m</a:t>
            </a:r>
            <a:r>
              <a:rPr lang="en-IN" sz="1800" i="1" dirty="0">
                <a:effectLst/>
                <a:latin typeface="STIX2Text"/>
              </a:rPr>
              <a:t>onsoon lows rainfall.</a:t>
            </a:r>
            <a:r>
              <a:rPr lang="en-IN" sz="1800" i="1" dirty="0">
                <a:effectLst/>
                <a:latin typeface="NimbusSanL"/>
              </a:rPr>
              <a:t> </a:t>
            </a:r>
            <a:r>
              <a:rPr lang="en-IN" i="1" dirty="0">
                <a:latin typeface="NimbusSanL"/>
              </a:rPr>
              <a:t>(</a:t>
            </a:r>
            <a:r>
              <a:rPr lang="en-IN" sz="1800" i="1" dirty="0">
                <a:effectLst/>
                <a:latin typeface="NimbusSanL"/>
              </a:rPr>
              <a:t>f) Change in rainfall distribution</a:t>
            </a:r>
            <a:endParaRPr lang="en-IN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1FB0E7-8153-F739-0D92-9FC04F3F0A10}"/>
              </a:ext>
            </a:extLst>
          </p:cNvPr>
          <p:cNvSpPr txBox="1"/>
          <p:nvPr/>
        </p:nvSpPr>
        <p:spPr>
          <a:xfrm>
            <a:off x="9393382" y="929723"/>
            <a:ext cx="27835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</a:rPr>
              <a:t>Lows’ rainfall increases where the maximum amount of rainfall occurs.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2060"/>
                </a:solidFill>
              </a:rPr>
              <a:t>Distribution changed but  no increase in rainfall above 150 mm/day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86FDB2-23F0-A6C4-3B69-836035CE4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" y="892051"/>
            <a:ext cx="8925740" cy="585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36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3_0">
            <a:extLst>
              <a:ext uri="{FF2B5EF4-FFF2-40B4-BE49-F238E27FC236}">
                <a16:creationId xmlns:a16="http://schemas.microsoft.com/office/drawing/2014/main" id="{903A2AC1-0F20-B257-73BF-DFF740189713}"/>
              </a:ext>
            </a:extLst>
          </p:cNvPr>
          <p:cNvSpPr/>
          <p:nvPr/>
        </p:nvSpPr>
        <p:spPr>
          <a:xfrm>
            <a:off x="15060" y="19440"/>
            <a:ext cx="12161880" cy="664200"/>
          </a:xfrm>
          <a:prstGeom prst="rect">
            <a:avLst/>
          </a:prstGeom>
          <a:solidFill>
            <a:srgbClr val="36348A"/>
          </a:solidFill>
          <a:ln w="38150">
            <a:solidFill>
              <a:srgbClr val="FFFFFF"/>
            </a:solidFill>
            <a:round/>
          </a:ln>
          <a:effectLst>
            <a:outerShdw blurRad="39960" dist="20160" dir="5400000">
              <a:srgbClr val="000000">
                <a:alpha val="3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3" name="Google Shape;138;p2_0">
            <a:extLst>
              <a:ext uri="{FF2B5EF4-FFF2-40B4-BE49-F238E27FC236}">
                <a16:creationId xmlns:a16="http://schemas.microsoft.com/office/drawing/2014/main" id="{8B9C20F5-2BFE-6421-3741-9B3D1EFBB81E}"/>
              </a:ext>
            </a:extLst>
          </p:cNvPr>
          <p:cNvSpPr/>
          <p:nvPr/>
        </p:nvSpPr>
        <p:spPr>
          <a:xfrm>
            <a:off x="235259" y="123559"/>
            <a:ext cx="11801570" cy="814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880" tIns="37440" rIns="74880" bIns="37440">
            <a:spAutoFit/>
          </a:bodyPr>
          <a:lstStyle/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r>
              <a:rPr lang="en-US" sz="2400" b="1" spc="-1" dirty="0">
                <a:solidFill>
                  <a:srgbClr val="FFFFFF"/>
                </a:solidFill>
                <a:latin typeface="Arial"/>
                <a:ea typeface="Arial"/>
              </a:rPr>
              <a:t>humidity peak over Indian region </a:t>
            </a:r>
          </a:p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3FAF49E0-CC28-A5DF-4DBD-F4D2CB5AA5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956"/>
          <a:stretch/>
        </p:blipFill>
        <p:spPr>
          <a:xfrm>
            <a:off x="0" y="787759"/>
            <a:ext cx="7950200" cy="25023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E29BCE-0052-26B4-DB09-821506DBB201}"/>
              </a:ext>
            </a:extLst>
          </p:cNvPr>
          <p:cNvSpPr txBox="1"/>
          <p:nvPr/>
        </p:nvSpPr>
        <p:spPr>
          <a:xfrm flipH="1">
            <a:off x="195216" y="3290124"/>
            <a:ext cx="118015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i="1" dirty="0">
                <a:effectLst/>
                <a:latin typeface="STIX2Text"/>
              </a:rPr>
              <a:t>Fig</a:t>
            </a:r>
            <a:r>
              <a:rPr lang="en-IN" sz="1800" i="1" dirty="0">
                <a:effectLst/>
                <a:latin typeface="STIX2Text"/>
              </a:rPr>
              <a:t>: </a:t>
            </a:r>
            <a:r>
              <a:rPr lang="en-IN" i="1" dirty="0">
                <a:latin typeface="NimbusSanL"/>
              </a:rPr>
              <a:t>L</a:t>
            </a:r>
            <a:r>
              <a:rPr lang="en-IN" sz="1800" i="1" dirty="0">
                <a:effectLst/>
                <a:latin typeface="NimbusSanL"/>
              </a:rPr>
              <a:t>inear trend of summer (June-September) mean values of (a) surface air temperature and (b) surface air specific humidity (</a:t>
            </a:r>
            <a:r>
              <a:rPr lang="en-IN" sz="1800" i="1" dirty="0" err="1">
                <a:effectLst/>
                <a:latin typeface="NimbusSanL"/>
              </a:rPr>
              <a:t>color</a:t>
            </a:r>
            <a:r>
              <a:rPr lang="en-IN" sz="1800" i="1" dirty="0">
                <a:effectLst/>
                <a:latin typeface="NimbusSanL"/>
              </a:rPr>
              <a:t> shading shows ERA5 trends, while the black contour marks regions where </a:t>
            </a:r>
            <a:r>
              <a:rPr lang="en-IN" sz="1800" i="1" dirty="0" err="1">
                <a:effectLst/>
                <a:latin typeface="NimbusSanL"/>
              </a:rPr>
              <a:t>HadISDH</a:t>
            </a:r>
            <a:r>
              <a:rPr lang="en-IN" sz="1800" i="1" dirty="0">
                <a:effectLst/>
                <a:latin typeface="NimbusSanL"/>
              </a:rPr>
              <a:t> trends are larger than 0.5 K decade</a:t>
            </a:r>
            <a:r>
              <a:rPr lang="en-IN" sz="1800" i="1" baseline="30000" dirty="0">
                <a:effectLst/>
                <a:latin typeface="LMMathSymbols5"/>
              </a:rPr>
              <a:t>−</a:t>
            </a:r>
            <a:r>
              <a:rPr lang="en-IN" sz="1800" i="1" baseline="30000" dirty="0">
                <a:effectLst/>
                <a:latin typeface="LMRoman5"/>
              </a:rPr>
              <a:t>1</a:t>
            </a:r>
            <a:endParaRPr lang="en-IN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3D5600-511E-B899-CD22-F1457DA40DB3}"/>
              </a:ext>
            </a:extLst>
          </p:cNvPr>
          <p:cNvSpPr txBox="1"/>
          <p:nvPr/>
        </p:nvSpPr>
        <p:spPr>
          <a:xfrm>
            <a:off x="195214" y="5177689"/>
            <a:ext cx="118015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IN" dirty="0">
                <a:solidFill>
                  <a:srgbClr val="002060"/>
                </a:solidFill>
                <a:latin typeface="LMRoman9"/>
              </a:rPr>
              <a:t>N</a:t>
            </a:r>
            <a:r>
              <a:rPr lang="en-IN" sz="1800" dirty="0">
                <a:solidFill>
                  <a:srgbClr val="002060"/>
                </a:solidFill>
                <a:effectLst/>
                <a:latin typeface="LMRoman9"/>
              </a:rPr>
              <a:t>o trend in surface air temperature over the last 40 years in central India</a:t>
            </a:r>
          </a:p>
          <a:p>
            <a:pPr marL="342900" indent="-342900">
              <a:buFont typeface="Wingdings" pitchFamily="2" charset="2"/>
              <a:buChar char="v"/>
            </a:pPr>
            <a:endParaRPr lang="en-IN" sz="1800" dirty="0">
              <a:solidFill>
                <a:srgbClr val="002060"/>
              </a:solidFill>
              <a:effectLst/>
              <a:latin typeface="LMRoman9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IN" sz="1800" dirty="0">
                <a:solidFill>
                  <a:srgbClr val="002060"/>
                </a:solidFill>
                <a:effectLst/>
                <a:latin typeface="LMRoman9"/>
              </a:rPr>
              <a:t>South Asia has humidified rapidly</a:t>
            </a:r>
          </a:p>
          <a:p>
            <a:pPr marL="342900" indent="-342900">
              <a:buFont typeface="Wingdings" pitchFamily="2" charset="2"/>
              <a:buChar char="v"/>
            </a:pPr>
            <a:endParaRPr lang="en-IN" sz="1800" dirty="0">
              <a:solidFill>
                <a:srgbClr val="002060"/>
              </a:solidFill>
              <a:effectLst/>
              <a:latin typeface="LMRoman9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IN" dirty="0">
                <a:solidFill>
                  <a:srgbClr val="002060"/>
                </a:solidFill>
                <a:latin typeface="LMRoman9"/>
              </a:rPr>
              <a:t>L</a:t>
            </a:r>
            <a:r>
              <a:rPr lang="en-IN" sz="1800" dirty="0">
                <a:solidFill>
                  <a:srgbClr val="002060"/>
                </a:solidFill>
                <a:effectLst/>
                <a:latin typeface="LMRoman9"/>
              </a:rPr>
              <a:t>arger than those over any other land region globall</a:t>
            </a:r>
            <a:r>
              <a:rPr lang="en-IN" dirty="0">
                <a:solidFill>
                  <a:srgbClr val="002060"/>
                </a:solidFill>
                <a:latin typeface="LMRoman9"/>
              </a:rPr>
              <a:t>y</a:t>
            </a:r>
            <a:endParaRPr lang="en-IN" sz="2000" dirty="0">
              <a:solidFill>
                <a:srgbClr val="002060"/>
              </a:solidFill>
              <a:effectLst/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52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3_0">
            <a:extLst>
              <a:ext uri="{FF2B5EF4-FFF2-40B4-BE49-F238E27FC236}">
                <a16:creationId xmlns:a16="http://schemas.microsoft.com/office/drawing/2014/main" id="{903A2AC1-0F20-B257-73BF-DFF740189713}"/>
              </a:ext>
            </a:extLst>
          </p:cNvPr>
          <p:cNvSpPr/>
          <p:nvPr/>
        </p:nvSpPr>
        <p:spPr>
          <a:xfrm>
            <a:off x="15060" y="19440"/>
            <a:ext cx="12161880" cy="664200"/>
          </a:xfrm>
          <a:prstGeom prst="rect">
            <a:avLst/>
          </a:prstGeom>
          <a:solidFill>
            <a:srgbClr val="36348A"/>
          </a:solidFill>
          <a:ln w="38150">
            <a:solidFill>
              <a:srgbClr val="FFFFFF"/>
            </a:solidFill>
            <a:round/>
          </a:ln>
          <a:effectLst>
            <a:outerShdw blurRad="39960" dist="20160" dir="5400000">
              <a:srgbClr val="000000">
                <a:alpha val="3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3" name="Google Shape;138;p2_0">
            <a:extLst>
              <a:ext uri="{FF2B5EF4-FFF2-40B4-BE49-F238E27FC236}">
                <a16:creationId xmlns:a16="http://schemas.microsoft.com/office/drawing/2014/main" id="{8B9C20F5-2BFE-6421-3741-9B3D1EFBB81E}"/>
              </a:ext>
            </a:extLst>
          </p:cNvPr>
          <p:cNvSpPr/>
          <p:nvPr/>
        </p:nvSpPr>
        <p:spPr>
          <a:xfrm>
            <a:off x="235259" y="123559"/>
            <a:ext cx="11801570" cy="814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880" tIns="37440" rIns="74880" bIns="37440">
            <a:spAutoFit/>
          </a:bodyPr>
          <a:lstStyle/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r>
              <a:rPr lang="en-US" sz="2400" b="1" spc="-1" dirty="0">
                <a:solidFill>
                  <a:srgbClr val="FFFFFF"/>
                </a:solidFill>
                <a:latin typeface="Arial"/>
                <a:ea typeface="Arial"/>
              </a:rPr>
              <a:t>Increase in vertical velocity and </a:t>
            </a:r>
            <a:r>
              <a:rPr lang="en-US" sz="2400" b="1" spc="-1" dirty="0" err="1">
                <a:solidFill>
                  <a:srgbClr val="FFFFFF"/>
                </a:solidFill>
                <a:latin typeface="Arial"/>
                <a:ea typeface="Arial"/>
              </a:rPr>
              <a:t>humidty</a:t>
            </a:r>
            <a:r>
              <a:rPr lang="en-US" sz="2400" b="1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</a:p>
          <a:p>
            <a:pPr marL="496800" indent="-496080">
              <a:lnSpc>
                <a:spcPct val="100000"/>
              </a:lnSpc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24577" name="Picture 1" descr="page4image115460960">
            <a:extLst>
              <a:ext uri="{FF2B5EF4-FFF2-40B4-BE49-F238E27FC236}">
                <a16:creationId xmlns:a16="http://schemas.microsoft.com/office/drawing/2014/main" id="{8265CA32-FB13-FD20-CD54-F2501ACB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" y="683640"/>
            <a:ext cx="10102732" cy="430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01A118-E872-152C-B912-5B9691F16272}"/>
              </a:ext>
            </a:extLst>
          </p:cNvPr>
          <p:cNvSpPr txBox="1"/>
          <p:nvPr/>
        </p:nvSpPr>
        <p:spPr>
          <a:xfrm flipH="1">
            <a:off x="10257904" y="1197033"/>
            <a:ext cx="193409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i="1" dirty="0">
                <a:effectLst/>
                <a:latin typeface="STIX2Text"/>
              </a:rPr>
              <a:t>Fig</a:t>
            </a:r>
            <a:r>
              <a:rPr lang="en-IN" sz="1800" i="1" dirty="0">
                <a:effectLst/>
                <a:latin typeface="STIX2Text"/>
              </a:rPr>
              <a:t>: </a:t>
            </a:r>
            <a:r>
              <a:rPr lang="en-IN" i="1" dirty="0">
                <a:latin typeface="NimbusSanL"/>
              </a:rPr>
              <a:t>L</a:t>
            </a:r>
            <a:r>
              <a:rPr lang="en-IN" sz="1800" i="1" dirty="0">
                <a:effectLst/>
                <a:latin typeface="NimbusSanL"/>
              </a:rPr>
              <a:t>inear trend (a) specific humidity and (b) vertical velocity and (c) rainfall and intensity parameters</a:t>
            </a:r>
            <a:endParaRPr lang="en-IN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3DE14-66B9-D303-AB25-22D3DEDC33C4}"/>
              </a:ext>
            </a:extLst>
          </p:cNvPr>
          <p:cNvSpPr txBox="1"/>
          <p:nvPr/>
        </p:nvSpPr>
        <p:spPr>
          <a:xfrm>
            <a:off x="195214" y="5177689"/>
            <a:ext cx="118015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IN" sz="1800" dirty="0">
                <a:solidFill>
                  <a:srgbClr val="002060"/>
                </a:solidFill>
                <a:effectLst/>
                <a:latin typeface="LMRoman9"/>
              </a:rPr>
              <a:t>Humidity </a:t>
            </a:r>
            <a:r>
              <a:rPr lang="en-IN" dirty="0">
                <a:solidFill>
                  <a:srgbClr val="002060"/>
                </a:solidFill>
                <a:latin typeface="LMRoman9"/>
              </a:rPr>
              <a:t>trend show a meridional gradient with high value over north of vortex.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IN" dirty="0">
                <a:solidFill>
                  <a:srgbClr val="002060"/>
                </a:solidFill>
                <a:effectLst/>
                <a:latin typeface="LMRoman9"/>
              </a:rPr>
              <a:t>Moisture vortex instability?</a:t>
            </a:r>
          </a:p>
          <a:p>
            <a:pPr marL="342900" indent="-342900">
              <a:buFont typeface="Wingdings" pitchFamily="2" charset="2"/>
              <a:buChar char="v"/>
            </a:pPr>
            <a:endParaRPr lang="en-IN" dirty="0">
              <a:solidFill>
                <a:srgbClr val="002060"/>
              </a:solidFill>
              <a:latin typeface="LMRoman9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IN" dirty="0">
                <a:solidFill>
                  <a:srgbClr val="002060"/>
                </a:solidFill>
                <a:latin typeface="LMRoman9"/>
              </a:rPr>
              <a:t>Vertical motion increases where convection occurs</a:t>
            </a:r>
            <a:r>
              <a:rPr lang="en-IN" sz="1800" dirty="0">
                <a:solidFill>
                  <a:srgbClr val="002060"/>
                </a:solidFill>
                <a:effectLst/>
                <a:latin typeface="LMRoman9"/>
              </a:rPr>
              <a:t> 	</a:t>
            </a:r>
          </a:p>
          <a:p>
            <a:pPr marL="342900" indent="-342900">
              <a:buFont typeface="Wingdings" pitchFamily="2" charset="2"/>
              <a:buChar char="v"/>
            </a:pPr>
            <a:endParaRPr lang="en-IN" sz="1800" dirty="0">
              <a:solidFill>
                <a:srgbClr val="002060"/>
              </a:solidFill>
              <a:effectLst/>
              <a:latin typeface="LMRoman9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IN" sz="1800" dirty="0">
                <a:solidFill>
                  <a:srgbClr val="002060"/>
                </a:solidFill>
                <a:effectLst/>
                <a:latin typeface="LMRoman9"/>
              </a:rPr>
              <a:t>No trend in intensity of horizontal circulation</a:t>
            </a:r>
            <a:endParaRPr lang="en-IN" sz="2000" dirty="0">
              <a:solidFill>
                <a:srgbClr val="002060"/>
              </a:solidFill>
              <a:effectLst/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6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7607</TotalTime>
  <Words>974</Words>
  <Application>Microsoft Macintosh PowerPoint</Application>
  <PresentationFormat>Widescreen</PresentationFormat>
  <Paragraphs>122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LMMathSymbols5</vt:lpstr>
      <vt:lpstr>LMRoman5</vt:lpstr>
      <vt:lpstr>LMRoman9</vt:lpstr>
      <vt:lpstr>NimbusSanL</vt:lpstr>
      <vt:lpstr>STIX2Text</vt:lpstr>
      <vt:lpstr>Times New Roman</vt:lpstr>
      <vt:lpstr>Wingdings</vt:lpstr>
      <vt:lpstr>Office Theme</vt:lpstr>
      <vt:lpstr>Supplementary slides Rise in Rainfall of South Asian Monsoon Low Pressure Systems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Vishnu S</dc:creator>
  <cp:lastModifiedBy>Vishnu S</cp:lastModifiedBy>
  <cp:revision>8</cp:revision>
  <dcterms:created xsi:type="dcterms:W3CDTF">2023-04-14T17:49:13Z</dcterms:created>
  <dcterms:modified xsi:type="dcterms:W3CDTF">2023-04-24T19:48:14Z</dcterms:modified>
</cp:coreProperties>
</file>