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186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41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13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40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98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8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57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8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3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16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45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0DDD-C3FA-4246-8106-97B51348BD54}" type="datetimeFigureOut">
              <a:rPr lang="it-IT" smtClean="0"/>
              <a:t>25/04/2023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B216-48B5-4408-8051-8B179F217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8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0234" y="303397"/>
            <a:ext cx="109989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0" i="0" dirty="0" smtClean="0">
                <a:effectLst/>
                <a:latin typeface="Open Sans"/>
              </a:rPr>
              <a:t>SSP1.7/TS6.13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3600" b="1" i="0" dirty="0" err="1" smtClean="0">
                <a:effectLst/>
                <a:latin typeface="Open Sans"/>
              </a:rPr>
              <a:t>Reconstructing</a:t>
            </a:r>
            <a:r>
              <a:rPr lang="it-IT" sz="3600" b="1" i="0" dirty="0" smtClean="0">
                <a:effectLst/>
                <a:latin typeface="Open Sans"/>
              </a:rPr>
              <a:t> </a:t>
            </a:r>
            <a:r>
              <a:rPr lang="it-IT" sz="3600" b="1" i="0" dirty="0" err="1" smtClean="0">
                <a:effectLst/>
                <a:latin typeface="Open Sans"/>
              </a:rPr>
              <a:t>paleogeography</a:t>
            </a:r>
            <a:r>
              <a:rPr lang="it-IT" sz="3600" b="1" i="0" dirty="0" smtClean="0">
                <a:effectLst/>
                <a:latin typeface="Open Sans"/>
              </a:rPr>
              <a:t> and </a:t>
            </a:r>
            <a:r>
              <a:rPr lang="it-IT" sz="3600" b="1" i="0" dirty="0" err="1" smtClean="0">
                <a:effectLst/>
                <a:latin typeface="Open Sans"/>
              </a:rPr>
              <a:t>evolution</a:t>
            </a:r>
            <a:r>
              <a:rPr lang="it-IT" sz="3600" b="1" i="0" dirty="0" smtClean="0">
                <a:effectLst/>
                <a:latin typeface="Open Sans"/>
              </a:rPr>
              <a:t> of the Western </a:t>
            </a:r>
            <a:r>
              <a:rPr lang="it-IT" sz="3600" b="1" i="0" dirty="0" err="1" smtClean="0">
                <a:effectLst/>
                <a:latin typeface="Open Sans"/>
              </a:rPr>
              <a:t>Mediterranean</a:t>
            </a:r>
            <a:r>
              <a:rPr lang="it-IT" sz="3600" b="1" i="0" dirty="0" smtClean="0">
                <a:effectLst/>
                <a:latin typeface="Open Sans"/>
              </a:rPr>
              <a:t> area </a:t>
            </a:r>
          </a:p>
          <a:p>
            <a:pPr algn="ctr"/>
            <a:r>
              <a:rPr lang="it-IT" sz="3600" b="1" i="0" dirty="0" smtClean="0">
                <a:effectLst/>
                <a:latin typeface="Open Sans"/>
              </a:rPr>
              <a:t>from </a:t>
            </a:r>
            <a:r>
              <a:rPr lang="it-IT" sz="3600" b="1" i="0" dirty="0" err="1" smtClean="0">
                <a:effectLst/>
                <a:latin typeface="Open Sans"/>
              </a:rPr>
              <a:t>Variscan</a:t>
            </a:r>
            <a:r>
              <a:rPr lang="it-IT" sz="3600" b="1" i="0" dirty="0" smtClean="0">
                <a:effectLst/>
                <a:latin typeface="Open Sans"/>
              </a:rPr>
              <a:t> to </a:t>
            </a:r>
            <a:r>
              <a:rPr lang="it-IT" sz="3600" b="1" i="0" dirty="0" err="1" smtClean="0">
                <a:effectLst/>
                <a:latin typeface="Open Sans"/>
              </a:rPr>
              <a:t>Present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b="0" i="0" dirty="0">
              <a:effectLst/>
              <a:latin typeface="Open San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09" y="3298353"/>
            <a:ext cx="3526284" cy="23076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98354" y="2957387"/>
            <a:ext cx="60089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0" dirty="0" err="1" smtClean="0">
                <a:effectLst/>
                <a:latin typeface="Open Sans"/>
              </a:rPr>
              <a:t>Convener</a:t>
            </a:r>
            <a:r>
              <a:rPr lang="it-IT" sz="2400" b="1" i="0" dirty="0" smtClean="0">
                <a:effectLst/>
                <a:latin typeface="Open Sans"/>
              </a:rPr>
              <a:t>: </a:t>
            </a:r>
          </a:p>
          <a:p>
            <a:r>
              <a:rPr lang="it-IT" sz="2400" b="0" i="0" dirty="0" smtClean="0">
                <a:effectLst/>
                <a:latin typeface="Open Sans"/>
              </a:rPr>
              <a:t>Rosanna Maniscalco</a:t>
            </a:r>
          </a:p>
          <a:p>
            <a:r>
              <a:rPr lang="it-IT" sz="2400" b="1" i="0" dirty="0" smtClean="0">
                <a:effectLst/>
                <a:latin typeface="Open Sans"/>
              </a:rPr>
              <a:t>Co-</a:t>
            </a:r>
            <a:r>
              <a:rPr lang="it-IT" sz="2400" b="1" i="0" dirty="0" err="1" smtClean="0">
                <a:effectLst/>
                <a:latin typeface="Open Sans"/>
              </a:rPr>
              <a:t>conveners</a:t>
            </a:r>
            <a:r>
              <a:rPr lang="it-IT" sz="2400" b="1" i="0" dirty="0" smtClean="0">
                <a:effectLst/>
                <a:latin typeface="Open Sans"/>
              </a:rPr>
              <a:t>: </a:t>
            </a:r>
          </a:p>
          <a:p>
            <a:r>
              <a:rPr lang="it-IT" sz="2400" b="0" i="0" dirty="0" smtClean="0">
                <a:effectLst/>
                <a:latin typeface="Open Sans"/>
              </a:rPr>
              <a:t>Gaia </a:t>
            </a:r>
            <a:r>
              <a:rPr lang="it-IT" sz="2400" b="0" i="0" dirty="0" err="1" smtClean="0">
                <a:effectLst/>
                <a:latin typeface="Open Sans"/>
              </a:rPr>
              <a:t>Siravo</a:t>
            </a:r>
            <a:r>
              <a:rPr lang="it-IT" sz="2400" b="0" i="0" dirty="0" smtClean="0">
                <a:effectLst/>
                <a:latin typeface="Open Sans"/>
              </a:rPr>
              <a:t> </a:t>
            </a:r>
          </a:p>
          <a:p>
            <a:r>
              <a:rPr lang="it-IT" sz="2400" b="0" i="0" dirty="0" smtClean="0">
                <a:effectLst/>
                <a:latin typeface="Open Sans"/>
              </a:rPr>
              <a:t>Riccardo Asti </a:t>
            </a:r>
          </a:p>
          <a:p>
            <a:r>
              <a:rPr lang="it-IT" sz="2400" b="0" i="0" dirty="0" smtClean="0">
                <a:effectLst/>
                <a:latin typeface="Open Sans"/>
              </a:rPr>
              <a:t>Sabatino </a:t>
            </a:r>
            <a:r>
              <a:rPr lang="it-IT" sz="2400" b="0" i="0" dirty="0" err="1" smtClean="0">
                <a:effectLst/>
                <a:latin typeface="Open Sans"/>
              </a:rPr>
              <a:t>Ciarcia</a:t>
            </a:r>
            <a:endParaRPr lang="it-IT" sz="2400" b="0" i="0" dirty="0" smtClean="0">
              <a:effectLst/>
              <a:latin typeface="Open Sans"/>
            </a:endParaRPr>
          </a:p>
          <a:p>
            <a:r>
              <a:rPr lang="it-IT" sz="2400" b="0" i="0" dirty="0" smtClean="0">
                <a:effectLst/>
                <a:latin typeface="Open Sans"/>
              </a:rPr>
              <a:t>Nicolas </a:t>
            </a:r>
            <a:r>
              <a:rPr lang="it-IT" sz="2400" b="0" i="0" dirty="0" err="1" smtClean="0">
                <a:effectLst/>
                <a:latin typeface="Open Sans"/>
              </a:rPr>
              <a:t>Saspiturry</a:t>
            </a:r>
            <a:endParaRPr lang="it-IT" sz="2400" b="0" i="0" dirty="0" smtClean="0">
              <a:effectLst/>
              <a:latin typeface="Open Sans"/>
            </a:endParaRPr>
          </a:p>
          <a:p>
            <a:r>
              <a:rPr lang="it-IT" sz="2400" b="0" i="0" dirty="0" smtClean="0">
                <a:effectLst/>
                <a:latin typeface="Open Sans"/>
              </a:rPr>
              <a:t>Roberta Somma</a:t>
            </a:r>
          </a:p>
          <a:p>
            <a:r>
              <a:rPr lang="it-IT" sz="2400" b="0" i="0" dirty="0" smtClean="0">
                <a:effectLst/>
                <a:latin typeface="Open Sans"/>
              </a:rPr>
              <a:t>Sebastiano </a:t>
            </a:r>
            <a:r>
              <a:rPr lang="it-IT" sz="2400" b="0" i="0" dirty="0" smtClean="0">
                <a:effectLst/>
                <a:latin typeface="Open Sans"/>
              </a:rPr>
              <a:t>Ettore </a:t>
            </a:r>
            <a:r>
              <a:rPr lang="it-IT" sz="2400" b="0" i="0" dirty="0" err="1" smtClean="0">
                <a:effectLst/>
                <a:latin typeface="Open Sans"/>
              </a:rPr>
              <a:t>Spoto</a:t>
            </a:r>
            <a:endParaRPr lang="it-IT" sz="24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984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40234" y="281170"/>
            <a:ext cx="1062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Stratigraphy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 (SSP)</a:t>
            </a:r>
            <a:r>
              <a:rPr lang="it-IT" sz="2800" b="1" dirty="0" smtClean="0">
                <a:latin typeface="Open Sans"/>
              </a:rPr>
              <a:t> 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+ </a:t>
            </a:r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Tectonics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 (TS)</a:t>
            </a:r>
            <a:r>
              <a:rPr lang="it-IT" sz="2400" b="1" i="0" dirty="0" smtClean="0">
                <a:solidFill>
                  <a:srgbClr val="0C72B9"/>
                </a:solidFill>
                <a:effectLst/>
                <a:latin typeface="Open Sans"/>
              </a:rPr>
              <a:t> 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6432331"/>
            <a:ext cx="12192000" cy="42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latin typeface="Open Sans"/>
              </a:rPr>
              <a:t>SSP 1.7 </a:t>
            </a:r>
            <a:r>
              <a:rPr lang="it-IT" sz="1400" b="1" dirty="0" smtClean="0">
                <a:latin typeface="Open Sans"/>
              </a:rPr>
              <a:t>/ TS6.13 </a:t>
            </a:r>
            <a:r>
              <a:rPr lang="it-IT" sz="1400" b="1" dirty="0" err="1" smtClean="0">
                <a:latin typeface="Open Sans"/>
              </a:rPr>
              <a:t>Reconstructing</a:t>
            </a:r>
            <a:r>
              <a:rPr lang="it-IT" sz="1400" b="1" dirty="0" smtClean="0">
                <a:latin typeface="Open Sans"/>
              </a:rPr>
              <a:t> </a:t>
            </a:r>
            <a:r>
              <a:rPr lang="it-IT" sz="1400" b="1" dirty="0" err="1">
                <a:latin typeface="Open Sans"/>
              </a:rPr>
              <a:t>paleogeography</a:t>
            </a:r>
            <a:r>
              <a:rPr lang="it-IT" sz="1400" b="1" dirty="0">
                <a:latin typeface="Open Sans"/>
              </a:rPr>
              <a:t> and </a:t>
            </a:r>
            <a:r>
              <a:rPr lang="it-IT" sz="1400" b="1" dirty="0" err="1">
                <a:latin typeface="Open Sans"/>
              </a:rPr>
              <a:t>evolution</a:t>
            </a:r>
            <a:r>
              <a:rPr lang="it-IT" sz="1400" b="1" dirty="0">
                <a:latin typeface="Open Sans"/>
              </a:rPr>
              <a:t> of the Western </a:t>
            </a:r>
            <a:r>
              <a:rPr lang="it-IT" sz="1400" b="1" dirty="0" err="1">
                <a:latin typeface="Open Sans"/>
              </a:rPr>
              <a:t>Mediterranean</a:t>
            </a:r>
            <a:r>
              <a:rPr lang="it-IT" sz="1400" b="1" dirty="0">
                <a:latin typeface="Open Sans"/>
              </a:rPr>
              <a:t> </a:t>
            </a:r>
            <a:r>
              <a:rPr lang="it-IT" sz="1400" b="1" dirty="0" smtClean="0">
                <a:latin typeface="Open Sans"/>
              </a:rPr>
              <a:t>area from </a:t>
            </a:r>
            <a:r>
              <a:rPr lang="it-IT" sz="1400" b="1" dirty="0" err="1">
                <a:latin typeface="Open Sans"/>
              </a:rPr>
              <a:t>Variscan</a:t>
            </a:r>
            <a:r>
              <a:rPr lang="it-IT" sz="1400" b="1" dirty="0">
                <a:latin typeface="Open Sans"/>
              </a:rPr>
              <a:t> to </a:t>
            </a:r>
            <a:r>
              <a:rPr lang="it-IT" sz="1400" b="1" dirty="0" err="1" smtClean="0">
                <a:latin typeface="Open Sans"/>
              </a:rPr>
              <a:t>Present</a:t>
            </a:r>
            <a:r>
              <a:rPr lang="it-IT" sz="1400" b="1" dirty="0" smtClean="0">
                <a:latin typeface="Open Sans"/>
              </a:rPr>
              <a:t> </a:t>
            </a:r>
            <a:endParaRPr lang="it-IT" sz="1400" dirty="0">
              <a:latin typeface="Open San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2" y="1138796"/>
            <a:ext cx="5657368" cy="472937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79" y="1233106"/>
            <a:ext cx="4635062" cy="46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40234" y="281170"/>
            <a:ext cx="1062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Paleogeographic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 </a:t>
            </a:r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reconstructions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 in W </a:t>
            </a:r>
            <a:r>
              <a:rPr lang="it-IT" sz="2800" b="1" dirty="0" err="1">
                <a:solidFill>
                  <a:srgbClr val="0C72B9"/>
                </a:solidFill>
                <a:latin typeface="Open Sans"/>
              </a:rPr>
              <a:t>Mediterranean</a:t>
            </a:r>
            <a:endParaRPr lang="it-IT" sz="2400" b="1" i="0" dirty="0" smtClean="0">
              <a:solidFill>
                <a:srgbClr val="0C72B9"/>
              </a:solidFill>
              <a:effectLst/>
              <a:latin typeface="Open San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432331"/>
            <a:ext cx="12192000" cy="42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latin typeface="Open Sans"/>
              </a:rPr>
              <a:t>SSP 1.7 </a:t>
            </a:r>
            <a:r>
              <a:rPr lang="it-IT" sz="1400" b="1" dirty="0" smtClean="0">
                <a:latin typeface="Open Sans"/>
              </a:rPr>
              <a:t>/ TS6.13 </a:t>
            </a:r>
            <a:r>
              <a:rPr lang="it-IT" sz="1400" b="1" dirty="0" err="1" smtClean="0">
                <a:latin typeface="Open Sans"/>
              </a:rPr>
              <a:t>Reconstructing</a:t>
            </a:r>
            <a:r>
              <a:rPr lang="it-IT" sz="1400" b="1" dirty="0" smtClean="0">
                <a:latin typeface="Open Sans"/>
              </a:rPr>
              <a:t> </a:t>
            </a:r>
            <a:r>
              <a:rPr lang="it-IT" sz="1400" b="1" dirty="0" err="1">
                <a:latin typeface="Open Sans"/>
              </a:rPr>
              <a:t>paleogeography</a:t>
            </a:r>
            <a:r>
              <a:rPr lang="it-IT" sz="1400" b="1" dirty="0">
                <a:latin typeface="Open Sans"/>
              </a:rPr>
              <a:t> and </a:t>
            </a:r>
            <a:r>
              <a:rPr lang="it-IT" sz="1400" b="1" dirty="0" err="1">
                <a:latin typeface="Open Sans"/>
              </a:rPr>
              <a:t>evolution</a:t>
            </a:r>
            <a:r>
              <a:rPr lang="it-IT" sz="1400" b="1" dirty="0">
                <a:latin typeface="Open Sans"/>
              </a:rPr>
              <a:t> of the Western </a:t>
            </a:r>
            <a:r>
              <a:rPr lang="it-IT" sz="1400" b="1" dirty="0" err="1">
                <a:latin typeface="Open Sans"/>
              </a:rPr>
              <a:t>Mediterranean</a:t>
            </a:r>
            <a:r>
              <a:rPr lang="it-IT" sz="1400" b="1" dirty="0">
                <a:latin typeface="Open Sans"/>
              </a:rPr>
              <a:t> </a:t>
            </a:r>
            <a:r>
              <a:rPr lang="it-IT" sz="1400" b="1" dirty="0" smtClean="0">
                <a:latin typeface="Open Sans"/>
              </a:rPr>
              <a:t>area from </a:t>
            </a:r>
            <a:r>
              <a:rPr lang="it-IT" sz="1400" b="1" dirty="0" err="1">
                <a:latin typeface="Open Sans"/>
              </a:rPr>
              <a:t>Variscan</a:t>
            </a:r>
            <a:r>
              <a:rPr lang="it-IT" sz="1400" b="1" dirty="0">
                <a:latin typeface="Open Sans"/>
              </a:rPr>
              <a:t> to </a:t>
            </a:r>
            <a:r>
              <a:rPr lang="it-IT" sz="1400" b="1" dirty="0" err="1" smtClean="0">
                <a:latin typeface="Open Sans"/>
              </a:rPr>
              <a:t>Present</a:t>
            </a:r>
            <a:r>
              <a:rPr lang="it-IT" sz="1400" b="1" dirty="0" smtClean="0">
                <a:latin typeface="Open Sans"/>
              </a:rPr>
              <a:t> </a:t>
            </a:r>
            <a:endParaRPr lang="it-IT" sz="1400" dirty="0">
              <a:latin typeface="Open Sans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02155" y="763175"/>
            <a:ext cx="6654444" cy="5669156"/>
            <a:chOff x="68239" y="698437"/>
            <a:chExt cx="6654444" cy="566915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l="3561" b="25197"/>
            <a:stretch/>
          </p:blipFill>
          <p:spPr>
            <a:xfrm>
              <a:off x="68239" y="698437"/>
              <a:ext cx="6654444" cy="5277061"/>
            </a:xfrm>
            <a:prstGeom prst="rect">
              <a:avLst/>
            </a:prstGeom>
          </p:spPr>
        </p:pic>
        <p:grpSp>
          <p:nvGrpSpPr>
            <p:cNvPr id="8" name="Gruppo 7"/>
            <p:cNvGrpSpPr/>
            <p:nvPr/>
          </p:nvGrpSpPr>
          <p:grpSpPr>
            <a:xfrm>
              <a:off x="68239" y="4329243"/>
              <a:ext cx="3231688" cy="2038350"/>
              <a:chOff x="68239" y="4329243"/>
              <a:chExt cx="3231688" cy="2038350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68239" y="4329243"/>
                <a:ext cx="2817836" cy="2038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 rot="19842150">
                <a:off x="2223603" y="4844274"/>
                <a:ext cx="1076324" cy="14986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5" name="Gruppo 14"/>
          <p:cNvGrpSpPr/>
          <p:nvPr/>
        </p:nvGrpSpPr>
        <p:grpSpPr>
          <a:xfrm>
            <a:off x="6321981" y="982567"/>
            <a:ext cx="5646735" cy="3890795"/>
            <a:chOff x="6545265" y="2332902"/>
            <a:chExt cx="5646735" cy="389079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/>
            <a:srcRect t="49696" r="18428"/>
            <a:stretch/>
          </p:blipFill>
          <p:spPr>
            <a:xfrm>
              <a:off x="6545265" y="2674960"/>
              <a:ext cx="5628538" cy="3548737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10117394" y="2455448"/>
              <a:ext cx="2074606" cy="1998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 rot="19842150">
              <a:off x="9700525" y="2332902"/>
              <a:ext cx="1076324" cy="1796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9760950" y="6040236"/>
            <a:ext cx="243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Stamplfi</a:t>
            </a:r>
            <a:r>
              <a:rPr lang="it-IT" dirty="0" smtClean="0"/>
              <a:t> and </a:t>
            </a:r>
            <a:r>
              <a:rPr lang="it-IT" dirty="0" err="1" smtClean="0"/>
              <a:t>Borel</a:t>
            </a:r>
            <a:r>
              <a:rPr lang="it-IT" dirty="0" smtClean="0"/>
              <a:t> 2002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371600" y="1648047"/>
            <a:ext cx="882502" cy="659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0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40234" y="281170"/>
            <a:ext cx="1062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Oral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 </a:t>
            </a:r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contributions</a:t>
            </a:r>
            <a:endParaRPr lang="it-IT" sz="2400" b="1" i="0" dirty="0" smtClean="0">
              <a:solidFill>
                <a:srgbClr val="0C72B9"/>
              </a:solidFill>
              <a:effectLst/>
              <a:latin typeface="Open San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432331"/>
            <a:ext cx="12192000" cy="42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latin typeface="Open Sans"/>
              </a:rPr>
              <a:t>SSP 1.7 </a:t>
            </a:r>
            <a:r>
              <a:rPr lang="it-IT" sz="1400" b="1" dirty="0" smtClean="0">
                <a:latin typeface="Open Sans"/>
              </a:rPr>
              <a:t>/ TS6.13 </a:t>
            </a:r>
            <a:r>
              <a:rPr lang="it-IT" sz="1400" b="1" dirty="0" err="1" smtClean="0">
                <a:latin typeface="Open Sans"/>
              </a:rPr>
              <a:t>Reconstructing</a:t>
            </a:r>
            <a:r>
              <a:rPr lang="it-IT" sz="1400" b="1" dirty="0" smtClean="0">
                <a:latin typeface="Open Sans"/>
              </a:rPr>
              <a:t> </a:t>
            </a:r>
            <a:r>
              <a:rPr lang="it-IT" sz="1400" b="1" dirty="0" err="1">
                <a:latin typeface="Open Sans"/>
              </a:rPr>
              <a:t>paleogeography</a:t>
            </a:r>
            <a:r>
              <a:rPr lang="it-IT" sz="1400" b="1" dirty="0">
                <a:latin typeface="Open Sans"/>
              </a:rPr>
              <a:t> and </a:t>
            </a:r>
            <a:r>
              <a:rPr lang="it-IT" sz="1400" b="1" dirty="0" err="1">
                <a:latin typeface="Open Sans"/>
              </a:rPr>
              <a:t>evolution</a:t>
            </a:r>
            <a:r>
              <a:rPr lang="it-IT" sz="1400" b="1" dirty="0">
                <a:latin typeface="Open Sans"/>
              </a:rPr>
              <a:t> of the Western </a:t>
            </a:r>
            <a:r>
              <a:rPr lang="it-IT" sz="1400" b="1" dirty="0" err="1">
                <a:latin typeface="Open Sans"/>
              </a:rPr>
              <a:t>Mediterranean</a:t>
            </a:r>
            <a:r>
              <a:rPr lang="it-IT" sz="1400" b="1" dirty="0">
                <a:latin typeface="Open Sans"/>
              </a:rPr>
              <a:t> </a:t>
            </a:r>
            <a:r>
              <a:rPr lang="it-IT" sz="1400" b="1" dirty="0" smtClean="0">
                <a:latin typeface="Open Sans"/>
              </a:rPr>
              <a:t>area from </a:t>
            </a:r>
            <a:r>
              <a:rPr lang="it-IT" sz="1400" b="1" dirty="0" err="1">
                <a:latin typeface="Open Sans"/>
              </a:rPr>
              <a:t>Variscan</a:t>
            </a:r>
            <a:r>
              <a:rPr lang="it-IT" sz="1400" b="1" dirty="0">
                <a:latin typeface="Open Sans"/>
              </a:rPr>
              <a:t> to </a:t>
            </a:r>
            <a:r>
              <a:rPr lang="it-IT" sz="1400" b="1" dirty="0" err="1" smtClean="0">
                <a:latin typeface="Open Sans"/>
              </a:rPr>
              <a:t>Present</a:t>
            </a:r>
            <a:r>
              <a:rPr lang="it-IT" sz="1400" b="1" dirty="0" smtClean="0">
                <a:latin typeface="Open Sans"/>
              </a:rPr>
              <a:t> </a:t>
            </a:r>
            <a:endParaRPr lang="it-IT" sz="1400" dirty="0">
              <a:latin typeface="Open San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6469" r="13684" b="5975"/>
          <a:stretch/>
        </p:blipFill>
        <p:spPr>
          <a:xfrm>
            <a:off x="1475873" y="3073861"/>
            <a:ext cx="7228042" cy="31821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19450" r="14316" b="32369"/>
          <a:stretch/>
        </p:blipFill>
        <p:spPr>
          <a:xfrm>
            <a:off x="1475873" y="804390"/>
            <a:ext cx="7175154" cy="22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40234" y="281170"/>
            <a:ext cx="1062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Oral</a:t>
            </a:r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 </a:t>
            </a:r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contributions</a:t>
            </a:r>
            <a:endParaRPr lang="it-IT" sz="2400" b="1" i="0" dirty="0" smtClean="0">
              <a:solidFill>
                <a:srgbClr val="0C72B9"/>
              </a:solidFill>
              <a:effectLst/>
              <a:latin typeface="Open San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432331"/>
            <a:ext cx="12192000" cy="42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latin typeface="Open Sans"/>
              </a:rPr>
              <a:t>SSP 1.7 </a:t>
            </a:r>
            <a:r>
              <a:rPr lang="it-IT" sz="1400" b="1" dirty="0" smtClean="0">
                <a:latin typeface="Open Sans"/>
              </a:rPr>
              <a:t>/ TS6.13 </a:t>
            </a:r>
            <a:r>
              <a:rPr lang="it-IT" sz="1400" b="1" dirty="0" err="1" smtClean="0">
                <a:latin typeface="Open Sans"/>
              </a:rPr>
              <a:t>Reconstructing</a:t>
            </a:r>
            <a:r>
              <a:rPr lang="it-IT" sz="1400" b="1" dirty="0" smtClean="0">
                <a:latin typeface="Open Sans"/>
              </a:rPr>
              <a:t> </a:t>
            </a:r>
            <a:r>
              <a:rPr lang="it-IT" sz="1400" b="1" dirty="0" err="1">
                <a:latin typeface="Open Sans"/>
              </a:rPr>
              <a:t>paleogeography</a:t>
            </a:r>
            <a:r>
              <a:rPr lang="it-IT" sz="1400" b="1" dirty="0">
                <a:latin typeface="Open Sans"/>
              </a:rPr>
              <a:t> and </a:t>
            </a:r>
            <a:r>
              <a:rPr lang="it-IT" sz="1400" b="1" dirty="0" err="1">
                <a:latin typeface="Open Sans"/>
              </a:rPr>
              <a:t>evolution</a:t>
            </a:r>
            <a:r>
              <a:rPr lang="it-IT" sz="1400" b="1" dirty="0">
                <a:latin typeface="Open Sans"/>
              </a:rPr>
              <a:t> of the Western </a:t>
            </a:r>
            <a:r>
              <a:rPr lang="it-IT" sz="1400" b="1" dirty="0" err="1">
                <a:latin typeface="Open Sans"/>
              </a:rPr>
              <a:t>Mediterranean</a:t>
            </a:r>
            <a:r>
              <a:rPr lang="it-IT" sz="1400" b="1" dirty="0">
                <a:latin typeface="Open Sans"/>
              </a:rPr>
              <a:t> </a:t>
            </a:r>
            <a:r>
              <a:rPr lang="it-IT" sz="1400" b="1" dirty="0" smtClean="0">
                <a:latin typeface="Open Sans"/>
              </a:rPr>
              <a:t>area from </a:t>
            </a:r>
            <a:r>
              <a:rPr lang="it-IT" sz="1400" b="1" dirty="0" err="1">
                <a:latin typeface="Open Sans"/>
              </a:rPr>
              <a:t>Variscan</a:t>
            </a:r>
            <a:r>
              <a:rPr lang="it-IT" sz="1400" b="1" dirty="0">
                <a:latin typeface="Open Sans"/>
              </a:rPr>
              <a:t> to </a:t>
            </a:r>
            <a:r>
              <a:rPr lang="it-IT" sz="1400" b="1" dirty="0" err="1" smtClean="0">
                <a:latin typeface="Open Sans"/>
              </a:rPr>
              <a:t>Present</a:t>
            </a:r>
            <a:r>
              <a:rPr lang="it-IT" sz="1400" b="1" dirty="0" smtClean="0">
                <a:latin typeface="Open Sans"/>
              </a:rPr>
              <a:t> </a:t>
            </a:r>
            <a:endParaRPr lang="it-IT" sz="1400" dirty="0">
              <a:latin typeface="Open San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6469" r="13684" b="5975"/>
          <a:stretch/>
        </p:blipFill>
        <p:spPr>
          <a:xfrm>
            <a:off x="1475873" y="3073861"/>
            <a:ext cx="7228042" cy="31821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19450" r="14316" b="32369"/>
          <a:stretch/>
        </p:blipFill>
        <p:spPr>
          <a:xfrm>
            <a:off x="1475873" y="804390"/>
            <a:ext cx="7175154" cy="2269471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046712" y="5758669"/>
            <a:ext cx="1334116" cy="497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046712" y="3918971"/>
            <a:ext cx="1334116" cy="497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1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052" t="16924" r="12632" b="5228"/>
          <a:stretch/>
        </p:blipFill>
        <p:spPr>
          <a:xfrm>
            <a:off x="1101406" y="804390"/>
            <a:ext cx="9703313" cy="54255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40234" y="281170"/>
            <a:ext cx="1062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Special </a:t>
            </a:r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Issue</a:t>
            </a:r>
            <a:endParaRPr lang="it-IT" sz="2400" b="1" i="0" dirty="0" smtClean="0">
              <a:solidFill>
                <a:srgbClr val="0C72B9"/>
              </a:solidFill>
              <a:effectLst/>
              <a:latin typeface="Open San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432331"/>
            <a:ext cx="12192000" cy="42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latin typeface="Open Sans"/>
              </a:rPr>
              <a:t>SSP 1.7 </a:t>
            </a:r>
            <a:r>
              <a:rPr lang="it-IT" sz="1400" b="1" dirty="0" smtClean="0">
                <a:latin typeface="Open Sans"/>
              </a:rPr>
              <a:t>/ TS6.13 </a:t>
            </a:r>
            <a:r>
              <a:rPr lang="it-IT" sz="1400" b="1" dirty="0" err="1" smtClean="0">
                <a:latin typeface="Open Sans"/>
              </a:rPr>
              <a:t>Reconstructing</a:t>
            </a:r>
            <a:r>
              <a:rPr lang="it-IT" sz="1400" b="1" dirty="0" smtClean="0">
                <a:latin typeface="Open Sans"/>
              </a:rPr>
              <a:t> </a:t>
            </a:r>
            <a:r>
              <a:rPr lang="it-IT" sz="1400" b="1" dirty="0" err="1">
                <a:latin typeface="Open Sans"/>
              </a:rPr>
              <a:t>paleogeography</a:t>
            </a:r>
            <a:r>
              <a:rPr lang="it-IT" sz="1400" b="1" dirty="0">
                <a:latin typeface="Open Sans"/>
              </a:rPr>
              <a:t> and </a:t>
            </a:r>
            <a:r>
              <a:rPr lang="it-IT" sz="1400" b="1" dirty="0" err="1">
                <a:latin typeface="Open Sans"/>
              </a:rPr>
              <a:t>evolution</a:t>
            </a:r>
            <a:r>
              <a:rPr lang="it-IT" sz="1400" b="1" dirty="0">
                <a:latin typeface="Open Sans"/>
              </a:rPr>
              <a:t> of the Western </a:t>
            </a:r>
            <a:r>
              <a:rPr lang="it-IT" sz="1400" b="1" dirty="0" err="1">
                <a:latin typeface="Open Sans"/>
              </a:rPr>
              <a:t>Mediterranean</a:t>
            </a:r>
            <a:r>
              <a:rPr lang="it-IT" sz="1400" b="1" dirty="0">
                <a:latin typeface="Open Sans"/>
              </a:rPr>
              <a:t> </a:t>
            </a:r>
            <a:r>
              <a:rPr lang="it-IT" sz="1400" b="1" dirty="0" smtClean="0">
                <a:latin typeface="Open Sans"/>
              </a:rPr>
              <a:t>area from </a:t>
            </a:r>
            <a:r>
              <a:rPr lang="it-IT" sz="1400" b="1" dirty="0" err="1">
                <a:latin typeface="Open Sans"/>
              </a:rPr>
              <a:t>Variscan</a:t>
            </a:r>
            <a:r>
              <a:rPr lang="it-IT" sz="1400" b="1" dirty="0">
                <a:latin typeface="Open Sans"/>
              </a:rPr>
              <a:t> to </a:t>
            </a:r>
            <a:r>
              <a:rPr lang="it-IT" sz="1400" b="1" dirty="0" err="1" smtClean="0">
                <a:latin typeface="Open Sans"/>
              </a:rPr>
              <a:t>Present</a:t>
            </a:r>
            <a:r>
              <a:rPr lang="it-IT" sz="1400" b="1" dirty="0" smtClean="0">
                <a:latin typeface="Open Sans"/>
              </a:rPr>
              <a:t> </a:t>
            </a:r>
            <a:endParaRPr lang="it-IT" sz="1400" dirty="0">
              <a:latin typeface="Open San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74563" y="6146449"/>
            <a:ext cx="421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https://www.advances-in-geosciences.net/</a:t>
            </a:r>
          </a:p>
        </p:txBody>
      </p:sp>
    </p:spTree>
    <p:extLst>
      <p:ext uri="{BB962C8B-B14F-4D97-AF65-F5344CB8AC3E}">
        <p14:creationId xmlns:p14="http://schemas.microsoft.com/office/powerpoint/2010/main" val="13321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052" t="16924" r="12632" b="5228"/>
          <a:stretch/>
        </p:blipFill>
        <p:spPr>
          <a:xfrm>
            <a:off x="1101406" y="804390"/>
            <a:ext cx="9703313" cy="54255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40234" y="281170"/>
            <a:ext cx="1062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C72B9"/>
                </a:solidFill>
                <a:latin typeface="Open Sans"/>
              </a:rPr>
              <a:t>Special </a:t>
            </a:r>
            <a:r>
              <a:rPr lang="it-IT" sz="2800" b="1" dirty="0" err="1" smtClean="0">
                <a:solidFill>
                  <a:srgbClr val="0C72B9"/>
                </a:solidFill>
                <a:latin typeface="Open Sans"/>
              </a:rPr>
              <a:t>Issue</a:t>
            </a:r>
            <a:endParaRPr lang="it-IT" sz="2400" b="1" i="0" dirty="0" smtClean="0">
              <a:solidFill>
                <a:srgbClr val="0C72B9"/>
              </a:solidFill>
              <a:effectLst/>
              <a:latin typeface="Open San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432331"/>
            <a:ext cx="12192000" cy="42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latin typeface="Open Sans"/>
              </a:rPr>
              <a:t>SSP 1.7 </a:t>
            </a:r>
            <a:r>
              <a:rPr lang="it-IT" sz="1400" b="1" dirty="0" smtClean="0">
                <a:latin typeface="Open Sans"/>
              </a:rPr>
              <a:t>/ TS6.13 </a:t>
            </a:r>
            <a:r>
              <a:rPr lang="it-IT" sz="1400" b="1" dirty="0" err="1" smtClean="0">
                <a:latin typeface="Open Sans"/>
              </a:rPr>
              <a:t>Reconstructing</a:t>
            </a:r>
            <a:r>
              <a:rPr lang="it-IT" sz="1400" b="1" dirty="0" smtClean="0">
                <a:latin typeface="Open Sans"/>
              </a:rPr>
              <a:t> </a:t>
            </a:r>
            <a:r>
              <a:rPr lang="it-IT" sz="1400" b="1" dirty="0" err="1">
                <a:latin typeface="Open Sans"/>
              </a:rPr>
              <a:t>paleogeography</a:t>
            </a:r>
            <a:r>
              <a:rPr lang="it-IT" sz="1400" b="1" dirty="0">
                <a:latin typeface="Open Sans"/>
              </a:rPr>
              <a:t> and </a:t>
            </a:r>
            <a:r>
              <a:rPr lang="it-IT" sz="1400" b="1" dirty="0" err="1">
                <a:latin typeface="Open Sans"/>
              </a:rPr>
              <a:t>evolution</a:t>
            </a:r>
            <a:r>
              <a:rPr lang="it-IT" sz="1400" b="1" dirty="0">
                <a:latin typeface="Open Sans"/>
              </a:rPr>
              <a:t> of the Western </a:t>
            </a:r>
            <a:r>
              <a:rPr lang="it-IT" sz="1400" b="1" dirty="0" err="1">
                <a:latin typeface="Open Sans"/>
              </a:rPr>
              <a:t>Mediterranean</a:t>
            </a:r>
            <a:r>
              <a:rPr lang="it-IT" sz="1400" b="1" dirty="0">
                <a:latin typeface="Open Sans"/>
              </a:rPr>
              <a:t> </a:t>
            </a:r>
            <a:r>
              <a:rPr lang="it-IT" sz="1400" b="1" dirty="0" smtClean="0">
                <a:latin typeface="Open Sans"/>
              </a:rPr>
              <a:t>area from </a:t>
            </a:r>
            <a:r>
              <a:rPr lang="it-IT" sz="1400" b="1" dirty="0" err="1">
                <a:latin typeface="Open Sans"/>
              </a:rPr>
              <a:t>Variscan</a:t>
            </a:r>
            <a:r>
              <a:rPr lang="it-IT" sz="1400" b="1" dirty="0">
                <a:latin typeface="Open Sans"/>
              </a:rPr>
              <a:t> to </a:t>
            </a:r>
            <a:r>
              <a:rPr lang="it-IT" sz="1400" b="1" dirty="0" err="1" smtClean="0">
                <a:latin typeface="Open Sans"/>
              </a:rPr>
              <a:t>Present</a:t>
            </a:r>
            <a:r>
              <a:rPr lang="it-IT" sz="1400" b="1" dirty="0" smtClean="0">
                <a:latin typeface="Open Sans"/>
              </a:rPr>
              <a:t> </a:t>
            </a:r>
            <a:endParaRPr lang="it-IT" sz="1400" dirty="0">
              <a:latin typeface="Open San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74563" y="6146449"/>
            <a:ext cx="421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https://www.advances-in-geosciences.net/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11728" y="3952875"/>
            <a:ext cx="5936848" cy="609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260649" y="4009028"/>
            <a:ext cx="1334116" cy="497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/>
          <p:cNvCxnSpPr/>
          <p:nvPr/>
        </p:nvCxnSpPr>
        <p:spPr>
          <a:xfrm>
            <a:off x="1889760" y="4462777"/>
            <a:ext cx="14369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Gaia Siravo</dc:creator>
  <cp:lastModifiedBy>Gaia Siravo</cp:lastModifiedBy>
  <cp:revision>8</cp:revision>
  <dcterms:created xsi:type="dcterms:W3CDTF">2023-04-22T18:35:10Z</dcterms:created>
  <dcterms:modified xsi:type="dcterms:W3CDTF">2023-04-25T08:20:36Z</dcterms:modified>
</cp:coreProperties>
</file>