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2803763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E1F3FF"/>
    <a:srgbClr val="EBF9FF"/>
    <a:srgbClr val="F6F6E9"/>
    <a:srgbClr val="CCFFCC"/>
    <a:srgbClr val="D4D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26" autoAdjust="0"/>
  </p:normalViewPr>
  <p:slideViewPr>
    <p:cSldViewPr snapToGrid="0">
      <p:cViewPr>
        <p:scale>
          <a:sx n="30" d="100"/>
          <a:sy n="30" d="100"/>
        </p:scale>
        <p:origin x="-7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9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91910-F8F2-4FA8-91E3-F2BAB95A6DDE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307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3C48-C65E-4C52-8DE3-48957ECA5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1pPr>
    <a:lvl2pPr marL="54594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2pPr>
    <a:lvl3pPr marL="109188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3pPr>
    <a:lvl4pPr marL="163782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4pPr>
    <a:lvl5pPr marL="218377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5pPr>
    <a:lvl6pPr marL="272971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565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159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754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3463" y="1243013"/>
            <a:ext cx="4730750" cy="3346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3C48-C65E-4C52-8DE3-48957ECA5C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7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0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4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45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95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3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6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8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16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407A-3B72-4DEB-B01A-4F6BB463DCA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F910D-31B0-491A-97F3-9416909DDF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6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A8A8A2F-F4BC-7DA9-14FA-F88D81E28C09}"/>
              </a:ext>
            </a:extLst>
          </p:cNvPr>
          <p:cNvGrpSpPr/>
          <p:nvPr/>
        </p:nvGrpSpPr>
        <p:grpSpPr>
          <a:xfrm>
            <a:off x="0" y="27138086"/>
            <a:ext cx="42803763" cy="3137127"/>
            <a:chOff x="0" y="7576457"/>
            <a:chExt cx="14107886" cy="8523514"/>
          </a:xfrm>
          <a:solidFill>
            <a:srgbClr val="E1F3FF"/>
          </a:solidFill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1091B4B-AD89-23ED-8838-7687479AAC2D}"/>
                </a:ext>
              </a:extLst>
            </p:cNvPr>
            <p:cNvSpPr/>
            <p:nvPr/>
          </p:nvSpPr>
          <p:spPr>
            <a:xfrm>
              <a:off x="0" y="7576457"/>
              <a:ext cx="14107886" cy="852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71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60B58C4-AEED-FC73-FECC-35C85B672E95}"/>
                </a:ext>
              </a:extLst>
            </p:cNvPr>
            <p:cNvSpPr txBox="1"/>
            <p:nvPr/>
          </p:nvSpPr>
          <p:spPr>
            <a:xfrm>
              <a:off x="0" y="7737884"/>
              <a:ext cx="2906176" cy="256886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References &amp; Acknowledgements</a:t>
              </a:r>
              <a:endPara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1FD9FD9F-07D4-7966-0BF3-25F368569924}"/>
              </a:ext>
            </a:extLst>
          </p:cNvPr>
          <p:cNvSpPr/>
          <p:nvPr/>
        </p:nvSpPr>
        <p:spPr>
          <a:xfrm>
            <a:off x="0" y="0"/>
            <a:ext cx="42803763" cy="6139543"/>
          </a:xfrm>
          <a:prstGeom prst="rect">
            <a:avLst/>
          </a:prstGeom>
          <a:solidFill>
            <a:srgbClr val="E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D06E2ADD-49DD-4D95-62B7-949569447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/>
          <a:stretch/>
        </p:blipFill>
        <p:spPr>
          <a:xfrm>
            <a:off x="29293457" y="7110080"/>
            <a:ext cx="12964886" cy="10246805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CE2E478B-0BFF-7096-A502-EA402FF6F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0"/>
          <a:stretch/>
        </p:blipFill>
        <p:spPr>
          <a:xfrm>
            <a:off x="15283543" y="7385803"/>
            <a:ext cx="13680792" cy="10151083"/>
          </a:xfrm>
          <a:prstGeom prst="rect">
            <a:avLst/>
          </a:prstGeom>
        </p:spPr>
      </p:pic>
      <p:pic>
        <p:nvPicPr>
          <p:cNvPr id="80" name="Grafik 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39348EA-919D-5A5E-74B5-507F4D62F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04" y="16767433"/>
            <a:ext cx="12367317" cy="7888709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45F2EA07-DBFD-2F12-CADE-8AF6C9CF4ABB}"/>
              </a:ext>
            </a:extLst>
          </p:cNvPr>
          <p:cNvGrpSpPr/>
          <p:nvPr/>
        </p:nvGrpSpPr>
        <p:grpSpPr>
          <a:xfrm>
            <a:off x="391887" y="2449286"/>
            <a:ext cx="5061856" cy="3363685"/>
            <a:chOff x="0" y="3853541"/>
            <a:chExt cx="4963886" cy="3494315"/>
          </a:xfrm>
        </p:grpSpPr>
        <p:pic>
          <p:nvPicPr>
            <p:cNvPr id="4" name="Grafik 5">
              <a:extLst>
                <a:ext uri="{FF2B5EF4-FFF2-40B4-BE49-F238E27FC236}">
                  <a16:creationId xmlns:a16="http://schemas.microsoft.com/office/drawing/2014/main" id="{BB1B0AA8-FCE1-DBF2-3193-B272AF79C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4931229" cy="1632857"/>
            </a:xfrm>
            <a:prstGeom prst="rect">
              <a:avLst/>
            </a:prstGeom>
          </p:spPr>
        </p:pic>
        <p:pic>
          <p:nvPicPr>
            <p:cNvPr id="10" name="Grafik 62">
              <a:extLst>
                <a:ext uri="{FF2B5EF4-FFF2-40B4-BE49-F238E27FC236}">
                  <a16:creationId xmlns:a16="http://schemas.microsoft.com/office/drawing/2014/main" id="{71894586-B9FE-D817-33E2-6C107D01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3541"/>
              <a:ext cx="4963886" cy="15022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429" y="261257"/>
            <a:ext cx="33016371" cy="12409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 dirty="0">
                <a:latin typeface="arial" panose="020B0604020202020204" pitchFamily="34" charset="0"/>
              </a:rPr>
              <a:t>Phosphate</a:t>
            </a:r>
            <a:r>
              <a:rPr lang="en-US" altLang="zh-CN" sz="7200" b="1" dirty="0">
                <a:latin typeface="arial" panose="020B0604020202020204" pitchFamily="34" charset="0"/>
              </a:rPr>
              <a:t> pools and oxygen signature in the hyper-arid Atacama Desert</a:t>
            </a:r>
            <a:endParaRPr lang="zh-CN" altLang="zh-CN" sz="7200" kern="1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6424" y="1600200"/>
            <a:ext cx="30805006" cy="11429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de-DE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Xiaolei Sun</a:t>
            </a:r>
            <a:r>
              <a:rPr lang="de-DE" altLang="zh-CN" sz="4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de-DE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,Wulf Amelong</a:t>
            </a:r>
            <a:r>
              <a:rPr lang="de-DE" altLang="zh-CN" sz="4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de-DE" altLang="zh-CN" sz="4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, Janek Walk</a:t>
            </a:r>
            <a:r>
              <a:rPr lang="de-DE" altLang="zh-CN" sz="4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de-DE" altLang="zh-CN" sz="4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GB" altLang="zh-CN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Ramona M</a:t>
            </a:r>
            <a:r>
              <a:rPr lang="en-US" altLang="zh-CN" sz="4400" kern="100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altLang="zh-CN" sz="4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rchen</a:t>
            </a:r>
            <a:r>
              <a:rPr lang="en-US" altLang="zh-CN" sz="4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sz="4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, Federica </a:t>
            </a:r>
            <a:r>
              <a:rPr lang="en-US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Tamburini</a:t>
            </a:r>
            <a:r>
              <a:rPr lang="en-US" altLang="zh-CN" sz="4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de-DE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Erwin Klumpp</a:t>
            </a:r>
            <a:r>
              <a:rPr lang="de-DE" altLang="zh-CN" sz="4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de-DE" altLang="zh-CN" sz="4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Roland Bol</a:t>
            </a:r>
            <a:r>
              <a:rPr lang="de-DE" altLang="zh-CN" sz="4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1,5</a:t>
            </a:r>
            <a:endParaRPr lang="zh-CN" altLang="zh-CN" sz="4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127" y="2851507"/>
            <a:ext cx="2705741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Institute of Bio- and Geosciences, 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Agrosphere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(IBG-3), 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Forschungszentrum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Jülich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52425, 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Jülich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Germany</a:t>
            </a:r>
          </a:p>
          <a:p>
            <a:pPr algn="just">
              <a:lnSpc>
                <a:spcPct val="150000"/>
              </a:lnSpc>
            </a:pPr>
            <a:r>
              <a:rPr lang="en-U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Institute of Crop Science and Resource Conservation (INRES)-Soil Science and Soil Ecology, Rheinische Friedrich-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Wilhelms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-University Bonn, 53115 Bonn, Germany</a:t>
            </a:r>
            <a:endParaRPr lang="zh-CN" altLang="zh-CN" sz="2857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Department of Geography and Regional Research, University of Vienna, 1010 Vienna, Austria</a:t>
            </a:r>
          </a:p>
          <a:p>
            <a:pPr algn="just">
              <a:lnSpc>
                <a:spcPct val="150000"/>
              </a:lnSpc>
            </a:pPr>
            <a:r>
              <a:rPr lang="en-U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Institute of Agricultural Sciences, ETH Zürich, </a:t>
            </a:r>
            <a:r>
              <a:rPr lang="en-US" altLang="zh-CN" sz="2857" kern="1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Eschikon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33, 8315 Lindau, Switzerland</a:t>
            </a:r>
            <a:r>
              <a:rPr lang="en-U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altLang="zh-CN" sz="2857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 </a:t>
            </a:r>
            <a:r>
              <a:rPr lang="en-US" altLang="zh-CN" sz="2857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School of Natural Sciences, Environment Centre Wales, Bangor University, Bangor, United Kingdom.</a:t>
            </a:r>
            <a:endParaRPr lang="zh-CN" altLang="zh-CN" sz="2857" kern="1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D8B1621-5CA4-4153-9BAC-554EBFD0DA53}"/>
              </a:ext>
            </a:extLst>
          </p:cNvPr>
          <p:cNvSpPr txBox="1"/>
          <p:nvPr/>
        </p:nvSpPr>
        <p:spPr>
          <a:xfrm>
            <a:off x="18385970" y="27856467"/>
            <a:ext cx="1995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algn="just"/>
            <a:r>
              <a:rPr lang="en-US" altLang="zh-CN" sz="2400" kern="1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de-AT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Tamburini, F., et al., 2010. 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 method for the analysis of the δ</a:t>
            </a:r>
            <a:r>
              <a:rPr lang="en-US" altLang="zh-CN" sz="2400" kern="1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 of inorganic phosphate extracted from soils with HCl. European Journal of Soil Science, 61, 1025‒1032.</a:t>
            </a:r>
            <a:r>
              <a:rPr lang="en-GB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2) Chang &amp; Blake, 2015. Precise calibration of equilibrium oxygen isotope fractionations between dissolved phosphate and water from 3 to 37℃.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Geochemica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et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Cosmochimica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Acta, 150, 314‒329. (3) Houston, J., 2006. Variability of precipitation in the Atacama desert: Its causes and hydrological impact. International Journal of Climatology, 26, 2181‒2198. (4)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Zomer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R.J., Xu, J.,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Trabucco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A., 2022. Version 3 of the Global Aridity Index and Potential Evapotranspiration Database. Scientific Data 9, 409.</a:t>
            </a:r>
            <a:endParaRPr lang="zh-CN" altLang="zh-CN" sz="2400" kern="1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154CF27-E857-5B54-622C-473FD93D04C6}"/>
              </a:ext>
            </a:extLst>
          </p:cNvPr>
          <p:cNvSpPr txBox="1"/>
          <p:nvPr/>
        </p:nvSpPr>
        <p:spPr>
          <a:xfrm>
            <a:off x="5845628" y="28346324"/>
            <a:ext cx="11919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thank </a:t>
            </a:r>
            <a:r>
              <a:rPr lang="en-GB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Giese (University of Bonn) and Eva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Lehndroff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(Department Soil Ecology, University of Bayreuth) for support with the sampling, thank Ye Wang (University of Bonn) and Sara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L.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Bauke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(University of Bonn)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support with Hedley sequential fractionation analysis and </a:t>
            </a:r>
            <a:r>
              <a:rPr lang="en-US" altLang="zh-CN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HCl-P </a:t>
            </a:r>
            <a:r>
              <a:rPr lang="en-US" altLang="zh-CN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analysis</a:t>
            </a:r>
            <a:r>
              <a:rPr lang="en-US" altLang="zh-CN" sz="2400" kern="100" baseline="-25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DC84BB-7B30-8F28-9AAD-5EA1D549A8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829" y="489857"/>
            <a:ext cx="4079934" cy="54864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AE41FC4-0500-B76A-FE00-13C99A365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1" y="1740579"/>
            <a:ext cx="4268335" cy="426833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37DD3A6-BF76-7421-8915-58028963C72C}"/>
              </a:ext>
            </a:extLst>
          </p:cNvPr>
          <p:cNvGrpSpPr/>
          <p:nvPr/>
        </p:nvGrpSpPr>
        <p:grpSpPr>
          <a:xfrm>
            <a:off x="261256" y="391886"/>
            <a:ext cx="5388429" cy="1926771"/>
            <a:chOff x="0" y="3383280"/>
            <a:chExt cx="7639348" cy="2103120"/>
          </a:xfrm>
        </p:grpSpPr>
        <p:pic>
          <p:nvPicPr>
            <p:cNvPr id="18" name="图片 17" descr="图片包含 徽标&#10;&#10;描述已自动生成">
              <a:extLst>
                <a:ext uri="{FF2B5EF4-FFF2-40B4-BE49-F238E27FC236}">
                  <a16:creationId xmlns:a16="http://schemas.microsoft.com/office/drawing/2014/main" id="{A463DC0C-199B-0519-0A03-0D060DE1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3280"/>
              <a:ext cx="7639348" cy="2100639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1DDDF4D-DC1A-8F3A-CCEA-94AE2153DBF1}"/>
                </a:ext>
              </a:extLst>
            </p:cNvPr>
            <p:cNvSpPr/>
            <p:nvPr/>
          </p:nvSpPr>
          <p:spPr>
            <a:xfrm>
              <a:off x="6283693" y="5257800"/>
              <a:ext cx="132588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0660E74E-B841-9C8F-EB7D-984A662C19D5}"/>
              </a:ext>
            </a:extLst>
          </p:cNvPr>
          <p:cNvSpPr txBox="1"/>
          <p:nvPr/>
        </p:nvSpPr>
        <p:spPr>
          <a:xfrm>
            <a:off x="15936685" y="6400801"/>
            <a:ext cx="26867077" cy="7837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E6445A5-14FF-60DC-F5D8-BF92FD28D1EF}"/>
              </a:ext>
            </a:extLst>
          </p:cNvPr>
          <p:cNvSpPr txBox="1"/>
          <p:nvPr/>
        </p:nvSpPr>
        <p:spPr>
          <a:xfrm>
            <a:off x="15773399" y="24198940"/>
            <a:ext cx="27030363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DFBFA90-C10D-0A1B-F680-A77F603EA0EB}"/>
              </a:ext>
            </a:extLst>
          </p:cNvPr>
          <p:cNvSpPr txBox="1"/>
          <p:nvPr/>
        </p:nvSpPr>
        <p:spPr>
          <a:xfrm>
            <a:off x="-1" y="6400801"/>
            <a:ext cx="15120000" cy="79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16">
            <a:extLst>
              <a:ext uri="{FF2B5EF4-FFF2-40B4-BE49-F238E27FC236}">
                <a16:creationId xmlns:a16="http://schemas.microsoft.com/office/drawing/2014/main" id="{8F84F6D0-CE67-F08E-ECCE-F39645B9C59E}"/>
              </a:ext>
            </a:extLst>
          </p:cNvPr>
          <p:cNvSpPr txBox="1"/>
          <p:nvPr/>
        </p:nvSpPr>
        <p:spPr>
          <a:xfrm>
            <a:off x="228895" y="7267866"/>
            <a:ext cx="144079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Background</a:t>
            </a:r>
            <a:endParaRPr 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宋体" panose="02010600030101010101" pitchFamily="2" charset="-122"/>
              </a:rPr>
              <a:t>The Atacama Desert,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宋体" panose="02010600030101010101" pitchFamily="2" charset="-122"/>
              </a:rPr>
              <a:t>one of the oldest and most arid deserts on Earth, usually serves as an analogue for Mars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宋体" panose="02010600030101010101" pitchFamily="2" charset="-122"/>
              </a:rPr>
              <a:t>.</a:t>
            </a:r>
            <a:endParaRPr 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0" indent="-457200" algn="just">
              <a:buClr>
                <a:srgbClr val="0072BC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宋体" panose="02010600030101010101" pitchFamily="2" charset="-122"/>
              </a:rPr>
              <a:t>Transient episodes of increased water availability (infrequent inland fog and sporadic rainfall) leave long-lasting traces in the harsh conditions.</a:t>
            </a:r>
            <a:endParaRPr 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宋体" panose="02010600030101010101" pitchFamily="2" charset="-122"/>
              </a:rPr>
              <a:t>The distinct trend of chemical and microbiological soil properties usually serves as proxies to decipher the effect of climate on pedogenic processes</a:t>
            </a:r>
          </a:p>
          <a:p>
            <a:pPr lvl="0" algn="just">
              <a:tabLst>
                <a:tab pos="457200" algn="l"/>
              </a:tabLst>
            </a:pPr>
            <a:endParaRPr 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lang="en-US" sz="3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Hypotheses</a:t>
            </a:r>
            <a:endParaRPr 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The biogeochemical P transformation would (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) change along with the large-scale aridity gradient and (ii) locally be affected by the scarce presence of plants within the extreme water-limited environment.</a:t>
            </a:r>
            <a:endParaRPr 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52FED70-D183-5C01-D912-C95B6C0F2EED}"/>
              </a:ext>
            </a:extLst>
          </p:cNvPr>
          <p:cNvSpPr txBox="1"/>
          <p:nvPr/>
        </p:nvSpPr>
        <p:spPr>
          <a:xfrm>
            <a:off x="0" y="13458425"/>
            <a:ext cx="15120000" cy="792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Methods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60C2BD44-AD86-1E46-4C03-D73E2BC9C8C8}"/>
              </a:ext>
            </a:extLst>
          </p:cNvPr>
          <p:cNvSpPr txBox="1"/>
          <p:nvPr/>
        </p:nvSpPr>
        <p:spPr>
          <a:xfrm>
            <a:off x="0" y="14091265"/>
            <a:ext cx="15265704" cy="28263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Samples were taken from 9 elevations with 0-10 cm (</a:t>
            </a:r>
            <a:r>
              <a:rPr lang="en-US" altLang="zh-CN" sz="32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Fig. 1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 samples per site: N1-N3 near the plant (0-10 cm), F1-F3 more &gt;1 m away</a:t>
            </a:r>
          </a:p>
          <a:p>
            <a:pPr marL="457200" indent="-457200" algn="just"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Hedley sequential 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 fractionation was undertaken</a:t>
            </a:r>
          </a:p>
          <a:p>
            <a:pPr marL="457200" indent="-457200" algn="just"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</a:t>
            </a:r>
            <a:r>
              <a:rPr lang="en-US" altLang="zh-CN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oxygen isotope values of HCl-extractable P</a:t>
            </a:r>
            <a:r>
              <a:rPr lang="en-US" altLang="zh-CN" sz="32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(δ</a:t>
            </a:r>
            <a:r>
              <a:rPr lang="en-US" altLang="zh-CN" sz="32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32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HCl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32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Pi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were tested </a:t>
            </a:r>
            <a:r>
              <a:rPr lang="en-US" altLang="zh-CN" sz="32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en-US" altLang="zh-CN" sz="32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theoretical equilibrium range of δ</a:t>
            </a:r>
            <a:r>
              <a:rPr lang="en-US" altLang="zh-CN" sz="32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32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3200" i="1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was calculated</a:t>
            </a:r>
            <a:r>
              <a:rPr lang="en-US" altLang="zh-CN" sz="3200" baseline="30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lang="en-US" altLang="zh-CN" sz="32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CC2B299B-5E17-EF5C-5576-C31AECE06748}"/>
              </a:ext>
            </a:extLst>
          </p:cNvPr>
          <p:cNvSpPr txBox="1"/>
          <p:nvPr/>
        </p:nvSpPr>
        <p:spPr>
          <a:xfrm>
            <a:off x="228600" y="24754253"/>
            <a:ext cx="146957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Figure. 1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(a) Satellite imagery overview map of the Atacama Desert in northern Chile (USGS Landsat-8 false-</a:t>
            </a:r>
            <a:r>
              <a:rPr lang="en-US" altLang="zh-CN" sz="2400" kern="1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colour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[SWIR-2/SWIR-1/NIR] composite of scenes from 23/12/2016 to 21/04/2017); highlighted is the dry diagonal (blue dashed line) after Houston (2006)</a:t>
            </a:r>
            <a:r>
              <a:rPr lang="en-US" altLang="zh-CN" sz="2400" kern="1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 (b) Relief, precipitation, and vegetation along the </a:t>
            </a:r>
            <a:r>
              <a:rPr lang="en-US" altLang="zh-CN" sz="2400" kern="1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Paposo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kern="1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trnsect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in the southern central Atacama Desert. (c) W-E profiles of the high topography and Aridity Index after </a:t>
            </a:r>
            <a:r>
              <a:rPr lang="en-US" altLang="zh-CN" sz="2400" kern="1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Zomer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et al. (2022)</a:t>
            </a:r>
            <a:r>
              <a:rPr lang="en-US" altLang="zh-CN" sz="2400" kern="1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assessed along a 6 km wide swath profile (see central profile line in b) by calculating the 95th percentile of elevation and mean Aridity Index, respectively.</a:t>
            </a:r>
            <a:endParaRPr lang="zh-CN" altLang="zh-CN" sz="24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8A5BCD5-189C-76E9-C660-0221C6C00F76}"/>
              </a:ext>
            </a:extLst>
          </p:cNvPr>
          <p:cNvSpPr txBox="1"/>
          <p:nvPr/>
        </p:nvSpPr>
        <p:spPr>
          <a:xfrm>
            <a:off x="16426543" y="17504229"/>
            <a:ext cx="124097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Figure. 2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Concentration of different P pools extracted by sequential Hedley P fractionation method (mg kg</a:t>
            </a:r>
            <a:r>
              <a:rPr lang="en-US" altLang="zh-CN" sz="2400" kern="1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-1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 plotted against the distance to the coast at </a:t>
            </a:r>
            <a:r>
              <a:rPr lang="en-US" altLang="zh-CN" sz="2400" kern="1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Paposo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 N and F represent the samples taken near the plant (0-10 cm) and far from the plant (&gt;1 m), respectively. </a:t>
            </a:r>
            <a:r>
              <a:rPr lang="en-US" altLang="zh-CN" sz="24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Error bars indicate the standard deviation of the mean (n = 3). The content in (a) represents the inorganic P pool (Pi) extracted following the Hedley fractionation and the black solid line in (a) is the mono-exponential regression line between HCl-extracted inorganic P content and the distance to the coast without the site 17.3 km. </a:t>
            </a:r>
            <a:endParaRPr lang="zh-CN" altLang="zh-CN" sz="24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36A0298-070E-F330-A9C6-5A051D0CFABE}"/>
              </a:ext>
            </a:extLst>
          </p:cNvPr>
          <p:cNvSpPr txBox="1"/>
          <p:nvPr/>
        </p:nvSpPr>
        <p:spPr>
          <a:xfrm>
            <a:off x="29913943" y="17483435"/>
            <a:ext cx="122790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Figure. 4 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 of HCl-extractable Pi (δ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HCl-Pi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 values at the surface soils (0-10 cm) along the distance to coast in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Paposo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 The light orange area shows the equilibrium range of 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HCl-Pi 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calculated based on the 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 of rainfall (δ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). The blue area represents the equilibrium range of 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HCl-Pi 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calculated by the 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 of fog (δ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), which only applies to the sites affected by coastal fog (≤1100 m </a:t>
            </a:r>
            <a:r>
              <a:rPr lang="en-US" altLang="zh-CN" sz="2400" kern="1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a.s.l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). The black line is the mono-exponential regression line between δ</a:t>
            </a:r>
            <a:r>
              <a:rPr lang="en-US" altLang="zh-CN" sz="2400" kern="1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100" baseline="-25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HCl-Pi</a:t>
            </a:r>
            <a:r>
              <a:rPr lang="en-US" altLang="zh-CN" sz="2400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and the distance to the coast without the site 17.3 km.</a:t>
            </a:r>
            <a:endParaRPr lang="zh-CN" altLang="en-US" sz="2400" kern="1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0" name="文本框 16">
            <a:extLst>
              <a:ext uri="{FF2B5EF4-FFF2-40B4-BE49-F238E27FC236}">
                <a16:creationId xmlns:a16="http://schemas.microsoft.com/office/drawing/2014/main" id="{8F84F6D0-CE67-F08E-ECCE-F39645B9C59E}"/>
              </a:ext>
            </a:extLst>
          </p:cNvPr>
          <p:cNvSpPr txBox="1"/>
          <p:nvPr/>
        </p:nvSpPr>
        <p:spPr>
          <a:xfrm>
            <a:off x="16197944" y="20667546"/>
            <a:ext cx="26093057" cy="2281476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GB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elevated significantly with increasing distance to coast, mainly due to the lower depletion of primary mineral P</a:t>
            </a:r>
            <a:endParaRPr lang="zh-CN" sz="32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he δ</a:t>
            </a:r>
            <a:r>
              <a:rPr lang="en-US" sz="3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at the near-coastal site (2.3 km) within the equilibrium range of rainfall, indicating all Ca-P pool </a:t>
            </a:r>
            <a:r>
              <a:rPr lang="en-US" altLang="zh-CN" sz="320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was biological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sz="32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descending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δ</a:t>
            </a:r>
            <a:r>
              <a:rPr lang="en-US" sz="3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with distance away from the coast could be described by a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mono-exponential regression model.</a:t>
            </a:r>
            <a:endParaRPr lang="zh-CN" sz="32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Localised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plants showed no significant effect on the soil surface δ</a:t>
            </a:r>
            <a:r>
              <a:rPr lang="en-US" sz="3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HCl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lang="zh-CN" sz="32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87E9B467-6274-2F7F-7E24-80102B9404C6}"/>
              </a:ext>
            </a:extLst>
          </p:cNvPr>
          <p:cNvSpPr txBox="1"/>
          <p:nvPr/>
        </p:nvSpPr>
        <p:spPr>
          <a:xfrm>
            <a:off x="15887702" y="25426992"/>
            <a:ext cx="261420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site scale: </a:t>
            </a:r>
            <a:r>
              <a:rPr lang="en-US" altLang="zh-CN" sz="32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localised</a:t>
            </a: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plants had limited effect on P cycling</a:t>
            </a:r>
            <a:endParaRPr lang="en-GB" altLang="zh-CN" sz="3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just">
              <a:buClr>
                <a:srgbClr val="0072BC"/>
              </a:buClr>
              <a:tabLst>
                <a:tab pos="457200" algn="l"/>
              </a:tabLst>
            </a:pPr>
            <a:endParaRPr lang="en-US" altLang="zh-CN" sz="32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72BC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 landscape scale: soil surface </a:t>
            </a: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 cycling induced by physicochemical weathering and microbial activity was</a:t>
            </a: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controlled by water availability</a:t>
            </a:r>
            <a:r>
              <a:rPr lang="en-US" altLang="zh-CN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C453C2E-1DFD-CD46-3ECD-D7FD83C74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4" t="4736" r="1294" b="35290"/>
          <a:stretch/>
        </p:blipFill>
        <p:spPr>
          <a:xfrm>
            <a:off x="38951472" y="27268714"/>
            <a:ext cx="3493064" cy="3006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B0C437-ECE9-D7BD-38A4-41C38E6B8B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45768"/>
            <a:ext cx="2972594" cy="2229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089334B-A554-F02F-9057-0C6F454D0B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4" y="28093307"/>
            <a:ext cx="2909208" cy="2181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42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8915</TotalTime>
  <Words>952</Words>
  <Application>Microsoft Office PowerPoint</Application>
  <PresentationFormat>自定义</PresentationFormat>
  <Paragraphs>37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宋体</vt:lpstr>
      <vt:lpstr>Arial</vt:lpstr>
      <vt:lpstr>Arial</vt:lpstr>
      <vt:lpstr>Calibri</vt:lpstr>
      <vt:lpstr>Calibri Light</vt:lpstr>
      <vt:lpstr>Wingdings</vt:lpstr>
      <vt:lpstr>Office 主题​​</vt:lpstr>
      <vt:lpstr>Phosphate pools and oxygen signature in the hyper-arid Atacama Desert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fertilization leads to specific PLFA finger-prints in Chinese Hapludults soil</dc:title>
  <dc:creator>Qiqi Wang</dc:creator>
  <cp:lastModifiedBy>SUN Xiaolei</cp:lastModifiedBy>
  <cp:revision>165</cp:revision>
  <cp:lastPrinted>2020-02-03T08:56:22Z</cp:lastPrinted>
  <dcterms:created xsi:type="dcterms:W3CDTF">2020-01-14T11:47:12Z</dcterms:created>
  <dcterms:modified xsi:type="dcterms:W3CDTF">2023-04-25T08:03:09Z</dcterms:modified>
</cp:coreProperties>
</file>