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6" r:id="rId2"/>
    <p:sldId id="258" r:id="rId3"/>
    <p:sldId id="285" r:id="rId4"/>
    <p:sldId id="283" r:id="rId5"/>
    <p:sldId id="259" r:id="rId6"/>
    <p:sldId id="260" r:id="rId7"/>
    <p:sldId id="261" r:id="rId8"/>
    <p:sldId id="267" r:id="rId9"/>
    <p:sldId id="273" r:id="rId10"/>
    <p:sldId id="275" r:id="rId11"/>
    <p:sldId id="276"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F9FBE0-FA7B-4D5D-B434-4B4278EE209F}" v="6" dt="2023-04-24T09:59:22.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111" autoAdjust="0"/>
  </p:normalViewPr>
  <p:slideViewPr>
    <p:cSldViewPr snapToGrid="0">
      <p:cViewPr varScale="1">
        <p:scale>
          <a:sx n="56" d="100"/>
          <a:sy n="56" d="100"/>
        </p:scale>
        <p:origin x="1714"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Manzella" userId="ffdfbeef-8288-4242-8f86-855bd60e5b9c" providerId="ADAL" clId="{64F9FBE0-FA7B-4D5D-B434-4B4278EE209F}"/>
    <pc:docChg chg="custSel delSld modSld">
      <pc:chgData name="Irene Manzella" userId="ffdfbeef-8288-4242-8f86-855bd60e5b9c" providerId="ADAL" clId="{64F9FBE0-FA7B-4D5D-B434-4B4278EE209F}" dt="2023-04-24T10:05:34.522" v="21" actId="478"/>
      <pc:docMkLst>
        <pc:docMk/>
      </pc:docMkLst>
      <pc:sldChg chg="delSp modSp mod">
        <pc:chgData name="Irene Manzella" userId="ffdfbeef-8288-4242-8f86-855bd60e5b9c" providerId="ADAL" clId="{64F9FBE0-FA7B-4D5D-B434-4B4278EE209F}" dt="2023-04-24T10:05:34.522" v="21" actId="478"/>
        <pc:sldMkLst>
          <pc:docMk/>
          <pc:sldMk cId="1838972574" sldId="267"/>
        </pc:sldMkLst>
        <pc:spChg chg="del">
          <ac:chgData name="Irene Manzella" userId="ffdfbeef-8288-4242-8f86-855bd60e5b9c" providerId="ADAL" clId="{64F9FBE0-FA7B-4D5D-B434-4B4278EE209F}" dt="2023-04-24T09:59:22.868" v="17" actId="478"/>
          <ac:spMkLst>
            <pc:docMk/>
            <pc:sldMk cId="1838972574" sldId="267"/>
            <ac:spMk id="7" creationId="{00000000-0000-0000-0000-000000000000}"/>
          </ac:spMkLst>
        </pc:spChg>
        <pc:spChg chg="del">
          <ac:chgData name="Irene Manzella" userId="ffdfbeef-8288-4242-8f86-855bd60e5b9c" providerId="ADAL" clId="{64F9FBE0-FA7B-4D5D-B434-4B4278EE209F}" dt="2023-04-24T09:59:22.868" v="17" actId="478"/>
          <ac:spMkLst>
            <pc:docMk/>
            <pc:sldMk cId="1838972574" sldId="267"/>
            <ac:spMk id="8" creationId="{00000000-0000-0000-0000-000000000000}"/>
          </ac:spMkLst>
        </pc:spChg>
        <pc:spChg chg="del">
          <ac:chgData name="Irene Manzella" userId="ffdfbeef-8288-4242-8f86-855bd60e5b9c" providerId="ADAL" clId="{64F9FBE0-FA7B-4D5D-B434-4B4278EE209F}" dt="2023-04-24T09:59:22.868" v="17" actId="478"/>
          <ac:spMkLst>
            <pc:docMk/>
            <pc:sldMk cId="1838972574" sldId="267"/>
            <ac:spMk id="25" creationId="{00000000-0000-0000-0000-000000000000}"/>
          </ac:spMkLst>
        </pc:spChg>
        <pc:picChg chg="del">
          <ac:chgData name="Irene Manzella" userId="ffdfbeef-8288-4242-8f86-855bd60e5b9c" providerId="ADAL" clId="{64F9FBE0-FA7B-4D5D-B434-4B4278EE209F}" dt="2023-04-24T09:59:22.868" v="17" actId="478"/>
          <ac:picMkLst>
            <pc:docMk/>
            <pc:sldMk cId="1838972574" sldId="267"/>
            <ac:picMk id="9" creationId="{00000000-0000-0000-0000-000000000000}"/>
          </ac:picMkLst>
        </pc:picChg>
        <pc:picChg chg="del">
          <ac:chgData name="Irene Manzella" userId="ffdfbeef-8288-4242-8f86-855bd60e5b9c" providerId="ADAL" clId="{64F9FBE0-FA7B-4D5D-B434-4B4278EE209F}" dt="2023-04-24T09:59:22.868" v="17" actId="478"/>
          <ac:picMkLst>
            <pc:docMk/>
            <pc:sldMk cId="1838972574" sldId="267"/>
            <ac:picMk id="10" creationId="{00000000-0000-0000-0000-000000000000}"/>
          </ac:picMkLst>
        </pc:picChg>
        <pc:picChg chg="mod">
          <ac:chgData name="Irene Manzella" userId="ffdfbeef-8288-4242-8f86-855bd60e5b9c" providerId="ADAL" clId="{64F9FBE0-FA7B-4D5D-B434-4B4278EE209F}" dt="2023-04-24T09:59:27.586" v="19" actId="1076"/>
          <ac:picMkLst>
            <pc:docMk/>
            <pc:sldMk cId="1838972574" sldId="267"/>
            <ac:picMk id="16" creationId="{00000000-0000-0000-0000-000000000000}"/>
          </ac:picMkLst>
        </pc:picChg>
        <pc:cxnChg chg="del">
          <ac:chgData name="Irene Manzella" userId="ffdfbeef-8288-4242-8f86-855bd60e5b9c" providerId="ADAL" clId="{64F9FBE0-FA7B-4D5D-B434-4B4278EE209F}" dt="2023-04-24T10:05:31.131" v="20" actId="478"/>
          <ac:cxnSpMkLst>
            <pc:docMk/>
            <pc:sldMk cId="1838972574" sldId="267"/>
            <ac:cxnSpMk id="11" creationId="{00000000-0000-0000-0000-000000000000}"/>
          </ac:cxnSpMkLst>
        </pc:cxnChg>
        <pc:cxnChg chg="del">
          <ac:chgData name="Irene Manzella" userId="ffdfbeef-8288-4242-8f86-855bd60e5b9c" providerId="ADAL" clId="{64F9FBE0-FA7B-4D5D-B434-4B4278EE209F}" dt="2023-04-24T10:05:34.522" v="21" actId="478"/>
          <ac:cxnSpMkLst>
            <pc:docMk/>
            <pc:sldMk cId="1838972574" sldId="267"/>
            <ac:cxnSpMk id="18" creationId="{00000000-0000-0000-0000-000000000000}"/>
          </ac:cxnSpMkLst>
        </pc:cxnChg>
      </pc:sldChg>
      <pc:sldChg chg="addSp delSp modSp mod">
        <pc:chgData name="Irene Manzella" userId="ffdfbeef-8288-4242-8f86-855bd60e5b9c" providerId="ADAL" clId="{64F9FBE0-FA7B-4D5D-B434-4B4278EE209F}" dt="2023-04-24T09:57:52.075" v="16" actId="1076"/>
        <pc:sldMkLst>
          <pc:docMk/>
          <pc:sldMk cId="2164028804" sldId="275"/>
        </pc:sldMkLst>
        <pc:picChg chg="del">
          <ac:chgData name="Irene Manzella" userId="ffdfbeef-8288-4242-8f86-855bd60e5b9c" providerId="ADAL" clId="{64F9FBE0-FA7B-4D5D-B434-4B4278EE209F}" dt="2023-04-24T09:57:21.518" v="10" actId="478"/>
          <ac:picMkLst>
            <pc:docMk/>
            <pc:sldMk cId="2164028804" sldId="275"/>
            <ac:picMk id="9" creationId="{00000000-0000-0000-0000-000000000000}"/>
          </ac:picMkLst>
        </pc:picChg>
        <pc:picChg chg="add mod ord">
          <ac:chgData name="Irene Manzella" userId="ffdfbeef-8288-4242-8f86-855bd60e5b9c" providerId="ADAL" clId="{64F9FBE0-FA7B-4D5D-B434-4B4278EE209F}" dt="2023-04-24T09:57:52.075" v="16" actId="1076"/>
          <ac:picMkLst>
            <pc:docMk/>
            <pc:sldMk cId="2164028804" sldId="275"/>
            <ac:picMk id="12" creationId="{96833C0C-0B3E-13B2-8688-DE0DD99FBF80}"/>
          </ac:picMkLst>
        </pc:picChg>
      </pc:sldChg>
      <pc:sldChg chg="del">
        <pc:chgData name="Irene Manzella" userId="ffdfbeef-8288-4242-8f86-855bd60e5b9c" providerId="ADAL" clId="{64F9FBE0-FA7B-4D5D-B434-4B4278EE209F}" dt="2023-04-24T09:51:48.543" v="0" actId="47"/>
        <pc:sldMkLst>
          <pc:docMk/>
          <pc:sldMk cId="1083737601" sldId="284"/>
        </pc:sldMkLst>
      </pc:sldChg>
      <pc:sldChg chg="addSp delSp modSp mod">
        <pc:chgData name="Irene Manzella" userId="ffdfbeef-8288-4242-8f86-855bd60e5b9c" providerId="ADAL" clId="{64F9FBE0-FA7B-4D5D-B434-4B4278EE209F}" dt="2023-04-24T09:56:27.797" v="9" actId="113"/>
        <pc:sldMkLst>
          <pc:docMk/>
          <pc:sldMk cId="480988024" sldId="286"/>
        </pc:sldMkLst>
        <pc:spChg chg="mod">
          <ac:chgData name="Irene Manzella" userId="ffdfbeef-8288-4242-8f86-855bd60e5b9c" providerId="ADAL" clId="{64F9FBE0-FA7B-4D5D-B434-4B4278EE209F}" dt="2023-04-24T09:56:27.797" v="9" actId="113"/>
          <ac:spMkLst>
            <pc:docMk/>
            <pc:sldMk cId="480988024" sldId="286"/>
            <ac:spMk id="2" creationId="{00000000-0000-0000-0000-000000000000}"/>
          </ac:spMkLst>
        </pc:spChg>
        <pc:spChg chg="mod">
          <ac:chgData name="Irene Manzella" userId="ffdfbeef-8288-4242-8f86-855bd60e5b9c" providerId="ADAL" clId="{64F9FBE0-FA7B-4D5D-B434-4B4278EE209F}" dt="2023-04-24T09:56:14.299" v="6" actId="14100"/>
          <ac:spMkLst>
            <pc:docMk/>
            <pc:sldMk cId="480988024" sldId="286"/>
            <ac:spMk id="18" creationId="{00000000-0000-0000-0000-000000000000}"/>
          </ac:spMkLst>
        </pc:spChg>
        <pc:grpChg chg="del">
          <ac:chgData name="Irene Manzella" userId="ffdfbeef-8288-4242-8f86-855bd60e5b9c" providerId="ADAL" clId="{64F9FBE0-FA7B-4D5D-B434-4B4278EE209F}" dt="2023-04-24T09:54:33.973" v="1" actId="478"/>
          <ac:grpSpMkLst>
            <pc:docMk/>
            <pc:sldMk cId="480988024" sldId="286"/>
            <ac:grpSpMk id="14" creationId="{00000000-0000-0000-0000-000000000000}"/>
          </ac:grpSpMkLst>
        </pc:grpChg>
        <pc:picChg chg="add mod">
          <ac:chgData name="Irene Manzella" userId="ffdfbeef-8288-4242-8f86-855bd60e5b9c" providerId="ADAL" clId="{64F9FBE0-FA7B-4D5D-B434-4B4278EE209F}" dt="2023-04-24T09:56:11.051" v="5" actId="1076"/>
          <ac:picMkLst>
            <pc:docMk/>
            <pc:sldMk cId="480988024" sldId="286"/>
            <ac:picMk id="11" creationId="{C2445896-C469-A600-7DAB-9830FB5741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C4B47-B462-4E54-A85E-080E799C431E}" type="datetimeFigureOut">
              <a:rPr lang="en-GB" smtClean="0"/>
              <a:t>24/04/2023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48BEA-37CA-45E8-9229-ADA4B47BB35D}" type="slidenum">
              <a:rPr lang="en-GB" smtClean="0"/>
              <a:t>‹#›</a:t>
            </a:fld>
            <a:endParaRPr lang="en-GB"/>
          </a:p>
        </p:txBody>
      </p:sp>
    </p:spTree>
    <p:extLst>
      <p:ext uri="{BB962C8B-B14F-4D97-AF65-F5344CB8AC3E}">
        <p14:creationId xmlns:p14="http://schemas.microsoft.com/office/powerpoint/2010/main" val="30810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FA9D40-1193-4748-9CDB-CA4EDDCD46DF}" type="slidenum">
              <a:rPr lang="en-GB" smtClean="0"/>
              <a:t>1</a:t>
            </a:fld>
            <a:endParaRPr lang="en-GB"/>
          </a:p>
        </p:txBody>
      </p:sp>
    </p:spTree>
    <p:extLst>
      <p:ext uri="{BB962C8B-B14F-4D97-AF65-F5344CB8AC3E}">
        <p14:creationId xmlns:p14="http://schemas.microsoft.com/office/powerpoint/2010/main" val="103825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r>
              <a:rPr lang="en-GB" sz="1200" dirty="0"/>
              <a:t>The sensor tag records movements and stores the data;</a:t>
            </a:r>
          </a:p>
          <a:p>
            <a:pPr marL="285750" indent="-285750" algn="just"/>
            <a:r>
              <a:rPr lang="en-GB" sz="1200" dirty="0"/>
              <a:t>The data is downloaded by USB cable (no gateway is used for these experiments) ;</a:t>
            </a:r>
          </a:p>
          <a:p>
            <a:pPr marL="285750" indent="-285750" algn="just"/>
            <a:r>
              <a:rPr lang="en-GB" sz="1200" dirty="0"/>
              <a:t>Each test is repeated 10 times;</a:t>
            </a:r>
          </a:p>
          <a:p>
            <a:endParaRPr lang="en-GB" dirty="0"/>
          </a:p>
        </p:txBody>
      </p:sp>
      <p:sp>
        <p:nvSpPr>
          <p:cNvPr id="4" name="Slide Number Placeholder 3"/>
          <p:cNvSpPr>
            <a:spLocks noGrp="1"/>
          </p:cNvSpPr>
          <p:nvPr>
            <p:ph type="sldNum" sz="quarter" idx="10"/>
          </p:nvPr>
        </p:nvSpPr>
        <p:spPr/>
        <p:txBody>
          <a:bodyPr/>
          <a:lstStyle/>
          <a:p>
            <a:fld id="{847BE354-B745-4376-9772-0694570C9589}" type="slidenum">
              <a:rPr lang="en-GB" smtClean="0"/>
              <a:t>10</a:t>
            </a:fld>
            <a:endParaRPr lang="en-GB"/>
          </a:p>
        </p:txBody>
      </p:sp>
    </p:spTree>
    <p:extLst>
      <p:ext uri="{BB962C8B-B14F-4D97-AF65-F5344CB8AC3E}">
        <p14:creationId xmlns:p14="http://schemas.microsoft.com/office/powerpoint/2010/main" val="200819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Among constraints configurations, the fixed case has the smallest linear acceleration that in not zero because of the supporting frame vibration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Beside horizontal displacement, the fully-submerged condition (= larger depth and discharge) makes the linear acceleration sample larger.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847BE354-B745-4376-9772-0694570C9589}" type="slidenum">
              <a:rPr lang="en-GB" smtClean="0"/>
              <a:t>11</a:t>
            </a:fld>
            <a:endParaRPr lang="en-GB"/>
          </a:p>
        </p:txBody>
      </p:sp>
    </p:spTree>
    <p:extLst>
      <p:ext uri="{BB962C8B-B14F-4D97-AF65-F5344CB8AC3E}">
        <p14:creationId xmlns:p14="http://schemas.microsoft.com/office/powerpoint/2010/main" val="3559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Under climate change, landslides and floods hazard has increased worldwide.  </a:t>
            </a:r>
          </a:p>
          <a:p>
            <a:r>
              <a:rPr lang="en-GB" sz="1200" kern="1200" dirty="0">
                <a:solidFill>
                  <a:schemeClr val="tx1"/>
                </a:solidFill>
                <a:effectLst/>
                <a:latin typeface="+mn-lt"/>
                <a:ea typeface="+mn-ea"/>
                <a:cs typeface="+mn-cs"/>
              </a:rPr>
              <a:t>Population growth, urbanization and change in land use (deforestation) have made more people vulnerable to these hazards.</a:t>
            </a:r>
          </a:p>
        </p:txBody>
      </p:sp>
      <p:sp>
        <p:nvSpPr>
          <p:cNvPr id="4" name="Slide Number Placeholder 3"/>
          <p:cNvSpPr>
            <a:spLocks noGrp="1"/>
          </p:cNvSpPr>
          <p:nvPr>
            <p:ph type="sldNum" sz="quarter" idx="10"/>
          </p:nvPr>
        </p:nvSpPr>
        <p:spPr/>
        <p:txBody>
          <a:bodyPr/>
          <a:lstStyle/>
          <a:p>
            <a:fld id="{4CFA9D40-1193-4748-9CDB-CA4EDDCD46DF}" type="slidenum">
              <a:rPr lang="en-GB" smtClean="0"/>
              <a:t>2</a:t>
            </a:fld>
            <a:endParaRPr lang="en-GB"/>
          </a:p>
        </p:txBody>
      </p:sp>
    </p:spTree>
    <p:extLst>
      <p:ext uri="{BB962C8B-B14F-4D97-AF65-F5344CB8AC3E}">
        <p14:creationId xmlns:p14="http://schemas.microsoft.com/office/powerpoint/2010/main" val="362549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Slow-moving landslides typically occur on high slopes composed of clay-dominated soil with a complex drainage network sensitive to seasonal rainfalls. These systems usually move to catastrophic failure by gradually increasing the displacements or alternating seasonal or yearly periods of stability and movements.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Ground-based measurement could</a:t>
            </a:r>
            <a:r>
              <a:rPr lang="en-GB" sz="1200" kern="1200" baseline="0" dirty="0">
                <a:solidFill>
                  <a:schemeClr val="tx1"/>
                </a:solidFill>
                <a:effectLst/>
                <a:latin typeface="+mn-lt"/>
                <a:ea typeface="+mn-ea"/>
                <a:cs typeface="+mn-cs"/>
              </a:rPr>
              <a:t> be useful to monitor their activity and predict their failure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B31384-5631-4226-A661-EE4FB1BBE332}" type="slidenum">
              <a:rPr lang="en-GB" smtClean="0"/>
              <a:t>3</a:t>
            </a:fld>
            <a:endParaRPr lang="en-GB"/>
          </a:p>
        </p:txBody>
      </p:sp>
    </p:spTree>
    <p:extLst>
      <p:ext uri="{BB962C8B-B14F-4D97-AF65-F5344CB8AC3E}">
        <p14:creationId xmlns:p14="http://schemas.microsoft.com/office/powerpoint/2010/main" val="140858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t>LWD dams have been reintroduced in small catchments as flood management interventions (</a:t>
            </a:r>
            <a:r>
              <a:rPr lang="en-GB" sz="1200" dirty="0" err="1">
                <a:ea typeface="Calibri" panose="020F0502020204030204" pitchFamily="34" charset="0"/>
                <a:cs typeface="Times New Roman" panose="02020603050405020304" pitchFamily="18" charset="0"/>
              </a:rPr>
              <a:t>Linstead</a:t>
            </a:r>
            <a:r>
              <a:rPr lang="en-GB" sz="1200" dirty="0">
                <a:ea typeface="Calibri" panose="020F0502020204030204" pitchFamily="34" charset="0"/>
                <a:cs typeface="Times New Roman" panose="02020603050405020304" pitchFamily="18" charset="0"/>
              </a:rPr>
              <a:t> &amp; </a:t>
            </a:r>
            <a:r>
              <a:rPr lang="en-GB" sz="1200" dirty="0" err="1">
                <a:ea typeface="Calibri" panose="020F0502020204030204" pitchFamily="34" charset="0"/>
                <a:cs typeface="Times New Roman" panose="02020603050405020304" pitchFamily="18" charset="0"/>
              </a:rPr>
              <a:t>Gurnell</a:t>
            </a:r>
            <a:r>
              <a:rPr lang="en-GB" sz="1200" dirty="0">
                <a:ea typeface="Calibri" panose="020F0502020204030204" pitchFamily="34" charset="0"/>
                <a:cs typeface="Times New Roman" panose="02020603050405020304" pitchFamily="18" charset="0"/>
              </a:rPr>
              <a:t>, 1998; </a:t>
            </a:r>
            <a:r>
              <a:rPr lang="en-GB" sz="1200" dirty="0"/>
              <a:t>Thomas &amp; </a:t>
            </a:r>
            <a:r>
              <a:rPr lang="en-GB" sz="1200" dirty="0" err="1"/>
              <a:t>Nisbet</a:t>
            </a:r>
            <a:r>
              <a:rPr lang="en-GB" sz="1200" dirty="0"/>
              <a:t>, 2012). </a:t>
            </a:r>
          </a:p>
          <a:p>
            <a:pPr algn="just"/>
            <a:endParaRPr lang="en-GB" sz="1200" dirty="0"/>
          </a:p>
          <a:p>
            <a:pPr algn="just"/>
            <a:r>
              <a:rPr lang="en-GB" sz="1200" dirty="0"/>
              <a:t>Leaky Woody Debris dams are built in small catchments as flood management interventions to aid in flood retention, improve habitat and biodiversity, and help improve water quality and reduce sediment transport [Thomas and </a:t>
            </a:r>
            <a:r>
              <a:rPr lang="en-GB" sz="1200" dirty="0" err="1"/>
              <a:t>Nisbet</a:t>
            </a:r>
            <a:r>
              <a:rPr lang="en-GB" sz="1200" dirty="0"/>
              <a:t>, 2012]. </a:t>
            </a:r>
          </a:p>
          <a:p>
            <a:pPr algn="just"/>
            <a:r>
              <a:rPr lang="en-GB" sz="1200" dirty="0"/>
              <a:t>These </a:t>
            </a:r>
            <a:r>
              <a:rPr lang="en-GB" sz="1200" b="1" dirty="0"/>
              <a:t>structures are usually constrained at the river banks </a:t>
            </a:r>
            <a:r>
              <a:rPr lang="en-GB" sz="1200" dirty="0"/>
              <a:t>and </a:t>
            </a:r>
            <a:r>
              <a:rPr lang="en-GB" sz="1200" b="1" dirty="0"/>
              <a:t>possibly</a:t>
            </a:r>
            <a:r>
              <a:rPr lang="en-GB" sz="1200" dirty="0"/>
              <a:t> further </a:t>
            </a:r>
            <a:r>
              <a:rPr lang="en-GB" sz="1200" b="1" dirty="0"/>
              <a:t>stabilized by </a:t>
            </a:r>
            <a:r>
              <a:rPr lang="en-GB" sz="1200" dirty="0"/>
              <a:t>the use of </a:t>
            </a:r>
            <a:r>
              <a:rPr lang="en-GB" sz="1200" b="1" dirty="0"/>
              <a:t>cobbles</a:t>
            </a:r>
            <a:r>
              <a:rPr lang="en-GB" sz="1200" dirty="0"/>
              <a:t> laid at banks and </a:t>
            </a:r>
            <a:r>
              <a:rPr lang="en-GB" sz="1200" b="1" dirty="0"/>
              <a:t>vertical stakes </a:t>
            </a:r>
            <a:r>
              <a:rPr lang="en-GB" sz="1200" dirty="0"/>
              <a:t>dug into the river bed. </a:t>
            </a:r>
          </a:p>
          <a:p>
            <a:pPr algn="just"/>
            <a:r>
              <a:rPr lang="en-GB" sz="1200" b="1" dirty="0"/>
              <a:t>Depending on the size of the catchment, these structures show a wide range of care and rationale for their installation</a:t>
            </a:r>
            <a:r>
              <a:rPr lang="en-GB" sz="1200" dirty="0"/>
              <a:t>. Indeed, some large woody dams are highly engineered, others are based on random arrangements of wooden logs with minor human interventions.</a:t>
            </a:r>
          </a:p>
          <a:p>
            <a:pPr algn="just"/>
            <a:r>
              <a:rPr lang="en-GB" sz="1200" dirty="0"/>
              <a:t>LWD dams depend also on land owner.</a:t>
            </a:r>
          </a:p>
          <a:p>
            <a:pPr algn="just"/>
            <a:endParaRPr lang="en-GB" sz="1200" dirty="0"/>
          </a:p>
          <a:p>
            <a:endParaRPr lang="en-GB" dirty="0"/>
          </a:p>
        </p:txBody>
      </p:sp>
      <p:sp>
        <p:nvSpPr>
          <p:cNvPr id="4" name="Slide Number Placeholder 3"/>
          <p:cNvSpPr>
            <a:spLocks noGrp="1"/>
          </p:cNvSpPr>
          <p:nvPr>
            <p:ph type="sldNum" sz="quarter" idx="10"/>
          </p:nvPr>
        </p:nvSpPr>
        <p:spPr/>
        <p:txBody>
          <a:bodyPr/>
          <a:lstStyle/>
          <a:p>
            <a:fld id="{847BE354-B745-4376-9772-0694570C9589}" type="slidenum">
              <a:rPr lang="en-GB" smtClean="0"/>
              <a:t>4</a:t>
            </a:fld>
            <a:endParaRPr lang="en-GB"/>
          </a:p>
        </p:txBody>
      </p:sp>
    </p:spTree>
    <p:extLst>
      <p:ext uri="{BB962C8B-B14F-4D97-AF65-F5344CB8AC3E}">
        <p14:creationId xmlns:p14="http://schemas.microsoft.com/office/powerpoint/2010/main" val="365851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Recent advances in technologies, microelectronics and machine learning offer new opportunities to effectively monitor stability of boulder and woody debris on landslides and in flood-prone rivers. In this framework, smart sensors embedded in elements within the landslide body and the river catchment can be potentially used for monitoring purposes and for developing early warning systems.</a:t>
            </a:r>
          </a:p>
          <a:p>
            <a:r>
              <a:rPr lang="en-GB" sz="1200" kern="1200" dirty="0">
                <a:solidFill>
                  <a:schemeClr val="tx1"/>
                </a:solidFill>
                <a:effectLst/>
                <a:latin typeface="+mn-lt"/>
                <a:ea typeface="+mn-ea"/>
                <a:cs typeface="+mn-cs"/>
              </a:rPr>
              <a:t>Smart sensors are small, light-weight, and able to collect different environmental data with low battery consumption and communicate to a server through a wireless connection.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IMU sensors</a:t>
            </a:r>
            <a:r>
              <a:rPr lang="en-GB" dirty="0"/>
              <a:t> have been used in many </a:t>
            </a:r>
            <a:r>
              <a:rPr lang="en-GB" b="1" dirty="0"/>
              <a:t>geomorphology applications </a:t>
            </a:r>
            <a:r>
              <a:rPr lang="en-GB" dirty="0"/>
              <a:t>both in lab and field experiments.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it-IT" dirty="0">
                <a:latin typeface="Calibri" panose="020F0502020204030204" pitchFamily="34" charset="0"/>
              </a:rPr>
              <a:t>Boulders have drawn attention to study hazards due to their</a:t>
            </a:r>
            <a:r>
              <a:rPr lang="en-GB" altLang="it-IT" baseline="0" dirty="0">
                <a:latin typeface="Calibri" panose="020F0502020204030204" pitchFamily="34" charset="0"/>
              </a:rPr>
              <a:t> role in these events</a:t>
            </a:r>
            <a:r>
              <a:rPr lang="en-GB" altLang="it-IT" dirty="0"/>
              <a:t> </a:t>
            </a:r>
            <a:r>
              <a:rPr lang="en-GB" dirty="0"/>
              <a:t>[Miller et al. 2014, Bennett et al., 2016; </a:t>
            </a:r>
            <a:r>
              <a:rPr lang="en-GB" dirty="0" err="1"/>
              <a:t>Shobe</a:t>
            </a:r>
            <a:r>
              <a:rPr lang="en-GB" dirty="0"/>
              <a:t> et al. 2021].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it-IT" dirty="0">
                <a:latin typeface="Calibri" panose="020F0502020204030204" pitchFamily="34" charset="0"/>
              </a:rPr>
              <a:t>Woody debris to</a:t>
            </a:r>
            <a:r>
              <a:rPr lang="en-GB" altLang="it-IT" baseline="0" dirty="0">
                <a:latin typeface="Calibri" panose="020F0502020204030204" pitchFamily="34" charset="0"/>
              </a:rPr>
              <a:t> investigate the condition when the movements starts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Their </a:t>
            </a:r>
            <a:r>
              <a:rPr lang="en-GB" b="1" dirty="0"/>
              <a:t>reliability</a:t>
            </a:r>
            <a:r>
              <a:rPr lang="en-GB" dirty="0"/>
              <a:t> still need to be evaluated </a:t>
            </a:r>
            <a:r>
              <a:rPr lang="en-GB" b="1" dirty="0"/>
              <a:t>for monitoring purposes </a:t>
            </a:r>
            <a:r>
              <a:rPr lang="en-GB" dirty="0"/>
              <a:t>and for the development of </a:t>
            </a:r>
            <a:r>
              <a:rPr lang="en-GB" b="1" dirty="0"/>
              <a:t>early warning systems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Is it possible to use smart sensors to detect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Is it possible to develop an early warning system based on this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answer these questions, we use experiments.</a:t>
            </a:r>
          </a:p>
          <a:p>
            <a:endParaRPr lang="en-GB"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02127275-5982-401A-8CBB-985AE3588121}" type="slidenum">
              <a:rPr lang="en-GB" smtClean="0"/>
              <a:t>5</a:t>
            </a:fld>
            <a:endParaRPr lang="en-GB"/>
          </a:p>
        </p:txBody>
      </p:sp>
    </p:spTree>
    <p:extLst>
      <p:ext uri="{BB962C8B-B14F-4D97-AF65-F5344CB8AC3E}">
        <p14:creationId xmlns:p14="http://schemas.microsoft.com/office/powerpoint/2010/main" val="606465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it-IT" dirty="0">
                <a:latin typeface="Calibri" panose="020F0502020204030204" pitchFamily="34" charset="0"/>
              </a:rPr>
              <a:t>Boulders have drawn attention to study hazards due to their</a:t>
            </a:r>
            <a:r>
              <a:rPr lang="en-GB" altLang="it-IT" baseline="0" dirty="0">
                <a:latin typeface="Calibri" panose="020F0502020204030204" pitchFamily="34" charset="0"/>
              </a:rPr>
              <a:t> role in these events</a:t>
            </a:r>
            <a:r>
              <a:rPr lang="en-GB" altLang="it-IT" dirty="0"/>
              <a:t> </a:t>
            </a:r>
            <a:r>
              <a:rPr lang="en-GB" dirty="0"/>
              <a:t>[Miller et al. 2014, Bennett et al., 2016; </a:t>
            </a:r>
            <a:r>
              <a:rPr lang="en-GB" dirty="0" err="1"/>
              <a:t>Shobe</a:t>
            </a:r>
            <a:r>
              <a:rPr lang="en-GB" dirty="0"/>
              <a:t> et al. 2021]. </a:t>
            </a:r>
            <a:endParaRPr lang="en-GB" b="1" dirty="0"/>
          </a:p>
          <a:p>
            <a:endParaRPr lang="en-GB" b="1" dirty="0"/>
          </a:p>
          <a:p>
            <a:r>
              <a:rPr lang="en-GB" b="1" dirty="0"/>
              <a:t>IMU sensors</a:t>
            </a:r>
            <a:r>
              <a:rPr lang="en-GB" dirty="0"/>
              <a:t> have been used in many </a:t>
            </a:r>
            <a:r>
              <a:rPr lang="en-GB" b="1" dirty="0"/>
              <a:t>geomorphology applications </a:t>
            </a:r>
            <a:r>
              <a:rPr lang="en-GB" dirty="0"/>
              <a:t>both in lab and field experiments.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Their </a:t>
            </a:r>
            <a:r>
              <a:rPr lang="en-GB" b="1" dirty="0"/>
              <a:t>reliability</a:t>
            </a:r>
            <a:r>
              <a:rPr lang="en-GB" dirty="0"/>
              <a:t> still need to be evaluated </a:t>
            </a:r>
            <a:r>
              <a:rPr lang="en-GB" b="1" dirty="0"/>
              <a:t>for monitoring purposes </a:t>
            </a:r>
            <a:r>
              <a:rPr lang="en-GB" dirty="0"/>
              <a:t>and for the development of </a:t>
            </a:r>
            <a:r>
              <a:rPr lang="en-GB" b="1" dirty="0"/>
              <a:t>early warning systems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Questions still need to be addressed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Is it possible to use smart sensors to detect movement and grasp  the magnitude of movement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Is it possible to use smart sensors to classify movements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Is it possible to develop an early warning system based on this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answer these questions, we use experiments.</a:t>
            </a:r>
          </a:p>
          <a:p>
            <a:endParaRPr lang="en-GB"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02127275-5982-401A-8CBB-985AE3588121}" type="slidenum">
              <a:rPr lang="en-GB" smtClean="0"/>
              <a:t>6</a:t>
            </a:fld>
            <a:endParaRPr lang="en-GB"/>
          </a:p>
        </p:txBody>
      </p:sp>
    </p:spTree>
    <p:extLst>
      <p:ext uri="{BB962C8B-B14F-4D97-AF65-F5344CB8AC3E}">
        <p14:creationId xmlns:p14="http://schemas.microsoft.com/office/powerpoint/2010/main" val="299912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it-IT" sz="1200" dirty="0"/>
              <a:t>To answer those questions, we use also simple lab</a:t>
            </a:r>
            <a:r>
              <a:rPr lang="it-IT" sz="1200" baseline="0" dirty="0"/>
              <a:t> experiments. </a:t>
            </a:r>
          </a:p>
          <a:p>
            <a:pPr algn="just">
              <a:defRPr/>
            </a:pPr>
            <a:endParaRPr lang="it-IT" sz="1200" kern="1200" baseline="0" dirty="0">
              <a:solidFill>
                <a:schemeClr val="tx1"/>
              </a:solidFill>
              <a:effectLst/>
              <a:latin typeface="+mn-lt"/>
              <a:ea typeface="+mn-ea"/>
              <a:cs typeface="+mn-cs"/>
            </a:endParaRPr>
          </a:p>
          <a:p>
            <a:pPr algn="just">
              <a:defRPr/>
            </a:pPr>
            <a:r>
              <a:rPr lang="en-GB" sz="1200" kern="1200" dirty="0">
                <a:solidFill>
                  <a:schemeClr val="tx1"/>
                </a:solidFill>
                <a:effectLst/>
                <a:latin typeface="+mn-lt"/>
                <a:ea typeface="+mn-ea"/>
                <a:cs typeface="+mn-cs"/>
              </a:rPr>
              <a:t>A tag equipped with an accelerometer, a gyroscope, and a magnetometer sensor has been installed inside a cobble of 10.0 cm diameter within a borehole of 4.0 cm diameter, closed hermetically before each experiment (a </a:t>
            </a:r>
            <a:r>
              <a:rPr lang="en-GB" sz="1200" u="sng" kern="1200" dirty="0">
                <a:solidFill>
                  <a:schemeClr val="tx1"/>
                </a:solidFill>
                <a:effectLst/>
                <a:latin typeface="+mn-lt"/>
                <a:ea typeface="+mn-ea"/>
                <a:cs typeface="+mn-cs"/>
              </a:rPr>
              <a:t>reference to Miles and to Kyle</a:t>
            </a:r>
            <a:r>
              <a:rPr lang="en-GB" sz="1200" kern="1200" dirty="0">
                <a:solidFill>
                  <a:schemeClr val="tx1"/>
                </a:solidFill>
                <a:effectLst/>
                <a:latin typeface="+mn-lt"/>
                <a:ea typeface="+mn-ea"/>
                <a:cs typeface="+mn-cs"/>
              </a:rPr>
              <a:t>). The experiments consisted in letting the cobble fall on an experimental table composed of an inclined plane of 1.5 m, followed by a horizontal one of 2.0 m. </a:t>
            </a:r>
            <a:endParaRPr lang="it-IT" sz="1200" baseline="0" dirty="0"/>
          </a:p>
          <a:p>
            <a:pPr algn="just">
              <a:defRPr/>
            </a:pPr>
            <a:endParaRPr lang="it-IT" sz="1200" baseline="0" dirty="0"/>
          </a:p>
          <a:p>
            <a:pPr algn="just">
              <a:defRPr/>
            </a:pPr>
            <a:r>
              <a:rPr lang="it-IT" sz="1200" dirty="0"/>
              <a:t>The plan was to investigate the sensor output for  </a:t>
            </a:r>
            <a:r>
              <a:rPr lang="it-IT" sz="1200" b="1" dirty="0"/>
              <a:t>different slopes</a:t>
            </a:r>
            <a:r>
              <a:rPr lang="it-IT" sz="1200" dirty="0"/>
              <a:t> and modes</a:t>
            </a:r>
            <a:r>
              <a:rPr lang="it-IT" sz="1200" baseline="0" dirty="0"/>
              <a:t> of movement.</a:t>
            </a: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inclined plane can be tilted at different angles (18˚- 55˚) and different types of movement have been generated by letting the cobble roll, bounce, or slide. Sliding was generated by embedding the cobble within a layer of sand. The position of the cobble travelling down the slope was derived from camera videos by a tracking algorithm developed within the study.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2127275-5982-401A-8CBB-985AE3588121}" type="slidenum">
              <a:rPr lang="en-GB" smtClean="0"/>
              <a:t>7</a:t>
            </a:fld>
            <a:endParaRPr lang="en-GB"/>
          </a:p>
        </p:txBody>
      </p:sp>
    </p:spTree>
    <p:extLst>
      <p:ext uri="{BB962C8B-B14F-4D97-AF65-F5344CB8AC3E}">
        <p14:creationId xmlns:p14="http://schemas.microsoft.com/office/powerpoint/2010/main" val="138953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Raw</a:t>
            </a:r>
            <a:r>
              <a:rPr lang="en-GB" baseline="0" dirty="0"/>
              <a:t> datasets are useful to separate modes of movement but do not provide reasonable values of accelerations and do not give insight into velocity, orientation angles and positions. For this reason, multi-sensor data fusion approach has to be used. </a:t>
            </a:r>
            <a:r>
              <a:rPr lang="en-GB" dirty="0"/>
              <a:t>The plan</a:t>
            </a:r>
            <a:r>
              <a:rPr lang="en-GB" baseline="0" dirty="0"/>
              <a:t> is to combine inertia sensor outputs and measurements of positions together.</a:t>
            </a:r>
          </a:p>
          <a:p>
            <a:r>
              <a:rPr lang="en-GB" baseline="0" dirty="0"/>
              <a:t>This filter aims at computing reliable values for positions, orientations angles, velocity and accelerations.</a:t>
            </a:r>
          </a:p>
          <a:p>
            <a:endParaRPr lang="en-GB" baseline="0" dirty="0"/>
          </a:p>
          <a:p>
            <a:r>
              <a:rPr lang="en-GB" sz="1200" b="0" kern="1200" dirty="0">
                <a:solidFill>
                  <a:schemeClr val="tx1"/>
                </a:solidFill>
                <a:effectLst/>
                <a:latin typeface="+mn-lt"/>
                <a:ea typeface="+mn-ea"/>
                <a:cs typeface="+mn-cs"/>
              </a:rPr>
              <a:t>Using the filtered data is possible</a:t>
            </a:r>
            <a:r>
              <a:rPr lang="en-GB" sz="1200" b="0" kern="1200" baseline="0" dirty="0">
                <a:solidFill>
                  <a:schemeClr val="tx1"/>
                </a:solidFill>
                <a:effectLst/>
                <a:latin typeface="+mn-lt"/>
                <a:ea typeface="+mn-ea"/>
                <a:cs typeface="+mn-cs"/>
              </a:rPr>
              <a:t> to compute the total energy referring to cobble motion travelling down the table. This metric is more reliable to discern the potential hazards related to each boulder embedded in the body of a landslide.</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2127275-5982-401A-8CBB-985AE3588121}" type="slidenum">
              <a:rPr lang="en-GB" smtClean="0"/>
              <a:t>8</a:t>
            </a:fld>
            <a:endParaRPr lang="en-GB"/>
          </a:p>
        </p:txBody>
      </p:sp>
    </p:spTree>
    <p:extLst>
      <p:ext uri="{BB962C8B-B14F-4D97-AF65-F5344CB8AC3E}">
        <p14:creationId xmlns:p14="http://schemas.microsoft.com/office/powerpoint/2010/main" val="297145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sz="1200" kern="1200" dirty="0">
                <a:solidFill>
                  <a:schemeClr val="tx1"/>
                </a:solidFill>
                <a:effectLst/>
                <a:latin typeface="+mn-lt"/>
                <a:ea typeface="+mn-ea"/>
                <a:cs typeface="+mn-cs"/>
              </a:rPr>
              <a:t>A tag equipped with an accelerometer, a gyroscope, and a magnetometer sensor has been installed inside a</a:t>
            </a:r>
            <a:r>
              <a:rPr lang="en-GB" sz="1200" kern="1200" baseline="0" dirty="0">
                <a:solidFill>
                  <a:schemeClr val="tx1"/>
                </a:solidFill>
                <a:effectLst/>
                <a:latin typeface="+mn-lt"/>
                <a:ea typeface="+mn-ea"/>
                <a:cs typeface="+mn-cs"/>
              </a:rPr>
              <a:t> hollow woody dowel 400 mm long. The longitudinal borehole has </a:t>
            </a:r>
            <a:r>
              <a:rPr lang="en-GB" sz="1200" kern="1200" dirty="0">
                <a:solidFill>
                  <a:schemeClr val="tx1"/>
                </a:solidFill>
                <a:effectLst/>
                <a:latin typeface="+mn-lt"/>
                <a:ea typeface="+mn-ea"/>
                <a:cs typeface="+mn-cs"/>
              </a:rPr>
              <a:t>a diameter of 25 mm and is closed hermetically before each experiment by two metal caps equipped</a:t>
            </a:r>
            <a:r>
              <a:rPr lang="en-GB" sz="1200" kern="1200" baseline="0" dirty="0">
                <a:solidFill>
                  <a:schemeClr val="tx1"/>
                </a:solidFill>
                <a:effectLst/>
                <a:latin typeface="+mn-lt"/>
                <a:ea typeface="+mn-ea"/>
                <a:cs typeface="+mn-cs"/>
              </a:rPr>
              <a:t> with a shaft</a:t>
            </a:r>
            <a:r>
              <a:rPr lang="en-GB" sz="1200" kern="1200" dirty="0">
                <a:solidFill>
                  <a:schemeClr val="tx1"/>
                </a:solidFill>
                <a:effectLst/>
                <a:latin typeface="+mn-lt"/>
                <a:ea typeface="+mn-ea"/>
                <a:cs typeface="+mn-cs"/>
              </a:rPr>
              <a:t>.  Th</a:t>
            </a:r>
            <a:r>
              <a:rPr lang="en-GB" sz="1200" kern="1200" baseline="0" dirty="0">
                <a:solidFill>
                  <a:schemeClr val="tx1"/>
                </a:solidFill>
                <a:effectLst/>
                <a:latin typeface="+mn-lt"/>
                <a:ea typeface="+mn-ea"/>
                <a:cs typeface="+mn-cs"/>
              </a:rPr>
              <a:t>e shaft and the metal caps allow to reproduce simple mode of movements, such as horizontal translation, vertical translation and simple rotation.  The woody dowel is mounted on a supporting frame within the flume</a:t>
            </a:r>
          </a:p>
          <a:p>
            <a:pPr algn="just">
              <a:defRPr/>
            </a:pPr>
            <a:r>
              <a:rPr lang="en-GB" sz="1200" kern="1200" dirty="0">
                <a:solidFill>
                  <a:schemeClr val="tx1"/>
                </a:solidFill>
                <a:effectLst/>
                <a:latin typeface="+mn-lt"/>
                <a:ea typeface="+mn-ea"/>
                <a:cs typeface="+mn-cs"/>
              </a:rPr>
              <a:t>The experiments consisted in collecting</a:t>
            </a:r>
            <a:r>
              <a:rPr lang="en-GB" sz="1200" kern="1200" baseline="0" dirty="0">
                <a:solidFill>
                  <a:schemeClr val="tx1"/>
                </a:solidFill>
                <a:effectLst/>
                <a:latin typeface="+mn-lt"/>
                <a:ea typeface="+mn-ea"/>
                <a:cs typeface="+mn-cs"/>
              </a:rPr>
              <a:t> sensor recordings for different flow conditions, constraint setup and dam inclination</a:t>
            </a:r>
            <a:endParaRPr lang="it-IT" sz="1200" baseline="0" dirty="0"/>
          </a:p>
          <a:p>
            <a:pPr algn="just">
              <a:defRPr/>
            </a:pPr>
            <a:endParaRPr lang="it-IT" sz="1200" baseline="0" dirty="0"/>
          </a:p>
          <a:p>
            <a:r>
              <a:rPr lang="en-GB" dirty="0"/>
              <a:t>The</a:t>
            </a:r>
            <a:r>
              <a:rPr lang="en-GB" baseline="0" dirty="0"/>
              <a:t> experiments were carried out in the COAST lab at the University of Plymouth</a:t>
            </a:r>
            <a:endParaRPr lang="en-GB" dirty="0"/>
          </a:p>
        </p:txBody>
      </p:sp>
      <p:sp>
        <p:nvSpPr>
          <p:cNvPr id="4" name="Slide Number Placeholder 3"/>
          <p:cNvSpPr>
            <a:spLocks noGrp="1"/>
          </p:cNvSpPr>
          <p:nvPr>
            <p:ph type="sldNum" sz="quarter" idx="10"/>
          </p:nvPr>
        </p:nvSpPr>
        <p:spPr/>
        <p:txBody>
          <a:bodyPr/>
          <a:lstStyle/>
          <a:p>
            <a:fld id="{EAE677A4-65B7-45FD-BD8A-8208FE47CEB8}" type="slidenum">
              <a:rPr lang="en-GB" smtClean="0"/>
              <a:t>9</a:t>
            </a:fld>
            <a:endParaRPr lang="en-GB"/>
          </a:p>
        </p:txBody>
      </p:sp>
    </p:spTree>
    <p:extLst>
      <p:ext uri="{BB962C8B-B14F-4D97-AF65-F5344CB8AC3E}">
        <p14:creationId xmlns:p14="http://schemas.microsoft.com/office/powerpoint/2010/main" val="362628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A8C65F9-685A-42E4-9744-06699ECA86DC}"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3572931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8C65F9-685A-42E4-9744-06699ECA86DC}"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273042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8C65F9-685A-42E4-9744-06699ECA86DC}"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269468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8C65F9-685A-42E4-9744-06699ECA86DC}"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386425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8C65F9-685A-42E4-9744-06699ECA86DC}"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150199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A8C65F9-685A-42E4-9744-06699ECA86DC}" type="datetimeFigureOut">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425383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8C65F9-685A-42E4-9744-06699ECA86DC}" type="datetimeFigureOut">
              <a:rPr lang="en-GB" smtClean="0"/>
              <a:t>24/04/2023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99553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A8C65F9-685A-42E4-9744-06699ECA86DC}" type="datetimeFigureOut">
              <a:rPr lang="en-GB" smtClean="0"/>
              <a:t>24/04/2023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146879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C65F9-685A-42E4-9744-06699ECA86DC}" type="datetimeFigureOut">
              <a:rPr lang="en-GB" smtClean="0"/>
              <a:t>24/04/2023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188366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8C65F9-685A-42E4-9744-06699ECA86DC}" type="datetimeFigureOut">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334271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8C65F9-685A-42E4-9744-06699ECA86DC}" type="datetimeFigureOut">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FA9BB-6B52-45F3-A5E1-5831B0E4C7B4}" type="slidenum">
              <a:rPr lang="en-GB" smtClean="0"/>
              <a:t>‹#›</a:t>
            </a:fld>
            <a:endParaRPr lang="en-GB"/>
          </a:p>
        </p:txBody>
      </p:sp>
    </p:spTree>
    <p:extLst>
      <p:ext uri="{BB962C8B-B14F-4D97-AF65-F5344CB8AC3E}">
        <p14:creationId xmlns:p14="http://schemas.microsoft.com/office/powerpoint/2010/main" val="381858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C65F9-685A-42E4-9744-06699ECA86DC}" type="datetimeFigureOut">
              <a:rPr lang="en-GB" smtClean="0"/>
              <a:t>24/04/2023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FA9BB-6B52-45F3-A5E1-5831B0E4C7B4}" type="slidenum">
              <a:rPr lang="en-GB" smtClean="0"/>
              <a:t>‹#›</a:t>
            </a:fld>
            <a:endParaRPr lang="en-GB"/>
          </a:p>
        </p:txBody>
      </p:sp>
    </p:spTree>
    <p:extLst>
      <p:ext uri="{BB962C8B-B14F-4D97-AF65-F5344CB8AC3E}">
        <p14:creationId xmlns:p14="http://schemas.microsoft.com/office/powerpoint/2010/main" val="846463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hyperlink" Target="mailto:alessandro.sgarabotto@plymouth.ac.uk" TargetMode="External"/><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gif"/></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gif"/><Relationship Id="rId4" Type="http://schemas.openxmlformats.org/officeDocument/2006/relationships/image" Target="../media/image34.gif"/></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iversity of Exeter on JST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2067" y="5855819"/>
            <a:ext cx="2206239" cy="9849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iversity of Plymouth | University Info | 117 Masters in English -  Mastersportal.co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28032" y="5855819"/>
            <a:ext cx="4039032" cy="9698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University Positions - University of East Angli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5624" y="5943424"/>
            <a:ext cx="3921571" cy="809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628" y="5855819"/>
            <a:ext cx="944906" cy="944906"/>
          </a:xfrm>
          <a:prstGeom prst="rect">
            <a:avLst/>
          </a:prstGeom>
        </p:spPr>
      </p:pic>
      <p:pic>
        <p:nvPicPr>
          <p:cNvPr id="1026" name="Picture 2" descr="UKRI Logo (press to go to the UKRI home pag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26971" y="82824"/>
            <a:ext cx="3238493" cy="949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amp; Safety Procedure for Physical Models and Experimentation in COAST  laboratory"/>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2097" y="88163"/>
            <a:ext cx="3594929" cy="94387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116774" y="1865206"/>
            <a:ext cx="7732225" cy="26323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a:t>Smart sensors to detect movements of cobbles and large woody debris dams. Insights from lab experiments.</a:t>
            </a:r>
          </a:p>
        </p:txBody>
      </p:sp>
      <p:cxnSp>
        <p:nvCxnSpPr>
          <p:cNvPr id="9" name="Straight Connector 8"/>
          <p:cNvCxnSpPr/>
          <p:nvPr/>
        </p:nvCxnSpPr>
        <p:spPr>
          <a:xfrm>
            <a:off x="33625" y="5771590"/>
            <a:ext cx="12192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54779" y="4552713"/>
            <a:ext cx="6789118" cy="981423"/>
          </a:xfrm>
          <a:prstGeom prst="rect">
            <a:avLst/>
          </a:prstGeom>
        </p:spPr>
        <p:txBody>
          <a:bodyPr wrap="square">
            <a:spAutoFit/>
          </a:bodyPr>
          <a:lstStyle/>
          <a:p>
            <a:pPr algn="ctr">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Alessandro Sgarabotto*</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b="1" u="sng" dirty="0">
                <a:latin typeface="Arial" panose="020B0604020202020204" pitchFamily="34" charset="0"/>
                <a:ea typeface="Calibri" panose="020F0502020204030204" pitchFamily="34" charset="0"/>
                <a:cs typeface="Times New Roman" panose="02020603050405020304" pitchFamily="18" charset="0"/>
              </a:rPr>
              <a:t>Irene Manzella</a:t>
            </a:r>
            <a:r>
              <a:rPr lang="en-GB" dirty="0">
                <a:latin typeface="Arial" panose="020B0604020202020204" pitchFamily="34" charset="0"/>
                <a:ea typeface="Calibri" panose="020F0502020204030204" pitchFamily="34" charset="0"/>
                <a:cs typeface="Times New Roman" panose="02020603050405020304" pitchFamily="18" charset="0"/>
              </a:rPr>
              <a:t>, Alison Raby,               Kyle </a:t>
            </a:r>
            <a:r>
              <a:rPr lang="en-GB" dirty="0" err="1">
                <a:latin typeface="Arial" panose="020B0604020202020204" pitchFamily="34" charset="0"/>
                <a:ea typeface="Calibri" panose="020F0502020204030204" pitchFamily="34" charset="0"/>
                <a:cs typeface="Times New Roman" panose="02020603050405020304" pitchFamily="18" charset="0"/>
              </a:rPr>
              <a:t>Roskilly</a:t>
            </a:r>
            <a:r>
              <a:rPr lang="en-GB" dirty="0">
                <a:latin typeface="Arial" panose="020B0604020202020204" pitchFamily="34" charset="0"/>
                <a:ea typeface="Calibri" panose="020F0502020204030204" pitchFamily="34" charset="0"/>
                <a:cs typeface="Times New Roman" panose="02020603050405020304" pitchFamily="18" charset="0"/>
              </a:rPr>
              <a:t>, Martina </a:t>
            </a:r>
            <a:r>
              <a:rPr lang="en-GB" dirty="0" err="1">
                <a:latin typeface="Arial" panose="020B0604020202020204" pitchFamily="34" charset="0"/>
                <a:ea typeface="Calibri" panose="020F0502020204030204" pitchFamily="34" charset="0"/>
                <a:cs typeface="Times New Roman" panose="02020603050405020304" pitchFamily="18" charset="0"/>
              </a:rPr>
              <a:t>Egedusevic</a:t>
            </a:r>
            <a:r>
              <a:rPr lang="en-GB" dirty="0">
                <a:latin typeface="Arial" panose="020B0604020202020204" pitchFamily="34" charset="0"/>
                <a:ea typeface="Calibri" panose="020F0502020204030204" pitchFamily="34" charset="0"/>
                <a:cs typeface="Times New Roman" panose="02020603050405020304" pitchFamily="18" charset="0"/>
              </a:rPr>
              <a:t>, Diego </a:t>
            </a:r>
            <a:r>
              <a:rPr lang="en-GB" dirty="0" err="1">
                <a:latin typeface="Arial" panose="020B0604020202020204" pitchFamily="34" charset="0"/>
                <a:ea typeface="Calibri" panose="020F0502020204030204" pitchFamily="34" charset="0"/>
                <a:cs typeface="Times New Roman" panose="02020603050405020304" pitchFamily="18" charset="0"/>
              </a:rPr>
              <a:t>Panici</a:t>
            </a:r>
            <a:r>
              <a:rPr lang="en-GB" dirty="0">
                <a:latin typeface="Arial" panose="020B0604020202020204" pitchFamily="34" charset="0"/>
                <a:ea typeface="Calibri" panose="020F0502020204030204" pitchFamily="34" charset="0"/>
                <a:cs typeface="Times New Roman" panose="02020603050405020304" pitchFamily="18" charset="0"/>
              </a:rPr>
              <a:t>, Miles Clark, Sarah </a:t>
            </a:r>
            <a:r>
              <a:rPr lang="en-GB" dirty="0" err="1">
                <a:latin typeface="Arial" panose="020B0604020202020204" pitchFamily="34" charset="0"/>
                <a:ea typeface="Calibri" panose="020F0502020204030204" pitchFamily="34" charset="0"/>
                <a:cs typeface="Times New Roman" panose="02020603050405020304" pitchFamily="18" charset="0"/>
              </a:rPr>
              <a:t>Boulton</a:t>
            </a:r>
            <a:r>
              <a:rPr lang="en-GB" dirty="0">
                <a:latin typeface="Arial" panose="020B0604020202020204" pitchFamily="34" charset="0"/>
                <a:ea typeface="Calibri" panose="020F0502020204030204" pitchFamily="34" charset="0"/>
                <a:cs typeface="Times New Roman" panose="02020603050405020304" pitchFamily="18" charset="0"/>
              </a:rPr>
              <a:t>,  </a:t>
            </a:r>
            <a:r>
              <a:rPr lang="en-GB" dirty="0" err="1">
                <a:latin typeface="Arial" panose="020B0604020202020204" pitchFamily="34" charset="0"/>
                <a:ea typeface="Calibri" panose="020F0502020204030204" pitchFamily="34" charset="0"/>
                <a:cs typeface="Times New Roman" panose="02020603050405020304" pitchFamily="18" charset="0"/>
              </a:rPr>
              <a:t>Aldina</a:t>
            </a:r>
            <a:r>
              <a:rPr lang="en-GB" dirty="0">
                <a:latin typeface="Arial" panose="020B0604020202020204" pitchFamily="34" charset="0"/>
                <a:ea typeface="Calibri" panose="020F0502020204030204" pitchFamily="34" charset="0"/>
                <a:cs typeface="Times New Roman" panose="02020603050405020304" pitchFamily="18" charset="0"/>
              </a:rPr>
              <a:t> Franco, Georgie Bennett, </a:t>
            </a:r>
            <a:r>
              <a:rPr lang="en-GB" dirty="0" err="1">
                <a:latin typeface="Arial" panose="020B0604020202020204" pitchFamily="34" charset="0"/>
                <a:ea typeface="Calibri" panose="020F0502020204030204" pitchFamily="34" charset="0"/>
                <a:cs typeface="Times New Roman" panose="02020603050405020304" pitchFamily="18" charset="0"/>
              </a:rPr>
              <a:t>Chunbo</a:t>
            </a:r>
            <a:r>
              <a:rPr lang="en-GB" dirty="0">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Luo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Exclusive session dedicated to the Copernicus Marine service at EGU 2023 |  CMEM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300408" y="26715"/>
            <a:ext cx="1608873" cy="10528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45989" y="5356492"/>
            <a:ext cx="4063292" cy="646331"/>
          </a:xfrm>
          <a:prstGeom prst="rect">
            <a:avLst/>
          </a:prstGeom>
        </p:spPr>
        <p:txBody>
          <a:bodyPr wrap="none">
            <a:spAutoFit/>
          </a:bodyPr>
          <a:lstStyle/>
          <a:p>
            <a:r>
              <a:rPr lang="en-GB" b="1" dirty="0">
                <a:latin typeface="Arial" panose="020B0604020202020204" pitchFamily="34" charset="0"/>
                <a:ea typeface="Calibri" panose="020F0502020204030204" pitchFamily="34" charset="0"/>
                <a:cs typeface="Times New Roman" panose="02020603050405020304" pitchFamily="18" charset="0"/>
              </a:rPr>
              <a:t>*</a:t>
            </a:r>
            <a:r>
              <a:rPr lang="en-GB" dirty="0">
                <a:hlinkClick r:id="rId10"/>
              </a:rPr>
              <a:t> alessandro.sgarabotto@plymouth.ac.uk</a:t>
            </a:r>
            <a:endParaRPr lang="en-GB" dirty="0"/>
          </a:p>
          <a:p>
            <a:endParaRPr lang="en-GB" dirty="0"/>
          </a:p>
        </p:txBody>
      </p:sp>
      <p:pic>
        <p:nvPicPr>
          <p:cNvPr id="11" name="Picture 10" descr="A qr code with a dinosaur&#10;&#10;Description automatically generated">
            <a:extLst>
              <a:ext uri="{FF2B5EF4-FFF2-40B4-BE49-F238E27FC236}">
                <a16:creationId xmlns:a16="http://schemas.microsoft.com/office/drawing/2014/main" id="{C2445896-C469-A600-7DAB-9830FB57413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845989" y="1098664"/>
            <a:ext cx="4286250" cy="4286250"/>
          </a:xfrm>
          <a:prstGeom prst="rect">
            <a:avLst/>
          </a:prstGeom>
        </p:spPr>
      </p:pic>
    </p:spTree>
    <p:extLst>
      <p:ext uri="{BB962C8B-B14F-4D97-AF65-F5344CB8AC3E}">
        <p14:creationId xmlns:p14="http://schemas.microsoft.com/office/powerpoint/2010/main" val="48098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ylinder, indoor&#10;&#10;Description automatically generated">
            <a:extLst>
              <a:ext uri="{FF2B5EF4-FFF2-40B4-BE49-F238E27FC236}">
                <a16:creationId xmlns:a16="http://schemas.microsoft.com/office/drawing/2014/main" id="{96833C0C-0B3E-13B2-8688-DE0DD99FB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225" y="770314"/>
            <a:ext cx="7018781" cy="3377771"/>
          </a:xfrm>
          <a:prstGeom prst="rect">
            <a:avLst/>
          </a:prstGeom>
        </p:spPr>
      </p:pic>
      <p:sp>
        <p:nvSpPr>
          <p:cNvPr id="2" name="Title 1"/>
          <p:cNvSpPr>
            <a:spLocks noGrp="1"/>
          </p:cNvSpPr>
          <p:nvPr>
            <p:ph type="title"/>
          </p:nvPr>
        </p:nvSpPr>
        <p:spPr>
          <a:xfrm>
            <a:off x="0" y="20624"/>
            <a:ext cx="12401813" cy="713398"/>
          </a:xfrm>
        </p:spPr>
        <p:txBody>
          <a:bodyPr>
            <a:noAutofit/>
          </a:bodyPr>
          <a:lstStyle/>
          <a:p>
            <a:r>
              <a:rPr lang="en-GB" sz="3600" dirty="0"/>
              <a:t>Sensor tag within the woody dowel records any small movements</a:t>
            </a:r>
          </a:p>
        </p:txBody>
      </p:sp>
      <p:pic>
        <p:nvPicPr>
          <p:cNvPr id="4"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106483" y="4823205"/>
            <a:ext cx="2205696" cy="1654272"/>
          </a:xfrm>
          <a:prstGeom prst="rect">
            <a:avLst/>
          </a:prstGeom>
        </p:spPr>
      </p:pic>
      <p:pic>
        <p:nvPicPr>
          <p:cNvPr id="5"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7718" y="4735148"/>
            <a:ext cx="3239104"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4666" y="4202149"/>
            <a:ext cx="6271575" cy="369332"/>
          </a:xfrm>
          <a:prstGeom prst="rect">
            <a:avLst/>
          </a:prstGeom>
        </p:spPr>
        <p:txBody>
          <a:bodyPr wrap="square">
            <a:spAutoFit/>
          </a:bodyPr>
          <a:lstStyle/>
          <a:p>
            <a:r>
              <a:rPr lang="en-GB" kern="0" dirty="0"/>
              <a:t>Sensor tag = </a:t>
            </a:r>
            <a:r>
              <a:rPr lang="en-GB" b="1" kern="0" dirty="0"/>
              <a:t>accelerometer</a:t>
            </a:r>
            <a:r>
              <a:rPr lang="en-GB" kern="0" dirty="0"/>
              <a:t>, </a:t>
            </a:r>
            <a:r>
              <a:rPr lang="en-GB" b="1" kern="0" dirty="0"/>
              <a:t>gyroscope</a:t>
            </a:r>
            <a:r>
              <a:rPr lang="en-GB" kern="0" dirty="0"/>
              <a:t> and </a:t>
            </a:r>
            <a:r>
              <a:rPr lang="en-GB" b="1" kern="0" dirty="0"/>
              <a:t>magnetometer</a:t>
            </a:r>
            <a:endParaRPr lang="en-GB" dirty="0"/>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3553982" y="4575305"/>
            <a:ext cx="1651404" cy="2201872"/>
          </a:xfrm>
          <a:prstGeom prst="rect">
            <a:avLst/>
          </a:prstGeom>
        </p:spPr>
      </p:pic>
      <p:grpSp>
        <p:nvGrpSpPr>
          <p:cNvPr id="34" name="Group 33"/>
          <p:cNvGrpSpPr/>
          <p:nvPr/>
        </p:nvGrpSpPr>
        <p:grpSpPr>
          <a:xfrm>
            <a:off x="349740" y="1216526"/>
            <a:ext cx="6823774" cy="2241588"/>
            <a:chOff x="187420" y="1374751"/>
            <a:chExt cx="5574472" cy="2151051"/>
          </a:xfrm>
        </p:grpSpPr>
        <p:sp>
          <p:nvSpPr>
            <p:cNvPr id="20" name="TextBox 19"/>
            <p:cNvSpPr txBox="1"/>
            <p:nvPr/>
          </p:nvSpPr>
          <p:spPr>
            <a:xfrm>
              <a:off x="4683071" y="1374751"/>
              <a:ext cx="1078821" cy="369332"/>
            </a:xfrm>
            <a:prstGeom prst="rect">
              <a:avLst/>
            </a:prstGeom>
            <a:noFill/>
          </p:spPr>
          <p:txBody>
            <a:bodyPr wrap="none" rtlCol="0">
              <a:spAutoFit/>
            </a:bodyPr>
            <a:lstStyle/>
            <a:p>
              <a:r>
                <a:rPr lang="en-GB" dirty="0">
                  <a:solidFill>
                    <a:schemeClr val="bg1"/>
                  </a:solidFill>
                </a:rPr>
                <a:t>upstream</a:t>
              </a:r>
            </a:p>
          </p:txBody>
        </p:sp>
        <p:sp>
          <p:nvSpPr>
            <p:cNvPr id="21" name="TextBox 20"/>
            <p:cNvSpPr txBox="1"/>
            <p:nvPr/>
          </p:nvSpPr>
          <p:spPr>
            <a:xfrm>
              <a:off x="187420" y="3156470"/>
              <a:ext cx="1386855" cy="369332"/>
            </a:xfrm>
            <a:prstGeom prst="rect">
              <a:avLst/>
            </a:prstGeom>
            <a:noFill/>
          </p:spPr>
          <p:txBody>
            <a:bodyPr wrap="none" rtlCol="0">
              <a:spAutoFit/>
            </a:bodyPr>
            <a:lstStyle/>
            <a:p>
              <a:r>
                <a:rPr lang="en-GB" dirty="0">
                  <a:solidFill>
                    <a:schemeClr val="bg1"/>
                  </a:solidFill>
                </a:rPr>
                <a:t>Downstream</a:t>
              </a:r>
            </a:p>
          </p:txBody>
        </p:sp>
        <p:grpSp>
          <p:nvGrpSpPr>
            <p:cNvPr id="27" name="Group 26"/>
            <p:cNvGrpSpPr/>
            <p:nvPr/>
          </p:nvGrpSpPr>
          <p:grpSpPr>
            <a:xfrm>
              <a:off x="2178030" y="2278394"/>
              <a:ext cx="1174501" cy="401829"/>
              <a:chOff x="2029718" y="2212406"/>
              <a:chExt cx="1174501" cy="401829"/>
            </a:xfrm>
          </p:grpSpPr>
          <p:sp>
            <p:nvSpPr>
              <p:cNvPr id="22" name="Rectangle 21"/>
              <p:cNvSpPr/>
              <p:nvPr/>
            </p:nvSpPr>
            <p:spPr>
              <a:xfrm rot="866422">
                <a:off x="2029718" y="2212406"/>
                <a:ext cx="1174501" cy="306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Sensor tag</a:t>
                </a:r>
              </a:p>
            </p:txBody>
          </p:sp>
          <p:cxnSp>
            <p:nvCxnSpPr>
              <p:cNvPr id="24" name="Straight Connector 23"/>
              <p:cNvCxnSpPr/>
              <p:nvPr/>
            </p:nvCxnSpPr>
            <p:spPr>
              <a:xfrm flipH="1">
                <a:off x="2940560" y="2312050"/>
                <a:ext cx="56889" cy="302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flipH="1">
              <a:off x="4364610" y="1870465"/>
              <a:ext cx="669303" cy="266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Content Placeholder 2"/>
          <p:cNvSpPr txBox="1">
            <a:spLocks/>
          </p:cNvSpPr>
          <p:nvPr/>
        </p:nvSpPr>
        <p:spPr>
          <a:xfrm>
            <a:off x="7332772" y="1164318"/>
            <a:ext cx="4790098" cy="2825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r>
              <a:rPr lang="en-GB" sz="2400" dirty="0"/>
              <a:t>The sensor tag records movements and stores the data;</a:t>
            </a:r>
          </a:p>
          <a:p>
            <a:pPr marL="285750" indent="-285750" algn="just"/>
            <a:r>
              <a:rPr lang="en-GB" sz="2400" dirty="0"/>
              <a:t>The data is downloaded by USB cable (no gateway is used for these experiments) ;</a:t>
            </a:r>
          </a:p>
          <a:p>
            <a:pPr marL="285750" indent="-285750" algn="just"/>
            <a:r>
              <a:rPr lang="en-GB" sz="2400" dirty="0"/>
              <a:t>Each test is repeated 10 times;</a:t>
            </a:r>
          </a:p>
        </p:txBody>
      </p:sp>
      <p:sp>
        <p:nvSpPr>
          <p:cNvPr id="18" name="TextBox 17"/>
          <p:cNvSpPr txBox="1"/>
          <p:nvPr/>
        </p:nvSpPr>
        <p:spPr>
          <a:xfrm>
            <a:off x="7173514" y="4097700"/>
            <a:ext cx="3177024" cy="338554"/>
          </a:xfrm>
          <a:prstGeom prst="rect">
            <a:avLst/>
          </a:prstGeom>
          <a:noFill/>
        </p:spPr>
        <p:txBody>
          <a:bodyPr wrap="none" rtlCol="0">
            <a:spAutoFit/>
          </a:bodyPr>
          <a:lstStyle/>
          <a:p>
            <a:r>
              <a:rPr lang="en-GB" sz="1600" b="1" u="sng" dirty="0"/>
              <a:t>Partially-submerged flow condition</a:t>
            </a:r>
          </a:p>
        </p:txBody>
      </p:sp>
      <p:sp>
        <p:nvSpPr>
          <p:cNvPr id="19" name="TextBox 18"/>
          <p:cNvSpPr txBox="1"/>
          <p:nvPr/>
        </p:nvSpPr>
        <p:spPr>
          <a:xfrm>
            <a:off x="7213276" y="5379252"/>
            <a:ext cx="2881302" cy="338554"/>
          </a:xfrm>
          <a:prstGeom prst="rect">
            <a:avLst/>
          </a:prstGeom>
          <a:noFill/>
        </p:spPr>
        <p:txBody>
          <a:bodyPr wrap="none" rtlCol="0">
            <a:spAutoFit/>
          </a:bodyPr>
          <a:lstStyle/>
          <a:p>
            <a:r>
              <a:rPr lang="en-GB" sz="1600" b="1" u="sng" dirty="0"/>
              <a:t>Fully-submerged flow condition</a:t>
            </a:r>
          </a:p>
        </p:txBody>
      </p:sp>
      <p:graphicFrame>
        <p:nvGraphicFramePr>
          <p:cNvPr id="31" name="Table 30"/>
          <p:cNvGraphicFramePr>
            <a:graphicFrameLocks noGrp="1"/>
          </p:cNvGraphicFramePr>
          <p:nvPr/>
        </p:nvGraphicFramePr>
        <p:xfrm>
          <a:off x="9611055" y="4478116"/>
          <a:ext cx="2583080" cy="889000"/>
        </p:xfrm>
        <a:graphic>
          <a:graphicData uri="http://schemas.openxmlformats.org/drawingml/2006/table">
            <a:tbl>
              <a:tblPr firstRow="1" bandRow="1">
                <a:tableStyleId>{5C22544A-7EE6-4342-B048-85BDC9FD1C3A}</a:tableStyleId>
              </a:tblPr>
              <a:tblGrid>
                <a:gridCol w="724434">
                  <a:extLst>
                    <a:ext uri="{9D8B030D-6E8A-4147-A177-3AD203B41FA5}">
                      <a16:colId xmlns:a16="http://schemas.microsoft.com/office/drawing/2014/main" val="4212659518"/>
                    </a:ext>
                  </a:extLst>
                </a:gridCol>
                <a:gridCol w="828187">
                  <a:extLst>
                    <a:ext uri="{9D8B030D-6E8A-4147-A177-3AD203B41FA5}">
                      <a16:colId xmlns:a16="http://schemas.microsoft.com/office/drawing/2014/main" val="2432671449"/>
                    </a:ext>
                  </a:extLst>
                </a:gridCol>
                <a:gridCol w="1030459">
                  <a:extLst>
                    <a:ext uri="{9D8B030D-6E8A-4147-A177-3AD203B41FA5}">
                      <a16:colId xmlns:a16="http://schemas.microsoft.com/office/drawing/2014/main" val="2324825266"/>
                    </a:ext>
                  </a:extLst>
                </a:gridCol>
              </a:tblGrid>
              <a:tr h="370840">
                <a:tc>
                  <a:txBody>
                    <a:bodyPr/>
                    <a:lstStyle/>
                    <a:p>
                      <a:pPr algn="ctr"/>
                      <a:r>
                        <a:rPr lang="en-GB" sz="1400" dirty="0"/>
                        <a:t>D</a:t>
                      </a:r>
                    </a:p>
                    <a:p>
                      <a:pPr algn="ctr"/>
                      <a:r>
                        <a:rPr lang="en-GB" sz="1400" dirty="0"/>
                        <a:t>[m]</a:t>
                      </a:r>
                    </a:p>
                  </a:txBody>
                  <a:tcPr/>
                </a:tc>
                <a:tc>
                  <a:txBody>
                    <a:bodyPr/>
                    <a:lstStyle/>
                    <a:p>
                      <a:pPr algn="ctr"/>
                      <a:r>
                        <a:rPr lang="en-GB" sz="1400" dirty="0"/>
                        <a:t>Q</a:t>
                      </a:r>
                    </a:p>
                    <a:p>
                      <a:pPr algn="ctr"/>
                      <a:r>
                        <a:rPr lang="en-GB" sz="1400" dirty="0"/>
                        <a:t>[m</a:t>
                      </a:r>
                      <a:r>
                        <a:rPr lang="en-GB" sz="1400" baseline="30000" dirty="0"/>
                        <a:t>3</a:t>
                      </a:r>
                      <a:r>
                        <a:rPr lang="en-GB" sz="1400" dirty="0"/>
                        <a:t>/s]</a:t>
                      </a:r>
                    </a:p>
                  </a:txBody>
                  <a:tcPr/>
                </a:tc>
                <a:tc>
                  <a:txBody>
                    <a:bodyPr/>
                    <a:lstStyle/>
                    <a:p>
                      <a:pPr algn="ctr"/>
                      <a:r>
                        <a:rPr lang="en-GB" sz="1400" dirty="0"/>
                        <a:t>Fr</a:t>
                      </a:r>
                    </a:p>
                    <a:p>
                      <a:pPr algn="ctr"/>
                      <a:r>
                        <a:rPr lang="en-GB" sz="1400" dirty="0"/>
                        <a:t>[-]</a:t>
                      </a:r>
                    </a:p>
                  </a:txBody>
                  <a:tcPr/>
                </a:tc>
                <a:extLst>
                  <a:ext uri="{0D108BD9-81ED-4DB2-BD59-A6C34878D82A}">
                    <a16:rowId xmlns:a16="http://schemas.microsoft.com/office/drawing/2014/main" val="177140126"/>
                  </a:ext>
                </a:extLst>
              </a:tr>
              <a:tr h="370840">
                <a:tc>
                  <a:txBody>
                    <a:bodyPr/>
                    <a:lstStyle/>
                    <a:p>
                      <a:pPr algn="ctr"/>
                      <a:r>
                        <a:rPr lang="en-GB" sz="1400" dirty="0"/>
                        <a:t>0.232</a:t>
                      </a:r>
                    </a:p>
                  </a:txBody>
                  <a:tcPr/>
                </a:tc>
                <a:tc>
                  <a:txBody>
                    <a:bodyPr/>
                    <a:lstStyle/>
                    <a:p>
                      <a:pPr algn="ctr"/>
                      <a:r>
                        <a:rPr lang="en-GB" sz="1400" dirty="0"/>
                        <a:t>0.387</a:t>
                      </a:r>
                    </a:p>
                  </a:txBody>
                  <a:tcPr/>
                </a:tc>
                <a:tc>
                  <a:txBody>
                    <a:bodyPr/>
                    <a:lstStyle/>
                    <a:p>
                      <a:pPr algn="ctr"/>
                      <a:r>
                        <a:rPr lang="en-GB" sz="1400" dirty="0"/>
                        <a:t>0.369</a:t>
                      </a:r>
                    </a:p>
                  </a:txBody>
                  <a:tcPr/>
                </a:tc>
                <a:extLst>
                  <a:ext uri="{0D108BD9-81ED-4DB2-BD59-A6C34878D82A}">
                    <a16:rowId xmlns:a16="http://schemas.microsoft.com/office/drawing/2014/main" val="844120368"/>
                  </a:ext>
                </a:extLst>
              </a:tr>
            </a:tbl>
          </a:graphicData>
        </a:graphic>
      </p:graphicFrame>
      <p:graphicFrame>
        <p:nvGraphicFramePr>
          <p:cNvPr id="33" name="Table 32"/>
          <p:cNvGraphicFramePr>
            <a:graphicFrameLocks noGrp="1"/>
          </p:cNvGraphicFramePr>
          <p:nvPr/>
        </p:nvGraphicFramePr>
        <p:xfrm>
          <a:off x="9586353" y="5852504"/>
          <a:ext cx="2583080" cy="889000"/>
        </p:xfrm>
        <a:graphic>
          <a:graphicData uri="http://schemas.openxmlformats.org/drawingml/2006/table">
            <a:tbl>
              <a:tblPr firstRow="1" bandRow="1">
                <a:tableStyleId>{5C22544A-7EE6-4342-B048-85BDC9FD1C3A}</a:tableStyleId>
              </a:tblPr>
              <a:tblGrid>
                <a:gridCol w="724434">
                  <a:extLst>
                    <a:ext uri="{9D8B030D-6E8A-4147-A177-3AD203B41FA5}">
                      <a16:colId xmlns:a16="http://schemas.microsoft.com/office/drawing/2014/main" val="4212659518"/>
                    </a:ext>
                  </a:extLst>
                </a:gridCol>
                <a:gridCol w="828187">
                  <a:extLst>
                    <a:ext uri="{9D8B030D-6E8A-4147-A177-3AD203B41FA5}">
                      <a16:colId xmlns:a16="http://schemas.microsoft.com/office/drawing/2014/main" val="2432671449"/>
                    </a:ext>
                  </a:extLst>
                </a:gridCol>
                <a:gridCol w="1030459">
                  <a:extLst>
                    <a:ext uri="{9D8B030D-6E8A-4147-A177-3AD203B41FA5}">
                      <a16:colId xmlns:a16="http://schemas.microsoft.com/office/drawing/2014/main" val="2324825266"/>
                    </a:ext>
                  </a:extLst>
                </a:gridCol>
              </a:tblGrid>
              <a:tr h="370840">
                <a:tc>
                  <a:txBody>
                    <a:bodyPr/>
                    <a:lstStyle/>
                    <a:p>
                      <a:pPr algn="ctr"/>
                      <a:r>
                        <a:rPr lang="en-GB" sz="1400" dirty="0"/>
                        <a:t>D</a:t>
                      </a:r>
                    </a:p>
                    <a:p>
                      <a:pPr algn="ctr"/>
                      <a:r>
                        <a:rPr lang="en-GB" sz="1400" dirty="0"/>
                        <a:t>[m]</a:t>
                      </a:r>
                    </a:p>
                  </a:txBody>
                  <a:tcPr/>
                </a:tc>
                <a:tc>
                  <a:txBody>
                    <a:bodyPr/>
                    <a:lstStyle/>
                    <a:p>
                      <a:pPr algn="ctr"/>
                      <a:r>
                        <a:rPr lang="en-GB" sz="1400" dirty="0"/>
                        <a:t>Q</a:t>
                      </a:r>
                    </a:p>
                    <a:p>
                      <a:pPr algn="ctr"/>
                      <a:r>
                        <a:rPr lang="en-GB" sz="1400" dirty="0"/>
                        <a:t>[m</a:t>
                      </a:r>
                      <a:r>
                        <a:rPr lang="en-GB" sz="1400" baseline="30000" dirty="0"/>
                        <a:t>3</a:t>
                      </a:r>
                      <a:r>
                        <a:rPr lang="en-GB" sz="1400" dirty="0"/>
                        <a:t>/s]</a:t>
                      </a:r>
                    </a:p>
                  </a:txBody>
                  <a:tcPr/>
                </a:tc>
                <a:tc>
                  <a:txBody>
                    <a:bodyPr/>
                    <a:lstStyle/>
                    <a:p>
                      <a:pPr algn="ctr"/>
                      <a:r>
                        <a:rPr lang="en-GB" sz="1400" dirty="0"/>
                        <a:t>Fr</a:t>
                      </a:r>
                    </a:p>
                    <a:p>
                      <a:pPr algn="ctr"/>
                      <a:r>
                        <a:rPr lang="en-GB" sz="1400" dirty="0"/>
                        <a:t>[-]</a:t>
                      </a:r>
                    </a:p>
                  </a:txBody>
                  <a:tcPr/>
                </a:tc>
                <a:extLst>
                  <a:ext uri="{0D108BD9-81ED-4DB2-BD59-A6C34878D82A}">
                    <a16:rowId xmlns:a16="http://schemas.microsoft.com/office/drawing/2014/main" val="177140126"/>
                  </a:ext>
                </a:extLst>
              </a:tr>
              <a:tr h="370840">
                <a:tc>
                  <a:txBody>
                    <a:bodyPr/>
                    <a:lstStyle/>
                    <a:p>
                      <a:pPr algn="ctr"/>
                      <a:r>
                        <a:rPr lang="en-GB" sz="1400" dirty="0"/>
                        <a:t>0.232</a:t>
                      </a:r>
                    </a:p>
                  </a:txBody>
                  <a:tcPr/>
                </a:tc>
                <a:tc>
                  <a:txBody>
                    <a:bodyPr/>
                    <a:lstStyle/>
                    <a:p>
                      <a:pPr algn="ctr"/>
                      <a:r>
                        <a:rPr lang="en-GB" sz="1400" dirty="0"/>
                        <a:t>0.387</a:t>
                      </a:r>
                    </a:p>
                  </a:txBody>
                  <a:tcPr/>
                </a:tc>
                <a:tc>
                  <a:txBody>
                    <a:bodyPr/>
                    <a:lstStyle/>
                    <a:p>
                      <a:pPr algn="ctr"/>
                      <a:r>
                        <a:rPr lang="en-GB" sz="1400" dirty="0"/>
                        <a:t>0.369</a:t>
                      </a:r>
                    </a:p>
                  </a:txBody>
                  <a:tcPr/>
                </a:tc>
                <a:extLst>
                  <a:ext uri="{0D108BD9-81ED-4DB2-BD59-A6C34878D82A}">
                    <a16:rowId xmlns:a16="http://schemas.microsoft.com/office/drawing/2014/main" val="844120368"/>
                  </a:ext>
                </a:extLst>
              </a:tr>
            </a:tbl>
          </a:graphicData>
        </a:graphic>
      </p:graphicFrame>
      <p:sp>
        <p:nvSpPr>
          <p:cNvPr id="3" name="Rectangle 2"/>
          <p:cNvSpPr/>
          <p:nvPr/>
        </p:nvSpPr>
        <p:spPr>
          <a:xfrm>
            <a:off x="134326" y="724704"/>
            <a:ext cx="3541290" cy="369332"/>
          </a:xfrm>
          <a:prstGeom prst="rect">
            <a:avLst/>
          </a:prstGeom>
        </p:spPr>
        <p:txBody>
          <a:bodyPr wrap="none">
            <a:spAutoFit/>
          </a:bodyPr>
          <a:lstStyle/>
          <a:p>
            <a:r>
              <a:rPr lang="en-GB" b="1" dirty="0">
                <a:solidFill>
                  <a:schemeClr val="bg1"/>
                </a:solidFill>
              </a:rPr>
              <a:t>Partially-submerged flow condition</a:t>
            </a: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37978" y="4404643"/>
            <a:ext cx="2348375" cy="933044"/>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01089" y="5748551"/>
            <a:ext cx="2172747" cy="992953"/>
          </a:xfrm>
          <a:prstGeom prst="rect">
            <a:avLst/>
          </a:prstGeom>
        </p:spPr>
      </p:pic>
    </p:spTree>
    <p:extLst>
      <p:ext uri="{BB962C8B-B14F-4D97-AF65-F5344CB8AC3E}">
        <p14:creationId xmlns:p14="http://schemas.microsoft.com/office/powerpoint/2010/main" val="2164028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5412" y="672837"/>
            <a:ext cx="9599079" cy="5394485"/>
          </a:xfrm>
          <a:prstGeom prst="rect">
            <a:avLst/>
          </a:prstGeom>
        </p:spPr>
      </p:pic>
      <p:sp>
        <p:nvSpPr>
          <p:cNvPr id="2" name="Title 1"/>
          <p:cNvSpPr>
            <a:spLocks noGrp="1"/>
          </p:cNvSpPr>
          <p:nvPr>
            <p:ph type="title"/>
          </p:nvPr>
        </p:nvSpPr>
        <p:spPr>
          <a:xfrm>
            <a:off x="1325028" y="37890"/>
            <a:ext cx="10493297" cy="634947"/>
          </a:xfrm>
        </p:spPr>
        <p:txBody>
          <a:bodyPr>
            <a:normAutofit fontScale="90000"/>
          </a:bodyPr>
          <a:lstStyle/>
          <a:p>
            <a:r>
              <a:rPr lang="en-GB" sz="4000" dirty="0"/>
              <a:t>Accelerometer detects changes in constraints setups</a:t>
            </a:r>
          </a:p>
        </p:txBody>
      </p:sp>
      <p:sp>
        <p:nvSpPr>
          <p:cNvPr id="6" name="TextBox 5"/>
          <p:cNvSpPr txBox="1"/>
          <p:nvPr/>
        </p:nvSpPr>
        <p:spPr>
          <a:xfrm>
            <a:off x="1853645" y="885665"/>
            <a:ext cx="2147268" cy="1323439"/>
          </a:xfrm>
          <a:prstGeom prst="rect">
            <a:avLst/>
          </a:prstGeom>
          <a:noFill/>
          <a:ln>
            <a:solidFill>
              <a:schemeClr val="tx1"/>
            </a:solidFill>
          </a:ln>
        </p:spPr>
        <p:txBody>
          <a:bodyPr wrap="square" rtlCol="0">
            <a:spAutoFit/>
          </a:bodyPr>
          <a:lstStyle/>
          <a:p>
            <a:r>
              <a:rPr lang="en-GB" sz="1000" dirty="0"/>
              <a:t>Labels legend:</a:t>
            </a:r>
          </a:p>
          <a:p>
            <a:pPr marL="285750" indent="-285750">
              <a:buFont typeface="Arial" panose="020B0604020202020204" pitchFamily="34" charset="0"/>
              <a:buChar char="•"/>
            </a:pPr>
            <a:r>
              <a:rPr lang="en-GB" sz="1000" b="1" dirty="0"/>
              <a:t>Fixed</a:t>
            </a:r>
            <a:r>
              <a:rPr lang="en-GB" sz="1000" dirty="0"/>
              <a:t>. No movement is allowed.</a:t>
            </a:r>
          </a:p>
          <a:p>
            <a:pPr marL="285750" indent="-285750">
              <a:buFont typeface="Arial" panose="020B0604020202020204" pitchFamily="34" charset="0"/>
              <a:buChar char="•"/>
            </a:pPr>
            <a:r>
              <a:rPr lang="en-GB" sz="1000" b="1" dirty="0"/>
              <a:t>Rotational</a:t>
            </a:r>
            <a:r>
              <a:rPr lang="en-GB" sz="1000" dirty="0"/>
              <a:t>. Only rotations are allowed.</a:t>
            </a:r>
          </a:p>
          <a:p>
            <a:pPr marL="285750" indent="-285750">
              <a:buFont typeface="Arial" panose="020B0604020202020204" pitchFamily="34" charset="0"/>
              <a:buChar char="•"/>
            </a:pPr>
            <a:r>
              <a:rPr lang="en-GB" sz="1000" b="1" dirty="0"/>
              <a:t>Vertical</a:t>
            </a:r>
            <a:r>
              <a:rPr lang="en-GB" sz="1000" dirty="0"/>
              <a:t>. Only vertical displacements are allowed.</a:t>
            </a:r>
          </a:p>
          <a:p>
            <a:pPr marL="285750" indent="-285750">
              <a:buFont typeface="Arial" panose="020B0604020202020204" pitchFamily="34" charset="0"/>
              <a:buChar char="•"/>
            </a:pPr>
            <a:r>
              <a:rPr lang="en-GB" sz="1000" b="1" dirty="0"/>
              <a:t>Horizontal</a:t>
            </a:r>
            <a:r>
              <a:rPr lang="en-GB" sz="1000" dirty="0"/>
              <a:t>. Only horizontal displacements are allowed.</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2810" y="6374321"/>
            <a:ext cx="1903366" cy="430907"/>
          </a:xfrm>
          <a:prstGeom prst="rect">
            <a:avLst/>
          </a:prstGeom>
        </p:spPr>
      </p:pic>
      <p:sp>
        <p:nvSpPr>
          <p:cNvPr id="4" name="Rectangle 3"/>
          <p:cNvSpPr/>
          <p:nvPr/>
        </p:nvSpPr>
        <p:spPr>
          <a:xfrm>
            <a:off x="4047505" y="6015869"/>
            <a:ext cx="1929591" cy="332014"/>
          </a:xfrm>
          <a:prstGeom prst="rect">
            <a:avLst/>
          </a:prstGeom>
        </p:spPr>
        <p:txBody>
          <a:bodyPr wrap="square">
            <a:spAutoFit/>
          </a:bodyPr>
          <a:lstStyle/>
          <a:p>
            <a:pPr algn="ctr">
              <a:lnSpc>
                <a:spcPct val="119000"/>
              </a:lnSpc>
              <a:spcAft>
                <a:spcPts val="600"/>
              </a:spcAft>
            </a:pPr>
            <a:r>
              <a:rPr lang="en-GB" sz="1400" kern="1400" dirty="0">
                <a:solidFill>
                  <a:srgbClr val="000000"/>
                </a:solidFill>
                <a:latin typeface="Calibri" panose="020F0502020204030204" pitchFamily="34" charset="0"/>
              </a:rPr>
              <a:t>Rotations allowed</a:t>
            </a:r>
            <a:endParaRPr lang="en-GB" sz="1100" kern="1400" dirty="0">
              <a:solidFill>
                <a:srgbClr val="000000"/>
              </a:solidFill>
              <a:latin typeface="Calibri" panose="020F0502020204030204" pitchFamily="34" charset="0"/>
            </a:endParaRPr>
          </a:p>
        </p:txBody>
      </p:sp>
      <p:sp>
        <p:nvSpPr>
          <p:cNvPr id="9" name="Rectangle 8"/>
          <p:cNvSpPr/>
          <p:nvPr/>
        </p:nvSpPr>
        <p:spPr>
          <a:xfrm>
            <a:off x="6254478" y="5990418"/>
            <a:ext cx="2260858" cy="681982"/>
          </a:xfrm>
          <a:prstGeom prst="rect">
            <a:avLst/>
          </a:prstGeom>
        </p:spPr>
        <p:txBody>
          <a:bodyPr wrap="square">
            <a:spAutoFit/>
          </a:bodyPr>
          <a:lstStyle/>
          <a:p>
            <a:pPr algn="ctr">
              <a:lnSpc>
                <a:spcPct val="119000"/>
              </a:lnSpc>
              <a:spcAft>
                <a:spcPts val="600"/>
              </a:spcAft>
            </a:pPr>
            <a:r>
              <a:rPr lang="en-GB" sz="1400" kern="1400" dirty="0">
                <a:solidFill>
                  <a:srgbClr val="000000"/>
                </a:solidFill>
                <a:latin typeface="Calibri" panose="020F0502020204030204" pitchFamily="34" charset="0"/>
              </a:rPr>
              <a:t>Horizontal displacements </a:t>
            </a:r>
          </a:p>
          <a:p>
            <a:pPr algn="ctr">
              <a:lnSpc>
                <a:spcPct val="119000"/>
              </a:lnSpc>
              <a:spcAft>
                <a:spcPts val="600"/>
              </a:spcAft>
            </a:pPr>
            <a:r>
              <a:rPr lang="en-GB" sz="1400" kern="1400" dirty="0">
                <a:solidFill>
                  <a:srgbClr val="000000"/>
                </a:solidFill>
                <a:latin typeface="Calibri" panose="020F0502020204030204" pitchFamily="34" charset="0"/>
              </a:rPr>
              <a:t>allowed</a:t>
            </a:r>
          </a:p>
        </p:txBody>
      </p:sp>
      <p:sp>
        <p:nvSpPr>
          <p:cNvPr id="10" name="Rectangle 9"/>
          <p:cNvSpPr/>
          <p:nvPr/>
        </p:nvSpPr>
        <p:spPr>
          <a:xfrm>
            <a:off x="8497782" y="5985639"/>
            <a:ext cx="2260858" cy="681982"/>
          </a:xfrm>
          <a:prstGeom prst="rect">
            <a:avLst/>
          </a:prstGeom>
        </p:spPr>
        <p:txBody>
          <a:bodyPr wrap="square">
            <a:spAutoFit/>
          </a:bodyPr>
          <a:lstStyle/>
          <a:p>
            <a:pPr algn="ctr">
              <a:lnSpc>
                <a:spcPct val="119000"/>
              </a:lnSpc>
              <a:spcAft>
                <a:spcPts val="600"/>
              </a:spcAft>
            </a:pPr>
            <a:r>
              <a:rPr lang="en-GB" sz="1400" kern="1400" dirty="0">
                <a:solidFill>
                  <a:srgbClr val="000000"/>
                </a:solidFill>
                <a:latin typeface="Calibri" panose="020F0502020204030204" pitchFamily="34" charset="0"/>
              </a:rPr>
              <a:t>Vertical displacements </a:t>
            </a:r>
          </a:p>
          <a:p>
            <a:pPr algn="ctr">
              <a:lnSpc>
                <a:spcPct val="119000"/>
              </a:lnSpc>
              <a:spcAft>
                <a:spcPts val="600"/>
              </a:spcAft>
            </a:pPr>
            <a:r>
              <a:rPr lang="en-GB" sz="1400" kern="1400" dirty="0">
                <a:solidFill>
                  <a:srgbClr val="000000"/>
                </a:solidFill>
                <a:latin typeface="Calibri" panose="020F0502020204030204" pitchFamily="34" charset="0"/>
              </a:rPr>
              <a:t>allowed</a:t>
            </a:r>
          </a:p>
        </p:txBody>
      </p:sp>
      <p:sp>
        <p:nvSpPr>
          <p:cNvPr id="11" name="Rectangle 10"/>
          <p:cNvSpPr/>
          <p:nvPr/>
        </p:nvSpPr>
        <p:spPr>
          <a:xfrm>
            <a:off x="1740055" y="6026481"/>
            <a:ext cx="2260858" cy="681982"/>
          </a:xfrm>
          <a:prstGeom prst="rect">
            <a:avLst/>
          </a:prstGeom>
        </p:spPr>
        <p:txBody>
          <a:bodyPr wrap="square">
            <a:spAutoFit/>
          </a:bodyPr>
          <a:lstStyle/>
          <a:p>
            <a:pPr algn="ctr">
              <a:lnSpc>
                <a:spcPct val="119000"/>
              </a:lnSpc>
              <a:spcAft>
                <a:spcPts val="600"/>
              </a:spcAft>
            </a:pPr>
            <a:r>
              <a:rPr lang="en-GB" sz="1400" kern="1400" dirty="0">
                <a:solidFill>
                  <a:srgbClr val="000000"/>
                </a:solidFill>
                <a:latin typeface="Calibri" panose="020F0502020204030204" pitchFamily="34" charset="0"/>
              </a:rPr>
              <a:t>Fixed </a:t>
            </a:r>
          </a:p>
          <a:p>
            <a:pPr algn="ctr">
              <a:lnSpc>
                <a:spcPct val="119000"/>
              </a:lnSpc>
              <a:spcAft>
                <a:spcPts val="600"/>
              </a:spcAft>
            </a:pPr>
            <a:r>
              <a:rPr lang="en-GB" sz="1400" kern="1400" dirty="0">
                <a:solidFill>
                  <a:srgbClr val="000000"/>
                </a:solidFill>
                <a:latin typeface="Calibri" panose="020F0502020204030204" pitchFamily="34" charset="0"/>
              </a:rPr>
              <a:t>(no movement allowed)</a:t>
            </a:r>
          </a:p>
        </p:txBody>
      </p:sp>
      <p:sp>
        <p:nvSpPr>
          <p:cNvPr id="8" name="Rectangle 7"/>
          <p:cNvSpPr/>
          <p:nvPr/>
        </p:nvSpPr>
        <p:spPr>
          <a:xfrm>
            <a:off x="1803748" y="839244"/>
            <a:ext cx="2367419" cy="1415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117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458" y="0"/>
            <a:ext cx="2977342" cy="934230"/>
          </a:xfrm>
        </p:spPr>
        <p:txBody>
          <a:bodyPr/>
          <a:lstStyle/>
          <a:p>
            <a:r>
              <a:rPr lang="en-GB" dirty="0"/>
              <a:t>Conclusions</a:t>
            </a:r>
          </a:p>
        </p:txBody>
      </p:sp>
      <p:sp>
        <p:nvSpPr>
          <p:cNvPr id="3" name="Content Placeholder 2"/>
          <p:cNvSpPr>
            <a:spLocks noGrp="1"/>
          </p:cNvSpPr>
          <p:nvPr>
            <p:ph idx="1"/>
          </p:nvPr>
        </p:nvSpPr>
        <p:spPr>
          <a:xfrm>
            <a:off x="164869" y="934230"/>
            <a:ext cx="11780520" cy="5331637"/>
          </a:xfrm>
        </p:spPr>
        <p:txBody>
          <a:bodyPr>
            <a:normAutofit/>
          </a:bodyPr>
          <a:lstStyle/>
          <a:p>
            <a:pPr algn="just"/>
            <a:endParaRPr lang="en-GB" b="1" dirty="0"/>
          </a:p>
          <a:p>
            <a:pPr algn="just"/>
            <a:r>
              <a:rPr lang="en-GB" dirty="0"/>
              <a:t>Physical experiments were carried out to test the feasibility of smart sensors to detect movements of a cobble travelling down a slope</a:t>
            </a:r>
          </a:p>
          <a:p>
            <a:pPr marL="457200" lvl="1" indent="0" algn="just">
              <a:buNone/>
            </a:pPr>
            <a:r>
              <a:rPr lang="en-GB" dirty="0"/>
              <a:t>- Combining sensors together improves the data reliability for monitoring purposes</a:t>
            </a:r>
          </a:p>
          <a:p>
            <a:pPr marL="0" indent="0" algn="just">
              <a:buNone/>
            </a:pPr>
            <a:endParaRPr lang="en-GB" dirty="0"/>
          </a:p>
          <a:p>
            <a:pPr algn="just"/>
            <a:r>
              <a:rPr lang="en-GB" dirty="0"/>
              <a:t>Physical experiments were carried out to test the feasibility of smart sensors to detect movements of LWD dams for different flow conditions and dam orientation</a:t>
            </a:r>
          </a:p>
          <a:p>
            <a:pPr lvl="1" algn="just">
              <a:buFontTx/>
              <a:buChar char="-"/>
            </a:pPr>
            <a:r>
              <a:rPr lang="en-GB" dirty="0"/>
              <a:t>Sensors are able to detect to changes in constraint setups and flow conditions. </a:t>
            </a:r>
          </a:p>
          <a:p>
            <a:pPr lvl="1" algn="just">
              <a:buFontTx/>
              <a:buChar char="-"/>
            </a:pPr>
            <a:endParaRPr lang="en-GB" dirty="0"/>
          </a:p>
          <a:p>
            <a:pPr algn="just"/>
            <a:r>
              <a:rPr lang="en-GB" dirty="0"/>
              <a:t>Smart sensors have the potential to characterise the activity of boulders and woody logs.</a:t>
            </a:r>
          </a:p>
          <a:p>
            <a:pPr marL="457200" lvl="1" indent="0" algn="just">
              <a:buNone/>
            </a:pPr>
            <a:endParaRPr lang="en-GB" dirty="0"/>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54414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Deadly flash floods sweep through Turkey's Black Sea region | Floods News |  Al Jazeer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4978" y="748078"/>
            <a:ext cx="5458046" cy="29103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52424" y="7937"/>
            <a:ext cx="2464819" cy="575035"/>
          </a:xfrm>
        </p:spPr>
        <p:txBody>
          <a:bodyPr>
            <a:normAutofit fontScale="90000"/>
          </a:bodyPr>
          <a:lstStyle/>
          <a:p>
            <a:r>
              <a:rPr lang="en-GB" dirty="0"/>
              <a:t>Motivation</a:t>
            </a:r>
          </a:p>
        </p:txBody>
      </p:sp>
      <p:sp>
        <p:nvSpPr>
          <p:cNvPr id="18" name="AutoShape 8" descr="The Role of Large Woody Debris in Beach‐Dune Interaction - Grilliot - 2019  - Journal of Geophysical Research: Earth Surface - Wiley Online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4" descr="https://www.wsws.org/asset/1aecc42e-060f-4ca9-8089-63db962599b5?rendition=image128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4978" y="3733846"/>
            <a:ext cx="5458046" cy="30701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n aerial view of a landslide on the BR-376 federal road after heavy rains in Guaratuba, in Parana state in Brazi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7579" y="724563"/>
            <a:ext cx="5335645" cy="30013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BBC News.svg - Wikipedi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0434" y="724563"/>
            <a:ext cx="643694" cy="4833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amage wreaked by the mudslide, including destroyed hous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7578" y="3769331"/>
            <a:ext cx="5369219" cy="30381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ile:BBC News.svg - Wikipedi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7578" y="3769331"/>
            <a:ext cx="691937" cy="5195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674575" y="3264369"/>
            <a:ext cx="1358449" cy="369332"/>
          </a:xfrm>
          <a:prstGeom prst="rect">
            <a:avLst/>
          </a:prstGeom>
          <a:noFill/>
        </p:spPr>
        <p:txBody>
          <a:bodyPr wrap="none" rtlCol="0">
            <a:spAutoFit/>
          </a:bodyPr>
          <a:lstStyle/>
          <a:p>
            <a:r>
              <a:rPr lang="en-GB" dirty="0">
                <a:solidFill>
                  <a:schemeClr val="bg1"/>
                </a:solidFill>
              </a:rPr>
              <a:t>[Utah, 2018]</a:t>
            </a:r>
          </a:p>
        </p:txBody>
      </p:sp>
      <p:pic>
        <p:nvPicPr>
          <p:cNvPr id="16" name="Picture 15"/>
          <p:cNvPicPr>
            <a:picLocks noChangeAspect="1"/>
          </p:cNvPicPr>
          <p:nvPr/>
        </p:nvPicPr>
        <p:blipFill>
          <a:blip r:embed="rId9"/>
          <a:stretch>
            <a:fillRect/>
          </a:stretch>
        </p:blipFill>
        <p:spPr>
          <a:xfrm>
            <a:off x="6568897" y="3733846"/>
            <a:ext cx="3115110" cy="276264"/>
          </a:xfrm>
          <a:prstGeom prst="rect">
            <a:avLst/>
          </a:prstGeom>
        </p:spPr>
      </p:pic>
      <p:sp>
        <p:nvSpPr>
          <p:cNvPr id="22" name="TextBox 21"/>
          <p:cNvSpPr txBox="1"/>
          <p:nvPr/>
        </p:nvSpPr>
        <p:spPr>
          <a:xfrm>
            <a:off x="3216290" y="6496221"/>
            <a:ext cx="2381678" cy="307777"/>
          </a:xfrm>
          <a:prstGeom prst="rect">
            <a:avLst/>
          </a:prstGeom>
          <a:solidFill>
            <a:schemeClr val="bg1"/>
          </a:solidFill>
        </p:spPr>
        <p:txBody>
          <a:bodyPr wrap="none" rtlCol="0">
            <a:spAutoFit/>
          </a:bodyPr>
          <a:lstStyle/>
          <a:p>
            <a:r>
              <a:rPr lang="it-IT" sz="1400" b="1" dirty="0"/>
              <a:t>Ischia, Italy – November 2022</a:t>
            </a:r>
            <a:endParaRPr lang="en-GB" sz="1400" b="1" dirty="0"/>
          </a:p>
        </p:txBody>
      </p:sp>
      <p:sp>
        <p:nvSpPr>
          <p:cNvPr id="27" name="TextBox 26"/>
          <p:cNvSpPr txBox="1"/>
          <p:nvPr/>
        </p:nvSpPr>
        <p:spPr>
          <a:xfrm>
            <a:off x="1720542" y="3436600"/>
            <a:ext cx="3818033" cy="307777"/>
          </a:xfrm>
          <a:prstGeom prst="rect">
            <a:avLst/>
          </a:prstGeom>
          <a:solidFill>
            <a:schemeClr val="bg1"/>
          </a:solidFill>
        </p:spPr>
        <p:txBody>
          <a:bodyPr wrap="none" rtlCol="0">
            <a:spAutoFit/>
          </a:bodyPr>
          <a:lstStyle/>
          <a:p>
            <a:r>
              <a:rPr lang="it-IT" sz="1400" b="1" dirty="0"/>
              <a:t>Guaratuba, Paraná state, Brazil – December 2022</a:t>
            </a:r>
            <a:endParaRPr lang="en-GB" sz="1400" b="1" dirty="0"/>
          </a:p>
        </p:txBody>
      </p:sp>
      <p:sp>
        <p:nvSpPr>
          <p:cNvPr id="28" name="TextBox 27"/>
          <p:cNvSpPr txBox="1"/>
          <p:nvPr/>
        </p:nvSpPr>
        <p:spPr>
          <a:xfrm>
            <a:off x="8456088" y="6496221"/>
            <a:ext cx="3576936" cy="307777"/>
          </a:xfrm>
          <a:prstGeom prst="rect">
            <a:avLst/>
          </a:prstGeom>
          <a:solidFill>
            <a:schemeClr val="bg1"/>
          </a:solidFill>
        </p:spPr>
        <p:txBody>
          <a:bodyPr wrap="square" rtlCol="0">
            <a:spAutoFit/>
          </a:bodyPr>
          <a:lstStyle/>
          <a:p>
            <a:r>
              <a:rPr lang="en-GB" sz="1400" b="1" dirty="0"/>
              <a:t>Bad </a:t>
            </a:r>
            <a:r>
              <a:rPr lang="en-GB" sz="1400" b="1" dirty="0" err="1"/>
              <a:t>Neuenahr-Ahrweiler</a:t>
            </a:r>
            <a:r>
              <a:rPr lang="en-GB" sz="1400" b="1" dirty="0"/>
              <a:t>, Germany, July  2021</a:t>
            </a:r>
          </a:p>
        </p:txBody>
      </p:sp>
      <p:sp>
        <p:nvSpPr>
          <p:cNvPr id="29" name="TextBox 28"/>
          <p:cNvSpPr txBox="1"/>
          <p:nvPr/>
        </p:nvSpPr>
        <p:spPr>
          <a:xfrm>
            <a:off x="2046547" y="455585"/>
            <a:ext cx="1701235" cy="338554"/>
          </a:xfrm>
          <a:prstGeom prst="rect">
            <a:avLst/>
          </a:prstGeom>
          <a:noFill/>
        </p:spPr>
        <p:txBody>
          <a:bodyPr wrap="none" rtlCol="0">
            <a:spAutoFit/>
          </a:bodyPr>
          <a:lstStyle/>
          <a:p>
            <a:r>
              <a:rPr lang="en-GB" sz="1600" b="1" i="1" dirty="0"/>
              <a:t>Landslides hazard</a:t>
            </a:r>
          </a:p>
        </p:txBody>
      </p:sp>
      <p:sp>
        <p:nvSpPr>
          <p:cNvPr id="30" name="TextBox 29"/>
          <p:cNvSpPr txBox="1"/>
          <p:nvPr/>
        </p:nvSpPr>
        <p:spPr>
          <a:xfrm>
            <a:off x="8875142" y="453970"/>
            <a:ext cx="1369414" cy="338554"/>
          </a:xfrm>
          <a:prstGeom prst="rect">
            <a:avLst/>
          </a:prstGeom>
          <a:noFill/>
        </p:spPr>
        <p:txBody>
          <a:bodyPr wrap="none" rtlCol="0">
            <a:spAutoFit/>
          </a:bodyPr>
          <a:lstStyle/>
          <a:p>
            <a:r>
              <a:rPr lang="en-GB" sz="1600" b="1" i="1" dirty="0"/>
              <a:t>Floods hazard</a:t>
            </a:r>
          </a:p>
        </p:txBody>
      </p:sp>
      <p:pic>
        <p:nvPicPr>
          <p:cNvPr id="32" name="Picture 31"/>
          <p:cNvPicPr>
            <a:picLocks noChangeAspect="1"/>
          </p:cNvPicPr>
          <p:nvPr/>
        </p:nvPicPr>
        <p:blipFill>
          <a:blip r:embed="rId10"/>
          <a:stretch>
            <a:fillRect/>
          </a:stretch>
        </p:blipFill>
        <p:spPr>
          <a:xfrm>
            <a:off x="6559627" y="740950"/>
            <a:ext cx="1667108" cy="562053"/>
          </a:xfrm>
          <a:prstGeom prst="rect">
            <a:avLst/>
          </a:prstGeom>
        </p:spPr>
      </p:pic>
      <p:sp>
        <p:nvSpPr>
          <p:cNvPr id="34" name="TextBox 33"/>
          <p:cNvSpPr txBox="1"/>
          <p:nvPr/>
        </p:nvSpPr>
        <p:spPr>
          <a:xfrm>
            <a:off x="9345968" y="3341810"/>
            <a:ext cx="2694731" cy="316589"/>
          </a:xfrm>
          <a:prstGeom prst="rect">
            <a:avLst/>
          </a:prstGeom>
          <a:solidFill>
            <a:schemeClr val="bg1"/>
          </a:solidFill>
        </p:spPr>
        <p:txBody>
          <a:bodyPr wrap="square" rtlCol="0">
            <a:spAutoFit/>
          </a:bodyPr>
          <a:lstStyle/>
          <a:p>
            <a:r>
              <a:rPr lang="en-GB" sz="1400" b="1" dirty="0" err="1"/>
              <a:t>Kastamonu</a:t>
            </a:r>
            <a:r>
              <a:rPr lang="en-GB" sz="1400" b="1" dirty="0"/>
              <a:t>, Turkey – August 2021</a:t>
            </a:r>
          </a:p>
        </p:txBody>
      </p:sp>
    </p:spTree>
    <p:extLst>
      <p:ext uri="{BB962C8B-B14F-4D97-AF65-F5344CB8AC3E}">
        <p14:creationId xmlns:p14="http://schemas.microsoft.com/office/powerpoint/2010/main" val="418870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72" y="4672944"/>
            <a:ext cx="3000529" cy="218505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655" y="589854"/>
            <a:ext cx="2824550" cy="207241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654" y="2579135"/>
            <a:ext cx="3026432" cy="2206616"/>
          </a:xfrm>
          <a:prstGeom prst="rect">
            <a:avLst/>
          </a:prstGeom>
        </p:spPr>
      </p:pic>
      <p:sp>
        <p:nvSpPr>
          <p:cNvPr id="2" name="Title 1"/>
          <p:cNvSpPr>
            <a:spLocks noGrp="1"/>
          </p:cNvSpPr>
          <p:nvPr>
            <p:ph type="title"/>
          </p:nvPr>
        </p:nvSpPr>
        <p:spPr>
          <a:xfrm>
            <a:off x="4066176" y="22128"/>
            <a:ext cx="5420096" cy="528827"/>
          </a:xfrm>
        </p:spPr>
        <p:txBody>
          <a:bodyPr>
            <a:normAutofit fontScale="90000"/>
          </a:bodyPr>
          <a:lstStyle/>
          <a:p>
            <a:r>
              <a:rPr lang="en-GB" dirty="0"/>
              <a:t>Slow-moving landslides</a:t>
            </a:r>
          </a:p>
        </p:txBody>
      </p:sp>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r="-45027"/>
          <a:stretch/>
        </p:blipFill>
        <p:spPr>
          <a:xfrm>
            <a:off x="3045818" y="520033"/>
            <a:ext cx="2824550" cy="2072414"/>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r="-43426"/>
          <a:stretch/>
        </p:blipFill>
        <p:spPr>
          <a:xfrm>
            <a:off x="3045818" y="2404649"/>
            <a:ext cx="3026432" cy="2206616"/>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r="-44267"/>
          <a:stretch/>
        </p:blipFill>
        <p:spPr>
          <a:xfrm>
            <a:off x="3058769" y="4634907"/>
            <a:ext cx="3000529" cy="2185056"/>
          </a:xfrm>
          <a:prstGeom prst="rect">
            <a:avLst/>
          </a:prstGeom>
        </p:spPr>
      </p:pic>
      <p:sp>
        <p:nvSpPr>
          <p:cNvPr id="3" name="Rectangle 2"/>
          <p:cNvSpPr/>
          <p:nvPr/>
        </p:nvSpPr>
        <p:spPr>
          <a:xfrm>
            <a:off x="8156830" y="5254765"/>
            <a:ext cx="3698448" cy="369332"/>
          </a:xfrm>
          <a:prstGeom prst="rect">
            <a:avLst/>
          </a:prstGeom>
        </p:spPr>
        <p:txBody>
          <a:bodyPr wrap="none">
            <a:spAutoFit/>
          </a:bodyPr>
          <a:lstStyle/>
          <a:p>
            <a:r>
              <a:rPr lang="en-GB" b="1" i="0" dirty="0" err="1">
                <a:solidFill>
                  <a:srgbClr val="0F0F0F"/>
                </a:solidFill>
                <a:effectLst/>
                <a:latin typeface="YouTube Sans"/>
              </a:rPr>
              <a:t>Marybank</a:t>
            </a:r>
            <a:r>
              <a:rPr lang="en-GB" b="1" i="0" dirty="0">
                <a:solidFill>
                  <a:srgbClr val="0F0F0F"/>
                </a:solidFill>
                <a:effectLst/>
                <a:latin typeface="YouTube Sans"/>
              </a:rPr>
              <a:t>, Nelson, New Zealand</a:t>
            </a:r>
          </a:p>
        </p:txBody>
      </p:sp>
      <p:sp>
        <p:nvSpPr>
          <p:cNvPr id="11" name="Rectangle 10"/>
          <p:cNvSpPr/>
          <p:nvPr/>
        </p:nvSpPr>
        <p:spPr>
          <a:xfrm>
            <a:off x="6986509" y="5727435"/>
            <a:ext cx="4868769" cy="369332"/>
          </a:xfrm>
          <a:prstGeom prst="rect">
            <a:avLst/>
          </a:prstGeom>
        </p:spPr>
        <p:txBody>
          <a:bodyPr wrap="none">
            <a:spAutoFit/>
          </a:bodyPr>
          <a:lstStyle/>
          <a:p>
            <a:r>
              <a:rPr lang="en-GB" dirty="0"/>
              <a:t>https://www.youtube.com/watch?v=p70sOgxfa_g</a:t>
            </a:r>
          </a:p>
        </p:txBody>
      </p:sp>
      <p:pic>
        <p:nvPicPr>
          <p:cNvPr id="13" name="Picture 12" descr="A picture containing outdoor, plant, grass, tree&#10;&#10;Description automatically generated">
            <a:extLst>
              <a:ext uri="{FF2B5EF4-FFF2-40B4-BE49-F238E27FC236}">
                <a16:creationId xmlns:a16="http://schemas.microsoft.com/office/drawing/2014/main" id="{8DEC0B62-0253-80AF-D3F7-AF8FBB8EB55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915002" y="1626061"/>
            <a:ext cx="5876925" cy="3305175"/>
          </a:xfrm>
          <a:prstGeom prst="rect">
            <a:avLst/>
          </a:prstGeom>
        </p:spPr>
      </p:pic>
    </p:spTree>
    <p:extLst>
      <p:ext uri="{BB962C8B-B14F-4D97-AF65-F5344CB8AC3E}">
        <p14:creationId xmlns:p14="http://schemas.microsoft.com/office/powerpoint/2010/main" val="1600562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02" y="0"/>
            <a:ext cx="11894545" cy="776288"/>
          </a:xfrm>
        </p:spPr>
        <p:txBody>
          <a:bodyPr>
            <a:noAutofit/>
          </a:bodyPr>
          <a:lstStyle/>
          <a:p>
            <a:r>
              <a:rPr lang="en-GB" sz="3200" dirty="0"/>
              <a:t>Large woody debris dams as nature-based solutions for flood mitigation</a:t>
            </a:r>
          </a:p>
        </p:txBody>
      </p:sp>
      <p:sp>
        <p:nvSpPr>
          <p:cNvPr id="3" name="Content Placeholder 2"/>
          <p:cNvSpPr>
            <a:spLocks noGrp="1"/>
          </p:cNvSpPr>
          <p:nvPr>
            <p:ph idx="1"/>
          </p:nvPr>
        </p:nvSpPr>
        <p:spPr>
          <a:xfrm>
            <a:off x="7193381" y="1996514"/>
            <a:ext cx="4809622" cy="1675663"/>
          </a:xfrm>
        </p:spPr>
        <p:txBody>
          <a:bodyPr>
            <a:normAutofit/>
          </a:bodyPr>
          <a:lstStyle/>
          <a:p>
            <a:pPr algn="just"/>
            <a:r>
              <a:rPr lang="en-GB" sz="2000" dirty="0"/>
              <a:t>Large Woody Debris dams are built in small catchments as flood management interventions (e.g. Thomas &amp; </a:t>
            </a:r>
            <a:r>
              <a:rPr lang="en-GB" sz="2000" dirty="0" err="1"/>
              <a:t>Nisbet</a:t>
            </a:r>
            <a:r>
              <a:rPr lang="en-GB" sz="2000" dirty="0"/>
              <a:t>, 2012; </a:t>
            </a:r>
            <a:r>
              <a:rPr lang="en-GB" sz="2000" dirty="0" err="1"/>
              <a:t>Hankin</a:t>
            </a:r>
            <a:r>
              <a:rPr lang="en-GB" sz="2000" dirty="0"/>
              <a:t> et al. 2020; </a:t>
            </a:r>
            <a:r>
              <a:rPr lang="en-GB" sz="2000" dirty="0" err="1"/>
              <a:t>Muhawenimana</a:t>
            </a:r>
            <a:r>
              <a:rPr lang="en-GB" sz="2000" dirty="0"/>
              <a:t> et al., 2021) </a:t>
            </a:r>
          </a:p>
        </p:txBody>
      </p:sp>
      <p:pic>
        <p:nvPicPr>
          <p:cNvPr id="6"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11" y="4584635"/>
            <a:ext cx="2760617" cy="219852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3218" y="4584636"/>
            <a:ext cx="2931367" cy="2198525"/>
          </a:xfrm>
          <a:prstGeom prst="rect">
            <a:avLst/>
          </a:prstGeom>
        </p:spPr>
      </p:pic>
      <p:pic>
        <p:nvPicPr>
          <p:cNvPr id="8" name="Content Placeholder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5209" y="4584635"/>
            <a:ext cx="2935719" cy="2201789"/>
          </a:xfrm>
          <a:prstGeom prst="rect">
            <a:avLst/>
          </a:prstGeom>
        </p:spPr>
      </p:pic>
      <p:pic>
        <p:nvPicPr>
          <p:cNvPr id="9" name="Content Placeholder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4211" y="4584635"/>
            <a:ext cx="2932436" cy="2198526"/>
          </a:xfrm>
          <a:prstGeom prst="rect">
            <a:avLst/>
          </a:prstGeom>
        </p:spPr>
      </p:pic>
      <p:sp>
        <p:nvSpPr>
          <p:cNvPr id="10" name="TextBox 9"/>
          <p:cNvSpPr txBox="1"/>
          <p:nvPr/>
        </p:nvSpPr>
        <p:spPr>
          <a:xfrm>
            <a:off x="85411" y="6475384"/>
            <a:ext cx="1857303" cy="307777"/>
          </a:xfrm>
          <a:prstGeom prst="rect">
            <a:avLst/>
          </a:prstGeom>
          <a:solidFill>
            <a:schemeClr val="bg1"/>
          </a:solidFill>
        </p:spPr>
        <p:txBody>
          <a:bodyPr wrap="none" rtlCol="0">
            <a:spAutoFit/>
          </a:bodyPr>
          <a:lstStyle/>
          <a:p>
            <a:r>
              <a:rPr lang="en-GB" sz="1400" b="1" dirty="0" err="1"/>
              <a:t>Whinlatter</a:t>
            </a:r>
            <a:r>
              <a:rPr lang="en-GB" sz="1400" b="1" dirty="0"/>
              <a:t> Forrest, UK</a:t>
            </a:r>
          </a:p>
        </p:txBody>
      </p:sp>
      <p:sp>
        <p:nvSpPr>
          <p:cNvPr id="11" name="TextBox 10"/>
          <p:cNvSpPr txBox="1"/>
          <p:nvPr/>
        </p:nvSpPr>
        <p:spPr>
          <a:xfrm>
            <a:off x="2963218" y="6475383"/>
            <a:ext cx="903581" cy="307777"/>
          </a:xfrm>
          <a:prstGeom prst="rect">
            <a:avLst/>
          </a:prstGeom>
          <a:solidFill>
            <a:schemeClr val="bg1"/>
          </a:solidFill>
        </p:spPr>
        <p:txBody>
          <a:bodyPr wrap="none" rtlCol="0">
            <a:spAutoFit/>
          </a:bodyPr>
          <a:lstStyle/>
          <a:p>
            <a:r>
              <a:rPr lang="en-GB" sz="1400" b="1" dirty="0" err="1"/>
              <a:t>Tebay</a:t>
            </a:r>
            <a:r>
              <a:rPr lang="en-GB" sz="1400" b="1" dirty="0"/>
              <a:t>, UK</a:t>
            </a:r>
          </a:p>
        </p:txBody>
      </p:sp>
      <p:sp>
        <p:nvSpPr>
          <p:cNvPr id="12" name="TextBox 11"/>
          <p:cNvSpPr txBox="1"/>
          <p:nvPr/>
        </p:nvSpPr>
        <p:spPr>
          <a:xfrm>
            <a:off x="6018368" y="6480924"/>
            <a:ext cx="1186030" cy="307777"/>
          </a:xfrm>
          <a:prstGeom prst="rect">
            <a:avLst/>
          </a:prstGeom>
          <a:solidFill>
            <a:schemeClr val="bg1"/>
          </a:solidFill>
        </p:spPr>
        <p:txBody>
          <a:bodyPr wrap="none" rtlCol="0">
            <a:spAutoFit/>
          </a:bodyPr>
          <a:lstStyle/>
          <a:p>
            <a:r>
              <a:rPr lang="en-GB" sz="1400" b="1" dirty="0" err="1"/>
              <a:t>Sedbergh</a:t>
            </a:r>
            <a:r>
              <a:rPr lang="en-GB" sz="1400" b="1" dirty="0"/>
              <a:t>, UK</a:t>
            </a:r>
          </a:p>
        </p:txBody>
      </p:sp>
      <p:sp>
        <p:nvSpPr>
          <p:cNvPr id="13" name="TextBox 12"/>
          <p:cNvSpPr txBox="1"/>
          <p:nvPr/>
        </p:nvSpPr>
        <p:spPr>
          <a:xfrm>
            <a:off x="9124211" y="6475121"/>
            <a:ext cx="1526380" cy="307777"/>
          </a:xfrm>
          <a:prstGeom prst="rect">
            <a:avLst/>
          </a:prstGeom>
          <a:solidFill>
            <a:schemeClr val="bg1"/>
          </a:solidFill>
        </p:spPr>
        <p:txBody>
          <a:bodyPr wrap="none" rtlCol="0">
            <a:spAutoFit/>
          </a:bodyPr>
          <a:lstStyle/>
          <a:p>
            <a:r>
              <a:rPr lang="en-GB" sz="1400" b="1" dirty="0"/>
              <a:t>Yarner Woods, UK</a:t>
            </a:r>
          </a:p>
        </p:txBody>
      </p:sp>
      <p:pic>
        <p:nvPicPr>
          <p:cNvPr id="5" name="Picture 4" descr="A diagram of a river&#10;&#10;Description automatically generated with medium confidence">
            <a:extLst>
              <a:ext uri="{FF2B5EF4-FFF2-40B4-BE49-F238E27FC236}">
                <a16:creationId xmlns:a16="http://schemas.microsoft.com/office/drawing/2014/main" id="{DCB8B791-3BE0-8A61-1F4F-EC32503060F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6361" y="776288"/>
            <a:ext cx="7000875" cy="3724275"/>
          </a:xfrm>
          <a:prstGeom prst="rect">
            <a:avLst/>
          </a:prstGeom>
        </p:spPr>
      </p:pic>
    </p:spTree>
    <p:extLst>
      <p:ext uri="{BB962C8B-B14F-4D97-AF65-F5344CB8AC3E}">
        <p14:creationId xmlns:p14="http://schemas.microsoft.com/office/powerpoint/2010/main" val="349701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p:cNvSpPr txBox="1">
            <a:spLocks noGrp="1" noChangeArrowheads="1"/>
          </p:cNvSpPr>
          <p:nvPr>
            <p:ph type="title"/>
          </p:nvPr>
        </p:nvSpPr>
        <p:spPr>
          <a:xfrm>
            <a:off x="1418838" y="64206"/>
            <a:ext cx="9447496" cy="494510"/>
          </a:xfrm>
        </p:spPr>
        <p:txBody>
          <a:bodyPr>
            <a:normAutofit fontScale="90000"/>
          </a:bodyPr>
          <a:lstStyle/>
          <a:p>
            <a:r>
              <a:rPr lang="en-GB" altLang="it-IT" dirty="0">
                <a:latin typeface="Calibri Light" panose="020F0302020204030204" pitchFamily="34" charset="0"/>
              </a:rPr>
              <a:t>Applications of sensors to detect movements</a:t>
            </a:r>
            <a:endParaRPr altLang="it-IT" dirty="0">
              <a:latin typeface="Calibri Light" panose="020F0302020204030204" pitchFamily="34" charset="0"/>
            </a:endParaRPr>
          </a:p>
        </p:txBody>
      </p:sp>
      <p:pic>
        <p:nvPicPr>
          <p:cNvPr id="17" name="Segnaposto contenuto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88127" y="880769"/>
            <a:ext cx="3989438" cy="59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3134" y="853480"/>
            <a:ext cx="4764941" cy="2681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2" name="CasellaDiTesto 8"/>
          <p:cNvSpPr txBox="1">
            <a:spLocks noChangeArrowheads="1"/>
          </p:cNvSpPr>
          <p:nvPr/>
        </p:nvSpPr>
        <p:spPr bwMode="auto">
          <a:xfrm>
            <a:off x="3016474" y="3222321"/>
            <a:ext cx="1811601" cy="318994"/>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400" b="1" dirty="0">
                <a:solidFill>
                  <a:schemeClr val="tx1"/>
                </a:solidFill>
              </a:rPr>
              <a:t>Cavieziel et al., 2018</a:t>
            </a:r>
          </a:p>
        </p:txBody>
      </p:sp>
      <p:sp>
        <p:nvSpPr>
          <p:cNvPr id="18" name="CasellaDiTesto 4"/>
          <p:cNvSpPr txBox="1">
            <a:spLocks noChangeArrowheads="1"/>
          </p:cNvSpPr>
          <p:nvPr/>
        </p:nvSpPr>
        <p:spPr bwMode="auto">
          <a:xfrm>
            <a:off x="7788128" y="6487516"/>
            <a:ext cx="3989438" cy="338554"/>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600" b="1" dirty="0">
                <a:solidFill>
                  <a:schemeClr val="tx1"/>
                </a:solidFill>
              </a:rPr>
              <a:t>Spreitzer et al., 2019</a:t>
            </a:r>
          </a:p>
        </p:txBody>
      </p:sp>
      <p:pic>
        <p:nvPicPr>
          <p:cNvPr id="3" name="Picture 2"/>
          <p:cNvPicPr>
            <a:picLocks noChangeAspect="1"/>
          </p:cNvPicPr>
          <p:nvPr/>
        </p:nvPicPr>
        <p:blipFill>
          <a:blip r:embed="rId5"/>
          <a:stretch>
            <a:fillRect/>
          </a:stretch>
        </p:blipFill>
        <p:spPr>
          <a:xfrm>
            <a:off x="63134" y="3843309"/>
            <a:ext cx="7273091" cy="2993673"/>
          </a:xfrm>
          <a:prstGeom prst="rect">
            <a:avLst/>
          </a:prstGeom>
        </p:spPr>
      </p:pic>
      <p:sp>
        <p:nvSpPr>
          <p:cNvPr id="19" name="CasellaDiTesto 8"/>
          <p:cNvSpPr txBox="1">
            <a:spLocks noChangeArrowheads="1"/>
          </p:cNvSpPr>
          <p:nvPr/>
        </p:nvSpPr>
        <p:spPr bwMode="auto">
          <a:xfrm>
            <a:off x="5241073" y="6487516"/>
            <a:ext cx="2095152" cy="307777"/>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400" b="1" dirty="0">
                <a:solidFill>
                  <a:schemeClr val="tx1"/>
                </a:solidFill>
              </a:rPr>
              <a:t>Dini et al., 2021</a:t>
            </a:r>
          </a:p>
        </p:txBody>
      </p:sp>
      <p:sp>
        <p:nvSpPr>
          <p:cNvPr id="4" name="TextBox 3"/>
          <p:cNvSpPr txBox="1"/>
          <p:nvPr/>
        </p:nvSpPr>
        <p:spPr>
          <a:xfrm>
            <a:off x="1495774" y="570681"/>
            <a:ext cx="4407810" cy="338554"/>
          </a:xfrm>
          <a:prstGeom prst="rect">
            <a:avLst/>
          </a:prstGeom>
          <a:noFill/>
        </p:spPr>
        <p:txBody>
          <a:bodyPr wrap="none" rtlCol="0">
            <a:spAutoFit/>
          </a:bodyPr>
          <a:lstStyle/>
          <a:p>
            <a:r>
              <a:rPr lang="en-GB" sz="1600" b="1" i="1" dirty="0"/>
              <a:t>IMU sensors </a:t>
            </a:r>
            <a:r>
              <a:rPr lang="en-GB" sz="1600" i="1" dirty="0"/>
              <a:t>to study </a:t>
            </a:r>
            <a:r>
              <a:rPr lang="en-GB" sz="1600" b="1" i="1" dirty="0"/>
              <a:t>rock falls </a:t>
            </a:r>
            <a:r>
              <a:rPr lang="en-GB" sz="1600" i="1" dirty="0"/>
              <a:t>and</a:t>
            </a:r>
            <a:r>
              <a:rPr lang="en-GB" sz="1600" b="1" i="1" dirty="0"/>
              <a:t> granular flows</a:t>
            </a:r>
          </a:p>
        </p:txBody>
      </p:sp>
      <p:sp>
        <p:nvSpPr>
          <p:cNvPr id="5" name="Rectangle 4"/>
          <p:cNvSpPr/>
          <p:nvPr/>
        </p:nvSpPr>
        <p:spPr>
          <a:xfrm>
            <a:off x="391248" y="3578740"/>
            <a:ext cx="6835141" cy="338554"/>
          </a:xfrm>
          <a:prstGeom prst="rect">
            <a:avLst/>
          </a:prstGeom>
        </p:spPr>
        <p:txBody>
          <a:bodyPr wrap="none">
            <a:spAutoFit/>
          </a:bodyPr>
          <a:lstStyle/>
          <a:p>
            <a:r>
              <a:rPr lang="en-GB" sz="1600" b="1" i="1" dirty="0"/>
              <a:t>Smart sensors </a:t>
            </a:r>
            <a:r>
              <a:rPr lang="en-GB" sz="1600" i="1" dirty="0"/>
              <a:t>to </a:t>
            </a:r>
            <a:r>
              <a:rPr lang="en-GB" sz="1600" b="1" i="1" dirty="0"/>
              <a:t>detect</a:t>
            </a:r>
            <a:r>
              <a:rPr lang="en-GB" sz="1600" i="1" dirty="0"/>
              <a:t> movements of boulders and transmit </a:t>
            </a:r>
            <a:r>
              <a:rPr lang="en-GB" sz="1600" b="1" i="1" dirty="0"/>
              <a:t>data </a:t>
            </a:r>
            <a:r>
              <a:rPr lang="en-GB" sz="1600" i="1" dirty="0"/>
              <a:t>to the cloud </a:t>
            </a:r>
            <a:endParaRPr lang="en-GB" sz="1600" dirty="0"/>
          </a:p>
        </p:txBody>
      </p:sp>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70118" y="849639"/>
            <a:ext cx="2466108" cy="2747111"/>
          </a:xfrm>
          <a:prstGeom prst="rect">
            <a:avLst/>
          </a:prstGeom>
        </p:spPr>
      </p:pic>
      <p:sp>
        <p:nvSpPr>
          <p:cNvPr id="20" name="CasellaDiTesto 8"/>
          <p:cNvSpPr txBox="1">
            <a:spLocks noChangeArrowheads="1"/>
          </p:cNvSpPr>
          <p:nvPr/>
        </p:nvSpPr>
        <p:spPr bwMode="auto">
          <a:xfrm>
            <a:off x="4870119" y="3252708"/>
            <a:ext cx="2466108" cy="318994"/>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400" b="1" dirty="0">
                <a:solidFill>
                  <a:schemeClr val="tx1"/>
                </a:solidFill>
              </a:rPr>
              <a:t>Dost et al., 2020</a:t>
            </a:r>
          </a:p>
        </p:txBody>
      </p:sp>
      <p:sp>
        <p:nvSpPr>
          <p:cNvPr id="23" name="TextBox 22"/>
          <p:cNvSpPr txBox="1"/>
          <p:nvPr/>
        </p:nvSpPr>
        <p:spPr>
          <a:xfrm>
            <a:off x="7572375" y="588721"/>
            <a:ext cx="4398640" cy="338554"/>
          </a:xfrm>
          <a:prstGeom prst="rect">
            <a:avLst/>
          </a:prstGeom>
          <a:noFill/>
        </p:spPr>
        <p:txBody>
          <a:bodyPr wrap="none" rtlCol="0">
            <a:spAutoFit/>
          </a:bodyPr>
          <a:lstStyle/>
          <a:p>
            <a:r>
              <a:rPr lang="en-GB" sz="1600" b="1" i="1" dirty="0"/>
              <a:t>IMU sensors </a:t>
            </a:r>
            <a:r>
              <a:rPr lang="en-GB" sz="1600" i="1" dirty="0"/>
              <a:t>to study </a:t>
            </a:r>
            <a:r>
              <a:rPr lang="en-GB" sz="1600" b="1" i="1" dirty="0"/>
              <a:t>woody logs incipient motion</a:t>
            </a:r>
          </a:p>
        </p:txBody>
      </p:sp>
    </p:spTree>
    <p:extLst>
      <p:ext uri="{BB962C8B-B14F-4D97-AF65-F5344CB8AC3E}">
        <p14:creationId xmlns:p14="http://schemas.microsoft.com/office/powerpoint/2010/main" val="377873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4196" y="3468580"/>
            <a:ext cx="4600860" cy="2130819"/>
          </a:xfrm>
          <a:prstGeom prst="rect">
            <a:avLst/>
          </a:prstGeom>
        </p:spPr>
      </p:pic>
      <p:sp>
        <p:nvSpPr>
          <p:cNvPr id="8" name="TextBox 7"/>
          <p:cNvSpPr txBox="1"/>
          <p:nvPr/>
        </p:nvSpPr>
        <p:spPr>
          <a:xfrm>
            <a:off x="-92598" y="5654588"/>
            <a:ext cx="12392213" cy="1200329"/>
          </a:xfrm>
          <a:prstGeom prst="rect">
            <a:avLst/>
          </a:prstGeom>
          <a:noFill/>
        </p:spPr>
        <p:txBody>
          <a:bodyPr wrap="square">
            <a:spAutoFit/>
          </a:bodyPr>
          <a:lstStyle/>
          <a:p>
            <a:pPr algn="ctr">
              <a:defRPr/>
            </a:pPr>
            <a:r>
              <a:rPr lang="en-US" sz="2400" b="1" kern="0" dirty="0">
                <a:solidFill>
                  <a:srgbClr val="C00000"/>
                </a:solidFill>
              </a:rPr>
              <a:t>Is it possible to use IMU sensors to detect movements and grasp the magnitude of movements?</a:t>
            </a:r>
          </a:p>
          <a:p>
            <a:pPr algn="ctr">
              <a:defRPr/>
            </a:pPr>
            <a:r>
              <a:rPr lang="en-US" sz="2400" b="1" kern="0" dirty="0">
                <a:solidFill>
                  <a:srgbClr val="002060"/>
                </a:solidFill>
              </a:rPr>
              <a:t>Is it possible to use IMU sensors to classify modes of movements?</a:t>
            </a:r>
          </a:p>
          <a:p>
            <a:pPr algn="ctr">
              <a:defRPr/>
            </a:pPr>
            <a:r>
              <a:rPr lang="en-US" sz="2400" b="1" kern="0" dirty="0">
                <a:solidFill>
                  <a:srgbClr val="00B050"/>
                </a:solidFill>
              </a:rPr>
              <a:t>Is possible to use IMU sensors for early warning systems?</a:t>
            </a:r>
          </a:p>
        </p:txBody>
      </p:sp>
      <p:sp>
        <p:nvSpPr>
          <p:cNvPr id="13" name="Titolo 1"/>
          <p:cNvSpPr txBox="1">
            <a:spLocks noGrp="1" noChangeArrowheads="1"/>
          </p:cNvSpPr>
          <p:nvPr>
            <p:ph type="title"/>
          </p:nvPr>
        </p:nvSpPr>
        <p:spPr>
          <a:xfrm>
            <a:off x="1310836" y="5706"/>
            <a:ext cx="9494220" cy="525062"/>
          </a:xfrm>
        </p:spPr>
        <p:txBody>
          <a:bodyPr>
            <a:normAutofit fontScale="90000"/>
          </a:bodyPr>
          <a:lstStyle/>
          <a:p>
            <a:r>
              <a:rPr lang="en-GB" altLang="it-IT" dirty="0">
                <a:latin typeface="Calibri Light" panose="020F0302020204030204" pitchFamily="34" charset="0"/>
              </a:rPr>
              <a:t>Smart sensors and their possible applications</a:t>
            </a:r>
            <a:endParaRPr altLang="it-IT" dirty="0">
              <a:latin typeface="Calibri Light" panose="020F030202020403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140" y="638618"/>
            <a:ext cx="5867594" cy="2171010"/>
          </a:xfrm>
          <a:prstGeom prst="rect">
            <a:avLst/>
          </a:prstGeom>
        </p:spPr>
      </p:pic>
      <p:pic>
        <p:nvPicPr>
          <p:cNvPr id="28" name="Content Placeholder 3"/>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6745184" y="549525"/>
            <a:ext cx="4776048" cy="2005940"/>
          </a:xfr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39242" y="3786624"/>
            <a:ext cx="4018704" cy="1816444"/>
          </a:xfrm>
          <a:prstGeom prst="rect">
            <a:avLst/>
          </a:prstGeom>
        </p:spPr>
      </p:pic>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028" y="2511067"/>
            <a:ext cx="2018162" cy="1513622"/>
          </a:xfrm>
          <a:prstGeom prst="rect">
            <a:avLst/>
          </a:prstGeom>
          <a:ln>
            <a:noFill/>
          </a:ln>
        </p:spPr>
      </p:pic>
      <p:sp>
        <p:nvSpPr>
          <p:cNvPr id="42" name="CasellaDiTesto 8"/>
          <p:cNvSpPr txBox="1">
            <a:spLocks noChangeArrowheads="1"/>
          </p:cNvSpPr>
          <p:nvPr/>
        </p:nvSpPr>
        <p:spPr bwMode="auto">
          <a:xfrm>
            <a:off x="115029" y="4024689"/>
            <a:ext cx="2018162" cy="307777"/>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400" b="1" dirty="0">
                <a:solidFill>
                  <a:schemeClr val="tx1"/>
                </a:solidFill>
              </a:rPr>
              <a:t>Lyme Regis (UK)</a:t>
            </a:r>
          </a:p>
        </p:txBody>
      </p:sp>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70294" y="2231517"/>
            <a:ext cx="2269524" cy="1737983"/>
          </a:xfrm>
          <a:prstGeom prst="rect">
            <a:avLst/>
          </a:prstGeom>
          <a:ln>
            <a:noFill/>
          </a:ln>
        </p:spPr>
      </p:pic>
      <p:sp>
        <p:nvSpPr>
          <p:cNvPr id="16" name="CasellaDiTesto 8"/>
          <p:cNvSpPr txBox="1">
            <a:spLocks noChangeArrowheads="1"/>
          </p:cNvSpPr>
          <p:nvPr/>
        </p:nvSpPr>
        <p:spPr bwMode="auto">
          <a:xfrm>
            <a:off x="9670294" y="3676957"/>
            <a:ext cx="2319992" cy="307777"/>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400" b="1" dirty="0">
                <a:solidFill>
                  <a:schemeClr val="tx1"/>
                </a:solidFill>
              </a:rPr>
              <a:t>Tebay (UK)</a:t>
            </a:r>
          </a:p>
        </p:txBody>
      </p:sp>
    </p:spTree>
    <p:extLst>
      <p:ext uri="{BB962C8B-B14F-4D97-AF65-F5344CB8AC3E}">
        <p14:creationId xmlns:p14="http://schemas.microsoft.com/office/powerpoint/2010/main" val="3814611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80624" y="4494354"/>
            <a:ext cx="4055665" cy="229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magin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2234" y="4494354"/>
            <a:ext cx="1039085" cy="5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32970" y="2136066"/>
            <a:ext cx="4000516" cy="226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471942" y="1528614"/>
            <a:ext cx="7792122" cy="461665"/>
          </a:xfrm>
          <a:prstGeom prst="rect">
            <a:avLst/>
          </a:prstGeom>
        </p:spPr>
        <p:txBody>
          <a:bodyPr wrap="square">
            <a:spAutoFit/>
          </a:bodyPr>
          <a:lstStyle/>
          <a:p>
            <a:r>
              <a:rPr lang="en-GB" sz="2400" kern="0" dirty="0"/>
              <a:t>Sensor tag = </a:t>
            </a:r>
            <a:r>
              <a:rPr lang="en-GB" sz="2400" b="1" kern="0" dirty="0"/>
              <a:t>accelerometer</a:t>
            </a:r>
            <a:r>
              <a:rPr lang="en-GB" sz="2400" kern="0" dirty="0"/>
              <a:t>, </a:t>
            </a:r>
            <a:r>
              <a:rPr lang="en-GB" sz="2400" b="1" kern="0" dirty="0"/>
              <a:t>gyroscope</a:t>
            </a:r>
            <a:r>
              <a:rPr lang="en-GB" sz="2400" kern="0" dirty="0"/>
              <a:t> and </a:t>
            </a:r>
            <a:r>
              <a:rPr lang="en-GB" sz="2400" b="1" kern="0" dirty="0"/>
              <a:t>magnetometer</a:t>
            </a:r>
            <a:endParaRPr lang="en-GB" sz="2400" dirty="0"/>
          </a:p>
        </p:txBody>
      </p:sp>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31" y="2117427"/>
            <a:ext cx="5041851" cy="4561168"/>
          </a:xfrm>
          <a:prstGeom prst="rect">
            <a:avLst/>
          </a:prstGeom>
        </p:spPr>
      </p:pic>
      <p:sp>
        <p:nvSpPr>
          <p:cNvPr id="48" name="Rectangle 47"/>
          <p:cNvSpPr/>
          <p:nvPr/>
        </p:nvSpPr>
        <p:spPr>
          <a:xfrm>
            <a:off x="4975921" y="169986"/>
            <a:ext cx="6784164" cy="120032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it-IT" sz="2400" b="1" dirty="0">
                <a:effectLst>
                  <a:outerShdw blurRad="38100" dist="38100" dir="2700000" algn="tl">
                    <a:srgbClr val="000000">
                      <a:alpha val="43137"/>
                    </a:srgbClr>
                  </a:outerShdw>
                </a:effectLst>
              </a:rPr>
              <a:t>Factors changed:</a:t>
            </a:r>
          </a:p>
          <a:p>
            <a:pPr marL="285750" indent="-285750" algn="just">
              <a:buFont typeface="Arial" panose="020B0604020202020204" pitchFamily="34" charset="0"/>
              <a:buChar char="•"/>
              <a:defRPr/>
            </a:pPr>
            <a:r>
              <a:rPr lang="it-IT" sz="2400" u="sng" dirty="0"/>
              <a:t>Slope angles</a:t>
            </a:r>
            <a:r>
              <a:rPr lang="it-IT" sz="2400" dirty="0"/>
              <a:t>: 18˚, 25˚, 30˚, 35˚, 40˚, 45˚, 50˚, 55˚; </a:t>
            </a:r>
          </a:p>
          <a:p>
            <a:pPr marL="285750" indent="-285750" algn="just">
              <a:buFont typeface="Arial" panose="020B0604020202020204" pitchFamily="34" charset="0"/>
              <a:buChar char="•"/>
              <a:defRPr/>
            </a:pPr>
            <a:r>
              <a:rPr lang="it-IT" sz="2400" u="sng" dirty="0"/>
              <a:t>Modes of movement</a:t>
            </a:r>
            <a:r>
              <a:rPr lang="it-IT" sz="2400" dirty="0"/>
              <a:t>: rolling/boucing, sliding</a:t>
            </a:r>
          </a:p>
        </p:txBody>
      </p:sp>
      <p:sp>
        <p:nvSpPr>
          <p:cNvPr id="53" name="CasellaDiTesto 8"/>
          <p:cNvSpPr txBox="1">
            <a:spLocks noChangeArrowheads="1"/>
          </p:cNvSpPr>
          <p:nvPr/>
        </p:nvSpPr>
        <p:spPr bwMode="auto">
          <a:xfrm>
            <a:off x="10334720" y="2220116"/>
            <a:ext cx="1726599" cy="523220"/>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400" b="1" dirty="0">
                <a:solidFill>
                  <a:schemeClr val="tx1"/>
                </a:solidFill>
              </a:rPr>
              <a:t>Kyle Roskilly, SENSUM team</a:t>
            </a:r>
          </a:p>
        </p:txBody>
      </p:sp>
      <p:pic>
        <p:nvPicPr>
          <p:cNvPr id="1028" name="Picture 4" descr="https://im3.ezgif.com/tmp/ezgif-3-e73e40e852-jpg/ezgif-frame-00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5351" y="123050"/>
            <a:ext cx="3226615" cy="1814972"/>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10"/>
          <p:cNvPicPr>
            <a:picLocks noChangeAspect="1" noChangeArrowheads="1"/>
          </p:cNvPicPr>
          <p:nvPr/>
        </p:nvPicPr>
        <p:blipFill>
          <a:blip r:embed="rId8" cstate="screen">
            <a:extLst>
              <a:ext uri="{28A0092B-C50C-407E-A947-70E740481C1C}">
                <a14:useLocalDpi xmlns:a14="http://schemas.microsoft.com/office/drawing/2010/main"/>
              </a:ext>
            </a:extLst>
          </a:blip>
          <a:srcRect b="-5"/>
          <a:stretch>
            <a:fillRect/>
          </a:stretch>
        </p:blipFill>
        <p:spPr bwMode="auto">
          <a:xfrm>
            <a:off x="5050891" y="4503870"/>
            <a:ext cx="2950042" cy="231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CasellaDiTesto 8"/>
          <p:cNvSpPr txBox="1">
            <a:spLocks noChangeArrowheads="1"/>
          </p:cNvSpPr>
          <p:nvPr/>
        </p:nvSpPr>
        <p:spPr bwMode="auto">
          <a:xfrm>
            <a:off x="4970409" y="6550223"/>
            <a:ext cx="2955554" cy="307777"/>
          </a:xfrm>
          <a:prstGeom prst="rect">
            <a:avLst/>
          </a:prstGeom>
          <a:solidFill>
            <a:schemeClr val="bg1">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it-IT" altLang="it-IT" sz="1400" b="1" dirty="0">
                <a:solidFill>
                  <a:schemeClr val="tx1"/>
                </a:solidFill>
              </a:rPr>
              <a:t>Miles Clark, SENSUM team</a:t>
            </a:r>
          </a:p>
        </p:txBody>
      </p:sp>
      <p:cxnSp>
        <p:nvCxnSpPr>
          <p:cNvPr id="5" name="Straight Connector 4"/>
          <p:cNvCxnSpPr/>
          <p:nvPr/>
        </p:nvCxnSpPr>
        <p:spPr>
          <a:xfrm>
            <a:off x="6200873" y="4631329"/>
            <a:ext cx="1591234" cy="52737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525912" y="4631329"/>
            <a:ext cx="92613" cy="21329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421966" y="4944259"/>
            <a:ext cx="68571" cy="20144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42478" y="4531282"/>
            <a:ext cx="636713" cy="369332"/>
          </a:xfrm>
          <a:prstGeom prst="rect">
            <a:avLst/>
          </a:prstGeom>
          <a:noFill/>
          <a:ln>
            <a:noFill/>
          </a:ln>
        </p:spPr>
        <p:txBody>
          <a:bodyPr wrap="none" rtlCol="0">
            <a:spAutoFit/>
          </a:bodyPr>
          <a:lstStyle/>
          <a:p>
            <a:r>
              <a:rPr lang="en-GB" dirty="0">
                <a:solidFill>
                  <a:srgbClr val="00B050"/>
                </a:solidFill>
                <a:effectLst>
                  <a:outerShdw blurRad="38100" dist="38100" dir="2700000" algn="tl">
                    <a:srgbClr val="000000">
                      <a:alpha val="43137"/>
                    </a:srgbClr>
                  </a:outerShdw>
                </a:effectLst>
              </a:rPr>
              <a:t>5 cm</a:t>
            </a:r>
          </a:p>
        </p:txBody>
      </p:sp>
      <p:cxnSp>
        <p:nvCxnSpPr>
          <p:cNvPr id="27" name="Straight Connector 26"/>
          <p:cNvCxnSpPr/>
          <p:nvPr/>
        </p:nvCxnSpPr>
        <p:spPr>
          <a:xfrm>
            <a:off x="6576076" y="4741404"/>
            <a:ext cx="86711" cy="10321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582927" y="4740025"/>
            <a:ext cx="109535" cy="1037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7392315" y="4957257"/>
            <a:ext cx="59303" cy="90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343706" y="5050026"/>
            <a:ext cx="107912" cy="1374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32541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571518" y="84565"/>
            <a:ext cx="2620482" cy="1309480"/>
          </a:xfrm>
        </p:spPr>
      </p:pic>
      <p:sp>
        <p:nvSpPr>
          <p:cNvPr id="15362" name="Title 1"/>
          <p:cNvSpPr txBox="1">
            <a:spLocks noGrp="1" noChangeArrowheads="1"/>
          </p:cNvSpPr>
          <p:nvPr>
            <p:ph type="title"/>
          </p:nvPr>
        </p:nvSpPr>
        <p:spPr>
          <a:xfrm>
            <a:off x="3446004" y="111841"/>
            <a:ext cx="5989310" cy="601663"/>
          </a:xfrm>
        </p:spPr>
        <p:txBody>
          <a:bodyPr>
            <a:normAutofit fontScale="90000"/>
          </a:bodyPr>
          <a:lstStyle/>
          <a:p>
            <a:r>
              <a:rPr lang="en-GB" altLang="en-US" dirty="0">
                <a:latin typeface="Calibri Light" panose="020F0302020204030204" pitchFamily="34" charset="0"/>
              </a:rPr>
              <a:t>Combining sensors together</a:t>
            </a:r>
          </a:p>
        </p:txBody>
      </p: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47847" y="1255582"/>
            <a:ext cx="6541827" cy="5007760"/>
          </a:xfrm>
          <a:prstGeom prst="rect">
            <a:avLst/>
          </a:prstGeom>
        </p:spPr>
      </p:pic>
      <p:sp>
        <p:nvSpPr>
          <p:cNvPr id="4" name="Rectangle 3"/>
          <p:cNvSpPr/>
          <p:nvPr/>
        </p:nvSpPr>
        <p:spPr>
          <a:xfrm>
            <a:off x="4962691" y="6465823"/>
            <a:ext cx="5445722" cy="369332"/>
          </a:xfrm>
          <a:prstGeom prst="rect">
            <a:avLst/>
          </a:prstGeom>
        </p:spPr>
        <p:txBody>
          <a:bodyPr wrap="none">
            <a:spAutoFit/>
          </a:bodyPr>
          <a:lstStyle/>
          <a:p>
            <a:r>
              <a:rPr lang="en-GB" b="1" kern="0" dirty="0"/>
              <a:t>Camera + Accelerometer</a:t>
            </a:r>
            <a:r>
              <a:rPr lang="en-GB" kern="0" dirty="0"/>
              <a:t> + </a:t>
            </a:r>
            <a:r>
              <a:rPr lang="en-GB" b="1" kern="0" dirty="0"/>
              <a:t>Gyroscope</a:t>
            </a:r>
            <a:r>
              <a:rPr lang="en-GB" kern="0" dirty="0"/>
              <a:t> + </a:t>
            </a:r>
            <a:r>
              <a:rPr lang="en-GB" b="1" kern="0" dirty="0"/>
              <a:t>Magnetometer</a:t>
            </a:r>
            <a:endParaRPr lang="en-GB" dirty="0"/>
          </a:p>
        </p:txBody>
      </p:sp>
    </p:spTree>
    <p:extLst>
      <p:ext uri="{BB962C8B-B14F-4D97-AF65-F5344CB8AC3E}">
        <p14:creationId xmlns:p14="http://schemas.microsoft.com/office/powerpoint/2010/main" val="183897257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93934"/>
            <a:ext cx="11236497" cy="529008"/>
          </a:xfrm>
        </p:spPr>
        <p:txBody>
          <a:bodyPr>
            <a:noAutofit/>
          </a:bodyPr>
          <a:lstStyle/>
          <a:p>
            <a:r>
              <a:rPr lang="en-GB" sz="3200" dirty="0"/>
              <a:t>Flume experiments: From a LWD dam to a physical-analogue model</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6" y="783889"/>
            <a:ext cx="2813781" cy="2121496"/>
          </a:xfrm>
          <a:prstGeom prst="rect">
            <a:avLst/>
          </a:prstGeom>
          <a:ln w="19050">
            <a:solidFill>
              <a:schemeClr val="tx1"/>
            </a:solidFill>
          </a:ln>
        </p:spPr>
      </p:pic>
      <p:pic>
        <p:nvPicPr>
          <p:cNvPr id="4"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461" y="4494410"/>
            <a:ext cx="6294668" cy="2167647"/>
          </a:xfrm>
          <a:prstGeom prst="rect">
            <a:avLst/>
          </a:prstGeom>
        </p:spPr>
      </p:pic>
      <p:sp>
        <p:nvSpPr>
          <p:cNvPr id="5" name="Rectangle 4"/>
          <p:cNvSpPr/>
          <p:nvPr/>
        </p:nvSpPr>
        <p:spPr>
          <a:xfrm>
            <a:off x="6768835" y="5518344"/>
            <a:ext cx="346320" cy="11375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0790336" y="5456135"/>
            <a:ext cx="381738" cy="1119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928053" y="4454122"/>
            <a:ext cx="3964896" cy="646331"/>
          </a:xfrm>
          <a:prstGeom prst="rect">
            <a:avLst/>
          </a:prstGeom>
          <a:noFill/>
        </p:spPr>
        <p:txBody>
          <a:bodyPr wrap="square" rtlCol="0">
            <a:spAutoFit/>
          </a:bodyPr>
          <a:lstStyle/>
          <a:p>
            <a:pPr algn="ctr"/>
            <a:r>
              <a:rPr lang="en-GB" dirty="0"/>
              <a:t>The constraint configuration is changed by working on these two regions</a:t>
            </a:r>
          </a:p>
        </p:txBody>
      </p:sp>
      <p:cxnSp>
        <p:nvCxnSpPr>
          <p:cNvPr id="9" name="Straight Arrow Connector 8"/>
          <p:cNvCxnSpPr>
            <a:stCxn id="8" idx="2"/>
          </p:cNvCxnSpPr>
          <p:nvPr/>
        </p:nvCxnSpPr>
        <p:spPr>
          <a:xfrm flipH="1">
            <a:off x="7193343" y="5100453"/>
            <a:ext cx="1717158" cy="632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2"/>
          </p:cNvCxnSpPr>
          <p:nvPr/>
        </p:nvCxnSpPr>
        <p:spPr>
          <a:xfrm>
            <a:off x="8910501" y="5100453"/>
            <a:ext cx="1762252" cy="632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93427" y="4943494"/>
            <a:ext cx="2360951" cy="338554"/>
          </a:xfrm>
          <a:prstGeom prst="rect">
            <a:avLst/>
          </a:prstGeom>
          <a:noFill/>
        </p:spPr>
        <p:txBody>
          <a:bodyPr wrap="square" rtlCol="0">
            <a:spAutoFit/>
          </a:bodyPr>
          <a:lstStyle/>
          <a:p>
            <a:r>
              <a:rPr lang="en-GB" sz="1600" dirty="0"/>
              <a:t>Thanks to </a:t>
            </a:r>
            <a:r>
              <a:rPr lang="en-GB" sz="1600" dirty="0" err="1"/>
              <a:t>UoP</a:t>
            </a:r>
            <a:r>
              <a:rPr lang="en-GB" sz="1600" dirty="0"/>
              <a:t> technicians</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061" y="5234596"/>
            <a:ext cx="1218335" cy="1265517"/>
          </a:xfrm>
          <a:prstGeom prst="rect">
            <a:avLst/>
          </a:prstGeom>
        </p:spPr>
      </p:pic>
      <p:sp>
        <p:nvSpPr>
          <p:cNvPr id="15" name="Rectangle 14"/>
          <p:cNvSpPr/>
          <p:nvPr/>
        </p:nvSpPr>
        <p:spPr>
          <a:xfrm>
            <a:off x="77405" y="6463053"/>
            <a:ext cx="1394106" cy="369332"/>
          </a:xfrm>
          <a:prstGeom prst="rect">
            <a:avLst/>
          </a:prstGeom>
        </p:spPr>
        <p:txBody>
          <a:bodyPr wrap="square">
            <a:spAutoFit/>
          </a:bodyPr>
          <a:lstStyle/>
          <a:p>
            <a:r>
              <a:rPr lang="en-GB" b="1" dirty="0"/>
              <a:t>David Keeler</a:t>
            </a: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2916" y="5234595"/>
            <a:ext cx="1247971" cy="1265517"/>
          </a:xfrm>
          <a:prstGeom prst="rect">
            <a:avLst/>
          </a:prstGeom>
        </p:spPr>
      </p:pic>
      <p:sp>
        <p:nvSpPr>
          <p:cNvPr id="17" name="Rectangle 16"/>
          <p:cNvSpPr/>
          <p:nvPr/>
        </p:nvSpPr>
        <p:spPr>
          <a:xfrm>
            <a:off x="1372543" y="6470006"/>
            <a:ext cx="1390568" cy="369332"/>
          </a:xfrm>
          <a:prstGeom prst="rect">
            <a:avLst/>
          </a:prstGeom>
        </p:spPr>
        <p:txBody>
          <a:bodyPr wrap="square">
            <a:spAutoFit/>
          </a:bodyPr>
          <a:lstStyle/>
          <a:p>
            <a:r>
              <a:rPr lang="en-GB" b="1" dirty="0"/>
              <a:t>Neil </a:t>
            </a:r>
            <a:r>
              <a:rPr lang="en-GB" b="1" dirty="0" err="1"/>
              <a:t>Fewings</a:t>
            </a:r>
            <a:endParaRPr lang="en-GB" b="1" dirty="0"/>
          </a:p>
        </p:txBody>
      </p:sp>
      <p:sp>
        <p:nvSpPr>
          <p:cNvPr id="18" name="Rectangle 17"/>
          <p:cNvSpPr/>
          <p:nvPr/>
        </p:nvSpPr>
        <p:spPr>
          <a:xfrm>
            <a:off x="60044" y="4968260"/>
            <a:ext cx="2808820" cy="186412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82478" y="2550885"/>
            <a:ext cx="2146041" cy="1639305"/>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48468" y="2548822"/>
            <a:ext cx="2191243" cy="1643432"/>
          </a:xfrm>
          <a:prstGeom prst="rect">
            <a:avLst/>
          </a:prstGeom>
        </p:spPr>
      </p:pic>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27697" y="4494410"/>
            <a:ext cx="2886074" cy="2164555"/>
          </a:xfrm>
          <a:prstGeom prst="rect">
            <a:avLst/>
          </a:prstGeom>
        </p:spPr>
      </p:pic>
      <p:sp>
        <p:nvSpPr>
          <p:cNvPr id="23" name="Rectangle 22"/>
          <p:cNvSpPr/>
          <p:nvPr/>
        </p:nvSpPr>
        <p:spPr>
          <a:xfrm>
            <a:off x="2927697" y="776387"/>
            <a:ext cx="9236874" cy="606295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4725138" y="4598928"/>
            <a:ext cx="1107354" cy="369332"/>
          </a:xfrm>
          <a:prstGeom prst="rect">
            <a:avLst/>
          </a:prstGeom>
          <a:noFill/>
        </p:spPr>
        <p:txBody>
          <a:bodyPr wrap="none" rtlCol="0">
            <a:spAutoFit/>
          </a:bodyPr>
          <a:lstStyle/>
          <a:p>
            <a:r>
              <a:rPr lang="en-GB" dirty="0"/>
              <a:t>PTFE tape</a:t>
            </a:r>
          </a:p>
        </p:txBody>
      </p:sp>
      <p:sp>
        <p:nvSpPr>
          <p:cNvPr id="25" name="TextBox 24"/>
          <p:cNvSpPr txBox="1"/>
          <p:nvPr/>
        </p:nvSpPr>
        <p:spPr>
          <a:xfrm>
            <a:off x="2947052" y="6286543"/>
            <a:ext cx="1236172" cy="369332"/>
          </a:xfrm>
          <a:prstGeom prst="rect">
            <a:avLst/>
          </a:prstGeom>
          <a:noFill/>
        </p:spPr>
        <p:txBody>
          <a:bodyPr wrap="none" rtlCol="0">
            <a:spAutoFit/>
          </a:bodyPr>
          <a:lstStyle/>
          <a:p>
            <a:r>
              <a:rPr lang="en-GB" dirty="0"/>
              <a:t>Shaft collar</a:t>
            </a:r>
          </a:p>
        </p:txBody>
      </p:sp>
      <p:cxnSp>
        <p:nvCxnSpPr>
          <p:cNvPr id="27" name="Straight Arrow Connector 26"/>
          <p:cNvCxnSpPr>
            <a:stCxn id="25" idx="3"/>
          </p:cNvCxnSpPr>
          <p:nvPr/>
        </p:nvCxnSpPr>
        <p:spPr>
          <a:xfrm flipV="1">
            <a:off x="4183224" y="6242181"/>
            <a:ext cx="426098" cy="229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4" idx="2"/>
          </p:cNvCxnSpPr>
          <p:nvPr/>
        </p:nvCxnSpPr>
        <p:spPr>
          <a:xfrm>
            <a:off x="5278815" y="4968260"/>
            <a:ext cx="0" cy="3077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1733" y="2964941"/>
            <a:ext cx="2813782" cy="193899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it-IT" sz="1400" b="1" dirty="0">
                <a:effectLst>
                  <a:outerShdw blurRad="38100" dist="38100" dir="2700000" algn="tl">
                    <a:srgbClr val="000000">
                      <a:alpha val="43137"/>
                    </a:srgbClr>
                  </a:outerShdw>
                </a:effectLst>
              </a:rPr>
              <a:t>Factors changed:</a:t>
            </a:r>
          </a:p>
          <a:p>
            <a:pPr marL="285750" indent="-285750" algn="just">
              <a:buFont typeface="Arial" panose="020B0604020202020204" pitchFamily="34" charset="0"/>
              <a:buChar char="•"/>
              <a:defRPr/>
            </a:pPr>
            <a:r>
              <a:rPr lang="it-IT" sz="1400" u="sng" dirty="0"/>
              <a:t>Flow condition</a:t>
            </a:r>
            <a:r>
              <a:rPr lang="it-IT" sz="1400" dirty="0"/>
              <a:t> </a:t>
            </a:r>
            <a:r>
              <a:rPr lang="it-IT" sz="1200" dirty="0"/>
              <a:t>(partially and fully submerged)</a:t>
            </a:r>
          </a:p>
          <a:p>
            <a:pPr marL="285750" indent="-285750" algn="just">
              <a:buFont typeface="Arial" panose="020B0604020202020204" pitchFamily="34" charset="0"/>
              <a:buChar char="•"/>
              <a:defRPr/>
            </a:pPr>
            <a:r>
              <a:rPr lang="it-IT" sz="1400" u="sng" dirty="0"/>
              <a:t>Dam orientation</a:t>
            </a:r>
            <a:r>
              <a:rPr lang="it-IT" sz="1400" dirty="0"/>
              <a:t> </a:t>
            </a:r>
            <a:r>
              <a:rPr lang="it-IT" sz="1200" dirty="0"/>
              <a:t>(horizontal, slanted)</a:t>
            </a:r>
          </a:p>
          <a:p>
            <a:pPr marL="285750" indent="-285750">
              <a:buFont typeface="Arial" panose="020B0604020202020204" pitchFamily="34" charset="0"/>
              <a:buChar char="•"/>
            </a:pPr>
            <a:r>
              <a:rPr lang="it-IT" sz="1400" u="sng" dirty="0"/>
              <a:t>Constraint configuration</a:t>
            </a:r>
            <a:r>
              <a:rPr lang="it-IT" sz="1400" dirty="0"/>
              <a:t> </a:t>
            </a:r>
            <a:r>
              <a:rPr lang="it-IT" sz="1200" dirty="0"/>
              <a:t>(</a:t>
            </a:r>
            <a:r>
              <a:rPr lang="en-GB" sz="1200" dirty="0"/>
              <a:t>fixed, rotations allowed, horizontal displacements allowed or vertical displacements allowed)</a:t>
            </a:r>
          </a:p>
        </p:txBody>
      </p:sp>
      <p:pic>
        <p:nvPicPr>
          <p:cNvPr id="19" name="Picture 1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41614" y="1336680"/>
            <a:ext cx="4567040" cy="966229"/>
          </a:xfrm>
          <a:prstGeom prst="rect">
            <a:avLst/>
          </a:prstGeom>
        </p:spPr>
      </p:pic>
      <p:pic>
        <p:nvPicPr>
          <p:cNvPr id="1026" name="Picture 2" descr="agu22_abstract_picture_v4"/>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138834" y="842058"/>
            <a:ext cx="2827855" cy="33446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p:nvPr/>
        </p:nvSpPr>
        <p:spPr>
          <a:xfrm>
            <a:off x="3138834" y="3812337"/>
            <a:ext cx="224409" cy="236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 descr="agu22_abstract_picture_v4"/>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r="-731"/>
          <a:stretch/>
        </p:blipFill>
        <p:spPr bwMode="auto">
          <a:xfrm>
            <a:off x="5966689" y="955215"/>
            <a:ext cx="6174197" cy="13894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1" name="Rectangle 30"/>
          <p:cNvSpPr/>
          <p:nvPr/>
        </p:nvSpPr>
        <p:spPr>
          <a:xfrm>
            <a:off x="6111453" y="2053244"/>
            <a:ext cx="137016" cy="218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flipV="1">
            <a:off x="5278815" y="1895302"/>
            <a:ext cx="750056" cy="65352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118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1727</Words>
  <Application>Microsoft Office PowerPoint</Application>
  <PresentationFormat>Widescreen</PresentationFormat>
  <Paragraphs>177</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YouTube Sans</vt:lpstr>
      <vt:lpstr>Office Theme</vt:lpstr>
      <vt:lpstr>PowerPoint Presentation</vt:lpstr>
      <vt:lpstr>Motivation</vt:lpstr>
      <vt:lpstr>Slow-moving landslides</vt:lpstr>
      <vt:lpstr>Large woody debris dams as nature-based solutions for flood mitigation</vt:lpstr>
      <vt:lpstr>Applications of sensors to detect movements</vt:lpstr>
      <vt:lpstr>Smart sensors and their possible applications</vt:lpstr>
      <vt:lpstr>PowerPoint Presentation</vt:lpstr>
      <vt:lpstr>Combining sensors together</vt:lpstr>
      <vt:lpstr>Flume experiments: From a LWD dam to a physical-analogue model</vt:lpstr>
      <vt:lpstr>Sensor tag within the woody dowel records any small movements</vt:lpstr>
      <vt:lpstr>Accelerometer detects changes in constraints setups</vt:lpstr>
      <vt:lpstr>Conclusions</vt:lpstr>
    </vt:vector>
  </TitlesOfParts>
  <Company>Plymouth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Alessandro Sgarabotto</dc:creator>
  <cp:lastModifiedBy>Irene Manzella</cp:lastModifiedBy>
  <cp:revision>12</cp:revision>
  <dcterms:created xsi:type="dcterms:W3CDTF">2023-04-23T16:18:31Z</dcterms:created>
  <dcterms:modified xsi:type="dcterms:W3CDTF">2023-04-24T10:05:42Z</dcterms:modified>
</cp:coreProperties>
</file>