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9" r:id="rId3"/>
  </p:sldMasterIdLst>
  <p:notesMasterIdLst>
    <p:notesMasterId r:id="rId55"/>
  </p:notesMasterIdLst>
  <p:sldIdLst>
    <p:sldId id="322"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9" r:id="rId46"/>
    <p:sldId id="300" r:id="rId47"/>
    <p:sldId id="301" r:id="rId48"/>
    <p:sldId id="303" r:id="rId49"/>
    <p:sldId id="304" r:id="rId50"/>
    <p:sldId id="305" r:id="rId51"/>
    <p:sldId id="306" r:id="rId52"/>
    <p:sldId id="309" r:id="rId53"/>
    <p:sldId id="310"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elvetica Neue" panose="02000503000000020004" pitchFamily="2" charset="0"/>
      <p:regular r:id="rId62"/>
      <p:bold r:id="rId63"/>
      <p:italic r:id="rId64"/>
      <p:boldItalic r:id="rId65"/>
    </p:embeddedFont>
    <p:embeddedFont>
      <p:font typeface="Helvetica Neue Light" panose="02000403000000020004"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hUn5VWPDRAlzWiXQgXYlXaPsWF9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E3F0D1-5C9F-4A40-9DF4-1147446E164D}">
  <a:tblStyle styleId="{75E3F0D1-5C9F-4A40-9DF4-1147446E164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D"/>
          </a:solidFill>
        </a:fill>
      </a:tcStyle>
    </a:wholeTbl>
    <a:band1H>
      <a:tcTxStyle/>
      <a:tcStyle>
        <a:tcBdr/>
        <a:fill>
          <a:solidFill>
            <a:srgbClr val="CDD8FB"/>
          </a:solidFill>
        </a:fill>
      </a:tcStyle>
    </a:band1H>
    <a:band2H>
      <a:tcTxStyle/>
      <a:tcStyle>
        <a:tcBdr/>
      </a:tcStyle>
    </a:band2H>
    <a:band1V>
      <a:tcTxStyle/>
      <a:tcStyle>
        <a:tcBdr/>
        <a:fill>
          <a:solidFill>
            <a:srgbClr val="CDD8F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font" Target="fonts/font6.fntdata"/><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39" name="Google Shape;33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57" name="Google Shape;35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9" name="Google Shape;39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96" name="Google Shape;19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23" name="Google Shape;72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6" name="Google Shape;79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27" name="Google Shape;22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0" name="Google Shape;84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52" name="Google Shape;25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10" name="Google Shape;31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19" name="Google Shape;31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solidFill>
          <a:schemeClr val="lt1"/>
        </a:solidFill>
        <a:effectLst/>
      </p:bgPr>
    </p:bg>
    <p:spTree>
      <p:nvGrpSpPr>
        <p:cNvPr id="1" name="Shape 30"/>
        <p:cNvGrpSpPr/>
        <p:nvPr/>
      </p:nvGrpSpPr>
      <p:grpSpPr>
        <a:xfrm>
          <a:off x="0" y="0"/>
          <a:ext cx="0" cy="0"/>
          <a:chOff x="0" y="0"/>
          <a:chExt cx="0" cy="0"/>
        </a:xfrm>
      </p:grpSpPr>
      <p:sp>
        <p:nvSpPr>
          <p:cNvPr id="31" name="Google Shape;31;g13cfdb39faf_0_72"/>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13cfdb39faf_0_72"/>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13cfdb39faf_0_72"/>
          <p:cNvSpPr txBox="1">
            <a:spLocks noGrp="1"/>
          </p:cNvSpPr>
          <p:nvPr>
            <p:ph type="title"/>
          </p:nvPr>
        </p:nvSpPr>
        <p:spPr>
          <a:xfrm>
            <a:off x="1097280" y="758952"/>
            <a:ext cx="10058400" cy="35661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7200"/>
              <a:buFont typeface="Calibri"/>
              <a:buNone/>
              <a:defRPr sz="72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3cfdb39faf_0_7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5" name="Google Shape;35;g13cfdb39faf_0_72"/>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g13cfdb39faf_0_72"/>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g13cfdb39faf_0_72"/>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 name="Google Shape;38;g13cfdb39faf_0_72"/>
          <p:cNvCxnSpPr/>
          <p:nvPr/>
        </p:nvCxnSpPr>
        <p:spPr>
          <a:xfrm>
            <a:off x="1207658" y="4343400"/>
            <a:ext cx="9875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
        <p:cNvGrpSpPr/>
        <p:nvPr/>
      </p:nvGrpSpPr>
      <p:grpSpPr>
        <a:xfrm>
          <a:off x="0" y="0"/>
          <a:ext cx="0" cy="0"/>
          <a:chOff x="0" y="0"/>
          <a:chExt cx="0" cy="0"/>
        </a:xfrm>
      </p:grpSpPr>
      <p:sp>
        <p:nvSpPr>
          <p:cNvPr id="80" name="Google Shape;80;g13cfdb39faf_0_4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13cfdb39faf_0_48"/>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82" name="Google Shape;82;g13cfdb39faf_0_48"/>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3" name="Google Shape;83;g13cfdb39faf_0_48"/>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4" name="Google Shape;84;g13cfdb39faf_0_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5"/>
        <p:cNvGrpSpPr/>
        <p:nvPr/>
      </p:nvGrpSpPr>
      <p:grpSpPr>
        <a:xfrm>
          <a:off x="0" y="0"/>
          <a:ext cx="0" cy="0"/>
          <a:chOff x="0" y="0"/>
          <a:chExt cx="0" cy="0"/>
        </a:xfrm>
      </p:grpSpPr>
      <p:sp>
        <p:nvSpPr>
          <p:cNvPr id="86" name="Google Shape;86;g13cfdb39faf_0_5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87" name="Google Shape;87;g13cfdb39faf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8"/>
        <p:cNvGrpSpPr/>
        <p:nvPr/>
      </p:nvGrpSpPr>
      <p:grpSpPr>
        <a:xfrm>
          <a:off x="0" y="0"/>
          <a:ext cx="0" cy="0"/>
          <a:chOff x="0" y="0"/>
          <a:chExt cx="0" cy="0"/>
        </a:xfrm>
      </p:grpSpPr>
      <p:sp>
        <p:nvSpPr>
          <p:cNvPr id="89" name="Google Shape;89;g13cfdb39faf_0_57"/>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90" name="Google Shape;90;g13cfdb39faf_0_57"/>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91" name="Google Shape;91;g13cfdb39faf_0_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71"/>
          <p:cNvSpPr txBox="1">
            <a:spLocks noGrp="1"/>
          </p:cNvSpPr>
          <p:nvPr>
            <p:ph type="dt" idx="10"/>
          </p:nvPr>
        </p:nvSpPr>
        <p:spPr>
          <a:xfrm>
            <a:off x="1097280" y="6459785"/>
            <a:ext cx="2472300" cy="3651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71"/>
          <p:cNvSpPr txBox="1">
            <a:spLocks noGrp="1"/>
          </p:cNvSpPr>
          <p:nvPr>
            <p:ph type="ftr" idx="11"/>
          </p:nvPr>
        </p:nvSpPr>
        <p:spPr>
          <a:xfrm>
            <a:off x="3686185" y="6459785"/>
            <a:ext cx="4822800" cy="3651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71"/>
          <p:cNvSpPr txBox="1">
            <a:spLocks noGrp="1"/>
          </p:cNvSpPr>
          <p:nvPr>
            <p:ph type="sldNum" idx="12"/>
          </p:nvPr>
        </p:nvSpPr>
        <p:spPr>
          <a:xfrm>
            <a:off x="9900458" y="6459785"/>
            <a:ext cx="1311900" cy="3651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00" name="Google Shape;100;p71"/>
          <p:cNvGrpSpPr/>
          <p:nvPr/>
        </p:nvGrpSpPr>
        <p:grpSpPr>
          <a:xfrm>
            <a:off x="0" y="17461"/>
            <a:ext cx="12192000" cy="774945"/>
            <a:chOff x="0" y="93821"/>
            <a:chExt cx="12192000" cy="774790"/>
          </a:xfrm>
        </p:grpSpPr>
        <p:grpSp>
          <p:nvGrpSpPr>
            <p:cNvPr id="101" name="Google Shape;101;p71"/>
            <p:cNvGrpSpPr/>
            <p:nvPr/>
          </p:nvGrpSpPr>
          <p:grpSpPr>
            <a:xfrm>
              <a:off x="0" y="93821"/>
              <a:ext cx="12192000" cy="774790"/>
              <a:chOff x="0" y="94568"/>
              <a:chExt cx="12192000" cy="774016"/>
            </a:xfrm>
          </p:grpSpPr>
          <p:cxnSp>
            <p:nvCxnSpPr>
              <p:cNvPr id="102" name="Google Shape;102;p71"/>
              <p:cNvCxnSpPr/>
              <p:nvPr/>
            </p:nvCxnSpPr>
            <p:spPr>
              <a:xfrm rot="10800000" flipH="1">
                <a:off x="0" y="836663"/>
                <a:ext cx="12192000" cy="6300"/>
              </a:xfrm>
              <a:prstGeom prst="straightConnector1">
                <a:avLst/>
              </a:prstGeom>
              <a:noFill/>
              <a:ln w="22225" cap="flat" cmpd="sng">
                <a:solidFill>
                  <a:srgbClr val="7F7F7F"/>
                </a:solidFill>
                <a:prstDash val="solid"/>
                <a:miter lim="800000"/>
                <a:headEnd type="none" w="sm" len="sm"/>
                <a:tailEnd type="none" w="sm" len="sm"/>
              </a:ln>
            </p:spPr>
          </p:cxnSp>
          <p:grpSp>
            <p:nvGrpSpPr>
              <p:cNvPr id="103" name="Google Shape;103;p71"/>
              <p:cNvGrpSpPr/>
              <p:nvPr/>
            </p:nvGrpSpPr>
            <p:grpSpPr>
              <a:xfrm>
                <a:off x="106423" y="94568"/>
                <a:ext cx="8317370" cy="774016"/>
                <a:chOff x="106423" y="94568"/>
                <a:chExt cx="8317370" cy="774016"/>
              </a:xfrm>
            </p:grpSpPr>
            <p:sp>
              <p:nvSpPr>
                <p:cNvPr id="104" name="Google Shape;104;p71"/>
                <p:cNvSpPr txBox="1"/>
                <p:nvPr/>
              </p:nvSpPr>
              <p:spPr>
                <a:xfrm>
                  <a:off x="2770593" y="130886"/>
                  <a:ext cx="5653200" cy="737698"/>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7F7F7F"/>
                    </a:buClr>
                    <a:buSzPts val="3600"/>
                    <a:buFont typeface="Calibri"/>
                    <a:buNone/>
                  </a:pPr>
                  <a:r>
                    <a:rPr lang="en-US" sz="1800" b="1" i="0" u="none" strike="noStrike" cap="none">
                      <a:solidFill>
                        <a:srgbClr val="7F7F7F"/>
                      </a:solidFill>
                      <a:latin typeface="Calibri"/>
                      <a:ea typeface="Calibri"/>
                      <a:cs typeface="Calibri"/>
                      <a:sym typeface="Calibri"/>
                    </a:rPr>
                    <a:t>Centre of EO Research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3600"/>
                    <a:buFont typeface="Calibri"/>
                    <a:buNone/>
                  </a:pPr>
                  <a:r>
                    <a:rPr lang="en-US" sz="1800" b="1" i="0" u="none" strike="noStrike" cap="none">
                      <a:solidFill>
                        <a:srgbClr val="7F7F7F"/>
                      </a:solidFill>
                      <a:latin typeface="Calibri"/>
                      <a:ea typeface="Calibri"/>
                      <a:cs typeface="Calibri"/>
                      <a:sym typeface="Calibri"/>
                    </a:rPr>
                    <a:t>Satellite Remote Sensing </a:t>
                  </a:r>
                  <a:endParaRPr sz="1400" b="0" i="0" u="none" strike="noStrike" cap="none">
                    <a:solidFill>
                      <a:srgbClr val="000000"/>
                    </a:solidFill>
                    <a:latin typeface="Arial"/>
                    <a:ea typeface="Arial"/>
                    <a:cs typeface="Arial"/>
                    <a:sym typeface="Arial"/>
                  </a:endParaRPr>
                </a:p>
              </p:txBody>
            </p:sp>
            <p:pic>
              <p:nvPicPr>
                <p:cNvPr id="105" name="Google Shape;105;p71" descr="Asteroskopoio-1000.jpg"/>
                <p:cNvPicPr preferRelativeResize="0"/>
                <p:nvPr/>
              </p:nvPicPr>
              <p:blipFill rotWithShape="1">
                <a:blip r:embed="rId2">
                  <a:alphaModFix/>
                </a:blip>
                <a:srcRect b="9689"/>
                <a:stretch/>
              </p:blipFill>
              <p:spPr>
                <a:xfrm>
                  <a:off x="1665344" y="94568"/>
                  <a:ext cx="783332" cy="670214"/>
                </a:xfrm>
                <a:prstGeom prst="rect">
                  <a:avLst/>
                </a:prstGeom>
                <a:noFill/>
                <a:ln>
                  <a:noFill/>
                </a:ln>
              </p:spPr>
            </p:pic>
            <p:pic>
              <p:nvPicPr>
                <p:cNvPr id="106" name="Google Shape;106;p71"/>
                <p:cNvPicPr preferRelativeResize="0"/>
                <p:nvPr/>
              </p:nvPicPr>
              <p:blipFill rotWithShape="1">
                <a:blip r:embed="rId3">
                  <a:alphaModFix/>
                </a:blip>
                <a:srcRect/>
                <a:stretch/>
              </p:blipFill>
              <p:spPr>
                <a:xfrm>
                  <a:off x="106423" y="116632"/>
                  <a:ext cx="877009" cy="648746"/>
                </a:xfrm>
                <a:prstGeom prst="rect">
                  <a:avLst/>
                </a:prstGeom>
                <a:noFill/>
                <a:ln>
                  <a:noFill/>
                </a:ln>
              </p:spPr>
            </p:pic>
          </p:grpSp>
        </p:grpSp>
        <p:pic>
          <p:nvPicPr>
            <p:cNvPr id="107" name="Google Shape;107;p71"/>
            <p:cNvPicPr preferRelativeResize="0"/>
            <p:nvPr/>
          </p:nvPicPr>
          <p:blipFill rotWithShape="1">
            <a:blip r:embed="rId4">
              <a:alphaModFix/>
            </a:blip>
            <a:srcRect/>
            <a:stretch/>
          </p:blipFill>
          <p:spPr>
            <a:xfrm>
              <a:off x="884725" y="116632"/>
              <a:ext cx="812290" cy="631781"/>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72"/>
          <p:cNvSpPr txBox="1">
            <a:spLocks noGrp="1"/>
          </p:cNvSpPr>
          <p:nvPr>
            <p:ph type="ctrTitle"/>
          </p:nvPr>
        </p:nvSpPr>
        <p:spPr>
          <a:xfrm>
            <a:off x="415611" y="992767"/>
            <a:ext cx="11360700" cy="2736900"/>
          </a:xfrm>
          <a:prstGeom prst="rect">
            <a:avLst/>
          </a:prstGeom>
          <a:noFill/>
          <a:ln>
            <a:noFill/>
          </a:ln>
        </p:spPr>
        <p:txBody>
          <a:bodyPr spcFirstLastPara="1" wrap="square" lIns="243800" tIns="243800" rIns="243800" bIns="243800" anchor="b" anchorCtr="0">
            <a:normAutofit/>
          </a:bodyPr>
          <a:lstStyle>
            <a:lvl1pPr lvl="0" algn="ctr">
              <a:lnSpc>
                <a:spcPct val="100000"/>
              </a:lnSpc>
              <a:spcBef>
                <a:spcPts val="0"/>
              </a:spcBef>
              <a:spcAft>
                <a:spcPts val="0"/>
              </a:spcAft>
              <a:buSzPts val="13800"/>
              <a:buNone/>
              <a:defRPr sz="6900"/>
            </a:lvl1pPr>
            <a:lvl2pPr lvl="1" algn="ctr">
              <a:lnSpc>
                <a:spcPct val="100000"/>
              </a:lnSpc>
              <a:spcBef>
                <a:spcPts val="0"/>
              </a:spcBef>
              <a:spcAft>
                <a:spcPts val="0"/>
              </a:spcAft>
              <a:buSzPts val="13800"/>
              <a:buNone/>
              <a:defRPr sz="6900"/>
            </a:lvl2pPr>
            <a:lvl3pPr lvl="2" algn="ctr">
              <a:lnSpc>
                <a:spcPct val="100000"/>
              </a:lnSpc>
              <a:spcBef>
                <a:spcPts val="0"/>
              </a:spcBef>
              <a:spcAft>
                <a:spcPts val="0"/>
              </a:spcAft>
              <a:buSzPts val="13800"/>
              <a:buNone/>
              <a:defRPr sz="6900"/>
            </a:lvl3pPr>
            <a:lvl4pPr lvl="3" algn="ctr">
              <a:lnSpc>
                <a:spcPct val="100000"/>
              </a:lnSpc>
              <a:spcBef>
                <a:spcPts val="0"/>
              </a:spcBef>
              <a:spcAft>
                <a:spcPts val="0"/>
              </a:spcAft>
              <a:buSzPts val="13800"/>
              <a:buNone/>
              <a:defRPr sz="6900"/>
            </a:lvl4pPr>
            <a:lvl5pPr lvl="4" algn="ctr">
              <a:lnSpc>
                <a:spcPct val="100000"/>
              </a:lnSpc>
              <a:spcBef>
                <a:spcPts val="0"/>
              </a:spcBef>
              <a:spcAft>
                <a:spcPts val="0"/>
              </a:spcAft>
              <a:buSzPts val="13800"/>
              <a:buNone/>
              <a:defRPr sz="6900"/>
            </a:lvl5pPr>
            <a:lvl6pPr lvl="5" algn="ctr">
              <a:lnSpc>
                <a:spcPct val="100000"/>
              </a:lnSpc>
              <a:spcBef>
                <a:spcPts val="0"/>
              </a:spcBef>
              <a:spcAft>
                <a:spcPts val="0"/>
              </a:spcAft>
              <a:buSzPts val="13800"/>
              <a:buNone/>
              <a:defRPr sz="6900"/>
            </a:lvl6pPr>
            <a:lvl7pPr lvl="6" algn="ctr">
              <a:lnSpc>
                <a:spcPct val="100000"/>
              </a:lnSpc>
              <a:spcBef>
                <a:spcPts val="0"/>
              </a:spcBef>
              <a:spcAft>
                <a:spcPts val="0"/>
              </a:spcAft>
              <a:buSzPts val="13800"/>
              <a:buNone/>
              <a:defRPr sz="6900"/>
            </a:lvl7pPr>
            <a:lvl8pPr lvl="7" algn="ctr">
              <a:lnSpc>
                <a:spcPct val="100000"/>
              </a:lnSpc>
              <a:spcBef>
                <a:spcPts val="0"/>
              </a:spcBef>
              <a:spcAft>
                <a:spcPts val="0"/>
              </a:spcAft>
              <a:buSzPts val="13800"/>
              <a:buNone/>
              <a:defRPr sz="6900"/>
            </a:lvl8pPr>
            <a:lvl9pPr lvl="8" algn="ctr">
              <a:lnSpc>
                <a:spcPct val="100000"/>
              </a:lnSpc>
              <a:spcBef>
                <a:spcPts val="0"/>
              </a:spcBef>
              <a:spcAft>
                <a:spcPts val="0"/>
              </a:spcAft>
              <a:buSzPts val="13800"/>
              <a:buNone/>
              <a:defRPr sz="6900"/>
            </a:lvl9pPr>
          </a:lstStyle>
          <a:p>
            <a:endParaRPr/>
          </a:p>
        </p:txBody>
      </p:sp>
      <p:sp>
        <p:nvSpPr>
          <p:cNvPr id="110" name="Google Shape;110;p72"/>
          <p:cNvSpPr txBox="1">
            <a:spLocks noGrp="1"/>
          </p:cNvSpPr>
          <p:nvPr>
            <p:ph type="subTitle" idx="1"/>
          </p:nvPr>
        </p:nvSpPr>
        <p:spPr>
          <a:xfrm>
            <a:off x="415600" y="3778834"/>
            <a:ext cx="11360700" cy="1056900"/>
          </a:xfrm>
          <a:prstGeom prst="rect">
            <a:avLst/>
          </a:prstGeom>
          <a:noFill/>
          <a:ln>
            <a:noFill/>
          </a:ln>
        </p:spPr>
        <p:txBody>
          <a:bodyPr spcFirstLastPara="1" wrap="square" lIns="243800" tIns="243800" rIns="243800" bIns="243800" anchor="t" anchorCtr="0">
            <a:normAutofit/>
          </a:bodyPr>
          <a:lstStyle>
            <a:lvl1pPr lvl="0" algn="ctr">
              <a:lnSpc>
                <a:spcPct val="100000"/>
              </a:lnSpc>
              <a:spcBef>
                <a:spcPts val="0"/>
              </a:spcBef>
              <a:spcAft>
                <a:spcPts val="0"/>
              </a:spcAft>
              <a:buSzPts val="7400"/>
              <a:buNone/>
              <a:defRPr sz="3700"/>
            </a:lvl1pPr>
            <a:lvl2pPr lvl="1" algn="ctr">
              <a:lnSpc>
                <a:spcPct val="100000"/>
              </a:lnSpc>
              <a:spcBef>
                <a:spcPts val="0"/>
              </a:spcBef>
              <a:spcAft>
                <a:spcPts val="0"/>
              </a:spcAft>
              <a:buSzPts val="7400"/>
              <a:buNone/>
              <a:defRPr sz="3700"/>
            </a:lvl2pPr>
            <a:lvl3pPr lvl="2" algn="ctr">
              <a:lnSpc>
                <a:spcPct val="100000"/>
              </a:lnSpc>
              <a:spcBef>
                <a:spcPts val="0"/>
              </a:spcBef>
              <a:spcAft>
                <a:spcPts val="0"/>
              </a:spcAft>
              <a:buSzPts val="7400"/>
              <a:buNone/>
              <a:defRPr sz="3700"/>
            </a:lvl3pPr>
            <a:lvl4pPr lvl="3" algn="ctr">
              <a:lnSpc>
                <a:spcPct val="100000"/>
              </a:lnSpc>
              <a:spcBef>
                <a:spcPts val="0"/>
              </a:spcBef>
              <a:spcAft>
                <a:spcPts val="0"/>
              </a:spcAft>
              <a:buSzPts val="7400"/>
              <a:buNone/>
              <a:defRPr sz="3700"/>
            </a:lvl4pPr>
            <a:lvl5pPr lvl="4" algn="ctr">
              <a:lnSpc>
                <a:spcPct val="100000"/>
              </a:lnSpc>
              <a:spcBef>
                <a:spcPts val="0"/>
              </a:spcBef>
              <a:spcAft>
                <a:spcPts val="0"/>
              </a:spcAft>
              <a:buSzPts val="7400"/>
              <a:buNone/>
              <a:defRPr sz="3700"/>
            </a:lvl5pPr>
            <a:lvl6pPr lvl="5" algn="ctr">
              <a:lnSpc>
                <a:spcPct val="100000"/>
              </a:lnSpc>
              <a:spcBef>
                <a:spcPts val="0"/>
              </a:spcBef>
              <a:spcAft>
                <a:spcPts val="0"/>
              </a:spcAft>
              <a:buSzPts val="7400"/>
              <a:buNone/>
              <a:defRPr sz="3700"/>
            </a:lvl6pPr>
            <a:lvl7pPr lvl="6" algn="ctr">
              <a:lnSpc>
                <a:spcPct val="100000"/>
              </a:lnSpc>
              <a:spcBef>
                <a:spcPts val="0"/>
              </a:spcBef>
              <a:spcAft>
                <a:spcPts val="0"/>
              </a:spcAft>
              <a:buSzPts val="7400"/>
              <a:buNone/>
              <a:defRPr sz="3700"/>
            </a:lvl7pPr>
            <a:lvl8pPr lvl="7" algn="ctr">
              <a:lnSpc>
                <a:spcPct val="100000"/>
              </a:lnSpc>
              <a:spcBef>
                <a:spcPts val="0"/>
              </a:spcBef>
              <a:spcAft>
                <a:spcPts val="0"/>
              </a:spcAft>
              <a:buSzPts val="7400"/>
              <a:buNone/>
              <a:defRPr sz="3700"/>
            </a:lvl8pPr>
            <a:lvl9pPr lvl="8" algn="ctr">
              <a:lnSpc>
                <a:spcPct val="100000"/>
              </a:lnSpc>
              <a:spcBef>
                <a:spcPts val="0"/>
              </a:spcBef>
              <a:spcAft>
                <a:spcPts val="0"/>
              </a:spcAft>
              <a:buSzPts val="7400"/>
              <a:buNone/>
              <a:defRPr sz="3700"/>
            </a:lvl9pPr>
          </a:lstStyle>
          <a:p>
            <a:endParaRPr/>
          </a:p>
        </p:txBody>
      </p:sp>
      <p:sp>
        <p:nvSpPr>
          <p:cNvPr id="111" name="Google Shape;111;p72"/>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a:off x="415600" y="2867800"/>
            <a:ext cx="11360700" cy="1122300"/>
          </a:xfrm>
          <a:prstGeom prst="rect">
            <a:avLst/>
          </a:prstGeom>
          <a:noFill/>
          <a:ln>
            <a:noFill/>
          </a:ln>
        </p:spPr>
        <p:txBody>
          <a:bodyPr spcFirstLastPara="1" wrap="square" lIns="243800" tIns="243800" rIns="243800" bIns="243800" anchor="ctr" anchorCtr="0">
            <a:normAutofit/>
          </a:bodyPr>
          <a:lstStyle>
            <a:lvl1pPr lvl="0" algn="ctr">
              <a:lnSpc>
                <a:spcPct val="100000"/>
              </a:lnSpc>
              <a:spcBef>
                <a:spcPts val="0"/>
              </a:spcBef>
              <a:spcAft>
                <a:spcPts val="0"/>
              </a:spcAft>
              <a:buSzPts val="9600"/>
              <a:buNone/>
              <a:defRPr sz="4800"/>
            </a:lvl1pPr>
            <a:lvl2pPr lvl="1" algn="ctr">
              <a:lnSpc>
                <a:spcPct val="100000"/>
              </a:lnSpc>
              <a:spcBef>
                <a:spcPts val="0"/>
              </a:spcBef>
              <a:spcAft>
                <a:spcPts val="0"/>
              </a:spcAft>
              <a:buSzPts val="9600"/>
              <a:buNone/>
              <a:defRPr sz="4800"/>
            </a:lvl2pPr>
            <a:lvl3pPr lvl="2" algn="ctr">
              <a:lnSpc>
                <a:spcPct val="100000"/>
              </a:lnSpc>
              <a:spcBef>
                <a:spcPts val="0"/>
              </a:spcBef>
              <a:spcAft>
                <a:spcPts val="0"/>
              </a:spcAft>
              <a:buSzPts val="9600"/>
              <a:buNone/>
              <a:defRPr sz="4800"/>
            </a:lvl3pPr>
            <a:lvl4pPr lvl="3" algn="ctr">
              <a:lnSpc>
                <a:spcPct val="100000"/>
              </a:lnSpc>
              <a:spcBef>
                <a:spcPts val="0"/>
              </a:spcBef>
              <a:spcAft>
                <a:spcPts val="0"/>
              </a:spcAft>
              <a:buSzPts val="9600"/>
              <a:buNone/>
              <a:defRPr sz="4800"/>
            </a:lvl4pPr>
            <a:lvl5pPr lvl="4" algn="ctr">
              <a:lnSpc>
                <a:spcPct val="100000"/>
              </a:lnSpc>
              <a:spcBef>
                <a:spcPts val="0"/>
              </a:spcBef>
              <a:spcAft>
                <a:spcPts val="0"/>
              </a:spcAft>
              <a:buSzPts val="9600"/>
              <a:buNone/>
              <a:defRPr sz="4800"/>
            </a:lvl5pPr>
            <a:lvl6pPr lvl="5" algn="ctr">
              <a:lnSpc>
                <a:spcPct val="100000"/>
              </a:lnSpc>
              <a:spcBef>
                <a:spcPts val="0"/>
              </a:spcBef>
              <a:spcAft>
                <a:spcPts val="0"/>
              </a:spcAft>
              <a:buSzPts val="9600"/>
              <a:buNone/>
              <a:defRPr sz="4800"/>
            </a:lvl6pPr>
            <a:lvl7pPr lvl="6" algn="ctr">
              <a:lnSpc>
                <a:spcPct val="100000"/>
              </a:lnSpc>
              <a:spcBef>
                <a:spcPts val="0"/>
              </a:spcBef>
              <a:spcAft>
                <a:spcPts val="0"/>
              </a:spcAft>
              <a:buSzPts val="9600"/>
              <a:buNone/>
              <a:defRPr sz="4800"/>
            </a:lvl7pPr>
            <a:lvl8pPr lvl="7" algn="ctr">
              <a:lnSpc>
                <a:spcPct val="100000"/>
              </a:lnSpc>
              <a:spcBef>
                <a:spcPts val="0"/>
              </a:spcBef>
              <a:spcAft>
                <a:spcPts val="0"/>
              </a:spcAft>
              <a:buSzPts val="9600"/>
              <a:buNone/>
              <a:defRPr sz="4800"/>
            </a:lvl8pPr>
            <a:lvl9pPr lvl="8" algn="ctr">
              <a:lnSpc>
                <a:spcPct val="100000"/>
              </a:lnSpc>
              <a:spcBef>
                <a:spcPts val="0"/>
              </a:spcBef>
              <a:spcAft>
                <a:spcPts val="0"/>
              </a:spcAft>
              <a:buSzPts val="9600"/>
              <a:buNone/>
              <a:defRPr sz="4800"/>
            </a:lvl9pPr>
          </a:lstStyle>
          <a:p>
            <a:endParaRPr/>
          </a:p>
        </p:txBody>
      </p:sp>
      <p:sp>
        <p:nvSpPr>
          <p:cNvPr id="114" name="Google Shape;114;p73"/>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74"/>
          <p:cNvSpPr txBox="1">
            <a:spLocks noGrp="1"/>
          </p:cNvSpPr>
          <p:nvPr>
            <p:ph type="title"/>
          </p:nvPr>
        </p:nvSpPr>
        <p:spPr>
          <a:xfrm>
            <a:off x="415600" y="593367"/>
            <a:ext cx="11360700" cy="763500"/>
          </a:xfrm>
          <a:prstGeom prst="rect">
            <a:avLst/>
          </a:prstGeom>
          <a:noFill/>
          <a:ln>
            <a:noFill/>
          </a:ln>
        </p:spPr>
        <p:txBody>
          <a:bodyPr spcFirstLastPara="1" wrap="square" lIns="243800" tIns="243800" rIns="243800" bIns="243800" anchor="t" anchorCtr="0">
            <a:normAutofit/>
          </a:bodyPr>
          <a:lstStyle>
            <a:lvl1pPr lvl="0" algn="l">
              <a:lnSpc>
                <a:spcPct val="100000"/>
              </a:lnSpc>
              <a:spcBef>
                <a:spcPts val="0"/>
              </a:spcBef>
              <a:spcAft>
                <a:spcPts val="0"/>
              </a:spcAft>
              <a:buSzPts val="7400"/>
              <a:buNone/>
              <a:defRPr/>
            </a:lvl1pPr>
            <a:lvl2pPr lvl="1" algn="l">
              <a:lnSpc>
                <a:spcPct val="100000"/>
              </a:lnSpc>
              <a:spcBef>
                <a:spcPts val="0"/>
              </a:spcBef>
              <a:spcAft>
                <a:spcPts val="0"/>
              </a:spcAft>
              <a:buSzPts val="7400"/>
              <a:buNone/>
              <a:defRPr/>
            </a:lvl2pPr>
            <a:lvl3pPr lvl="2" algn="l">
              <a:lnSpc>
                <a:spcPct val="100000"/>
              </a:lnSpc>
              <a:spcBef>
                <a:spcPts val="0"/>
              </a:spcBef>
              <a:spcAft>
                <a:spcPts val="0"/>
              </a:spcAft>
              <a:buSzPts val="7400"/>
              <a:buNone/>
              <a:defRPr/>
            </a:lvl3pPr>
            <a:lvl4pPr lvl="3" algn="l">
              <a:lnSpc>
                <a:spcPct val="100000"/>
              </a:lnSpc>
              <a:spcBef>
                <a:spcPts val="0"/>
              </a:spcBef>
              <a:spcAft>
                <a:spcPts val="0"/>
              </a:spcAft>
              <a:buSzPts val="7400"/>
              <a:buNone/>
              <a:defRPr/>
            </a:lvl4pPr>
            <a:lvl5pPr lvl="4" algn="l">
              <a:lnSpc>
                <a:spcPct val="100000"/>
              </a:lnSpc>
              <a:spcBef>
                <a:spcPts val="0"/>
              </a:spcBef>
              <a:spcAft>
                <a:spcPts val="0"/>
              </a:spcAft>
              <a:buSzPts val="7400"/>
              <a:buNone/>
              <a:defRPr/>
            </a:lvl5pPr>
            <a:lvl6pPr lvl="5" algn="l">
              <a:lnSpc>
                <a:spcPct val="100000"/>
              </a:lnSpc>
              <a:spcBef>
                <a:spcPts val="0"/>
              </a:spcBef>
              <a:spcAft>
                <a:spcPts val="0"/>
              </a:spcAft>
              <a:buSzPts val="7400"/>
              <a:buNone/>
              <a:defRPr/>
            </a:lvl6pPr>
            <a:lvl7pPr lvl="6" algn="l">
              <a:lnSpc>
                <a:spcPct val="100000"/>
              </a:lnSpc>
              <a:spcBef>
                <a:spcPts val="0"/>
              </a:spcBef>
              <a:spcAft>
                <a:spcPts val="0"/>
              </a:spcAft>
              <a:buSzPts val="7400"/>
              <a:buNone/>
              <a:defRPr/>
            </a:lvl7pPr>
            <a:lvl8pPr lvl="7" algn="l">
              <a:lnSpc>
                <a:spcPct val="100000"/>
              </a:lnSpc>
              <a:spcBef>
                <a:spcPts val="0"/>
              </a:spcBef>
              <a:spcAft>
                <a:spcPts val="0"/>
              </a:spcAft>
              <a:buSzPts val="7400"/>
              <a:buNone/>
              <a:defRPr/>
            </a:lvl8pPr>
            <a:lvl9pPr lvl="8" algn="l">
              <a:lnSpc>
                <a:spcPct val="100000"/>
              </a:lnSpc>
              <a:spcBef>
                <a:spcPts val="0"/>
              </a:spcBef>
              <a:spcAft>
                <a:spcPts val="0"/>
              </a:spcAft>
              <a:buSzPts val="7400"/>
              <a:buNone/>
              <a:defRPr/>
            </a:lvl9pPr>
          </a:lstStyle>
          <a:p>
            <a:endParaRPr/>
          </a:p>
        </p:txBody>
      </p:sp>
      <p:sp>
        <p:nvSpPr>
          <p:cNvPr id="117" name="Google Shape;117;p74"/>
          <p:cNvSpPr txBox="1">
            <a:spLocks noGrp="1"/>
          </p:cNvSpPr>
          <p:nvPr>
            <p:ph type="body" idx="1"/>
          </p:nvPr>
        </p:nvSpPr>
        <p:spPr>
          <a:xfrm>
            <a:off x="415600" y="1536634"/>
            <a:ext cx="11360700" cy="4555200"/>
          </a:xfrm>
          <a:prstGeom prst="rect">
            <a:avLst/>
          </a:prstGeom>
          <a:noFill/>
          <a:ln>
            <a:noFill/>
          </a:ln>
        </p:spPr>
        <p:txBody>
          <a:bodyPr spcFirstLastPara="1" wrap="square" lIns="243800" tIns="243800" rIns="243800" bIns="243800" anchor="t" anchorCtr="0">
            <a:normAutofit/>
          </a:bodyPr>
          <a:lstStyle>
            <a:lvl1pPr marL="457200" lvl="0" indent="-533400" algn="l">
              <a:lnSpc>
                <a:spcPct val="115000"/>
              </a:lnSpc>
              <a:spcBef>
                <a:spcPts val="0"/>
              </a:spcBef>
              <a:spcAft>
                <a:spcPts val="0"/>
              </a:spcAft>
              <a:buSzPts val="4800"/>
              <a:buChar char="●"/>
              <a:defRPr/>
            </a:lvl1pPr>
            <a:lvl2pPr marL="914400" lvl="1" indent="-469900" algn="l">
              <a:lnSpc>
                <a:spcPct val="115000"/>
              </a:lnSpc>
              <a:spcBef>
                <a:spcPts val="0"/>
              </a:spcBef>
              <a:spcAft>
                <a:spcPts val="0"/>
              </a:spcAft>
              <a:buSzPts val="3800"/>
              <a:buChar char="○"/>
              <a:defRPr/>
            </a:lvl2pPr>
            <a:lvl3pPr marL="1371600" lvl="2" indent="-469900" algn="l">
              <a:lnSpc>
                <a:spcPct val="115000"/>
              </a:lnSpc>
              <a:spcBef>
                <a:spcPts val="0"/>
              </a:spcBef>
              <a:spcAft>
                <a:spcPts val="0"/>
              </a:spcAft>
              <a:buSzPts val="3800"/>
              <a:buChar char="■"/>
              <a:defRPr/>
            </a:lvl3pPr>
            <a:lvl4pPr marL="1828800" lvl="3" indent="-469900" algn="l">
              <a:lnSpc>
                <a:spcPct val="115000"/>
              </a:lnSpc>
              <a:spcBef>
                <a:spcPts val="0"/>
              </a:spcBef>
              <a:spcAft>
                <a:spcPts val="0"/>
              </a:spcAft>
              <a:buSzPts val="3800"/>
              <a:buChar char="●"/>
              <a:defRPr/>
            </a:lvl4pPr>
            <a:lvl5pPr marL="2286000" lvl="4" indent="-469900" algn="l">
              <a:lnSpc>
                <a:spcPct val="115000"/>
              </a:lnSpc>
              <a:spcBef>
                <a:spcPts val="0"/>
              </a:spcBef>
              <a:spcAft>
                <a:spcPts val="0"/>
              </a:spcAft>
              <a:buSzPts val="3800"/>
              <a:buChar char="○"/>
              <a:defRPr/>
            </a:lvl5pPr>
            <a:lvl6pPr marL="2743200" lvl="5" indent="-469900" algn="l">
              <a:lnSpc>
                <a:spcPct val="115000"/>
              </a:lnSpc>
              <a:spcBef>
                <a:spcPts val="0"/>
              </a:spcBef>
              <a:spcAft>
                <a:spcPts val="0"/>
              </a:spcAft>
              <a:buSzPts val="3800"/>
              <a:buChar char="■"/>
              <a:defRPr/>
            </a:lvl6pPr>
            <a:lvl7pPr marL="3200400" lvl="6" indent="-469900" algn="l">
              <a:lnSpc>
                <a:spcPct val="115000"/>
              </a:lnSpc>
              <a:spcBef>
                <a:spcPts val="0"/>
              </a:spcBef>
              <a:spcAft>
                <a:spcPts val="0"/>
              </a:spcAft>
              <a:buSzPts val="3800"/>
              <a:buChar char="●"/>
              <a:defRPr/>
            </a:lvl7pPr>
            <a:lvl8pPr marL="3657600" lvl="7" indent="-469900" algn="l">
              <a:lnSpc>
                <a:spcPct val="115000"/>
              </a:lnSpc>
              <a:spcBef>
                <a:spcPts val="0"/>
              </a:spcBef>
              <a:spcAft>
                <a:spcPts val="0"/>
              </a:spcAft>
              <a:buSzPts val="3800"/>
              <a:buChar char="○"/>
              <a:defRPr/>
            </a:lvl8pPr>
            <a:lvl9pPr marL="4114800" lvl="8" indent="-469900" algn="l">
              <a:lnSpc>
                <a:spcPct val="115000"/>
              </a:lnSpc>
              <a:spcBef>
                <a:spcPts val="0"/>
              </a:spcBef>
              <a:spcAft>
                <a:spcPts val="0"/>
              </a:spcAft>
              <a:buSzPts val="3800"/>
              <a:buChar char="■"/>
              <a:defRPr/>
            </a:lvl9pPr>
          </a:lstStyle>
          <a:p>
            <a:endParaRPr/>
          </a:p>
        </p:txBody>
      </p:sp>
      <p:sp>
        <p:nvSpPr>
          <p:cNvPr id="118" name="Google Shape;118;p74"/>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75"/>
          <p:cNvSpPr txBox="1">
            <a:spLocks noGrp="1"/>
          </p:cNvSpPr>
          <p:nvPr>
            <p:ph type="title"/>
          </p:nvPr>
        </p:nvSpPr>
        <p:spPr>
          <a:xfrm>
            <a:off x="415600" y="593367"/>
            <a:ext cx="11360700" cy="763500"/>
          </a:xfrm>
          <a:prstGeom prst="rect">
            <a:avLst/>
          </a:prstGeom>
          <a:noFill/>
          <a:ln>
            <a:noFill/>
          </a:ln>
        </p:spPr>
        <p:txBody>
          <a:bodyPr spcFirstLastPara="1" wrap="square" lIns="243800" tIns="243800" rIns="243800" bIns="243800" anchor="t" anchorCtr="0">
            <a:normAutofit/>
          </a:bodyPr>
          <a:lstStyle>
            <a:lvl1pPr lvl="0" algn="l">
              <a:lnSpc>
                <a:spcPct val="100000"/>
              </a:lnSpc>
              <a:spcBef>
                <a:spcPts val="0"/>
              </a:spcBef>
              <a:spcAft>
                <a:spcPts val="0"/>
              </a:spcAft>
              <a:buSzPts val="7400"/>
              <a:buNone/>
              <a:defRPr/>
            </a:lvl1pPr>
            <a:lvl2pPr lvl="1" algn="l">
              <a:lnSpc>
                <a:spcPct val="100000"/>
              </a:lnSpc>
              <a:spcBef>
                <a:spcPts val="0"/>
              </a:spcBef>
              <a:spcAft>
                <a:spcPts val="0"/>
              </a:spcAft>
              <a:buSzPts val="7400"/>
              <a:buNone/>
              <a:defRPr/>
            </a:lvl2pPr>
            <a:lvl3pPr lvl="2" algn="l">
              <a:lnSpc>
                <a:spcPct val="100000"/>
              </a:lnSpc>
              <a:spcBef>
                <a:spcPts val="0"/>
              </a:spcBef>
              <a:spcAft>
                <a:spcPts val="0"/>
              </a:spcAft>
              <a:buSzPts val="7400"/>
              <a:buNone/>
              <a:defRPr/>
            </a:lvl3pPr>
            <a:lvl4pPr lvl="3" algn="l">
              <a:lnSpc>
                <a:spcPct val="100000"/>
              </a:lnSpc>
              <a:spcBef>
                <a:spcPts val="0"/>
              </a:spcBef>
              <a:spcAft>
                <a:spcPts val="0"/>
              </a:spcAft>
              <a:buSzPts val="7400"/>
              <a:buNone/>
              <a:defRPr/>
            </a:lvl4pPr>
            <a:lvl5pPr lvl="4" algn="l">
              <a:lnSpc>
                <a:spcPct val="100000"/>
              </a:lnSpc>
              <a:spcBef>
                <a:spcPts val="0"/>
              </a:spcBef>
              <a:spcAft>
                <a:spcPts val="0"/>
              </a:spcAft>
              <a:buSzPts val="7400"/>
              <a:buNone/>
              <a:defRPr/>
            </a:lvl5pPr>
            <a:lvl6pPr lvl="5" algn="l">
              <a:lnSpc>
                <a:spcPct val="100000"/>
              </a:lnSpc>
              <a:spcBef>
                <a:spcPts val="0"/>
              </a:spcBef>
              <a:spcAft>
                <a:spcPts val="0"/>
              </a:spcAft>
              <a:buSzPts val="7400"/>
              <a:buNone/>
              <a:defRPr/>
            </a:lvl6pPr>
            <a:lvl7pPr lvl="6" algn="l">
              <a:lnSpc>
                <a:spcPct val="100000"/>
              </a:lnSpc>
              <a:spcBef>
                <a:spcPts val="0"/>
              </a:spcBef>
              <a:spcAft>
                <a:spcPts val="0"/>
              </a:spcAft>
              <a:buSzPts val="7400"/>
              <a:buNone/>
              <a:defRPr/>
            </a:lvl7pPr>
            <a:lvl8pPr lvl="7" algn="l">
              <a:lnSpc>
                <a:spcPct val="100000"/>
              </a:lnSpc>
              <a:spcBef>
                <a:spcPts val="0"/>
              </a:spcBef>
              <a:spcAft>
                <a:spcPts val="0"/>
              </a:spcAft>
              <a:buSzPts val="7400"/>
              <a:buNone/>
              <a:defRPr/>
            </a:lvl8pPr>
            <a:lvl9pPr lvl="8" algn="l">
              <a:lnSpc>
                <a:spcPct val="100000"/>
              </a:lnSpc>
              <a:spcBef>
                <a:spcPts val="0"/>
              </a:spcBef>
              <a:spcAft>
                <a:spcPts val="0"/>
              </a:spcAft>
              <a:buSzPts val="7400"/>
              <a:buNone/>
              <a:defRPr/>
            </a:lvl9pPr>
          </a:lstStyle>
          <a:p>
            <a:endParaRPr/>
          </a:p>
        </p:txBody>
      </p:sp>
      <p:sp>
        <p:nvSpPr>
          <p:cNvPr id="121" name="Google Shape;121;p75"/>
          <p:cNvSpPr txBox="1">
            <a:spLocks noGrp="1"/>
          </p:cNvSpPr>
          <p:nvPr>
            <p:ph type="body" idx="1"/>
          </p:nvPr>
        </p:nvSpPr>
        <p:spPr>
          <a:xfrm>
            <a:off x="415600" y="1536634"/>
            <a:ext cx="5333100" cy="4555200"/>
          </a:xfrm>
          <a:prstGeom prst="rect">
            <a:avLst/>
          </a:prstGeom>
          <a:noFill/>
          <a:ln>
            <a:noFill/>
          </a:ln>
        </p:spPr>
        <p:txBody>
          <a:bodyPr spcFirstLastPara="1" wrap="square" lIns="243800" tIns="243800" rIns="243800" bIns="243800" anchor="t" anchorCtr="0">
            <a:normAutofit/>
          </a:bodyPr>
          <a:lstStyle>
            <a:lvl1pPr marL="457200" lvl="0" indent="-469900" algn="l">
              <a:lnSpc>
                <a:spcPct val="115000"/>
              </a:lnSpc>
              <a:spcBef>
                <a:spcPts val="0"/>
              </a:spcBef>
              <a:spcAft>
                <a:spcPts val="0"/>
              </a:spcAft>
              <a:buSzPts val="3800"/>
              <a:buChar char="●"/>
              <a:defRPr sz="1900"/>
            </a:lvl1pPr>
            <a:lvl2pPr marL="914400" lvl="1" indent="-431800" algn="l">
              <a:lnSpc>
                <a:spcPct val="115000"/>
              </a:lnSpc>
              <a:spcBef>
                <a:spcPts val="0"/>
              </a:spcBef>
              <a:spcAft>
                <a:spcPts val="0"/>
              </a:spcAft>
              <a:buSzPts val="3200"/>
              <a:buChar char="○"/>
              <a:defRPr sz="1600"/>
            </a:lvl2pPr>
            <a:lvl3pPr marL="1371600" lvl="2" indent="-431800" algn="l">
              <a:lnSpc>
                <a:spcPct val="115000"/>
              </a:lnSpc>
              <a:spcBef>
                <a:spcPts val="0"/>
              </a:spcBef>
              <a:spcAft>
                <a:spcPts val="0"/>
              </a:spcAft>
              <a:buSzPts val="3200"/>
              <a:buChar char="■"/>
              <a:defRPr sz="1600"/>
            </a:lvl3pPr>
            <a:lvl4pPr marL="1828800" lvl="3" indent="-431800" algn="l">
              <a:lnSpc>
                <a:spcPct val="115000"/>
              </a:lnSpc>
              <a:spcBef>
                <a:spcPts val="0"/>
              </a:spcBef>
              <a:spcAft>
                <a:spcPts val="0"/>
              </a:spcAft>
              <a:buSzPts val="3200"/>
              <a:buChar char="●"/>
              <a:defRPr sz="1600"/>
            </a:lvl4pPr>
            <a:lvl5pPr marL="2286000" lvl="4" indent="-431800" algn="l">
              <a:lnSpc>
                <a:spcPct val="115000"/>
              </a:lnSpc>
              <a:spcBef>
                <a:spcPts val="0"/>
              </a:spcBef>
              <a:spcAft>
                <a:spcPts val="0"/>
              </a:spcAft>
              <a:buSzPts val="3200"/>
              <a:buChar char="○"/>
              <a:defRPr sz="1600"/>
            </a:lvl5pPr>
            <a:lvl6pPr marL="2743200" lvl="5" indent="-431800" algn="l">
              <a:lnSpc>
                <a:spcPct val="115000"/>
              </a:lnSpc>
              <a:spcBef>
                <a:spcPts val="0"/>
              </a:spcBef>
              <a:spcAft>
                <a:spcPts val="0"/>
              </a:spcAft>
              <a:buSzPts val="3200"/>
              <a:buChar char="■"/>
              <a:defRPr sz="1600"/>
            </a:lvl6pPr>
            <a:lvl7pPr marL="3200400" lvl="6" indent="-431800" algn="l">
              <a:lnSpc>
                <a:spcPct val="115000"/>
              </a:lnSpc>
              <a:spcBef>
                <a:spcPts val="0"/>
              </a:spcBef>
              <a:spcAft>
                <a:spcPts val="0"/>
              </a:spcAft>
              <a:buSzPts val="3200"/>
              <a:buChar char="●"/>
              <a:defRPr sz="1600"/>
            </a:lvl7pPr>
            <a:lvl8pPr marL="3657600" lvl="7" indent="-431800" algn="l">
              <a:lnSpc>
                <a:spcPct val="115000"/>
              </a:lnSpc>
              <a:spcBef>
                <a:spcPts val="0"/>
              </a:spcBef>
              <a:spcAft>
                <a:spcPts val="0"/>
              </a:spcAft>
              <a:buSzPts val="3200"/>
              <a:buChar char="○"/>
              <a:defRPr sz="1600"/>
            </a:lvl8pPr>
            <a:lvl9pPr marL="4114800" lvl="8" indent="-431800" algn="l">
              <a:lnSpc>
                <a:spcPct val="115000"/>
              </a:lnSpc>
              <a:spcBef>
                <a:spcPts val="0"/>
              </a:spcBef>
              <a:spcAft>
                <a:spcPts val="0"/>
              </a:spcAft>
              <a:buSzPts val="3200"/>
              <a:buChar char="■"/>
              <a:defRPr sz="1600"/>
            </a:lvl9pPr>
          </a:lstStyle>
          <a:p>
            <a:endParaRPr/>
          </a:p>
        </p:txBody>
      </p:sp>
      <p:sp>
        <p:nvSpPr>
          <p:cNvPr id="122" name="Google Shape;122;p75"/>
          <p:cNvSpPr txBox="1">
            <a:spLocks noGrp="1"/>
          </p:cNvSpPr>
          <p:nvPr>
            <p:ph type="body" idx="2"/>
          </p:nvPr>
        </p:nvSpPr>
        <p:spPr>
          <a:xfrm>
            <a:off x="6443200" y="1536634"/>
            <a:ext cx="5333100" cy="4555200"/>
          </a:xfrm>
          <a:prstGeom prst="rect">
            <a:avLst/>
          </a:prstGeom>
          <a:noFill/>
          <a:ln>
            <a:noFill/>
          </a:ln>
        </p:spPr>
        <p:txBody>
          <a:bodyPr spcFirstLastPara="1" wrap="square" lIns="243800" tIns="243800" rIns="243800" bIns="243800" anchor="t" anchorCtr="0">
            <a:normAutofit/>
          </a:bodyPr>
          <a:lstStyle>
            <a:lvl1pPr marL="457200" lvl="0" indent="-469900" algn="l">
              <a:lnSpc>
                <a:spcPct val="115000"/>
              </a:lnSpc>
              <a:spcBef>
                <a:spcPts val="0"/>
              </a:spcBef>
              <a:spcAft>
                <a:spcPts val="0"/>
              </a:spcAft>
              <a:buSzPts val="3800"/>
              <a:buChar char="●"/>
              <a:defRPr sz="1900"/>
            </a:lvl1pPr>
            <a:lvl2pPr marL="914400" lvl="1" indent="-431800" algn="l">
              <a:lnSpc>
                <a:spcPct val="115000"/>
              </a:lnSpc>
              <a:spcBef>
                <a:spcPts val="0"/>
              </a:spcBef>
              <a:spcAft>
                <a:spcPts val="0"/>
              </a:spcAft>
              <a:buSzPts val="3200"/>
              <a:buChar char="○"/>
              <a:defRPr sz="1600"/>
            </a:lvl2pPr>
            <a:lvl3pPr marL="1371600" lvl="2" indent="-431800" algn="l">
              <a:lnSpc>
                <a:spcPct val="115000"/>
              </a:lnSpc>
              <a:spcBef>
                <a:spcPts val="0"/>
              </a:spcBef>
              <a:spcAft>
                <a:spcPts val="0"/>
              </a:spcAft>
              <a:buSzPts val="3200"/>
              <a:buChar char="■"/>
              <a:defRPr sz="1600"/>
            </a:lvl3pPr>
            <a:lvl4pPr marL="1828800" lvl="3" indent="-431800" algn="l">
              <a:lnSpc>
                <a:spcPct val="115000"/>
              </a:lnSpc>
              <a:spcBef>
                <a:spcPts val="0"/>
              </a:spcBef>
              <a:spcAft>
                <a:spcPts val="0"/>
              </a:spcAft>
              <a:buSzPts val="3200"/>
              <a:buChar char="●"/>
              <a:defRPr sz="1600"/>
            </a:lvl4pPr>
            <a:lvl5pPr marL="2286000" lvl="4" indent="-431800" algn="l">
              <a:lnSpc>
                <a:spcPct val="115000"/>
              </a:lnSpc>
              <a:spcBef>
                <a:spcPts val="0"/>
              </a:spcBef>
              <a:spcAft>
                <a:spcPts val="0"/>
              </a:spcAft>
              <a:buSzPts val="3200"/>
              <a:buChar char="○"/>
              <a:defRPr sz="1600"/>
            </a:lvl5pPr>
            <a:lvl6pPr marL="2743200" lvl="5" indent="-431800" algn="l">
              <a:lnSpc>
                <a:spcPct val="115000"/>
              </a:lnSpc>
              <a:spcBef>
                <a:spcPts val="0"/>
              </a:spcBef>
              <a:spcAft>
                <a:spcPts val="0"/>
              </a:spcAft>
              <a:buSzPts val="3200"/>
              <a:buChar char="■"/>
              <a:defRPr sz="1600"/>
            </a:lvl6pPr>
            <a:lvl7pPr marL="3200400" lvl="6" indent="-431800" algn="l">
              <a:lnSpc>
                <a:spcPct val="115000"/>
              </a:lnSpc>
              <a:spcBef>
                <a:spcPts val="0"/>
              </a:spcBef>
              <a:spcAft>
                <a:spcPts val="0"/>
              </a:spcAft>
              <a:buSzPts val="3200"/>
              <a:buChar char="●"/>
              <a:defRPr sz="1600"/>
            </a:lvl7pPr>
            <a:lvl8pPr marL="3657600" lvl="7" indent="-431800" algn="l">
              <a:lnSpc>
                <a:spcPct val="115000"/>
              </a:lnSpc>
              <a:spcBef>
                <a:spcPts val="0"/>
              </a:spcBef>
              <a:spcAft>
                <a:spcPts val="0"/>
              </a:spcAft>
              <a:buSzPts val="3200"/>
              <a:buChar char="○"/>
              <a:defRPr sz="1600"/>
            </a:lvl8pPr>
            <a:lvl9pPr marL="4114800" lvl="8" indent="-431800" algn="l">
              <a:lnSpc>
                <a:spcPct val="115000"/>
              </a:lnSpc>
              <a:spcBef>
                <a:spcPts val="0"/>
              </a:spcBef>
              <a:spcAft>
                <a:spcPts val="0"/>
              </a:spcAft>
              <a:buSzPts val="3200"/>
              <a:buChar char="■"/>
              <a:defRPr sz="1600"/>
            </a:lvl9pPr>
          </a:lstStyle>
          <a:p>
            <a:endParaRPr/>
          </a:p>
        </p:txBody>
      </p:sp>
      <p:sp>
        <p:nvSpPr>
          <p:cNvPr id="123" name="Google Shape;123;p75"/>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76"/>
          <p:cNvSpPr txBox="1">
            <a:spLocks noGrp="1"/>
          </p:cNvSpPr>
          <p:nvPr>
            <p:ph type="title"/>
          </p:nvPr>
        </p:nvSpPr>
        <p:spPr>
          <a:xfrm>
            <a:off x="415600" y="593367"/>
            <a:ext cx="11360700" cy="763500"/>
          </a:xfrm>
          <a:prstGeom prst="rect">
            <a:avLst/>
          </a:prstGeom>
          <a:noFill/>
          <a:ln>
            <a:noFill/>
          </a:ln>
        </p:spPr>
        <p:txBody>
          <a:bodyPr spcFirstLastPara="1" wrap="square" lIns="243800" tIns="243800" rIns="243800" bIns="243800" anchor="t" anchorCtr="0">
            <a:normAutofit/>
          </a:bodyPr>
          <a:lstStyle>
            <a:lvl1pPr lvl="0" algn="l">
              <a:lnSpc>
                <a:spcPct val="100000"/>
              </a:lnSpc>
              <a:spcBef>
                <a:spcPts val="0"/>
              </a:spcBef>
              <a:spcAft>
                <a:spcPts val="0"/>
              </a:spcAft>
              <a:buSzPts val="7400"/>
              <a:buNone/>
              <a:defRPr/>
            </a:lvl1pPr>
            <a:lvl2pPr lvl="1" algn="l">
              <a:lnSpc>
                <a:spcPct val="100000"/>
              </a:lnSpc>
              <a:spcBef>
                <a:spcPts val="0"/>
              </a:spcBef>
              <a:spcAft>
                <a:spcPts val="0"/>
              </a:spcAft>
              <a:buSzPts val="7400"/>
              <a:buNone/>
              <a:defRPr/>
            </a:lvl2pPr>
            <a:lvl3pPr lvl="2" algn="l">
              <a:lnSpc>
                <a:spcPct val="100000"/>
              </a:lnSpc>
              <a:spcBef>
                <a:spcPts val="0"/>
              </a:spcBef>
              <a:spcAft>
                <a:spcPts val="0"/>
              </a:spcAft>
              <a:buSzPts val="7400"/>
              <a:buNone/>
              <a:defRPr/>
            </a:lvl3pPr>
            <a:lvl4pPr lvl="3" algn="l">
              <a:lnSpc>
                <a:spcPct val="100000"/>
              </a:lnSpc>
              <a:spcBef>
                <a:spcPts val="0"/>
              </a:spcBef>
              <a:spcAft>
                <a:spcPts val="0"/>
              </a:spcAft>
              <a:buSzPts val="7400"/>
              <a:buNone/>
              <a:defRPr/>
            </a:lvl4pPr>
            <a:lvl5pPr lvl="4" algn="l">
              <a:lnSpc>
                <a:spcPct val="100000"/>
              </a:lnSpc>
              <a:spcBef>
                <a:spcPts val="0"/>
              </a:spcBef>
              <a:spcAft>
                <a:spcPts val="0"/>
              </a:spcAft>
              <a:buSzPts val="7400"/>
              <a:buNone/>
              <a:defRPr/>
            </a:lvl5pPr>
            <a:lvl6pPr lvl="5" algn="l">
              <a:lnSpc>
                <a:spcPct val="100000"/>
              </a:lnSpc>
              <a:spcBef>
                <a:spcPts val="0"/>
              </a:spcBef>
              <a:spcAft>
                <a:spcPts val="0"/>
              </a:spcAft>
              <a:buSzPts val="7400"/>
              <a:buNone/>
              <a:defRPr/>
            </a:lvl6pPr>
            <a:lvl7pPr lvl="6" algn="l">
              <a:lnSpc>
                <a:spcPct val="100000"/>
              </a:lnSpc>
              <a:spcBef>
                <a:spcPts val="0"/>
              </a:spcBef>
              <a:spcAft>
                <a:spcPts val="0"/>
              </a:spcAft>
              <a:buSzPts val="7400"/>
              <a:buNone/>
              <a:defRPr/>
            </a:lvl7pPr>
            <a:lvl8pPr lvl="7" algn="l">
              <a:lnSpc>
                <a:spcPct val="100000"/>
              </a:lnSpc>
              <a:spcBef>
                <a:spcPts val="0"/>
              </a:spcBef>
              <a:spcAft>
                <a:spcPts val="0"/>
              </a:spcAft>
              <a:buSzPts val="7400"/>
              <a:buNone/>
              <a:defRPr/>
            </a:lvl8pPr>
            <a:lvl9pPr lvl="8" algn="l">
              <a:lnSpc>
                <a:spcPct val="100000"/>
              </a:lnSpc>
              <a:spcBef>
                <a:spcPts val="0"/>
              </a:spcBef>
              <a:spcAft>
                <a:spcPts val="0"/>
              </a:spcAft>
              <a:buSzPts val="7400"/>
              <a:buNone/>
              <a:defRPr/>
            </a:lvl9pPr>
          </a:lstStyle>
          <a:p>
            <a:endParaRPr/>
          </a:p>
        </p:txBody>
      </p:sp>
      <p:sp>
        <p:nvSpPr>
          <p:cNvPr id="126" name="Google Shape;126;p76"/>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p77"/>
          <p:cNvSpPr txBox="1">
            <a:spLocks noGrp="1"/>
          </p:cNvSpPr>
          <p:nvPr>
            <p:ph type="title"/>
          </p:nvPr>
        </p:nvSpPr>
        <p:spPr>
          <a:xfrm>
            <a:off x="415600" y="740800"/>
            <a:ext cx="3744000" cy="1007700"/>
          </a:xfrm>
          <a:prstGeom prst="rect">
            <a:avLst/>
          </a:prstGeom>
          <a:noFill/>
          <a:ln>
            <a:noFill/>
          </a:ln>
        </p:spPr>
        <p:txBody>
          <a:bodyPr spcFirstLastPara="1" wrap="square" lIns="243800" tIns="243800" rIns="243800" bIns="243800" anchor="b" anchorCtr="0">
            <a:normAutofit/>
          </a:bodyPr>
          <a:lstStyle>
            <a:lvl1pPr lvl="0" algn="l">
              <a:lnSpc>
                <a:spcPct val="100000"/>
              </a:lnSpc>
              <a:spcBef>
                <a:spcPts val="0"/>
              </a:spcBef>
              <a:spcAft>
                <a:spcPts val="0"/>
              </a:spcAft>
              <a:buSzPts val="6400"/>
              <a:buNone/>
              <a:defRPr sz="3200"/>
            </a:lvl1pPr>
            <a:lvl2pPr lvl="1" algn="l">
              <a:lnSpc>
                <a:spcPct val="100000"/>
              </a:lnSpc>
              <a:spcBef>
                <a:spcPts val="0"/>
              </a:spcBef>
              <a:spcAft>
                <a:spcPts val="0"/>
              </a:spcAft>
              <a:buSzPts val="6400"/>
              <a:buNone/>
              <a:defRPr sz="3200"/>
            </a:lvl2pPr>
            <a:lvl3pPr lvl="2" algn="l">
              <a:lnSpc>
                <a:spcPct val="100000"/>
              </a:lnSpc>
              <a:spcBef>
                <a:spcPts val="0"/>
              </a:spcBef>
              <a:spcAft>
                <a:spcPts val="0"/>
              </a:spcAft>
              <a:buSzPts val="6400"/>
              <a:buNone/>
              <a:defRPr sz="3200"/>
            </a:lvl3pPr>
            <a:lvl4pPr lvl="3" algn="l">
              <a:lnSpc>
                <a:spcPct val="100000"/>
              </a:lnSpc>
              <a:spcBef>
                <a:spcPts val="0"/>
              </a:spcBef>
              <a:spcAft>
                <a:spcPts val="0"/>
              </a:spcAft>
              <a:buSzPts val="6400"/>
              <a:buNone/>
              <a:defRPr sz="3200"/>
            </a:lvl4pPr>
            <a:lvl5pPr lvl="4" algn="l">
              <a:lnSpc>
                <a:spcPct val="100000"/>
              </a:lnSpc>
              <a:spcBef>
                <a:spcPts val="0"/>
              </a:spcBef>
              <a:spcAft>
                <a:spcPts val="0"/>
              </a:spcAft>
              <a:buSzPts val="6400"/>
              <a:buNone/>
              <a:defRPr sz="3200"/>
            </a:lvl5pPr>
            <a:lvl6pPr lvl="5" algn="l">
              <a:lnSpc>
                <a:spcPct val="100000"/>
              </a:lnSpc>
              <a:spcBef>
                <a:spcPts val="0"/>
              </a:spcBef>
              <a:spcAft>
                <a:spcPts val="0"/>
              </a:spcAft>
              <a:buSzPts val="6400"/>
              <a:buNone/>
              <a:defRPr sz="3200"/>
            </a:lvl6pPr>
            <a:lvl7pPr lvl="6" algn="l">
              <a:lnSpc>
                <a:spcPct val="100000"/>
              </a:lnSpc>
              <a:spcBef>
                <a:spcPts val="0"/>
              </a:spcBef>
              <a:spcAft>
                <a:spcPts val="0"/>
              </a:spcAft>
              <a:buSzPts val="6400"/>
              <a:buNone/>
              <a:defRPr sz="3200"/>
            </a:lvl7pPr>
            <a:lvl8pPr lvl="7" algn="l">
              <a:lnSpc>
                <a:spcPct val="100000"/>
              </a:lnSpc>
              <a:spcBef>
                <a:spcPts val="0"/>
              </a:spcBef>
              <a:spcAft>
                <a:spcPts val="0"/>
              </a:spcAft>
              <a:buSzPts val="6400"/>
              <a:buNone/>
              <a:defRPr sz="3200"/>
            </a:lvl8pPr>
            <a:lvl9pPr lvl="8" algn="l">
              <a:lnSpc>
                <a:spcPct val="100000"/>
              </a:lnSpc>
              <a:spcBef>
                <a:spcPts val="0"/>
              </a:spcBef>
              <a:spcAft>
                <a:spcPts val="0"/>
              </a:spcAft>
              <a:buSzPts val="6400"/>
              <a:buNone/>
              <a:defRPr sz="3200"/>
            </a:lvl9pPr>
          </a:lstStyle>
          <a:p>
            <a:endParaRPr/>
          </a:p>
        </p:txBody>
      </p:sp>
      <p:sp>
        <p:nvSpPr>
          <p:cNvPr id="129" name="Google Shape;129;p77"/>
          <p:cNvSpPr txBox="1">
            <a:spLocks noGrp="1"/>
          </p:cNvSpPr>
          <p:nvPr>
            <p:ph type="body" idx="1"/>
          </p:nvPr>
        </p:nvSpPr>
        <p:spPr>
          <a:xfrm>
            <a:off x="415600" y="1852800"/>
            <a:ext cx="3744000" cy="4239300"/>
          </a:xfrm>
          <a:prstGeom prst="rect">
            <a:avLst/>
          </a:prstGeom>
          <a:noFill/>
          <a:ln>
            <a:noFill/>
          </a:ln>
        </p:spPr>
        <p:txBody>
          <a:bodyPr spcFirstLastPara="1" wrap="square" lIns="243800" tIns="243800" rIns="243800" bIns="243800" anchor="t" anchorCtr="0">
            <a:normAutofit/>
          </a:bodyPr>
          <a:lstStyle>
            <a:lvl1pPr marL="457200" lvl="0" indent="-431800" algn="l">
              <a:lnSpc>
                <a:spcPct val="115000"/>
              </a:lnSpc>
              <a:spcBef>
                <a:spcPts val="0"/>
              </a:spcBef>
              <a:spcAft>
                <a:spcPts val="0"/>
              </a:spcAft>
              <a:buSzPts val="3200"/>
              <a:buChar char="●"/>
              <a:defRPr sz="1600"/>
            </a:lvl1pPr>
            <a:lvl2pPr marL="914400" lvl="1" indent="-431800" algn="l">
              <a:lnSpc>
                <a:spcPct val="115000"/>
              </a:lnSpc>
              <a:spcBef>
                <a:spcPts val="0"/>
              </a:spcBef>
              <a:spcAft>
                <a:spcPts val="0"/>
              </a:spcAft>
              <a:buSzPts val="3200"/>
              <a:buChar char="○"/>
              <a:defRPr sz="1600"/>
            </a:lvl2pPr>
            <a:lvl3pPr marL="1371600" lvl="2" indent="-431800" algn="l">
              <a:lnSpc>
                <a:spcPct val="115000"/>
              </a:lnSpc>
              <a:spcBef>
                <a:spcPts val="0"/>
              </a:spcBef>
              <a:spcAft>
                <a:spcPts val="0"/>
              </a:spcAft>
              <a:buSzPts val="3200"/>
              <a:buChar char="■"/>
              <a:defRPr sz="1600"/>
            </a:lvl3pPr>
            <a:lvl4pPr marL="1828800" lvl="3" indent="-431800" algn="l">
              <a:lnSpc>
                <a:spcPct val="115000"/>
              </a:lnSpc>
              <a:spcBef>
                <a:spcPts val="0"/>
              </a:spcBef>
              <a:spcAft>
                <a:spcPts val="0"/>
              </a:spcAft>
              <a:buSzPts val="3200"/>
              <a:buChar char="●"/>
              <a:defRPr sz="1600"/>
            </a:lvl4pPr>
            <a:lvl5pPr marL="2286000" lvl="4" indent="-431800" algn="l">
              <a:lnSpc>
                <a:spcPct val="115000"/>
              </a:lnSpc>
              <a:spcBef>
                <a:spcPts val="0"/>
              </a:spcBef>
              <a:spcAft>
                <a:spcPts val="0"/>
              </a:spcAft>
              <a:buSzPts val="3200"/>
              <a:buChar char="○"/>
              <a:defRPr sz="1600"/>
            </a:lvl5pPr>
            <a:lvl6pPr marL="2743200" lvl="5" indent="-431800" algn="l">
              <a:lnSpc>
                <a:spcPct val="115000"/>
              </a:lnSpc>
              <a:spcBef>
                <a:spcPts val="0"/>
              </a:spcBef>
              <a:spcAft>
                <a:spcPts val="0"/>
              </a:spcAft>
              <a:buSzPts val="3200"/>
              <a:buChar char="■"/>
              <a:defRPr sz="1600"/>
            </a:lvl6pPr>
            <a:lvl7pPr marL="3200400" lvl="6" indent="-431800" algn="l">
              <a:lnSpc>
                <a:spcPct val="115000"/>
              </a:lnSpc>
              <a:spcBef>
                <a:spcPts val="0"/>
              </a:spcBef>
              <a:spcAft>
                <a:spcPts val="0"/>
              </a:spcAft>
              <a:buSzPts val="3200"/>
              <a:buChar char="●"/>
              <a:defRPr sz="1600"/>
            </a:lvl7pPr>
            <a:lvl8pPr marL="3657600" lvl="7" indent="-431800" algn="l">
              <a:lnSpc>
                <a:spcPct val="115000"/>
              </a:lnSpc>
              <a:spcBef>
                <a:spcPts val="0"/>
              </a:spcBef>
              <a:spcAft>
                <a:spcPts val="0"/>
              </a:spcAft>
              <a:buSzPts val="3200"/>
              <a:buChar char="○"/>
              <a:defRPr sz="1600"/>
            </a:lvl8pPr>
            <a:lvl9pPr marL="4114800" lvl="8" indent="-431800" algn="l">
              <a:lnSpc>
                <a:spcPct val="115000"/>
              </a:lnSpc>
              <a:spcBef>
                <a:spcPts val="0"/>
              </a:spcBef>
              <a:spcAft>
                <a:spcPts val="0"/>
              </a:spcAft>
              <a:buSzPts val="3200"/>
              <a:buChar char="■"/>
              <a:defRPr sz="1600"/>
            </a:lvl9pPr>
          </a:lstStyle>
          <a:p>
            <a:endParaRPr/>
          </a:p>
        </p:txBody>
      </p:sp>
      <p:sp>
        <p:nvSpPr>
          <p:cNvPr id="130" name="Google Shape;130;p77"/>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g13cfdb39faf_0_81"/>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g13cfdb39faf_0_81"/>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g13cfdb39faf_0_8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43" name="Google Shape;43;g13cfdb39faf_0_81"/>
          <p:cNvGrpSpPr/>
          <p:nvPr/>
        </p:nvGrpSpPr>
        <p:grpSpPr>
          <a:xfrm>
            <a:off x="0" y="17461"/>
            <a:ext cx="12192000" cy="749293"/>
            <a:chOff x="0" y="93821"/>
            <a:chExt cx="12192000" cy="749143"/>
          </a:xfrm>
        </p:grpSpPr>
        <p:grpSp>
          <p:nvGrpSpPr>
            <p:cNvPr id="44" name="Google Shape;44;g13cfdb39faf_0_81"/>
            <p:cNvGrpSpPr/>
            <p:nvPr/>
          </p:nvGrpSpPr>
          <p:grpSpPr>
            <a:xfrm>
              <a:off x="0" y="93821"/>
              <a:ext cx="12192000" cy="749143"/>
              <a:chOff x="0" y="94568"/>
              <a:chExt cx="12192000" cy="748395"/>
            </a:xfrm>
          </p:grpSpPr>
          <p:cxnSp>
            <p:nvCxnSpPr>
              <p:cNvPr id="45" name="Google Shape;45;g13cfdb39faf_0_81"/>
              <p:cNvCxnSpPr/>
              <p:nvPr/>
            </p:nvCxnSpPr>
            <p:spPr>
              <a:xfrm rot="10800000" flipH="1">
                <a:off x="0" y="836663"/>
                <a:ext cx="12192000" cy="6300"/>
              </a:xfrm>
              <a:prstGeom prst="straightConnector1">
                <a:avLst/>
              </a:prstGeom>
              <a:noFill/>
              <a:ln w="22225" cap="flat" cmpd="sng">
                <a:solidFill>
                  <a:srgbClr val="7F7F7F"/>
                </a:solidFill>
                <a:prstDash val="solid"/>
                <a:miter lim="800000"/>
                <a:headEnd type="none" w="sm" len="sm"/>
                <a:tailEnd type="none" w="sm" len="sm"/>
              </a:ln>
            </p:spPr>
          </p:cxnSp>
          <p:grpSp>
            <p:nvGrpSpPr>
              <p:cNvPr id="46" name="Google Shape;46;g13cfdb39faf_0_81"/>
              <p:cNvGrpSpPr/>
              <p:nvPr/>
            </p:nvGrpSpPr>
            <p:grpSpPr>
              <a:xfrm>
                <a:off x="106423" y="94568"/>
                <a:ext cx="8317370" cy="681918"/>
                <a:chOff x="106423" y="94568"/>
                <a:chExt cx="8317370" cy="681918"/>
              </a:xfrm>
            </p:grpSpPr>
            <p:sp>
              <p:nvSpPr>
                <p:cNvPr id="47" name="Google Shape;47;g13cfdb39faf_0_81"/>
                <p:cNvSpPr txBox="1"/>
                <p:nvPr/>
              </p:nvSpPr>
              <p:spPr>
                <a:xfrm>
                  <a:off x="2770593" y="130886"/>
                  <a:ext cx="5653200" cy="64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US" sz="1800" b="1" i="0" u="none" strike="noStrike" cap="none">
                      <a:solidFill>
                        <a:srgbClr val="7F7F7F"/>
                      </a:solidFill>
                      <a:latin typeface="Calibri"/>
                      <a:ea typeface="Calibri"/>
                      <a:cs typeface="Calibri"/>
                      <a:sym typeface="Calibri"/>
                    </a:rPr>
                    <a:t>Centre of EO Research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800"/>
                    <a:buFont typeface="Calibri"/>
                    <a:buNone/>
                  </a:pPr>
                  <a:r>
                    <a:rPr lang="en-US" sz="1800" b="1" i="0" u="none" strike="noStrike" cap="none">
                      <a:solidFill>
                        <a:srgbClr val="7F7F7F"/>
                      </a:solidFill>
                      <a:latin typeface="Calibri"/>
                      <a:ea typeface="Calibri"/>
                      <a:cs typeface="Calibri"/>
                      <a:sym typeface="Calibri"/>
                    </a:rPr>
                    <a:t>Satellite Remote Sensing </a:t>
                  </a:r>
                  <a:endParaRPr sz="1400" b="0" i="0" u="none" strike="noStrike" cap="none">
                    <a:solidFill>
                      <a:srgbClr val="000000"/>
                    </a:solidFill>
                    <a:latin typeface="Arial"/>
                    <a:ea typeface="Arial"/>
                    <a:cs typeface="Arial"/>
                    <a:sym typeface="Arial"/>
                  </a:endParaRPr>
                </a:p>
              </p:txBody>
            </p:sp>
            <p:pic>
              <p:nvPicPr>
                <p:cNvPr id="48" name="Google Shape;48;g13cfdb39faf_0_81" descr="Asteroskopoio-1000.jpg"/>
                <p:cNvPicPr preferRelativeResize="0"/>
                <p:nvPr/>
              </p:nvPicPr>
              <p:blipFill rotWithShape="1">
                <a:blip r:embed="rId2">
                  <a:alphaModFix/>
                </a:blip>
                <a:srcRect b="9689"/>
                <a:stretch/>
              </p:blipFill>
              <p:spPr>
                <a:xfrm>
                  <a:off x="1665344" y="94568"/>
                  <a:ext cx="783332" cy="670214"/>
                </a:xfrm>
                <a:prstGeom prst="rect">
                  <a:avLst/>
                </a:prstGeom>
                <a:noFill/>
                <a:ln>
                  <a:noFill/>
                </a:ln>
              </p:spPr>
            </p:pic>
            <p:pic>
              <p:nvPicPr>
                <p:cNvPr id="49" name="Google Shape;49;g13cfdb39faf_0_81"/>
                <p:cNvPicPr preferRelativeResize="0"/>
                <p:nvPr/>
              </p:nvPicPr>
              <p:blipFill rotWithShape="1">
                <a:blip r:embed="rId3">
                  <a:alphaModFix/>
                </a:blip>
                <a:srcRect/>
                <a:stretch/>
              </p:blipFill>
              <p:spPr>
                <a:xfrm>
                  <a:off x="106423" y="116632"/>
                  <a:ext cx="877009" cy="648746"/>
                </a:xfrm>
                <a:prstGeom prst="rect">
                  <a:avLst/>
                </a:prstGeom>
                <a:noFill/>
                <a:ln>
                  <a:noFill/>
                </a:ln>
              </p:spPr>
            </p:pic>
          </p:grpSp>
        </p:grpSp>
        <p:pic>
          <p:nvPicPr>
            <p:cNvPr id="50" name="Google Shape;50;g13cfdb39faf_0_81"/>
            <p:cNvPicPr preferRelativeResize="0"/>
            <p:nvPr/>
          </p:nvPicPr>
          <p:blipFill rotWithShape="1">
            <a:blip r:embed="rId4">
              <a:alphaModFix/>
            </a:blip>
            <a:srcRect/>
            <a:stretch/>
          </p:blipFill>
          <p:spPr>
            <a:xfrm>
              <a:off x="884725" y="116632"/>
              <a:ext cx="812290" cy="631781"/>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1"/>
        <p:cNvGrpSpPr/>
        <p:nvPr/>
      </p:nvGrpSpPr>
      <p:grpSpPr>
        <a:xfrm>
          <a:off x="0" y="0"/>
          <a:ext cx="0" cy="0"/>
          <a:chOff x="0" y="0"/>
          <a:chExt cx="0" cy="0"/>
        </a:xfrm>
      </p:grpSpPr>
      <p:sp>
        <p:nvSpPr>
          <p:cNvPr id="132" name="Google Shape;132;p78"/>
          <p:cNvSpPr txBox="1">
            <a:spLocks noGrp="1"/>
          </p:cNvSpPr>
          <p:nvPr>
            <p:ph type="title"/>
          </p:nvPr>
        </p:nvSpPr>
        <p:spPr>
          <a:xfrm>
            <a:off x="653667" y="600200"/>
            <a:ext cx="8490300" cy="5454300"/>
          </a:xfrm>
          <a:prstGeom prst="rect">
            <a:avLst/>
          </a:prstGeom>
          <a:noFill/>
          <a:ln>
            <a:noFill/>
          </a:ln>
        </p:spPr>
        <p:txBody>
          <a:bodyPr spcFirstLastPara="1" wrap="square" lIns="243800" tIns="243800" rIns="243800" bIns="243800" anchor="ctr" anchorCtr="0">
            <a:normAutofit/>
          </a:bodyPr>
          <a:lstStyle>
            <a:lvl1pPr lvl="0" algn="l">
              <a:lnSpc>
                <a:spcPct val="100000"/>
              </a:lnSpc>
              <a:spcBef>
                <a:spcPts val="0"/>
              </a:spcBef>
              <a:spcAft>
                <a:spcPts val="0"/>
              </a:spcAft>
              <a:buSzPts val="12800"/>
              <a:buNone/>
              <a:defRPr sz="6400"/>
            </a:lvl1pPr>
            <a:lvl2pPr lvl="1" algn="l">
              <a:lnSpc>
                <a:spcPct val="100000"/>
              </a:lnSpc>
              <a:spcBef>
                <a:spcPts val="0"/>
              </a:spcBef>
              <a:spcAft>
                <a:spcPts val="0"/>
              </a:spcAft>
              <a:buSzPts val="12800"/>
              <a:buNone/>
              <a:defRPr sz="6400"/>
            </a:lvl2pPr>
            <a:lvl3pPr lvl="2" algn="l">
              <a:lnSpc>
                <a:spcPct val="100000"/>
              </a:lnSpc>
              <a:spcBef>
                <a:spcPts val="0"/>
              </a:spcBef>
              <a:spcAft>
                <a:spcPts val="0"/>
              </a:spcAft>
              <a:buSzPts val="12800"/>
              <a:buNone/>
              <a:defRPr sz="6400"/>
            </a:lvl3pPr>
            <a:lvl4pPr lvl="3" algn="l">
              <a:lnSpc>
                <a:spcPct val="100000"/>
              </a:lnSpc>
              <a:spcBef>
                <a:spcPts val="0"/>
              </a:spcBef>
              <a:spcAft>
                <a:spcPts val="0"/>
              </a:spcAft>
              <a:buSzPts val="12800"/>
              <a:buNone/>
              <a:defRPr sz="6400"/>
            </a:lvl4pPr>
            <a:lvl5pPr lvl="4" algn="l">
              <a:lnSpc>
                <a:spcPct val="100000"/>
              </a:lnSpc>
              <a:spcBef>
                <a:spcPts val="0"/>
              </a:spcBef>
              <a:spcAft>
                <a:spcPts val="0"/>
              </a:spcAft>
              <a:buSzPts val="12800"/>
              <a:buNone/>
              <a:defRPr sz="6400"/>
            </a:lvl5pPr>
            <a:lvl6pPr lvl="5" algn="l">
              <a:lnSpc>
                <a:spcPct val="100000"/>
              </a:lnSpc>
              <a:spcBef>
                <a:spcPts val="0"/>
              </a:spcBef>
              <a:spcAft>
                <a:spcPts val="0"/>
              </a:spcAft>
              <a:buSzPts val="12800"/>
              <a:buNone/>
              <a:defRPr sz="6400"/>
            </a:lvl6pPr>
            <a:lvl7pPr lvl="6" algn="l">
              <a:lnSpc>
                <a:spcPct val="100000"/>
              </a:lnSpc>
              <a:spcBef>
                <a:spcPts val="0"/>
              </a:spcBef>
              <a:spcAft>
                <a:spcPts val="0"/>
              </a:spcAft>
              <a:buSzPts val="12800"/>
              <a:buNone/>
              <a:defRPr sz="6400"/>
            </a:lvl7pPr>
            <a:lvl8pPr lvl="7" algn="l">
              <a:lnSpc>
                <a:spcPct val="100000"/>
              </a:lnSpc>
              <a:spcBef>
                <a:spcPts val="0"/>
              </a:spcBef>
              <a:spcAft>
                <a:spcPts val="0"/>
              </a:spcAft>
              <a:buSzPts val="12800"/>
              <a:buNone/>
              <a:defRPr sz="6400"/>
            </a:lvl8pPr>
            <a:lvl9pPr lvl="8" algn="l">
              <a:lnSpc>
                <a:spcPct val="100000"/>
              </a:lnSpc>
              <a:spcBef>
                <a:spcPts val="0"/>
              </a:spcBef>
              <a:spcAft>
                <a:spcPts val="0"/>
              </a:spcAft>
              <a:buSzPts val="12800"/>
              <a:buNone/>
              <a:defRPr sz="6400"/>
            </a:lvl9pPr>
          </a:lstStyle>
          <a:p>
            <a:endParaRPr/>
          </a:p>
        </p:txBody>
      </p:sp>
      <p:sp>
        <p:nvSpPr>
          <p:cNvPr id="133" name="Google Shape;133;p78"/>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
        <p:cNvGrpSpPr/>
        <p:nvPr/>
      </p:nvGrpSpPr>
      <p:grpSpPr>
        <a:xfrm>
          <a:off x="0" y="0"/>
          <a:ext cx="0" cy="0"/>
          <a:chOff x="0" y="0"/>
          <a:chExt cx="0" cy="0"/>
        </a:xfrm>
      </p:grpSpPr>
      <p:sp>
        <p:nvSpPr>
          <p:cNvPr id="135" name="Google Shape;135;p7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50"/>
              <a:buFont typeface="Arial"/>
              <a:buNone/>
            </a:pPr>
            <a:endParaRPr sz="350" b="0" i="0" u="none" strike="noStrike" cap="none">
              <a:solidFill>
                <a:srgbClr val="000000"/>
              </a:solidFill>
              <a:latin typeface="Arial"/>
              <a:ea typeface="Arial"/>
              <a:cs typeface="Arial"/>
              <a:sym typeface="Arial"/>
            </a:endParaRPr>
          </a:p>
        </p:txBody>
      </p:sp>
      <p:sp>
        <p:nvSpPr>
          <p:cNvPr id="136" name="Google Shape;136;p79"/>
          <p:cNvSpPr txBox="1">
            <a:spLocks noGrp="1"/>
          </p:cNvSpPr>
          <p:nvPr>
            <p:ph type="title"/>
          </p:nvPr>
        </p:nvSpPr>
        <p:spPr>
          <a:xfrm>
            <a:off x="354000" y="1644234"/>
            <a:ext cx="5393700" cy="1976400"/>
          </a:xfrm>
          <a:prstGeom prst="rect">
            <a:avLst/>
          </a:prstGeom>
          <a:noFill/>
          <a:ln>
            <a:noFill/>
          </a:ln>
        </p:spPr>
        <p:txBody>
          <a:bodyPr spcFirstLastPara="1" wrap="square" lIns="243800" tIns="243800" rIns="243800" bIns="243800" anchor="b" anchorCtr="0">
            <a:normAutofit/>
          </a:bodyPr>
          <a:lstStyle>
            <a:lvl1pPr lvl="0" algn="ctr">
              <a:lnSpc>
                <a:spcPct val="100000"/>
              </a:lnSpc>
              <a:spcBef>
                <a:spcPts val="0"/>
              </a:spcBef>
              <a:spcAft>
                <a:spcPts val="0"/>
              </a:spcAft>
              <a:buSzPts val="11200"/>
              <a:buNone/>
              <a:defRPr sz="5600"/>
            </a:lvl1pPr>
            <a:lvl2pPr lvl="1" algn="ctr">
              <a:lnSpc>
                <a:spcPct val="100000"/>
              </a:lnSpc>
              <a:spcBef>
                <a:spcPts val="0"/>
              </a:spcBef>
              <a:spcAft>
                <a:spcPts val="0"/>
              </a:spcAft>
              <a:buSzPts val="11200"/>
              <a:buNone/>
              <a:defRPr sz="5600"/>
            </a:lvl2pPr>
            <a:lvl3pPr lvl="2" algn="ctr">
              <a:lnSpc>
                <a:spcPct val="100000"/>
              </a:lnSpc>
              <a:spcBef>
                <a:spcPts val="0"/>
              </a:spcBef>
              <a:spcAft>
                <a:spcPts val="0"/>
              </a:spcAft>
              <a:buSzPts val="11200"/>
              <a:buNone/>
              <a:defRPr sz="5600"/>
            </a:lvl3pPr>
            <a:lvl4pPr lvl="3" algn="ctr">
              <a:lnSpc>
                <a:spcPct val="100000"/>
              </a:lnSpc>
              <a:spcBef>
                <a:spcPts val="0"/>
              </a:spcBef>
              <a:spcAft>
                <a:spcPts val="0"/>
              </a:spcAft>
              <a:buSzPts val="11200"/>
              <a:buNone/>
              <a:defRPr sz="5600"/>
            </a:lvl4pPr>
            <a:lvl5pPr lvl="4" algn="ctr">
              <a:lnSpc>
                <a:spcPct val="100000"/>
              </a:lnSpc>
              <a:spcBef>
                <a:spcPts val="0"/>
              </a:spcBef>
              <a:spcAft>
                <a:spcPts val="0"/>
              </a:spcAft>
              <a:buSzPts val="11200"/>
              <a:buNone/>
              <a:defRPr sz="5600"/>
            </a:lvl5pPr>
            <a:lvl6pPr lvl="5" algn="ctr">
              <a:lnSpc>
                <a:spcPct val="100000"/>
              </a:lnSpc>
              <a:spcBef>
                <a:spcPts val="0"/>
              </a:spcBef>
              <a:spcAft>
                <a:spcPts val="0"/>
              </a:spcAft>
              <a:buSzPts val="11200"/>
              <a:buNone/>
              <a:defRPr sz="5600"/>
            </a:lvl6pPr>
            <a:lvl7pPr lvl="6" algn="ctr">
              <a:lnSpc>
                <a:spcPct val="100000"/>
              </a:lnSpc>
              <a:spcBef>
                <a:spcPts val="0"/>
              </a:spcBef>
              <a:spcAft>
                <a:spcPts val="0"/>
              </a:spcAft>
              <a:buSzPts val="11200"/>
              <a:buNone/>
              <a:defRPr sz="5600"/>
            </a:lvl7pPr>
            <a:lvl8pPr lvl="7" algn="ctr">
              <a:lnSpc>
                <a:spcPct val="100000"/>
              </a:lnSpc>
              <a:spcBef>
                <a:spcPts val="0"/>
              </a:spcBef>
              <a:spcAft>
                <a:spcPts val="0"/>
              </a:spcAft>
              <a:buSzPts val="11200"/>
              <a:buNone/>
              <a:defRPr sz="5600"/>
            </a:lvl8pPr>
            <a:lvl9pPr lvl="8" algn="ctr">
              <a:lnSpc>
                <a:spcPct val="100000"/>
              </a:lnSpc>
              <a:spcBef>
                <a:spcPts val="0"/>
              </a:spcBef>
              <a:spcAft>
                <a:spcPts val="0"/>
              </a:spcAft>
              <a:buSzPts val="11200"/>
              <a:buNone/>
              <a:defRPr sz="5600"/>
            </a:lvl9pPr>
          </a:lstStyle>
          <a:p>
            <a:endParaRPr/>
          </a:p>
        </p:txBody>
      </p:sp>
      <p:sp>
        <p:nvSpPr>
          <p:cNvPr id="137" name="Google Shape;137;p79"/>
          <p:cNvSpPr txBox="1">
            <a:spLocks noGrp="1"/>
          </p:cNvSpPr>
          <p:nvPr>
            <p:ph type="subTitle" idx="1"/>
          </p:nvPr>
        </p:nvSpPr>
        <p:spPr>
          <a:xfrm>
            <a:off x="354000" y="3737434"/>
            <a:ext cx="5393700" cy="1646700"/>
          </a:xfrm>
          <a:prstGeom prst="rect">
            <a:avLst/>
          </a:prstGeom>
          <a:noFill/>
          <a:ln>
            <a:noFill/>
          </a:ln>
        </p:spPr>
        <p:txBody>
          <a:bodyPr spcFirstLastPara="1" wrap="square" lIns="243800" tIns="243800" rIns="243800" bIns="243800" anchor="t" anchorCtr="0">
            <a:normAutofit/>
          </a:bodyPr>
          <a:lstStyle>
            <a:lvl1pPr lvl="0" algn="ctr">
              <a:lnSpc>
                <a:spcPct val="100000"/>
              </a:lnSpc>
              <a:spcBef>
                <a:spcPts val="0"/>
              </a:spcBef>
              <a:spcAft>
                <a:spcPts val="0"/>
              </a:spcAft>
              <a:buSzPts val="5600"/>
              <a:buNone/>
              <a:defRPr sz="2800"/>
            </a:lvl1pPr>
            <a:lvl2pPr lvl="1" algn="ctr">
              <a:lnSpc>
                <a:spcPct val="100000"/>
              </a:lnSpc>
              <a:spcBef>
                <a:spcPts val="0"/>
              </a:spcBef>
              <a:spcAft>
                <a:spcPts val="0"/>
              </a:spcAft>
              <a:buSzPts val="5600"/>
              <a:buNone/>
              <a:defRPr sz="2800"/>
            </a:lvl2pPr>
            <a:lvl3pPr lvl="2" algn="ctr">
              <a:lnSpc>
                <a:spcPct val="100000"/>
              </a:lnSpc>
              <a:spcBef>
                <a:spcPts val="0"/>
              </a:spcBef>
              <a:spcAft>
                <a:spcPts val="0"/>
              </a:spcAft>
              <a:buSzPts val="5600"/>
              <a:buNone/>
              <a:defRPr sz="2800"/>
            </a:lvl3pPr>
            <a:lvl4pPr lvl="3" algn="ctr">
              <a:lnSpc>
                <a:spcPct val="100000"/>
              </a:lnSpc>
              <a:spcBef>
                <a:spcPts val="0"/>
              </a:spcBef>
              <a:spcAft>
                <a:spcPts val="0"/>
              </a:spcAft>
              <a:buSzPts val="5600"/>
              <a:buNone/>
              <a:defRPr sz="2800"/>
            </a:lvl4pPr>
            <a:lvl5pPr lvl="4" algn="ctr">
              <a:lnSpc>
                <a:spcPct val="100000"/>
              </a:lnSpc>
              <a:spcBef>
                <a:spcPts val="0"/>
              </a:spcBef>
              <a:spcAft>
                <a:spcPts val="0"/>
              </a:spcAft>
              <a:buSzPts val="5600"/>
              <a:buNone/>
              <a:defRPr sz="2800"/>
            </a:lvl5pPr>
            <a:lvl6pPr lvl="5" algn="ctr">
              <a:lnSpc>
                <a:spcPct val="100000"/>
              </a:lnSpc>
              <a:spcBef>
                <a:spcPts val="0"/>
              </a:spcBef>
              <a:spcAft>
                <a:spcPts val="0"/>
              </a:spcAft>
              <a:buSzPts val="5600"/>
              <a:buNone/>
              <a:defRPr sz="2800"/>
            </a:lvl6pPr>
            <a:lvl7pPr lvl="6" algn="ctr">
              <a:lnSpc>
                <a:spcPct val="100000"/>
              </a:lnSpc>
              <a:spcBef>
                <a:spcPts val="0"/>
              </a:spcBef>
              <a:spcAft>
                <a:spcPts val="0"/>
              </a:spcAft>
              <a:buSzPts val="5600"/>
              <a:buNone/>
              <a:defRPr sz="2800"/>
            </a:lvl7pPr>
            <a:lvl8pPr lvl="7" algn="ctr">
              <a:lnSpc>
                <a:spcPct val="100000"/>
              </a:lnSpc>
              <a:spcBef>
                <a:spcPts val="0"/>
              </a:spcBef>
              <a:spcAft>
                <a:spcPts val="0"/>
              </a:spcAft>
              <a:buSzPts val="5600"/>
              <a:buNone/>
              <a:defRPr sz="2800"/>
            </a:lvl8pPr>
            <a:lvl9pPr lvl="8" algn="ctr">
              <a:lnSpc>
                <a:spcPct val="100000"/>
              </a:lnSpc>
              <a:spcBef>
                <a:spcPts val="0"/>
              </a:spcBef>
              <a:spcAft>
                <a:spcPts val="0"/>
              </a:spcAft>
              <a:buSzPts val="5600"/>
              <a:buNone/>
              <a:defRPr sz="2800"/>
            </a:lvl9pPr>
          </a:lstStyle>
          <a:p>
            <a:endParaRPr/>
          </a:p>
        </p:txBody>
      </p:sp>
      <p:sp>
        <p:nvSpPr>
          <p:cNvPr id="138" name="Google Shape;138;p79"/>
          <p:cNvSpPr txBox="1">
            <a:spLocks noGrp="1"/>
          </p:cNvSpPr>
          <p:nvPr>
            <p:ph type="body" idx="2"/>
          </p:nvPr>
        </p:nvSpPr>
        <p:spPr>
          <a:xfrm>
            <a:off x="6586000" y="965434"/>
            <a:ext cx="5115900" cy="4926900"/>
          </a:xfrm>
          <a:prstGeom prst="rect">
            <a:avLst/>
          </a:prstGeom>
          <a:noFill/>
          <a:ln>
            <a:noFill/>
          </a:ln>
        </p:spPr>
        <p:txBody>
          <a:bodyPr spcFirstLastPara="1" wrap="square" lIns="243800" tIns="243800" rIns="243800" bIns="243800" anchor="ctr" anchorCtr="0">
            <a:normAutofit/>
          </a:bodyPr>
          <a:lstStyle>
            <a:lvl1pPr marL="457200" lvl="0" indent="-533400" algn="l">
              <a:lnSpc>
                <a:spcPct val="115000"/>
              </a:lnSpc>
              <a:spcBef>
                <a:spcPts val="0"/>
              </a:spcBef>
              <a:spcAft>
                <a:spcPts val="0"/>
              </a:spcAft>
              <a:buSzPts val="4800"/>
              <a:buChar char="●"/>
              <a:defRPr/>
            </a:lvl1pPr>
            <a:lvl2pPr marL="914400" lvl="1" indent="-469900" algn="l">
              <a:lnSpc>
                <a:spcPct val="115000"/>
              </a:lnSpc>
              <a:spcBef>
                <a:spcPts val="0"/>
              </a:spcBef>
              <a:spcAft>
                <a:spcPts val="0"/>
              </a:spcAft>
              <a:buSzPts val="3800"/>
              <a:buChar char="○"/>
              <a:defRPr/>
            </a:lvl2pPr>
            <a:lvl3pPr marL="1371600" lvl="2" indent="-469900" algn="l">
              <a:lnSpc>
                <a:spcPct val="115000"/>
              </a:lnSpc>
              <a:spcBef>
                <a:spcPts val="0"/>
              </a:spcBef>
              <a:spcAft>
                <a:spcPts val="0"/>
              </a:spcAft>
              <a:buSzPts val="3800"/>
              <a:buChar char="■"/>
              <a:defRPr/>
            </a:lvl3pPr>
            <a:lvl4pPr marL="1828800" lvl="3" indent="-469900" algn="l">
              <a:lnSpc>
                <a:spcPct val="115000"/>
              </a:lnSpc>
              <a:spcBef>
                <a:spcPts val="0"/>
              </a:spcBef>
              <a:spcAft>
                <a:spcPts val="0"/>
              </a:spcAft>
              <a:buSzPts val="3800"/>
              <a:buChar char="●"/>
              <a:defRPr/>
            </a:lvl4pPr>
            <a:lvl5pPr marL="2286000" lvl="4" indent="-469900" algn="l">
              <a:lnSpc>
                <a:spcPct val="115000"/>
              </a:lnSpc>
              <a:spcBef>
                <a:spcPts val="0"/>
              </a:spcBef>
              <a:spcAft>
                <a:spcPts val="0"/>
              </a:spcAft>
              <a:buSzPts val="3800"/>
              <a:buChar char="○"/>
              <a:defRPr/>
            </a:lvl5pPr>
            <a:lvl6pPr marL="2743200" lvl="5" indent="-469900" algn="l">
              <a:lnSpc>
                <a:spcPct val="115000"/>
              </a:lnSpc>
              <a:spcBef>
                <a:spcPts val="0"/>
              </a:spcBef>
              <a:spcAft>
                <a:spcPts val="0"/>
              </a:spcAft>
              <a:buSzPts val="3800"/>
              <a:buChar char="■"/>
              <a:defRPr/>
            </a:lvl6pPr>
            <a:lvl7pPr marL="3200400" lvl="6" indent="-469900" algn="l">
              <a:lnSpc>
                <a:spcPct val="115000"/>
              </a:lnSpc>
              <a:spcBef>
                <a:spcPts val="0"/>
              </a:spcBef>
              <a:spcAft>
                <a:spcPts val="0"/>
              </a:spcAft>
              <a:buSzPts val="3800"/>
              <a:buChar char="●"/>
              <a:defRPr/>
            </a:lvl7pPr>
            <a:lvl8pPr marL="3657600" lvl="7" indent="-469900" algn="l">
              <a:lnSpc>
                <a:spcPct val="115000"/>
              </a:lnSpc>
              <a:spcBef>
                <a:spcPts val="0"/>
              </a:spcBef>
              <a:spcAft>
                <a:spcPts val="0"/>
              </a:spcAft>
              <a:buSzPts val="3800"/>
              <a:buChar char="○"/>
              <a:defRPr/>
            </a:lvl8pPr>
            <a:lvl9pPr marL="4114800" lvl="8" indent="-469900" algn="l">
              <a:lnSpc>
                <a:spcPct val="115000"/>
              </a:lnSpc>
              <a:spcBef>
                <a:spcPts val="0"/>
              </a:spcBef>
              <a:spcAft>
                <a:spcPts val="0"/>
              </a:spcAft>
              <a:buSzPts val="3800"/>
              <a:buChar char="■"/>
              <a:defRPr/>
            </a:lvl9pPr>
          </a:lstStyle>
          <a:p>
            <a:endParaRPr/>
          </a:p>
        </p:txBody>
      </p:sp>
      <p:sp>
        <p:nvSpPr>
          <p:cNvPr id="139" name="Google Shape;139;p79"/>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80"/>
          <p:cNvSpPr txBox="1">
            <a:spLocks noGrp="1"/>
          </p:cNvSpPr>
          <p:nvPr>
            <p:ph type="body" idx="1"/>
          </p:nvPr>
        </p:nvSpPr>
        <p:spPr>
          <a:xfrm>
            <a:off x="415600" y="5640767"/>
            <a:ext cx="7998300" cy="806700"/>
          </a:xfrm>
          <a:prstGeom prst="rect">
            <a:avLst/>
          </a:prstGeom>
          <a:noFill/>
          <a:ln>
            <a:noFill/>
          </a:ln>
        </p:spPr>
        <p:txBody>
          <a:bodyPr spcFirstLastPara="1" wrap="square" lIns="243800" tIns="243800" rIns="243800" bIns="243800" anchor="ctr" anchorCtr="0">
            <a:normAutofit/>
          </a:bodyPr>
          <a:lstStyle>
            <a:lvl1pPr marL="457200" lvl="0" indent="-228600" algn="l">
              <a:lnSpc>
                <a:spcPct val="100000"/>
              </a:lnSpc>
              <a:spcBef>
                <a:spcPts val="0"/>
              </a:spcBef>
              <a:spcAft>
                <a:spcPts val="0"/>
              </a:spcAft>
              <a:buSzPts val="4800"/>
              <a:buNone/>
              <a:defRPr/>
            </a:lvl1pPr>
          </a:lstStyle>
          <a:p>
            <a:endParaRPr/>
          </a:p>
        </p:txBody>
      </p:sp>
      <p:sp>
        <p:nvSpPr>
          <p:cNvPr id="142" name="Google Shape;142;p80"/>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3"/>
        <p:cNvGrpSpPr/>
        <p:nvPr/>
      </p:nvGrpSpPr>
      <p:grpSpPr>
        <a:xfrm>
          <a:off x="0" y="0"/>
          <a:ext cx="0" cy="0"/>
          <a:chOff x="0" y="0"/>
          <a:chExt cx="0" cy="0"/>
        </a:xfrm>
      </p:grpSpPr>
      <p:sp>
        <p:nvSpPr>
          <p:cNvPr id="144" name="Google Shape;144;p81"/>
          <p:cNvSpPr txBox="1">
            <a:spLocks noGrp="1"/>
          </p:cNvSpPr>
          <p:nvPr>
            <p:ph type="title" hasCustomPrompt="1"/>
          </p:nvPr>
        </p:nvSpPr>
        <p:spPr>
          <a:xfrm>
            <a:off x="415600" y="1474834"/>
            <a:ext cx="11360700" cy="2618100"/>
          </a:xfrm>
          <a:prstGeom prst="rect">
            <a:avLst/>
          </a:prstGeom>
          <a:noFill/>
          <a:ln>
            <a:noFill/>
          </a:ln>
        </p:spPr>
        <p:txBody>
          <a:bodyPr spcFirstLastPara="1" wrap="square" lIns="243800" tIns="243800" rIns="243800" bIns="243800" anchor="b" anchorCtr="0">
            <a:normAutofit/>
          </a:bodyPr>
          <a:lstStyle>
            <a:lvl1pPr lvl="0" algn="ctr">
              <a:lnSpc>
                <a:spcPct val="100000"/>
              </a:lnSpc>
              <a:spcBef>
                <a:spcPts val="0"/>
              </a:spcBef>
              <a:spcAft>
                <a:spcPts val="0"/>
              </a:spcAft>
              <a:buSzPts val="32000"/>
              <a:buNone/>
              <a:defRPr sz="16000"/>
            </a:lvl1pPr>
            <a:lvl2pPr lvl="1" algn="ctr">
              <a:lnSpc>
                <a:spcPct val="100000"/>
              </a:lnSpc>
              <a:spcBef>
                <a:spcPts val="0"/>
              </a:spcBef>
              <a:spcAft>
                <a:spcPts val="0"/>
              </a:spcAft>
              <a:buSzPts val="32000"/>
              <a:buNone/>
              <a:defRPr sz="16000"/>
            </a:lvl2pPr>
            <a:lvl3pPr lvl="2" algn="ctr">
              <a:lnSpc>
                <a:spcPct val="100000"/>
              </a:lnSpc>
              <a:spcBef>
                <a:spcPts val="0"/>
              </a:spcBef>
              <a:spcAft>
                <a:spcPts val="0"/>
              </a:spcAft>
              <a:buSzPts val="32000"/>
              <a:buNone/>
              <a:defRPr sz="16000"/>
            </a:lvl3pPr>
            <a:lvl4pPr lvl="3" algn="ctr">
              <a:lnSpc>
                <a:spcPct val="100000"/>
              </a:lnSpc>
              <a:spcBef>
                <a:spcPts val="0"/>
              </a:spcBef>
              <a:spcAft>
                <a:spcPts val="0"/>
              </a:spcAft>
              <a:buSzPts val="32000"/>
              <a:buNone/>
              <a:defRPr sz="16000"/>
            </a:lvl4pPr>
            <a:lvl5pPr lvl="4" algn="ctr">
              <a:lnSpc>
                <a:spcPct val="100000"/>
              </a:lnSpc>
              <a:spcBef>
                <a:spcPts val="0"/>
              </a:spcBef>
              <a:spcAft>
                <a:spcPts val="0"/>
              </a:spcAft>
              <a:buSzPts val="32000"/>
              <a:buNone/>
              <a:defRPr sz="16000"/>
            </a:lvl5pPr>
            <a:lvl6pPr lvl="5" algn="ctr">
              <a:lnSpc>
                <a:spcPct val="100000"/>
              </a:lnSpc>
              <a:spcBef>
                <a:spcPts val="0"/>
              </a:spcBef>
              <a:spcAft>
                <a:spcPts val="0"/>
              </a:spcAft>
              <a:buSzPts val="32000"/>
              <a:buNone/>
              <a:defRPr sz="16000"/>
            </a:lvl6pPr>
            <a:lvl7pPr lvl="6" algn="ctr">
              <a:lnSpc>
                <a:spcPct val="100000"/>
              </a:lnSpc>
              <a:spcBef>
                <a:spcPts val="0"/>
              </a:spcBef>
              <a:spcAft>
                <a:spcPts val="0"/>
              </a:spcAft>
              <a:buSzPts val="32000"/>
              <a:buNone/>
              <a:defRPr sz="16000"/>
            </a:lvl7pPr>
            <a:lvl8pPr lvl="7" algn="ctr">
              <a:lnSpc>
                <a:spcPct val="100000"/>
              </a:lnSpc>
              <a:spcBef>
                <a:spcPts val="0"/>
              </a:spcBef>
              <a:spcAft>
                <a:spcPts val="0"/>
              </a:spcAft>
              <a:buSzPts val="32000"/>
              <a:buNone/>
              <a:defRPr sz="16000"/>
            </a:lvl8pPr>
            <a:lvl9pPr lvl="8" algn="ctr">
              <a:lnSpc>
                <a:spcPct val="100000"/>
              </a:lnSpc>
              <a:spcBef>
                <a:spcPts val="0"/>
              </a:spcBef>
              <a:spcAft>
                <a:spcPts val="0"/>
              </a:spcAft>
              <a:buSzPts val="32000"/>
              <a:buNone/>
              <a:defRPr sz="16000"/>
            </a:lvl9pPr>
          </a:lstStyle>
          <a:p>
            <a:r>
              <a:t>xx%</a:t>
            </a:r>
          </a:p>
        </p:txBody>
      </p:sp>
      <p:sp>
        <p:nvSpPr>
          <p:cNvPr id="145" name="Google Shape;145;p81"/>
          <p:cNvSpPr txBox="1">
            <a:spLocks noGrp="1"/>
          </p:cNvSpPr>
          <p:nvPr>
            <p:ph type="body" idx="1"/>
          </p:nvPr>
        </p:nvSpPr>
        <p:spPr>
          <a:xfrm>
            <a:off x="415600" y="4202967"/>
            <a:ext cx="11360700" cy="1734300"/>
          </a:xfrm>
          <a:prstGeom prst="rect">
            <a:avLst/>
          </a:prstGeom>
          <a:noFill/>
          <a:ln>
            <a:noFill/>
          </a:ln>
        </p:spPr>
        <p:txBody>
          <a:bodyPr spcFirstLastPara="1" wrap="square" lIns="243800" tIns="243800" rIns="243800" bIns="243800" anchor="t" anchorCtr="0">
            <a:normAutofit/>
          </a:bodyPr>
          <a:lstStyle>
            <a:lvl1pPr marL="457200" lvl="0" indent="-533400" algn="ctr">
              <a:lnSpc>
                <a:spcPct val="115000"/>
              </a:lnSpc>
              <a:spcBef>
                <a:spcPts val="0"/>
              </a:spcBef>
              <a:spcAft>
                <a:spcPts val="0"/>
              </a:spcAft>
              <a:buSzPts val="4800"/>
              <a:buChar char="●"/>
              <a:defRPr/>
            </a:lvl1pPr>
            <a:lvl2pPr marL="914400" lvl="1" indent="-469900" algn="ctr">
              <a:lnSpc>
                <a:spcPct val="115000"/>
              </a:lnSpc>
              <a:spcBef>
                <a:spcPts val="0"/>
              </a:spcBef>
              <a:spcAft>
                <a:spcPts val="0"/>
              </a:spcAft>
              <a:buSzPts val="3800"/>
              <a:buChar char="○"/>
              <a:defRPr/>
            </a:lvl2pPr>
            <a:lvl3pPr marL="1371600" lvl="2" indent="-469900" algn="ctr">
              <a:lnSpc>
                <a:spcPct val="115000"/>
              </a:lnSpc>
              <a:spcBef>
                <a:spcPts val="0"/>
              </a:spcBef>
              <a:spcAft>
                <a:spcPts val="0"/>
              </a:spcAft>
              <a:buSzPts val="3800"/>
              <a:buChar char="■"/>
              <a:defRPr/>
            </a:lvl3pPr>
            <a:lvl4pPr marL="1828800" lvl="3" indent="-469900" algn="ctr">
              <a:lnSpc>
                <a:spcPct val="115000"/>
              </a:lnSpc>
              <a:spcBef>
                <a:spcPts val="0"/>
              </a:spcBef>
              <a:spcAft>
                <a:spcPts val="0"/>
              </a:spcAft>
              <a:buSzPts val="3800"/>
              <a:buChar char="●"/>
              <a:defRPr/>
            </a:lvl4pPr>
            <a:lvl5pPr marL="2286000" lvl="4" indent="-469900" algn="ctr">
              <a:lnSpc>
                <a:spcPct val="115000"/>
              </a:lnSpc>
              <a:spcBef>
                <a:spcPts val="0"/>
              </a:spcBef>
              <a:spcAft>
                <a:spcPts val="0"/>
              </a:spcAft>
              <a:buSzPts val="3800"/>
              <a:buChar char="○"/>
              <a:defRPr/>
            </a:lvl5pPr>
            <a:lvl6pPr marL="2743200" lvl="5" indent="-469900" algn="ctr">
              <a:lnSpc>
                <a:spcPct val="115000"/>
              </a:lnSpc>
              <a:spcBef>
                <a:spcPts val="0"/>
              </a:spcBef>
              <a:spcAft>
                <a:spcPts val="0"/>
              </a:spcAft>
              <a:buSzPts val="3800"/>
              <a:buChar char="■"/>
              <a:defRPr/>
            </a:lvl6pPr>
            <a:lvl7pPr marL="3200400" lvl="6" indent="-469900" algn="ctr">
              <a:lnSpc>
                <a:spcPct val="115000"/>
              </a:lnSpc>
              <a:spcBef>
                <a:spcPts val="0"/>
              </a:spcBef>
              <a:spcAft>
                <a:spcPts val="0"/>
              </a:spcAft>
              <a:buSzPts val="3800"/>
              <a:buChar char="●"/>
              <a:defRPr/>
            </a:lvl7pPr>
            <a:lvl8pPr marL="3657600" lvl="7" indent="-469900" algn="ctr">
              <a:lnSpc>
                <a:spcPct val="115000"/>
              </a:lnSpc>
              <a:spcBef>
                <a:spcPts val="0"/>
              </a:spcBef>
              <a:spcAft>
                <a:spcPts val="0"/>
              </a:spcAft>
              <a:buSzPts val="3800"/>
              <a:buChar char="○"/>
              <a:defRPr/>
            </a:lvl8pPr>
            <a:lvl9pPr marL="4114800" lvl="8" indent="-469900" algn="ctr">
              <a:lnSpc>
                <a:spcPct val="115000"/>
              </a:lnSpc>
              <a:spcBef>
                <a:spcPts val="0"/>
              </a:spcBef>
              <a:spcAft>
                <a:spcPts val="0"/>
              </a:spcAft>
              <a:buSzPts val="3800"/>
              <a:buChar char="■"/>
              <a:defRPr/>
            </a:lvl9pPr>
          </a:lstStyle>
          <a:p>
            <a:endParaRPr/>
          </a:p>
        </p:txBody>
      </p:sp>
      <p:sp>
        <p:nvSpPr>
          <p:cNvPr id="146" name="Google Shape;146;p81"/>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82"/>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49"/>
        <p:cNvGrpSpPr/>
        <p:nvPr/>
      </p:nvGrpSpPr>
      <p:grpSpPr>
        <a:xfrm>
          <a:off x="0" y="0"/>
          <a:ext cx="0" cy="0"/>
          <a:chOff x="0" y="0"/>
          <a:chExt cx="0" cy="0"/>
        </a:xfrm>
      </p:grpSpPr>
      <p:sp>
        <p:nvSpPr>
          <p:cNvPr id="150" name="Google Shape;150;p83"/>
          <p:cNvSpPr/>
          <p:nvPr/>
        </p:nvSpPr>
        <p:spPr>
          <a:xfrm>
            <a:off x="16" y="0"/>
            <a:ext cx="40509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83"/>
          <p:cNvSpPr/>
          <p:nvPr/>
        </p:nvSpPr>
        <p:spPr>
          <a:xfrm>
            <a:off x="4040071" y="0"/>
            <a:ext cx="639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83"/>
          <p:cNvSpPr txBox="1">
            <a:spLocks noGrp="1"/>
          </p:cNvSpPr>
          <p:nvPr>
            <p:ph type="title"/>
          </p:nvPr>
        </p:nvSpPr>
        <p:spPr>
          <a:xfrm>
            <a:off x="457200" y="594359"/>
            <a:ext cx="3200400" cy="2286000"/>
          </a:xfrm>
          <a:prstGeom prst="rect">
            <a:avLst/>
          </a:prstGeom>
          <a:noFill/>
          <a:ln>
            <a:noFill/>
          </a:ln>
        </p:spPr>
        <p:txBody>
          <a:bodyPr spcFirstLastPara="1" wrap="square" lIns="182850" tIns="91400" rIns="182850" bIns="91400" anchor="b" anchorCtr="0">
            <a:normAutofit/>
          </a:bodyPr>
          <a:lstStyle>
            <a:lvl1pPr lvl="0" algn="l">
              <a:lnSpc>
                <a:spcPct val="85000"/>
              </a:lnSpc>
              <a:spcBef>
                <a:spcPts val="0"/>
              </a:spcBef>
              <a:spcAft>
                <a:spcPts val="0"/>
              </a:spcAft>
              <a:buClr>
                <a:srgbClr val="FFFFFF"/>
              </a:buClr>
              <a:buSzPts val="7200"/>
              <a:buFont typeface="Calibri"/>
              <a:buNone/>
              <a:defRPr sz="3600" b="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p83"/>
          <p:cNvSpPr txBox="1">
            <a:spLocks noGrp="1"/>
          </p:cNvSpPr>
          <p:nvPr>
            <p:ph type="body" idx="1"/>
          </p:nvPr>
        </p:nvSpPr>
        <p:spPr>
          <a:xfrm>
            <a:off x="4800600" y="731520"/>
            <a:ext cx="6492300" cy="5257800"/>
          </a:xfrm>
          <a:prstGeom prst="rect">
            <a:avLst/>
          </a:prstGeom>
          <a:noFill/>
          <a:ln>
            <a:noFill/>
          </a:ln>
        </p:spPr>
        <p:txBody>
          <a:bodyPr spcFirstLastPara="1" wrap="square" lIns="0" tIns="91400" rIns="0" bIns="91400" anchor="t" anchorCtr="0">
            <a:normAutofit/>
          </a:bodyPr>
          <a:lstStyle>
            <a:lvl1pPr marL="457200" lvl="0" indent="-457200" algn="l">
              <a:lnSpc>
                <a:spcPct val="90000"/>
              </a:lnSpc>
              <a:spcBef>
                <a:spcPts val="1200"/>
              </a:spcBef>
              <a:spcAft>
                <a:spcPts val="0"/>
              </a:spcAft>
              <a:buSzPts val="3600"/>
              <a:buChar char=" "/>
              <a:defRPr/>
            </a:lvl1pPr>
            <a:lvl2pPr marL="914400" lvl="1" indent="-457200" algn="l">
              <a:lnSpc>
                <a:spcPct val="90000"/>
              </a:lnSpc>
              <a:spcBef>
                <a:spcPts val="200"/>
              </a:spcBef>
              <a:spcAft>
                <a:spcPts val="0"/>
              </a:spcAft>
              <a:buSzPts val="3600"/>
              <a:buChar char="◦"/>
              <a:defRPr/>
            </a:lvl2pPr>
            <a:lvl3pPr marL="1371600" lvl="2" indent="-457200" algn="l">
              <a:lnSpc>
                <a:spcPct val="90000"/>
              </a:lnSpc>
              <a:spcBef>
                <a:spcPts val="400"/>
              </a:spcBef>
              <a:spcAft>
                <a:spcPts val="0"/>
              </a:spcAft>
              <a:buSzPts val="3600"/>
              <a:buChar char="◦"/>
              <a:defRPr/>
            </a:lvl3pPr>
            <a:lvl4pPr marL="1828800" lvl="3" indent="-457200" algn="l">
              <a:lnSpc>
                <a:spcPct val="90000"/>
              </a:lnSpc>
              <a:spcBef>
                <a:spcPts val="400"/>
              </a:spcBef>
              <a:spcAft>
                <a:spcPts val="0"/>
              </a:spcAft>
              <a:buSzPts val="3600"/>
              <a:buChar char="◦"/>
              <a:defRPr/>
            </a:lvl4pPr>
            <a:lvl5pPr marL="2286000" lvl="4" indent="-457200" algn="l">
              <a:lnSpc>
                <a:spcPct val="90000"/>
              </a:lnSpc>
              <a:spcBef>
                <a:spcPts val="400"/>
              </a:spcBef>
              <a:spcAft>
                <a:spcPts val="0"/>
              </a:spcAft>
              <a:buSzPts val="3600"/>
              <a:buChar char="◦"/>
              <a:defRPr/>
            </a:lvl5pPr>
            <a:lvl6pPr marL="2743200" lvl="5" indent="-457200" algn="l">
              <a:lnSpc>
                <a:spcPct val="90000"/>
              </a:lnSpc>
              <a:spcBef>
                <a:spcPts val="400"/>
              </a:spcBef>
              <a:spcAft>
                <a:spcPts val="0"/>
              </a:spcAft>
              <a:buSzPts val="3600"/>
              <a:buChar char="◦"/>
              <a:defRPr/>
            </a:lvl6pPr>
            <a:lvl7pPr marL="3200400" lvl="6" indent="-457200" algn="l">
              <a:lnSpc>
                <a:spcPct val="90000"/>
              </a:lnSpc>
              <a:spcBef>
                <a:spcPts val="400"/>
              </a:spcBef>
              <a:spcAft>
                <a:spcPts val="0"/>
              </a:spcAft>
              <a:buSzPts val="3600"/>
              <a:buChar char="◦"/>
              <a:defRPr/>
            </a:lvl7pPr>
            <a:lvl8pPr marL="3657600" lvl="7" indent="-457200" algn="l">
              <a:lnSpc>
                <a:spcPct val="90000"/>
              </a:lnSpc>
              <a:spcBef>
                <a:spcPts val="400"/>
              </a:spcBef>
              <a:spcAft>
                <a:spcPts val="0"/>
              </a:spcAft>
              <a:buSzPts val="3600"/>
              <a:buChar char="◦"/>
              <a:defRPr/>
            </a:lvl8pPr>
            <a:lvl9pPr marL="4114800" lvl="8" indent="-457200" algn="l">
              <a:lnSpc>
                <a:spcPct val="90000"/>
              </a:lnSpc>
              <a:spcBef>
                <a:spcPts val="400"/>
              </a:spcBef>
              <a:spcAft>
                <a:spcPts val="400"/>
              </a:spcAft>
              <a:buSzPts val="3600"/>
              <a:buChar char="◦"/>
              <a:defRPr/>
            </a:lvl9pPr>
          </a:lstStyle>
          <a:p>
            <a:endParaRPr/>
          </a:p>
        </p:txBody>
      </p:sp>
      <p:sp>
        <p:nvSpPr>
          <p:cNvPr id="154" name="Google Shape;154;p83"/>
          <p:cNvSpPr txBox="1">
            <a:spLocks noGrp="1"/>
          </p:cNvSpPr>
          <p:nvPr>
            <p:ph type="body" idx="2"/>
          </p:nvPr>
        </p:nvSpPr>
        <p:spPr>
          <a:xfrm>
            <a:off x="457200" y="2926080"/>
            <a:ext cx="3200400" cy="33792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1200"/>
              </a:spcBef>
              <a:spcAft>
                <a:spcPts val="0"/>
              </a:spcAft>
              <a:buSzPts val="3000"/>
              <a:buNone/>
              <a:defRPr sz="1500">
                <a:solidFill>
                  <a:srgbClr val="FFFFFF"/>
                </a:solidFill>
              </a:defRPr>
            </a:lvl1pPr>
            <a:lvl2pPr marL="914400" lvl="1" indent="-228600" algn="l">
              <a:lnSpc>
                <a:spcPct val="90000"/>
              </a:lnSpc>
              <a:spcBef>
                <a:spcPts val="200"/>
              </a:spcBef>
              <a:spcAft>
                <a:spcPts val="0"/>
              </a:spcAft>
              <a:buSzPts val="2400"/>
              <a:buNone/>
              <a:defRPr sz="1200"/>
            </a:lvl2pPr>
            <a:lvl3pPr marL="1371600" lvl="2" indent="-228600" algn="l">
              <a:lnSpc>
                <a:spcPct val="90000"/>
              </a:lnSpc>
              <a:spcBef>
                <a:spcPts val="400"/>
              </a:spcBef>
              <a:spcAft>
                <a:spcPts val="0"/>
              </a:spcAft>
              <a:buSzPts val="2000"/>
              <a:buNone/>
              <a:defRPr sz="1000"/>
            </a:lvl3pPr>
            <a:lvl4pPr marL="1828800" lvl="3" indent="-228600" algn="l">
              <a:lnSpc>
                <a:spcPct val="90000"/>
              </a:lnSpc>
              <a:spcBef>
                <a:spcPts val="400"/>
              </a:spcBef>
              <a:spcAft>
                <a:spcPts val="0"/>
              </a:spcAft>
              <a:buSzPts val="1800"/>
              <a:buNone/>
              <a:defRPr sz="900"/>
            </a:lvl4pPr>
            <a:lvl5pPr marL="2286000" lvl="4" indent="-228600" algn="l">
              <a:lnSpc>
                <a:spcPct val="90000"/>
              </a:lnSpc>
              <a:spcBef>
                <a:spcPts val="400"/>
              </a:spcBef>
              <a:spcAft>
                <a:spcPts val="0"/>
              </a:spcAft>
              <a:buSzPts val="1800"/>
              <a:buNone/>
              <a:defRPr sz="900"/>
            </a:lvl5pPr>
            <a:lvl6pPr marL="2743200" lvl="5" indent="-228600" algn="l">
              <a:lnSpc>
                <a:spcPct val="90000"/>
              </a:lnSpc>
              <a:spcBef>
                <a:spcPts val="400"/>
              </a:spcBef>
              <a:spcAft>
                <a:spcPts val="0"/>
              </a:spcAft>
              <a:buSzPts val="1800"/>
              <a:buNone/>
              <a:defRPr sz="900"/>
            </a:lvl6pPr>
            <a:lvl7pPr marL="3200400" lvl="6" indent="-228600" algn="l">
              <a:lnSpc>
                <a:spcPct val="90000"/>
              </a:lnSpc>
              <a:spcBef>
                <a:spcPts val="400"/>
              </a:spcBef>
              <a:spcAft>
                <a:spcPts val="0"/>
              </a:spcAft>
              <a:buSzPts val="1800"/>
              <a:buNone/>
              <a:defRPr sz="900"/>
            </a:lvl7pPr>
            <a:lvl8pPr marL="3657600" lvl="7" indent="-228600" algn="l">
              <a:lnSpc>
                <a:spcPct val="90000"/>
              </a:lnSpc>
              <a:spcBef>
                <a:spcPts val="400"/>
              </a:spcBef>
              <a:spcAft>
                <a:spcPts val="0"/>
              </a:spcAft>
              <a:buSzPts val="1800"/>
              <a:buNone/>
              <a:defRPr sz="900"/>
            </a:lvl8pPr>
            <a:lvl9pPr marL="4114800" lvl="8" indent="-228600" algn="l">
              <a:lnSpc>
                <a:spcPct val="90000"/>
              </a:lnSpc>
              <a:spcBef>
                <a:spcPts val="400"/>
              </a:spcBef>
              <a:spcAft>
                <a:spcPts val="400"/>
              </a:spcAft>
              <a:buSzPts val="1800"/>
              <a:buNone/>
              <a:defRPr sz="900"/>
            </a:lvl9pPr>
          </a:lstStyle>
          <a:p>
            <a:endParaRPr/>
          </a:p>
        </p:txBody>
      </p:sp>
      <p:sp>
        <p:nvSpPr>
          <p:cNvPr id="155" name="Google Shape;155;p83"/>
          <p:cNvSpPr txBox="1">
            <a:spLocks noGrp="1"/>
          </p:cNvSpPr>
          <p:nvPr>
            <p:ph type="dt" idx="10"/>
          </p:nvPr>
        </p:nvSpPr>
        <p:spPr>
          <a:xfrm>
            <a:off x="465512" y="6459785"/>
            <a:ext cx="2618400" cy="3651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6" name="Google Shape;156;p83"/>
          <p:cNvSpPr txBox="1">
            <a:spLocks noGrp="1"/>
          </p:cNvSpPr>
          <p:nvPr>
            <p:ph type="ftr" idx="11"/>
          </p:nvPr>
        </p:nvSpPr>
        <p:spPr>
          <a:xfrm>
            <a:off x="4800600" y="6459785"/>
            <a:ext cx="4648200" cy="3651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7" name="Google Shape;157;p83"/>
          <p:cNvSpPr txBox="1">
            <a:spLocks noGrp="1"/>
          </p:cNvSpPr>
          <p:nvPr>
            <p:ph type="sldNum" idx="12"/>
          </p:nvPr>
        </p:nvSpPr>
        <p:spPr>
          <a:xfrm>
            <a:off x="9900458" y="6459785"/>
            <a:ext cx="1311900" cy="3651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10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8" name="Google Shape;158;p83"/>
          <p:cNvGrpSpPr/>
          <p:nvPr/>
        </p:nvGrpSpPr>
        <p:grpSpPr>
          <a:xfrm>
            <a:off x="0" y="6113461"/>
            <a:ext cx="12192000" cy="774945"/>
            <a:chOff x="0" y="93821"/>
            <a:chExt cx="12192000" cy="774790"/>
          </a:xfrm>
        </p:grpSpPr>
        <p:grpSp>
          <p:nvGrpSpPr>
            <p:cNvPr id="159" name="Google Shape;159;p83"/>
            <p:cNvGrpSpPr/>
            <p:nvPr/>
          </p:nvGrpSpPr>
          <p:grpSpPr>
            <a:xfrm>
              <a:off x="0" y="93821"/>
              <a:ext cx="12192000" cy="774790"/>
              <a:chOff x="0" y="94568"/>
              <a:chExt cx="12192000" cy="774016"/>
            </a:xfrm>
          </p:grpSpPr>
          <p:cxnSp>
            <p:nvCxnSpPr>
              <p:cNvPr id="160" name="Google Shape;160;p83"/>
              <p:cNvCxnSpPr/>
              <p:nvPr/>
            </p:nvCxnSpPr>
            <p:spPr>
              <a:xfrm rot="10800000" flipH="1">
                <a:off x="0" y="760554"/>
                <a:ext cx="12192000" cy="6300"/>
              </a:xfrm>
              <a:prstGeom prst="straightConnector1">
                <a:avLst/>
              </a:prstGeom>
              <a:noFill/>
              <a:ln w="22225" cap="flat" cmpd="sng">
                <a:solidFill>
                  <a:srgbClr val="7F7F7F"/>
                </a:solidFill>
                <a:prstDash val="solid"/>
                <a:miter lim="800000"/>
                <a:headEnd type="none" w="sm" len="sm"/>
                <a:tailEnd type="none" w="sm" len="sm"/>
              </a:ln>
            </p:spPr>
          </p:cxnSp>
          <p:grpSp>
            <p:nvGrpSpPr>
              <p:cNvPr id="161" name="Google Shape;161;p83"/>
              <p:cNvGrpSpPr/>
              <p:nvPr/>
            </p:nvGrpSpPr>
            <p:grpSpPr>
              <a:xfrm>
                <a:off x="106423" y="94568"/>
                <a:ext cx="8317370" cy="774016"/>
                <a:chOff x="106423" y="94568"/>
                <a:chExt cx="8317370" cy="774016"/>
              </a:xfrm>
            </p:grpSpPr>
            <p:sp>
              <p:nvSpPr>
                <p:cNvPr id="162" name="Google Shape;162;p83"/>
                <p:cNvSpPr txBox="1"/>
                <p:nvPr/>
              </p:nvSpPr>
              <p:spPr>
                <a:xfrm>
                  <a:off x="2770593" y="130886"/>
                  <a:ext cx="5653200" cy="737698"/>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7F7F7F"/>
                    </a:buClr>
                    <a:buSzPts val="3600"/>
                    <a:buFont typeface="Calibri"/>
                    <a:buNone/>
                  </a:pPr>
                  <a:r>
                    <a:rPr lang="en-US" sz="1800" b="1" i="0" u="none" strike="noStrike" cap="none">
                      <a:solidFill>
                        <a:srgbClr val="7F7F7F"/>
                      </a:solidFill>
                      <a:latin typeface="Calibri"/>
                      <a:ea typeface="Calibri"/>
                      <a:cs typeface="Calibri"/>
                      <a:sym typeface="Calibri"/>
                    </a:rPr>
                    <a:t>Centre of EO Research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3600"/>
                    <a:buFont typeface="Calibri"/>
                    <a:buNone/>
                  </a:pPr>
                  <a:r>
                    <a:rPr lang="en-US" sz="1800" b="1" i="0" u="none" strike="noStrike" cap="none">
                      <a:solidFill>
                        <a:srgbClr val="7F7F7F"/>
                      </a:solidFill>
                      <a:latin typeface="Calibri"/>
                      <a:ea typeface="Calibri"/>
                      <a:cs typeface="Calibri"/>
                      <a:sym typeface="Calibri"/>
                    </a:rPr>
                    <a:t>Satellite Remote Sensing </a:t>
                  </a:r>
                  <a:endParaRPr sz="1400" b="0" i="0" u="none" strike="noStrike" cap="none">
                    <a:solidFill>
                      <a:srgbClr val="000000"/>
                    </a:solidFill>
                    <a:latin typeface="Arial"/>
                    <a:ea typeface="Arial"/>
                    <a:cs typeface="Arial"/>
                    <a:sym typeface="Arial"/>
                  </a:endParaRPr>
                </a:p>
              </p:txBody>
            </p:sp>
            <p:pic>
              <p:nvPicPr>
                <p:cNvPr id="163" name="Google Shape;163;p83" descr="Asteroskopoio-1000.jpg"/>
                <p:cNvPicPr preferRelativeResize="0"/>
                <p:nvPr/>
              </p:nvPicPr>
              <p:blipFill rotWithShape="1">
                <a:blip r:embed="rId2">
                  <a:alphaModFix/>
                </a:blip>
                <a:srcRect b="9689"/>
                <a:stretch/>
              </p:blipFill>
              <p:spPr>
                <a:xfrm>
                  <a:off x="1665344" y="94568"/>
                  <a:ext cx="783332" cy="670214"/>
                </a:xfrm>
                <a:prstGeom prst="rect">
                  <a:avLst/>
                </a:prstGeom>
                <a:noFill/>
                <a:ln>
                  <a:noFill/>
                </a:ln>
              </p:spPr>
            </p:pic>
            <p:pic>
              <p:nvPicPr>
                <p:cNvPr id="164" name="Google Shape;164;p83"/>
                <p:cNvPicPr preferRelativeResize="0"/>
                <p:nvPr/>
              </p:nvPicPr>
              <p:blipFill rotWithShape="1">
                <a:blip r:embed="rId3">
                  <a:alphaModFix/>
                </a:blip>
                <a:srcRect/>
                <a:stretch/>
              </p:blipFill>
              <p:spPr>
                <a:xfrm>
                  <a:off x="106423" y="116632"/>
                  <a:ext cx="877009" cy="648746"/>
                </a:xfrm>
                <a:prstGeom prst="rect">
                  <a:avLst/>
                </a:prstGeom>
                <a:noFill/>
                <a:ln>
                  <a:noFill/>
                </a:ln>
              </p:spPr>
            </p:pic>
          </p:grpSp>
        </p:grpSp>
        <p:pic>
          <p:nvPicPr>
            <p:cNvPr id="165" name="Google Shape;165;p83"/>
            <p:cNvPicPr preferRelativeResize="0"/>
            <p:nvPr/>
          </p:nvPicPr>
          <p:blipFill rotWithShape="1">
            <a:blip r:embed="rId4">
              <a:alphaModFix/>
            </a:blip>
            <a:srcRect/>
            <a:stretch/>
          </p:blipFill>
          <p:spPr>
            <a:xfrm>
              <a:off x="884725" y="116632"/>
              <a:ext cx="812290" cy="631781"/>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solidFill>
          <a:schemeClr val="lt1"/>
        </a:solidFill>
        <a:effectLst/>
      </p:bgPr>
    </p:bg>
    <p:spTree>
      <p:nvGrpSpPr>
        <p:cNvPr id="1" name="Shape 166"/>
        <p:cNvGrpSpPr/>
        <p:nvPr/>
      </p:nvGrpSpPr>
      <p:grpSpPr>
        <a:xfrm>
          <a:off x="0" y="0"/>
          <a:ext cx="0" cy="0"/>
          <a:chOff x="0" y="0"/>
          <a:chExt cx="0" cy="0"/>
        </a:xfrm>
      </p:grpSpPr>
      <p:sp>
        <p:nvSpPr>
          <p:cNvPr id="167" name="Google Shape;167;p84"/>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4"/>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4"/>
          <p:cNvSpPr txBox="1">
            <a:spLocks noGrp="1"/>
          </p:cNvSpPr>
          <p:nvPr>
            <p:ph type="title"/>
          </p:nvPr>
        </p:nvSpPr>
        <p:spPr>
          <a:xfrm>
            <a:off x="1097280" y="758952"/>
            <a:ext cx="10058400" cy="3566100"/>
          </a:xfrm>
          <a:prstGeom prst="rect">
            <a:avLst/>
          </a:prstGeom>
          <a:noFill/>
          <a:ln>
            <a:noFill/>
          </a:ln>
        </p:spPr>
        <p:txBody>
          <a:bodyPr spcFirstLastPara="1" wrap="square" lIns="182850" tIns="91400" rIns="182850" bIns="91400" anchor="b" anchorCtr="0">
            <a:normAutofit/>
          </a:bodyPr>
          <a:lstStyle>
            <a:lvl1pPr lvl="0" algn="l">
              <a:lnSpc>
                <a:spcPct val="85000"/>
              </a:lnSpc>
              <a:spcBef>
                <a:spcPts val="0"/>
              </a:spcBef>
              <a:spcAft>
                <a:spcPts val="0"/>
              </a:spcAft>
              <a:buClr>
                <a:srgbClr val="262626"/>
              </a:buClr>
              <a:buSzPts val="14400"/>
              <a:buFont typeface="Calibri"/>
              <a:buNone/>
              <a:defRPr sz="7200" b="0">
                <a:solidFill>
                  <a:srgbClr val="26262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0" name="Google Shape;170;p84"/>
          <p:cNvSpPr txBox="1">
            <a:spLocks noGrp="1"/>
          </p:cNvSpPr>
          <p:nvPr>
            <p:ph type="body" idx="1"/>
          </p:nvPr>
        </p:nvSpPr>
        <p:spPr>
          <a:xfrm>
            <a:off x="1097280" y="4453128"/>
            <a:ext cx="10058400" cy="11430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1200"/>
              </a:spcBef>
              <a:spcAft>
                <a:spcPts val="0"/>
              </a:spcAft>
              <a:buSzPts val="48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3600"/>
              <a:buNone/>
              <a:defRPr sz="1800">
                <a:solidFill>
                  <a:srgbClr val="888888"/>
                </a:solidFill>
              </a:defRPr>
            </a:lvl2pPr>
            <a:lvl3pPr marL="1371600" lvl="2" indent="-228600" algn="l">
              <a:lnSpc>
                <a:spcPct val="90000"/>
              </a:lnSpc>
              <a:spcBef>
                <a:spcPts val="400"/>
              </a:spcBef>
              <a:spcAft>
                <a:spcPts val="0"/>
              </a:spcAft>
              <a:buSzPts val="3200"/>
              <a:buNone/>
              <a:defRPr sz="1600">
                <a:solidFill>
                  <a:srgbClr val="888888"/>
                </a:solidFill>
              </a:defRPr>
            </a:lvl3pPr>
            <a:lvl4pPr marL="1828800" lvl="3" indent="-228600" algn="l">
              <a:lnSpc>
                <a:spcPct val="90000"/>
              </a:lnSpc>
              <a:spcBef>
                <a:spcPts val="400"/>
              </a:spcBef>
              <a:spcAft>
                <a:spcPts val="0"/>
              </a:spcAft>
              <a:buSzPts val="2800"/>
              <a:buNone/>
              <a:defRPr sz="1400">
                <a:solidFill>
                  <a:srgbClr val="888888"/>
                </a:solidFill>
              </a:defRPr>
            </a:lvl4pPr>
            <a:lvl5pPr marL="2286000" lvl="4" indent="-228600" algn="l">
              <a:lnSpc>
                <a:spcPct val="90000"/>
              </a:lnSpc>
              <a:spcBef>
                <a:spcPts val="400"/>
              </a:spcBef>
              <a:spcAft>
                <a:spcPts val="0"/>
              </a:spcAft>
              <a:buSzPts val="2800"/>
              <a:buNone/>
              <a:defRPr sz="1400">
                <a:solidFill>
                  <a:srgbClr val="888888"/>
                </a:solidFill>
              </a:defRPr>
            </a:lvl5pPr>
            <a:lvl6pPr marL="2743200" lvl="5" indent="-228600" algn="l">
              <a:lnSpc>
                <a:spcPct val="90000"/>
              </a:lnSpc>
              <a:spcBef>
                <a:spcPts val="400"/>
              </a:spcBef>
              <a:spcAft>
                <a:spcPts val="0"/>
              </a:spcAft>
              <a:buSzPts val="2800"/>
              <a:buNone/>
              <a:defRPr sz="1400">
                <a:solidFill>
                  <a:srgbClr val="888888"/>
                </a:solidFill>
              </a:defRPr>
            </a:lvl6pPr>
            <a:lvl7pPr marL="3200400" lvl="6" indent="-228600" algn="l">
              <a:lnSpc>
                <a:spcPct val="90000"/>
              </a:lnSpc>
              <a:spcBef>
                <a:spcPts val="400"/>
              </a:spcBef>
              <a:spcAft>
                <a:spcPts val="0"/>
              </a:spcAft>
              <a:buSzPts val="2800"/>
              <a:buNone/>
              <a:defRPr sz="1400">
                <a:solidFill>
                  <a:srgbClr val="888888"/>
                </a:solidFill>
              </a:defRPr>
            </a:lvl7pPr>
            <a:lvl8pPr marL="3657600" lvl="7" indent="-228600" algn="l">
              <a:lnSpc>
                <a:spcPct val="90000"/>
              </a:lnSpc>
              <a:spcBef>
                <a:spcPts val="400"/>
              </a:spcBef>
              <a:spcAft>
                <a:spcPts val="0"/>
              </a:spcAft>
              <a:buSzPts val="2800"/>
              <a:buNone/>
              <a:defRPr sz="1400">
                <a:solidFill>
                  <a:srgbClr val="888888"/>
                </a:solidFill>
              </a:defRPr>
            </a:lvl8pPr>
            <a:lvl9pPr marL="4114800" lvl="8" indent="-228600" algn="l">
              <a:lnSpc>
                <a:spcPct val="90000"/>
              </a:lnSpc>
              <a:spcBef>
                <a:spcPts val="400"/>
              </a:spcBef>
              <a:spcAft>
                <a:spcPts val="400"/>
              </a:spcAft>
              <a:buSzPts val="2800"/>
              <a:buNone/>
              <a:defRPr sz="1400">
                <a:solidFill>
                  <a:srgbClr val="888888"/>
                </a:solidFill>
              </a:defRPr>
            </a:lvl9pPr>
          </a:lstStyle>
          <a:p>
            <a:endParaRPr/>
          </a:p>
        </p:txBody>
      </p:sp>
      <p:sp>
        <p:nvSpPr>
          <p:cNvPr id="171" name="Google Shape;171;p84"/>
          <p:cNvSpPr txBox="1">
            <a:spLocks noGrp="1"/>
          </p:cNvSpPr>
          <p:nvPr>
            <p:ph type="dt" idx="10"/>
          </p:nvPr>
        </p:nvSpPr>
        <p:spPr>
          <a:xfrm>
            <a:off x="1097280" y="6459785"/>
            <a:ext cx="2472300" cy="3651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84"/>
          <p:cNvSpPr txBox="1">
            <a:spLocks noGrp="1"/>
          </p:cNvSpPr>
          <p:nvPr>
            <p:ph type="ftr" idx="11"/>
          </p:nvPr>
        </p:nvSpPr>
        <p:spPr>
          <a:xfrm>
            <a:off x="3686185" y="6459785"/>
            <a:ext cx="4822800" cy="3651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84"/>
          <p:cNvSpPr txBox="1">
            <a:spLocks noGrp="1"/>
          </p:cNvSpPr>
          <p:nvPr>
            <p:ph type="sldNum" idx="12"/>
          </p:nvPr>
        </p:nvSpPr>
        <p:spPr>
          <a:xfrm>
            <a:off x="9900458" y="6459785"/>
            <a:ext cx="1311900" cy="3651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10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4" name="Google Shape;174;p84"/>
          <p:cNvCxnSpPr/>
          <p:nvPr/>
        </p:nvCxnSpPr>
        <p:spPr>
          <a:xfrm>
            <a:off x="1207658" y="4343400"/>
            <a:ext cx="9875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1">
  <p:cSld name="Blank">
    <p:spTree>
      <p:nvGrpSpPr>
        <p:cNvPr id="1" name="Shape 175"/>
        <p:cNvGrpSpPr/>
        <p:nvPr/>
      </p:nvGrpSpPr>
      <p:grpSpPr>
        <a:xfrm>
          <a:off x="0" y="0"/>
          <a:ext cx="0" cy="0"/>
          <a:chOff x="0" y="0"/>
          <a:chExt cx="0" cy="0"/>
        </a:xfrm>
      </p:grpSpPr>
      <p:sp>
        <p:nvSpPr>
          <p:cNvPr id="176" name="Google Shape;176;p85"/>
          <p:cNvSpPr txBox="1">
            <a:spLocks noGrp="1"/>
          </p:cNvSpPr>
          <p:nvPr>
            <p:ph type="sldNum" idx="12"/>
          </p:nvPr>
        </p:nvSpPr>
        <p:spPr>
          <a:xfrm>
            <a:off x="5979516" y="6540500"/>
            <a:ext cx="226650" cy="65659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77" name="Google Shape;177;p85"/>
          <p:cNvSpPr txBox="1"/>
          <p:nvPr/>
        </p:nvSpPr>
        <p:spPr>
          <a:xfrm>
            <a:off x="1215338" y="135037"/>
            <a:ext cx="9973500" cy="47704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1250" b="0" i="0" u="none" strike="noStrike" cap="none">
                <a:solidFill>
                  <a:srgbClr val="000000"/>
                </a:solidFill>
                <a:latin typeface="Helvetica Neue"/>
                <a:ea typeface="Helvetica Neue"/>
                <a:cs typeface="Helvetica Neue"/>
                <a:sym typeface="Helvetica Neue"/>
              </a:rPr>
              <a:t>ECE-NTUA Advanced Machine Learning	      Alexis Apostolakis - PhD candidate ECE           </a:t>
            </a:r>
            <a:r>
              <a:rPr lang="en-US" sz="1250" b="0" i="0" u="none" strike="noStrike" cap="none">
                <a:solidFill>
                  <a:schemeClr val="dk1"/>
                </a:solidFill>
                <a:latin typeface="Helvetica Neue"/>
                <a:ea typeface="Helvetica Neue"/>
                <a:cs typeface="Helvetica Neue"/>
                <a:sym typeface="Helvetica Neue"/>
              </a:rPr>
              <a:t>Predicting Forest fire risk using </a:t>
            </a:r>
            <a:r>
              <a:rPr lang="en-US" sz="1250" b="0" i="0" u="none" strike="noStrike" cap="none">
                <a:solidFill>
                  <a:srgbClr val="000000"/>
                </a:solidFill>
                <a:latin typeface="Helvetica Neue"/>
                <a:ea typeface="Helvetica Neue"/>
                <a:cs typeface="Helvetica Neue"/>
                <a:sym typeface="Helvetica Neue"/>
              </a:rPr>
              <a:t>Deep Learning</a:t>
            </a:r>
            <a:endParaRPr sz="125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C30BE6-E152-4A8D-842D-3743B809875C}"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2999920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30BE6-E152-4A8D-842D-3743B809875C}"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54650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g13cfdb39faf_0_2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55" name="Google Shape;55;g13cfdb39faf_0_2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6" name="Google Shape;56;g13cfdb39faf_0_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C30BE6-E152-4A8D-842D-3743B809875C}"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328161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C30BE6-E152-4A8D-842D-3743B809875C}"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894691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C30BE6-E152-4A8D-842D-3743B809875C}" type="datetimeFigureOut">
              <a:rPr lang="en-US" smtClean="0"/>
              <a:t>4/25/23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13170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C30BE6-E152-4A8D-842D-3743B809875C}" type="datetimeFigureOut">
              <a:rPr lang="en-US" smtClean="0"/>
              <a:t>4/25/23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4135812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30BE6-E152-4A8D-842D-3743B809875C}" type="datetimeFigureOut">
              <a:rPr lang="en-US" smtClean="0"/>
              <a:t>4/25/23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1961922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C30BE6-E152-4A8D-842D-3743B809875C}"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420669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C30BE6-E152-4A8D-842D-3743B809875C}"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2601012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30BE6-E152-4A8D-842D-3743B809875C}"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204183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30BE6-E152-4A8D-842D-3743B809875C}"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7C271-829D-49AD-9EEE-2E960876DCB3}" type="slidenum">
              <a:rPr lang="en-US" smtClean="0"/>
              <a:t>‹#›</a:t>
            </a:fld>
            <a:endParaRPr lang="en-US"/>
          </a:p>
        </p:txBody>
      </p:sp>
    </p:spTree>
    <p:extLst>
      <p:ext uri="{BB962C8B-B14F-4D97-AF65-F5344CB8AC3E}">
        <p14:creationId xmlns:p14="http://schemas.microsoft.com/office/powerpoint/2010/main" val="346895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g13cfdb39faf_0_2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59" name="Google Shape;59;g13cfdb39faf_0_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g13cfdb39faf_0_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2" name="Google Shape;62;g13cfdb39faf_0_2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63" name="Google Shape;63;g13cfdb39faf_0_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
        <p:cNvGrpSpPr/>
        <p:nvPr/>
      </p:nvGrpSpPr>
      <p:grpSpPr>
        <a:xfrm>
          <a:off x="0" y="0"/>
          <a:ext cx="0" cy="0"/>
          <a:chOff x="0" y="0"/>
          <a:chExt cx="0" cy="0"/>
        </a:xfrm>
      </p:grpSpPr>
      <p:sp>
        <p:nvSpPr>
          <p:cNvPr id="65" name="Google Shape;65;g13cfdb39faf_0_3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6" name="Google Shape;66;g13cfdb39faf_0_33"/>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7" name="Google Shape;67;g13cfdb39faf_0_33"/>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8" name="Google Shape;68;g13cfdb39faf_0_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g13cfdb39faf_0_3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1" name="Google Shape;71;g13cfdb39faf_0_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g13cfdb39faf_0_41"/>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74" name="Google Shape;74;g13cfdb39faf_0_41"/>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5" name="Google Shape;75;g13cfdb39faf_0_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sp>
        <p:nvSpPr>
          <p:cNvPr id="77" name="Google Shape;77;g13cfdb39faf_0_45"/>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8" name="Google Shape;78;g13cfdb39faf_0_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3cfdb39faf_0_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3cfdb39faf_0_1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3cfdb39faf_0_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g13cfdb39faf_0_18"/>
          <p:cNvGrpSpPr/>
          <p:nvPr/>
        </p:nvGrpSpPr>
        <p:grpSpPr>
          <a:xfrm>
            <a:off x="0" y="17461"/>
            <a:ext cx="12192000" cy="749293"/>
            <a:chOff x="0" y="93821"/>
            <a:chExt cx="12192000" cy="749143"/>
          </a:xfrm>
        </p:grpSpPr>
        <p:grpSp>
          <p:nvGrpSpPr>
            <p:cNvPr id="14" name="Google Shape;14;g13cfdb39faf_0_18"/>
            <p:cNvGrpSpPr/>
            <p:nvPr/>
          </p:nvGrpSpPr>
          <p:grpSpPr>
            <a:xfrm>
              <a:off x="0" y="93821"/>
              <a:ext cx="12192000" cy="749143"/>
              <a:chOff x="0" y="94568"/>
              <a:chExt cx="12192000" cy="748395"/>
            </a:xfrm>
          </p:grpSpPr>
          <p:cxnSp>
            <p:nvCxnSpPr>
              <p:cNvPr id="15" name="Google Shape;15;g13cfdb39faf_0_18"/>
              <p:cNvCxnSpPr/>
              <p:nvPr/>
            </p:nvCxnSpPr>
            <p:spPr>
              <a:xfrm rot="10800000" flipH="1">
                <a:off x="0" y="836663"/>
                <a:ext cx="12192000" cy="6300"/>
              </a:xfrm>
              <a:prstGeom prst="straightConnector1">
                <a:avLst/>
              </a:prstGeom>
              <a:noFill/>
              <a:ln w="22225" cap="flat" cmpd="sng">
                <a:solidFill>
                  <a:srgbClr val="7F7F7F"/>
                </a:solidFill>
                <a:prstDash val="solid"/>
                <a:miter lim="800000"/>
                <a:headEnd type="none" w="sm" len="sm"/>
                <a:tailEnd type="none" w="sm" len="sm"/>
              </a:ln>
            </p:spPr>
          </p:cxnSp>
          <p:grpSp>
            <p:nvGrpSpPr>
              <p:cNvPr id="16" name="Google Shape;16;g13cfdb39faf_0_18"/>
              <p:cNvGrpSpPr/>
              <p:nvPr/>
            </p:nvGrpSpPr>
            <p:grpSpPr>
              <a:xfrm>
                <a:off x="106423" y="94568"/>
                <a:ext cx="8317370" cy="681918"/>
                <a:chOff x="106423" y="94568"/>
                <a:chExt cx="8317370" cy="681918"/>
              </a:xfrm>
            </p:grpSpPr>
            <p:sp>
              <p:nvSpPr>
                <p:cNvPr id="17" name="Google Shape;17;g13cfdb39faf_0_18"/>
                <p:cNvSpPr txBox="1"/>
                <p:nvPr/>
              </p:nvSpPr>
              <p:spPr>
                <a:xfrm>
                  <a:off x="2770593" y="130886"/>
                  <a:ext cx="5653200" cy="64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US" sz="1800" b="1" i="0" u="none" strike="noStrike" cap="none">
                      <a:solidFill>
                        <a:srgbClr val="7F7F7F"/>
                      </a:solidFill>
                      <a:latin typeface="Calibri"/>
                      <a:ea typeface="Calibri"/>
                      <a:cs typeface="Calibri"/>
                      <a:sym typeface="Calibri"/>
                    </a:rPr>
                    <a:t>Centre of EO Research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800"/>
                    <a:buFont typeface="Calibri"/>
                    <a:buNone/>
                  </a:pPr>
                  <a:r>
                    <a:rPr lang="en-US" sz="1800" b="1" i="0" u="none" strike="noStrike" cap="none">
                      <a:solidFill>
                        <a:srgbClr val="7F7F7F"/>
                      </a:solidFill>
                      <a:latin typeface="Calibri"/>
                      <a:ea typeface="Calibri"/>
                      <a:cs typeface="Calibri"/>
                      <a:sym typeface="Calibri"/>
                    </a:rPr>
                    <a:t>Satellite Remote Sensing </a:t>
                  </a:r>
                  <a:endParaRPr sz="1400" b="0" i="0" u="none" strike="noStrike" cap="none">
                    <a:solidFill>
                      <a:srgbClr val="000000"/>
                    </a:solidFill>
                    <a:latin typeface="Arial"/>
                    <a:ea typeface="Arial"/>
                    <a:cs typeface="Arial"/>
                    <a:sym typeface="Arial"/>
                  </a:endParaRPr>
                </a:p>
              </p:txBody>
            </p:sp>
            <p:pic>
              <p:nvPicPr>
                <p:cNvPr id="18" name="Google Shape;18;g13cfdb39faf_0_18" descr="Asteroskopoio-1000.jpg"/>
                <p:cNvPicPr preferRelativeResize="0"/>
                <p:nvPr/>
              </p:nvPicPr>
              <p:blipFill rotWithShape="1">
                <a:blip r:embed="rId14">
                  <a:alphaModFix/>
                </a:blip>
                <a:srcRect b="9689"/>
                <a:stretch/>
              </p:blipFill>
              <p:spPr>
                <a:xfrm>
                  <a:off x="1665344" y="94568"/>
                  <a:ext cx="783332" cy="670214"/>
                </a:xfrm>
                <a:prstGeom prst="rect">
                  <a:avLst/>
                </a:prstGeom>
                <a:noFill/>
                <a:ln>
                  <a:noFill/>
                </a:ln>
              </p:spPr>
            </p:pic>
            <p:pic>
              <p:nvPicPr>
                <p:cNvPr id="19" name="Google Shape;19;g13cfdb39faf_0_18"/>
                <p:cNvPicPr preferRelativeResize="0"/>
                <p:nvPr/>
              </p:nvPicPr>
              <p:blipFill rotWithShape="1">
                <a:blip r:embed="rId15">
                  <a:alphaModFix/>
                </a:blip>
                <a:srcRect/>
                <a:stretch/>
              </p:blipFill>
              <p:spPr>
                <a:xfrm>
                  <a:off x="106423" y="116632"/>
                  <a:ext cx="877009" cy="648746"/>
                </a:xfrm>
                <a:prstGeom prst="rect">
                  <a:avLst/>
                </a:prstGeom>
                <a:noFill/>
                <a:ln>
                  <a:noFill/>
                </a:ln>
              </p:spPr>
            </p:pic>
          </p:grpSp>
        </p:grpSp>
        <p:pic>
          <p:nvPicPr>
            <p:cNvPr id="20" name="Google Shape;20;g13cfdb39faf_0_18"/>
            <p:cNvPicPr preferRelativeResize="0"/>
            <p:nvPr/>
          </p:nvPicPr>
          <p:blipFill rotWithShape="1">
            <a:blip r:embed="rId16">
              <a:alphaModFix/>
            </a:blip>
            <a:srcRect/>
            <a:stretch/>
          </p:blipFill>
          <p:spPr>
            <a:xfrm>
              <a:off x="884725" y="116632"/>
              <a:ext cx="812290" cy="631781"/>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415600" y="593367"/>
            <a:ext cx="11360700" cy="763500"/>
          </a:xfrm>
          <a:prstGeom prst="rect">
            <a:avLst/>
          </a:prstGeom>
          <a:noFill/>
          <a:ln>
            <a:noFill/>
          </a:ln>
        </p:spPr>
        <p:txBody>
          <a:bodyPr spcFirstLastPara="1" wrap="square" lIns="243800" tIns="243800" rIns="243800" bIns="243800" anchor="t" anchorCtr="0">
            <a:normAutofit/>
          </a:bodyPr>
          <a:lstStyle>
            <a:lvl1pPr marR="0" lvl="0"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7400"/>
              <a:buFont typeface="Arial"/>
              <a:buNone/>
              <a:defRPr sz="7400" b="0" i="0" u="none" strike="noStrike" cap="none">
                <a:solidFill>
                  <a:schemeClr val="dk1"/>
                </a:solidFill>
                <a:latin typeface="Arial"/>
                <a:ea typeface="Arial"/>
                <a:cs typeface="Arial"/>
                <a:sym typeface="Arial"/>
              </a:defRPr>
            </a:lvl9pPr>
          </a:lstStyle>
          <a:p>
            <a:endParaRPr/>
          </a:p>
        </p:txBody>
      </p:sp>
      <p:sp>
        <p:nvSpPr>
          <p:cNvPr id="94" name="Google Shape;94;p70"/>
          <p:cNvSpPr txBox="1">
            <a:spLocks noGrp="1"/>
          </p:cNvSpPr>
          <p:nvPr>
            <p:ph type="body" idx="1"/>
          </p:nvPr>
        </p:nvSpPr>
        <p:spPr>
          <a:xfrm>
            <a:off x="415600" y="1536634"/>
            <a:ext cx="11360700" cy="4555200"/>
          </a:xfrm>
          <a:prstGeom prst="rect">
            <a:avLst/>
          </a:prstGeom>
          <a:noFill/>
          <a:ln>
            <a:noFill/>
          </a:ln>
        </p:spPr>
        <p:txBody>
          <a:bodyPr spcFirstLastPara="1" wrap="square" lIns="243800" tIns="243800" rIns="243800" bIns="243800" anchor="t" anchorCtr="0">
            <a:normAutofit/>
          </a:bodyPr>
          <a:lstStyle>
            <a:lvl1pPr marL="457200" marR="0" lvl="0" indent="-533400" algn="l" rtl="0">
              <a:lnSpc>
                <a:spcPct val="115000"/>
              </a:lnSpc>
              <a:spcBef>
                <a:spcPts val="0"/>
              </a:spcBef>
              <a:spcAft>
                <a:spcPts val="0"/>
              </a:spcAft>
              <a:buClr>
                <a:schemeClr val="dk2"/>
              </a:buClr>
              <a:buSzPts val="4800"/>
              <a:buFont typeface="Arial"/>
              <a:buChar char="●"/>
              <a:defRPr sz="4800" b="0" i="0" u="none" strike="noStrike" cap="none">
                <a:solidFill>
                  <a:schemeClr val="dk2"/>
                </a:solidFill>
                <a:latin typeface="Arial"/>
                <a:ea typeface="Arial"/>
                <a:cs typeface="Arial"/>
                <a:sym typeface="Arial"/>
              </a:defRPr>
            </a:lvl1pPr>
            <a:lvl2pPr marL="914400" marR="0" lvl="1"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2pPr>
            <a:lvl3pPr marL="1371600" marR="0" lvl="2"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3pPr>
            <a:lvl4pPr marL="1828800" marR="0" lvl="3"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4pPr>
            <a:lvl5pPr marL="2286000" marR="0" lvl="4"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5pPr>
            <a:lvl6pPr marL="2743200" marR="0" lvl="5"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6pPr>
            <a:lvl7pPr marL="3200400" marR="0" lvl="6"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7pPr>
            <a:lvl8pPr marL="3657600" marR="0" lvl="7"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8pPr>
            <a:lvl9pPr marL="4114800" marR="0" lvl="8"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9pPr>
          </a:lstStyle>
          <a:p>
            <a:endParaRPr/>
          </a:p>
        </p:txBody>
      </p:sp>
      <p:sp>
        <p:nvSpPr>
          <p:cNvPr id="95" name="Google Shape;95;p70"/>
          <p:cNvSpPr txBox="1">
            <a:spLocks noGrp="1"/>
          </p:cNvSpPr>
          <p:nvPr>
            <p:ph type="sldNum" idx="12"/>
          </p:nvPr>
        </p:nvSpPr>
        <p:spPr>
          <a:xfrm>
            <a:off x="11296611" y="6217623"/>
            <a:ext cx="731700" cy="524700"/>
          </a:xfrm>
          <a:prstGeom prst="rect">
            <a:avLst/>
          </a:prstGeom>
          <a:noFill/>
          <a:ln>
            <a:noFill/>
          </a:ln>
        </p:spPr>
        <p:txBody>
          <a:bodyPr spcFirstLastPara="1" wrap="square" lIns="243800" tIns="243800" rIns="243800" bIns="2438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30BE6-E152-4A8D-842D-3743B809875C}" type="datetimeFigureOut">
              <a:rPr lang="en-US" smtClean="0"/>
              <a:t>4/25/23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7C271-829D-49AD-9EEE-2E960876DCB3}" type="slidenum">
              <a:rPr lang="en-US" smtClean="0"/>
              <a:t>‹#›</a:t>
            </a:fld>
            <a:endParaRPr lang="en-US"/>
          </a:p>
        </p:txBody>
      </p:sp>
    </p:spTree>
    <p:extLst>
      <p:ext uri="{BB962C8B-B14F-4D97-AF65-F5344CB8AC3E}">
        <p14:creationId xmlns:p14="http://schemas.microsoft.com/office/powerpoint/2010/main" val="18153956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alaxyinferno.com/what-is-validation-data-used-for-machine-learning-basic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androidkt.com/pytorch-k-fold-cross-validation-using-dataloader-and-sklearn/" TargetMode="External"/><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udaygajavalli1996.medium.com/cross-validation-and-its-types-e07dc257c7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ature.com/articles/s41598-019-45301-0#Sec17"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medium.com/@enoshshr/triplet-loss-and-siamese-neural-networks-5d363fdeba9b"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imbalanced-learn.org/stable/under_sampling.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https://towardsdatascience.com/semantic-segmentation-with-deep-learning-a-guide-and-code-e52fc895882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hyperlink" Target="https://www.azavea.com/blog/2017/05/30/deep-learning-on-aerial-imager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9.gif"/></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487"/>
          <a:stretch/>
        </p:blipFill>
        <p:spPr>
          <a:xfrm>
            <a:off x="0" y="1"/>
            <a:ext cx="12188165" cy="6148042"/>
          </a:xfrm>
          <a:prstGeom prst="rect">
            <a:avLst/>
          </a:prstGeom>
        </p:spPr>
      </p:pic>
      <p:sp>
        <p:nvSpPr>
          <p:cNvPr id="9" name="Rectangle 8"/>
          <p:cNvSpPr/>
          <p:nvPr/>
        </p:nvSpPr>
        <p:spPr>
          <a:xfrm>
            <a:off x="-865548" y="2079514"/>
            <a:ext cx="13057548" cy="1277144"/>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828800" y="2079514"/>
            <a:ext cx="8209721" cy="1154162"/>
          </a:xfrm>
          <a:prstGeom prst="rect">
            <a:avLst/>
          </a:prstGeom>
          <a:noFill/>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prstClr val="black"/>
                </a:solidFill>
                <a:effectLst/>
                <a:uLnTx/>
                <a:uFillTx/>
                <a:latin typeface="Calibri" panose="020F0502020204030204"/>
                <a:ea typeface="+mn-ea"/>
                <a:cs typeface="+mn-cs"/>
              </a:rPr>
              <a:t>FireRisk</a:t>
            </a: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 A Web Platform for next day fire forecasting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Stella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Girtsou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PhD Candidate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Alex </a:t>
            </a:r>
            <a:r>
              <a:rPr kumimoji="0" lang="en-GB" sz="1600" b="0" i="0" u="none" strike="noStrike" kern="1200" cap="none" spc="0" normalizeH="0" baseline="0" noProof="0" dirty="0" err="1">
                <a:ln>
                  <a:noFill/>
                </a:ln>
                <a:solidFill>
                  <a:prstClr val="black"/>
                </a:solidFill>
                <a:effectLst/>
                <a:uLnTx/>
                <a:uFillTx/>
                <a:latin typeface="Open Sans" panose="020B0606030504020204" pitchFamily="34" charset="0"/>
                <a:ea typeface="+mn-ea"/>
                <a:cs typeface="+mn-cs"/>
              </a:rPr>
              <a:t>Apostolakis</a:t>
            </a:r>
            <a: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t>
            </a:r>
            <a:r>
              <a:rPr kumimoji="0" lang="en-GB" sz="1600" b="0" i="0" u="none" strike="noStrike" kern="1200" cap="none" spc="0" normalizeH="0" baseline="0" noProof="0" dirty="0" err="1">
                <a:ln>
                  <a:noFill/>
                </a:ln>
                <a:solidFill>
                  <a:prstClr val="black"/>
                </a:solidFill>
                <a:effectLst/>
                <a:uLnTx/>
                <a:uFillTx/>
                <a:latin typeface="Open Sans" panose="020B0606030504020204" pitchFamily="34" charset="0"/>
                <a:ea typeface="+mn-ea"/>
                <a:cs typeface="+mn-cs"/>
              </a:rPr>
              <a:t>Giorgos</a:t>
            </a:r>
            <a: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Giannopoulos, Harris </a:t>
            </a:r>
            <a:r>
              <a:rPr kumimoji="0" lang="en-GB" sz="1600" b="0" i="0" u="none" strike="noStrike" kern="1200" cap="none" spc="0" normalizeH="0" baseline="0" noProof="0" dirty="0" err="1">
                <a:ln>
                  <a:noFill/>
                </a:ln>
                <a:solidFill>
                  <a:prstClr val="black"/>
                </a:solidFill>
                <a:effectLst/>
                <a:uLnTx/>
                <a:uFillTx/>
                <a:latin typeface="Open Sans" panose="020B0606030504020204" pitchFamily="34" charset="0"/>
                <a:ea typeface="+mn-ea"/>
                <a:cs typeface="+mn-cs"/>
              </a:rPr>
              <a:t>Kontoes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1" y="6276974"/>
            <a:ext cx="2464904" cy="58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0" y="6405904"/>
            <a:ext cx="4220755" cy="32316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EGU23 Vienna, Austria 27/04/2023</a:t>
            </a:r>
          </a:p>
        </p:txBody>
      </p:sp>
      <p:grpSp>
        <p:nvGrpSpPr>
          <p:cNvPr id="4" name="Group 3">
            <a:extLst>
              <a:ext uri="{FF2B5EF4-FFF2-40B4-BE49-F238E27FC236}">
                <a16:creationId xmlns:a16="http://schemas.microsoft.com/office/drawing/2014/main" id="{A89ED501-3E01-493A-6E8C-B73D2104C078}"/>
              </a:ext>
            </a:extLst>
          </p:cNvPr>
          <p:cNvGrpSpPr/>
          <p:nvPr/>
        </p:nvGrpSpPr>
        <p:grpSpPr>
          <a:xfrm>
            <a:off x="5730494" y="6148147"/>
            <a:ext cx="6461506" cy="609673"/>
            <a:chOff x="5730494" y="6148147"/>
            <a:chExt cx="6461506" cy="609673"/>
          </a:xfrm>
        </p:grpSpPr>
        <p:pic>
          <p:nvPicPr>
            <p:cNvPr id="12" name="Picture 2" descr="https://lh4.googleusercontent.com/1FcLtB0SjtTiF1qr50tkZhuj0-TK4FK70VtdknchnGqvNGxsZw1ueni4ZPEPwqJdEia93ACt5XwcToQs9DMkikfiowiYUiZF3lNqMTziYr71YiwtCma6QlLjg-WfvnEcPDJn2KobReapdztmGVCtOY0ChWjvTspzKkrbjEX6urxm5saiftGYdjkw09F0K88"/>
            <p:cNvPicPr>
              <a:picLocks noChangeAspect="1" noChangeArrowheads="1"/>
            </p:cNvPicPr>
            <p:nvPr/>
          </p:nvPicPr>
          <p:blipFill rotWithShape="1">
            <a:blip r:embed="rId3">
              <a:extLst>
                <a:ext uri="{28A0092B-C50C-407E-A947-70E740481C1C}">
                  <a14:useLocalDpi xmlns:a14="http://schemas.microsoft.com/office/drawing/2010/main" val="0"/>
                </a:ext>
              </a:extLst>
            </a:blip>
            <a:srcRect r="61420"/>
            <a:stretch/>
          </p:blipFill>
          <p:spPr bwMode="auto">
            <a:xfrm>
              <a:off x="5730494" y="6148147"/>
              <a:ext cx="2035819" cy="5810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GU General Assembly 2023 - Unisense">
              <a:extLst>
                <a:ext uri="{FF2B5EF4-FFF2-40B4-BE49-F238E27FC236}">
                  <a16:creationId xmlns:a16="http://schemas.microsoft.com/office/drawing/2014/main" id="{5D5C0875-484F-C814-C74F-F881BBCF2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6796" y="6148147"/>
              <a:ext cx="1055204" cy="6096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EED5F1-7CD1-EF60-0D0C-FEF8B4A239C6}"/>
                </a:ext>
              </a:extLst>
            </p:cNvPr>
            <p:cNvPicPr>
              <a:picLocks noChangeAspect="1"/>
            </p:cNvPicPr>
            <p:nvPr/>
          </p:nvPicPr>
          <p:blipFill>
            <a:blip r:embed="rId5">
              <a:extLst>
                <a:ext uri="{28A0092B-C50C-407E-A947-70E740481C1C}">
                  <a14:useLocalDpi xmlns:a14="http://schemas.microsoft.com/office/drawing/2010/main" val="0"/>
                </a:ext>
              </a:extLst>
            </a:blip>
            <a:srcRect l="5028" t="6876" r="4022" b="12892"/>
            <a:stretch>
              <a:fillRect/>
            </a:stretch>
          </p:blipFill>
          <p:spPr bwMode="auto">
            <a:xfrm>
              <a:off x="8660213" y="6215443"/>
              <a:ext cx="897904" cy="463358"/>
            </a:xfrm>
            <a:prstGeom prst="rect">
              <a:avLst/>
            </a:prstGeom>
            <a:noFill/>
            <a:ln>
              <a:noFill/>
            </a:ln>
            <a:effectLst/>
          </p:spPr>
        </p:pic>
        <p:pic>
          <p:nvPicPr>
            <p:cNvPr id="3" name="Picture 2">
              <a:extLst>
                <a:ext uri="{FF2B5EF4-FFF2-40B4-BE49-F238E27FC236}">
                  <a16:creationId xmlns:a16="http://schemas.microsoft.com/office/drawing/2014/main" id="{DC388B23-D750-00B1-35E2-A51FCBC86C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4181" y="6215443"/>
              <a:ext cx="597554" cy="512055"/>
            </a:xfrm>
            <a:prstGeom prst="rect">
              <a:avLst/>
            </a:prstGeom>
            <a:noFill/>
            <a:ln>
              <a:noFill/>
            </a:ln>
            <a:effectLst/>
          </p:spPr>
        </p:pic>
        <p:pic>
          <p:nvPicPr>
            <p:cNvPr id="6" name="Picture 5">
              <a:extLst>
                <a:ext uri="{FF2B5EF4-FFF2-40B4-BE49-F238E27FC236}">
                  <a16:creationId xmlns:a16="http://schemas.microsoft.com/office/drawing/2014/main" id="{2F043A28-B803-02CC-EDAB-678AB10DD3D6}"/>
                </a:ext>
              </a:extLst>
            </p:cNvPr>
            <p:cNvPicPr>
              <a:picLocks noChangeAspect="1"/>
            </p:cNvPicPr>
            <p:nvPr/>
          </p:nvPicPr>
          <p:blipFill>
            <a:blip r:embed="rId7" cstate="print">
              <a:extLst>
                <a:ext uri="{28A0092B-C50C-407E-A947-70E740481C1C}">
                  <a14:useLocalDpi xmlns:a14="http://schemas.microsoft.com/office/drawing/2010/main" val="0"/>
                </a:ext>
              </a:extLst>
            </a:blip>
            <a:srcRect l="569" r="569"/>
            <a:stretch>
              <a:fillRect/>
            </a:stretch>
          </p:blipFill>
          <p:spPr bwMode="auto">
            <a:xfrm>
              <a:off x="9562260" y="6254878"/>
              <a:ext cx="845198" cy="367563"/>
            </a:xfrm>
            <a:prstGeom prst="rect">
              <a:avLst/>
            </a:prstGeom>
            <a:noFill/>
            <a:ln>
              <a:noFill/>
            </a:ln>
            <a:effectLst/>
          </p:spPr>
        </p:pic>
        <p:pic>
          <p:nvPicPr>
            <p:cNvPr id="7" name="Picture 6">
              <a:extLst>
                <a:ext uri="{FF2B5EF4-FFF2-40B4-BE49-F238E27FC236}">
                  <a16:creationId xmlns:a16="http://schemas.microsoft.com/office/drawing/2014/main" id="{DD5C8018-1B83-23E0-14C2-02620061C2F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84042" y="6244050"/>
              <a:ext cx="597555" cy="415446"/>
            </a:xfrm>
            <a:prstGeom prst="rect">
              <a:avLst/>
            </a:prstGeom>
            <a:noFill/>
            <a:ln>
              <a:noFill/>
            </a:ln>
            <a:effectLst/>
          </p:spPr>
        </p:pic>
      </p:grpSp>
      <p:sp>
        <p:nvSpPr>
          <p:cNvPr id="10" name="TextBox 9">
            <a:extLst>
              <a:ext uri="{FF2B5EF4-FFF2-40B4-BE49-F238E27FC236}">
                <a16:creationId xmlns:a16="http://schemas.microsoft.com/office/drawing/2014/main" id="{93F67697-EBDF-E4F2-2788-F5A518718B1E}"/>
              </a:ext>
            </a:extLst>
          </p:cNvPr>
          <p:cNvSpPr txBox="1"/>
          <p:nvPr/>
        </p:nvSpPr>
        <p:spPr>
          <a:xfrm>
            <a:off x="8547668" y="6617472"/>
            <a:ext cx="31854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*Co-funded by Greece and the European Union</a:t>
            </a:r>
            <a:endParaRPr kumimoji="0" lang="en-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Qr code&#10;&#10;Description automatically generated">
            <a:extLst>
              <a:ext uri="{FF2B5EF4-FFF2-40B4-BE49-F238E27FC236}">
                <a16:creationId xmlns:a16="http://schemas.microsoft.com/office/drawing/2014/main" id="{B48FEBBD-72B3-A793-6058-D3400CA7D4FA}"/>
              </a:ext>
            </a:extLst>
          </p:cNvPr>
          <p:cNvPicPr>
            <a:picLocks noChangeAspect="1"/>
          </p:cNvPicPr>
          <p:nvPr/>
        </p:nvPicPr>
        <p:blipFill>
          <a:blip r:embed="rId9"/>
          <a:stretch>
            <a:fillRect/>
          </a:stretch>
        </p:blipFill>
        <p:spPr>
          <a:xfrm>
            <a:off x="-3834" y="5374295"/>
            <a:ext cx="769954" cy="769954"/>
          </a:xfrm>
          <a:prstGeom prst="rect">
            <a:avLst/>
          </a:prstGeom>
        </p:spPr>
      </p:pic>
    </p:spTree>
    <p:extLst>
      <p:ext uri="{BB962C8B-B14F-4D97-AF65-F5344CB8AC3E}">
        <p14:creationId xmlns:p14="http://schemas.microsoft.com/office/powerpoint/2010/main" val="124621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p:nvPr/>
        </p:nvSpPr>
        <p:spPr>
          <a:xfrm>
            <a:off x="966587" y="1626944"/>
            <a:ext cx="5912619" cy="605294"/>
          </a:xfrm>
          <a:prstGeom prst="rect">
            <a:avLst/>
          </a:prstGeom>
          <a:solidFill>
            <a:srgbClr val="EF8600"/>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Helvetica Neue"/>
                <a:ea typeface="Helvetica Neue"/>
                <a:cs typeface="Helvetica Neue"/>
                <a:sym typeface="Helvetica Neue"/>
              </a:rPr>
              <a:t>Classifier may become "too successful" when shuffling instances to produce train-validation sets</a:t>
            </a:r>
            <a:endParaRPr sz="1800" b="0" i="0" u="none" strike="noStrike" cap="none">
              <a:solidFill>
                <a:srgbClr val="000000"/>
              </a:solidFill>
              <a:latin typeface="Arial"/>
              <a:ea typeface="Arial"/>
              <a:cs typeface="Arial"/>
              <a:sym typeface="Arial"/>
            </a:endParaRPr>
          </a:p>
        </p:txBody>
      </p:sp>
      <p:grpSp>
        <p:nvGrpSpPr>
          <p:cNvPr id="322" name="Google Shape;322;p37"/>
          <p:cNvGrpSpPr/>
          <p:nvPr/>
        </p:nvGrpSpPr>
        <p:grpSpPr>
          <a:xfrm>
            <a:off x="966584" y="2733212"/>
            <a:ext cx="5589045" cy="3921197"/>
            <a:chOff x="0" y="0"/>
            <a:chExt cx="11178089" cy="7842391"/>
          </a:xfrm>
        </p:grpSpPr>
        <p:pic>
          <p:nvPicPr>
            <p:cNvPr id="323" name="Google Shape;323;p37" descr="Screenshot 2020-09-28 at 5.16.04 PM.png"/>
            <p:cNvPicPr preferRelativeResize="0"/>
            <p:nvPr/>
          </p:nvPicPr>
          <p:blipFill rotWithShape="1">
            <a:blip r:embed="rId3">
              <a:alphaModFix/>
            </a:blip>
            <a:srcRect/>
            <a:stretch/>
          </p:blipFill>
          <p:spPr>
            <a:xfrm>
              <a:off x="0" y="0"/>
              <a:ext cx="9791700" cy="6692900"/>
            </a:xfrm>
            <a:prstGeom prst="rect">
              <a:avLst/>
            </a:prstGeom>
            <a:noFill/>
            <a:ln>
              <a:noFill/>
            </a:ln>
          </p:spPr>
        </p:pic>
        <p:grpSp>
          <p:nvGrpSpPr>
            <p:cNvPr id="324" name="Google Shape;324;p37"/>
            <p:cNvGrpSpPr/>
            <p:nvPr/>
          </p:nvGrpSpPr>
          <p:grpSpPr>
            <a:xfrm>
              <a:off x="2031" y="7095979"/>
              <a:ext cx="11176058" cy="746412"/>
              <a:chOff x="-9923762" y="3097479"/>
              <a:chExt cx="11176053" cy="746412"/>
            </a:xfrm>
          </p:grpSpPr>
          <p:sp>
            <p:nvSpPr>
              <p:cNvPr id="325" name="Google Shape;325;p37"/>
              <p:cNvSpPr txBox="1"/>
              <p:nvPr/>
            </p:nvSpPr>
            <p:spPr>
              <a:xfrm>
                <a:off x="-8880815" y="3171919"/>
                <a:ext cx="2855064" cy="595034"/>
              </a:xfrm>
              <a:prstGeom prst="rect">
                <a:avLst/>
              </a:prstGeom>
              <a:solidFill>
                <a:srgbClr val="EBEA32"/>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ERA5Land cell</a:t>
                </a:r>
                <a:endParaRPr sz="1400" b="0" i="0" u="none" strike="noStrike" cap="none">
                  <a:solidFill>
                    <a:srgbClr val="000000"/>
                  </a:solidFill>
                  <a:latin typeface="Arial"/>
                  <a:ea typeface="Arial"/>
                  <a:cs typeface="Arial"/>
                  <a:sym typeface="Arial"/>
                </a:endParaRPr>
              </a:p>
            </p:txBody>
          </p:sp>
          <p:sp>
            <p:nvSpPr>
              <p:cNvPr id="326" name="Google Shape;326;p37"/>
              <p:cNvSpPr/>
              <p:nvPr/>
            </p:nvSpPr>
            <p:spPr>
              <a:xfrm>
                <a:off x="-9923762" y="3122341"/>
                <a:ext cx="696866" cy="694192"/>
              </a:xfrm>
              <a:prstGeom prst="rect">
                <a:avLst/>
              </a:prstGeom>
              <a:noFill/>
              <a:ln w="76200" cap="flat" cmpd="sng">
                <a:solidFill>
                  <a:srgbClr val="EBEA3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27" name="Google Shape;327;p37"/>
              <p:cNvSpPr/>
              <p:nvPr/>
            </p:nvSpPr>
            <p:spPr>
              <a:xfrm>
                <a:off x="-5761460" y="3145389"/>
                <a:ext cx="698500" cy="698502"/>
              </a:xfrm>
              <a:prstGeom prst="rect">
                <a:avLst/>
              </a:prstGeom>
              <a:noFill/>
              <a:ln w="38100" cap="flat" cmpd="sng">
                <a:solidFill>
                  <a:srgbClr val="0000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28" name="Google Shape;328;p37"/>
              <p:cNvSpPr txBox="1"/>
              <p:nvPr/>
            </p:nvSpPr>
            <p:spPr>
              <a:xfrm>
                <a:off x="-4766467" y="3197125"/>
                <a:ext cx="2952601" cy="595034"/>
              </a:xfrm>
              <a:prstGeom prst="rect">
                <a:avLst/>
              </a:prstGeom>
              <a:solidFill>
                <a:srgbClr val="000000"/>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Grid 500x500m</a:t>
                </a:r>
                <a:endParaRPr sz="1400" b="0" i="0" u="none" strike="noStrike" cap="none">
                  <a:solidFill>
                    <a:srgbClr val="000000"/>
                  </a:solidFill>
                  <a:latin typeface="Arial"/>
                  <a:ea typeface="Arial"/>
                  <a:cs typeface="Arial"/>
                  <a:sym typeface="Arial"/>
                </a:endParaRPr>
              </a:p>
            </p:txBody>
          </p:sp>
          <p:sp>
            <p:nvSpPr>
              <p:cNvPr id="329" name="Google Shape;329;p37"/>
              <p:cNvSpPr/>
              <p:nvPr/>
            </p:nvSpPr>
            <p:spPr>
              <a:xfrm>
                <a:off x="-1579756" y="3097479"/>
                <a:ext cx="698500" cy="698502"/>
              </a:xfrm>
              <a:prstGeom prst="rect">
                <a:avLst/>
              </a:prstGeom>
              <a:solidFill>
                <a:srgbClr val="EB220C"/>
              </a:solidFill>
              <a:ln w="12700" cap="flat" cmpd="sng">
                <a:solidFill>
                  <a:srgbClr val="0000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30" name="Google Shape;330;p37"/>
              <p:cNvSpPr txBox="1"/>
              <p:nvPr/>
            </p:nvSpPr>
            <p:spPr>
              <a:xfrm>
                <a:off x="-534346" y="3185162"/>
                <a:ext cx="1786637" cy="595033"/>
              </a:xfrm>
              <a:prstGeom prst="rect">
                <a:avLst/>
              </a:prstGeom>
              <a:solidFill>
                <a:srgbClr val="EB220C"/>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Fire cells</a:t>
                </a:r>
                <a:endParaRPr sz="1400" b="0" i="0" u="none" strike="noStrike" cap="none">
                  <a:solidFill>
                    <a:srgbClr val="000000"/>
                  </a:solidFill>
                  <a:latin typeface="Arial"/>
                  <a:ea typeface="Arial"/>
                  <a:cs typeface="Arial"/>
                  <a:sym typeface="Arial"/>
                </a:endParaRPr>
              </a:p>
            </p:txBody>
          </p:sp>
        </p:grpSp>
      </p:grpSp>
      <p:sp>
        <p:nvSpPr>
          <p:cNvPr id="331" name="Google Shape;331;p37"/>
          <p:cNvSpPr/>
          <p:nvPr/>
        </p:nvSpPr>
        <p:spPr>
          <a:xfrm>
            <a:off x="4336057" y="911585"/>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sp>
        <p:nvSpPr>
          <p:cNvPr id="332" name="Google Shape;332;p37"/>
          <p:cNvSpPr/>
          <p:nvPr/>
        </p:nvSpPr>
        <p:spPr>
          <a:xfrm>
            <a:off x="5986114" y="3542138"/>
            <a:ext cx="1310268" cy="473926"/>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Training Set</a:t>
            </a:r>
            <a:endParaRPr sz="1400" b="0" i="0" u="none" strike="noStrike" cap="none">
              <a:solidFill>
                <a:schemeClr val="lt1"/>
              </a:solidFill>
              <a:latin typeface="Arial"/>
              <a:ea typeface="Arial"/>
              <a:cs typeface="Arial"/>
              <a:sym typeface="Arial"/>
            </a:endParaRPr>
          </a:p>
        </p:txBody>
      </p:sp>
      <p:cxnSp>
        <p:nvCxnSpPr>
          <p:cNvPr id="333" name="Google Shape;333;p37"/>
          <p:cNvCxnSpPr/>
          <p:nvPr/>
        </p:nvCxnSpPr>
        <p:spPr>
          <a:xfrm rot="10800000">
            <a:off x="3507990" y="3718235"/>
            <a:ext cx="2624252" cy="86887"/>
          </a:xfrm>
          <a:prstGeom prst="straightConnector1">
            <a:avLst/>
          </a:prstGeom>
          <a:noFill/>
          <a:ln w="28575" cap="flat" cmpd="sng">
            <a:solidFill>
              <a:schemeClr val="accent4"/>
            </a:solidFill>
            <a:prstDash val="solid"/>
            <a:round/>
            <a:headEnd type="none" w="sm" len="sm"/>
            <a:tailEnd type="triangle" w="med" len="med"/>
          </a:ln>
        </p:spPr>
      </p:cxnSp>
      <p:sp>
        <p:nvSpPr>
          <p:cNvPr id="334" name="Google Shape;334;p37"/>
          <p:cNvSpPr/>
          <p:nvPr/>
        </p:nvSpPr>
        <p:spPr>
          <a:xfrm>
            <a:off x="5986114" y="4118284"/>
            <a:ext cx="1310268" cy="473926"/>
          </a:xfrm>
          <a:prstGeom prst="roundRect">
            <a:avLst>
              <a:gd name="adj" fmla="val 16667"/>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Validation Set</a:t>
            </a:r>
            <a:endParaRPr sz="1400" b="0" i="0" u="none" strike="noStrike" cap="none">
              <a:solidFill>
                <a:schemeClr val="lt1"/>
              </a:solidFill>
              <a:latin typeface="Arial"/>
              <a:ea typeface="Arial"/>
              <a:cs typeface="Arial"/>
              <a:sym typeface="Arial"/>
            </a:endParaRPr>
          </a:p>
        </p:txBody>
      </p:sp>
      <p:cxnSp>
        <p:nvCxnSpPr>
          <p:cNvPr id="335" name="Google Shape;335;p37"/>
          <p:cNvCxnSpPr/>
          <p:nvPr/>
        </p:nvCxnSpPr>
        <p:spPr>
          <a:xfrm rot="10800000">
            <a:off x="3554452" y="3885503"/>
            <a:ext cx="2456985" cy="458595"/>
          </a:xfrm>
          <a:prstGeom prst="straightConnector1">
            <a:avLst/>
          </a:prstGeom>
          <a:noFill/>
          <a:ln w="28575" cap="flat" cmpd="sng">
            <a:solidFill>
              <a:srgbClr val="92D050"/>
            </a:solidFill>
            <a:prstDash val="solid"/>
            <a:round/>
            <a:headEnd type="none" w="sm" len="sm"/>
            <a:tailEnd type="triangle" w="med" len="med"/>
          </a:ln>
        </p:spPr>
      </p:cxnSp>
      <p:sp>
        <p:nvSpPr>
          <p:cNvPr id="336" name="Google Shape;336;p37"/>
          <p:cNvSpPr/>
          <p:nvPr/>
        </p:nvSpPr>
        <p:spPr>
          <a:xfrm flipH="1">
            <a:off x="7571678" y="3761679"/>
            <a:ext cx="3847170" cy="2778510"/>
          </a:xfrm>
          <a:prstGeom prst="rightArrowCallout">
            <a:avLst>
              <a:gd name="adj1" fmla="val 25000"/>
              <a:gd name="adj2" fmla="val 25000"/>
              <a:gd name="adj3" fmla="val 25000"/>
              <a:gd name="adj4" fmla="val 64977"/>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When shuffling, cells from the same fire event with almost same feature vectors may participate both in training and validation set, causing data leakage</a:t>
            </a:r>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C45FCA87-1AFF-1AB4-270B-72112DD70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8" descr="Screenshot 2020-09-28 at 5.16.04 PM.png"/>
          <p:cNvPicPr preferRelativeResize="0"/>
          <p:nvPr/>
        </p:nvPicPr>
        <p:blipFill rotWithShape="1">
          <a:blip r:embed="rId3">
            <a:alphaModFix/>
          </a:blip>
          <a:srcRect/>
          <a:stretch/>
        </p:blipFill>
        <p:spPr>
          <a:xfrm>
            <a:off x="3438438" y="2649577"/>
            <a:ext cx="4895850" cy="3346451"/>
          </a:xfrm>
          <a:prstGeom prst="rect">
            <a:avLst/>
          </a:prstGeom>
          <a:noFill/>
          <a:ln>
            <a:noFill/>
          </a:ln>
        </p:spPr>
      </p:pic>
      <p:grpSp>
        <p:nvGrpSpPr>
          <p:cNvPr id="342" name="Google Shape;342;p38"/>
          <p:cNvGrpSpPr/>
          <p:nvPr/>
        </p:nvGrpSpPr>
        <p:grpSpPr>
          <a:xfrm>
            <a:off x="2751796" y="6178983"/>
            <a:ext cx="5588029" cy="373206"/>
            <a:chOff x="-9923762" y="3097479"/>
            <a:chExt cx="11176053" cy="746412"/>
          </a:xfrm>
        </p:grpSpPr>
        <p:sp>
          <p:nvSpPr>
            <p:cNvPr id="343" name="Google Shape;343;p38"/>
            <p:cNvSpPr txBox="1"/>
            <p:nvPr/>
          </p:nvSpPr>
          <p:spPr>
            <a:xfrm>
              <a:off x="-8880815" y="3171919"/>
              <a:ext cx="2855064" cy="595034"/>
            </a:xfrm>
            <a:prstGeom prst="rect">
              <a:avLst/>
            </a:prstGeom>
            <a:solidFill>
              <a:srgbClr val="EBEA32"/>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ERA5Land cell</a:t>
              </a:r>
              <a:endParaRPr sz="1400" b="0" i="0" u="none" strike="noStrike" cap="none">
                <a:solidFill>
                  <a:srgbClr val="000000"/>
                </a:solidFill>
                <a:latin typeface="Arial"/>
                <a:ea typeface="Arial"/>
                <a:cs typeface="Arial"/>
                <a:sym typeface="Arial"/>
              </a:endParaRPr>
            </a:p>
          </p:txBody>
        </p:sp>
        <p:sp>
          <p:nvSpPr>
            <p:cNvPr id="344" name="Google Shape;344;p38"/>
            <p:cNvSpPr/>
            <p:nvPr/>
          </p:nvSpPr>
          <p:spPr>
            <a:xfrm>
              <a:off x="-9923762" y="3122341"/>
              <a:ext cx="696866" cy="694192"/>
            </a:xfrm>
            <a:prstGeom prst="rect">
              <a:avLst/>
            </a:prstGeom>
            <a:noFill/>
            <a:ln w="76200" cap="flat" cmpd="sng">
              <a:solidFill>
                <a:srgbClr val="EBEA3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45" name="Google Shape;345;p38"/>
            <p:cNvSpPr/>
            <p:nvPr/>
          </p:nvSpPr>
          <p:spPr>
            <a:xfrm>
              <a:off x="-5761460" y="3145389"/>
              <a:ext cx="698500" cy="698502"/>
            </a:xfrm>
            <a:prstGeom prst="rect">
              <a:avLst/>
            </a:prstGeom>
            <a:noFill/>
            <a:ln w="38100" cap="flat" cmpd="sng">
              <a:solidFill>
                <a:srgbClr val="0000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46" name="Google Shape;346;p38"/>
            <p:cNvSpPr txBox="1"/>
            <p:nvPr/>
          </p:nvSpPr>
          <p:spPr>
            <a:xfrm>
              <a:off x="-4766467" y="3197125"/>
              <a:ext cx="2952601" cy="595034"/>
            </a:xfrm>
            <a:prstGeom prst="rect">
              <a:avLst/>
            </a:prstGeom>
            <a:solidFill>
              <a:srgbClr val="000000"/>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Grid 500x500m</a:t>
              </a:r>
              <a:endParaRPr sz="1400" b="0" i="0" u="none" strike="noStrike" cap="none">
                <a:solidFill>
                  <a:srgbClr val="000000"/>
                </a:solidFill>
                <a:latin typeface="Arial"/>
                <a:ea typeface="Arial"/>
                <a:cs typeface="Arial"/>
                <a:sym typeface="Arial"/>
              </a:endParaRPr>
            </a:p>
          </p:txBody>
        </p:sp>
        <p:sp>
          <p:nvSpPr>
            <p:cNvPr id="347" name="Google Shape;347;p38"/>
            <p:cNvSpPr/>
            <p:nvPr/>
          </p:nvSpPr>
          <p:spPr>
            <a:xfrm>
              <a:off x="-1579756" y="3097479"/>
              <a:ext cx="698500" cy="698502"/>
            </a:xfrm>
            <a:prstGeom prst="rect">
              <a:avLst/>
            </a:prstGeom>
            <a:solidFill>
              <a:srgbClr val="EB220C"/>
            </a:solidFill>
            <a:ln w="12700" cap="flat" cmpd="sng">
              <a:solidFill>
                <a:srgbClr val="0000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500" b="1" i="0" u="none" strike="noStrike" cap="none">
                <a:solidFill>
                  <a:srgbClr val="000000"/>
                </a:solidFill>
                <a:latin typeface="Helvetica Neue"/>
                <a:ea typeface="Helvetica Neue"/>
                <a:cs typeface="Helvetica Neue"/>
                <a:sym typeface="Helvetica Neue"/>
              </a:endParaRPr>
            </a:p>
          </p:txBody>
        </p:sp>
        <p:sp>
          <p:nvSpPr>
            <p:cNvPr id="348" name="Google Shape;348;p38"/>
            <p:cNvSpPr txBox="1"/>
            <p:nvPr/>
          </p:nvSpPr>
          <p:spPr>
            <a:xfrm>
              <a:off x="-534346" y="3185162"/>
              <a:ext cx="1786637" cy="595033"/>
            </a:xfrm>
            <a:prstGeom prst="rect">
              <a:avLst/>
            </a:prstGeom>
            <a:solidFill>
              <a:srgbClr val="EB220C"/>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Helvetica Neue"/>
                  <a:ea typeface="Helvetica Neue"/>
                  <a:cs typeface="Helvetica Neue"/>
                  <a:sym typeface="Helvetica Neue"/>
                </a:rPr>
                <a:t>Fire cells</a:t>
              </a:r>
              <a:endParaRPr sz="1400" b="0" i="0" u="none" strike="noStrike" cap="none">
                <a:solidFill>
                  <a:srgbClr val="000000"/>
                </a:solidFill>
                <a:latin typeface="Arial"/>
                <a:ea typeface="Arial"/>
                <a:cs typeface="Arial"/>
                <a:sym typeface="Arial"/>
              </a:endParaRPr>
            </a:p>
          </p:txBody>
        </p:sp>
      </p:grpSp>
      <p:sp>
        <p:nvSpPr>
          <p:cNvPr id="349" name="Google Shape;349;p38"/>
          <p:cNvSpPr/>
          <p:nvPr/>
        </p:nvSpPr>
        <p:spPr>
          <a:xfrm>
            <a:off x="4336057" y="911585"/>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sp>
        <p:nvSpPr>
          <p:cNvPr id="350" name="Google Shape;350;p38"/>
          <p:cNvSpPr/>
          <p:nvPr/>
        </p:nvSpPr>
        <p:spPr>
          <a:xfrm>
            <a:off x="1953090" y="3031040"/>
            <a:ext cx="1310268" cy="473926"/>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Fire Cell</a:t>
            </a:r>
            <a:endParaRPr/>
          </a:p>
        </p:txBody>
      </p:sp>
      <p:cxnSp>
        <p:nvCxnSpPr>
          <p:cNvPr id="351" name="Google Shape;351;p38"/>
          <p:cNvCxnSpPr/>
          <p:nvPr/>
        </p:nvCxnSpPr>
        <p:spPr>
          <a:xfrm>
            <a:off x="3130706" y="3433414"/>
            <a:ext cx="646772" cy="24626"/>
          </a:xfrm>
          <a:prstGeom prst="straightConnector1">
            <a:avLst/>
          </a:prstGeom>
          <a:noFill/>
          <a:ln w="28575" cap="flat" cmpd="sng">
            <a:solidFill>
              <a:schemeClr val="accent4"/>
            </a:solidFill>
            <a:prstDash val="solid"/>
            <a:round/>
            <a:headEnd type="none" w="sm" len="sm"/>
            <a:tailEnd type="triangle" w="med" len="med"/>
          </a:ln>
        </p:spPr>
      </p:cxnSp>
      <p:sp>
        <p:nvSpPr>
          <p:cNvPr id="352" name="Google Shape;352;p38"/>
          <p:cNvSpPr/>
          <p:nvPr/>
        </p:nvSpPr>
        <p:spPr>
          <a:xfrm>
            <a:off x="1953090" y="3681528"/>
            <a:ext cx="1310268" cy="473926"/>
          </a:xfrm>
          <a:prstGeom prst="roundRect">
            <a:avLst>
              <a:gd name="adj" fmla="val 16667"/>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No fire Cell</a:t>
            </a:r>
            <a:endParaRPr/>
          </a:p>
        </p:txBody>
      </p:sp>
      <p:cxnSp>
        <p:nvCxnSpPr>
          <p:cNvPr id="353" name="Google Shape;353;p38"/>
          <p:cNvCxnSpPr/>
          <p:nvPr/>
        </p:nvCxnSpPr>
        <p:spPr>
          <a:xfrm rot="10800000" flipH="1">
            <a:off x="3232924" y="3634601"/>
            <a:ext cx="442332" cy="328497"/>
          </a:xfrm>
          <a:prstGeom prst="straightConnector1">
            <a:avLst/>
          </a:prstGeom>
          <a:noFill/>
          <a:ln w="28575" cap="flat" cmpd="sng">
            <a:solidFill>
              <a:srgbClr val="0070C0"/>
            </a:solidFill>
            <a:prstDash val="solid"/>
            <a:round/>
            <a:headEnd type="none" w="sm" len="sm"/>
            <a:tailEnd type="triangle" w="med" len="med"/>
          </a:ln>
        </p:spPr>
      </p:cxnSp>
      <p:sp>
        <p:nvSpPr>
          <p:cNvPr id="354" name="Google Shape;354;p38"/>
          <p:cNvSpPr/>
          <p:nvPr/>
        </p:nvSpPr>
        <p:spPr>
          <a:xfrm>
            <a:off x="1912434" y="1503556"/>
            <a:ext cx="8363413" cy="910682"/>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Non-fire cells may  have a very similar feature vector with fire cell</a:t>
            </a:r>
            <a:endParaRPr sz="1800" b="0" i="0" u="none" strike="noStrike" cap="none">
              <a:solidFill>
                <a:schemeClr val="lt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9FCA5EAB-0307-8855-AC06-EE76541F3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9"/>
          <p:cNvSpPr/>
          <p:nvPr/>
        </p:nvSpPr>
        <p:spPr>
          <a:xfrm>
            <a:off x="4336057" y="911585"/>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sp>
        <p:nvSpPr>
          <p:cNvPr id="360" name="Google Shape;360;p39"/>
          <p:cNvSpPr/>
          <p:nvPr/>
        </p:nvSpPr>
        <p:spPr>
          <a:xfrm>
            <a:off x="7583132" y="1990881"/>
            <a:ext cx="3933181" cy="1259050"/>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Big data and huge class imbalance</a:t>
            </a:r>
            <a:endParaRPr sz="1400" b="0" i="0" u="none" strike="noStrike" cap="none">
              <a:solidFill>
                <a:schemeClr val="lt1"/>
              </a:solidFill>
              <a:latin typeface="Arial"/>
              <a:ea typeface="Arial"/>
              <a:cs typeface="Arial"/>
              <a:sym typeface="Arial"/>
            </a:endParaRPr>
          </a:p>
        </p:txBody>
      </p:sp>
      <p:pic>
        <p:nvPicPr>
          <p:cNvPr id="361" name="Google Shape;361;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1284594" y="1566709"/>
            <a:ext cx="3468029" cy="3236392"/>
          </a:xfrm>
          <a:prstGeom prst="rect">
            <a:avLst/>
          </a:prstGeom>
          <a:noFill/>
          <a:ln>
            <a:noFill/>
          </a:ln>
        </p:spPr>
      </p:pic>
      <p:pic>
        <p:nvPicPr>
          <p:cNvPr id="362" name="Google Shape;362;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1663218" y="1865588"/>
            <a:ext cx="3468029" cy="3236392"/>
          </a:xfrm>
          <a:prstGeom prst="rect">
            <a:avLst/>
          </a:prstGeom>
          <a:noFill/>
          <a:ln>
            <a:noFill/>
          </a:ln>
        </p:spPr>
      </p:pic>
      <p:pic>
        <p:nvPicPr>
          <p:cNvPr id="363" name="Google Shape;363;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2059561" y="2217629"/>
            <a:ext cx="3468029" cy="3236392"/>
          </a:xfrm>
          <a:prstGeom prst="rect">
            <a:avLst/>
          </a:prstGeom>
          <a:noFill/>
          <a:ln>
            <a:noFill/>
          </a:ln>
        </p:spPr>
      </p:pic>
      <p:pic>
        <p:nvPicPr>
          <p:cNvPr id="364" name="Google Shape;364;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2473625" y="2525366"/>
            <a:ext cx="3468029" cy="3236392"/>
          </a:xfrm>
          <a:prstGeom prst="rect">
            <a:avLst/>
          </a:prstGeom>
          <a:noFill/>
          <a:ln>
            <a:noFill/>
          </a:ln>
        </p:spPr>
      </p:pic>
      <p:pic>
        <p:nvPicPr>
          <p:cNvPr id="365" name="Google Shape;365;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2878829" y="2859689"/>
            <a:ext cx="3468029" cy="3236392"/>
          </a:xfrm>
          <a:prstGeom prst="rect">
            <a:avLst/>
          </a:prstGeom>
          <a:noFill/>
          <a:ln>
            <a:noFill/>
          </a:ln>
        </p:spPr>
      </p:pic>
      <p:pic>
        <p:nvPicPr>
          <p:cNvPr id="366" name="Google Shape;366;p39"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3328335" y="3211731"/>
            <a:ext cx="3468029" cy="3236392"/>
          </a:xfrm>
          <a:prstGeom prst="rect">
            <a:avLst/>
          </a:prstGeom>
          <a:noFill/>
          <a:ln>
            <a:noFill/>
          </a:ln>
        </p:spPr>
      </p:pic>
      <p:sp>
        <p:nvSpPr>
          <p:cNvPr id="367" name="Google Shape;367;p39"/>
          <p:cNvSpPr txBox="1"/>
          <p:nvPr/>
        </p:nvSpPr>
        <p:spPr>
          <a:xfrm>
            <a:off x="763611" y="4796418"/>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11-7-2022</a:t>
            </a:r>
            <a:endParaRPr/>
          </a:p>
        </p:txBody>
      </p:sp>
      <p:sp>
        <p:nvSpPr>
          <p:cNvPr id="368" name="Google Shape;368;p39"/>
          <p:cNvSpPr txBox="1"/>
          <p:nvPr/>
        </p:nvSpPr>
        <p:spPr>
          <a:xfrm>
            <a:off x="1195396" y="5139599"/>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12-7-2022</a:t>
            </a:r>
            <a:endParaRPr/>
          </a:p>
        </p:txBody>
      </p:sp>
      <p:sp>
        <p:nvSpPr>
          <p:cNvPr id="369" name="Google Shape;369;p39"/>
          <p:cNvSpPr txBox="1"/>
          <p:nvPr/>
        </p:nvSpPr>
        <p:spPr>
          <a:xfrm>
            <a:off x="1662623" y="5482780"/>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13-7-2022</a:t>
            </a:r>
            <a:endParaRPr/>
          </a:p>
        </p:txBody>
      </p:sp>
      <p:sp>
        <p:nvSpPr>
          <p:cNvPr id="370" name="Google Shape;370;p39"/>
          <p:cNvSpPr txBox="1"/>
          <p:nvPr/>
        </p:nvSpPr>
        <p:spPr>
          <a:xfrm>
            <a:off x="1996943" y="5817100"/>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14-7-2022</a:t>
            </a:r>
            <a:endParaRPr sz="1400" b="0" i="0" u="none" strike="noStrike" cap="none">
              <a:solidFill>
                <a:srgbClr val="000000"/>
              </a:solidFill>
              <a:latin typeface="Arial"/>
              <a:ea typeface="Arial"/>
              <a:cs typeface="Arial"/>
              <a:sym typeface="Arial"/>
            </a:endParaRPr>
          </a:p>
        </p:txBody>
      </p:sp>
      <p:sp>
        <p:nvSpPr>
          <p:cNvPr id="371" name="Google Shape;371;p39"/>
          <p:cNvSpPr txBox="1"/>
          <p:nvPr/>
        </p:nvSpPr>
        <p:spPr>
          <a:xfrm>
            <a:off x="2473031" y="6124839"/>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15-7-2022</a:t>
            </a:r>
            <a:endParaRPr/>
          </a:p>
        </p:txBody>
      </p:sp>
      <p:sp>
        <p:nvSpPr>
          <p:cNvPr id="372" name="Google Shape;372;p39"/>
          <p:cNvSpPr txBox="1"/>
          <p:nvPr/>
        </p:nvSpPr>
        <p:spPr>
          <a:xfrm>
            <a:off x="3233519" y="6450300"/>
            <a:ext cx="207412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a:t>
            </a:r>
            <a:endParaRPr/>
          </a:p>
        </p:txBody>
      </p:sp>
      <p:sp>
        <p:nvSpPr>
          <p:cNvPr id="373" name="Google Shape;373;p39"/>
          <p:cNvSpPr txBox="1"/>
          <p:nvPr/>
        </p:nvSpPr>
        <p:spPr>
          <a:xfrm>
            <a:off x="434908" y="4307580"/>
            <a:ext cx="11448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a:t>
            </a:r>
            <a:endParaRPr/>
          </a:p>
        </p:txBody>
      </p:sp>
      <p:sp>
        <p:nvSpPr>
          <p:cNvPr id="374" name="Google Shape;374;p39"/>
          <p:cNvSpPr/>
          <p:nvPr/>
        </p:nvSpPr>
        <p:spPr>
          <a:xfrm>
            <a:off x="7548337" y="3557671"/>
            <a:ext cx="3967974" cy="2323169"/>
          </a:xfrm>
          <a:prstGeom prst="roundRect">
            <a:avLst>
              <a:gd name="adj" fmla="val 16667"/>
            </a:avLst>
          </a:prstGeom>
          <a:solidFill>
            <a:srgbClr val="3A484F"/>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Real world Dataset comprise of ~270000 feature vectors (grid cells) per day. Each vector has 90 parameters (including one-hot). Only 1/100000 is a fire cell</a:t>
            </a:r>
            <a:endParaRPr/>
          </a:p>
        </p:txBody>
      </p:sp>
      <p:pic>
        <p:nvPicPr>
          <p:cNvPr id="2" name="Picture 2" descr="EGU General Assembly 2023 - Unisense">
            <a:extLst>
              <a:ext uri="{FF2B5EF4-FFF2-40B4-BE49-F238E27FC236}">
                <a16:creationId xmlns:a16="http://schemas.microsoft.com/office/drawing/2014/main" id="{A06B2149-FBD7-F982-A8B7-69EAED7D7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0" descr="Chart, box and whisker chart&#10;&#10;Description automatically generated"/>
          <p:cNvPicPr preferRelativeResize="0"/>
          <p:nvPr/>
        </p:nvPicPr>
        <p:blipFill rotWithShape="1">
          <a:blip r:embed="rId3">
            <a:alphaModFix/>
          </a:blip>
          <a:srcRect/>
          <a:stretch/>
        </p:blipFill>
        <p:spPr>
          <a:xfrm>
            <a:off x="3455670" y="1607128"/>
            <a:ext cx="3989832" cy="4693919"/>
          </a:xfrm>
          <a:prstGeom prst="rect">
            <a:avLst/>
          </a:prstGeom>
          <a:noFill/>
          <a:ln>
            <a:noFill/>
          </a:ln>
        </p:spPr>
      </p:pic>
      <p:sp>
        <p:nvSpPr>
          <p:cNvPr id="380" name="Google Shape;380;p10"/>
          <p:cNvSpPr txBox="1">
            <a:spLocks noGrp="1"/>
          </p:cNvSpPr>
          <p:nvPr>
            <p:ph type="body" idx="4294967295"/>
          </p:nvPr>
        </p:nvSpPr>
        <p:spPr>
          <a:xfrm>
            <a:off x="1097280" y="1845733"/>
            <a:ext cx="7309104"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Concept drift</a:t>
            </a:r>
            <a:endParaRPr/>
          </a:p>
          <a:p>
            <a:pPr marL="384048" lvl="1" indent="-30479" algn="l" rtl="0">
              <a:lnSpc>
                <a:spcPct val="90000"/>
              </a:lnSpc>
              <a:spcBef>
                <a:spcPts val="400"/>
              </a:spcBef>
              <a:spcAft>
                <a:spcPts val="0"/>
              </a:spcAft>
              <a:buSzPts val="2400"/>
              <a:buNone/>
            </a:pPr>
            <a:endParaRPr/>
          </a:p>
        </p:txBody>
      </p:sp>
      <p:sp>
        <p:nvSpPr>
          <p:cNvPr id="381" name="Google Shape;381;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13</a:t>
            </a:fld>
            <a:endParaRPr/>
          </a:p>
        </p:txBody>
      </p:sp>
      <p:sp>
        <p:nvSpPr>
          <p:cNvPr id="382" name="Google Shape;382;p10"/>
          <p:cNvSpPr/>
          <p:nvPr/>
        </p:nvSpPr>
        <p:spPr>
          <a:xfrm>
            <a:off x="6382512" y="3907536"/>
            <a:ext cx="377951" cy="664464"/>
          </a:xfrm>
          <a:prstGeom prst="rect">
            <a:avLst/>
          </a:prstGeom>
          <a:noFill/>
          <a:ln w="762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3" name="Google Shape;383;p10" descr="Chart, bar chart&#10;&#10;Description automatically generated"/>
          <p:cNvPicPr preferRelativeResize="0"/>
          <p:nvPr/>
        </p:nvPicPr>
        <p:blipFill rotWithShape="1">
          <a:blip r:embed="rId4">
            <a:alphaModFix/>
          </a:blip>
          <a:srcRect/>
          <a:stretch/>
        </p:blipFill>
        <p:spPr>
          <a:xfrm>
            <a:off x="7222651" y="1607128"/>
            <a:ext cx="3989832" cy="4693920"/>
          </a:xfrm>
          <a:prstGeom prst="rect">
            <a:avLst/>
          </a:prstGeom>
          <a:noFill/>
          <a:ln>
            <a:noFill/>
          </a:ln>
        </p:spPr>
      </p:pic>
      <p:sp>
        <p:nvSpPr>
          <p:cNvPr id="384" name="Google Shape;384;p10"/>
          <p:cNvSpPr/>
          <p:nvPr/>
        </p:nvSpPr>
        <p:spPr>
          <a:xfrm>
            <a:off x="9836433" y="3429000"/>
            <a:ext cx="1008351" cy="702430"/>
          </a:xfrm>
          <a:prstGeom prst="rect">
            <a:avLst/>
          </a:prstGeom>
          <a:noFill/>
          <a:ln w="762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10"/>
          <p:cNvSpPr/>
          <p:nvPr/>
        </p:nvSpPr>
        <p:spPr>
          <a:xfrm>
            <a:off x="4336057" y="911585"/>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DB75A573-2CB8-1FC7-DCC8-15161BA5E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0"/>
          <p:cNvSpPr txBox="1">
            <a:spLocks noGrp="1"/>
          </p:cNvSpPr>
          <p:nvPr>
            <p:ph type="body" idx="4294967295"/>
          </p:nvPr>
        </p:nvSpPr>
        <p:spPr>
          <a:xfrm>
            <a:off x="1097280" y="1845733"/>
            <a:ext cx="7309104" cy="4571395"/>
          </a:xfrm>
          <a:prstGeom prst="rect">
            <a:avLst/>
          </a:prstGeom>
          <a:noFill/>
          <a:ln>
            <a:noFill/>
          </a:ln>
        </p:spPr>
        <p:txBody>
          <a:bodyPr spcFirstLastPara="1" wrap="square" lIns="0" tIns="45700" rIns="0" bIns="45700" anchor="t" anchorCtr="0">
            <a:normAutofit fontScale="92500" lnSpcReduction="10000"/>
          </a:bodyPr>
          <a:lstStyle/>
          <a:p>
            <a:pPr marL="91440" lvl="0" indent="-91440" algn="l" rtl="0">
              <a:lnSpc>
                <a:spcPct val="90000"/>
              </a:lnSpc>
              <a:spcBef>
                <a:spcPts val="0"/>
              </a:spcBef>
              <a:spcAft>
                <a:spcPts val="0"/>
              </a:spcAft>
              <a:buSzPct val="116666"/>
              <a:buFont typeface="Arial"/>
              <a:buChar char="•"/>
            </a:pPr>
            <a:r>
              <a:rPr lang="en-US" sz="2000"/>
              <a:t> Extreme data imbalance</a:t>
            </a:r>
            <a:endParaRPr sz="2000"/>
          </a:p>
          <a:p>
            <a:pPr marL="383540" lvl="1" indent="-182244" algn="l" rtl="0">
              <a:lnSpc>
                <a:spcPct val="90000"/>
              </a:lnSpc>
              <a:spcBef>
                <a:spcPts val="400"/>
              </a:spcBef>
              <a:spcAft>
                <a:spcPts val="0"/>
              </a:spcAft>
              <a:buSzPct val="126315"/>
              <a:buChar char="◦"/>
            </a:pPr>
            <a:r>
              <a:rPr lang="en-US" sz="1600"/>
              <a:t>Ratio of ~1:100K between fire/no-fire cells</a:t>
            </a:r>
            <a:endParaRPr sz="1600"/>
          </a:p>
          <a:p>
            <a:pPr marL="91440" lvl="0" indent="-164464" algn="l" rtl="0">
              <a:lnSpc>
                <a:spcPct val="90000"/>
              </a:lnSpc>
              <a:spcBef>
                <a:spcPts val="1600"/>
              </a:spcBef>
              <a:spcAft>
                <a:spcPts val="0"/>
              </a:spcAft>
              <a:buSzPct val="139999"/>
              <a:buFont typeface="Arial"/>
              <a:buChar char="•"/>
            </a:pPr>
            <a:r>
              <a:rPr lang="en-US"/>
              <a:t> </a:t>
            </a:r>
            <a:r>
              <a:rPr lang="en-US" sz="2000"/>
              <a:t>Large data scale </a:t>
            </a:r>
            <a:endParaRPr sz="2000"/>
          </a:p>
          <a:p>
            <a:pPr marL="383540" lvl="1" indent="-182244" algn="l" rtl="0">
              <a:lnSpc>
                <a:spcPct val="90000"/>
              </a:lnSpc>
              <a:spcBef>
                <a:spcPts val="400"/>
              </a:spcBef>
              <a:spcAft>
                <a:spcPts val="0"/>
              </a:spcAft>
              <a:buSzPct val="126315"/>
              <a:buChar char="◦"/>
            </a:pPr>
            <a:r>
              <a:rPr lang="en-US" sz="1600"/>
              <a:t>Challenging to properly perform model selection</a:t>
            </a:r>
            <a:endParaRPr sz="1600"/>
          </a:p>
          <a:p>
            <a:pPr marL="91440" lvl="0" indent="-164464" algn="l" rtl="0">
              <a:lnSpc>
                <a:spcPct val="90000"/>
              </a:lnSpc>
              <a:spcBef>
                <a:spcPts val="1600"/>
              </a:spcBef>
              <a:spcAft>
                <a:spcPts val="0"/>
              </a:spcAft>
              <a:buSzPct val="139999"/>
              <a:buFont typeface="Arial"/>
              <a:buChar char="•"/>
            </a:pPr>
            <a:r>
              <a:rPr lang="en-US"/>
              <a:t> </a:t>
            </a:r>
            <a:r>
              <a:rPr lang="en-US" sz="2000"/>
              <a:t>Absence of fire phenomenon</a:t>
            </a:r>
            <a:endParaRPr sz="2000"/>
          </a:p>
          <a:p>
            <a:pPr marL="383540" lvl="1" indent="-182285" algn="l" rtl="0">
              <a:lnSpc>
                <a:spcPct val="90000"/>
              </a:lnSpc>
              <a:spcBef>
                <a:spcPts val="400"/>
              </a:spcBef>
              <a:spcAft>
                <a:spcPts val="0"/>
              </a:spcAft>
              <a:buSzPct val="149999"/>
              <a:buChar char="◦"/>
            </a:pPr>
            <a:r>
              <a:rPr lang="en-US"/>
              <a:t> </a:t>
            </a:r>
            <a:r>
              <a:rPr lang="en-US" sz="1600"/>
              <a:t>Areas that should have a fire occurrence but did not </a:t>
            </a:r>
            <a:r>
              <a:rPr lang="en-US" sz="1600" i="1"/>
              <a:t>by chance</a:t>
            </a:r>
            <a:endParaRPr sz="1600"/>
          </a:p>
          <a:p>
            <a:pPr marL="383540" lvl="1" indent="-182244" algn="l" rtl="0">
              <a:lnSpc>
                <a:spcPct val="90000"/>
              </a:lnSpc>
              <a:spcBef>
                <a:spcPts val="600"/>
              </a:spcBef>
              <a:spcAft>
                <a:spcPts val="0"/>
              </a:spcAft>
              <a:buSzPct val="126315"/>
              <a:buChar char="◦"/>
            </a:pPr>
            <a:r>
              <a:rPr lang="en-US" sz="1600"/>
              <a:t>🡪 Chance = lack of impossible to capture features</a:t>
            </a:r>
            <a:endParaRPr sz="1600"/>
          </a:p>
          <a:p>
            <a:pPr marL="566420" lvl="2" indent="-182879" algn="l" rtl="0">
              <a:lnSpc>
                <a:spcPct val="90000"/>
              </a:lnSpc>
              <a:spcBef>
                <a:spcPts val="600"/>
              </a:spcBef>
              <a:spcAft>
                <a:spcPts val="0"/>
              </a:spcAft>
              <a:buSzPct val="105262"/>
              <a:buChar char="◦"/>
            </a:pPr>
            <a:r>
              <a:rPr lang="en-US" sz="1600"/>
              <a:t>(i.e. a person’s decision to start a fire, a cigarette thrown by a driver, a lightning)</a:t>
            </a:r>
            <a:endParaRPr sz="1600"/>
          </a:p>
          <a:p>
            <a:pPr marL="91440" lvl="0" indent="-164464" algn="l" rtl="0">
              <a:lnSpc>
                <a:spcPct val="90000"/>
              </a:lnSpc>
              <a:spcBef>
                <a:spcPts val="1600"/>
              </a:spcBef>
              <a:spcAft>
                <a:spcPts val="0"/>
              </a:spcAft>
              <a:buSzPct val="139999"/>
              <a:buFont typeface="Arial"/>
              <a:buChar char="•"/>
            </a:pPr>
            <a:r>
              <a:rPr lang="en-US"/>
              <a:t> </a:t>
            </a:r>
            <a:r>
              <a:rPr lang="en-US" sz="2000"/>
              <a:t>Spatio-temporal correlations</a:t>
            </a:r>
            <a:endParaRPr sz="2000"/>
          </a:p>
          <a:p>
            <a:pPr marL="383540" lvl="1" indent="-182244" algn="l" rtl="0">
              <a:lnSpc>
                <a:spcPct val="90000"/>
              </a:lnSpc>
              <a:spcBef>
                <a:spcPts val="400"/>
              </a:spcBef>
              <a:spcAft>
                <a:spcPts val="0"/>
              </a:spcAft>
              <a:buSzPct val="126315"/>
              <a:buChar char="◦"/>
            </a:pPr>
            <a:r>
              <a:rPr lang="en-US" sz="1600"/>
              <a:t>Adjacent cells are expected to be nearly-identical</a:t>
            </a:r>
            <a:endParaRPr sz="1600"/>
          </a:p>
          <a:p>
            <a:pPr marL="383540" lvl="1" indent="-182244" algn="l" rtl="0">
              <a:lnSpc>
                <a:spcPct val="90000"/>
              </a:lnSpc>
              <a:spcBef>
                <a:spcPts val="600"/>
              </a:spcBef>
              <a:spcAft>
                <a:spcPts val="0"/>
              </a:spcAft>
              <a:buSzPct val="126315"/>
              <a:buChar char="◦"/>
            </a:pPr>
            <a:r>
              <a:rPr lang="en-US" sz="1600"/>
              <a:t>Previous years’ incidents might affect the short-term behavior of an area</a:t>
            </a:r>
            <a:endParaRPr sz="1600"/>
          </a:p>
          <a:p>
            <a:pPr marL="91440" lvl="0" indent="-91440" algn="l" rtl="0">
              <a:lnSpc>
                <a:spcPct val="90000"/>
              </a:lnSpc>
              <a:spcBef>
                <a:spcPts val="1600"/>
              </a:spcBef>
              <a:spcAft>
                <a:spcPts val="0"/>
              </a:spcAft>
              <a:buSzPct val="129729"/>
              <a:buFont typeface="Arial 本文"/>
              <a:buChar char="•"/>
            </a:pPr>
            <a:r>
              <a:rPr lang="en-US" sz="2000"/>
              <a:t>Optimization metric</a:t>
            </a:r>
            <a:endParaRPr/>
          </a:p>
          <a:p>
            <a:pPr marL="383540" lvl="1" indent="-182245" algn="l" rtl="0">
              <a:lnSpc>
                <a:spcPct val="90000"/>
              </a:lnSpc>
              <a:spcBef>
                <a:spcPts val="400"/>
              </a:spcBef>
              <a:spcAft>
                <a:spcPts val="0"/>
              </a:spcAft>
              <a:buSzPct val="128378"/>
              <a:buFont typeface="Arial 本文"/>
              <a:buChar char="◦"/>
            </a:pPr>
            <a:r>
              <a:rPr lang="en-US" sz="1600"/>
              <a:t>Which is the ideal metric to optimize? A high recall/sensitivity does not mean anything if it is combined with a low specificity on a "real world" dataset</a:t>
            </a:r>
            <a:endParaRPr/>
          </a:p>
        </p:txBody>
      </p:sp>
      <p:sp>
        <p:nvSpPr>
          <p:cNvPr id="391" name="Google Shape;391;p4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14</a:t>
            </a:fld>
            <a:endParaRPr/>
          </a:p>
        </p:txBody>
      </p:sp>
      <p:sp>
        <p:nvSpPr>
          <p:cNvPr id="392" name="Google Shape;392;p40"/>
          <p:cNvSpPr txBox="1"/>
          <p:nvPr/>
        </p:nvSpPr>
        <p:spPr>
          <a:xfrm>
            <a:off x="8196626" y="2116574"/>
            <a:ext cx="3093166" cy="1200329"/>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Problematic even for imbalance handling methods</a:t>
            </a:r>
            <a:endParaRPr sz="1400" b="0" i="0" u="none" strike="noStrike" cap="none">
              <a:solidFill>
                <a:srgbClr val="000000"/>
              </a:solidFill>
              <a:latin typeface="Arial"/>
              <a:ea typeface="Arial"/>
              <a:cs typeface="Arial"/>
              <a:sym typeface="Arial"/>
            </a:endParaRPr>
          </a:p>
        </p:txBody>
      </p:sp>
      <p:sp>
        <p:nvSpPr>
          <p:cNvPr id="393" name="Google Shape;393;p40"/>
          <p:cNvSpPr/>
          <p:nvPr/>
        </p:nvSpPr>
        <p:spPr>
          <a:xfrm rot="363735">
            <a:off x="4738904" y="2084147"/>
            <a:ext cx="3352825" cy="219034"/>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4" name="Google Shape;394;p40"/>
          <p:cNvSpPr/>
          <p:nvPr/>
        </p:nvSpPr>
        <p:spPr>
          <a:xfrm>
            <a:off x="3512040" y="2546740"/>
            <a:ext cx="4609759" cy="219034"/>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5" name="Google Shape;395;p40"/>
          <p:cNvSpPr/>
          <p:nvPr/>
        </p:nvSpPr>
        <p:spPr>
          <a:xfrm rot="-360000">
            <a:off x="4633885" y="3129966"/>
            <a:ext cx="3459741" cy="191156"/>
          </a:xfrm>
          <a:prstGeom prst="rightArrow">
            <a:avLst>
              <a:gd name="adj1" fmla="val 50000"/>
              <a:gd name="adj2" fmla="val 50000"/>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6" name="Google Shape;396;p40"/>
          <p:cNvSpPr/>
          <p:nvPr/>
        </p:nvSpPr>
        <p:spPr>
          <a:xfrm>
            <a:off x="3739906" y="1041683"/>
            <a:ext cx="5186447"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Problem complications and usual pitfalls</a:t>
            </a:r>
            <a:endParaRPr sz="2000" b="0" i="0" u="none" strike="noStrike" cap="none">
              <a:solidFill>
                <a:schemeClr val="dk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28593B43-F84C-1DDC-657A-1DE4FF86C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1"/>
          <p:cNvSpPr/>
          <p:nvPr/>
        </p:nvSpPr>
        <p:spPr>
          <a:xfrm>
            <a:off x="4336057" y="911585"/>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sp>
        <p:nvSpPr>
          <p:cNvPr id="402" name="Google Shape;402;p41"/>
          <p:cNvSpPr/>
          <p:nvPr/>
        </p:nvSpPr>
        <p:spPr>
          <a:xfrm>
            <a:off x="1035247" y="1574439"/>
            <a:ext cx="8363413" cy="399585"/>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Related works – General observations</a:t>
            </a:r>
            <a:endParaRPr sz="1400" b="0" i="0" u="none" strike="noStrike" cap="none">
              <a:solidFill>
                <a:schemeClr val="lt1"/>
              </a:solidFill>
              <a:latin typeface="Arial"/>
              <a:ea typeface="Arial"/>
              <a:cs typeface="Arial"/>
              <a:sym typeface="Arial"/>
            </a:endParaRPr>
          </a:p>
        </p:txBody>
      </p:sp>
      <p:sp>
        <p:nvSpPr>
          <p:cNvPr id="403" name="Google Shape;403;p41"/>
          <p:cNvSpPr txBox="1"/>
          <p:nvPr/>
        </p:nvSpPr>
        <p:spPr>
          <a:xfrm>
            <a:off x="1132721" y="2031802"/>
            <a:ext cx="8702749" cy="1514535"/>
          </a:xfrm>
          <a:prstGeom prst="rect">
            <a:avLst/>
          </a:prstGeom>
          <a:noFill/>
          <a:ln>
            <a:noFill/>
          </a:ln>
        </p:spPr>
        <p:txBody>
          <a:bodyPr spcFirstLastPara="1" wrap="square" lIns="0" tIns="45700" rIns="0" bIns="45700" anchor="t" anchorCtr="0">
            <a:normAutofit/>
          </a:bodyPr>
          <a:lstStyle/>
          <a:p>
            <a:pPr marL="91440" marR="0" lvl="0" indent="-177800" algn="l" rtl="0">
              <a:lnSpc>
                <a:spcPct val="90000"/>
              </a:lnSpc>
              <a:spcBef>
                <a:spcPts val="0"/>
              </a:spcBef>
              <a:spcAft>
                <a:spcPts val="0"/>
              </a:spcAft>
              <a:buClr>
                <a:schemeClr val="dk2"/>
              </a:buClr>
              <a:buSzPts val="2800"/>
              <a:buFont typeface="Arial"/>
              <a:buChar char="•"/>
            </a:pPr>
            <a:r>
              <a:rPr lang="en-US" sz="4800" b="0" i="0" u="none" strike="noStrike" cap="none">
                <a:solidFill>
                  <a:schemeClr val="dk2"/>
                </a:solidFill>
                <a:latin typeface="Arial"/>
                <a:ea typeface="Arial"/>
                <a:cs typeface="Arial"/>
                <a:sym typeface="Arial"/>
              </a:rPr>
              <a:t> </a:t>
            </a:r>
            <a:r>
              <a:rPr lang="en-US" sz="2400" b="0" i="0" u="none" strike="noStrike" cap="none">
                <a:solidFill>
                  <a:schemeClr val="dk2"/>
                </a:solidFill>
                <a:latin typeface="Arial"/>
                <a:ea typeface="Arial"/>
                <a:cs typeface="Arial"/>
                <a:sym typeface="Arial"/>
              </a:rPr>
              <a:t>Unfit model selection/assessment 🡪 poor generalizability</a:t>
            </a:r>
            <a:endParaRPr/>
          </a:p>
          <a:p>
            <a:pPr marL="383540" marR="0" lvl="1" indent="-182880" algn="l" rtl="0">
              <a:lnSpc>
                <a:spcPct val="90000"/>
              </a:lnSpc>
              <a:spcBef>
                <a:spcPts val="400"/>
              </a:spcBef>
              <a:spcAft>
                <a:spcPts val="0"/>
              </a:spcAft>
              <a:buClr>
                <a:schemeClr val="dk2"/>
              </a:buClr>
              <a:buSzPts val="2400"/>
              <a:buFont typeface="Arial"/>
              <a:buChar char="◦"/>
            </a:pPr>
            <a:r>
              <a:rPr lang="en-US" sz="2000" b="0" i="0" u="none" strike="noStrike" cap="none">
                <a:solidFill>
                  <a:schemeClr val="dk2"/>
                </a:solidFill>
                <a:latin typeface="Arial"/>
                <a:ea typeface="Arial"/>
                <a:cs typeface="Arial"/>
                <a:sym typeface="Arial"/>
              </a:rPr>
              <a:t>Balanced train/validation/test setting</a:t>
            </a:r>
            <a:endParaRPr/>
          </a:p>
          <a:p>
            <a:pPr marL="383540" marR="0" lvl="1" indent="-182880" algn="l" rtl="0">
              <a:lnSpc>
                <a:spcPct val="90000"/>
              </a:lnSpc>
              <a:spcBef>
                <a:spcPts val="600"/>
              </a:spcBef>
              <a:spcAft>
                <a:spcPts val="0"/>
              </a:spcAft>
              <a:buClr>
                <a:schemeClr val="dk2"/>
              </a:buClr>
              <a:buSzPts val="2400"/>
              <a:buFont typeface="Arial"/>
              <a:buChar char="◦"/>
            </a:pPr>
            <a:r>
              <a:rPr lang="en-US" sz="2000" b="0" i="0" u="none" strike="noStrike" cap="none">
                <a:solidFill>
                  <a:schemeClr val="dk2"/>
                </a:solidFill>
                <a:latin typeface="Arial"/>
                <a:ea typeface="Arial"/>
                <a:cs typeface="Arial"/>
                <a:sym typeface="Arial"/>
              </a:rPr>
              <a:t>Usually poor/non-existent hyperparameter search</a:t>
            </a:r>
            <a:endParaRPr/>
          </a:p>
        </p:txBody>
      </p:sp>
      <p:sp>
        <p:nvSpPr>
          <p:cNvPr id="404" name="Google Shape;404;p41"/>
          <p:cNvSpPr txBox="1"/>
          <p:nvPr/>
        </p:nvSpPr>
        <p:spPr>
          <a:xfrm>
            <a:off x="1217602" y="4291749"/>
            <a:ext cx="770549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Convolutional NNs label every "patch" as fire or no-fire oversampling fire class and lowering the prediction resolution arbitrary (according the patch size) </a:t>
            </a:r>
            <a:endParaRPr/>
          </a:p>
        </p:txBody>
      </p:sp>
      <p:sp>
        <p:nvSpPr>
          <p:cNvPr id="405" name="Google Shape;405;p41"/>
          <p:cNvSpPr txBox="1"/>
          <p:nvPr/>
        </p:nvSpPr>
        <p:spPr>
          <a:xfrm>
            <a:off x="1217602" y="5372726"/>
            <a:ext cx="770549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Works that employ simple Deep NNs instead of applying an extensive hyperparameterization methodology to determine the network's architecture, they define the depth of the network a priori.</a:t>
            </a:r>
            <a:endParaRPr/>
          </a:p>
        </p:txBody>
      </p:sp>
      <p:sp>
        <p:nvSpPr>
          <p:cNvPr id="406" name="Google Shape;406;p41"/>
          <p:cNvSpPr/>
          <p:nvPr/>
        </p:nvSpPr>
        <p:spPr>
          <a:xfrm>
            <a:off x="1035247" y="3674370"/>
            <a:ext cx="8363413" cy="399585"/>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Related works – Deep learning</a:t>
            </a:r>
            <a:endParaRPr sz="1400" b="0" i="0" u="none" strike="noStrike" cap="none">
              <a:solidFill>
                <a:schemeClr val="lt1"/>
              </a:solidFill>
              <a:latin typeface="Arial"/>
              <a:ea typeface="Arial"/>
              <a:cs typeface="Arial"/>
              <a:sym typeface="Arial"/>
            </a:endParaRPr>
          </a:p>
        </p:txBody>
      </p:sp>
      <p:grpSp>
        <p:nvGrpSpPr>
          <p:cNvPr id="407" name="Google Shape;407;p41"/>
          <p:cNvGrpSpPr/>
          <p:nvPr/>
        </p:nvGrpSpPr>
        <p:grpSpPr>
          <a:xfrm rot="5400000">
            <a:off x="11194030" y="7755754"/>
            <a:ext cx="7637475" cy="7637319"/>
            <a:chOff x="12350724" y="2858023"/>
            <a:chExt cx="7637475" cy="5324400"/>
          </a:xfrm>
        </p:grpSpPr>
        <p:cxnSp>
          <p:nvCxnSpPr>
            <p:cNvPr id="408" name="Google Shape;408;p41"/>
            <p:cNvCxnSpPr/>
            <p:nvPr/>
          </p:nvCxnSpPr>
          <p:spPr>
            <a:xfrm>
              <a:off x="12350724"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09" name="Google Shape;409;p41"/>
            <p:cNvCxnSpPr/>
            <p:nvPr/>
          </p:nvCxnSpPr>
          <p:spPr>
            <a:xfrm>
              <a:off x="12828066"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0" name="Google Shape;410;p41"/>
            <p:cNvCxnSpPr/>
            <p:nvPr/>
          </p:nvCxnSpPr>
          <p:spPr>
            <a:xfrm>
              <a:off x="13305408"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1" name="Google Shape;411;p41"/>
            <p:cNvCxnSpPr/>
            <p:nvPr/>
          </p:nvCxnSpPr>
          <p:spPr>
            <a:xfrm>
              <a:off x="13782751"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2" name="Google Shape;412;p41"/>
            <p:cNvCxnSpPr/>
            <p:nvPr/>
          </p:nvCxnSpPr>
          <p:spPr>
            <a:xfrm>
              <a:off x="14260093"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3" name="Google Shape;413;p41"/>
            <p:cNvCxnSpPr/>
            <p:nvPr/>
          </p:nvCxnSpPr>
          <p:spPr>
            <a:xfrm>
              <a:off x="14737435"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4" name="Google Shape;414;p41"/>
            <p:cNvCxnSpPr/>
            <p:nvPr/>
          </p:nvCxnSpPr>
          <p:spPr>
            <a:xfrm>
              <a:off x="15214777"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5" name="Google Shape;415;p41"/>
            <p:cNvCxnSpPr/>
            <p:nvPr/>
          </p:nvCxnSpPr>
          <p:spPr>
            <a:xfrm>
              <a:off x="15692119"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6" name="Google Shape;416;p41"/>
            <p:cNvCxnSpPr/>
            <p:nvPr/>
          </p:nvCxnSpPr>
          <p:spPr>
            <a:xfrm>
              <a:off x="16169462"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7" name="Google Shape;417;p41"/>
            <p:cNvCxnSpPr/>
            <p:nvPr/>
          </p:nvCxnSpPr>
          <p:spPr>
            <a:xfrm>
              <a:off x="16646804"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8" name="Google Shape;418;p41"/>
            <p:cNvCxnSpPr/>
            <p:nvPr/>
          </p:nvCxnSpPr>
          <p:spPr>
            <a:xfrm>
              <a:off x="17124146"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19" name="Google Shape;419;p41"/>
            <p:cNvCxnSpPr/>
            <p:nvPr/>
          </p:nvCxnSpPr>
          <p:spPr>
            <a:xfrm>
              <a:off x="17601488"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20" name="Google Shape;420;p41"/>
            <p:cNvCxnSpPr/>
            <p:nvPr/>
          </p:nvCxnSpPr>
          <p:spPr>
            <a:xfrm>
              <a:off x="18078830"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21" name="Google Shape;421;p41"/>
            <p:cNvCxnSpPr/>
            <p:nvPr/>
          </p:nvCxnSpPr>
          <p:spPr>
            <a:xfrm>
              <a:off x="18556172"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22" name="Google Shape;422;p41"/>
            <p:cNvCxnSpPr/>
            <p:nvPr/>
          </p:nvCxnSpPr>
          <p:spPr>
            <a:xfrm>
              <a:off x="19033515"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23" name="Google Shape;423;p41"/>
            <p:cNvCxnSpPr/>
            <p:nvPr/>
          </p:nvCxnSpPr>
          <p:spPr>
            <a:xfrm>
              <a:off x="19510857" y="2858023"/>
              <a:ext cx="0" cy="5324400"/>
            </a:xfrm>
            <a:prstGeom prst="straightConnector1">
              <a:avLst/>
            </a:prstGeom>
            <a:noFill/>
            <a:ln w="9525" cap="flat" cmpd="sng">
              <a:solidFill>
                <a:srgbClr val="DA3C26"/>
              </a:solidFill>
              <a:prstDash val="solid"/>
              <a:round/>
              <a:headEnd type="none" w="sm" len="sm"/>
              <a:tailEnd type="none" w="sm" len="sm"/>
            </a:ln>
          </p:spPr>
        </p:cxnSp>
        <p:cxnSp>
          <p:nvCxnSpPr>
            <p:cNvPr id="424" name="Google Shape;424;p41"/>
            <p:cNvCxnSpPr/>
            <p:nvPr/>
          </p:nvCxnSpPr>
          <p:spPr>
            <a:xfrm>
              <a:off x="19988199" y="2858023"/>
              <a:ext cx="0" cy="5324400"/>
            </a:xfrm>
            <a:prstGeom prst="straightConnector1">
              <a:avLst/>
            </a:prstGeom>
            <a:noFill/>
            <a:ln w="9525" cap="flat" cmpd="sng">
              <a:solidFill>
                <a:srgbClr val="DA3C26"/>
              </a:solidFill>
              <a:prstDash val="solid"/>
              <a:round/>
              <a:headEnd type="none" w="sm" len="sm"/>
              <a:tailEnd type="none" w="sm" len="sm"/>
            </a:ln>
          </p:spPr>
        </p:cxnSp>
      </p:grpSp>
      <p:grpSp>
        <p:nvGrpSpPr>
          <p:cNvPr id="425" name="Google Shape;425;p41"/>
          <p:cNvGrpSpPr/>
          <p:nvPr/>
        </p:nvGrpSpPr>
        <p:grpSpPr>
          <a:xfrm rot="5400000">
            <a:off x="11336905" y="7941906"/>
            <a:ext cx="7637475" cy="7637319"/>
            <a:chOff x="12493599" y="3000898"/>
            <a:chExt cx="7637475" cy="5324400"/>
          </a:xfrm>
        </p:grpSpPr>
        <p:cxnSp>
          <p:nvCxnSpPr>
            <p:cNvPr id="426" name="Google Shape;426;p41"/>
            <p:cNvCxnSpPr/>
            <p:nvPr/>
          </p:nvCxnSpPr>
          <p:spPr>
            <a:xfrm>
              <a:off x="12493599"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27" name="Google Shape;427;p41"/>
            <p:cNvCxnSpPr/>
            <p:nvPr/>
          </p:nvCxnSpPr>
          <p:spPr>
            <a:xfrm>
              <a:off x="12970941"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28" name="Google Shape;428;p41"/>
            <p:cNvCxnSpPr/>
            <p:nvPr/>
          </p:nvCxnSpPr>
          <p:spPr>
            <a:xfrm>
              <a:off x="13448283"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29" name="Google Shape;429;p41"/>
            <p:cNvCxnSpPr/>
            <p:nvPr/>
          </p:nvCxnSpPr>
          <p:spPr>
            <a:xfrm>
              <a:off x="13925626"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0" name="Google Shape;430;p41"/>
            <p:cNvCxnSpPr/>
            <p:nvPr/>
          </p:nvCxnSpPr>
          <p:spPr>
            <a:xfrm>
              <a:off x="14402968"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1" name="Google Shape;431;p41"/>
            <p:cNvCxnSpPr/>
            <p:nvPr/>
          </p:nvCxnSpPr>
          <p:spPr>
            <a:xfrm>
              <a:off x="14880310"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2" name="Google Shape;432;p41"/>
            <p:cNvCxnSpPr/>
            <p:nvPr/>
          </p:nvCxnSpPr>
          <p:spPr>
            <a:xfrm>
              <a:off x="15357652"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3" name="Google Shape;433;p41"/>
            <p:cNvCxnSpPr/>
            <p:nvPr/>
          </p:nvCxnSpPr>
          <p:spPr>
            <a:xfrm>
              <a:off x="15834994"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4" name="Google Shape;434;p41"/>
            <p:cNvCxnSpPr/>
            <p:nvPr/>
          </p:nvCxnSpPr>
          <p:spPr>
            <a:xfrm>
              <a:off x="16312337"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5" name="Google Shape;435;p41"/>
            <p:cNvCxnSpPr/>
            <p:nvPr/>
          </p:nvCxnSpPr>
          <p:spPr>
            <a:xfrm>
              <a:off x="16789679"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6" name="Google Shape;436;p41"/>
            <p:cNvCxnSpPr/>
            <p:nvPr/>
          </p:nvCxnSpPr>
          <p:spPr>
            <a:xfrm>
              <a:off x="17267021"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7" name="Google Shape;437;p41"/>
            <p:cNvCxnSpPr/>
            <p:nvPr/>
          </p:nvCxnSpPr>
          <p:spPr>
            <a:xfrm>
              <a:off x="17744363"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8" name="Google Shape;438;p41"/>
            <p:cNvCxnSpPr/>
            <p:nvPr/>
          </p:nvCxnSpPr>
          <p:spPr>
            <a:xfrm>
              <a:off x="18221705"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39" name="Google Shape;439;p41"/>
            <p:cNvCxnSpPr/>
            <p:nvPr/>
          </p:nvCxnSpPr>
          <p:spPr>
            <a:xfrm>
              <a:off x="18699047"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40" name="Google Shape;440;p41"/>
            <p:cNvCxnSpPr/>
            <p:nvPr/>
          </p:nvCxnSpPr>
          <p:spPr>
            <a:xfrm>
              <a:off x="19176390"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41" name="Google Shape;441;p41"/>
            <p:cNvCxnSpPr/>
            <p:nvPr/>
          </p:nvCxnSpPr>
          <p:spPr>
            <a:xfrm>
              <a:off x="19653732" y="3000898"/>
              <a:ext cx="0" cy="5324400"/>
            </a:xfrm>
            <a:prstGeom prst="straightConnector1">
              <a:avLst/>
            </a:prstGeom>
            <a:noFill/>
            <a:ln w="9525" cap="flat" cmpd="sng">
              <a:solidFill>
                <a:srgbClr val="DA3C26"/>
              </a:solidFill>
              <a:prstDash val="solid"/>
              <a:round/>
              <a:headEnd type="none" w="sm" len="sm"/>
              <a:tailEnd type="none" w="sm" len="sm"/>
            </a:ln>
          </p:spPr>
        </p:cxnSp>
        <p:cxnSp>
          <p:nvCxnSpPr>
            <p:cNvPr id="442" name="Google Shape;442;p41"/>
            <p:cNvCxnSpPr/>
            <p:nvPr/>
          </p:nvCxnSpPr>
          <p:spPr>
            <a:xfrm>
              <a:off x="20131074" y="3000898"/>
              <a:ext cx="0" cy="5324400"/>
            </a:xfrm>
            <a:prstGeom prst="straightConnector1">
              <a:avLst/>
            </a:prstGeom>
            <a:noFill/>
            <a:ln w="9525" cap="flat" cmpd="sng">
              <a:solidFill>
                <a:srgbClr val="DA3C26"/>
              </a:solidFill>
              <a:prstDash val="solid"/>
              <a:round/>
              <a:headEnd type="none" w="sm" len="sm"/>
              <a:tailEnd type="none" w="sm" len="sm"/>
            </a:ln>
          </p:spPr>
        </p:cxnSp>
      </p:grpSp>
      <p:grpSp>
        <p:nvGrpSpPr>
          <p:cNvPr id="443" name="Google Shape;443;p41"/>
          <p:cNvGrpSpPr/>
          <p:nvPr/>
        </p:nvGrpSpPr>
        <p:grpSpPr>
          <a:xfrm rot="5400000">
            <a:off x="11479780" y="8128058"/>
            <a:ext cx="7637475" cy="7637319"/>
            <a:chOff x="12636474" y="3143773"/>
            <a:chExt cx="7637475" cy="5324400"/>
          </a:xfrm>
        </p:grpSpPr>
        <p:cxnSp>
          <p:nvCxnSpPr>
            <p:cNvPr id="444" name="Google Shape;444;p41"/>
            <p:cNvCxnSpPr/>
            <p:nvPr/>
          </p:nvCxnSpPr>
          <p:spPr>
            <a:xfrm>
              <a:off x="12636474"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45" name="Google Shape;445;p41"/>
            <p:cNvCxnSpPr/>
            <p:nvPr/>
          </p:nvCxnSpPr>
          <p:spPr>
            <a:xfrm>
              <a:off x="13113816"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46" name="Google Shape;446;p41"/>
            <p:cNvCxnSpPr/>
            <p:nvPr/>
          </p:nvCxnSpPr>
          <p:spPr>
            <a:xfrm>
              <a:off x="13591158"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47" name="Google Shape;447;p41"/>
            <p:cNvCxnSpPr/>
            <p:nvPr/>
          </p:nvCxnSpPr>
          <p:spPr>
            <a:xfrm>
              <a:off x="14068501"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48" name="Google Shape;448;p41"/>
            <p:cNvCxnSpPr/>
            <p:nvPr/>
          </p:nvCxnSpPr>
          <p:spPr>
            <a:xfrm>
              <a:off x="14545843"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49" name="Google Shape;449;p41"/>
            <p:cNvCxnSpPr/>
            <p:nvPr/>
          </p:nvCxnSpPr>
          <p:spPr>
            <a:xfrm>
              <a:off x="15023185"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0" name="Google Shape;450;p41"/>
            <p:cNvCxnSpPr/>
            <p:nvPr/>
          </p:nvCxnSpPr>
          <p:spPr>
            <a:xfrm>
              <a:off x="15500527"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1" name="Google Shape;451;p41"/>
            <p:cNvCxnSpPr/>
            <p:nvPr/>
          </p:nvCxnSpPr>
          <p:spPr>
            <a:xfrm>
              <a:off x="15977869"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2" name="Google Shape;452;p41"/>
            <p:cNvCxnSpPr/>
            <p:nvPr/>
          </p:nvCxnSpPr>
          <p:spPr>
            <a:xfrm>
              <a:off x="16455212"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3" name="Google Shape;453;p41"/>
            <p:cNvCxnSpPr/>
            <p:nvPr/>
          </p:nvCxnSpPr>
          <p:spPr>
            <a:xfrm>
              <a:off x="16932554"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4" name="Google Shape;454;p41"/>
            <p:cNvCxnSpPr/>
            <p:nvPr/>
          </p:nvCxnSpPr>
          <p:spPr>
            <a:xfrm>
              <a:off x="17409896"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5" name="Google Shape;455;p41"/>
            <p:cNvCxnSpPr/>
            <p:nvPr/>
          </p:nvCxnSpPr>
          <p:spPr>
            <a:xfrm>
              <a:off x="17887238"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6" name="Google Shape;456;p41"/>
            <p:cNvCxnSpPr/>
            <p:nvPr/>
          </p:nvCxnSpPr>
          <p:spPr>
            <a:xfrm>
              <a:off x="18364580"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7" name="Google Shape;457;p41"/>
            <p:cNvCxnSpPr/>
            <p:nvPr/>
          </p:nvCxnSpPr>
          <p:spPr>
            <a:xfrm>
              <a:off x="18841922"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8" name="Google Shape;458;p41"/>
            <p:cNvCxnSpPr/>
            <p:nvPr/>
          </p:nvCxnSpPr>
          <p:spPr>
            <a:xfrm>
              <a:off x="19319265"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59" name="Google Shape;459;p41"/>
            <p:cNvCxnSpPr/>
            <p:nvPr/>
          </p:nvCxnSpPr>
          <p:spPr>
            <a:xfrm>
              <a:off x="19796607" y="3143773"/>
              <a:ext cx="0" cy="5324400"/>
            </a:xfrm>
            <a:prstGeom prst="straightConnector1">
              <a:avLst/>
            </a:prstGeom>
            <a:noFill/>
            <a:ln w="9525" cap="flat" cmpd="sng">
              <a:solidFill>
                <a:srgbClr val="DA3C26"/>
              </a:solidFill>
              <a:prstDash val="solid"/>
              <a:round/>
              <a:headEnd type="none" w="sm" len="sm"/>
              <a:tailEnd type="none" w="sm" len="sm"/>
            </a:ln>
          </p:spPr>
        </p:cxnSp>
        <p:cxnSp>
          <p:nvCxnSpPr>
            <p:cNvPr id="460" name="Google Shape;460;p41"/>
            <p:cNvCxnSpPr/>
            <p:nvPr/>
          </p:nvCxnSpPr>
          <p:spPr>
            <a:xfrm>
              <a:off x="20273949" y="3143773"/>
              <a:ext cx="0" cy="5324400"/>
            </a:xfrm>
            <a:prstGeom prst="straightConnector1">
              <a:avLst/>
            </a:prstGeom>
            <a:noFill/>
            <a:ln w="9525" cap="flat" cmpd="sng">
              <a:solidFill>
                <a:srgbClr val="DA3C26"/>
              </a:solidFill>
              <a:prstDash val="solid"/>
              <a:round/>
              <a:headEnd type="none" w="sm" len="sm"/>
              <a:tailEnd type="none" w="sm" len="sm"/>
            </a:ln>
          </p:spPr>
        </p:cxnSp>
      </p:grpSp>
      <p:sp>
        <p:nvSpPr>
          <p:cNvPr id="461" name="Google Shape;461;p41"/>
          <p:cNvSpPr/>
          <p:nvPr/>
        </p:nvSpPr>
        <p:spPr>
          <a:xfrm>
            <a:off x="9609395" y="4364000"/>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2" name="Google Shape;462;p41"/>
          <p:cNvSpPr/>
          <p:nvPr/>
        </p:nvSpPr>
        <p:spPr>
          <a:xfrm>
            <a:off x="9857488" y="4364000"/>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3" name="Google Shape;463;p41"/>
          <p:cNvSpPr/>
          <p:nvPr/>
        </p:nvSpPr>
        <p:spPr>
          <a:xfrm>
            <a:off x="10105580" y="436399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p41"/>
          <p:cNvSpPr/>
          <p:nvPr/>
        </p:nvSpPr>
        <p:spPr>
          <a:xfrm>
            <a:off x="10353673" y="436399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5" name="Google Shape;465;p41"/>
          <p:cNvSpPr/>
          <p:nvPr/>
        </p:nvSpPr>
        <p:spPr>
          <a:xfrm>
            <a:off x="10601766" y="436399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6" name="Google Shape;466;p41"/>
          <p:cNvSpPr/>
          <p:nvPr/>
        </p:nvSpPr>
        <p:spPr>
          <a:xfrm>
            <a:off x="10849859" y="436399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41"/>
          <p:cNvSpPr/>
          <p:nvPr/>
        </p:nvSpPr>
        <p:spPr>
          <a:xfrm>
            <a:off x="9609395" y="4594372"/>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8" name="Google Shape;468;p41"/>
          <p:cNvSpPr/>
          <p:nvPr/>
        </p:nvSpPr>
        <p:spPr>
          <a:xfrm>
            <a:off x="9857488" y="4594372"/>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9" name="Google Shape;469;p41"/>
          <p:cNvSpPr/>
          <p:nvPr/>
        </p:nvSpPr>
        <p:spPr>
          <a:xfrm>
            <a:off x="10105580" y="4594371"/>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41"/>
          <p:cNvSpPr/>
          <p:nvPr/>
        </p:nvSpPr>
        <p:spPr>
          <a:xfrm>
            <a:off x="10353673" y="4594371"/>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1" name="Google Shape;471;p41"/>
          <p:cNvSpPr/>
          <p:nvPr/>
        </p:nvSpPr>
        <p:spPr>
          <a:xfrm>
            <a:off x="10601766" y="4594371"/>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2" name="Google Shape;472;p41"/>
          <p:cNvSpPr/>
          <p:nvPr/>
        </p:nvSpPr>
        <p:spPr>
          <a:xfrm>
            <a:off x="10849859" y="4594371"/>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41"/>
          <p:cNvSpPr/>
          <p:nvPr/>
        </p:nvSpPr>
        <p:spPr>
          <a:xfrm>
            <a:off x="9609395" y="4824744"/>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41"/>
          <p:cNvSpPr/>
          <p:nvPr/>
        </p:nvSpPr>
        <p:spPr>
          <a:xfrm>
            <a:off x="9857488" y="4824744"/>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5" name="Google Shape;475;p41"/>
          <p:cNvSpPr/>
          <p:nvPr/>
        </p:nvSpPr>
        <p:spPr>
          <a:xfrm>
            <a:off x="10105580" y="4824743"/>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6" name="Google Shape;476;p41"/>
          <p:cNvSpPr/>
          <p:nvPr/>
        </p:nvSpPr>
        <p:spPr>
          <a:xfrm>
            <a:off x="10353673" y="4824743"/>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41"/>
          <p:cNvSpPr/>
          <p:nvPr/>
        </p:nvSpPr>
        <p:spPr>
          <a:xfrm>
            <a:off x="10601766" y="4824743"/>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8" name="Google Shape;478;p41"/>
          <p:cNvSpPr/>
          <p:nvPr/>
        </p:nvSpPr>
        <p:spPr>
          <a:xfrm>
            <a:off x="10849859" y="4824743"/>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9" name="Google Shape;479;p41"/>
          <p:cNvSpPr/>
          <p:nvPr/>
        </p:nvSpPr>
        <p:spPr>
          <a:xfrm>
            <a:off x="9609395" y="5055116"/>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0" name="Google Shape;480;p41"/>
          <p:cNvSpPr/>
          <p:nvPr/>
        </p:nvSpPr>
        <p:spPr>
          <a:xfrm>
            <a:off x="9857488" y="5055116"/>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41"/>
          <p:cNvSpPr/>
          <p:nvPr/>
        </p:nvSpPr>
        <p:spPr>
          <a:xfrm>
            <a:off x="10105580" y="5055115"/>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2" name="Google Shape;482;p41"/>
          <p:cNvSpPr/>
          <p:nvPr/>
        </p:nvSpPr>
        <p:spPr>
          <a:xfrm>
            <a:off x="10353673" y="5055115"/>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3" name="Google Shape;483;p41"/>
          <p:cNvSpPr/>
          <p:nvPr/>
        </p:nvSpPr>
        <p:spPr>
          <a:xfrm>
            <a:off x="10601766" y="5055115"/>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4" name="Google Shape;484;p41"/>
          <p:cNvSpPr/>
          <p:nvPr/>
        </p:nvSpPr>
        <p:spPr>
          <a:xfrm>
            <a:off x="10849859" y="5055115"/>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5" name="Google Shape;485;p41"/>
          <p:cNvSpPr/>
          <p:nvPr/>
        </p:nvSpPr>
        <p:spPr>
          <a:xfrm>
            <a:off x="9609394" y="5285488"/>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Google Shape;486;p41"/>
          <p:cNvSpPr/>
          <p:nvPr/>
        </p:nvSpPr>
        <p:spPr>
          <a:xfrm>
            <a:off x="9857487" y="5285488"/>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7" name="Google Shape;487;p41"/>
          <p:cNvSpPr/>
          <p:nvPr/>
        </p:nvSpPr>
        <p:spPr>
          <a:xfrm>
            <a:off x="10105579" y="5285487"/>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8" name="Google Shape;488;p41"/>
          <p:cNvSpPr/>
          <p:nvPr/>
        </p:nvSpPr>
        <p:spPr>
          <a:xfrm>
            <a:off x="10353672" y="5285487"/>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9" name="Google Shape;489;p41"/>
          <p:cNvSpPr/>
          <p:nvPr/>
        </p:nvSpPr>
        <p:spPr>
          <a:xfrm>
            <a:off x="10601765" y="5285487"/>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41"/>
          <p:cNvSpPr/>
          <p:nvPr/>
        </p:nvSpPr>
        <p:spPr>
          <a:xfrm>
            <a:off x="10849858" y="5285487"/>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1" name="Google Shape;491;p41"/>
          <p:cNvSpPr/>
          <p:nvPr/>
        </p:nvSpPr>
        <p:spPr>
          <a:xfrm>
            <a:off x="9609395" y="5515860"/>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2" name="Google Shape;492;p41"/>
          <p:cNvSpPr/>
          <p:nvPr/>
        </p:nvSpPr>
        <p:spPr>
          <a:xfrm>
            <a:off x="9857488" y="5515860"/>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3" name="Google Shape;493;p41"/>
          <p:cNvSpPr/>
          <p:nvPr/>
        </p:nvSpPr>
        <p:spPr>
          <a:xfrm>
            <a:off x="10105580" y="551585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4" name="Google Shape;494;p41"/>
          <p:cNvSpPr/>
          <p:nvPr/>
        </p:nvSpPr>
        <p:spPr>
          <a:xfrm>
            <a:off x="10353673" y="551585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5" name="Google Shape;495;p41"/>
          <p:cNvSpPr/>
          <p:nvPr/>
        </p:nvSpPr>
        <p:spPr>
          <a:xfrm>
            <a:off x="10601766" y="551585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6" name="Google Shape;496;p41"/>
          <p:cNvSpPr/>
          <p:nvPr/>
        </p:nvSpPr>
        <p:spPr>
          <a:xfrm>
            <a:off x="10849859" y="5515859"/>
            <a:ext cx="248093" cy="230372"/>
          </a:xfrm>
          <a:prstGeom prst="rect">
            <a:avLst/>
          </a:prstGeom>
          <a:solidFill>
            <a:schemeClr val="accen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7" name="Google Shape;497;p41"/>
          <p:cNvSpPr/>
          <p:nvPr/>
        </p:nvSpPr>
        <p:spPr>
          <a:xfrm>
            <a:off x="9610503" y="4373968"/>
            <a:ext cx="1240465" cy="115186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patch</a:t>
            </a:r>
            <a:endParaRPr sz="1400" b="0" i="0" u="none" strike="noStrike" cap="none">
              <a:solidFill>
                <a:schemeClr val="lt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19E486C7-2ACA-B97A-230E-DD9946BB2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2"/>
          <p:cNvSpPr txBox="1">
            <a:spLocks noGrp="1"/>
          </p:cNvSpPr>
          <p:nvPr>
            <p:ph type="title" idx="4294967295"/>
          </p:nvPr>
        </p:nvSpPr>
        <p:spPr>
          <a:xfrm>
            <a:off x="1097280" y="286604"/>
            <a:ext cx="10058400"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Motivation</a:t>
            </a:r>
            <a:endParaRPr/>
          </a:p>
        </p:txBody>
      </p:sp>
      <p:sp>
        <p:nvSpPr>
          <p:cNvPr id="503" name="Google Shape;503;p42"/>
          <p:cNvSpPr txBox="1">
            <a:spLocks noGrp="1"/>
          </p:cNvSpPr>
          <p:nvPr>
            <p:ph type="body" idx="4294967295"/>
          </p:nvPr>
        </p:nvSpPr>
        <p:spPr>
          <a:xfrm>
            <a:off x="1061838" y="1606500"/>
            <a:ext cx="9997440" cy="3446116"/>
          </a:xfrm>
          <a:prstGeom prst="rect">
            <a:avLst/>
          </a:prstGeom>
          <a:noFill/>
          <a:ln>
            <a:noFill/>
          </a:ln>
        </p:spPr>
        <p:txBody>
          <a:bodyPr spcFirstLastPara="1" wrap="square" lIns="0" tIns="45700" rIns="0" bIns="45700" anchor="t" anchorCtr="0">
            <a:normAutofit lnSpcReduction="10000"/>
          </a:bodyPr>
          <a:lstStyle/>
          <a:p>
            <a:pPr marL="91440" lvl="0" indent="-91440" algn="l" rtl="0">
              <a:lnSpc>
                <a:spcPct val="90000"/>
              </a:lnSpc>
              <a:spcBef>
                <a:spcPts val="0"/>
              </a:spcBef>
              <a:spcAft>
                <a:spcPts val="0"/>
              </a:spcAft>
              <a:buSzPts val="2800"/>
              <a:buFont typeface="Arial"/>
              <a:buChar char="•"/>
            </a:pPr>
            <a:r>
              <a:rPr lang="en-US"/>
              <a:t> What comprises a meaningful/useful result?</a:t>
            </a:r>
            <a:endParaRPr/>
          </a:p>
          <a:p>
            <a:pPr marL="383540" lvl="1" indent="-193675" algn="l" rtl="0">
              <a:lnSpc>
                <a:spcPct val="90000"/>
              </a:lnSpc>
              <a:spcBef>
                <a:spcPts val="400"/>
              </a:spcBef>
              <a:spcAft>
                <a:spcPts val="0"/>
              </a:spcAft>
              <a:buSzPts val="2400"/>
              <a:buChar char="◦"/>
            </a:pPr>
            <a:r>
              <a:rPr lang="en-US"/>
              <a:t>Predict most of the fires</a:t>
            </a:r>
            <a:endParaRPr/>
          </a:p>
          <a:p>
            <a:pPr marL="383540" lvl="1" indent="-193675" algn="l" rtl="0">
              <a:lnSpc>
                <a:spcPct val="90000"/>
              </a:lnSpc>
              <a:spcBef>
                <a:spcPts val="600"/>
              </a:spcBef>
              <a:spcAft>
                <a:spcPts val="0"/>
              </a:spcAft>
              <a:buSzPts val="2400"/>
              <a:buChar char="◦"/>
            </a:pPr>
            <a:r>
              <a:rPr lang="en-US"/>
              <a:t>Try not to predict for the majority of the territory (country) high risk for fire</a:t>
            </a:r>
            <a:endParaRPr/>
          </a:p>
          <a:p>
            <a:pPr marL="91440" lvl="0" indent="-91440" algn="l" rtl="0">
              <a:lnSpc>
                <a:spcPct val="90000"/>
              </a:lnSpc>
              <a:spcBef>
                <a:spcPts val="1600"/>
              </a:spcBef>
              <a:spcAft>
                <a:spcPts val="0"/>
              </a:spcAft>
              <a:buSzPts val="2800"/>
              <a:buFont typeface="Arial"/>
              <a:buChar char="•"/>
            </a:pPr>
            <a:r>
              <a:rPr lang="en-US"/>
              <a:t> Translation: a good balance between sensitivity/specificity*</a:t>
            </a:r>
            <a:endParaRPr/>
          </a:p>
          <a:p>
            <a:pPr marL="383540" lvl="1" indent="-193675" algn="l" rtl="0">
              <a:lnSpc>
                <a:spcPct val="90000"/>
              </a:lnSpc>
              <a:spcBef>
                <a:spcPts val="400"/>
              </a:spcBef>
              <a:spcAft>
                <a:spcPts val="0"/>
              </a:spcAft>
              <a:buSzPts val="2400"/>
              <a:buChar char="◦"/>
            </a:pPr>
            <a:r>
              <a:rPr lang="en-US"/>
              <a:t>Ideal: {&gt;95%, &gt;90%}</a:t>
            </a:r>
            <a:endParaRPr/>
          </a:p>
          <a:p>
            <a:pPr marL="383540" lvl="1" indent="-193675" algn="l" rtl="0">
              <a:lnSpc>
                <a:spcPct val="90000"/>
              </a:lnSpc>
              <a:spcBef>
                <a:spcPts val="600"/>
              </a:spcBef>
              <a:spcAft>
                <a:spcPts val="0"/>
              </a:spcAft>
              <a:buSzPts val="2400"/>
              <a:buChar char="◦"/>
            </a:pPr>
            <a:r>
              <a:rPr lang="en-US"/>
              <a:t>Realistic:</a:t>
            </a:r>
            <a:endParaRPr/>
          </a:p>
          <a:p>
            <a:pPr marL="566420" lvl="2" indent="-192404" algn="l" rtl="0">
              <a:lnSpc>
                <a:spcPct val="90000"/>
              </a:lnSpc>
              <a:spcBef>
                <a:spcPts val="600"/>
              </a:spcBef>
              <a:spcAft>
                <a:spcPts val="0"/>
              </a:spcAft>
              <a:buSzPts val="2000"/>
              <a:buChar char="◦"/>
            </a:pPr>
            <a:r>
              <a:rPr lang="en-US"/>
              <a:t>{&gt;90%, &gt;70%}</a:t>
            </a:r>
            <a:endParaRPr/>
          </a:p>
          <a:p>
            <a:pPr marL="566420" lvl="2" indent="-192404" algn="l" rtl="0">
              <a:lnSpc>
                <a:spcPct val="90000"/>
              </a:lnSpc>
              <a:spcBef>
                <a:spcPts val="600"/>
              </a:spcBef>
              <a:spcAft>
                <a:spcPts val="0"/>
              </a:spcAft>
              <a:buSzPts val="2000"/>
              <a:buChar char="◦"/>
            </a:pPr>
            <a:r>
              <a:rPr lang="en-US"/>
              <a:t>{&gt;80%, &gt;80%}</a:t>
            </a:r>
            <a:endParaRPr/>
          </a:p>
          <a:p>
            <a:pPr marL="566420" lvl="2" indent="-192404" algn="l" rtl="0">
              <a:lnSpc>
                <a:spcPct val="90000"/>
              </a:lnSpc>
              <a:spcBef>
                <a:spcPts val="600"/>
              </a:spcBef>
              <a:spcAft>
                <a:spcPts val="0"/>
              </a:spcAft>
              <a:buSzPts val="2000"/>
              <a:buChar char="◦"/>
            </a:pPr>
            <a:r>
              <a:rPr lang="en-US"/>
              <a:t>Depends on the exact application setting/needs</a:t>
            </a:r>
            <a:endParaRPr/>
          </a:p>
          <a:p>
            <a:pPr marL="566420" lvl="2" indent="-192404" algn="l" rtl="0">
              <a:lnSpc>
                <a:spcPct val="90000"/>
              </a:lnSpc>
              <a:spcBef>
                <a:spcPts val="600"/>
              </a:spcBef>
              <a:spcAft>
                <a:spcPts val="0"/>
              </a:spcAft>
              <a:buSzPts val="2000"/>
              <a:buChar char="◦"/>
            </a:pPr>
            <a:r>
              <a:rPr lang="en-US"/>
              <a:t>🡪 could reach the ideal if reformulate the problem 🡪 mid-term work</a:t>
            </a:r>
            <a:endParaRPr/>
          </a:p>
          <a:p>
            <a:pPr marL="383540" lvl="1" indent="-41275" algn="l" rtl="0">
              <a:lnSpc>
                <a:spcPct val="90000"/>
              </a:lnSpc>
              <a:spcBef>
                <a:spcPts val="600"/>
              </a:spcBef>
              <a:spcAft>
                <a:spcPts val="0"/>
              </a:spcAft>
              <a:buSzPts val="2400"/>
              <a:buNone/>
            </a:pPr>
            <a:endParaRPr/>
          </a:p>
          <a:p>
            <a:pPr marL="383540" lvl="1" indent="-41275" algn="l" rtl="0">
              <a:lnSpc>
                <a:spcPct val="90000"/>
              </a:lnSpc>
              <a:spcBef>
                <a:spcPts val="600"/>
              </a:spcBef>
              <a:spcAft>
                <a:spcPts val="0"/>
              </a:spcAft>
              <a:buSzPts val="2400"/>
              <a:buNone/>
            </a:pPr>
            <a:endParaRPr/>
          </a:p>
          <a:p>
            <a:pPr marL="383540" lvl="1" indent="-41275" algn="l" rtl="0">
              <a:lnSpc>
                <a:spcPct val="90000"/>
              </a:lnSpc>
              <a:spcBef>
                <a:spcPts val="600"/>
              </a:spcBef>
              <a:spcAft>
                <a:spcPts val="0"/>
              </a:spcAft>
              <a:buSzPts val="2400"/>
              <a:buNone/>
            </a:pPr>
            <a:endParaRPr/>
          </a:p>
          <a:p>
            <a:pPr marL="409575" lvl="2" indent="0" algn="l" rtl="0">
              <a:lnSpc>
                <a:spcPct val="90000"/>
              </a:lnSpc>
              <a:spcBef>
                <a:spcPts val="600"/>
              </a:spcBef>
              <a:spcAft>
                <a:spcPts val="0"/>
              </a:spcAft>
              <a:buSzPts val="1600"/>
              <a:buNone/>
            </a:pPr>
            <a:endParaRPr sz="1600"/>
          </a:p>
        </p:txBody>
      </p:sp>
      <p:sp>
        <p:nvSpPr>
          <p:cNvPr id="504" name="Google Shape;504;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16</a:t>
            </a:fld>
            <a:endParaRPr/>
          </a:p>
        </p:txBody>
      </p:sp>
      <p:sp>
        <p:nvSpPr>
          <p:cNvPr id="505" name="Google Shape;505;p42"/>
          <p:cNvSpPr/>
          <p:nvPr/>
        </p:nvSpPr>
        <p:spPr>
          <a:xfrm>
            <a:off x="3337455" y="5214146"/>
            <a:ext cx="2107924" cy="932076"/>
          </a:xfrm>
          <a:prstGeom prst="roundRect">
            <a:avLst>
              <a:gd name="adj" fmla="val 16667"/>
            </a:avLst>
          </a:prstGeom>
          <a:solidFill>
            <a:srgbClr val="FFC00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Fires predicted corrrectly</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Actual fire</a:t>
            </a:r>
            <a:endParaRPr sz="1400" b="0" i="0" u="none" strike="noStrike" cap="none">
              <a:solidFill>
                <a:schemeClr val="lt1"/>
              </a:solidFill>
              <a:latin typeface="Arial"/>
              <a:ea typeface="Arial"/>
              <a:cs typeface="Arial"/>
              <a:sym typeface="Arial"/>
            </a:endParaRPr>
          </a:p>
        </p:txBody>
      </p:sp>
      <p:sp>
        <p:nvSpPr>
          <p:cNvPr id="506" name="Google Shape;506;p42"/>
          <p:cNvSpPr/>
          <p:nvPr/>
        </p:nvSpPr>
        <p:spPr>
          <a:xfrm>
            <a:off x="9629034" y="5090100"/>
            <a:ext cx="2149202" cy="1180169"/>
          </a:xfrm>
          <a:prstGeom prst="roundRect">
            <a:avLst>
              <a:gd name="adj" fmla="val 16667"/>
            </a:avLst>
          </a:prstGeom>
          <a:solidFill>
            <a:srgbClr val="00B05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Area of Low Risk</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Area of whole territory</a:t>
            </a:r>
            <a:endParaRPr sz="1400" b="0" i="0" u="none" strike="noStrike" cap="none">
              <a:solidFill>
                <a:schemeClr val="lt1"/>
              </a:solidFill>
              <a:latin typeface="Arial"/>
              <a:ea typeface="Arial"/>
              <a:cs typeface="Arial"/>
              <a:sym typeface="Arial"/>
            </a:endParaRPr>
          </a:p>
        </p:txBody>
      </p:sp>
      <p:sp>
        <p:nvSpPr>
          <p:cNvPr id="507" name="Google Shape;507;p42"/>
          <p:cNvSpPr/>
          <p:nvPr/>
        </p:nvSpPr>
        <p:spPr>
          <a:xfrm>
            <a:off x="1140059" y="5214147"/>
            <a:ext cx="1930714" cy="932076"/>
          </a:xfrm>
          <a:prstGeom prst="roundRect">
            <a:avLst>
              <a:gd name="adj" fmla="val 16667"/>
            </a:avLst>
          </a:prstGeom>
          <a:solidFill>
            <a:srgbClr val="FFC00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TP</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*Sensitivity = ——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(P=TP+FN)      P</a:t>
            </a:r>
            <a:endParaRPr/>
          </a:p>
        </p:txBody>
      </p:sp>
      <p:sp>
        <p:nvSpPr>
          <p:cNvPr id="508" name="Google Shape;508;p42"/>
          <p:cNvSpPr/>
          <p:nvPr/>
        </p:nvSpPr>
        <p:spPr>
          <a:xfrm>
            <a:off x="2904353" y="5481544"/>
            <a:ext cx="602512" cy="487325"/>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p42"/>
          <p:cNvSpPr/>
          <p:nvPr/>
        </p:nvSpPr>
        <p:spPr>
          <a:xfrm>
            <a:off x="6057616" y="5214147"/>
            <a:ext cx="1753506" cy="932076"/>
          </a:xfrm>
          <a:prstGeom prst="roundRect">
            <a:avLst>
              <a:gd name="adj" fmla="val 16667"/>
            </a:avLst>
          </a:prstGeom>
          <a:solidFill>
            <a:srgbClr val="00B05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TN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*Specificity = ——</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(N=TN+FP)     N</a:t>
            </a:r>
            <a:endParaRPr/>
          </a:p>
        </p:txBody>
      </p:sp>
      <p:sp>
        <p:nvSpPr>
          <p:cNvPr id="510" name="Google Shape;510;p42"/>
          <p:cNvSpPr/>
          <p:nvPr/>
        </p:nvSpPr>
        <p:spPr>
          <a:xfrm>
            <a:off x="7724446" y="4861312"/>
            <a:ext cx="2117651" cy="1639183"/>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TN &gt;&gt; FP</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TN+FP ≈ TN</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N &gt;&gt; P </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N+P ≈ N</a:t>
            </a:r>
            <a:endParaRPr sz="1400" b="0" i="0" u="none" strike="noStrike" cap="none">
              <a:solidFill>
                <a:schemeClr val="lt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6A1C50AA-3732-525C-3535-67B1E6A9F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5400"/>
              <a:buFont typeface="Calibri"/>
              <a:buNone/>
            </a:pPr>
            <a:r>
              <a:rPr lang="en-US" sz="5400"/>
              <a:t>ML Method and Results</a:t>
            </a:r>
            <a:endParaRPr/>
          </a:p>
        </p:txBody>
      </p:sp>
      <p:sp>
        <p:nvSpPr>
          <p:cNvPr id="516" name="Google Shape;516;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pic>
        <p:nvPicPr>
          <p:cNvPr id="517" name="Google Shape;517;p14"/>
          <p:cNvPicPr preferRelativeResize="0"/>
          <p:nvPr/>
        </p:nvPicPr>
        <p:blipFill rotWithShape="1">
          <a:blip r:embed="rId3">
            <a:alphaModFix/>
          </a:blip>
          <a:srcRect/>
          <a:stretch/>
        </p:blipFill>
        <p:spPr>
          <a:xfrm>
            <a:off x="1772" y="30415"/>
            <a:ext cx="8963246" cy="630286"/>
          </a:xfrm>
          <a:prstGeom prst="rect">
            <a:avLst/>
          </a:prstGeom>
          <a:noFill/>
          <a:ln>
            <a:noFill/>
          </a:ln>
        </p:spPr>
      </p:pic>
      <p:pic>
        <p:nvPicPr>
          <p:cNvPr id="2" name="Picture 2" descr="EGU General Assembly 2023 - Unisense">
            <a:extLst>
              <a:ext uri="{FF2B5EF4-FFF2-40B4-BE49-F238E27FC236}">
                <a16:creationId xmlns:a16="http://schemas.microsoft.com/office/drawing/2014/main" id="{57509569-E942-BB61-6ABD-D535055C1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5"/>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11111"/>
              <a:buFont typeface="Calibri"/>
              <a:buNone/>
            </a:pPr>
            <a:r>
              <a:rPr lang="en-US" sz="4800"/>
              <a:t>Establishment of a complete ML workflow</a:t>
            </a:r>
            <a:endParaRPr/>
          </a:p>
        </p:txBody>
      </p:sp>
      <p:sp>
        <p:nvSpPr>
          <p:cNvPr id="523" name="Google Shape;523;p45"/>
          <p:cNvSpPr txBox="1">
            <a:spLocks noGrp="1"/>
          </p:cNvSpPr>
          <p:nvPr>
            <p:ph type="body" idx="4294967295"/>
          </p:nvPr>
        </p:nvSpPr>
        <p:spPr>
          <a:xfrm>
            <a:off x="1097279" y="1845733"/>
            <a:ext cx="9742355" cy="4571395"/>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SzPts val="2800"/>
              <a:buFont typeface="Arial"/>
              <a:buChar char="•"/>
            </a:pPr>
            <a:r>
              <a:rPr lang="en-US"/>
              <a:t>Formalize the problem as binary classification</a:t>
            </a:r>
            <a:endParaRPr/>
          </a:p>
          <a:p>
            <a:pPr marL="384048" lvl="1" indent="-182880" algn="l" rtl="0">
              <a:lnSpc>
                <a:spcPct val="90000"/>
              </a:lnSpc>
              <a:spcBef>
                <a:spcPts val="400"/>
              </a:spcBef>
              <a:spcAft>
                <a:spcPts val="0"/>
              </a:spcAft>
              <a:buSzPts val="2400"/>
              <a:buChar char="◦"/>
            </a:pPr>
            <a:r>
              <a:rPr lang="en-US"/>
              <a:t>Utilize model’s prediction confidence for quantifying risk probability</a:t>
            </a:r>
            <a:endParaRPr/>
          </a:p>
          <a:p>
            <a:pPr marL="384048" lvl="1" indent="-30479" algn="l" rtl="0">
              <a:lnSpc>
                <a:spcPct val="90000"/>
              </a:lnSpc>
              <a:spcBef>
                <a:spcPts val="400"/>
              </a:spcBef>
              <a:spcAft>
                <a:spcPts val="0"/>
              </a:spcAft>
              <a:buSzPts val="2400"/>
              <a:buNone/>
            </a:pPr>
            <a:endParaRPr/>
          </a:p>
          <a:p>
            <a:pPr marL="384048" lvl="1" indent="-30479" algn="l" rtl="0">
              <a:lnSpc>
                <a:spcPct val="90000"/>
              </a:lnSpc>
              <a:spcBef>
                <a:spcPts val="400"/>
              </a:spcBef>
              <a:spcAft>
                <a:spcPts val="0"/>
              </a:spcAft>
              <a:buSzPts val="2400"/>
              <a:buNone/>
            </a:pPr>
            <a:endParaRPr/>
          </a:p>
          <a:p>
            <a:pPr marL="441325" lvl="0" indent="-441325" algn="l" rtl="0">
              <a:lnSpc>
                <a:spcPct val="90000"/>
              </a:lnSpc>
              <a:spcBef>
                <a:spcPts val="1600"/>
              </a:spcBef>
              <a:spcAft>
                <a:spcPts val="0"/>
              </a:spcAft>
              <a:buSzPts val="2400"/>
              <a:buFont typeface="Arial"/>
              <a:buAutoNum type="arabicPeriod"/>
            </a:pPr>
            <a:r>
              <a:rPr lang="en-US"/>
              <a:t>Extract an extended set of features</a:t>
            </a:r>
            <a:endParaRPr/>
          </a:p>
          <a:p>
            <a:pPr marL="384048" lvl="1" indent="-182880" algn="l" rtl="0">
              <a:lnSpc>
                <a:spcPct val="90000"/>
              </a:lnSpc>
              <a:spcBef>
                <a:spcPts val="400"/>
              </a:spcBef>
              <a:spcAft>
                <a:spcPts val="0"/>
              </a:spcAft>
              <a:buSzPts val="1900"/>
              <a:buChar char="◦"/>
            </a:pPr>
            <a:r>
              <a:rPr lang="en-US"/>
              <a:t>Meteorological, topographical, vegetation, earth observation, and historical characteristics of the areas</a:t>
            </a:r>
            <a:endParaRPr/>
          </a:p>
          <a:p>
            <a:pPr marL="441325" lvl="0" indent="-441325" algn="l" rtl="0">
              <a:lnSpc>
                <a:spcPct val="90000"/>
              </a:lnSpc>
              <a:spcBef>
                <a:spcPts val="1600"/>
              </a:spcBef>
              <a:spcAft>
                <a:spcPts val="0"/>
              </a:spcAft>
              <a:buSzPts val="2400"/>
              <a:buFont typeface="Arial"/>
              <a:buAutoNum type="arabicPeriod"/>
            </a:pPr>
            <a:r>
              <a:rPr lang="en-US"/>
              <a:t>Utilize state of the art classification algorithms</a:t>
            </a:r>
            <a:endParaRPr/>
          </a:p>
          <a:p>
            <a:pPr marL="384048" lvl="1" indent="-182880" algn="l" rtl="0">
              <a:lnSpc>
                <a:spcPct val="90000"/>
              </a:lnSpc>
              <a:spcBef>
                <a:spcPts val="400"/>
              </a:spcBef>
              <a:spcAft>
                <a:spcPts val="0"/>
              </a:spcAft>
              <a:buSzPts val="1900"/>
              <a:buChar char="◦"/>
            </a:pPr>
            <a:r>
              <a:rPr lang="en-US"/>
              <a:t>Random Forest, XGBoost, ExtraTrees, Neural Networks</a:t>
            </a:r>
            <a:endParaRPr/>
          </a:p>
          <a:p>
            <a:pPr marL="384048" lvl="1" indent="-182880" algn="l" rtl="0">
              <a:lnSpc>
                <a:spcPct val="90000"/>
              </a:lnSpc>
              <a:spcBef>
                <a:spcPts val="400"/>
              </a:spcBef>
              <a:spcAft>
                <a:spcPts val="0"/>
              </a:spcAft>
              <a:buSzPts val="1900"/>
              <a:buChar char="◦"/>
            </a:pPr>
            <a:r>
              <a:rPr lang="en-US"/>
              <a:t>Explore large hyperparameter spaces of the algorithms </a:t>
            </a:r>
            <a:endParaRPr/>
          </a:p>
          <a:p>
            <a:pPr marL="91440" lvl="0" indent="0" algn="l" rtl="0">
              <a:lnSpc>
                <a:spcPct val="90000"/>
              </a:lnSpc>
              <a:spcBef>
                <a:spcPts val="1600"/>
              </a:spcBef>
              <a:spcAft>
                <a:spcPts val="0"/>
              </a:spcAft>
              <a:buSzPts val="2800"/>
              <a:buFont typeface="Arial"/>
              <a:buNone/>
            </a:pPr>
            <a:endParaRPr b="1"/>
          </a:p>
        </p:txBody>
      </p:sp>
      <p:sp>
        <p:nvSpPr>
          <p:cNvPr id="524" name="Google Shape;524;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18</a:t>
            </a:fld>
            <a:endParaRPr/>
          </a:p>
        </p:txBody>
      </p:sp>
      <p:pic>
        <p:nvPicPr>
          <p:cNvPr id="2" name="Picture 2" descr="EGU General Assembly 2023 - Unisense">
            <a:extLst>
              <a:ext uri="{FF2B5EF4-FFF2-40B4-BE49-F238E27FC236}">
                <a16:creationId xmlns:a16="http://schemas.microsoft.com/office/drawing/2014/main" id="{3A5EDB73-5E01-4E6C-F8CB-2E4252A4D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3"/>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11111"/>
              <a:buFont typeface="Calibri"/>
              <a:buNone/>
            </a:pPr>
            <a:r>
              <a:rPr lang="en-US" sz="4800"/>
              <a:t>Establishment of a complete ML workflow</a:t>
            </a:r>
            <a:endParaRPr/>
          </a:p>
        </p:txBody>
      </p:sp>
      <p:sp>
        <p:nvSpPr>
          <p:cNvPr id="530" name="Google Shape;530;p43"/>
          <p:cNvSpPr txBox="1">
            <a:spLocks noGrp="1"/>
          </p:cNvSpPr>
          <p:nvPr>
            <p:ph type="body" idx="4294967295"/>
          </p:nvPr>
        </p:nvSpPr>
        <p:spPr>
          <a:xfrm>
            <a:off x="1097279" y="1845733"/>
            <a:ext cx="9742355" cy="4571395"/>
          </a:xfrm>
          <a:prstGeom prst="rect">
            <a:avLst/>
          </a:prstGeom>
          <a:noFill/>
          <a:ln>
            <a:noFill/>
          </a:ln>
        </p:spPr>
        <p:txBody>
          <a:bodyPr spcFirstLastPara="1" wrap="square" lIns="0" tIns="45700" rIns="0" bIns="45700" anchor="t" anchorCtr="0">
            <a:normAutofit/>
          </a:bodyPr>
          <a:lstStyle/>
          <a:p>
            <a:pPr marL="441325" lvl="0" indent="-441325" algn="l" rtl="0">
              <a:lnSpc>
                <a:spcPct val="90000"/>
              </a:lnSpc>
              <a:spcBef>
                <a:spcPts val="1600"/>
              </a:spcBef>
              <a:spcAft>
                <a:spcPts val="0"/>
              </a:spcAft>
              <a:buSzPts val="2400"/>
              <a:buFont typeface="Arial"/>
              <a:buAutoNum type="arabicPeriod" startAt="3"/>
            </a:pPr>
            <a:r>
              <a:rPr lang="en-US"/>
              <a:t>Perform appropriate cross-validation</a:t>
            </a:r>
            <a:endParaRPr/>
          </a:p>
          <a:p>
            <a:pPr marL="384048" lvl="1" indent="-182880" algn="l" rtl="0">
              <a:lnSpc>
                <a:spcPct val="90000"/>
              </a:lnSpc>
              <a:spcBef>
                <a:spcPts val="400"/>
              </a:spcBef>
              <a:spcAft>
                <a:spcPts val="0"/>
              </a:spcAft>
              <a:buSzPts val="1900"/>
              <a:buChar char="◦"/>
            </a:pPr>
            <a:r>
              <a:rPr lang="en-US"/>
              <a:t>Proper train-validation-test splits</a:t>
            </a:r>
            <a:endParaRPr/>
          </a:p>
          <a:p>
            <a:pPr marL="384048" lvl="1" indent="-182880" algn="l" rtl="0">
              <a:lnSpc>
                <a:spcPct val="90000"/>
              </a:lnSpc>
              <a:spcBef>
                <a:spcPts val="400"/>
              </a:spcBef>
              <a:spcAft>
                <a:spcPts val="0"/>
              </a:spcAft>
              <a:buSzPts val="1900"/>
              <a:buChar char="◦"/>
            </a:pPr>
            <a:r>
              <a:rPr lang="en-US"/>
              <a:t>Ensure</a:t>
            </a:r>
            <a:endParaRPr/>
          </a:p>
          <a:p>
            <a:pPr marL="841248" lvl="2" indent="-182879" algn="l" rtl="0">
              <a:lnSpc>
                <a:spcPct val="90000"/>
              </a:lnSpc>
              <a:spcBef>
                <a:spcPts val="400"/>
              </a:spcBef>
              <a:spcAft>
                <a:spcPts val="0"/>
              </a:spcAft>
              <a:buSzPts val="1900"/>
              <a:buChar char="◦"/>
            </a:pPr>
            <a:r>
              <a:rPr lang="en-US"/>
              <a:t>Avoiding data leakage</a:t>
            </a:r>
            <a:endParaRPr/>
          </a:p>
          <a:p>
            <a:pPr marL="841248" lvl="2" indent="-182879" algn="l" rtl="0">
              <a:lnSpc>
                <a:spcPct val="90000"/>
              </a:lnSpc>
              <a:spcBef>
                <a:spcPts val="400"/>
              </a:spcBef>
              <a:spcAft>
                <a:spcPts val="0"/>
              </a:spcAft>
              <a:buSzPts val="1900"/>
              <a:buChar char="◦"/>
            </a:pPr>
            <a:r>
              <a:rPr lang="en-US"/>
              <a:t>Assessing the methods on the real-world dataset distribution</a:t>
            </a:r>
            <a:endParaRPr/>
          </a:p>
          <a:p>
            <a:pPr marL="841248" lvl="2" indent="-182879" algn="l" rtl="0">
              <a:lnSpc>
                <a:spcPct val="90000"/>
              </a:lnSpc>
              <a:spcBef>
                <a:spcPts val="400"/>
              </a:spcBef>
              <a:spcAft>
                <a:spcPts val="0"/>
              </a:spcAft>
              <a:buSzPts val="1900"/>
              <a:buChar char="◦"/>
            </a:pPr>
            <a:r>
              <a:rPr lang="en-US"/>
              <a:t>Agility in adjusting sensitivity/specificity trade-off</a:t>
            </a:r>
            <a:endParaRPr/>
          </a:p>
          <a:p>
            <a:pPr marL="841248" lvl="2" indent="-182879" algn="l" rtl="0">
              <a:lnSpc>
                <a:spcPct val="90000"/>
              </a:lnSpc>
              <a:spcBef>
                <a:spcPts val="400"/>
              </a:spcBef>
              <a:spcAft>
                <a:spcPts val="0"/>
              </a:spcAft>
              <a:buSzPts val="1900"/>
              <a:buChar char="◦"/>
            </a:pPr>
            <a:r>
              <a:rPr lang="en-US"/>
              <a:t>Generalizability</a:t>
            </a:r>
            <a:endParaRPr/>
          </a:p>
          <a:p>
            <a:pPr marL="441325" lvl="0" indent="-441325" algn="l" rtl="0">
              <a:lnSpc>
                <a:spcPct val="90000"/>
              </a:lnSpc>
              <a:spcBef>
                <a:spcPts val="1600"/>
              </a:spcBef>
              <a:spcAft>
                <a:spcPts val="0"/>
              </a:spcAft>
              <a:buSzPts val="2400"/>
              <a:buFont typeface="Arial"/>
              <a:buAutoNum type="arabicPeriod" startAt="3"/>
            </a:pPr>
            <a:r>
              <a:rPr lang="en-US"/>
              <a:t>Select/define appropriate measures for model selection and evaluation</a:t>
            </a:r>
            <a:endParaRPr/>
          </a:p>
          <a:p>
            <a:pPr marL="384048" lvl="1" indent="-182880" algn="l" rtl="0">
              <a:lnSpc>
                <a:spcPct val="90000"/>
              </a:lnSpc>
              <a:spcBef>
                <a:spcPts val="400"/>
              </a:spcBef>
              <a:spcAft>
                <a:spcPts val="0"/>
              </a:spcAft>
              <a:buSzPts val="2400"/>
              <a:buChar char="◦"/>
            </a:pPr>
            <a:r>
              <a:rPr lang="en-US"/>
              <a:t>In our extremely imbalance setting, distinguishing between model selection and evaluation is important</a:t>
            </a:r>
            <a:endParaRPr b="1"/>
          </a:p>
          <a:p>
            <a:pPr marL="384048" lvl="1" indent="-30479" algn="l" rtl="0">
              <a:lnSpc>
                <a:spcPct val="90000"/>
              </a:lnSpc>
              <a:spcBef>
                <a:spcPts val="400"/>
              </a:spcBef>
              <a:spcAft>
                <a:spcPts val="0"/>
              </a:spcAft>
              <a:buSzPts val="2400"/>
              <a:buNone/>
            </a:pPr>
            <a:endParaRPr b="1"/>
          </a:p>
          <a:p>
            <a:pPr marL="91440" lvl="0" indent="0" algn="l" rtl="0">
              <a:lnSpc>
                <a:spcPct val="90000"/>
              </a:lnSpc>
              <a:spcBef>
                <a:spcPts val="1600"/>
              </a:spcBef>
              <a:spcAft>
                <a:spcPts val="0"/>
              </a:spcAft>
              <a:buSzPts val="2800"/>
              <a:buFont typeface="Arial"/>
              <a:buNone/>
            </a:pPr>
            <a:endParaRPr b="1"/>
          </a:p>
        </p:txBody>
      </p:sp>
      <p:sp>
        <p:nvSpPr>
          <p:cNvPr id="531" name="Google Shape;531;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19</a:t>
            </a:fld>
            <a:endParaRPr/>
          </a:p>
        </p:txBody>
      </p:sp>
      <p:pic>
        <p:nvPicPr>
          <p:cNvPr id="2" name="Picture 2" descr="EGU General Assembly 2023 - Unisense">
            <a:extLst>
              <a:ext uri="{FF2B5EF4-FFF2-40B4-BE49-F238E27FC236}">
                <a16:creationId xmlns:a16="http://schemas.microsoft.com/office/drawing/2014/main" id="{D2D5B932-F575-C022-370F-CEAB7595A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
          <p:cNvSpPr txBox="1">
            <a:spLocks noGrp="1"/>
          </p:cNvSpPr>
          <p:nvPr>
            <p:ph type="title"/>
          </p:nvPr>
        </p:nvSpPr>
        <p:spPr>
          <a:xfrm>
            <a:off x="1097279" y="1990556"/>
            <a:ext cx="11018521" cy="23345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5400"/>
              <a:buFont typeface="Calibri"/>
              <a:buNone/>
            </a:pPr>
            <a:r>
              <a:rPr lang="en-US" sz="5400"/>
              <a:t>Problem definition and background</a:t>
            </a:r>
            <a:endParaRPr/>
          </a:p>
        </p:txBody>
      </p:sp>
      <p:sp>
        <p:nvSpPr>
          <p:cNvPr id="192" name="Google Shape;192;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pic>
        <p:nvPicPr>
          <p:cNvPr id="193" name="Google Shape;193;p2"/>
          <p:cNvPicPr preferRelativeResize="0"/>
          <p:nvPr/>
        </p:nvPicPr>
        <p:blipFill rotWithShape="1">
          <a:blip r:embed="rId3">
            <a:alphaModFix/>
          </a:blip>
          <a:srcRect/>
          <a:stretch/>
        </p:blipFill>
        <p:spPr>
          <a:xfrm>
            <a:off x="1772" y="30415"/>
            <a:ext cx="8963246" cy="630286"/>
          </a:xfrm>
          <a:prstGeom prst="rect">
            <a:avLst/>
          </a:prstGeom>
          <a:noFill/>
          <a:ln>
            <a:noFill/>
          </a:ln>
        </p:spPr>
      </p:pic>
      <p:pic>
        <p:nvPicPr>
          <p:cNvPr id="2" name="Picture 2" descr="EGU General Assembly 2023 - Unisense">
            <a:extLst>
              <a:ext uri="{FF2B5EF4-FFF2-40B4-BE49-F238E27FC236}">
                <a16:creationId xmlns:a16="http://schemas.microsoft.com/office/drawing/2014/main" id="{1AF78F3A-0716-E662-273F-37FBF4F36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4"/>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1. Feature extraction</a:t>
            </a:r>
            <a:endParaRPr/>
          </a:p>
        </p:txBody>
      </p:sp>
      <p:sp>
        <p:nvSpPr>
          <p:cNvPr id="537" name="Google Shape;537;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20</a:t>
            </a:fld>
            <a:endParaRPr/>
          </a:p>
        </p:txBody>
      </p:sp>
      <p:graphicFrame>
        <p:nvGraphicFramePr>
          <p:cNvPr id="538" name="Google Shape;538;p44"/>
          <p:cNvGraphicFramePr/>
          <p:nvPr/>
        </p:nvGraphicFramePr>
        <p:xfrm>
          <a:off x="1400783" y="1763949"/>
          <a:ext cx="9403400" cy="4695700"/>
        </p:xfrm>
        <a:graphic>
          <a:graphicData uri="http://schemas.openxmlformats.org/drawingml/2006/table">
            <a:tbl>
              <a:tblPr firstRow="1" firstCol="1" bandRow="1">
                <a:noFill/>
                <a:tableStyleId>{75E3F0D1-5C9F-4A40-9DF4-1147446E164D}</a:tableStyleId>
              </a:tblPr>
              <a:tblGrid>
                <a:gridCol w="1789200">
                  <a:extLst>
                    <a:ext uri="{9D8B030D-6E8A-4147-A177-3AD203B41FA5}">
                      <a16:colId xmlns:a16="http://schemas.microsoft.com/office/drawing/2014/main" val="20000"/>
                    </a:ext>
                  </a:extLst>
                </a:gridCol>
                <a:gridCol w="2633550">
                  <a:extLst>
                    <a:ext uri="{9D8B030D-6E8A-4147-A177-3AD203B41FA5}">
                      <a16:colId xmlns:a16="http://schemas.microsoft.com/office/drawing/2014/main" val="20001"/>
                    </a:ext>
                  </a:extLst>
                </a:gridCol>
                <a:gridCol w="1387150">
                  <a:extLst>
                    <a:ext uri="{9D8B030D-6E8A-4147-A177-3AD203B41FA5}">
                      <a16:colId xmlns:a16="http://schemas.microsoft.com/office/drawing/2014/main" val="20002"/>
                    </a:ext>
                  </a:extLst>
                </a:gridCol>
                <a:gridCol w="1286625">
                  <a:extLst>
                    <a:ext uri="{9D8B030D-6E8A-4147-A177-3AD203B41FA5}">
                      <a16:colId xmlns:a16="http://schemas.microsoft.com/office/drawing/2014/main" val="20003"/>
                    </a:ext>
                  </a:extLst>
                </a:gridCol>
                <a:gridCol w="2306875">
                  <a:extLst>
                    <a:ext uri="{9D8B030D-6E8A-4147-A177-3AD203B41FA5}">
                      <a16:colId xmlns:a16="http://schemas.microsoft.com/office/drawing/2014/main" val="20004"/>
                    </a:ext>
                  </a:extLst>
                </a:gridCol>
              </a:tblGrid>
              <a:tr h="376375">
                <a:tc>
                  <a:txBody>
                    <a:bodyPr/>
                    <a:lstStyle/>
                    <a:p>
                      <a:pPr marL="0" marR="0" lvl="0" indent="0" algn="ctr" rtl="0">
                        <a:lnSpc>
                          <a:spcPct val="100000"/>
                        </a:lnSpc>
                        <a:spcBef>
                          <a:spcPts val="0"/>
                        </a:spcBef>
                        <a:spcAft>
                          <a:spcPts val="0"/>
                        </a:spcAft>
                        <a:buNone/>
                      </a:pPr>
                      <a:r>
                        <a:rPr lang="en-US" sz="1600" u="none" strike="noStrike" cap="none"/>
                        <a:t>Category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Features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Spatial Res.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Temp.Res.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Source</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358450">
                <a:tc>
                  <a:txBody>
                    <a:bodyPr/>
                    <a:lstStyle/>
                    <a:p>
                      <a:pPr marL="0" marR="0" lvl="0" indent="0" algn="l" rtl="0">
                        <a:lnSpc>
                          <a:spcPct val="100000"/>
                        </a:lnSpc>
                        <a:spcBef>
                          <a:spcPts val="0"/>
                        </a:spcBef>
                        <a:spcAft>
                          <a:spcPts val="0"/>
                        </a:spcAft>
                        <a:buNone/>
                      </a:pPr>
                      <a:r>
                        <a:rPr lang="en-US" sz="1600" u="none" strike="noStrike" cap="none"/>
                        <a:t>DEM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Dem, slope, curvature</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25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Copernicus DEM</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358450">
                <a:tc>
                  <a:txBody>
                    <a:bodyPr/>
                    <a:lstStyle/>
                    <a:p>
                      <a:pPr marL="0" marR="0" lvl="0" indent="0" algn="l" rtl="0">
                        <a:lnSpc>
                          <a:spcPct val="100000"/>
                        </a:lnSpc>
                        <a:spcBef>
                          <a:spcPts val="0"/>
                        </a:spcBef>
                        <a:spcAft>
                          <a:spcPts val="0"/>
                        </a:spcAft>
                        <a:buNone/>
                      </a:pPr>
                      <a:r>
                        <a:rPr lang="en-US" sz="1600" u="none" strike="noStrike" cap="none"/>
                        <a:t>Land cover</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corine</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100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3 years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Corine Land Cover</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358450">
                <a:tc>
                  <a:txBody>
                    <a:bodyPr/>
                    <a:lstStyle/>
                    <a:p>
                      <a:pPr marL="0" marR="0" lvl="0" indent="0" algn="l" rtl="0">
                        <a:lnSpc>
                          <a:spcPct val="100000"/>
                        </a:lnSpc>
                        <a:spcBef>
                          <a:spcPts val="0"/>
                        </a:spcBef>
                        <a:spcAft>
                          <a:spcPts val="0"/>
                        </a:spcAft>
                        <a:buNone/>
                      </a:pPr>
                      <a:r>
                        <a:rPr lang="en-US" sz="1600" u="none" strike="noStrike" cap="none"/>
                        <a:t>Temperature</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max, min, mean</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9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hourly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ERA5 land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358450">
                <a:tc>
                  <a:txBody>
                    <a:bodyPr/>
                    <a:lstStyle/>
                    <a:p>
                      <a:pPr marL="0" marR="0" lvl="0" indent="0" algn="l" rtl="0">
                        <a:lnSpc>
                          <a:spcPct val="100000"/>
                        </a:lnSpc>
                        <a:spcBef>
                          <a:spcPts val="0"/>
                        </a:spcBef>
                        <a:spcAft>
                          <a:spcPts val="0"/>
                        </a:spcAft>
                        <a:buNone/>
                      </a:pPr>
                      <a:r>
                        <a:rPr lang="en-US" sz="1600" u="none" strike="noStrike" cap="none"/>
                        <a:t>Dewpoint</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max, min mean</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9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hourly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ERA5 land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358450">
                <a:tc>
                  <a:txBody>
                    <a:bodyPr/>
                    <a:lstStyle/>
                    <a:p>
                      <a:pPr marL="0" marR="0" lvl="0" indent="0" algn="l" rtl="0">
                        <a:lnSpc>
                          <a:spcPct val="100000"/>
                        </a:lnSpc>
                        <a:spcBef>
                          <a:spcPts val="0"/>
                        </a:spcBef>
                        <a:spcAft>
                          <a:spcPts val="0"/>
                        </a:spcAft>
                        <a:buNone/>
                      </a:pPr>
                      <a:r>
                        <a:rPr lang="en-US" sz="1600" u="none" strike="noStrike" cap="none"/>
                        <a:t>Wind speed</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dom_vel</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9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hourly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ERA5 land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358450">
                <a:tc>
                  <a:txBody>
                    <a:bodyPr/>
                    <a:lstStyle/>
                    <a:p>
                      <a:pPr marL="0" marR="0" lvl="0" indent="0" algn="l" rtl="0">
                        <a:lnSpc>
                          <a:spcPct val="100000"/>
                        </a:lnSpc>
                        <a:spcBef>
                          <a:spcPts val="0"/>
                        </a:spcBef>
                        <a:spcAft>
                          <a:spcPts val="0"/>
                        </a:spcAft>
                        <a:buNone/>
                      </a:pPr>
                      <a:r>
                        <a:rPr lang="en-US" sz="1600" u="none" strike="noStrike" cap="none"/>
                        <a:t>Wind direction</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dir_max, dom_dir</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9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hourly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ERA5 land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r h="358450">
                <a:tc>
                  <a:txBody>
                    <a:bodyPr/>
                    <a:lstStyle/>
                    <a:p>
                      <a:pPr marL="0" marR="0" lvl="0" indent="0" algn="l" rtl="0">
                        <a:lnSpc>
                          <a:spcPct val="100000"/>
                        </a:lnSpc>
                        <a:spcBef>
                          <a:spcPts val="0"/>
                        </a:spcBef>
                        <a:spcAft>
                          <a:spcPts val="0"/>
                        </a:spcAft>
                        <a:buNone/>
                      </a:pPr>
                      <a:r>
                        <a:rPr lang="en-US" sz="1600" u="none" strike="noStrike" cap="none"/>
                        <a:t>Precipitation</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rain_7days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9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hourly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ERA5 land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r h="358450">
                <a:tc>
                  <a:txBody>
                    <a:bodyPr/>
                    <a:lstStyle/>
                    <a:p>
                      <a:pPr marL="0" marR="0" lvl="0" indent="0" algn="l" rtl="0">
                        <a:lnSpc>
                          <a:spcPct val="100000"/>
                        </a:lnSpc>
                        <a:spcBef>
                          <a:spcPts val="0"/>
                        </a:spcBef>
                        <a:spcAft>
                          <a:spcPts val="0"/>
                        </a:spcAft>
                        <a:buNone/>
                      </a:pPr>
                      <a:r>
                        <a:rPr lang="en-US" sz="1600" u="none" strike="noStrike" cap="none"/>
                        <a:t>Vegetation</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ndvi, evi</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500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8 days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NASA MODIS</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8"/>
                  </a:ext>
                </a:extLst>
              </a:tr>
              <a:tr h="358450">
                <a:tc>
                  <a:txBody>
                    <a:bodyPr/>
                    <a:lstStyle/>
                    <a:p>
                      <a:pPr marL="0" marR="0" lvl="0" indent="0" algn="l" rtl="0">
                        <a:lnSpc>
                          <a:spcPct val="100000"/>
                        </a:lnSpc>
                        <a:spcBef>
                          <a:spcPts val="0"/>
                        </a:spcBef>
                        <a:spcAft>
                          <a:spcPts val="0"/>
                        </a:spcAft>
                        <a:buNone/>
                      </a:pPr>
                      <a:r>
                        <a:rPr lang="en-US" sz="1600" u="none" strike="noStrike" cap="none"/>
                        <a:t>LST</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lst_day, lst_night</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1 km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8 days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NASA MODIS</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9"/>
                  </a:ext>
                </a:extLst>
              </a:tr>
              <a:tr h="358450">
                <a:tc>
                  <a:txBody>
                    <a:bodyPr/>
                    <a:lstStyle/>
                    <a:p>
                      <a:pPr marL="0" marR="0" lvl="0" indent="0" algn="l" rtl="0">
                        <a:lnSpc>
                          <a:spcPct val="100000"/>
                        </a:lnSpc>
                        <a:spcBef>
                          <a:spcPts val="0"/>
                        </a:spcBef>
                        <a:spcAft>
                          <a:spcPts val="0"/>
                        </a:spcAft>
                        <a:buNone/>
                      </a:pPr>
                      <a:r>
                        <a:rPr lang="en-US" sz="1600" u="none" strike="noStrike" cap="none"/>
                        <a:t>Fire history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Frequency, f81 (smoothed)</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500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daily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FireHub BSM</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0"/>
                  </a:ext>
                </a:extLst>
              </a:tr>
              <a:tr h="358450">
                <a:tc>
                  <a:txBody>
                    <a:bodyPr/>
                    <a:lstStyle/>
                    <a:p>
                      <a:pPr marL="0" marR="0" lvl="0" indent="0" algn="l" rtl="0">
                        <a:lnSpc>
                          <a:spcPct val="100000"/>
                        </a:lnSpc>
                        <a:spcBef>
                          <a:spcPts val="0"/>
                        </a:spcBef>
                        <a:spcAft>
                          <a:spcPts val="0"/>
                        </a:spcAft>
                        <a:buNone/>
                      </a:pPr>
                      <a:r>
                        <a:rPr lang="en-US" sz="1600" u="none" strike="noStrike" cap="none"/>
                        <a:t>Coordinates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xpos, ypos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500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daily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FireHub cell grid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1"/>
                  </a:ext>
                </a:extLst>
              </a:tr>
              <a:tr h="376375">
                <a:tc>
                  <a:txBody>
                    <a:bodyPr/>
                    <a:lstStyle/>
                    <a:p>
                      <a:pPr marL="0" marR="0" lvl="0" indent="0" algn="l" rtl="0">
                        <a:lnSpc>
                          <a:spcPct val="100000"/>
                        </a:lnSpc>
                        <a:spcBef>
                          <a:spcPts val="0"/>
                        </a:spcBef>
                        <a:spcAft>
                          <a:spcPts val="0"/>
                        </a:spcAft>
                        <a:buNone/>
                      </a:pPr>
                      <a:r>
                        <a:rPr lang="en-US" sz="1600" u="none" strike="noStrike" cap="none"/>
                        <a:t>Calendar Cycles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month, wkd</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500 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daily</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0000"/>
                        </a:lnSpc>
                        <a:spcBef>
                          <a:spcPts val="0"/>
                        </a:spcBef>
                        <a:spcAft>
                          <a:spcPts val="0"/>
                        </a:spcAft>
                        <a:buNone/>
                      </a:pPr>
                      <a:r>
                        <a:rPr lang="en-US" sz="1600" u="none" strike="noStrike" cap="none"/>
                        <a:t>Fire Inventory date field</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2"/>
                  </a:ext>
                </a:extLst>
              </a:tr>
            </a:tbl>
          </a:graphicData>
        </a:graphic>
      </p:graphicFrame>
      <p:pic>
        <p:nvPicPr>
          <p:cNvPr id="2" name="Picture 2" descr="EGU General Assembly 2023 - Unisense">
            <a:extLst>
              <a:ext uri="{FF2B5EF4-FFF2-40B4-BE49-F238E27FC236}">
                <a16:creationId xmlns:a16="http://schemas.microsoft.com/office/drawing/2014/main" id="{1D614B7F-E3E4-5000-7D5E-57435C7B2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21</a:t>
            </a:fld>
            <a:endParaRPr/>
          </a:p>
        </p:txBody>
      </p:sp>
      <p:pic>
        <p:nvPicPr>
          <p:cNvPr id="544" name="Google Shape;544;p47" descr="Εικόνα που περιέχει κείμενο&#10;&#10;Περιγραφή που δημιουργήθηκε αυτόματα"/>
          <p:cNvPicPr preferRelativeResize="0"/>
          <p:nvPr/>
        </p:nvPicPr>
        <p:blipFill rotWithShape="1">
          <a:blip r:embed="rId3">
            <a:alphaModFix/>
          </a:blip>
          <a:srcRect/>
          <a:stretch/>
        </p:blipFill>
        <p:spPr>
          <a:xfrm>
            <a:off x="384717" y="903058"/>
            <a:ext cx="7250150" cy="5841761"/>
          </a:xfrm>
          <a:prstGeom prst="rect">
            <a:avLst/>
          </a:prstGeom>
          <a:noFill/>
          <a:ln>
            <a:noFill/>
          </a:ln>
        </p:spPr>
      </p:pic>
      <p:pic>
        <p:nvPicPr>
          <p:cNvPr id="545" name="Google Shape;545;p47"/>
          <p:cNvPicPr preferRelativeResize="0"/>
          <p:nvPr/>
        </p:nvPicPr>
        <p:blipFill rotWithShape="1">
          <a:blip r:embed="rId4">
            <a:alphaModFix/>
          </a:blip>
          <a:srcRect/>
          <a:stretch/>
        </p:blipFill>
        <p:spPr>
          <a:xfrm>
            <a:off x="7871251" y="2331534"/>
            <a:ext cx="1597646" cy="1367884"/>
          </a:xfrm>
          <a:prstGeom prst="rect">
            <a:avLst/>
          </a:prstGeom>
          <a:noFill/>
          <a:ln>
            <a:noFill/>
          </a:ln>
        </p:spPr>
      </p:pic>
      <p:pic>
        <p:nvPicPr>
          <p:cNvPr id="546" name="Google Shape;546;p47"/>
          <p:cNvPicPr preferRelativeResize="0"/>
          <p:nvPr/>
        </p:nvPicPr>
        <p:blipFill rotWithShape="1">
          <a:blip r:embed="rId5">
            <a:alphaModFix/>
          </a:blip>
          <a:srcRect/>
          <a:stretch/>
        </p:blipFill>
        <p:spPr>
          <a:xfrm>
            <a:off x="7861261" y="3758078"/>
            <a:ext cx="1654796" cy="1358359"/>
          </a:xfrm>
          <a:prstGeom prst="rect">
            <a:avLst/>
          </a:prstGeom>
          <a:noFill/>
          <a:ln>
            <a:noFill/>
          </a:ln>
        </p:spPr>
      </p:pic>
      <p:pic>
        <p:nvPicPr>
          <p:cNvPr id="547" name="Google Shape;547;p47"/>
          <p:cNvPicPr preferRelativeResize="0"/>
          <p:nvPr/>
        </p:nvPicPr>
        <p:blipFill rotWithShape="1">
          <a:blip r:embed="rId6">
            <a:alphaModFix/>
          </a:blip>
          <a:srcRect/>
          <a:stretch/>
        </p:blipFill>
        <p:spPr>
          <a:xfrm>
            <a:off x="7904124" y="932637"/>
            <a:ext cx="1578363" cy="1396459"/>
          </a:xfrm>
          <a:prstGeom prst="rect">
            <a:avLst/>
          </a:prstGeom>
          <a:noFill/>
          <a:ln>
            <a:noFill/>
          </a:ln>
        </p:spPr>
      </p:pic>
      <p:pic>
        <p:nvPicPr>
          <p:cNvPr id="548" name="Google Shape;548;p47"/>
          <p:cNvPicPr preferRelativeResize="0"/>
          <p:nvPr/>
        </p:nvPicPr>
        <p:blipFill rotWithShape="1">
          <a:blip r:embed="rId7">
            <a:alphaModFix/>
          </a:blip>
          <a:srcRect/>
          <a:stretch/>
        </p:blipFill>
        <p:spPr>
          <a:xfrm>
            <a:off x="7875548" y="5128401"/>
            <a:ext cx="1626221" cy="1386934"/>
          </a:xfrm>
          <a:prstGeom prst="rect">
            <a:avLst/>
          </a:prstGeom>
          <a:noFill/>
          <a:ln>
            <a:noFill/>
          </a:ln>
        </p:spPr>
      </p:pic>
      <p:pic>
        <p:nvPicPr>
          <p:cNvPr id="2" name="Picture 2" descr="EGU General Assembly 2023 - Unisense">
            <a:extLst>
              <a:ext uri="{FF2B5EF4-FFF2-40B4-BE49-F238E27FC236}">
                <a16:creationId xmlns:a16="http://schemas.microsoft.com/office/drawing/2014/main" id="{51398855-60FD-E5FA-85C8-5A5C04E7E9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8"/>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2. Classification algorithms</a:t>
            </a:r>
            <a:endParaRPr/>
          </a:p>
        </p:txBody>
      </p:sp>
      <p:sp>
        <p:nvSpPr>
          <p:cNvPr id="554" name="Google Shape;554;p48"/>
          <p:cNvSpPr txBox="1">
            <a:spLocks noGrp="1"/>
          </p:cNvSpPr>
          <p:nvPr>
            <p:ph type="body" idx="4294967295"/>
          </p:nvPr>
        </p:nvSpPr>
        <p:spPr>
          <a:xfrm>
            <a:off x="1097280" y="1845733"/>
            <a:ext cx="3808352" cy="4043003"/>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SzPts val="2800"/>
              <a:buFont typeface="Arial"/>
              <a:buChar char="•"/>
            </a:pPr>
            <a:r>
              <a:rPr lang="en-US" dirty="0"/>
              <a:t> Neural Networks</a:t>
            </a:r>
            <a:endParaRPr dirty="0"/>
          </a:p>
          <a:p>
            <a:pPr marL="384048" lvl="1" indent="-182879" algn="l" rtl="0">
              <a:lnSpc>
                <a:spcPct val="90000"/>
              </a:lnSpc>
              <a:spcBef>
                <a:spcPts val="400"/>
              </a:spcBef>
              <a:spcAft>
                <a:spcPts val="0"/>
              </a:spcAft>
              <a:buSzPts val="2400"/>
              <a:buChar char="◦"/>
            </a:pPr>
            <a:r>
              <a:rPr lang="en-US" dirty="0"/>
              <a:t>Up to 5 layers depth</a:t>
            </a:r>
            <a:endParaRPr dirty="0"/>
          </a:p>
          <a:p>
            <a:pPr marL="384048" lvl="1" indent="-182879" algn="l" rtl="0">
              <a:lnSpc>
                <a:spcPct val="90000"/>
              </a:lnSpc>
              <a:spcBef>
                <a:spcPts val="400"/>
              </a:spcBef>
              <a:spcAft>
                <a:spcPts val="0"/>
              </a:spcAft>
              <a:buSzPts val="2400"/>
              <a:buChar char="◦"/>
            </a:pPr>
            <a:r>
              <a:rPr lang="en-US" dirty="0"/>
              <a:t>Up to 2000 nodes per layer</a:t>
            </a:r>
            <a:endParaRPr dirty="0"/>
          </a:p>
          <a:p>
            <a:pPr marL="384048" lvl="1" indent="-182879" algn="l" rtl="0">
              <a:lnSpc>
                <a:spcPct val="90000"/>
              </a:lnSpc>
              <a:spcBef>
                <a:spcPts val="400"/>
              </a:spcBef>
              <a:spcAft>
                <a:spcPts val="0"/>
              </a:spcAft>
              <a:buSzPts val="2400"/>
              <a:buChar char="◦"/>
            </a:pPr>
            <a:r>
              <a:rPr lang="en-US" dirty="0"/>
              <a:t>With/out dropout</a:t>
            </a:r>
            <a:endParaRPr dirty="0"/>
          </a:p>
          <a:p>
            <a:pPr marL="384048" lvl="1" indent="-182879" algn="l" rtl="0">
              <a:lnSpc>
                <a:spcPct val="90000"/>
              </a:lnSpc>
              <a:spcBef>
                <a:spcPts val="400"/>
              </a:spcBef>
              <a:spcAft>
                <a:spcPts val="0"/>
              </a:spcAft>
              <a:buSzPts val="2400"/>
              <a:buChar char="◦"/>
            </a:pPr>
            <a:r>
              <a:rPr lang="en-US" dirty="0"/>
              <a:t>Adam optimizer</a:t>
            </a:r>
            <a:endParaRPr dirty="0"/>
          </a:p>
          <a:p>
            <a:pPr marL="91440" lvl="0" indent="-91440" algn="l" rtl="0">
              <a:lnSpc>
                <a:spcPct val="90000"/>
              </a:lnSpc>
              <a:spcBef>
                <a:spcPts val="1600"/>
              </a:spcBef>
              <a:spcAft>
                <a:spcPts val="0"/>
              </a:spcAft>
              <a:buSzPts val="2800"/>
              <a:buFont typeface="Arial"/>
              <a:buChar char="•"/>
            </a:pPr>
            <a:r>
              <a:rPr lang="en-US" dirty="0"/>
              <a:t> Tree Ensembles</a:t>
            </a:r>
            <a:endParaRPr dirty="0"/>
          </a:p>
          <a:p>
            <a:pPr marL="384048" lvl="1" indent="-182879" algn="l" rtl="0">
              <a:lnSpc>
                <a:spcPct val="90000"/>
              </a:lnSpc>
              <a:spcBef>
                <a:spcPts val="400"/>
              </a:spcBef>
              <a:spcAft>
                <a:spcPts val="0"/>
              </a:spcAft>
              <a:buSzPts val="2400"/>
              <a:buChar char="◦"/>
            </a:pPr>
            <a:r>
              <a:rPr lang="en-US" dirty="0"/>
              <a:t>Random Forest</a:t>
            </a:r>
            <a:endParaRPr dirty="0"/>
          </a:p>
          <a:p>
            <a:pPr marL="384048" lvl="1" indent="-182879" algn="l" rtl="0">
              <a:lnSpc>
                <a:spcPct val="90000"/>
              </a:lnSpc>
              <a:spcBef>
                <a:spcPts val="400"/>
              </a:spcBef>
              <a:spcAft>
                <a:spcPts val="0"/>
              </a:spcAft>
              <a:buSzPts val="2400"/>
              <a:buChar char="◦"/>
            </a:pPr>
            <a:r>
              <a:rPr lang="en-US" dirty="0" err="1"/>
              <a:t>XGBoost</a:t>
            </a:r>
            <a:endParaRPr dirty="0"/>
          </a:p>
          <a:p>
            <a:pPr marL="384048" lvl="1" indent="-182879" algn="l" rtl="0">
              <a:lnSpc>
                <a:spcPct val="90000"/>
              </a:lnSpc>
              <a:spcBef>
                <a:spcPts val="400"/>
              </a:spcBef>
              <a:spcAft>
                <a:spcPts val="0"/>
              </a:spcAft>
              <a:buSzPts val="2400"/>
              <a:buChar char="◦"/>
            </a:pPr>
            <a:r>
              <a:rPr lang="en-US" dirty="0" err="1"/>
              <a:t>ExtraTrees</a:t>
            </a:r>
            <a:endParaRPr dirty="0"/>
          </a:p>
          <a:p>
            <a:pPr marL="0" lvl="0" indent="0" algn="l" rtl="0">
              <a:lnSpc>
                <a:spcPct val="90000"/>
              </a:lnSpc>
              <a:spcBef>
                <a:spcPts val="1600"/>
              </a:spcBef>
              <a:spcAft>
                <a:spcPts val="0"/>
              </a:spcAft>
              <a:buSzPts val="2800"/>
              <a:buNone/>
            </a:pPr>
            <a:endParaRPr b="1" dirty="0"/>
          </a:p>
        </p:txBody>
      </p:sp>
      <p:sp>
        <p:nvSpPr>
          <p:cNvPr id="555" name="Google Shape;555;p4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22</a:t>
            </a:fld>
            <a:endParaRPr/>
          </a:p>
        </p:txBody>
      </p:sp>
      <p:pic>
        <p:nvPicPr>
          <p:cNvPr id="2" name="Picture 2" descr="EGU General Assembly 2023 - Unisense">
            <a:extLst>
              <a:ext uri="{FF2B5EF4-FFF2-40B4-BE49-F238E27FC236}">
                <a16:creationId xmlns:a16="http://schemas.microsoft.com/office/drawing/2014/main" id="{28031716-C564-4AB8-987C-A8337070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54;p48">
            <a:extLst>
              <a:ext uri="{FF2B5EF4-FFF2-40B4-BE49-F238E27FC236}">
                <a16:creationId xmlns:a16="http://schemas.microsoft.com/office/drawing/2014/main" id="{D221F322-83A9-52BC-CCAB-B26F8A853EB6}"/>
              </a:ext>
            </a:extLst>
          </p:cNvPr>
          <p:cNvSpPr txBox="1">
            <a:spLocks/>
          </p:cNvSpPr>
          <p:nvPr/>
        </p:nvSpPr>
        <p:spPr>
          <a:xfrm>
            <a:off x="6397752" y="2654507"/>
            <a:ext cx="3808352" cy="1793926"/>
          </a:xfrm>
          <a:prstGeom prst="rect">
            <a:avLst/>
          </a:prstGeom>
          <a:noFill/>
          <a:ln>
            <a:noFill/>
          </a:ln>
        </p:spPr>
        <p:txBody>
          <a:bodyPr spcFirstLastPara="1" wrap="square" lIns="0" tIns="45700" rIns="0" bIns="45700" anchor="t" anchorCtr="0">
            <a:norm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pPr marL="91440" indent="-91440">
              <a:lnSpc>
                <a:spcPct val="90000"/>
              </a:lnSpc>
              <a:buSzPts val="2800"/>
              <a:buFont typeface="Arial"/>
              <a:buChar char="•"/>
            </a:pPr>
            <a:endParaRPr lang="en-US" dirty="0"/>
          </a:p>
          <a:p>
            <a:pPr marL="91440" indent="-91440">
              <a:lnSpc>
                <a:spcPct val="90000"/>
              </a:lnSpc>
              <a:buSzPts val="2800"/>
              <a:buFont typeface="Arial"/>
              <a:buChar char="•"/>
            </a:pPr>
            <a:r>
              <a:rPr lang="en-US" dirty="0"/>
              <a:t> Deep Learning</a:t>
            </a:r>
          </a:p>
          <a:p>
            <a:pPr marL="800100" lvl="1" indent="-342900">
              <a:lnSpc>
                <a:spcPct val="90000"/>
              </a:lnSpc>
              <a:buSzPts val="2800"/>
              <a:buFont typeface="Courier New" panose="02070309020205020404" pitchFamily="49" charset="0"/>
              <a:buChar char="o"/>
            </a:pPr>
            <a:r>
              <a:rPr lang="en-US" dirty="0"/>
              <a:t>Siamese (Metric Learning) </a:t>
            </a:r>
          </a:p>
          <a:p>
            <a:pPr marL="800100" lvl="1" indent="-342900">
              <a:lnSpc>
                <a:spcPct val="90000"/>
              </a:lnSpc>
              <a:buSzPts val="2800"/>
              <a:buFont typeface="Courier New" panose="02070309020205020404" pitchFamily="49" charset="0"/>
              <a:buChar char="o"/>
            </a:pPr>
            <a:r>
              <a:rPr lang="en-US" dirty="0"/>
              <a:t>U-Net (Segmentation)</a:t>
            </a:r>
          </a:p>
          <a:p>
            <a:pPr marL="0" indent="0">
              <a:lnSpc>
                <a:spcPct val="90000"/>
              </a:lnSpc>
              <a:spcBef>
                <a:spcPts val="1600"/>
              </a:spcBef>
              <a:buSzPts val="2800"/>
              <a:buFont typeface="Arial"/>
              <a:buNone/>
            </a:pPr>
            <a:endParaRPr 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9"/>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2. Classification algorithms</a:t>
            </a:r>
            <a:endParaRPr/>
          </a:p>
        </p:txBody>
      </p:sp>
      <p:sp>
        <p:nvSpPr>
          <p:cNvPr id="561" name="Google Shape;561;p49"/>
          <p:cNvSpPr txBox="1">
            <a:spLocks noGrp="1"/>
          </p:cNvSpPr>
          <p:nvPr>
            <p:ph type="body" idx="4294967295"/>
          </p:nvPr>
        </p:nvSpPr>
        <p:spPr>
          <a:xfrm>
            <a:off x="1097280" y="1845733"/>
            <a:ext cx="3584967" cy="4043003"/>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SzPts val="2800"/>
              <a:buFont typeface="Arial"/>
              <a:buChar char="•"/>
            </a:pPr>
            <a:r>
              <a:rPr lang="en-US"/>
              <a:t>Neural Networks</a:t>
            </a:r>
            <a:endParaRPr/>
          </a:p>
          <a:p>
            <a:pPr marL="384048" lvl="1" indent="-182879" algn="l" rtl="0">
              <a:lnSpc>
                <a:spcPct val="90000"/>
              </a:lnSpc>
              <a:spcBef>
                <a:spcPts val="400"/>
              </a:spcBef>
              <a:spcAft>
                <a:spcPts val="0"/>
              </a:spcAft>
              <a:buSzPts val="2400"/>
              <a:buChar char="◦"/>
            </a:pPr>
            <a:r>
              <a:rPr lang="en-US"/>
              <a:t>Up to 5 layers depth</a:t>
            </a:r>
            <a:endParaRPr/>
          </a:p>
          <a:p>
            <a:pPr marL="384048" lvl="1" indent="-182879" algn="l" rtl="0">
              <a:lnSpc>
                <a:spcPct val="90000"/>
              </a:lnSpc>
              <a:spcBef>
                <a:spcPts val="400"/>
              </a:spcBef>
              <a:spcAft>
                <a:spcPts val="0"/>
              </a:spcAft>
              <a:buSzPts val="2400"/>
              <a:buChar char="◦"/>
            </a:pPr>
            <a:r>
              <a:rPr lang="en-US"/>
              <a:t>Up to 2000 nodes per layer</a:t>
            </a:r>
            <a:endParaRPr/>
          </a:p>
          <a:p>
            <a:pPr marL="384048" lvl="1" indent="-182879" algn="l" rtl="0">
              <a:lnSpc>
                <a:spcPct val="90000"/>
              </a:lnSpc>
              <a:spcBef>
                <a:spcPts val="400"/>
              </a:spcBef>
              <a:spcAft>
                <a:spcPts val="0"/>
              </a:spcAft>
              <a:buSzPts val="2400"/>
              <a:buChar char="◦"/>
            </a:pPr>
            <a:r>
              <a:rPr lang="en-US"/>
              <a:t>With/out dropout</a:t>
            </a:r>
            <a:endParaRPr/>
          </a:p>
          <a:p>
            <a:pPr marL="384048" lvl="1" indent="-182879" algn="l" rtl="0">
              <a:lnSpc>
                <a:spcPct val="90000"/>
              </a:lnSpc>
              <a:spcBef>
                <a:spcPts val="400"/>
              </a:spcBef>
              <a:spcAft>
                <a:spcPts val="0"/>
              </a:spcAft>
              <a:buSzPts val="2400"/>
              <a:buChar char="◦"/>
            </a:pPr>
            <a:r>
              <a:rPr lang="en-US"/>
              <a:t>Adam optimizer</a:t>
            </a:r>
            <a:endParaRPr/>
          </a:p>
          <a:p>
            <a:pPr marL="91440" lvl="0" indent="-91440" algn="l" rtl="0">
              <a:lnSpc>
                <a:spcPct val="90000"/>
              </a:lnSpc>
              <a:spcBef>
                <a:spcPts val="1600"/>
              </a:spcBef>
              <a:spcAft>
                <a:spcPts val="0"/>
              </a:spcAft>
              <a:buSzPts val="2800"/>
              <a:buFont typeface="Arial"/>
              <a:buChar char="•"/>
            </a:pPr>
            <a:r>
              <a:rPr lang="en-US"/>
              <a:t> Tree Ensembles</a:t>
            </a:r>
            <a:endParaRPr/>
          </a:p>
          <a:p>
            <a:pPr marL="384048" lvl="1" indent="-182879" algn="l" rtl="0">
              <a:lnSpc>
                <a:spcPct val="90000"/>
              </a:lnSpc>
              <a:spcBef>
                <a:spcPts val="400"/>
              </a:spcBef>
              <a:spcAft>
                <a:spcPts val="0"/>
              </a:spcAft>
              <a:buSzPts val="2400"/>
              <a:buChar char="◦"/>
            </a:pPr>
            <a:r>
              <a:rPr lang="en-US"/>
              <a:t>Random Forest</a:t>
            </a:r>
            <a:endParaRPr/>
          </a:p>
          <a:p>
            <a:pPr marL="384048" lvl="1" indent="-182879" algn="l" rtl="0">
              <a:lnSpc>
                <a:spcPct val="90000"/>
              </a:lnSpc>
              <a:spcBef>
                <a:spcPts val="400"/>
              </a:spcBef>
              <a:spcAft>
                <a:spcPts val="0"/>
              </a:spcAft>
              <a:buSzPts val="2400"/>
              <a:buChar char="◦"/>
            </a:pPr>
            <a:r>
              <a:rPr lang="en-US"/>
              <a:t>XGBoost</a:t>
            </a:r>
            <a:endParaRPr/>
          </a:p>
          <a:p>
            <a:pPr marL="384048" lvl="1" indent="-182879" algn="l" rtl="0">
              <a:lnSpc>
                <a:spcPct val="90000"/>
              </a:lnSpc>
              <a:spcBef>
                <a:spcPts val="400"/>
              </a:spcBef>
              <a:spcAft>
                <a:spcPts val="0"/>
              </a:spcAft>
              <a:buSzPts val="2400"/>
              <a:buChar char="◦"/>
            </a:pPr>
            <a:r>
              <a:rPr lang="en-US"/>
              <a:t>ExtraTrees</a:t>
            </a:r>
            <a:endParaRPr/>
          </a:p>
          <a:p>
            <a:pPr marL="91440" lvl="0" indent="-177800" algn="l" rtl="0">
              <a:lnSpc>
                <a:spcPct val="90000"/>
              </a:lnSpc>
              <a:spcBef>
                <a:spcPts val="1600"/>
              </a:spcBef>
              <a:spcAft>
                <a:spcPts val="0"/>
              </a:spcAft>
              <a:buSzPts val="2800"/>
              <a:buFont typeface="Arial"/>
              <a:buChar char="•"/>
            </a:pPr>
            <a:r>
              <a:rPr lang="en-US"/>
              <a:t> Exploration of a large hyperparameter space</a:t>
            </a:r>
            <a:endParaRPr/>
          </a:p>
          <a:p>
            <a:pPr marL="384048" lvl="1" indent="-30479" algn="l" rtl="0">
              <a:lnSpc>
                <a:spcPct val="90000"/>
              </a:lnSpc>
              <a:spcBef>
                <a:spcPts val="400"/>
              </a:spcBef>
              <a:spcAft>
                <a:spcPts val="0"/>
              </a:spcAft>
              <a:buSzPts val="2400"/>
              <a:buNone/>
            </a:pPr>
            <a:endParaRPr/>
          </a:p>
          <a:p>
            <a:pPr marL="0" lvl="0" indent="0" algn="l" rtl="0">
              <a:lnSpc>
                <a:spcPct val="90000"/>
              </a:lnSpc>
              <a:spcBef>
                <a:spcPts val="1600"/>
              </a:spcBef>
              <a:spcAft>
                <a:spcPts val="0"/>
              </a:spcAft>
              <a:buSzPts val="2800"/>
              <a:buNone/>
            </a:pPr>
            <a:endParaRPr b="1"/>
          </a:p>
        </p:txBody>
      </p:sp>
      <p:sp>
        <p:nvSpPr>
          <p:cNvPr id="562" name="Google Shape;562;p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23</a:t>
            </a:fld>
            <a:endParaRPr/>
          </a:p>
        </p:txBody>
      </p:sp>
      <p:sp>
        <p:nvSpPr>
          <p:cNvPr id="563" name="Google Shape;563;p49"/>
          <p:cNvSpPr txBox="1"/>
          <p:nvPr/>
        </p:nvSpPr>
        <p:spPr>
          <a:xfrm>
            <a:off x="4802221" y="1607128"/>
            <a:ext cx="3018817" cy="47397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space_</a:t>
            </a:r>
            <a:r>
              <a:rPr lang="en-US" sz="700" b="1" i="0" u="none" strike="noStrike" cap="none">
                <a:solidFill>
                  <a:srgbClr val="000000"/>
                </a:solidFill>
                <a:latin typeface="Arial"/>
                <a:ea typeface="Arial"/>
                <a:cs typeface="Arial"/>
                <a:sym typeface="Arial"/>
              </a:rPr>
              <a:t>FCNN</a:t>
            </a:r>
            <a:r>
              <a:rPr lang="en-US" sz="700" b="0" i="0" u="none" strike="noStrike" cap="none">
                <a:solidFill>
                  <a:srgbClr val="000000"/>
                </a:solidFill>
                <a:latin typeface="Arial"/>
                <a:ea typeface="Arial"/>
                <a:cs typeface="Arial"/>
                <a:sym typeface="Arial"/>
              </a:rPr>
              <a:t> = {’n_internal_layers’: hp.choice(’n_internal_layers’,</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(0, {’layer_1_0_nodes’: hp.quniform(’layer_1_0_w_nodes’,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(1, {’layer_1_1_nodes’: hp.quniform(’layer_1_1_w_nodes’,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’layer_2_1_nodes’: hp.quniform(’layer_2_1_w_nodes’,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(2, {’layer_1_2_nodes’: hp.quniform(’layer_1_2_w_nodes’,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’layer_2_2_nodes’: hp.quniform(’layer_2_2_w_nodes’,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’layer_3_2_nodes’: hp.quniform(’layer_3_2_w_nodes’,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(3, {’layer_1_3_nodes’: hp.quniform(’layer_1_3_w_nodes’,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’layer_2_3_nodes’: hp.quniform(’layer_2_3_w_nodes’,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’layer_3_3_nodes’: hp.quniform(’layer_3_3_w_nodes’,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’layer_4_3_nodes’: hp.quniform(’layer_4_3_w_nodes’, 100, 2100,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(0, {’layer_1_0_nodes’: hp.quniform(’layer_1_0_nodes’,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(1, {’layer_1_1_nodes’: hp.quniform(’layer_1_1_nodes’,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’layer_2_1_nodes’: hp.quniform(’layer_2_1_nodes’,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(2, {’layer_1_2_nodes’: hp.quniform(’layer_1_2_nodes’,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’layer_2_2_nodes’: hp.quniform(’layer_2_2_nodes’,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’layer_3_2_nodes’: hp.quniform(’layer_3_2_nodes’,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(3, {’layer_1_3_nodes’: hp.quniform(’layer_1_3_nodes’,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’layer_2_3_nodes’: hp.quniform(’layer_2_3_nodes’,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’layer_3_3_nodes’: hp.quniform(’layer_3_3_nodes’,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’layer_4_3_nodes’: hp.quniform(’layer_4_3_nodes’,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(4, {’layer_1_4_nodes’: hp.quniform(’layer_1_4_nodes’,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’layer_2_4_nodes’: hp.quniform(’layer_2_4_nodes’,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’layer_3_4_nodes’: hp.quniform(’layer_3_4_nodes’,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’layer_4_4_nodes’: hp.quniform(’layer_4_4_nodes’,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’layer_5_4_nodes’: hp.quniform(’layer_5_4_nodes’, 10, 100,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’dropout’: hp.choice(’dropout’,[0.1, 0.2, 0.3]),</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#’dropout’: hp.choice(’dropout’,[None]),</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’class_weights’: hp.choice(’class_weights’, [{0:1, 1:1}, {0:1, 1:2}, {0:2,1:3},</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{0:1, 1:5}, {0:1, 1:10}]),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’feature_drop’: hp.choice(’feature_drop’,[[’dir_max’, ’dom_dir’,’month’, ’wkd’]]),</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’max_epochs’: hp.choice(’max_epochs’, [2000]),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’optimizer’: hp.choice(’optimizer’,[</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{’name’:’Adam’,’adam_params’:hp.choice(’adam_params’,[None])}]),</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’ES_monitor’:hp.choice(’ES_monitor’, [’loss’]),</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’ES_patience’:hp.choice(’ES_patience’, [10]),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’ES_mindelta’:hp.choice(’ES_mindelta’, [0.0001]),</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’batch_size’:hp.choice(’batch_size’, [512])</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564" name="Google Shape;564;p49"/>
          <p:cNvSpPr txBox="1"/>
          <p:nvPr/>
        </p:nvSpPr>
        <p:spPr>
          <a:xfrm>
            <a:off x="8474737" y="1607128"/>
            <a:ext cx="365889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space_</a:t>
            </a:r>
            <a:r>
              <a:rPr lang="en-US" sz="700" b="1" i="0" u="none" strike="noStrike" cap="none">
                <a:solidFill>
                  <a:srgbClr val="000000"/>
                </a:solidFill>
                <a:latin typeface="Arial"/>
                <a:ea typeface="Arial"/>
                <a:cs typeface="Arial"/>
                <a:sym typeface="Arial"/>
              </a:rPr>
              <a:t>RF</a:t>
            </a:r>
            <a:r>
              <a:rPr lang="en-US" sz="700" b="0" i="0" u="none" strike="noStrike" cap="none">
                <a:solidFill>
                  <a:srgbClr val="000000"/>
                </a:solidFill>
                <a:latin typeface="Arial"/>
                <a:ea typeface="Arial"/>
                <a:cs typeface="Arial"/>
                <a:sym typeface="Arial"/>
              </a:rPr>
              <a:t> = {’algo’: hp.choice(’algo’, [’RF’]),</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’n_estimators’: hp.choice(’n_estimators’, [50, 100, 120, 150,170,200, 250, 350,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500, 750, 1000,1400, 1500]),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’min_samples_split’: hp.choice(’min_samples_split’,[2, 10, 50, 70,100,120,150,180,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200, 250,400,600,1000, 1300, 2000]),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’min_samples_leaf’ :hp.choice(’min_samples_leaf’,[1, 10,30,40,50,100,120,150]),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’criterion’:hp.choice(’criterion’,["gini", "entropy"]),</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’max_features’:hp.quniform(’max_features’, 1,10,1), # the x/10 of the total features</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’bootstrap’:hp.choice(’bootstrap’,[True, False]),</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’max_depth’: hp.choice(’max_depth’, [10, 20, 100, 200, 400,500, 700, 1000, 1200,2000, None]),</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’feature_drop’: hp.choice(’feature_drop’, [[]]),</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’class_weights’:hp.choice(’class_weight’,[{0:1,1:300},{0:1,1:400},{0:1,1:500},{0:1,1:1000}])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space_</a:t>
            </a:r>
            <a:r>
              <a:rPr lang="en-US" sz="700" b="1" i="0" u="none" strike="noStrike" cap="none">
                <a:solidFill>
                  <a:srgbClr val="000000"/>
                </a:solidFill>
                <a:latin typeface="Arial"/>
                <a:ea typeface="Arial"/>
                <a:cs typeface="Arial"/>
                <a:sym typeface="Arial"/>
              </a:rPr>
              <a:t>XT</a:t>
            </a:r>
            <a:r>
              <a:rPr lang="en-US" sz="700" b="0" i="0" u="none" strike="noStrike" cap="none">
                <a:solidFill>
                  <a:srgbClr val="000000"/>
                </a:solidFill>
                <a:latin typeface="Arial"/>
                <a:ea typeface="Arial"/>
                <a:cs typeface="Arial"/>
                <a:sym typeface="Arial"/>
              </a:rPr>
              <a:t> = { ’algo’: hp.choice(’algo’, [’XT’]),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’n_estimators’: hp.choice(’n_estimators’,[10, 20, 40, 60, 80, 100, 200, 400, 600, 800, 1000]),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’criterion’: hp.choice(’criterion’,[’gini’, ’entropy’]),</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’max_depth’: hp.quniform(’max_depth’,2, 40, 2),</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’min_samples_split’: hp.choice(’min_samples_split’,[2, 10, 50, 70, 100, 120, 150, 180,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200, 250, 400, 600, 1000, 1300, 2000]),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’min_samples_leaf’: hp.choice(’min_samples_leaf’,[5, 10, 15, 20, 25, 30, 35, 40, 45]),</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’max_features’: hp.quniform(’max_features’, 1,10,1), # the x/10 of the total features</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’bootstrap’: hp.choice(’bootstrap’,[True, False]),</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’class_weights’: hp.choice(’class_weights’,[{0: 4, 1: 6}, {0: 1, 1: 10}, {0: 1, 1: 50},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{0: 1, 1: 70}]),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’feature_drop’: [],</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space_</a:t>
            </a:r>
            <a:r>
              <a:rPr lang="en-US" sz="700" b="1" i="0" u="none" strike="noStrike" cap="none">
                <a:solidFill>
                  <a:srgbClr val="000000"/>
                </a:solidFill>
                <a:latin typeface="Arial"/>
                <a:ea typeface="Arial"/>
                <a:cs typeface="Arial"/>
                <a:sym typeface="Arial"/>
              </a:rPr>
              <a:t>XGB</a:t>
            </a:r>
            <a:r>
              <a:rPr lang="en-US" sz="700" b="0" i="0" u="none" strike="noStrike" cap="none">
                <a:solidFill>
                  <a:srgbClr val="000000"/>
                </a:solidFill>
                <a:latin typeface="Arial"/>
                <a:ea typeface="Arial"/>
                <a:cs typeface="Arial"/>
                <a:sym typeface="Arial"/>
              </a:rPr>
              <a:t> = { ’algo’: hp.choice(’algo’, [’XGB’]),</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’max_depth’: hp.quniform(’max_depth’,2, 100, 2),</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’n_estimators’: hp.choice(’n_estimators’,[10, 20, 40, 60, 80, 100, 200, 400, 600, 800, 1000]),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’subsample’: hp.choice(’subsample’,[0.5, 0.6, 0.7, 0.8, 0.9, 1]),</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’alpha’: hp.choice(’alpha’, [0, 1, 10, 20, 40, 60, 80, 100]),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’gamma’: hp.choice(’gamma’,[0, 0.001, 0.01, 0.1, 1, 10, 100, 1000]),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’lambda’: hp.quniform(’lambda’,1, 22, 1),</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’scale_pos_weight’: hp.choice(’scale_pos_weight’,[9, 15, 50, 70, 100, 200, 500]),</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’feature_drop’: [],</a:t>
            </a:r>
            <a:endParaRPr/>
          </a:p>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E96E0EA0-1239-4358-81A8-67CBDA49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6"/>
          <p:cNvSpPr txBox="1">
            <a:spLocks noGrp="1"/>
          </p:cNvSpPr>
          <p:nvPr>
            <p:ph type="title" idx="4294967295"/>
          </p:nvPr>
        </p:nvSpPr>
        <p:spPr>
          <a:xfrm>
            <a:off x="1097280" y="286604"/>
            <a:ext cx="11094720"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3. Cross validation</a:t>
            </a:r>
            <a:endParaRPr/>
          </a:p>
        </p:txBody>
      </p:sp>
      <p:sp>
        <p:nvSpPr>
          <p:cNvPr id="570" name="Google Shape;570;p46"/>
          <p:cNvSpPr txBox="1">
            <a:spLocks noGrp="1"/>
          </p:cNvSpPr>
          <p:nvPr>
            <p:ph type="body" idx="4294967295"/>
          </p:nvPr>
        </p:nvSpPr>
        <p:spPr>
          <a:xfrm>
            <a:off x="1097280" y="1845733"/>
            <a:ext cx="10058400" cy="4853382"/>
          </a:xfrm>
          <a:prstGeom prst="rect">
            <a:avLst/>
          </a:prstGeom>
          <a:noFill/>
          <a:ln>
            <a:noFill/>
          </a:ln>
        </p:spPr>
        <p:txBody>
          <a:bodyPr spcFirstLastPara="1" wrap="square" lIns="0" tIns="45700" rIns="0" bIns="45700" anchor="t" anchorCtr="0">
            <a:normAutofit fontScale="77500" lnSpcReduction="20000"/>
          </a:bodyPr>
          <a:lstStyle/>
          <a:p>
            <a:pPr marL="91440" lvl="0" indent="-91440" algn="l" rtl="0">
              <a:lnSpc>
                <a:spcPct val="90000"/>
              </a:lnSpc>
              <a:spcBef>
                <a:spcPts val="0"/>
              </a:spcBef>
              <a:spcAft>
                <a:spcPts val="0"/>
              </a:spcAft>
              <a:buSzPct val="150537"/>
              <a:buFont typeface="Arial"/>
              <a:buChar char="•"/>
            </a:pPr>
            <a:r>
              <a:rPr lang="en-US"/>
              <a:t>Train-validation-test</a:t>
            </a:r>
            <a:endParaRPr/>
          </a:p>
          <a:p>
            <a:pPr marL="384048" lvl="1" indent="-30479" algn="l" rtl="0">
              <a:lnSpc>
                <a:spcPct val="90000"/>
              </a:lnSpc>
              <a:spcBef>
                <a:spcPts val="400"/>
              </a:spcBef>
              <a:spcAft>
                <a:spcPts val="0"/>
              </a:spcAft>
              <a:buSzPct val="162988"/>
              <a:buNone/>
            </a:pPr>
            <a:endParaRPr/>
          </a:p>
          <a:p>
            <a:pPr marL="91440" lvl="0" indent="86360" algn="l" rtl="0">
              <a:lnSpc>
                <a:spcPct val="90000"/>
              </a:lnSpc>
              <a:spcBef>
                <a:spcPts val="1600"/>
              </a:spcBef>
              <a:spcAft>
                <a:spcPts val="0"/>
              </a:spcAft>
              <a:buSzPct val="150537"/>
              <a:buFont typeface="Arial"/>
              <a:buNone/>
            </a:pPr>
            <a:endParaRPr/>
          </a:p>
          <a:p>
            <a:pPr marL="91440" lvl="0" indent="86360" algn="l" rtl="0">
              <a:lnSpc>
                <a:spcPct val="90000"/>
              </a:lnSpc>
              <a:spcBef>
                <a:spcPts val="1600"/>
              </a:spcBef>
              <a:spcAft>
                <a:spcPts val="0"/>
              </a:spcAft>
              <a:buSzPct val="150537"/>
              <a:buFont typeface="Arial"/>
              <a:buNone/>
            </a:pPr>
            <a:endParaRPr/>
          </a:p>
          <a:p>
            <a:pPr marL="91440" lvl="0" indent="86360" algn="l" rtl="0">
              <a:lnSpc>
                <a:spcPct val="90000"/>
              </a:lnSpc>
              <a:spcBef>
                <a:spcPts val="1600"/>
              </a:spcBef>
              <a:spcAft>
                <a:spcPts val="0"/>
              </a:spcAft>
              <a:buSzPct val="150537"/>
              <a:buFont typeface="Arial"/>
              <a:buNone/>
            </a:pPr>
            <a:endParaRPr/>
          </a:p>
          <a:p>
            <a:pPr marL="91440" lvl="0" indent="86360" algn="l" rtl="0">
              <a:lnSpc>
                <a:spcPct val="90000"/>
              </a:lnSpc>
              <a:spcBef>
                <a:spcPts val="1600"/>
              </a:spcBef>
              <a:spcAft>
                <a:spcPts val="0"/>
              </a:spcAft>
              <a:buSzPct val="150537"/>
              <a:buFont typeface="Arial"/>
              <a:buNone/>
            </a:pPr>
            <a:endParaRPr/>
          </a:p>
          <a:p>
            <a:pPr marL="91440" lvl="0" indent="86360" algn="l" rtl="0">
              <a:lnSpc>
                <a:spcPct val="90000"/>
              </a:lnSpc>
              <a:spcBef>
                <a:spcPts val="1600"/>
              </a:spcBef>
              <a:spcAft>
                <a:spcPts val="0"/>
              </a:spcAft>
              <a:buSzPct val="150537"/>
              <a:buFont typeface="Arial"/>
              <a:buNone/>
            </a:pPr>
            <a:endParaRPr/>
          </a:p>
          <a:p>
            <a:pPr marL="91440" lvl="0" indent="-91440" algn="l" rtl="0">
              <a:lnSpc>
                <a:spcPct val="90000"/>
              </a:lnSpc>
              <a:spcBef>
                <a:spcPts val="1600"/>
              </a:spcBef>
              <a:spcAft>
                <a:spcPts val="0"/>
              </a:spcAft>
              <a:buSzPct val="150537"/>
              <a:buFont typeface="Arial"/>
              <a:buChar char="•"/>
            </a:pPr>
            <a:r>
              <a:rPr lang="en-US"/>
              <a:t>Two schemes for cross validation on train-validation splits</a:t>
            </a:r>
            <a:endParaRPr/>
          </a:p>
          <a:p>
            <a:pPr marL="384048" lvl="1" indent="-182879" algn="l" rtl="0">
              <a:lnSpc>
                <a:spcPct val="100000"/>
              </a:lnSpc>
              <a:spcBef>
                <a:spcPts val="400"/>
              </a:spcBef>
              <a:spcAft>
                <a:spcPts val="0"/>
              </a:spcAft>
              <a:buSzPct val="162988"/>
              <a:buFont typeface="Arial"/>
              <a:buChar char="◦"/>
            </a:pPr>
            <a:r>
              <a:rPr lang="en-US"/>
              <a:t>Train-validation set on years </a:t>
            </a:r>
            <a:r>
              <a:rPr lang="en-US" b="1"/>
              <a:t>2010-2018</a:t>
            </a:r>
            <a:endParaRPr/>
          </a:p>
          <a:p>
            <a:pPr marL="91440" lvl="0" indent="-91440" algn="l" rtl="0">
              <a:lnSpc>
                <a:spcPct val="90000"/>
              </a:lnSpc>
              <a:spcBef>
                <a:spcPts val="1600"/>
              </a:spcBef>
              <a:spcAft>
                <a:spcPts val="0"/>
              </a:spcAft>
              <a:buSzPct val="150537"/>
              <a:buFont typeface="Arial"/>
              <a:buChar char="•"/>
            </a:pPr>
            <a:r>
              <a:rPr lang="en-US"/>
              <a:t>Proper dataset splitting for model selection and evaluation</a:t>
            </a:r>
            <a:endParaRPr/>
          </a:p>
          <a:p>
            <a:pPr marL="384048" lvl="1" indent="-182879" algn="l" rtl="0">
              <a:lnSpc>
                <a:spcPct val="90000"/>
              </a:lnSpc>
              <a:spcBef>
                <a:spcPts val="400"/>
              </a:spcBef>
              <a:spcAft>
                <a:spcPts val="0"/>
              </a:spcAft>
              <a:buSzPct val="162988"/>
              <a:buChar char="◦"/>
            </a:pPr>
            <a:r>
              <a:rPr lang="en-US"/>
              <a:t> Ensure that events from the same day/fire event are not distributed in different folds</a:t>
            </a:r>
            <a:endParaRPr/>
          </a:p>
          <a:p>
            <a:pPr marL="91440" lvl="0" indent="-91440" algn="l" rtl="0">
              <a:lnSpc>
                <a:spcPct val="90000"/>
              </a:lnSpc>
              <a:spcBef>
                <a:spcPts val="1600"/>
              </a:spcBef>
              <a:spcAft>
                <a:spcPts val="0"/>
              </a:spcAft>
              <a:buSzPct val="150537"/>
              <a:buFont typeface="Arial"/>
              <a:buChar char="•"/>
            </a:pPr>
            <a:r>
              <a:rPr lang="en-US"/>
              <a:t>Test sets always maintains the initial, extremely imbalanced distribution</a:t>
            </a:r>
            <a:endParaRPr/>
          </a:p>
          <a:p>
            <a:pPr marL="384048" lvl="1" indent="-182879" algn="l" rtl="0">
              <a:lnSpc>
                <a:spcPct val="100000"/>
              </a:lnSpc>
              <a:spcBef>
                <a:spcPts val="400"/>
              </a:spcBef>
              <a:spcAft>
                <a:spcPts val="0"/>
              </a:spcAft>
              <a:buSzPct val="162988"/>
              <a:buFont typeface="Arial"/>
              <a:buChar char="◦"/>
            </a:pPr>
            <a:r>
              <a:rPr lang="en-US"/>
              <a:t>Years </a:t>
            </a:r>
            <a:r>
              <a:rPr lang="en-US" b="1"/>
              <a:t>2019 and 2020</a:t>
            </a:r>
            <a:endParaRPr/>
          </a:p>
          <a:p>
            <a:pPr marL="0" lvl="0" indent="0" algn="r" rtl="0">
              <a:lnSpc>
                <a:spcPct val="90000"/>
              </a:lnSpc>
              <a:spcBef>
                <a:spcPts val="1600"/>
              </a:spcBef>
              <a:spcAft>
                <a:spcPts val="0"/>
              </a:spcAft>
              <a:buSzPct val="328445"/>
              <a:buNone/>
            </a:pPr>
            <a:r>
              <a:rPr lang="en-US" sz="1100" i="1" u="sng">
                <a:solidFill>
                  <a:schemeClr val="hlink"/>
                </a:solidFill>
                <a:hlinkClick r:id="rId3"/>
              </a:rPr>
              <a:t>https://galaxyinferno.com/what-is-validation-data-used-for-machine-learning-basics/</a:t>
            </a:r>
            <a:r>
              <a:rPr lang="en-US" sz="1100" i="1"/>
              <a:t> </a:t>
            </a:r>
            <a:endParaRPr/>
          </a:p>
        </p:txBody>
      </p:sp>
      <p:sp>
        <p:nvSpPr>
          <p:cNvPr id="571" name="Google Shape;571;p4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24</a:t>
            </a:fld>
            <a:endParaRPr/>
          </a:p>
        </p:txBody>
      </p:sp>
      <p:pic>
        <p:nvPicPr>
          <p:cNvPr id="572" name="Google Shape;572;p46" descr="What is validation data used for? – Machine Learning Basics – Galaxy Inferno"/>
          <p:cNvPicPr preferRelativeResize="0"/>
          <p:nvPr/>
        </p:nvPicPr>
        <p:blipFill rotWithShape="1">
          <a:blip r:embed="rId4">
            <a:alphaModFix/>
          </a:blip>
          <a:srcRect/>
          <a:stretch/>
        </p:blipFill>
        <p:spPr>
          <a:xfrm>
            <a:off x="6095999" y="1607128"/>
            <a:ext cx="5116483" cy="2875816"/>
          </a:xfrm>
          <a:prstGeom prst="rect">
            <a:avLst/>
          </a:prstGeom>
          <a:noFill/>
          <a:ln>
            <a:noFill/>
          </a:ln>
        </p:spPr>
      </p:pic>
      <p:pic>
        <p:nvPicPr>
          <p:cNvPr id="2" name="Picture 2" descr="EGU General Assembly 2023 - Unisense">
            <a:extLst>
              <a:ext uri="{FF2B5EF4-FFF2-40B4-BE49-F238E27FC236}">
                <a16:creationId xmlns:a16="http://schemas.microsoft.com/office/drawing/2014/main" id="{A7042264-73D0-A7A6-1720-C6C1074ED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0"/>
          <p:cNvSpPr txBox="1">
            <a:spLocks noGrp="1"/>
          </p:cNvSpPr>
          <p:nvPr>
            <p:ph type="title" idx="4294967295"/>
          </p:nvPr>
        </p:nvSpPr>
        <p:spPr>
          <a:xfrm>
            <a:off x="1097280" y="286604"/>
            <a:ext cx="11094720"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3. Cross validation</a:t>
            </a:r>
            <a:endParaRPr/>
          </a:p>
        </p:txBody>
      </p:sp>
      <p:sp>
        <p:nvSpPr>
          <p:cNvPr id="578" name="Google Shape;578;p50"/>
          <p:cNvSpPr txBox="1">
            <a:spLocks noGrp="1"/>
          </p:cNvSpPr>
          <p:nvPr>
            <p:ph type="body" idx="4294967295"/>
          </p:nvPr>
        </p:nvSpPr>
        <p:spPr>
          <a:xfrm>
            <a:off x="1097280" y="1845732"/>
            <a:ext cx="6146584" cy="4979178"/>
          </a:xfrm>
          <a:prstGeom prst="rect">
            <a:avLst/>
          </a:prstGeom>
          <a:noFill/>
          <a:ln>
            <a:noFill/>
          </a:ln>
        </p:spPr>
        <p:txBody>
          <a:bodyPr spcFirstLastPara="1" wrap="square" lIns="0" tIns="45700" rIns="0" bIns="45700" anchor="t" anchorCtr="0">
            <a:normAutofit lnSpcReduction="10000"/>
          </a:bodyPr>
          <a:lstStyle/>
          <a:p>
            <a:pPr marL="91440" lvl="0" indent="-91440" algn="l" rtl="0">
              <a:lnSpc>
                <a:spcPct val="90000"/>
              </a:lnSpc>
              <a:spcBef>
                <a:spcPts val="0"/>
              </a:spcBef>
              <a:spcAft>
                <a:spcPts val="0"/>
              </a:spcAft>
              <a:buSzPts val="2800"/>
              <a:buFont typeface="Arial"/>
              <a:buChar char="•"/>
            </a:pPr>
            <a:r>
              <a:rPr lang="en-US"/>
              <a:t>Two alternative schemes for cross validation</a:t>
            </a:r>
            <a:endParaRPr/>
          </a:p>
          <a:p>
            <a:pPr marL="384048" lvl="1" indent="-182879" algn="l" rtl="0">
              <a:lnSpc>
                <a:spcPct val="90000"/>
              </a:lnSpc>
              <a:spcBef>
                <a:spcPts val="400"/>
              </a:spcBef>
              <a:spcAft>
                <a:spcPts val="0"/>
              </a:spcAft>
              <a:buSzPts val="2400"/>
              <a:buChar char="◦"/>
            </a:pPr>
            <a:r>
              <a:rPr lang="en-US"/>
              <a:t>Default: </a:t>
            </a:r>
            <a:endParaRPr/>
          </a:p>
          <a:p>
            <a:pPr marL="566928" lvl="2" indent="-182880" algn="l" rtl="0">
              <a:lnSpc>
                <a:spcPct val="90000"/>
              </a:lnSpc>
              <a:spcBef>
                <a:spcPts val="600"/>
              </a:spcBef>
              <a:spcAft>
                <a:spcPts val="0"/>
              </a:spcAft>
              <a:buSzPts val="2000"/>
              <a:buChar char="◦"/>
            </a:pPr>
            <a:r>
              <a:rPr lang="en-US"/>
              <a:t>Consider all the fire (minority) instances of the training set</a:t>
            </a:r>
            <a:endParaRPr/>
          </a:p>
          <a:p>
            <a:pPr marL="566928" lvl="2" indent="-182880" algn="l" rtl="0">
              <a:lnSpc>
                <a:spcPct val="90000"/>
              </a:lnSpc>
              <a:spcBef>
                <a:spcPts val="600"/>
              </a:spcBef>
              <a:spcAft>
                <a:spcPts val="0"/>
              </a:spcAft>
              <a:buSzPts val="2000"/>
              <a:buChar char="◦"/>
            </a:pPr>
            <a:r>
              <a:rPr lang="en-US"/>
              <a:t>Geographically sample the no-fire (majority) instances to create a balanced set</a:t>
            </a:r>
            <a:endParaRPr/>
          </a:p>
          <a:p>
            <a:pPr marL="566928" lvl="2" indent="-182880" algn="l" rtl="0">
              <a:lnSpc>
                <a:spcPct val="90000"/>
              </a:lnSpc>
              <a:spcBef>
                <a:spcPts val="600"/>
              </a:spcBef>
              <a:spcAft>
                <a:spcPts val="0"/>
              </a:spcAft>
              <a:buSzPts val="2000"/>
              <a:buChar char="◦"/>
            </a:pPr>
            <a:r>
              <a:rPr lang="en-US"/>
              <a:t>Perform k-fold cross-validation and select models on the average best validation scores</a:t>
            </a:r>
            <a:endParaRPr/>
          </a:p>
          <a:p>
            <a:pPr marL="384048" lvl="1" indent="-182879" algn="l" rtl="0">
              <a:lnSpc>
                <a:spcPct val="90000"/>
              </a:lnSpc>
              <a:spcBef>
                <a:spcPts val="600"/>
              </a:spcBef>
              <a:spcAft>
                <a:spcPts val="0"/>
              </a:spcAft>
              <a:buSzPts val="2400"/>
              <a:buChar char="◦"/>
            </a:pPr>
            <a:r>
              <a:rPr lang="en-US"/>
              <a:t>Alternative:</a:t>
            </a:r>
            <a:endParaRPr/>
          </a:p>
          <a:p>
            <a:pPr marL="566928" lvl="2" indent="-182880" algn="l" rtl="0">
              <a:lnSpc>
                <a:spcPct val="90000"/>
              </a:lnSpc>
              <a:spcBef>
                <a:spcPts val="600"/>
              </a:spcBef>
              <a:spcAft>
                <a:spcPts val="0"/>
              </a:spcAft>
              <a:buSzPts val="2000"/>
              <a:buChar char="◦"/>
            </a:pPr>
            <a:r>
              <a:rPr lang="en-US"/>
              <a:t>Make the training set balanced, but keep the validation sets highly imbalanced</a:t>
            </a:r>
            <a:endParaRPr/>
          </a:p>
          <a:p>
            <a:pPr marL="566928" lvl="2" indent="-182880" algn="l" rtl="0">
              <a:lnSpc>
                <a:spcPct val="90000"/>
              </a:lnSpc>
              <a:spcBef>
                <a:spcPts val="600"/>
              </a:spcBef>
              <a:spcAft>
                <a:spcPts val="0"/>
              </a:spcAft>
              <a:buSzPts val="2000"/>
              <a:buChar char="◦"/>
            </a:pPr>
            <a:r>
              <a:rPr lang="en-US"/>
              <a:t>Adjust so that each training set precedes the respective validation set on a yearly level</a:t>
            </a:r>
            <a:endParaRPr/>
          </a:p>
          <a:p>
            <a:pPr marL="566928" lvl="2" indent="-182880" algn="l" rtl="0">
              <a:lnSpc>
                <a:spcPct val="90000"/>
              </a:lnSpc>
              <a:spcBef>
                <a:spcPts val="600"/>
              </a:spcBef>
              <a:spcAft>
                <a:spcPts val="0"/>
              </a:spcAft>
              <a:buSzPts val="2000"/>
              <a:buChar char="◦"/>
            </a:pPr>
            <a:r>
              <a:rPr lang="en-US"/>
              <a:t>Perform model selection on highly imbalanced folds closer to the real distribution</a:t>
            </a:r>
            <a:endParaRPr/>
          </a:p>
          <a:p>
            <a:pPr marL="0" lvl="0" indent="0" algn="l" rtl="0">
              <a:lnSpc>
                <a:spcPct val="90000"/>
              </a:lnSpc>
              <a:spcBef>
                <a:spcPts val="1600"/>
              </a:spcBef>
              <a:spcAft>
                <a:spcPts val="0"/>
              </a:spcAft>
              <a:buSzPts val="2800"/>
              <a:buNone/>
            </a:pPr>
            <a:r>
              <a:rPr lang="en-US" sz="1100" i="1" u="sng">
                <a:solidFill>
                  <a:schemeClr val="hlink"/>
                </a:solidFill>
                <a:hlinkClick r:id="rId3"/>
              </a:rPr>
              <a:t>https://androidkt.com/pytorch-k-fold-cross-validation-using-dataloader-and-sklearn/</a:t>
            </a:r>
            <a:r>
              <a:rPr lang="en-US" sz="1100" i="1"/>
              <a:t>  </a:t>
            </a:r>
            <a:r>
              <a:rPr lang="en-US" sz="1100" i="1" u="sng">
                <a:solidFill>
                  <a:schemeClr val="hlink"/>
                </a:solidFill>
                <a:hlinkClick r:id="rId4"/>
              </a:rPr>
              <a:t>https://udaygajavalli1996.medium.com/cross-validation-and-its-types-e07dc257c72</a:t>
            </a:r>
            <a:r>
              <a:rPr lang="en-US" sz="1100" i="1"/>
              <a:t> </a:t>
            </a:r>
            <a:endParaRPr sz="1100" b="1" i="1"/>
          </a:p>
        </p:txBody>
      </p:sp>
      <p:sp>
        <p:nvSpPr>
          <p:cNvPr id="579" name="Google Shape;579;p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25</a:t>
            </a:fld>
            <a:endParaRPr/>
          </a:p>
        </p:txBody>
      </p:sp>
      <p:pic>
        <p:nvPicPr>
          <p:cNvPr id="580" name="Google Shape;580;p50" descr="PyTorch K-Fold Cross-Validation using Dataloader and Sklearn - Knowledge  Transfer"/>
          <p:cNvPicPr preferRelativeResize="0"/>
          <p:nvPr/>
        </p:nvPicPr>
        <p:blipFill rotWithShape="1">
          <a:blip r:embed="rId5">
            <a:alphaModFix/>
          </a:blip>
          <a:srcRect/>
          <a:stretch/>
        </p:blipFill>
        <p:spPr>
          <a:xfrm>
            <a:off x="8515755" y="847343"/>
            <a:ext cx="2476500" cy="3186113"/>
          </a:xfrm>
          <a:prstGeom prst="rect">
            <a:avLst/>
          </a:prstGeom>
          <a:noFill/>
          <a:ln>
            <a:noFill/>
          </a:ln>
        </p:spPr>
      </p:pic>
      <p:pic>
        <p:nvPicPr>
          <p:cNvPr id="581" name="Google Shape;581;p50" descr="Cross Validation and its Types. As we all know the data science… | by  Udaygajavalli | Medium"/>
          <p:cNvPicPr preferRelativeResize="0"/>
          <p:nvPr/>
        </p:nvPicPr>
        <p:blipFill rotWithShape="1">
          <a:blip r:embed="rId6">
            <a:alphaModFix/>
          </a:blip>
          <a:srcRect t="9282"/>
          <a:stretch/>
        </p:blipFill>
        <p:spPr>
          <a:xfrm>
            <a:off x="8020658" y="4233839"/>
            <a:ext cx="3759599" cy="2408508"/>
          </a:xfrm>
          <a:prstGeom prst="rect">
            <a:avLst/>
          </a:prstGeom>
          <a:noFill/>
          <a:ln>
            <a:noFill/>
          </a:ln>
        </p:spPr>
      </p:pic>
      <p:pic>
        <p:nvPicPr>
          <p:cNvPr id="2" name="Picture 2" descr="EGU General Assembly 2023 - Unisense">
            <a:extLst>
              <a:ext uri="{FF2B5EF4-FFF2-40B4-BE49-F238E27FC236}">
                <a16:creationId xmlns:a16="http://schemas.microsoft.com/office/drawing/2014/main" id="{10C840DE-672C-D796-57C3-060AB79B0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1"/>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5333"/>
              <a:buFont typeface="Calibri"/>
              <a:buNone/>
            </a:pPr>
            <a:r>
              <a:rPr lang="en-US" sz="4800"/>
              <a:t>4. Measures for model selection</a:t>
            </a:r>
            <a:endParaRPr/>
          </a:p>
        </p:txBody>
      </p:sp>
      <p:sp>
        <p:nvSpPr>
          <p:cNvPr id="587" name="Google Shape;587;p51"/>
          <p:cNvSpPr txBox="1">
            <a:spLocks noGrp="1"/>
          </p:cNvSpPr>
          <p:nvPr>
            <p:ph type="body" idx="4294967295"/>
          </p:nvPr>
        </p:nvSpPr>
        <p:spPr>
          <a:xfrm>
            <a:off x="1097280" y="1845733"/>
            <a:ext cx="10058400" cy="4571400"/>
          </a:xfrm>
          <a:prstGeom prst="rect">
            <a:avLst/>
          </a:prstGeom>
          <a:blipFill rotWithShape="1">
            <a:blip r:embed="rId3">
              <a:alphaModFix/>
            </a:blip>
            <a:stretch>
              <a:fillRect l="-1999" t="-2532"/>
            </a:stretch>
          </a:blipFill>
          <a:ln>
            <a:noFill/>
          </a:ln>
        </p:spPr>
        <p:txBody>
          <a:bodyPr spcFirstLastPara="1" wrap="square" lIns="121900" tIns="121900" rIns="121900" bIns="121900" anchor="t" anchorCtr="0">
            <a:normAutofit/>
          </a:bodyPr>
          <a:lstStyle/>
          <a:p>
            <a:pPr marL="457200" lvl="0" indent="-381000" algn="l" rtl="0">
              <a:lnSpc>
                <a:spcPct val="115000"/>
              </a:lnSpc>
              <a:spcBef>
                <a:spcPts val="0"/>
              </a:spcBef>
              <a:spcAft>
                <a:spcPts val="0"/>
              </a:spcAft>
              <a:buClr>
                <a:schemeClr val="dk2"/>
              </a:buClr>
              <a:buSzPts val="2400"/>
              <a:buChar char="●"/>
            </a:pPr>
            <a:r>
              <a:rPr lang="en-US"/>
              <a:t> </a:t>
            </a:r>
            <a:endParaRPr/>
          </a:p>
        </p:txBody>
      </p:sp>
      <p:sp>
        <p:nvSpPr>
          <p:cNvPr id="588" name="Google Shape;588;p5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26</a:t>
            </a:fld>
            <a:endParaRPr/>
          </a:p>
        </p:txBody>
      </p:sp>
      <p:pic>
        <p:nvPicPr>
          <p:cNvPr id="2" name="Picture 2" descr="EGU General Assembly 2023 - Unisense">
            <a:extLst>
              <a:ext uri="{FF2B5EF4-FFF2-40B4-BE49-F238E27FC236}">
                <a16:creationId xmlns:a16="http://schemas.microsoft.com/office/drawing/2014/main" id="{7253FC55-9E88-FA94-2B90-C834DB538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7"/>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594" name="Google Shape;594;p17"/>
          <p:cNvSpPr txBox="1">
            <a:spLocks noGrp="1"/>
          </p:cNvSpPr>
          <p:nvPr>
            <p:ph type="body" idx="4294967295"/>
          </p:nvPr>
        </p:nvSpPr>
        <p:spPr>
          <a:xfrm>
            <a:off x="1026259" y="1703690"/>
            <a:ext cx="6035040" cy="1628987"/>
          </a:xfrm>
          <a:prstGeom prst="rect">
            <a:avLst/>
          </a:prstGeom>
          <a:noFill/>
          <a:ln>
            <a:noFill/>
          </a:ln>
        </p:spPr>
        <p:txBody>
          <a:bodyPr spcFirstLastPara="1" wrap="square" lIns="0" tIns="45700" rIns="0" bIns="45700" anchor="t" anchorCtr="0">
            <a:normAutofit/>
          </a:bodyPr>
          <a:lstStyle/>
          <a:p>
            <a:pPr marL="91440" lvl="0" indent="-177798" algn="l" rtl="0">
              <a:lnSpc>
                <a:spcPct val="90000"/>
              </a:lnSpc>
              <a:spcBef>
                <a:spcPts val="0"/>
              </a:spcBef>
              <a:spcAft>
                <a:spcPts val="0"/>
              </a:spcAft>
              <a:buSzPts val="2800"/>
              <a:buFont typeface="Arial"/>
              <a:buChar char="•"/>
            </a:pPr>
            <a:r>
              <a:rPr lang="en-US"/>
              <a:t> Realistic targets (sensitivity/specificity):</a:t>
            </a:r>
            <a:endParaRPr/>
          </a:p>
          <a:p>
            <a:pPr marL="384048" lvl="1" indent="-152399" algn="l" rtl="0">
              <a:lnSpc>
                <a:spcPct val="90000"/>
              </a:lnSpc>
              <a:spcBef>
                <a:spcPts val="400"/>
              </a:spcBef>
              <a:spcAft>
                <a:spcPts val="0"/>
              </a:spcAft>
              <a:buSzPts val="2400"/>
              <a:buChar char="◦"/>
            </a:pPr>
            <a:r>
              <a:rPr lang="en-US"/>
              <a:t>{&gt;90%, &gt;70%}</a:t>
            </a:r>
            <a:endParaRPr/>
          </a:p>
          <a:p>
            <a:pPr marL="384048" lvl="1" indent="-152399" algn="l" rtl="0">
              <a:lnSpc>
                <a:spcPct val="90000"/>
              </a:lnSpc>
              <a:spcBef>
                <a:spcPts val="600"/>
              </a:spcBef>
              <a:spcAft>
                <a:spcPts val="0"/>
              </a:spcAft>
              <a:buSzPts val="2400"/>
              <a:buChar char="◦"/>
            </a:pPr>
            <a:r>
              <a:rPr lang="en-US"/>
              <a:t>{&gt;80%, &gt;80%}</a:t>
            </a:r>
            <a:endParaRPr/>
          </a:p>
          <a:p>
            <a:pPr marL="384048" lvl="1" indent="-30479" algn="l" rtl="0">
              <a:lnSpc>
                <a:spcPct val="90000"/>
              </a:lnSpc>
              <a:spcBef>
                <a:spcPts val="600"/>
              </a:spcBef>
              <a:spcAft>
                <a:spcPts val="0"/>
              </a:spcAft>
              <a:buSzPts val="2400"/>
              <a:buNone/>
            </a:pPr>
            <a:endParaRPr/>
          </a:p>
          <a:p>
            <a:pPr marL="201168" lvl="1" indent="0" algn="l" rtl="0">
              <a:lnSpc>
                <a:spcPct val="90000"/>
              </a:lnSpc>
              <a:spcBef>
                <a:spcPts val="600"/>
              </a:spcBef>
              <a:spcAft>
                <a:spcPts val="0"/>
              </a:spcAft>
              <a:buSzPts val="2400"/>
              <a:buNone/>
            </a:pPr>
            <a:endParaRPr/>
          </a:p>
          <a:p>
            <a:pPr marL="384048" lvl="1" indent="-30479" algn="l" rtl="0">
              <a:lnSpc>
                <a:spcPct val="90000"/>
              </a:lnSpc>
              <a:spcBef>
                <a:spcPts val="600"/>
              </a:spcBef>
              <a:spcAft>
                <a:spcPts val="0"/>
              </a:spcAft>
              <a:buSzPts val="2400"/>
              <a:buNone/>
            </a:pPr>
            <a:endParaRPr/>
          </a:p>
        </p:txBody>
      </p:sp>
      <p:sp>
        <p:nvSpPr>
          <p:cNvPr id="595" name="Google Shape;595;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27</a:t>
            </a:fld>
            <a:endParaRPr/>
          </a:p>
        </p:txBody>
      </p:sp>
      <p:sp>
        <p:nvSpPr>
          <p:cNvPr id="596" name="Google Shape;596;p17"/>
          <p:cNvSpPr txBox="1"/>
          <p:nvPr/>
        </p:nvSpPr>
        <p:spPr>
          <a:xfrm>
            <a:off x="7588550" y="1641816"/>
            <a:ext cx="4623816" cy="1320525"/>
          </a:xfrm>
          <a:prstGeom prst="rect">
            <a:avLst/>
          </a:prstGeom>
          <a:noFill/>
          <a:ln>
            <a:noFill/>
          </a:ln>
        </p:spPr>
        <p:txBody>
          <a:bodyPr spcFirstLastPara="1" wrap="square" lIns="0" tIns="45700" rIns="0" bIns="45700" anchor="t" anchorCtr="0">
            <a:normAutofit/>
          </a:bodyPr>
          <a:lstStyle/>
          <a:p>
            <a:pPr marL="91440" marR="0" lvl="0" indent="-177800" algn="l" rtl="0">
              <a:lnSpc>
                <a:spcPct val="90000"/>
              </a:lnSpc>
              <a:spcBef>
                <a:spcPts val="0"/>
              </a:spcBef>
              <a:spcAft>
                <a:spcPts val="0"/>
              </a:spcAft>
              <a:buClr>
                <a:schemeClr val="accent1"/>
              </a:buClr>
              <a:buSzPts val="2800"/>
              <a:buFont typeface="Arial"/>
              <a:buChar char="•"/>
            </a:pPr>
            <a:r>
              <a:rPr lang="en-US" sz="2800" b="0" i="0" u="none" strike="noStrike" cap="none">
                <a:solidFill>
                  <a:srgbClr val="3F3F3F"/>
                </a:solidFill>
                <a:latin typeface="Calibri"/>
                <a:ea typeface="Calibri"/>
                <a:cs typeface="Calibri"/>
                <a:sym typeface="Calibri"/>
              </a:rPr>
              <a:t> Achieved:</a:t>
            </a:r>
            <a:endParaRPr sz="1400" b="0" i="0" u="none" strike="noStrike" cap="none">
              <a:solidFill>
                <a:srgbClr val="000000"/>
              </a:solidFill>
              <a:latin typeface="Arial"/>
              <a:ea typeface="Arial"/>
              <a:cs typeface="Arial"/>
              <a:sym typeface="Arial"/>
            </a:endParaRPr>
          </a:p>
          <a:p>
            <a:pPr marL="384048" marR="0" lvl="1" indent="-182880" algn="l" rtl="0">
              <a:lnSpc>
                <a:spcPct val="90000"/>
              </a:lnSpc>
              <a:spcBef>
                <a:spcPts val="400"/>
              </a:spcBef>
              <a:spcAft>
                <a:spcPts val="0"/>
              </a:spcAft>
              <a:buClr>
                <a:schemeClr val="accent1"/>
              </a:buClr>
              <a:buSzPts val="2400"/>
              <a:buFont typeface="Calibri"/>
              <a:buChar char="◦"/>
            </a:pPr>
            <a:r>
              <a:rPr lang="en-US" sz="2400" b="0" i="0" u="none" strike="noStrike" cap="none">
                <a:solidFill>
                  <a:srgbClr val="3F3F3F"/>
                </a:solidFill>
                <a:latin typeface="Calibri"/>
                <a:ea typeface="Calibri"/>
                <a:cs typeface="Calibri"/>
                <a:sym typeface="Calibri"/>
              </a:rPr>
              <a:t>{</a:t>
            </a:r>
            <a:r>
              <a:rPr lang="en-US" sz="2400" b="0" i="0" u="none" strike="noStrike" cap="none">
                <a:solidFill>
                  <a:srgbClr val="FF0000"/>
                </a:solidFill>
                <a:latin typeface="Calibri"/>
                <a:ea typeface="Calibri"/>
                <a:cs typeface="Calibri"/>
                <a:sym typeface="Calibri"/>
              </a:rPr>
              <a:t>90%, 67%</a:t>
            </a:r>
            <a:r>
              <a:rPr lang="en-US" sz="2400" b="0" i="0" u="none" strike="noStrike" cap="none">
                <a:solidFill>
                  <a:srgbClr val="3F3F3F"/>
                </a:solidFill>
                <a:latin typeface="Calibri"/>
                <a:ea typeface="Calibri"/>
                <a:cs typeface="Calibri"/>
                <a:sym typeface="Calibri"/>
              </a:rPr>
              <a:t>}, {</a:t>
            </a:r>
            <a:r>
              <a:rPr lang="en-US" sz="2400" b="0" i="0" u="none" strike="noStrike" cap="none">
                <a:solidFill>
                  <a:srgbClr val="FF0000"/>
                </a:solidFill>
                <a:latin typeface="Calibri"/>
                <a:ea typeface="Calibri"/>
                <a:cs typeface="Calibri"/>
                <a:sym typeface="Calibri"/>
              </a:rPr>
              <a:t>95%, 67%</a:t>
            </a:r>
            <a:r>
              <a:rPr lang="en-US" sz="24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01168" marR="0" lvl="1" indent="0" algn="l" rtl="0">
              <a:lnSpc>
                <a:spcPct val="90000"/>
              </a:lnSpc>
              <a:spcBef>
                <a:spcPts val="600"/>
              </a:spcBef>
              <a:spcAft>
                <a:spcPts val="0"/>
              </a:spcAft>
              <a:buNone/>
            </a:pPr>
            <a:endParaRPr sz="1400" b="0" i="0" u="none" strike="noStrike" cap="none">
              <a:solidFill>
                <a:srgbClr val="000000"/>
              </a:solidFill>
              <a:latin typeface="Arial"/>
              <a:ea typeface="Arial"/>
              <a:cs typeface="Arial"/>
              <a:sym typeface="Arial"/>
            </a:endParaRPr>
          </a:p>
          <a:p>
            <a:pPr marL="566928" marR="0" lvl="2" indent="-55879" algn="l" rtl="0">
              <a:lnSpc>
                <a:spcPct val="90000"/>
              </a:lnSpc>
              <a:spcBef>
                <a:spcPts val="6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566928" marR="0" lvl="2" indent="-55879" algn="l" rtl="0">
              <a:lnSpc>
                <a:spcPct val="90000"/>
              </a:lnSpc>
              <a:spcBef>
                <a:spcPts val="6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384048" marR="0" lvl="1" indent="-30479" algn="l" rtl="0">
              <a:lnSpc>
                <a:spcPct val="90000"/>
              </a:lnSpc>
              <a:spcBef>
                <a:spcPts val="600"/>
              </a:spcBef>
              <a:spcAft>
                <a:spcPts val="0"/>
              </a:spcAft>
              <a:buClr>
                <a:schemeClr val="accent1"/>
              </a:buClr>
              <a:buSzPts val="2400"/>
              <a:buFont typeface="Calibri"/>
              <a:buNone/>
            </a:pPr>
            <a:endParaRPr sz="2400" b="0" i="0" u="none" strike="noStrike" cap="none">
              <a:solidFill>
                <a:srgbClr val="3F3F3F"/>
              </a:solidFill>
              <a:latin typeface="Calibri"/>
              <a:ea typeface="Calibri"/>
              <a:cs typeface="Calibri"/>
              <a:sym typeface="Calibri"/>
            </a:endParaRPr>
          </a:p>
        </p:txBody>
      </p:sp>
      <p:graphicFrame>
        <p:nvGraphicFramePr>
          <p:cNvPr id="597" name="Google Shape;597;p17"/>
          <p:cNvGraphicFramePr/>
          <p:nvPr/>
        </p:nvGraphicFramePr>
        <p:xfrm>
          <a:off x="1944210" y="3024215"/>
          <a:ext cx="7956275" cy="3660700"/>
        </p:xfrm>
        <a:graphic>
          <a:graphicData uri="http://schemas.openxmlformats.org/drawingml/2006/table">
            <a:tbl>
              <a:tblPr firstRow="1" firstCol="1" bandRow="1">
                <a:noFill/>
                <a:tableStyleId>{75E3F0D1-5C9F-4A40-9DF4-1147446E164D}</a:tableStyleId>
              </a:tblPr>
              <a:tblGrid>
                <a:gridCol w="2155750">
                  <a:extLst>
                    <a:ext uri="{9D8B030D-6E8A-4147-A177-3AD203B41FA5}">
                      <a16:colId xmlns:a16="http://schemas.microsoft.com/office/drawing/2014/main" val="20000"/>
                    </a:ext>
                  </a:extLst>
                </a:gridCol>
                <a:gridCol w="1244550">
                  <a:extLst>
                    <a:ext uri="{9D8B030D-6E8A-4147-A177-3AD203B41FA5}">
                      <a16:colId xmlns:a16="http://schemas.microsoft.com/office/drawing/2014/main" val="20001"/>
                    </a:ext>
                  </a:extLst>
                </a:gridCol>
                <a:gridCol w="1555700">
                  <a:extLst>
                    <a:ext uri="{9D8B030D-6E8A-4147-A177-3AD203B41FA5}">
                      <a16:colId xmlns:a16="http://schemas.microsoft.com/office/drawing/2014/main" val="20002"/>
                    </a:ext>
                  </a:extLst>
                </a:gridCol>
                <a:gridCol w="1489025">
                  <a:extLst>
                    <a:ext uri="{9D8B030D-6E8A-4147-A177-3AD203B41FA5}">
                      <a16:colId xmlns:a16="http://schemas.microsoft.com/office/drawing/2014/main" val="20003"/>
                    </a:ext>
                  </a:extLst>
                </a:gridCol>
                <a:gridCol w="1511250">
                  <a:extLst>
                    <a:ext uri="{9D8B030D-6E8A-4147-A177-3AD203B41FA5}">
                      <a16:colId xmlns:a16="http://schemas.microsoft.com/office/drawing/2014/main" val="20004"/>
                    </a:ext>
                  </a:extLst>
                </a:gridCol>
              </a:tblGrid>
              <a:tr h="259625">
                <a:tc>
                  <a:txBody>
                    <a:bodyPr/>
                    <a:lstStyle/>
                    <a:p>
                      <a:pPr marL="0" marR="0" lvl="0" indent="0" algn="l" rtl="0">
                        <a:lnSpc>
                          <a:spcPct val="100000"/>
                        </a:lnSpc>
                        <a:spcBef>
                          <a:spcPts val="0"/>
                        </a:spcBef>
                        <a:spcAft>
                          <a:spcPts val="0"/>
                        </a:spcAft>
                        <a:buNone/>
                      </a:pPr>
                      <a:endParaRPr sz="1600" u="none" strike="noStrike" cap="none">
                        <a:latin typeface="Arial"/>
                        <a:ea typeface="Arial"/>
                        <a:cs typeface="Arial"/>
                        <a:sym typeface="Arial"/>
                      </a:endParaRPr>
                    </a:p>
                  </a:txBody>
                  <a:tcPr marL="68575" marR="68575" marT="0" marB="0" anchor="b"/>
                </a:tc>
                <a:tc gridSpan="2">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2019</a:t>
                      </a:r>
                      <a:endParaRPr sz="1600" u="none" strike="noStrike" cap="none">
                        <a:latin typeface="Arial"/>
                        <a:ea typeface="Arial"/>
                        <a:cs typeface="Arial"/>
                        <a:sym typeface="Arial"/>
                      </a:endParaRPr>
                    </a:p>
                  </a:txBody>
                  <a:tcPr marL="68575" marR="68575" marT="0" marB="0" anchor="b"/>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2020</a:t>
                      </a:r>
                      <a:endParaRPr sz="1600" u="none" strike="noStrike" cap="none">
                        <a:latin typeface="Arial"/>
                        <a:ea typeface="Arial"/>
                        <a:cs typeface="Arial"/>
                        <a:sym typeface="Arial"/>
                      </a:endParaRPr>
                    </a:p>
                  </a:txBody>
                  <a:tcPr marL="68575" marR="68575" marT="0" marB="0" anchor="b"/>
                </a:tc>
                <a:tc hMerge="1">
                  <a:txBody>
                    <a:bodyPr/>
                    <a:lstStyle/>
                    <a:p>
                      <a:endParaRPr lang="en-GR"/>
                    </a:p>
                  </a:txBody>
                  <a:tcPr/>
                </a:tc>
                <a:extLst>
                  <a:ext uri="{0D108BD9-81ED-4DB2-BD59-A6C34878D82A}">
                    <a16:rowId xmlns:a16="http://schemas.microsoft.com/office/drawing/2014/main" val="10000"/>
                  </a:ext>
                </a:extLst>
              </a:tr>
              <a:tr h="272600">
                <a:tc>
                  <a:txBody>
                    <a:bodyPr/>
                    <a:lstStyle/>
                    <a:p>
                      <a:pPr marL="0" marR="0" lvl="0" indent="0" algn="l" rtl="0">
                        <a:lnSpc>
                          <a:spcPct val="100000"/>
                        </a:lnSpc>
                        <a:spcBef>
                          <a:spcPts val="0"/>
                        </a:spcBef>
                        <a:spcAft>
                          <a:spcPts val="0"/>
                        </a:spcAft>
                        <a:buNone/>
                      </a:pPr>
                      <a:endParaRPr sz="1600" u="none" strike="noStrike" cap="none">
                        <a:latin typeface="Arial"/>
                        <a:ea typeface="Arial"/>
                        <a:cs typeface="Arial"/>
                        <a:sym typeface="Arial"/>
                      </a:endParaRPr>
                    </a:p>
                  </a:txBody>
                  <a:tcPr marL="68575" marR="68575" marT="0" marB="0" anchor="b"/>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Sensitivity</a:t>
                      </a:r>
                      <a:endParaRPr sz="1600" b="1" u="none" strike="noStrike" cap="none">
                        <a:latin typeface="Arial"/>
                        <a:ea typeface="Arial"/>
                        <a:cs typeface="Arial"/>
                        <a:sym typeface="Arial"/>
                      </a:endParaRPr>
                    </a:p>
                  </a:txBody>
                  <a:tcPr marL="68575" marR="68575" marT="0" marB="0" anchor="b"/>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Specificity</a:t>
                      </a:r>
                      <a:endParaRPr sz="1600" b="1" u="none" strike="noStrike" cap="none">
                        <a:latin typeface="Arial"/>
                        <a:ea typeface="Arial"/>
                        <a:cs typeface="Arial"/>
                        <a:sym typeface="Arial"/>
                      </a:endParaRPr>
                    </a:p>
                  </a:txBody>
                  <a:tcPr marL="68575" marR="68575" marT="0" marB="0" anchor="b"/>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Sensitivity</a:t>
                      </a:r>
                      <a:endParaRPr sz="1600" b="1" u="none" strike="noStrike" cap="none">
                        <a:latin typeface="Arial"/>
                        <a:ea typeface="Arial"/>
                        <a:cs typeface="Arial"/>
                        <a:sym typeface="Arial"/>
                      </a:endParaRPr>
                    </a:p>
                  </a:txBody>
                  <a:tcPr marL="68575" marR="68575" marT="0" marB="0" anchor="b"/>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Specificity</a:t>
                      </a:r>
                      <a:endParaRPr sz="1600" b="1" u="none" strike="noStrike" cap="none">
                        <a:latin typeface="Arial"/>
                        <a:ea typeface="Arial"/>
                        <a:cs typeface="Arial"/>
                        <a:sym typeface="Arial"/>
                      </a:endParaRPr>
                    </a:p>
                  </a:txBody>
                  <a:tcPr marL="68575" marR="68575" marT="0" marB="0" anchor="b"/>
                </a:tc>
                <a:extLst>
                  <a:ext uri="{0D108BD9-81ED-4DB2-BD59-A6C34878D82A}">
                    <a16:rowId xmlns:a16="http://schemas.microsoft.com/office/drawing/2014/main" val="10001"/>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RF-sh5-defCV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0.55</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0.97</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0.56</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2"/>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ET-rh5-altCV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0.92</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0.96</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0.59</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3"/>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XGB-sh2-altCV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0.96</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0.58</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4"/>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NN-rh5-defCV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0.9</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0.66</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0.95</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0.67</a:t>
                      </a:r>
                      <a:endParaRPr sz="1600" b="1"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5"/>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NNd-rh5-defCV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0.65</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0.95</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0.66</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6"/>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NNd-sh2-defCV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0.9</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0.67</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0.95</a:t>
                      </a:r>
                      <a:endParaRPr sz="1600" b="1"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latin typeface="Arial"/>
                          <a:ea typeface="Arial"/>
                          <a:cs typeface="Arial"/>
                          <a:sym typeface="Arial"/>
                        </a:rPr>
                        <a:t>0.67</a:t>
                      </a:r>
                      <a:endParaRPr sz="1600" b="1"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7"/>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NNd-sh5-defCV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0.93</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0.96</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0.62</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8"/>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NN-auc-altCV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0.97</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0.59</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9"/>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NN-rh5-altCV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0.97</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0.58</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10"/>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NN-sh5-altCV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0.96</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0.58</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11"/>
                  </a:ext>
                </a:extLst>
              </a:tr>
              <a:tr h="259625">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NN-sh10-altCV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0" u="none" strike="noStrike" cap="none">
                          <a:latin typeface="Arial"/>
                          <a:ea typeface="Arial"/>
                          <a:cs typeface="Arial"/>
                          <a:sym typeface="Arial"/>
                        </a:rPr>
                        <a:t>0.93</a:t>
                      </a:r>
                      <a:endParaRPr sz="1600" b="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0" u="none" strike="noStrike" cap="none">
                          <a:latin typeface="Arial"/>
                          <a:ea typeface="Arial"/>
                          <a:cs typeface="Arial"/>
                          <a:sym typeface="Arial"/>
                        </a:rPr>
                        <a:t>0.62</a:t>
                      </a:r>
                      <a:endParaRPr sz="1600" b="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0.97</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0.58</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12"/>
                  </a:ext>
                </a:extLst>
              </a:tr>
              <a:tr h="272600">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NNd-sh10-altCV</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0.61</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0.97</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latin typeface="Arial"/>
                          <a:ea typeface="Arial"/>
                          <a:cs typeface="Arial"/>
                          <a:sym typeface="Arial"/>
                        </a:rPr>
                        <a:t>0.6</a:t>
                      </a:r>
                      <a:endParaRPr sz="160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13"/>
                  </a:ext>
                </a:extLst>
              </a:tr>
            </a:tbl>
          </a:graphicData>
        </a:graphic>
      </p:graphicFrame>
      <p:pic>
        <p:nvPicPr>
          <p:cNvPr id="2" name="Picture 2" descr="EGU General Assembly 2023 - Unisense">
            <a:extLst>
              <a:ext uri="{FF2B5EF4-FFF2-40B4-BE49-F238E27FC236}">
                <a16:creationId xmlns:a16="http://schemas.microsoft.com/office/drawing/2014/main" id="{C025AD74-9E5D-428D-3652-6FE87AD9F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2"/>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603" name="Google Shape;603;p52"/>
          <p:cNvSpPr txBox="1">
            <a:spLocks noGrp="1"/>
          </p:cNvSpPr>
          <p:nvPr>
            <p:ph type="body" idx="4294967295"/>
          </p:nvPr>
        </p:nvSpPr>
        <p:spPr>
          <a:xfrm>
            <a:off x="1026259" y="1703690"/>
            <a:ext cx="6035040" cy="1628987"/>
          </a:xfrm>
          <a:prstGeom prst="rect">
            <a:avLst/>
          </a:prstGeom>
          <a:noFill/>
          <a:ln>
            <a:noFill/>
          </a:ln>
        </p:spPr>
        <p:txBody>
          <a:bodyPr spcFirstLastPara="1" wrap="square" lIns="0" tIns="45700" rIns="0" bIns="45700" anchor="t" anchorCtr="0">
            <a:normAutofit/>
          </a:bodyPr>
          <a:lstStyle/>
          <a:p>
            <a:pPr marL="91440" lvl="0" indent="-177798" algn="l" rtl="0">
              <a:lnSpc>
                <a:spcPct val="90000"/>
              </a:lnSpc>
              <a:spcBef>
                <a:spcPts val="0"/>
              </a:spcBef>
              <a:spcAft>
                <a:spcPts val="0"/>
              </a:spcAft>
              <a:buSzPts val="2800"/>
              <a:buFont typeface="Arial"/>
              <a:buChar char="•"/>
            </a:pPr>
            <a:r>
              <a:rPr lang="en-US"/>
              <a:t> Agility for different configurations:</a:t>
            </a:r>
            <a:endParaRPr/>
          </a:p>
          <a:p>
            <a:pPr marL="384048" lvl="1" indent="-30479" algn="l" rtl="0">
              <a:lnSpc>
                <a:spcPct val="90000"/>
              </a:lnSpc>
              <a:spcBef>
                <a:spcPts val="600"/>
              </a:spcBef>
              <a:spcAft>
                <a:spcPts val="0"/>
              </a:spcAft>
              <a:buSzPts val="2400"/>
              <a:buNone/>
            </a:pPr>
            <a:endParaRPr/>
          </a:p>
          <a:p>
            <a:pPr marL="201168" lvl="1" indent="0" algn="l" rtl="0">
              <a:lnSpc>
                <a:spcPct val="90000"/>
              </a:lnSpc>
              <a:spcBef>
                <a:spcPts val="600"/>
              </a:spcBef>
              <a:spcAft>
                <a:spcPts val="0"/>
              </a:spcAft>
              <a:buSzPts val="2400"/>
              <a:buNone/>
            </a:pPr>
            <a:endParaRPr/>
          </a:p>
          <a:p>
            <a:pPr marL="384048" lvl="1" indent="-30479" algn="l" rtl="0">
              <a:lnSpc>
                <a:spcPct val="90000"/>
              </a:lnSpc>
              <a:spcBef>
                <a:spcPts val="600"/>
              </a:spcBef>
              <a:spcAft>
                <a:spcPts val="0"/>
              </a:spcAft>
              <a:buSzPts val="2400"/>
              <a:buNone/>
            </a:pPr>
            <a:endParaRPr/>
          </a:p>
        </p:txBody>
      </p:sp>
      <p:sp>
        <p:nvSpPr>
          <p:cNvPr id="604" name="Google Shape;604;p5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28</a:t>
            </a:fld>
            <a:endParaRPr/>
          </a:p>
        </p:txBody>
      </p:sp>
      <p:graphicFrame>
        <p:nvGraphicFramePr>
          <p:cNvPr id="605" name="Google Shape;605;p52"/>
          <p:cNvGraphicFramePr/>
          <p:nvPr/>
        </p:nvGraphicFramePr>
        <p:xfrm>
          <a:off x="1412470" y="2666206"/>
          <a:ext cx="9144000" cy="3248025"/>
        </p:xfrm>
        <a:graphic>
          <a:graphicData uri="http://schemas.openxmlformats.org/drawingml/2006/table">
            <a:tbl>
              <a:tblPr firstRow="1" firstCol="1">
                <a:noFill/>
                <a:tableStyleId>{75E3F0D1-5C9F-4A40-9DF4-1147446E164D}</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0">
                  <a:extLst>
                    <a:ext uri="{9D8B030D-6E8A-4147-A177-3AD203B41FA5}">
                      <a16:colId xmlns:a16="http://schemas.microsoft.com/office/drawing/2014/main" val="20012"/>
                    </a:ext>
                  </a:extLst>
                </a:gridCol>
                <a:gridCol w="6096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tblGrid>
              <a:tr h="228600">
                <a:tc>
                  <a:txBody>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txBody>
                  <a:tcPr marL="9525" marR="9525" marT="9525" marB="0" anchor="b"/>
                </a:tc>
                <a:tc gridSpan="2">
                  <a:txBody>
                    <a:bodyPr/>
                    <a:lstStyle/>
                    <a:p>
                      <a:pPr marL="0" marR="0" lvl="0" indent="0" algn="ctr" rtl="0">
                        <a:lnSpc>
                          <a:spcPct val="100000"/>
                        </a:lnSpc>
                        <a:spcBef>
                          <a:spcPts val="0"/>
                        </a:spcBef>
                        <a:spcAft>
                          <a:spcPts val="0"/>
                        </a:spcAft>
                        <a:buNone/>
                      </a:pPr>
                      <a:r>
                        <a:rPr lang="en-US" sz="1400" u="none" strike="noStrike" cap="none"/>
                        <a:t>AUC</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f-Score</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rh2</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rh5</a:t>
                      </a:r>
                      <a:endParaRPr sz="1400" b="1" i="0" u="none" strike="noStrike" cap="none">
                        <a:solidFill>
                          <a:srgbClr val="000000"/>
                        </a:solidFill>
                        <a:latin typeface="Arial"/>
                        <a:ea typeface="Arial"/>
                        <a:cs typeface="Arial"/>
                        <a:sym typeface="Arial"/>
                      </a:endParaRPr>
                    </a:p>
                  </a:txBody>
                  <a:tcPr marL="9525" marR="9525" marT="9525" marB="0" anchor="b"/>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sh2</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sh5</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sh10</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extLst>
                  <a:ext uri="{0D108BD9-81ED-4DB2-BD59-A6C34878D82A}">
                    <a16:rowId xmlns:a16="http://schemas.microsoft.com/office/drawing/2014/main" val="10000"/>
                  </a:ext>
                </a:extLst>
              </a:tr>
              <a:tr h="238125">
                <a:tc>
                  <a:txBody>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1"/>
                  </a:ext>
                </a:extLst>
              </a:tr>
              <a:tr h="238125">
                <a:tc gridSpan="15">
                  <a:txBody>
                    <a:bodyPr/>
                    <a:lstStyle/>
                    <a:p>
                      <a:pPr marL="0" marR="0" lvl="0" indent="0" algn="ctr" rtl="0">
                        <a:lnSpc>
                          <a:spcPct val="100000"/>
                        </a:lnSpc>
                        <a:spcBef>
                          <a:spcPts val="0"/>
                        </a:spcBef>
                        <a:spcAft>
                          <a:spcPts val="0"/>
                        </a:spcAft>
                        <a:buNone/>
                      </a:pPr>
                      <a:r>
                        <a:rPr lang="en-US" sz="1400" u="none" strike="noStrike" cap="none"/>
                        <a:t>Default Cross-Validation</a:t>
                      </a:r>
                      <a:endParaRPr sz="1400" b="0"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002"/>
                  </a:ext>
                </a:extLst>
              </a:tr>
              <a:tr h="228600">
                <a:tc>
                  <a:txBody>
                    <a:bodyPr/>
                    <a:lstStyle/>
                    <a:p>
                      <a:pPr marL="0" marR="0" lvl="0" indent="0" algn="r" rtl="0">
                        <a:lnSpc>
                          <a:spcPct val="100000"/>
                        </a:lnSpc>
                        <a:spcBef>
                          <a:spcPts val="0"/>
                        </a:spcBef>
                        <a:spcAft>
                          <a:spcPts val="0"/>
                        </a:spcAft>
                        <a:buNone/>
                      </a:pPr>
                      <a:r>
                        <a:rPr lang="en-US" sz="1400" u="none" strike="noStrike" cap="none"/>
                        <a:t>RF</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3"/>
                  </a:ext>
                </a:extLst>
              </a:tr>
              <a:tr h="228600">
                <a:tc>
                  <a:txBody>
                    <a:bodyPr/>
                    <a:lstStyle/>
                    <a:p>
                      <a:pPr marL="0" marR="0" lvl="0" indent="0" algn="r" rtl="0">
                        <a:lnSpc>
                          <a:spcPct val="100000"/>
                        </a:lnSpc>
                        <a:spcBef>
                          <a:spcPts val="0"/>
                        </a:spcBef>
                        <a:spcAft>
                          <a:spcPts val="0"/>
                        </a:spcAft>
                        <a:buNone/>
                      </a:pPr>
                      <a:r>
                        <a:rPr lang="en-US" sz="1400" u="none" strike="noStrike" cap="none"/>
                        <a:t>ET</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4"/>
                  </a:ext>
                </a:extLst>
              </a:tr>
              <a:tr h="228600">
                <a:tc>
                  <a:txBody>
                    <a:bodyPr/>
                    <a:lstStyle/>
                    <a:p>
                      <a:pPr marL="0" marR="0" lvl="0" indent="0" algn="r" rtl="0">
                        <a:lnSpc>
                          <a:spcPct val="100000"/>
                        </a:lnSpc>
                        <a:spcBef>
                          <a:spcPts val="0"/>
                        </a:spcBef>
                        <a:spcAft>
                          <a:spcPts val="0"/>
                        </a:spcAft>
                        <a:buNone/>
                      </a:pPr>
                      <a:r>
                        <a:rPr lang="en-US" sz="1400" u="none" strike="noStrike" cap="none"/>
                        <a:t>XGB</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0.75</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0.51</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5"/>
                  </a:ext>
                </a:extLst>
              </a:tr>
              <a:tr h="228600">
                <a:tc>
                  <a:txBody>
                    <a:bodyPr/>
                    <a:lstStyle/>
                    <a:p>
                      <a:pPr marL="0" marR="0" lvl="0" indent="0" algn="r" rtl="0">
                        <a:lnSpc>
                          <a:spcPct val="100000"/>
                        </a:lnSpc>
                        <a:spcBef>
                          <a:spcPts val="0"/>
                        </a:spcBef>
                        <a:spcAft>
                          <a:spcPts val="0"/>
                        </a:spcAft>
                        <a:buNone/>
                      </a:pPr>
                      <a:r>
                        <a:rPr lang="en-US" sz="1400" u="none" strike="noStrike" cap="none"/>
                        <a:t>NN</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0.92</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6"/>
                  </a:ext>
                </a:extLst>
              </a:tr>
              <a:tr h="238125">
                <a:tc>
                  <a:txBody>
                    <a:bodyPr/>
                    <a:lstStyle/>
                    <a:p>
                      <a:pPr marL="0" marR="0" lvl="0" indent="0" algn="r" rtl="0">
                        <a:lnSpc>
                          <a:spcPct val="100000"/>
                        </a:lnSpc>
                        <a:spcBef>
                          <a:spcPts val="0"/>
                        </a:spcBef>
                        <a:spcAft>
                          <a:spcPts val="0"/>
                        </a:spcAft>
                        <a:buNone/>
                      </a:pPr>
                      <a:r>
                        <a:rPr lang="en-US" sz="1400" u="none" strike="noStrike" cap="none"/>
                        <a:t>NNd</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0.79</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0.76</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7"/>
                  </a:ext>
                </a:extLst>
              </a:tr>
              <a:tr h="238125">
                <a:tc gridSpan="15">
                  <a:txBody>
                    <a:bodyPr/>
                    <a:lstStyle/>
                    <a:p>
                      <a:pPr marL="0" marR="0" lvl="0" indent="0" algn="ctr" rtl="0">
                        <a:lnSpc>
                          <a:spcPct val="100000"/>
                        </a:lnSpc>
                        <a:spcBef>
                          <a:spcPts val="0"/>
                        </a:spcBef>
                        <a:spcAft>
                          <a:spcPts val="0"/>
                        </a:spcAft>
                        <a:buNone/>
                      </a:pPr>
                      <a:r>
                        <a:rPr lang="en-US" sz="1400" u="none" strike="noStrike" cap="none"/>
                        <a:t>Alternative Cross-Validation</a:t>
                      </a:r>
                      <a:endParaRPr sz="1400" b="0"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008"/>
                  </a:ext>
                </a:extLst>
              </a:tr>
              <a:tr h="228600">
                <a:tc>
                  <a:txBody>
                    <a:bodyPr/>
                    <a:lstStyle/>
                    <a:p>
                      <a:pPr marL="0" marR="0" lvl="0" indent="0" algn="r" rtl="0">
                        <a:lnSpc>
                          <a:spcPct val="100000"/>
                        </a:lnSpc>
                        <a:spcBef>
                          <a:spcPts val="0"/>
                        </a:spcBef>
                        <a:spcAft>
                          <a:spcPts val="0"/>
                        </a:spcAft>
                        <a:buNone/>
                      </a:pPr>
                      <a:r>
                        <a:rPr lang="en-US" sz="1400" u="none" strike="noStrike" cap="none"/>
                        <a:t>RF</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0.13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b="1" u="none" strike="noStrike" cap="none"/>
                        <a:t>0.82</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0.71</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9"/>
                  </a:ext>
                </a:extLst>
              </a:tr>
              <a:tr h="228600">
                <a:tc>
                  <a:txBody>
                    <a:bodyPr/>
                    <a:lstStyle/>
                    <a:p>
                      <a:pPr marL="0" marR="0" lvl="0" indent="0" algn="r" rtl="0">
                        <a:lnSpc>
                          <a:spcPct val="100000"/>
                        </a:lnSpc>
                        <a:spcBef>
                          <a:spcPts val="0"/>
                        </a:spcBef>
                        <a:spcAft>
                          <a:spcPts val="0"/>
                        </a:spcAft>
                        <a:buNone/>
                      </a:pPr>
                      <a:r>
                        <a:rPr lang="en-US" sz="1400" u="none" strike="noStrike" cap="none"/>
                        <a:t>ET</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0.32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0.27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0.45</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0"/>
                  </a:ext>
                </a:extLst>
              </a:tr>
              <a:tr h="228600">
                <a:tc>
                  <a:txBody>
                    <a:bodyPr/>
                    <a:lstStyle/>
                    <a:p>
                      <a:pPr marL="0" marR="0" lvl="0" indent="0" algn="r" rtl="0">
                        <a:lnSpc>
                          <a:spcPct val="100000"/>
                        </a:lnSpc>
                        <a:spcBef>
                          <a:spcPts val="0"/>
                        </a:spcBef>
                        <a:spcAft>
                          <a:spcPts val="0"/>
                        </a:spcAft>
                        <a:buNone/>
                      </a:pPr>
                      <a:r>
                        <a:rPr lang="en-US" sz="1400" u="none" strike="noStrike" cap="none"/>
                        <a:t>XGB</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0.34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0.46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0.46</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1"/>
                  </a:ext>
                </a:extLst>
              </a:tr>
              <a:tr h="228600">
                <a:tc>
                  <a:txBody>
                    <a:bodyPr/>
                    <a:lstStyle/>
                    <a:p>
                      <a:pPr marL="0" marR="0" lvl="0" indent="0" algn="r" rtl="0">
                        <a:lnSpc>
                          <a:spcPct val="100000"/>
                        </a:lnSpc>
                        <a:spcBef>
                          <a:spcPts val="0"/>
                        </a:spcBef>
                        <a:spcAft>
                          <a:spcPts val="0"/>
                        </a:spcAft>
                        <a:buNone/>
                      </a:pPr>
                      <a:r>
                        <a:rPr lang="en-US" sz="1400" u="none" strike="noStrike" cap="none"/>
                        <a:t>NN</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0.62</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2"/>
                  </a:ext>
                </a:extLst>
              </a:tr>
              <a:tr h="238125">
                <a:tc>
                  <a:txBody>
                    <a:bodyPr/>
                    <a:lstStyle/>
                    <a:p>
                      <a:pPr marL="0" marR="0" lvl="0" indent="0" algn="r" rtl="0">
                        <a:lnSpc>
                          <a:spcPct val="100000"/>
                        </a:lnSpc>
                        <a:spcBef>
                          <a:spcPts val="0"/>
                        </a:spcBef>
                        <a:spcAft>
                          <a:spcPts val="0"/>
                        </a:spcAft>
                        <a:buNone/>
                      </a:pPr>
                      <a:r>
                        <a:rPr lang="en-US" sz="1400" u="none" strike="noStrike" cap="none"/>
                        <a:t>NNd</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0" u="none" strike="noStrike" cap="none"/>
                        <a:t>0.81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3"/>
                  </a:ext>
                </a:extLst>
              </a:tr>
            </a:tbl>
          </a:graphicData>
        </a:graphic>
      </p:graphicFrame>
      <p:sp>
        <p:nvSpPr>
          <p:cNvPr id="606" name="Google Shape;606;p52"/>
          <p:cNvSpPr/>
          <p:nvPr/>
        </p:nvSpPr>
        <p:spPr>
          <a:xfrm>
            <a:off x="4495800" y="4251963"/>
            <a:ext cx="1123950" cy="786762"/>
          </a:xfrm>
          <a:prstGeom prst="rect">
            <a:avLst/>
          </a:prstGeom>
          <a:noFill/>
          <a:ln w="889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F4564607-A7E0-1393-F17C-CF715FB94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3"/>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612" name="Google Shape;612;p53"/>
          <p:cNvSpPr txBox="1">
            <a:spLocks noGrp="1"/>
          </p:cNvSpPr>
          <p:nvPr>
            <p:ph type="body" idx="4294967295"/>
          </p:nvPr>
        </p:nvSpPr>
        <p:spPr>
          <a:xfrm>
            <a:off x="1026259" y="1703690"/>
            <a:ext cx="6035040" cy="1628987"/>
          </a:xfrm>
          <a:prstGeom prst="rect">
            <a:avLst/>
          </a:prstGeom>
          <a:noFill/>
          <a:ln>
            <a:noFill/>
          </a:ln>
        </p:spPr>
        <p:txBody>
          <a:bodyPr spcFirstLastPara="1" wrap="square" lIns="0" tIns="45700" rIns="0" bIns="45700" anchor="t" anchorCtr="0">
            <a:normAutofit/>
          </a:bodyPr>
          <a:lstStyle/>
          <a:p>
            <a:pPr marL="91440" lvl="0" indent="-177798" algn="l" rtl="0">
              <a:lnSpc>
                <a:spcPct val="90000"/>
              </a:lnSpc>
              <a:spcBef>
                <a:spcPts val="0"/>
              </a:spcBef>
              <a:spcAft>
                <a:spcPts val="0"/>
              </a:spcAft>
              <a:buSzPts val="2800"/>
              <a:buFont typeface="Arial"/>
              <a:buChar char="•"/>
            </a:pPr>
            <a:r>
              <a:rPr lang="en-US"/>
              <a:t> Agility for different configurations:</a:t>
            </a:r>
            <a:endParaRPr/>
          </a:p>
          <a:p>
            <a:pPr marL="384048" lvl="1" indent="-30479" algn="l" rtl="0">
              <a:lnSpc>
                <a:spcPct val="90000"/>
              </a:lnSpc>
              <a:spcBef>
                <a:spcPts val="600"/>
              </a:spcBef>
              <a:spcAft>
                <a:spcPts val="0"/>
              </a:spcAft>
              <a:buSzPts val="2400"/>
              <a:buNone/>
            </a:pPr>
            <a:endParaRPr/>
          </a:p>
          <a:p>
            <a:pPr marL="201168" lvl="1" indent="0" algn="l" rtl="0">
              <a:lnSpc>
                <a:spcPct val="90000"/>
              </a:lnSpc>
              <a:spcBef>
                <a:spcPts val="600"/>
              </a:spcBef>
              <a:spcAft>
                <a:spcPts val="0"/>
              </a:spcAft>
              <a:buSzPts val="2400"/>
              <a:buNone/>
            </a:pPr>
            <a:endParaRPr/>
          </a:p>
          <a:p>
            <a:pPr marL="384048" lvl="1" indent="-30479" algn="l" rtl="0">
              <a:lnSpc>
                <a:spcPct val="90000"/>
              </a:lnSpc>
              <a:spcBef>
                <a:spcPts val="600"/>
              </a:spcBef>
              <a:spcAft>
                <a:spcPts val="0"/>
              </a:spcAft>
              <a:buSzPts val="2400"/>
              <a:buNone/>
            </a:pPr>
            <a:endParaRPr/>
          </a:p>
        </p:txBody>
      </p:sp>
      <p:sp>
        <p:nvSpPr>
          <p:cNvPr id="613" name="Google Shape;613;p5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29</a:t>
            </a:fld>
            <a:endParaRPr/>
          </a:p>
        </p:txBody>
      </p:sp>
      <p:graphicFrame>
        <p:nvGraphicFramePr>
          <p:cNvPr id="614" name="Google Shape;614;p53"/>
          <p:cNvGraphicFramePr/>
          <p:nvPr/>
        </p:nvGraphicFramePr>
        <p:xfrm>
          <a:off x="1412470" y="2666206"/>
          <a:ext cx="9144000" cy="3248025"/>
        </p:xfrm>
        <a:graphic>
          <a:graphicData uri="http://schemas.openxmlformats.org/drawingml/2006/table">
            <a:tbl>
              <a:tblPr firstRow="1" firstCol="1">
                <a:noFill/>
                <a:tableStyleId>{75E3F0D1-5C9F-4A40-9DF4-1147446E164D}</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0">
                  <a:extLst>
                    <a:ext uri="{9D8B030D-6E8A-4147-A177-3AD203B41FA5}">
                      <a16:colId xmlns:a16="http://schemas.microsoft.com/office/drawing/2014/main" val="20012"/>
                    </a:ext>
                  </a:extLst>
                </a:gridCol>
                <a:gridCol w="6096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tblGrid>
              <a:tr h="228600">
                <a:tc>
                  <a:txBody>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txBody>
                  <a:tcPr marL="9525" marR="9525" marT="9525" marB="0" anchor="b"/>
                </a:tc>
                <a:tc gridSpan="2">
                  <a:txBody>
                    <a:bodyPr/>
                    <a:lstStyle/>
                    <a:p>
                      <a:pPr marL="0" marR="0" lvl="0" indent="0" algn="ctr" rtl="0">
                        <a:lnSpc>
                          <a:spcPct val="100000"/>
                        </a:lnSpc>
                        <a:spcBef>
                          <a:spcPts val="0"/>
                        </a:spcBef>
                        <a:spcAft>
                          <a:spcPts val="0"/>
                        </a:spcAft>
                        <a:buNone/>
                      </a:pPr>
                      <a:r>
                        <a:rPr lang="en-US" sz="1400" u="none" strike="noStrike" cap="none"/>
                        <a:t>AUC</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f-Score</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rh2</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rh5</a:t>
                      </a:r>
                      <a:endParaRPr sz="1400" b="1" i="0" u="none" strike="noStrike" cap="none">
                        <a:solidFill>
                          <a:srgbClr val="000000"/>
                        </a:solidFill>
                        <a:latin typeface="Arial"/>
                        <a:ea typeface="Arial"/>
                        <a:cs typeface="Arial"/>
                        <a:sym typeface="Arial"/>
                      </a:endParaRPr>
                    </a:p>
                  </a:txBody>
                  <a:tcPr marL="9525" marR="9525" marT="9525" marB="0" anchor="b"/>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sh2</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sh5</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400" u="none" strike="noStrike" cap="none"/>
                        <a:t>sh10</a:t>
                      </a:r>
                      <a:endParaRPr sz="1400" b="1"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extLst>
                  <a:ext uri="{0D108BD9-81ED-4DB2-BD59-A6C34878D82A}">
                    <a16:rowId xmlns:a16="http://schemas.microsoft.com/office/drawing/2014/main" val="10000"/>
                  </a:ext>
                </a:extLst>
              </a:tr>
              <a:tr h="238125">
                <a:tc>
                  <a:txBody>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Sens.</a:t>
                      </a:r>
                      <a:endParaRPr sz="14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lnSpc>
                          <a:spcPct val="100000"/>
                        </a:lnSpc>
                        <a:spcBef>
                          <a:spcPts val="0"/>
                        </a:spcBef>
                        <a:spcAft>
                          <a:spcPts val="0"/>
                        </a:spcAft>
                        <a:buNone/>
                      </a:pPr>
                      <a:r>
                        <a:rPr lang="en-US" sz="1400" b="1" u="none" strike="noStrike" cap="none"/>
                        <a:t>Spec.</a:t>
                      </a:r>
                      <a:endParaRPr sz="1400" b="1"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1"/>
                  </a:ext>
                </a:extLst>
              </a:tr>
              <a:tr h="238125">
                <a:tc gridSpan="15">
                  <a:txBody>
                    <a:bodyPr/>
                    <a:lstStyle/>
                    <a:p>
                      <a:pPr marL="0" marR="0" lvl="0" indent="0" algn="ctr" rtl="0">
                        <a:lnSpc>
                          <a:spcPct val="100000"/>
                        </a:lnSpc>
                        <a:spcBef>
                          <a:spcPts val="0"/>
                        </a:spcBef>
                        <a:spcAft>
                          <a:spcPts val="0"/>
                        </a:spcAft>
                        <a:buNone/>
                      </a:pPr>
                      <a:r>
                        <a:rPr lang="en-US" sz="1400" u="none" strike="noStrike" cap="none"/>
                        <a:t>Default Cross-Validation</a:t>
                      </a:r>
                      <a:endParaRPr sz="1400" b="0"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002"/>
                  </a:ext>
                </a:extLst>
              </a:tr>
              <a:tr h="228600">
                <a:tc>
                  <a:txBody>
                    <a:bodyPr/>
                    <a:lstStyle/>
                    <a:p>
                      <a:pPr marL="0" marR="0" lvl="0" indent="0" algn="r" rtl="0">
                        <a:lnSpc>
                          <a:spcPct val="100000"/>
                        </a:lnSpc>
                        <a:spcBef>
                          <a:spcPts val="0"/>
                        </a:spcBef>
                        <a:spcAft>
                          <a:spcPts val="0"/>
                        </a:spcAft>
                        <a:buNone/>
                      </a:pPr>
                      <a:r>
                        <a:rPr lang="en-US" sz="1400" u="none" strike="noStrike" cap="none"/>
                        <a:t>RF</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3"/>
                  </a:ext>
                </a:extLst>
              </a:tr>
              <a:tr h="228600">
                <a:tc>
                  <a:txBody>
                    <a:bodyPr/>
                    <a:lstStyle/>
                    <a:p>
                      <a:pPr marL="0" marR="0" lvl="0" indent="0" algn="r" rtl="0">
                        <a:lnSpc>
                          <a:spcPct val="100000"/>
                        </a:lnSpc>
                        <a:spcBef>
                          <a:spcPts val="0"/>
                        </a:spcBef>
                        <a:spcAft>
                          <a:spcPts val="0"/>
                        </a:spcAft>
                        <a:buNone/>
                      </a:pPr>
                      <a:r>
                        <a:rPr lang="en-US" sz="1400" u="none" strike="noStrike" cap="none"/>
                        <a:t>ET</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4"/>
                  </a:ext>
                </a:extLst>
              </a:tr>
              <a:tr h="228600">
                <a:tc>
                  <a:txBody>
                    <a:bodyPr/>
                    <a:lstStyle/>
                    <a:p>
                      <a:pPr marL="0" marR="0" lvl="0" indent="0" algn="r" rtl="0">
                        <a:lnSpc>
                          <a:spcPct val="100000"/>
                        </a:lnSpc>
                        <a:spcBef>
                          <a:spcPts val="0"/>
                        </a:spcBef>
                        <a:spcAft>
                          <a:spcPts val="0"/>
                        </a:spcAft>
                        <a:buNone/>
                      </a:pPr>
                      <a:r>
                        <a:rPr lang="en-US" sz="1400" u="none" strike="noStrike" cap="none"/>
                        <a:t>XGB</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0.75</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0.51</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5"/>
                  </a:ext>
                </a:extLst>
              </a:tr>
              <a:tr h="228600">
                <a:tc>
                  <a:txBody>
                    <a:bodyPr/>
                    <a:lstStyle/>
                    <a:p>
                      <a:pPr marL="0" marR="0" lvl="0" indent="0" algn="r" rtl="0">
                        <a:lnSpc>
                          <a:spcPct val="100000"/>
                        </a:lnSpc>
                        <a:spcBef>
                          <a:spcPts val="0"/>
                        </a:spcBef>
                        <a:spcAft>
                          <a:spcPts val="0"/>
                        </a:spcAft>
                        <a:buNone/>
                      </a:pPr>
                      <a:r>
                        <a:rPr lang="en-US" sz="1400" u="none" strike="noStrike" cap="none"/>
                        <a:t>NN</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0.92</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6"/>
                  </a:ext>
                </a:extLst>
              </a:tr>
              <a:tr h="238125">
                <a:tc>
                  <a:txBody>
                    <a:bodyPr/>
                    <a:lstStyle/>
                    <a:p>
                      <a:pPr marL="0" marR="0" lvl="0" indent="0" algn="r" rtl="0">
                        <a:lnSpc>
                          <a:spcPct val="100000"/>
                        </a:lnSpc>
                        <a:spcBef>
                          <a:spcPts val="0"/>
                        </a:spcBef>
                        <a:spcAft>
                          <a:spcPts val="0"/>
                        </a:spcAft>
                        <a:buNone/>
                      </a:pPr>
                      <a:r>
                        <a:rPr lang="en-US" sz="1400" u="none" strike="noStrike" cap="none"/>
                        <a:t>NNd</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0.78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0.79</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0.76</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7"/>
                  </a:ext>
                </a:extLst>
              </a:tr>
              <a:tr h="238125">
                <a:tc gridSpan="15">
                  <a:txBody>
                    <a:bodyPr/>
                    <a:lstStyle/>
                    <a:p>
                      <a:pPr marL="0" marR="0" lvl="0" indent="0" algn="ctr" rtl="0">
                        <a:lnSpc>
                          <a:spcPct val="100000"/>
                        </a:lnSpc>
                        <a:spcBef>
                          <a:spcPts val="0"/>
                        </a:spcBef>
                        <a:spcAft>
                          <a:spcPts val="0"/>
                        </a:spcAft>
                        <a:buNone/>
                      </a:pPr>
                      <a:r>
                        <a:rPr lang="en-US" sz="1400" u="none" strike="noStrike" cap="none"/>
                        <a:t>Alternative Cross-Validation</a:t>
                      </a:r>
                      <a:endParaRPr sz="1400" b="0" i="0" u="none" strike="noStrike" cap="none">
                        <a:solidFill>
                          <a:srgbClr val="000000"/>
                        </a:solidFill>
                        <a:latin typeface="Arial"/>
                        <a:ea typeface="Arial"/>
                        <a:cs typeface="Arial"/>
                        <a:sym typeface="Arial"/>
                      </a:endParaRPr>
                    </a:p>
                  </a:txBody>
                  <a:tcPr marL="9525" marR="9525" marT="9525" marB="0" anchor="ct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008"/>
                  </a:ext>
                </a:extLst>
              </a:tr>
              <a:tr h="228600">
                <a:tc>
                  <a:txBody>
                    <a:bodyPr/>
                    <a:lstStyle/>
                    <a:p>
                      <a:pPr marL="0" marR="0" lvl="0" indent="0" algn="r" rtl="0">
                        <a:lnSpc>
                          <a:spcPct val="100000"/>
                        </a:lnSpc>
                        <a:spcBef>
                          <a:spcPts val="0"/>
                        </a:spcBef>
                        <a:spcAft>
                          <a:spcPts val="0"/>
                        </a:spcAft>
                        <a:buNone/>
                      </a:pPr>
                      <a:r>
                        <a:rPr lang="en-US" sz="1400" u="none" strike="noStrike" cap="none"/>
                        <a:t>RF</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0.13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0.99</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b="1" u="none" strike="noStrike" cap="none"/>
                        <a:t>0.82</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1" u="none" strike="noStrike" cap="none"/>
                        <a:t>0.71</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0.47</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9"/>
                  </a:ext>
                </a:extLst>
              </a:tr>
              <a:tr h="228600">
                <a:tc>
                  <a:txBody>
                    <a:bodyPr/>
                    <a:lstStyle/>
                    <a:p>
                      <a:pPr marL="0" marR="0" lvl="0" indent="0" algn="r" rtl="0">
                        <a:lnSpc>
                          <a:spcPct val="100000"/>
                        </a:lnSpc>
                        <a:spcBef>
                          <a:spcPts val="0"/>
                        </a:spcBef>
                        <a:spcAft>
                          <a:spcPts val="0"/>
                        </a:spcAft>
                        <a:buNone/>
                      </a:pPr>
                      <a:r>
                        <a:rPr lang="en-US" sz="1400" u="none" strike="noStrike" cap="none"/>
                        <a:t>ET</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0.32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0.27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0.45</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0"/>
                  </a:ext>
                </a:extLst>
              </a:tr>
              <a:tr h="228600">
                <a:tc>
                  <a:txBody>
                    <a:bodyPr/>
                    <a:lstStyle/>
                    <a:p>
                      <a:pPr marL="0" marR="0" lvl="0" indent="0" algn="r" rtl="0">
                        <a:lnSpc>
                          <a:spcPct val="100000"/>
                        </a:lnSpc>
                        <a:spcBef>
                          <a:spcPts val="0"/>
                        </a:spcBef>
                        <a:spcAft>
                          <a:spcPts val="0"/>
                        </a:spcAft>
                        <a:buNone/>
                      </a:pPr>
                      <a:r>
                        <a:rPr lang="en-US" sz="1400" u="none" strike="noStrike" cap="none"/>
                        <a:t>XGB</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0.77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0.34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0.94</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0.74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0.62</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0.46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0.46</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1"/>
                  </a:ext>
                </a:extLst>
              </a:tr>
              <a:tr h="228600">
                <a:tc>
                  <a:txBody>
                    <a:bodyPr/>
                    <a:lstStyle/>
                    <a:p>
                      <a:pPr marL="0" marR="0" lvl="0" indent="0" algn="r" rtl="0">
                        <a:lnSpc>
                          <a:spcPct val="100000"/>
                        </a:lnSpc>
                        <a:spcBef>
                          <a:spcPts val="0"/>
                        </a:spcBef>
                        <a:spcAft>
                          <a:spcPts val="0"/>
                        </a:spcAft>
                        <a:buNone/>
                      </a:pPr>
                      <a:r>
                        <a:rPr lang="en-US" sz="1400" u="none" strike="noStrike" cap="none"/>
                        <a:t>NN</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0.48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0.67</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0.93</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0.62</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2"/>
                  </a:ext>
                </a:extLst>
              </a:tr>
              <a:tr h="238125">
                <a:tc>
                  <a:txBody>
                    <a:bodyPr/>
                    <a:lstStyle/>
                    <a:p>
                      <a:pPr marL="0" marR="0" lvl="0" indent="0" algn="r" rtl="0">
                        <a:lnSpc>
                          <a:spcPct val="100000"/>
                        </a:lnSpc>
                        <a:spcBef>
                          <a:spcPts val="0"/>
                        </a:spcBef>
                        <a:spcAft>
                          <a:spcPts val="0"/>
                        </a:spcAft>
                        <a:buNone/>
                      </a:pPr>
                      <a:r>
                        <a:rPr lang="en-US" sz="1400" u="none" strike="noStrike" cap="none"/>
                        <a:t>NNd</a:t>
                      </a:r>
                      <a:endParaRPr sz="14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0" u="none" strike="noStrike" cap="none"/>
                        <a:t>0.81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b="0" u="none" strike="noStrike" cap="none"/>
                        <a:t>0.71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0.51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0.87</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0.85</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0.89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0.64</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lnSpc>
                          <a:spcPct val="100000"/>
                        </a:lnSpc>
                        <a:spcBef>
                          <a:spcPts val="0"/>
                        </a:spcBef>
                        <a:spcAft>
                          <a:spcPts val="0"/>
                        </a:spcAft>
                        <a:buNone/>
                      </a:pPr>
                      <a:r>
                        <a:rPr lang="en-US" sz="1400" u="none" strike="noStrike" cap="none"/>
                        <a:t>0.88</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0.66</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l"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85725" marR="9525" marT="9525" marB="0" anchor="ctr"/>
                </a:tc>
                <a:tc>
                  <a:txBody>
                    <a:bodyPr/>
                    <a:lstStyle/>
                    <a:p>
                      <a:pPr marL="0" marR="0" lvl="0" indent="0" algn="ctr" rtl="0">
                        <a:lnSpc>
                          <a:spcPct val="100000"/>
                        </a:lnSpc>
                        <a:spcBef>
                          <a:spcPts val="0"/>
                        </a:spcBef>
                        <a:spcAft>
                          <a:spcPts val="0"/>
                        </a:spcAft>
                        <a:buNone/>
                      </a:pPr>
                      <a:r>
                        <a:rPr lang="en-US" sz="1400" u="none" strike="noStrike" cap="none"/>
                        <a:t>0.59</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0.91</a:t>
                      </a:r>
                      <a:endParaRPr sz="14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None/>
                      </a:pPr>
                      <a:r>
                        <a:rPr lang="en-US" sz="1400" u="none" strike="noStrike" cap="none"/>
                        <a:t>0.61</a:t>
                      </a:r>
                      <a:endParaRPr sz="14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3"/>
                  </a:ext>
                </a:extLst>
              </a:tr>
            </a:tbl>
          </a:graphicData>
        </a:graphic>
      </p:graphicFrame>
      <p:sp>
        <p:nvSpPr>
          <p:cNvPr id="615" name="Google Shape;615;p53"/>
          <p:cNvSpPr/>
          <p:nvPr/>
        </p:nvSpPr>
        <p:spPr>
          <a:xfrm>
            <a:off x="1828800" y="6343650"/>
            <a:ext cx="8143875" cy="36512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6" name="Google Shape;616;p53"/>
          <p:cNvSpPr txBox="1"/>
          <p:nvPr/>
        </p:nvSpPr>
        <p:spPr>
          <a:xfrm>
            <a:off x="4857749" y="6073626"/>
            <a:ext cx="26193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Sensitivity/Specificity</a:t>
            </a:r>
            <a:endParaRPr/>
          </a:p>
        </p:txBody>
      </p:sp>
      <p:pic>
        <p:nvPicPr>
          <p:cNvPr id="2" name="Picture 2" descr="EGU General Assembly 2023 - Unisense">
            <a:extLst>
              <a:ext uri="{FF2B5EF4-FFF2-40B4-BE49-F238E27FC236}">
                <a16:creationId xmlns:a16="http://schemas.microsoft.com/office/drawing/2014/main" id="{E89AE7D9-4248-43DB-FDC9-E6F9CDAC4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3"/>
          <p:cNvPicPr preferRelativeResize="0"/>
          <p:nvPr/>
        </p:nvPicPr>
        <p:blipFill rotWithShape="1">
          <a:blip r:embed="rId3">
            <a:alphaModFix/>
          </a:blip>
          <a:srcRect/>
          <a:stretch/>
        </p:blipFill>
        <p:spPr>
          <a:xfrm>
            <a:off x="5441162" y="2916012"/>
            <a:ext cx="2424965" cy="1613700"/>
          </a:xfrm>
          <a:prstGeom prst="rect">
            <a:avLst/>
          </a:prstGeom>
          <a:noFill/>
          <a:ln>
            <a:noFill/>
          </a:ln>
        </p:spPr>
      </p:pic>
      <p:sp>
        <p:nvSpPr>
          <p:cNvPr id="199" name="Google Shape;199;p33"/>
          <p:cNvSpPr/>
          <p:nvPr/>
        </p:nvSpPr>
        <p:spPr>
          <a:xfrm>
            <a:off x="8275663" y="1099600"/>
            <a:ext cx="3418500" cy="1544250"/>
          </a:xfrm>
          <a:prstGeom prst="wedgeRectCallout">
            <a:avLst>
              <a:gd name="adj1" fmla="val -62345"/>
              <a:gd name="adj2" fmla="val 42613"/>
            </a:avLst>
          </a:prstGeom>
          <a:solidFill>
            <a:srgbClr val="0070C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1350" b="0" i="0" u="sng" strike="noStrike" cap="none">
                <a:solidFill>
                  <a:schemeClr val="lt1"/>
                </a:solidFill>
                <a:latin typeface="Calibri"/>
                <a:ea typeface="Calibri"/>
                <a:cs typeface="Calibri"/>
                <a:sym typeface="Calibri"/>
              </a:rPr>
              <a:t>Need</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350" b="0" i="0" u="none" strike="noStrike" cap="none">
                <a:solidFill>
                  <a:schemeClr val="lt1"/>
                </a:solidFill>
                <a:latin typeface="Calibri"/>
                <a:ea typeface="Calibri"/>
                <a:cs typeface="Calibri"/>
                <a:sym typeface="Calibri"/>
              </a:rPr>
              <a:t>Systems that provide valuable information to the civil protection services for prevention and preparness, like fire incidents online alerting and monitoring, fire risk prediction and and  spread prediction</a:t>
            </a:r>
            <a:endParaRPr sz="1400" b="0" i="0" u="none" strike="noStrike" cap="none">
              <a:solidFill>
                <a:schemeClr val="lt1"/>
              </a:solidFill>
              <a:latin typeface="Arial"/>
              <a:ea typeface="Arial"/>
              <a:cs typeface="Arial"/>
              <a:sym typeface="Arial"/>
            </a:endParaRPr>
          </a:p>
        </p:txBody>
      </p:sp>
      <p:sp>
        <p:nvSpPr>
          <p:cNvPr id="200" name="Google Shape;200;p33"/>
          <p:cNvSpPr/>
          <p:nvPr/>
        </p:nvSpPr>
        <p:spPr>
          <a:xfrm>
            <a:off x="8275663" y="4913238"/>
            <a:ext cx="3418500" cy="1721400"/>
          </a:xfrm>
          <a:prstGeom prst="wedgeRectCallout">
            <a:avLst>
              <a:gd name="adj1" fmla="val -62915"/>
              <a:gd name="adj2" fmla="val -44004"/>
            </a:avLst>
          </a:prstGeom>
          <a:solidFill>
            <a:srgbClr val="FFC00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1350" b="0" i="0" u="sng" strike="noStrike" cap="none">
                <a:solidFill>
                  <a:schemeClr val="lt1"/>
                </a:solidFill>
                <a:latin typeface="Calibri"/>
                <a:ea typeface="Calibri"/>
                <a:cs typeface="Calibri"/>
                <a:sym typeface="Calibri"/>
              </a:rPr>
              <a:t>Complexity</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350" b="0" i="0" u="none" strike="noStrike" cap="none">
                <a:solidFill>
                  <a:schemeClr val="lt1"/>
                </a:solidFill>
                <a:latin typeface="Calibri"/>
                <a:ea typeface="Calibri"/>
                <a:cs typeface="Calibri"/>
                <a:sym typeface="Calibri"/>
              </a:rPr>
              <a:t>Forest fire occurrence and behaviour are the product of several interrelated factors, including ignition source, fuel composition, weather, and topography. The mathematic relations of those factors are not known, thus it is not easy to model the behaviour using physics based/theoretical models.</a:t>
            </a:r>
            <a:endParaRPr sz="1350" b="0" i="0" u="none" strike="noStrike" cap="none">
              <a:solidFill>
                <a:schemeClr val="lt1"/>
              </a:solidFill>
              <a:latin typeface="Calibri"/>
              <a:ea typeface="Calibri"/>
              <a:cs typeface="Calibri"/>
              <a:sym typeface="Calibri"/>
            </a:endParaRPr>
          </a:p>
        </p:txBody>
      </p:sp>
      <p:sp>
        <p:nvSpPr>
          <p:cNvPr id="201" name="Google Shape;201;p33"/>
          <p:cNvSpPr/>
          <p:nvPr/>
        </p:nvSpPr>
        <p:spPr>
          <a:xfrm>
            <a:off x="979938" y="5053156"/>
            <a:ext cx="3418500" cy="1581482"/>
          </a:xfrm>
          <a:prstGeom prst="wedgeRectCallout">
            <a:avLst>
              <a:gd name="adj1" fmla="val 71724"/>
              <a:gd name="adj2" fmla="val -63858"/>
            </a:avLst>
          </a:prstGeom>
          <a:solidFill>
            <a:srgbClr val="00B05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1350" b="0" i="0" u="sng" strike="noStrike" cap="none">
                <a:solidFill>
                  <a:schemeClr val="lt1"/>
                </a:solidFill>
                <a:latin typeface="Calibri"/>
                <a:ea typeface="Calibri"/>
                <a:cs typeface="Calibri"/>
                <a:sym typeface="Calibri"/>
              </a:rPr>
              <a:t>Concept</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350" b="0" i="0" u="none" strike="noStrike" cap="none">
                <a:solidFill>
                  <a:schemeClr val="lt1"/>
                </a:solidFill>
                <a:latin typeface="Calibri"/>
                <a:ea typeface="Calibri"/>
                <a:cs typeface="Calibri"/>
                <a:sym typeface="Calibri"/>
              </a:rPr>
              <a:t>Data-driven models are good in discovering unknown relations between data. Exploit historical data from fire events and fire related parameters to train machine learning algorithms for predictive modeling.</a:t>
            </a:r>
            <a:endParaRPr sz="1350" b="1"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350" b="0" i="0" u="sng" strike="noStrike" cap="none">
              <a:solidFill>
                <a:schemeClr val="dk1"/>
              </a:solidFill>
              <a:latin typeface="Calibri"/>
              <a:ea typeface="Calibri"/>
              <a:cs typeface="Calibri"/>
              <a:sym typeface="Calibri"/>
            </a:endParaRPr>
          </a:p>
        </p:txBody>
      </p:sp>
      <p:sp>
        <p:nvSpPr>
          <p:cNvPr id="202" name="Google Shape;202;p33"/>
          <p:cNvSpPr/>
          <p:nvPr/>
        </p:nvSpPr>
        <p:spPr>
          <a:xfrm>
            <a:off x="979950" y="943300"/>
            <a:ext cx="3418500" cy="3175500"/>
          </a:xfrm>
          <a:prstGeom prst="wedgeRectCallout">
            <a:avLst>
              <a:gd name="adj1" fmla="val 71795"/>
              <a:gd name="adj2" fmla="val -5294"/>
            </a:avLst>
          </a:prstGeom>
          <a:solidFill>
            <a:srgbClr val="FF000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1350" b="0" i="0" u="sng" strike="noStrike" cap="none">
                <a:solidFill>
                  <a:schemeClr val="lt1"/>
                </a:solidFill>
                <a:latin typeface="Calibri"/>
                <a:ea typeface="Calibri"/>
                <a:cs typeface="Calibri"/>
                <a:sym typeface="Calibri"/>
              </a:rPr>
              <a:t>Fire disasters examples</a:t>
            </a:r>
            <a:endParaRPr sz="1350" b="0" i="0" u="none" strike="noStrike" cap="none">
              <a:solidFill>
                <a:schemeClr val="lt1"/>
              </a:solidFill>
              <a:latin typeface="Calibri"/>
              <a:ea typeface="Calibri"/>
              <a:cs typeface="Calibri"/>
              <a:sym typeface="Calibri"/>
            </a:endParaRPr>
          </a:p>
          <a:p>
            <a:pPr marL="228600" marR="0" lvl="0" indent="-200025" algn="l" rtl="0">
              <a:lnSpc>
                <a:spcPct val="100000"/>
              </a:lnSpc>
              <a:spcBef>
                <a:spcPts val="0"/>
              </a:spcBef>
              <a:spcAft>
                <a:spcPts val="0"/>
              </a:spcAft>
              <a:buClr>
                <a:schemeClr val="lt1"/>
              </a:buClr>
              <a:buSzPts val="2700"/>
              <a:buFont typeface="Calibri"/>
              <a:buChar char="●"/>
            </a:pPr>
            <a:r>
              <a:rPr lang="en-US" sz="1350" b="0" i="0" u="none" strike="noStrike" cap="none">
                <a:solidFill>
                  <a:schemeClr val="lt1"/>
                </a:solidFill>
                <a:latin typeface="Calibri"/>
                <a:ea typeface="Calibri"/>
                <a:cs typeface="Calibri"/>
                <a:sym typeface="Calibri"/>
              </a:rPr>
              <a:t>2019 : 1.65 million hectares burned in New South Wales of Australia and 83% increase in 2019.</a:t>
            </a:r>
            <a:endParaRPr sz="1350" b="0" i="0" u="none" strike="noStrike" cap="none">
              <a:solidFill>
                <a:schemeClr val="lt1"/>
              </a:solidFill>
              <a:latin typeface="Calibri"/>
              <a:ea typeface="Calibri"/>
              <a:cs typeface="Calibri"/>
              <a:sym typeface="Calibri"/>
            </a:endParaRPr>
          </a:p>
          <a:p>
            <a:pPr marL="228600" marR="0" lvl="0" indent="-200025" algn="l" rtl="0">
              <a:lnSpc>
                <a:spcPct val="100000"/>
              </a:lnSpc>
              <a:spcBef>
                <a:spcPts val="0"/>
              </a:spcBef>
              <a:spcAft>
                <a:spcPts val="0"/>
              </a:spcAft>
              <a:buClr>
                <a:schemeClr val="lt1"/>
              </a:buClr>
              <a:buSzPts val="2700"/>
              <a:buFont typeface="Calibri"/>
              <a:buChar char="●"/>
            </a:pPr>
            <a:r>
              <a:rPr lang="en-US" sz="1350" b="0" i="0" u="none" strike="noStrike" cap="none">
                <a:solidFill>
                  <a:schemeClr val="lt1"/>
                </a:solidFill>
                <a:latin typeface="Calibri"/>
                <a:ea typeface="Calibri"/>
                <a:cs typeface="Calibri"/>
                <a:sym typeface="Calibri"/>
              </a:rPr>
              <a:t>Brazilian Space Agency has reported an 83% increase in fire occurrences compared to the same period of the previous year.</a:t>
            </a:r>
            <a:endParaRPr sz="1350" b="0" i="0" u="none" strike="noStrike" cap="none">
              <a:solidFill>
                <a:schemeClr val="lt1"/>
              </a:solidFill>
              <a:latin typeface="Calibri"/>
              <a:ea typeface="Calibri"/>
              <a:cs typeface="Calibri"/>
              <a:sym typeface="Calibri"/>
            </a:endParaRPr>
          </a:p>
          <a:p>
            <a:pPr marL="228600" marR="0" lvl="0" indent="-200025" algn="l" rtl="0">
              <a:lnSpc>
                <a:spcPct val="100000"/>
              </a:lnSpc>
              <a:spcBef>
                <a:spcPts val="0"/>
              </a:spcBef>
              <a:spcAft>
                <a:spcPts val="0"/>
              </a:spcAft>
              <a:buClr>
                <a:schemeClr val="lt1"/>
              </a:buClr>
              <a:buSzPts val="2700"/>
              <a:buFont typeface="Calibri"/>
              <a:buChar char="●"/>
            </a:pPr>
            <a:r>
              <a:rPr lang="en-US" sz="1350" b="0" i="0" u="none" strike="noStrike" cap="none">
                <a:solidFill>
                  <a:schemeClr val="lt1"/>
                </a:solidFill>
                <a:latin typeface="Calibri"/>
                <a:ea typeface="Calibri"/>
                <a:cs typeface="Calibri"/>
                <a:sym typeface="Calibri"/>
              </a:rPr>
              <a:t>2018 Attica wildfires spread up to a speed of 124 km/h resulting to more than a hundred casualties.</a:t>
            </a:r>
            <a:endParaRPr sz="1350" b="0" i="0" u="none" strike="noStrike" cap="none">
              <a:solidFill>
                <a:schemeClr val="lt1"/>
              </a:solidFill>
              <a:latin typeface="Calibri"/>
              <a:ea typeface="Calibri"/>
              <a:cs typeface="Calibri"/>
              <a:sym typeface="Calibri"/>
            </a:endParaRPr>
          </a:p>
          <a:p>
            <a:pPr marL="228600" marR="0" lvl="0" indent="-200025" algn="l" rtl="0">
              <a:lnSpc>
                <a:spcPct val="100000"/>
              </a:lnSpc>
              <a:spcBef>
                <a:spcPts val="0"/>
              </a:spcBef>
              <a:spcAft>
                <a:spcPts val="0"/>
              </a:spcAft>
              <a:buClr>
                <a:schemeClr val="lt1"/>
              </a:buClr>
              <a:buSzPts val="2700"/>
              <a:buFont typeface="Calibri"/>
              <a:buChar char="●"/>
            </a:pPr>
            <a:r>
              <a:rPr lang="en-US" sz="1350" b="0" i="0" u="none" strike="noStrike" cap="none">
                <a:solidFill>
                  <a:schemeClr val="lt1"/>
                </a:solidFill>
                <a:latin typeface="Calibri"/>
                <a:ea typeface="Calibri"/>
                <a:cs typeface="Calibri"/>
                <a:sym typeface="Calibri"/>
              </a:rPr>
              <a:t>2021 Greece wildfires burned&gt;10</a:t>
            </a:r>
            <a:r>
              <a:rPr lang="en-US" sz="1350" b="0" i="0" u="none" strike="noStrike" cap="none" baseline="30000">
                <a:solidFill>
                  <a:schemeClr val="lt1"/>
                </a:solidFill>
                <a:latin typeface="Calibri"/>
                <a:ea typeface="Calibri"/>
                <a:cs typeface="Calibri"/>
                <a:sym typeface="Calibri"/>
              </a:rPr>
              <a:t>6</a:t>
            </a:r>
            <a:r>
              <a:rPr lang="en-US" sz="1350" b="0" i="0" u="none" strike="noStrike" cap="none">
                <a:solidFill>
                  <a:schemeClr val="lt1"/>
                </a:solidFill>
                <a:latin typeface="Calibri"/>
                <a:ea typeface="Calibri"/>
                <a:cs typeface="Calibri"/>
                <a:sym typeface="Calibri"/>
              </a:rPr>
              <a:t> hectares</a:t>
            </a:r>
            <a:endParaRPr sz="1350" b="0" i="0" u="none" strike="noStrike" cap="none" baseline="30000">
              <a:solidFill>
                <a:schemeClr val="lt1"/>
              </a:solidFill>
              <a:latin typeface="Calibri"/>
              <a:ea typeface="Calibri"/>
              <a:cs typeface="Calibri"/>
              <a:sym typeface="Calibri"/>
            </a:endParaRPr>
          </a:p>
          <a:p>
            <a:pPr marL="228600" marR="0" lvl="0" indent="-200025" algn="l" rtl="0">
              <a:lnSpc>
                <a:spcPct val="100000"/>
              </a:lnSpc>
              <a:spcBef>
                <a:spcPts val="0"/>
              </a:spcBef>
              <a:spcAft>
                <a:spcPts val="0"/>
              </a:spcAft>
              <a:buClr>
                <a:schemeClr val="lt1"/>
              </a:buClr>
              <a:buSzPts val="2700"/>
              <a:buFont typeface="Calibri"/>
              <a:buChar char="●"/>
            </a:pPr>
            <a:r>
              <a:rPr lang="en-US" sz="1350" b="0" i="0" u="none" strike="noStrike" cap="none">
                <a:solidFill>
                  <a:schemeClr val="lt1"/>
                </a:solidFill>
                <a:latin typeface="Calibri"/>
                <a:ea typeface="Calibri"/>
                <a:cs typeface="Calibri"/>
                <a:sym typeface="Calibri"/>
              </a:rPr>
              <a:t>Climate change provoke more and more droughts and heat waves and as a result more frequent and strong fires</a:t>
            </a:r>
            <a:endParaRPr sz="1400" b="0" i="0" u="none" strike="noStrike" cap="none">
              <a:solidFill>
                <a:schemeClr val="lt1"/>
              </a:solidFill>
              <a:latin typeface="Arial"/>
              <a:ea typeface="Arial"/>
              <a:cs typeface="Arial"/>
              <a:sym typeface="Arial"/>
            </a:endParaRPr>
          </a:p>
        </p:txBody>
      </p:sp>
      <p:sp>
        <p:nvSpPr>
          <p:cNvPr id="203" name="Google Shape;203;p33"/>
          <p:cNvSpPr/>
          <p:nvPr/>
        </p:nvSpPr>
        <p:spPr>
          <a:xfrm>
            <a:off x="6495650" y="4447925"/>
            <a:ext cx="390900" cy="358350"/>
          </a:xfrm>
          <a:prstGeom prst="rect">
            <a:avLst/>
          </a:prstGeom>
          <a:solidFill>
            <a:srgbClr val="00B05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33"/>
          <p:cNvSpPr/>
          <p:nvPr/>
        </p:nvSpPr>
        <p:spPr>
          <a:xfrm rot="10800000">
            <a:off x="6671875" y="3349900"/>
            <a:ext cx="1284150" cy="1613700"/>
          </a:xfrm>
          <a:prstGeom prst="bentArrow">
            <a:avLst>
              <a:gd name="adj1" fmla="val 25000"/>
              <a:gd name="adj2" fmla="val 25000"/>
              <a:gd name="adj3" fmla="val 25000"/>
              <a:gd name="adj4" fmla="val 43750"/>
            </a:avLst>
          </a:prstGeom>
          <a:solidFill>
            <a:srgbClr val="FFC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33"/>
          <p:cNvSpPr/>
          <p:nvPr/>
        </p:nvSpPr>
        <p:spPr>
          <a:xfrm rot="5400000">
            <a:off x="6592488" y="2401450"/>
            <a:ext cx="1293450" cy="1748250"/>
          </a:xfrm>
          <a:prstGeom prst="bentArrow">
            <a:avLst>
              <a:gd name="adj1" fmla="val 25000"/>
              <a:gd name="adj2" fmla="val 25000"/>
              <a:gd name="adj3" fmla="val 25000"/>
              <a:gd name="adj4" fmla="val 43750"/>
            </a:avLst>
          </a:prstGeom>
          <a:solidFill>
            <a:srgbClr val="0070C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33"/>
          <p:cNvSpPr/>
          <p:nvPr/>
        </p:nvSpPr>
        <p:spPr>
          <a:xfrm>
            <a:off x="5166725" y="2442750"/>
            <a:ext cx="1586250" cy="1349250"/>
          </a:xfrm>
          <a:prstGeom prst="bentArrow">
            <a:avLst>
              <a:gd name="adj1" fmla="val 25000"/>
              <a:gd name="adj2" fmla="val 25000"/>
              <a:gd name="adj3" fmla="val 25000"/>
              <a:gd name="adj4" fmla="val 43750"/>
            </a:avLst>
          </a:prstGeom>
          <a:solidFill>
            <a:srgbClr val="FF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33"/>
          <p:cNvSpPr/>
          <p:nvPr/>
        </p:nvSpPr>
        <p:spPr>
          <a:xfrm rot="-5400000">
            <a:off x="5065650" y="3293150"/>
            <a:ext cx="1423650" cy="1602600"/>
          </a:xfrm>
          <a:prstGeom prst="bentArrow">
            <a:avLst>
              <a:gd name="adj1" fmla="val 25000"/>
              <a:gd name="adj2" fmla="val 25000"/>
              <a:gd name="adj3" fmla="val 25000"/>
              <a:gd name="adj4" fmla="val 43750"/>
            </a:avLst>
          </a:prstGeom>
          <a:solidFill>
            <a:srgbClr val="00B05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33"/>
          <p:cNvSpPr/>
          <p:nvPr/>
        </p:nvSpPr>
        <p:spPr>
          <a:xfrm>
            <a:off x="5321434" y="1039889"/>
            <a:ext cx="2359923"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Helvetica Neue"/>
                <a:ea typeface="Helvetica Neue"/>
                <a:cs typeface="Helvetica Neue"/>
                <a:sym typeface="Helvetica Neue"/>
              </a:rPr>
              <a:t>Problem overview</a:t>
            </a:r>
            <a:endParaRPr sz="1800" b="0" i="0" u="none" strike="noStrike" cap="none">
              <a:solidFill>
                <a:schemeClr val="dk1"/>
              </a:solidFill>
              <a:latin typeface="Helvetica Neue"/>
              <a:ea typeface="Helvetica Neue"/>
              <a:cs typeface="Helvetica Neue"/>
              <a:sym typeface="Helvetica Neue"/>
            </a:endParaRPr>
          </a:p>
        </p:txBody>
      </p:sp>
      <p:pic>
        <p:nvPicPr>
          <p:cNvPr id="2" name="Picture 2" descr="EGU General Assembly 2023 - Unisense">
            <a:extLst>
              <a:ext uri="{FF2B5EF4-FFF2-40B4-BE49-F238E27FC236}">
                <a16:creationId xmlns:a16="http://schemas.microsoft.com/office/drawing/2014/main" id="{99F0A41F-0F07-B63F-FD47-E526CD119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4"/>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622" name="Google Shape;622;p54"/>
          <p:cNvSpPr txBox="1">
            <a:spLocks noGrp="1"/>
          </p:cNvSpPr>
          <p:nvPr>
            <p:ph type="body" idx="4294967295"/>
          </p:nvPr>
        </p:nvSpPr>
        <p:spPr>
          <a:xfrm>
            <a:off x="1026259" y="1703690"/>
            <a:ext cx="6035040" cy="1628987"/>
          </a:xfrm>
          <a:prstGeom prst="rect">
            <a:avLst/>
          </a:prstGeom>
          <a:noFill/>
          <a:ln>
            <a:noFill/>
          </a:ln>
        </p:spPr>
        <p:txBody>
          <a:bodyPr spcFirstLastPara="1" wrap="square" lIns="0" tIns="45700" rIns="0" bIns="45700" anchor="t" anchorCtr="0">
            <a:normAutofit/>
          </a:bodyPr>
          <a:lstStyle/>
          <a:p>
            <a:pPr marL="91440" lvl="0" indent="-177798" algn="l" rtl="0">
              <a:lnSpc>
                <a:spcPct val="90000"/>
              </a:lnSpc>
              <a:spcBef>
                <a:spcPts val="0"/>
              </a:spcBef>
              <a:spcAft>
                <a:spcPts val="0"/>
              </a:spcAft>
              <a:buSzPts val="2800"/>
              <a:buFont typeface="Arial"/>
              <a:buChar char="•"/>
            </a:pPr>
            <a:r>
              <a:rPr lang="en-US"/>
              <a:t> Feature importance</a:t>
            </a:r>
            <a:endParaRPr/>
          </a:p>
          <a:p>
            <a:pPr marL="384048" lvl="1" indent="-152399" algn="l" rtl="0">
              <a:lnSpc>
                <a:spcPct val="90000"/>
              </a:lnSpc>
              <a:spcBef>
                <a:spcPts val="400"/>
              </a:spcBef>
              <a:spcAft>
                <a:spcPts val="0"/>
              </a:spcAft>
              <a:buSzPts val="2400"/>
              <a:buChar char="◦"/>
            </a:pPr>
            <a:r>
              <a:rPr lang="en-US"/>
              <a:t>Measured via feature permutation</a:t>
            </a:r>
            <a:endParaRPr/>
          </a:p>
          <a:p>
            <a:pPr marL="384048" lvl="1" indent="-30479" algn="l" rtl="0">
              <a:lnSpc>
                <a:spcPct val="90000"/>
              </a:lnSpc>
              <a:spcBef>
                <a:spcPts val="600"/>
              </a:spcBef>
              <a:spcAft>
                <a:spcPts val="0"/>
              </a:spcAft>
              <a:buSzPts val="2400"/>
              <a:buNone/>
            </a:pPr>
            <a:endParaRPr/>
          </a:p>
          <a:p>
            <a:pPr marL="201168" lvl="1" indent="0" algn="l" rtl="0">
              <a:lnSpc>
                <a:spcPct val="90000"/>
              </a:lnSpc>
              <a:spcBef>
                <a:spcPts val="600"/>
              </a:spcBef>
              <a:spcAft>
                <a:spcPts val="0"/>
              </a:spcAft>
              <a:buSzPts val="2400"/>
              <a:buNone/>
            </a:pPr>
            <a:endParaRPr/>
          </a:p>
          <a:p>
            <a:pPr marL="384048" lvl="1" indent="-30479" algn="l" rtl="0">
              <a:lnSpc>
                <a:spcPct val="90000"/>
              </a:lnSpc>
              <a:spcBef>
                <a:spcPts val="600"/>
              </a:spcBef>
              <a:spcAft>
                <a:spcPts val="0"/>
              </a:spcAft>
              <a:buSzPts val="2400"/>
              <a:buNone/>
            </a:pPr>
            <a:endParaRPr/>
          </a:p>
        </p:txBody>
      </p:sp>
      <p:sp>
        <p:nvSpPr>
          <p:cNvPr id="623" name="Google Shape;623;p5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30</a:t>
            </a:fld>
            <a:endParaRPr/>
          </a:p>
        </p:txBody>
      </p:sp>
      <p:graphicFrame>
        <p:nvGraphicFramePr>
          <p:cNvPr id="624" name="Google Shape;624;p54"/>
          <p:cNvGraphicFramePr/>
          <p:nvPr/>
        </p:nvGraphicFramePr>
        <p:xfrm>
          <a:off x="1504950" y="2590003"/>
          <a:ext cx="9448750" cy="3993730"/>
        </p:xfrm>
        <a:graphic>
          <a:graphicData uri="http://schemas.openxmlformats.org/drawingml/2006/table">
            <a:tbl>
              <a:tblPr firstRow="1" firstCol="1" bandRow="1">
                <a:noFill/>
                <a:tableStyleId>{75E3F0D1-5C9F-4A40-9DF4-1147446E164D}</a:tableStyleId>
              </a:tblPr>
              <a:tblGrid>
                <a:gridCol w="992425">
                  <a:extLst>
                    <a:ext uri="{9D8B030D-6E8A-4147-A177-3AD203B41FA5}">
                      <a16:colId xmlns:a16="http://schemas.microsoft.com/office/drawing/2014/main" val="20000"/>
                    </a:ext>
                  </a:extLst>
                </a:gridCol>
                <a:gridCol w="1778100">
                  <a:extLst>
                    <a:ext uri="{9D8B030D-6E8A-4147-A177-3AD203B41FA5}">
                      <a16:colId xmlns:a16="http://schemas.microsoft.com/office/drawing/2014/main" val="20001"/>
                    </a:ext>
                  </a:extLst>
                </a:gridCol>
                <a:gridCol w="971750">
                  <a:extLst>
                    <a:ext uri="{9D8B030D-6E8A-4147-A177-3AD203B41FA5}">
                      <a16:colId xmlns:a16="http://schemas.microsoft.com/office/drawing/2014/main" val="20002"/>
                    </a:ext>
                  </a:extLst>
                </a:gridCol>
                <a:gridCol w="1778100">
                  <a:extLst>
                    <a:ext uri="{9D8B030D-6E8A-4147-A177-3AD203B41FA5}">
                      <a16:colId xmlns:a16="http://schemas.microsoft.com/office/drawing/2014/main" val="20003"/>
                    </a:ext>
                  </a:extLst>
                </a:gridCol>
                <a:gridCol w="1033775">
                  <a:extLst>
                    <a:ext uri="{9D8B030D-6E8A-4147-A177-3AD203B41FA5}">
                      <a16:colId xmlns:a16="http://schemas.microsoft.com/office/drawing/2014/main" val="20004"/>
                    </a:ext>
                  </a:extLst>
                </a:gridCol>
                <a:gridCol w="1860825">
                  <a:extLst>
                    <a:ext uri="{9D8B030D-6E8A-4147-A177-3AD203B41FA5}">
                      <a16:colId xmlns:a16="http://schemas.microsoft.com/office/drawing/2014/main" val="20005"/>
                    </a:ext>
                  </a:extLst>
                </a:gridCol>
                <a:gridCol w="1033775">
                  <a:extLst>
                    <a:ext uri="{9D8B030D-6E8A-4147-A177-3AD203B41FA5}">
                      <a16:colId xmlns:a16="http://schemas.microsoft.com/office/drawing/2014/main" val="20006"/>
                    </a:ext>
                  </a:extLst>
                </a:gridCol>
              </a:tblGrid>
              <a:tr h="831925">
                <a:tc>
                  <a:txBody>
                    <a:bodyPr/>
                    <a:lstStyle/>
                    <a:p>
                      <a:pPr marL="0" marR="0" lvl="0" indent="0" algn="ctr" rtl="0">
                        <a:lnSpc>
                          <a:spcPct val="100000"/>
                        </a:lnSpc>
                        <a:spcBef>
                          <a:spcPts val="0"/>
                        </a:spcBef>
                        <a:spcAft>
                          <a:spcPts val="0"/>
                        </a:spcAft>
                        <a:buNone/>
                      </a:pPr>
                      <a:r>
                        <a:rPr lang="en-US" sz="1600" u="none" strike="noStrike" cap="none"/>
                        <a:t>Rank</a:t>
                      </a:r>
                      <a:endParaRPr sz="1600" u="none" strike="noStrike" cap="none">
                        <a:latin typeface="Calibri"/>
                        <a:ea typeface="Calibri"/>
                        <a:cs typeface="Calibri"/>
                        <a:sym typeface="Calibri"/>
                      </a:endParaRPr>
                    </a:p>
                  </a:txBody>
                  <a:tcPr marL="68575" marR="68575" marT="0" marB="0" anchor="ctr"/>
                </a:tc>
                <a:tc gridSpan="2">
                  <a:txBody>
                    <a:bodyPr/>
                    <a:lstStyle/>
                    <a:p>
                      <a:pPr marL="0" marR="0" lvl="0" indent="0" algn="ctr" rtl="0">
                        <a:lnSpc>
                          <a:spcPct val="100000"/>
                        </a:lnSpc>
                        <a:spcBef>
                          <a:spcPts val="0"/>
                        </a:spcBef>
                        <a:spcAft>
                          <a:spcPts val="0"/>
                        </a:spcAft>
                        <a:buNone/>
                      </a:pPr>
                      <a:r>
                        <a:rPr lang="en-US" sz="1600" u="none" strike="noStrike" cap="none"/>
                        <a:t>NNd (rh2-defCV) </a:t>
                      </a:r>
                      <a:br>
                        <a:rPr lang="en-US" sz="1600" u="none" strike="noStrike" cap="none"/>
                      </a:br>
                      <a:r>
                        <a:rPr lang="en-US" sz="1600" u="none" strike="noStrike" cap="none"/>
                        <a:t>Feature Imp. (%)</a:t>
                      </a:r>
                      <a:endParaRPr sz="1600" u="none" strike="noStrike" cap="none">
                        <a:latin typeface="Calibri"/>
                        <a:ea typeface="Calibri"/>
                        <a:cs typeface="Calibri"/>
                        <a:sym typeface="Calibri"/>
                      </a:endParaRPr>
                    </a:p>
                  </a:txBody>
                  <a:tcPr marL="68575" marR="68575" marT="0"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600" u="none" strike="noStrike" cap="none"/>
                        <a:t>RF (rh5-defCV) </a:t>
                      </a:r>
                      <a:br>
                        <a:rPr lang="en-US" sz="1600" u="none" strike="noStrike" cap="none"/>
                      </a:br>
                      <a:r>
                        <a:rPr lang="en-US" sz="1600" u="none" strike="noStrike" cap="none"/>
                        <a:t>Feature Imp. (%)</a:t>
                      </a:r>
                      <a:endParaRPr sz="1600" u="none" strike="noStrike" cap="none">
                        <a:latin typeface="Calibri"/>
                        <a:ea typeface="Calibri"/>
                        <a:cs typeface="Calibri"/>
                        <a:sym typeface="Calibri"/>
                      </a:endParaRPr>
                    </a:p>
                  </a:txBody>
                  <a:tcPr marL="68575" marR="68575" marT="0" marB="0" anchor="ctr"/>
                </a:tc>
                <a:tc hMerge="1">
                  <a:txBody>
                    <a:bodyPr/>
                    <a:lstStyle/>
                    <a:p>
                      <a:endParaRPr lang="en-GR"/>
                    </a:p>
                  </a:txBody>
                  <a:tcPr/>
                </a:tc>
                <a:tc gridSpan="2">
                  <a:txBody>
                    <a:bodyPr/>
                    <a:lstStyle/>
                    <a:p>
                      <a:pPr marL="0" marR="0" lvl="0" indent="0" algn="ctr" rtl="0">
                        <a:lnSpc>
                          <a:spcPct val="100000"/>
                        </a:lnSpc>
                        <a:spcBef>
                          <a:spcPts val="0"/>
                        </a:spcBef>
                        <a:spcAft>
                          <a:spcPts val="0"/>
                        </a:spcAft>
                        <a:buNone/>
                      </a:pPr>
                      <a:r>
                        <a:rPr lang="en-US" sz="1600" u="none" strike="noStrike" cap="none"/>
                        <a:t>XGB (rh5-defCV) </a:t>
                      </a:r>
                      <a:br>
                        <a:rPr lang="en-US" sz="1600" u="none" strike="noStrike" cap="none"/>
                      </a:br>
                      <a:r>
                        <a:rPr lang="en-US" sz="1600" u="none" strike="noStrike" cap="none"/>
                        <a:t>Feature Imp. (%)</a:t>
                      </a:r>
                      <a:endParaRPr sz="1600" u="none" strike="noStrike" cap="none">
                        <a:latin typeface="Calibri"/>
                        <a:ea typeface="Calibri"/>
                        <a:cs typeface="Calibri"/>
                        <a:sym typeface="Calibri"/>
                      </a:endParaRPr>
                    </a:p>
                  </a:txBody>
                  <a:tcPr marL="68575" marR="68575" marT="0" marB="0" anchor="ctr"/>
                </a:tc>
                <a:tc hMerge="1">
                  <a:txBody>
                    <a:bodyPr/>
                    <a:lstStyle/>
                    <a:p>
                      <a:endParaRPr lang="en-GR"/>
                    </a:p>
                  </a:txBody>
                  <a:tcPr/>
                </a:tc>
                <a:extLst>
                  <a:ext uri="{0D108BD9-81ED-4DB2-BD59-A6C34878D82A}">
                    <a16:rowId xmlns:a16="http://schemas.microsoft.com/office/drawing/2014/main" val="10000"/>
                  </a:ext>
                </a:extLst>
              </a:tr>
              <a:tr h="297125">
                <a:tc>
                  <a:txBody>
                    <a:bodyPr/>
                    <a:lstStyle/>
                    <a:p>
                      <a:pPr marL="0" marR="0" lvl="0" indent="0" algn="ctr" rtl="0">
                        <a:lnSpc>
                          <a:spcPct val="100000"/>
                        </a:lnSpc>
                        <a:spcBef>
                          <a:spcPts val="0"/>
                        </a:spcBef>
                        <a:spcAft>
                          <a:spcPts val="0"/>
                        </a:spcAft>
                        <a:buNone/>
                      </a:pPr>
                      <a:r>
                        <a:rPr lang="en-US" sz="1600" u="none" strike="noStrike" cap="none"/>
                        <a:t>1</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dom_vel</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6.07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dom_vel</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12.94</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dom_vel</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7.47</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297125">
                <a:tc>
                  <a:txBody>
                    <a:bodyPr/>
                    <a:lstStyle/>
                    <a:p>
                      <a:pPr marL="0" marR="0" lvl="0" indent="0" algn="ctr" rtl="0">
                        <a:lnSpc>
                          <a:spcPct val="100000"/>
                        </a:lnSpc>
                        <a:spcBef>
                          <a:spcPts val="0"/>
                        </a:spcBef>
                        <a:spcAft>
                          <a:spcPts val="0"/>
                        </a:spcAft>
                        <a:buNone/>
                      </a:pPr>
                      <a:r>
                        <a:rPr lang="en-US" sz="1600" u="none" strike="noStrike" cap="none"/>
                        <a:t>2</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evi</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2.38</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evi</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2.37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evi</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2.24</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297125">
                <a:tc>
                  <a:txBody>
                    <a:bodyPr/>
                    <a:lstStyle/>
                    <a:p>
                      <a:pPr marL="0" marR="0" lvl="0" indent="0" algn="ctr" rtl="0">
                        <a:lnSpc>
                          <a:spcPct val="100000"/>
                        </a:lnSpc>
                        <a:spcBef>
                          <a:spcPts val="0"/>
                        </a:spcBef>
                        <a:spcAft>
                          <a:spcPts val="0"/>
                        </a:spcAft>
                        <a:buNone/>
                      </a:pPr>
                      <a:r>
                        <a:rPr lang="en-US" sz="1600" u="none" strike="noStrike" cap="none"/>
                        <a:t>3</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f81</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1.99</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f81</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2.18</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dem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1.68</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297125">
                <a:tc>
                  <a:txBody>
                    <a:bodyPr/>
                    <a:lstStyle/>
                    <a:p>
                      <a:pPr marL="0" marR="0" lvl="0" indent="0" algn="ctr" rtl="0">
                        <a:lnSpc>
                          <a:spcPct val="100000"/>
                        </a:lnSpc>
                        <a:spcBef>
                          <a:spcPts val="0"/>
                        </a:spcBef>
                        <a:spcAft>
                          <a:spcPts val="0"/>
                        </a:spcAft>
                        <a:buNone/>
                      </a:pPr>
                      <a:r>
                        <a:rPr lang="en-US" sz="1600" u="none" strike="noStrike" cap="none"/>
                        <a:t>4</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xpos</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1.47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ndvi_new</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2.13</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max_temp</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1.63</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297125">
                <a:tc>
                  <a:txBody>
                    <a:bodyPr/>
                    <a:lstStyle/>
                    <a:p>
                      <a:pPr marL="0" marR="0" lvl="0" indent="0" algn="ctr" rtl="0">
                        <a:lnSpc>
                          <a:spcPct val="100000"/>
                        </a:lnSpc>
                        <a:spcBef>
                          <a:spcPts val="0"/>
                        </a:spcBef>
                        <a:spcAft>
                          <a:spcPts val="0"/>
                        </a:spcAft>
                        <a:buNone/>
                      </a:pPr>
                      <a:r>
                        <a:rPr lang="en-US" sz="1600" u="none" strike="noStrike" cap="none"/>
                        <a:t>5</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ypos</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1.18</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mean_temp</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1.72</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xpos</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1.58</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297125">
                <a:tc>
                  <a:txBody>
                    <a:bodyPr/>
                    <a:lstStyle/>
                    <a:p>
                      <a:pPr marL="0" marR="0" lvl="0" indent="0" algn="ctr" rtl="0">
                        <a:lnSpc>
                          <a:spcPct val="100000"/>
                        </a:lnSpc>
                        <a:spcBef>
                          <a:spcPts val="0"/>
                        </a:spcBef>
                        <a:spcAft>
                          <a:spcPts val="0"/>
                        </a:spcAft>
                        <a:buNone/>
                      </a:pPr>
                      <a:r>
                        <a:rPr lang="en-US" sz="1600" u="none" strike="noStrike" cap="none"/>
                        <a:t>6</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dem</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1.17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max_temp</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1.71</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pos</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1.48</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r h="297125">
                <a:tc>
                  <a:txBody>
                    <a:bodyPr/>
                    <a:lstStyle/>
                    <a:p>
                      <a:pPr marL="0" marR="0" lvl="0" indent="0" algn="ctr" rtl="0">
                        <a:lnSpc>
                          <a:spcPct val="100000"/>
                        </a:lnSpc>
                        <a:spcBef>
                          <a:spcPts val="0"/>
                        </a:spcBef>
                        <a:spcAft>
                          <a:spcPts val="0"/>
                        </a:spcAft>
                        <a:buNone/>
                      </a:pPr>
                      <a:r>
                        <a:rPr lang="en-US" sz="1600" u="none" strike="noStrike" cap="none"/>
                        <a:t>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rain_7days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0.57</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lst_day</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1.48</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f81</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1.36</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r h="297125">
                <a:tc>
                  <a:txBody>
                    <a:bodyPr/>
                    <a:lstStyle/>
                    <a:p>
                      <a:pPr marL="0" marR="0" lvl="0" indent="0" algn="ctr" rtl="0">
                        <a:lnSpc>
                          <a:spcPct val="100000"/>
                        </a:lnSpc>
                        <a:spcBef>
                          <a:spcPts val="0"/>
                        </a:spcBef>
                        <a:spcAft>
                          <a:spcPts val="0"/>
                        </a:spcAft>
                        <a:buNone/>
                      </a:pPr>
                      <a:r>
                        <a:rPr lang="en-US" sz="1600" u="none" strike="noStrike" cap="none"/>
                        <a:t>8</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max_temp</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0.44</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xpos</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1.2</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rain_7days</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0.8</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8"/>
                  </a:ext>
                </a:extLst>
              </a:tr>
              <a:tr h="297125">
                <a:tc>
                  <a:txBody>
                    <a:bodyPr/>
                    <a:lstStyle/>
                    <a:p>
                      <a:pPr marL="0" marR="0" lvl="0" indent="0" algn="ctr" rtl="0">
                        <a:lnSpc>
                          <a:spcPct val="100000"/>
                        </a:lnSpc>
                        <a:spcBef>
                          <a:spcPts val="0"/>
                        </a:spcBef>
                        <a:spcAft>
                          <a:spcPts val="0"/>
                        </a:spcAft>
                        <a:buNone/>
                      </a:pPr>
                      <a:r>
                        <a:rPr lang="en-US" sz="1600" u="none" strike="noStrike" cap="none"/>
                        <a:t>9</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frequency</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0.26</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ypos </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1.12</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mean_dew_temp</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0.67</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9"/>
                  </a:ext>
                </a:extLst>
              </a:tr>
              <a:tr h="475400">
                <a:tc>
                  <a:txBody>
                    <a:bodyPr/>
                    <a:lstStyle/>
                    <a:p>
                      <a:pPr marL="0" marR="0" lvl="0" indent="0" algn="ctr" rtl="0">
                        <a:lnSpc>
                          <a:spcPct val="100000"/>
                        </a:lnSpc>
                        <a:spcBef>
                          <a:spcPts val="0"/>
                        </a:spcBef>
                        <a:spcAft>
                          <a:spcPts val="0"/>
                        </a:spcAft>
                        <a:buNone/>
                      </a:pPr>
                      <a:r>
                        <a:rPr lang="en-US" sz="1600" u="none" strike="noStrike" cap="none"/>
                        <a:t>10</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slope</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0.19</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mean_dew_temp </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1.11</a:t>
                      </a:r>
                      <a:endParaRPr sz="16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b="1" u="none" strike="noStrike" cap="none"/>
                        <a:t> mean_temp</a:t>
                      </a:r>
                      <a:endParaRPr sz="16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0000"/>
                        </a:lnSpc>
                        <a:spcBef>
                          <a:spcPts val="0"/>
                        </a:spcBef>
                        <a:spcAft>
                          <a:spcPts val="0"/>
                        </a:spcAft>
                        <a:buNone/>
                      </a:pPr>
                      <a:r>
                        <a:rPr lang="en-US" sz="1600" u="none" strike="noStrike" cap="none"/>
                        <a:t>0.47</a:t>
                      </a:r>
                      <a:endParaRPr sz="16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0"/>
                  </a:ext>
                </a:extLst>
              </a:tr>
            </a:tbl>
          </a:graphicData>
        </a:graphic>
      </p:graphicFrame>
      <p:pic>
        <p:nvPicPr>
          <p:cNvPr id="2" name="Picture 2" descr="EGU General Assembly 2023 - Unisense">
            <a:extLst>
              <a:ext uri="{FF2B5EF4-FFF2-40B4-BE49-F238E27FC236}">
                <a16:creationId xmlns:a16="http://schemas.microsoft.com/office/drawing/2014/main" id="{4D586D16-35B0-2856-81A5-9A28EA827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5"/>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630" name="Google Shape;630;p55"/>
          <p:cNvSpPr txBox="1">
            <a:spLocks noGrp="1"/>
          </p:cNvSpPr>
          <p:nvPr>
            <p:ph type="body" idx="4294967295"/>
          </p:nvPr>
        </p:nvSpPr>
        <p:spPr>
          <a:xfrm>
            <a:off x="1026259" y="1703690"/>
            <a:ext cx="3174266" cy="1628987"/>
          </a:xfrm>
          <a:prstGeom prst="rect">
            <a:avLst/>
          </a:prstGeom>
          <a:noFill/>
          <a:ln>
            <a:noFill/>
          </a:ln>
        </p:spPr>
        <p:txBody>
          <a:bodyPr spcFirstLastPara="1" wrap="square" lIns="0" tIns="45700" rIns="0" bIns="45700" anchor="t" anchorCtr="0">
            <a:normAutofit/>
          </a:bodyPr>
          <a:lstStyle/>
          <a:p>
            <a:pPr marL="91440" lvl="0" indent="-177798" algn="l" rtl="0">
              <a:lnSpc>
                <a:spcPct val="90000"/>
              </a:lnSpc>
              <a:spcBef>
                <a:spcPts val="0"/>
              </a:spcBef>
              <a:spcAft>
                <a:spcPts val="0"/>
              </a:spcAft>
              <a:buSzPts val="2800"/>
              <a:buFont typeface="Arial"/>
              <a:buChar char="•"/>
            </a:pPr>
            <a:r>
              <a:rPr lang="en-US"/>
              <a:t> Feature importance</a:t>
            </a:r>
            <a:endParaRPr/>
          </a:p>
          <a:p>
            <a:pPr marL="384048" lvl="1" indent="-152399" algn="l" rtl="0">
              <a:lnSpc>
                <a:spcPct val="90000"/>
              </a:lnSpc>
              <a:spcBef>
                <a:spcPts val="400"/>
              </a:spcBef>
              <a:spcAft>
                <a:spcPts val="0"/>
              </a:spcAft>
              <a:buSzPts val="2400"/>
              <a:buChar char="◦"/>
            </a:pPr>
            <a:r>
              <a:rPr lang="en-US"/>
              <a:t>Measured via feature correlation</a:t>
            </a:r>
            <a:endParaRPr/>
          </a:p>
          <a:p>
            <a:pPr marL="384048" lvl="1" indent="-30479" algn="l" rtl="0">
              <a:lnSpc>
                <a:spcPct val="90000"/>
              </a:lnSpc>
              <a:spcBef>
                <a:spcPts val="600"/>
              </a:spcBef>
              <a:spcAft>
                <a:spcPts val="0"/>
              </a:spcAft>
              <a:buSzPts val="2400"/>
              <a:buNone/>
            </a:pPr>
            <a:endParaRPr/>
          </a:p>
          <a:p>
            <a:pPr marL="201168" lvl="1" indent="0" algn="l" rtl="0">
              <a:lnSpc>
                <a:spcPct val="90000"/>
              </a:lnSpc>
              <a:spcBef>
                <a:spcPts val="600"/>
              </a:spcBef>
              <a:spcAft>
                <a:spcPts val="0"/>
              </a:spcAft>
              <a:buSzPts val="2400"/>
              <a:buNone/>
            </a:pPr>
            <a:endParaRPr/>
          </a:p>
          <a:p>
            <a:pPr marL="384048" lvl="1" indent="-30479" algn="l" rtl="0">
              <a:lnSpc>
                <a:spcPct val="90000"/>
              </a:lnSpc>
              <a:spcBef>
                <a:spcPts val="600"/>
              </a:spcBef>
              <a:spcAft>
                <a:spcPts val="0"/>
              </a:spcAft>
              <a:buSzPts val="2400"/>
              <a:buNone/>
            </a:pPr>
            <a:endParaRPr/>
          </a:p>
        </p:txBody>
      </p:sp>
      <p:sp>
        <p:nvSpPr>
          <p:cNvPr id="631" name="Google Shape;631;p5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31</a:t>
            </a:fld>
            <a:endParaRPr/>
          </a:p>
        </p:txBody>
      </p:sp>
      <p:pic>
        <p:nvPicPr>
          <p:cNvPr id="632" name="Google Shape;632;p55"/>
          <p:cNvPicPr preferRelativeResize="0"/>
          <p:nvPr/>
        </p:nvPicPr>
        <p:blipFill rotWithShape="1">
          <a:blip r:embed="rId3">
            <a:alphaModFix/>
          </a:blip>
          <a:srcRect/>
          <a:stretch/>
        </p:blipFill>
        <p:spPr>
          <a:xfrm>
            <a:off x="4806901" y="174871"/>
            <a:ext cx="7385103" cy="679182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8"/>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Results</a:t>
            </a:r>
            <a:endParaRPr/>
          </a:p>
        </p:txBody>
      </p:sp>
      <p:sp>
        <p:nvSpPr>
          <p:cNvPr id="638" name="Google Shape;638;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32</a:t>
            </a:fld>
            <a:endParaRPr/>
          </a:p>
        </p:txBody>
      </p:sp>
      <p:pic>
        <p:nvPicPr>
          <p:cNvPr id="639" name="Google Shape;639;p18"/>
          <p:cNvPicPr preferRelativeResize="0"/>
          <p:nvPr/>
        </p:nvPicPr>
        <p:blipFill rotWithShape="1">
          <a:blip r:embed="rId3">
            <a:alphaModFix/>
          </a:blip>
          <a:srcRect/>
          <a:stretch/>
        </p:blipFill>
        <p:spPr>
          <a:xfrm>
            <a:off x="1176528" y="1493676"/>
            <a:ext cx="10808208" cy="4846072"/>
          </a:xfrm>
          <a:prstGeom prst="rect">
            <a:avLst/>
          </a:prstGeom>
          <a:noFill/>
          <a:ln>
            <a:noFill/>
          </a:ln>
        </p:spPr>
      </p:pic>
      <p:pic>
        <p:nvPicPr>
          <p:cNvPr id="2" name="Picture 2" descr="EGU General Assembly 2023 - Unisense">
            <a:extLst>
              <a:ext uri="{FF2B5EF4-FFF2-40B4-BE49-F238E27FC236}">
                <a16:creationId xmlns:a16="http://schemas.microsoft.com/office/drawing/2014/main" id="{1D795249-8AF0-2CEB-3026-359F5DFA4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6"/>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33</a:t>
            </a:fld>
            <a:endParaRPr/>
          </a:p>
        </p:txBody>
      </p:sp>
      <p:pic>
        <p:nvPicPr>
          <p:cNvPr id="645" name="Google Shape;645;p56"/>
          <p:cNvPicPr preferRelativeResize="0"/>
          <p:nvPr/>
        </p:nvPicPr>
        <p:blipFill rotWithShape="1">
          <a:blip r:embed="rId3">
            <a:alphaModFix/>
          </a:blip>
          <a:srcRect/>
          <a:stretch/>
        </p:blipFill>
        <p:spPr>
          <a:xfrm>
            <a:off x="2689473" y="1484458"/>
            <a:ext cx="7171488" cy="4956650"/>
          </a:xfrm>
          <a:prstGeom prst="rect">
            <a:avLst/>
          </a:prstGeom>
          <a:noFill/>
          <a:ln>
            <a:noFill/>
          </a:ln>
        </p:spPr>
      </p:pic>
      <p:grpSp>
        <p:nvGrpSpPr>
          <p:cNvPr id="646" name="Google Shape;646;p56"/>
          <p:cNvGrpSpPr/>
          <p:nvPr/>
        </p:nvGrpSpPr>
        <p:grpSpPr>
          <a:xfrm>
            <a:off x="2004147" y="2584526"/>
            <a:ext cx="3947085" cy="3352800"/>
            <a:chOff x="3394282" y="2440364"/>
            <a:chExt cx="4577347" cy="3859619"/>
          </a:xfrm>
        </p:grpSpPr>
        <p:pic>
          <p:nvPicPr>
            <p:cNvPr id="647" name="Google Shape;647;p56"/>
            <p:cNvPicPr preferRelativeResize="0"/>
            <p:nvPr/>
          </p:nvPicPr>
          <p:blipFill rotWithShape="1">
            <a:blip r:embed="rId4">
              <a:alphaModFix/>
            </a:blip>
            <a:srcRect/>
            <a:stretch/>
          </p:blipFill>
          <p:spPr>
            <a:xfrm>
              <a:off x="3394282" y="2440364"/>
              <a:ext cx="4577347" cy="385961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48" name="Google Shape;648;p56"/>
            <p:cNvSpPr txBox="1"/>
            <p:nvPr/>
          </p:nvSpPr>
          <p:spPr>
            <a:xfrm>
              <a:off x="3394282" y="2487142"/>
              <a:ext cx="2668775" cy="4251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Cephalonia island</a:t>
              </a:r>
              <a:endParaRPr sz="1800" b="0" i="0" u="none" strike="noStrike" cap="none">
                <a:solidFill>
                  <a:srgbClr val="000000"/>
                </a:solidFill>
                <a:latin typeface="Arial"/>
                <a:ea typeface="Arial"/>
                <a:cs typeface="Arial"/>
                <a:sym typeface="Arial"/>
              </a:endParaRPr>
            </a:p>
          </p:txBody>
        </p:sp>
      </p:grpSp>
      <p:grpSp>
        <p:nvGrpSpPr>
          <p:cNvPr id="649" name="Google Shape;649;p56"/>
          <p:cNvGrpSpPr/>
          <p:nvPr/>
        </p:nvGrpSpPr>
        <p:grpSpPr>
          <a:xfrm>
            <a:off x="4594944" y="4041844"/>
            <a:ext cx="1614781" cy="1025109"/>
            <a:chOff x="5985086" y="3897685"/>
            <a:chExt cx="1614768" cy="1025005"/>
          </a:xfrm>
        </p:grpSpPr>
        <p:sp>
          <p:nvSpPr>
            <p:cNvPr id="650" name="Google Shape;650;p56"/>
            <p:cNvSpPr/>
            <p:nvPr/>
          </p:nvSpPr>
          <p:spPr>
            <a:xfrm>
              <a:off x="5985086" y="4805227"/>
              <a:ext cx="126966" cy="117463"/>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51" name="Google Shape;651;p56"/>
            <p:cNvCxnSpPr/>
            <p:nvPr/>
          </p:nvCxnSpPr>
          <p:spPr>
            <a:xfrm rot="10800000" flipH="1">
              <a:off x="6112052" y="4273471"/>
              <a:ext cx="490405" cy="531757"/>
            </a:xfrm>
            <a:prstGeom prst="straightConnector1">
              <a:avLst/>
            </a:prstGeom>
            <a:noFill/>
            <a:ln w="9525" cap="flat" cmpd="sng">
              <a:solidFill>
                <a:schemeClr val="dk1"/>
              </a:solidFill>
              <a:prstDash val="solid"/>
              <a:round/>
              <a:headEnd type="none" w="sm" len="sm"/>
              <a:tailEnd type="stealth" w="med" len="med"/>
            </a:ln>
          </p:spPr>
        </p:cxnSp>
        <p:sp>
          <p:nvSpPr>
            <p:cNvPr id="652" name="Google Shape;652;p56"/>
            <p:cNvSpPr txBox="1"/>
            <p:nvPr/>
          </p:nvSpPr>
          <p:spPr>
            <a:xfrm>
              <a:off x="6026235" y="3897685"/>
              <a:ext cx="157361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Fire ignition</a:t>
              </a:r>
              <a:endParaRPr sz="1800" b="0" i="0" u="none" strike="noStrike" cap="none">
                <a:solidFill>
                  <a:srgbClr val="000000"/>
                </a:solidFill>
                <a:latin typeface="Arial"/>
                <a:ea typeface="Arial"/>
                <a:cs typeface="Arial"/>
                <a:sym typeface="Arial"/>
              </a:endParaRPr>
            </a:p>
          </p:txBody>
        </p:sp>
      </p:grpSp>
      <p:sp>
        <p:nvSpPr>
          <p:cNvPr id="653" name="Google Shape;653;p56"/>
          <p:cNvSpPr txBox="1"/>
          <p:nvPr/>
        </p:nvSpPr>
        <p:spPr>
          <a:xfrm>
            <a:off x="3880265" y="1539293"/>
            <a:ext cx="3370017" cy="323163"/>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Forest Fire Prediction for 03/07/2021</a:t>
            </a:r>
            <a:endParaRPr sz="1500" b="0" i="0" u="none" strike="noStrike" cap="none">
              <a:solidFill>
                <a:srgbClr val="000000"/>
              </a:solidFill>
              <a:latin typeface="Arial"/>
              <a:ea typeface="Arial"/>
              <a:cs typeface="Arial"/>
              <a:sym typeface="Arial"/>
            </a:endParaRPr>
          </a:p>
        </p:txBody>
      </p:sp>
      <p:sp>
        <p:nvSpPr>
          <p:cNvPr id="654" name="Google Shape;654;p56"/>
          <p:cNvSpPr txBox="1"/>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chemeClr val="dk1"/>
                </a:solidFill>
                <a:latin typeface="Arial"/>
                <a:ea typeface="Arial"/>
                <a:cs typeface="Arial"/>
                <a:sym typeface="Arial"/>
              </a:rPr>
              <a:t>Results</a:t>
            </a:r>
            <a:endParaRPr sz="3700" b="0" i="0" u="none" strike="noStrike" cap="none">
              <a:solidFill>
                <a:schemeClr val="dk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3BB50F1B-CCB1-BB7E-1FDA-94BCFE126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9"/>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7200"/>
              <a:buFont typeface="Calibri"/>
              <a:buNone/>
            </a:pPr>
            <a:r>
              <a:rPr lang="en-US" sz="5400"/>
              <a:t>System architecture</a:t>
            </a:r>
            <a:endParaRPr/>
          </a:p>
        </p:txBody>
      </p:sp>
      <p:sp>
        <p:nvSpPr>
          <p:cNvPr id="660" name="Google Shape;660;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661" name="Google Shape;661;p19"/>
          <p:cNvPicPr preferRelativeResize="0"/>
          <p:nvPr/>
        </p:nvPicPr>
        <p:blipFill rotWithShape="1">
          <a:blip r:embed="rId3">
            <a:alphaModFix/>
          </a:blip>
          <a:srcRect/>
          <a:stretch/>
        </p:blipFill>
        <p:spPr>
          <a:xfrm>
            <a:off x="1772" y="30415"/>
            <a:ext cx="8963246" cy="630286"/>
          </a:xfrm>
          <a:prstGeom prst="rect">
            <a:avLst/>
          </a:prstGeom>
          <a:noFill/>
          <a:ln>
            <a:noFill/>
          </a:ln>
        </p:spPr>
      </p:pic>
      <p:pic>
        <p:nvPicPr>
          <p:cNvPr id="2" name="Picture 2" descr="EGU General Assembly 2023 - Unisense">
            <a:extLst>
              <a:ext uri="{FF2B5EF4-FFF2-40B4-BE49-F238E27FC236}">
                <a16:creationId xmlns:a16="http://schemas.microsoft.com/office/drawing/2014/main" id="{78A8532B-6454-8C1D-E70B-BF56FFD80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7"/>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3700"/>
              <a:buNone/>
            </a:pPr>
            <a:r>
              <a:rPr lang="en-US" sz="4800"/>
              <a:t>Operational system</a:t>
            </a:r>
            <a:endParaRPr/>
          </a:p>
        </p:txBody>
      </p:sp>
      <p:sp>
        <p:nvSpPr>
          <p:cNvPr id="667" name="Google Shape;667;p5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35</a:t>
            </a:fld>
            <a:endParaRPr/>
          </a:p>
        </p:txBody>
      </p:sp>
      <p:sp>
        <p:nvSpPr>
          <p:cNvPr id="668" name="Google Shape;668;p57"/>
          <p:cNvSpPr/>
          <p:nvPr/>
        </p:nvSpPr>
        <p:spPr>
          <a:xfrm>
            <a:off x="1052392" y="1610803"/>
            <a:ext cx="4080283" cy="83648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9" name="Google Shape;669;p57"/>
          <p:cNvSpPr/>
          <p:nvPr/>
        </p:nvSpPr>
        <p:spPr>
          <a:xfrm>
            <a:off x="8371713" y="945347"/>
            <a:ext cx="3525600" cy="556264"/>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Architecture concept</a:t>
            </a:r>
            <a:endParaRPr/>
          </a:p>
        </p:txBody>
      </p:sp>
      <p:pic>
        <p:nvPicPr>
          <p:cNvPr id="670" name="Google Shape;670;p57"/>
          <p:cNvPicPr preferRelativeResize="0"/>
          <p:nvPr/>
        </p:nvPicPr>
        <p:blipFill rotWithShape="1">
          <a:blip r:embed="rId3">
            <a:alphaModFix/>
          </a:blip>
          <a:srcRect/>
          <a:stretch/>
        </p:blipFill>
        <p:spPr>
          <a:xfrm>
            <a:off x="1423759" y="1888491"/>
            <a:ext cx="8538540" cy="4753612"/>
          </a:xfrm>
          <a:prstGeom prst="rect">
            <a:avLst/>
          </a:prstGeom>
          <a:noFill/>
          <a:ln>
            <a:noFill/>
          </a:ln>
        </p:spPr>
      </p:pic>
      <p:sp>
        <p:nvSpPr>
          <p:cNvPr id="671" name="Google Shape;671;p57"/>
          <p:cNvSpPr txBox="1"/>
          <p:nvPr/>
        </p:nvSpPr>
        <p:spPr>
          <a:xfrm>
            <a:off x="10083050" y="5774500"/>
            <a:ext cx="105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rgbClr val="4A86E8"/>
                </a:solidFill>
              </a:rPr>
              <a:t>LUCAS</a:t>
            </a:r>
            <a:endParaRPr sz="1700" b="1">
              <a:solidFill>
                <a:srgbClr val="4A86E8"/>
              </a:solidFill>
            </a:endParaRPr>
          </a:p>
        </p:txBody>
      </p:sp>
      <p:pic>
        <p:nvPicPr>
          <p:cNvPr id="2" name="Picture 2" descr="EGU General Assembly 2023 - Unisense">
            <a:extLst>
              <a:ext uri="{FF2B5EF4-FFF2-40B4-BE49-F238E27FC236}">
                <a16:creationId xmlns:a16="http://schemas.microsoft.com/office/drawing/2014/main" id="{CF849C8C-EF6D-8EA5-467A-7C9FD9EAD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8"/>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3700"/>
              <a:buNone/>
            </a:pPr>
            <a:r>
              <a:rPr lang="en-US" sz="4800"/>
              <a:t>Operational system</a:t>
            </a:r>
            <a:endParaRPr/>
          </a:p>
        </p:txBody>
      </p:sp>
      <p:sp>
        <p:nvSpPr>
          <p:cNvPr id="677" name="Google Shape;677;p5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36</a:t>
            </a:fld>
            <a:endParaRPr/>
          </a:p>
        </p:txBody>
      </p:sp>
      <p:sp>
        <p:nvSpPr>
          <p:cNvPr id="678" name="Google Shape;678;p58"/>
          <p:cNvSpPr/>
          <p:nvPr/>
        </p:nvSpPr>
        <p:spPr>
          <a:xfrm>
            <a:off x="7902108" y="945347"/>
            <a:ext cx="3525600" cy="556264"/>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Back-end processing</a:t>
            </a:r>
            <a:endParaRPr sz="1800" b="0" i="0" u="none" strike="noStrike" cap="none">
              <a:solidFill>
                <a:schemeClr val="lt1"/>
              </a:solidFill>
              <a:latin typeface="Arial"/>
              <a:ea typeface="Arial"/>
              <a:cs typeface="Arial"/>
              <a:sym typeface="Arial"/>
            </a:endParaRPr>
          </a:p>
        </p:txBody>
      </p:sp>
      <p:pic>
        <p:nvPicPr>
          <p:cNvPr id="679" name="Google Shape;679;p58" descr="Diagram&#10;&#10;Description automatically generated"/>
          <p:cNvPicPr preferRelativeResize="0"/>
          <p:nvPr/>
        </p:nvPicPr>
        <p:blipFill rotWithShape="1">
          <a:blip r:embed="rId3">
            <a:alphaModFix/>
          </a:blip>
          <a:srcRect/>
          <a:stretch/>
        </p:blipFill>
        <p:spPr>
          <a:xfrm>
            <a:off x="1121" y="2347757"/>
            <a:ext cx="9242612" cy="4005851"/>
          </a:xfrm>
          <a:prstGeom prst="rect">
            <a:avLst/>
          </a:prstGeom>
          <a:noFill/>
          <a:ln>
            <a:noFill/>
          </a:ln>
        </p:spPr>
      </p:pic>
      <p:pic>
        <p:nvPicPr>
          <p:cNvPr id="680" name="Google Shape;680;p58" descr="Map&#10;&#10;Description automatically generated"/>
          <p:cNvPicPr preferRelativeResize="0"/>
          <p:nvPr/>
        </p:nvPicPr>
        <p:blipFill rotWithShape="1">
          <a:blip r:embed="rId4">
            <a:alphaModFix/>
          </a:blip>
          <a:srcRect/>
          <a:stretch/>
        </p:blipFill>
        <p:spPr>
          <a:xfrm>
            <a:off x="9313209" y="4226538"/>
            <a:ext cx="2384612" cy="1105541"/>
          </a:xfrm>
          <a:prstGeom prst="rect">
            <a:avLst/>
          </a:prstGeom>
          <a:noFill/>
          <a:ln>
            <a:noFill/>
          </a:ln>
        </p:spPr>
      </p:pic>
      <p:pic>
        <p:nvPicPr>
          <p:cNvPr id="2" name="Picture 2" descr="EGU General Assembly 2023 - Unisense">
            <a:extLst>
              <a:ext uri="{FF2B5EF4-FFF2-40B4-BE49-F238E27FC236}">
                <a16:creationId xmlns:a16="http://schemas.microsoft.com/office/drawing/2014/main" id="{55AA335D-8FA9-C6FB-7936-5FE30B9EB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37</a:t>
            </a:fld>
            <a:endParaRPr/>
          </a:p>
        </p:txBody>
      </p:sp>
      <p:pic>
        <p:nvPicPr>
          <p:cNvPr id="686" name="Google Shape;686;p59" descr="Chart, line chart, histogram&#10;&#10;Description automatically generated"/>
          <p:cNvPicPr preferRelativeResize="0"/>
          <p:nvPr/>
        </p:nvPicPr>
        <p:blipFill rotWithShape="1">
          <a:blip r:embed="rId3">
            <a:alphaModFix/>
          </a:blip>
          <a:srcRect/>
          <a:stretch/>
        </p:blipFill>
        <p:spPr>
          <a:xfrm>
            <a:off x="775388" y="2896843"/>
            <a:ext cx="5240294" cy="3566558"/>
          </a:xfrm>
          <a:prstGeom prst="rect">
            <a:avLst/>
          </a:prstGeom>
          <a:noFill/>
          <a:ln>
            <a:noFill/>
          </a:ln>
        </p:spPr>
      </p:pic>
      <p:pic>
        <p:nvPicPr>
          <p:cNvPr id="687" name="Google Shape;687;p59" descr="Chart, scatter chart&#10;&#10;Description automatically generated"/>
          <p:cNvPicPr preferRelativeResize="0"/>
          <p:nvPr/>
        </p:nvPicPr>
        <p:blipFill rotWithShape="1">
          <a:blip r:embed="rId4">
            <a:alphaModFix/>
          </a:blip>
          <a:srcRect/>
          <a:stretch/>
        </p:blipFill>
        <p:spPr>
          <a:xfrm>
            <a:off x="7113373" y="2193896"/>
            <a:ext cx="4627605" cy="4447290"/>
          </a:xfrm>
          <a:prstGeom prst="rect">
            <a:avLst/>
          </a:prstGeom>
          <a:noFill/>
          <a:ln>
            <a:noFill/>
          </a:ln>
        </p:spPr>
      </p:pic>
      <p:sp>
        <p:nvSpPr>
          <p:cNvPr id="688" name="Google Shape;688;p59"/>
          <p:cNvSpPr txBox="1"/>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3700"/>
              <a:buFont typeface="Arial"/>
              <a:buNone/>
            </a:pPr>
            <a:r>
              <a:rPr lang="en-US" sz="4800" b="0" i="0" u="none" strike="noStrike" cap="none">
                <a:solidFill>
                  <a:schemeClr val="dk1"/>
                </a:solidFill>
                <a:latin typeface="Arial"/>
                <a:ea typeface="Arial"/>
                <a:cs typeface="Arial"/>
                <a:sym typeface="Arial"/>
              </a:rPr>
              <a:t>Operational system</a:t>
            </a:r>
            <a:endParaRPr sz="3700" b="0" i="0" u="none" strike="noStrike" cap="none">
              <a:solidFill>
                <a:schemeClr val="dk1"/>
              </a:solidFill>
              <a:latin typeface="Arial"/>
              <a:ea typeface="Arial"/>
              <a:cs typeface="Arial"/>
              <a:sym typeface="Arial"/>
            </a:endParaRPr>
          </a:p>
        </p:txBody>
      </p:sp>
      <p:sp>
        <p:nvSpPr>
          <p:cNvPr id="689" name="Google Shape;689;p59"/>
          <p:cNvSpPr txBox="1"/>
          <p:nvPr/>
        </p:nvSpPr>
        <p:spPr>
          <a:xfrm>
            <a:off x="1133320" y="780874"/>
            <a:ext cx="10600944" cy="1320524"/>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3700"/>
              <a:buFont typeface="Arial"/>
              <a:buNone/>
            </a:pPr>
            <a:r>
              <a:rPr lang="en-US" sz="2000" b="0" i="0" u="none" strike="noStrike" cap="none">
                <a:solidFill>
                  <a:schemeClr val="dk1"/>
                </a:solidFill>
                <a:latin typeface="Arial"/>
                <a:ea typeface="Arial"/>
                <a:cs typeface="Arial"/>
                <a:sym typeface="Arial"/>
              </a:rPr>
              <a:t>Datacube insights</a:t>
            </a:r>
            <a:endParaRPr sz="3700" b="0" i="0" u="none" strike="noStrike" cap="none">
              <a:solidFill>
                <a:schemeClr val="dk1"/>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96A7B8D7-3873-C4D8-7180-B2F1977A0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0"/>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3700"/>
              <a:buNone/>
            </a:pPr>
            <a:r>
              <a:rPr lang="en-US" sz="4800"/>
              <a:t>Operational system</a:t>
            </a:r>
            <a:endParaRPr/>
          </a:p>
        </p:txBody>
      </p:sp>
      <p:sp>
        <p:nvSpPr>
          <p:cNvPr id="695" name="Google Shape;695;p6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38</a:t>
            </a:fld>
            <a:endParaRPr/>
          </a:p>
        </p:txBody>
      </p:sp>
      <p:sp>
        <p:nvSpPr>
          <p:cNvPr id="696" name="Google Shape;696;p60"/>
          <p:cNvSpPr/>
          <p:nvPr/>
        </p:nvSpPr>
        <p:spPr>
          <a:xfrm>
            <a:off x="8318550" y="945347"/>
            <a:ext cx="3525600" cy="556264"/>
          </a:xfrm>
          <a:prstGeom prst="roundRect">
            <a:avLst>
              <a:gd name="adj" fmla="val 16667"/>
            </a:avLst>
          </a:prstGeom>
          <a:solidFill>
            <a:srgbClr val="0070C0"/>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Desktop/mobile front-end</a:t>
            </a:r>
            <a:endParaRPr sz="1400" b="0" i="0" u="none" strike="noStrike" cap="none">
              <a:solidFill>
                <a:schemeClr val="lt1"/>
              </a:solidFill>
              <a:latin typeface="Arial"/>
              <a:ea typeface="Arial"/>
              <a:cs typeface="Arial"/>
              <a:sym typeface="Arial"/>
            </a:endParaRPr>
          </a:p>
        </p:txBody>
      </p:sp>
      <p:pic>
        <p:nvPicPr>
          <p:cNvPr id="697" name="Google Shape;697;p60"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1773865" y="2348092"/>
            <a:ext cx="6057014" cy="4182002"/>
          </a:xfrm>
          <a:prstGeom prst="rect">
            <a:avLst/>
          </a:prstGeom>
          <a:noFill/>
          <a:ln>
            <a:noFill/>
          </a:ln>
        </p:spPr>
      </p:pic>
      <p:sp>
        <p:nvSpPr>
          <p:cNvPr id="698" name="Google Shape;698;p60"/>
          <p:cNvSpPr/>
          <p:nvPr/>
        </p:nvSpPr>
        <p:spPr>
          <a:xfrm>
            <a:off x="4180713" y="1840253"/>
            <a:ext cx="1354787" cy="281590"/>
          </a:xfrm>
          <a:prstGeom prst="roundRect">
            <a:avLst>
              <a:gd name="adj" fmla="val 16667"/>
            </a:avLst>
          </a:prstGeom>
          <a:solidFill>
            <a:srgbClr val="576C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Desktop</a:t>
            </a:r>
            <a:endParaRPr sz="1400" b="0" i="0" u="none" strike="noStrike" cap="none">
              <a:solidFill>
                <a:schemeClr val="lt1"/>
              </a:solidFill>
              <a:latin typeface="Arial"/>
              <a:ea typeface="Arial"/>
              <a:cs typeface="Arial"/>
              <a:sym typeface="Arial"/>
            </a:endParaRPr>
          </a:p>
        </p:txBody>
      </p:sp>
      <p:pic>
        <p:nvPicPr>
          <p:cNvPr id="699" name="Google Shape;699;p60" descr="Εικόνα που περιέχει χάρτης&#10;&#10;Περιγραφή που δημιουργήθηκε αυτόματα"/>
          <p:cNvPicPr preferRelativeResize="0"/>
          <p:nvPr/>
        </p:nvPicPr>
        <p:blipFill rotWithShape="1">
          <a:blip r:embed="rId4">
            <a:alphaModFix/>
          </a:blip>
          <a:srcRect/>
          <a:stretch/>
        </p:blipFill>
        <p:spPr>
          <a:xfrm>
            <a:off x="8209309" y="2346251"/>
            <a:ext cx="1851660" cy="4114800"/>
          </a:xfrm>
          <a:prstGeom prst="rect">
            <a:avLst/>
          </a:prstGeom>
          <a:noFill/>
          <a:ln>
            <a:noFill/>
          </a:ln>
        </p:spPr>
      </p:pic>
      <p:sp>
        <p:nvSpPr>
          <p:cNvPr id="700" name="Google Shape;700;p60"/>
          <p:cNvSpPr/>
          <p:nvPr/>
        </p:nvSpPr>
        <p:spPr>
          <a:xfrm>
            <a:off x="8495758" y="1866834"/>
            <a:ext cx="1354787" cy="281590"/>
          </a:xfrm>
          <a:prstGeom prst="roundRect">
            <a:avLst>
              <a:gd name="adj" fmla="val 16667"/>
            </a:avLst>
          </a:prstGeom>
          <a:solidFill>
            <a:srgbClr val="576C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Mobile</a:t>
            </a:r>
            <a:endParaRPr sz="1400" b="0" i="0" u="none" strike="noStrike" cap="none">
              <a:solidFill>
                <a:schemeClr val="lt1"/>
              </a:solidFill>
              <a:latin typeface="Arial"/>
              <a:ea typeface="Arial"/>
              <a:cs typeface="Arial"/>
              <a:sym typeface="Arial"/>
            </a:endParaRPr>
          </a:p>
        </p:txBody>
      </p:sp>
      <p:sp>
        <p:nvSpPr>
          <p:cNvPr id="701" name="Google Shape;701;p60"/>
          <p:cNvSpPr txBox="1"/>
          <p:nvPr/>
        </p:nvSpPr>
        <p:spPr>
          <a:xfrm>
            <a:off x="10333074" y="3262422"/>
            <a:ext cx="1573619" cy="307777"/>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GNSS Location </a:t>
            </a:r>
            <a:endParaRPr/>
          </a:p>
        </p:txBody>
      </p:sp>
      <p:cxnSp>
        <p:nvCxnSpPr>
          <p:cNvPr id="702" name="Google Shape;702;p60"/>
          <p:cNvCxnSpPr/>
          <p:nvPr/>
        </p:nvCxnSpPr>
        <p:spPr>
          <a:xfrm>
            <a:off x="5781675" y="3114675"/>
            <a:ext cx="914400" cy="914400"/>
          </a:xfrm>
          <a:prstGeom prst="straightConnector1">
            <a:avLst/>
          </a:prstGeom>
          <a:noFill/>
          <a:ln w="9525" cap="flat" cmpd="sng">
            <a:solidFill>
              <a:srgbClr val="3B7FF2"/>
            </a:solidFill>
            <a:prstDash val="solid"/>
            <a:round/>
            <a:headEnd type="none" w="sm" len="sm"/>
            <a:tailEnd type="triangle" w="med" len="med"/>
          </a:ln>
        </p:spPr>
      </p:cxnSp>
      <p:cxnSp>
        <p:nvCxnSpPr>
          <p:cNvPr id="703" name="Google Shape;703;p60"/>
          <p:cNvCxnSpPr/>
          <p:nvPr/>
        </p:nvCxnSpPr>
        <p:spPr>
          <a:xfrm flipH="1">
            <a:off x="9133812" y="3461341"/>
            <a:ext cx="1274131" cy="985283"/>
          </a:xfrm>
          <a:prstGeom prst="straightConnector1">
            <a:avLst/>
          </a:prstGeom>
          <a:noFill/>
          <a:ln w="12700" cap="flat" cmpd="sng">
            <a:solidFill>
              <a:srgbClr val="171717"/>
            </a:solidFill>
            <a:prstDash val="solid"/>
            <a:round/>
            <a:headEnd type="none" w="sm" len="sm"/>
            <a:tailEnd type="triangle" w="med" len="med"/>
          </a:ln>
        </p:spPr>
      </p:cxnSp>
      <p:sp>
        <p:nvSpPr>
          <p:cNvPr id="704" name="Google Shape;704;p60"/>
          <p:cNvSpPr txBox="1"/>
          <p:nvPr/>
        </p:nvSpPr>
        <p:spPr>
          <a:xfrm>
            <a:off x="8355107" y="6489326"/>
            <a:ext cx="36172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https://riskmap.beyond-eocenter.eu/</a:t>
            </a:r>
            <a:endParaRPr/>
          </a:p>
        </p:txBody>
      </p:sp>
      <p:pic>
        <p:nvPicPr>
          <p:cNvPr id="2" name="Picture 2" descr="EGU General Assembly 2023 - Unisense">
            <a:extLst>
              <a:ext uri="{FF2B5EF4-FFF2-40B4-BE49-F238E27FC236}">
                <a16:creationId xmlns:a16="http://schemas.microsoft.com/office/drawing/2014/main" id="{2F01F800-BD78-1A2E-FDA1-E87DF18AB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5400"/>
              <a:buFont typeface="Calibri"/>
              <a:buNone/>
            </a:pPr>
            <a:r>
              <a:rPr lang="en-US" sz="5400"/>
              <a:t>Current work</a:t>
            </a:r>
            <a:endParaRPr/>
          </a:p>
        </p:txBody>
      </p:sp>
      <p:sp>
        <p:nvSpPr>
          <p:cNvPr id="710" name="Google Shape;710;p6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pic>
        <p:nvPicPr>
          <p:cNvPr id="711" name="Google Shape;711;p61"/>
          <p:cNvPicPr preferRelativeResize="0"/>
          <p:nvPr/>
        </p:nvPicPr>
        <p:blipFill rotWithShape="1">
          <a:blip r:embed="rId3">
            <a:alphaModFix/>
          </a:blip>
          <a:srcRect/>
          <a:stretch/>
        </p:blipFill>
        <p:spPr>
          <a:xfrm>
            <a:off x="1772" y="30415"/>
            <a:ext cx="8963246" cy="630286"/>
          </a:xfrm>
          <a:prstGeom prst="rect">
            <a:avLst/>
          </a:prstGeom>
          <a:noFill/>
          <a:ln>
            <a:noFill/>
          </a:ln>
        </p:spPr>
      </p:pic>
      <p:pic>
        <p:nvPicPr>
          <p:cNvPr id="2" name="Picture 2" descr="EGU General Assembly 2023 - Unisense">
            <a:extLst>
              <a:ext uri="{FF2B5EF4-FFF2-40B4-BE49-F238E27FC236}">
                <a16:creationId xmlns:a16="http://schemas.microsoft.com/office/drawing/2014/main" id="{F7FCFC4B-A76F-2DDD-AF7D-96C605666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5"/>
          <p:cNvSpPr txBox="1">
            <a:spLocks noGrp="1"/>
          </p:cNvSpPr>
          <p:nvPr>
            <p:ph type="title" idx="4294967295"/>
          </p:nvPr>
        </p:nvSpPr>
        <p:spPr>
          <a:xfrm>
            <a:off x="1097280" y="286604"/>
            <a:ext cx="10058400"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Motivation</a:t>
            </a:r>
            <a:endParaRPr/>
          </a:p>
        </p:txBody>
      </p:sp>
      <p:sp>
        <p:nvSpPr>
          <p:cNvPr id="214" name="Google Shape;214;p5"/>
          <p:cNvSpPr txBox="1">
            <a:spLocks noGrp="1"/>
          </p:cNvSpPr>
          <p:nvPr>
            <p:ph type="body" idx="4294967295"/>
          </p:nvPr>
        </p:nvSpPr>
        <p:spPr>
          <a:xfrm>
            <a:off x="1097280" y="1845733"/>
            <a:ext cx="5504688"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dirty="0"/>
              <a:t> Essential tool for </a:t>
            </a:r>
            <a:r>
              <a:rPr lang="en-US" b="1" dirty="0"/>
              <a:t>daily operational organization</a:t>
            </a:r>
            <a:r>
              <a:rPr lang="en-US" dirty="0"/>
              <a:t> of fire services</a:t>
            </a:r>
            <a:endParaRPr dirty="0"/>
          </a:p>
          <a:p>
            <a:pPr marL="91440" lvl="0" indent="-177800" algn="l" rtl="0">
              <a:lnSpc>
                <a:spcPct val="90000"/>
              </a:lnSpc>
              <a:spcBef>
                <a:spcPts val="1400"/>
              </a:spcBef>
              <a:spcAft>
                <a:spcPts val="0"/>
              </a:spcAft>
              <a:buSzPts val="2800"/>
              <a:buFont typeface="Arial"/>
              <a:buChar char="•"/>
            </a:pPr>
            <a:r>
              <a:rPr lang="en-US" dirty="0"/>
              <a:t> Current service of Civil Protection</a:t>
            </a:r>
            <a:endParaRPr dirty="0"/>
          </a:p>
          <a:p>
            <a:pPr marL="384048" lvl="1" indent="-30479" algn="l" rtl="0">
              <a:lnSpc>
                <a:spcPct val="90000"/>
              </a:lnSpc>
              <a:spcBef>
                <a:spcPts val="400"/>
              </a:spcBef>
              <a:spcAft>
                <a:spcPts val="0"/>
              </a:spcAft>
              <a:buSzPts val="2400"/>
              <a:buNone/>
            </a:pPr>
            <a:endParaRPr dirty="0"/>
          </a:p>
        </p:txBody>
      </p:sp>
      <p:sp>
        <p:nvSpPr>
          <p:cNvPr id="215" name="Google Shape;215;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a:t>
            </a:fld>
            <a:endParaRPr/>
          </a:p>
        </p:txBody>
      </p:sp>
      <p:pic>
        <p:nvPicPr>
          <p:cNvPr id="216" name="Google Shape;216;p5"/>
          <p:cNvPicPr preferRelativeResize="0"/>
          <p:nvPr/>
        </p:nvPicPr>
        <p:blipFill rotWithShape="1">
          <a:blip r:embed="rId3">
            <a:alphaModFix/>
          </a:blip>
          <a:srcRect/>
          <a:stretch/>
        </p:blipFill>
        <p:spPr>
          <a:xfrm>
            <a:off x="6812788" y="731520"/>
            <a:ext cx="5309277" cy="5577840"/>
          </a:xfrm>
          <a:prstGeom prst="rect">
            <a:avLst/>
          </a:prstGeom>
          <a:noFill/>
          <a:ln>
            <a:noFill/>
          </a:ln>
        </p:spPr>
      </p:pic>
      <p:pic>
        <p:nvPicPr>
          <p:cNvPr id="2" name="Picture 2" descr="EGU General Assembly 2023 - Unisense">
            <a:extLst>
              <a:ext uri="{FF2B5EF4-FFF2-40B4-BE49-F238E27FC236}">
                <a16:creationId xmlns:a16="http://schemas.microsoft.com/office/drawing/2014/main" id="{27D2EC8E-EFD8-EDC1-4C25-C5D65FDE1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2"/>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Directions</a:t>
            </a:r>
            <a:endParaRPr/>
          </a:p>
        </p:txBody>
      </p:sp>
      <p:sp>
        <p:nvSpPr>
          <p:cNvPr id="717" name="Google Shape;717;p62"/>
          <p:cNvSpPr txBox="1">
            <a:spLocks noGrp="1"/>
          </p:cNvSpPr>
          <p:nvPr>
            <p:ph type="body" idx="4294967295"/>
          </p:nvPr>
        </p:nvSpPr>
        <p:spPr>
          <a:xfrm>
            <a:off x="1097280" y="1845733"/>
            <a:ext cx="6388608" cy="4571395"/>
          </a:xfrm>
          <a:prstGeom prst="rect">
            <a:avLst/>
          </a:prstGeom>
          <a:noFill/>
          <a:ln>
            <a:noFill/>
          </a:ln>
        </p:spPr>
        <p:txBody>
          <a:bodyPr spcFirstLastPara="1" wrap="square" lIns="0" tIns="45700" rIns="0" bIns="45700" anchor="t" anchorCtr="0">
            <a:normAutofit lnSpcReduction="10000"/>
          </a:bodyPr>
          <a:lstStyle/>
          <a:p>
            <a:pPr marL="91440" lvl="0" indent="-177798" algn="l" rtl="0">
              <a:lnSpc>
                <a:spcPct val="90000"/>
              </a:lnSpc>
              <a:spcBef>
                <a:spcPts val="0"/>
              </a:spcBef>
              <a:spcAft>
                <a:spcPts val="0"/>
              </a:spcAft>
              <a:buSzPts val="2800"/>
              <a:buFont typeface="Arial"/>
              <a:buChar char="•"/>
            </a:pPr>
            <a:r>
              <a:rPr lang="en-US"/>
              <a:t> Handle absence of fire phenomenon</a:t>
            </a:r>
            <a:endParaRPr/>
          </a:p>
          <a:p>
            <a:pPr marL="384048" lvl="1" indent="-171449" algn="l" rtl="0">
              <a:lnSpc>
                <a:spcPct val="90000"/>
              </a:lnSpc>
              <a:spcBef>
                <a:spcPts val="400"/>
              </a:spcBef>
              <a:spcAft>
                <a:spcPts val="0"/>
              </a:spcAft>
              <a:buSzPts val="2400"/>
              <a:buChar char="◦"/>
            </a:pPr>
            <a:r>
              <a:rPr lang="en-US"/>
              <a:t>No-fire instances that are very close to fire instances </a:t>
            </a:r>
            <a:endParaRPr/>
          </a:p>
          <a:p>
            <a:pPr marL="566928" lvl="2" indent="-173355" algn="l" rtl="0">
              <a:lnSpc>
                <a:spcPct val="90000"/>
              </a:lnSpc>
              <a:spcBef>
                <a:spcPts val="600"/>
              </a:spcBef>
              <a:spcAft>
                <a:spcPts val="0"/>
              </a:spcAft>
              <a:buSzPts val="2000"/>
              <a:buChar char="◦"/>
            </a:pPr>
            <a:r>
              <a:rPr lang="en-US"/>
              <a:t>Problematic for learning proper boundaries</a:t>
            </a:r>
            <a:endParaRPr/>
          </a:p>
          <a:p>
            <a:pPr marL="566928" lvl="2" indent="-173355" algn="l" rtl="0">
              <a:lnSpc>
                <a:spcPct val="90000"/>
              </a:lnSpc>
              <a:spcBef>
                <a:spcPts val="600"/>
              </a:spcBef>
              <a:spcAft>
                <a:spcPts val="0"/>
              </a:spcAft>
              <a:buSzPts val="2000"/>
              <a:buChar char="◦"/>
            </a:pPr>
            <a:r>
              <a:rPr lang="en-US"/>
              <a:t>Reduces specificity by default</a:t>
            </a:r>
            <a:endParaRPr/>
          </a:p>
          <a:p>
            <a:pPr marL="91440" lvl="0" indent="-177798" algn="l" rtl="0">
              <a:lnSpc>
                <a:spcPct val="90000"/>
              </a:lnSpc>
              <a:spcBef>
                <a:spcPts val="1600"/>
              </a:spcBef>
              <a:spcAft>
                <a:spcPts val="0"/>
              </a:spcAft>
              <a:buSzPts val="2800"/>
              <a:buFont typeface="Arial"/>
              <a:buChar char="•"/>
            </a:pPr>
            <a:r>
              <a:rPr lang="en-US"/>
              <a:t> Better handle imbalance</a:t>
            </a:r>
            <a:endParaRPr/>
          </a:p>
          <a:p>
            <a:pPr marL="384048" lvl="1" indent="-171449" algn="l" rtl="0">
              <a:lnSpc>
                <a:spcPct val="90000"/>
              </a:lnSpc>
              <a:spcBef>
                <a:spcPts val="400"/>
              </a:spcBef>
              <a:spcAft>
                <a:spcPts val="0"/>
              </a:spcAft>
              <a:buSzPts val="2400"/>
              <a:buChar char="◦"/>
            </a:pPr>
            <a:r>
              <a:rPr lang="en-US"/>
              <a:t>Existing schemes are only half-measures</a:t>
            </a:r>
            <a:endParaRPr/>
          </a:p>
          <a:p>
            <a:pPr marL="384048" lvl="1" indent="-171449" algn="l" rtl="0">
              <a:lnSpc>
                <a:spcPct val="90000"/>
              </a:lnSpc>
              <a:spcBef>
                <a:spcPts val="600"/>
              </a:spcBef>
              <a:spcAft>
                <a:spcPts val="0"/>
              </a:spcAft>
              <a:buSzPts val="2400"/>
              <a:buChar char="◦"/>
            </a:pPr>
            <a:r>
              <a:rPr lang="en-US"/>
              <a:t>Training/validation/test on different distributions</a:t>
            </a:r>
            <a:endParaRPr/>
          </a:p>
          <a:p>
            <a:pPr marL="91440" lvl="0" indent="-177798" algn="l" rtl="0">
              <a:lnSpc>
                <a:spcPct val="90000"/>
              </a:lnSpc>
              <a:spcBef>
                <a:spcPts val="1600"/>
              </a:spcBef>
              <a:spcAft>
                <a:spcPts val="0"/>
              </a:spcAft>
              <a:buSzPts val="2800"/>
              <a:buFont typeface="Arial"/>
              <a:buChar char="•"/>
            </a:pPr>
            <a:r>
              <a:rPr lang="en-US"/>
              <a:t> Examine rare cases and small disjuncts</a:t>
            </a:r>
            <a:endParaRPr/>
          </a:p>
          <a:p>
            <a:pPr marL="384048" lvl="1" indent="-171449" algn="l" rtl="0">
              <a:lnSpc>
                <a:spcPct val="90000"/>
              </a:lnSpc>
              <a:spcBef>
                <a:spcPts val="400"/>
              </a:spcBef>
              <a:spcAft>
                <a:spcPts val="0"/>
              </a:spcAft>
              <a:buSzPts val="2400"/>
              <a:buChar char="◦"/>
            </a:pPr>
            <a:r>
              <a:rPr lang="en-US"/>
              <a:t>Indications that fire instances form discrete clusters within the hyperspace </a:t>
            </a:r>
            <a:endParaRPr/>
          </a:p>
          <a:p>
            <a:pPr marL="91440" lvl="0" indent="-177798" algn="l" rtl="0">
              <a:lnSpc>
                <a:spcPct val="90000"/>
              </a:lnSpc>
              <a:spcBef>
                <a:spcPts val="1600"/>
              </a:spcBef>
              <a:spcAft>
                <a:spcPts val="0"/>
              </a:spcAft>
              <a:buSzPts val="2800"/>
              <a:buFont typeface="Arial"/>
              <a:buChar char="•"/>
            </a:pPr>
            <a:r>
              <a:rPr lang="en-US"/>
              <a:t> Handle data sizes</a:t>
            </a:r>
            <a:endParaRPr/>
          </a:p>
          <a:p>
            <a:pPr marL="384048" lvl="1" indent="-171449" algn="l" rtl="0">
              <a:lnSpc>
                <a:spcPct val="90000"/>
              </a:lnSpc>
              <a:spcBef>
                <a:spcPts val="400"/>
              </a:spcBef>
              <a:spcAft>
                <a:spcPts val="0"/>
              </a:spcAft>
              <a:buSzPts val="2400"/>
              <a:buChar char="◦"/>
            </a:pPr>
            <a:r>
              <a:rPr lang="en-US"/>
              <a:t>Try to limit undersampling as much as possible to exploit the whole dataset</a:t>
            </a:r>
            <a:endParaRPr b="1"/>
          </a:p>
          <a:p>
            <a:pPr marL="91440" lvl="0" indent="0" algn="l" rtl="0">
              <a:lnSpc>
                <a:spcPct val="90000"/>
              </a:lnSpc>
              <a:spcBef>
                <a:spcPts val="1600"/>
              </a:spcBef>
              <a:spcAft>
                <a:spcPts val="0"/>
              </a:spcAft>
              <a:buSzPts val="2800"/>
              <a:buFont typeface="Arial"/>
              <a:buNone/>
            </a:pPr>
            <a:endParaRPr b="1"/>
          </a:p>
        </p:txBody>
      </p:sp>
      <p:sp>
        <p:nvSpPr>
          <p:cNvPr id="718" name="Google Shape;718;p6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40</a:t>
            </a:fld>
            <a:endParaRPr/>
          </a:p>
        </p:txBody>
      </p:sp>
      <p:pic>
        <p:nvPicPr>
          <p:cNvPr id="719" name="Google Shape;719;p62"/>
          <p:cNvPicPr preferRelativeResize="0"/>
          <p:nvPr/>
        </p:nvPicPr>
        <p:blipFill rotWithShape="1">
          <a:blip r:embed="rId3">
            <a:alphaModFix/>
          </a:blip>
          <a:srcRect/>
          <a:stretch/>
        </p:blipFill>
        <p:spPr>
          <a:xfrm>
            <a:off x="7403869" y="3272998"/>
            <a:ext cx="4788131" cy="2701636"/>
          </a:xfrm>
          <a:prstGeom prst="rect">
            <a:avLst/>
          </a:prstGeom>
          <a:noFill/>
          <a:ln>
            <a:noFill/>
          </a:ln>
        </p:spPr>
      </p:pic>
      <p:sp>
        <p:nvSpPr>
          <p:cNvPr id="720" name="Google Shape;720;p62"/>
          <p:cNvSpPr txBox="1"/>
          <p:nvPr/>
        </p:nvSpPr>
        <p:spPr>
          <a:xfrm>
            <a:off x="6473952" y="6057381"/>
            <a:ext cx="572414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222222"/>
                </a:solidFill>
                <a:latin typeface="Arial"/>
                <a:ea typeface="Arial"/>
                <a:cs typeface="Arial"/>
                <a:sym typeface="Arial"/>
              </a:rPr>
              <a:t>Imbalanced Learning_ Foundations, Algorithms, and Applications (2013, Wiley-IEEE Press)</a:t>
            </a:r>
            <a:endParaRPr sz="140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C78E9125-B959-594F-4453-0C2442FE3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3"/>
          <p:cNvSpPr/>
          <p:nvPr/>
        </p:nvSpPr>
        <p:spPr>
          <a:xfrm>
            <a:off x="1989550" y="795375"/>
            <a:ext cx="7909350" cy="75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Why Deep learning :</a:t>
            </a:r>
            <a:r>
              <a:rPr lang="en-US" sz="2050" b="0" i="0" u="none" strike="noStrike" cap="none">
                <a:solidFill>
                  <a:schemeClr val="dk1"/>
                </a:solidFill>
                <a:latin typeface="Helvetica Neue"/>
                <a:ea typeface="Helvetica Neue"/>
                <a:cs typeface="Helvetica Neue"/>
                <a:sym typeface="Helvetica Neue"/>
              </a:rPr>
              <a:t> </a:t>
            </a:r>
            <a:r>
              <a:rPr lang="en-US" sz="1250" b="0" i="0" u="none" strike="noStrike" cap="none">
                <a:solidFill>
                  <a:schemeClr val="dk1"/>
                </a:solidFill>
                <a:latin typeface="Arial"/>
                <a:ea typeface="Arial"/>
                <a:cs typeface="Arial"/>
                <a:sym typeface="Arial"/>
              </a:rPr>
              <a:t>A DL model is a neural network model composed of multiple processing layers. They have proven to be highly efficient in finding intricate structures and learning data with multiple levels of abstraction</a:t>
            </a:r>
            <a:endParaRPr sz="1250" b="0" i="0" u="none" strike="noStrike" cap="none">
              <a:solidFill>
                <a:srgbClr val="000000"/>
              </a:solidFill>
              <a:latin typeface="Arial"/>
              <a:ea typeface="Arial"/>
              <a:cs typeface="Arial"/>
              <a:sym typeface="Arial"/>
            </a:endParaRPr>
          </a:p>
        </p:txBody>
      </p:sp>
      <p:sp>
        <p:nvSpPr>
          <p:cNvPr id="726" name="Google Shape;726;p63"/>
          <p:cNvSpPr/>
          <p:nvPr/>
        </p:nvSpPr>
        <p:spPr>
          <a:xfrm>
            <a:off x="4296241" y="1811236"/>
            <a:ext cx="3881250" cy="4452900"/>
          </a:xfrm>
          <a:prstGeom prst="roundRect">
            <a:avLst>
              <a:gd name="adj" fmla="val 16667"/>
            </a:avLst>
          </a:prstGeom>
          <a:solidFill>
            <a:srgbClr val="0076BA"/>
          </a:solidFill>
          <a:ln w="9525" cap="flat" cmpd="sng">
            <a:solidFill>
              <a:schemeClr val="dk2"/>
            </a:solidFill>
            <a:prstDash val="solid"/>
            <a:round/>
            <a:headEnd type="none" w="sm" len="sm"/>
            <a:tailEnd type="none" w="sm" len="sm"/>
          </a:ln>
        </p:spPr>
        <p:txBody>
          <a:bodyPr spcFirstLastPara="1" wrap="square" lIns="45700" tIns="45700" rIns="45700" bIns="45700" anchor="t"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Dimensionality of the input data.</a:t>
            </a: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r>
              <a:rPr lang="en-US" sz="1200" b="0" i="0" u="none" strike="noStrike" cap="none">
                <a:solidFill>
                  <a:schemeClr val="lt1"/>
                </a:solidFill>
                <a:latin typeface="Helvetica Neue"/>
                <a:ea typeface="Helvetica Neue"/>
                <a:cs typeface="Helvetica Neue"/>
                <a:sym typeface="Helvetica Neue"/>
              </a:rPr>
              <a:t>The instances in this problem refer to specific locations that have spatial correlations. Convolutional NNs can discover that kind of relations where traditional ML algorithms (such as ANN, SVM, weak learner ensembles) are likely to fail.</a:t>
            </a:r>
            <a:endParaRPr sz="1200" b="0" i="0" u="none" strike="noStrike" cap="none">
              <a:solidFill>
                <a:schemeClr val="lt1"/>
              </a:solidFill>
              <a:latin typeface="Helvetica Neue"/>
              <a:ea typeface="Helvetica Neue"/>
              <a:cs typeface="Helvetica Neue"/>
              <a:sym typeface="Helvetica Neue"/>
            </a:endParaRPr>
          </a:p>
        </p:txBody>
      </p:sp>
      <p:sp>
        <p:nvSpPr>
          <p:cNvPr id="727" name="Google Shape;727;p63"/>
          <p:cNvSpPr/>
          <p:nvPr/>
        </p:nvSpPr>
        <p:spPr>
          <a:xfrm>
            <a:off x="8181187" y="1758085"/>
            <a:ext cx="3881250" cy="4452900"/>
          </a:xfrm>
          <a:prstGeom prst="roundRect">
            <a:avLst>
              <a:gd name="adj" fmla="val 16667"/>
            </a:avLst>
          </a:prstGeom>
          <a:solidFill>
            <a:srgbClr val="7F6000"/>
          </a:solidFill>
          <a:ln w="9525" cap="flat" cmpd="sng">
            <a:solidFill>
              <a:schemeClr val="dk2"/>
            </a:solidFill>
            <a:prstDash val="solid"/>
            <a:round/>
            <a:headEnd type="none" w="sm" len="sm"/>
            <a:tailEnd type="none" w="sm" len="sm"/>
          </a:ln>
        </p:spPr>
        <p:txBody>
          <a:bodyPr spcFirstLastPara="1" wrap="square" lIns="45700" tIns="45700" rIns="45700" bIns="45700" anchor="t"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Time Series</a:t>
            </a: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r>
              <a:rPr lang="en-US" sz="1200" b="0" i="0" u="none" strike="noStrike" cap="none">
                <a:solidFill>
                  <a:schemeClr val="lt1"/>
                </a:solidFill>
                <a:latin typeface="Helvetica Neue"/>
                <a:ea typeface="Helvetica Neue"/>
                <a:cs typeface="Helvetica Neue"/>
                <a:sym typeface="Helvetica Neue"/>
              </a:rPr>
              <a:t>The risk of fire ignition and spread can be related to long periods of drought or periods with high temperatures (long heat waves) that form the suitable conditions for a fire to start. DL LSTM takes into account past states for learning and are suitable to detect those correlations.</a:t>
            </a:r>
            <a:endParaRPr sz="1300" b="0" i="0" u="none" strike="noStrike" cap="none">
              <a:solidFill>
                <a:schemeClr val="dk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400" b="0" i="0" u="none" strike="noStrike" cap="none">
              <a:solidFill>
                <a:schemeClr val="lt1"/>
              </a:solidFill>
              <a:latin typeface="Helvetica Neue"/>
              <a:ea typeface="Helvetica Neue"/>
              <a:cs typeface="Helvetica Neue"/>
              <a:sym typeface="Helvetica Neue"/>
            </a:endParaRPr>
          </a:p>
        </p:txBody>
      </p:sp>
      <p:pic>
        <p:nvPicPr>
          <p:cNvPr id="728" name="Google Shape;728;p63"/>
          <p:cNvPicPr preferRelativeResize="0"/>
          <p:nvPr/>
        </p:nvPicPr>
        <p:blipFill rotWithShape="1">
          <a:blip r:embed="rId3">
            <a:alphaModFix/>
          </a:blip>
          <a:srcRect/>
          <a:stretch/>
        </p:blipFill>
        <p:spPr>
          <a:xfrm>
            <a:off x="5039491" y="4038513"/>
            <a:ext cx="2341588" cy="1486325"/>
          </a:xfrm>
          <a:prstGeom prst="rect">
            <a:avLst/>
          </a:prstGeom>
          <a:noFill/>
          <a:ln>
            <a:noFill/>
          </a:ln>
        </p:spPr>
      </p:pic>
      <p:pic>
        <p:nvPicPr>
          <p:cNvPr id="729" name="Google Shape;729;p63"/>
          <p:cNvPicPr preferRelativeResize="0"/>
          <p:nvPr/>
        </p:nvPicPr>
        <p:blipFill rotWithShape="1">
          <a:blip r:embed="rId4">
            <a:alphaModFix/>
          </a:blip>
          <a:srcRect/>
          <a:stretch/>
        </p:blipFill>
        <p:spPr>
          <a:xfrm>
            <a:off x="8542972" y="4164249"/>
            <a:ext cx="2962737" cy="1399575"/>
          </a:xfrm>
          <a:prstGeom prst="rect">
            <a:avLst/>
          </a:prstGeom>
          <a:noFill/>
          <a:ln>
            <a:noFill/>
          </a:ln>
        </p:spPr>
      </p:pic>
      <p:sp>
        <p:nvSpPr>
          <p:cNvPr id="730" name="Google Shape;730;p63"/>
          <p:cNvSpPr/>
          <p:nvPr/>
        </p:nvSpPr>
        <p:spPr>
          <a:xfrm>
            <a:off x="415356" y="1811235"/>
            <a:ext cx="3881250" cy="4452900"/>
          </a:xfrm>
          <a:prstGeom prst="roundRect">
            <a:avLst>
              <a:gd name="adj" fmla="val 16667"/>
            </a:avLst>
          </a:prstGeom>
          <a:solidFill>
            <a:srgbClr val="0076BA"/>
          </a:solidFill>
          <a:ln w="9525" cap="flat" cmpd="sng">
            <a:solidFill>
              <a:schemeClr val="dk2"/>
            </a:solidFill>
            <a:prstDash val="solid"/>
            <a:round/>
            <a:headEnd type="none" w="sm" len="sm"/>
            <a:tailEnd type="none" w="sm" len="sm"/>
          </a:ln>
        </p:spPr>
        <p:txBody>
          <a:bodyPr spcFirstLastPara="1" wrap="square" lIns="45700" tIns="45700" rIns="45700" bIns="45700" anchor="t"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Complex feature correlations</a:t>
            </a:r>
            <a:endParaRPr sz="1400" b="0" i="0" u="none" strike="noStrike" cap="none">
              <a:solidFill>
                <a:schemeClr val="lt1"/>
              </a:solidFill>
              <a:latin typeface="Helvetica Neue"/>
              <a:ea typeface="Helvetica Neue"/>
              <a:cs typeface="Helvetica Neue"/>
              <a:sym typeface="Helvetica Neue"/>
            </a:endParaRPr>
          </a:p>
          <a:p>
            <a:pPr marL="25400" marR="0" lvl="0" indent="0" algn="l" rtl="0">
              <a:lnSpc>
                <a:spcPct val="100000"/>
              </a:lnSpc>
              <a:spcBef>
                <a:spcPts val="0"/>
              </a:spcBef>
              <a:spcAft>
                <a:spcPts val="0"/>
              </a:spcAft>
              <a:buNone/>
            </a:pPr>
            <a:endParaRPr sz="12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r>
              <a:rPr lang="en-US" sz="1200" b="0" i="0" u="none" strike="noStrike" cap="none">
                <a:solidFill>
                  <a:srgbClr val="FFFFFF"/>
                </a:solidFill>
                <a:latin typeface="Helvetica Neue"/>
                <a:ea typeface="Helvetica Neue"/>
                <a:cs typeface="Helvetica Neue"/>
                <a:sym typeface="Helvetica Neue"/>
              </a:rPr>
              <a:t>Deep neural networks (DNN) may produce more </a:t>
            </a:r>
            <a:r>
              <a:rPr lang="en-US" sz="1200" b="0" i="0" u="none" strike="noStrike" cap="none">
                <a:solidFill>
                  <a:srgbClr val="FFFFFF"/>
                </a:solidFill>
                <a:latin typeface="Arial"/>
                <a:ea typeface="Arial"/>
                <a:cs typeface="Arial"/>
                <a:sym typeface="Arial"/>
              </a:rPr>
              <a:t>meaningful </a:t>
            </a:r>
            <a:r>
              <a:rPr lang="en-US" sz="1200" b="0" i="0" u="none" strike="noStrike" cap="none">
                <a:solidFill>
                  <a:srgbClr val="FFFFFF"/>
                </a:solidFill>
                <a:latin typeface="Helvetica Neue"/>
                <a:ea typeface="Helvetica Neue"/>
                <a:cs typeface="Helvetica Neue"/>
                <a:sym typeface="Helvetica Neue"/>
              </a:rPr>
              <a:t>representations in deeper layers.</a:t>
            </a:r>
            <a:endParaRPr/>
          </a:p>
          <a:p>
            <a:pPr marL="228600" marR="0" lvl="0" indent="0" algn="l" rtl="0">
              <a:lnSpc>
                <a:spcPct val="100000"/>
              </a:lnSpc>
              <a:spcBef>
                <a:spcPts val="0"/>
              </a:spcBef>
              <a:spcAft>
                <a:spcPts val="0"/>
              </a:spcAft>
              <a:buNone/>
            </a:pPr>
            <a:endParaRPr sz="1300" b="0" i="0" u="none" strike="noStrike" cap="none">
              <a:solidFill>
                <a:srgbClr val="000000"/>
              </a:solidFill>
              <a:latin typeface="Helvetica Neue"/>
              <a:ea typeface="Helvetica Neue"/>
              <a:cs typeface="Helvetica Neue"/>
              <a:sym typeface="Helvetica Neue"/>
            </a:endParaRPr>
          </a:p>
        </p:txBody>
      </p:sp>
      <p:pic>
        <p:nvPicPr>
          <p:cNvPr id="731" name="Google Shape;731;p63"/>
          <p:cNvPicPr preferRelativeResize="0"/>
          <p:nvPr/>
        </p:nvPicPr>
        <p:blipFill rotWithShape="1">
          <a:blip r:embed="rId5">
            <a:alphaModFix/>
          </a:blip>
          <a:srcRect/>
          <a:stretch/>
        </p:blipFill>
        <p:spPr>
          <a:xfrm>
            <a:off x="1072338" y="4044027"/>
            <a:ext cx="2533650" cy="1800225"/>
          </a:xfrm>
          <a:prstGeom prst="rect">
            <a:avLst/>
          </a:prstGeom>
          <a:noFill/>
          <a:ln>
            <a:noFill/>
          </a:ln>
        </p:spPr>
      </p:pic>
      <p:pic>
        <p:nvPicPr>
          <p:cNvPr id="2" name="Picture 2" descr="EGU General Assembly 2023 - Unisense">
            <a:extLst>
              <a:ext uri="{FF2B5EF4-FFF2-40B4-BE49-F238E27FC236}">
                <a16:creationId xmlns:a16="http://schemas.microsoft.com/office/drawing/2014/main" id="{52C1F3BC-0950-99FD-A9A7-47484CA49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21"/>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1: Siamese NNs</a:t>
            </a:r>
            <a:endParaRPr/>
          </a:p>
        </p:txBody>
      </p:sp>
      <p:sp>
        <p:nvSpPr>
          <p:cNvPr id="737" name="Google Shape;737;p21"/>
          <p:cNvSpPr txBox="1">
            <a:spLocks noGrp="1"/>
          </p:cNvSpPr>
          <p:nvPr>
            <p:ph type="body" idx="4294967295"/>
          </p:nvPr>
        </p:nvSpPr>
        <p:spPr>
          <a:xfrm>
            <a:off x="1097280" y="1845733"/>
            <a:ext cx="5163312"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Architectures that aim at learning a similarity function </a:t>
            </a:r>
            <a:endParaRPr/>
          </a:p>
          <a:p>
            <a:pPr marL="384048" lvl="1" indent="-182880" algn="l" rtl="0">
              <a:lnSpc>
                <a:spcPct val="90000"/>
              </a:lnSpc>
              <a:spcBef>
                <a:spcPts val="400"/>
              </a:spcBef>
              <a:spcAft>
                <a:spcPts val="0"/>
              </a:spcAft>
              <a:buSzPts val="2400"/>
              <a:buChar char="◦"/>
            </a:pPr>
            <a:r>
              <a:rPr lang="en-US"/>
              <a:t>Comprise of parallel NN architectures that receive different inputs but learn the same parameters</a:t>
            </a:r>
            <a:endParaRPr/>
          </a:p>
          <a:p>
            <a:pPr marL="91440" lvl="0" indent="-177800" algn="l" rtl="0">
              <a:lnSpc>
                <a:spcPct val="90000"/>
              </a:lnSpc>
              <a:spcBef>
                <a:spcPts val="1600"/>
              </a:spcBef>
              <a:spcAft>
                <a:spcPts val="0"/>
              </a:spcAft>
              <a:buSzPts val="2800"/>
              <a:buFont typeface="Arial"/>
              <a:buChar char="•"/>
            </a:pPr>
            <a:r>
              <a:rPr lang="en-US"/>
              <a:t> SNNs provide the framework for handling several of the aforementioned issues</a:t>
            </a:r>
            <a:endParaRPr/>
          </a:p>
          <a:p>
            <a:pPr marL="384048" lvl="1" indent="-182880" algn="l" rtl="0">
              <a:lnSpc>
                <a:spcPct val="90000"/>
              </a:lnSpc>
              <a:spcBef>
                <a:spcPts val="400"/>
              </a:spcBef>
              <a:spcAft>
                <a:spcPts val="0"/>
              </a:spcAft>
              <a:buSzPts val="2400"/>
              <a:buChar char="◦"/>
            </a:pPr>
            <a:r>
              <a:rPr lang="en-US"/>
              <a:t>Particularly triplet loss based SNNs</a:t>
            </a:r>
            <a:endParaRPr/>
          </a:p>
          <a:p>
            <a:pPr marL="384048" lvl="1" indent="-182880" algn="l" rtl="0">
              <a:lnSpc>
                <a:spcPct val="90000"/>
              </a:lnSpc>
              <a:spcBef>
                <a:spcPts val="600"/>
              </a:spcBef>
              <a:spcAft>
                <a:spcPts val="0"/>
              </a:spcAft>
              <a:buSzPts val="2400"/>
              <a:buChar char="◦"/>
            </a:pPr>
            <a:r>
              <a:rPr lang="en-US"/>
              <a:t>Input as triplets of {anchor, positive, negative}</a:t>
            </a:r>
            <a:endParaRPr/>
          </a:p>
          <a:p>
            <a:pPr marL="91440" lvl="0" indent="0" algn="l" rtl="0">
              <a:lnSpc>
                <a:spcPct val="90000"/>
              </a:lnSpc>
              <a:spcBef>
                <a:spcPts val="1600"/>
              </a:spcBef>
              <a:spcAft>
                <a:spcPts val="0"/>
              </a:spcAft>
              <a:buSzPts val="2800"/>
              <a:buFont typeface="Arial"/>
              <a:buNone/>
            </a:pPr>
            <a:endParaRPr b="1"/>
          </a:p>
        </p:txBody>
      </p:sp>
      <p:sp>
        <p:nvSpPr>
          <p:cNvPr id="738" name="Google Shape;738;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42</a:t>
            </a:fld>
            <a:endParaRPr/>
          </a:p>
        </p:txBody>
      </p:sp>
      <p:pic>
        <p:nvPicPr>
          <p:cNvPr id="739" name="Google Shape;739;p21"/>
          <p:cNvPicPr preferRelativeResize="0"/>
          <p:nvPr/>
        </p:nvPicPr>
        <p:blipFill rotWithShape="1">
          <a:blip r:embed="rId3">
            <a:alphaModFix/>
          </a:blip>
          <a:srcRect/>
          <a:stretch/>
        </p:blipFill>
        <p:spPr>
          <a:xfrm>
            <a:off x="6510650" y="1759529"/>
            <a:ext cx="5681349" cy="4257224"/>
          </a:xfrm>
          <a:prstGeom prst="rect">
            <a:avLst/>
          </a:prstGeom>
          <a:noFill/>
          <a:ln>
            <a:noFill/>
          </a:ln>
        </p:spPr>
      </p:pic>
      <p:sp>
        <p:nvSpPr>
          <p:cNvPr id="740" name="Google Shape;740;p21"/>
          <p:cNvSpPr txBox="1"/>
          <p:nvPr/>
        </p:nvSpPr>
        <p:spPr>
          <a:xfrm>
            <a:off x="6595872" y="6016753"/>
            <a:ext cx="60960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Structure-preserving visualisation of high dimensional single-cell datasets</a:t>
            </a:r>
            <a:endParaRPr sz="1200" b="0" i="1" u="none" strike="noStrike" cap="none">
              <a:solidFill>
                <a:srgbClr val="222222"/>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77D62F40-F2A6-6A5B-26D0-C87F6FDE7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3"/>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1: Siamese NNs</a:t>
            </a:r>
            <a:endParaRPr/>
          </a:p>
        </p:txBody>
      </p:sp>
      <p:sp>
        <p:nvSpPr>
          <p:cNvPr id="755" name="Google Shape;755;p23"/>
          <p:cNvSpPr txBox="1">
            <a:spLocks noGrp="1"/>
          </p:cNvSpPr>
          <p:nvPr>
            <p:ph type="body" idx="4294967295"/>
          </p:nvPr>
        </p:nvSpPr>
        <p:spPr>
          <a:xfrm>
            <a:off x="1097280" y="1845733"/>
            <a:ext cx="5894832"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a:t>
            </a:r>
            <a:r>
              <a:rPr lang="en-US" b="1"/>
              <a:t>Absence of fire </a:t>
            </a:r>
            <a:r>
              <a:rPr lang="en-US"/>
              <a:t>and </a:t>
            </a:r>
            <a:r>
              <a:rPr lang="en-US" b="1"/>
              <a:t>extreme imbalance </a:t>
            </a:r>
            <a:r>
              <a:rPr lang="en-US"/>
              <a:t>can be handled to some extent by properly constructing {anchor, positive, negative} triplets</a:t>
            </a:r>
            <a:endParaRPr/>
          </a:p>
          <a:p>
            <a:pPr marL="384048" lvl="1" indent="-182880" algn="l" rtl="0">
              <a:lnSpc>
                <a:spcPct val="90000"/>
              </a:lnSpc>
              <a:spcBef>
                <a:spcPts val="400"/>
              </a:spcBef>
              <a:spcAft>
                <a:spcPts val="0"/>
              </a:spcAft>
              <a:buSzPts val="2400"/>
              <a:buChar char="◦"/>
            </a:pPr>
            <a:r>
              <a:rPr lang="en-US"/>
              <a:t>Hard negatives can be ignored or transformed into positives</a:t>
            </a:r>
            <a:endParaRPr/>
          </a:p>
          <a:p>
            <a:pPr marL="384048" lvl="1" indent="-182880" algn="l" rtl="0">
              <a:lnSpc>
                <a:spcPct val="90000"/>
              </a:lnSpc>
              <a:spcBef>
                <a:spcPts val="600"/>
              </a:spcBef>
              <a:spcAft>
                <a:spcPts val="0"/>
              </a:spcAft>
              <a:buSzPts val="2400"/>
              <a:buChar char="◦"/>
            </a:pPr>
            <a:r>
              <a:rPr lang="en-US"/>
              <a:t>Semi-hard should probably be emphasized</a:t>
            </a:r>
            <a:endParaRPr/>
          </a:p>
          <a:p>
            <a:pPr marL="91440" lvl="0" indent="-177800" algn="l" rtl="0">
              <a:lnSpc>
                <a:spcPct val="90000"/>
              </a:lnSpc>
              <a:spcBef>
                <a:spcPts val="1600"/>
              </a:spcBef>
              <a:spcAft>
                <a:spcPts val="0"/>
              </a:spcAft>
              <a:buSzPts val="2800"/>
              <a:buFont typeface="Arial"/>
              <a:buChar char="•"/>
            </a:pPr>
            <a:r>
              <a:rPr lang="en-US"/>
              <a:t> Variations of undersampling techniques can be combined</a:t>
            </a:r>
            <a:endParaRPr b="1"/>
          </a:p>
        </p:txBody>
      </p:sp>
      <p:sp>
        <p:nvSpPr>
          <p:cNvPr id="756" name="Google Shape;756;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43</a:t>
            </a:fld>
            <a:endParaRPr/>
          </a:p>
        </p:txBody>
      </p:sp>
      <p:pic>
        <p:nvPicPr>
          <p:cNvPr id="757" name="Google Shape;757;p23"/>
          <p:cNvPicPr preferRelativeResize="0"/>
          <p:nvPr/>
        </p:nvPicPr>
        <p:blipFill rotWithShape="1">
          <a:blip r:embed="rId3">
            <a:alphaModFix/>
          </a:blip>
          <a:srcRect/>
          <a:stretch/>
        </p:blipFill>
        <p:spPr>
          <a:xfrm>
            <a:off x="7109496" y="1488979"/>
            <a:ext cx="5082504" cy="4571396"/>
          </a:xfrm>
          <a:prstGeom prst="rect">
            <a:avLst/>
          </a:prstGeom>
          <a:noFill/>
          <a:ln>
            <a:noFill/>
          </a:ln>
        </p:spPr>
      </p:pic>
      <p:sp>
        <p:nvSpPr>
          <p:cNvPr id="758" name="Google Shape;758;p23"/>
          <p:cNvSpPr txBox="1"/>
          <p:nvPr/>
        </p:nvSpPr>
        <p:spPr>
          <a:xfrm>
            <a:off x="6486144" y="6060375"/>
            <a:ext cx="60960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https://medium.com/@enoshshr/triplet-loss-and-siamese-neural-networks-5d363fdeba9b</a:t>
            </a:r>
            <a:r>
              <a:rPr lang="en-US" sz="1200" b="0" i="1" u="none" strike="noStrike" cap="none">
                <a:solidFill>
                  <a:srgbClr val="22222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D971C052-964F-DF5E-9E97-0E01578ED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24"/>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1: Siamese NNs</a:t>
            </a:r>
            <a:endParaRPr/>
          </a:p>
        </p:txBody>
      </p:sp>
      <p:sp>
        <p:nvSpPr>
          <p:cNvPr id="764" name="Google Shape;764;p24"/>
          <p:cNvSpPr txBox="1">
            <a:spLocks noGrp="1"/>
          </p:cNvSpPr>
          <p:nvPr>
            <p:ph type="body" idx="4294967295"/>
          </p:nvPr>
        </p:nvSpPr>
        <p:spPr>
          <a:xfrm>
            <a:off x="1097280" y="1845733"/>
            <a:ext cx="5894832"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Variations of undersampling techniques can be combined</a:t>
            </a:r>
            <a:endParaRPr/>
          </a:p>
          <a:p>
            <a:pPr marL="384048" lvl="1" indent="-182880" algn="l" rtl="0">
              <a:lnSpc>
                <a:spcPct val="90000"/>
              </a:lnSpc>
              <a:spcBef>
                <a:spcPts val="400"/>
              </a:spcBef>
              <a:spcAft>
                <a:spcPts val="0"/>
              </a:spcAft>
              <a:buSzPts val="2400"/>
              <a:buChar char="◦"/>
            </a:pPr>
            <a:r>
              <a:rPr lang="en-US"/>
              <a:t>E.g. Tomek links</a:t>
            </a:r>
            <a:endParaRPr/>
          </a:p>
          <a:p>
            <a:pPr marL="384048" lvl="1" indent="-182880" algn="l" rtl="0">
              <a:lnSpc>
                <a:spcPct val="90000"/>
              </a:lnSpc>
              <a:spcBef>
                <a:spcPts val="600"/>
              </a:spcBef>
              <a:spcAft>
                <a:spcPts val="0"/>
              </a:spcAft>
              <a:buSzPts val="2400"/>
              <a:buChar char="◦"/>
            </a:pPr>
            <a:r>
              <a:rPr lang="en-US"/>
              <a:t>Removing majority instances</a:t>
            </a:r>
            <a:endParaRPr/>
          </a:p>
          <a:p>
            <a:pPr marL="384048" lvl="1" indent="-182880" algn="l" rtl="0">
              <a:lnSpc>
                <a:spcPct val="90000"/>
              </a:lnSpc>
              <a:spcBef>
                <a:spcPts val="600"/>
              </a:spcBef>
              <a:spcAft>
                <a:spcPts val="0"/>
              </a:spcAft>
              <a:buSzPts val="2400"/>
              <a:buChar char="◦"/>
            </a:pPr>
            <a:r>
              <a:rPr lang="en-US"/>
              <a:t>Transforming majority into minority instances</a:t>
            </a:r>
            <a:endParaRPr/>
          </a:p>
          <a:p>
            <a:pPr marL="0" lvl="0" indent="0" algn="l" rtl="0">
              <a:lnSpc>
                <a:spcPct val="90000"/>
              </a:lnSpc>
              <a:spcBef>
                <a:spcPts val="1600"/>
              </a:spcBef>
              <a:spcAft>
                <a:spcPts val="0"/>
              </a:spcAft>
              <a:buSzPts val="2800"/>
              <a:buNone/>
            </a:pPr>
            <a:endParaRPr b="1"/>
          </a:p>
        </p:txBody>
      </p:sp>
      <p:sp>
        <p:nvSpPr>
          <p:cNvPr id="765" name="Google Shape;765;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44</a:t>
            </a:fld>
            <a:endParaRPr/>
          </a:p>
        </p:txBody>
      </p:sp>
      <p:sp>
        <p:nvSpPr>
          <p:cNvPr id="766" name="Google Shape;766;p24"/>
          <p:cNvSpPr txBox="1"/>
          <p:nvPr/>
        </p:nvSpPr>
        <p:spPr>
          <a:xfrm>
            <a:off x="6486144" y="6060375"/>
            <a:ext cx="60960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https://imbalanced-learn.org/stable/under_sampling.html</a:t>
            </a:r>
            <a:r>
              <a:rPr lang="en-US" sz="1200" b="0" i="1" u="none" strike="noStrike" cap="none">
                <a:solidFill>
                  <a:srgbClr val="22222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67" name="Google Shape;767;p24"/>
          <p:cNvPicPr preferRelativeResize="0"/>
          <p:nvPr/>
        </p:nvPicPr>
        <p:blipFill rotWithShape="1">
          <a:blip r:embed="rId4">
            <a:alphaModFix/>
          </a:blip>
          <a:srcRect/>
          <a:stretch/>
        </p:blipFill>
        <p:spPr>
          <a:xfrm>
            <a:off x="7270573" y="2003435"/>
            <a:ext cx="3899238" cy="3899238"/>
          </a:xfrm>
          <a:prstGeom prst="rect">
            <a:avLst/>
          </a:prstGeom>
          <a:noFill/>
          <a:ln>
            <a:noFill/>
          </a:ln>
        </p:spPr>
      </p:pic>
      <p:pic>
        <p:nvPicPr>
          <p:cNvPr id="2" name="Picture 2" descr="EGU General Assembly 2023 - Unisense">
            <a:extLst>
              <a:ext uri="{FF2B5EF4-FFF2-40B4-BE49-F238E27FC236}">
                <a16:creationId xmlns:a16="http://schemas.microsoft.com/office/drawing/2014/main" id="{1CAAD766-48A5-C929-69DD-2F93B98FC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5"/>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1: Siamese NNs</a:t>
            </a:r>
            <a:endParaRPr/>
          </a:p>
        </p:txBody>
      </p:sp>
      <p:sp>
        <p:nvSpPr>
          <p:cNvPr id="773" name="Google Shape;773;p25"/>
          <p:cNvSpPr txBox="1">
            <a:spLocks noGrp="1"/>
          </p:cNvSpPr>
          <p:nvPr>
            <p:ph type="body" idx="4294967295"/>
          </p:nvPr>
        </p:nvSpPr>
        <p:spPr>
          <a:xfrm>
            <a:off x="1097280" y="1845733"/>
            <a:ext cx="6406896"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Rare cases and small disjuncts</a:t>
            </a:r>
            <a:endParaRPr/>
          </a:p>
          <a:p>
            <a:pPr marL="384048" lvl="1" indent="-182880" algn="l" rtl="0">
              <a:lnSpc>
                <a:spcPct val="90000"/>
              </a:lnSpc>
              <a:spcBef>
                <a:spcPts val="400"/>
              </a:spcBef>
              <a:spcAft>
                <a:spcPts val="0"/>
              </a:spcAft>
              <a:buSzPts val="2400"/>
              <a:buChar char="◦"/>
            </a:pPr>
            <a:r>
              <a:rPr lang="en-US"/>
              <a:t>Consider more than one </a:t>
            </a:r>
            <a:r>
              <a:rPr lang="en-US" i="1"/>
              <a:t>fire </a:t>
            </a:r>
            <a:r>
              <a:rPr lang="en-US"/>
              <a:t>classes</a:t>
            </a:r>
            <a:endParaRPr/>
          </a:p>
          <a:p>
            <a:pPr marL="566928" lvl="2" indent="-182880" algn="l" rtl="0">
              <a:lnSpc>
                <a:spcPct val="90000"/>
              </a:lnSpc>
              <a:spcBef>
                <a:spcPts val="600"/>
              </a:spcBef>
              <a:spcAft>
                <a:spcPts val="0"/>
              </a:spcAft>
              <a:buSzPts val="2000"/>
              <a:buChar char="◦"/>
            </a:pPr>
            <a:r>
              <a:rPr lang="en-US"/>
              <a:t>E.g. by clustering </a:t>
            </a:r>
            <a:endParaRPr/>
          </a:p>
          <a:p>
            <a:pPr marL="384048" lvl="1" indent="-182880" algn="l" rtl="0">
              <a:lnSpc>
                <a:spcPct val="90000"/>
              </a:lnSpc>
              <a:spcBef>
                <a:spcPts val="600"/>
              </a:spcBef>
              <a:spcAft>
                <a:spcPts val="0"/>
              </a:spcAft>
              <a:buSzPts val="2400"/>
              <a:buChar char="◦"/>
            </a:pPr>
            <a:r>
              <a:rPr lang="en-US"/>
              <a:t>Properly adjust the triplet generation function</a:t>
            </a:r>
            <a:endParaRPr/>
          </a:p>
          <a:p>
            <a:pPr marL="384048" lvl="1" indent="-182880" algn="l" rtl="0">
              <a:lnSpc>
                <a:spcPct val="90000"/>
              </a:lnSpc>
              <a:spcBef>
                <a:spcPts val="600"/>
              </a:spcBef>
              <a:spcAft>
                <a:spcPts val="0"/>
              </a:spcAft>
              <a:buSzPts val="2400"/>
              <a:buChar char="◦"/>
            </a:pPr>
            <a:r>
              <a:rPr lang="en-US"/>
              <a:t>Learn more “clear” boundaries per fire class</a:t>
            </a:r>
            <a:endParaRPr/>
          </a:p>
          <a:p>
            <a:pPr marL="566928" lvl="2" indent="-182880" algn="l" rtl="0">
              <a:lnSpc>
                <a:spcPct val="90000"/>
              </a:lnSpc>
              <a:spcBef>
                <a:spcPts val="600"/>
              </a:spcBef>
              <a:spcAft>
                <a:spcPts val="0"/>
              </a:spcAft>
              <a:buSzPts val="2000"/>
              <a:buChar char="◦"/>
            </a:pPr>
            <a:r>
              <a:rPr lang="en-US"/>
              <a:t>Limit the absence of fire phenomenon</a:t>
            </a:r>
            <a:endParaRPr/>
          </a:p>
          <a:p>
            <a:pPr marL="0" lvl="0" indent="0" algn="l" rtl="0">
              <a:lnSpc>
                <a:spcPct val="90000"/>
              </a:lnSpc>
              <a:spcBef>
                <a:spcPts val="1600"/>
              </a:spcBef>
              <a:spcAft>
                <a:spcPts val="0"/>
              </a:spcAft>
              <a:buSzPts val="2800"/>
              <a:buNone/>
            </a:pPr>
            <a:endParaRPr b="1"/>
          </a:p>
        </p:txBody>
      </p:sp>
      <p:sp>
        <p:nvSpPr>
          <p:cNvPr id="774" name="Google Shape;774;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45</a:t>
            </a:fld>
            <a:endParaRPr/>
          </a:p>
        </p:txBody>
      </p:sp>
      <p:pic>
        <p:nvPicPr>
          <p:cNvPr id="775" name="Google Shape;775;p25"/>
          <p:cNvPicPr preferRelativeResize="0"/>
          <p:nvPr/>
        </p:nvPicPr>
        <p:blipFill rotWithShape="1">
          <a:blip r:embed="rId3">
            <a:alphaModFix/>
          </a:blip>
          <a:srcRect/>
          <a:stretch/>
        </p:blipFill>
        <p:spPr>
          <a:xfrm>
            <a:off x="8236250" y="3340992"/>
            <a:ext cx="3328416" cy="2993703"/>
          </a:xfrm>
          <a:prstGeom prst="rect">
            <a:avLst/>
          </a:prstGeom>
          <a:noFill/>
          <a:ln>
            <a:noFill/>
          </a:ln>
        </p:spPr>
      </p:pic>
      <p:pic>
        <p:nvPicPr>
          <p:cNvPr id="776" name="Google Shape;776;p25"/>
          <p:cNvPicPr preferRelativeResize="0"/>
          <p:nvPr/>
        </p:nvPicPr>
        <p:blipFill rotWithShape="1">
          <a:blip r:embed="rId4">
            <a:alphaModFix/>
          </a:blip>
          <a:srcRect/>
          <a:stretch/>
        </p:blipFill>
        <p:spPr>
          <a:xfrm>
            <a:off x="7887542" y="912262"/>
            <a:ext cx="4304458" cy="2428730"/>
          </a:xfrm>
          <a:prstGeom prst="rect">
            <a:avLst/>
          </a:prstGeom>
          <a:noFill/>
          <a:ln>
            <a:noFill/>
          </a:ln>
        </p:spPr>
      </p:pic>
      <p:pic>
        <p:nvPicPr>
          <p:cNvPr id="2" name="Picture 2" descr="EGU General Assembly 2023 - Unisense">
            <a:extLst>
              <a:ext uri="{FF2B5EF4-FFF2-40B4-BE49-F238E27FC236}">
                <a16:creationId xmlns:a16="http://schemas.microsoft.com/office/drawing/2014/main" id="{6FAE1469-7114-3B24-C10F-92F83D8FC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27"/>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2: Semantic Segmentation</a:t>
            </a:r>
            <a:endParaRPr/>
          </a:p>
        </p:txBody>
      </p:sp>
      <p:sp>
        <p:nvSpPr>
          <p:cNvPr id="790" name="Google Shape;790;p27"/>
          <p:cNvSpPr txBox="1">
            <a:spLocks noGrp="1"/>
          </p:cNvSpPr>
          <p:nvPr>
            <p:ph type="body" idx="4294967295"/>
          </p:nvPr>
        </p:nvSpPr>
        <p:spPr>
          <a:xfrm>
            <a:off x="1097280" y="1845733"/>
            <a:ext cx="5090160"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CNN architectures that aim at performing image classification on the pixel level</a:t>
            </a:r>
            <a:endParaRPr/>
          </a:p>
          <a:p>
            <a:pPr marL="384048" lvl="1" indent="-182880" algn="l" rtl="0">
              <a:lnSpc>
                <a:spcPct val="90000"/>
              </a:lnSpc>
              <a:spcBef>
                <a:spcPts val="400"/>
              </a:spcBef>
              <a:spcAft>
                <a:spcPts val="0"/>
              </a:spcAft>
              <a:buSzPts val="2400"/>
              <a:buChar char="◦"/>
            </a:pPr>
            <a:r>
              <a:rPr lang="en-US"/>
              <a:t>Utilized when the exact shape of an item (class) needs to be identified</a:t>
            </a:r>
            <a:endParaRPr/>
          </a:p>
          <a:p>
            <a:pPr marL="384048" lvl="1" indent="-182880" algn="l" rtl="0">
              <a:lnSpc>
                <a:spcPct val="90000"/>
              </a:lnSpc>
              <a:spcBef>
                <a:spcPts val="600"/>
              </a:spcBef>
              <a:spcAft>
                <a:spcPts val="0"/>
              </a:spcAft>
              <a:buSzPts val="2400"/>
              <a:buChar char="◦"/>
            </a:pPr>
            <a:r>
              <a:rPr lang="en-US"/>
              <a:t>Applications</a:t>
            </a:r>
            <a:endParaRPr/>
          </a:p>
          <a:p>
            <a:pPr marL="566928" lvl="2" indent="-182880" algn="l" rtl="0">
              <a:lnSpc>
                <a:spcPct val="90000"/>
              </a:lnSpc>
              <a:spcBef>
                <a:spcPts val="600"/>
              </a:spcBef>
              <a:spcAft>
                <a:spcPts val="0"/>
              </a:spcAft>
              <a:buSzPts val="2000"/>
              <a:buChar char="◦"/>
            </a:pPr>
            <a:r>
              <a:rPr lang="en-US"/>
              <a:t>Aerial images</a:t>
            </a:r>
            <a:endParaRPr/>
          </a:p>
          <a:p>
            <a:pPr marL="566928" lvl="2" indent="-182880" algn="l" rtl="0">
              <a:lnSpc>
                <a:spcPct val="90000"/>
              </a:lnSpc>
              <a:spcBef>
                <a:spcPts val="600"/>
              </a:spcBef>
              <a:spcAft>
                <a:spcPts val="0"/>
              </a:spcAft>
              <a:buSzPts val="2000"/>
              <a:buChar char="◦"/>
            </a:pPr>
            <a:r>
              <a:rPr lang="en-US"/>
              <a:t>Medical images</a:t>
            </a:r>
            <a:endParaRPr/>
          </a:p>
          <a:p>
            <a:pPr marL="0" lvl="0" indent="0" algn="l" rtl="0">
              <a:lnSpc>
                <a:spcPct val="90000"/>
              </a:lnSpc>
              <a:spcBef>
                <a:spcPts val="1600"/>
              </a:spcBef>
              <a:spcAft>
                <a:spcPts val="0"/>
              </a:spcAft>
              <a:buSzPts val="2800"/>
              <a:buNone/>
            </a:pPr>
            <a:endParaRPr b="1"/>
          </a:p>
        </p:txBody>
      </p:sp>
      <p:sp>
        <p:nvSpPr>
          <p:cNvPr id="791" name="Google Shape;791;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46</a:t>
            </a:fld>
            <a:endParaRPr/>
          </a:p>
        </p:txBody>
      </p:sp>
      <p:sp>
        <p:nvSpPr>
          <p:cNvPr id="792" name="Google Shape;792;p27"/>
          <p:cNvSpPr txBox="1"/>
          <p:nvPr/>
        </p:nvSpPr>
        <p:spPr>
          <a:xfrm>
            <a:off x="5236464" y="6033290"/>
            <a:ext cx="7016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https://towardsdatascience.com/semantic-segmentation-with-deep-learning-a-guide-and-code-e52fc8958823</a:t>
            </a:r>
            <a:r>
              <a:rPr lang="en-US" sz="1200" b="0" i="1" u="none" strike="noStrike" cap="none">
                <a:solidFill>
                  <a:srgbClr val="22222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93" name="Google Shape;793;p27"/>
          <p:cNvPicPr preferRelativeResize="0"/>
          <p:nvPr/>
        </p:nvPicPr>
        <p:blipFill rotWithShape="1">
          <a:blip r:embed="rId4">
            <a:alphaModFix/>
          </a:blip>
          <a:srcRect/>
          <a:stretch/>
        </p:blipFill>
        <p:spPr>
          <a:xfrm>
            <a:off x="6278638" y="2170176"/>
            <a:ext cx="5840209" cy="3820540"/>
          </a:xfrm>
          <a:prstGeom prst="rect">
            <a:avLst/>
          </a:prstGeom>
          <a:noFill/>
          <a:ln>
            <a:noFill/>
          </a:ln>
        </p:spPr>
      </p:pic>
      <p:pic>
        <p:nvPicPr>
          <p:cNvPr id="2" name="Picture 2" descr="EGU General Assembly 2023 - Unisense">
            <a:extLst>
              <a:ext uri="{FF2B5EF4-FFF2-40B4-BE49-F238E27FC236}">
                <a16:creationId xmlns:a16="http://schemas.microsoft.com/office/drawing/2014/main" id="{DBA605E1-58FD-1754-3A8D-B60B57BB7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28"/>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2: Semantic Segmentation</a:t>
            </a:r>
            <a:endParaRPr/>
          </a:p>
        </p:txBody>
      </p:sp>
      <p:sp>
        <p:nvSpPr>
          <p:cNvPr id="799" name="Google Shape;799;p28"/>
          <p:cNvSpPr txBox="1">
            <a:spLocks noGrp="1"/>
          </p:cNvSpPr>
          <p:nvPr>
            <p:ph type="body" idx="4294967295"/>
          </p:nvPr>
        </p:nvSpPr>
        <p:spPr>
          <a:xfrm>
            <a:off x="1097280" y="1845733"/>
            <a:ext cx="5376672"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CNN architectures that aim at performing image classification on the pixel level</a:t>
            </a:r>
            <a:endParaRPr/>
          </a:p>
          <a:p>
            <a:pPr marL="384048" lvl="1" indent="-182880" algn="l" rtl="0">
              <a:lnSpc>
                <a:spcPct val="90000"/>
              </a:lnSpc>
              <a:spcBef>
                <a:spcPts val="400"/>
              </a:spcBef>
              <a:spcAft>
                <a:spcPts val="0"/>
              </a:spcAft>
              <a:buSzPts val="2400"/>
              <a:buChar char="◦"/>
            </a:pPr>
            <a:r>
              <a:rPr lang="en-US"/>
              <a:t>Utilized when the exact shape of an item (class) needs to be identified</a:t>
            </a:r>
            <a:endParaRPr/>
          </a:p>
          <a:p>
            <a:pPr marL="384048" lvl="1" indent="-182880" algn="l" rtl="0">
              <a:lnSpc>
                <a:spcPct val="90000"/>
              </a:lnSpc>
              <a:spcBef>
                <a:spcPts val="600"/>
              </a:spcBef>
              <a:spcAft>
                <a:spcPts val="0"/>
              </a:spcAft>
              <a:buSzPts val="2400"/>
              <a:buChar char="◦"/>
            </a:pPr>
            <a:r>
              <a:rPr lang="en-US"/>
              <a:t>Applications</a:t>
            </a:r>
            <a:endParaRPr/>
          </a:p>
          <a:p>
            <a:pPr marL="566928" lvl="2" indent="-182880" algn="l" rtl="0">
              <a:lnSpc>
                <a:spcPct val="90000"/>
              </a:lnSpc>
              <a:spcBef>
                <a:spcPts val="600"/>
              </a:spcBef>
              <a:spcAft>
                <a:spcPts val="0"/>
              </a:spcAft>
              <a:buSzPts val="2000"/>
              <a:buChar char="◦"/>
            </a:pPr>
            <a:r>
              <a:rPr lang="en-US"/>
              <a:t>Aerial images</a:t>
            </a:r>
            <a:endParaRPr/>
          </a:p>
          <a:p>
            <a:pPr marL="566928" lvl="2" indent="-182880" algn="l" rtl="0">
              <a:lnSpc>
                <a:spcPct val="90000"/>
              </a:lnSpc>
              <a:spcBef>
                <a:spcPts val="600"/>
              </a:spcBef>
              <a:spcAft>
                <a:spcPts val="0"/>
              </a:spcAft>
              <a:buSzPts val="2000"/>
              <a:buChar char="◦"/>
            </a:pPr>
            <a:r>
              <a:rPr lang="en-US"/>
              <a:t>Medical images</a:t>
            </a:r>
            <a:endParaRPr/>
          </a:p>
          <a:p>
            <a:pPr marL="0" lvl="0" indent="0" algn="l" rtl="0">
              <a:lnSpc>
                <a:spcPct val="90000"/>
              </a:lnSpc>
              <a:spcBef>
                <a:spcPts val="1600"/>
              </a:spcBef>
              <a:spcAft>
                <a:spcPts val="0"/>
              </a:spcAft>
              <a:buSzPts val="2800"/>
              <a:buNone/>
            </a:pPr>
            <a:endParaRPr b="1"/>
          </a:p>
        </p:txBody>
      </p:sp>
      <p:sp>
        <p:nvSpPr>
          <p:cNvPr id="800" name="Google Shape;800;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47</a:t>
            </a:fld>
            <a:endParaRPr/>
          </a:p>
        </p:txBody>
      </p:sp>
      <p:sp>
        <p:nvSpPr>
          <p:cNvPr id="801" name="Google Shape;801;p28"/>
          <p:cNvSpPr txBox="1"/>
          <p:nvPr/>
        </p:nvSpPr>
        <p:spPr>
          <a:xfrm>
            <a:off x="6992112" y="6049954"/>
            <a:ext cx="51267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https://www.azavea.com/blog/2017/05/30/deep-learning-on-aerial-imagery/</a:t>
            </a:r>
            <a:r>
              <a:rPr lang="en-US" sz="1200" b="0" i="1" u="none" strike="noStrike" cap="none">
                <a:solidFill>
                  <a:srgbClr val="22222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02" name="Google Shape;802;p28"/>
          <p:cNvPicPr preferRelativeResize="0"/>
          <p:nvPr/>
        </p:nvPicPr>
        <p:blipFill rotWithShape="1">
          <a:blip r:embed="rId4">
            <a:alphaModFix/>
          </a:blip>
          <a:srcRect/>
          <a:stretch/>
        </p:blipFill>
        <p:spPr>
          <a:xfrm>
            <a:off x="6906769" y="1810601"/>
            <a:ext cx="4496180" cy="4204221"/>
          </a:xfrm>
          <a:prstGeom prst="rect">
            <a:avLst/>
          </a:prstGeom>
          <a:noFill/>
          <a:ln>
            <a:noFill/>
          </a:ln>
        </p:spPr>
      </p:pic>
      <p:pic>
        <p:nvPicPr>
          <p:cNvPr id="2" name="Picture 2" descr="EGU General Assembly 2023 - Unisense">
            <a:extLst>
              <a:ext uri="{FF2B5EF4-FFF2-40B4-BE49-F238E27FC236}">
                <a16:creationId xmlns:a16="http://schemas.microsoft.com/office/drawing/2014/main" id="{FB6A41EF-6FD5-F813-79C4-FFBA5213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29"/>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Approach 2: Semantic Segmentation</a:t>
            </a:r>
            <a:endParaRPr/>
          </a:p>
        </p:txBody>
      </p:sp>
      <p:sp>
        <p:nvSpPr>
          <p:cNvPr id="808" name="Google Shape;808;p29"/>
          <p:cNvSpPr txBox="1">
            <a:spLocks noGrp="1"/>
          </p:cNvSpPr>
          <p:nvPr>
            <p:ph type="body" idx="4294967295"/>
          </p:nvPr>
        </p:nvSpPr>
        <p:spPr>
          <a:xfrm>
            <a:off x="1097280" y="1845733"/>
            <a:ext cx="9845040"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dirty="0"/>
              <a:t> But we do not have images in our setting?</a:t>
            </a:r>
            <a:endParaRPr dirty="0"/>
          </a:p>
          <a:p>
            <a:pPr marL="384048" lvl="1" indent="-182880" algn="l" rtl="0">
              <a:lnSpc>
                <a:spcPct val="90000"/>
              </a:lnSpc>
              <a:spcBef>
                <a:spcPts val="400"/>
              </a:spcBef>
              <a:spcAft>
                <a:spcPts val="0"/>
              </a:spcAft>
              <a:buSzPts val="2400"/>
              <a:buChar char="◦"/>
            </a:pPr>
            <a:r>
              <a:rPr lang="en-US" dirty="0"/>
              <a:t>Each grid cell can be considered as a pixel of an image corresponding to the whole considered territory</a:t>
            </a:r>
            <a:endParaRPr dirty="0"/>
          </a:p>
          <a:p>
            <a:pPr marL="384048" lvl="1" indent="-182880" algn="l" rtl="0">
              <a:lnSpc>
                <a:spcPct val="90000"/>
              </a:lnSpc>
              <a:spcBef>
                <a:spcPts val="600"/>
              </a:spcBef>
              <a:spcAft>
                <a:spcPts val="0"/>
              </a:spcAft>
              <a:buSzPts val="2400"/>
              <a:buChar char="◦"/>
            </a:pPr>
            <a:r>
              <a:rPr lang="en-US" dirty="0"/>
              <a:t>Each feature of each cell can be considered as a different channel of the image</a:t>
            </a:r>
            <a:endParaRPr dirty="0"/>
          </a:p>
          <a:p>
            <a:pPr marL="91440" lvl="0" indent="-177800" algn="l" rtl="0">
              <a:lnSpc>
                <a:spcPct val="90000"/>
              </a:lnSpc>
              <a:spcBef>
                <a:spcPts val="1600"/>
              </a:spcBef>
              <a:spcAft>
                <a:spcPts val="0"/>
              </a:spcAft>
              <a:buSzPts val="2800"/>
              <a:buFont typeface="Arial"/>
              <a:buChar char="•"/>
            </a:pPr>
            <a:r>
              <a:rPr lang="en-US" dirty="0"/>
              <a:t> Potential gains</a:t>
            </a:r>
            <a:endParaRPr dirty="0"/>
          </a:p>
          <a:p>
            <a:pPr marL="384048" lvl="1" indent="-182880" algn="l" rtl="0">
              <a:lnSpc>
                <a:spcPct val="90000"/>
              </a:lnSpc>
              <a:spcBef>
                <a:spcPts val="400"/>
              </a:spcBef>
              <a:spcAft>
                <a:spcPts val="0"/>
              </a:spcAft>
              <a:buSzPts val="2400"/>
              <a:buChar char="◦"/>
            </a:pPr>
            <a:r>
              <a:rPr lang="en-US" dirty="0"/>
              <a:t>Direct consideration of spatial correlations</a:t>
            </a:r>
            <a:endParaRPr dirty="0"/>
          </a:p>
          <a:p>
            <a:pPr marL="384048" lvl="1" indent="-182880" algn="l" rtl="0">
              <a:lnSpc>
                <a:spcPct val="90000"/>
              </a:lnSpc>
              <a:spcBef>
                <a:spcPts val="600"/>
              </a:spcBef>
              <a:spcAft>
                <a:spcPts val="0"/>
              </a:spcAft>
              <a:buSzPts val="2400"/>
              <a:buChar char="◦"/>
            </a:pPr>
            <a:r>
              <a:rPr lang="en-US" dirty="0"/>
              <a:t>Dataset significantly reduced to a few tenths of thousands of images</a:t>
            </a:r>
            <a:endParaRPr dirty="0"/>
          </a:p>
          <a:p>
            <a:pPr marL="566928" lvl="2" indent="-182880" algn="l" rtl="0">
              <a:lnSpc>
                <a:spcPct val="90000"/>
              </a:lnSpc>
              <a:spcBef>
                <a:spcPts val="600"/>
              </a:spcBef>
              <a:spcAft>
                <a:spcPts val="0"/>
              </a:spcAft>
              <a:buSzPts val="2000"/>
              <a:buChar char="◦"/>
            </a:pPr>
            <a:r>
              <a:rPr lang="en-US" dirty="0"/>
              <a:t>manageable</a:t>
            </a:r>
            <a:endParaRPr dirty="0"/>
          </a:p>
          <a:p>
            <a:pPr marL="384048" lvl="1" indent="-182880" algn="l" rtl="0">
              <a:lnSpc>
                <a:spcPct val="90000"/>
              </a:lnSpc>
              <a:spcBef>
                <a:spcPts val="600"/>
              </a:spcBef>
              <a:spcAft>
                <a:spcPts val="0"/>
              </a:spcAft>
              <a:buSzPts val="2400"/>
              <a:buChar char="◦"/>
            </a:pPr>
            <a:r>
              <a:rPr lang="en-US" dirty="0"/>
              <a:t>Imbalance can be handled orthogonally</a:t>
            </a:r>
            <a:endParaRPr dirty="0"/>
          </a:p>
          <a:p>
            <a:pPr marL="0" lvl="0" indent="0" algn="l" rtl="0">
              <a:lnSpc>
                <a:spcPct val="90000"/>
              </a:lnSpc>
              <a:spcBef>
                <a:spcPts val="1600"/>
              </a:spcBef>
              <a:spcAft>
                <a:spcPts val="0"/>
              </a:spcAft>
              <a:buSzPts val="2800"/>
              <a:buNone/>
            </a:pPr>
            <a:endParaRPr b="1" dirty="0"/>
          </a:p>
        </p:txBody>
      </p:sp>
      <p:sp>
        <p:nvSpPr>
          <p:cNvPr id="809" name="Google Shape;809;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48</a:t>
            </a:fld>
            <a:endParaRPr/>
          </a:p>
        </p:txBody>
      </p:sp>
      <p:pic>
        <p:nvPicPr>
          <p:cNvPr id="2" name="Picture 2" descr="EGU General Assembly 2023 - Unisense">
            <a:extLst>
              <a:ext uri="{FF2B5EF4-FFF2-40B4-BE49-F238E27FC236}">
                <a16:creationId xmlns:a16="http://schemas.microsoft.com/office/drawing/2014/main" id="{5119620D-9A39-7DEE-E0A5-B8673E6F0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64"/>
          <p:cNvSpPr txBox="1">
            <a:spLocks noGrp="1"/>
          </p:cNvSpPr>
          <p:nvPr>
            <p:ph type="title" idx="4294967295"/>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3700"/>
              <a:buNone/>
            </a:pPr>
            <a:r>
              <a:rPr lang="en-US" sz="4800"/>
              <a:t>Other Directions</a:t>
            </a:r>
            <a:endParaRPr/>
          </a:p>
        </p:txBody>
      </p:sp>
      <p:sp>
        <p:nvSpPr>
          <p:cNvPr id="815" name="Google Shape;815;p64"/>
          <p:cNvSpPr txBox="1">
            <a:spLocks noGrp="1"/>
          </p:cNvSpPr>
          <p:nvPr>
            <p:ph type="body" idx="4294967295"/>
          </p:nvPr>
        </p:nvSpPr>
        <p:spPr>
          <a:xfrm>
            <a:off x="1097280" y="1845733"/>
            <a:ext cx="9845040"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a:t> Model Explainability</a:t>
            </a:r>
            <a:endParaRPr/>
          </a:p>
          <a:p>
            <a:pPr marL="383540" lvl="1" indent="-182880" algn="l" rtl="0">
              <a:lnSpc>
                <a:spcPct val="90000"/>
              </a:lnSpc>
              <a:spcBef>
                <a:spcPts val="600"/>
              </a:spcBef>
              <a:spcAft>
                <a:spcPts val="0"/>
              </a:spcAft>
              <a:buSzPts val="2400"/>
              <a:buFont typeface="Arial"/>
              <a:buChar char="◦"/>
            </a:pPr>
            <a:r>
              <a:rPr lang="en-US"/>
              <a:t>A difficult challenge in machine learning and especially deep learning is to provide explanations for the model's predictions. </a:t>
            </a:r>
            <a:endParaRPr/>
          </a:p>
          <a:p>
            <a:pPr marL="383540" lvl="1" indent="-182880" algn="l" rtl="0">
              <a:lnSpc>
                <a:spcPct val="90000"/>
              </a:lnSpc>
              <a:spcBef>
                <a:spcPts val="600"/>
              </a:spcBef>
              <a:spcAft>
                <a:spcPts val="0"/>
              </a:spcAft>
              <a:buSzPts val="2400"/>
              <a:buFont typeface="Arial"/>
              <a:buChar char="◦"/>
            </a:pPr>
            <a:r>
              <a:rPr lang="en-US"/>
              <a:t>New methods have been developed (SHAP, DL adjusted permutation importance, Partial Dependence Plots) to assist the interpretation of the results of deep learning as  applied to provide </a:t>
            </a:r>
            <a:endParaRPr/>
          </a:p>
          <a:p>
            <a:pPr marL="91440" lvl="0" indent="-177800" algn="l" rtl="0">
              <a:lnSpc>
                <a:spcPct val="90000"/>
              </a:lnSpc>
              <a:spcBef>
                <a:spcPts val="1600"/>
              </a:spcBef>
              <a:spcAft>
                <a:spcPts val="0"/>
              </a:spcAft>
              <a:buSzPts val="2800"/>
              <a:buChar char="•"/>
            </a:pPr>
            <a:r>
              <a:rPr lang="en-US"/>
              <a:t> Potential gains</a:t>
            </a:r>
            <a:endParaRPr/>
          </a:p>
          <a:p>
            <a:pPr marL="383540" lvl="1" indent="-182880" algn="l" rtl="0">
              <a:lnSpc>
                <a:spcPct val="90000"/>
              </a:lnSpc>
              <a:spcBef>
                <a:spcPts val="400"/>
              </a:spcBef>
              <a:spcAft>
                <a:spcPts val="0"/>
              </a:spcAft>
              <a:buSzPts val="2400"/>
              <a:buChar char="◦"/>
            </a:pPr>
            <a:r>
              <a:rPr lang="en-US"/>
              <a:t>Identify most influencing factors for each prediction</a:t>
            </a:r>
            <a:endParaRPr/>
          </a:p>
          <a:p>
            <a:pPr marL="383540" lvl="1" indent="-182880" algn="l" rtl="0">
              <a:lnSpc>
                <a:spcPct val="90000"/>
              </a:lnSpc>
              <a:spcBef>
                <a:spcPts val="400"/>
              </a:spcBef>
              <a:spcAft>
                <a:spcPts val="0"/>
              </a:spcAft>
              <a:buSzPts val="2400"/>
              <a:buChar char="◦"/>
            </a:pPr>
            <a:r>
              <a:rPr lang="en-US"/>
              <a:t>Determine/discover meaningful latent features</a:t>
            </a:r>
            <a:endParaRPr/>
          </a:p>
          <a:p>
            <a:pPr marL="383540" lvl="1" indent="-30480" algn="l" rtl="0">
              <a:lnSpc>
                <a:spcPct val="90000"/>
              </a:lnSpc>
              <a:spcBef>
                <a:spcPts val="600"/>
              </a:spcBef>
              <a:spcAft>
                <a:spcPts val="0"/>
              </a:spcAft>
              <a:buSzPts val="2400"/>
              <a:buNone/>
            </a:pPr>
            <a:endParaRPr/>
          </a:p>
          <a:p>
            <a:pPr marL="0" lvl="0" indent="0" algn="l" rtl="0">
              <a:lnSpc>
                <a:spcPct val="90000"/>
              </a:lnSpc>
              <a:spcBef>
                <a:spcPts val="1600"/>
              </a:spcBef>
              <a:spcAft>
                <a:spcPts val="0"/>
              </a:spcAft>
              <a:buSzPts val="2800"/>
              <a:buNone/>
            </a:pPr>
            <a:endParaRPr b="1"/>
          </a:p>
        </p:txBody>
      </p:sp>
      <p:sp>
        <p:nvSpPr>
          <p:cNvPr id="816" name="Google Shape;816;p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txBox="1">
            <a:spLocks noGrp="1"/>
          </p:cNvSpPr>
          <p:nvPr>
            <p:ph type="title" idx="4294967295"/>
          </p:nvPr>
        </p:nvSpPr>
        <p:spPr>
          <a:xfrm>
            <a:off x="1097280" y="286604"/>
            <a:ext cx="10058400" cy="132052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Motivation</a:t>
            </a:r>
            <a:endParaRPr/>
          </a:p>
        </p:txBody>
      </p:sp>
      <p:sp>
        <p:nvSpPr>
          <p:cNvPr id="222" name="Google Shape;222;p6"/>
          <p:cNvSpPr txBox="1">
            <a:spLocks noGrp="1"/>
          </p:cNvSpPr>
          <p:nvPr>
            <p:ph type="body" idx="4294967295"/>
          </p:nvPr>
        </p:nvSpPr>
        <p:spPr>
          <a:xfrm>
            <a:off x="1097280" y="1845733"/>
            <a:ext cx="9997440"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dirty="0"/>
              <a:t> Essential tool for </a:t>
            </a:r>
            <a:r>
              <a:rPr lang="en-US" b="1" dirty="0"/>
              <a:t>daily operational organization</a:t>
            </a:r>
            <a:r>
              <a:rPr lang="en-US" dirty="0"/>
              <a:t> of fire services</a:t>
            </a:r>
            <a:endParaRPr dirty="0"/>
          </a:p>
          <a:p>
            <a:pPr marL="91440" lvl="0" indent="-177800" algn="l" rtl="0">
              <a:lnSpc>
                <a:spcPct val="90000"/>
              </a:lnSpc>
              <a:spcBef>
                <a:spcPts val="1400"/>
              </a:spcBef>
              <a:spcAft>
                <a:spcPts val="0"/>
              </a:spcAft>
              <a:buSzPts val="2800"/>
              <a:buFont typeface="Arial"/>
              <a:buChar char="•"/>
            </a:pPr>
            <a:r>
              <a:rPr lang="en-US" dirty="0"/>
              <a:t> Current service of Copernicus EFFIS </a:t>
            </a:r>
            <a:endParaRPr dirty="0"/>
          </a:p>
          <a:p>
            <a:pPr marL="384048" lvl="1" indent="-30479" algn="l" rtl="0">
              <a:lnSpc>
                <a:spcPct val="90000"/>
              </a:lnSpc>
              <a:spcBef>
                <a:spcPts val="400"/>
              </a:spcBef>
              <a:spcAft>
                <a:spcPts val="0"/>
              </a:spcAft>
              <a:buSzPts val="2400"/>
              <a:buNone/>
            </a:pPr>
            <a:endParaRPr dirty="0"/>
          </a:p>
        </p:txBody>
      </p:sp>
      <p:sp>
        <p:nvSpPr>
          <p:cNvPr id="223" name="Google Shape;223;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5</a:t>
            </a:fld>
            <a:endParaRPr/>
          </a:p>
        </p:txBody>
      </p:sp>
      <p:pic>
        <p:nvPicPr>
          <p:cNvPr id="224" name="Google Shape;224;p6"/>
          <p:cNvPicPr preferRelativeResize="0"/>
          <p:nvPr/>
        </p:nvPicPr>
        <p:blipFill rotWithShape="1">
          <a:blip r:embed="rId3">
            <a:alphaModFix/>
          </a:blip>
          <a:srcRect/>
          <a:stretch/>
        </p:blipFill>
        <p:spPr>
          <a:xfrm>
            <a:off x="1200912" y="2874619"/>
            <a:ext cx="9515856" cy="3983381"/>
          </a:xfrm>
          <a:prstGeom prst="rect">
            <a:avLst/>
          </a:prstGeom>
          <a:noFill/>
          <a:ln>
            <a:noFill/>
          </a:ln>
        </p:spPr>
      </p:pic>
      <p:pic>
        <p:nvPicPr>
          <p:cNvPr id="2" name="Picture 2" descr="EGU General Assembly 2023 - Unisense">
            <a:extLst>
              <a:ext uri="{FF2B5EF4-FFF2-40B4-BE49-F238E27FC236}">
                <a16:creationId xmlns:a16="http://schemas.microsoft.com/office/drawing/2014/main" id="{3EC97089-92D1-EBA5-A785-3DAF93A24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66"/>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50</a:t>
            </a:fld>
            <a:endParaRPr/>
          </a:p>
        </p:txBody>
      </p:sp>
      <p:sp>
        <p:nvSpPr>
          <p:cNvPr id="836" name="Google Shape;836;p66"/>
          <p:cNvSpPr txBox="1"/>
          <p:nvPr/>
        </p:nvSpPr>
        <p:spPr>
          <a:xfrm>
            <a:off x="1097280" y="286604"/>
            <a:ext cx="10600944" cy="1320524"/>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3700"/>
              <a:buFont typeface="Arial"/>
              <a:buNone/>
            </a:pPr>
            <a:r>
              <a:rPr lang="en-US" sz="4800" b="0" i="0" u="none" strike="noStrike" cap="none">
                <a:solidFill>
                  <a:schemeClr val="dk1"/>
                </a:solidFill>
                <a:latin typeface="Arial"/>
                <a:ea typeface="Arial"/>
                <a:cs typeface="Arial"/>
                <a:sym typeface="Arial"/>
              </a:rPr>
              <a:t>Publications</a:t>
            </a:r>
            <a:endParaRPr/>
          </a:p>
        </p:txBody>
      </p:sp>
      <p:sp>
        <p:nvSpPr>
          <p:cNvPr id="837" name="Google Shape;837;p66"/>
          <p:cNvSpPr txBox="1"/>
          <p:nvPr/>
        </p:nvSpPr>
        <p:spPr>
          <a:xfrm>
            <a:off x="407009" y="1853870"/>
            <a:ext cx="11564051" cy="44396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A. Apostolakis, S. Girtsou, G. Giannopoulos, N. S. Bartsotas, and C. Kontoes, “Estimating Next Day’s Forest Fire Risk via a Complete Machine Learning Methodology,” Remote Sensing, vol. 14, no. 5, p. 1222, Mar. 2022, doi: 10.3390/rs14051222. ​</a:t>
            </a:r>
            <a:endParaRPr sz="1600" b="0" i="0" u="none" strike="noStrike" cap="none">
              <a:solidFill>
                <a:schemeClr val="dk2"/>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Courier New"/>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S. Girtsou, A. Apostolakis, G. Giannopoulos, and C. Kontoes, “A Machine Learning Methodology for Next Day Wildfire Prediction,” Jul. 2021. doi: 10.1109/igarss47720.2021.9554301. ​</a:t>
            </a:r>
            <a:endParaRPr/>
          </a:p>
          <a:p>
            <a:pPr marL="285750" marR="0" lvl="0" indent="-184150" algn="l" rtl="0">
              <a:lnSpc>
                <a:spcPct val="100000"/>
              </a:lnSpc>
              <a:spcBef>
                <a:spcPts val="0"/>
              </a:spcBef>
              <a:spcAft>
                <a:spcPts val="0"/>
              </a:spcAft>
              <a:buClr>
                <a:srgbClr val="000000"/>
              </a:buClr>
              <a:buSzPts val="1600"/>
              <a:buFont typeface="Courier New"/>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A. Apostolakis, S. Girtsou, C. Kontoes, I. Papoutsis, and M. Tsoutsos, “Implementation of a Random Forest Classifier to Examine Wildfire Predictive Modelling in Greece Using Diachronically Collected Fire Occurrence and Fire Mapping Data,” in MultiMedia Modeling, Springer International Publishing, 2021, pp. 318–329. doi: 10.1007/978-3-030-67835-7_27. </a:t>
            </a:r>
            <a:r>
              <a:rPr lang="en-US" sz="2400" b="0" i="0" u="none" strike="noStrike" cap="none">
                <a:solidFill>
                  <a:schemeClr val="dk2"/>
                </a:solidFill>
                <a:latin typeface="Arial"/>
                <a:ea typeface="Arial"/>
                <a:cs typeface="Arial"/>
                <a:sym typeface="Arial"/>
              </a:rPr>
              <a:t>​</a:t>
            </a:r>
            <a:endParaRPr/>
          </a:p>
          <a:p>
            <a:pPr marL="342900" marR="0" lvl="0" indent="-190500" algn="l" rtl="0">
              <a:lnSpc>
                <a:spcPct val="100000"/>
              </a:lnSpc>
              <a:spcBef>
                <a:spcPts val="0"/>
              </a:spcBef>
              <a:spcAft>
                <a:spcPts val="0"/>
              </a:spcAft>
              <a:buClr>
                <a:srgbClr val="000000"/>
              </a:buClr>
              <a:buSzPts val="2400"/>
              <a:buFont typeface="Courier New"/>
              <a:buNone/>
            </a:pPr>
            <a:endParaRPr sz="24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A. Apostolakis, “Next Day Forest Fire Risk Prediction in Greece Using Machine Learning,” SafeGreece 2021. ​</a:t>
            </a:r>
            <a:endParaRPr/>
          </a:p>
          <a:p>
            <a:pPr marL="285750" marR="0" lvl="0" indent="-184150" algn="l" rtl="0">
              <a:lnSpc>
                <a:spcPct val="100000"/>
              </a:lnSpc>
              <a:spcBef>
                <a:spcPts val="0"/>
              </a:spcBef>
              <a:spcAft>
                <a:spcPts val="0"/>
              </a:spcAft>
              <a:buClr>
                <a:srgbClr val="000000"/>
              </a:buClr>
              <a:buSzPts val="1600"/>
              <a:buFont typeface="Courier New"/>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CEST 2021 conference, oral presentation: “Daily Forest Fire Prediction modeling and Forest Fire Information System (FFIS)”</a:t>
            </a:r>
            <a:endParaRPr/>
          </a:p>
          <a:p>
            <a:pPr marL="285750" marR="0" lvl="0" indent="-184150" algn="l" rtl="0">
              <a:lnSpc>
                <a:spcPct val="100000"/>
              </a:lnSpc>
              <a:spcBef>
                <a:spcPts val="0"/>
              </a:spcBef>
              <a:spcAft>
                <a:spcPts val="0"/>
              </a:spcAft>
              <a:buClr>
                <a:srgbClr val="000000"/>
              </a:buClr>
              <a:buSzPts val="1600"/>
              <a:buFont typeface="Courier New"/>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Courier New"/>
              <a:buChar char="o"/>
            </a:pPr>
            <a:r>
              <a:rPr lang="en-US" sz="1600" b="0" i="0" u="none" strike="noStrike" cap="none">
                <a:solidFill>
                  <a:schemeClr val="dk2"/>
                </a:solidFill>
                <a:latin typeface="Arial"/>
                <a:ea typeface="Arial"/>
                <a:cs typeface="Arial"/>
                <a:sym typeface="Arial"/>
              </a:rPr>
              <a:t>Συγγραφή κεφαλαίου στην Επιτροπή Έρευνας της Ανθεκτικότητας των Ελληνικών Δασικών Οικοσυστημάτων (Ε.Α.Δ.Ο.)</a:t>
            </a:r>
            <a:endParaRPr sz="16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40F084CA-4588-5BA6-B646-DA312E842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31"/>
          <p:cNvSpPr txBox="1">
            <a:spLocks noGrp="1"/>
          </p:cNvSpPr>
          <p:nvPr>
            <p:ph type="title" idx="4294967295"/>
          </p:nvPr>
        </p:nvSpPr>
        <p:spPr>
          <a:xfrm>
            <a:off x="1381059" y="662962"/>
            <a:ext cx="1740513" cy="132052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800"/>
              <a:buFont typeface="Calibri"/>
              <a:buNone/>
            </a:pPr>
            <a:r>
              <a:rPr lang="en-US" sz="4800" dirty="0"/>
              <a:t>Team</a:t>
            </a:r>
            <a:endParaRPr dirty="0"/>
          </a:p>
        </p:txBody>
      </p:sp>
      <p:sp>
        <p:nvSpPr>
          <p:cNvPr id="843" name="Google Shape;843;p31"/>
          <p:cNvSpPr txBox="1">
            <a:spLocks noGrp="1"/>
          </p:cNvSpPr>
          <p:nvPr>
            <p:ph type="body" idx="4294967295"/>
          </p:nvPr>
        </p:nvSpPr>
        <p:spPr>
          <a:xfrm>
            <a:off x="1097280" y="1845733"/>
            <a:ext cx="5742432" cy="4571395"/>
          </a:xfrm>
          <a:prstGeom prst="rect">
            <a:avLst/>
          </a:prstGeom>
          <a:noFill/>
          <a:ln>
            <a:noFill/>
          </a:ln>
        </p:spPr>
        <p:txBody>
          <a:bodyPr spcFirstLastPara="1" wrap="square" lIns="0" tIns="45700" rIns="0" bIns="45700" anchor="t" anchorCtr="0">
            <a:normAutofit/>
          </a:bodyPr>
          <a:lstStyle/>
          <a:p>
            <a:pPr marL="383540" lvl="1" indent="-182880" algn="l" rtl="0">
              <a:lnSpc>
                <a:spcPct val="90000"/>
              </a:lnSpc>
              <a:spcBef>
                <a:spcPts val="400"/>
              </a:spcBef>
              <a:spcAft>
                <a:spcPts val="0"/>
              </a:spcAft>
              <a:buSzPts val="2400"/>
              <a:buChar char="◦"/>
            </a:pPr>
            <a:endParaRPr lang="el-GR" dirty="0"/>
          </a:p>
          <a:p>
            <a:pPr marL="200660" lvl="1" indent="0">
              <a:lnSpc>
                <a:spcPct val="90000"/>
              </a:lnSpc>
              <a:spcBef>
                <a:spcPts val="400"/>
              </a:spcBef>
              <a:buSzPts val="2400"/>
              <a:buNone/>
            </a:pPr>
            <a:r>
              <a:rPr lang="en-US" dirty="0"/>
              <a:t>Stella </a:t>
            </a:r>
            <a:r>
              <a:rPr lang="en-US" dirty="0" err="1"/>
              <a:t>Girtsou</a:t>
            </a:r>
            <a:endParaRPr lang="en-US" dirty="0"/>
          </a:p>
          <a:p>
            <a:pPr marL="200660" lvl="1" indent="0" algn="l" rtl="0">
              <a:lnSpc>
                <a:spcPct val="90000"/>
              </a:lnSpc>
              <a:spcBef>
                <a:spcPts val="400"/>
              </a:spcBef>
              <a:spcAft>
                <a:spcPts val="0"/>
              </a:spcAft>
              <a:buSzPts val="2400"/>
              <a:buNone/>
            </a:pPr>
            <a:r>
              <a:rPr lang="en-US" dirty="0"/>
              <a:t>Alexis </a:t>
            </a:r>
            <a:r>
              <a:rPr lang="en-US" dirty="0" err="1"/>
              <a:t>Apostolakis</a:t>
            </a:r>
            <a:endParaRPr dirty="0"/>
          </a:p>
          <a:p>
            <a:pPr marL="200660" lvl="1" indent="0" algn="l" rtl="0">
              <a:lnSpc>
                <a:spcPct val="90000"/>
              </a:lnSpc>
              <a:spcBef>
                <a:spcPts val="600"/>
              </a:spcBef>
              <a:spcAft>
                <a:spcPts val="0"/>
              </a:spcAft>
              <a:buSzPts val="2400"/>
              <a:buNone/>
            </a:pPr>
            <a:r>
              <a:rPr lang="en-US" dirty="0" err="1"/>
              <a:t>Giorgos</a:t>
            </a:r>
            <a:r>
              <a:rPr lang="en-US" dirty="0"/>
              <a:t> Giannopoulos</a:t>
            </a:r>
            <a:endParaRPr dirty="0"/>
          </a:p>
          <a:p>
            <a:pPr marL="200660" lvl="1" indent="0" algn="l" rtl="0">
              <a:lnSpc>
                <a:spcPct val="90000"/>
              </a:lnSpc>
              <a:spcBef>
                <a:spcPts val="600"/>
              </a:spcBef>
              <a:spcAft>
                <a:spcPts val="0"/>
              </a:spcAft>
              <a:buSzPts val="2400"/>
              <a:buNone/>
            </a:pPr>
            <a:r>
              <a:rPr lang="en-US" dirty="0" err="1"/>
              <a:t>Charalampos</a:t>
            </a:r>
            <a:r>
              <a:rPr lang="en-US" dirty="0"/>
              <a:t> </a:t>
            </a:r>
            <a:r>
              <a:rPr lang="en-US" dirty="0" err="1"/>
              <a:t>Kontoes</a:t>
            </a:r>
            <a:endParaRPr b="1" i="1" dirty="0"/>
          </a:p>
        </p:txBody>
      </p:sp>
      <p:sp>
        <p:nvSpPr>
          <p:cNvPr id="844" name="Google Shape;844;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US"/>
              <a:t>51</a:t>
            </a:fld>
            <a:endParaRPr/>
          </a:p>
        </p:txBody>
      </p:sp>
      <p:pic>
        <p:nvPicPr>
          <p:cNvPr id="2" name="Picture 2" descr="EGU General Assembly 2023 - Unisense">
            <a:extLst>
              <a:ext uri="{FF2B5EF4-FFF2-40B4-BE49-F238E27FC236}">
                <a16:creationId xmlns:a16="http://schemas.microsoft.com/office/drawing/2014/main" id="{01AD666D-B816-37F8-4ECD-253991252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C049D6E-A961-D2E1-BC22-B6DA3470A195}"/>
              </a:ext>
            </a:extLst>
          </p:cNvPr>
          <p:cNvGrpSpPr/>
          <p:nvPr/>
        </p:nvGrpSpPr>
        <p:grpSpPr>
          <a:xfrm>
            <a:off x="5730494" y="6148147"/>
            <a:ext cx="6461506" cy="609673"/>
            <a:chOff x="5730494" y="6148147"/>
            <a:chExt cx="6461506" cy="609673"/>
          </a:xfrm>
        </p:grpSpPr>
        <p:pic>
          <p:nvPicPr>
            <p:cNvPr id="4" name="Picture 2" descr="https://lh4.googleusercontent.com/1FcLtB0SjtTiF1qr50tkZhuj0-TK4FK70VtdknchnGqvNGxsZw1ueni4ZPEPwqJdEia93ACt5XwcToQs9DMkikfiowiYUiZF3lNqMTziYr71YiwtCma6QlLjg-WfvnEcPDJn2KobReapdztmGVCtOY0ChWjvTspzKkrbjEX6urxm5saiftGYdjkw09F0K88">
              <a:extLst>
                <a:ext uri="{FF2B5EF4-FFF2-40B4-BE49-F238E27FC236}">
                  <a16:creationId xmlns:a16="http://schemas.microsoft.com/office/drawing/2014/main" id="{711B33B4-4FDD-4363-7A01-2B36CA4611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1420"/>
            <a:stretch/>
          </p:blipFill>
          <p:spPr bwMode="auto">
            <a:xfrm>
              <a:off x="5730494" y="6148147"/>
              <a:ext cx="2035819" cy="58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GU General Assembly 2023 - Unisense">
              <a:extLst>
                <a:ext uri="{FF2B5EF4-FFF2-40B4-BE49-F238E27FC236}">
                  <a16:creationId xmlns:a16="http://schemas.microsoft.com/office/drawing/2014/main" id="{60EEAD63-4ED9-63D5-C640-17F6C130D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796" y="6148147"/>
              <a:ext cx="1055204" cy="609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595BA22-FF54-62D4-7D65-803BEECBA234}"/>
                </a:ext>
              </a:extLst>
            </p:cNvPr>
            <p:cNvPicPr>
              <a:picLocks noChangeAspect="1"/>
            </p:cNvPicPr>
            <p:nvPr/>
          </p:nvPicPr>
          <p:blipFill>
            <a:blip r:embed="rId5">
              <a:extLst>
                <a:ext uri="{28A0092B-C50C-407E-A947-70E740481C1C}">
                  <a14:useLocalDpi xmlns:a14="http://schemas.microsoft.com/office/drawing/2010/main" val="0"/>
                </a:ext>
              </a:extLst>
            </a:blip>
            <a:srcRect l="5028" t="6876" r="4022" b="12892"/>
            <a:stretch>
              <a:fillRect/>
            </a:stretch>
          </p:blipFill>
          <p:spPr bwMode="auto">
            <a:xfrm>
              <a:off x="8660213" y="6215443"/>
              <a:ext cx="897904" cy="463358"/>
            </a:xfrm>
            <a:prstGeom prst="rect">
              <a:avLst/>
            </a:prstGeom>
            <a:noFill/>
            <a:ln>
              <a:noFill/>
            </a:ln>
            <a:effectLst/>
          </p:spPr>
        </p:pic>
        <p:pic>
          <p:nvPicPr>
            <p:cNvPr id="7" name="Picture 6">
              <a:extLst>
                <a:ext uri="{FF2B5EF4-FFF2-40B4-BE49-F238E27FC236}">
                  <a16:creationId xmlns:a16="http://schemas.microsoft.com/office/drawing/2014/main" id="{98958E02-15D2-8609-B31B-79DCF94155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4181" y="6215443"/>
              <a:ext cx="597554" cy="512055"/>
            </a:xfrm>
            <a:prstGeom prst="rect">
              <a:avLst/>
            </a:prstGeom>
            <a:noFill/>
            <a:ln>
              <a:noFill/>
            </a:ln>
            <a:effectLst/>
          </p:spPr>
        </p:pic>
        <p:pic>
          <p:nvPicPr>
            <p:cNvPr id="8" name="Picture 7">
              <a:extLst>
                <a:ext uri="{FF2B5EF4-FFF2-40B4-BE49-F238E27FC236}">
                  <a16:creationId xmlns:a16="http://schemas.microsoft.com/office/drawing/2014/main" id="{C104942A-8592-D255-CD8C-5C77DB9EB8E1}"/>
                </a:ext>
              </a:extLst>
            </p:cNvPr>
            <p:cNvPicPr>
              <a:picLocks noChangeAspect="1"/>
            </p:cNvPicPr>
            <p:nvPr/>
          </p:nvPicPr>
          <p:blipFill>
            <a:blip r:embed="rId7" cstate="print">
              <a:extLst>
                <a:ext uri="{28A0092B-C50C-407E-A947-70E740481C1C}">
                  <a14:useLocalDpi xmlns:a14="http://schemas.microsoft.com/office/drawing/2010/main" val="0"/>
                </a:ext>
              </a:extLst>
            </a:blip>
            <a:srcRect l="569" r="569"/>
            <a:stretch>
              <a:fillRect/>
            </a:stretch>
          </p:blipFill>
          <p:spPr bwMode="auto">
            <a:xfrm>
              <a:off x="9562260" y="6254878"/>
              <a:ext cx="845198" cy="367563"/>
            </a:xfrm>
            <a:prstGeom prst="rect">
              <a:avLst/>
            </a:prstGeom>
            <a:noFill/>
            <a:ln>
              <a:noFill/>
            </a:ln>
            <a:effectLst/>
          </p:spPr>
        </p:pic>
        <p:pic>
          <p:nvPicPr>
            <p:cNvPr id="9" name="Picture 8">
              <a:extLst>
                <a:ext uri="{FF2B5EF4-FFF2-40B4-BE49-F238E27FC236}">
                  <a16:creationId xmlns:a16="http://schemas.microsoft.com/office/drawing/2014/main" id="{3F2FFC51-B7C6-3A52-0F8F-5925BE5347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84042" y="6244050"/>
              <a:ext cx="597555" cy="415446"/>
            </a:xfrm>
            <a:prstGeom prst="rect">
              <a:avLst/>
            </a:prstGeom>
            <a:noFill/>
            <a:ln>
              <a:noFill/>
            </a:ln>
            <a:effectLst/>
          </p:spPr>
        </p:pic>
      </p:grpSp>
      <p:sp>
        <p:nvSpPr>
          <p:cNvPr id="10" name="TextBox 9">
            <a:extLst>
              <a:ext uri="{FF2B5EF4-FFF2-40B4-BE49-F238E27FC236}">
                <a16:creationId xmlns:a16="http://schemas.microsoft.com/office/drawing/2014/main" id="{7E61FE07-C339-77D1-A2AE-0957D23A846B}"/>
              </a:ext>
            </a:extLst>
          </p:cNvPr>
          <p:cNvSpPr txBox="1"/>
          <p:nvPr/>
        </p:nvSpPr>
        <p:spPr>
          <a:xfrm>
            <a:off x="0" y="6405904"/>
            <a:ext cx="4220755" cy="32316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EGU23 Vienna, Austria 27/04/2023</a:t>
            </a:r>
          </a:p>
        </p:txBody>
      </p:sp>
      <p:pic>
        <p:nvPicPr>
          <p:cNvPr id="12" name="Picture 11" descr="Qr code&#10;&#10;Description automatically generated">
            <a:extLst>
              <a:ext uri="{FF2B5EF4-FFF2-40B4-BE49-F238E27FC236}">
                <a16:creationId xmlns:a16="http://schemas.microsoft.com/office/drawing/2014/main" id="{1C17EDBE-3810-927D-CD7B-4B030C1DB2A7}"/>
              </a:ext>
            </a:extLst>
          </p:cNvPr>
          <p:cNvPicPr>
            <a:picLocks noChangeAspect="1"/>
          </p:cNvPicPr>
          <p:nvPr/>
        </p:nvPicPr>
        <p:blipFill>
          <a:blip r:embed="rId9"/>
          <a:stretch>
            <a:fillRect/>
          </a:stretch>
        </p:blipFill>
        <p:spPr>
          <a:xfrm>
            <a:off x="8067176" y="2231226"/>
            <a:ext cx="2083977" cy="208397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4"/>
          <p:cNvPicPr preferRelativeResize="0"/>
          <p:nvPr/>
        </p:nvPicPr>
        <p:blipFill rotWithShape="1">
          <a:blip r:embed="rId3">
            <a:alphaModFix/>
          </a:blip>
          <a:srcRect/>
          <a:stretch/>
        </p:blipFill>
        <p:spPr>
          <a:xfrm>
            <a:off x="2349394" y="4810532"/>
            <a:ext cx="952500" cy="952500"/>
          </a:xfrm>
          <a:prstGeom prst="rect">
            <a:avLst/>
          </a:prstGeom>
          <a:noFill/>
          <a:ln>
            <a:noFill/>
          </a:ln>
        </p:spPr>
      </p:pic>
      <p:sp>
        <p:nvSpPr>
          <p:cNvPr id="230" name="Google Shape;230;p34"/>
          <p:cNvSpPr/>
          <p:nvPr/>
        </p:nvSpPr>
        <p:spPr>
          <a:xfrm>
            <a:off x="7792500" y="1849988"/>
            <a:ext cx="4187250" cy="4587450"/>
          </a:xfrm>
          <a:prstGeom prst="roundRect">
            <a:avLst>
              <a:gd name="adj" fmla="val 16667"/>
            </a:avLst>
          </a:prstGeom>
          <a:noFill/>
          <a:ln w="25400" cap="flat" cmpd="sng">
            <a:solidFill>
              <a:srgbClr val="0076BA"/>
            </a:solidFill>
            <a:prstDash val="dash"/>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34"/>
          <p:cNvSpPr/>
          <p:nvPr/>
        </p:nvSpPr>
        <p:spPr>
          <a:xfrm>
            <a:off x="518463" y="1961588"/>
            <a:ext cx="6958050" cy="4475850"/>
          </a:xfrm>
          <a:prstGeom prst="roundRect">
            <a:avLst>
              <a:gd name="adj" fmla="val 16667"/>
            </a:avLst>
          </a:prstGeom>
          <a:noFill/>
          <a:ln w="25400" cap="flat" cmpd="sng">
            <a:solidFill>
              <a:srgbClr val="0076BA"/>
            </a:solidFill>
            <a:prstDash val="dash"/>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32" name="Google Shape;232;p34"/>
          <p:cNvPicPr preferRelativeResize="0"/>
          <p:nvPr/>
        </p:nvPicPr>
        <p:blipFill rotWithShape="1">
          <a:blip r:embed="rId4">
            <a:alphaModFix/>
          </a:blip>
          <a:srcRect/>
          <a:stretch/>
        </p:blipFill>
        <p:spPr>
          <a:xfrm>
            <a:off x="1575925" y="2872082"/>
            <a:ext cx="2262600" cy="1449300"/>
          </a:xfrm>
          <a:prstGeom prst="roundRect">
            <a:avLst>
              <a:gd name="adj" fmla="val 16667"/>
            </a:avLst>
          </a:prstGeom>
          <a:noFill/>
          <a:ln>
            <a:noFill/>
          </a:ln>
        </p:spPr>
      </p:pic>
      <p:sp>
        <p:nvSpPr>
          <p:cNvPr id="233" name="Google Shape;233;p34"/>
          <p:cNvSpPr/>
          <p:nvPr/>
        </p:nvSpPr>
        <p:spPr>
          <a:xfrm>
            <a:off x="959925" y="2387257"/>
            <a:ext cx="3412650" cy="445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Ground Morphology: Elevation, Slope, Curvuture</a:t>
            </a:r>
            <a:endParaRPr sz="500" b="1" i="0" u="none" strike="noStrike" cap="none">
              <a:solidFill>
                <a:schemeClr val="dk1"/>
              </a:solidFill>
              <a:latin typeface="Arial"/>
              <a:ea typeface="Arial"/>
              <a:cs typeface="Arial"/>
              <a:sym typeface="Arial"/>
            </a:endParaRPr>
          </a:p>
        </p:txBody>
      </p:sp>
      <p:pic>
        <p:nvPicPr>
          <p:cNvPr id="234" name="Google Shape;234;p34"/>
          <p:cNvPicPr preferRelativeResize="0"/>
          <p:nvPr/>
        </p:nvPicPr>
        <p:blipFill rotWithShape="1">
          <a:blip r:embed="rId5">
            <a:alphaModFix/>
          </a:blip>
          <a:srcRect/>
          <a:stretch/>
        </p:blipFill>
        <p:spPr>
          <a:xfrm>
            <a:off x="9768338" y="4918350"/>
            <a:ext cx="2066700" cy="1193850"/>
          </a:xfrm>
          <a:prstGeom prst="roundRect">
            <a:avLst>
              <a:gd name="adj" fmla="val 16667"/>
            </a:avLst>
          </a:prstGeom>
          <a:noFill/>
          <a:ln>
            <a:noFill/>
          </a:ln>
        </p:spPr>
      </p:pic>
      <p:sp>
        <p:nvSpPr>
          <p:cNvPr id="235" name="Google Shape;235;p34"/>
          <p:cNvSpPr/>
          <p:nvPr/>
        </p:nvSpPr>
        <p:spPr>
          <a:xfrm>
            <a:off x="8005233" y="4321390"/>
            <a:ext cx="2188650" cy="10477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Meteorology / Weather forecast: Temperature, Wind, Precipitation, Humidity</a:t>
            </a:r>
            <a:endParaRPr sz="1000" b="1" i="0" u="none" strike="noStrike" cap="none">
              <a:solidFill>
                <a:schemeClr val="dk1"/>
              </a:solidFill>
              <a:latin typeface="Helvetica Neue"/>
              <a:ea typeface="Helvetica Neue"/>
              <a:cs typeface="Helvetica Neue"/>
              <a:sym typeface="Helvetica Neue"/>
            </a:endParaRPr>
          </a:p>
        </p:txBody>
      </p:sp>
      <p:sp>
        <p:nvSpPr>
          <p:cNvPr id="236" name="Google Shape;236;p34"/>
          <p:cNvSpPr/>
          <p:nvPr/>
        </p:nvSpPr>
        <p:spPr>
          <a:xfrm>
            <a:off x="748100" y="4449713"/>
            <a:ext cx="3985650" cy="18372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Location Related: </a:t>
            </a:r>
            <a:r>
              <a:rPr lang="en-US" sz="1300" b="0" i="0" u="none" strike="noStrike" cap="none">
                <a:solidFill>
                  <a:schemeClr val="dk1"/>
                </a:solidFill>
                <a:latin typeface="Helvetica Neue"/>
                <a:ea typeface="Helvetica Neue"/>
                <a:cs typeface="Helvetica Neue"/>
                <a:sym typeface="Helvetica Neue"/>
              </a:rPr>
              <a:t>Distance from roads, urban environment, power grids, machinery, rivers</a:t>
            </a:r>
            <a:endParaRPr sz="1500" b="0" i="0" u="none" strike="noStrike" cap="none">
              <a:solidFill>
                <a:schemeClr val="dk1"/>
              </a:solidFill>
              <a:latin typeface="Helvetica Neue"/>
              <a:ea typeface="Helvetica Neue"/>
              <a:cs typeface="Helvetica Neue"/>
              <a:sym typeface="Helvetica Neue"/>
            </a:endParaRPr>
          </a:p>
        </p:txBody>
      </p:sp>
      <p:sp>
        <p:nvSpPr>
          <p:cNvPr id="237" name="Google Shape;237;p34"/>
          <p:cNvSpPr/>
          <p:nvPr/>
        </p:nvSpPr>
        <p:spPr>
          <a:xfrm>
            <a:off x="1972178" y="871540"/>
            <a:ext cx="8943247"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The Fire Drivers usually adopted in literature that form the input features for the modeling</a:t>
            </a:r>
            <a:endParaRPr sz="1400" b="0" i="0" u="none" strike="noStrike" cap="none">
              <a:solidFill>
                <a:schemeClr val="dk1"/>
              </a:solidFill>
              <a:latin typeface="Arial"/>
              <a:ea typeface="Arial"/>
              <a:cs typeface="Arial"/>
              <a:sym typeface="Arial"/>
            </a:endParaRPr>
          </a:p>
        </p:txBody>
      </p:sp>
      <p:sp>
        <p:nvSpPr>
          <p:cNvPr id="238" name="Google Shape;238;p34"/>
          <p:cNvSpPr/>
          <p:nvPr/>
        </p:nvSpPr>
        <p:spPr>
          <a:xfrm>
            <a:off x="3227463" y="1434213"/>
            <a:ext cx="1590600" cy="879000"/>
          </a:xfrm>
          <a:prstGeom prst="roundRect">
            <a:avLst>
              <a:gd name="adj" fmla="val 16667"/>
            </a:avLst>
          </a:prstGeom>
          <a:solidFill>
            <a:schemeClr val="dk1"/>
          </a:solidFill>
          <a:ln w="25400" cap="flat" cmpd="sng">
            <a:solidFill>
              <a:srgbClr val="0076B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Helvetica Neue"/>
                <a:ea typeface="Helvetica Neue"/>
                <a:cs typeface="Helvetica Neue"/>
                <a:sym typeface="Helvetica Neue"/>
              </a:rPr>
              <a:t>Static or slow change</a:t>
            </a:r>
            <a:endParaRPr sz="1400" b="0" i="0" u="none" strike="noStrike" cap="none">
              <a:solidFill>
                <a:srgbClr val="000000"/>
              </a:solidFill>
              <a:latin typeface="Arial"/>
              <a:ea typeface="Arial"/>
              <a:cs typeface="Arial"/>
              <a:sym typeface="Arial"/>
            </a:endParaRPr>
          </a:p>
        </p:txBody>
      </p:sp>
      <p:grpSp>
        <p:nvGrpSpPr>
          <p:cNvPr id="239" name="Google Shape;239;p34"/>
          <p:cNvGrpSpPr/>
          <p:nvPr/>
        </p:nvGrpSpPr>
        <p:grpSpPr>
          <a:xfrm>
            <a:off x="4330213" y="2363856"/>
            <a:ext cx="2825100" cy="1807506"/>
            <a:chOff x="7144900" y="4980013"/>
            <a:chExt cx="5650200" cy="3615012"/>
          </a:xfrm>
        </p:grpSpPr>
        <p:pic>
          <p:nvPicPr>
            <p:cNvPr id="240" name="Google Shape;240;p34" descr="zxzxc zxczxczc"/>
            <p:cNvPicPr preferRelativeResize="0"/>
            <p:nvPr/>
          </p:nvPicPr>
          <p:blipFill rotWithShape="1">
            <a:blip r:embed="rId6">
              <a:alphaModFix/>
            </a:blip>
            <a:srcRect/>
            <a:stretch/>
          </p:blipFill>
          <p:spPr>
            <a:xfrm>
              <a:off x="7144900" y="5918425"/>
              <a:ext cx="5650200" cy="2676600"/>
            </a:xfrm>
            <a:prstGeom prst="roundRect">
              <a:avLst>
                <a:gd name="adj" fmla="val 16667"/>
              </a:avLst>
            </a:prstGeom>
            <a:noFill/>
            <a:ln>
              <a:noFill/>
            </a:ln>
          </p:spPr>
        </p:pic>
        <p:sp>
          <p:nvSpPr>
            <p:cNvPr id="241" name="Google Shape;241;p34"/>
            <p:cNvSpPr txBox="1"/>
            <p:nvPr/>
          </p:nvSpPr>
          <p:spPr>
            <a:xfrm>
              <a:off x="9095126" y="4980013"/>
              <a:ext cx="2121600" cy="9848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Land Use - Land Cover</a:t>
              </a:r>
              <a:endParaRPr sz="1300" b="1" i="0" u="none" strike="noStrike" cap="none">
                <a:solidFill>
                  <a:schemeClr val="dk1"/>
                </a:solidFill>
                <a:latin typeface="Helvetica Neue"/>
                <a:ea typeface="Helvetica Neue"/>
                <a:cs typeface="Helvetica Neue"/>
                <a:sym typeface="Helvetica Neue"/>
              </a:endParaRPr>
            </a:p>
          </p:txBody>
        </p:sp>
      </p:grpSp>
      <p:pic>
        <p:nvPicPr>
          <p:cNvPr id="242" name="Google Shape;242;p34"/>
          <p:cNvPicPr preferRelativeResize="0"/>
          <p:nvPr/>
        </p:nvPicPr>
        <p:blipFill rotWithShape="1">
          <a:blip r:embed="rId7">
            <a:alphaModFix/>
          </a:blip>
          <a:srcRect/>
          <a:stretch/>
        </p:blipFill>
        <p:spPr>
          <a:xfrm>
            <a:off x="3287707" y="5014082"/>
            <a:ext cx="1071563" cy="1071563"/>
          </a:xfrm>
          <a:prstGeom prst="rect">
            <a:avLst/>
          </a:prstGeom>
          <a:noFill/>
          <a:ln>
            <a:noFill/>
          </a:ln>
        </p:spPr>
      </p:pic>
      <p:pic>
        <p:nvPicPr>
          <p:cNvPr id="243" name="Google Shape;243;p34"/>
          <p:cNvPicPr preferRelativeResize="0"/>
          <p:nvPr/>
        </p:nvPicPr>
        <p:blipFill rotWithShape="1">
          <a:blip r:embed="rId8">
            <a:alphaModFix/>
          </a:blip>
          <a:srcRect/>
          <a:stretch/>
        </p:blipFill>
        <p:spPr>
          <a:xfrm>
            <a:off x="1038963" y="5331874"/>
            <a:ext cx="1210313" cy="726188"/>
          </a:xfrm>
          <a:prstGeom prst="rect">
            <a:avLst/>
          </a:prstGeom>
          <a:noFill/>
          <a:ln>
            <a:noFill/>
          </a:ln>
        </p:spPr>
      </p:pic>
      <p:pic>
        <p:nvPicPr>
          <p:cNvPr id="244" name="Google Shape;244;p34"/>
          <p:cNvPicPr preferRelativeResize="0"/>
          <p:nvPr/>
        </p:nvPicPr>
        <p:blipFill rotWithShape="1">
          <a:blip r:embed="rId9">
            <a:alphaModFix/>
          </a:blip>
          <a:srcRect/>
          <a:stretch/>
        </p:blipFill>
        <p:spPr>
          <a:xfrm>
            <a:off x="2535169" y="5648732"/>
            <a:ext cx="638175" cy="638175"/>
          </a:xfrm>
          <a:prstGeom prst="rect">
            <a:avLst/>
          </a:prstGeom>
          <a:noFill/>
          <a:ln>
            <a:noFill/>
          </a:ln>
        </p:spPr>
      </p:pic>
      <p:sp>
        <p:nvSpPr>
          <p:cNvPr id="245" name="Google Shape;245;p34"/>
          <p:cNvSpPr/>
          <p:nvPr/>
        </p:nvSpPr>
        <p:spPr>
          <a:xfrm>
            <a:off x="9205794" y="1434213"/>
            <a:ext cx="1159050" cy="879000"/>
          </a:xfrm>
          <a:prstGeom prst="roundRect">
            <a:avLst>
              <a:gd name="adj" fmla="val 16667"/>
            </a:avLst>
          </a:prstGeom>
          <a:solidFill>
            <a:schemeClr val="dk1"/>
          </a:solidFill>
          <a:ln w="25400" cap="flat" cmpd="sng">
            <a:solidFill>
              <a:srgbClr val="0076B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Helvetica Neue"/>
                <a:ea typeface="Helvetica Neue"/>
                <a:cs typeface="Helvetica Neue"/>
                <a:sym typeface="Helvetica Neue"/>
              </a:rPr>
              <a:t>Dynamic</a:t>
            </a:r>
            <a:endParaRPr sz="1400" b="0" i="0" u="none" strike="noStrike" cap="none">
              <a:solidFill>
                <a:srgbClr val="000000"/>
              </a:solidFill>
              <a:latin typeface="Arial"/>
              <a:ea typeface="Arial"/>
              <a:cs typeface="Arial"/>
              <a:sym typeface="Arial"/>
            </a:endParaRPr>
          </a:p>
        </p:txBody>
      </p:sp>
      <p:pic>
        <p:nvPicPr>
          <p:cNvPr id="246" name="Google Shape;246;p34"/>
          <p:cNvPicPr preferRelativeResize="0"/>
          <p:nvPr/>
        </p:nvPicPr>
        <p:blipFill rotWithShape="1">
          <a:blip r:embed="rId10">
            <a:alphaModFix/>
          </a:blip>
          <a:srcRect/>
          <a:stretch/>
        </p:blipFill>
        <p:spPr>
          <a:xfrm>
            <a:off x="9768338" y="2770163"/>
            <a:ext cx="2066700" cy="1500750"/>
          </a:xfrm>
          <a:prstGeom prst="roundRect">
            <a:avLst>
              <a:gd name="adj" fmla="val 16667"/>
            </a:avLst>
          </a:prstGeom>
          <a:noFill/>
          <a:ln>
            <a:noFill/>
          </a:ln>
        </p:spPr>
      </p:pic>
      <p:sp>
        <p:nvSpPr>
          <p:cNvPr id="247" name="Google Shape;247;p34"/>
          <p:cNvSpPr/>
          <p:nvPr/>
        </p:nvSpPr>
        <p:spPr>
          <a:xfrm>
            <a:off x="7991325" y="2387263"/>
            <a:ext cx="1991850" cy="1211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50" b="1" i="0" u="none" strike="noStrike" cap="none">
                <a:solidFill>
                  <a:schemeClr val="dk1"/>
                </a:solidFill>
                <a:latin typeface="Helvetica Neue"/>
                <a:ea typeface="Helvetica Neue"/>
                <a:cs typeface="Helvetica Neue"/>
                <a:sym typeface="Helvetica Neue"/>
              </a:rPr>
              <a:t>Satellite : </a:t>
            </a:r>
            <a:endParaRPr sz="145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50" b="1" i="0" u="none" strike="noStrike" cap="none">
                <a:solidFill>
                  <a:schemeClr val="dk1"/>
                </a:solidFill>
                <a:latin typeface="Helvetica Neue"/>
                <a:ea typeface="Helvetica Neue"/>
                <a:cs typeface="Helvetica Neue"/>
                <a:sym typeface="Helvetica Neue"/>
              </a:rPr>
              <a:t>Vegetation indices </a:t>
            </a:r>
            <a:endParaRPr sz="145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50" b="1" i="0" u="none" strike="noStrike" cap="none">
                <a:solidFill>
                  <a:schemeClr val="dk1"/>
                </a:solidFill>
                <a:latin typeface="Helvetica Neue"/>
                <a:ea typeface="Helvetica Neue"/>
                <a:cs typeface="Helvetica Neue"/>
                <a:sym typeface="Helvetica Neue"/>
              </a:rPr>
              <a:t>Surface temperature</a:t>
            </a:r>
            <a:endParaRPr sz="145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50" b="1" i="0" u="none" strike="noStrike" cap="none">
                <a:solidFill>
                  <a:schemeClr val="dk1"/>
                </a:solidFill>
                <a:latin typeface="Helvetica Neue"/>
                <a:ea typeface="Helvetica Neue"/>
                <a:cs typeface="Helvetica Neue"/>
                <a:sym typeface="Helvetica Neue"/>
              </a:rPr>
              <a:t>Soil moisture</a:t>
            </a:r>
            <a:endParaRPr sz="1450" b="1" i="0" u="none" strike="noStrike" cap="none">
              <a:solidFill>
                <a:schemeClr val="dk1"/>
              </a:solidFill>
              <a:latin typeface="Helvetica Neue"/>
              <a:ea typeface="Helvetica Neue"/>
              <a:cs typeface="Helvetica Neue"/>
              <a:sym typeface="Helvetica Neue"/>
            </a:endParaRPr>
          </a:p>
        </p:txBody>
      </p:sp>
      <p:pic>
        <p:nvPicPr>
          <p:cNvPr id="248" name="Google Shape;248;p34"/>
          <p:cNvPicPr preferRelativeResize="0"/>
          <p:nvPr/>
        </p:nvPicPr>
        <p:blipFill rotWithShape="1">
          <a:blip r:embed="rId11">
            <a:alphaModFix/>
          </a:blip>
          <a:srcRect/>
          <a:stretch/>
        </p:blipFill>
        <p:spPr>
          <a:xfrm>
            <a:off x="5000525" y="4982825"/>
            <a:ext cx="1947600" cy="1252650"/>
          </a:xfrm>
          <a:prstGeom prst="roundRect">
            <a:avLst>
              <a:gd name="adj" fmla="val 16667"/>
            </a:avLst>
          </a:prstGeom>
          <a:noFill/>
          <a:ln>
            <a:noFill/>
          </a:ln>
        </p:spPr>
      </p:pic>
      <p:sp>
        <p:nvSpPr>
          <p:cNvPr id="249" name="Google Shape;249;p34"/>
          <p:cNvSpPr txBox="1"/>
          <p:nvPr/>
        </p:nvSpPr>
        <p:spPr>
          <a:xfrm>
            <a:off x="4892719" y="4321388"/>
            <a:ext cx="2309250" cy="49242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Climate: statistics of weather parameters</a:t>
            </a:r>
            <a:endParaRPr sz="1300" b="1" i="0" u="none" strike="noStrike" cap="none">
              <a:solidFill>
                <a:schemeClr val="dk1"/>
              </a:solidFill>
              <a:latin typeface="Helvetica Neue"/>
              <a:ea typeface="Helvetica Neue"/>
              <a:cs typeface="Helvetica Neue"/>
              <a:sym typeface="Helvetica Neue"/>
            </a:endParaRPr>
          </a:p>
        </p:txBody>
      </p:sp>
      <p:pic>
        <p:nvPicPr>
          <p:cNvPr id="2" name="Picture 2" descr="EGU General Assembly 2023 - Unisense">
            <a:extLst>
              <a:ext uri="{FF2B5EF4-FFF2-40B4-BE49-F238E27FC236}">
                <a16:creationId xmlns:a16="http://schemas.microsoft.com/office/drawing/2014/main" id="{6D55340F-CC7D-4DEE-62BF-A7F2E3A160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p:nvPr/>
        </p:nvSpPr>
        <p:spPr>
          <a:xfrm>
            <a:off x="3739906" y="1041683"/>
            <a:ext cx="4489496"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Helvetica Neue"/>
                <a:ea typeface="Helvetica Neue"/>
                <a:cs typeface="Helvetica Neue"/>
                <a:sym typeface="Helvetica Neue"/>
              </a:rPr>
              <a:t>Target variable - Fire / No Fire classes</a:t>
            </a:r>
            <a:endParaRPr sz="1800" b="0" i="0" u="none" strike="noStrike" cap="none">
              <a:solidFill>
                <a:schemeClr val="dk1"/>
              </a:solidFill>
              <a:latin typeface="Arial"/>
              <a:ea typeface="Arial"/>
              <a:cs typeface="Arial"/>
              <a:sym typeface="Arial"/>
            </a:endParaRPr>
          </a:p>
        </p:txBody>
      </p:sp>
      <p:sp>
        <p:nvSpPr>
          <p:cNvPr id="255" name="Google Shape;255;p35"/>
          <p:cNvSpPr/>
          <p:nvPr/>
        </p:nvSpPr>
        <p:spPr>
          <a:xfrm>
            <a:off x="1388325" y="1999188"/>
            <a:ext cx="3748500" cy="445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Use of burn scar maps to annotate fire class on a specific area at a specific time frame</a:t>
            </a:r>
            <a:endParaRPr sz="500" b="1" i="0" u="none" strike="noStrike" cap="none">
              <a:solidFill>
                <a:schemeClr val="dk1"/>
              </a:solidFill>
              <a:latin typeface="Arial"/>
              <a:ea typeface="Arial"/>
              <a:cs typeface="Arial"/>
              <a:sym typeface="Arial"/>
            </a:endParaRPr>
          </a:p>
        </p:txBody>
      </p:sp>
      <p:sp>
        <p:nvSpPr>
          <p:cNvPr id="256" name="Google Shape;256;p35"/>
          <p:cNvSpPr/>
          <p:nvPr/>
        </p:nvSpPr>
        <p:spPr>
          <a:xfrm>
            <a:off x="1388325" y="3230705"/>
            <a:ext cx="3748500" cy="96069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For each day all cells which suffered a fire event are assigned the "fire" class whereas all other cells belong </a:t>
            </a:r>
            <a:r>
              <a:rPr lang="en-US" sz="1300" b="1" i="0" u="none" strike="noStrike" cap="none">
                <a:solidFill>
                  <a:schemeClr val="dk1"/>
                </a:solidFill>
                <a:latin typeface="Arial"/>
                <a:ea typeface="Arial"/>
                <a:cs typeface="Arial"/>
                <a:sym typeface="Arial"/>
              </a:rPr>
              <a:t>to the "no fire" class. Right? </a:t>
            </a:r>
            <a:r>
              <a:rPr lang="en-US" sz="1300" b="1" i="0" u="none" strike="noStrike" cap="none">
                <a:solidFill>
                  <a:srgbClr val="DA3C26"/>
                </a:solidFill>
                <a:latin typeface="Arial"/>
                <a:ea typeface="Arial"/>
                <a:cs typeface="Arial"/>
                <a:sym typeface="Arial"/>
              </a:rPr>
              <a:t>Not exactly!</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3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500" b="1" i="0" u="none" strike="noStrike" cap="none">
              <a:solidFill>
                <a:schemeClr val="dk1"/>
              </a:solidFill>
              <a:latin typeface="Arial"/>
              <a:ea typeface="Arial"/>
              <a:cs typeface="Arial"/>
              <a:sym typeface="Arial"/>
            </a:endParaRPr>
          </a:p>
        </p:txBody>
      </p:sp>
      <p:sp>
        <p:nvSpPr>
          <p:cNvPr id="257" name="Google Shape;257;p35"/>
          <p:cNvSpPr/>
          <p:nvPr/>
        </p:nvSpPr>
        <p:spPr>
          <a:xfrm>
            <a:off x="1397618" y="4218233"/>
            <a:ext cx="3748500" cy="445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Helvetica Neue"/>
                <a:ea typeface="Helvetica Neue"/>
                <a:cs typeface="Helvetica Neue"/>
                <a:sym typeface="Helvetica Neue"/>
              </a:rPr>
              <a:t>Each parameter input vector is assigned to a cell grid for a specific date</a:t>
            </a:r>
            <a:endParaRPr sz="13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500" b="1" i="0" u="none" strike="noStrike" cap="none">
              <a:solidFill>
                <a:schemeClr val="dk1"/>
              </a:solidFill>
              <a:latin typeface="Arial"/>
              <a:ea typeface="Arial"/>
              <a:cs typeface="Arial"/>
              <a:sym typeface="Arial"/>
            </a:endParaRPr>
          </a:p>
        </p:txBody>
      </p:sp>
      <p:grpSp>
        <p:nvGrpSpPr>
          <p:cNvPr id="258" name="Google Shape;258;p35"/>
          <p:cNvGrpSpPr/>
          <p:nvPr/>
        </p:nvGrpSpPr>
        <p:grpSpPr>
          <a:xfrm>
            <a:off x="5596925" y="2007321"/>
            <a:ext cx="5085925" cy="3540354"/>
            <a:chOff x="5596925" y="2007321"/>
            <a:chExt cx="5085925" cy="3540354"/>
          </a:xfrm>
        </p:grpSpPr>
        <p:pic>
          <p:nvPicPr>
            <p:cNvPr id="259" name="Google Shape;259;p35"/>
            <p:cNvPicPr preferRelativeResize="0"/>
            <p:nvPr/>
          </p:nvPicPr>
          <p:blipFill rotWithShape="1">
            <a:blip r:embed="rId3">
              <a:alphaModFix/>
            </a:blip>
            <a:srcRect/>
            <a:stretch/>
          </p:blipFill>
          <p:spPr>
            <a:xfrm>
              <a:off x="5597013" y="2021182"/>
              <a:ext cx="3818738" cy="2634325"/>
            </a:xfrm>
            <a:prstGeom prst="rect">
              <a:avLst/>
            </a:prstGeom>
            <a:noFill/>
            <a:ln>
              <a:noFill/>
            </a:ln>
          </p:spPr>
        </p:pic>
        <p:sp>
          <p:nvSpPr>
            <p:cNvPr id="260" name="Google Shape;260;p35"/>
            <p:cNvSpPr/>
            <p:nvPr/>
          </p:nvSpPr>
          <p:spPr>
            <a:xfrm>
              <a:off x="9536638" y="2009250"/>
              <a:ext cx="893250" cy="595500"/>
            </a:xfrm>
            <a:prstGeom prst="wedgeRectCallout">
              <a:avLst>
                <a:gd name="adj1" fmla="val -180217"/>
                <a:gd name="adj2" fmla="val 140636"/>
              </a:avLst>
            </a:prstGeom>
            <a:solidFill>
              <a:srgbClr val="C0000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Fire Class (1)</a:t>
              </a:r>
              <a:endParaRPr sz="1300" b="0" i="0" u="none" strike="noStrike" cap="none">
                <a:solidFill>
                  <a:srgbClr val="000000"/>
                </a:solidFill>
                <a:latin typeface="Arial"/>
                <a:ea typeface="Arial"/>
                <a:cs typeface="Arial"/>
                <a:sym typeface="Arial"/>
              </a:endParaRPr>
            </a:p>
          </p:txBody>
        </p:sp>
        <p:sp>
          <p:nvSpPr>
            <p:cNvPr id="261" name="Google Shape;261;p35"/>
            <p:cNvSpPr/>
            <p:nvPr/>
          </p:nvSpPr>
          <p:spPr>
            <a:xfrm>
              <a:off x="9789600" y="3320988"/>
              <a:ext cx="893250" cy="595500"/>
            </a:xfrm>
            <a:prstGeom prst="wedgeRectCallout">
              <a:avLst>
                <a:gd name="adj1" fmla="val -180414"/>
                <a:gd name="adj2" fmla="val 77838"/>
              </a:avLst>
            </a:prstGeom>
            <a:solidFill>
              <a:srgbClr val="377E2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No Fire Class (0)</a:t>
              </a:r>
              <a:endParaRPr sz="1300" b="0" i="0" u="none" strike="noStrike" cap="none">
                <a:solidFill>
                  <a:srgbClr val="000000"/>
                </a:solidFill>
                <a:latin typeface="Arial"/>
                <a:ea typeface="Arial"/>
                <a:cs typeface="Arial"/>
                <a:sym typeface="Arial"/>
              </a:endParaRPr>
            </a:p>
          </p:txBody>
        </p:sp>
        <p:grpSp>
          <p:nvGrpSpPr>
            <p:cNvPr id="262" name="Google Shape;262;p35"/>
            <p:cNvGrpSpPr/>
            <p:nvPr/>
          </p:nvGrpSpPr>
          <p:grpSpPr>
            <a:xfrm rot="5400000">
              <a:off x="6175362" y="1429012"/>
              <a:ext cx="2662042" cy="3818660"/>
              <a:chOff x="10279450" y="3256500"/>
              <a:chExt cx="7637475" cy="5324400"/>
            </a:xfrm>
          </p:grpSpPr>
          <p:cxnSp>
            <p:nvCxnSpPr>
              <p:cNvPr id="263" name="Google Shape;263;p35"/>
              <p:cNvCxnSpPr/>
              <p:nvPr/>
            </p:nvCxnSpPr>
            <p:spPr>
              <a:xfrm>
                <a:off x="10279450"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4" name="Google Shape;264;p35"/>
              <p:cNvCxnSpPr/>
              <p:nvPr/>
            </p:nvCxnSpPr>
            <p:spPr>
              <a:xfrm>
                <a:off x="10756792"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5" name="Google Shape;265;p35"/>
              <p:cNvCxnSpPr/>
              <p:nvPr/>
            </p:nvCxnSpPr>
            <p:spPr>
              <a:xfrm>
                <a:off x="11234134"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6" name="Google Shape;266;p35"/>
              <p:cNvCxnSpPr/>
              <p:nvPr/>
            </p:nvCxnSpPr>
            <p:spPr>
              <a:xfrm>
                <a:off x="11711477"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7" name="Google Shape;267;p35"/>
              <p:cNvCxnSpPr/>
              <p:nvPr/>
            </p:nvCxnSpPr>
            <p:spPr>
              <a:xfrm>
                <a:off x="12188819"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8" name="Google Shape;268;p35"/>
              <p:cNvCxnSpPr/>
              <p:nvPr/>
            </p:nvCxnSpPr>
            <p:spPr>
              <a:xfrm>
                <a:off x="12666161"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69" name="Google Shape;269;p35"/>
              <p:cNvCxnSpPr/>
              <p:nvPr/>
            </p:nvCxnSpPr>
            <p:spPr>
              <a:xfrm>
                <a:off x="13143503"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0" name="Google Shape;270;p35"/>
              <p:cNvCxnSpPr/>
              <p:nvPr/>
            </p:nvCxnSpPr>
            <p:spPr>
              <a:xfrm>
                <a:off x="13620845"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1" name="Google Shape;271;p35"/>
              <p:cNvCxnSpPr/>
              <p:nvPr/>
            </p:nvCxnSpPr>
            <p:spPr>
              <a:xfrm>
                <a:off x="14098188"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2" name="Google Shape;272;p35"/>
              <p:cNvCxnSpPr/>
              <p:nvPr/>
            </p:nvCxnSpPr>
            <p:spPr>
              <a:xfrm>
                <a:off x="14575530"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3" name="Google Shape;273;p35"/>
              <p:cNvCxnSpPr/>
              <p:nvPr/>
            </p:nvCxnSpPr>
            <p:spPr>
              <a:xfrm>
                <a:off x="15052872"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4" name="Google Shape;274;p35"/>
              <p:cNvCxnSpPr/>
              <p:nvPr/>
            </p:nvCxnSpPr>
            <p:spPr>
              <a:xfrm>
                <a:off x="15530214"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5" name="Google Shape;275;p35"/>
              <p:cNvCxnSpPr/>
              <p:nvPr/>
            </p:nvCxnSpPr>
            <p:spPr>
              <a:xfrm>
                <a:off x="16007556"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6" name="Google Shape;276;p35"/>
              <p:cNvCxnSpPr/>
              <p:nvPr/>
            </p:nvCxnSpPr>
            <p:spPr>
              <a:xfrm>
                <a:off x="16484898"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7" name="Google Shape;277;p35"/>
              <p:cNvCxnSpPr/>
              <p:nvPr/>
            </p:nvCxnSpPr>
            <p:spPr>
              <a:xfrm>
                <a:off x="16962241"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8" name="Google Shape;278;p35"/>
              <p:cNvCxnSpPr/>
              <p:nvPr/>
            </p:nvCxnSpPr>
            <p:spPr>
              <a:xfrm>
                <a:off x="17439583"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79" name="Google Shape;279;p35"/>
              <p:cNvCxnSpPr/>
              <p:nvPr/>
            </p:nvCxnSpPr>
            <p:spPr>
              <a:xfrm>
                <a:off x="17916925" y="3256500"/>
                <a:ext cx="0" cy="5324400"/>
              </a:xfrm>
              <a:prstGeom prst="straightConnector1">
                <a:avLst/>
              </a:prstGeom>
              <a:noFill/>
              <a:ln w="9525" cap="flat" cmpd="sng">
                <a:solidFill>
                  <a:srgbClr val="DA3C26"/>
                </a:solidFill>
                <a:prstDash val="solid"/>
                <a:round/>
                <a:headEnd type="none" w="sm" len="sm"/>
                <a:tailEnd type="none" w="sm" len="sm"/>
              </a:ln>
            </p:spPr>
          </p:cxnSp>
        </p:grpSp>
        <p:grpSp>
          <p:nvGrpSpPr>
            <p:cNvPr id="280" name="Google Shape;280;p35"/>
            <p:cNvGrpSpPr/>
            <p:nvPr/>
          </p:nvGrpSpPr>
          <p:grpSpPr>
            <a:xfrm>
              <a:off x="5596925" y="2009250"/>
              <a:ext cx="3818738" cy="2662200"/>
              <a:chOff x="10279450" y="3256500"/>
              <a:chExt cx="7637475" cy="5324400"/>
            </a:xfrm>
          </p:grpSpPr>
          <p:cxnSp>
            <p:nvCxnSpPr>
              <p:cNvPr id="281" name="Google Shape;281;p35"/>
              <p:cNvCxnSpPr/>
              <p:nvPr/>
            </p:nvCxnSpPr>
            <p:spPr>
              <a:xfrm>
                <a:off x="10279450"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2" name="Google Shape;282;p35"/>
              <p:cNvCxnSpPr/>
              <p:nvPr/>
            </p:nvCxnSpPr>
            <p:spPr>
              <a:xfrm>
                <a:off x="10756792"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3" name="Google Shape;283;p35"/>
              <p:cNvCxnSpPr/>
              <p:nvPr/>
            </p:nvCxnSpPr>
            <p:spPr>
              <a:xfrm>
                <a:off x="11234134"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4" name="Google Shape;284;p35"/>
              <p:cNvCxnSpPr/>
              <p:nvPr/>
            </p:nvCxnSpPr>
            <p:spPr>
              <a:xfrm>
                <a:off x="11711477"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5" name="Google Shape;285;p35"/>
              <p:cNvCxnSpPr/>
              <p:nvPr/>
            </p:nvCxnSpPr>
            <p:spPr>
              <a:xfrm>
                <a:off x="12188819"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6" name="Google Shape;286;p35"/>
              <p:cNvCxnSpPr/>
              <p:nvPr/>
            </p:nvCxnSpPr>
            <p:spPr>
              <a:xfrm>
                <a:off x="12666161"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7" name="Google Shape;287;p35"/>
              <p:cNvCxnSpPr/>
              <p:nvPr/>
            </p:nvCxnSpPr>
            <p:spPr>
              <a:xfrm>
                <a:off x="13143503"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8" name="Google Shape;288;p35"/>
              <p:cNvCxnSpPr/>
              <p:nvPr/>
            </p:nvCxnSpPr>
            <p:spPr>
              <a:xfrm>
                <a:off x="13620845"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89" name="Google Shape;289;p35"/>
              <p:cNvCxnSpPr/>
              <p:nvPr/>
            </p:nvCxnSpPr>
            <p:spPr>
              <a:xfrm>
                <a:off x="14098188"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0" name="Google Shape;290;p35"/>
              <p:cNvCxnSpPr/>
              <p:nvPr/>
            </p:nvCxnSpPr>
            <p:spPr>
              <a:xfrm>
                <a:off x="14575530"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1" name="Google Shape;291;p35"/>
              <p:cNvCxnSpPr/>
              <p:nvPr/>
            </p:nvCxnSpPr>
            <p:spPr>
              <a:xfrm>
                <a:off x="15052872"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2" name="Google Shape;292;p35"/>
              <p:cNvCxnSpPr/>
              <p:nvPr/>
            </p:nvCxnSpPr>
            <p:spPr>
              <a:xfrm>
                <a:off x="15530214"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3" name="Google Shape;293;p35"/>
              <p:cNvCxnSpPr/>
              <p:nvPr/>
            </p:nvCxnSpPr>
            <p:spPr>
              <a:xfrm>
                <a:off x="16007556"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4" name="Google Shape;294;p35"/>
              <p:cNvCxnSpPr/>
              <p:nvPr/>
            </p:nvCxnSpPr>
            <p:spPr>
              <a:xfrm>
                <a:off x="16484898"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5" name="Google Shape;295;p35"/>
              <p:cNvCxnSpPr/>
              <p:nvPr/>
            </p:nvCxnSpPr>
            <p:spPr>
              <a:xfrm>
                <a:off x="16962241"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6" name="Google Shape;296;p35"/>
              <p:cNvCxnSpPr/>
              <p:nvPr/>
            </p:nvCxnSpPr>
            <p:spPr>
              <a:xfrm>
                <a:off x="17439583" y="3256500"/>
                <a:ext cx="0" cy="5324400"/>
              </a:xfrm>
              <a:prstGeom prst="straightConnector1">
                <a:avLst/>
              </a:prstGeom>
              <a:noFill/>
              <a:ln w="9525" cap="flat" cmpd="sng">
                <a:solidFill>
                  <a:srgbClr val="DA3C26"/>
                </a:solidFill>
                <a:prstDash val="solid"/>
                <a:round/>
                <a:headEnd type="none" w="sm" len="sm"/>
                <a:tailEnd type="none" w="sm" len="sm"/>
              </a:ln>
            </p:spPr>
          </p:cxnSp>
          <p:cxnSp>
            <p:nvCxnSpPr>
              <p:cNvPr id="297" name="Google Shape;297;p35"/>
              <p:cNvCxnSpPr/>
              <p:nvPr/>
            </p:nvCxnSpPr>
            <p:spPr>
              <a:xfrm>
                <a:off x="17916925" y="3256500"/>
                <a:ext cx="0" cy="5324400"/>
              </a:xfrm>
              <a:prstGeom prst="straightConnector1">
                <a:avLst/>
              </a:prstGeom>
              <a:noFill/>
              <a:ln w="9525" cap="flat" cmpd="sng">
                <a:solidFill>
                  <a:srgbClr val="DA3C26"/>
                </a:solidFill>
                <a:prstDash val="solid"/>
                <a:round/>
                <a:headEnd type="none" w="sm" len="sm"/>
                <a:tailEnd type="none" w="sm" len="sm"/>
              </a:ln>
            </p:spPr>
          </p:cxnSp>
        </p:grpSp>
        <p:sp>
          <p:nvSpPr>
            <p:cNvPr id="298" name="Google Shape;298;p35"/>
            <p:cNvSpPr/>
            <p:nvPr/>
          </p:nvSpPr>
          <p:spPr>
            <a:xfrm>
              <a:off x="7723800" y="4952175"/>
              <a:ext cx="893250" cy="595500"/>
            </a:xfrm>
            <a:prstGeom prst="wedgeRectCallout">
              <a:avLst>
                <a:gd name="adj1" fmla="val -22961"/>
                <a:gd name="adj2" fmla="val -186243"/>
              </a:avLst>
            </a:prstGeom>
            <a:solidFill>
              <a:srgbClr val="FF99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300" b="0" i="0" u="none" strike="noStrike" cap="none">
                  <a:solidFill>
                    <a:schemeClr val="lt1"/>
                  </a:solidFill>
                  <a:latin typeface="Arial"/>
                  <a:ea typeface="Arial"/>
                  <a:cs typeface="Arial"/>
                  <a:sym typeface="Arial"/>
                </a:rPr>
                <a:t>Burn scar polygon</a:t>
              </a:r>
              <a:endParaRPr sz="1300" b="0" i="0" u="none" strike="noStrike" cap="none">
                <a:solidFill>
                  <a:schemeClr val="lt1"/>
                </a:solidFill>
                <a:latin typeface="Arial"/>
                <a:ea typeface="Arial"/>
                <a:cs typeface="Arial"/>
                <a:sym typeface="Arial"/>
              </a:endParaRPr>
            </a:p>
          </p:txBody>
        </p:sp>
      </p:grpSp>
      <p:sp>
        <p:nvSpPr>
          <p:cNvPr id="299" name="Google Shape;299;p35"/>
          <p:cNvSpPr txBox="1"/>
          <p:nvPr/>
        </p:nvSpPr>
        <p:spPr>
          <a:xfrm>
            <a:off x="1444084" y="2605668"/>
            <a:ext cx="3152078"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1" i="0" u="none" strike="noStrike" cap="none">
                <a:solidFill>
                  <a:srgbClr val="000000"/>
                </a:solidFill>
                <a:latin typeface="Helvetica Neue"/>
                <a:ea typeface="Helvetica Neue"/>
                <a:cs typeface="Helvetica Neue"/>
                <a:sym typeface="Helvetica Neue"/>
              </a:rPr>
              <a:t>Problem is solved as supervised classification. </a:t>
            </a:r>
            <a:endParaRPr sz="1300" b="0" i="0" u="none" strike="noStrike" cap="none">
              <a:solidFill>
                <a:srgbClr val="000000"/>
              </a:solidFill>
              <a:latin typeface="Arial"/>
              <a:ea typeface="Arial"/>
              <a:cs typeface="Arial"/>
              <a:sym typeface="Arial"/>
            </a:endParaRPr>
          </a:p>
        </p:txBody>
      </p:sp>
      <p:pic>
        <p:nvPicPr>
          <p:cNvPr id="2" name="Picture 2" descr="EGU General Assembly 2023 - Unisense">
            <a:extLst>
              <a:ext uri="{FF2B5EF4-FFF2-40B4-BE49-F238E27FC236}">
                <a16:creationId xmlns:a16="http://schemas.microsoft.com/office/drawing/2014/main" id="{04A35066-46D6-89C6-ACD3-16E1C2E32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
          <p:cNvSpPr txBox="1">
            <a:spLocks noGrp="1"/>
          </p:cNvSpPr>
          <p:nvPr>
            <p:ph type="body" idx="4294967295"/>
          </p:nvPr>
        </p:nvSpPr>
        <p:spPr>
          <a:xfrm>
            <a:off x="1097280" y="1845733"/>
            <a:ext cx="10058400" cy="4571395"/>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dirty="0"/>
              <a:t> Predict the risk of fire occurrence in an area for a day </a:t>
            </a:r>
            <a:r>
              <a:rPr lang="en-US" i="1" dirty="0"/>
              <a:t>k</a:t>
            </a:r>
            <a:r>
              <a:rPr lang="en-US" dirty="0"/>
              <a:t>, exploiting information for the area exclusively gathered up until day </a:t>
            </a:r>
            <a:r>
              <a:rPr lang="en-US" i="1" dirty="0"/>
              <a:t>k-1</a:t>
            </a:r>
            <a:endParaRPr dirty="0"/>
          </a:p>
          <a:p>
            <a:pPr marL="91440" lvl="0" indent="-177800" algn="l" rtl="0">
              <a:lnSpc>
                <a:spcPct val="90000"/>
              </a:lnSpc>
              <a:spcBef>
                <a:spcPts val="1400"/>
              </a:spcBef>
              <a:spcAft>
                <a:spcPts val="0"/>
              </a:spcAft>
              <a:buSzPts val="2800"/>
              <a:buFont typeface="Arial"/>
              <a:buChar char="•"/>
            </a:pPr>
            <a:r>
              <a:rPr lang="en-US" dirty="0"/>
              <a:t> Essentially handled as binary </a:t>
            </a:r>
            <a:r>
              <a:rPr lang="en-US" i="1" dirty="0"/>
              <a:t>{fire, no-fire} classification problem,</a:t>
            </a:r>
            <a:r>
              <a:rPr lang="en-US" dirty="0"/>
              <a:t> due to label availability (historical fires)</a:t>
            </a:r>
            <a:endParaRPr dirty="0"/>
          </a:p>
          <a:p>
            <a:pPr marL="383540" lvl="1" indent="-182880" algn="l" rtl="0">
              <a:lnSpc>
                <a:spcPct val="90000"/>
              </a:lnSpc>
              <a:spcBef>
                <a:spcPts val="400"/>
              </a:spcBef>
              <a:spcAft>
                <a:spcPts val="0"/>
              </a:spcAft>
              <a:buSzPts val="2400"/>
              <a:buChar char="◦"/>
            </a:pPr>
            <a:r>
              <a:rPr lang="en-US" dirty="0"/>
              <a:t>Ideally, a reliable confidence (probability of risk) level should be output</a:t>
            </a:r>
            <a:endParaRPr dirty="0"/>
          </a:p>
          <a:p>
            <a:pPr marL="91440" lvl="0" indent="-177800" algn="l" rtl="0">
              <a:lnSpc>
                <a:spcPct val="90000"/>
              </a:lnSpc>
              <a:spcBef>
                <a:spcPts val="1600"/>
              </a:spcBef>
              <a:spcAft>
                <a:spcPts val="0"/>
              </a:spcAft>
              <a:buSzPts val="2800"/>
              <a:buFont typeface="Arial"/>
              <a:buChar char="•"/>
            </a:pPr>
            <a:r>
              <a:rPr lang="en-US" dirty="0"/>
              <a:t> Each area corresponds to a 500m cell of a grid (</a:t>
            </a:r>
            <a:r>
              <a:rPr lang="en-US" dirty="0" err="1"/>
              <a:t>fireHub</a:t>
            </a:r>
            <a:r>
              <a:rPr lang="en-US" dirty="0"/>
              <a:t> grid)</a:t>
            </a:r>
            <a:endParaRPr dirty="0"/>
          </a:p>
          <a:p>
            <a:pPr marL="383540" lvl="1" indent="-182880" algn="l" rtl="0">
              <a:lnSpc>
                <a:spcPct val="90000"/>
              </a:lnSpc>
              <a:spcBef>
                <a:spcPts val="400"/>
              </a:spcBef>
              <a:spcAft>
                <a:spcPts val="0"/>
              </a:spcAft>
              <a:buSzPts val="2400"/>
              <a:buChar char="◦"/>
            </a:pPr>
            <a:r>
              <a:rPr lang="en-US" dirty="0"/>
              <a:t>Grid covers the whole Greek territory</a:t>
            </a:r>
            <a:endParaRPr dirty="0"/>
          </a:p>
          <a:p>
            <a:pPr marL="91440" lvl="0" indent="-177800" algn="l" rtl="0">
              <a:lnSpc>
                <a:spcPct val="90000"/>
              </a:lnSpc>
              <a:spcBef>
                <a:spcPts val="1600"/>
              </a:spcBef>
              <a:spcAft>
                <a:spcPts val="0"/>
              </a:spcAft>
              <a:buSzPts val="2800"/>
              <a:buFont typeface="Arial"/>
              <a:buChar char="•"/>
            </a:pPr>
            <a:r>
              <a:rPr lang="en-US" dirty="0"/>
              <a:t> Detailed historical data from 2010-2020</a:t>
            </a:r>
            <a:endParaRPr dirty="0"/>
          </a:p>
          <a:p>
            <a:pPr marL="383540" lvl="1" indent="-182880" algn="l" rtl="0">
              <a:lnSpc>
                <a:spcPct val="90000"/>
              </a:lnSpc>
              <a:spcBef>
                <a:spcPts val="400"/>
              </a:spcBef>
              <a:spcAft>
                <a:spcPts val="0"/>
              </a:spcAft>
              <a:buSzPts val="2400"/>
              <a:buChar char="◦"/>
            </a:pPr>
            <a:r>
              <a:rPr lang="en-US" dirty="0"/>
              <a:t> &gt; 800M instances</a:t>
            </a:r>
            <a:endParaRPr dirty="0"/>
          </a:p>
          <a:p>
            <a:pPr marL="383540" lvl="1" indent="-29845" algn="l" rtl="0">
              <a:lnSpc>
                <a:spcPct val="90000"/>
              </a:lnSpc>
              <a:spcBef>
                <a:spcPts val="600"/>
              </a:spcBef>
              <a:spcAft>
                <a:spcPts val="0"/>
              </a:spcAft>
              <a:buSzPts val="2400"/>
              <a:buNone/>
            </a:pPr>
            <a:endParaRPr dirty="0"/>
          </a:p>
        </p:txBody>
      </p:sp>
      <p:sp>
        <p:nvSpPr>
          <p:cNvPr id="305" name="Google Shape;305;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8</a:t>
            </a:fld>
            <a:endParaRPr/>
          </a:p>
        </p:txBody>
      </p:sp>
      <p:sp>
        <p:nvSpPr>
          <p:cNvPr id="306" name="Google Shape;306;p3"/>
          <p:cNvSpPr/>
          <p:nvPr/>
        </p:nvSpPr>
        <p:spPr>
          <a:xfrm>
            <a:off x="2911387" y="1075331"/>
            <a:ext cx="6923061"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Helvetica Neue"/>
                <a:ea typeface="Helvetica Neue"/>
                <a:cs typeface="Helvetica Neue"/>
                <a:sym typeface="Helvetica Neue"/>
              </a:rPr>
              <a:t>Problem definition - Next day Fire risk prediction</a:t>
            </a:r>
            <a:endParaRPr sz="2400" b="0" i="0" u="none" strike="noStrike" cap="none">
              <a:solidFill>
                <a:schemeClr val="dk1"/>
              </a:solidFill>
              <a:latin typeface="Helvetica Neue"/>
              <a:ea typeface="Helvetica Neue"/>
              <a:cs typeface="Helvetica Neue"/>
              <a:sym typeface="Helvetica Neue"/>
            </a:endParaRPr>
          </a:p>
        </p:txBody>
      </p:sp>
      <p:pic>
        <p:nvPicPr>
          <p:cNvPr id="307" name="Google Shape;307;p3" descr="Εικόνα που περιέχει χάρτης&#10;&#10;Περιγραφή που δημιουργήθηκε αυτόματα"/>
          <p:cNvPicPr preferRelativeResize="0"/>
          <p:nvPr/>
        </p:nvPicPr>
        <p:blipFill rotWithShape="1">
          <a:blip r:embed="rId3">
            <a:alphaModFix/>
          </a:blip>
          <a:srcRect/>
          <a:stretch/>
        </p:blipFill>
        <p:spPr>
          <a:xfrm>
            <a:off x="7187609" y="4437426"/>
            <a:ext cx="3903920" cy="1908333"/>
          </a:xfrm>
          <a:prstGeom prst="rect">
            <a:avLst/>
          </a:prstGeom>
          <a:noFill/>
          <a:ln>
            <a:noFill/>
          </a:ln>
        </p:spPr>
      </p:pic>
      <p:pic>
        <p:nvPicPr>
          <p:cNvPr id="2" name="Picture 2" descr="EGU General Assembly 2023 - Unisense">
            <a:extLst>
              <a:ext uri="{FF2B5EF4-FFF2-40B4-BE49-F238E27FC236}">
                <a16:creationId xmlns:a16="http://schemas.microsoft.com/office/drawing/2014/main" id="{96783335-3891-1493-A78C-AD41111D4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079" y="-3434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a:off x="4178082" y="865121"/>
            <a:ext cx="3501300" cy="44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450" b="0" i="0" u="none" strike="noStrike" cap="none">
                <a:solidFill>
                  <a:schemeClr val="dk1"/>
                </a:solidFill>
                <a:latin typeface="Helvetica Neue"/>
                <a:ea typeface="Helvetica Neue"/>
                <a:cs typeface="Helvetica Neue"/>
                <a:sym typeface="Helvetica Neue"/>
              </a:rPr>
              <a:t>Problem complications and usual pitfalls</a:t>
            </a:r>
            <a:endParaRPr sz="1400" b="0" i="0" u="none" strike="noStrike" cap="none">
              <a:solidFill>
                <a:srgbClr val="000000"/>
              </a:solidFill>
              <a:latin typeface="Arial"/>
              <a:ea typeface="Arial"/>
              <a:cs typeface="Arial"/>
              <a:sym typeface="Arial"/>
            </a:endParaRPr>
          </a:p>
        </p:txBody>
      </p:sp>
      <p:sp>
        <p:nvSpPr>
          <p:cNvPr id="313" name="Google Shape;313;p36"/>
          <p:cNvSpPr/>
          <p:nvPr/>
        </p:nvSpPr>
        <p:spPr>
          <a:xfrm>
            <a:off x="6538250" y="4121500"/>
            <a:ext cx="3780000" cy="2450100"/>
          </a:xfrm>
          <a:prstGeom prst="roundRect">
            <a:avLst>
              <a:gd name="adj" fmla="val 16667"/>
            </a:avLst>
          </a:prstGeom>
          <a:solidFill>
            <a:srgbClr val="274E13"/>
          </a:solidFill>
          <a:ln>
            <a:noFill/>
          </a:ln>
        </p:spPr>
        <p:txBody>
          <a:bodyPr spcFirstLastPara="1" wrap="square" lIns="91425" tIns="45700" rIns="91425" bIns="45700" anchor="ctr" anchorCtr="0">
            <a:noAutofit/>
          </a:bodyPr>
          <a:lstStyle/>
          <a:p>
            <a:pPr marL="228600" marR="0" lvl="0" indent="0" algn="l" rtl="0">
              <a:lnSpc>
                <a:spcPct val="135000"/>
              </a:lnSpc>
              <a:spcBef>
                <a:spcPts val="0"/>
              </a:spcBef>
              <a:spcAft>
                <a:spcPts val="0"/>
              </a:spcAft>
              <a:buNone/>
            </a:pPr>
            <a:endParaRPr sz="1700" b="0" i="0" u="none" strike="noStrike" cap="none">
              <a:solidFill>
                <a:schemeClr val="dk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550" b="0" i="0" u="none" strike="noStrike" cap="none">
              <a:solidFill>
                <a:schemeClr val="dk1"/>
              </a:solidFill>
              <a:latin typeface="Helvetica Neue"/>
              <a:ea typeface="Helvetica Neue"/>
              <a:cs typeface="Helvetica Neue"/>
              <a:sym typeface="Helvetica Neue"/>
            </a:endParaRPr>
          </a:p>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Which metric to optimize?</a:t>
            </a: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35000"/>
              </a:lnSpc>
              <a:spcBef>
                <a:spcPts val="0"/>
              </a:spcBef>
              <a:spcAft>
                <a:spcPts val="0"/>
              </a:spcAft>
              <a:buNone/>
            </a:pPr>
            <a:r>
              <a:rPr lang="en-US" sz="1000" b="0" i="0" u="none" strike="noStrike" cap="none">
                <a:solidFill>
                  <a:schemeClr val="lt1"/>
                </a:solidFill>
                <a:latin typeface="Arial"/>
                <a:ea typeface="Arial"/>
                <a:cs typeface="Arial"/>
                <a:sym typeface="Arial"/>
              </a:rPr>
              <a:t>Alexis Apostolakis, Stella Girtsou, Giorgos Giannopoulos, Nikolaos S. Bartsotas, and Charalampos Kontoes. “Estimating Next Day’s Forest Fire Risk via a Complete Machine Learning Methodology,  2022</a:t>
            </a:r>
            <a:endParaRPr sz="1750" b="0"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300" b="1" i="0" u="none" strike="noStrike" cap="none">
              <a:solidFill>
                <a:schemeClr val="dk1"/>
              </a:solidFill>
              <a:latin typeface="Helvetica Neue"/>
              <a:ea typeface="Helvetica Neue"/>
              <a:cs typeface="Helvetica Neue"/>
              <a:sym typeface="Helvetica Neue"/>
            </a:endParaRPr>
          </a:p>
        </p:txBody>
      </p:sp>
      <p:sp>
        <p:nvSpPr>
          <p:cNvPr id="314" name="Google Shape;314;p36"/>
          <p:cNvSpPr/>
          <p:nvPr/>
        </p:nvSpPr>
        <p:spPr>
          <a:xfrm>
            <a:off x="1859613" y="4244875"/>
            <a:ext cx="3881250" cy="2203350"/>
          </a:xfrm>
          <a:prstGeom prst="roundRect">
            <a:avLst>
              <a:gd name="adj" fmla="val 16667"/>
            </a:avLst>
          </a:prstGeom>
          <a:solidFill>
            <a:srgbClr val="7F6000"/>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Huge imbalance between classes “fire” and “no fire”</a:t>
            </a: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2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Girtsou, Stella, Alexis Apostolakis, Giorgos Giannopoulos, and Charalampos Kontoes. “A Machine Learning Methodology for Next Day Wildfire Prediction.” In </a:t>
            </a:r>
            <a:r>
              <a:rPr lang="en-US" sz="1100" b="0" i="1" u="none" strike="noStrike" cap="none">
                <a:solidFill>
                  <a:schemeClr val="lt1"/>
                </a:solidFill>
                <a:latin typeface="Arial"/>
                <a:ea typeface="Arial"/>
                <a:cs typeface="Arial"/>
                <a:sym typeface="Arial"/>
              </a:rPr>
              <a:t>IGARSS 2021 </a:t>
            </a:r>
            <a:r>
              <a:rPr lang="en-US" sz="450" b="0" i="0" u="none" strike="noStrike" cap="none">
                <a:solidFill>
                  <a:schemeClr val="dk1"/>
                </a:solidFill>
                <a:latin typeface="Arial"/>
                <a:ea typeface="Arial"/>
                <a:cs typeface="Arial"/>
                <a:sym typeface="Arial"/>
              </a:rPr>
              <a:t>.</a:t>
            </a:r>
            <a:endParaRPr sz="1200" b="0" i="0" u="none" strike="noStrike" cap="none">
              <a:solidFill>
                <a:schemeClr val="dk1"/>
              </a:solidFill>
              <a:latin typeface="Helvetica Neue"/>
              <a:ea typeface="Helvetica Neue"/>
              <a:cs typeface="Helvetica Neue"/>
              <a:sym typeface="Helvetica Neue"/>
            </a:endParaRPr>
          </a:p>
        </p:txBody>
      </p:sp>
      <p:sp>
        <p:nvSpPr>
          <p:cNvPr id="315" name="Google Shape;315;p36"/>
          <p:cNvSpPr/>
          <p:nvPr/>
        </p:nvSpPr>
        <p:spPr>
          <a:xfrm>
            <a:off x="6248400" y="1435650"/>
            <a:ext cx="4184550" cy="2521950"/>
          </a:xfrm>
          <a:prstGeom prst="roundRect">
            <a:avLst>
              <a:gd name="adj" fmla="val 16667"/>
            </a:avLst>
          </a:prstGeom>
          <a:solidFill>
            <a:srgbClr val="A64D79"/>
          </a:solidFill>
          <a:ln>
            <a:noFill/>
          </a:ln>
        </p:spPr>
        <p:txBody>
          <a:bodyPr spcFirstLastPara="1" wrap="square" lIns="45700" tIns="45700" rIns="45700" bIns="45700" anchor="ctr"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Data Leakage may occur creating the train and validation datasets.</a:t>
            </a:r>
            <a:endParaRPr sz="950" b="0" i="0" u="none" strike="noStrike" cap="none">
              <a:solidFill>
                <a:schemeClr val="lt1"/>
              </a:solidFill>
              <a:latin typeface="Helvetica Neue"/>
              <a:ea typeface="Helvetica Neue"/>
              <a:cs typeface="Helvetica Neue"/>
              <a:sym typeface="Helvetica Neue"/>
            </a:endParaRPr>
          </a:p>
          <a:p>
            <a:pPr marL="228600" marR="0" lvl="0" indent="0" algn="l" rtl="0">
              <a:lnSpc>
                <a:spcPct val="135000"/>
              </a:lnSpc>
              <a:spcBef>
                <a:spcPts val="0"/>
              </a:spcBef>
              <a:spcAft>
                <a:spcPts val="0"/>
              </a:spcAft>
              <a:buNone/>
            </a:pPr>
            <a:r>
              <a:rPr lang="en-US" sz="950" b="0" i="0" u="none" strike="noStrike" cap="none">
                <a:solidFill>
                  <a:schemeClr val="lt1"/>
                </a:solidFill>
                <a:latin typeface="Helvetica Neue"/>
                <a:ea typeface="Helvetica Neue"/>
                <a:cs typeface="Helvetica Neue"/>
                <a:sym typeface="Helvetica Neue"/>
              </a:rPr>
              <a:t>Alexis Apostolakis, Stella Girtsou, Charalampos Kontoes, Ioannis Papoutsis, and Michalis Tsoutsos. “Implementation of a Random Forest Classifier to Examine Wildfire Predictive Modelling in Greece Using Diachronically Collected Fire Occurrence and Fire Mapping, 2021</a:t>
            </a:r>
            <a:endParaRPr sz="17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3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300" b="0" i="0" u="none" strike="noStrike" cap="none">
              <a:solidFill>
                <a:schemeClr val="dk1"/>
              </a:solidFill>
              <a:latin typeface="Helvetica Neue"/>
              <a:ea typeface="Helvetica Neue"/>
              <a:cs typeface="Helvetica Neue"/>
              <a:sym typeface="Helvetica Neue"/>
            </a:endParaRPr>
          </a:p>
        </p:txBody>
      </p:sp>
      <p:sp>
        <p:nvSpPr>
          <p:cNvPr id="316" name="Google Shape;316;p36"/>
          <p:cNvSpPr/>
          <p:nvPr/>
        </p:nvSpPr>
        <p:spPr>
          <a:xfrm>
            <a:off x="1859613" y="1578650"/>
            <a:ext cx="3881250" cy="2203350"/>
          </a:xfrm>
          <a:prstGeom prst="roundRect">
            <a:avLst>
              <a:gd name="adj" fmla="val 16667"/>
            </a:avLst>
          </a:prstGeom>
          <a:solidFill>
            <a:srgbClr val="0076BA"/>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228600" marR="0" lvl="0" indent="-203200" algn="l" rtl="0">
              <a:lnSpc>
                <a:spcPct val="100000"/>
              </a:lnSpc>
              <a:spcBef>
                <a:spcPts val="0"/>
              </a:spcBef>
              <a:spcAft>
                <a:spcPts val="0"/>
              </a:spcAft>
              <a:buClr>
                <a:schemeClr val="lt1"/>
              </a:buClr>
              <a:buSzPts val="2800"/>
              <a:buFont typeface="Helvetica Neue"/>
              <a:buChar char="●"/>
            </a:pPr>
            <a:r>
              <a:rPr lang="en-US" sz="1400" b="0" i="0" u="none" strike="noStrike" cap="none">
                <a:solidFill>
                  <a:schemeClr val="lt1"/>
                </a:solidFill>
                <a:latin typeface="Helvetica Neue"/>
                <a:ea typeface="Helvetica Neue"/>
                <a:cs typeface="Helvetica Neue"/>
                <a:sym typeface="Helvetica Neue"/>
              </a:rPr>
              <a:t>Annotating absence of fire as “no fire” class does not mean zero probability for fire. “No-fire” class is essentially a pseudo-absence.</a:t>
            </a:r>
            <a:endParaRPr sz="14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2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r>
              <a:rPr lang="en-US" sz="1100" b="0" i="0" u="none" strike="noStrike" cap="none">
                <a:solidFill>
                  <a:schemeClr val="lt1"/>
                </a:solidFill>
                <a:latin typeface="Helvetica Neue"/>
                <a:ea typeface="Helvetica Neue"/>
                <a:cs typeface="Helvetica Neue"/>
                <a:sym typeface="Helvetica Neue"/>
              </a:rPr>
              <a:t>Bar Massada, Avi; Syphard, Alexandra D.; Stewart, Susan I.; Radeloff, Volker C. 2012 Wildfire ignition-distribution modelling: a comparative study in the Huron-Manistee National Forest, Michigan, USA. International Journal of Wildland Fire.</a:t>
            </a:r>
            <a:endParaRPr sz="1200" b="0" i="0" u="none" strike="noStrike" cap="none">
              <a:solidFill>
                <a:schemeClr val="lt1"/>
              </a:solidFill>
              <a:latin typeface="Helvetica Neue"/>
              <a:ea typeface="Helvetica Neue"/>
              <a:cs typeface="Helvetica Neue"/>
              <a:sym typeface="Helvetica Neue"/>
            </a:endParaRPr>
          </a:p>
          <a:p>
            <a:pPr marL="228600" marR="0" lvl="0" indent="0" algn="l" rtl="0">
              <a:lnSpc>
                <a:spcPct val="100000"/>
              </a:lnSpc>
              <a:spcBef>
                <a:spcPts val="0"/>
              </a:spcBef>
              <a:spcAft>
                <a:spcPts val="0"/>
              </a:spcAft>
              <a:buNone/>
            </a:pPr>
            <a:endParaRPr sz="1300" b="0" i="0" u="none" strike="noStrike" cap="none">
              <a:solidFill>
                <a:schemeClr val="dk1"/>
              </a:solidFill>
              <a:latin typeface="Helvetica Neue"/>
              <a:ea typeface="Helvetica Neue"/>
              <a:cs typeface="Helvetica Neue"/>
              <a:sym typeface="Helvetica Neue"/>
            </a:endParaRPr>
          </a:p>
        </p:txBody>
      </p:sp>
      <p:pic>
        <p:nvPicPr>
          <p:cNvPr id="2" name="Picture 2" descr="EGU General Assembly 2023 - Unisense">
            <a:extLst>
              <a:ext uri="{FF2B5EF4-FFF2-40B4-BE49-F238E27FC236}">
                <a16:creationId xmlns:a16="http://schemas.microsoft.com/office/drawing/2014/main" id="{30FEE3BE-54E0-C32B-25B9-607799992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079" y="7695"/>
            <a:ext cx="1055204" cy="60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4940</Words>
  <Application>Microsoft Macintosh PowerPoint</Application>
  <PresentationFormat>Widescreen</PresentationFormat>
  <Paragraphs>1036</Paragraphs>
  <Slides>51</Slides>
  <Notes>50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Calibri</vt:lpstr>
      <vt:lpstr>Arial 本文</vt:lpstr>
      <vt:lpstr>Helvetica Neue Light</vt:lpstr>
      <vt:lpstr>Courier New</vt:lpstr>
      <vt:lpstr>Open Sans</vt:lpstr>
      <vt:lpstr>Calibri Light</vt:lpstr>
      <vt:lpstr>Arial</vt:lpstr>
      <vt:lpstr>Helvetica Neue</vt:lpstr>
      <vt:lpstr>Simple Light</vt:lpstr>
      <vt:lpstr>Simple Light</vt:lpstr>
      <vt:lpstr>Office Theme</vt:lpstr>
      <vt:lpstr>PowerPoint Presentation</vt:lpstr>
      <vt:lpstr>Problem definition and background</vt:lpstr>
      <vt:lpstr>PowerPoint Presentation</vt:lpstr>
      <vt:lpstr>Motivation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vt:lpstr>
      <vt:lpstr>ML Method and Results</vt:lpstr>
      <vt:lpstr>Establishment of a complete ML workflow</vt:lpstr>
      <vt:lpstr>Establishment of a complete ML workflow</vt:lpstr>
      <vt:lpstr>1. Feature extraction</vt:lpstr>
      <vt:lpstr>PowerPoint Presentation</vt:lpstr>
      <vt:lpstr>2. Classification algorithms</vt:lpstr>
      <vt:lpstr>2. Classification algorithms</vt:lpstr>
      <vt:lpstr>3. Cross validation</vt:lpstr>
      <vt:lpstr>3. Cross validation</vt:lpstr>
      <vt:lpstr>4. Measures for model selection</vt:lpstr>
      <vt:lpstr>Results</vt:lpstr>
      <vt:lpstr>Results</vt:lpstr>
      <vt:lpstr>Results</vt:lpstr>
      <vt:lpstr>Results</vt:lpstr>
      <vt:lpstr>Results</vt:lpstr>
      <vt:lpstr>Results</vt:lpstr>
      <vt:lpstr>PowerPoint Presentation</vt:lpstr>
      <vt:lpstr>System architecture</vt:lpstr>
      <vt:lpstr>Operational system</vt:lpstr>
      <vt:lpstr>Operational system</vt:lpstr>
      <vt:lpstr>PowerPoint Presentation</vt:lpstr>
      <vt:lpstr>Operational system</vt:lpstr>
      <vt:lpstr>Current work</vt:lpstr>
      <vt:lpstr>Directions</vt:lpstr>
      <vt:lpstr>PowerPoint Presentation</vt:lpstr>
      <vt:lpstr>Approach 1: Siamese NNs</vt:lpstr>
      <vt:lpstr>Approach 1: Siamese NNs</vt:lpstr>
      <vt:lpstr>Approach 1: Siamese NNs</vt:lpstr>
      <vt:lpstr>Approach 1: Siamese NNs</vt:lpstr>
      <vt:lpstr>Approach 2: Semantic Segmentation</vt:lpstr>
      <vt:lpstr>Approach 2: Semantic Segmentation</vt:lpstr>
      <vt:lpstr>Approach 2: Semantic Segmentation</vt:lpstr>
      <vt:lpstr>Other Directions</vt:lpstr>
      <vt:lpstr>PowerPoint Presentation</vt:lpstr>
      <vt:lpstr>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Giorgos Giannopoulos</dc:creator>
  <cp:lastModifiedBy>Στυλιανη Γκιρτσου</cp:lastModifiedBy>
  <cp:revision>1</cp:revision>
  <dcterms:created xsi:type="dcterms:W3CDTF">2018-11-28T15:26:42Z</dcterms:created>
  <dcterms:modified xsi:type="dcterms:W3CDTF">2023-04-25T13:56:34Z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0x010100380FDC3DC127004A8356D3BD499F6C48</vt:lpwstr>
  </property>
</Properties>
</file>