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32_67307A95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21"/>
  </p:notesMasterIdLst>
  <p:sldIdLst>
    <p:sldId id="584" r:id="rId3"/>
    <p:sldId id="4422" r:id="rId4"/>
    <p:sldId id="527" r:id="rId5"/>
    <p:sldId id="4441" r:id="rId6"/>
    <p:sldId id="265" r:id="rId7"/>
    <p:sldId id="4482" r:id="rId8"/>
    <p:sldId id="306" r:id="rId9"/>
    <p:sldId id="4462" r:id="rId10"/>
    <p:sldId id="288" r:id="rId11"/>
    <p:sldId id="310" r:id="rId12"/>
    <p:sldId id="4463" r:id="rId13"/>
    <p:sldId id="4447" r:id="rId14"/>
    <p:sldId id="4449" r:id="rId15"/>
    <p:sldId id="4478" r:id="rId16"/>
    <p:sldId id="4386" r:id="rId17"/>
    <p:sldId id="4486" r:id="rId18"/>
    <p:sldId id="4487" r:id="rId19"/>
    <p:sldId id="29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633DE1E-318F-0051-A9AF-3E5D503E5C72}" name="Amer Abdulhafed Al-Qubati, Abdulhakeem" initials="AAAQA" userId="S::al_qubati@unu.edu::e54947ca-890e-4f6b-95fa-5638b92e623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8/10/relationships/authors" Target="author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omments/modernComment_132_67307A9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B059AE2-377A-4592-AA1B-DB6D8D536FC0}" authorId="{4633DE1E-318F-0051-A9AF-3E5D503E5C72}" created="2022-11-28T17:19:31.40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731230357" sldId="306"/>
      <ac:picMk id="7" creationId="{652620DF-7F73-F9CC-CE52-CED51293C20F}"/>
    </ac:deMkLst>
    <p188:txBody>
      <a:bodyPr/>
      <a:lstStyle/>
      <a:p>
        <a:r>
          <a:rPr lang="en-DE"/>
          <a:t>Should be blue colours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C3974C-77BD-4929-A3DD-79BA39272465}" type="doc">
      <dgm:prSet loTypeId="urn:microsoft.com/office/officeart/2005/8/layout/gear1" loCatId="relationship" qsTypeId="urn:microsoft.com/office/officeart/2005/8/quickstyle/simple1" qsCatId="simple" csTypeId="urn:microsoft.com/office/officeart/2005/8/colors/colorful2" csCatId="colorful" phldr="1"/>
      <dgm:spPr/>
    </dgm:pt>
    <dgm:pt modelId="{010136C6-97E5-4F8A-9078-EA1000CFECDA}">
      <dgm:prSet phldrT="[Text]"/>
      <dgm:spPr/>
      <dgm:t>
        <a:bodyPr/>
        <a:lstStyle/>
        <a:p>
          <a:r>
            <a:rPr lang="en-US"/>
            <a:t>Food security</a:t>
          </a:r>
        </a:p>
      </dgm:t>
    </dgm:pt>
    <dgm:pt modelId="{6DA6E7A3-4208-4575-8075-E8A6735D4B70}" type="parTrans" cxnId="{17DECD96-4161-4AD2-B1F6-94D429284A39}">
      <dgm:prSet/>
      <dgm:spPr/>
      <dgm:t>
        <a:bodyPr/>
        <a:lstStyle/>
        <a:p>
          <a:endParaRPr lang="en-US"/>
        </a:p>
      </dgm:t>
    </dgm:pt>
    <dgm:pt modelId="{8E083958-9345-42C0-B8C3-2D21C386B510}" type="sibTrans" cxnId="{17DECD96-4161-4AD2-B1F6-94D429284A39}">
      <dgm:prSet/>
      <dgm:spPr/>
      <dgm:t>
        <a:bodyPr/>
        <a:lstStyle/>
        <a:p>
          <a:endParaRPr lang="en-US"/>
        </a:p>
      </dgm:t>
    </dgm:pt>
    <dgm:pt modelId="{8E1CC621-1B68-492F-9E5E-58D459B985AB}">
      <dgm:prSet phldrT="[Text]"/>
      <dgm:spPr/>
      <dgm:t>
        <a:bodyPr/>
        <a:lstStyle/>
        <a:p>
          <a:r>
            <a:rPr lang="en-US"/>
            <a:t>Demand</a:t>
          </a:r>
        </a:p>
      </dgm:t>
    </dgm:pt>
    <dgm:pt modelId="{DA380208-8E65-4850-8388-B2FAEF3782AB}" type="parTrans" cxnId="{56DBE117-44AE-4091-8563-2244590A518F}">
      <dgm:prSet/>
      <dgm:spPr/>
      <dgm:t>
        <a:bodyPr/>
        <a:lstStyle/>
        <a:p>
          <a:endParaRPr lang="en-US"/>
        </a:p>
      </dgm:t>
    </dgm:pt>
    <dgm:pt modelId="{5F55E717-E16E-4328-A93D-A731F63C02B7}" type="sibTrans" cxnId="{56DBE117-44AE-4091-8563-2244590A518F}">
      <dgm:prSet/>
      <dgm:spPr/>
      <dgm:t>
        <a:bodyPr/>
        <a:lstStyle/>
        <a:p>
          <a:endParaRPr lang="en-US"/>
        </a:p>
      </dgm:t>
    </dgm:pt>
    <dgm:pt modelId="{690CAC8E-A4BB-4BEB-AD79-4A588ADB80BD}">
      <dgm:prSet phldrT="[Text]"/>
      <dgm:spPr/>
      <dgm:t>
        <a:bodyPr/>
        <a:lstStyle/>
        <a:p>
          <a:r>
            <a:rPr lang="en-US"/>
            <a:t>Supply</a:t>
          </a:r>
        </a:p>
      </dgm:t>
    </dgm:pt>
    <dgm:pt modelId="{A79608C9-4D91-4D8D-AF71-CACFC807DC94}" type="parTrans" cxnId="{8DBCEC96-248B-4A08-85A8-4121C8836D66}">
      <dgm:prSet/>
      <dgm:spPr/>
      <dgm:t>
        <a:bodyPr/>
        <a:lstStyle/>
        <a:p>
          <a:endParaRPr lang="en-US"/>
        </a:p>
      </dgm:t>
    </dgm:pt>
    <dgm:pt modelId="{88B69AA6-05C4-4D44-A3B3-39151B01099B}" type="sibTrans" cxnId="{8DBCEC96-248B-4A08-85A8-4121C8836D66}">
      <dgm:prSet/>
      <dgm:spPr/>
      <dgm:t>
        <a:bodyPr/>
        <a:lstStyle/>
        <a:p>
          <a:endParaRPr lang="en-US"/>
        </a:p>
      </dgm:t>
    </dgm:pt>
    <dgm:pt modelId="{A494B291-303A-4F57-9485-5F87360502F0}">
      <dgm:prSet phldrT="[Text]" custT="1"/>
      <dgm:spPr/>
      <dgm:t>
        <a:bodyPr/>
        <a:lstStyle/>
        <a:p>
          <a:r>
            <a:rPr lang="en-US" sz="1200"/>
            <a:t>Global north</a:t>
          </a:r>
        </a:p>
      </dgm:t>
    </dgm:pt>
    <dgm:pt modelId="{36BD0036-BE50-4675-A3A0-A17D4F7BE4D5}" type="parTrans" cxnId="{5D61141D-5348-4DFE-AB03-7FEE86ECEA8D}">
      <dgm:prSet/>
      <dgm:spPr/>
      <dgm:t>
        <a:bodyPr/>
        <a:lstStyle/>
        <a:p>
          <a:endParaRPr lang="en-US"/>
        </a:p>
      </dgm:t>
    </dgm:pt>
    <dgm:pt modelId="{14440E9F-7B01-4395-873C-18838B00DB45}" type="sibTrans" cxnId="{5D61141D-5348-4DFE-AB03-7FEE86ECEA8D}">
      <dgm:prSet/>
      <dgm:spPr/>
      <dgm:t>
        <a:bodyPr/>
        <a:lstStyle/>
        <a:p>
          <a:endParaRPr lang="en-US"/>
        </a:p>
      </dgm:t>
    </dgm:pt>
    <dgm:pt modelId="{808908EA-F4BD-4BC9-A40B-735566B1C77D}">
      <dgm:prSet phldrT="[Text]" custT="1"/>
      <dgm:spPr/>
      <dgm:t>
        <a:bodyPr/>
        <a:lstStyle/>
        <a:p>
          <a:r>
            <a:rPr lang="en-US" sz="1200" dirty="0"/>
            <a:t>Receives resources</a:t>
          </a:r>
        </a:p>
      </dgm:t>
    </dgm:pt>
    <dgm:pt modelId="{A28AB0B2-ACC8-4C9B-BF8F-F1A657E67FE7}" type="parTrans" cxnId="{9108934B-9286-4214-ADCA-37226A806B3D}">
      <dgm:prSet/>
      <dgm:spPr/>
      <dgm:t>
        <a:bodyPr/>
        <a:lstStyle/>
        <a:p>
          <a:endParaRPr lang="en-US"/>
        </a:p>
      </dgm:t>
    </dgm:pt>
    <dgm:pt modelId="{09C50A20-736C-4343-B37C-9DB54F4524D2}" type="sibTrans" cxnId="{9108934B-9286-4214-ADCA-37226A806B3D}">
      <dgm:prSet/>
      <dgm:spPr/>
      <dgm:t>
        <a:bodyPr/>
        <a:lstStyle/>
        <a:p>
          <a:endParaRPr lang="en-US"/>
        </a:p>
      </dgm:t>
    </dgm:pt>
    <dgm:pt modelId="{859785F6-91CA-44DA-8BEC-E03936F025DE}">
      <dgm:prSet phldrT="[Text]" custT="1"/>
      <dgm:spPr/>
      <dgm:t>
        <a:bodyPr/>
        <a:lstStyle/>
        <a:p>
          <a:r>
            <a:rPr lang="en-US" sz="1200" dirty="0"/>
            <a:t>Processing</a:t>
          </a:r>
        </a:p>
      </dgm:t>
    </dgm:pt>
    <dgm:pt modelId="{D51D869E-8AA4-4AB1-924E-EFECED72489C}" type="parTrans" cxnId="{2B8B0358-747C-42F0-AE7D-BAD74E75C5E3}">
      <dgm:prSet/>
      <dgm:spPr/>
      <dgm:t>
        <a:bodyPr/>
        <a:lstStyle/>
        <a:p>
          <a:endParaRPr lang="en-US"/>
        </a:p>
      </dgm:t>
    </dgm:pt>
    <dgm:pt modelId="{E5FD7453-347C-4CD4-A099-0F2D8153E742}" type="sibTrans" cxnId="{2B8B0358-747C-42F0-AE7D-BAD74E75C5E3}">
      <dgm:prSet/>
      <dgm:spPr/>
      <dgm:t>
        <a:bodyPr/>
        <a:lstStyle/>
        <a:p>
          <a:endParaRPr lang="en-US"/>
        </a:p>
      </dgm:t>
    </dgm:pt>
    <dgm:pt modelId="{BABB6CB6-AB27-4BAE-80D8-9E9DB41BC782}">
      <dgm:prSet phldrT="[Text]" custT="1"/>
      <dgm:spPr/>
      <dgm:t>
        <a:bodyPr/>
        <a:lstStyle/>
        <a:p>
          <a:r>
            <a:rPr lang="en-US" sz="1200" dirty="0"/>
            <a:t>Export (added value)</a:t>
          </a:r>
        </a:p>
      </dgm:t>
    </dgm:pt>
    <dgm:pt modelId="{E47C8B02-25E4-48E1-8AC5-449E1EAA665F}" type="parTrans" cxnId="{C2EDBFD8-1C53-41A6-A56C-FB5247004241}">
      <dgm:prSet/>
      <dgm:spPr/>
      <dgm:t>
        <a:bodyPr/>
        <a:lstStyle/>
        <a:p>
          <a:endParaRPr lang="en-US"/>
        </a:p>
      </dgm:t>
    </dgm:pt>
    <dgm:pt modelId="{AD5DC16A-DF61-4530-9075-378923B7647B}" type="sibTrans" cxnId="{C2EDBFD8-1C53-41A6-A56C-FB5247004241}">
      <dgm:prSet/>
      <dgm:spPr/>
      <dgm:t>
        <a:bodyPr/>
        <a:lstStyle/>
        <a:p>
          <a:endParaRPr lang="en-US"/>
        </a:p>
      </dgm:t>
    </dgm:pt>
    <dgm:pt modelId="{702F0715-590D-4CAE-8E00-29A187A1E595}">
      <dgm:prSet phldrT="[Text]" custT="1"/>
      <dgm:spPr/>
      <dgm:t>
        <a:bodyPr/>
        <a:lstStyle/>
        <a:p>
          <a:r>
            <a:rPr lang="en-US" sz="1200"/>
            <a:t>Global south</a:t>
          </a:r>
        </a:p>
      </dgm:t>
    </dgm:pt>
    <dgm:pt modelId="{4C5609FC-62AF-447F-AED6-2D4F95F38C83}" type="parTrans" cxnId="{38DE0ADB-3786-4034-9296-48AF2B0B5B01}">
      <dgm:prSet/>
      <dgm:spPr/>
      <dgm:t>
        <a:bodyPr/>
        <a:lstStyle/>
        <a:p>
          <a:endParaRPr lang="en-US"/>
        </a:p>
      </dgm:t>
    </dgm:pt>
    <dgm:pt modelId="{699BAFC0-6CEC-4595-948E-324D35566B21}" type="sibTrans" cxnId="{38DE0ADB-3786-4034-9296-48AF2B0B5B01}">
      <dgm:prSet/>
      <dgm:spPr/>
      <dgm:t>
        <a:bodyPr/>
        <a:lstStyle/>
        <a:p>
          <a:endParaRPr lang="en-US"/>
        </a:p>
      </dgm:t>
    </dgm:pt>
    <dgm:pt modelId="{C194D486-9D14-43E7-889C-58870D5E6C27}">
      <dgm:prSet phldrT="[Text]" custT="1"/>
      <dgm:spPr/>
      <dgm:t>
        <a:bodyPr/>
        <a:lstStyle/>
        <a:p>
          <a:r>
            <a:rPr lang="en-US" sz="1200"/>
            <a:t>Supplies resources</a:t>
          </a:r>
        </a:p>
      </dgm:t>
    </dgm:pt>
    <dgm:pt modelId="{3702AE31-FB42-4705-94D0-B0C8AD7EB59F}" type="parTrans" cxnId="{71E8B526-3F6C-441E-B4BF-D791D1D0A1FB}">
      <dgm:prSet/>
      <dgm:spPr/>
      <dgm:t>
        <a:bodyPr/>
        <a:lstStyle/>
        <a:p>
          <a:endParaRPr lang="en-US"/>
        </a:p>
      </dgm:t>
    </dgm:pt>
    <dgm:pt modelId="{CFE8C178-2111-4704-9023-E2CF04C3FD92}" type="sibTrans" cxnId="{71E8B526-3F6C-441E-B4BF-D791D1D0A1FB}">
      <dgm:prSet/>
      <dgm:spPr/>
      <dgm:t>
        <a:bodyPr/>
        <a:lstStyle/>
        <a:p>
          <a:endParaRPr lang="en-US"/>
        </a:p>
      </dgm:t>
    </dgm:pt>
    <dgm:pt modelId="{3ED540D9-1DE7-4EFC-8A06-02611E0B1E53}">
      <dgm:prSet phldrT="[Text]" custT="1"/>
      <dgm:spPr/>
      <dgm:t>
        <a:bodyPr/>
        <a:lstStyle/>
        <a:p>
          <a:r>
            <a:rPr lang="en-US" sz="1200"/>
            <a:t>Basic processing</a:t>
          </a:r>
        </a:p>
      </dgm:t>
    </dgm:pt>
    <dgm:pt modelId="{DDF2774C-769E-49E9-ADE2-52B40BD636C7}" type="parTrans" cxnId="{686B8046-A83B-481B-82DB-23E6B9381B94}">
      <dgm:prSet/>
      <dgm:spPr/>
      <dgm:t>
        <a:bodyPr/>
        <a:lstStyle/>
        <a:p>
          <a:endParaRPr lang="en-US"/>
        </a:p>
      </dgm:t>
    </dgm:pt>
    <dgm:pt modelId="{17CA816F-CC74-4879-B77A-ADFC41B17ABA}" type="sibTrans" cxnId="{686B8046-A83B-481B-82DB-23E6B9381B94}">
      <dgm:prSet/>
      <dgm:spPr/>
      <dgm:t>
        <a:bodyPr/>
        <a:lstStyle/>
        <a:p>
          <a:endParaRPr lang="en-US"/>
        </a:p>
      </dgm:t>
    </dgm:pt>
    <dgm:pt modelId="{C2638C7B-E288-434E-AC87-8A8AF32B783E}">
      <dgm:prSet phldrT="[Text]" custT="1"/>
      <dgm:spPr/>
      <dgm:t>
        <a:bodyPr/>
        <a:lstStyle/>
        <a:p>
          <a:r>
            <a:rPr lang="en-US" sz="1200" dirty="0"/>
            <a:t>Export of raw material</a:t>
          </a:r>
        </a:p>
      </dgm:t>
    </dgm:pt>
    <dgm:pt modelId="{2E8D6CB5-DCDA-4D3F-A169-F5399F37C9B0}" type="parTrans" cxnId="{8C69FDB5-DE79-4550-A6B4-76C5A7FF3171}">
      <dgm:prSet/>
      <dgm:spPr/>
      <dgm:t>
        <a:bodyPr/>
        <a:lstStyle/>
        <a:p>
          <a:endParaRPr lang="en-US"/>
        </a:p>
      </dgm:t>
    </dgm:pt>
    <dgm:pt modelId="{EEE3E361-A8A8-44E4-BB77-71AA8D0699AF}" type="sibTrans" cxnId="{8C69FDB5-DE79-4550-A6B4-76C5A7FF3171}">
      <dgm:prSet/>
      <dgm:spPr/>
      <dgm:t>
        <a:bodyPr/>
        <a:lstStyle/>
        <a:p>
          <a:endParaRPr lang="en-US"/>
        </a:p>
      </dgm:t>
    </dgm:pt>
    <dgm:pt modelId="{C46EF602-23B8-4FBA-8676-DB8821BC5798}">
      <dgm:prSet phldrT="[Text]" custT="1"/>
      <dgm:spPr/>
      <dgm:t>
        <a:bodyPr/>
        <a:lstStyle/>
        <a:p>
          <a:r>
            <a:rPr lang="en-US" sz="1200"/>
            <a:t>Socio-economic</a:t>
          </a:r>
        </a:p>
      </dgm:t>
    </dgm:pt>
    <dgm:pt modelId="{0F653628-D555-44B6-8E38-6025046C9CA1}" type="parTrans" cxnId="{8875A105-22AF-4CBC-9BF9-5241825C9E26}">
      <dgm:prSet/>
      <dgm:spPr/>
      <dgm:t>
        <a:bodyPr/>
        <a:lstStyle/>
        <a:p>
          <a:endParaRPr lang="en-US"/>
        </a:p>
      </dgm:t>
    </dgm:pt>
    <dgm:pt modelId="{DB90A2E3-F11E-4E91-8B90-014854E02782}" type="sibTrans" cxnId="{8875A105-22AF-4CBC-9BF9-5241825C9E26}">
      <dgm:prSet/>
      <dgm:spPr/>
      <dgm:t>
        <a:bodyPr/>
        <a:lstStyle/>
        <a:p>
          <a:endParaRPr lang="en-US"/>
        </a:p>
      </dgm:t>
    </dgm:pt>
    <dgm:pt modelId="{955CA46B-517B-42AD-B3A2-EEDBB6FDAFE4}">
      <dgm:prSet phldrT="[Text]" custT="1"/>
      <dgm:spPr/>
      <dgm:t>
        <a:bodyPr/>
        <a:lstStyle/>
        <a:p>
          <a:r>
            <a:rPr lang="en-US" sz="1200" dirty="0"/>
            <a:t>Climate</a:t>
          </a:r>
        </a:p>
      </dgm:t>
    </dgm:pt>
    <dgm:pt modelId="{1E3B053F-4262-4E53-BB85-D9038C4DB91E}" type="parTrans" cxnId="{646D4804-1020-466F-AEDD-DA6C5F552E9D}">
      <dgm:prSet/>
      <dgm:spPr/>
      <dgm:t>
        <a:bodyPr/>
        <a:lstStyle/>
        <a:p>
          <a:endParaRPr lang="en-US"/>
        </a:p>
      </dgm:t>
    </dgm:pt>
    <dgm:pt modelId="{C3C09E10-5490-4A07-A7F4-28516E6DD665}" type="sibTrans" cxnId="{646D4804-1020-466F-AEDD-DA6C5F552E9D}">
      <dgm:prSet/>
      <dgm:spPr/>
      <dgm:t>
        <a:bodyPr/>
        <a:lstStyle/>
        <a:p>
          <a:endParaRPr lang="en-US"/>
        </a:p>
      </dgm:t>
    </dgm:pt>
    <dgm:pt modelId="{2CD3E692-AF78-4B6B-B0A9-FF8961C22CD9}">
      <dgm:prSet phldrT="[Text]" custT="1"/>
      <dgm:spPr/>
      <dgm:t>
        <a:bodyPr/>
        <a:lstStyle/>
        <a:p>
          <a:r>
            <a:rPr lang="en-US" sz="1200" dirty="0"/>
            <a:t>Governance</a:t>
          </a:r>
        </a:p>
      </dgm:t>
    </dgm:pt>
    <dgm:pt modelId="{CF0FA4B8-3C29-46CE-8DAC-CC3309A0473C}" type="parTrans" cxnId="{7061FD44-74D6-47D5-9B75-A1359DA4BD86}">
      <dgm:prSet/>
      <dgm:spPr/>
      <dgm:t>
        <a:bodyPr/>
        <a:lstStyle/>
        <a:p>
          <a:endParaRPr lang="en-US"/>
        </a:p>
      </dgm:t>
    </dgm:pt>
    <dgm:pt modelId="{84373018-C04A-4DAD-9F9F-BBBDDA38E4C4}" type="sibTrans" cxnId="{7061FD44-74D6-47D5-9B75-A1359DA4BD86}">
      <dgm:prSet/>
      <dgm:spPr/>
      <dgm:t>
        <a:bodyPr/>
        <a:lstStyle/>
        <a:p>
          <a:endParaRPr lang="en-US"/>
        </a:p>
      </dgm:t>
    </dgm:pt>
    <dgm:pt modelId="{DB31782B-3D04-4984-AAB3-1F1D7EFC8019}" type="pres">
      <dgm:prSet presAssocID="{37C3974C-77BD-4929-A3DD-79BA3927246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957968F-0214-4B22-A705-E02F1AB8FEE2}" type="pres">
      <dgm:prSet presAssocID="{010136C6-97E5-4F8A-9078-EA1000CFECDA}" presName="gear1" presStyleLbl="node1" presStyleIdx="0" presStyleCnt="3">
        <dgm:presLayoutVars>
          <dgm:chMax val="1"/>
          <dgm:bulletEnabled val="1"/>
        </dgm:presLayoutVars>
      </dgm:prSet>
      <dgm:spPr/>
    </dgm:pt>
    <dgm:pt modelId="{9D2B5DFC-7767-40C9-BF3F-62A55D29A8C9}" type="pres">
      <dgm:prSet presAssocID="{010136C6-97E5-4F8A-9078-EA1000CFECDA}" presName="gear1srcNode" presStyleLbl="node1" presStyleIdx="0" presStyleCnt="3"/>
      <dgm:spPr/>
    </dgm:pt>
    <dgm:pt modelId="{646DEA41-5180-493C-A0EE-58D70CE2F2B0}" type="pres">
      <dgm:prSet presAssocID="{010136C6-97E5-4F8A-9078-EA1000CFECDA}" presName="gear1dstNode" presStyleLbl="node1" presStyleIdx="0" presStyleCnt="3"/>
      <dgm:spPr/>
    </dgm:pt>
    <dgm:pt modelId="{8B575375-2C00-4497-A4B4-233F043E02D0}" type="pres">
      <dgm:prSet presAssocID="{010136C6-97E5-4F8A-9078-EA1000CFECDA}" presName="gear1ch" presStyleLbl="fgAcc1" presStyleIdx="0" presStyleCnt="3" custScaleY="63619" custLinFactNeighborY="4491">
        <dgm:presLayoutVars>
          <dgm:chMax val="0"/>
          <dgm:bulletEnabled val="1"/>
        </dgm:presLayoutVars>
      </dgm:prSet>
      <dgm:spPr/>
    </dgm:pt>
    <dgm:pt modelId="{2CEF61D2-4D29-4B22-AF3C-7AC7DF62E203}" type="pres">
      <dgm:prSet presAssocID="{8E1CC621-1B68-492F-9E5E-58D459B985AB}" presName="gear2" presStyleLbl="node1" presStyleIdx="1" presStyleCnt="3">
        <dgm:presLayoutVars>
          <dgm:chMax val="1"/>
          <dgm:bulletEnabled val="1"/>
        </dgm:presLayoutVars>
      </dgm:prSet>
      <dgm:spPr/>
    </dgm:pt>
    <dgm:pt modelId="{3DA2B01D-4ADD-419F-BB4D-B83D5F9B44BE}" type="pres">
      <dgm:prSet presAssocID="{8E1CC621-1B68-492F-9E5E-58D459B985AB}" presName="gear2srcNode" presStyleLbl="node1" presStyleIdx="1" presStyleCnt="3"/>
      <dgm:spPr/>
    </dgm:pt>
    <dgm:pt modelId="{6B3BEDE9-4C1A-4165-90B3-24F9F7749509}" type="pres">
      <dgm:prSet presAssocID="{8E1CC621-1B68-492F-9E5E-58D459B985AB}" presName="gear2dstNode" presStyleLbl="node1" presStyleIdx="1" presStyleCnt="3"/>
      <dgm:spPr/>
    </dgm:pt>
    <dgm:pt modelId="{F61A13CC-F6F0-4B33-9684-3E5047EB9958}" type="pres">
      <dgm:prSet presAssocID="{8E1CC621-1B68-492F-9E5E-58D459B985AB}" presName="gear2ch" presStyleLbl="fgAcc1" presStyleIdx="1" presStyleCnt="3" custScaleX="110131">
        <dgm:presLayoutVars>
          <dgm:chMax val="0"/>
          <dgm:bulletEnabled val="1"/>
        </dgm:presLayoutVars>
      </dgm:prSet>
      <dgm:spPr/>
    </dgm:pt>
    <dgm:pt modelId="{609562A1-7696-480C-9EB1-5C4D6D7B32DE}" type="pres">
      <dgm:prSet presAssocID="{690CAC8E-A4BB-4BEB-AD79-4A588ADB80BD}" presName="gear3" presStyleLbl="node1" presStyleIdx="2" presStyleCnt="3"/>
      <dgm:spPr/>
    </dgm:pt>
    <dgm:pt modelId="{60F61AF8-BC5A-4E2D-B1C9-04993A2132D4}" type="pres">
      <dgm:prSet presAssocID="{690CAC8E-A4BB-4BEB-AD79-4A588ADB80BD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A485DCA2-5969-4B6D-91EF-BEF01301F116}" type="pres">
      <dgm:prSet presAssocID="{690CAC8E-A4BB-4BEB-AD79-4A588ADB80BD}" presName="gear3srcNode" presStyleLbl="node1" presStyleIdx="2" presStyleCnt="3"/>
      <dgm:spPr/>
    </dgm:pt>
    <dgm:pt modelId="{7A0567A3-6E59-420C-9EA7-97AD47FC988E}" type="pres">
      <dgm:prSet presAssocID="{690CAC8E-A4BB-4BEB-AD79-4A588ADB80BD}" presName="gear3dstNode" presStyleLbl="node1" presStyleIdx="2" presStyleCnt="3"/>
      <dgm:spPr/>
    </dgm:pt>
    <dgm:pt modelId="{13517F82-40F6-4120-8C70-E67D8560EBAA}" type="pres">
      <dgm:prSet presAssocID="{690CAC8E-A4BB-4BEB-AD79-4A588ADB80BD}" presName="gear3ch" presStyleLbl="fgAcc1" presStyleIdx="2" presStyleCnt="3" custScaleX="102770">
        <dgm:presLayoutVars>
          <dgm:chMax val="0"/>
          <dgm:bulletEnabled val="1"/>
        </dgm:presLayoutVars>
      </dgm:prSet>
      <dgm:spPr/>
    </dgm:pt>
    <dgm:pt modelId="{39BCF56B-7D74-41F6-B6E2-F0395A486136}" type="pres">
      <dgm:prSet presAssocID="{8E083958-9345-42C0-B8C3-2D21C386B510}" presName="connector1" presStyleLbl="sibTrans2D1" presStyleIdx="0" presStyleCnt="3"/>
      <dgm:spPr/>
    </dgm:pt>
    <dgm:pt modelId="{AA109C7B-4525-4014-8803-1196044C6412}" type="pres">
      <dgm:prSet presAssocID="{5F55E717-E16E-4328-A93D-A731F63C02B7}" presName="connector2" presStyleLbl="sibTrans2D1" presStyleIdx="1" presStyleCnt="3"/>
      <dgm:spPr/>
    </dgm:pt>
    <dgm:pt modelId="{F8600F3A-E75D-4794-B45B-1FDC456CA99D}" type="pres">
      <dgm:prSet presAssocID="{88B69AA6-05C4-4D44-A3B3-39151B01099B}" presName="connector3" presStyleLbl="sibTrans2D1" presStyleIdx="2" presStyleCnt="3"/>
      <dgm:spPr/>
    </dgm:pt>
  </dgm:ptLst>
  <dgm:cxnLst>
    <dgm:cxn modelId="{A8910B01-BEC1-45EA-AFFD-0D96B6594DB2}" type="presOf" srcId="{690CAC8E-A4BB-4BEB-AD79-4A588ADB80BD}" destId="{A485DCA2-5969-4B6D-91EF-BEF01301F116}" srcOrd="2" destOrd="0" presId="urn:microsoft.com/office/officeart/2005/8/layout/gear1"/>
    <dgm:cxn modelId="{646D4804-1020-466F-AEDD-DA6C5F552E9D}" srcId="{010136C6-97E5-4F8A-9078-EA1000CFECDA}" destId="{955CA46B-517B-42AD-B3A2-EEDBB6FDAFE4}" srcOrd="1" destOrd="0" parTransId="{1E3B053F-4262-4E53-BB85-D9038C4DB91E}" sibTransId="{C3C09E10-5490-4A07-A7F4-28516E6DD665}"/>
    <dgm:cxn modelId="{8875A105-22AF-4CBC-9BF9-5241825C9E26}" srcId="{010136C6-97E5-4F8A-9078-EA1000CFECDA}" destId="{C46EF602-23B8-4FBA-8676-DB8821BC5798}" srcOrd="0" destOrd="0" parTransId="{0F653628-D555-44B6-8E38-6025046C9CA1}" sibTransId="{DB90A2E3-F11E-4E91-8B90-014854E02782}"/>
    <dgm:cxn modelId="{DED2CB09-8E5F-44C6-B5D0-ACF744A0A53E}" type="presOf" srcId="{C194D486-9D14-43E7-889C-58870D5E6C27}" destId="{13517F82-40F6-4120-8C70-E67D8560EBAA}" srcOrd="0" destOrd="1" presId="urn:microsoft.com/office/officeart/2005/8/layout/gear1"/>
    <dgm:cxn modelId="{D2CBCF09-54DA-49FA-BB50-1A68B2DFEE1D}" type="presOf" srcId="{702F0715-590D-4CAE-8E00-29A187A1E595}" destId="{13517F82-40F6-4120-8C70-E67D8560EBAA}" srcOrd="0" destOrd="0" presId="urn:microsoft.com/office/officeart/2005/8/layout/gear1"/>
    <dgm:cxn modelId="{86944E0D-5B71-408A-91A7-1C74C362BDBD}" type="presOf" srcId="{8E1CC621-1B68-492F-9E5E-58D459B985AB}" destId="{2CEF61D2-4D29-4B22-AF3C-7AC7DF62E203}" srcOrd="0" destOrd="0" presId="urn:microsoft.com/office/officeart/2005/8/layout/gear1"/>
    <dgm:cxn modelId="{980F2A12-318A-4460-A201-EC75ABD4BD40}" type="presOf" srcId="{BABB6CB6-AB27-4BAE-80D8-9E9DB41BC782}" destId="{F61A13CC-F6F0-4B33-9684-3E5047EB9958}" srcOrd="0" destOrd="3" presId="urn:microsoft.com/office/officeart/2005/8/layout/gear1"/>
    <dgm:cxn modelId="{56DBE117-44AE-4091-8563-2244590A518F}" srcId="{37C3974C-77BD-4929-A3DD-79BA39272465}" destId="{8E1CC621-1B68-492F-9E5E-58D459B985AB}" srcOrd="1" destOrd="0" parTransId="{DA380208-8E65-4850-8388-B2FAEF3782AB}" sibTransId="{5F55E717-E16E-4328-A93D-A731F63C02B7}"/>
    <dgm:cxn modelId="{5D61141D-5348-4DFE-AB03-7FEE86ECEA8D}" srcId="{8E1CC621-1B68-492F-9E5E-58D459B985AB}" destId="{A494B291-303A-4F57-9485-5F87360502F0}" srcOrd="0" destOrd="0" parTransId="{36BD0036-BE50-4675-A3A0-A17D4F7BE4D5}" sibTransId="{14440E9F-7B01-4395-873C-18838B00DB45}"/>
    <dgm:cxn modelId="{71E8B526-3F6C-441E-B4BF-D791D1D0A1FB}" srcId="{690CAC8E-A4BB-4BEB-AD79-4A588ADB80BD}" destId="{C194D486-9D14-43E7-889C-58870D5E6C27}" srcOrd="1" destOrd="0" parTransId="{3702AE31-FB42-4705-94D0-B0C8AD7EB59F}" sibTransId="{CFE8C178-2111-4704-9023-E2CF04C3FD92}"/>
    <dgm:cxn modelId="{CD743132-80FF-4FF2-B60C-B7F83D4AB507}" type="presOf" srcId="{010136C6-97E5-4F8A-9078-EA1000CFECDA}" destId="{646DEA41-5180-493C-A0EE-58D70CE2F2B0}" srcOrd="2" destOrd="0" presId="urn:microsoft.com/office/officeart/2005/8/layout/gear1"/>
    <dgm:cxn modelId="{A580583C-979E-451F-84D8-03B28FAD4616}" type="presOf" srcId="{2CD3E692-AF78-4B6B-B0A9-FF8961C22CD9}" destId="{8B575375-2C00-4497-A4B4-233F043E02D0}" srcOrd="0" destOrd="2" presId="urn:microsoft.com/office/officeart/2005/8/layout/gear1"/>
    <dgm:cxn modelId="{FC38BB3C-43A3-45A3-919B-9BA3CDCEABF2}" type="presOf" srcId="{37C3974C-77BD-4929-A3DD-79BA39272465}" destId="{DB31782B-3D04-4984-AAB3-1F1D7EFC8019}" srcOrd="0" destOrd="0" presId="urn:microsoft.com/office/officeart/2005/8/layout/gear1"/>
    <dgm:cxn modelId="{9D24EE5F-220C-4C75-A0CE-C1EF830DB1B4}" type="presOf" srcId="{010136C6-97E5-4F8A-9078-EA1000CFECDA}" destId="{9D2B5DFC-7767-40C9-BF3F-62A55D29A8C9}" srcOrd="1" destOrd="0" presId="urn:microsoft.com/office/officeart/2005/8/layout/gear1"/>
    <dgm:cxn modelId="{57249563-05C3-4742-A3E3-DE832623DCC2}" type="presOf" srcId="{690CAC8E-A4BB-4BEB-AD79-4A588ADB80BD}" destId="{609562A1-7696-480C-9EB1-5C4D6D7B32DE}" srcOrd="0" destOrd="0" presId="urn:microsoft.com/office/officeart/2005/8/layout/gear1"/>
    <dgm:cxn modelId="{7061FD44-74D6-47D5-9B75-A1359DA4BD86}" srcId="{010136C6-97E5-4F8A-9078-EA1000CFECDA}" destId="{2CD3E692-AF78-4B6B-B0A9-FF8961C22CD9}" srcOrd="2" destOrd="0" parTransId="{CF0FA4B8-3C29-46CE-8DAC-CC3309A0473C}" sibTransId="{84373018-C04A-4DAD-9F9F-BBBDDA38E4C4}"/>
    <dgm:cxn modelId="{87E5E045-1E4B-4BFB-8205-40FB88A2B2A3}" type="presOf" srcId="{8E1CC621-1B68-492F-9E5E-58D459B985AB}" destId="{3DA2B01D-4ADD-419F-BB4D-B83D5F9B44BE}" srcOrd="1" destOrd="0" presId="urn:microsoft.com/office/officeart/2005/8/layout/gear1"/>
    <dgm:cxn modelId="{686B8046-A83B-481B-82DB-23E6B9381B94}" srcId="{690CAC8E-A4BB-4BEB-AD79-4A588ADB80BD}" destId="{3ED540D9-1DE7-4EFC-8A06-02611E0B1E53}" srcOrd="2" destOrd="0" parTransId="{DDF2774C-769E-49E9-ADE2-52B40BD636C7}" sibTransId="{17CA816F-CC74-4879-B77A-ADFC41B17ABA}"/>
    <dgm:cxn modelId="{9108934B-9286-4214-ADCA-37226A806B3D}" srcId="{8E1CC621-1B68-492F-9E5E-58D459B985AB}" destId="{808908EA-F4BD-4BC9-A40B-735566B1C77D}" srcOrd="1" destOrd="0" parTransId="{A28AB0B2-ACC8-4C9B-BF8F-F1A657E67FE7}" sibTransId="{09C50A20-736C-4343-B37C-9DB54F4524D2}"/>
    <dgm:cxn modelId="{D363686E-6D24-4DB0-A7A3-8BA5511C870C}" type="presOf" srcId="{C2638C7B-E288-434E-AC87-8A8AF32B783E}" destId="{13517F82-40F6-4120-8C70-E67D8560EBAA}" srcOrd="0" destOrd="3" presId="urn:microsoft.com/office/officeart/2005/8/layout/gear1"/>
    <dgm:cxn modelId="{5493BD4F-A082-411D-99A3-65A3BA76530E}" type="presOf" srcId="{8E1CC621-1B68-492F-9E5E-58D459B985AB}" destId="{6B3BEDE9-4C1A-4165-90B3-24F9F7749509}" srcOrd="2" destOrd="0" presId="urn:microsoft.com/office/officeart/2005/8/layout/gear1"/>
    <dgm:cxn modelId="{52C65957-E190-4139-B306-EC34FF4C0D21}" type="presOf" srcId="{690CAC8E-A4BB-4BEB-AD79-4A588ADB80BD}" destId="{7A0567A3-6E59-420C-9EA7-97AD47FC988E}" srcOrd="3" destOrd="0" presId="urn:microsoft.com/office/officeart/2005/8/layout/gear1"/>
    <dgm:cxn modelId="{2B8B0358-747C-42F0-AE7D-BAD74E75C5E3}" srcId="{8E1CC621-1B68-492F-9E5E-58D459B985AB}" destId="{859785F6-91CA-44DA-8BEC-E03936F025DE}" srcOrd="2" destOrd="0" parTransId="{D51D869E-8AA4-4AB1-924E-EFECED72489C}" sibTransId="{E5FD7453-347C-4CD4-A099-0F2D8153E742}"/>
    <dgm:cxn modelId="{EF52568B-2FC3-40CA-9176-FEF52AE1C17D}" type="presOf" srcId="{859785F6-91CA-44DA-8BEC-E03936F025DE}" destId="{F61A13CC-F6F0-4B33-9684-3E5047EB9958}" srcOrd="0" destOrd="2" presId="urn:microsoft.com/office/officeart/2005/8/layout/gear1"/>
    <dgm:cxn modelId="{17DECD96-4161-4AD2-B1F6-94D429284A39}" srcId="{37C3974C-77BD-4929-A3DD-79BA39272465}" destId="{010136C6-97E5-4F8A-9078-EA1000CFECDA}" srcOrd="0" destOrd="0" parTransId="{6DA6E7A3-4208-4575-8075-E8A6735D4B70}" sibTransId="{8E083958-9345-42C0-B8C3-2D21C386B510}"/>
    <dgm:cxn modelId="{8DBCEC96-248B-4A08-85A8-4121C8836D66}" srcId="{37C3974C-77BD-4929-A3DD-79BA39272465}" destId="{690CAC8E-A4BB-4BEB-AD79-4A588ADB80BD}" srcOrd="2" destOrd="0" parTransId="{A79608C9-4D91-4D8D-AF71-CACFC807DC94}" sibTransId="{88B69AA6-05C4-4D44-A3B3-39151B01099B}"/>
    <dgm:cxn modelId="{C17160AD-150B-40C6-91C9-D004227C1D75}" type="presOf" srcId="{808908EA-F4BD-4BC9-A40B-735566B1C77D}" destId="{F61A13CC-F6F0-4B33-9684-3E5047EB9958}" srcOrd="0" destOrd="1" presId="urn:microsoft.com/office/officeart/2005/8/layout/gear1"/>
    <dgm:cxn modelId="{58BEFEB3-5E08-482B-8D15-1F2C6BF4ABD6}" type="presOf" srcId="{3ED540D9-1DE7-4EFC-8A06-02611E0B1E53}" destId="{13517F82-40F6-4120-8C70-E67D8560EBAA}" srcOrd="0" destOrd="2" presId="urn:microsoft.com/office/officeart/2005/8/layout/gear1"/>
    <dgm:cxn modelId="{8C69FDB5-DE79-4550-A6B4-76C5A7FF3171}" srcId="{690CAC8E-A4BB-4BEB-AD79-4A588ADB80BD}" destId="{C2638C7B-E288-434E-AC87-8A8AF32B783E}" srcOrd="3" destOrd="0" parTransId="{2E8D6CB5-DCDA-4D3F-A169-F5399F37C9B0}" sibTransId="{EEE3E361-A8A8-44E4-BB77-71AA8D0699AF}"/>
    <dgm:cxn modelId="{F808C8C6-A46F-4058-AF86-0D2F40F1B4BD}" type="presOf" srcId="{955CA46B-517B-42AD-B3A2-EEDBB6FDAFE4}" destId="{8B575375-2C00-4497-A4B4-233F043E02D0}" srcOrd="0" destOrd="1" presId="urn:microsoft.com/office/officeart/2005/8/layout/gear1"/>
    <dgm:cxn modelId="{C2EDBFD8-1C53-41A6-A56C-FB5247004241}" srcId="{8E1CC621-1B68-492F-9E5E-58D459B985AB}" destId="{BABB6CB6-AB27-4BAE-80D8-9E9DB41BC782}" srcOrd="3" destOrd="0" parTransId="{E47C8B02-25E4-48E1-8AC5-449E1EAA665F}" sibTransId="{AD5DC16A-DF61-4530-9075-378923B7647B}"/>
    <dgm:cxn modelId="{DBDE63D9-682D-4787-AED0-CA307C2A8134}" type="presOf" srcId="{690CAC8E-A4BB-4BEB-AD79-4A588ADB80BD}" destId="{60F61AF8-BC5A-4E2D-B1C9-04993A2132D4}" srcOrd="1" destOrd="0" presId="urn:microsoft.com/office/officeart/2005/8/layout/gear1"/>
    <dgm:cxn modelId="{38DE0ADB-3786-4034-9296-48AF2B0B5B01}" srcId="{690CAC8E-A4BB-4BEB-AD79-4A588ADB80BD}" destId="{702F0715-590D-4CAE-8E00-29A187A1E595}" srcOrd="0" destOrd="0" parTransId="{4C5609FC-62AF-447F-AED6-2D4F95F38C83}" sibTransId="{699BAFC0-6CEC-4595-948E-324D35566B21}"/>
    <dgm:cxn modelId="{A87721DD-428B-452F-891D-54060215F478}" type="presOf" srcId="{C46EF602-23B8-4FBA-8676-DB8821BC5798}" destId="{8B575375-2C00-4497-A4B4-233F043E02D0}" srcOrd="0" destOrd="0" presId="urn:microsoft.com/office/officeart/2005/8/layout/gear1"/>
    <dgm:cxn modelId="{4184A8DD-571F-41C6-8EE1-C11939F386D2}" type="presOf" srcId="{5F55E717-E16E-4328-A93D-A731F63C02B7}" destId="{AA109C7B-4525-4014-8803-1196044C6412}" srcOrd="0" destOrd="0" presId="urn:microsoft.com/office/officeart/2005/8/layout/gear1"/>
    <dgm:cxn modelId="{34755EE4-A656-4D0B-BA88-CDD1B81EE0BB}" type="presOf" srcId="{88B69AA6-05C4-4D44-A3B3-39151B01099B}" destId="{F8600F3A-E75D-4794-B45B-1FDC456CA99D}" srcOrd="0" destOrd="0" presId="urn:microsoft.com/office/officeart/2005/8/layout/gear1"/>
    <dgm:cxn modelId="{19291CF4-D680-4C0E-B5A9-DF9C5B5BD90C}" type="presOf" srcId="{010136C6-97E5-4F8A-9078-EA1000CFECDA}" destId="{5957968F-0214-4B22-A705-E02F1AB8FEE2}" srcOrd="0" destOrd="0" presId="urn:microsoft.com/office/officeart/2005/8/layout/gear1"/>
    <dgm:cxn modelId="{92D84BF8-E4C7-4E5C-8035-83E85496AF5F}" type="presOf" srcId="{8E083958-9345-42C0-B8C3-2D21C386B510}" destId="{39BCF56B-7D74-41F6-B6E2-F0395A486136}" srcOrd="0" destOrd="0" presId="urn:microsoft.com/office/officeart/2005/8/layout/gear1"/>
    <dgm:cxn modelId="{B1C4F6FF-4955-4C1C-877D-F13526EA0CA6}" type="presOf" srcId="{A494B291-303A-4F57-9485-5F87360502F0}" destId="{F61A13CC-F6F0-4B33-9684-3E5047EB9958}" srcOrd="0" destOrd="0" presId="urn:microsoft.com/office/officeart/2005/8/layout/gear1"/>
    <dgm:cxn modelId="{68136ADA-BB91-4FDD-949C-7C39983BE34D}" type="presParOf" srcId="{DB31782B-3D04-4984-AAB3-1F1D7EFC8019}" destId="{5957968F-0214-4B22-A705-E02F1AB8FEE2}" srcOrd="0" destOrd="0" presId="urn:microsoft.com/office/officeart/2005/8/layout/gear1"/>
    <dgm:cxn modelId="{1057DF23-14A5-4B93-A0C0-7B41515299EC}" type="presParOf" srcId="{DB31782B-3D04-4984-AAB3-1F1D7EFC8019}" destId="{9D2B5DFC-7767-40C9-BF3F-62A55D29A8C9}" srcOrd="1" destOrd="0" presId="urn:microsoft.com/office/officeart/2005/8/layout/gear1"/>
    <dgm:cxn modelId="{DBFE8C60-549A-41CD-BA26-0427B8ED8E00}" type="presParOf" srcId="{DB31782B-3D04-4984-AAB3-1F1D7EFC8019}" destId="{646DEA41-5180-493C-A0EE-58D70CE2F2B0}" srcOrd="2" destOrd="0" presId="urn:microsoft.com/office/officeart/2005/8/layout/gear1"/>
    <dgm:cxn modelId="{81A36355-0D0C-4F6A-9D11-21142A85B962}" type="presParOf" srcId="{DB31782B-3D04-4984-AAB3-1F1D7EFC8019}" destId="{8B575375-2C00-4497-A4B4-233F043E02D0}" srcOrd="3" destOrd="0" presId="urn:microsoft.com/office/officeart/2005/8/layout/gear1"/>
    <dgm:cxn modelId="{02B80175-F92C-4093-9649-DA650FBD1EBD}" type="presParOf" srcId="{DB31782B-3D04-4984-AAB3-1F1D7EFC8019}" destId="{2CEF61D2-4D29-4B22-AF3C-7AC7DF62E203}" srcOrd="4" destOrd="0" presId="urn:microsoft.com/office/officeart/2005/8/layout/gear1"/>
    <dgm:cxn modelId="{34B24C97-30CF-4DC0-B15B-B27BDACD27CF}" type="presParOf" srcId="{DB31782B-3D04-4984-AAB3-1F1D7EFC8019}" destId="{3DA2B01D-4ADD-419F-BB4D-B83D5F9B44BE}" srcOrd="5" destOrd="0" presId="urn:microsoft.com/office/officeart/2005/8/layout/gear1"/>
    <dgm:cxn modelId="{93C2B0C7-BC1A-4669-AFBE-6194C78C8546}" type="presParOf" srcId="{DB31782B-3D04-4984-AAB3-1F1D7EFC8019}" destId="{6B3BEDE9-4C1A-4165-90B3-24F9F7749509}" srcOrd="6" destOrd="0" presId="urn:microsoft.com/office/officeart/2005/8/layout/gear1"/>
    <dgm:cxn modelId="{5921B87C-B09B-4D92-9189-9BB03E07B234}" type="presParOf" srcId="{DB31782B-3D04-4984-AAB3-1F1D7EFC8019}" destId="{F61A13CC-F6F0-4B33-9684-3E5047EB9958}" srcOrd="7" destOrd="0" presId="urn:microsoft.com/office/officeart/2005/8/layout/gear1"/>
    <dgm:cxn modelId="{B208EC85-A3D3-4BE6-85DF-8C17A230274F}" type="presParOf" srcId="{DB31782B-3D04-4984-AAB3-1F1D7EFC8019}" destId="{609562A1-7696-480C-9EB1-5C4D6D7B32DE}" srcOrd="8" destOrd="0" presId="urn:microsoft.com/office/officeart/2005/8/layout/gear1"/>
    <dgm:cxn modelId="{60554BAC-72F1-48D3-9DBC-95F40BD80D33}" type="presParOf" srcId="{DB31782B-3D04-4984-AAB3-1F1D7EFC8019}" destId="{60F61AF8-BC5A-4E2D-B1C9-04993A2132D4}" srcOrd="9" destOrd="0" presId="urn:microsoft.com/office/officeart/2005/8/layout/gear1"/>
    <dgm:cxn modelId="{3C8A140C-BEF8-48B9-A41A-5F7F03ADBF5A}" type="presParOf" srcId="{DB31782B-3D04-4984-AAB3-1F1D7EFC8019}" destId="{A485DCA2-5969-4B6D-91EF-BEF01301F116}" srcOrd="10" destOrd="0" presId="urn:microsoft.com/office/officeart/2005/8/layout/gear1"/>
    <dgm:cxn modelId="{569EF77E-282B-43B4-B46B-C090A63CACDC}" type="presParOf" srcId="{DB31782B-3D04-4984-AAB3-1F1D7EFC8019}" destId="{7A0567A3-6E59-420C-9EA7-97AD47FC988E}" srcOrd="11" destOrd="0" presId="urn:microsoft.com/office/officeart/2005/8/layout/gear1"/>
    <dgm:cxn modelId="{7EE71599-06BD-4275-B50C-9A4EA33BCF7F}" type="presParOf" srcId="{DB31782B-3D04-4984-AAB3-1F1D7EFC8019}" destId="{13517F82-40F6-4120-8C70-E67D8560EBAA}" srcOrd="12" destOrd="0" presId="urn:microsoft.com/office/officeart/2005/8/layout/gear1"/>
    <dgm:cxn modelId="{F98AFAC9-5C83-4C72-83F9-C65DE8C89860}" type="presParOf" srcId="{DB31782B-3D04-4984-AAB3-1F1D7EFC8019}" destId="{39BCF56B-7D74-41F6-B6E2-F0395A486136}" srcOrd="13" destOrd="0" presId="urn:microsoft.com/office/officeart/2005/8/layout/gear1"/>
    <dgm:cxn modelId="{CD4A86E3-136E-457F-A973-03E566378B5C}" type="presParOf" srcId="{DB31782B-3D04-4984-AAB3-1F1D7EFC8019}" destId="{AA109C7B-4525-4014-8803-1196044C6412}" srcOrd="14" destOrd="0" presId="urn:microsoft.com/office/officeart/2005/8/layout/gear1"/>
    <dgm:cxn modelId="{DB400EDB-0AE7-43CC-BD69-9E80C2E91045}" type="presParOf" srcId="{DB31782B-3D04-4984-AAB3-1F1D7EFC8019}" destId="{F8600F3A-E75D-4794-B45B-1FDC456CA99D}" srcOrd="15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ACF01A-F8C9-4788-8CB9-565646B5B67B}" type="doc">
      <dgm:prSet loTypeId="urn:microsoft.com/office/officeart/2005/8/layout/pyramid4" loCatId="pyramid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039810A-045A-4196-9E17-A8E94069530C}">
      <dgm:prSet phldrT="[Text]"/>
      <dgm:spPr/>
      <dgm:t>
        <a:bodyPr/>
        <a:lstStyle/>
        <a:p>
          <a:endParaRPr lang="en-US" dirty="0"/>
        </a:p>
      </dgm:t>
    </dgm:pt>
    <dgm:pt modelId="{BFC16AB4-ECDE-4098-A531-E779A6043239}" type="parTrans" cxnId="{B015F8A1-8F8C-4B35-9F5B-6CA201FD1EE9}">
      <dgm:prSet/>
      <dgm:spPr/>
      <dgm:t>
        <a:bodyPr/>
        <a:lstStyle/>
        <a:p>
          <a:endParaRPr lang="en-US"/>
        </a:p>
      </dgm:t>
    </dgm:pt>
    <dgm:pt modelId="{140A54B6-0FE4-4B8C-894A-49F62E344892}" type="sibTrans" cxnId="{B015F8A1-8F8C-4B35-9F5B-6CA201FD1EE9}">
      <dgm:prSet/>
      <dgm:spPr/>
      <dgm:t>
        <a:bodyPr/>
        <a:lstStyle/>
        <a:p>
          <a:endParaRPr lang="en-US"/>
        </a:p>
      </dgm:t>
    </dgm:pt>
    <dgm:pt modelId="{95327CBB-18A9-48A3-8741-C7FA4166E96E}">
      <dgm:prSet phldrT="[Text]"/>
      <dgm:spPr/>
      <dgm:t>
        <a:bodyPr/>
        <a:lstStyle/>
        <a:p>
          <a:endParaRPr lang="en-US" dirty="0"/>
        </a:p>
      </dgm:t>
    </dgm:pt>
    <dgm:pt modelId="{DF6BE2D8-E8BB-4DE4-8937-D64811FC8302}" type="sibTrans" cxnId="{BC00E23A-93EC-41E4-A92F-7C02D01C2E3C}">
      <dgm:prSet/>
      <dgm:spPr/>
      <dgm:t>
        <a:bodyPr/>
        <a:lstStyle/>
        <a:p>
          <a:endParaRPr lang="en-US"/>
        </a:p>
      </dgm:t>
    </dgm:pt>
    <dgm:pt modelId="{699A8183-78ED-4378-B312-EB8A0F5FB108}" type="parTrans" cxnId="{BC00E23A-93EC-41E4-A92F-7C02D01C2E3C}">
      <dgm:prSet/>
      <dgm:spPr/>
      <dgm:t>
        <a:bodyPr/>
        <a:lstStyle/>
        <a:p>
          <a:endParaRPr lang="en-US"/>
        </a:p>
      </dgm:t>
    </dgm:pt>
    <dgm:pt modelId="{45FE5E63-B878-4EA5-9EA3-1B63FA5A9371}" type="pres">
      <dgm:prSet presAssocID="{DAACF01A-F8C9-4788-8CB9-565646B5B67B}" presName="compositeShape" presStyleCnt="0">
        <dgm:presLayoutVars>
          <dgm:chMax val="9"/>
          <dgm:dir/>
          <dgm:resizeHandles val="exact"/>
        </dgm:presLayoutVars>
      </dgm:prSet>
      <dgm:spPr/>
    </dgm:pt>
    <dgm:pt modelId="{B24AC921-3CDD-4FCD-949A-9D3FAAE23C6F}" type="pres">
      <dgm:prSet presAssocID="{DAACF01A-F8C9-4788-8CB9-565646B5B67B}" presName="triangle1" presStyleLbl="node1" presStyleIdx="0" presStyleCnt="4">
        <dgm:presLayoutVars>
          <dgm:bulletEnabled val="1"/>
        </dgm:presLayoutVars>
      </dgm:prSet>
      <dgm:spPr/>
    </dgm:pt>
    <dgm:pt modelId="{176F9903-E603-493C-BBA5-059F75E58C7B}" type="pres">
      <dgm:prSet presAssocID="{DAACF01A-F8C9-4788-8CB9-565646B5B67B}" presName="triangle2" presStyleLbl="node1" presStyleIdx="1" presStyleCnt="4">
        <dgm:presLayoutVars>
          <dgm:bulletEnabled val="1"/>
        </dgm:presLayoutVars>
      </dgm:prSet>
      <dgm:spPr/>
    </dgm:pt>
    <dgm:pt modelId="{70A682EB-E4C2-4F4A-B1A8-B058C203ED29}" type="pres">
      <dgm:prSet presAssocID="{DAACF01A-F8C9-4788-8CB9-565646B5B67B}" presName="triangle3" presStyleLbl="node1" presStyleIdx="2" presStyleCnt="4">
        <dgm:presLayoutVars>
          <dgm:bulletEnabled val="1"/>
        </dgm:presLayoutVars>
      </dgm:prSet>
      <dgm:spPr/>
    </dgm:pt>
    <dgm:pt modelId="{5B4582F4-B01E-49B3-8835-8937CAD12322}" type="pres">
      <dgm:prSet presAssocID="{DAACF01A-F8C9-4788-8CB9-565646B5B67B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BC00E23A-93EC-41E4-A92F-7C02D01C2E3C}" srcId="{DAACF01A-F8C9-4788-8CB9-565646B5B67B}" destId="{95327CBB-18A9-48A3-8741-C7FA4166E96E}" srcOrd="1" destOrd="0" parTransId="{699A8183-78ED-4378-B312-EB8A0F5FB108}" sibTransId="{DF6BE2D8-E8BB-4DE4-8937-D64811FC8302}"/>
    <dgm:cxn modelId="{A82A2458-0008-4BCC-9734-9BF23EC50E61}" type="presOf" srcId="{95327CBB-18A9-48A3-8741-C7FA4166E96E}" destId="{176F9903-E603-493C-BBA5-059F75E58C7B}" srcOrd="0" destOrd="0" presId="urn:microsoft.com/office/officeart/2005/8/layout/pyramid4"/>
    <dgm:cxn modelId="{73492489-58FC-4C4B-B9B5-29FD6F5E38B7}" type="presOf" srcId="{2039810A-045A-4196-9E17-A8E94069530C}" destId="{B24AC921-3CDD-4FCD-949A-9D3FAAE23C6F}" srcOrd="0" destOrd="0" presId="urn:microsoft.com/office/officeart/2005/8/layout/pyramid4"/>
    <dgm:cxn modelId="{B015F8A1-8F8C-4B35-9F5B-6CA201FD1EE9}" srcId="{DAACF01A-F8C9-4788-8CB9-565646B5B67B}" destId="{2039810A-045A-4196-9E17-A8E94069530C}" srcOrd="0" destOrd="0" parTransId="{BFC16AB4-ECDE-4098-A531-E779A6043239}" sibTransId="{140A54B6-0FE4-4B8C-894A-49F62E344892}"/>
    <dgm:cxn modelId="{F31337BB-CA2D-4A76-BD8D-77A4772601BD}" type="presOf" srcId="{DAACF01A-F8C9-4788-8CB9-565646B5B67B}" destId="{45FE5E63-B878-4EA5-9EA3-1B63FA5A9371}" srcOrd="0" destOrd="0" presId="urn:microsoft.com/office/officeart/2005/8/layout/pyramid4"/>
    <dgm:cxn modelId="{B03AC08A-4E39-4F08-93A8-50B996A15F61}" type="presParOf" srcId="{45FE5E63-B878-4EA5-9EA3-1B63FA5A9371}" destId="{B24AC921-3CDD-4FCD-949A-9D3FAAE23C6F}" srcOrd="0" destOrd="0" presId="urn:microsoft.com/office/officeart/2005/8/layout/pyramid4"/>
    <dgm:cxn modelId="{F2B9343D-ED53-4F28-8BCD-7813B784DEE7}" type="presParOf" srcId="{45FE5E63-B878-4EA5-9EA3-1B63FA5A9371}" destId="{176F9903-E603-493C-BBA5-059F75E58C7B}" srcOrd="1" destOrd="0" presId="urn:microsoft.com/office/officeart/2005/8/layout/pyramid4"/>
    <dgm:cxn modelId="{F1B8E3B5-E5EF-4350-9173-A75C04C1242A}" type="presParOf" srcId="{45FE5E63-B878-4EA5-9EA3-1B63FA5A9371}" destId="{70A682EB-E4C2-4F4A-B1A8-B058C203ED29}" srcOrd="2" destOrd="0" presId="urn:microsoft.com/office/officeart/2005/8/layout/pyramid4"/>
    <dgm:cxn modelId="{710AEFA1-EA5A-4EFF-9F80-CC1C9BEF5553}" type="presParOf" srcId="{45FE5E63-B878-4EA5-9EA3-1B63FA5A9371}" destId="{5B4582F4-B01E-49B3-8835-8937CAD12322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97E207-82F6-455C-9E96-C6B3A47540B9}" type="doc">
      <dgm:prSet loTypeId="urn:microsoft.com/office/officeart/2005/8/layout/process2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052E0E6C-6A3E-4C74-9CFD-C81074FA9F2C}">
      <dgm:prSet phldrT="[Text]" custT="1"/>
      <dgm:spPr>
        <a:solidFill>
          <a:srgbClr val="8FD2EE"/>
        </a:solidFill>
        <a:ln>
          <a:noFill/>
        </a:ln>
      </dgm:spPr>
      <dgm:t>
        <a:bodyPr/>
        <a:lstStyle/>
        <a:p>
          <a:pPr marL="0"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endParaRPr lang="en-US" sz="1600" b="1" kern="1200">
            <a:solidFill>
              <a:prstClr val="black">
                <a:lumMod val="95000"/>
                <a:lumOff val="5000"/>
              </a:prstClr>
            </a:solidFill>
            <a:latin typeface="Calibri"/>
            <a:ea typeface="+mn-ea"/>
            <a:cs typeface="+mn-cs"/>
          </a:endParaRPr>
        </a:p>
      </dgm:t>
    </dgm:pt>
    <dgm:pt modelId="{87557153-A2F5-42CC-8179-BCA1FFD20F0A}" type="parTrans" cxnId="{87B6A67B-5CE8-4CFB-BF9D-2D81486C8DE4}">
      <dgm:prSet/>
      <dgm:spPr/>
      <dgm:t>
        <a:bodyPr/>
        <a:lstStyle/>
        <a:p>
          <a:endParaRPr lang="en-US"/>
        </a:p>
      </dgm:t>
    </dgm:pt>
    <dgm:pt modelId="{88C078B4-2FE8-480F-A454-F564E8FD2B4E}" type="sibTrans" cxnId="{87B6A67B-5CE8-4CFB-BF9D-2D81486C8DE4}">
      <dgm:prSet custT="1"/>
      <dgm:spPr>
        <a:solidFill>
          <a:srgbClr val="0D4470"/>
        </a:solidFill>
      </dgm:spPr>
      <dgm:t>
        <a:bodyPr/>
        <a:lstStyle/>
        <a:p>
          <a:endParaRPr lang="en-US" sz="1600"/>
        </a:p>
      </dgm:t>
    </dgm:pt>
    <dgm:pt modelId="{9BF86BFC-BDB7-4359-B399-691287637671}">
      <dgm:prSet phldrT="[Text]" custT="1"/>
      <dgm:spPr>
        <a:solidFill>
          <a:srgbClr val="8FD2EE"/>
        </a:solidFill>
        <a:ln>
          <a:noFill/>
        </a:ln>
      </dgm:spPr>
      <dgm:t>
        <a:bodyPr/>
        <a:lstStyle/>
        <a:p>
          <a:pPr>
            <a:buFont typeface="+mj-lt"/>
            <a:buAutoNum type="arabicPeriod"/>
          </a:pPr>
          <a:endParaRPr lang="de-DE" sz="1600" b="1" kern="1200">
            <a:solidFill>
              <a:prstClr val="black">
                <a:lumMod val="95000"/>
                <a:lumOff val="5000"/>
              </a:prstClr>
            </a:solidFill>
            <a:latin typeface="Calibri"/>
            <a:ea typeface="+mn-ea"/>
            <a:cs typeface="+mn-cs"/>
          </a:endParaRPr>
        </a:p>
      </dgm:t>
    </dgm:pt>
    <dgm:pt modelId="{9DEC4694-9663-4B27-819C-71575F4F33C6}" type="parTrans" cxnId="{0E315D2B-0740-45EA-9298-13A3CBDC4FFC}">
      <dgm:prSet/>
      <dgm:spPr/>
      <dgm:t>
        <a:bodyPr/>
        <a:lstStyle/>
        <a:p>
          <a:endParaRPr lang="en-US"/>
        </a:p>
      </dgm:t>
    </dgm:pt>
    <dgm:pt modelId="{75F209E6-3AB7-4669-A54B-D528FAD3053E}" type="sibTrans" cxnId="{0E315D2B-0740-45EA-9298-13A3CBDC4FFC}">
      <dgm:prSet/>
      <dgm:spPr/>
      <dgm:t>
        <a:bodyPr/>
        <a:lstStyle/>
        <a:p>
          <a:endParaRPr lang="en-US"/>
        </a:p>
      </dgm:t>
    </dgm:pt>
    <dgm:pt modelId="{B2F6F9E6-C335-4D25-9AB0-2DCDBFD1E93D}">
      <dgm:prSet phldrT="[Text]" custT="1"/>
      <dgm:spPr>
        <a:solidFill>
          <a:srgbClr val="8FD2EE"/>
        </a:solidFill>
        <a:ln>
          <a:noFill/>
        </a:ln>
      </dgm:spPr>
      <dgm:t>
        <a:bodyPr/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endParaRPr lang="en-US" sz="1600" b="1" kern="1200">
            <a:solidFill>
              <a:prstClr val="black">
                <a:lumMod val="95000"/>
                <a:lumOff val="5000"/>
              </a:prstClr>
            </a:solidFill>
            <a:latin typeface="Calibri"/>
            <a:ea typeface="+mn-ea"/>
            <a:cs typeface="+mn-cs"/>
          </a:endParaRPr>
        </a:p>
      </dgm:t>
    </dgm:pt>
    <dgm:pt modelId="{FA28CE63-9607-4928-A5DE-BE4CEF2EB25D}" type="parTrans" cxnId="{518B52A9-926D-45A7-A384-BB05F7C767DC}">
      <dgm:prSet/>
      <dgm:spPr/>
      <dgm:t>
        <a:bodyPr/>
        <a:lstStyle/>
        <a:p>
          <a:endParaRPr lang="en-DE"/>
        </a:p>
      </dgm:t>
    </dgm:pt>
    <dgm:pt modelId="{33DCD86D-3E3B-46C4-A1DF-1588F06859EF}" type="sibTrans" cxnId="{518B52A9-926D-45A7-A384-BB05F7C767DC}">
      <dgm:prSet/>
      <dgm:spPr>
        <a:solidFill>
          <a:srgbClr val="0D4470"/>
        </a:solidFill>
      </dgm:spPr>
      <dgm:t>
        <a:bodyPr/>
        <a:lstStyle/>
        <a:p>
          <a:endParaRPr lang="en-DE"/>
        </a:p>
      </dgm:t>
    </dgm:pt>
    <dgm:pt modelId="{16A580DA-9B16-4DD5-AC1D-DF0D7E1601C6}" type="pres">
      <dgm:prSet presAssocID="{EB97E207-82F6-455C-9E96-C6B3A47540B9}" presName="linearFlow" presStyleCnt="0">
        <dgm:presLayoutVars>
          <dgm:resizeHandles val="exact"/>
        </dgm:presLayoutVars>
      </dgm:prSet>
      <dgm:spPr/>
    </dgm:pt>
    <dgm:pt modelId="{D1CD89E3-D652-4AD8-8043-DFF3B40496D7}" type="pres">
      <dgm:prSet presAssocID="{B2F6F9E6-C335-4D25-9AB0-2DCDBFD1E93D}" presName="node" presStyleLbl="node1" presStyleIdx="0" presStyleCnt="3" custScaleX="354380" custScaleY="157527" custLinFactNeighborX="1815" custLinFactNeighborY="-33922">
        <dgm:presLayoutVars>
          <dgm:bulletEnabled val="1"/>
        </dgm:presLayoutVars>
      </dgm:prSet>
      <dgm:spPr/>
    </dgm:pt>
    <dgm:pt modelId="{818D6087-D800-4CA8-8CF2-FBBBF4D2E7C5}" type="pres">
      <dgm:prSet presAssocID="{33DCD86D-3E3B-46C4-A1DF-1588F06859EF}" presName="sibTrans" presStyleLbl="sibTrans2D1" presStyleIdx="0" presStyleCnt="2"/>
      <dgm:spPr/>
    </dgm:pt>
    <dgm:pt modelId="{F9CF5E46-0D22-46FC-8A40-078DDF42D661}" type="pres">
      <dgm:prSet presAssocID="{33DCD86D-3E3B-46C4-A1DF-1588F06859EF}" presName="connectorText" presStyleLbl="sibTrans2D1" presStyleIdx="0" presStyleCnt="2"/>
      <dgm:spPr/>
    </dgm:pt>
    <dgm:pt modelId="{8F970D57-4DB8-4B58-AD86-D6C3076C9FD2}" type="pres">
      <dgm:prSet presAssocID="{052E0E6C-6A3E-4C74-9CFD-C81074FA9F2C}" presName="node" presStyleLbl="node1" presStyleIdx="1" presStyleCnt="3" custScaleX="354084" custScaleY="104042" custLinFactNeighborX="136">
        <dgm:presLayoutVars>
          <dgm:bulletEnabled val="1"/>
        </dgm:presLayoutVars>
      </dgm:prSet>
      <dgm:spPr/>
    </dgm:pt>
    <dgm:pt modelId="{DED5E736-BE9B-4EC6-9FB6-2BE94BEED770}" type="pres">
      <dgm:prSet presAssocID="{88C078B4-2FE8-480F-A454-F564E8FD2B4E}" presName="sibTrans" presStyleLbl="sibTrans2D1" presStyleIdx="1" presStyleCnt="2"/>
      <dgm:spPr/>
    </dgm:pt>
    <dgm:pt modelId="{447BC99C-3F92-426C-9148-356DFE700CBE}" type="pres">
      <dgm:prSet presAssocID="{88C078B4-2FE8-480F-A454-F564E8FD2B4E}" presName="connectorText" presStyleLbl="sibTrans2D1" presStyleIdx="1" presStyleCnt="2"/>
      <dgm:spPr/>
    </dgm:pt>
    <dgm:pt modelId="{1B7A8DD0-83B8-4DB4-B632-D3476563A5C4}" type="pres">
      <dgm:prSet presAssocID="{9BF86BFC-BDB7-4359-B399-691287637671}" presName="node" presStyleLbl="node1" presStyleIdx="2" presStyleCnt="3" custScaleX="354923" custScaleY="168916" custLinFactNeighborX="0" custLinFactNeighborY="3172">
        <dgm:presLayoutVars>
          <dgm:bulletEnabled val="1"/>
        </dgm:presLayoutVars>
      </dgm:prSet>
      <dgm:spPr/>
    </dgm:pt>
  </dgm:ptLst>
  <dgm:cxnLst>
    <dgm:cxn modelId="{0E315D2B-0740-45EA-9298-13A3CBDC4FFC}" srcId="{EB97E207-82F6-455C-9E96-C6B3A47540B9}" destId="{9BF86BFC-BDB7-4359-B399-691287637671}" srcOrd="2" destOrd="0" parTransId="{9DEC4694-9663-4B27-819C-71575F4F33C6}" sibTransId="{75F209E6-3AB7-4669-A54B-D528FAD3053E}"/>
    <dgm:cxn modelId="{95556037-3A11-45B7-B8BA-5E143344539A}" type="presOf" srcId="{33DCD86D-3E3B-46C4-A1DF-1588F06859EF}" destId="{818D6087-D800-4CA8-8CF2-FBBBF4D2E7C5}" srcOrd="0" destOrd="0" presId="urn:microsoft.com/office/officeart/2005/8/layout/process2"/>
    <dgm:cxn modelId="{D77CE73F-7FB4-4D9F-A01A-DD6122630256}" type="presOf" srcId="{B2F6F9E6-C335-4D25-9AB0-2DCDBFD1E93D}" destId="{D1CD89E3-D652-4AD8-8043-DFF3B40496D7}" srcOrd="0" destOrd="0" presId="urn:microsoft.com/office/officeart/2005/8/layout/process2"/>
    <dgm:cxn modelId="{1F32675C-9F8A-4CC6-ACB1-E82C7E377ED9}" type="presOf" srcId="{33DCD86D-3E3B-46C4-A1DF-1588F06859EF}" destId="{F9CF5E46-0D22-46FC-8A40-078DDF42D661}" srcOrd="1" destOrd="0" presId="urn:microsoft.com/office/officeart/2005/8/layout/process2"/>
    <dgm:cxn modelId="{87B6A67B-5CE8-4CFB-BF9D-2D81486C8DE4}" srcId="{EB97E207-82F6-455C-9E96-C6B3A47540B9}" destId="{052E0E6C-6A3E-4C74-9CFD-C81074FA9F2C}" srcOrd="1" destOrd="0" parTransId="{87557153-A2F5-42CC-8179-BCA1FFD20F0A}" sibTransId="{88C078B4-2FE8-480F-A454-F564E8FD2B4E}"/>
    <dgm:cxn modelId="{07342F91-F596-45C6-ACBB-FBC4B5B26AFC}" type="presOf" srcId="{052E0E6C-6A3E-4C74-9CFD-C81074FA9F2C}" destId="{8F970D57-4DB8-4B58-AD86-D6C3076C9FD2}" srcOrd="0" destOrd="0" presId="urn:microsoft.com/office/officeart/2005/8/layout/process2"/>
    <dgm:cxn modelId="{DDEB31A8-FDE6-485D-81A2-191E9911943E}" type="presOf" srcId="{88C078B4-2FE8-480F-A454-F564E8FD2B4E}" destId="{DED5E736-BE9B-4EC6-9FB6-2BE94BEED770}" srcOrd="0" destOrd="0" presId="urn:microsoft.com/office/officeart/2005/8/layout/process2"/>
    <dgm:cxn modelId="{518B52A9-926D-45A7-A384-BB05F7C767DC}" srcId="{EB97E207-82F6-455C-9E96-C6B3A47540B9}" destId="{B2F6F9E6-C335-4D25-9AB0-2DCDBFD1E93D}" srcOrd="0" destOrd="0" parTransId="{FA28CE63-9607-4928-A5DE-BE4CEF2EB25D}" sibTransId="{33DCD86D-3E3B-46C4-A1DF-1588F06859EF}"/>
    <dgm:cxn modelId="{328737AE-3DB3-49B3-88E2-468787B12CC8}" type="presOf" srcId="{EB97E207-82F6-455C-9E96-C6B3A47540B9}" destId="{16A580DA-9B16-4DD5-AC1D-DF0D7E1601C6}" srcOrd="0" destOrd="0" presId="urn:microsoft.com/office/officeart/2005/8/layout/process2"/>
    <dgm:cxn modelId="{1A88CBBC-3C2A-4682-8D1D-D84BF4F25B93}" type="presOf" srcId="{88C078B4-2FE8-480F-A454-F564E8FD2B4E}" destId="{447BC99C-3F92-426C-9148-356DFE700CBE}" srcOrd="1" destOrd="0" presId="urn:microsoft.com/office/officeart/2005/8/layout/process2"/>
    <dgm:cxn modelId="{A21046DE-6A4B-423C-94FD-D5745A07954D}" type="presOf" srcId="{9BF86BFC-BDB7-4359-B399-691287637671}" destId="{1B7A8DD0-83B8-4DB4-B632-D3476563A5C4}" srcOrd="0" destOrd="0" presId="urn:microsoft.com/office/officeart/2005/8/layout/process2"/>
    <dgm:cxn modelId="{E65BA99C-8F20-4A36-9E25-13C138DFD6D3}" type="presParOf" srcId="{16A580DA-9B16-4DD5-AC1D-DF0D7E1601C6}" destId="{D1CD89E3-D652-4AD8-8043-DFF3B40496D7}" srcOrd="0" destOrd="0" presId="urn:microsoft.com/office/officeart/2005/8/layout/process2"/>
    <dgm:cxn modelId="{03243A28-05AB-4339-B9AE-EF393AE81FD7}" type="presParOf" srcId="{16A580DA-9B16-4DD5-AC1D-DF0D7E1601C6}" destId="{818D6087-D800-4CA8-8CF2-FBBBF4D2E7C5}" srcOrd="1" destOrd="0" presId="urn:microsoft.com/office/officeart/2005/8/layout/process2"/>
    <dgm:cxn modelId="{7C030979-B26E-4266-BD59-6B506D95AD99}" type="presParOf" srcId="{818D6087-D800-4CA8-8CF2-FBBBF4D2E7C5}" destId="{F9CF5E46-0D22-46FC-8A40-078DDF42D661}" srcOrd="0" destOrd="0" presId="urn:microsoft.com/office/officeart/2005/8/layout/process2"/>
    <dgm:cxn modelId="{2B3686A0-A064-44BD-9ADE-6DBA689AB12F}" type="presParOf" srcId="{16A580DA-9B16-4DD5-AC1D-DF0D7E1601C6}" destId="{8F970D57-4DB8-4B58-AD86-D6C3076C9FD2}" srcOrd="2" destOrd="0" presId="urn:microsoft.com/office/officeart/2005/8/layout/process2"/>
    <dgm:cxn modelId="{80F04531-AD34-467E-914E-09DF32BAC661}" type="presParOf" srcId="{16A580DA-9B16-4DD5-AC1D-DF0D7E1601C6}" destId="{DED5E736-BE9B-4EC6-9FB6-2BE94BEED770}" srcOrd="3" destOrd="0" presId="urn:microsoft.com/office/officeart/2005/8/layout/process2"/>
    <dgm:cxn modelId="{81E6E038-C53C-409A-ACBE-7366B22D673B}" type="presParOf" srcId="{DED5E736-BE9B-4EC6-9FB6-2BE94BEED770}" destId="{447BC99C-3F92-426C-9148-356DFE700CBE}" srcOrd="0" destOrd="0" presId="urn:microsoft.com/office/officeart/2005/8/layout/process2"/>
    <dgm:cxn modelId="{059945A8-230D-4F33-BDB2-900E456D616E}" type="presParOf" srcId="{16A580DA-9B16-4DD5-AC1D-DF0D7E1601C6}" destId="{1B7A8DD0-83B8-4DB4-B632-D3476563A5C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57968F-0214-4B22-A705-E02F1AB8FEE2}">
      <dsp:nvSpPr>
        <dsp:cNvPr id="0" name=""/>
        <dsp:cNvSpPr/>
      </dsp:nvSpPr>
      <dsp:spPr>
        <a:xfrm>
          <a:off x="2489445" y="2007460"/>
          <a:ext cx="2453563" cy="2453563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Food security</a:t>
          </a:r>
        </a:p>
      </dsp:txBody>
      <dsp:txXfrm>
        <a:off x="2982720" y="2582195"/>
        <a:ext cx="1467013" cy="1261182"/>
      </dsp:txXfrm>
    </dsp:sp>
    <dsp:sp modelId="{8B575375-2C00-4497-A4B4-233F043E02D0}">
      <dsp:nvSpPr>
        <dsp:cNvPr id="0" name=""/>
        <dsp:cNvSpPr/>
      </dsp:nvSpPr>
      <dsp:spPr>
        <a:xfrm>
          <a:off x="2177173" y="3736692"/>
          <a:ext cx="1561358" cy="5959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Socio-economic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Climate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Governance</a:t>
          </a:r>
        </a:p>
      </dsp:txBody>
      <dsp:txXfrm>
        <a:off x="2194629" y="3754148"/>
        <a:ext cx="1526446" cy="561080"/>
      </dsp:txXfrm>
    </dsp:sp>
    <dsp:sp modelId="{2CEF61D2-4D29-4B22-AF3C-7AC7DF62E203}">
      <dsp:nvSpPr>
        <dsp:cNvPr id="0" name=""/>
        <dsp:cNvSpPr/>
      </dsp:nvSpPr>
      <dsp:spPr>
        <a:xfrm>
          <a:off x="1061917" y="1427527"/>
          <a:ext cx="1784409" cy="1784409"/>
        </a:xfrm>
        <a:prstGeom prst="gear6">
          <a:avLst/>
        </a:prstGeom>
        <a:solidFill>
          <a:schemeClr val="accent2">
            <a:hueOff val="-199853"/>
            <a:satOff val="10390"/>
            <a:lumOff val="21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Demand</a:t>
          </a:r>
        </a:p>
      </dsp:txBody>
      <dsp:txXfrm>
        <a:off x="1511147" y="1879472"/>
        <a:ext cx="885949" cy="880519"/>
      </dsp:txXfrm>
    </dsp:sp>
    <dsp:sp modelId="{F61A13CC-F6F0-4B33-9684-3E5047EB9958}">
      <dsp:nvSpPr>
        <dsp:cNvPr id="0" name=""/>
        <dsp:cNvSpPr/>
      </dsp:nvSpPr>
      <dsp:spPr>
        <a:xfrm>
          <a:off x="402893" y="2587393"/>
          <a:ext cx="1719539" cy="9368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99853"/>
              <a:satOff val="10390"/>
              <a:lumOff val="21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Global north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Receives resources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Processing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Export (added value)</a:t>
          </a:r>
        </a:p>
      </dsp:txBody>
      <dsp:txXfrm>
        <a:off x="430331" y="2614831"/>
        <a:ext cx="1664663" cy="881939"/>
      </dsp:txXfrm>
    </dsp:sp>
    <dsp:sp modelId="{609562A1-7696-480C-9EB1-5C4D6D7B32DE}">
      <dsp:nvSpPr>
        <dsp:cNvPr id="0" name=""/>
        <dsp:cNvSpPr/>
      </dsp:nvSpPr>
      <dsp:spPr>
        <a:xfrm rot="20700000">
          <a:off x="2061368" y="196467"/>
          <a:ext cx="1748357" cy="1748357"/>
        </a:xfrm>
        <a:prstGeom prst="gear6">
          <a:avLst/>
        </a:prstGeom>
        <a:solidFill>
          <a:schemeClr val="accent2">
            <a:hueOff val="-399706"/>
            <a:satOff val="20781"/>
            <a:lumOff val="43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Supply</a:t>
          </a:r>
        </a:p>
      </dsp:txBody>
      <dsp:txXfrm rot="-20700000">
        <a:off x="2444834" y="579933"/>
        <a:ext cx="981425" cy="981425"/>
      </dsp:txXfrm>
    </dsp:sp>
    <dsp:sp modelId="{13517F82-40F6-4120-8C70-E67D8560EBAA}">
      <dsp:nvSpPr>
        <dsp:cNvPr id="0" name=""/>
        <dsp:cNvSpPr/>
      </dsp:nvSpPr>
      <dsp:spPr>
        <a:xfrm>
          <a:off x="3360025" y="579933"/>
          <a:ext cx="1604608" cy="9368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99706"/>
              <a:satOff val="20781"/>
              <a:lumOff val="43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Global south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Supplies resources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Basic processing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Export of raw material</a:t>
          </a:r>
        </a:p>
      </dsp:txBody>
      <dsp:txXfrm>
        <a:off x="3387463" y="607371"/>
        <a:ext cx="1549732" cy="881939"/>
      </dsp:txXfrm>
    </dsp:sp>
    <dsp:sp modelId="{39BCF56B-7D74-41F6-B6E2-F0395A486136}">
      <dsp:nvSpPr>
        <dsp:cNvPr id="0" name=""/>
        <dsp:cNvSpPr/>
      </dsp:nvSpPr>
      <dsp:spPr>
        <a:xfrm>
          <a:off x="2303717" y="1635551"/>
          <a:ext cx="3140560" cy="3140560"/>
        </a:xfrm>
        <a:prstGeom prst="circularArrow">
          <a:avLst>
            <a:gd name="adj1" fmla="val 4687"/>
            <a:gd name="adj2" fmla="val 299029"/>
            <a:gd name="adj3" fmla="val 2522213"/>
            <a:gd name="adj4" fmla="val 15848310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109C7B-4525-4014-8803-1196044C6412}">
      <dsp:nvSpPr>
        <dsp:cNvPr id="0" name=""/>
        <dsp:cNvSpPr/>
      </dsp:nvSpPr>
      <dsp:spPr>
        <a:xfrm>
          <a:off x="745901" y="1031560"/>
          <a:ext cx="2281813" cy="228181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-199853"/>
            <a:satOff val="10390"/>
            <a:lumOff val="21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600F3A-E75D-4794-B45B-1FDC456CA99D}">
      <dsp:nvSpPr>
        <dsp:cNvPr id="0" name=""/>
        <dsp:cNvSpPr/>
      </dsp:nvSpPr>
      <dsp:spPr>
        <a:xfrm>
          <a:off x="1656955" y="-187633"/>
          <a:ext cx="2460254" cy="246025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-399706"/>
            <a:satOff val="20781"/>
            <a:lumOff val="431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4AC921-3CDD-4FCD-949A-9D3FAAE23C6F}">
      <dsp:nvSpPr>
        <dsp:cNvPr id="0" name=""/>
        <dsp:cNvSpPr/>
      </dsp:nvSpPr>
      <dsp:spPr>
        <a:xfrm>
          <a:off x="2227517" y="0"/>
          <a:ext cx="2104978" cy="2104978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0" kern="1200" dirty="0"/>
        </a:p>
      </dsp:txBody>
      <dsp:txXfrm>
        <a:off x="2753762" y="1052489"/>
        <a:ext cx="1052489" cy="1052489"/>
      </dsp:txXfrm>
    </dsp:sp>
    <dsp:sp modelId="{176F9903-E603-493C-BBA5-059F75E58C7B}">
      <dsp:nvSpPr>
        <dsp:cNvPr id="0" name=""/>
        <dsp:cNvSpPr/>
      </dsp:nvSpPr>
      <dsp:spPr>
        <a:xfrm>
          <a:off x="1175028" y="2104978"/>
          <a:ext cx="2104978" cy="2104978"/>
        </a:xfrm>
        <a:prstGeom prst="triangl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0" kern="1200" dirty="0"/>
        </a:p>
      </dsp:txBody>
      <dsp:txXfrm>
        <a:off x="1701273" y="3157467"/>
        <a:ext cx="1052489" cy="1052489"/>
      </dsp:txXfrm>
    </dsp:sp>
    <dsp:sp modelId="{70A682EB-E4C2-4F4A-B1A8-B058C203ED29}">
      <dsp:nvSpPr>
        <dsp:cNvPr id="0" name=""/>
        <dsp:cNvSpPr/>
      </dsp:nvSpPr>
      <dsp:spPr>
        <a:xfrm rot="10800000">
          <a:off x="2227517" y="2104978"/>
          <a:ext cx="2104978" cy="2104978"/>
        </a:xfrm>
        <a:prstGeom prst="triangl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B4582F4-B01E-49B3-8835-8937CAD12322}">
      <dsp:nvSpPr>
        <dsp:cNvPr id="0" name=""/>
        <dsp:cNvSpPr/>
      </dsp:nvSpPr>
      <dsp:spPr>
        <a:xfrm>
          <a:off x="3280006" y="2104978"/>
          <a:ext cx="2104978" cy="2104978"/>
        </a:xfrm>
        <a:prstGeom prst="triangl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D89E3-D652-4AD8-8043-DFF3B40496D7}">
      <dsp:nvSpPr>
        <dsp:cNvPr id="0" name=""/>
        <dsp:cNvSpPr/>
      </dsp:nvSpPr>
      <dsp:spPr>
        <a:xfrm>
          <a:off x="-2064" y="0"/>
          <a:ext cx="4942443" cy="1295336"/>
        </a:xfrm>
        <a:prstGeom prst="roundRect">
          <a:avLst>
            <a:gd name="adj" fmla="val 10000"/>
          </a:avLst>
        </a:prstGeom>
        <a:solidFill>
          <a:srgbClr val="8FD2E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endParaRPr lang="en-US" sz="1600" b="1" kern="1200">
            <a:solidFill>
              <a:prstClr val="black">
                <a:lumMod val="95000"/>
                <a:lumOff val="5000"/>
              </a:prstClr>
            </a:solidFill>
            <a:latin typeface="Calibri"/>
            <a:ea typeface="+mn-ea"/>
            <a:cs typeface="+mn-cs"/>
          </a:endParaRPr>
        </a:p>
      </dsp:txBody>
      <dsp:txXfrm>
        <a:off x="35875" y="37939"/>
        <a:ext cx="4866565" cy="1219458"/>
      </dsp:txXfrm>
    </dsp:sp>
    <dsp:sp modelId="{818D6087-D800-4CA8-8CF2-FBBBF4D2E7C5}">
      <dsp:nvSpPr>
        <dsp:cNvPr id="0" name=""/>
        <dsp:cNvSpPr/>
      </dsp:nvSpPr>
      <dsp:spPr>
        <a:xfrm rot="5400000">
          <a:off x="2314046" y="1317134"/>
          <a:ext cx="310221" cy="370032"/>
        </a:xfrm>
        <a:prstGeom prst="rightArrow">
          <a:avLst>
            <a:gd name="adj1" fmla="val 60000"/>
            <a:gd name="adj2" fmla="val 50000"/>
          </a:avLst>
        </a:prstGeom>
        <a:solidFill>
          <a:srgbClr val="0D447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DE" sz="1600" kern="1200"/>
        </a:p>
      </dsp:txBody>
      <dsp:txXfrm rot="-5400000">
        <a:off x="2358147" y="1347039"/>
        <a:ext cx="222020" cy="217155"/>
      </dsp:txXfrm>
    </dsp:sp>
    <dsp:sp modelId="{8F970D57-4DB8-4B58-AD86-D6C3076C9FD2}">
      <dsp:nvSpPr>
        <dsp:cNvPr id="0" name=""/>
        <dsp:cNvSpPr/>
      </dsp:nvSpPr>
      <dsp:spPr>
        <a:xfrm>
          <a:off x="0" y="1708965"/>
          <a:ext cx="4938315" cy="855532"/>
        </a:xfrm>
        <a:prstGeom prst="roundRect">
          <a:avLst>
            <a:gd name="adj" fmla="val 10000"/>
          </a:avLst>
        </a:prstGeom>
        <a:solidFill>
          <a:srgbClr val="8FD2E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endParaRPr lang="en-US" sz="1600" b="1" kern="1200">
            <a:solidFill>
              <a:prstClr val="black">
                <a:lumMod val="95000"/>
                <a:lumOff val="5000"/>
              </a:prstClr>
            </a:solidFill>
            <a:latin typeface="Calibri"/>
            <a:ea typeface="+mn-ea"/>
            <a:cs typeface="+mn-cs"/>
          </a:endParaRPr>
        </a:p>
      </dsp:txBody>
      <dsp:txXfrm>
        <a:off x="25058" y="1734023"/>
        <a:ext cx="4888199" cy="805416"/>
      </dsp:txXfrm>
    </dsp:sp>
    <dsp:sp modelId="{DED5E736-BE9B-4EC6-9FB6-2BE94BEED770}">
      <dsp:nvSpPr>
        <dsp:cNvPr id="0" name=""/>
        <dsp:cNvSpPr/>
      </dsp:nvSpPr>
      <dsp:spPr>
        <a:xfrm rot="5400000">
          <a:off x="2314046" y="2586296"/>
          <a:ext cx="310221" cy="370032"/>
        </a:xfrm>
        <a:prstGeom prst="rightArrow">
          <a:avLst>
            <a:gd name="adj1" fmla="val 60000"/>
            <a:gd name="adj2" fmla="val 50000"/>
          </a:avLst>
        </a:prstGeom>
        <a:solidFill>
          <a:srgbClr val="0D447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2358147" y="2616201"/>
        <a:ext cx="222020" cy="217155"/>
      </dsp:txXfrm>
    </dsp:sp>
    <dsp:sp modelId="{1B7A8DD0-83B8-4DB4-B632-D3476563A5C4}">
      <dsp:nvSpPr>
        <dsp:cNvPr id="0" name=""/>
        <dsp:cNvSpPr/>
      </dsp:nvSpPr>
      <dsp:spPr>
        <a:xfrm>
          <a:off x="-5850" y="2978127"/>
          <a:ext cx="4950016" cy="1388987"/>
        </a:xfrm>
        <a:prstGeom prst="roundRect">
          <a:avLst>
            <a:gd name="adj" fmla="val 10000"/>
          </a:avLst>
        </a:prstGeom>
        <a:solidFill>
          <a:srgbClr val="8FD2E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endParaRPr lang="de-DE" sz="1600" b="1" kern="1200">
            <a:solidFill>
              <a:prstClr val="black">
                <a:lumMod val="95000"/>
                <a:lumOff val="5000"/>
              </a:prstClr>
            </a:solidFill>
            <a:latin typeface="Calibri"/>
            <a:ea typeface="+mn-ea"/>
            <a:cs typeface="+mn-cs"/>
          </a:endParaRPr>
        </a:p>
      </dsp:txBody>
      <dsp:txXfrm>
        <a:off x="34832" y="3018809"/>
        <a:ext cx="4868652" cy="13076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86319-5A1B-4235-970D-792719D03FDE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E1A29-E621-42BC-B75D-2F28C60BC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34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0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0B51E-31A7-48EB-A691-C96E89F978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0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212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088173-7C3A-407F-8D2C-83962B15CB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280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highlight>
                  <a:srgbClr val="008000"/>
                </a:highlight>
                <a:latin typeface="Calibri" panose="020F0502020204030204" pitchFamily="34" charset="0"/>
              </a:rPr>
              <a:t>Current approaches: Knowledge, awareness, policy measures, new tech and </a:t>
            </a:r>
            <a:r>
              <a:rPr lang="en-US" sz="1800" err="1">
                <a:effectLst/>
                <a:highlight>
                  <a:srgbClr val="008000"/>
                </a:highlight>
                <a:latin typeface="Calibri" panose="020F0502020204030204" pitchFamily="34" charset="0"/>
              </a:rPr>
              <a:t>efficienty</a:t>
            </a:r>
            <a:r>
              <a:rPr lang="en-US" sz="1800">
                <a:effectLst/>
                <a:highlight>
                  <a:srgbClr val="008000"/>
                </a:highlight>
                <a:latin typeface="Calibri" panose="020F0502020204030204" pitchFamily="34" charset="0"/>
              </a:rPr>
              <a:t> (IGBP 2015: The great acceleration)</a:t>
            </a:r>
            <a:endParaRPr lang="en-US" sz="1800"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highlight>
                  <a:srgbClr val="008000"/>
                </a:highlight>
                <a:latin typeface="Calibri" panose="020F0502020204030204" pitchFamily="34" charset="0"/>
              </a:rPr>
              <a:t>All are part of the solution, but not complete!! AT ALL!</a:t>
            </a:r>
            <a:endParaRPr lang="en-US" sz="1800"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highlight>
                  <a:srgbClr val="008000"/>
                </a:highlight>
                <a:latin typeface="Calibri" panose="020F0502020204030204" pitchFamily="34" charset="0"/>
              </a:rPr>
              <a:t>Knowledge is loosely coupled with action!</a:t>
            </a:r>
            <a:endParaRPr lang="en-US" sz="1800"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highlight>
                  <a:srgbClr val="008000"/>
                </a:highlight>
                <a:latin typeface="Calibri" panose="020F0502020204030204" pitchFamily="34" charset="0"/>
              </a:rPr>
              <a:t>Don't overestimate knowledge! Awareness does not lead to action automatically!</a:t>
            </a:r>
            <a:endParaRPr lang="en-US" sz="1800"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highlight>
                  <a:srgbClr val="008000"/>
                </a:highlight>
                <a:latin typeface="Calibri" panose="020F0502020204030204" pitchFamily="34" charset="0"/>
              </a:rPr>
              <a:t>We need 75% reduction in CO2 emissions, by 2050. (Paris Agreement)</a:t>
            </a:r>
            <a:endParaRPr lang="en-US" sz="1800"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highlight>
                  <a:srgbClr val="008000"/>
                </a:highlight>
                <a:latin typeface="Calibri" panose="020F0502020204030204" pitchFamily="34" charset="0"/>
              </a:rPr>
              <a:t>Don't wait for politics. It takes long. We need design sector, civil society, administrative capacity. </a:t>
            </a:r>
            <a:endParaRPr lang="en-US" sz="1800"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highlight>
                  <a:srgbClr val="008000"/>
                </a:highlight>
                <a:latin typeface="Calibri" panose="020F0502020204030204" pitchFamily="34" charset="0"/>
              </a:rPr>
              <a:t>All tech (even renewable) needs resource! Consumes resources. We need space! We go beyond our capacity, even with available land.</a:t>
            </a:r>
            <a:endParaRPr lang="en-US" sz="1800"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highlight>
                  <a:srgbClr val="008000"/>
                </a:highlight>
                <a:latin typeface="Calibri" panose="020F0502020204030204" pitchFamily="34" charset="0"/>
              </a:rPr>
              <a:t>Rebound effects: We want to achieve a certain effect, by doing so, they are over-compensated by the same measure. The more efficient we become, the bigger resources we use. </a:t>
            </a:r>
            <a:endParaRPr lang="en-US" sz="1800"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highlight>
                  <a:srgbClr val="800080"/>
                </a:highlight>
                <a:latin typeface="Calibri" panose="020F0502020204030204" pitchFamily="34" charset="0"/>
              </a:rPr>
              <a:t>There is a collision of phasing-out systems, and new emerging systems. Many dependencies, uncertainties, and complexities.</a:t>
            </a:r>
            <a:endParaRPr lang="en-US" sz="1800">
              <a:effectLst/>
              <a:latin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88497-2B21-4DF2-9E0B-EF1B5D9958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015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 2022 report: Inclusive Green Recovery: GDP based… Well-being and nature harmony should increase </a:t>
            </a:r>
            <a:r>
              <a:rPr lang="en-US" dirty="0" err="1"/>
              <a:t>togthere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088173-7C3A-407F-8D2C-83962B15CB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632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a crisis makes it address first. We think like this, but the world goes otherwise. </a:t>
            </a:r>
            <a:r>
              <a:rPr lang="en-US" dirty="0" err="1"/>
              <a:t>Gandom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88497-2B21-4DF2-9E0B-EF1B5D9958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231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88497-2B21-4DF2-9E0B-EF1B5D9958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659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Banana, Urine fertilizer, Biogas, Oyster mushrooms. C&amp;D.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88497-2B21-4DF2-9E0B-EF1B5D9958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126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CHANGE!!!!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088173-7C3A-407F-8D2C-83962B15CB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960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>
                <a:latin typeface="Calibri" panose="020F0502020204030204" pitchFamily="34" charset="0"/>
                <a:ea typeface="Yu Gothic" panose="020B0400000000000000" pitchFamily="34" charset="-128"/>
              </a:rPr>
              <a:t>Going beyond empirical research on stakeholder engagement in public policy, focusing on how to establish, strengthen, and maintain long-term Science-Policy-Society interaction, based on shared goal setting and problem solving, ultimately leading to transformation in the direction of resiliency and sustainability</a:t>
            </a:r>
          </a:p>
          <a:p>
            <a:pPr algn="l"/>
            <a:r>
              <a:rPr lang="en-US" sz="1200" dirty="0">
                <a:latin typeface="Calibri" panose="020F0502020204030204" pitchFamily="34" charset="0"/>
                <a:ea typeface="Yu Gothic" panose="020B0400000000000000" pitchFamily="34" charset="-128"/>
              </a:rPr>
              <a:t>Jairo </a:t>
            </a:r>
            <a:r>
              <a:rPr lang="en-US" sz="1200" dirty="0" err="1">
                <a:latin typeface="Calibri" panose="020F0502020204030204" pitchFamily="34" charset="0"/>
                <a:ea typeface="Yu Gothic" panose="020B0400000000000000" pitchFamily="34" charset="-128"/>
              </a:rPr>
              <a:t>Urbanizartion</a:t>
            </a:r>
            <a:r>
              <a:rPr lang="en-US" sz="1200" dirty="0">
                <a:latin typeface="Calibri" panose="020F0502020204030204" pitchFamily="34" charset="0"/>
                <a:ea typeface="Yu Gothic" panose="020B0400000000000000" pitchFamily="34" charset="-128"/>
              </a:rPr>
              <a:t> and CC Hakeem</a:t>
            </a:r>
            <a:endParaRPr lang="en-JP" sz="1200" dirty="0"/>
          </a:p>
          <a:p>
            <a:pPr algn="l"/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0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7C44CD-B712-4397-A0C5-D492DFD8AA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0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249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Papers, Collaborations</a:t>
            </a:r>
          </a:p>
          <a:p>
            <a:r>
              <a:rPr lang="en-US" dirty="0"/>
              <a:t>Ramoudane Participation (direct or indirect). Most of the indicators (51%), were in relation to Participation.. Why systematize? Agri-Food system defines the proper indicator. Spatial scale matters for the selection. Participation is not very well understood. There are no golden one!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088173-7C3A-407F-8D2C-83962B15CB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460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Mast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9F67637-5B30-AA2E-29BA-5691172152A0}"/>
              </a:ext>
            </a:extLst>
          </p:cNvPr>
          <p:cNvSpPr>
            <a:spLocks noChangeAspect="1"/>
          </p:cNvSpPr>
          <p:nvPr/>
        </p:nvSpPr>
        <p:spPr>
          <a:xfrm flipV="1">
            <a:off x="3" y="636419"/>
            <a:ext cx="12192001" cy="622158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800"/>
          </a:p>
        </p:txBody>
      </p:sp>
      <p:sp>
        <p:nvSpPr>
          <p:cNvPr id="32" name="Title Placeholder 1">
            <a:extLst>
              <a:ext uri="{FF2B5EF4-FFF2-40B4-BE49-F238E27FC236}">
                <a16:creationId xmlns:a16="http://schemas.microsoft.com/office/drawing/2014/main" id="{A92DBC04-A989-0CE6-49E7-8B4F78F52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2" y="1357870"/>
            <a:ext cx="11544001" cy="4823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5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E12039ED-6195-3E67-FAE7-13DC6E0297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002" y="2839751"/>
            <a:ext cx="11544001" cy="222426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Presenter Name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9D26BB48-A47D-76C8-83D5-C776581ACE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4002" y="3132325"/>
            <a:ext cx="11544001" cy="222426"/>
          </a:xfrm>
          <a:prstGeom prst="rect">
            <a:avLst/>
          </a:prstGeom>
        </p:spPr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Presenter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5EFE4E-3EDE-4556-DB74-C18C43C5335F}"/>
              </a:ext>
            </a:extLst>
          </p:cNvPr>
          <p:cNvSpPr txBox="1"/>
          <p:nvPr/>
        </p:nvSpPr>
        <p:spPr>
          <a:xfrm>
            <a:off x="229020" y="186348"/>
            <a:ext cx="389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900" b="1">
                <a:latin typeface="Arial" panose="020B0604020202020204" pitchFamily="34" charset="0"/>
                <a:cs typeface="Arial" panose="020B0604020202020204" pitchFamily="34" charset="0"/>
              </a:rPr>
              <a:t>United Nations University</a:t>
            </a:r>
          </a:p>
          <a:p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Institute for Integrated Management of Material Fluxes and of Resources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F443F10-56EB-CA1B-CB03-624946926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2801" y="5639123"/>
            <a:ext cx="1219200" cy="121888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900249F-471F-9132-AEC7-AEAE33C71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778000"/>
            <a:ext cx="2019097" cy="1080000"/>
          </a:xfrm>
          <a:prstGeom prst="rect">
            <a:avLst/>
          </a:prstGeom>
        </p:spPr>
      </p:pic>
      <p:pic>
        <p:nvPicPr>
          <p:cNvPr id="4" name="Picture 3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67C9DAAF-B51E-613E-AE50-AC4BCBAC0A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18" y="6077416"/>
            <a:ext cx="1484316" cy="43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30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B8219-B6A8-41D0-8EFB-C5F2A85290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F0CA74-F735-4411-B0C9-BED6AD4D11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8" indent="0" algn="ctr">
              <a:buNone/>
              <a:defRPr sz="1600"/>
            </a:lvl4pPr>
            <a:lvl5pPr marL="1828252" indent="0" algn="ctr">
              <a:buNone/>
              <a:defRPr sz="1600"/>
            </a:lvl5pPr>
            <a:lvl6pPr marL="2285315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33235-103C-422A-9C8B-9FA20044E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BB547-8A6F-4FE7-8646-3F2426BEF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259EB-F9CD-4DC1-9C29-672DD3462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3A39-3626-409D-9AFB-8FB85F017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41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999"/>
            </a:lvl1pPr>
          </a:lstStyle>
          <a:p>
            <a:r>
              <a:rPr lang="en-US"/>
              <a:t>Click to edit Master title style, Click to edit Master title style 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1784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9407" y="1600200"/>
            <a:ext cx="5274997" cy="4421088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0"/>
            <a:ext cx="5384800" cy="4421088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6460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3" y="33951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39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891657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E3B30"/>
              </a:buClr>
              <a:buSzPts val="4400"/>
              <a:buFont typeface="Calibri"/>
              <a:buNone/>
              <a:defRPr>
                <a:solidFill>
                  <a:srgbClr val="DE3B3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124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Mast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9F67637-5B30-AA2E-29BA-5691172152A0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0" y="636419"/>
            <a:ext cx="12192001" cy="622158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800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D8EDFD27-847D-6E5F-2EDC-B1F84EE71B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2800" y="5639118"/>
            <a:ext cx="1219200" cy="1218883"/>
          </a:xfrm>
          <a:prstGeom prst="rect">
            <a:avLst/>
          </a:prstGeom>
        </p:spPr>
      </p:pic>
      <p:sp>
        <p:nvSpPr>
          <p:cNvPr id="32" name="Title Placeholder 1">
            <a:extLst>
              <a:ext uri="{FF2B5EF4-FFF2-40B4-BE49-F238E27FC236}">
                <a16:creationId xmlns:a16="http://schemas.microsoft.com/office/drawing/2014/main" id="{A92DBC04-A989-0CE6-49E7-8B4F78F52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98" y="1357865"/>
            <a:ext cx="10713580" cy="4823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E12039ED-6195-3E67-FAE7-13DC6E0297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998" y="2839751"/>
            <a:ext cx="11544001" cy="2224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9D26BB48-A47D-76C8-83D5-C776581ACE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998" y="3132325"/>
            <a:ext cx="11544001" cy="2224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Presenter Title</a:t>
            </a:r>
          </a:p>
        </p:txBody>
      </p:sp>
    </p:spTree>
    <p:extLst>
      <p:ext uri="{BB962C8B-B14F-4D97-AF65-F5344CB8AC3E}">
        <p14:creationId xmlns:p14="http://schemas.microsoft.com/office/powerpoint/2010/main" val="4034185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64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B7B8C5-B88F-0A9C-4028-440DFF778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462" y="6356355"/>
            <a:ext cx="2743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63A39-3626-409D-9AFB-8FB85F017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56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24F3EC9E-6E73-B44C-D709-68480A767F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7128" y="1093433"/>
            <a:ext cx="10737746" cy="48236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F3460A0C-C28E-0A82-58EF-CAB46741C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128" y="393071"/>
            <a:ext cx="10737746" cy="482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AF75D-23C6-25D1-07EC-F18E783C79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462" y="6356355"/>
            <a:ext cx="2743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63A39-3626-409D-9AFB-8FB85F017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09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69AB5DE0-73A2-C190-C44C-336663D50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128" y="393071"/>
            <a:ext cx="10737746" cy="482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A78A62-0C29-2CC6-A8E7-030B8E7B1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462" y="6356355"/>
            <a:ext cx="2743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63A39-3626-409D-9AFB-8FB85F017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46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899C450-791F-715A-08A7-676358B37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128" y="393071"/>
            <a:ext cx="10737746" cy="482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A12C5C4-F985-1699-2BDE-64EE4ECE5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7128" y="1094220"/>
            <a:ext cx="10737746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ED2C63-E649-F706-BBE7-9B6B84DA28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462" y="6356355"/>
            <a:ext cx="2743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63A39-3626-409D-9AFB-8FB85F017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85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7128" y="1094220"/>
            <a:ext cx="5158828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6145780-6497-E810-CEF6-FAC4E6100ED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06048" y="1103918"/>
            <a:ext cx="5158828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9916430D-CC4B-1CCA-2F0C-D3C97FB7A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128" y="393071"/>
            <a:ext cx="10737746" cy="482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F08FA4-4DEC-2EF0-92C6-B3372FA9C4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462" y="6356355"/>
            <a:ext cx="2743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63A39-3626-409D-9AFB-8FB85F017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38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ef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6145780-6497-E810-CEF6-FAC4E6100ED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57802" y="1093286"/>
            <a:ext cx="7007071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9916430D-CC4B-1CCA-2F0C-D3C97FB7A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128" y="393071"/>
            <a:ext cx="10737746" cy="482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B13985-E123-4F94-F807-1F9624F423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7126" y="1093286"/>
            <a:ext cx="3276395" cy="4351338"/>
          </a:xfrm>
          <a:prstGeom prst="rect">
            <a:avLst/>
          </a:prstGeom>
          <a:solidFill>
            <a:schemeClr val="bg2"/>
          </a:solidFill>
        </p:spPr>
        <p:txBody>
          <a:bodyPr lIns="360000" tIns="360000" rIns="360000" bIns="360000"/>
          <a:lstStyle>
            <a:lvl1pPr marL="228532" indent="-228532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0C13F3-995A-175D-F6D6-1B69FB168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462" y="6356355"/>
            <a:ext cx="2743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63A39-3626-409D-9AFB-8FB85F017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63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7126" y="1094220"/>
            <a:ext cx="700707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9916430D-CC4B-1CCA-2F0C-D3C97FB7A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128" y="393071"/>
            <a:ext cx="10737746" cy="482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52F99E9-88A0-91C9-41FB-266C65A8B6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88481" y="1093286"/>
            <a:ext cx="3276395" cy="4351338"/>
          </a:xfrm>
          <a:prstGeom prst="rect">
            <a:avLst/>
          </a:prstGeom>
          <a:solidFill>
            <a:schemeClr val="bg2"/>
          </a:solidFill>
        </p:spPr>
        <p:txBody>
          <a:bodyPr lIns="360000" tIns="360000" rIns="360000" bIns="360000"/>
          <a:lstStyle>
            <a:lvl1pPr marL="228532" indent="-228532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39B4D9A-9D5C-9FA9-702E-9128043D7B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462" y="6356355"/>
            <a:ext cx="2743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63A39-3626-409D-9AFB-8FB85F017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31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DCE1BF-61E0-6221-E145-D41ED723A414}"/>
              </a:ext>
            </a:extLst>
          </p:cNvPr>
          <p:cNvSpPr>
            <a:spLocks noChangeAspect="1"/>
          </p:cNvSpPr>
          <p:nvPr/>
        </p:nvSpPr>
        <p:spPr>
          <a:xfrm flipV="1">
            <a:off x="3" y="0"/>
            <a:ext cx="1219200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80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EF73615-9B03-679E-D9BC-467460E21E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7129" y="2600395"/>
            <a:ext cx="10737746" cy="482367"/>
          </a:xfrm>
          <a:prstGeom prst="rect">
            <a:avLst/>
          </a:prstGeom>
        </p:spPr>
        <p:txBody>
          <a:bodyPr/>
          <a:lstStyle>
            <a:lvl1pPr algn="ctr">
              <a:defRPr sz="3599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Thank you.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27CD8BB-1CFE-C381-8633-296CFE24D3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129" y="3429000"/>
            <a:ext cx="10737746" cy="317485"/>
          </a:xfrm>
          <a:prstGeom prst="rect">
            <a:avLst/>
          </a:prstGeom>
        </p:spPr>
        <p:txBody>
          <a:bodyPr/>
          <a:lstStyle>
            <a:lvl1pPr marL="0" marR="0" indent="0" algn="ctr" defTabSz="4570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4570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err="1"/>
              <a:t>c.kobayashi@unu.edu</a:t>
            </a:r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A5F9E96-716E-0520-3CE0-5FE25D7F9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2801" y="5639123"/>
            <a:ext cx="1219200" cy="121888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1A342D6-3942-7892-F6D3-A22813197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778000"/>
            <a:ext cx="2019097" cy="1080000"/>
          </a:xfrm>
          <a:prstGeom prst="rect">
            <a:avLst/>
          </a:prstGeom>
        </p:spPr>
      </p:pic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46D88B76-0D62-2B62-5445-4A08901E82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18" y="6077416"/>
            <a:ext cx="1484316" cy="43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68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DFBDEEC-9E02-EA0C-AB32-4FAC51D6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98" y="1357870"/>
            <a:ext cx="10713580" cy="482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718CD1D-9DEB-267E-CDC9-505477D92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998" y="2100489"/>
            <a:ext cx="10713581" cy="776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Subtitle</a:t>
            </a:r>
            <a:endParaRPr lang="en-JP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BD7A7AC-ADC5-F6D6-4B48-5B00D61833B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0" y="5778000"/>
            <a:ext cx="2019097" cy="1080000"/>
          </a:xfrm>
          <a:prstGeom prst="rect">
            <a:avLst/>
          </a:prstGeom>
        </p:spPr>
      </p:pic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4CB568AB-B134-AAE9-3910-0EBDAF1EAF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18" y="6077416"/>
            <a:ext cx="1484316" cy="43305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6787BE-DED8-C6DB-FEF2-4D61A0A00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462" y="6356355"/>
            <a:ext cx="2743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39DBA-4F12-4AEB-962E-5AF8CF53E4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8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defTabSz="457063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4570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8" indent="-114266" algn="l" defTabSz="457063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1328" indent="-114266" algn="l" defTabSz="457063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99860" indent="-114266" algn="l" defTabSz="457063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392" indent="-114266" algn="l" defTabSz="457063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6923" indent="-114266" algn="l" defTabSz="457063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455" indent="-114266" algn="l" defTabSz="457063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3986" indent="-114266" algn="l" defTabSz="457063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2517" indent="-114266" algn="l" defTabSz="457063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45706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32" algn="l" defTabSz="45706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063" algn="l" defTabSz="45706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595" algn="l" defTabSz="45706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126" algn="l" defTabSz="45706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658" algn="l" defTabSz="45706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188" algn="l" defTabSz="45706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99720" algn="l" defTabSz="45706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252" algn="l" defTabSz="45706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68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300" indent="-114300" algn="l" defTabSz="457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9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hyperlink" Target="https://unsplash.com/s/photos/bee?utm_source=unsplash&amp;utm_medium=referral&amp;utm_content=creditCopyText" TargetMode="External"/><Relationship Id="rId10" Type="http://schemas.openxmlformats.org/officeDocument/2006/relationships/image" Target="../media/image34.svg"/><Relationship Id="rId4" Type="http://schemas.openxmlformats.org/officeDocument/2006/relationships/hyperlink" Target="https://unsplash.com/@yungserif?utm_source=unsplash&amp;utm_medium=referral&amp;utm_content=creditCopyText" TargetMode="External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38/s43586-022-00144-4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2_67307A9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opensource.com/life/13/4/increasing-foss-participation" TargetMode="Externa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82AA3BB-3206-303D-3E1F-147B88506C85}"/>
              </a:ext>
            </a:extLst>
          </p:cNvPr>
          <p:cNvSpPr/>
          <p:nvPr/>
        </p:nvSpPr>
        <p:spPr>
          <a:xfrm>
            <a:off x="0" y="4451586"/>
            <a:ext cx="12191999" cy="1329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8EBA1A-7C9D-A6A3-59EE-2B03DAA0B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 Nexus Issues Revealed by COVID-19 for Professional Communities in the Agri-Food Supply Chain​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29C33-D7FF-72D2-689C-575A433B47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Governance for Sustainable and Resilient Agri-Food Systems​: </a:t>
            </a:r>
          </a:p>
          <a:p>
            <a:endParaRPr lang="en-DE" sz="1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8F691-BF68-055F-3DC5-4C87BE39BB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7003" y="4088926"/>
            <a:ext cx="11540995" cy="881090"/>
          </a:xfrm>
        </p:spPr>
        <p:txBody>
          <a:bodyPr>
            <a:normAutofit/>
          </a:bodyPr>
          <a:lstStyle/>
          <a:p>
            <a:r>
              <a:rPr lang="en-GB" dirty="0"/>
              <a:t>Taha Loghmani</a:t>
            </a:r>
            <a:endParaRPr lang="en-DE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76AE08-B478-A63D-31D4-E846B9551788}"/>
              </a:ext>
            </a:extLst>
          </p:cNvPr>
          <p:cNvSpPr txBox="1">
            <a:spLocks/>
          </p:cNvSpPr>
          <p:nvPr/>
        </p:nvSpPr>
        <p:spPr>
          <a:xfrm>
            <a:off x="324002" y="3277612"/>
            <a:ext cx="10734950" cy="1036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0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798" indent="-114266" algn="l" defTabSz="457063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328" indent="-114266" algn="l" defTabSz="457063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9860" indent="-114266" algn="l" defTabSz="457063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392" indent="-114266" algn="l" defTabSz="457063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6923" indent="-114266" algn="l" defTabSz="457063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455" indent="-114266" algn="l" defTabSz="457063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3986" indent="-114266" algn="l" defTabSz="457063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2517" indent="-114266" algn="l" defTabSz="457063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0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Role of Participation in achieving Sustainable and Resilient Agri-Food Systems in the face of emerging external shocks</a:t>
            </a:r>
          </a:p>
        </p:txBody>
      </p:sp>
      <p:pic>
        <p:nvPicPr>
          <p:cNvPr id="6" name="Grafik 2">
            <a:extLst>
              <a:ext uri="{FF2B5EF4-FFF2-40B4-BE49-F238E27FC236}">
                <a16:creationId xmlns:a16="http://schemas.microsoft.com/office/drawing/2014/main" id="{8CEB5376-93C2-AB53-8F1D-01BC07024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" b="1178"/>
          <a:stretch/>
        </p:blipFill>
        <p:spPr>
          <a:xfrm>
            <a:off x="402970" y="4559013"/>
            <a:ext cx="977167" cy="990231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Grafik 8">
            <a:extLst>
              <a:ext uri="{FF2B5EF4-FFF2-40B4-BE49-F238E27FC236}">
                <a16:creationId xmlns:a16="http://schemas.microsoft.com/office/drawing/2014/main" id="{A1535E87-13ED-5FC6-291E-30E45113C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/>
        </p:blipFill>
        <p:spPr>
          <a:xfrm>
            <a:off x="2589615" y="4564332"/>
            <a:ext cx="980819" cy="993932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C38C1F0-2FFB-482B-3349-502204950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040" y="4526964"/>
            <a:ext cx="1423871" cy="175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6E9304D-1906-0AD6-CD9B-57DD64B2F5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" b="449"/>
          <a:stretch/>
        </p:blipFill>
        <p:spPr>
          <a:xfrm>
            <a:off x="3703226" y="4538766"/>
            <a:ext cx="980819" cy="993932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9D02CA-5EBF-C179-3A19-683453CFC4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7850" y="4559013"/>
            <a:ext cx="4330144" cy="103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63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3212EAFC-D36C-4579-976B-6E1AB1F6C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858" y="1020147"/>
            <a:ext cx="5997564" cy="4070576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17266109-068C-4DA6-8904-598024470C60}"/>
              </a:ext>
            </a:extLst>
          </p:cNvPr>
          <p:cNvSpPr/>
          <p:nvPr/>
        </p:nvSpPr>
        <p:spPr>
          <a:xfrm>
            <a:off x="7550451" y="1024239"/>
            <a:ext cx="447241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Evapotranspiration Tank</a:t>
            </a:r>
          </a:p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TEvap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DFF8C01-354F-418C-B170-01A1CCE64763}"/>
              </a:ext>
            </a:extLst>
          </p:cNvPr>
          <p:cNvSpPr/>
          <p:nvPr/>
        </p:nvSpPr>
        <p:spPr>
          <a:xfrm>
            <a:off x="8628991" y="2294882"/>
            <a:ext cx="3064665" cy="461665"/>
          </a:xfrm>
          <a:prstGeom prst="rect">
            <a:avLst/>
          </a:prstGeom>
          <a:ln w="28575">
            <a:solidFill>
              <a:srgbClr val="3E4B29"/>
            </a:solidFill>
          </a:ln>
        </p:spPr>
        <p:txBody>
          <a:bodyPr wrap="square">
            <a:spAutoFit/>
          </a:bodyPr>
          <a:lstStyle/>
          <a:p>
            <a:pPr marL="457086" marR="0" lvl="0" indent="-457086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How it works 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A06DCB22-22B9-42A5-B83F-B5E87BF1D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21" y="2440452"/>
            <a:ext cx="996574" cy="1643920"/>
          </a:xfrm>
          <a:prstGeom prst="rect">
            <a:avLst/>
          </a:pr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1559B8F0-B6D9-4979-BE88-FC1B07215D21}"/>
              </a:ext>
            </a:extLst>
          </p:cNvPr>
          <p:cNvSpPr/>
          <p:nvPr/>
        </p:nvSpPr>
        <p:spPr>
          <a:xfrm>
            <a:off x="728525" y="5321361"/>
            <a:ext cx="6986783" cy="430887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Septic Tank + Anaerobic Filter + Wetland  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BC0180CE-5757-43FE-B0A0-E2FFEB1F0FBD}"/>
              </a:ext>
            </a:extLst>
          </p:cNvPr>
          <p:cNvSpPr/>
          <p:nvPr/>
        </p:nvSpPr>
        <p:spPr>
          <a:xfrm>
            <a:off x="8648036" y="4882973"/>
            <a:ext cx="3045620" cy="461665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Tire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DB38C7CF-505D-47F5-8688-03BEB20B7092}"/>
              </a:ext>
            </a:extLst>
          </p:cNvPr>
          <p:cNvSpPr/>
          <p:nvPr/>
        </p:nvSpPr>
        <p:spPr>
          <a:xfrm>
            <a:off x="8648036" y="4467475"/>
            <a:ext cx="3045620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Blocks/stones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716C86E-27D3-4A54-8F23-1CD356DD7CFF}"/>
              </a:ext>
            </a:extLst>
          </p:cNvPr>
          <p:cNvSpPr/>
          <p:nvPr/>
        </p:nvSpPr>
        <p:spPr>
          <a:xfrm>
            <a:off x="8648036" y="4051976"/>
            <a:ext cx="3045620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Gravel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387522BF-7D38-4C56-A4CF-71159902FDFF}"/>
              </a:ext>
            </a:extLst>
          </p:cNvPr>
          <p:cNvSpPr/>
          <p:nvPr/>
        </p:nvSpPr>
        <p:spPr>
          <a:xfrm>
            <a:off x="8648036" y="3636478"/>
            <a:ext cx="304562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Sand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E9F7495D-334D-4DEA-B2AB-0F93ACB76C59}"/>
              </a:ext>
            </a:extLst>
          </p:cNvPr>
          <p:cNvSpPr/>
          <p:nvPr/>
        </p:nvSpPr>
        <p:spPr>
          <a:xfrm>
            <a:off x="8648036" y="3205525"/>
            <a:ext cx="3045620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Soil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F64EB00E-A49F-4FCF-B297-3CF8325E6941}"/>
              </a:ext>
            </a:extLst>
          </p:cNvPr>
          <p:cNvSpPr/>
          <p:nvPr/>
        </p:nvSpPr>
        <p:spPr>
          <a:xfrm>
            <a:off x="8648036" y="2780649"/>
            <a:ext cx="304562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Banana tree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39DE0F5-6CC9-4149-BFF9-48642D9DFF38}"/>
              </a:ext>
            </a:extLst>
          </p:cNvPr>
          <p:cNvSpPr/>
          <p:nvPr/>
        </p:nvSpPr>
        <p:spPr>
          <a:xfrm>
            <a:off x="2385058" y="4808466"/>
            <a:ext cx="3710942" cy="4308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Impermeable tank </a:t>
            </a:r>
          </a:p>
        </p:txBody>
      </p:sp>
      <p:sp>
        <p:nvSpPr>
          <p:cNvPr id="42" name="Seta: para a Direita 41">
            <a:extLst>
              <a:ext uri="{FF2B5EF4-FFF2-40B4-BE49-F238E27FC236}">
                <a16:creationId xmlns:a16="http://schemas.microsoft.com/office/drawing/2014/main" id="{F7C34FC2-AA15-4E6B-97FC-9700973849B0}"/>
              </a:ext>
            </a:extLst>
          </p:cNvPr>
          <p:cNvSpPr/>
          <p:nvPr/>
        </p:nvSpPr>
        <p:spPr>
          <a:xfrm rot="5400000">
            <a:off x="518155" y="2421570"/>
            <a:ext cx="514546" cy="41005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FECDE6C9-1C7B-432B-AA53-B261660D8599}"/>
              </a:ext>
            </a:extLst>
          </p:cNvPr>
          <p:cNvSpPr/>
          <p:nvPr/>
        </p:nvSpPr>
        <p:spPr>
          <a:xfrm>
            <a:off x="8648036" y="5432616"/>
            <a:ext cx="3045620" cy="769441"/>
          </a:xfrm>
          <a:prstGeom prst="rect">
            <a:avLst/>
          </a:prstGeom>
          <a:ln w="28575">
            <a:solidFill>
              <a:srgbClr val="3E4B29"/>
            </a:solidFill>
          </a:ln>
        </p:spPr>
        <p:txBody>
          <a:bodyPr wrap="square">
            <a:spAutoFit/>
          </a:bodyPr>
          <a:lstStyle/>
          <a:p>
            <a:pPr marL="457086" marR="0" lvl="0" indent="-457086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Design</a:t>
            </a:r>
          </a:p>
          <a:p>
            <a:pPr marL="914172" marR="0" lvl="1" indent="-457086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 m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for 1 p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328762A9-059A-40C2-BDE2-8F0D188D834C}"/>
              </a:ext>
            </a:extLst>
          </p:cNvPr>
          <p:cNvSpPr/>
          <p:nvPr/>
        </p:nvSpPr>
        <p:spPr>
          <a:xfrm>
            <a:off x="5546358" y="2492176"/>
            <a:ext cx="2290176" cy="4308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Zero discharge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9E7800F-5A50-4078-97D9-E510A6DD96C4}"/>
              </a:ext>
            </a:extLst>
          </p:cNvPr>
          <p:cNvSpPr/>
          <p:nvPr/>
        </p:nvSpPr>
        <p:spPr>
          <a:xfrm>
            <a:off x="7079276" y="4084372"/>
            <a:ext cx="1327029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Outflow pipe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A94025-F74B-4069-07A2-AEFB2EBD9D63}"/>
              </a:ext>
            </a:extLst>
          </p:cNvPr>
          <p:cNvSpPr txBox="1"/>
          <p:nvPr/>
        </p:nvSpPr>
        <p:spPr>
          <a:xfrm>
            <a:off x="4029291" y="6061222"/>
            <a:ext cx="3901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Loureiro Paulo et al., 2019; EAWAG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3422502-376D-F3E6-0310-33928679D628}"/>
              </a:ext>
            </a:extLst>
          </p:cNvPr>
          <p:cNvSpPr txBox="1">
            <a:spLocks/>
          </p:cNvSpPr>
          <p:nvPr/>
        </p:nvSpPr>
        <p:spPr>
          <a:xfrm>
            <a:off x="728525" y="342943"/>
            <a:ext cx="11045786" cy="482367"/>
          </a:xfrm>
          <a:prstGeom prst="rect">
            <a:avLst/>
          </a:prstGeom>
        </p:spPr>
        <p:txBody>
          <a:bodyPr vert="horz" lIns="45720" tIns="22860" rIns="45720" bIns="22860" rtlCol="0" anchor="ctr">
            <a:noAutofit/>
          </a:bodyPr>
          <a:lstStyle>
            <a:lvl1pPr algn="l" defTabSz="91412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998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4570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Nature-Based Sanitation Solution (Black Water) </a:t>
            </a:r>
            <a:endParaRPr kumimoji="0" lang="en-JP" sz="3200" b="1" i="0" u="none" strike="noStrike" kern="1200" cap="none" spc="0" normalizeH="0" baseline="0" noProof="0" dirty="0">
              <a:ln>
                <a:noFill/>
              </a:ln>
              <a:solidFill>
                <a:srgbClr val="102348"/>
              </a:solidFill>
              <a:effectLst/>
              <a:uLnTx/>
              <a:uFillTx/>
              <a:latin typeface="Arial" panose="020B0604020202020204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72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6" grpId="0" animBg="1"/>
      <p:bldP spid="47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new constructed wetlands design for enhanced wastewater treatment -  Advances in Engineering">
            <a:extLst>
              <a:ext uri="{FF2B5EF4-FFF2-40B4-BE49-F238E27FC236}">
                <a16:creationId xmlns:a16="http://schemas.microsoft.com/office/drawing/2014/main" id="{0CA352DA-72BA-EA8B-E5B1-0E5DBE859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04" y="1527260"/>
            <a:ext cx="6626509" cy="380348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A498A8-CA8E-1868-BD98-9BCB9545E976}"/>
              </a:ext>
            </a:extLst>
          </p:cNvPr>
          <p:cNvSpPr txBox="1"/>
          <p:nvPr/>
        </p:nvSpPr>
        <p:spPr>
          <a:xfrm>
            <a:off x="227904" y="5508559"/>
            <a:ext cx="2844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Cabred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2019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D7E2A50-0BA5-365C-AF21-892699F4478B}"/>
              </a:ext>
            </a:extLst>
          </p:cNvPr>
          <p:cNvSpPr txBox="1">
            <a:spLocks/>
          </p:cNvSpPr>
          <p:nvPr/>
        </p:nvSpPr>
        <p:spPr>
          <a:xfrm>
            <a:off x="728525" y="388099"/>
            <a:ext cx="10734950" cy="482367"/>
          </a:xfrm>
          <a:prstGeom prst="rect">
            <a:avLst/>
          </a:prstGeom>
        </p:spPr>
        <p:txBody>
          <a:bodyPr vert="horz" lIns="45720" tIns="22860" rIns="45720" bIns="22860" rtlCol="0" anchor="ctr">
            <a:normAutofit lnSpcReduction="10000"/>
          </a:bodyPr>
          <a:lstStyle>
            <a:lvl1pPr algn="l" defTabSz="91412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998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4570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Nature-Based Sanitation Solution (Grey Water) </a:t>
            </a:r>
            <a:endParaRPr kumimoji="0" lang="en-JP" sz="3200" b="1" i="0" u="none" strike="noStrike" kern="1200" cap="none" spc="0" normalizeH="0" baseline="0" noProof="0" dirty="0">
              <a:ln>
                <a:noFill/>
              </a:ln>
              <a:solidFill>
                <a:srgbClr val="10234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grass, outdoor, nature, wire&#10;&#10;Description automatically generated">
            <a:extLst>
              <a:ext uri="{FF2B5EF4-FFF2-40B4-BE49-F238E27FC236}">
                <a16:creationId xmlns:a16="http://schemas.microsoft.com/office/drawing/2014/main" id="{395DB49D-7C30-900A-B3CF-233712BF4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898" y="2218180"/>
            <a:ext cx="4969199" cy="265024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Retângulo 32">
            <a:extLst>
              <a:ext uri="{FF2B5EF4-FFF2-40B4-BE49-F238E27FC236}">
                <a16:creationId xmlns:a16="http://schemas.microsoft.com/office/drawing/2014/main" id="{79B0EB96-C409-04E8-09E3-CEF966F69CD9}"/>
              </a:ext>
            </a:extLst>
          </p:cNvPr>
          <p:cNvSpPr/>
          <p:nvPr/>
        </p:nvSpPr>
        <p:spPr>
          <a:xfrm>
            <a:off x="3501506" y="5505299"/>
            <a:ext cx="6986783" cy="430887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Open Pit + Anaerobic Filter + Wetland  </a:t>
            </a:r>
          </a:p>
        </p:txBody>
      </p:sp>
    </p:spTree>
    <p:extLst>
      <p:ext uri="{BB962C8B-B14F-4D97-AF65-F5344CB8AC3E}">
        <p14:creationId xmlns:p14="http://schemas.microsoft.com/office/powerpoint/2010/main" val="241136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407362-3BF0-CF14-1D84-7DB1F8B36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128" y="347915"/>
            <a:ext cx="10737746" cy="482367"/>
          </a:xfrm>
        </p:spPr>
        <p:txBody>
          <a:bodyPr>
            <a:noAutofit/>
          </a:bodyPr>
          <a:lstStyle/>
          <a:p>
            <a:r>
              <a:rPr lang="en-US" sz="3200" dirty="0"/>
              <a:t>Agri-Food Chain</a:t>
            </a:r>
            <a:endParaRPr lang="en-JP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B0465-9D05-0511-73AE-2060742A6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E39DBA-4F12-4AEB-962E-5AF8CF53E4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02348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02348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 descr="A picture containing outdoor object, honeycomb, wasp's nest&#10;&#10;Description automatically generated">
            <a:extLst>
              <a:ext uri="{FF2B5EF4-FFF2-40B4-BE49-F238E27FC236}">
                <a16:creationId xmlns:a16="http://schemas.microsoft.com/office/drawing/2014/main" id="{CD11F3B6-4F73-A8CB-05BE-48B09AC51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392" y="3505100"/>
            <a:ext cx="4228751" cy="2818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DCC8BA-E113-3F3B-D986-286BAD54A47D}"/>
              </a:ext>
            </a:extLst>
          </p:cNvPr>
          <p:cNvSpPr txBox="1"/>
          <p:nvPr/>
        </p:nvSpPr>
        <p:spPr>
          <a:xfrm>
            <a:off x="7196864" y="6273330"/>
            <a:ext cx="41576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Photo by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Meggyn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Pomerleau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on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006960-9749-1475-274E-B47461C48C22}"/>
              </a:ext>
            </a:extLst>
          </p:cNvPr>
          <p:cNvSpPr/>
          <p:nvPr/>
        </p:nvSpPr>
        <p:spPr>
          <a:xfrm>
            <a:off x="2173313" y="4177392"/>
            <a:ext cx="290848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006293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006293"/>
                  </a:fgClr>
                  <a:bgClr>
                    <a:srgbClr val="006293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006293">
                      <a:lumMod val="50000"/>
                    </a:srgbClr>
                  </a:inn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WHY NOT?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4BFD7A-5468-F51D-F2BA-F680147491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8" t="4817" r="1147" b="3489"/>
          <a:stretch/>
        </p:blipFill>
        <p:spPr>
          <a:xfrm>
            <a:off x="1636611" y="1179494"/>
            <a:ext cx="8769251" cy="20455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8DD1E5-3BF3-905E-8CF6-D30A6D9E92F5}"/>
              </a:ext>
            </a:extLst>
          </p:cNvPr>
          <p:cNvSpPr/>
          <p:nvPr/>
        </p:nvSpPr>
        <p:spPr>
          <a:xfrm>
            <a:off x="1219200" y="1179494"/>
            <a:ext cx="1117600" cy="22495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1671C4-D50D-C677-E44F-8026C2557509}"/>
              </a:ext>
            </a:extLst>
          </p:cNvPr>
          <p:cNvSpPr/>
          <p:nvPr/>
        </p:nvSpPr>
        <p:spPr>
          <a:xfrm rot="5400000">
            <a:off x="3530970" y="65823"/>
            <a:ext cx="1158171" cy="3185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D0B558-FCE8-93B6-4BD1-201D371A7384}"/>
              </a:ext>
            </a:extLst>
          </p:cNvPr>
          <p:cNvSpPr/>
          <p:nvPr/>
        </p:nvSpPr>
        <p:spPr>
          <a:xfrm rot="5400000">
            <a:off x="8203065" y="-30839"/>
            <a:ext cx="1196398" cy="3209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FC1907-589D-022A-22BA-FDDC6F55B6D7}"/>
              </a:ext>
            </a:extLst>
          </p:cNvPr>
          <p:cNvSpPr/>
          <p:nvPr/>
        </p:nvSpPr>
        <p:spPr>
          <a:xfrm>
            <a:off x="10171617" y="2953868"/>
            <a:ext cx="468489" cy="509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3" name="Graphic 22" descr="Line arrow: Counter-clockwise curve with solid fill">
            <a:extLst>
              <a:ext uri="{FF2B5EF4-FFF2-40B4-BE49-F238E27FC236}">
                <a16:creationId xmlns:a16="http://schemas.microsoft.com/office/drawing/2014/main" id="{CF26D4C1-DA24-9776-14DD-E4CA4415A7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7118418">
            <a:off x="8120288" y="98675"/>
            <a:ext cx="914400" cy="3131353"/>
          </a:xfrm>
          <a:prstGeom prst="rect">
            <a:avLst/>
          </a:prstGeom>
        </p:spPr>
      </p:pic>
      <p:pic>
        <p:nvPicPr>
          <p:cNvPr id="25" name="Graphic 24" descr="Line arrow: Counter-clockwise curve with solid fill">
            <a:extLst>
              <a:ext uri="{FF2B5EF4-FFF2-40B4-BE49-F238E27FC236}">
                <a16:creationId xmlns:a16="http://schemas.microsoft.com/office/drawing/2014/main" id="{2B379AA3-DB51-BC3F-8161-B0A688E52F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5581401">
            <a:off x="3820832" y="152864"/>
            <a:ext cx="914400" cy="2967660"/>
          </a:xfrm>
          <a:prstGeom prst="rect">
            <a:avLst/>
          </a:prstGeom>
        </p:spPr>
      </p:pic>
      <p:pic>
        <p:nvPicPr>
          <p:cNvPr id="26" name="Graphic 25" descr="Line arrow: Counter-clockwise curve with solid fill">
            <a:extLst>
              <a:ext uri="{FF2B5EF4-FFF2-40B4-BE49-F238E27FC236}">
                <a16:creationId xmlns:a16="http://schemas.microsoft.com/office/drawing/2014/main" id="{C879178E-7C55-CB95-1E2B-BD691C0EC0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7118418">
            <a:off x="8083586" y="118910"/>
            <a:ext cx="914400" cy="3131353"/>
          </a:xfrm>
          <a:prstGeom prst="rect">
            <a:avLst/>
          </a:prstGeom>
        </p:spPr>
      </p:pic>
      <p:pic>
        <p:nvPicPr>
          <p:cNvPr id="27" name="Graphic 26" descr="Line arrow: Counter-clockwise curve with solid fill">
            <a:extLst>
              <a:ext uri="{FF2B5EF4-FFF2-40B4-BE49-F238E27FC236}">
                <a16:creationId xmlns:a16="http://schemas.microsoft.com/office/drawing/2014/main" id="{AE0E7310-EB8E-0E8E-1180-1CB7490406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5581401">
            <a:off x="3784130" y="173099"/>
            <a:ext cx="914400" cy="296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4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A3C77A-A93B-D580-DD61-22491667BD3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021444" y="1093286"/>
            <a:ext cx="6620257" cy="4351338"/>
          </a:xfrm>
        </p:spPr>
        <p:txBody>
          <a:bodyPr/>
          <a:lstStyle/>
          <a:p>
            <a:endParaRPr lang="en-JP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2ABE95-3787-67F4-53ED-325AA98B0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Main Hypothesis and Research Questions</a:t>
            </a:r>
            <a:endParaRPr lang="en-JP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09DAEC-49EA-D660-0BE8-27554C8EEC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E39DBA-4F12-4AEB-962E-5AF8CF53E4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02348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02348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66F93D76-AA49-EB6B-F34E-DB38B032C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746" y="1234205"/>
            <a:ext cx="5401866" cy="342349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C6F5D47-C488-C48A-EF46-07D31174A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837" y="1468709"/>
            <a:ext cx="1453120" cy="984525"/>
          </a:xfrm>
          <a:prstGeom prst="rect">
            <a:avLst/>
          </a:prstGeom>
        </p:spPr>
      </p:pic>
      <p:pic>
        <p:nvPicPr>
          <p:cNvPr id="8" name="Picture 2" descr="A new constructed wetlands design for enhanced wastewater treatment -  Advances in Engineering">
            <a:extLst>
              <a:ext uri="{FF2B5EF4-FFF2-40B4-BE49-F238E27FC236}">
                <a16:creationId xmlns:a16="http://schemas.microsoft.com/office/drawing/2014/main" id="{12C236FA-2B68-A913-61F3-3911C686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318" y="1514111"/>
            <a:ext cx="1636160" cy="93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3A2F66-550D-BAD2-0443-64CEF7FD6E92}"/>
              </a:ext>
            </a:extLst>
          </p:cNvPr>
          <p:cNvSpPr txBox="1"/>
          <p:nvPr/>
        </p:nvSpPr>
        <p:spPr>
          <a:xfrm>
            <a:off x="5577463" y="5158459"/>
            <a:ext cx="428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(Adopted) Schanze; CIPSEM SC 85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BA6EB2-CBF6-079E-838A-D73D9E2BE849}"/>
              </a:ext>
            </a:extLst>
          </p:cNvPr>
          <p:cNvSpPr/>
          <p:nvPr/>
        </p:nvSpPr>
        <p:spPr>
          <a:xfrm>
            <a:off x="5469319" y="4644722"/>
            <a:ext cx="5735401" cy="4616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16" tIns="45708" rIns="91416" bIns="45708">
            <a:spAutoFit/>
          </a:bodyPr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76C9E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Cities as agents of Transformation.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37D0EE-DF40-1727-1B5B-F263CADCC863}"/>
              </a:ext>
            </a:extLst>
          </p:cNvPr>
          <p:cNvSpPr txBox="1"/>
          <p:nvPr/>
        </p:nvSpPr>
        <p:spPr>
          <a:xfrm>
            <a:off x="5398518" y="5462369"/>
            <a:ext cx="5903740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679" marR="0" lvl="0" indent="-285679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2/3 of Energy use; Waste production in cities</a:t>
            </a:r>
          </a:p>
          <a:p>
            <a:pPr marL="285679" marR="0" lvl="0" indent="-285679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By 2100; 90% of the population</a:t>
            </a:r>
          </a:p>
          <a:p>
            <a:pPr marL="285679" marR="0" lvl="0" indent="-285679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2-3 Degrees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7FC1FF-7E2D-4BB8-759E-175451E84FE7}"/>
              </a:ext>
            </a:extLst>
          </p:cNvPr>
          <p:cNvSpPr/>
          <p:nvPr/>
        </p:nvSpPr>
        <p:spPr>
          <a:xfrm>
            <a:off x="306389" y="3589867"/>
            <a:ext cx="4458836" cy="9927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How does the CS-NBS-related increase in green spaces contribute to providing ecosystem services?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How can CS-NBS enhance food security and socio-economic development in UPAs systems?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F5BC160-7052-D556-8B89-BDBE9097D6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6389" y="945620"/>
            <a:ext cx="4458836" cy="26442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Hypothesis: </a:t>
            </a:r>
          </a:p>
          <a:p>
            <a:pPr marL="0" indent="0">
              <a:buNone/>
            </a:pPr>
            <a:r>
              <a:rPr lang="en-US" sz="2000" dirty="0"/>
              <a:t>The addition of coupled CS-NBS to the existing grey infrastructure around peri-urban areas would enable a transition towards sustainable and resilient agri-food systems.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34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8D809-B7C3-9594-76D5-0A981D237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Questions and steps</a:t>
            </a:r>
            <a:endParaRPr lang="en-JP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F35C1C1-1D4D-8C4D-814F-2454BDCAC427}"/>
              </a:ext>
            </a:extLst>
          </p:cNvPr>
          <p:cNvGraphicFramePr/>
          <p:nvPr/>
        </p:nvGraphicFramePr>
        <p:xfrm>
          <a:off x="1430655" y="1297226"/>
          <a:ext cx="4938315" cy="4367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7469F751-4F67-6A63-4E49-B9E0BB509C8B}"/>
              </a:ext>
            </a:extLst>
          </p:cNvPr>
          <p:cNvSpPr/>
          <p:nvPr/>
        </p:nvSpPr>
        <p:spPr>
          <a:xfrm>
            <a:off x="6489667" y="3211914"/>
            <a:ext cx="1020666" cy="399392"/>
          </a:xfrm>
          <a:prstGeom prst="rightArrow">
            <a:avLst/>
          </a:prstGeom>
          <a:solidFill>
            <a:srgbClr val="0D447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35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62B14BA-70DE-97F3-D689-A97315DCCCCA}"/>
              </a:ext>
            </a:extLst>
          </p:cNvPr>
          <p:cNvSpPr/>
          <p:nvPr/>
        </p:nvSpPr>
        <p:spPr>
          <a:xfrm>
            <a:off x="6500052" y="4762129"/>
            <a:ext cx="1020666" cy="399392"/>
          </a:xfrm>
          <a:prstGeom prst="rightArrow">
            <a:avLst/>
          </a:prstGeom>
          <a:solidFill>
            <a:srgbClr val="0D447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35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065ABD5-08C8-84A4-8BBF-852A7394F0F0}"/>
              </a:ext>
            </a:extLst>
          </p:cNvPr>
          <p:cNvSpPr/>
          <p:nvPr/>
        </p:nvSpPr>
        <p:spPr>
          <a:xfrm>
            <a:off x="6489667" y="1745743"/>
            <a:ext cx="1020666" cy="399392"/>
          </a:xfrm>
          <a:prstGeom prst="rightArrow">
            <a:avLst/>
          </a:prstGeom>
          <a:solidFill>
            <a:srgbClr val="0D447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35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9BEFE23-CB2C-5C58-485D-07FC9C5CBED8}"/>
              </a:ext>
            </a:extLst>
          </p:cNvPr>
          <p:cNvSpPr/>
          <p:nvPr/>
        </p:nvSpPr>
        <p:spPr>
          <a:xfrm>
            <a:off x="166631" y="1534650"/>
            <a:ext cx="850679" cy="812589"/>
          </a:xfrm>
          <a:prstGeom prst="ellipse">
            <a:avLst/>
          </a:prstGeom>
          <a:solidFill>
            <a:srgbClr val="0D44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Q1</a:t>
            </a:r>
          </a:p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6557775-1217-8336-42F7-7B47F51F04ED}"/>
              </a:ext>
            </a:extLst>
          </p:cNvPr>
          <p:cNvSpPr/>
          <p:nvPr/>
        </p:nvSpPr>
        <p:spPr>
          <a:xfrm>
            <a:off x="166631" y="3015088"/>
            <a:ext cx="850679" cy="812589"/>
          </a:xfrm>
          <a:prstGeom prst="ellipse">
            <a:avLst/>
          </a:prstGeom>
          <a:solidFill>
            <a:srgbClr val="0D44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Q2</a:t>
            </a:r>
          </a:p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028A12-AD02-0F6A-23F2-B163EF163500}"/>
              </a:ext>
            </a:extLst>
          </p:cNvPr>
          <p:cNvSpPr/>
          <p:nvPr/>
        </p:nvSpPr>
        <p:spPr>
          <a:xfrm>
            <a:off x="166631" y="4578611"/>
            <a:ext cx="850679" cy="812589"/>
          </a:xfrm>
          <a:prstGeom prst="ellipse">
            <a:avLst/>
          </a:prstGeom>
          <a:solidFill>
            <a:srgbClr val="0D44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Q3</a:t>
            </a:r>
          </a:p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1AC139-B976-D032-0CC8-0D83BAF5AA87}"/>
              </a:ext>
            </a:extLst>
          </p:cNvPr>
          <p:cNvSpPr txBox="1"/>
          <p:nvPr/>
        </p:nvSpPr>
        <p:spPr>
          <a:xfrm>
            <a:off x="1373343" y="1583874"/>
            <a:ext cx="5052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does the literature reflect the role of CS and NBS in in positively affecting the Participation variable, with regards to sustainable and resilient UPA?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0234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1AD505-FFA1-89A6-D2C5-98ED436B6329}"/>
              </a:ext>
            </a:extLst>
          </p:cNvPr>
          <p:cNvSpPr txBox="1"/>
          <p:nvPr/>
        </p:nvSpPr>
        <p:spPr>
          <a:xfrm>
            <a:off x="1563615" y="3176062"/>
            <a:ext cx="467238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6655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to incorporate the Participation variable in designing a context-specific CS-NBS system for UPA?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0234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1C7438-A433-C363-CD59-424D48E9B59D}"/>
              </a:ext>
            </a:extLst>
          </p:cNvPr>
          <p:cNvSpPr txBox="1"/>
          <p:nvPr/>
        </p:nvSpPr>
        <p:spPr>
          <a:xfrm>
            <a:off x="1427811" y="4495672"/>
            <a:ext cx="480819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6655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What are the effects of the decentralized implementation of coupled CS-NBS on UPA in relation to enabling active stakeholder participation in the direction of Sustainability?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0234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2D8707-B99F-5DD4-7756-28868E70CBF1}"/>
              </a:ext>
            </a:extLst>
          </p:cNvPr>
          <p:cNvSpPr txBox="1"/>
          <p:nvPr/>
        </p:nvSpPr>
        <p:spPr>
          <a:xfrm>
            <a:off x="7590574" y="1600921"/>
            <a:ext cx="3471675" cy="837676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6655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Literature review, Conceptual and Theoretical framing, Networking and case study selection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0234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C8A4C1-45C0-8A4C-1ADB-F5146F139941}"/>
              </a:ext>
            </a:extLst>
          </p:cNvPr>
          <p:cNvSpPr txBox="1"/>
          <p:nvPr/>
        </p:nvSpPr>
        <p:spPr>
          <a:xfrm>
            <a:off x="7590574" y="2893423"/>
            <a:ext cx="3471676" cy="108285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6655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 case-specific CS-NBS with project partners, and incorporate the Participation variable in the surveys, interviews, and actual implementation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8CCA33-525C-65E3-57EF-0ACC738ED067}"/>
              </a:ext>
            </a:extLst>
          </p:cNvPr>
          <p:cNvSpPr txBox="1"/>
          <p:nvPr/>
        </p:nvSpPr>
        <p:spPr>
          <a:xfrm>
            <a:off x="7590573" y="4452374"/>
            <a:ext cx="3471676" cy="1191816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Mixed-method analysis: Quantitative Data Analysis (QDA), and Qualitative Comparative Analysis (QCA) on the Participation variable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0234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79F1D76-9535-9DBF-C5C6-A209D163CB86}"/>
              </a:ext>
            </a:extLst>
          </p:cNvPr>
          <p:cNvSpPr/>
          <p:nvPr/>
        </p:nvSpPr>
        <p:spPr>
          <a:xfrm>
            <a:off x="11142490" y="1534650"/>
            <a:ext cx="850679" cy="812589"/>
          </a:xfrm>
          <a:prstGeom prst="ellipse">
            <a:avLst/>
          </a:prstGeom>
          <a:solidFill>
            <a:srgbClr val="0D44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Step 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72F3FFD-ACEE-C378-157C-CA4D1BC49808}"/>
              </a:ext>
            </a:extLst>
          </p:cNvPr>
          <p:cNvSpPr/>
          <p:nvPr/>
        </p:nvSpPr>
        <p:spPr>
          <a:xfrm>
            <a:off x="11142490" y="3100862"/>
            <a:ext cx="850679" cy="812589"/>
          </a:xfrm>
          <a:prstGeom prst="ellipse">
            <a:avLst/>
          </a:prstGeom>
          <a:solidFill>
            <a:srgbClr val="0D44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Step 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86950CB-B156-51F1-2345-A5ABB5FCB977}"/>
              </a:ext>
            </a:extLst>
          </p:cNvPr>
          <p:cNvSpPr/>
          <p:nvPr/>
        </p:nvSpPr>
        <p:spPr>
          <a:xfrm>
            <a:off x="11142490" y="4692661"/>
            <a:ext cx="850679" cy="812589"/>
          </a:xfrm>
          <a:prstGeom prst="ellipse">
            <a:avLst/>
          </a:prstGeom>
          <a:solidFill>
            <a:srgbClr val="0D44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Step 3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0B6D2B3-2351-0113-F464-D17B9B8B73FC}"/>
              </a:ext>
            </a:extLst>
          </p:cNvPr>
          <p:cNvGrpSpPr/>
          <p:nvPr/>
        </p:nvGrpSpPr>
        <p:grpSpPr>
          <a:xfrm>
            <a:off x="9191652" y="2481511"/>
            <a:ext cx="440443" cy="354095"/>
            <a:chOff x="5710499" y="2335674"/>
            <a:chExt cx="880886" cy="708189"/>
          </a:xfrm>
          <a:solidFill>
            <a:srgbClr val="0D4470"/>
          </a:solidFill>
        </p:grpSpPr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633A0B71-614D-18BF-72EF-9614C7F7C445}"/>
                </a:ext>
              </a:extLst>
            </p:cNvPr>
            <p:cNvSpPr/>
            <p:nvPr/>
          </p:nvSpPr>
          <p:spPr>
            <a:xfrm rot="5395084">
              <a:off x="5796847" y="2249326"/>
              <a:ext cx="708189" cy="880886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Arrow: Right 4">
              <a:extLst>
                <a:ext uri="{FF2B5EF4-FFF2-40B4-BE49-F238E27FC236}">
                  <a16:creationId xmlns:a16="http://schemas.microsoft.com/office/drawing/2014/main" id="{402A6DE2-AD43-9B18-0339-51389987E0B6}"/>
                </a:ext>
              </a:extLst>
            </p:cNvPr>
            <p:cNvSpPr txBox="1"/>
            <p:nvPr/>
          </p:nvSpPr>
          <p:spPr>
            <a:xfrm rot="-4916">
              <a:off x="5886524" y="2335675"/>
              <a:ext cx="528532" cy="49573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82232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50" b="0" i="0" u="none" strike="noStrike" kern="1200" cap="none" spc="0" normalizeH="0" baseline="0" noProof="0">
                <a:ln>
                  <a:noFill/>
                </a:ln>
                <a:solidFill>
                  <a:srgbClr val="102348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BDCE8F5-6B57-4948-7537-49270DE9EF98}"/>
              </a:ext>
            </a:extLst>
          </p:cNvPr>
          <p:cNvGrpSpPr/>
          <p:nvPr/>
        </p:nvGrpSpPr>
        <p:grpSpPr>
          <a:xfrm>
            <a:off x="9191383" y="4019438"/>
            <a:ext cx="440443" cy="367036"/>
            <a:chOff x="5710413" y="5917464"/>
            <a:chExt cx="880886" cy="734072"/>
          </a:xfrm>
          <a:solidFill>
            <a:srgbClr val="0D4470"/>
          </a:solidFill>
        </p:grpSpPr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43820F25-5CD2-D10D-E0A6-0C79581E071F}"/>
                </a:ext>
              </a:extLst>
            </p:cNvPr>
            <p:cNvSpPr/>
            <p:nvPr/>
          </p:nvSpPr>
          <p:spPr>
            <a:xfrm rot="5405031">
              <a:off x="5783820" y="5844057"/>
              <a:ext cx="734072" cy="880886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Arrow: Right 6">
              <a:extLst>
                <a:ext uri="{FF2B5EF4-FFF2-40B4-BE49-F238E27FC236}">
                  <a16:creationId xmlns:a16="http://schemas.microsoft.com/office/drawing/2014/main" id="{15CADFB0-7C7B-D0A7-6FD8-B53819E4B494}"/>
                </a:ext>
              </a:extLst>
            </p:cNvPr>
            <p:cNvSpPr txBox="1"/>
            <p:nvPr/>
          </p:nvSpPr>
          <p:spPr>
            <a:xfrm rot="5031">
              <a:off x="5886751" y="5917464"/>
              <a:ext cx="528532" cy="51385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355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02348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80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A9D2B80-B367-3C44-805F-78AF5589F072}"/>
              </a:ext>
            </a:extLst>
          </p:cNvPr>
          <p:cNvSpPr/>
          <p:nvPr/>
        </p:nvSpPr>
        <p:spPr>
          <a:xfrm>
            <a:off x="5061328" y="2473253"/>
            <a:ext cx="1992484" cy="204772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DA9C9DD-09C4-1049-844E-1DC2ED8225A3}"/>
              </a:ext>
            </a:extLst>
          </p:cNvPr>
          <p:cNvGrpSpPr/>
          <p:nvPr/>
        </p:nvGrpSpPr>
        <p:grpSpPr>
          <a:xfrm>
            <a:off x="8376066" y="2838875"/>
            <a:ext cx="3072416" cy="1426093"/>
            <a:chOff x="16750144" y="8522208"/>
            <a:chExt cx="6146432" cy="2852928"/>
          </a:xfrm>
          <a:solidFill>
            <a:schemeClr val="accent2"/>
          </a:solidFill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E729B2D6-64B0-5F42-8739-0DCA2D9FBEC6}"/>
                </a:ext>
              </a:extLst>
            </p:cNvPr>
            <p:cNvSpPr/>
            <p:nvPr/>
          </p:nvSpPr>
          <p:spPr>
            <a:xfrm>
              <a:off x="17666208" y="8522208"/>
              <a:ext cx="5230368" cy="28529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Left Arrow 4">
              <a:extLst>
                <a:ext uri="{FF2B5EF4-FFF2-40B4-BE49-F238E27FC236}">
                  <a16:creationId xmlns:a16="http://schemas.microsoft.com/office/drawing/2014/main" id="{9E6E7557-756C-AE45-B470-C81ABF57FAF5}"/>
                </a:ext>
              </a:extLst>
            </p:cNvPr>
            <p:cNvSpPr/>
            <p:nvPr/>
          </p:nvSpPr>
          <p:spPr>
            <a:xfrm>
              <a:off x="16750144" y="9418320"/>
              <a:ext cx="916063" cy="1060704"/>
            </a:xfrm>
            <a:prstGeom prst="lef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638E7F2-1E84-D94F-9F4D-E3347D301A26}"/>
              </a:ext>
            </a:extLst>
          </p:cNvPr>
          <p:cNvGrpSpPr/>
          <p:nvPr/>
        </p:nvGrpSpPr>
        <p:grpSpPr>
          <a:xfrm rot="10800000">
            <a:off x="743519" y="2838875"/>
            <a:ext cx="3072416" cy="1426093"/>
            <a:chOff x="16750144" y="8522208"/>
            <a:chExt cx="6146432" cy="2852928"/>
          </a:xfrm>
          <a:solidFill>
            <a:schemeClr val="accent5"/>
          </a:solidFill>
        </p:grpSpPr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851AE709-4096-7C40-81E8-869274FC32DD}"/>
                </a:ext>
              </a:extLst>
            </p:cNvPr>
            <p:cNvSpPr/>
            <p:nvPr/>
          </p:nvSpPr>
          <p:spPr>
            <a:xfrm>
              <a:off x="17666208" y="8522208"/>
              <a:ext cx="5230368" cy="28529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023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" name="Left Arrow 48">
              <a:extLst>
                <a:ext uri="{FF2B5EF4-FFF2-40B4-BE49-F238E27FC236}">
                  <a16:creationId xmlns:a16="http://schemas.microsoft.com/office/drawing/2014/main" id="{42CDAFCA-5C8A-D241-B652-217C2B3BD39B}"/>
                </a:ext>
              </a:extLst>
            </p:cNvPr>
            <p:cNvSpPr/>
            <p:nvPr/>
          </p:nvSpPr>
          <p:spPr>
            <a:xfrm>
              <a:off x="16750144" y="9418320"/>
              <a:ext cx="916063" cy="1060704"/>
            </a:xfrm>
            <a:prstGeom prst="lef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023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31FA121-72F6-544E-9CAE-6D5D96D48AA1}"/>
              </a:ext>
            </a:extLst>
          </p:cNvPr>
          <p:cNvGrpSpPr/>
          <p:nvPr/>
        </p:nvGrpSpPr>
        <p:grpSpPr>
          <a:xfrm rot="10800000">
            <a:off x="1660648" y="938743"/>
            <a:ext cx="2712093" cy="1864964"/>
            <a:chOff x="17470977" y="7644236"/>
            <a:chExt cx="5425599" cy="3730900"/>
          </a:xfrm>
          <a:solidFill>
            <a:schemeClr val="accent1"/>
          </a:solidFill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33394DAF-9D54-6342-923C-D02E71425860}"/>
                </a:ext>
              </a:extLst>
            </p:cNvPr>
            <p:cNvSpPr/>
            <p:nvPr/>
          </p:nvSpPr>
          <p:spPr>
            <a:xfrm>
              <a:off x="17666208" y="8522208"/>
              <a:ext cx="5230368" cy="28529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023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Left Arrow 53">
              <a:extLst>
                <a:ext uri="{FF2B5EF4-FFF2-40B4-BE49-F238E27FC236}">
                  <a16:creationId xmlns:a16="http://schemas.microsoft.com/office/drawing/2014/main" id="{2792A584-D52C-FC42-A7BB-64962927CEF4}"/>
                </a:ext>
              </a:extLst>
            </p:cNvPr>
            <p:cNvSpPr/>
            <p:nvPr/>
          </p:nvSpPr>
          <p:spPr>
            <a:xfrm rot="2700000">
              <a:off x="17326026" y="7789187"/>
              <a:ext cx="1350605" cy="1060704"/>
            </a:xfrm>
            <a:prstGeom prst="lef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023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983B986-BA44-6542-BD5D-8408DAC6D5CF}"/>
              </a:ext>
            </a:extLst>
          </p:cNvPr>
          <p:cNvGrpSpPr/>
          <p:nvPr/>
        </p:nvGrpSpPr>
        <p:grpSpPr>
          <a:xfrm rot="10800000" flipH="1">
            <a:off x="7819261" y="938743"/>
            <a:ext cx="2712093" cy="1864964"/>
            <a:chOff x="17470977" y="7644236"/>
            <a:chExt cx="5425599" cy="3730900"/>
          </a:xfrm>
          <a:solidFill>
            <a:schemeClr val="accent3"/>
          </a:solidFill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AA68AC5B-B932-A04F-8F4B-76BAA46C5552}"/>
                </a:ext>
              </a:extLst>
            </p:cNvPr>
            <p:cNvSpPr/>
            <p:nvPr/>
          </p:nvSpPr>
          <p:spPr>
            <a:xfrm>
              <a:off x="17666208" y="8522208"/>
              <a:ext cx="5230368" cy="28529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Left Arrow 57">
              <a:extLst>
                <a:ext uri="{FF2B5EF4-FFF2-40B4-BE49-F238E27FC236}">
                  <a16:creationId xmlns:a16="http://schemas.microsoft.com/office/drawing/2014/main" id="{33C4684B-CBEF-5B4F-B643-9802FD57976E}"/>
                </a:ext>
              </a:extLst>
            </p:cNvPr>
            <p:cNvSpPr/>
            <p:nvPr/>
          </p:nvSpPr>
          <p:spPr>
            <a:xfrm rot="2700000">
              <a:off x="17326026" y="7789187"/>
              <a:ext cx="1350605" cy="1060704"/>
            </a:xfrm>
            <a:prstGeom prst="lef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96442E4-9F57-5B43-AAB0-B91C36758539}"/>
              </a:ext>
            </a:extLst>
          </p:cNvPr>
          <p:cNvGrpSpPr/>
          <p:nvPr/>
        </p:nvGrpSpPr>
        <p:grpSpPr>
          <a:xfrm rot="10800000" flipH="1">
            <a:off x="4779871" y="497474"/>
            <a:ext cx="2614503" cy="1864964"/>
            <a:chOff x="17666208" y="7644236"/>
            <a:chExt cx="5230368" cy="3730900"/>
          </a:xfrm>
          <a:solidFill>
            <a:schemeClr val="accent4"/>
          </a:solidFill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D709178B-8748-004C-8819-F28C6EB64069}"/>
                </a:ext>
              </a:extLst>
            </p:cNvPr>
            <p:cNvSpPr/>
            <p:nvPr/>
          </p:nvSpPr>
          <p:spPr>
            <a:xfrm>
              <a:off x="17666208" y="8522208"/>
              <a:ext cx="5230368" cy="28529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Left Arrow 63">
              <a:extLst>
                <a:ext uri="{FF2B5EF4-FFF2-40B4-BE49-F238E27FC236}">
                  <a16:creationId xmlns:a16="http://schemas.microsoft.com/office/drawing/2014/main" id="{15006D9F-AE59-D34C-BED4-A060009A6DA4}"/>
                </a:ext>
              </a:extLst>
            </p:cNvPr>
            <p:cNvSpPr/>
            <p:nvPr/>
          </p:nvSpPr>
          <p:spPr>
            <a:xfrm rot="5400000">
              <a:off x="19606089" y="7789187"/>
              <a:ext cx="1350605" cy="1060704"/>
            </a:xfrm>
            <a:prstGeom prst="lef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AC7D4EF-5BEE-C64E-9B39-F4F3747BFA3E}"/>
              </a:ext>
            </a:extLst>
          </p:cNvPr>
          <p:cNvGrpSpPr/>
          <p:nvPr/>
        </p:nvGrpSpPr>
        <p:grpSpPr>
          <a:xfrm>
            <a:off x="944128" y="2942297"/>
            <a:ext cx="2312116" cy="1025816"/>
            <a:chOff x="2269634" y="8526550"/>
            <a:chExt cx="4625436" cy="2052168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C0BFE32-210C-6B42-A153-AA4797F2A4B6}"/>
                </a:ext>
              </a:extLst>
            </p:cNvPr>
            <p:cNvSpPr txBox="1"/>
            <p:nvPr/>
          </p:nvSpPr>
          <p:spPr>
            <a:xfrm>
              <a:off x="2269634" y="9655147"/>
              <a:ext cx="4625436" cy="923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Agri-Food, CS, Permaculture, WASH, Food Safety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2B35568-9A56-0647-83BA-A87AB05ACB95}"/>
                </a:ext>
              </a:extLst>
            </p:cNvPr>
            <p:cNvSpPr/>
            <p:nvPr/>
          </p:nvSpPr>
          <p:spPr>
            <a:xfrm>
              <a:off x="2269634" y="8526550"/>
              <a:ext cx="2981026" cy="10467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Education-Skills-Jobs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A44EBCC-D173-B247-97F9-F470AFED6380}"/>
              </a:ext>
            </a:extLst>
          </p:cNvPr>
          <p:cNvGrpSpPr/>
          <p:nvPr/>
        </p:nvGrpSpPr>
        <p:grpSpPr>
          <a:xfrm>
            <a:off x="1845936" y="1048725"/>
            <a:ext cx="2312116" cy="832273"/>
            <a:chOff x="2269634" y="8544308"/>
            <a:chExt cx="4625436" cy="1664982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BA05638-D02F-F34B-BC19-6EE45D999C1A}"/>
                </a:ext>
              </a:extLst>
            </p:cNvPr>
            <p:cNvSpPr txBox="1"/>
            <p:nvPr/>
          </p:nvSpPr>
          <p:spPr>
            <a:xfrm>
              <a:off x="2269634" y="9655147"/>
              <a:ext cx="4625436" cy="554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WASH, Food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A2E8AA6-062B-044D-B214-E539B7A3BF36}"/>
                </a:ext>
              </a:extLst>
            </p:cNvPr>
            <p:cNvSpPr/>
            <p:nvPr/>
          </p:nvSpPr>
          <p:spPr>
            <a:xfrm>
              <a:off x="2269634" y="8544308"/>
              <a:ext cx="2981026" cy="6157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Health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93B7A3F-3BD8-D840-8986-159D28F1A2AD}"/>
              </a:ext>
            </a:extLst>
          </p:cNvPr>
          <p:cNvGrpSpPr/>
          <p:nvPr/>
        </p:nvGrpSpPr>
        <p:grpSpPr>
          <a:xfrm flipH="1">
            <a:off x="8046303" y="1022098"/>
            <a:ext cx="2312116" cy="1043571"/>
            <a:chOff x="2269634" y="8491031"/>
            <a:chExt cx="4625436" cy="208768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6782FEB-79D7-8947-BA63-791D6820242F}"/>
                </a:ext>
              </a:extLst>
            </p:cNvPr>
            <p:cNvSpPr txBox="1"/>
            <p:nvPr/>
          </p:nvSpPr>
          <p:spPr>
            <a:xfrm>
              <a:off x="2269634" y="9655147"/>
              <a:ext cx="4625436" cy="923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Multi-functionality, Increase of Cultivated land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AE289F97-93BC-B541-BC35-E1D287069C3F}"/>
                </a:ext>
              </a:extLst>
            </p:cNvPr>
            <p:cNvSpPr/>
            <p:nvPr/>
          </p:nvSpPr>
          <p:spPr>
            <a:xfrm>
              <a:off x="2269636" y="8491031"/>
              <a:ext cx="3316985" cy="10467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Sustainable Land Use-Agriculture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C053FFD-3445-4140-BEBE-48B336F90F63}"/>
              </a:ext>
            </a:extLst>
          </p:cNvPr>
          <p:cNvGrpSpPr/>
          <p:nvPr/>
        </p:nvGrpSpPr>
        <p:grpSpPr>
          <a:xfrm flipH="1">
            <a:off x="8935757" y="2951177"/>
            <a:ext cx="2312116" cy="1201604"/>
            <a:chOff x="2269634" y="8544311"/>
            <a:chExt cx="4625436" cy="2403835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DE80C00-AEA0-F946-8FA0-82A861A575C5}"/>
                </a:ext>
              </a:extLst>
            </p:cNvPr>
            <p:cNvSpPr txBox="1"/>
            <p:nvPr/>
          </p:nvSpPr>
          <p:spPr>
            <a:xfrm>
              <a:off x="2269634" y="9655147"/>
              <a:ext cx="4625436" cy="1292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Agri-Food, Construction &amp; Demolition, Urban Sustainability &amp; Resiliency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43696EF-4540-C643-9A9D-94C6194AC0FF}"/>
                </a:ext>
              </a:extLst>
            </p:cNvPr>
            <p:cNvSpPr/>
            <p:nvPr/>
          </p:nvSpPr>
          <p:spPr>
            <a:xfrm>
              <a:off x="2269634" y="8544311"/>
              <a:ext cx="3521455" cy="6157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Sustainable Cities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A2C4AB7-74A3-4641-A7BA-14A2264677A1}"/>
              </a:ext>
            </a:extLst>
          </p:cNvPr>
          <p:cNvGrpSpPr/>
          <p:nvPr/>
        </p:nvGrpSpPr>
        <p:grpSpPr>
          <a:xfrm flipH="1">
            <a:off x="4939942" y="619627"/>
            <a:ext cx="2312116" cy="1008060"/>
            <a:chOff x="2269634" y="8562072"/>
            <a:chExt cx="4625436" cy="2016646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82CA029-747A-5A4F-ADC9-27A794AC5C6D}"/>
                </a:ext>
              </a:extLst>
            </p:cNvPr>
            <p:cNvSpPr txBox="1"/>
            <p:nvPr/>
          </p:nvSpPr>
          <p:spPr>
            <a:xfrm>
              <a:off x="2269634" y="9655147"/>
              <a:ext cx="4625436" cy="923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Ecosystem Services, Green Spaces, Resource Nexus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7D30970-CF06-574E-AF46-8E7F6BAB081D}"/>
                </a:ext>
              </a:extLst>
            </p:cNvPr>
            <p:cNvSpPr/>
            <p:nvPr/>
          </p:nvSpPr>
          <p:spPr>
            <a:xfrm>
              <a:off x="3091840" y="8562072"/>
              <a:ext cx="2981026" cy="10467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Climate change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AEB84471-9650-C847-A797-31C721B58E3D}"/>
              </a:ext>
            </a:extLst>
          </p:cNvPr>
          <p:cNvSpPr txBox="1"/>
          <p:nvPr/>
        </p:nvSpPr>
        <p:spPr>
          <a:xfrm>
            <a:off x="4949520" y="3059668"/>
            <a:ext cx="2216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0234C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Areas of Transformation</a:t>
            </a: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0234C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for SDGs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9ECD05-81C2-1738-43A1-5E15D2646CB9}"/>
              </a:ext>
            </a:extLst>
          </p:cNvPr>
          <p:cNvGrpSpPr/>
          <p:nvPr/>
        </p:nvGrpSpPr>
        <p:grpSpPr>
          <a:xfrm flipH="1">
            <a:off x="4794666" y="4637819"/>
            <a:ext cx="2614503" cy="1864964"/>
            <a:chOff x="17666208" y="7644236"/>
            <a:chExt cx="5230368" cy="3730900"/>
          </a:xfrm>
          <a:solidFill>
            <a:schemeClr val="accent4"/>
          </a:solidFill>
        </p:grpSpPr>
        <p:sp>
          <p:nvSpPr>
            <p:cNvPr id="7" name="Rounded Rectangle 62">
              <a:extLst>
                <a:ext uri="{FF2B5EF4-FFF2-40B4-BE49-F238E27FC236}">
                  <a16:creationId xmlns:a16="http://schemas.microsoft.com/office/drawing/2014/main" id="{C8668071-6F9C-AAD5-BAD9-36B6919B9478}"/>
                </a:ext>
              </a:extLst>
            </p:cNvPr>
            <p:cNvSpPr/>
            <p:nvPr/>
          </p:nvSpPr>
          <p:spPr>
            <a:xfrm>
              <a:off x="17666208" y="8522208"/>
              <a:ext cx="5230368" cy="28529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Left Arrow 63">
              <a:extLst>
                <a:ext uri="{FF2B5EF4-FFF2-40B4-BE49-F238E27FC236}">
                  <a16:creationId xmlns:a16="http://schemas.microsoft.com/office/drawing/2014/main" id="{E618F23E-6A96-295C-6CD3-B2084FB54D3B}"/>
                </a:ext>
              </a:extLst>
            </p:cNvPr>
            <p:cNvSpPr/>
            <p:nvPr/>
          </p:nvSpPr>
          <p:spPr>
            <a:xfrm rot="5400000">
              <a:off x="19606089" y="7789187"/>
              <a:ext cx="1350605" cy="1060704"/>
            </a:xfrm>
            <a:prstGeom prst="lef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B1E738E-AACC-88C5-0A6B-6B35BE8103EB}"/>
              </a:ext>
            </a:extLst>
          </p:cNvPr>
          <p:cNvSpPr/>
          <p:nvPr/>
        </p:nvSpPr>
        <p:spPr>
          <a:xfrm>
            <a:off x="5350936" y="5253507"/>
            <a:ext cx="1490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Digital Revolution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ED0CDC-7C11-8503-2D12-3960408D6129}"/>
              </a:ext>
            </a:extLst>
          </p:cNvPr>
          <p:cNvSpPr txBox="1"/>
          <p:nvPr/>
        </p:nvSpPr>
        <p:spPr>
          <a:xfrm>
            <a:off x="1162975" y="6161103"/>
            <a:ext cx="3112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0234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Sachs et al., 2019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ED62BC-6A95-0EAC-335E-C4E2537B96C9}"/>
              </a:ext>
            </a:extLst>
          </p:cNvPr>
          <p:cNvSpPr txBox="1"/>
          <p:nvPr/>
        </p:nvSpPr>
        <p:spPr>
          <a:xfrm>
            <a:off x="4939561" y="5789737"/>
            <a:ext cx="2312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CS, Nexus AID, Digital Utilization &amp; Education </a:t>
            </a:r>
          </a:p>
        </p:txBody>
      </p:sp>
      <p:pic>
        <p:nvPicPr>
          <p:cNvPr id="2050" name="Picture 2" descr="SDG Adventskalender Podcast - Fabrik für immer">
            <a:extLst>
              <a:ext uri="{FF2B5EF4-FFF2-40B4-BE49-F238E27FC236}">
                <a16:creationId xmlns:a16="http://schemas.microsoft.com/office/drawing/2014/main" id="{EA4E8E9C-B131-D948-7451-F4399CB5D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206" y="2279971"/>
            <a:ext cx="2406603" cy="240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DG 6: Clean Water and Sanitation - KIT Royal Tropical Institute">
            <a:extLst>
              <a:ext uri="{FF2B5EF4-FFF2-40B4-BE49-F238E27FC236}">
                <a16:creationId xmlns:a16="http://schemas.microsoft.com/office/drawing/2014/main" id="{A6E79BEE-7D8F-28A3-E5B6-13168E53A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536" y="80320"/>
            <a:ext cx="834305" cy="83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Goal 3 | Department of Economic and Social Affairs">
            <a:extLst>
              <a:ext uri="{FF2B5EF4-FFF2-40B4-BE49-F238E27FC236}">
                <a16:creationId xmlns:a16="http://schemas.microsoft.com/office/drawing/2014/main" id="{E5805BB3-2250-E6B1-AA96-644966CFA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" y="1768426"/>
            <a:ext cx="832186" cy="83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Transforming our world: A cooperative 2030 Cooperative contributions to SDG  11">
            <a:extLst>
              <a:ext uri="{FF2B5EF4-FFF2-40B4-BE49-F238E27FC236}">
                <a16:creationId xmlns:a16="http://schemas.microsoft.com/office/drawing/2014/main" id="{7A47A2B0-2932-2DAD-3F12-64873B483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467" y="5205042"/>
            <a:ext cx="832186" cy="83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oal 2: Zero hunger - Gothenburg Centre for Sustainable Development, GMV,  University of Gothenburg, Sweden">
            <a:extLst>
              <a:ext uri="{FF2B5EF4-FFF2-40B4-BE49-F238E27FC236}">
                <a16:creationId xmlns:a16="http://schemas.microsoft.com/office/drawing/2014/main" id="{2961D280-7260-EB09-DA6C-EA4F72D213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015"/>
          <a:stretch/>
        </p:blipFill>
        <p:spPr bwMode="auto">
          <a:xfrm>
            <a:off x="7464324" y="89912"/>
            <a:ext cx="866803" cy="8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7EE22117-655A-BB25-A771-0CD49EF59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52" y="5168158"/>
            <a:ext cx="839258" cy="83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8C652D-2CB6-5E8A-D07B-66B71096F57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5" t="3220" r="53096" b="1993"/>
          <a:stretch/>
        </p:blipFill>
        <p:spPr>
          <a:xfrm>
            <a:off x="5378856" y="2826630"/>
            <a:ext cx="1409539" cy="13851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24A965-EFE6-B383-92E0-F2987D2167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6978" y="3553286"/>
            <a:ext cx="866526" cy="8665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4C90A4-16C6-B5CE-D9A3-B2B3AB70934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/>
          <a:stretch/>
        </p:blipFill>
        <p:spPr>
          <a:xfrm>
            <a:off x="7476761" y="3553286"/>
            <a:ext cx="866804" cy="8535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3FD81B-13BE-7D6E-20C0-92645CD0C5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1596" y="1720179"/>
            <a:ext cx="866526" cy="889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FB120F-8466-093E-DF7D-50BB8D0CAD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98441" y="4456830"/>
            <a:ext cx="1336714" cy="10371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8D588C3-946F-90C4-BCC4-F9C854D414E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6196" t="43773" r="811"/>
          <a:stretch/>
        </p:blipFill>
        <p:spPr>
          <a:xfrm>
            <a:off x="3815935" y="5623858"/>
            <a:ext cx="744909" cy="9057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5CC40D9-4049-76EA-C6EA-5E165ABFE95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11487" y="4620043"/>
            <a:ext cx="2133240" cy="9723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ED7C371-D510-3C68-D7AA-69C252423D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37551" y="5143935"/>
            <a:ext cx="896882" cy="89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4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6DF0D5-757D-14A7-F1AD-EEF788E55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63A39-3626-409D-9AFB-8FB85F0176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02348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02348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5129A7-5F52-17DA-9022-79B0139158AD}"/>
              </a:ext>
            </a:extLst>
          </p:cNvPr>
          <p:cNvSpPr txBox="1">
            <a:spLocks/>
          </p:cNvSpPr>
          <p:nvPr/>
        </p:nvSpPr>
        <p:spPr>
          <a:xfrm>
            <a:off x="728526" y="393070"/>
            <a:ext cx="7139830" cy="87888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12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99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4570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References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0234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C450C5-9DF9-327A-D0BF-0CD63AE261E0}"/>
              </a:ext>
            </a:extLst>
          </p:cNvPr>
          <p:cNvSpPr txBox="1"/>
          <p:nvPr/>
        </p:nvSpPr>
        <p:spPr>
          <a:xfrm>
            <a:off x="451515" y="832512"/>
            <a:ext cx="11740485" cy="5175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Brouwer, S., van der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Wielen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P.,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Schriks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M., Claassen, M., &amp;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Frijns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J. (2018). Public Participation in Science: The Future and Value of Citizen Science in the Drinking Water Research.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Water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10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(3), 284. https://doi.org/10.3390/w10030284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Canfield, M. C., Duncan, J., &amp;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Claeys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P. (2021). Reconfiguring Food Systems Governance: The UNFSS and the Battle Over Authority and Legitimacy.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Development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64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(3–4), 181–191. https://doi.org/10.1057/s41301-021-00312-1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de Amorim, W. S.,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Valduga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I. B., Ribeiro, J. M. P., Williamson, V. G.,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Krauser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G. E.,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Magtoto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M. K., &amp; de Andrade Guerra, J. B. S. O. (2018). The nexus between water, energy, and food in the context of the global risks: An analysis of the interactions between food, water, and energy security.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Environmental Impact Assessment Review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72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1–11. https://doi.org/10.1016/j.eiar.2018.05.002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Fraisl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D., Campbell, J., See, L.,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Wehn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U., Wardlaw, J., Gold, M., Moorthy, I., Arias, R., Piera, J., Oliver, J. L.,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Masó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J.,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Penker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M., &amp; Fritz, S. (2020). Mapping citizen science contributions to the UN sustainable development goals.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Sustainability Science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15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(6), 1735–1751. https://doi.org/10.1007/s11625-020-00833-7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Fraisl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D., Hager, G.,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Bedessem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B., Gold, M.,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Hsing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P.-Y., Danielsen, F., Hitchcock, C. B., Hulbert, J. M., Piera, J., Spiers, H., Thiel, M., &amp;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Haklay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M. (2022). Citizen science in environmental and ecological sciences.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Nature Reviews Methods Primers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(1), 64.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https://doi.org/10.1038/s43586-022-00144-4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02348"/>
              </a:solidFill>
              <a:effectLst/>
              <a:uLnTx/>
              <a:uFillTx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Glass, L.-M., &amp;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Newig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J. (2019). Governance for achieving the Sustainable Development Goals: How important are participation, policy coherence, reflexivity, adaptation and democratic institutions?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Earth System Governance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100031. https://doi.org/10.1016/j.esg.2019.100031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02348"/>
              </a:solidFill>
              <a:effectLst/>
              <a:uLnTx/>
              <a:uFillTx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823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C87AF0-CB1B-47F6-9E75-5D097B4F59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63A39-3626-409D-9AFB-8FB85F0176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02348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02348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137CF5-6E37-6F43-B113-2B214AEAF1A3}"/>
              </a:ext>
            </a:extLst>
          </p:cNvPr>
          <p:cNvSpPr txBox="1"/>
          <p:nvPr/>
        </p:nvSpPr>
        <p:spPr>
          <a:xfrm>
            <a:off x="472397" y="994478"/>
            <a:ext cx="11629292" cy="4853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Kirschke, S., Zhang, L., &amp; Meyer, K. (2018). Decoding the Wickedness of Resource Nexus Problems—Examples from Water-Soil Nexus Problems in China.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Resources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(4), 67. https://doi.org/10.3390/resources7040067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Kirschke, S., Bennett, C., Bigham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Ghazani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A., Kirschke, D., Lee, Y., Loghmani Khouzani, S.T., Nath, S. </a:t>
            </a:r>
          </a:p>
          <a:p>
            <a:pPr marL="0" marR="0" lvl="0" indent="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(2022).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Design impacts of citizen science. A comparative analysis of water monitoring projects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</a:p>
          <a:p>
            <a:pPr marL="0" marR="0" lvl="0" indent="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(Unpublished manuscript).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Madani, K. (2020). How International Economic Sanctions Harm the Environment.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Earth’s Future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(12), e2020EF001829. https://doi.org/10.1029/2020EF001829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Nature-based solutions in agriculture: The case and pathway for adoption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. (2021). FAO and TNC. https://doi.org/10.4060/cb3141en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Sachs, J. D., Schmidt-Traub, G.,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Mazzucato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M., Messner, D.,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Nakicenovic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N., &amp;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Rockström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J. (2019). Six Transformations to achieve the Sustainable Development Goals.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Nature Sustainability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(9), 805–814. https://doi.org/10.1038/s41893-019-0352-9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Stephens, E. C., Martin, G., van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Wijk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M.,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Timsina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J., &amp; Snow, V. (2020). Editorial: Impacts of COVID-19 on agricultural and food systems worldwide and on progress to the sustainable development goals.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Agricultural Systems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183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102873. https://doi.org/10.1016/j.agsy.2020.102873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Stern, P. C. (2000). New Environmental Theories: Toward a Coherent Theory of Environmentally Significant Behavior.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Journal of Social Issues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56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(3), 407–424. https://doi.org/10.1111/0022-4537.00175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EF34BD08-FCDF-1E38-E408-25671CC410D7}"/>
              </a:ext>
            </a:extLst>
          </p:cNvPr>
          <p:cNvSpPr txBox="1">
            <a:spLocks/>
          </p:cNvSpPr>
          <p:nvPr/>
        </p:nvSpPr>
        <p:spPr>
          <a:xfrm>
            <a:off x="728526" y="393070"/>
            <a:ext cx="7139830" cy="87888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12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99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4570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References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0234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905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, ceiling&#10;&#10;Description automatically generated">
            <a:extLst>
              <a:ext uri="{FF2B5EF4-FFF2-40B4-BE49-F238E27FC236}">
                <a16:creationId xmlns:a16="http://schemas.microsoft.com/office/drawing/2014/main" id="{4D5B4DE9-9917-143A-3F43-5AAC4AF727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3" b="25077"/>
          <a:stretch/>
        </p:blipFill>
        <p:spPr>
          <a:xfrm>
            <a:off x="1608" y="893"/>
            <a:ext cx="12188805" cy="68562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855A81-E582-DE81-AB1B-55670F0F4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190" y="3112289"/>
            <a:ext cx="9141619" cy="839259"/>
          </a:xfrm>
        </p:spPr>
        <p:txBody>
          <a:bodyPr vert="horz" lIns="91416" tIns="45708" rIns="91416" bIns="45708" rtlCol="0" anchor="b"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Thank you. Questions?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>loghmani@unu.edu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9A6D72-DB69-7D1C-4FDA-59E011FC12C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007" y="6355557"/>
            <a:ext cx="274240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09BC2-C653-426A-BA3A-C31507F97C9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 descr="A group of people sitting on a bench&#10;&#10;Description automatically generated with low confidence">
            <a:extLst>
              <a:ext uri="{FF2B5EF4-FFF2-40B4-BE49-F238E27FC236}">
                <a16:creationId xmlns:a16="http://schemas.microsoft.com/office/drawing/2014/main" id="{D39D2102-F034-1083-4BE6-33DBA0EC1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23" y="3856259"/>
            <a:ext cx="2408988" cy="240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17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9E4D69A7-5B71-084D-93BE-F5B8B1EFC3ED}"/>
              </a:ext>
            </a:extLst>
          </p:cNvPr>
          <p:cNvSpPr txBox="1"/>
          <p:nvPr/>
        </p:nvSpPr>
        <p:spPr>
          <a:xfrm flipH="1">
            <a:off x="1164147" y="372563"/>
            <a:ext cx="131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6C9E8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EB20BC-53B6-224C-AE26-14B5E2FC0CF9}"/>
              </a:ext>
            </a:extLst>
          </p:cNvPr>
          <p:cNvSpPr txBox="1"/>
          <p:nvPr/>
        </p:nvSpPr>
        <p:spPr>
          <a:xfrm flipH="1">
            <a:off x="3307272" y="372563"/>
            <a:ext cx="131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A3DA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697C657-6E2A-A949-92E7-F2EDC59E4B2A}"/>
              </a:ext>
            </a:extLst>
          </p:cNvPr>
          <p:cNvSpPr txBox="1"/>
          <p:nvPr/>
        </p:nvSpPr>
        <p:spPr>
          <a:xfrm flipH="1">
            <a:off x="5450397" y="372563"/>
            <a:ext cx="131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4B6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09ACD6-970F-384C-B41C-3AE543312F14}"/>
              </a:ext>
            </a:extLst>
          </p:cNvPr>
          <p:cNvSpPr txBox="1"/>
          <p:nvPr/>
        </p:nvSpPr>
        <p:spPr>
          <a:xfrm flipH="1">
            <a:off x="7593522" y="394113"/>
            <a:ext cx="131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293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AEB5CE-8AF0-544A-B948-3B0952575DCE}"/>
              </a:ext>
            </a:extLst>
          </p:cNvPr>
          <p:cNvSpPr txBox="1"/>
          <p:nvPr/>
        </p:nvSpPr>
        <p:spPr>
          <a:xfrm flipH="1">
            <a:off x="9736647" y="372563"/>
            <a:ext cx="131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447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05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FB0E2E8-1A3A-D846-9CD3-A0A09691AB8A}"/>
              </a:ext>
            </a:extLst>
          </p:cNvPr>
          <p:cNvGrpSpPr/>
          <p:nvPr/>
        </p:nvGrpSpPr>
        <p:grpSpPr>
          <a:xfrm>
            <a:off x="906971" y="1374840"/>
            <a:ext cx="1426087" cy="1003490"/>
            <a:chOff x="3611633" y="10041667"/>
            <a:chExt cx="2852173" cy="200697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85DC6F1-858E-4E46-A864-40C56E36F3AE}"/>
                </a:ext>
              </a:extLst>
            </p:cNvPr>
            <p:cNvSpPr txBox="1"/>
            <p:nvPr/>
          </p:nvSpPr>
          <p:spPr>
            <a:xfrm flipH="1">
              <a:off x="3611635" y="11125316"/>
              <a:ext cx="2852171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02348"/>
                  </a:solidFill>
                  <a:effectLst/>
                  <a:uLnTx/>
                  <a:uFillTx/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Sustainability and Resilience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8E5AC04-30B6-214B-9CC6-C3DA15034725}"/>
                </a:ext>
              </a:extLst>
            </p:cNvPr>
            <p:cNvSpPr txBox="1"/>
            <p:nvPr/>
          </p:nvSpPr>
          <p:spPr>
            <a:xfrm flipH="1">
              <a:off x="3611633" y="10041667"/>
              <a:ext cx="2838733" cy="1046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02348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Sustainable Development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6A676E2-3F0E-0742-A0B7-5818A2DB850F}"/>
              </a:ext>
            </a:extLst>
          </p:cNvPr>
          <p:cNvGrpSpPr/>
          <p:nvPr/>
        </p:nvGrpSpPr>
        <p:grpSpPr>
          <a:xfrm>
            <a:off x="2929187" y="1374839"/>
            <a:ext cx="1695831" cy="1006773"/>
            <a:chOff x="3072145" y="10041667"/>
            <a:chExt cx="3391661" cy="201354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2C2D514-A48A-5A46-95F2-6C4D611E8929}"/>
                </a:ext>
              </a:extLst>
            </p:cNvPr>
            <p:cNvSpPr txBox="1"/>
            <p:nvPr/>
          </p:nvSpPr>
          <p:spPr>
            <a:xfrm flipH="1">
              <a:off x="3611635" y="11131883"/>
              <a:ext cx="28521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02348"/>
                  </a:solidFill>
                  <a:effectLst/>
                  <a:uLnTx/>
                  <a:uFillTx/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Supply, Demand, Food Security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F1A440A-6D0D-854F-B4F2-CFC6DA44827B}"/>
                </a:ext>
              </a:extLst>
            </p:cNvPr>
            <p:cNvSpPr txBox="1"/>
            <p:nvPr/>
          </p:nvSpPr>
          <p:spPr>
            <a:xfrm flipH="1">
              <a:off x="3072145" y="10041667"/>
              <a:ext cx="3378221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02348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Agri-Food Systems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7E7A07F-A4BE-3745-81BE-ACB75B1683C2}"/>
              </a:ext>
            </a:extLst>
          </p:cNvPr>
          <p:cNvGrpSpPr/>
          <p:nvPr/>
        </p:nvGrpSpPr>
        <p:grpSpPr>
          <a:xfrm>
            <a:off x="7421647" y="1363610"/>
            <a:ext cx="1426087" cy="1138468"/>
            <a:chOff x="3611632" y="9454639"/>
            <a:chExt cx="2852174" cy="227693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40A1900-552A-A846-8161-173089700241}"/>
                </a:ext>
              </a:extLst>
            </p:cNvPr>
            <p:cNvSpPr txBox="1"/>
            <p:nvPr/>
          </p:nvSpPr>
          <p:spPr>
            <a:xfrm flipH="1">
              <a:off x="3611634" y="10808244"/>
              <a:ext cx="2852172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02348"/>
                  </a:solidFill>
                  <a:effectLst/>
                  <a:uLnTx/>
                  <a:uFillTx/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Importance, Urgency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F11C286-9CC1-4A4F-B857-51087C193DA9}"/>
                </a:ext>
              </a:extLst>
            </p:cNvPr>
            <p:cNvSpPr txBox="1"/>
            <p:nvPr/>
          </p:nvSpPr>
          <p:spPr>
            <a:xfrm flipH="1">
              <a:off x="3611632" y="9454639"/>
              <a:ext cx="2838736" cy="1477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02348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Science-Policy Interface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5C543D6-29E1-7547-95C0-EE1FE261D9DE}"/>
              </a:ext>
            </a:extLst>
          </p:cNvPr>
          <p:cNvGrpSpPr/>
          <p:nvPr/>
        </p:nvGrpSpPr>
        <p:grpSpPr>
          <a:xfrm>
            <a:off x="5014744" y="1374839"/>
            <a:ext cx="1687264" cy="784831"/>
            <a:chOff x="3089278" y="10041667"/>
            <a:chExt cx="3374528" cy="1569662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A3A6FDE-0C5F-9845-8010-AE1E08A5733F}"/>
                </a:ext>
              </a:extLst>
            </p:cNvPr>
            <p:cNvSpPr txBox="1"/>
            <p:nvPr/>
          </p:nvSpPr>
          <p:spPr>
            <a:xfrm flipH="1">
              <a:off x="3611634" y="10687999"/>
              <a:ext cx="28521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02348"/>
                  </a:solidFill>
                  <a:effectLst/>
                  <a:uLnTx/>
                  <a:uFillTx/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Why do we need a radical change?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5111F7B-C518-074F-8D04-BD68F5AE4EED}"/>
                </a:ext>
              </a:extLst>
            </p:cNvPr>
            <p:cNvSpPr txBox="1"/>
            <p:nvPr/>
          </p:nvSpPr>
          <p:spPr>
            <a:xfrm flipH="1">
              <a:off x="3089278" y="10041667"/>
              <a:ext cx="3361090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02348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Transformation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67BF60B-EA3D-B044-93E4-A1B36051004A}"/>
              </a:ext>
            </a:extLst>
          </p:cNvPr>
          <p:cNvGrpSpPr/>
          <p:nvPr/>
        </p:nvGrpSpPr>
        <p:grpSpPr>
          <a:xfrm>
            <a:off x="9367129" y="1374839"/>
            <a:ext cx="1687264" cy="1118582"/>
            <a:chOff x="3089278" y="10041667"/>
            <a:chExt cx="3374528" cy="2237164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94DEE2C-A671-F140-ACF1-AFDB0ED7A370}"/>
                </a:ext>
              </a:extLst>
            </p:cNvPr>
            <p:cNvSpPr txBox="1"/>
            <p:nvPr/>
          </p:nvSpPr>
          <p:spPr>
            <a:xfrm flipH="1">
              <a:off x="3611634" y="10986169"/>
              <a:ext cx="2852172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02348"/>
                  </a:solidFill>
                  <a:effectLst/>
                  <a:uLnTx/>
                  <a:uFillTx/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Participation, Sustainable Participation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DFCEF4A-87DC-2B45-B160-E8D99775F9E6}"/>
                </a:ext>
              </a:extLst>
            </p:cNvPr>
            <p:cNvSpPr txBox="1"/>
            <p:nvPr/>
          </p:nvSpPr>
          <p:spPr>
            <a:xfrm flipH="1">
              <a:off x="3089278" y="10041667"/>
              <a:ext cx="336109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02348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Theoretical Framing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B410A90-DA1C-C743-846A-8C16352B7C8D}"/>
              </a:ext>
            </a:extLst>
          </p:cNvPr>
          <p:cNvGrpSpPr/>
          <p:nvPr/>
        </p:nvGrpSpPr>
        <p:grpSpPr>
          <a:xfrm>
            <a:off x="2428038" y="535705"/>
            <a:ext cx="8747264" cy="2729340"/>
            <a:chOff x="4852900" y="6247790"/>
            <a:chExt cx="17494528" cy="440212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8B94C71-1FC9-9F4F-9F30-0B9C7C10860F}"/>
                </a:ext>
              </a:extLst>
            </p:cNvPr>
            <p:cNvSpPr/>
            <p:nvPr/>
          </p:nvSpPr>
          <p:spPr>
            <a:xfrm>
              <a:off x="4852900" y="6247790"/>
              <a:ext cx="107708" cy="440212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8021EB7-61AA-BC46-AEBD-61441E57E3C9}"/>
                </a:ext>
              </a:extLst>
            </p:cNvPr>
            <p:cNvSpPr/>
            <p:nvPr/>
          </p:nvSpPr>
          <p:spPr>
            <a:xfrm>
              <a:off x="9396247" y="6247790"/>
              <a:ext cx="107708" cy="44021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A0CFBE6-D8D3-4C48-ABF3-F2B6B4F8556B}"/>
                </a:ext>
              </a:extLst>
            </p:cNvPr>
            <p:cNvSpPr/>
            <p:nvPr/>
          </p:nvSpPr>
          <p:spPr>
            <a:xfrm>
              <a:off x="13667220" y="6247790"/>
              <a:ext cx="107708" cy="440212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73E8593-65EC-D540-A636-016081D34028}"/>
                </a:ext>
              </a:extLst>
            </p:cNvPr>
            <p:cNvSpPr/>
            <p:nvPr/>
          </p:nvSpPr>
          <p:spPr>
            <a:xfrm>
              <a:off x="17953470" y="6247790"/>
              <a:ext cx="107708" cy="440212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6578E4B-6C24-444D-8FD1-1D1938F4DE06}"/>
                </a:ext>
              </a:extLst>
            </p:cNvPr>
            <p:cNvSpPr/>
            <p:nvPr/>
          </p:nvSpPr>
          <p:spPr>
            <a:xfrm>
              <a:off x="22239720" y="6247790"/>
              <a:ext cx="107708" cy="44021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F668AD7-B214-9C40-D2C6-56DC4AD600E9}"/>
              </a:ext>
            </a:extLst>
          </p:cNvPr>
          <p:cNvSpPr txBox="1"/>
          <p:nvPr/>
        </p:nvSpPr>
        <p:spPr>
          <a:xfrm flipH="1">
            <a:off x="1160834" y="3122393"/>
            <a:ext cx="131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6C9E8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C45FDF-9CD9-FC1E-AF2E-E8ACAEC1D2A2}"/>
              </a:ext>
            </a:extLst>
          </p:cNvPr>
          <p:cNvSpPr txBox="1"/>
          <p:nvPr/>
        </p:nvSpPr>
        <p:spPr>
          <a:xfrm flipH="1">
            <a:off x="3303959" y="3122393"/>
            <a:ext cx="131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A3DA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7DE65C-DED6-B756-9C3F-1CF595CAF7DB}"/>
              </a:ext>
            </a:extLst>
          </p:cNvPr>
          <p:cNvSpPr txBox="1"/>
          <p:nvPr/>
        </p:nvSpPr>
        <p:spPr>
          <a:xfrm flipH="1">
            <a:off x="5447084" y="3122393"/>
            <a:ext cx="131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4B6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590174-C60E-BE24-8C21-456A14B64432}"/>
              </a:ext>
            </a:extLst>
          </p:cNvPr>
          <p:cNvSpPr txBox="1"/>
          <p:nvPr/>
        </p:nvSpPr>
        <p:spPr>
          <a:xfrm flipH="1">
            <a:off x="7590209" y="3143943"/>
            <a:ext cx="131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293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C9E9AE-5405-4138-0A11-99444640AA23}"/>
              </a:ext>
            </a:extLst>
          </p:cNvPr>
          <p:cNvSpPr txBox="1"/>
          <p:nvPr/>
        </p:nvSpPr>
        <p:spPr>
          <a:xfrm flipH="1">
            <a:off x="9733334" y="3122393"/>
            <a:ext cx="131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447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A1662E-754A-E008-DF8C-62949E5719E7}"/>
              </a:ext>
            </a:extLst>
          </p:cNvPr>
          <p:cNvGrpSpPr/>
          <p:nvPr/>
        </p:nvGrpSpPr>
        <p:grpSpPr>
          <a:xfrm>
            <a:off x="903658" y="4124669"/>
            <a:ext cx="1426087" cy="689616"/>
            <a:chOff x="3611633" y="10041667"/>
            <a:chExt cx="2852173" cy="13792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2D8C33-DDB5-C03C-FF5D-0C45D35890BA}"/>
                </a:ext>
              </a:extLst>
            </p:cNvPr>
            <p:cNvSpPr txBox="1"/>
            <p:nvPr/>
          </p:nvSpPr>
          <p:spPr>
            <a:xfrm flipH="1">
              <a:off x="3611635" y="10866901"/>
              <a:ext cx="285217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02348"/>
                  </a:solidFill>
                  <a:effectLst/>
                  <a:uLnTx/>
                  <a:uFillTx/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Ecological design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BD3D608-211F-58E6-A15F-315651F2CA5A}"/>
                </a:ext>
              </a:extLst>
            </p:cNvPr>
            <p:cNvSpPr txBox="1"/>
            <p:nvPr/>
          </p:nvSpPr>
          <p:spPr>
            <a:xfrm flipH="1">
              <a:off x="3611633" y="10041667"/>
              <a:ext cx="2838733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02348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Citizen Science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C2732A-D4D0-98A2-BBB2-EA8E85E89037}"/>
              </a:ext>
            </a:extLst>
          </p:cNvPr>
          <p:cNvGrpSpPr/>
          <p:nvPr/>
        </p:nvGrpSpPr>
        <p:grpSpPr>
          <a:xfrm>
            <a:off x="2925874" y="4124669"/>
            <a:ext cx="1695831" cy="1169635"/>
            <a:chOff x="3072145" y="10041667"/>
            <a:chExt cx="3391661" cy="23392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C7A4A4D-EAE0-99D3-5659-41E9EB743E29}"/>
                </a:ext>
              </a:extLst>
            </p:cNvPr>
            <p:cNvSpPr txBox="1"/>
            <p:nvPr/>
          </p:nvSpPr>
          <p:spPr>
            <a:xfrm flipH="1">
              <a:off x="3611635" y="11457607"/>
              <a:ext cx="28521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02348"/>
                  </a:solidFill>
                  <a:effectLst/>
                  <a:uLnTx/>
                  <a:uFillTx/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Black water, Grey water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E49A0A8-759D-1788-3B08-BD0A8F1C85C0}"/>
                </a:ext>
              </a:extLst>
            </p:cNvPr>
            <p:cNvSpPr txBox="1"/>
            <p:nvPr/>
          </p:nvSpPr>
          <p:spPr>
            <a:xfrm flipH="1">
              <a:off x="3072145" y="10041667"/>
              <a:ext cx="337822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02348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Nature-Based Sanitation Solutions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D7C1AC7-306E-B7B3-1C1A-2A881B724DD3}"/>
              </a:ext>
            </a:extLst>
          </p:cNvPr>
          <p:cNvGrpSpPr/>
          <p:nvPr/>
        </p:nvGrpSpPr>
        <p:grpSpPr>
          <a:xfrm>
            <a:off x="5338743" y="4124669"/>
            <a:ext cx="1426087" cy="884221"/>
            <a:chOff x="3611632" y="10041667"/>
            <a:chExt cx="2852174" cy="176844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CAD1FF-D4DF-8644-41D1-B0987EC6E2E7}"/>
                </a:ext>
              </a:extLst>
            </p:cNvPr>
            <p:cNvSpPr txBox="1"/>
            <p:nvPr/>
          </p:nvSpPr>
          <p:spPr>
            <a:xfrm flipH="1">
              <a:off x="3611634" y="10886779"/>
              <a:ext cx="28521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02348"/>
                  </a:solidFill>
                  <a:effectLst/>
                  <a:uLnTx/>
                  <a:uFillTx/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Research Questions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D14CBB-04FD-FAC9-3ABA-601F0EAF2C40}"/>
                </a:ext>
              </a:extLst>
            </p:cNvPr>
            <p:cNvSpPr txBox="1"/>
            <p:nvPr/>
          </p:nvSpPr>
          <p:spPr>
            <a:xfrm flipH="1">
              <a:off x="3611632" y="10041667"/>
              <a:ext cx="2838736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02348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Hypothesis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635C315-2E51-AA3A-79D4-48C036C07B91}"/>
              </a:ext>
            </a:extLst>
          </p:cNvPr>
          <p:cNvGrpSpPr/>
          <p:nvPr/>
        </p:nvGrpSpPr>
        <p:grpSpPr>
          <a:xfrm>
            <a:off x="7213971" y="4124669"/>
            <a:ext cx="1687264" cy="976744"/>
            <a:chOff x="3089278" y="10041667"/>
            <a:chExt cx="3374528" cy="195348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119A476-FE60-8D8E-A605-F0C89B85AA3E}"/>
                </a:ext>
              </a:extLst>
            </p:cNvPr>
            <p:cNvSpPr txBox="1"/>
            <p:nvPr/>
          </p:nvSpPr>
          <p:spPr>
            <a:xfrm flipH="1">
              <a:off x="3611634" y="11071825"/>
              <a:ext cx="28521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02348"/>
                  </a:solidFill>
                  <a:effectLst/>
                  <a:uLnTx/>
                  <a:uFillTx/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Research Paper to cohort topic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974E298-7A74-4936-7F05-EFBF69C6F118}"/>
                </a:ext>
              </a:extLst>
            </p:cNvPr>
            <p:cNvSpPr txBox="1"/>
            <p:nvPr/>
          </p:nvSpPr>
          <p:spPr>
            <a:xfrm flipH="1">
              <a:off x="3089278" y="10041667"/>
              <a:ext cx="336109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02348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1</a:t>
              </a:r>
              <a:r>
                <a:rPr kumimoji="0" lang="en-US" sz="1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102348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st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02348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 Research paper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B6F529D-2FB9-97B8-D2C4-6B3CC9C006C3}"/>
              </a:ext>
            </a:extLst>
          </p:cNvPr>
          <p:cNvGrpSpPr/>
          <p:nvPr/>
        </p:nvGrpSpPr>
        <p:grpSpPr>
          <a:xfrm>
            <a:off x="9363816" y="4124669"/>
            <a:ext cx="1687264" cy="969497"/>
            <a:chOff x="3089278" y="10041667"/>
            <a:chExt cx="3374528" cy="193899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B5982F-1E57-3B62-CA68-90B232B0F338}"/>
                </a:ext>
              </a:extLst>
            </p:cNvPr>
            <p:cNvSpPr txBox="1"/>
            <p:nvPr/>
          </p:nvSpPr>
          <p:spPr>
            <a:xfrm flipH="1">
              <a:off x="3611634" y="10687999"/>
              <a:ext cx="2852172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02348"/>
                  </a:solidFill>
                  <a:effectLst/>
                  <a:uLnTx/>
                  <a:uFillTx/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Output, Outcome, Impact, SDGs, Collaborations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4074FD-6AD1-987E-11C4-DA612088B1A4}"/>
                </a:ext>
              </a:extLst>
            </p:cNvPr>
            <p:cNvSpPr txBox="1"/>
            <p:nvPr/>
          </p:nvSpPr>
          <p:spPr>
            <a:xfrm flipH="1">
              <a:off x="3089278" y="10041667"/>
              <a:ext cx="3361090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02348"/>
                  </a:solidFill>
                  <a:effectLst/>
                  <a:uLnTx/>
                  <a:uFillTx/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Impact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CA74B99-A42E-9A8F-8A43-AA36ED4C084A}"/>
              </a:ext>
            </a:extLst>
          </p:cNvPr>
          <p:cNvGrpSpPr/>
          <p:nvPr/>
        </p:nvGrpSpPr>
        <p:grpSpPr>
          <a:xfrm>
            <a:off x="2424725" y="3285535"/>
            <a:ext cx="8747264" cy="2729340"/>
            <a:chOff x="4852900" y="6247790"/>
            <a:chExt cx="17494528" cy="440212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552BF96-BB8F-AB71-B585-38B225394585}"/>
                </a:ext>
              </a:extLst>
            </p:cNvPr>
            <p:cNvSpPr/>
            <p:nvPr/>
          </p:nvSpPr>
          <p:spPr>
            <a:xfrm>
              <a:off x="4852900" y="6247790"/>
              <a:ext cx="107708" cy="440212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61CE17C-B497-DD46-3922-B85BF246DF48}"/>
                </a:ext>
              </a:extLst>
            </p:cNvPr>
            <p:cNvSpPr/>
            <p:nvPr/>
          </p:nvSpPr>
          <p:spPr>
            <a:xfrm>
              <a:off x="9396247" y="6247790"/>
              <a:ext cx="107708" cy="44021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B9E4143-8FAF-2B64-EC74-F0B49B2BC062}"/>
                </a:ext>
              </a:extLst>
            </p:cNvPr>
            <p:cNvSpPr/>
            <p:nvPr/>
          </p:nvSpPr>
          <p:spPr>
            <a:xfrm>
              <a:off x="13667220" y="6247790"/>
              <a:ext cx="107708" cy="440212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F100DBB-9545-93C2-1E5B-3345C2EC07CA}"/>
                </a:ext>
              </a:extLst>
            </p:cNvPr>
            <p:cNvSpPr/>
            <p:nvPr/>
          </p:nvSpPr>
          <p:spPr>
            <a:xfrm>
              <a:off x="17953470" y="6247790"/>
              <a:ext cx="107708" cy="440212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51F784C-CD95-EBB6-936E-06484ED0BEFC}"/>
                </a:ext>
              </a:extLst>
            </p:cNvPr>
            <p:cNvSpPr/>
            <p:nvPr/>
          </p:nvSpPr>
          <p:spPr>
            <a:xfrm>
              <a:off x="22239720" y="6247790"/>
              <a:ext cx="107708" cy="44021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091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FD3F007A-9CFE-5D5E-4939-5F3D6ABD93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139" y="1600677"/>
            <a:ext cx="2817709" cy="4419937"/>
          </a:xfrm>
          <a:prstGeom prst="rect">
            <a:avLst/>
          </a:prstGeom>
          <a:noFill/>
        </p:spPr>
      </p:pic>
      <p:pic>
        <p:nvPicPr>
          <p:cNvPr id="8" name="Picture 7" descr="A coin with a design on it&#10;&#10;Description automatically generated with low confidence">
            <a:extLst>
              <a:ext uri="{FF2B5EF4-FFF2-40B4-BE49-F238E27FC236}">
                <a16:creationId xmlns:a16="http://schemas.microsoft.com/office/drawing/2014/main" id="{C6B9BD8B-0505-EE31-777C-415552C471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41" y="1600677"/>
            <a:ext cx="2028283" cy="1784255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21F7F8C-27A8-7809-BDF3-D7F0F319C0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591" y="3694650"/>
            <a:ext cx="2028283" cy="2358040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D182F39D-AB65-A11A-9454-9AA0110077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1362" y="3256267"/>
            <a:ext cx="2528662" cy="2731382"/>
          </a:xfrm>
          <a:prstGeom prst="rect">
            <a:avLst/>
          </a:prstGeom>
          <a:scene3d>
            <a:camera prst="orthographicFront">
              <a:rot lat="0" lon="10799999" rev="0"/>
            </a:camera>
            <a:lightRig rig="threePt" dir="t"/>
          </a:scene3d>
        </p:spPr>
      </p:pic>
      <p:pic>
        <p:nvPicPr>
          <p:cNvPr id="14" name="Picture 13" descr="Circle&#10;&#10;Description automatically generated">
            <a:extLst>
              <a:ext uri="{FF2B5EF4-FFF2-40B4-BE49-F238E27FC236}">
                <a16:creationId xmlns:a16="http://schemas.microsoft.com/office/drawing/2014/main" id="{DA45BB9F-410B-E71B-E41B-7EE3CE05C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346" y="888828"/>
            <a:ext cx="1989357" cy="229610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2180980-0A3D-54E6-1A60-2E7C0BBE7917}"/>
              </a:ext>
            </a:extLst>
          </p:cNvPr>
          <p:cNvSpPr/>
          <p:nvPr/>
        </p:nvSpPr>
        <p:spPr>
          <a:xfrm>
            <a:off x="5020516" y="2904702"/>
            <a:ext cx="412270" cy="166700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8" b="0" i="0" u="none" strike="noStrike" kern="1200" cap="none" spc="0" normalizeH="0" baseline="0" noProof="0">
              <a:ln>
                <a:noFill/>
              </a:ln>
              <a:solidFill>
                <a:srgbClr val="10234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5A344F8-808A-7B77-4C84-B32C29C8EA67}"/>
              </a:ext>
            </a:extLst>
          </p:cNvPr>
          <p:cNvSpPr/>
          <p:nvPr/>
        </p:nvSpPr>
        <p:spPr>
          <a:xfrm rot="20103970">
            <a:off x="6681300" y="2612944"/>
            <a:ext cx="412270" cy="166700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8" b="0" i="0" u="none" strike="noStrike" kern="1200" cap="none" spc="0" normalizeH="0" baseline="0" noProof="0">
              <a:ln>
                <a:noFill/>
              </a:ln>
              <a:solidFill>
                <a:srgbClr val="10234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BB0E038-E133-B959-76B0-5850D2ABDCB2}"/>
              </a:ext>
            </a:extLst>
          </p:cNvPr>
          <p:cNvSpPr/>
          <p:nvPr/>
        </p:nvSpPr>
        <p:spPr>
          <a:xfrm rot="20479886">
            <a:off x="6681299" y="4619970"/>
            <a:ext cx="412270" cy="166700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8" b="0" i="0" u="none" strike="noStrike" kern="1200" cap="none" spc="0" normalizeH="0" baseline="0" noProof="0">
              <a:ln>
                <a:noFill/>
              </a:ln>
              <a:solidFill>
                <a:srgbClr val="10234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595F319-99A9-3B3B-F4BD-7F5FDCABAF45}"/>
              </a:ext>
            </a:extLst>
          </p:cNvPr>
          <p:cNvSpPr/>
          <p:nvPr/>
        </p:nvSpPr>
        <p:spPr>
          <a:xfrm>
            <a:off x="5548444" y="4423824"/>
            <a:ext cx="412270" cy="166700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8" b="0" i="0" u="none" strike="noStrike" kern="1200" cap="none" spc="0" normalizeH="0" baseline="0" noProof="0">
              <a:ln>
                <a:noFill/>
              </a:ln>
              <a:solidFill>
                <a:srgbClr val="10234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35168E-BF30-4DFF-A8A1-B3AC80924BE1}"/>
              </a:ext>
            </a:extLst>
          </p:cNvPr>
          <p:cNvSpPr/>
          <p:nvPr/>
        </p:nvSpPr>
        <p:spPr>
          <a:xfrm>
            <a:off x="1096138" y="3163350"/>
            <a:ext cx="3608632" cy="9231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lIns="91416" tIns="45708" rIns="91416" bIns="45708">
            <a:spAutoFit/>
          </a:bodyPr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9" b="1" i="0" u="none" strike="noStrike" kern="1200" cap="none" spc="0" normalizeH="0" baseline="0" noProof="0">
                <a:ln w="22225">
                  <a:solidFill>
                    <a:srgbClr val="0D4470"/>
                  </a:solidFill>
                  <a:prstDash val="solid"/>
                </a:ln>
                <a:solidFill>
                  <a:srgbClr val="0D447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Resilience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34AF7E-D2DD-849E-4927-E84A69B9EF03}"/>
              </a:ext>
            </a:extLst>
          </p:cNvPr>
          <p:cNvSpPr/>
          <p:nvPr/>
        </p:nvSpPr>
        <p:spPr>
          <a:xfrm>
            <a:off x="6957297" y="2867627"/>
            <a:ext cx="4685851" cy="9231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16" tIns="45708" rIns="91416" bIns="4570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9" b="1" i="0" u="none" strike="noStrike" kern="1200" cap="none" spc="0" normalizeH="0" baseline="0" noProof="0">
                <a:ln/>
                <a:solidFill>
                  <a:srgbClr val="00629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Sustainability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B1A05C48-7A7C-4628-BFCD-EF7B94367A0E}"/>
              </a:ext>
            </a:extLst>
          </p:cNvPr>
          <p:cNvSpPr txBox="1">
            <a:spLocks/>
          </p:cNvSpPr>
          <p:nvPr/>
        </p:nvSpPr>
        <p:spPr>
          <a:xfrm>
            <a:off x="728525" y="388099"/>
            <a:ext cx="10734950" cy="482367"/>
          </a:xfrm>
          <a:prstGeom prst="rect">
            <a:avLst/>
          </a:prstGeom>
        </p:spPr>
        <p:txBody>
          <a:bodyPr vert="horz" lIns="45720" tIns="22860" rIns="45720" bIns="22860" rtlCol="0" anchor="ctr">
            <a:normAutofit lnSpcReduction="10000"/>
          </a:bodyPr>
          <a:lstStyle>
            <a:lvl1pPr algn="l" defTabSz="91412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998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4570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Sustainable Development</a:t>
            </a:r>
            <a:endParaRPr kumimoji="0" lang="en-JP" sz="3200" b="1" i="0" u="none" strike="noStrike" kern="1200" cap="none" spc="0" normalizeH="0" baseline="0" noProof="0" dirty="0">
              <a:ln>
                <a:noFill/>
              </a:ln>
              <a:solidFill>
                <a:srgbClr val="10234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98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A67B5BB-96F9-06AC-85C5-5E08E2CE9308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6527578" y="1221066"/>
          <a:ext cx="5367527" cy="4461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0407362-3BF0-CF14-1D84-7DB1F8B36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525" y="388099"/>
            <a:ext cx="10734950" cy="482367"/>
          </a:xfrm>
        </p:spPr>
        <p:txBody>
          <a:bodyPr>
            <a:noAutofit/>
          </a:bodyPr>
          <a:lstStyle/>
          <a:p>
            <a:r>
              <a:rPr lang="en-US" sz="3200" dirty="0">
                <a:cs typeface="Calibri Light"/>
              </a:rPr>
              <a:t>Agri-Food Systems</a:t>
            </a:r>
            <a:endParaRPr lang="en-JP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B0465-9D05-0511-73AE-2060742A6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E39DBA-4F12-4AEB-962E-5AF8CF53E4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02348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0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02348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EA439FA-00F8-F323-971A-C4207DA06FA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6895" y="1479015"/>
            <a:ext cx="6431960" cy="454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8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EFAA0577-AEA5-0CC0-BE31-8F139CA12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900" y="1293015"/>
            <a:ext cx="6768005" cy="4318218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5CA04EEE-273E-316B-6915-862CD6B5A2E2}"/>
              </a:ext>
            </a:extLst>
          </p:cNvPr>
          <p:cNvGraphicFramePr/>
          <p:nvPr/>
        </p:nvGraphicFramePr>
        <p:xfrm>
          <a:off x="-599835" y="1293015"/>
          <a:ext cx="6560013" cy="4209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1392752-AE60-9426-A293-EE8D4B682114}"/>
              </a:ext>
            </a:extLst>
          </p:cNvPr>
          <p:cNvSpPr/>
          <p:nvPr/>
        </p:nvSpPr>
        <p:spPr>
          <a:xfrm>
            <a:off x="3482465" y="3136450"/>
            <a:ext cx="4444823" cy="70786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16" tIns="45708" rIns="91416" bIns="4570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1023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TRANSFORMATION!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422D1454-A2A3-2499-5F24-EEB44FE02752}"/>
              </a:ext>
            </a:extLst>
          </p:cNvPr>
          <p:cNvSpPr txBox="1">
            <a:spLocks/>
          </p:cNvSpPr>
          <p:nvPr/>
        </p:nvSpPr>
        <p:spPr>
          <a:xfrm>
            <a:off x="728525" y="388099"/>
            <a:ext cx="10734950" cy="482367"/>
          </a:xfrm>
          <a:prstGeom prst="rect">
            <a:avLst/>
          </a:prstGeom>
        </p:spPr>
        <p:txBody>
          <a:bodyPr vert="horz" lIns="45720" tIns="22860" rIns="45720" bIns="22860" rtlCol="0" anchor="ctr">
            <a:normAutofit lnSpcReduction="10000"/>
          </a:bodyPr>
          <a:lstStyle>
            <a:lvl1pPr algn="l" defTabSz="91412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998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4570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Need for a Change</a:t>
            </a:r>
            <a:endParaRPr kumimoji="0" lang="en-JP" sz="3200" b="1" i="0" u="none" strike="noStrike" kern="1200" cap="none" spc="0" normalizeH="0" baseline="0" noProof="0" dirty="0">
              <a:ln>
                <a:noFill/>
              </a:ln>
              <a:solidFill>
                <a:srgbClr val="10234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9AD19F-2356-7E78-F513-5DCDAE30C04A}"/>
              </a:ext>
            </a:extLst>
          </p:cNvPr>
          <p:cNvSpPr/>
          <p:nvPr/>
        </p:nvSpPr>
        <p:spPr>
          <a:xfrm>
            <a:off x="1001148" y="4668596"/>
            <a:ext cx="124585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76C9E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Natural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68F2F8-8DD7-7FBC-28AF-6278E609E8A3}"/>
              </a:ext>
            </a:extLst>
          </p:cNvPr>
          <p:cNvSpPr/>
          <p:nvPr/>
        </p:nvSpPr>
        <p:spPr>
          <a:xfrm>
            <a:off x="2869528" y="4476880"/>
            <a:ext cx="180753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76C9E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Socio-Technical</a:t>
            </a:r>
            <a:endParaRPr kumimoji="0" lang="en-US" sz="2000" b="1" i="0" u="none" strike="noStrike" kern="1200" cap="none" spc="0" normalizeH="0" baseline="0" noProof="0" dirty="0">
              <a:ln w="10160">
                <a:solidFill>
                  <a:srgbClr val="76C9E8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0F9893-DE97-DDD1-E4D1-6DF4D9C60926}"/>
              </a:ext>
            </a:extLst>
          </p:cNvPr>
          <p:cNvSpPr/>
          <p:nvPr/>
        </p:nvSpPr>
        <p:spPr>
          <a:xfrm>
            <a:off x="1953850" y="3645883"/>
            <a:ext cx="14103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>
                <a:ln w="9525" cmpd="sng">
                  <a:solidFill>
                    <a:srgbClr val="00A3DA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A3DA"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Tipping Points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B2BEDE-313E-B616-4ABD-72920B81B362}"/>
              </a:ext>
            </a:extLst>
          </p:cNvPr>
          <p:cNvSpPr/>
          <p:nvPr/>
        </p:nvSpPr>
        <p:spPr>
          <a:xfrm>
            <a:off x="1953850" y="2446366"/>
            <a:ext cx="145264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76C9E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Systems</a:t>
            </a:r>
          </a:p>
        </p:txBody>
      </p:sp>
    </p:spTree>
    <p:extLst>
      <p:ext uri="{BB962C8B-B14F-4D97-AF65-F5344CB8AC3E}">
        <p14:creationId xmlns:p14="http://schemas.microsoft.com/office/powerpoint/2010/main" val="384817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C80495-FDCC-4F4C-B3CE-19FD435907FC}"/>
              </a:ext>
            </a:extLst>
          </p:cNvPr>
          <p:cNvSpPr txBox="1">
            <a:spLocks/>
          </p:cNvSpPr>
          <p:nvPr/>
        </p:nvSpPr>
        <p:spPr>
          <a:xfrm>
            <a:off x="728525" y="388099"/>
            <a:ext cx="10734950" cy="482367"/>
          </a:xfrm>
          <a:prstGeom prst="rect">
            <a:avLst/>
          </a:prstGeom>
        </p:spPr>
        <p:txBody>
          <a:bodyPr vert="horz" lIns="45720" tIns="22860" rIns="45720" bIns="22860" rtlCol="0" anchor="ctr">
            <a:noAutofit/>
          </a:bodyPr>
          <a:lstStyle>
            <a:lvl1pPr algn="l" defTabSz="91412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998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4570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Transformation</a:t>
            </a:r>
            <a:endParaRPr kumimoji="0" lang="en-JP" sz="3200" b="1" i="0" u="none" strike="noStrike" kern="1200" cap="none" spc="0" normalizeH="0" baseline="0" noProof="0" dirty="0">
              <a:ln>
                <a:noFill/>
              </a:ln>
              <a:solidFill>
                <a:srgbClr val="10234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1E3E41-AB59-A893-5353-B214AB1AB1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821"/>
          <a:stretch/>
        </p:blipFill>
        <p:spPr>
          <a:xfrm>
            <a:off x="665386" y="1254904"/>
            <a:ext cx="10861228" cy="32499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443EA5-3CD8-6D27-4B1C-839285F31C74}"/>
              </a:ext>
            </a:extLst>
          </p:cNvPr>
          <p:cNvSpPr txBox="1"/>
          <p:nvPr/>
        </p:nvSpPr>
        <p:spPr>
          <a:xfrm>
            <a:off x="8360529" y="3986916"/>
            <a:ext cx="2334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Madani, 2022; UNEP EMG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71CB40C-5377-FD65-CAB7-8E6D6FAEC6D3}"/>
              </a:ext>
            </a:extLst>
          </p:cNvPr>
          <p:cNvSpPr/>
          <p:nvPr/>
        </p:nvSpPr>
        <p:spPr>
          <a:xfrm>
            <a:off x="9103538" y="2966747"/>
            <a:ext cx="667628" cy="698132"/>
          </a:xfrm>
          <a:prstGeom prst="round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7B2DB1-4894-0985-3006-62A68689B83E}"/>
              </a:ext>
            </a:extLst>
          </p:cNvPr>
          <p:cNvSpPr/>
          <p:nvPr/>
        </p:nvSpPr>
        <p:spPr>
          <a:xfrm>
            <a:off x="7634177" y="1180590"/>
            <a:ext cx="3270382" cy="698132"/>
          </a:xfrm>
          <a:prstGeom prst="round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88BA1E-474C-2E5C-3197-8165DD486F4B}"/>
              </a:ext>
            </a:extLst>
          </p:cNvPr>
          <p:cNvSpPr/>
          <p:nvPr/>
        </p:nvSpPr>
        <p:spPr>
          <a:xfrm>
            <a:off x="542260" y="755303"/>
            <a:ext cx="659219" cy="698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C9D827-5BEB-ACA6-5438-303A0C24D164}"/>
              </a:ext>
            </a:extLst>
          </p:cNvPr>
          <p:cNvSpPr/>
          <p:nvPr/>
        </p:nvSpPr>
        <p:spPr>
          <a:xfrm>
            <a:off x="10951225" y="816945"/>
            <a:ext cx="659219" cy="698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D1DA0B8-70AD-A081-88CC-5259ECC66426}"/>
              </a:ext>
            </a:extLst>
          </p:cNvPr>
          <p:cNvGrpSpPr/>
          <p:nvPr/>
        </p:nvGrpSpPr>
        <p:grpSpPr>
          <a:xfrm>
            <a:off x="1561708" y="4649001"/>
            <a:ext cx="9133538" cy="1147280"/>
            <a:chOff x="3097059" y="5164549"/>
            <a:chExt cx="18194219" cy="5798894"/>
          </a:xfrm>
        </p:grpSpPr>
        <p:sp>
          <p:nvSpPr>
            <p:cNvPr id="21" name="Chevron 62">
              <a:extLst>
                <a:ext uri="{FF2B5EF4-FFF2-40B4-BE49-F238E27FC236}">
                  <a16:creationId xmlns:a16="http://schemas.microsoft.com/office/drawing/2014/main" id="{7959E756-B4A7-BDBF-D7FF-9EFD81D7C7FB}"/>
                </a:ext>
              </a:extLst>
            </p:cNvPr>
            <p:cNvSpPr/>
            <p:nvPr/>
          </p:nvSpPr>
          <p:spPr>
            <a:xfrm>
              <a:off x="14600655" y="5164549"/>
              <a:ext cx="6690623" cy="5798894"/>
            </a:xfrm>
            <a:prstGeom prst="chevron">
              <a:avLst>
                <a:gd name="adj" fmla="val 22012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Chevron 63">
              <a:extLst>
                <a:ext uri="{FF2B5EF4-FFF2-40B4-BE49-F238E27FC236}">
                  <a16:creationId xmlns:a16="http://schemas.microsoft.com/office/drawing/2014/main" id="{BE8DCE92-5389-347D-A24D-55DC0A1FCF9B}"/>
                </a:ext>
              </a:extLst>
            </p:cNvPr>
            <p:cNvSpPr/>
            <p:nvPr/>
          </p:nvSpPr>
          <p:spPr>
            <a:xfrm>
              <a:off x="8847135" y="5164549"/>
              <a:ext cx="6690622" cy="5798894"/>
            </a:xfrm>
            <a:prstGeom prst="chevron">
              <a:avLst>
                <a:gd name="adj" fmla="val 22012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50" normalizeH="0" baseline="0" noProof="0" dirty="0">
                <a:ln w="9525" cmpd="sng">
                  <a:solidFill>
                    <a:srgbClr val="00A3DA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A3DA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Chevron 64">
              <a:extLst>
                <a:ext uri="{FF2B5EF4-FFF2-40B4-BE49-F238E27FC236}">
                  <a16:creationId xmlns:a16="http://schemas.microsoft.com/office/drawing/2014/main" id="{76518B02-9A6F-C9E2-7675-8E87B278B85F}"/>
                </a:ext>
              </a:extLst>
            </p:cNvPr>
            <p:cNvSpPr/>
            <p:nvPr/>
          </p:nvSpPr>
          <p:spPr>
            <a:xfrm>
              <a:off x="3097059" y="5164549"/>
              <a:ext cx="6690623" cy="5798894"/>
            </a:xfrm>
            <a:prstGeom prst="chevron">
              <a:avLst>
                <a:gd name="adj" fmla="val 2201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23C0FD0-627D-1BBC-BAF3-107F105EBC02}"/>
              </a:ext>
            </a:extLst>
          </p:cNvPr>
          <p:cNvSpPr/>
          <p:nvPr/>
        </p:nvSpPr>
        <p:spPr>
          <a:xfrm>
            <a:off x="2944283" y="4802946"/>
            <a:ext cx="5918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76C9E8"/>
                  </a:solidFill>
                  <a:prstDash val="solid"/>
                </a:ln>
                <a:pattFill prst="ltDnDiag">
                  <a:fgClr>
                    <a:srgbClr val="76C9E8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76C9E8"/>
                </a:solidFill>
                <a:prstDash val="solid"/>
              </a:ln>
              <a:pattFill prst="ltDnDiag">
                <a:fgClr>
                  <a:srgbClr val="76C9E8">
                    <a:lumMod val="60000"/>
                    <a:lumOff val="40000"/>
                  </a:srgbClr>
                </a:fgClr>
                <a:bgClr>
                  <a:srgbClr val="FFFFFF"/>
                </a:bgClr>
              </a:patt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CD65FD-20F5-FDB3-F329-2B06D31A1607}"/>
              </a:ext>
            </a:extLst>
          </p:cNvPr>
          <p:cNvSpPr/>
          <p:nvPr/>
        </p:nvSpPr>
        <p:spPr>
          <a:xfrm>
            <a:off x="8719977" y="4802946"/>
            <a:ext cx="5918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76C9E8"/>
                  </a:solidFill>
                  <a:prstDash val="solid"/>
                </a:ln>
                <a:pattFill prst="ltDnDiag">
                  <a:fgClr>
                    <a:srgbClr val="76C9E8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8A4898-E9DC-C0AC-C52E-819A150A5A1E}"/>
              </a:ext>
            </a:extLst>
          </p:cNvPr>
          <p:cNvSpPr/>
          <p:nvPr/>
        </p:nvSpPr>
        <p:spPr>
          <a:xfrm>
            <a:off x="5010008" y="4899475"/>
            <a:ext cx="24929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2700">
                  <a:solidFill>
                    <a:srgbClr val="76C9E8"/>
                  </a:solidFill>
                  <a:prstDash val="solid"/>
                </a:ln>
                <a:pattFill prst="ltDnDiag">
                  <a:fgClr>
                    <a:srgbClr val="76C9E8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Processes</a:t>
            </a:r>
          </a:p>
        </p:txBody>
      </p:sp>
    </p:spTree>
    <p:extLst>
      <p:ext uri="{BB962C8B-B14F-4D97-AF65-F5344CB8AC3E}">
        <p14:creationId xmlns:p14="http://schemas.microsoft.com/office/powerpoint/2010/main" val="109567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" grpId="0"/>
      <p:bldP spid="3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F046DCB-595F-576D-99E9-A7064CEA5A2B}"/>
              </a:ext>
            </a:extLst>
          </p:cNvPr>
          <p:cNvSpPr txBox="1">
            <a:spLocks/>
          </p:cNvSpPr>
          <p:nvPr/>
        </p:nvSpPr>
        <p:spPr>
          <a:xfrm>
            <a:off x="251340" y="1245945"/>
            <a:ext cx="5539860" cy="1529691"/>
          </a:xfrm>
          <a:prstGeom prst="rect">
            <a:avLst/>
          </a:prstGeom>
        </p:spPr>
        <p:txBody>
          <a:bodyPr vert="horz" lIns="91416" tIns="45708" rIns="91416" bIns="45708" rtlCol="0" anchor="t">
            <a:normAutofit lnSpcReduction="10000"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052" marR="0" lvl="0" indent="-228532" algn="l" defTabSz="914126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Small - Coherent - Participatory</a:t>
            </a:r>
          </a:p>
          <a:p>
            <a:pPr marL="457052" marR="0" lvl="0" indent="-228532" algn="l" defTabSz="914126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Problem-oriented decision-making</a:t>
            </a:r>
          </a:p>
          <a:p>
            <a:pPr marL="457052" marR="0" lvl="0" indent="-228532" algn="l" defTabSz="914126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Climate-Socio-economic-Governance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926905-709F-8AFC-7219-61BD307CF6CB}"/>
              </a:ext>
            </a:extLst>
          </p:cNvPr>
          <p:cNvSpPr txBox="1"/>
          <p:nvPr/>
        </p:nvSpPr>
        <p:spPr>
          <a:xfrm>
            <a:off x="7546069" y="1386297"/>
            <a:ext cx="2936663" cy="4616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Vicious Casual Loops!!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F09F9D-083F-EE1A-1713-5525F9B62AB3}"/>
              </a:ext>
            </a:extLst>
          </p:cNvPr>
          <p:cNvSpPr txBox="1"/>
          <p:nvPr/>
        </p:nvSpPr>
        <p:spPr>
          <a:xfrm>
            <a:off x="306117" y="5683745"/>
            <a:ext cx="2844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Madani 2020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719C87-AB71-231C-9ED2-C431EC0BE294}"/>
              </a:ext>
            </a:extLst>
          </p:cNvPr>
          <p:cNvSpPr/>
          <p:nvPr/>
        </p:nvSpPr>
        <p:spPr>
          <a:xfrm>
            <a:off x="896406" y="2975294"/>
            <a:ext cx="2217403" cy="1217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Delay/Delegate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36275B-8356-5DC9-383F-2927B6F088F4}"/>
              </a:ext>
            </a:extLst>
          </p:cNvPr>
          <p:cNvSpPr/>
          <p:nvPr/>
        </p:nvSpPr>
        <p:spPr>
          <a:xfrm>
            <a:off x="896406" y="4192716"/>
            <a:ext cx="2217403" cy="121742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Eliminate/Ignore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E4465C-BEDA-7827-8F35-D91203ADABE6}"/>
              </a:ext>
            </a:extLst>
          </p:cNvPr>
          <p:cNvSpPr/>
          <p:nvPr/>
        </p:nvSpPr>
        <p:spPr>
          <a:xfrm>
            <a:off x="3113218" y="4192716"/>
            <a:ext cx="2217403" cy="121742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Prepare/ Plan for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AE2482-A6F9-1C19-E43A-2D36C7254E63}"/>
              </a:ext>
            </a:extLst>
          </p:cNvPr>
          <p:cNvSpPr/>
          <p:nvPr/>
        </p:nvSpPr>
        <p:spPr>
          <a:xfrm>
            <a:off x="3113353" y="2975294"/>
            <a:ext cx="2217403" cy="121742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Address First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BCFC12-23D8-4D68-CA1B-0A41A53097D1}"/>
              </a:ext>
            </a:extLst>
          </p:cNvPr>
          <p:cNvSpPr txBox="1"/>
          <p:nvPr/>
        </p:nvSpPr>
        <p:spPr>
          <a:xfrm>
            <a:off x="2058873" y="5448621"/>
            <a:ext cx="2572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Relative Importance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7AD50C-CF05-BEA3-85AB-06FC588F4123}"/>
              </a:ext>
            </a:extLst>
          </p:cNvPr>
          <p:cNvSpPr txBox="1"/>
          <p:nvPr/>
        </p:nvSpPr>
        <p:spPr>
          <a:xfrm rot="16200000">
            <a:off x="-280847" y="4008049"/>
            <a:ext cx="197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Relative Urgency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4C5E58-B5E3-3E39-8C0B-EE751165D80B}"/>
              </a:ext>
            </a:extLst>
          </p:cNvPr>
          <p:cNvSpPr txBox="1"/>
          <p:nvPr/>
        </p:nvSpPr>
        <p:spPr>
          <a:xfrm>
            <a:off x="528745" y="5333204"/>
            <a:ext cx="1310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FF6625-D5F1-61AA-A3A5-064809F55E3A}"/>
              </a:ext>
            </a:extLst>
          </p:cNvPr>
          <p:cNvSpPr txBox="1"/>
          <p:nvPr/>
        </p:nvSpPr>
        <p:spPr>
          <a:xfrm>
            <a:off x="4977394" y="5418075"/>
            <a:ext cx="1310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22137A-2A31-1AA5-DC96-072D818EA973}"/>
              </a:ext>
            </a:extLst>
          </p:cNvPr>
          <p:cNvSpPr txBox="1"/>
          <p:nvPr/>
        </p:nvSpPr>
        <p:spPr>
          <a:xfrm>
            <a:off x="447261" y="2774371"/>
            <a:ext cx="551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403667E-911A-F9D4-1C50-B388752A024F}"/>
              </a:ext>
            </a:extLst>
          </p:cNvPr>
          <p:cNvSpPr/>
          <p:nvPr/>
        </p:nvSpPr>
        <p:spPr>
          <a:xfrm>
            <a:off x="3195965" y="3016424"/>
            <a:ext cx="2118360" cy="1127224"/>
          </a:xfrm>
          <a:prstGeom prst="ellipse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A1D02FFE-7955-CD0F-10D3-91734B524E14}"/>
              </a:ext>
            </a:extLst>
          </p:cNvPr>
          <p:cNvSpPr txBox="1">
            <a:spLocks/>
          </p:cNvSpPr>
          <p:nvPr/>
        </p:nvSpPr>
        <p:spPr>
          <a:xfrm>
            <a:off x="728525" y="388099"/>
            <a:ext cx="10734950" cy="482367"/>
          </a:xfrm>
          <a:prstGeom prst="rect">
            <a:avLst/>
          </a:prstGeom>
        </p:spPr>
        <p:txBody>
          <a:bodyPr vert="horz" lIns="45720" tIns="22860" rIns="45720" bIns="22860" rtlCol="0" anchor="ctr">
            <a:normAutofit lnSpcReduction="10000"/>
          </a:bodyPr>
          <a:lstStyle>
            <a:lvl1pPr algn="l" defTabSz="91412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998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4570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Science-Policy Interface</a:t>
            </a:r>
            <a:endParaRPr kumimoji="0" lang="en-JP" sz="3200" b="1" i="0" u="none" strike="noStrike" kern="1200" cap="none" spc="0" normalizeH="0" baseline="0" noProof="0" dirty="0">
              <a:ln>
                <a:noFill/>
              </a:ln>
              <a:solidFill>
                <a:srgbClr val="10234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DBCC338-13A4-518A-46E4-B8E2D0032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014290" y="2102347"/>
            <a:ext cx="6000223" cy="33693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BF6008-2059-63C8-06B3-E5173FB9BBEA}"/>
              </a:ext>
            </a:extLst>
          </p:cNvPr>
          <p:cNvSpPr txBox="1"/>
          <p:nvPr/>
        </p:nvSpPr>
        <p:spPr>
          <a:xfrm>
            <a:off x="6932883" y="5545245"/>
            <a:ext cx="495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5" tooltip="https://opensource.com/life/13/4/increasing-foss-participa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by Unknown Author is licensed under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10234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23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2" grpId="0" animBg="1"/>
      <p:bldP spid="4" grpId="0" animBg="1"/>
      <p:bldP spid="5" grpId="0" animBg="1"/>
      <p:bldP spid="10" grpId="0" animBg="1"/>
      <p:bldP spid="11" grpId="0"/>
      <p:bldP spid="14" grpId="0"/>
      <p:bldP spid="15" grpId="0"/>
      <p:bldP spid="16" grpId="0"/>
      <p:bldP spid="17" grpId="0"/>
      <p:bldP spid="18" grpId="0" animBg="1"/>
      <p:bldP spid="13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14901B9-8551-0198-7C5A-608C33ABD404}"/>
              </a:ext>
            </a:extLst>
          </p:cNvPr>
          <p:cNvSpPr txBox="1">
            <a:spLocks/>
          </p:cNvSpPr>
          <p:nvPr/>
        </p:nvSpPr>
        <p:spPr>
          <a:xfrm>
            <a:off x="1588" y="6620855"/>
            <a:ext cx="12188825" cy="292106"/>
          </a:xfrm>
          <a:prstGeom prst="rect">
            <a:avLst/>
          </a:prstGeom>
          <a:solidFill>
            <a:srgbClr val="1A2E53"/>
          </a:solidFill>
        </p:spPr>
        <p:txBody>
          <a:bodyPr vert="horz" lIns="91416" tIns="45708" rIns="91416" bIns="45708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17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8921193-9B40-8025-F11D-69FCBCADED36}"/>
              </a:ext>
            </a:extLst>
          </p:cNvPr>
          <p:cNvSpPr/>
          <p:nvPr/>
        </p:nvSpPr>
        <p:spPr>
          <a:xfrm>
            <a:off x="105942" y="1887391"/>
            <a:ext cx="2783442" cy="75434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3E6FAF-5AC1-D9C6-3F09-DDFAD4A5926F}"/>
              </a:ext>
            </a:extLst>
          </p:cNvPr>
          <p:cNvSpPr/>
          <p:nvPr/>
        </p:nvSpPr>
        <p:spPr>
          <a:xfrm>
            <a:off x="526169" y="2790056"/>
            <a:ext cx="1942987" cy="64977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Attitude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EA35B6F-31D7-411F-DFD0-6D28A87DDAA5}"/>
              </a:ext>
            </a:extLst>
          </p:cNvPr>
          <p:cNvSpPr/>
          <p:nvPr/>
        </p:nvSpPr>
        <p:spPr>
          <a:xfrm>
            <a:off x="2843236" y="1887391"/>
            <a:ext cx="2783442" cy="754341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Sustainable Participation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618B76-2490-BD1C-DB60-383E5EA1030B}"/>
              </a:ext>
            </a:extLst>
          </p:cNvPr>
          <p:cNvSpPr/>
          <p:nvPr/>
        </p:nvSpPr>
        <p:spPr>
          <a:xfrm>
            <a:off x="3263462" y="2790056"/>
            <a:ext cx="1942987" cy="64977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Behavior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DC6E24-9B0B-F44B-09D4-A4412E7A429A}"/>
              </a:ext>
            </a:extLst>
          </p:cNvPr>
          <p:cNvSpPr/>
          <p:nvPr/>
        </p:nvSpPr>
        <p:spPr>
          <a:xfrm>
            <a:off x="1599056" y="4013087"/>
            <a:ext cx="2968943" cy="147730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16" tIns="45708" rIns="91416" bIns="45708">
            <a:spAutoFit/>
          </a:bodyPr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 w="10160">
                  <a:solidFill>
                    <a:srgbClr val="76C9E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How to make a behavioral change?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068177D-F546-4D66-3647-9FB4A851B87C}"/>
              </a:ext>
            </a:extLst>
          </p:cNvPr>
          <p:cNvSpPr/>
          <p:nvPr/>
        </p:nvSpPr>
        <p:spPr>
          <a:xfrm>
            <a:off x="6127742" y="1525575"/>
            <a:ext cx="4944631" cy="4126425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780068-7869-FEF4-5C1E-CA06A203A3F1}"/>
              </a:ext>
            </a:extLst>
          </p:cNvPr>
          <p:cNvSpPr txBox="1"/>
          <p:nvPr/>
        </p:nvSpPr>
        <p:spPr>
          <a:xfrm>
            <a:off x="5726545" y="5168502"/>
            <a:ext cx="1436900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Attitude</a:t>
            </a:r>
            <a:endParaRPr kumimoji="0" lang="en-US" sz="359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A5988E-FE17-62D6-608C-87A190EC9DC8}"/>
              </a:ext>
            </a:extLst>
          </p:cNvPr>
          <p:cNvSpPr txBox="1"/>
          <p:nvPr/>
        </p:nvSpPr>
        <p:spPr>
          <a:xfrm>
            <a:off x="9999899" y="5157738"/>
            <a:ext cx="1620311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Context</a:t>
            </a:r>
            <a:endParaRPr kumimoji="0" lang="en-US" sz="35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B1F56A-135F-C2A4-5347-A0387F54A374}"/>
              </a:ext>
            </a:extLst>
          </p:cNvPr>
          <p:cNvSpPr txBox="1"/>
          <p:nvPr/>
        </p:nvSpPr>
        <p:spPr>
          <a:xfrm>
            <a:off x="7789902" y="1155257"/>
            <a:ext cx="1620310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Behavior</a:t>
            </a:r>
            <a:endParaRPr kumimoji="0" lang="en-US" sz="35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3475F58-6456-CA97-F6DB-7C9D2667878E}"/>
              </a:ext>
            </a:extLst>
          </p:cNvPr>
          <p:cNvSpPr/>
          <p:nvPr/>
        </p:nvSpPr>
        <p:spPr>
          <a:xfrm>
            <a:off x="5473501" y="3810154"/>
            <a:ext cx="2039237" cy="11618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Citizen Science (CS)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C3FE49C-4ED7-F9C2-2F76-055B176F5FAF}"/>
              </a:ext>
            </a:extLst>
          </p:cNvPr>
          <p:cNvSpPr/>
          <p:nvPr/>
        </p:nvSpPr>
        <p:spPr>
          <a:xfrm>
            <a:off x="9742311" y="3788764"/>
            <a:ext cx="2039237" cy="115593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Nature-Based Sanitation Solutions (NBSS)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0D355BC-0E2B-E1B9-5CB8-F3812FBD5FAC}"/>
              </a:ext>
            </a:extLst>
          </p:cNvPr>
          <p:cNvSpPr/>
          <p:nvPr/>
        </p:nvSpPr>
        <p:spPr>
          <a:xfrm>
            <a:off x="7271068" y="1887391"/>
            <a:ext cx="2728831" cy="12462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102348"/>
                </a:solidFill>
                <a:effectLst>
                  <a:outerShdw blurRad="38100" dist="19050" dir="2700000" algn="tl" rotWithShape="0">
                    <a:srgbClr val="102348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Transformative Participation</a:t>
            </a:r>
          </a:p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102348"/>
                </a:solidFill>
                <a:effectLst>
                  <a:outerShdw blurRad="38100" dist="19050" dir="2700000" algn="tl" rotWithShape="0">
                    <a:srgbClr val="102348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(CS-NBSS)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85564F08-1892-0FF7-9AAA-EBA472F6B028}"/>
              </a:ext>
            </a:extLst>
          </p:cNvPr>
          <p:cNvSpPr txBox="1">
            <a:spLocks/>
          </p:cNvSpPr>
          <p:nvPr/>
        </p:nvSpPr>
        <p:spPr>
          <a:xfrm>
            <a:off x="728525" y="388099"/>
            <a:ext cx="10734950" cy="482367"/>
          </a:xfrm>
          <a:prstGeom prst="rect">
            <a:avLst/>
          </a:prstGeom>
        </p:spPr>
        <p:txBody>
          <a:bodyPr vert="horz" lIns="45720" tIns="22860" rIns="45720" bIns="22860" rtlCol="0" anchor="ctr">
            <a:normAutofit lnSpcReduction="10000"/>
          </a:bodyPr>
          <a:lstStyle>
            <a:lvl1pPr algn="l" defTabSz="91412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998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4570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Theoretical Framing</a:t>
            </a:r>
            <a:endParaRPr kumimoji="0" lang="en-JP" sz="3200" b="1" i="0" u="none" strike="noStrike" kern="1200" cap="none" spc="0" normalizeH="0" baseline="0" noProof="0">
              <a:ln>
                <a:noFill/>
              </a:ln>
              <a:solidFill>
                <a:srgbClr val="10234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1336F4-7E35-2CB1-BF87-AF59AA5AF87F}"/>
              </a:ext>
            </a:extLst>
          </p:cNvPr>
          <p:cNvSpPr txBox="1"/>
          <p:nvPr/>
        </p:nvSpPr>
        <p:spPr>
          <a:xfrm>
            <a:off x="7209898" y="5760960"/>
            <a:ext cx="34232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(Adopted) Stern &amp;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Oskamp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1987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B3D987-EBB0-2B2B-DC28-6560C0BFD22C}"/>
              </a:ext>
            </a:extLst>
          </p:cNvPr>
          <p:cNvSpPr/>
          <p:nvPr/>
        </p:nvSpPr>
        <p:spPr>
          <a:xfrm>
            <a:off x="7716004" y="3518649"/>
            <a:ext cx="693031" cy="118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4DDA0-D5AB-DB7F-B2BF-6C026D5D5C4A}"/>
              </a:ext>
            </a:extLst>
          </p:cNvPr>
          <p:cNvSpPr/>
          <p:nvPr/>
        </p:nvSpPr>
        <p:spPr>
          <a:xfrm>
            <a:off x="6664905" y="3518649"/>
            <a:ext cx="693031" cy="118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97D2FC-AD35-5B1F-0897-62BDB66E1433}"/>
              </a:ext>
            </a:extLst>
          </p:cNvPr>
          <p:cNvSpPr/>
          <p:nvPr/>
        </p:nvSpPr>
        <p:spPr>
          <a:xfrm>
            <a:off x="8767103" y="3518649"/>
            <a:ext cx="693031" cy="118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4D30FA-386D-1A1B-3171-77FF85810C18}"/>
              </a:ext>
            </a:extLst>
          </p:cNvPr>
          <p:cNvSpPr/>
          <p:nvPr/>
        </p:nvSpPr>
        <p:spPr>
          <a:xfrm>
            <a:off x="9789914" y="3534030"/>
            <a:ext cx="693031" cy="118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75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4" grpId="0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F8C3C8-6D44-4E7F-E1A4-660F1C611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162" y="1199405"/>
            <a:ext cx="7396589" cy="46309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FC1AA7-6094-61FE-A391-82F84EB2E4AC}"/>
              </a:ext>
            </a:extLst>
          </p:cNvPr>
          <p:cNvSpPr txBox="1"/>
          <p:nvPr/>
        </p:nvSpPr>
        <p:spPr>
          <a:xfrm>
            <a:off x="5568484" y="5772031"/>
            <a:ext cx="3536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Dilek et al., 2022</a:t>
            </a:r>
          </a:p>
        </p:txBody>
      </p:sp>
      <p:pic>
        <p:nvPicPr>
          <p:cNvPr id="7" name="Picture 6" descr="A large crowd of people&#10;&#10;Description automatically generated with medium confidence">
            <a:extLst>
              <a:ext uri="{FF2B5EF4-FFF2-40B4-BE49-F238E27FC236}">
                <a16:creationId xmlns:a16="http://schemas.microsoft.com/office/drawing/2014/main" id="{0AAE9652-8F55-6422-D1BB-A22701173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32" y="1649203"/>
            <a:ext cx="3423415" cy="22822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3924A0-DC69-D402-3CD8-4E01BEF633EF}"/>
              </a:ext>
            </a:extLst>
          </p:cNvPr>
          <p:cNvSpPr/>
          <p:nvPr/>
        </p:nvSpPr>
        <p:spPr>
          <a:xfrm>
            <a:off x="2894802" y="4783105"/>
            <a:ext cx="1734722" cy="4616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lIns="91416" tIns="45708" rIns="91416" bIns="45708">
            <a:spAutoFit/>
          </a:bodyPr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102348"/>
                </a:solidFill>
                <a:effectLst>
                  <a:outerShdw blurRad="38100" dist="19050" dir="2700000" algn="tl" rotWithShape="0">
                    <a:srgbClr val="102348">
                      <a:alpha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Municipality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C50109-BAE9-366E-0A6A-36AECFFEA820}"/>
              </a:ext>
            </a:extLst>
          </p:cNvPr>
          <p:cNvSpPr/>
          <p:nvPr/>
        </p:nvSpPr>
        <p:spPr>
          <a:xfrm>
            <a:off x="100155" y="4783105"/>
            <a:ext cx="1619640" cy="4616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91416" tIns="45708" rIns="91416" bIns="4570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/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Academia</a:t>
            </a:r>
            <a:endParaRPr kumimoji="0" lang="en-US" sz="3199" b="1" i="0" u="none" strike="noStrike" kern="1200" cap="none" spc="0" normalizeH="0" baseline="0" noProof="0">
              <a:ln/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Up-Down 9">
            <a:extLst>
              <a:ext uri="{FF2B5EF4-FFF2-40B4-BE49-F238E27FC236}">
                <a16:creationId xmlns:a16="http://schemas.microsoft.com/office/drawing/2014/main" id="{1CFCAF45-A6FA-6DB5-68EF-66C109BA83F6}"/>
              </a:ext>
            </a:extLst>
          </p:cNvPr>
          <p:cNvSpPr/>
          <p:nvPr/>
        </p:nvSpPr>
        <p:spPr>
          <a:xfrm rot="1608650">
            <a:off x="1057926" y="3928296"/>
            <a:ext cx="323725" cy="733188"/>
          </a:xfrm>
          <a:prstGeom prst="up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Up-Down 10">
            <a:extLst>
              <a:ext uri="{FF2B5EF4-FFF2-40B4-BE49-F238E27FC236}">
                <a16:creationId xmlns:a16="http://schemas.microsoft.com/office/drawing/2014/main" id="{AC266AD8-6197-7B36-B666-D06E85C6B0C9}"/>
              </a:ext>
            </a:extLst>
          </p:cNvPr>
          <p:cNvSpPr/>
          <p:nvPr/>
        </p:nvSpPr>
        <p:spPr>
          <a:xfrm rot="20325982">
            <a:off x="3344013" y="3905937"/>
            <a:ext cx="323725" cy="733188"/>
          </a:xfrm>
          <a:prstGeom prst="up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4B315DA-C48B-A147-EB80-9520F6E2E51E}"/>
              </a:ext>
            </a:extLst>
          </p:cNvPr>
          <p:cNvSpPr txBox="1">
            <a:spLocks/>
          </p:cNvSpPr>
          <p:nvPr/>
        </p:nvSpPr>
        <p:spPr>
          <a:xfrm>
            <a:off x="728525" y="388099"/>
            <a:ext cx="10734950" cy="482367"/>
          </a:xfrm>
          <a:prstGeom prst="rect">
            <a:avLst/>
          </a:prstGeom>
        </p:spPr>
        <p:txBody>
          <a:bodyPr vert="horz" lIns="45720" tIns="22860" rIns="45720" bIns="22860" rtlCol="0" anchor="ctr">
            <a:normAutofit lnSpcReduction="10000"/>
          </a:bodyPr>
          <a:lstStyle>
            <a:lvl1pPr algn="l" defTabSz="91412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998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4570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0234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Citizen Science (CS): Science-Policy-Society</a:t>
            </a:r>
            <a:endParaRPr kumimoji="0" lang="en-JP" sz="3200" b="1" i="0" u="none" strike="noStrike" kern="1200" cap="none" spc="0" normalizeH="0" baseline="0" noProof="0" dirty="0">
              <a:ln>
                <a:noFill/>
              </a:ln>
              <a:solidFill>
                <a:srgbClr val="10234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6EEDE1BF-BBC8-7816-53ED-19C52959AD1D}"/>
              </a:ext>
            </a:extLst>
          </p:cNvPr>
          <p:cNvSpPr/>
          <p:nvPr/>
        </p:nvSpPr>
        <p:spPr>
          <a:xfrm>
            <a:off x="1838029" y="4865511"/>
            <a:ext cx="846666" cy="34328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91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Theme3">
  <a:themeElements>
    <a:clrScheme name="UNU Blue">
      <a:dk1>
        <a:srgbClr val="102348"/>
      </a:dk1>
      <a:lt1>
        <a:srgbClr val="FFFFFF"/>
      </a:lt1>
      <a:dk2>
        <a:srgbClr val="000000"/>
      </a:dk2>
      <a:lt2>
        <a:srgbClr val="C8E8F6"/>
      </a:lt2>
      <a:accent1>
        <a:srgbClr val="00A3DA"/>
      </a:accent1>
      <a:accent2>
        <a:srgbClr val="0D4470"/>
      </a:accent2>
      <a:accent3>
        <a:srgbClr val="006293"/>
      </a:accent3>
      <a:accent4>
        <a:srgbClr val="0084B6"/>
      </a:accent4>
      <a:accent5>
        <a:srgbClr val="76C9E8"/>
      </a:accent5>
      <a:accent6>
        <a:srgbClr val="8FD2EE"/>
      </a:accent6>
      <a:hlink>
        <a:srgbClr val="EF253E"/>
      </a:hlink>
      <a:folHlink>
        <a:srgbClr val="EF243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3" id="{6427C496-7945-4923-A3B7-BD4BCC5ABD7F}" vid="{2241796A-69F6-44FB-9831-351D93A69B41}"/>
    </a:ext>
  </a:extLst>
</a:theme>
</file>

<file path=ppt/theme/theme2.xml><?xml version="1.0" encoding="utf-8"?>
<a:theme xmlns:a="http://schemas.openxmlformats.org/drawingml/2006/main" name="Custom Design">
  <a:themeElements>
    <a:clrScheme name="UNU Blue">
      <a:dk1>
        <a:srgbClr val="10234C"/>
      </a:dk1>
      <a:lt1>
        <a:srgbClr val="FFFFFF"/>
      </a:lt1>
      <a:dk2>
        <a:srgbClr val="000000"/>
      </a:dk2>
      <a:lt2>
        <a:srgbClr val="C8E8F6"/>
      </a:lt2>
      <a:accent1>
        <a:srgbClr val="3BA0D4"/>
      </a:accent1>
      <a:accent2>
        <a:srgbClr val="0E4371"/>
      </a:accent2>
      <a:accent3>
        <a:srgbClr val="006293"/>
      </a:accent3>
      <a:accent4>
        <a:srgbClr val="0084B6"/>
      </a:accent4>
      <a:accent5>
        <a:srgbClr val="50BCE2"/>
      </a:accent5>
      <a:accent6>
        <a:srgbClr val="8FD2EE"/>
      </a:accent6>
      <a:hlink>
        <a:srgbClr val="10234C"/>
      </a:hlink>
      <a:folHlink>
        <a:srgbClr val="10234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1777</Words>
  <Application>Microsoft Office PowerPoint</Application>
  <PresentationFormat>Widescreen</PresentationFormat>
  <Paragraphs>212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Theme3</vt:lpstr>
      <vt:lpstr>Custom Design</vt:lpstr>
      <vt:lpstr>Resource Nexus Issues Revealed by COVID-19 for Professional Communities in the Agri-Food Supply Chain​</vt:lpstr>
      <vt:lpstr>PowerPoint Presentation</vt:lpstr>
      <vt:lpstr>PowerPoint Presentation</vt:lpstr>
      <vt:lpstr>Agri-Food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Agri-Food Chain</vt:lpstr>
      <vt:lpstr>Main Hypothesis and Research Questions</vt:lpstr>
      <vt:lpstr>Questions and steps</vt:lpstr>
      <vt:lpstr>PowerPoint Presentation</vt:lpstr>
      <vt:lpstr>PowerPoint Presentation</vt:lpstr>
      <vt:lpstr>PowerPoint Presentation</vt:lpstr>
      <vt:lpstr>Thank you. Questions? loghmani@unu.edu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Resource Nexus Issues Revealed by COVID-19 for Professional Communities in the Agri-Food Supply Chain​</dc:title>
  <dc:creator>Loghmani Khouzani, Seyed Taha</dc:creator>
  <cp:lastModifiedBy>Loghmani Khouzani, Seyed Taha</cp:lastModifiedBy>
  <cp:revision>1</cp:revision>
  <dcterms:created xsi:type="dcterms:W3CDTF">2023-04-27T07:15:41Z</dcterms:created>
  <dcterms:modified xsi:type="dcterms:W3CDTF">2023-04-27T07:18:19Z</dcterms:modified>
</cp:coreProperties>
</file>