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8" r:id="rId2"/>
    <p:sldId id="260" r:id="rId3"/>
    <p:sldId id="290" r:id="rId4"/>
    <p:sldId id="300" r:id="rId5"/>
    <p:sldId id="270" r:id="rId6"/>
    <p:sldId id="266" r:id="rId7"/>
    <p:sldId id="271" r:id="rId8"/>
    <p:sldId id="275" r:id="rId9"/>
    <p:sldId id="272" r:id="rId10"/>
    <p:sldId id="292" r:id="rId11"/>
    <p:sldId id="293" r:id="rId12"/>
    <p:sldId id="294" r:id="rId13"/>
    <p:sldId id="296" r:id="rId14"/>
    <p:sldId id="295" r:id="rId15"/>
    <p:sldId id="297" r:id="rId16"/>
    <p:sldId id="282" r:id="rId17"/>
    <p:sldId id="298" r:id="rId18"/>
    <p:sldId id="283" r:id="rId19"/>
    <p:sldId id="286" r:id="rId20"/>
    <p:sldId id="299" r:id="rId21"/>
    <p:sldId id="277" r:id="rId22"/>
    <p:sldId id="288" r:id="rId23"/>
    <p:sldId id="289" r:id="rId24"/>
    <p:sldId id="287" r:id="rId25"/>
    <p:sldId id="278" r:id="rId26"/>
    <p:sldId id="280" r:id="rId27"/>
    <p:sldId id="281" r:id="rId28"/>
    <p:sldId id="284" r:id="rId29"/>
    <p:sldId id="285" r:id="rId30"/>
    <p:sldId id="2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2"/>
    <p:restoredTop sz="95741"/>
  </p:normalViewPr>
  <p:slideViewPr>
    <p:cSldViewPr snapToGrid="0">
      <p:cViewPr varScale="1">
        <p:scale>
          <a:sx n="68" d="100"/>
          <a:sy n="68" d="100"/>
        </p:scale>
        <p:origin x="240" y="944"/>
      </p:cViewPr>
      <p:guideLst/>
    </p:cSldViewPr>
  </p:slideViewPr>
  <p:notesTextViewPr>
    <p:cViewPr>
      <p:scale>
        <a:sx n="30" d="100"/>
        <a:sy n="3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ko-Kore-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2B638-3E5A-6144-8194-890E6094F01B}" type="datetimeFigureOut">
              <a:rPr kumimoji="1" lang="ko-Kore-KR" altLang="en-US" smtClean="0"/>
              <a:t>2023. 4. 27.</a:t>
            </a:fld>
            <a:endParaRPr kumimoji="1" lang="ko-Kore-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ore-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endParaRPr kumimoji="1" lang="ko-Kore-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ko-Kore-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7ABED-6514-5F45-85FF-5FBAA61DCE3F}" type="slidenum">
              <a:rPr kumimoji="1" lang="ko-Kore-KR" altLang="en-US" smtClean="0"/>
              <a:t>‹#›</a:t>
            </a:fld>
            <a:endParaRPr kumimoji="1" lang="ko-Kore-KR" altLang="en-US"/>
          </a:p>
        </p:txBody>
      </p:sp>
    </p:spTree>
    <p:extLst>
      <p:ext uri="{BB962C8B-B14F-4D97-AF65-F5344CB8AC3E}">
        <p14:creationId xmlns:p14="http://schemas.microsoft.com/office/powerpoint/2010/main" val="125042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ore-KR" altLang="en-US" dirty="0"/>
          </a:p>
        </p:txBody>
      </p:sp>
      <p:sp>
        <p:nvSpPr>
          <p:cNvPr id="4" name="슬라이드 번호 개체 틀 3"/>
          <p:cNvSpPr>
            <a:spLocks noGrp="1"/>
          </p:cNvSpPr>
          <p:nvPr>
            <p:ph type="sldNum" sz="quarter" idx="5"/>
          </p:nvPr>
        </p:nvSpPr>
        <p:spPr/>
        <p:txBody>
          <a:bodyPr/>
          <a:lstStyle/>
          <a:p>
            <a:fld id="{8D57ABED-6514-5F45-85FF-5FBAA61DCE3F}" type="slidenum">
              <a:rPr kumimoji="1" lang="ko-Kore-KR" altLang="en-US" smtClean="0"/>
              <a:t>1</a:t>
            </a:fld>
            <a:endParaRPr kumimoji="1" lang="ko-Kore-KR" altLang="en-US"/>
          </a:p>
        </p:txBody>
      </p:sp>
    </p:spTree>
    <p:extLst>
      <p:ext uri="{BB962C8B-B14F-4D97-AF65-F5344CB8AC3E}">
        <p14:creationId xmlns:p14="http://schemas.microsoft.com/office/powerpoint/2010/main" val="74772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ore-KR" altLang="en-US" dirty="0"/>
          </a:p>
        </p:txBody>
      </p:sp>
      <p:sp>
        <p:nvSpPr>
          <p:cNvPr id="4" name="슬라이드 번호 개체 틀 3"/>
          <p:cNvSpPr>
            <a:spLocks noGrp="1"/>
          </p:cNvSpPr>
          <p:nvPr>
            <p:ph type="sldNum" sz="quarter" idx="5"/>
          </p:nvPr>
        </p:nvSpPr>
        <p:spPr/>
        <p:txBody>
          <a:bodyPr/>
          <a:lstStyle/>
          <a:p>
            <a:fld id="{8D57ABED-6514-5F45-85FF-5FBAA61DCE3F}" type="slidenum">
              <a:rPr kumimoji="1" lang="ko-Kore-KR" altLang="en-US" smtClean="0"/>
              <a:t>7</a:t>
            </a:fld>
            <a:endParaRPr kumimoji="1" lang="ko-Kore-KR" altLang="en-US"/>
          </a:p>
        </p:txBody>
      </p:sp>
    </p:spTree>
    <p:extLst>
      <p:ext uri="{BB962C8B-B14F-4D97-AF65-F5344CB8AC3E}">
        <p14:creationId xmlns:p14="http://schemas.microsoft.com/office/powerpoint/2010/main" val="197445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ore-KR" altLang="en-US" dirty="0"/>
          </a:p>
        </p:txBody>
      </p:sp>
      <p:sp>
        <p:nvSpPr>
          <p:cNvPr id="4" name="슬라이드 번호 개체 틀 3"/>
          <p:cNvSpPr>
            <a:spLocks noGrp="1"/>
          </p:cNvSpPr>
          <p:nvPr>
            <p:ph type="sldNum" sz="quarter" idx="5"/>
          </p:nvPr>
        </p:nvSpPr>
        <p:spPr/>
        <p:txBody>
          <a:bodyPr/>
          <a:lstStyle/>
          <a:p>
            <a:fld id="{8D57ABED-6514-5F45-85FF-5FBAA61DCE3F}" type="slidenum">
              <a:rPr kumimoji="1" lang="ko-Kore-KR" altLang="en-US" smtClean="0"/>
              <a:t>8</a:t>
            </a:fld>
            <a:endParaRPr kumimoji="1" lang="ko-Kore-KR" altLang="en-US"/>
          </a:p>
        </p:txBody>
      </p:sp>
    </p:spTree>
    <p:extLst>
      <p:ext uri="{BB962C8B-B14F-4D97-AF65-F5344CB8AC3E}">
        <p14:creationId xmlns:p14="http://schemas.microsoft.com/office/powerpoint/2010/main" val="84780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5" name="Footer Placeholder 4"/>
          <p:cNvSpPr>
            <a:spLocks noGrp="1"/>
          </p:cNvSpPr>
          <p:nvPr>
            <p:ph type="ftr" sz="quarter" idx="11"/>
          </p:nvPr>
        </p:nvSpPr>
        <p:spPr/>
        <p:txBody>
          <a:bodyPr/>
          <a:lstStyle/>
          <a:p>
            <a:endParaRPr kumimoji="1" lang="ko-Kore-KR" altLang="en-US"/>
          </a:p>
        </p:txBody>
      </p:sp>
      <p:sp>
        <p:nvSpPr>
          <p:cNvPr id="6" name="Slide Number Placeholder 5"/>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166871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5" name="Footer Placeholder 4"/>
          <p:cNvSpPr>
            <a:spLocks noGrp="1"/>
          </p:cNvSpPr>
          <p:nvPr>
            <p:ph type="ftr" sz="quarter" idx="11"/>
          </p:nvPr>
        </p:nvSpPr>
        <p:spPr/>
        <p:txBody>
          <a:bodyPr/>
          <a:lstStyle/>
          <a:p>
            <a:endParaRPr kumimoji="1" lang="ko-Kore-KR" altLang="en-US"/>
          </a:p>
        </p:txBody>
      </p:sp>
      <p:sp>
        <p:nvSpPr>
          <p:cNvPr id="6" name="Slide Number Placeholder 5"/>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421572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5" name="Footer Placeholder 4"/>
          <p:cNvSpPr>
            <a:spLocks noGrp="1"/>
          </p:cNvSpPr>
          <p:nvPr>
            <p:ph type="ftr" sz="quarter" idx="11"/>
          </p:nvPr>
        </p:nvSpPr>
        <p:spPr/>
        <p:txBody>
          <a:bodyPr/>
          <a:lstStyle/>
          <a:p>
            <a:endParaRPr kumimoji="1" lang="ko-Kore-KR" altLang="en-US"/>
          </a:p>
        </p:txBody>
      </p:sp>
      <p:sp>
        <p:nvSpPr>
          <p:cNvPr id="6" name="Slide Number Placeholder 5"/>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259930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5" name="Footer Placeholder 4"/>
          <p:cNvSpPr>
            <a:spLocks noGrp="1"/>
          </p:cNvSpPr>
          <p:nvPr>
            <p:ph type="ftr" sz="quarter" idx="11"/>
          </p:nvPr>
        </p:nvSpPr>
        <p:spPr/>
        <p:txBody>
          <a:bodyPr/>
          <a:lstStyle/>
          <a:p>
            <a:endParaRPr kumimoji="1" lang="ko-Kore-KR" altLang="en-US"/>
          </a:p>
        </p:txBody>
      </p:sp>
      <p:sp>
        <p:nvSpPr>
          <p:cNvPr id="6" name="Slide Number Placeholder 5"/>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50385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5" name="Footer Placeholder 4"/>
          <p:cNvSpPr>
            <a:spLocks noGrp="1"/>
          </p:cNvSpPr>
          <p:nvPr>
            <p:ph type="ftr" sz="quarter" idx="11"/>
          </p:nvPr>
        </p:nvSpPr>
        <p:spPr/>
        <p:txBody>
          <a:bodyPr/>
          <a:lstStyle/>
          <a:p>
            <a:endParaRPr kumimoji="1" lang="ko-Kore-KR" altLang="en-US"/>
          </a:p>
        </p:txBody>
      </p:sp>
      <p:sp>
        <p:nvSpPr>
          <p:cNvPr id="6" name="Slide Number Placeholder 5"/>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28588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6" name="Footer Placeholder 5"/>
          <p:cNvSpPr>
            <a:spLocks noGrp="1"/>
          </p:cNvSpPr>
          <p:nvPr>
            <p:ph type="ftr" sz="quarter" idx="11"/>
          </p:nvPr>
        </p:nvSpPr>
        <p:spPr/>
        <p:txBody>
          <a:bodyPr/>
          <a:lstStyle/>
          <a:p>
            <a:endParaRPr kumimoji="1" lang="ko-Kore-KR" altLang="en-US"/>
          </a:p>
        </p:txBody>
      </p:sp>
      <p:sp>
        <p:nvSpPr>
          <p:cNvPr id="7" name="Slide Number Placeholder 6"/>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726736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8" name="Footer Placeholder 7"/>
          <p:cNvSpPr>
            <a:spLocks noGrp="1"/>
          </p:cNvSpPr>
          <p:nvPr>
            <p:ph type="ftr" sz="quarter" idx="11"/>
          </p:nvPr>
        </p:nvSpPr>
        <p:spPr/>
        <p:txBody>
          <a:bodyPr/>
          <a:lstStyle/>
          <a:p>
            <a:endParaRPr kumimoji="1" lang="ko-Kore-KR" altLang="en-US"/>
          </a:p>
        </p:txBody>
      </p:sp>
      <p:sp>
        <p:nvSpPr>
          <p:cNvPr id="9" name="Slide Number Placeholder 8"/>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106875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4" name="Footer Placeholder 3"/>
          <p:cNvSpPr>
            <a:spLocks noGrp="1"/>
          </p:cNvSpPr>
          <p:nvPr>
            <p:ph type="ftr" sz="quarter" idx="11"/>
          </p:nvPr>
        </p:nvSpPr>
        <p:spPr/>
        <p:txBody>
          <a:bodyPr/>
          <a:lstStyle/>
          <a:p>
            <a:endParaRPr kumimoji="1" lang="ko-Kore-KR" altLang="en-US"/>
          </a:p>
        </p:txBody>
      </p:sp>
      <p:sp>
        <p:nvSpPr>
          <p:cNvPr id="5" name="Slide Number Placeholder 4"/>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87728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3" name="Footer Placeholder 2"/>
          <p:cNvSpPr>
            <a:spLocks noGrp="1"/>
          </p:cNvSpPr>
          <p:nvPr>
            <p:ph type="ftr" sz="quarter" idx="11"/>
          </p:nvPr>
        </p:nvSpPr>
        <p:spPr/>
        <p:txBody>
          <a:bodyPr/>
          <a:lstStyle/>
          <a:p>
            <a:endParaRPr kumimoji="1" lang="ko-Kore-KR" altLang="en-US"/>
          </a:p>
        </p:txBody>
      </p:sp>
      <p:sp>
        <p:nvSpPr>
          <p:cNvPr id="4" name="Slide Number Placeholder 3"/>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144126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6" name="Footer Placeholder 5"/>
          <p:cNvSpPr>
            <a:spLocks noGrp="1"/>
          </p:cNvSpPr>
          <p:nvPr>
            <p:ph type="ftr" sz="quarter" idx="11"/>
          </p:nvPr>
        </p:nvSpPr>
        <p:spPr/>
        <p:txBody>
          <a:bodyPr/>
          <a:lstStyle/>
          <a:p>
            <a:endParaRPr kumimoji="1" lang="ko-Kore-KR" altLang="en-US"/>
          </a:p>
        </p:txBody>
      </p:sp>
      <p:sp>
        <p:nvSpPr>
          <p:cNvPr id="7" name="Slide Number Placeholder 6"/>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149084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A5F439F4-EA75-2044-90E1-9EC135118DA9}" type="datetimeFigureOut">
              <a:rPr kumimoji="1" lang="ko-Kore-KR" altLang="en-US" smtClean="0"/>
              <a:t>2023. 4. 27.</a:t>
            </a:fld>
            <a:endParaRPr kumimoji="1" lang="ko-Kore-KR" altLang="en-US"/>
          </a:p>
        </p:txBody>
      </p:sp>
      <p:sp>
        <p:nvSpPr>
          <p:cNvPr id="6" name="Footer Placeholder 5"/>
          <p:cNvSpPr>
            <a:spLocks noGrp="1"/>
          </p:cNvSpPr>
          <p:nvPr>
            <p:ph type="ftr" sz="quarter" idx="11"/>
          </p:nvPr>
        </p:nvSpPr>
        <p:spPr/>
        <p:txBody>
          <a:bodyPr/>
          <a:lstStyle/>
          <a:p>
            <a:endParaRPr kumimoji="1" lang="ko-Kore-KR" altLang="en-US"/>
          </a:p>
        </p:txBody>
      </p:sp>
      <p:sp>
        <p:nvSpPr>
          <p:cNvPr id="7" name="Slide Number Placeholder 6"/>
          <p:cNvSpPr>
            <a:spLocks noGrp="1"/>
          </p:cNvSpPr>
          <p:nvPr>
            <p:ph type="sldNum" sz="quarter" idx="12"/>
          </p:nvPr>
        </p:nvSpPr>
        <p:spPr/>
        <p:txBody>
          <a:body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200477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439F4-EA75-2044-90E1-9EC135118DA9}" type="datetimeFigureOut">
              <a:rPr kumimoji="1" lang="ko-Kore-KR" altLang="en-US" smtClean="0"/>
              <a:t>2023. 4. 27.</a:t>
            </a:fld>
            <a:endParaRPr kumimoji="1" lang="ko-Kore-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ore-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4D597-2F93-454E-A378-420CC55E9D74}" type="slidenum">
              <a:rPr kumimoji="1" lang="ko-Kore-KR" altLang="en-US" smtClean="0"/>
              <a:t>‹#›</a:t>
            </a:fld>
            <a:endParaRPr kumimoji="1" lang="ko-Kore-KR" altLang="en-US"/>
          </a:p>
        </p:txBody>
      </p:sp>
    </p:spTree>
    <p:extLst>
      <p:ext uri="{BB962C8B-B14F-4D97-AF65-F5344CB8AC3E}">
        <p14:creationId xmlns:p14="http://schemas.microsoft.com/office/powerpoint/2010/main" val="3409394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slide" Target="slide9.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11" Type="http://schemas.openxmlformats.org/officeDocument/2006/relationships/slide" Target="slide6.xml"/><Relationship Id="rId5" Type="http://schemas.openxmlformats.org/officeDocument/2006/relationships/image" Target="../media/image3.png"/><Relationship Id="rId10" Type="http://schemas.openxmlformats.org/officeDocument/2006/relationships/slide" Target="slide5.xml"/><Relationship Id="rId4" Type="http://schemas.openxmlformats.org/officeDocument/2006/relationships/image" Target="../media/image2.jpg"/><Relationship Id="rId9" Type="http://schemas.openxmlformats.org/officeDocument/2006/relationships/slide" Target="slide2.xml"/><Relationship Id="rId14" Type="http://schemas.openxmlformats.org/officeDocument/2006/relationships/slide" Target="slide19.xml"/></Relationships>
</file>

<file path=ppt/slides/_rels/slide1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7.xml"/><Relationship Id="rId3" Type="http://schemas.openxmlformats.org/officeDocument/2006/relationships/image" Target="../media/image4.gif"/><Relationship Id="rId7" Type="http://schemas.openxmlformats.org/officeDocument/2006/relationships/image" Target="../media/image25.png"/><Relationship Id="rId12"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5.xml"/><Relationship Id="rId5" Type="http://schemas.openxmlformats.org/officeDocument/2006/relationships/image" Target="../media/image6.jpeg"/><Relationship Id="rId15" Type="http://schemas.openxmlformats.org/officeDocument/2006/relationships/slide" Target="slide19.xml"/><Relationship Id="rId10" Type="http://schemas.openxmlformats.org/officeDocument/2006/relationships/slide" Target="slide2.xml"/><Relationship Id="rId4" Type="http://schemas.openxmlformats.org/officeDocument/2006/relationships/image" Target="../media/image5.png"/><Relationship Id="rId9" Type="http://schemas.openxmlformats.org/officeDocument/2006/relationships/slide" Target="slide25.xml"/><Relationship Id="rId1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25.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24.xml"/></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25.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24.xml"/></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25.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24.xml"/></Relationships>
</file>

<file path=ppt/slides/_rels/slide1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25.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24.xm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25.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24.xml"/></Relationships>
</file>

<file path=ppt/slides/_rels/slide1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7.xml"/><Relationship Id="rId3" Type="http://schemas.openxmlformats.org/officeDocument/2006/relationships/image" Target="../media/image4.gif"/><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slide" Target="slide5.xml"/><Relationship Id="rId5" Type="http://schemas.openxmlformats.org/officeDocument/2006/relationships/image" Target="../media/image6.jpeg"/><Relationship Id="rId15" Type="http://schemas.openxmlformats.org/officeDocument/2006/relationships/slide" Target="slide19.xml"/><Relationship Id="rId10" Type="http://schemas.openxmlformats.org/officeDocument/2006/relationships/slide" Target="slide2.xml"/><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slide" Target="slide9.xm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13.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26.xml"/><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27.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7.xml"/><Relationship Id="rId3" Type="http://schemas.openxmlformats.org/officeDocument/2006/relationships/image" Target="../media/image4.gif"/><Relationship Id="rId7" Type="http://schemas.openxmlformats.org/officeDocument/2006/relationships/slide" Target="slide28.xml"/><Relationship Id="rId12" Type="http://schemas.openxmlformats.org/officeDocument/2006/relationships/slide" Target="slide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5.xml"/><Relationship Id="rId5" Type="http://schemas.openxmlformats.org/officeDocument/2006/relationships/image" Target="../media/image6.jpeg"/><Relationship Id="rId15" Type="http://schemas.openxmlformats.org/officeDocument/2006/relationships/slide" Target="slide19.xml"/><Relationship Id="rId10" Type="http://schemas.openxmlformats.org/officeDocument/2006/relationships/slide" Target="slide2.xml"/><Relationship Id="rId4" Type="http://schemas.openxmlformats.org/officeDocument/2006/relationships/image" Target="../media/image5.png"/><Relationship Id="rId9" Type="http://schemas.openxmlformats.org/officeDocument/2006/relationships/slide" Target="slide29.xml"/><Relationship Id="rId14" Type="http://schemas.openxmlformats.org/officeDocument/2006/relationships/slide" Target="slide9.xml"/></Relationships>
</file>

<file path=ppt/slides/_rels/slide1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gif"/><Relationship Id="rId7"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19.xml"/><Relationship Id="rId5" Type="http://schemas.openxmlformats.org/officeDocument/2006/relationships/image" Target="../media/image6.jpeg"/><Relationship Id="rId10" Type="http://schemas.openxmlformats.org/officeDocument/2006/relationships/slide" Target="slide9.xml"/><Relationship Id="rId4" Type="http://schemas.openxmlformats.org/officeDocument/2006/relationships/image" Target="../media/image5.png"/><Relationship Id="rId9" Type="http://schemas.openxmlformats.org/officeDocument/2006/relationships/slide" Target="slide7.xml"/></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slide" Target="slide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image" Target="../media/image4.gif"/><Relationship Id="rId15" Type="http://schemas.openxmlformats.org/officeDocument/2006/relationships/slide" Target="slide21.xml"/><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5.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gif"/><Relationship Id="rId7"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19.xml"/><Relationship Id="rId5" Type="http://schemas.openxmlformats.org/officeDocument/2006/relationships/image" Target="../media/image6.jpeg"/><Relationship Id="rId10" Type="http://schemas.openxmlformats.org/officeDocument/2006/relationships/slide" Target="slide9.xml"/><Relationship Id="rId4" Type="http://schemas.openxmlformats.org/officeDocument/2006/relationships/image" Target="../media/image5.png"/><Relationship Id="rId9" Type="http://schemas.openxmlformats.org/officeDocument/2006/relationships/slide" Target="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7.xml"/><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slide" Target="slide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png"/><Relationship Id="rId11" Type="http://schemas.openxmlformats.org/officeDocument/2006/relationships/slide" Target="slide5.xml"/><Relationship Id="rId5" Type="http://schemas.openxmlformats.org/officeDocument/2006/relationships/image" Target="../media/image4.gif"/><Relationship Id="rId15" Type="http://schemas.openxmlformats.org/officeDocument/2006/relationships/slide" Target="slide19.xml"/><Relationship Id="rId10" Type="http://schemas.openxmlformats.org/officeDocument/2006/relationships/slide" Target="slide2.xml"/><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slide" Target="slide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png"/><Relationship Id="rId11" Type="http://schemas.openxmlformats.org/officeDocument/2006/relationships/slide" Target="slide6.xml"/><Relationship Id="rId5" Type="http://schemas.openxmlformats.org/officeDocument/2006/relationships/image" Target="../media/image4.gif"/><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slide" Target="slide7.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5.png"/><Relationship Id="rId11" Type="http://schemas.openxmlformats.org/officeDocument/2006/relationships/slide" Target="slide6.xml"/><Relationship Id="rId5" Type="http://schemas.openxmlformats.org/officeDocument/2006/relationships/image" Target="../media/image4.gif"/><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gif"/><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gif"/><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s>
</file>

<file path=ppt/slides/_rels/slide2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gif"/><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s>
</file>

<file path=ppt/slides/_rels/slide2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gif"/><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gif"/><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s>
</file>

<file path=ppt/slides/_rels/slide2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gif"/><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image" Target="../media/image5.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9.xml"/><Relationship Id="rId3" Type="http://schemas.openxmlformats.org/officeDocument/2006/relationships/image" Target="../media/image4.gif"/><Relationship Id="rId7" Type="http://schemas.openxmlformats.org/officeDocument/2006/relationships/image" Target="../media/image9.png"/><Relationship Id="rId12" Type="http://schemas.openxmlformats.org/officeDocument/2006/relationships/slide" Target="slid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7.xml"/><Relationship Id="rId5" Type="http://schemas.openxmlformats.org/officeDocument/2006/relationships/image" Target="../media/image6.jpeg"/><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gif"/><Relationship Id="rId7"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19.xml"/><Relationship Id="rId5" Type="http://schemas.openxmlformats.org/officeDocument/2006/relationships/image" Target="../media/image6.jpeg"/><Relationship Id="rId10" Type="http://schemas.openxmlformats.org/officeDocument/2006/relationships/slide" Target="slide9.xml"/><Relationship Id="rId4" Type="http://schemas.openxmlformats.org/officeDocument/2006/relationships/image" Target="../media/image5.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5.xml"/><Relationship Id="rId3" Type="http://schemas.openxmlformats.org/officeDocument/2006/relationships/image" Target="../media/image4.gif"/><Relationship Id="rId7" Type="http://schemas.openxmlformats.org/officeDocument/2006/relationships/image" Target="../media/image11.png"/><Relationship Id="rId12" Type="http://schemas.openxmlformats.org/officeDocument/2006/relationships/slide" Target="slide2.xml"/><Relationship Id="rId17" Type="http://schemas.openxmlformats.org/officeDocument/2006/relationships/slide" Target="slide19.xml"/><Relationship Id="rId2" Type="http://schemas.openxmlformats.org/officeDocument/2006/relationships/image" Target="../media/image3.png"/><Relationship Id="rId16"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6.jpeg"/><Relationship Id="rId15" Type="http://schemas.openxmlformats.org/officeDocument/2006/relationships/slide" Target="slide7.xml"/><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4.gif"/><Relationship Id="rId7" Type="http://schemas.openxmlformats.org/officeDocument/2006/relationships/slide" Target="slide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19.xml"/><Relationship Id="rId5" Type="http://schemas.openxmlformats.org/officeDocument/2006/relationships/image" Target="../media/image6.jpeg"/><Relationship Id="rId10" Type="http://schemas.openxmlformats.org/officeDocument/2006/relationships/slide" Target="slide9.xml"/><Relationship Id="rId4" Type="http://schemas.openxmlformats.org/officeDocument/2006/relationships/image" Target="../media/image5.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3" Type="http://schemas.openxmlformats.org/officeDocument/2006/relationships/image" Target="../media/image4.gif"/><Relationship Id="rId7" Type="http://schemas.openxmlformats.org/officeDocument/2006/relationships/image" Target="../media/image17.png"/><Relationship Id="rId12" Type="http://schemas.openxmlformats.org/officeDocument/2006/relationships/slide" Target="slide5.xml"/><Relationship Id="rId2" Type="http://schemas.openxmlformats.org/officeDocument/2006/relationships/image" Target="../media/image3.png"/><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slide" Target="slide2.xml"/><Relationship Id="rId5" Type="http://schemas.openxmlformats.org/officeDocument/2006/relationships/image" Target="../media/image6.jpeg"/><Relationship Id="rId15" Type="http://schemas.openxmlformats.org/officeDocument/2006/relationships/slide" Target="slide9.xml"/><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 Id="rId1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slide" Target="slide2.xml"/><Relationship Id="rId17" Type="http://schemas.openxmlformats.org/officeDocument/2006/relationships/slide" Target="slide19.xml"/><Relationship Id="rId2" Type="http://schemas.openxmlformats.org/officeDocument/2006/relationships/video" Target="../media/media1.mov"/><Relationship Id="rId16" Type="http://schemas.openxmlformats.org/officeDocument/2006/relationships/slide" Target="slide9.xml"/><Relationship Id="rId1" Type="http://schemas.microsoft.com/office/2007/relationships/media" Target="../media/media1.mov"/><Relationship Id="rId6" Type="http://schemas.openxmlformats.org/officeDocument/2006/relationships/image" Target="../media/image4.gif"/><Relationship Id="rId11" Type="http://schemas.openxmlformats.org/officeDocument/2006/relationships/slide" Target="slide21.xml"/><Relationship Id="rId5" Type="http://schemas.openxmlformats.org/officeDocument/2006/relationships/image" Target="../media/image3.png"/><Relationship Id="rId15" Type="http://schemas.openxmlformats.org/officeDocument/2006/relationships/slide" Target="slide7.xml"/><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png"/><Relationship Id="rId7" Type="http://schemas.openxmlformats.org/officeDocument/2006/relationships/slide" Target="slide2.xml"/><Relationship Id="rId12" Type="http://schemas.openxmlformats.org/officeDocument/2006/relationships/slide" Target="slide1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slide" Target="slide9.xml"/><Relationship Id="rId5" Type="http://schemas.openxmlformats.org/officeDocument/2006/relationships/image" Target="../media/image5.png"/><Relationship Id="rId10" Type="http://schemas.openxmlformats.org/officeDocument/2006/relationships/slide" Target="slide7.xml"/><Relationship Id="rId4" Type="http://schemas.openxmlformats.org/officeDocument/2006/relationships/image" Target="../media/image4.gif"/><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3.xml"/><Relationship Id="rId18" Type="http://schemas.openxmlformats.org/officeDocument/2006/relationships/slide" Target="slide9.xml"/><Relationship Id="rId3" Type="http://schemas.microsoft.com/office/2007/relationships/media" Target="../media/media3.mov"/><Relationship Id="rId7" Type="http://schemas.openxmlformats.org/officeDocument/2006/relationships/image" Target="../media/image4.gif"/><Relationship Id="rId12" Type="http://schemas.openxmlformats.org/officeDocument/2006/relationships/slide" Target="slide22.xml"/><Relationship Id="rId17" Type="http://schemas.openxmlformats.org/officeDocument/2006/relationships/slide" Target="slide7.xml"/><Relationship Id="rId2" Type="http://schemas.openxmlformats.org/officeDocument/2006/relationships/video" Target="../media/media2.mov"/><Relationship Id="rId16" Type="http://schemas.openxmlformats.org/officeDocument/2006/relationships/slide" Target="slide6.xml"/><Relationship Id="rId1" Type="http://schemas.microsoft.com/office/2007/relationships/media" Target="../media/media2.mov"/><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slideLayout" Target="../slideLayouts/slideLayout2.xml"/><Relationship Id="rId15" Type="http://schemas.openxmlformats.org/officeDocument/2006/relationships/slide" Target="slide5.xml"/><Relationship Id="rId10" Type="http://schemas.openxmlformats.org/officeDocument/2006/relationships/image" Target="../media/image22.png"/><Relationship Id="rId19" Type="http://schemas.openxmlformats.org/officeDocument/2006/relationships/slide" Target="slide19.xml"/><Relationship Id="rId4" Type="http://schemas.openxmlformats.org/officeDocument/2006/relationships/video" Target="../media/media3.mov"/><Relationship Id="rId9" Type="http://schemas.openxmlformats.org/officeDocument/2006/relationships/image" Target="../media/image6.jpeg"/><Relationship Id="rId1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야외, 다크, 일몰, 밤이(가) 표시된 사진&#10;&#10;자동 생성된 설명">
            <a:extLst>
              <a:ext uri="{FF2B5EF4-FFF2-40B4-BE49-F238E27FC236}">
                <a16:creationId xmlns:a16="http://schemas.microsoft.com/office/drawing/2014/main" id="{2E131F3D-81EF-12FA-6322-50A1171479F5}"/>
              </a:ext>
            </a:extLst>
          </p:cNvPr>
          <p:cNvPicPr>
            <a:picLocks noChangeAspect="1"/>
          </p:cNvPicPr>
          <p:nvPr/>
        </p:nvPicPr>
        <p:blipFill>
          <a:blip r:embed="rId3"/>
          <a:stretch>
            <a:fillRect/>
          </a:stretch>
        </p:blipFill>
        <p:spPr>
          <a:xfrm>
            <a:off x="9109505" y="2337851"/>
            <a:ext cx="2962399" cy="3863313"/>
          </a:xfrm>
          <a:prstGeom prst="rect">
            <a:avLst/>
          </a:prstGeom>
        </p:spPr>
      </p:pic>
      <p:pic>
        <p:nvPicPr>
          <p:cNvPr id="13" name="그림 12" descr="나무, 지상, 야외, 숲이(가) 표시된 사진&#10;&#10;자동 생성된 설명">
            <a:extLst>
              <a:ext uri="{FF2B5EF4-FFF2-40B4-BE49-F238E27FC236}">
                <a16:creationId xmlns:a16="http://schemas.microsoft.com/office/drawing/2014/main" id="{15CE41FB-BE7C-8198-5148-190DCD595BD4}"/>
              </a:ext>
            </a:extLst>
          </p:cNvPr>
          <p:cNvPicPr>
            <a:picLocks noChangeAspect="1"/>
          </p:cNvPicPr>
          <p:nvPr/>
        </p:nvPicPr>
        <p:blipFill>
          <a:blip r:embed="rId4">
            <a:alphaModFix/>
          </a:blip>
          <a:stretch>
            <a:fillRect/>
          </a:stretch>
        </p:blipFill>
        <p:spPr>
          <a:xfrm>
            <a:off x="120096" y="2337851"/>
            <a:ext cx="3058635" cy="3863313"/>
          </a:xfrm>
          <a:prstGeom prst="rect">
            <a:avLst/>
          </a:prstGeom>
        </p:spPr>
      </p:pic>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735076" y="2337852"/>
            <a:ext cx="8721847" cy="3863312"/>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dirty="0"/>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8558" y="1362706"/>
            <a:ext cx="593816" cy="83099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5" name="실행 단추: 사용자 지정[A] 4">
            <a:hlinkClick r:id="rId9" action="ppaction://hlinksldjump" highlightClick="1"/>
            <a:extLst>
              <a:ext uri="{FF2B5EF4-FFF2-40B4-BE49-F238E27FC236}">
                <a16:creationId xmlns:a16="http://schemas.microsoft.com/office/drawing/2014/main" id="{9EDB652E-BE9F-6576-581D-160FD6459AA5}"/>
              </a:ext>
            </a:extLst>
          </p:cNvPr>
          <p:cNvSpPr/>
          <p:nvPr/>
        </p:nvSpPr>
        <p:spPr>
          <a:xfrm>
            <a:off x="2369482" y="2553468"/>
            <a:ext cx="3627307" cy="1036101"/>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28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28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6" name="실행 단추: 사용자 지정[A] 5">
            <a:hlinkClick r:id="rId10" action="ppaction://hlinksldjump" highlightClick="1"/>
            <a:extLst>
              <a:ext uri="{FF2B5EF4-FFF2-40B4-BE49-F238E27FC236}">
                <a16:creationId xmlns:a16="http://schemas.microsoft.com/office/drawing/2014/main" id="{F26871EA-4BA6-46A9-688C-64E0D9454E0D}"/>
              </a:ext>
            </a:extLst>
          </p:cNvPr>
          <p:cNvSpPr/>
          <p:nvPr/>
        </p:nvSpPr>
        <p:spPr>
          <a:xfrm>
            <a:off x="2375690" y="3751456"/>
            <a:ext cx="3614891" cy="1036101"/>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28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28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7" name="실행 단추: 사용자 지정[A] 6">
            <a:hlinkClick r:id="rId11" action="ppaction://hlinksldjump" highlightClick="1"/>
            <a:extLst>
              <a:ext uri="{FF2B5EF4-FFF2-40B4-BE49-F238E27FC236}">
                <a16:creationId xmlns:a16="http://schemas.microsoft.com/office/drawing/2014/main" id="{4E9647D2-1D77-89E8-0094-E49F0A65E512}"/>
              </a:ext>
            </a:extLst>
          </p:cNvPr>
          <p:cNvSpPr/>
          <p:nvPr/>
        </p:nvSpPr>
        <p:spPr>
          <a:xfrm>
            <a:off x="2369482" y="4949445"/>
            <a:ext cx="3621099" cy="1036101"/>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28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28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9" name="실행 단추: 사용자 지정[A] 8">
            <a:hlinkClick r:id="rId12" action="ppaction://hlinksldjump" highlightClick="1"/>
            <a:extLst>
              <a:ext uri="{FF2B5EF4-FFF2-40B4-BE49-F238E27FC236}">
                <a16:creationId xmlns:a16="http://schemas.microsoft.com/office/drawing/2014/main" id="{5E57ADF3-787D-B753-0920-256B062E0E6E}"/>
              </a:ext>
            </a:extLst>
          </p:cNvPr>
          <p:cNvSpPr/>
          <p:nvPr/>
        </p:nvSpPr>
        <p:spPr>
          <a:xfrm>
            <a:off x="6194022" y="2553468"/>
            <a:ext cx="3621099" cy="1036101"/>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28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28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 name="실행 단추: 사용자 지정[A] 9">
            <a:hlinkClick r:id="rId13" action="ppaction://hlinksldjump" highlightClick="1"/>
            <a:extLst>
              <a:ext uri="{FF2B5EF4-FFF2-40B4-BE49-F238E27FC236}">
                <a16:creationId xmlns:a16="http://schemas.microsoft.com/office/drawing/2014/main" id="{DE7B7CE3-7C89-FDEC-23E3-7F9332900751}"/>
              </a:ext>
            </a:extLst>
          </p:cNvPr>
          <p:cNvSpPr/>
          <p:nvPr/>
        </p:nvSpPr>
        <p:spPr>
          <a:xfrm>
            <a:off x="6194022" y="3751456"/>
            <a:ext cx="3621098" cy="1036101"/>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28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28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14" action="ppaction://hlinksldjump" highlightClick="1"/>
            <a:extLst>
              <a:ext uri="{FF2B5EF4-FFF2-40B4-BE49-F238E27FC236}">
                <a16:creationId xmlns:a16="http://schemas.microsoft.com/office/drawing/2014/main" id="{1F6A20C7-1C52-A836-8F45-04BFFB25C353}"/>
              </a:ext>
            </a:extLst>
          </p:cNvPr>
          <p:cNvSpPr/>
          <p:nvPr/>
        </p:nvSpPr>
        <p:spPr>
          <a:xfrm>
            <a:off x="6201418" y="4942009"/>
            <a:ext cx="3621098" cy="1036101"/>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a:bevelT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28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28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85551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8"/>
            <a:ext cx="5765556" cy="209217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08064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049821" y="3337776"/>
            <a:ext cx="3806257" cy="1615779"/>
          </a:xfrm>
          <a:prstGeom prst="rect">
            <a:avLst/>
          </a:prstGeom>
        </p:spPr>
      </p:pic>
      <p:pic>
        <p:nvPicPr>
          <p:cNvPr id="26" name="그림 25" descr="차트이(가) 표시된 사진&#10;&#10;자동 생성된 설명">
            <a:extLst>
              <a:ext uri="{FF2B5EF4-FFF2-40B4-BE49-F238E27FC236}">
                <a16:creationId xmlns:a16="http://schemas.microsoft.com/office/drawing/2014/main" id="{F3F9C30B-735E-9F86-C264-61A77AB79C31}"/>
              </a:ext>
            </a:extLst>
          </p:cNvPr>
          <p:cNvPicPr>
            <a:picLocks noChangeAspect="1"/>
          </p:cNvPicPr>
          <p:nvPr/>
        </p:nvPicPr>
        <p:blipFill>
          <a:blip r:embed="rId7"/>
          <a:stretch>
            <a:fillRect/>
          </a:stretch>
        </p:blipFill>
        <p:spPr>
          <a:xfrm>
            <a:off x="7249281" y="3324904"/>
            <a:ext cx="3806261" cy="1615779"/>
          </a:xfrm>
          <a:prstGeom prst="rect">
            <a:avLst/>
          </a:prstGeom>
        </p:spPr>
      </p:pic>
      <p:sp>
        <p:nvSpPr>
          <p:cNvPr id="31" name="실행 단추: 사용자 지정[A] 30">
            <a:hlinkClick r:id="rId8" action="ppaction://hlinksldjump" highlightClick="1"/>
            <a:extLst>
              <a:ext uri="{FF2B5EF4-FFF2-40B4-BE49-F238E27FC236}">
                <a16:creationId xmlns:a16="http://schemas.microsoft.com/office/drawing/2014/main" id="{F10D3299-2DCF-95AF-E322-B7FA89D6B997}"/>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2" name="실행 단추: 사용자 지정[A] 31">
            <a:hlinkClick r:id="rId9" action="ppaction://hlinksldjump" highlightClick="1"/>
            <a:extLst>
              <a:ext uri="{FF2B5EF4-FFF2-40B4-BE49-F238E27FC236}">
                <a16:creationId xmlns:a16="http://schemas.microsoft.com/office/drawing/2014/main" id="{97273D72-57FD-A4DD-10CC-FC7B869BD411}"/>
              </a:ext>
            </a:extLst>
          </p:cNvPr>
          <p:cNvSpPr/>
          <p:nvPr/>
        </p:nvSpPr>
        <p:spPr>
          <a:xfrm>
            <a:off x="11048286"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4" name="직사각형 33">
            <a:extLst>
              <a:ext uri="{FF2B5EF4-FFF2-40B4-BE49-F238E27FC236}">
                <a16:creationId xmlns:a16="http://schemas.microsoft.com/office/drawing/2014/main" id="{A47DA682-A4B4-CC92-6A12-AE758E242DA6}"/>
              </a:ext>
            </a:extLst>
          </p:cNvPr>
          <p:cNvSpPr/>
          <p:nvPr/>
        </p:nvSpPr>
        <p:spPr>
          <a:xfrm>
            <a:off x="120094" y="5159663"/>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058931"/>
            <a:ext cx="11937046" cy="1162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ore-KR" sz="1600" dirty="0"/>
              <a:t>Permafrost exists under forests because forests protect the permafrost's cool temperatures from sunlight.</a:t>
            </a:r>
          </a:p>
          <a:p>
            <a:pPr marL="285750" indent="-285750">
              <a:lnSpc>
                <a:spcPct val="150000"/>
              </a:lnSpc>
              <a:buFont typeface="Arial" panose="020B0604020202020204" pitchFamily="34" charset="0"/>
              <a:buChar char="•"/>
            </a:pPr>
            <a:r>
              <a:rPr kumimoji="1" lang="en" altLang="ko-Kore-KR" sz="1600" dirty="0"/>
              <a:t>Fire causes the permafrost to melt, so the permafrost gets deeper.</a:t>
            </a:r>
          </a:p>
          <a:p>
            <a:pPr marL="285750" indent="-285750">
              <a:lnSpc>
                <a:spcPct val="150000"/>
              </a:lnSpc>
              <a:buFont typeface="Arial" panose="020B0604020202020204" pitchFamily="34" charset="0"/>
              <a:buChar char="•"/>
            </a:pPr>
            <a:r>
              <a:rPr kumimoji="1" lang="en" altLang="ko-Kore-KR" sz="1600" dirty="0"/>
              <a:t>As forest density increases, permafrost depth tends to decrease.</a:t>
            </a:r>
          </a:p>
        </p:txBody>
      </p:sp>
      <p:sp>
        <p:nvSpPr>
          <p:cNvPr id="11" name="실행 단추: 사용자 지정[A] 10">
            <a:hlinkClick r:id="rId10" action="ppaction://hlinksldjump" highlightClick="1"/>
            <a:extLst>
              <a:ext uri="{FF2B5EF4-FFF2-40B4-BE49-F238E27FC236}">
                <a16:creationId xmlns:a16="http://schemas.microsoft.com/office/drawing/2014/main" id="{55EE121D-A26C-D35A-2265-4430ECAD091C}"/>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11" action="ppaction://hlinksldjump" highlightClick="1"/>
            <a:extLst>
              <a:ext uri="{FF2B5EF4-FFF2-40B4-BE49-F238E27FC236}">
                <a16:creationId xmlns:a16="http://schemas.microsoft.com/office/drawing/2014/main" id="{98ADBDCF-2C5C-3350-D53A-90C869F61CEF}"/>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12" action="ppaction://hlinksldjump" highlightClick="1"/>
            <a:extLst>
              <a:ext uri="{FF2B5EF4-FFF2-40B4-BE49-F238E27FC236}">
                <a16:creationId xmlns:a16="http://schemas.microsoft.com/office/drawing/2014/main" id="{01754C08-958A-EF8A-E5AD-AC78445E2894}"/>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3" action="ppaction://hlinksldjump" highlightClick="1"/>
            <a:extLst>
              <a:ext uri="{FF2B5EF4-FFF2-40B4-BE49-F238E27FC236}">
                <a16:creationId xmlns:a16="http://schemas.microsoft.com/office/drawing/2014/main" id="{D43A0B95-DBD3-7DB0-73DC-ADB42E126D3E}"/>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4" action="ppaction://hlinksldjump" highlightClick="1"/>
            <a:extLst>
              <a:ext uri="{FF2B5EF4-FFF2-40B4-BE49-F238E27FC236}">
                <a16:creationId xmlns:a16="http://schemas.microsoft.com/office/drawing/2014/main" id="{1805258E-1C2D-5D48-97F0-F7255A081B40}"/>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5" action="ppaction://hlinksldjump" highlightClick="1"/>
            <a:extLst>
              <a:ext uri="{FF2B5EF4-FFF2-40B4-BE49-F238E27FC236}">
                <a16:creationId xmlns:a16="http://schemas.microsoft.com/office/drawing/2014/main" id="{A4D3372D-7CBE-56BB-B66F-1FACA492ED63}"/>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9411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8"/>
            <a:ext cx="5765556" cy="209217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08064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049821" y="3337776"/>
            <a:ext cx="3806257" cy="1615779"/>
          </a:xfrm>
          <a:prstGeom prst="rect">
            <a:avLst/>
          </a:prstGeom>
        </p:spPr>
      </p:pic>
      <p:pic>
        <p:nvPicPr>
          <p:cNvPr id="26" name="그림 25" descr="차트이(가) 표시된 사진&#10;&#10;자동 생성된 설명">
            <a:extLst>
              <a:ext uri="{FF2B5EF4-FFF2-40B4-BE49-F238E27FC236}">
                <a16:creationId xmlns:a16="http://schemas.microsoft.com/office/drawing/2014/main" id="{F3F9C30B-735E-9F86-C264-61A77AB79C31}"/>
              </a:ext>
            </a:extLst>
          </p:cNvPr>
          <p:cNvPicPr>
            <a:picLocks noChangeAspect="1"/>
          </p:cNvPicPr>
          <p:nvPr/>
        </p:nvPicPr>
        <p:blipFill>
          <a:blip r:embed="rId7"/>
          <a:stretch>
            <a:fillRect/>
          </a:stretch>
        </p:blipFill>
        <p:spPr>
          <a:xfrm>
            <a:off x="7249281" y="3324904"/>
            <a:ext cx="3806261" cy="1615779"/>
          </a:xfrm>
          <a:prstGeom prst="rect">
            <a:avLst/>
          </a:prstGeom>
        </p:spPr>
      </p:pic>
      <p:sp>
        <p:nvSpPr>
          <p:cNvPr id="34" name="직사각형 33">
            <a:extLst>
              <a:ext uri="{FF2B5EF4-FFF2-40B4-BE49-F238E27FC236}">
                <a16:creationId xmlns:a16="http://schemas.microsoft.com/office/drawing/2014/main" id="{A47DA682-A4B4-CC92-6A12-AE758E242DA6}"/>
              </a:ext>
            </a:extLst>
          </p:cNvPr>
          <p:cNvSpPr/>
          <p:nvPr/>
        </p:nvSpPr>
        <p:spPr>
          <a:xfrm>
            <a:off x="120094" y="5159663"/>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058931"/>
            <a:ext cx="11937046" cy="1162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ore-KR" sz="1600" dirty="0"/>
              <a:t>Soil moisture and soil temperature are indicators of changes in permafrost depth, and changes in soil moisture with fire-induced soil depth are indicators of how much permafrost has thawed.</a:t>
            </a:r>
            <a:r>
              <a:rPr kumimoji="1" lang="ko-KR" altLang="en-US" sz="1600" dirty="0"/>
              <a:t> </a:t>
            </a:r>
            <a:r>
              <a:rPr kumimoji="1" lang="en" altLang="ko-Kore-KR" sz="1600" dirty="0"/>
              <a:t>Soil moisture at depths of 10–40 cm and 100–200 cm are most sensitive, with opposite trends.</a:t>
            </a:r>
            <a:r>
              <a:rPr kumimoji="1" lang="ko-KR" altLang="en-US" sz="1600" dirty="0"/>
              <a:t> </a:t>
            </a:r>
            <a:r>
              <a:rPr kumimoji="1" lang="en" altLang="ko-KR" sz="1600" dirty="0"/>
              <a:t>When 10–40 cm of permafrost melts, soil moisture moves to a deeper depth of 100–200 cm.</a:t>
            </a:r>
            <a:endParaRPr kumimoji="1" lang="en" altLang="ko-Kore-KR" sz="1600" dirty="0"/>
          </a:p>
        </p:txBody>
      </p:sp>
      <p:sp>
        <p:nvSpPr>
          <p:cNvPr id="11" name="실행 단추: 사용자 지정[A] 10">
            <a:hlinkClick r:id="rId8" action="ppaction://hlinksldjump" highlightClick="1"/>
            <a:extLst>
              <a:ext uri="{FF2B5EF4-FFF2-40B4-BE49-F238E27FC236}">
                <a16:creationId xmlns:a16="http://schemas.microsoft.com/office/drawing/2014/main" id="{B3651D23-6DD3-C549-B23B-03F694665222}"/>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9" action="ppaction://hlinksldjump" highlightClick="1"/>
            <a:extLst>
              <a:ext uri="{FF2B5EF4-FFF2-40B4-BE49-F238E27FC236}">
                <a16:creationId xmlns:a16="http://schemas.microsoft.com/office/drawing/2014/main" id="{040BD5F6-BE99-6B13-7E8C-DD37D563D55B}"/>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10" action="ppaction://hlinksldjump" highlightClick="1"/>
            <a:extLst>
              <a:ext uri="{FF2B5EF4-FFF2-40B4-BE49-F238E27FC236}">
                <a16:creationId xmlns:a16="http://schemas.microsoft.com/office/drawing/2014/main" id="{B2B9F301-3AD7-2F9E-4B9A-6F9E6E1CE624}"/>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1" action="ppaction://hlinksldjump" highlightClick="1"/>
            <a:extLst>
              <a:ext uri="{FF2B5EF4-FFF2-40B4-BE49-F238E27FC236}">
                <a16:creationId xmlns:a16="http://schemas.microsoft.com/office/drawing/2014/main" id="{C3F5C071-AD05-6785-B52A-C7F09C53D6E4}"/>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2" action="ppaction://hlinksldjump" highlightClick="1"/>
            <a:extLst>
              <a:ext uri="{FF2B5EF4-FFF2-40B4-BE49-F238E27FC236}">
                <a16:creationId xmlns:a16="http://schemas.microsoft.com/office/drawing/2014/main" id="{780E7D5B-E2AB-6B35-38BD-8B2B2EDCAB11}"/>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3" action="ppaction://hlinksldjump" highlightClick="1"/>
            <a:extLst>
              <a:ext uri="{FF2B5EF4-FFF2-40B4-BE49-F238E27FC236}">
                <a16:creationId xmlns:a16="http://schemas.microsoft.com/office/drawing/2014/main" id="{5F28D229-30E2-1CBD-CEDB-56924269EE48}"/>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4" action="ppaction://hlinksldjump" highlightClick="1"/>
            <a:extLst>
              <a:ext uri="{FF2B5EF4-FFF2-40B4-BE49-F238E27FC236}">
                <a16:creationId xmlns:a16="http://schemas.microsoft.com/office/drawing/2014/main" id="{726E647B-38DE-06E4-7108-6B6A1CC4D648}"/>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8" name="실행 단추: 사용자 지정[A] 27">
            <a:hlinkClick r:id="rId15" action="ppaction://hlinksldjump" highlightClick="1"/>
            <a:extLst>
              <a:ext uri="{FF2B5EF4-FFF2-40B4-BE49-F238E27FC236}">
                <a16:creationId xmlns:a16="http://schemas.microsoft.com/office/drawing/2014/main" id="{992F4019-751C-D6FF-BCEA-FDFC00FB0576}"/>
              </a:ext>
            </a:extLst>
          </p:cNvPr>
          <p:cNvSpPr/>
          <p:nvPr/>
        </p:nvSpPr>
        <p:spPr>
          <a:xfrm>
            <a:off x="11048286"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1679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8"/>
            <a:ext cx="5765556" cy="209217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08064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049821" y="3337776"/>
            <a:ext cx="3806257" cy="1615779"/>
          </a:xfrm>
          <a:prstGeom prst="rect">
            <a:avLst/>
          </a:prstGeom>
        </p:spPr>
      </p:pic>
      <p:pic>
        <p:nvPicPr>
          <p:cNvPr id="26" name="그림 25" descr="차트이(가) 표시된 사진&#10;&#10;자동 생성된 설명">
            <a:extLst>
              <a:ext uri="{FF2B5EF4-FFF2-40B4-BE49-F238E27FC236}">
                <a16:creationId xmlns:a16="http://schemas.microsoft.com/office/drawing/2014/main" id="{F3F9C30B-735E-9F86-C264-61A77AB79C31}"/>
              </a:ext>
            </a:extLst>
          </p:cNvPr>
          <p:cNvPicPr>
            <a:picLocks noChangeAspect="1"/>
          </p:cNvPicPr>
          <p:nvPr/>
        </p:nvPicPr>
        <p:blipFill>
          <a:blip r:embed="rId7"/>
          <a:stretch>
            <a:fillRect/>
          </a:stretch>
        </p:blipFill>
        <p:spPr>
          <a:xfrm>
            <a:off x="7249281" y="3324904"/>
            <a:ext cx="3806261" cy="1615779"/>
          </a:xfrm>
          <a:prstGeom prst="rect">
            <a:avLst/>
          </a:prstGeom>
        </p:spPr>
      </p:pic>
      <p:sp>
        <p:nvSpPr>
          <p:cNvPr id="34" name="직사각형 33">
            <a:extLst>
              <a:ext uri="{FF2B5EF4-FFF2-40B4-BE49-F238E27FC236}">
                <a16:creationId xmlns:a16="http://schemas.microsoft.com/office/drawing/2014/main" id="{A47DA682-A4B4-CC92-6A12-AE758E242DA6}"/>
              </a:ext>
            </a:extLst>
          </p:cNvPr>
          <p:cNvSpPr/>
          <p:nvPr/>
        </p:nvSpPr>
        <p:spPr>
          <a:xfrm>
            <a:off x="120094" y="5159663"/>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058931"/>
            <a:ext cx="11937046" cy="1162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ko-KR" altLang="en-US" sz="1600" dirty="0"/>
              <a:t> </a:t>
            </a:r>
            <a:r>
              <a:rPr kumimoji="1" lang="en" altLang="ko-KR" sz="1600" dirty="0"/>
              <a:t>There tends to be larger increases or decreases in soil moisture at depths of 100–200 cm in forests where forest loss is not complete. This means that there was a larger area of permafrost in forest areas where the forest density was higher, and the fires did not result in complete forest loss, but the permafrost </a:t>
            </a:r>
            <a:r>
              <a:rPr kumimoji="1" lang="en-US" altLang="ko-KR" sz="1600" dirty="0"/>
              <a:t>under</a:t>
            </a:r>
            <a:r>
              <a:rPr kumimoji="1" lang="en" altLang="ko-KR" sz="1600" dirty="0"/>
              <a:t> the forest was significantly reduced.</a:t>
            </a:r>
            <a:endParaRPr kumimoji="1" lang="en" altLang="ko-Kore-KR" sz="1600" dirty="0"/>
          </a:p>
        </p:txBody>
      </p:sp>
      <p:sp>
        <p:nvSpPr>
          <p:cNvPr id="11" name="실행 단추: 사용자 지정[A] 10">
            <a:hlinkClick r:id="rId8" action="ppaction://hlinksldjump" highlightClick="1"/>
            <a:extLst>
              <a:ext uri="{FF2B5EF4-FFF2-40B4-BE49-F238E27FC236}">
                <a16:creationId xmlns:a16="http://schemas.microsoft.com/office/drawing/2014/main" id="{22F50DB8-474F-9E23-5C1E-52B46EBE5FC6}"/>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9" action="ppaction://hlinksldjump" highlightClick="1"/>
            <a:extLst>
              <a:ext uri="{FF2B5EF4-FFF2-40B4-BE49-F238E27FC236}">
                <a16:creationId xmlns:a16="http://schemas.microsoft.com/office/drawing/2014/main" id="{B2E055BC-47D7-1850-DC49-5877A2F2E272}"/>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10" action="ppaction://hlinksldjump" highlightClick="1"/>
            <a:extLst>
              <a:ext uri="{FF2B5EF4-FFF2-40B4-BE49-F238E27FC236}">
                <a16:creationId xmlns:a16="http://schemas.microsoft.com/office/drawing/2014/main" id="{12D3C1A9-D516-C4F8-8B5F-6F8814AB949E}"/>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1" action="ppaction://hlinksldjump" highlightClick="1"/>
            <a:extLst>
              <a:ext uri="{FF2B5EF4-FFF2-40B4-BE49-F238E27FC236}">
                <a16:creationId xmlns:a16="http://schemas.microsoft.com/office/drawing/2014/main" id="{5366D84F-3261-B0B0-7D77-1B6157300681}"/>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2" action="ppaction://hlinksldjump" highlightClick="1"/>
            <a:extLst>
              <a:ext uri="{FF2B5EF4-FFF2-40B4-BE49-F238E27FC236}">
                <a16:creationId xmlns:a16="http://schemas.microsoft.com/office/drawing/2014/main" id="{D4B2FED5-1F0D-AA3C-3F13-72C784E6FD3E}"/>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3" action="ppaction://hlinksldjump" highlightClick="1"/>
            <a:extLst>
              <a:ext uri="{FF2B5EF4-FFF2-40B4-BE49-F238E27FC236}">
                <a16:creationId xmlns:a16="http://schemas.microsoft.com/office/drawing/2014/main" id="{365C5A87-F57F-5F87-8492-FC5349BB7446}"/>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4" action="ppaction://hlinksldjump" highlightClick="1"/>
            <a:extLst>
              <a:ext uri="{FF2B5EF4-FFF2-40B4-BE49-F238E27FC236}">
                <a16:creationId xmlns:a16="http://schemas.microsoft.com/office/drawing/2014/main" id="{75E2C118-BA44-583C-A1C2-ECA947F9BC57}"/>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5" action="ppaction://hlinksldjump" highlightClick="1"/>
            <a:extLst>
              <a:ext uri="{FF2B5EF4-FFF2-40B4-BE49-F238E27FC236}">
                <a16:creationId xmlns:a16="http://schemas.microsoft.com/office/drawing/2014/main" id="{3F426CE0-1F3C-9108-845F-C45E95783B0D}"/>
              </a:ext>
            </a:extLst>
          </p:cNvPr>
          <p:cNvSpPr/>
          <p:nvPr/>
        </p:nvSpPr>
        <p:spPr>
          <a:xfrm>
            <a:off x="11048286"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0997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8"/>
            <a:ext cx="5765556" cy="209217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08064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049821" y="3337776"/>
            <a:ext cx="3806257" cy="1615779"/>
          </a:xfrm>
          <a:prstGeom prst="rect">
            <a:avLst/>
          </a:prstGeom>
        </p:spPr>
      </p:pic>
      <p:pic>
        <p:nvPicPr>
          <p:cNvPr id="26" name="그림 25" descr="차트이(가) 표시된 사진&#10;&#10;자동 생성된 설명">
            <a:extLst>
              <a:ext uri="{FF2B5EF4-FFF2-40B4-BE49-F238E27FC236}">
                <a16:creationId xmlns:a16="http://schemas.microsoft.com/office/drawing/2014/main" id="{F3F9C30B-735E-9F86-C264-61A77AB79C31}"/>
              </a:ext>
            </a:extLst>
          </p:cNvPr>
          <p:cNvPicPr>
            <a:picLocks noChangeAspect="1"/>
          </p:cNvPicPr>
          <p:nvPr/>
        </p:nvPicPr>
        <p:blipFill>
          <a:blip r:embed="rId7"/>
          <a:stretch>
            <a:fillRect/>
          </a:stretch>
        </p:blipFill>
        <p:spPr>
          <a:xfrm>
            <a:off x="7249281" y="3324904"/>
            <a:ext cx="3806261" cy="1615779"/>
          </a:xfrm>
          <a:prstGeom prst="rect">
            <a:avLst/>
          </a:prstGeom>
        </p:spPr>
      </p:pic>
      <p:sp>
        <p:nvSpPr>
          <p:cNvPr id="34" name="직사각형 33">
            <a:extLst>
              <a:ext uri="{FF2B5EF4-FFF2-40B4-BE49-F238E27FC236}">
                <a16:creationId xmlns:a16="http://schemas.microsoft.com/office/drawing/2014/main" id="{A47DA682-A4B4-CC92-6A12-AE758E242DA6}"/>
              </a:ext>
            </a:extLst>
          </p:cNvPr>
          <p:cNvSpPr/>
          <p:nvPr/>
        </p:nvSpPr>
        <p:spPr>
          <a:xfrm>
            <a:off x="120094" y="5159663"/>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058931"/>
            <a:ext cx="11937046" cy="1162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ore-KR" sz="1600" dirty="0"/>
              <a:t>Variation in soil moisture at 100–200 cm depth in areas where forest still exists is greater than variation in soil moisture at 100–200 cm depth in areas with complete forest loss.</a:t>
            </a:r>
          </a:p>
          <a:p>
            <a:pPr marL="285750" indent="-285750">
              <a:lnSpc>
                <a:spcPct val="150000"/>
              </a:lnSpc>
              <a:buFont typeface="Arial" panose="020B0604020202020204" pitchFamily="34" charset="0"/>
              <a:buChar char="•"/>
            </a:pPr>
            <a:r>
              <a:rPr kumimoji="1" lang="en" altLang="ko-Kore-KR" sz="1600" dirty="0"/>
              <a:t>This shows that areas where forest loss is not complete contain more soil moisture than areas where forest loss is not complete.</a:t>
            </a:r>
          </a:p>
        </p:txBody>
      </p:sp>
      <p:sp>
        <p:nvSpPr>
          <p:cNvPr id="11" name="실행 단추: 사용자 지정[A] 10">
            <a:hlinkClick r:id="rId8" action="ppaction://hlinksldjump" highlightClick="1"/>
            <a:extLst>
              <a:ext uri="{FF2B5EF4-FFF2-40B4-BE49-F238E27FC236}">
                <a16:creationId xmlns:a16="http://schemas.microsoft.com/office/drawing/2014/main" id="{BB8AD517-BFC6-77DF-6299-387CD752670A}"/>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9" action="ppaction://hlinksldjump" highlightClick="1"/>
            <a:extLst>
              <a:ext uri="{FF2B5EF4-FFF2-40B4-BE49-F238E27FC236}">
                <a16:creationId xmlns:a16="http://schemas.microsoft.com/office/drawing/2014/main" id="{5E526993-A52D-C5D1-73DA-4F4B797D8931}"/>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10" action="ppaction://hlinksldjump" highlightClick="1"/>
            <a:extLst>
              <a:ext uri="{FF2B5EF4-FFF2-40B4-BE49-F238E27FC236}">
                <a16:creationId xmlns:a16="http://schemas.microsoft.com/office/drawing/2014/main" id="{C2462BF7-C01E-9924-5DFB-6F886FD79FDF}"/>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1" action="ppaction://hlinksldjump" highlightClick="1"/>
            <a:extLst>
              <a:ext uri="{FF2B5EF4-FFF2-40B4-BE49-F238E27FC236}">
                <a16:creationId xmlns:a16="http://schemas.microsoft.com/office/drawing/2014/main" id="{4814FA84-0A33-4573-B768-8D77EEE0AC54}"/>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2" action="ppaction://hlinksldjump" highlightClick="1"/>
            <a:extLst>
              <a:ext uri="{FF2B5EF4-FFF2-40B4-BE49-F238E27FC236}">
                <a16:creationId xmlns:a16="http://schemas.microsoft.com/office/drawing/2014/main" id="{D170DBB1-D398-CE98-2F5E-0CCD295A29D4}"/>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3" action="ppaction://hlinksldjump" highlightClick="1"/>
            <a:extLst>
              <a:ext uri="{FF2B5EF4-FFF2-40B4-BE49-F238E27FC236}">
                <a16:creationId xmlns:a16="http://schemas.microsoft.com/office/drawing/2014/main" id="{182FBC02-A6A1-6C1B-2156-C74B2F8553F6}"/>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4" action="ppaction://hlinksldjump" highlightClick="1"/>
            <a:extLst>
              <a:ext uri="{FF2B5EF4-FFF2-40B4-BE49-F238E27FC236}">
                <a16:creationId xmlns:a16="http://schemas.microsoft.com/office/drawing/2014/main" id="{68A3A01D-8E4A-EEB6-EB1B-C3B96E41A637}"/>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5" action="ppaction://hlinksldjump" highlightClick="1"/>
            <a:extLst>
              <a:ext uri="{FF2B5EF4-FFF2-40B4-BE49-F238E27FC236}">
                <a16:creationId xmlns:a16="http://schemas.microsoft.com/office/drawing/2014/main" id="{6F9A6A16-1DC8-B1A5-729B-75CBF123DB4E}"/>
              </a:ext>
            </a:extLst>
          </p:cNvPr>
          <p:cNvSpPr/>
          <p:nvPr/>
        </p:nvSpPr>
        <p:spPr>
          <a:xfrm>
            <a:off x="11048286"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4935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8"/>
            <a:ext cx="5765556" cy="209217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08064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049821" y="3337776"/>
            <a:ext cx="3806257" cy="1615779"/>
          </a:xfrm>
          <a:prstGeom prst="rect">
            <a:avLst/>
          </a:prstGeom>
        </p:spPr>
      </p:pic>
      <p:pic>
        <p:nvPicPr>
          <p:cNvPr id="26" name="그림 25" descr="차트이(가) 표시된 사진&#10;&#10;자동 생성된 설명">
            <a:extLst>
              <a:ext uri="{FF2B5EF4-FFF2-40B4-BE49-F238E27FC236}">
                <a16:creationId xmlns:a16="http://schemas.microsoft.com/office/drawing/2014/main" id="{F3F9C30B-735E-9F86-C264-61A77AB79C31}"/>
              </a:ext>
            </a:extLst>
          </p:cNvPr>
          <p:cNvPicPr>
            <a:picLocks noChangeAspect="1"/>
          </p:cNvPicPr>
          <p:nvPr/>
        </p:nvPicPr>
        <p:blipFill>
          <a:blip r:embed="rId7"/>
          <a:stretch>
            <a:fillRect/>
          </a:stretch>
        </p:blipFill>
        <p:spPr>
          <a:xfrm>
            <a:off x="7249281" y="3324904"/>
            <a:ext cx="3806261" cy="1615779"/>
          </a:xfrm>
          <a:prstGeom prst="rect">
            <a:avLst/>
          </a:prstGeom>
        </p:spPr>
      </p:pic>
      <p:sp>
        <p:nvSpPr>
          <p:cNvPr id="34" name="직사각형 33">
            <a:extLst>
              <a:ext uri="{FF2B5EF4-FFF2-40B4-BE49-F238E27FC236}">
                <a16:creationId xmlns:a16="http://schemas.microsoft.com/office/drawing/2014/main" id="{A47DA682-A4B4-CC92-6A12-AE758E242DA6}"/>
              </a:ext>
            </a:extLst>
          </p:cNvPr>
          <p:cNvSpPr/>
          <p:nvPr/>
        </p:nvSpPr>
        <p:spPr>
          <a:xfrm>
            <a:off x="120094" y="5159663"/>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058931"/>
            <a:ext cx="11937046" cy="1162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R" sz="1600" dirty="0"/>
              <a:t>In the time series change of soil moisture, large fluctuations in soil moisture occurred in 2003, 2006, 2009, 2012, and 2018.</a:t>
            </a:r>
          </a:p>
          <a:p>
            <a:pPr marL="285750" indent="-285750">
              <a:lnSpc>
                <a:spcPct val="150000"/>
              </a:lnSpc>
              <a:buFont typeface="Arial" panose="020B0604020202020204" pitchFamily="34" charset="0"/>
              <a:buChar char="•"/>
            </a:pPr>
            <a:r>
              <a:rPr kumimoji="1" lang="en" altLang="ko-Kore-KR" sz="1600" dirty="0"/>
              <a:t>In 2003, there was a significant decrease in soil moisture at depths of 100–200 cm in areas with complete forest loss, whereas a significant increase in soil moisture at depths of 100–200 cm in areas without total forest loss.</a:t>
            </a:r>
          </a:p>
        </p:txBody>
      </p:sp>
      <p:sp>
        <p:nvSpPr>
          <p:cNvPr id="11" name="실행 단추: 사용자 지정[A] 10">
            <a:hlinkClick r:id="rId8" action="ppaction://hlinksldjump" highlightClick="1"/>
            <a:extLst>
              <a:ext uri="{FF2B5EF4-FFF2-40B4-BE49-F238E27FC236}">
                <a16:creationId xmlns:a16="http://schemas.microsoft.com/office/drawing/2014/main" id="{83CE5003-5108-3515-CB17-3D3B555E319D}"/>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9" action="ppaction://hlinksldjump" highlightClick="1"/>
            <a:extLst>
              <a:ext uri="{FF2B5EF4-FFF2-40B4-BE49-F238E27FC236}">
                <a16:creationId xmlns:a16="http://schemas.microsoft.com/office/drawing/2014/main" id="{72080981-B5EF-5E75-CF8F-1376CA5D9363}"/>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10" action="ppaction://hlinksldjump" highlightClick="1"/>
            <a:extLst>
              <a:ext uri="{FF2B5EF4-FFF2-40B4-BE49-F238E27FC236}">
                <a16:creationId xmlns:a16="http://schemas.microsoft.com/office/drawing/2014/main" id="{AEEE6CA9-5917-9C75-DD46-08D53C95BA0B}"/>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1" action="ppaction://hlinksldjump" highlightClick="1"/>
            <a:extLst>
              <a:ext uri="{FF2B5EF4-FFF2-40B4-BE49-F238E27FC236}">
                <a16:creationId xmlns:a16="http://schemas.microsoft.com/office/drawing/2014/main" id="{3F969AE0-D84D-4E24-0B50-AA2625FA2F19}"/>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2" action="ppaction://hlinksldjump" highlightClick="1"/>
            <a:extLst>
              <a:ext uri="{FF2B5EF4-FFF2-40B4-BE49-F238E27FC236}">
                <a16:creationId xmlns:a16="http://schemas.microsoft.com/office/drawing/2014/main" id="{FEE676CA-F277-A574-DD0D-7A739C40F021}"/>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3" action="ppaction://hlinksldjump" highlightClick="1"/>
            <a:extLst>
              <a:ext uri="{FF2B5EF4-FFF2-40B4-BE49-F238E27FC236}">
                <a16:creationId xmlns:a16="http://schemas.microsoft.com/office/drawing/2014/main" id="{BB3F81BD-7190-395C-5D5A-A7F47F01E36C}"/>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4" action="ppaction://hlinksldjump" highlightClick="1"/>
            <a:extLst>
              <a:ext uri="{FF2B5EF4-FFF2-40B4-BE49-F238E27FC236}">
                <a16:creationId xmlns:a16="http://schemas.microsoft.com/office/drawing/2014/main" id="{8613B664-3DDB-1AB7-FBF5-A878AF7D6B52}"/>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5" action="ppaction://hlinksldjump" highlightClick="1"/>
            <a:extLst>
              <a:ext uri="{FF2B5EF4-FFF2-40B4-BE49-F238E27FC236}">
                <a16:creationId xmlns:a16="http://schemas.microsoft.com/office/drawing/2014/main" id="{B85CD5E1-04D6-8174-05D7-BB8C87CC3BF0}"/>
              </a:ext>
            </a:extLst>
          </p:cNvPr>
          <p:cNvSpPr/>
          <p:nvPr/>
        </p:nvSpPr>
        <p:spPr>
          <a:xfrm>
            <a:off x="11048286"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4492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8"/>
            <a:ext cx="5765556" cy="209217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08064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chemeClr val="accent1">
                    <a:lumMod val="75000"/>
                  </a:schemeClr>
                </a:solidFill>
              </a:rPr>
              <a:t>moisture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049821" y="3337776"/>
            <a:ext cx="3806257" cy="1615779"/>
          </a:xfrm>
          <a:prstGeom prst="rect">
            <a:avLst/>
          </a:prstGeom>
        </p:spPr>
      </p:pic>
      <p:pic>
        <p:nvPicPr>
          <p:cNvPr id="26" name="그림 25" descr="차트이(가) 표시된 사진&#10;&#10;자동 생성된 설명">
            <a:extLst>
              <a:ext uri="{FF2B5EF4-FFF2-40B4-BE49-F238E27FC236}">
                <a16:creationId xmlns:a16="http://schemas.microsoft.com/office/drawing/2014/main" id="{F3F9C30B-735E-9F86-C264-61A77AB79C31}"/>
              </a:ext>
            </a:extLst>
          </p:cNvPr>
          <p:cNvPicPr>
            <a:picLocks noChangeAspect="1"/>
          </p:cNvPicPr>
          <p:nvPr/>
        </p:nvPicPr>
        <p:blipFill>
          <a:blip r:embed="rId7"/>
          <a:stretch>
            <a:fillRect/>
          </a:stretch>
        </p:blipFill>
        <p:spPr>
          <a:xfrm>
            <a:off x="7249281" y="3324904"/>
            <a:ext cx="3806261" cy="1615779"/>
          </a:xfrm>
          <a:prstGeom prst="rect">
            <a:avLst/>
          </a:prstGeom>
        </p:spPr>
      </p:pic>
      <p:sp>
        <p:nvSpPr>
          <p:cNvPr id="34" name="직사각형 33">
            <a:extLst>
              <a:ext uri="{FF2B5EF4-FFF2-40B4-BE49-F238E27FC236}">
                <a16:creationId xmlns:a16="http://schemas.microsoft.com/office/drawing/2014/main" id="{A47DA682-A4B4-CC92-6A12-AE758E242DA6}"/>
              </a:ext>
            </a:extLst>
          </p:cNvPr>
          <p:cNvSpPr/>
          <p:nvPr/>
        </p:nvSpPr>
        <p:spPr>
          <a:xfrm>
            <a:off x="120094" y="5159663"/>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058931"/>
            <a:ext cx="11937046" cy="1162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R" sz="1600" dirty="0"/>
              <a:t>The forest density in 2003 was high and had a lot of permafrost. In 2003, the permafrost in areas where the forest still remains has thawed, but has moved into deeper soils at 100-200 cm. However, in areas where forests were completely lost, permafrost was completely lost as even soil moisture was lost at a depth of 100-200 cm.</a:t>
            </a:r>
            <a:r>
              <a:rPr kumimoji="1" lang="ko-KR" altLang="en-US" sz="1600" dirty="0"/>
              <a:t> </a:t>
            </a:r>
            <a:endParaRPr kumimoji="1" lang="en" altLang="ko-Kore-KR" sz="1600" dirty="0"/>
          </a:p>
        </p:txBody>
      </p:sp>
      <p:sp>
        <p:nvSpPr>
          <p:cNvPr id="11" name="실행 단추: 사용자 지정[A] 10">
            <a:hlinkClick r:id="rId8" action="ppaction://hlinksldjump" highlightClick="1"/>
            <a:extLst>
              <a:ext uri="{FF2B5EF4-FFF2-40B4-BE49-F238E27FC236}">
                <a16:creationId xmlns:a16="http://schemas.microsoft.com/office/drawing/2014/main" id="{A854B40A-FC5C-601F-D0A3-F006E4319BE2}"/>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9" action="ppaction://hlinksldjump" highlightClick="1"/>
            <a:extLst>
              <a:ext uri="{FF2B5EF4-FFF2-40B4-BE49-F238E27FC236}">
                <a16:creationId xmlns:a16="http://schemas.microsoft.com/office/drawing/2014/main" id="{5BE58C38-7400-BE44-A6FD-39D1EC878417}"/>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10" action="ppaction://hlinksldjump" highlightClick="1"/>
            <a:extLst>
              <a:ext uri="{FF2B5EF4-FFF2-40B4-BE49-F238E27FC236}">
                <a16:creationId xmlns:a16="http://schemas.microsoft.com/office/drawing/2014/main" id="{ACC4ACE1-DFB1-4E19-CD93-849FA238943A}"/>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1" action="ppaction://hlinksldjump" highlightClick="1"/>
            <a:extLst>
              <a:ext uri="{FF2B5EF4-FFF2-40B4-BE49-F238E27FC236}">
                <a16:creationId xmlns:a16="http://schemas.microsoft.com/office/drawing/2014/main" id="{31F64F34-975B-4972-77DD-74D0D9386F7A}"/>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2" action="ppaction://hlinksldjump" highlightClick="1"/>
            <a:extLst>
              <a:ext uri="{FF2B5EF4-FFF2-40B4-BE49-F238E27FC236}">
                <a16:creationId xmlns:a16="http://schemas.microsoft.com/office/drawing/2014/main" id="{F828E9C7-D2BC-DE0B-F77D-6F9E079E5DD2}"/>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3" action="ppaction://hlinksldjump" highlightClick="1"/>
            <a:extLst>
              <a:ext uri="{FF2B5EF4-FFF2-40B4-BE49-F238E27FC236}">
                <a16:creationId xmlns:a16="http://schemas.microsoft.com/office/drawing/2014/main" id="{FBF05C19-991B-CC9D-F322-ED0886396D7E}"/>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4" action="ppaction://hlinksldjump" highlightClick="1"/>
            <a:extLst>
              <a:ext uri="{FF2B5EF4-FFF2-40B4-BE49-F238E27FC236}">
                <a16:creationId xmlns:a16="http://schemas.microsoft.com/office/drawing/2014/main" id="{32FE2BAA-5C88-9C94-88E0-C3FA2D60A834}"/>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5" action="ppaction://hlinksldjump" highlightClick="1"/>
            <a:extLst>
              <a:ext uri="{FF2B5EF4-FFF2-40B4-BE49-F238E27FC236}">
                <a16:creationId xmlns:a16="http://schemas.microsoft.com/office/drawing/2014/main" id="{D75628F1-9DC6-1E9E-5404-D433746E1200}"/>
              </a:ext>
            </a:extLst>
          </p:cNvPr>
          <p:cNvSpPr/>
          <p:nvPr/>
        </p:nvSpPr>
        <p:spPr>
          <a:xfrm>
            <a:off x="11048286"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1920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5765556" cy="2186633"/>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rgbClr val="C00000"/>
                </a:solidFill>
              </a:rPr>
              <a:t>temperature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186634"/>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rgbClr val="C00000"/>
                </a:solidFill>
              </a:rPr>
              <a:t>temperature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32" name="실행 단추: 사용자 지정[A] 31">
            <a:hlinkClick r:id="rId6" action="ppaction://hlinksldjump" highlightClick="1"/>
            <a:extLst>
              <a:ext uri="{FF2B5EF4-FFF2-40B4-BE49-F238E27FC236}">
                <a16:creationId xmlns:a16="http://schemas.microsoft.com/office/drawing/2014/main" id="{97273D72-57FD-A4DD-10CC-FC7B869BD411}"/>
              </a:ext>
            </a:extLst>
          </p:cNvPr>
          <p:cNvSpPr/>
          <p:nvPr/>
        </p:nvSpPr>
        <p:spPr>
          <a:xfrm>
            <a:off x="11162590"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4" name="직사각형 33">
            <a:extLst>
              <a:ext uri="{FF2B5EF4-FFF2-40B4-BE49-F238E27FC236}">
                <a16:creationId xmlns:a16="http://schemas.microsoft.com/office/drawing/2014/main" id="{A47DA682-A4B4-CC92-6A12-AE758E242DA6}"/>
              </a:ext>
            </a:extLst>
          </p:cNvPr>
          <p:cNvSpPr/>
          <p:nvPr/>
        </p:nvSpPr>
        <p:spPr>
          <a:xfrm>
            <a:off x="120094" y="5202195"/>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20094" y="5335516"/>
            <a:ext cx="11951810" cy="79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ore-KR" sz="1600" dirty="0"/>
              <a:t>Soil temperature at a depth of 10-40 cm responds most sensitively to the effects of fire. </a:t>
            </a:r>
          </a:p>
          <a:p>
            <a:pPr marL="285750" indent="-285750">
              <a:lnSpc>
                <a:spcPct val="150000"/>
              </a:lnSpc>
              <a:buFont typeface="Arial" panose="020B0604020202020204" pitchFamily="34" charset="0"/>
              <a:buChar char="•"/>
            </a:pPr>
            <a:r>
              <a:rPr kumimoji="1" lang="en" altLang="ko-Kore-KR" sz="1600" dirty="0"/>
              <a:t>This soil layer has a shallow depth permafrost layer when the forest density is high and the soil temperature is low.</a:t>
            </a:r>
            <a:endParaRPr kumimoji="1" lang="ko-Kore-KR" altLang="en-US" sz="1600" dirty="0"/>
          </a:p>
        </p:txBody>
      </p:sp>
      <p:pic>
        <p:nvPicPr>
          <p:cNvPr id="11" name="그림 10" descr="차트이(가) 표시된 사진&#10;&#10;자동 생성된 설명">
            <a:extLst>
              <a:ext uri="{FF2B5EF4-FFF2-40B4-BE49-F238E27FC236}">
                <a16:creationId xmlns:a16="http://schemas.microsoft.com/office/drawing/2014/main" id="{47DB18C7-EC02-9079-32C5-C834A2F7EC45}"/>
              </a:ext>
            </a:extLst>
          </p:cNvPr>
          <p:cNvPicPr>
            <a:picLocks noChangeAspect="1"/>
          </p:cNvPicPr>
          <p:nvPr/>
        </p:nvPicPr>
        <p:blipFill>
          <a:blip r:embed="rId7"/>
          <a:stretch>
            <a:fillRect/>
          </a:stretch>
        </p:blipFill>
        <p:spPr>
          <a:xfrm>
            <a:off x="1099742" y="3377287"/>
            <a:ext cx="3806262" cy="1615781"/>
          </a:xfrm>
          <a:prstGeom prst="rect">
            <a:avLst/>
          </a:prstGeom>
        </p:spPr>
      </p:pic>
      <p:sp>
        <p:nvSpPr>
          <p:cNvPr id="31" name="실행 단추: 사용자 지정[A] 30">
            <a:hlinkClick r:id="rId8" action="ppaction://hlinksldjump" highlightClick="1"/>
            <a:extLst>
              <a:ext uri="{FF2B5EF4-FFF2-40B4-BE49-F238E27FC236}">
                <a16:creationId xmlns:a16="http://schemas.microsoft.com/office/drawing/2014/main" id="{F10D3299-2DCF-95AF-E322-B7FA89D6B997}"/>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pic>
        <p:nvPicPr>
          <p:cNvPr id="12" name="그림 11" descr="차트이(가) 표시된 사진&#10;&#10;자동 생성된 설명">
            <a:extLst>
              <a:ext uri="{FF2B5EF4-FFF2-40B4-BE49-F238E27FC236}">
                <a16:creationId xmlns:a16="http://schemas.microsoft.com/office/drawing/2014/main" id="{975C6A0C-4C75-0849-2D0E-82723AA5E991}"/>
              </a:ext>
            </a:extLst>
          </p:cNvPr>
          <p:cNvPicPr>
            <a:picLocks noChangeAspect="1"/>
          </p:cNvPicPr>
          <p:nvPr/>
        </p:nvPicPr>
        <p:blipFill>
          <a:blip r:embed="rId9"/>
          <a:stretch>
            <a:fillRect/>
          </a:stretch>
        </p:blipFill>
        <p:spPr>
          <a:xfrm>
            <a:off x="7285995" y="3377287"/>
            <a:ext cx="3806264" cy="1615781"/>
          </a:xfrm>
          <a:prstGeom prst="rect">
            <a:avLst/>
          </a:prstGeom>
        </p:spPr>
      </p:pic>
      <p:sp>
        <p:nvSpPr>
          <p:cNvPr id="13" name="실행 단추: 사용자 지정[A] 12">
            <a:hlinkClick r:id="rId10" action="ppaction://hlinksldjump" highlightClick="1"/>
            <a:extLst>
              <a:ext uri="{FF2B5EF4-FFF2-40B4-BE49-F238E27FC236}">
                <a16:creationId xmlns:a16="http://schemas.microsoft.com/office/drawing/2014/main" id="{36BEE528-2B0D-C251-88C8-C2A95FF97285}"/>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1" action="ppaction://hlinksldjump" highlightClick="1"/>
            <a:extLst>
              <a:ext uri="{FF2B5EF4-FFF2-40B4-BE49-F238E27FC236}">
                <a16:creationId xmlns:a16="http://schemas.microsoft.com/office/drawing/2014/main" id="{067A2CEC-A03A-9D2B-44F9-6B970F8674FC}"/>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2" action="ppaction://hlinksldjump" highlightClick="1"/>
            <a:extLst>
              <a:ext uri="{FF2B5EF4-FFF2-40B4-BE49-F238E27FC236}">
                <a16:creationId xmlns:a16="http://schemas.microsoft.com/office/drawing/2014/main" id="{E45BA677-99D3-7E18-0270-5F2117A79A3D}"/>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3" action="ppaction://hlinksldjump" highlightClick="1"/>
            <a:extLst>
              <a:ext uri="{FF2B5EF4-FFF2-40B4-BE49-F238E27FC236}">
                <a16:creationId xmlns:a16="http://schemas.microsoft.com/office/drawing/2014/main" id="{B60F7D9A-8EEE-F35D-0A45-DF6F21C7D6EA}"/>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4" action="ppaction://hlinksldjump" highlightClick="1"/>
            <a:extLst>
              <a:ext uri="{FF2B5EF4-FFF2-40B4-BE49-F238E27FC236}">
                <a16:creationId xmlns:a16="http://schemas.microsoft.com/office/drawing/2014/main" id="{D48BC39A-2E45-EF2F-6B4B-60BB40AD2BBF}"/>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5" action="ppaction://hlinksldjump" highlightClick="1"/>
            <a:extLst>
              <a:ext uri="{FF2B5EF4-FFF2-40B4-BE49-F238E27FC236}">
                <a16:creationId xmlns:a16="http://schemas.microsoft.com/office/drawing/2014/main" id="{85AD3D2B-E9EE-7239-B65F-CC48931886BE}"/>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7781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5765556" cy="2186633"/>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6887" y="285747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rgbClr val="C00000"/>
                </a:solidFill>
              </a:rPr>
              <a:t>temperature</a:t>
            </a:r>
            <a:r>
              <a:rPr kumimoji="1" lang="en-US" altLang="ko-Kore-KR" b="1" dirty="0"/>
              <a:t> change trend of </a:t>
            </a:r>
            <a:r>
              <a:rPr kumimoji="1" lang="en-US" altLang="ko-Kore-KR" b="1" dirty="0">
                <a:solidFill>
                  <a:srgbClr val="C00000"/>
                </a:solidFill>
              </a:rPr>
              <a:t>type 1</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186634"/>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55705"/>
            <a:ext cx="5692126"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Soil </a:t>
            </a:r>
            <a:r>
              <a:rPr kumimoji="1" lang="en-US" altLang="ko-Kore-KR" b="1" dirty="0">
                <a:solidFill>
                  <a:srgbClr val="C00000"/>
                </a:solidFill>
              </a:rPr>
              <a:t>temperature</a:t>
            </a:r>
            <a:r>
              <a:rPr kumimoji="1" lang="en-US" altLang="ko-Kore-KR" b="1" dirty="0"/>
              <a:t> change trend of </a:t>
            </a:r>
            <a:r>
              <a:rPr kumimoji="1" lang="en-US" altLang="ko-Kore-KR" b="1" dirty="0">
                <a:solidFill>
                  <a:srgbClr val="C00000"/>
                </a:solidFill>
              </a:rPr>
              <a:t>type 2</a:t>
            </a:r>
            <a:r>
              <a:rPr kumimoji="1" lang="en-US" altLang="ko-Kore-KR" b="1" dirty="0"/>
              <a:t>  </a:t>
            </a:r>
            <a:r>
              <a:rPr lang="en-US" altLang="ko-KR" sz="1600" dirty="0"/>
              <a:t>(</a:t>
            </a:r>
            <a:r>
              <a:rPr lang="en-US" altLang="ko-KR" sz="1400" dirty="0"/>
              <a:t>2000-2020</a:t>
            </a:r>
            <a:r>
              <a:rPr lang="en-US" altLang="ko-KR" sz="1600" dirty="0"/>
              <a:t>)</a:t>
            </a:r>
            <a:endParaRPr lang="en" altLang="ko-Kore-KR" i="0" dirty="0">
              <a:effectLst/>
            </a:endParaRPr>
          </a:p>
        </p:txBody>
      </p:sp>
      <p:sp>
        <p:nvSpPr>
          <p:cNvPr id="34" name="직사각형 33">
            <a:extLst>
              <a:ext uri="{FF2B5EF4-FFF2-40B4-BE49-F238E27FC236}">
                <a16:creationId xmlns:a16="http://schemas.microsoft.com/office/drawing/2014/main" id="{A47DA682-A4B4-CC92-6A12-AE758E242DA6}"/>
              </a:ext>
            </a:extLst>
          </p:cNvPr>
          <p:cNvSpPr/>
          <p:nvPr/>
        </p:nvSpPr>
        <p:spPr>
          <a:xfrm>
            <a:off x="120094" y="5202195"/>
            <a:ext cx="11951810" cy="1061446"/>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37019" y="5335516"/>
            <a:ext cx="11951810" cy="79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 altLang="ko-Kore-KR" sz="1600" dirty="0"/>
              <a:t>Soil moisture trend analysis showed large changes in 2003, 2006, 2009, 2012, and 2018, and soil temperature trend analysis also showed a tendency for soil temperature to increase significantly during the same period.</a:t>
            </a:r>
            <a:endParaRPr kumimoji="1" lang="ko-Kore-KR" altLang="en-US" sz="1600" dirty="0"/>
          </a:p>
        </p:txBody>
      </p:sp>
      <p:pic>
        <p:nvPicPr>
          <p:cNvPr id="11" name="그림 10" descr="차트이(가) 표시된 사진&#10;&#10;자동 생성된 설명">
            <a:extLst>
              <a:ext uri="{FF2B5EF4-FFF2-40B4-BE49-F238E27FC236}">
                <a16:creationId xmlns:a16="http://schemas.microsoft.com/office/drawing/2014/main" id="{47DB18C7-EC02-9079-32C5-C834A2F7EC45}"/>
              </a:ext>
            </a:extLst>
          </p:cNvPr>
          <p:cNvPicPr>
            <a:picLocks noChangeAspect="1"/>
          </p:cNvPicPr>
          <p:nvPr/>
        </p:nvPicPr>
        <p:blipFill>
          <a:blip r:embed="rId6"/>
          <a:stretch>
            <a:fillRect/>
          </a:stretch>
        </p:blipFill>
        <p:spPr>
          <a:xfrm>
            <a:off x="1099742" y="3377287"/>
            <a:ext cx="3806262" cy="1615781"/>
          </a:xfrm>
          <a:prstGeom prst="rect">
            <a:avLst/>
          </a:prstGeom>
        </p:spPr>
      </p:pic>
      <p:pic>
        <p:nvPicPr>
          <p:cNvPr id="12" name="그림 11" descr="차트이(가) 표시된 사진&#10;&#10;자동 생성된 설명">
            <a:extLst>
              <a:ext uri="{FF2B5EF4-FFF2-40B4-BE49-F238E27FC236}">
                <a16:creationId xmlns:a16="http://schemas.microsoft.com/office/drawing/2014/main" id="{975C6A0C-4C75-0849-2D0E-82723AA5E991}"/>
              </a:ext>
            </a:extLst>
          </p:cNvPr>
          <p:cNvPicPr>
            <a:picLocks noChangeAspect="1"/>
          </p:cNvPicPr>
          <p:nvPr/>
        </p:nvPicPr>
        <p:blipFill>
          <a:blip r:embed="rId7"/>
          <a:stretch>
            <a:fillRect/>
          </a:stretch>
        </p:blipFill>
        <p:spPr>
          <a:xfrm>
            <a:off x="7285995" y="3377287"/>
            <a:ext cx="3806264" cy="1615781"/>
          </a:xfrm>
          <a:prstGeom prst="rect">
            <a:avLst/>
          </a:prstGeom>
        </p:spPr>
      </p:pic>
      <p:sp>
        <p:nvSpPr>
          <p:cNvPr id="13" name="실행 단추: 사용자 지정[A] 12">
            <a:hlinkClick r:id="rId8" action="ppaction://hlinksldjump" highlightClick="1"/>
            <a:extLst>
              <a:ext uri="{FF2B5EF4-FFF2-40B4-BE49-F238E27FC236}">
                <a16:creationId xmlns:a16="http://schemas.microsoft.com/office/drawing/2014/main" id="{2C8CE162-6A68-D4A6-D220-10AA5F1108E3}"/>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4" name="실행 단추: 사용자 지정[A] 13">
            <a:hlinkClick r:id="rId9" action="ppaction://hlinksldjump" highlightClick="1"/>
            <a:extLst>
              <a:ext uri="{FF2B5EF4-FFF2-40B4-BE49-F238E27FC236}">
                <a16:creationId xmlns:a16="http://schemas.microsoft.com/office/drawing/2014/main" id="{1510970E-5C9C-5B80-388B-9AD78A07C9B9}"/>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0" action="ppaction://hlinksldjump" highlightClick="1"/>
            <a:extLst>
              <a:ext uri="{FF2B5EF4-FFF2-40B4-BE49-F238E27FC236}">
                <a16:creationId xmlns:a16="http://schemas.microsoft.com/office/drawing/2014/main" id="{DF8F3F73-E749-A361-622E-0518E3EDE002}"/>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1" action="ppaction://hlinksldjump" highlightClick="1"/>
            <a:extLst>
              <a:ext uri="{FF2B5EF4-FFF2-40B4-BE49-F238E27FC236}">
                <a16:creationId xmlns:a16="http://schemas.microsoft.com/office/drawing/2014/main" id="{BB7C2EF5-CB9E-D5AB-93DA-E3710622C632}"/>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2" action="ppaction://hlinksldjump" highlightClick="1"/>
            <a:extLst>
              <a:ext uri="{FF2B5EF4-FFF2-40B4-BE49-F238E27FC236}">
                <a16:creationId xmlns:a16="http://schemas.microsoft.com/office/drawing/2014/main" id="{DD81E0B7-E550-0C08-38CD-94236614A3FA}"/>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3" action="ppaction://hlinksldjump" highlightClick="1"/>
            <a:extLst>
              <a:ext uri="{FF2B5EF4-FFF2-40B4-BE49-F238E27FC236}">
                <a16:creationId xmlns:a16="http://schemas.microsoft.com/office/drawing/2014/main" id="{A25A801C-E810-496D-55DE-1F7835BEFC80}"/>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4" action="ppaction://hlinksldjump" highlightClick="1"/>
            <a:extLst>
              <a:ext uri="{FF2B5EF4-FFF2-40B4-BE49-F238E27FC236}">
                <a16:creationId xmlns:a16="http://schemas.microsoft.com/office/drawing/2014/main" id="{C9EB3A09-D9CE-0111-3C3D-1E3E71CA4F43}"/>
              </a:ext>
            </a:extLst>
          </p:cNvPr>
          <p:cNvSpPr/>
          <p:nvPr/>
        </p:nvSpPr>
        <p:spPr>
          <a:xfrm>
            <a:off x="11162590" y="4418268"/>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5" action="ppaction://hlinksldjump" highlightClick="1"/>
            <a:extLst>
              <a:ext uri="{FF2B5EF4-FFF2-40B4-BE49-F238E27FC236}">
                <a16:creationId xmlns:a16="http://schemas.microsoft.com/office/drawing/2014/main" id="{A0E688D4-5DB2-FD84-97D3-B5CDB581BCFC}"/>
              </a:ext>
            </a:extLst>
          </p:cNvPr>
          <p:cNvSpPr/>
          <p:nvPr/>
        </p:nvSpPr>
        <p:spPr>
          <a:xfrm>
            <a:off x="4856078" y="4418269"/>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67303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6"/>
            <a:ext cx="5765556" cy="257126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20094" y="2846370"/>
            <a:ext cx="5692126" cy="615553"/>
          </a:xfrm>
          <a:prstGeom prst="rect">
            <a:avLst/>
          </a:prstGeom>
          <a:noFill/>
        </p:spPr>
        <p:txBody>
          <a:bodyPr wrap="square" rtlCol="0" anchor="ctr">
            <a:spAutoFit/>
          </a:bodyPr>
          <a:lstStyle/>
          <a:p>
            <a:pPr marL="285750" indent="-285750">
              <a:buFont typeface="Wingdings" pitchFamily="2" charset="2"/>
              <a:buChar char="§"/>
            </a:pPr>
            <a:r>
              <a:rPr kumimoji="1" lang="en-US" altLang="ko-Kore-KR" b="1" dirty="0"/>
              <a:t>Soil </a:t>
            </a:r>
            <a:r>
              <a:rPr kumimoji="1" lang="en-US" altLang="ko-Kore-KR" b="1" dirty="0">
                <a:solidFill>
                  <a:schemeClr val="accent2">
                    <a:lumMod val="50000"/>
                  </a:schemeClr>
                </a:solidFill>
              </a:rPr>
              <a:t>texture class distribution range</a:t>
            </a:r>
            <a:r>
              <a:rPr kumimoji="1" lang="en-US" altLang="ko-Kore-KR" b="1" dirty="0">
                <a:solidFill>
                  <a:srgbClr val="C00000"/>
                </a:solidFill>
              </a:rPr>
              <a:t> </a:t>
            </a:r>
            <a:r>
              <a:rPr kumimoji="1" lang="en-US" altLang="ko-Kore-KR" b="1" dirty="0"/>
              <a:t>of </a:t>
            </a:r>
            <a:r>
              <a:rPr kumimoji="1" lang="en-US" altLang="ko-Kore-KR" b="1" dirty="0">
                <a:solidFill>
                  <a:srgbClr val="C00000"/>
                </a:solidFill>
              </a:rPr>
              <a:t>type 1</a:t>
            </a:r>
            <a:r>
              <a:rPr kumimoji="1" lang="en-US" altLang="ko-Kore-KR" b="1" dirty="0"/>
              <a:t> </a:t>
            </a:r>
            <a:br>
              <a:rPr kumimoji="1" lang="en-US" altLang="ko-Kore-KR" b="1" dirty="0"/>
            </a:br>
            <a:r>
              <a:rPr lang="en-US" altLang="ko-KR" sz="1600" dirty="0"/>
              <a:t>(</a:t>
            </a:r>
            <a:r>
              <a:rPr lang="en-US" altLang="ko-KR" sz="1400" dirty="0"/>
              <a:t>2003, 2006, 2009, 2012, 2018</a:t>
            </a:r>
            <a:r>
              <a:rPr lang="en-US" altLang="ko-KR" sz="1600" dirty="0"/>
              <a:t>)</a:t>
            </a:r>
            <a:endParaRPr lang="en" altLang="ko-Kore-KR" i="0" dirty="0">
              <a:effectLst/>
            </a:endParaRPr>
          </a:p>
        </p:txBody>
      </p:sp>
      <p:sp>
        <p:nvSpPr>
          <p:cNvPr id="20" name="직사각형 19">
            <a:extLst>
              <a:ext uri="{FF2B5EF4-FFF2-40B4-BE49-F238E27FC236}">
                <a16:creationId xmlns:a16="http://schemas.microsoft.com/office/drawing/2014/main" id="{7884CB52-225E-4A9F-E342-B0C7233602EA}"/>
              </a:ext>
            </a:extLst>
          </p:cNvPr>
          <p:cNvSpPr/>
          <p:nvPr/>
        </p:nvSpPr>
        <p:spPr>
          <a:xfrm>
            <a:off x="6306349" y="2860034"/>
            <a:ext cx="5765556" cy="2571269"/>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06349" y="2865226"/>
            <a:ext cx="5692126" cy="615553"/>
          </a:xfrm>
          <a:prstGeom prst="rect">
            <a:avLst/>
          </a:prstGeom>
          <a:noFill/>
        </p:spPr>
        <p:txBody>
          <a:bodyPr wrap="square" rtlCol="0" anchor="ctr">
            <a:spAutoFit/>
          </a:bodyPr>
          <a:lstStyle/>
          <a:p>
            <a:pPr marL="285750" indent="-285750">
              <a:buFont typeface="Wingdings" pitchFamily="2" charset="2"/>
              <a:buChar char="§"/>
            </a:pPr>
            <a:r>
              <a:rPr kumimoji="1" lang="en-US" altLang="ko-Kore-KR" b="1" dirty="0"/>
              <a:t>Soil </a:t>
            </a:r>
            <a:r>
              <a:rPr kumimoji="1" lang="en-US" altLang="ko-Kore-KR" b="1" dirty="0">
                <a:solidFill>
                  <a:schemeClr val="accent2">
                    <a:lumMod val="50000"/>
                  </a:schemeClr>
                </a:solidFill>
              </a:rPr>
              <a:t>texture class distribution range </a:t>
            </a:r>
            <a:r>
              <a:rPr kumimoji="1" lang="en-US" altLang="ko-Kore-KR" b="1" dirty="0"/>
              <a:t>of </a:t>
            </a:r>
            <a:r>
              <a:rPr kumimoji="1" lang="en-US" altLang="ko-Kore-KR" b="1" dirty="0">
                <a:solidFill>
                  <a:srgbClr val="C00000"/>
                </a:solidFill>
              </a:rPr>
              <a:t>type 2</a:t>
            </a:r>
            <a:r>
              <a:rPr kumimoji="1" lang="en-US" altLang="ko-Kore-KR" b="1" dirty="0"/>
              <a:t>  </a:t>
            </a:r>
            <a:br>
              <a:rPr kumimoji="1" lang="en-US" altLang="ko-Kore-KR" b="1" dirty="0"/>
            </a:br>
            <a:r>
              <a:rPr lang="en-US" altLang="ko-KR" sz="1600" dirty="0"/>
              <a:t>(</a:t>
            </a:r>
            <a:r>
              <a:rPr lang="en-US" altLang="ko-KR" sz="1400" dirty="0"/>
              <a:t>2003, 2006, 2009, 2012, 2018</a:t>
            </a:r>
            <a:r>
              <a:rPr lang="en-US" altLang="ko-KR" sz="1600" dirty="0"/>
              <a:t>)</a:t>
            </a:r>
            <a:endParaRPr lang="en" altLang="ko-Kore-KR" i="0" dirty="0">
              <a:effectLst/>
            </a:endParaRPr>
          </a:p>
        </p:txBody>
      </p:sp>
      <p:sp>
        <p:nvSpPr>
          <p:cNvPr id="34" name="직사각형 33">
            <a:extLst>
              <a:ext uri="{FF2B5EF4-FFF2-40B4-BE49-F238E27FC236}">
                <a16:creationId xmlns:a16="http://schemas.microsoft.com/office/drawing/2014/main" id="{A47DA682-A4B4-CC92-6A12-AE758E242DA6}"/>
              </a:ext>
            </a:extLst>
          </p:cNvPr>
          <p:cNvSpPr/>
          <p:nvPr/>
        </p:nvSpPr>
        <p:spPr>
          <a:xfrm>
            <a:off x="120094" y="5467474"/>
            <a:ext cx="11951810" cy="79616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TextBox 23">
            <a:extLst>
              <a:ext uri="{FF2B5EF4-FFF2-40B4-BE49-F238E27FC236}">
                <a16:creationId xmlns:a16="http://schemas.microsoft.com/office/drawing/2014/main" id="{D5B246F4-E761-1ED8-B898-3353AB145986}"/>
              </a:ext>
            </a:extLst>
          </p:cNvPr>
          <p:cNvSpPr txBox="1"/>
          <p:nvPr/>
        </p:nvSpPr>
        <p:spPr>
          <a:xfrm>
            <a:off x="149626" y="5460510"/>
            <a:ext cx="11951810" cy="830997"/>
          </a:xfrm>
          <a:prstGeom prst="rect">
            <a:avLst/>
          </a:prstGeom>
          <a:noFill/>
        </p:spPr>
        <p:txBody>
          <a:bodyPr wrap="square" rtlCol="0">
            <a:spAutoFit/>
          </a:bodyPr>
          <a:lstStyle/>
          <a:p>
            <a:pPr marL="285750" indent="-285750">
              <a:buFont typeface="Arial" panose="020B0604020202020204" pitchFamily="34" charset="0"/>
              <a:buChar char="•"/>
            </a:pPr>
            <a:r>
              <a:rPr kumimoji="1" lang="en" altLang="ko-Kore-KR" sz="1600" dirty="0"/>
              <a:t>Soil textures were analyzed in areas with and without forest loss in 2003, 2006, 2009, and 2009, when changes in soil moisture and soil temperature were significant.</a:t>
            </a:r>
          </a:p>
          <a:p>
            <a:pPr marL="285750" indent="-285750">
              <a:buFont typeface="Arial" panose="020B0604020202020204" pitchFamily="34" charset="0"/>
              <a:buChar char="•"/>
            </a:pPr>
            <a:r>
              <a:rPr kumimoji="1" lang="en-US" altLang="ko-Kore-KR" sz="1600" dirty="0"/>
              <a:t>The analysis results show different trends in the distribution of soil texture classes in forest loss and non-loss areas.</a:t>
            </a:r>
          </a:p>
        </p:txBody>
      </p:sp>
      <p:pic>
        <p:nvPicPr>
          <p:cNvPr id="14" name="그림 13" descr="차트이(가) 표시된 사진&#10;&#10;자동 생성된 설명">
            <a:extLst>
              <a:ext uri="{FF2B5EF4-FFF2-40B4-BE49-F238E27FC236}">
                <a16:creationId xmlns:a16="http://schemas.microsoft.com/office/drawing/2014/main" id="{623EDAB0-4C1E-A2F8-5D66-B22C2C980254}"/>
              </a:ext>
            </a:extLst>
          </p:cNvPr>
          <p:cNvPicPr>
            <a:picLocks noChangeAspect="1"/>
          </p:cNvPicPr>
          <p:nvPr/>
        </p:nvPicPr>
        <p:blipFill>
          <a:blip r:embed="rId6"/>
          <a:stretch>
            <a:fillRect/>
          </a:stretch>
        </p:blipFill>
        <p:spPr>
          <a:xfrm>
            <a:off x="667288" y="3498094"/>
            <a:ext cx="4571323" cy="1865350"/>
          </a:xfrm>
          <a:prstGeom prst="rect">
            <a:avLst/>
          </a:prstGeom>
        </p:spPr>
      </p:pic>
      <p:sp>
        <p:nvSpPr>
          <p:cNvPr id="31" name="실행 단추: 사용자 지정[A] 30">
            <a:hlinkClick r:id="rId7" action="ppaction://hlinksldjump" highlightClick="1"/>
            <a:extLst>
              <a:ext uri="{FF2B5EF4-FFF2-40B4-BE49-F238E27FC236}">
                <a16:creationId xmlns:a16="http://schemas.microsoft.com/office/drawing/2014/main" id="{F10D3299-2DCF-95AF-E322-B7FA89D6B997}"/>
              </a:ext>
            </a:extLst>
          </p:cNvPr>
          <p:cNvSpPr/>
          <p:nvPr/>
        </p:nvSpPr>
        <p:spPr>
          <a:xfrm>
            <a:off x="4855351" y="5051857"/>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pic>
        <p:nvPicPr>
          <p:cNvPr id="22" name="그림 21" descr="차트이(가) 표시된 사진&#10;&#10;자동 생성된 설명">
            <a:extLst>
              <a:ext uri="{FF2B5EF4-FFF2-40B4-BE49-F238E27FC236}">
                <a16:creationId xmlns:a16="http://schemas.microsoft.com/office/drawing/2014/main" id="{B0170AD9-711C-4BF2-35A0-FA281FC66DAD}"/>
              </a:ext>
            </a:extLst>
          </p:cNvPr>
          <p:cNvPicPr>
            <a:picLocks noChangeAspect="1"/>
          </p:cNvPicPr>
          <p:nvPr/>
        </p:nvPicPr>
        <p:blipFill>
          <a:blip r:embed="rId8"/>
          <a:stretch>
            <a:fillRect/>
          </a:stretch>
        </p:blipFill>
        <p:spPr>
          <a:xfrm>
            <a:off x="6730653" y="3507647"/>
            <a:ext cx="4571324" cy="1865350"/>
          </a:xfrm>
          <a:prstGeom prst="rect">
            <a:avLst/>
          </a:prstGeom>
        </p:spPr>
      </p:pic>
      <p:sp>
        <p:nvSpPr>
          <p:cNvPr id="32" name="실행 단추: 사용자 지정[A] 31">
            <a:hlinkClick r:id="rId9" action="ppaction://hlinksldjump" highlightClick="1"/>
            <a:extLst>
              <a:ext uri="{FF2B5EF4-FFF2-40B4-BE49-F238E27FC236}">
                <a16:creationId xmlns:a16="http://schemas.microsoft.com/office/drawing/2014/main" id="{97273D72-57FD-A4DD-10CC-FC7B869BD411}"/>
              </a:ext>
            </a:extLst>
          </p:cNvPr>
          <p:cNvSpPr/>
          <p:nvPr/>
        </p:nvSpPr>
        <p:spPr>
          <a:xfrm>
            <a:off x="11002333" y="5067536"/>
            <a:ext cx="766519"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0" action="ppaction://hlinksldjump" highlightClick="1"/>
            <a:extLst>
              <a:ext uri="{FF2B5EF4-FFF2-40B4-BE49-F238E27FC236}">
                <a16:creationId xmlns:a16="http://schemas.microsoft.com/office/drawing/2014/main" id="{CCFAAB5A-99AF-B4A5-67DD-0352918E5A18}"/>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1" action="ppaction://hlinksldjump" highlightClick="1"/>
            <a:extLst>
              <a:ext uri="{FF2B5EF4-FFF2-40B4-BE49-F238E27FC236}">
                <a16:creationId xmlns:a16="http://schemas.microsoft.com/office/drawing/2014/main" id="{A147DB76-73B3-CD72-CAFC-441866109895}"/>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2" action="ppaction://hlinksldjump" highlightClick="1"/>
            <a:extLst>
              <a:ext uri="{FF2B5EF4-FFF2-40B4-BE49-F238E27FC236}">
                <a16:creationId xmlns:a16="http://schemas.microsoft.com/office/drawing/2014/main" id="{EE8FAC58-E7F9-CC01-05D0-A2E19D9D9CA9}"/>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3" action="ppaction://hlinksldjump" highlightClick="1"/>
            <a:extLst>
              <a:ext uri="{FF2B5EF4-FFF2-40B4-BE49-F238E27FC236}">
                <a16:creationId xmlns:a16="http://schemas.microsoft.com/office/drawing/2014/main" id="{13B1377D-62AE-E163-86BF-EBADE9E3C1D3}"/>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8" name="실행 단추: 사용자 지정[A] 27">
            <a:hlinkClick r:id="rId14" action="ppaction://hlinksldjump" highlightClick="1"/>
            <a:extLst>
              <a:ext uri="{FF2B5EF4-FFF2-40B4-BE49-F238E27FC236}">
                <a16:creationId xmlns:a16="http://schemas.microsoft.com/office/drawing/2014/main" id="{653AD38C-20EA-8E16-F7EC-601B69EE3E34}"/>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9" name="실행 단추: 사용자 지정[A] 28">
            <a:hlinkClick r:id="rId15" action="ppaction://hlinksldjump" highlightClick="1"/>
            <a:extLst>
              <a:ext uri="{FF2B5EF4-FFF2-40B4-BE49-F238E27FC236}">
                <a16:creationId xmlns:a16="http://schemas.microsoft.com/office/drawing/2014/main" id="{68D17ACF-D50C-26C8-F832-8A86742A7E00}"/>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6797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4" y="2748704"/>
            <a:ext cx="11922278" cy="3427950"/>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[Conclusions</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20095" y="2681261"/>
            <a:ext cx="11922277" cy="3562835"/>
          </a:xfrm>
          <a:prstGeom prst="rect">
            <a:avLst/>
          </a:prstGeom>
          <a:noFill/>
        </p:spPr>
        <p:txBody>
          <a:bodyPr wrap="square" rtlCol="0" anchor="ctr">
            <a:spAutoFit/>
          </a:bodyPr>
          <a:lstStyle/>
          <a:p>
            <a:pPr marL="285750" indent="-285750">
              <a:buFont typeface="Wingdings" pitchFamily="2" charset="2"/>
              <a:buChar char="§"/>
            </a:pPr>
            <a:r>
              <a:rPr kumimoji="1" lang="en-US" altLang="ko-Kore-KR" b="1" dirty="0"/>
              <a:t>Areas with complete lost and those without lost are both affected by fire, but show differences in their response to fire and their ability to recover.</a:t>
            </a:r>
          </a:p>
          <a:p>
            <a:pPr marL="742950" lvl="1" indent="-285750">
              <a:lnSpc>
                <a:spcPct val="150000"/>
              </a:lnSpc>
              <a:buFont typeface="Arial" panose="020B0604020202020204" pitchFamily="34" charset="0"/>
              <a:buChar char="•"/>
            </a:pPr>
            <a:r>
              <a:rPr lang="en" altLang="ko-Kore-KR" sz="1600" i="0" dirty="0">
                <a:effectLst/>
              </a:rPr>
              <a:t>There was a large difference in the trend of soil moisture change between areas where forests were completely lost due to fire and areas where forests were not lost.</a:t>
            </a:r>
          </a:p>
          <a:p>
            <a:pPr marL="742950" lvl="1" indent="-285750">
              <a:lnSpc>
                <a:spcPct val="150000"/>
              </a:lnSpc>
              <a:buFont typeface="Arial" panose="020B0604020202020204" pitchFamily="34" charset="0"/>
              <a:buChar char="•"/>
            </a:pPr>
            <a:r>
              <a:rPr lang="en" altLang="ko-Kore-KR" sz="1600" i="0" dirty="0">
                <a:effectLst/>
              </a:rPr>
              <a:t>Areas that have not completely lost forests have more soil moisture and permafrost than those that do.</a:t>
            </a:r>
          </a:p>
          <a:p>
            <a:pPr marL="742950" lvl="1" indent="-285750">
              <a:lnSpc>
                <a:spcPct val="150000"/>
              </a:lnSpc>
              <a:buFont typeface="Arial" panose="020B0604020202020204" pitchFamily="34" charset="0"/>
              <a:buChar char="•"/>
            </a:pPr>
            <a:r>
              <a:rPr lang="en" altLang="ko-Kore-KR" sz="1600" i="0" dirty="0">
                <a:effectLst/>
              </a:rPr>
              <a:t>Soil moisture is sensitive to fire at soil depths of 10-40 cm and 100-200 cm.</a:t>
            </a:r>
            <a:endParaRPr lang="en" altLang="ko-Kore-KR" sz="1600" dirty="0"/>
          </a:p>
          <a:p>
            <a:pPr marL="742950" lvl="1" indent="-285750">
              <a:lnSpc>
                <a:spcPct val="150000"/>
              </a:lnSpc>
              <a:buFont typeface="Arial" panose="020B0604020202020204" pitchFamily="34" charset="0"/>
              <a:buChar char="•"/>
            </a:pPr>
            <a:r>
              <a:rPr lang="en" altLang="ko-Kore-KR" sz="1600" i="0" dirty="0">
                <a:effectLst/>
              </a:rPr>
              <a:t>Soil temperature is sensitive to fire at a depth of 10-40 cm.</a:t>
            </a:r>
          </a:p>
          <a:p>
            <a:pPr marL="742950" lvl="1" indent="-285750">
              <a:lnSpc>
                <a:spcPct val="150000"/>
              </a:lnSpc>
              <a:buFont typeface="Arial" panose="020B0604020202020204" pitchFamily="34" charset="0"/>
              <a:buChar char="•"/>
            </a:pPr>
            <a:r>
              <a:rPr lang="en" altLang="ko-Kore-KR" sz="1600" i="0" dirty="0">
                <a:effectLst/>
              </a:rPr>
              <a:t>In 2003, 2006, 2009 and 2012, fires occurred that significantly affected soil moisture and soil temperature in forests.</a:t>
            </a:r>
          </a:p>
          <a:p>
            <a:pPr marL="742950" lvl="1" indent="-285750">
              <a:lnSpc>
                <a:spcPct val="150000"/>
              </a:lnSpc>
              <a:buFont typeface="Arial" panose="020B0604020202020204" pitchFamily="34" charset="0"/>
              <a:buChar char="•"/>
            </a:pPr>
            <a:r>
              <a:rPr lang="en" altLang="ko-Kore-KR" sz="1600" i="0" dirty="0">
                <a:effectLst/>
              </a:rPr>
              <a:t>From 2003 to the present, the moisture in the soil has been continuously reduced, and even in the event of a fire, there is no significant change in soil moisture.</a:t>
            </a:r>
          </a:p>
        </p:txBody>
      </p:sp>
      <p:sp>
        <p:nvSpPr>
          <p:cNvPr id="12" name="실행 단추: 사용자 지정[A] 11">
            <a:hlinkClick r:id="rId6" action="ppaction://hlinksldjump" highlightClick="1"/>
            <a:extLst>
              <a:ext uri="{FF2B5EF4-FFF2-40B4-BE49-F238E27FC236}">
                <a16:creationId xmlns:a16="http://schemas.microsoft.com/office/drawing/2014/main" id="{7D67FE87-9E46-9753-B9E4-1560A96077BC}"/>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7" action="ppaction://hlinksldjump" highlightClick="1"/>
            <a:extLst>
              <a:ext uri="{FF2B5EF4-FFF2-40B4-BE49-F238E27FC236}">
                <a16:creationId xmlns:a16="http://schemas.microsoft.com/office/drawing/2014/main" id="{AB17F113-0831-1287-948E-92414BDC3D64}"/>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8" action="ppaction://hlinksldjump" highlightClick="1"/>
            <a:extLst>
              <a:ext uri="{FF2B5EF4-FFF2-40B4-BE49-F238E27FC236}">
                <a16:creationId xmlns:a16="http://schemas.microsoft.com/office/drawing/2014/main" id="{1125F9E8-F3A4-2B4F-1EC0-F0F04FCA36B4}"/>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9" action="ppaction://hlinksldjump" highlightClick="1"/>
            <a:extLst>
              <a:ext uri="{FF2B5EF4-FFF2-40B4-BE49-F238E27FC236}">
                <a16:creationId xmlns:a16="http://schemas.microsoft.com/office/drawing/2014/main" id="{AFE5F33F-29F2-BA7F-0742-C20D69319EBF}"/>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0" action="ppaction://hlinksldjump" highlightClick="1"/>
            <a:extLst>
              <a:ext uri="{FF2B5EF4-FFF2-40B4-BE49-F238E27FC236}">
                <a16:creationId xmlns:a16="http://schemas.microsoft.com/office/drawing/2014/main" id="{DFCE5B9E-35ED-7A75-F1B9-BB4876841CDD}"/>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1" action="ppaction://hlinksldjump" highlightClick="1"/>
            <a:extLst>
              <a:ext uri="{FF2B5EF4-FFF2-40B4-BE49-F238E27FC236}">
                <a16:creationId xmlns:a16="http://schemas.microsoft.com/office/drawing/2014/main" id="{B3C346B5-9906-1BF8-8178-3DBC101A2310}"/>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92261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5794673"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9" y="2337851"/>
            <a:ext cx="1774617" cy="430887"/>
          </a:xfrm>
          <a:prstGeom prst="rect">
            <a:avLst/>
          </a:prstGeom>
          <a:noFill/>
        </p:spPr>
        <p:txBody>
          <a:bodyPr wrap="square" rtlCol="0">
            <a:spAutoFit/>
          </a:bodyPr>
          <a:lstStyle/>
          <a:p>
            <a:r>
              <a:rPr kumimoji="1" lang="en-US" altLang="ko-KR" sz="2200" b="1" dirty="0"/>
              <a:t>[Overview</a:t>
            </a:r>
            <a:r>
              <a:rPr kumimoji="1" lang="en" altLang="ko-KR" sz="2200" b="1" dirty="0"/>
              <a:t>]</a:t>
            </a:r>
            <a:endParaRPr kumimoji="1" lang="ko-Kore-KR" altLang="en-US" sz="2200" b="1" dirty="0"/>
          </a:p>
        </p:txBody>
      </p:sp>
      <p:sp>
        <p:nvSpPr>
          <p:cNvPr id="3" name="실행 단추: 사용자 지정[A] 2">
            <a:hlinkClick r:id="rId8" action="ppaction://hlinksldjump" highlightClick="1"/>
            <a:extLst>
              <a:ext uri="{FF2B5EF4-FFF2-40B4-BE49-F238E27FC236}">
                <a16:creationId xmlns:a16="http://schemas.microsoft.com/office/drawing/2014/main" id="{CD4C11F3-3AE1-580E-6767-B7B25E2089CB}"/>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5" name="실행 단추: 사용자 지정[A] 4">
            <a:hlinkClick r:id="rId9" action="ppaction://hlinksldjump" highlightClick="1"/>
            <a:extLst>
              <a:ext uri="{FF2B5EF4-FFF2-40B4-BE49-F238E27FC236}">
                <a16:creationId xmlns:a16="http://schemas.microsoft.com/office/drawing/2014/main" id="{96CFE27A-0FD1-94A8-58F9-33907E906554}"/>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6" name="실행 단추: 사용자 지정[A] 5">
            <a:hlinkClick r:id="rId10" action="ppaction://hlinksldjump" highlightClick="1"/>
            <a:extLst>
              <a:ext uri="{FF2B5EF4-FFF2-40B4-BE49-F238E27FC236}">
                <a16:creationId xmlns:a16="http://schemas.microsoft.com/office/drawing/2014/main" id="{32EFBEDF-D67A-B616-05E9-0FB68071CDC0}"/>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7" name="실행 단추: 사용자 지정[A] 6">
            <a:hlinkClick r:id="rId11" action="ppaction://hlinksldjump" highlightClick="1"/>
            <a:extLst>
              <a:ext uri="{FF2B5EF4-FFF2-40B4-BE49-F238E27FC236}">
                <a16:creationId xmlns:a16="http://schemas.microsoft.com/office/drawing/2014/main" id="{7B79FB29-0CA1-314D-295B-EDA324935AAA}"/>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8" name="실행 단추: 사용자 지정[A] 7">
            <a:hlinkClick r:id="rId12" action="ppaction://hlinksldjump" highlightClick="1"/>
            <a:extLst>
              <a:ext uri="{FF2B5EF4-FFF2-40B4-BE49-F238E27FC236}">
                <a16:creationId xmlns:a16="http://schemas.microsoft.com/office/drawing/2014/main" id="{C421400D-9800-ECF2-D175-F9E43DD73C43}"/>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9" name="실행 단추: 사용자 지정[A] 8">
            <a:hlinkClick r:id="rId13" action="ppaction://hlinksldjump" highlightClick="1"/>
            <a:extLst>
              <a:ext uri="{FF2B5EF4-FFF2-40B4-BE49-F238E27FC236}">
                <a16:creationId xmlns:a16="http://schemas.microsoft.com/office/drawing/2014/main" id="{1A44BF68-9308-1AF3-48B0-1F5459014910}"/>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pic>
        <p:nvPicPr>
          <p:cNvPr id="13" name="화면 기록 2023-04-26 오전 7.08.16.mov">
            <a:hlinkClick r:id="" action="ppaction://media"/>
            <a:extLst>
              <a:ext uri="{FF2B5EF4-FFF2-40B4-BE49-F238E27FC236}">
                <a16:creationId xmlns:a16="http://schemas.microsoft.com/office/drawing/2014/main" id="{C3A8F629-3170-A737-95D1-55F8249B07D5}"/>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95998" y="2861377"/>
            <a:ext cx="5946375" cy="2870210"/>
          </a:xfrm>
          <a:prstGeom prst="rect">
            <a:avLst/>
          </a:prstGeom>
        </p:spPr>
      </p:pic>
      <p:sp>
        <p:nvSpPr>
          <p:cNvPr id="15" name="실행 단추: 사용자 지정[A] 14">
            <a:hlinkClick r:id="rId15" action="ppaction://hlinksldjump" highlightClick="1"/>
            <a:extLst>
              <a:ext uri="{FF2B5EF4-FFF2-40B4-BE49-F238E27FC236}">
                <a16:creationId xmlns:a16="http://schemas.microsoft.com/office/drawing/2014/main" id="{503042CE-AE39-937F-3DEF-2DF58D42E6F9}"/>
              </a:ext>
            </a:extLst>
          </p:cNvPr>
          <p:cNvSpPr/>
          <p:nvPr/>
        </p:nvSpPr>
        <p:spPr>
          <a:xfrm>
            <a:off x="11406749" y="5431683"/>
            <a:ext cx="635623" cy="279275"/>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05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05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1" name="TextBox 20">
            <a:extLst>
              <a:ext uri="{FF2B5EF4-FFF2-40B4-BE49-F238E27FC236}">
                <a16:creationId xmlns:a16="http://schemas.microsoft.com/office/drawing/2014/main" id="{191C8E8F-7E3D-1018-4D07-2DD8214DC835}"/>
              </a:ext>
            </a:extLst>
          </p:cNvPr>
          <p:cNvSpPr txBox="1"/>
          <p:nvPr/>
        </p:nvSpPr>
        <p:spPr>
          <a:xfrm>
            <a:off x="6095998" y="5782087"/>
            <a:ext cx="5946374" cy="246221"/>
          </a:xfrm>
          <a:prstGeom prst="rect">
            <a:avLst/>
          </a:prstGeom>
          <a:noFill/>
        </p:spPr>
        <p:txBody>
          <a:bodyPr wrap="square" rtlCol="0">
            <a:spAutoFit/>
          </a:bodyPr>
          <a:lstStyle/>
          <a:p>
            <a:pPr algn="ctr"/>
            <a:r>
              <a:rPr kumimoji="1" lang="en-US" altLang="ko-Kore-KR" sz="1000" dirty="0"/>
              <a:t>&lt;</a:t>
            </a:r>
            <a:r>
              <a:rPr lang="en" altLang="ko-Kore-KR" sz="1000" i="0" dirty="0">
                <a:solidFill>
                  <a:srgbClr val="202124"/>
                </a:solidFill>
                <a:effectLst/>
                <a:latin typeface="Google Sans"/>
              </a:rPr>
              <a:t>Time series change of forest from 2000 to 2020</a:t>
            </a:r>
            <a:r>
              <a:rPr kumimoji="1" lang="en-US" altLang="ko-Kore-KR" sz="1000" dirty="0"/>
              <a:t>&gt;</a:t>
            </a:r>
            <a:endParaRPr kumimoji="1" lang="ko-Kore-KR" altLang="en-US" sz="1000" dirty="0"/>
          </a:p>
        </p:txBody>
      </p:sp>
      <p:sp>
        <p:nvSpPr>
          <p:cNvPr id="25" name="TextBox 24">
            <a:extLst>
              <a:ext uri="{FF2B5EF4-FFF2-40B4-BE49-F238E27FC236}">
                <a16:creationId xmlns:a16="http://schemas.microsoft.com/office/drawing/2014/main" id="{934BDA50-3172-2931-5B90-67DE28A5FFA4}"/>
              </a:ext>
            </a:extLst>
          </p:cNvPr>
          <p:cNvSpPr txBox="1"/>
          <p:nvPr/>
        </p:nvSpPr>
        <p:spPr>
          <a:xfrm>
            <a:off x="-201152" y="3102918"/>
            <a:ext cx="6097772" cy="2826543"/>
          </a:xfrm>
          <a:prstGeom prst="rect">
            <a:avLst/>
          </a:prstGeom>
          <a:noFill/>
        </p:spPr>
        <p:txBody>
          <a:bodyPr wrap="square">
            <a:spAutoFit/>
          </a:bodyPr>
          <a:lstStyle/>
          <a:p>
            <a:pPr marL="742950" lvl="1" indent="-285750">
              <a:lnSpc>
                <a:spcPct val="150000"/>
              </a:lnSpc>
              <a:buFont typeface="Wingdings" pitchFamily="2" charset="2"/>
              <a:buChar char="§"/>
            </a:pPr>
            <a:r>
              <a:rPr lang="en" altLang="ko-Kore-KR" sz="1500" dirty="0">
                <a:effectLst/>
              </a:rPr>
              <a:t>Mongolia's </a:t>
            </a:r>
            <a:r>
              <a:rPr lang="en" altLang="ko-Kore-KR" sz="1500" dirty="0">
                <a:solidFill>
                  <a:schemeClr val="accent5">
                    <a:lumMod val="75000"/>
                  </a:schemeClr>
                </a:solidFill>
                <a:effectLst/>
              </a:rPr>
              <a:t>permafrost</a:t>
            </a:r>
            <a:r>
              <a:rPr lang="en" altLang="ko-Kore-KR" sz="1500" dirty="0">
                <a:effectLst/>
              </a:rPr>
              <a:t> lies </a:t>
            </a:r>
            <a:r>
              <a:rPr lang="en" altLang="ko-Kore-KR" sz="1500" dirty="0">
                <a:solidFill>
                  <a:schemeClr val="accent6">
                    <a:lumMod val="50000"/>
                  </a:schemeClr>
                </a:solidFill>
                <a:effectLst/>
              </a:rPr>
              <a:t>under forest lands</a:t>
            </a:r>
            <a:r>
              <a:rPr lang="en" altLang="ko-Kore-KR" sz="1500" dirty="0">
                <a:effectLst/>
              </a:rPr>
              <a:t>, which contributes significantly to the </a:t>
            </a:r>
            <a:r>
              <a:rPr lang="en" altLang="ko-Kore-KR" sz="1500" dirty="0">
                <a:solidFill>
                  <a:schemeClr val="accent1">
                    <a:lumMod val="75000"/>
                  </a:schemeClr>
                </a:solidFill>
                <a:effectLst/>
              </a:rPr>
              <a:t>water replenishment </a:t>
            </a:r>
            <a:r>
              <a:rPr lang="en" altLang="ko-Kore-KR" sz="1500" dirty="0">
                <a:effectLst/>
              </a:rPr>
              <a:t>of southern Mongolia's vegetation, as it affects </a:t>
            </a:r>
            <a:r>
              <a:rPr lang="en" altLang="ko-Kore-KR" sz="1500" dirty="0">
                <a:solidFill>
                  <a:schemeClr val="accent1">
                    <a:lumMod val="75000"/>
                  </a:schemeClr>
                </a:solidFill>
                <a:effectLst/>
              </a:rPr>
              <a:t>soil water cycle </a:t>
            </a:r>
            <a:r>
              <a:rPr lang="en" altLang="ko-Kore-KR" sz="1500" dirty="0">
                <a:effectLst/>
              </a:rPr>
              <a:t>processes.</a:t>
            </a:r>
          </a:p>
          <a:p>
            <a:pPr marL="742950" lvl="1" indent="-285750">
              <a:lnSpc>
                <a:spcPct val="150000"/>
              </a:lnSpc>
              <a:buFont typeface="Wingdings" pitchFamily="2" charset="2"/>
              <a:buChar char="§"/>
            </a:pPr>
            <a:r>
              <a:rPr kumimoji="1" lang="en" altLang="ko-Kore-KR" sz="1500" dirty="0"/>
              <a:t>However, </a:t>
            </a:r>
            <a:r>
              <a:rPr kumimoji="1" lang="en" altLang="ko-Kore-KR" sz="1500" dirty="0">
                <a:solidFill>
                  <a:schemeClr val="accent6">
                    <a:lumMod val="75000"/>
                  </a:schemeClr>
                </a:solidFill>
              </a:rPr>
              <a:t>fragmentation</a:t>
            </a:r>
            <a:r>
              <a:rPr kumimoji="1" lang="en" altLang="ko-Kore-KR" sz="1500" dirty="0"/>
              <a:t> as some forests are lost to </a:t>
            </a:r>
            <a:r>
              <a:rPr kumimoji="1" lang="en" altLang="ko-Kore-KR" sz="1500" dirty="0">
                <a:solidFill>
                  <a:srgbClr val="C00000"/>
                </a:solidFill>
              </a:rPr>
              <a:t>high-intensity and frequent fires </a:t>
            </a:r>
            <a:r>
              <a:rPr kumimoji="1" lang="en" altLang="ko-Kore-KR" sz="1500" dirty="0"/>
              <a:t>makes the </a:t>
            </a:r>
            <a:r>
              <a:rPr kumimoji="1" lang="en" altLang="ko-Kore-KR" sz="1500" dirty="0">
                <a:solidFill>
                  <a:schemeClr val="accent1"/>
                </a:solidFill>
              </a:rPr>
              <a:t>existence of permafrost </a:t>
            </a:r>
            <a:r>
              <a:rPr kumimoji="1" lang="en" altLang="ko-Kore-KR" sz="1500" dirty="0"/>
              <a:t>less likely.</a:t>
            </a:r>
          </a:p>
          <a:p>
            <a:pPr marL="742950" lvl="1" indent="-285750">
              <a:lnSpc>
                <a:spcPct val="150000"/>
              </a:lnSpc>
              <a:buFont typeface="Wingdings" pitchFamily="2" charset="2"/>
              <a:buChar char="§"/>
            </a:pPr>
            <a:r>
              <a:rPr kumimoji="1" lang="en" altLang="ko-Kore-KR" sz="1500" dirty="0"/>
              <a:t>Preserving and restoring permafrost in forest areas may not have an immediate impact on preventing drought and desertification, but it can be a </a:t>
            </a:r>
            <a:r>
              <a:rPr kumimoji="1" lang="en" altLang="ko-Kore-KR" sz="1500" dirty="0">
                <a:solidFill>
                  <a:schemeClr val="accent6">
                    <a:lumMod val="75000"/>
                  </a:schemeClr>
                </a:solidFill>
              </a:rPr>
              <a:t>fundamental long-term solution</a:t>
            </a:r>
            <a:r>
              <a:rPr kumimoji="1" lang="en" altLang="ko-Kore-KR" sz="1500" dirty="0"/>
              <a:t>.</a:t>
            </a:r>
            <a:endParaRPr kumimoji="1" lang="ko-Kore-KR" altLang="en-US" sz="1500" dirty="0"/>
          </a:p>
        </p:txBody>
      </p:sp>
    </p:spTree>
    <p:extLst>
      <p:ext uri="{BB962C8B-B14F-4D97-AF65-F5344CB8AC3E}">
        <p14:creationId xmlns:p14="http://schemas.microsoft.com/office/powerpoint/2010/main" val="265424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4" y="2912886"/>
            <a:ext cx="11922278" cy="3110282"/>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[Conclusions</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20095" y="3004426"/>
            <a:ext cx="11922277" cy="2916504"/>
          </a:xfrm>
          <a:prstGeom prst="rect">
            <a:avLst/>
          </a:prstGeom>
          <a:noFill/>
        </p:spPr>
        <p:txBody>
          <a:bodyPr wrap="square" rtlCol="0" anchor="ctr">
            <a:spAutoFit/>
          </a:bodyPr>
          <a:lstStyle/>
          <a:p>
            <a:pPr marL="285750" indent="-285750">
              <a:buFont typeface="Wingdings" pitchFamily="2" charset="2"/>
              <a:buChar char="§"/>
            </a:pPr>
            <a:r>
              <a:rPr kumimoji="1" lang="en-US" altLang="ko-Kore-KR" b="1" dirty="0"/>
              <a:t>Future research</a:t>
            </a:r>
          </a:p>
          <a:p>
            <a:pPr marL="742950" lvl="1" indent="-285750">
              <a:lnSpc>
                <a:spcPct val="150000"/>
              </a:lnSpc>
              <a:buFont typeface="Arial" panose="020B0604020202020204" pitchFamily="34" charset="0"/>
              <a:buChar char="•"/>
            </a:pPr>
            <a:r>
              <a:rPr lang="en" altLang="ko-Kore-KR" sz="1600" i="0" dirty="0">
                <a:effectLst/>
              </a:rPr>
              <a:t>Fires affect permafrost and soil hydrology.</a:t>
            </a:r>
          </a:p>
          <a:p>
            <a:pPr marL="742950" lvl="1" indent="-285750">
              <a:lnSpc>
                <a:spcPct val="150000"/>
              </a:lnSpc>
              <a:buFont typeface="Arial" panose="020B0604020202020204" pitchFamily="34" charset="0"/>
              <a:buChar char="•"/>
            </a:pPr>
            <a:r>
              <a:rPr lang="en" altLang="ko-Kore-KR" sz="1600" i="0" dirty="0">
                <a:effectLst/>
              </a:rPr>
              <a:t>Forest restoration to preserve the permafrost must first reflect the soil type and characteristics, topography, chemical characteristics, climate, and vegetation of the damaged area to be restored.</a:t>
            </a:r>
          </a:p>
          <a:p>
            <a:pPr marL="742950" lvl="1" indent="-285750">
              <a:lnSpc>
                <a:spcPct val="150000"/>
              </a:lnSpc>
              <a:buFont typeface="Arial" panose="020B0604020202020204" pitchFamily="34" charset="0"/>
              <a:buChar char="•"/>
            </a:pPr>
            <a:r>
              <a:rPr lang="en" altLang="ko-Kore-KR" sz="1600" i="0" dirty="0">
                <a:effectLst/>
              </a:rPr>
              <a:t>In this study, the current soil moisture, soil temperature, and soil texture were analyzed. In future studies, factors such as topography, climate, and chemical characteristics will be added and analyzed to better reflect the characteristics of the damaged area.</a:t>
            </a:r>
            <a:endParaRPr lang="en" altLang="ko-Kore-KR" sz="1600" dirty="0"/>
          </a:p>
          <a:p>
            <a:pPr marL="742950" lvl="1" indent="-285750">
              <a:lnSpc>
                <a:spcPct val="150000"/>
              </a:lnSpc>
              <a:buFont typeface="Arial" panose="020B0604020202020204" pitchFamily="34" charset="0"/>
              <a:buChar char="•"/>
            </a:pPr>
            <a:r>
              <a:rPr lang="en" altLang="ko-Kore-KR" sz="1600" i="0" dirty="0">
                <a:effectLst/>
              </a:rPr>
              <a:t>Currently, we are in the stage of analyzing the characteristics of each type of damaged land, and we plan to propose a restoration plan for each type of damage that reflects these characteristics in the future.</a:t>
            </a:r>
          </a:p>
        </p:txBody>
      </p:sp>
      <p:sp>
        <p:nvSpPr>
          <p:cNvPr id="11" name="실행 단추: 사용자 지정[A] 10">
            <a:hlinkClick r:id="rId6" action="ppaction://hlinksldjump" highlightClick="1"/>
            <a:extLst>
              <a:ext uri="{FF2B5EF4-FFF2-40B4-BE49-F238E27FC236}">
                <a16:creationId xmlns:a16="http://schemas.microsoft.com/office/drawing/2014/main" id="{B65AFB2B-BCC4-5581-FBC7-AD3DC581A017}"/>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2" name="실행 단추: 사용자 지정[A] 11">
            <a:hlinkClick r:id="rId7" action="ppaction://hlinksldjump" highlightClick="1"/>
            <a:extLst>
              <a:ext uri="{FF2B5EF4-FFF2-40B4-BE49-F238E27FC236}">
                <a16:creationId xmlns:a16="http://schemas.microsoft.com/office/drawing/2014/main" id="{BFBB270D-2772-1913-4793-181326F72B86}"/>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3" name="실행 단추: 사용자 지정[A] 12">
            <a:hlinkClick r:id="rId8" action="ppaction://hlinksldjump" highlightClick="1"/>
            <a:extLst>
              <a:ext uri="{FF2B5EF4-FFF2-40B4-BE49-F238E27FC236}">
                <a16:creationId xmlns:a16="http://schemas.microsoft.com/office/drawing/2014/main" id="{B253C97A-0443-6BC7-0C6B-DD986B0FBC42}"/>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4" name="실행 단추: 사용자 지정[A] 13">
            <a:hlinkClick r:id="rId9" action="ppaction://hlinksldjump" highlightClick="1"/>
            <a:extLst>
              <a:ext uri="{FF2B5EF4-FFF2-40B4-BE49-F238E27FC236}">
                <a16:creationId xmlns:a16="http://schemas.microsoft.com/office/drawing/2014/main" id="{353A312D-C434-972E-E400-C4B7BBE26059}"/>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5" name="실행 단추: 사용자 지정[A] 14">
            <a:hlinkClick r:id="rId10" action="ppaction://hlinksldjump" highlightClick="1"/>
            <a:extLst>
              <a:ext uri="{FF2B5EF4-FFF2-40B4-BE49-F238E27FC236}">
                <a16:creationId xmlns:a16="http://schemas.microsoft.com/office/drawing/2014/main" id="{50E14237-AF4F-33CF-BAAC-89DAE2226351}"/>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0" name="실행 단추: 사용자 지정[A] 19">
            <a:hlinkClick r:id="rId11" action="ppaction://hlinksldjump" highlightClick="1"/>
            <a:extLst>
              <a:ext uri="{FF2B5EF4-FFF2-40B4-BE49-F238E27FC236}">
                <a16:creationId xmlns:a16="http://schemas.microsoft.com/office/drawing/2014/main" id="{59445395-A10D-3BB0-9716-6AF050302AD9}"/>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5639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11" name="실행 단추: 돌아가기[A] 10">
            <a:hlinkClick r:id="" action="ppaction://hlinkshowjump?jump=lastslideviewed" highlightClick="1"/>
            <a:extLst>
              <a:ext uri="{FF2B5EF4-FFF2-40B4-BE49-F238E27FC236}">
                <a16:creationId xmlns:a16="http://schemas.microsoft.com/office/drawing/2014/main" id="{AA155C73-ED4D-FA1B-74F7-19F20444E343}"/>
              </a:ext>
            </a:extLst>
          </p:cNvPr>
          <p:cNvSpPr/>
          <p:nvPr/>
        </p:nvSpPr>
        <p:spPr>
          <a:xfrm rot="16200000">
            <a:off x="11435474" y="5590529"/>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TextBox 11">
            <a:extLst>
              <a:ext uri="{FF2B5EF4-FFF2-40B4-BE49-F238E27FC236}">
                <a16:creationId xmlns:a16="http://schemas.microsoft.com/office/drawing/2014/main" id="{1C3A85A2-9C4B-E0D1-9119-8D2D66E4F7F0}"/>
              </a:ext>
            </a:extLst>
          </p:cNvPr>
          <p:cNvSpPr txBox="1"/>
          <p:nvPr/>
        </p:nvSpPr>
        <p:spPr>
          <a:xfrm>
            <a:off x="11405356" y="5257159"/>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pic>
        <p:nvPicPr>
          <p:cNvPr id="13" name="화면 기록 2023-04-26 오전 7.08.16.mov">
            <a:hlinkClick r:id="" action="ppaction://media"/>
            <a:extLst>
              <a:ext uri="{FF2B5EF4-FFF2-40B4-BE49-F238E27FC236}">
                <a16:creationId xmlns:a16="http://schemas.microsoft.com/office/drawing/2014/main" id="{80DEF5EA-A966-46C8-E25B-18CE4755395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9626" y="2563655"/>
            <a:ext cx="7665468" cy="3699986"/>
          </a:xfrm>
          <a:prstGeom prst="rect">
            <a:avLst/>
          </a:prstGeom>
        </p:spPr>
      </p:pic>
      <p:pic>
        <p:nvPicPr>
          <p:cNvPr id="22" name="그림 21">
            <a:extLst>
              <a:ext uri="{FF2B5EF4-FFF2-40B4-BE49-F238E27FC236}">
                <a16:creationId xmlns:a16="http://schemas.microsoft.com/office/drawing/2014/main" id="{A178CDBB-0660-CFD7-36E9-6CF394F8098E}"/>
              </a:ext>
            </a:extLst>
          </p:cNvPr>
          <p:cNvPicPr>
            <a:picLocks noChangeAspect="1"/>
          </p:cNvPicPr>
          <p:nvPr/>
        </p:nvPicPr>
        <p:blipFill rotWithShape="1">
          <a:blip r:embed="rId9"/>
          <a:srcRect l="2040" t="8933" r="18307" b="4772"/>
          <a:stretch/>
        </p:blipFill>
        <p:spPr>
          <a:xfrm>
            <a:off x="7815094" y="2563655"/>
            <a:ext cx="4376905" cy="2738549"/>
          </a:xfrm>
          <a:prstGeom prst="rect">
            <a:avLst/>
          </a:prstGeom>
        </p:spPr>
      </p:pic>
      <p:sp>
        <p:nvSpPr>
          <p:cNvPr id="23" name="TextBox 22">
            <a:extLst>
              <a:ext uri="{FF2B5EF4-FFF2-40B4-BE49-F238E27FC236}">
                <a16:creationId xmlns:a16="http://schemas.microsoft.com/office/drawing/2014/main" id="{D4622938-79D6-73B7-A7A3-5C3E8A671499}"/>
              </a:ext>
            </a:extLst>
          </p:cNvPr>
          <p:cNvSpPr txBox="1"/>
          <p:nvPr/>
        </p:nvSpPr>
        <p:spPr>
          <a:xfrm>
            <a:off x="7657548" y="5800854"/>
            <a:ext cx="683976" cy="461665"/>
          </a:xfrm>
          <a:prstGeom prst="rect">
            <a:avLst/>
          </a:prstGeom>
          <a:solidFill>
            <a:schemeClr val="bg1"/>
          </a:solidFill>
          <a:ln>
            <a:solidFill>
              <a:schemeClr val="tx1"/>
            </a:solidFill>
          </a:ln>
        </p:spPr>
        <p:txBody>
          <a:bodyPr wrap="square" rtlCol="0">
            <a:spAutoFit/>
          </a:bodyPr>
          <a:lstStyle/>
          <a:p>
            <a:pPr algn="ctr"/>
            <a:r>
              <a:rPr kumimoji="1" lang="en" altLang="ko-Kore-KR" sz="1200" dirty="0"/>
              <a:t>click on video</a:t>
            </a:r>
            <a:endParaRPr kumimoji="1" lang="ko-Kore-KR" altLang="en-US" sz="1200" dirty="0"/>
          </a:p>
        </p:txBody>
      </p:sp>
      <p:sp>
        <p:nvSpPr>
          <p:cNvPr id="24" name="실행 단추: 사용자 지정[A] 23">
            <a:hlinkClick r:id="rId10" action="ppaction://hlinksldjump" highlightClick="1"/>
            <a:extLst>
              <a:ext uri="{FF2B5EF4-FFF2-40B4-BE49-F238E27FC236}">
                <a16:creationId xmlns:a16="http://schemas.microsoft.com/office/drawing/2014/main" id="{19DE4512-0B41-8FAF-065C-DE98CF7040E9}"/>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1" action="ppaction://hlinksldjump" highlightClick="1"/>
            <a:extLst>
              <a:ext uri="{FF2B5EF4-FFF2-40B4-BE49-F238E27FC236}">
                <a16:creationId xmlns:a16="http://schemas.microsoft.com/office/drawing/2014/main" id="{FD57DC62-AEDB-A98A-267A-82CC882469CF}"/>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2" action="ppaction://hlinksldjump" highlightClick="1"/>
            <a:extLst>
              <a:ext uri="{FF2B5EF4-FFF2-40B4-BE49-F238E27FC236}">
                <a16:creationId xmlns:a16="http://schemas.microsoft.com/office/drawing/2014/main" id="{6B7790AA-8233-0236-75F1-1BDAE0B2BE43}"/>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3" action="ppaction://hlinksldjump" highlightClick="1"/>
            <a:extLst>
              <a:ext uri="{FF2B5EF4-FFF2-40B4-BE49-F238E27FC236}">
                <a16:creationId xmlns:a16="http://schemas.microsoft.com/office/drawing/2014/main" id="{667F7301-8D36-F195-850B-07B8B3E8A30D}"/>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8" name="실행 단추: 사용자 지정[A] 27">
            <a:hlinkClick r:id="rId14" action="ppaction://hlinksldjump" highlightClick="1"/>
            <a:extLst>
              <a:ext uri="{FF2B5EF4-FFF2-40B4-BE49-F238E27FC236}">
                <a16:creationId xmlns:a16="http://schemas.microsoft.com/office/drawing/2014/main" id="{91006FC9-C991-6273-4750-7948B04982E5}"/>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9" name="실행 단추: 사용자 지정[A] 28">
            <a:hlinkClick r:id="rId15" action="ppaction://hlinksldjump" highlightClick="1"/>
            <a:extLst>
              <a:ext uri="{FF2B5EF4-FFF2-40B4-BE49-F238E27FC236}">
                <a16:creationId xmlns:a16="http://schemas.microsoft.com/office/drawing/2014/main" id="{89FAFAA3-7C18-0ADB-D609-37F3D4342B3A}"/>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1644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pic>
        <p:nvPicPr>
          <p:cNvPr id="2" name="화면 기록 2023-04-26 오전 9.08.14">
            <a:hlinkClick r:id="" action="ppaction://media"/>
            <a:extLst>
              <a:ext uri="{FF2B5EF4-FFF2-40B4-BE49-F238E27FC236}">
                <a16:creationId xmlns:a16="http://schemas.microsoft.com/office/drawing/2014/main" id="{A80DCD63-2672-E350-A145-6CAA295A3E2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74190" y="2509191"/>
            <a:ext cx="7844860" cy="3778402"/>
          </a:xfrm>
          <a:prstGeom prst="rect">
            <a:avLst/>
          </a:prstGeom>
        </p:spPr>
      </p:pic>
      <p:sp>
        <p:nvSpPr>
          <p:cNvPr id="10" name="실행 단추: 돌아가기[A] 9">
            <a:hlinkClick r:id="" action="ppaction://hlinkshowjump?jump=lastslideviewed" highlightClick="1"/>
            <a:extLst>
              <a:ext uri="{FF2B5EF4-FFF2-40B4-BE49-F238E27FC236}">
                <a16:creationId xmlns:a16="http://schemas.microsoft.com/office/drawing/2014/main" id="{472AD219-98AB-8C79-4D9C-2992D46D3650}"/>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TextBox 13">
            <a:extLst>
              <a:ext uri="{FF2B5EF4-FFF2-40B4-BE49-F238E27FC236}">
                <a16:creationId xmlns:a16="http://schemas.microsoft.com/office/drawing/2014/main" id="{A3B468D6-BE74-F567-74FC-E69A7141D537}"/>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sp>
        <p:nvSpPr>
          <p:cNvPr id="15" name="TextBox 14">
            <a:extLst>
              <a:ext uri="{FF2B5EF4-FFF2-40B4-BE49-F238E27FC236}">
                <a16:creationId xmlns:a16="http://schemas.microsoft.com/office/drawing/2014/main" id="{5E42F59C-6A3F-6816-373D-0C53D1399BEE}"/>
              </a:ext>
            </a:extLst>
          </p:cNvPr>
          <p:cNvSpPr txBox="1"/>
          <p:nvPr/>
        </p:nvSpPr>
        <p:spPr>
          <a:xfrm>
            <a:off x="1207064" y="2506965"/>
            <a:ext cx="683976" cy="461665"/>
          </a:xfrm>
          <a:prstGeom prst="rect">
            <a:avLst/>
          </a:prstGeom>
          <a:solidFill>
            <a:schemeClr val="bg1"/>
          </a:solidFill>
          <a:ln>
            <a:solidFill>
              <a:schemeClr val="tx1"/>
            </a:solidFill>
          </a:ln>
        </p:spPr>
        <p:txBody>
          <a:bodyPr wrap="square" rtlCol="0">
            <a:spAutoFit/>
          </a:bodyPr>
          <a:lstStyle/>
          <a:p>
            <a:pPr algn="ctr"/>
            <a:r>
              <a:rPr kumimoji="1" lang="en" altLang="ko-Kore-KR" sz="1200" dirty="0"/>
              <a:t>click on video</a:t>
            </a:r>
            <a:endParaRPr kumimoji="1" lang="ko-Kore-KR" altLang="en-US" sz="1200" dirty="0"/>
          </a:p>
        </p:txBody>
      </p:sp>
      <p:sp>
        <p:nvSpPr>
          <p:cNvPr id="16" name="실행 단추: 사용자 지정[A] 15">
            <a:hlinkClick r:id="rId9" action="ppaction://hlinksldjump" highlightClick="1"/>
            <a:extLst>
              <a:ext uri="{FF2B5EF4-FFF2-40B4-BE49-F238E27FC236}">
                <a16:creationId xmlns:a16="http://schemas.microsoft.com/office/drawing/2014/main" id="{8DFC73AF-3D81-6B13-EB0B-A5EC4E8CB56F}"/>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0" name="실행 단추: 사용자 지정[A] 19">
            <a:hlinkClick r:id="rId10" action="ppaction://hlinksldjump" highlightClick="1"/>
            <a:extLst>
              <a:ext uri="{FF2B5EF4-FFF2-40B4-BE49-F238E27FC236}">
                <a16:creationId xmlns:a16="http://schemas.microsoft.com/office/drawing/2014/main" id="{47491389-3726-CCA8-9BCB-4170B2992B92}"/>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1" name="실행 단추: 사용자 지정[A] 20">
            <a:hlinkClick r:id="rId11" action="ppaction://hlinksldjump" highlightClick="1"/>
            <a:extLst>
              <a:ext uri="{FF2B5EF4-FFF2-40B4-BE49-F238E27FC236}">
                <a16:creationId xmlns:a16="http://schemas.microsoft.com/office/drawing/2014/main" id="{CD20628A-BFCD-2E4A-BEB9-F8E83BDFED04}"/>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4" name="실행 단추: 사용자 지정[A] 23">
            <a:hlinkClick r:id="rId12" action="ppaction://hlinksldjump" highlightClick="1"/>
            <a:extLst>
              <a:ext uri="{FF2B5EF4-FFF2-40B4-BE49-F238E27FC236}">
                <a16:creationId xmlns:a16="http://schemas.microsoft.com/office/drawing/2014/main" id="{C80F8B9D-AF93-4805-BC44-9CCC178D111E}"/>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3" action="ppaction://hlinksldjump" highlightClick="1"/>
            <a:extLst>
              <a:ext uri="{FF2B5EF4-FFF2-40B4-BE49-F238E27FC236}">
                <a16:creationId xmlns:a16="http://schemas.microsoft.com/office/drawing/2014/main" id="{912C1A84-7ADB-AC62-CE8D-51532A04AA29}"/>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4" action="ppaction://hlinksldjump" highlightClick="1"/>
            <a:extLst>
              <a:ext uri="{FF2B5EF4-FFF2-40B4-BE49-F238E27FC236}">
                <a16:creationId xmlns:a16="http://schemas.microsoft.com/office/drawing/2014/main" id="{2DAE4BE4-1C8E-5659-8931-C94168078AAA}"/>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4859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실행 단추: 돌아가기[A] 1">
            <a:hlinkClick r:id="" action="ppaction://hlinkshowjump?jump=lastslideviewed" highlightClick="1"/>
            <a:extLst>
              <a:ext uri="{FF2B5EF4-FFF2-40B4-BE49-F238E27FC236}">
                <a16:creationId xmlns:a16="http://schemas.microsoft.com/office/drawing/2014/main" id="{4E645FC3-7722-EEFE-CC51-1838AEDBD988}"/>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0" name="TextBox 9">
            <a:extLst>
              <a:ext uri="{FF2B5EF4-FFF2-40B4-BE49-F238E27FC236}">
                <a16:creationId xmlns:a16="http://schemas.microsoft.com/office/drawing/2014/main" id="{6A4A36B7-876B-8DCB-DCA7-016CB28F91DA}"/>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pic>
        <p:nvPicPr>
          <p:cNvPr id="13" name="화면 기록 2023-04-26 오전 9.30.19.mov">
            <a:hlinkClick r:id="" action="ppaction://media"/>
            <a:extLst>
              <a:ext uri="{FF2B5EF4-FFF2-40B4-BE49-F238E27FC236}">
                <a16:creationId xmlns:a16="http://schemas.microsoft.com/office/drawing/2014/main" id="{56372100-1C6E-7BCB-3611-137F4FE6386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99173" y="2484265"/>
            <a:ext cx="7794894" cy="3754337"/>
          </a:xfrm>
          <a:prstGeom prst="rect">
            <a:avLst/>
          </a:prstGeom>
        </p:spPr>
      </p:pic>
      <p:sp>
        <p:nvSpPr>
          <p:cNvPr id="14" name="TextBox 13">
            <a:extLst>
              <a:ext uri="{FF2B5EF4-FFF2-40B4-BE49-F238E27FC236}">
                <a16:creationId xmlns:a16="http://schemas.microsoft.com/office/drawing/2014/main" id="{7EE80769-4B89-F747-C44C-A763F339A801}"/>
              </a:ext>
            </a:extLst>
          </p:cNvPr>
          <p:cNvSpPr txBox="1"/>
          <p:nvPr/>
        </p:nvSpPr>
        <p:spPr>
          <a:xfrm>
            <a:off x="1207064" y="2485052"/>
            <a:ext cx="683976" cy="461665"/>
          </a:xfrm>
          <a:prstGeom prst="rect">
            <a:avLst/>
          </a:prstGeom>
          <a:solidFill>
            <a:schemeClr val="bg1"/>
          </a:solidFill>
          <a:ln>
            <a:solidFill>
              <a:schemeClr val="tx1"/>
            </a:solidFill>
          </a:ln>
        </p:spPr>
        <p:txBody>
          <a:bodyPr wrap="square" rtlCol="0">
            <a:spAutoFit/>
          </a:bodyPr>
          <a:lstStyle/>
          <a:p>
            <a:pPr algn="ctr"/>
            <a:r>
              <a:rPr kumimoji="1" lang="en" altLang="ko-Kore-KR" sz="1200" dirty="0"/>
              <a:t>click on video</a:t>
            </a:r>
            <a:endParaRPr kumimoji="1" lang="ko-Kore-KR" altLang="en-US" sz="1200" dirty="0"/>
          </a:p>
        </p:txBody>
      </p:sp>
      <p:sp>
        <p:nvSpPr>
          <p:cNvPr id="15" name="실행 단추: 사용자 지정[A] 14">
            <a:hlinkClick r:id="rId9" action="ppaction://hlinksldjump" highlightClick="1"/>
            <a:extLst>
              <a:ext uri="{FF2B5EF4-FFF2-40B4-BE49-F238E27FC236}">
                <a16:creationId xmlns:a16="http://schemas.microsoft.com/office/drawing/2014/main" id="{FAB3A15B-9A5F-3899-0B2F-CF459CC5B11C}"/>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6" name="실행 단추: 사용자 지정[A] 15">
            <a:hlinkClick r:id="rId10" action="ppaction://hlinksldjump" highlightClick="1"/>
            <a:extLst>
              <a:ext uri="{FF2B5EF4-FFF2-40B4-BE49-F238E27FC236}">
                <a16:creationId xmlns:a16="http://schemas.microsoft.com/office/drawing/2014/main" id="{041B2DBA-131E-320D-E5A4-0C11EC686784}"/>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0" name="실행 단추: 사용자 지정[A] 19">
            <a:hlinkClick r:id="rId11" action="ppaction://hlinksldjump" highlightClick="1"/>
            <a:extLst>
              <a:ext uri="{FF2B5EF4-FFF2-40B4-BE49-F238E27FC236}">
                <a16:creationId xmlns:a16="http://schemas.microsoft.com/office/drawing/2014/main" id="{160AE4B7-D647-6114-5956-0C4FF0CED282}"/>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1" name="실행 단추: 사용자 지정[A] 20">
            <a:hlinkClick r:id="rId12" action="ppaction://hlinksldjump" highlightClick="1"/>
            <a:extLst>
              <a:ext uri="{FF2B5EF4-FFF2-40B4-BE49-F238E27FC236}">
                <a16:creationId xmlns:a16="http://schemas.microsoft.com/office/drawing/2014/main" id="{2E51156F-1EB9-B55C-B749-6599347D9C59}"/>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13" action="ppaction://hlinksldjump" highlightClick="1"/>
            <a:extLst>
              <a:ext uri="{FF2B5EF4-FFF2-40B4-BE49-F238E27FC236}">
                <a16:creationId xmlns:a16="http://schemas.microsoft.com/office/drawing/2014/main" id="{9F12BA73-EF26-7392-128B-C1D0C6DB4C5F}"/>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14" action="ppaction://hlinksldjump" highlightClick="1"/>
            <a:extLst>
              <a:ext uri="{FF2B5EF4-FFF2-40B4-BE49-F238E27FC236}">
                <a16:creationId xmlns:a16="http://schemas.microsoft.com/office/drawing/2014/main" id="{C8674DC8-0920-4023-96AA-2BE4F7DEB06B}"/>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403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pic>
        <p:nvPicPr>
          <p:cNvPr id="14" name="그림 13" descr="차트이(가) 표시된 사진&#10;&#10;자동 생성된 설명">
            <a:extLst>
              <a:ext uri="{FF2B5EF4-FFF2-40B4-BE49-F238E27FC236}">
                <a16:creationId xmlns:a16="http://schemas.microsoft.com/office/drawing/2014/main" id="{B605CB4F-D01E-D81F-8737-A066A6B76569}"/>
              </a:ext>
            </a:extLst>
          </p:cNvPr>
          <p:cNvPicPr>
            <a:picLocks noChangeAspect="1"/>
          </p:cNvPicPr>
          <p:nvPr/>
        </p:nvPicPr>
        <p:blipFill>
          <a:blip r:embed="rId6"/>
          <a:stretch>
            <a:fillRect/>
          </a:stretch>
        </p:blipFill>
        <p:spPr>
          <a:xfrm>
            <a:off x="1448860" y="2537125"/>
            <a:ext cx="8895520" cy="3776201"/>
          </a:xfrm>
          <a:prstGeom prst="rect">
            <a:avLst/>
          </a:prstGeom>
        </p:spPr>
      </p:pic>
      <p:sp>
        <p:nvSpPr>
          <p:cNvPr id="11" name="실행 단추: 돌아가기[A] 10">
            <a:hlinkClick r:id="" action="ppaction://hlinkshowjump?jump=lastslideviewed" highlightClick="1"/>
            <a:extLst>
              <a:ext uri="{FF2B5EF4-FFF2-40B4-BE49-F238E27FC236}">
                <a16:creationId xmlns:a16="http://schemas.microsoft.com/office/drawing/2014/main" id="{AA155C73-ED4D-FA1B-74F7-19F20444E343}"/>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TextBox 11">
            <a:extLst>
              <a:ext uri="{FF2B5EF4-FFF2-40B4-BE49-F238E27FC236}">
                <a16:creationId xmlns:a16="http://schemas.microsoft.com/office/drawing/2014/main" id="{1C3A85A2-9C4B-E0D1-9119-8D2D66E4F7F0}"/>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sp>
        <p:nvSpPr>
          <p:cNvPr id="2" name="타원 1">
            <a:extLst>
              <a:ext uri="{FF2B5EF4-FFF2-40B4-BE49-F238E27FC236}">
                <a16:creationId xmlns:a16="http://schemas.microsoft.com/office/drawing/2014/main" id="{326E4361-1B8A-4857-0D05-89B423D0AD75}"/>
              </a:ext>
            </a:extLst>
          </p:cNvPr>
          <p:cNvSpPr/>
          <p:nvPr/>
        </p:nvSpPr>
        <p:spPr>
          <a:xfrm>
            <a:off x="3143872" y="5648905"/>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0" name="타원 9">
            <a:extLst>
              <a:ext uri="{FF2B5EF4-FFF2-40B4-BE49-F238E27FC236}">
                <a16:creationId xmlns:a16="http://schemas.microsoft.com/office/drawing/2014/main" id="{191177AF-D443-F302-D455-84309B5EA83C}"/>
              </a:ext>
            </a:extLst>
          </p:cNvPr>
          <p:cNvSpPr/>
          <p:nvPr/>
        </p:nvSpPr>
        <p:spPr>
          <a:xfrm>
            <a:off x="4253923" y="5670170"/>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타원 12">
            <a:extLst>
              <a:ext uri="{FF2B5EF4-FFF2-40B4-BE49-F238E27FC236}">
                <a16:creationId xmlns:a16="http://schemas.microsoft.com/office/drawing/2014/main" id="{B258327B-B50F-6DA5-657E-E51627FBDBA1}"/>
              </a:ext>
            </a:extLst>
          </p:cNvPr>
          <p:cNvSpPr/>
          <p:nvPr/>
        </p:nvSpPr>
        <p:spPr>
          <a:xfrm>
            <a:off x="5373886" y="5675310"/>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5" name="타원 14">
            <a:extLst>
              <a:ext uri="{FF2B5EF4-FFF2-40B4-BE49-F238E27FC236}">
                <a16:creationId xmlns:a16="http://schemas.microsoft.com/office/drawing/2014/main" id="{3470F60B-09E5-CB1F-513D-94CAB598A9AC}"/>
              </a:ext>
            </a:extLst>
          </p:cNvPr>
          <p:cNvSpPr/>
          <p:nvPr/>
        </p:nvSpPr>
        <p:spPr>
          <a:xfrm>
            <a:off x="6485156" y="5675309"/>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6" name="타원 15">
            <a:extLst>
              <a:ext uri="{FF2B5EF4-FFF2-40B4-BE49-F238E27FC236}">
                <a16:creationId xmlns:a16="http://schemas.microsoft.com/office/drawing/2014/main" id="{43037BE4-8B71-08F7-EF39-C38304FC4052}"/>
              </a:ext>
            </a:extLst>
          </p:cNvPr>
          <p:cNvSpPr/>
          <p:nvPr/>
        </p:nvSpPr>
        <p:spPr>
          <a:xfrm>
            <a:off x="8716391" y="5665565"/>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0" name="타원 19">
            <a:extLst>
              <a:ext uri="{FF2B5EF4-FFF2-40B4-BE49-F238E27FC236}">
                <a16:creationId xmlns:a16="http://schemas.microsoft.com/office/drawing/2014/main" id="{11626988-4A03-3B65-75EF-E8E9EDE6C53D}"/>
              </a:ext>
            </a:extLst>
          </p:cNvPr>
          <p:cNvSpPr/>
          <p:nvPr/>
        </p:nvSpPr>
        <p:spPr>
          <a:xfrm>
            <a:off x="3168678" y="5407896"/>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타원 20">
            <a:extLst>
              <a:ext uri="{FF2B5EF4-FFF2-40B4-BE49-F238E27FC236}">
                <a16:creationId xmlns:a16="http://schemas.microsoft.com/office/drawing/2014/main" id="{2B199AB1-4737-5353-1C4C-22C3989AD638}"/>
              </a:ext>
            </a:extLst>
          </p:cNvPr>
          <p:cNvSpPr/>
          <p:nvPr/>
        </p:nvSpPr>
        <p:spPr>
          <a:xfrm>
            <a:off x="4246830" y="3153787"/>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2" name="타원 21">
            <a:extLst>
              <a:ext uri="{FF2B5EF4-FFF2-40B4-BE49-F238E27FC236}">
                <a16:creationId xmlns:a16="http://schemas.microsoft.com/office/drawing/2014/main" id="{5B093914-63D9-735D-406F-D861C0A4BBDE}"/>
              </a:ext>
            </a:extLst>
          </p:cNvPr>
          <p:cNvSpPr/>
          <p:nvPr/>
        </p:nvSpPr>
        <p:spPr>
          <a:xfrm>
            <a:off x="5366793" y="302069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3" name="타원 22">
            <a:extLst>
              <a:ext uri="{FF2B5EF4-FFF2-40B4-BE49-F238E27FC236}">
                <a16:creationId xmlns:a16="http://schemas.microsoft.com/office/drawing/2014/main" id="{2353E20B-D924-D032-7A2F-196495418600}"/>
              </a:ext>
            </a:extLst>
          </p:cNvPr>
          <p:cNvSpPr/>
          <p:nvPr/>
        </p:nvSpPr>
        <p:spPr>
          <a:xfrm>
            <a:off x="6478063" y="336092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타원 23">
            <a:extLst>
              <a:ext uri="{FF2B5EF4-FFF2-40B4-BE49-F238E27FC236}">
                <a16:creationId xmlns:a16="http://schemas.microsoft.com/office/drawing/2014/main" id="{5CAAA476-F650-85E2-8271-6C07D2313AA8}"/>
              </a:ext>
            </a:extLst>
          </p:cNvPr>
          <p:cNvSpPr/>
          <p:nvPr/>
        </p:nvSpPr>
        <p:spPr>
          <a:xfrm>
            <a:off x="8709298" y="3234236"/>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5" name="직사각형 24">
            <a:extLst>
              <a:ext uri="{FF2B5EF4-FFF2-40B4-BE49-F238E27FC236}">
                <a16:creationId xmlns:a16="http://schemas.microsoft.com/office/drawing/2014/main" id="{DF27005F-6EA9-E9DD-3A6A-2D51DBC71FDB}"/>
              </a:ext>
            </a:extLst>
          </p:cNvPr>
          <p:cNvSpPr/>
          <p:nvPr/>
        </p:nvSpPr>
        <p:spPr>
          <a:xfrm>
            <a:off x="9349053" y="3831917"/>
            <a:ext cx="1008180" cy="31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6" name="직사각형 25">
            <a:extLst>
              <a:ext uri="{FF2B5EF4-FFF2-40B4-BE49-F238E27FC236}">
                <a16:creationId xmlns:a16="http://schemas.microsoft.com/office/drawing/2014/main" id="{74698B31-CDAD-16AB-CFC0-4582C00C7074}"/>
              </a:ext>
            </a:extLst>
          </p:cNvPr>
          <p:cNvSpPr/>
          <p:nvPr/>
        </p:nvSpPr>
        <p:spPr>
          <a:xfrm>
            <a:off x="9358586" y="3170196"/>
            <a:ext cx="1008180" cy="31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7" name="실행 단추: 사용자 지정[A] 26">
            <a:hlinkClick r:id="rId7" action="ppaction://hlinksldjump" highlightClick="1"/>
            <a:extLst>
              <a:ext uri="{FF2B5EF4-FFF2-40B4-BE49-F238E27FC236}">
                <a16:creationId xmlns:a16="http://schemas.microsoft.com/office/drawing/2014/main" id="{0FA05804-CA75-1674-E045-96D8443F15CB}"/>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8" name="실행 단추: 사용자 지정[A] 27">
            <a:hlinkClick r:id="rId8" action="ppaction://hlinksldjump" highlightClick="1"/>
            <a:extLst>
              <a:ext uri="{FF2B5EF4-FFF2-40B4-BE49-F238E27FC236}">
                <a16:creationId xmlns:a16="http://schemas.microsoft.com/office/drawing/2014/main" id="{DDB0E603-12A5-604A-E2D2-97A58FEAB958}"/>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9" name="실행 단추: 사용자 지정[A] 28">
            <a:hlinkClick r:id="rId9" action="ppaction://hlinksldjump" highlightClick="1"/>
            <a:extLst>
              <a:ext uri="{FF2B5EF4-FFF2-40B4-BE49-F238E27FC236}">
                <a16:creationId xmlns:a16="http://schemas.microsoft.com/office/drawing/2014/main" id="{6F5C6E00-27B4-0953-7AFA-C5B22969334D}"/>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0" name="실행 단추: 사용자 지정[A] 29">
            <a:hlinkClick r:id="rId10" action="ppaction://hlinksldjump" highlightClick="1"/>
            <a:extLst>
              <a:ext uri="{FF2B5EF4-FFF2-40B4-BE49-F238E27FC236}">
                <a16:creationId xmlns:a16="http://schemas.microsoft.com/office/drawing/2014/main" id="{9670A2A8-D20D-6479-7F0F-22D311DCBFAD}"/>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1" name="실행 단추: 사용자 지정[A] 30">
            <a:hlinkClick r:id="rId11" action="ppaction://hlinksldjump" highlightClick="1"/>
            <a:extLst>
              <a:ext uri="{FF2B5EF4-FFF2-40B4-BE49-F238E27FC236}">
                <a16:creationId xmlns:a16="http://schemas.microsoft.com/office/drawing/2014/main" id="{CE5375D2-C71D-38E1-21A1-DC3522B9E2B1}"/>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2" name="실행 단추: 사용자 지정[A] 31">
            <a:hlinkClick r:id="rId12" action="ppaction://hlinksldjump" highlightClick="1"/>
            <a:extLst>
              <a:ext uri="{FF2B5EF4-FFF2-40B4-BE49-F238E27FC236}">
                <a16:creationId xmlns:a16="http://schemas.microsoft.com/office/drawing/2014/main" id="{091B8F1B-7F33-ABC1-51C6-48D947906FD5}"/>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37945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pic>
        <p:nvPicPr>
          <p:cNvPr id="2" name="그림 1" descr="차트이(가) 표시된 사진&#10;&#10;자동 생성된 설명">
            <a:extLst>
              <a:ext uri="{FF2B5EF4-FFF2-40B4-BE49-F238E27FC236}">
                <a16:creationId xmlns:a16="http://schemas.microsoft.com/office/drawing/2014/main" id="{2B75A7AD-2A7C-D580-0D62-238A2AEACA08}"/>
              </a:ext>
            </a:extLst>
          </p:cNvPr>
          <p:cNvPicPr>
            <a:picLocks noChangeAspect="1"/>
          </p:cNvPicPr>
          <p:nvPr/>
        </p:nvPicPr>
        <p:blipFill>
          <a:blip r:embed="rId6"/>
          <a:stretch>
            <a:fillRect/>
          </a:stretch>
        </p:blipFill>
        <p:spPr>
          <a:xfrm>
            <a:off x="1503362" y="2433214"/>
            <a:ext cx="9155745" cy="3886665"/>
          </a:xfrm>
          <a:prstGeom prst="rect">
            <a:avLst/>
          </a:prstGeom>
        </p:spPr>
      </p:pic>
      <p:sp>
        <p:nvSpPr>
          <p:cNvPr id="13" name="실행 단추: 돌아가기[A] 12">
            <a:hlinkClick r:id="" action="ppaction://hlinkshowjump?jump=lastslideviewed" highlightClick="1"/>
            <a:extLst>
              <a:ext uri="{FF2B5EF4-FFF2-40B4-BE49-F238E27FC236}">
                <a16:creationId xmlns:a16="http://schemas.microsoft.com/office/drawing/2014/main" id="{E1CABF49-0613-C9B0-B7D1-FE1E7861BC7D}"/>
              </a:ext>
            </a:extLst>
          </p:cNvPr>
          <p:cNvSpPr/>
          <p:nvPr/>
        </p:nvSpPr>
        <p:spPr>
          <a:xfrm rot="16200000">
            <a:off x="10711991"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5" name="TextBox 14">
            <a:extLst>
              <a:ext uri="{FF2B5EF4-FFF2-40B4-BE49-F238E27FC236}">
                <a16:creationId xmlns:a16="http://schemas.microsoft.com/office/drawing/2014/main" id="{B7D1BFED-7D39-1D31-214A-69CC6852BD86}"/>
              </a:ext>
            </a:extLst>
          </p:cNvPr>
          <p:cNvSpPr txBox="1"/>
          <p:nvPr/>
        </p:nvSpPr>
        <p:spPr>
          <a:xfrm>
            <a:off x="10681873"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sp>
        <p:nvSpPr>
          <p:cNvPr id="16" name="직사각형 15">
            <a:extLst>
              <a:ext uri="{FF2B5EF4-FFF2-40B4-BE49-F238E27FC236}">
                <a16:creationId xmlns:a16="http://schemas.microsoft.com/office/drawing/2014/main" id="{F4AB3ED8-65CE-7DE2-AD9B-85B94959592D}"/>
              </a:ext>
            </a:extLst>
          </p:cNvPr>
          <p:cNvSpPr/>
          <p:nvPr/>
        </p:nvSpPr>
        <p:spPr>
          <a:xfrm>
            <a:off x="9641907" y="3083578"/>
            <a:ext cx="1008180" cy="31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0" name="직사각형 19">
            <a:extLst>
              <a:ext uri="{FF2B5EF4-FFF2-40B4-BE49-F238E27FC236}">
                <a16:creationId xmlns:a16="http://schemas.microsoft.com/office/drawing/2014/main" id="{9FF46021-F06B-EBA5-3559-D9E36D5D5326}"/>
              </a:ext>
            </a:extLst>
          </p:cNvPr>
          <p:cNvSpPr/>
          <p:nvPr/>
        </p:nvSpPr>
        <p:spPr>
          <a:xfrm>
            <a:off x="9648802" y="3762023"/>
            <a:ext cx="1008180" cy="31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타원 20">
            <a:extLst>
              <a:ext uri="{FF2B5EF4-FFF2-40B4-BE49-F238E27FC236}">
                <a16:creationId xmlns:a16="http://schemas.microsoft.com/office/drawing/2014/main" id="{EA2C768C-5E71-ECAC-1108-F54BCC940CE0}"/>
              </a:ext>
            </a:extLst>
          </p:cNvPr>
          <p:cNvSpPr/>
          <p:nvPr/>
        </p:nvSpPr>
        <p:spPr>
          <a:xfrm>
            <a:off x="8641963" y="5660371"/>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2" name="타원 21">
            <a:extLst>
              <a:ext uri="{FF2B5EF4-FFF2-40B4-BE49-F238E27FC236}">
                <a16:creationId xmlns:a16="http://schemas.microsoft.com/office/drawing/2014/main" id="{FC99257D-3CA9-2CFE-09F5-F6DA990DCD7B}"/>
              </a:ext>
            </a:extLst>
          </p:cNvPr>
          <p:cNvSpPr/>
          <p:nvPr/>
        </p:nvSpPr>
        <p:spPr>
          <a:xfrm>
            <a:off x="8641963" y="4589863"/>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3" name="타원 22">
            <a:extLst>
              <a:ext uri="{FF2B5EF4-FFF2-40B4-BE49-F238E27FC236}">
                <a16:creationId xmlns:a16="http://schemas.microsoft.com/office/drawing/2014/main" id="{C6D4282C-114E-6B11-B1CE-6EC6CBD6D709}"/>
              </a:ext>
            </a:extLst>
          </p:cNvPr>
          <p:cNvSpPr/>
          <p:nvPr/>
        </p:nvSpPr>
        <p:spPr>
          <a:xfrm>
            <a:off x="6476465" y="5664953"/>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타원 23">
            <a:extLst>
              <a:ext uri="{FF2B5EF4-FFF2-40B4-BE49-F238E27FC236}">
                <a16:creationId xmlns:a16="http://schemas.microsoft.com/office/drawing/2014/main" id="{2FF7B53F-5576-7522-FA0D-16CB427313E4}"/>
              </a:ext>
            </a:extLst>
          </p:cNvPr>
          <p:cNvSpPr/>
          <p:nvPr/>
        </p:nvSpPr>
        <p:spPr>
          <a:xfrm>
            <a:off x="6476465" y="4894295"/>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5" name="타원 24">
            <a:extLst>
              <a:ext uri="{FF2B5EF4-FFF2-40B4-BE49-F238E27FC236}">
                <a16:creationId xmlns:a16="http://schemas.microsoft.com/office/drawing/2014/main" id="{7B405F8E-C2F3-D19D-52A3-D11D9942E146}"/>
              </a:ext>
            </a:extLst>
          </p:cNvPr>
          <p:cNvSpPr/>
          <p:nvPr/>
        </p:nvSpPr>
        <p:spPr>
          <a:xfrm>
            <a:off x="5393716" y="5660370"/>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6" name="타원 25">
            <a:extLst>
              <a:ext uri="{FF2B5EF4-FFF2-40B4-BE49-F238E27FC236}">
                <a16:creationId xmlns:a16="http://schemas.microsoft.com/office/drawing/2014/main" id="{06F8B86B-5429-569A-0345-32256AB05530}"/>
              </a:ext>
            </a:extLst>
          </p:cNvPr>
          <p:cNvSpPr/>
          <p:nvPr/>
        </p:nvSpPr>
        <p:spPr>
          <a:xfrm>
            <a:off x="5393716" y="5136491"/>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7" name="타원 26">
            <a:extLst>
              <a:ext uri="{FF2B5EF4-FFF2-40B4-BE49-F238E27FC236}">
                <a16:creationId xmlns:a16="http://schemas.microsoft.com/office/drawing/2014/main" id="{F738DBC3-FBD7-198D-B0EF-15FADBBAF81C}"/>
              </a:ext>
            </a:extLst>
          </p:cNvPr>
          <p:cNvSpPr/>
          <p:nvPr/>
        </p:nvSpPr>
        <p:spPr>
          <a:xfrm>
            <a:off x="4644873" y="5660929"/>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8" name="타원 27">
            <a:extLst>
              <a:ext uri="{FF2B5EF4-FFF2-40B4-BE49-F238E27FC236}">
                <a16:creationId xmlns:a16="http://schemas.microsoft.com/office/drawing/2014/main" id="{4B1890D8-C415-3CFA-0BF7-849F5373F565}"/>
              </a:ext>
            </a:extLst>
          </p:cNvPr>
          <p:cNvSpPr/>
          <p:nvPr/>
        </p:nvSpPr>
        <p:spPr>
          <a:xfrm>
            <a:off x="4687518" y="466286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9" name="타원 28">
            <a:extLst>
              <a:ext uri="{FF2B5EF4-FFF2-40B4-BE49-F238E27FC236}">
                <a16:creationId xmlns:a16="http://schemas.microsoft.com/office/drawing/2014/main" id="{0D70AD6E-6961-ED4C-8829-AEC5F923B101}"/>
              </a:ext>
            </a:extLst>
          </p:cNvPr>
          <p:cNvSpPr/>
          <p:nvPr/>
        </p:nvSpPr>
        <p:spPr>
          <a:xfrm>
            <a:off x="4300334" y="5660369"/>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0" name="타원 29">
            <a:extLst>
              <a:ext uri="{FF2B5EF4-FFF2-40B4-BE49-F238E27FC236}">
                <a16:creationId xmlns:a16="http://schemas.microsoft.com/office/drawing/2014/main" id="{2713219D-A22F-F6E7-9119-AE2D40AD60BF}"/>
              </a:ext>
            </a:extLst>
          </p:cNvPr>
          <p:cNvSpPr/>
          <p:nvPr/>
        </p:nvSpPr>
        <p:spPr>
          <a:xfrm>
            <a:off x="4300334" y="4501696"/>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1" name="타원 30">
            <a:extLst>
              <a:ext uri="{FF2B5EF4-FFF2-40B4-BE49-F238E27FC236}">
                <a16:creationId xmlns:a16="http://schemas.microsoft.com/office/drawing/2014/main" id="{F090C5BB-339E-451D-F748-3BA32C64D993}"/>
              </a:ext>
            </a:extLst>
          </p:cNvPr>
          <p:cNvSpPr/>
          <p:nvPr/>
        </p:nvSpPr>
        <p:spPr>
          <a:xfrm>
            <a:off x="3206952" y="5660369"/>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2" name="타원 31">
            <a:extLst>
              <a:ext uri="{FF2B5EF4-FFF2-40B4-BE49-F238E27FC236}">
                <a16:creationId xmlns:a16="http://schemas.microsoft.com/office/drawing/2014/main" id="{E01A2DFB-E892-116B-7FF0-8090207870D8}"/>
              </a:ext>
            </a:extLst>
          </p:cNvPr>
          <p:cNvSpPr/>
          <p:nvPr/>
        </p:nvSpPr>
        <p:spPr>
          <a:xfrm>
            <a:off x="3242029" y="2998510"/>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3" name="실행 단추: 사용자 지정[A] 32">
            <a:hlinkClick r:id="rId7" action="ppaction://hlinksldjump" highlightClick="1"/>
            <a:extLst>
              <a:ext uri="{FF2B5EF4-FFF2-40B4-BE49-F238E27FC236}">
                <a16:creationId xmlns:a16="http://schemas.microsoft.com/office/drawing/2014/main" id="{99DF6FF5-51BB-1B5F-ABAD-A4FEDE6ECE58}"/>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4" name="실행 단추: 사용자 지정[A] 33">
            <a:hlinkClick r:id="rId8" action="ppaction://hlinksldjump" highlightClick="1"/>
            <a:extLst>
              <a:ext uri="{FF2B5EF4-FFF2-40B4-BE49-F238E27FC236}">
                <a16:creationId xmlns:a16="http://schemas.microsoft.com/office/drawing/2014/main" id="{0C54F9D9-942B-7998-4F17-EF573F6CBC4D}"/>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5" name="실행 단추: 사용자 지정[A] 34">
            <a:hlinkClick r:id="rId9" action="ppaction://hlinksldjump" highlightClick="1"/>
            <a:extLst>
              <a:ext uri="{FF2B5EF4-FFF2-40B4-BE49-F238E27FC236}">
                <a16:creationId xmlns:a16="http://schemas.microsoft.com/office/drawing/2014/main" id="{A5896BCC-C505-7EA2-FF3C-1A20069B3E12}"/>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6" name="실행 단추: 사용자 지정[A] 35">
            <a:hlinkClick r:id="rId10" action="ppaction://hlinksldjump" highlightClick="1"/>
            <a:extLst>
              <a:ext uri="{FF2B5EF4-FFF2-40B4-BE49-F238E27FC236}">
                <a16:creationId xmlns:a16="http://schemas.microsoft.com/office/drawing/2014/main" id="{F7DB526B-4E21-F236-E98F-C34D3AB12EEA}"/>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7" name="실행 단추: 사용자 지정[A] 36">
            <a:hlinkClick r:id="rId11" action="ppaction://hlinksldjump" highlightClick="1"/>
            <a:extLst>
              <a:ext uri="{FF2B5EF4-FFF2-40B4-BE49-F238E27FC236}">
                <a16:creationId xmlns:a16="http://schemas.microsoft.com/office/drawing/2014/main" id="{CEC874C3-C7A8-A6DD-F8F2-F8F802462F34}"/>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8" name="실행 단추: 사용자 지정[A] 37">
            <a:hlinkClick r:id="rId12" action="ppaction://hlinksldjump" highlightClick="1"/>
            <a:extLst>
              <a:ext uri="{FF2B5EF4-FFF2-40B4-BE49-F238E27FC236}">
                <a16:creationId xmlns:a16="http://schemas.microsoft.com/office/drawing/2014/main" id="{22F0D70A-5280-46E0-5999-5B5BA14F7534}"/>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37923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pic>
        <p:nvPicPr>
          <p:cNvPr id="11" name="그림 10" descr="차트이(가) 표시된 사진&#10;&#10;자동 생성된 설명">
            <a:extLst>
              <a:ext uri="{FF2B5EF4-FFF2-40B4-BE49-F238E27FC236}">
                <a16:creationId xmlns:a16="http://schemas.microsoft.com/office/drawing/2014/main" id="{47A726A8-B696-0C36-7A14-95D3FA6E1E70}"/>
              </a:ext>
            </a:extLst>
          </p:cNvPr>
          <p:cNvPicPr>
            <a:picLocks noChangeAspect="1"/>
          </p:cNvPicPr>
          <p:nvPr/>
        </p:nvPicPr>
        <p:blipFill>
          <a:blip r:embed="rId6"/>
          <a:stretch>
            <a:fillRect/>
          </a:stretch>
        </p:blipFill>
        <p:spPr>
          <a:xfrm>
            <a:off x="1318750" y="2373333"/>
            <a:ext cx="9155739" cy="3886665"/>
          </a:xfrm>
          <a:prstGeom prst="rect">
            <a:avLst/>
          </a:prstGeom>
        </p:spPr>
      </p:pic>
      <p:sp>
        <p:nvSpPr>
          <p:cNvPr id="20" name="실행 단추: 돌아가기[A] 19">
            <a:hlinkClick r:id="" action="ppaction://hlinkshowjump?jump=lastslideviewed" highlightClick="1"/>
            <a:extLst>
              <a:ext uri="{FF2B5EF4-FFF2-40B4-BE49-F238E27FC236}">
                <a16:creationId xmlns:a16="http://schemas.microsoft.com/office/drawing/2014/main" id="{CB694E87-FF9F-30C9-04FB-A3D555D40B6D}"/>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7210AA81-4CE2-5EA0-98A5-7F1D289E5AC0}"/>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sp>
        <p:nvSpPr>
          <p:cNvPr id="22" name="타원 21">
            <a:extLst>
              <a:ext uri="{FF2B5EF4-FFF2-40B4-BE49-F238E27FC236}">
                <a16:creationId xmlns:a16="http://schemas.microsoft.com/office/drawing/2014/main" id="{6269FC81-AC1E-6AD7-0415-4C2820AF10D3}"/>
              </a:ext>
            </a:extLst>
          </p:cNvPr>
          <p:cNvSpPr/>
          <p:nvPr/>
        </p:nvSpPr>
        <p:spPr>
          <a:xfrm>
            <a:off x="3055269" y="2870247"/>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3" name="타원 22">
            <a:extLst>
              <a:ext uri="{FF2B5EF4-FFF2-40B4-BE49-F238E27FC236}">
                <a16:creationId xmlns:a16="http://schemas.microsoft.com/office/drawing/2014/main" id="{E0CE9968-40B9-AB24-AA4F-F9B703437C46}"/>
              </a:ext>
            </a:extLst>
          </p:cNvPr>
          <p:cNvSpPr/>
          <p:nvPr/>
        </p:nvSpPr>
        <p:spPr>
          <a:xfrm>
            <a:off x="4253923" y="2870246"/>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타원 23">
            <a:extLst>
              <a:ext uri="{FF2B5EF4-FFF2-40B4-BE49-F238E27FC236}">
                <a16:creationId xmlns:a16="http://schemas.microsoft.com/office/drawing/2014/main" id="{7F6E1DF5-11C5-B893-6B14-15967EE49B07}"/>
              </a:ext>
            </a:extLst>
          </p:cNvPr>
          <p:cNvSpPr/>
          <p:nvPr/>
        </p:nvSpPr>
        <p:spPr>
          <a:xfrm>
            <a:off x="5384519" y="3010151"/>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5" name="타원 24">
            <a:extLst>
              <a:ext uri="{FF2B5EF4-FFF2-40B4-BE49-F238E27FC236}">
                <a16:creationId xmlns:a16="http://schemas.microsoft.com/office/drawing/2014/main" id="{84ABDE01-82A6-4086-E0B2-734DF8B91BCC}"/>
              </a:ext>
            </a:extLst>
          </p:cNvPr>
          <p:cNvSpPr/>
          <p:nvPr/>
        </p:nvSpPr>
        <p:spPr>
          <a:xfrm>
            <a:off x="6578877" y="2709074"/>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6" name="타원 25">
            <a:extLst>
              <a:ext uri="{FF2B5EF4-FFF2-40B4-BE49-F238E27FC236}">
                <a16:creationId xmlns:a16="http://schemas.microsoft.com/office/drawing/2014/main" id="{B92F3F4C-E749-5BA4-1077-D6B3D135BD4C}"/>
              </a:ext>
            </a:extLst>
          </p:cNvPr>
          <p:cNvSpPr/>
          <p:nvPr/>
        </p:nvSpPr>
        <p:spPr>
          <a:xfrm>
            <a:off x="8825905" y="3712086"/>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8" name="타원 27">
            <a:extLst>
              <a:ext uri="{FF2B5EF4-FFF2-40B4-BE49-F238E27FC236}">
                <a16:creationId xmlns:a16="http://schemas.microsoft.com/office/drawing/2014/main" id="{14C2F90A-AF66-3743-F378-C0814FF39943}"/>
              </a:ext>
            </a:extLst>
          </p:cNvPr>
          <p:cNvSpPr/>
          <p:nvPr/>
        </p:nvSpPr>
        <p:spPr>
          <a:xfrm>
            <a:off x="3058808" y="5595740"/>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9" name="타원 28">
            <a:extLst>
              <a:ext uri="{FF2B5EF4-FFF2-40B4-BE49-F238E27FC236}">
                <a16:creationId xmlns:a16="http://schemas.microsoft.com/office/drawing/2014/main" id="{05AEFE69-69C6-1CD6-92D2-A7F35A1FC224}"/>
              </a:ext>
            </a:extLst>
          </p:cNvPr>
          <p:cNvSpPr/>
          <p:nvPr/>
        </p:nvSpPr>
        <p:spPr>
          <a:xfrm>
            <a:off x="4222024" y="5595739"/>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0" name="타원 29">
            <a:extLst>
              <a:ext uri="{FF2B5EF4-FFF2-40B4-BE49-F238E27FC236}">
                <a16:creationId xmlns:a16="http://schemas.microsoft.com/office/drawing/2014/main" id="{D9FBFE6D-080D-2BBE-EFCC-1254600FC2F5}"/>
              </a:ext>
            </a:extLst>
          </p:cNvPr>
          <p:cNvSpPr/>
          <p:nvPr/>
        </p:nvSpPr>
        <p:spPr>
          <a:xfrm>
            <a:off x="5363253" y="5611512"/>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1" name="타원 30">
            <a:extLst>
              <a:ext uri="{FF2B5EF4-FFF2-40B4-BE49-F238E27FC236}">
                <a16:creationId xmlns:a16="http://schemas.microsoft.com/office/drawing/2014/main" id="{D5C3F45B-CC73-9F7B-9291-7A4D3155C5D5}"/>
              </a:ext>
            </a:extLst>
          </p:cNvPr>
          <p:cNvSpPr/>
          <p:nvPr/>
        </p:nvSpPr>
        <p:spPr>
          <a:xfrm>
            <a:off x="6506421" y="560087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2" name="타원 31">
            <a:extLst>
              <a:ext uri="{FF2B5EF4-FFF2-40B4-BE49-F238E27FC236}">
                <a16:creationId xmlns:a16="http://schemas.microsoft.com/office/drawing/2014/main" id="{C50AE1F5-455B-583C-D7FD-4E9C786B7AD1}"/>
              </a:ext>
            </a:extLst>
          </p:cNvPr>
          <p:cNvSpPr/>
          <p:nvPr/>
        </p:nvSpPr>
        <p:spPr>
          <a:xfrm>
            <a:off x="8790818" y="5612400"/>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3" name="직사각형 32">
            <a:extLst>
              <a:ext uri="{FF2B5EF4-FFF2-40B4-BE49-F238E27FC236}">
                <a16:creationId xmlns:a16="http://schemas.microsoft.com/office/drawing/2014/main" id="{83DF3524-CC1E-B952-245A-78B8952212AA}"/>
              </a:ext>
            </a:extLst>
          </p:cNvPr>
          <p:cNvSpPr/>
          <p:nvPr/>
        </p:nvSpPr>
        <p:spPr>
          <a:xfrm>
            <a:off x="9466309" y="3031417"/>
            <a:ext cx="1008180" cy="31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4" name="실행 단추: 사용자 지정[A] 33">
            <a:hlinkClick r:id="rId7" action="ppaction://hlinksldjump" highlightClick="1"/>
            <a:extLst>
              <a:ext uri="{FF2B5EF4-FFF2-40B4-BE49-F238E27FC236}">
                <a16:creationId xmlns:a16="http://schemas.microsoft.com/office/drawing/2014/main" id="{FAB67897-D36C-3E17-5F23-04137D65E10E}"/>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5" name="실행 단추: 사용자 지정[A] 34">
            <a:hlinkClick r:id="rId8" action="ppaction://hlinksldjump" highlightClick="1"/>
            <a:extLst>
              <a:ext uri="{FF2B5EF4-FFF2-40B4-BE49-F238E27FC236}">
                <a16:creationId xmlns:a16="http://schemas.microsoft.com/office/drawing/2014/main" id="{85E92305-8A9E-7F12-A07A-1F4D73A86423}"/>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6" name="실행 단추: 사용자 지정[A] 35">
            <a:hlinkClick r:id="rId9" action="ppaction://hlinksldjump" highlightClick="1"/>
            <a:extLst>
              <a:ext uri="{FF2B5EF4-FFF2-40B4-BE49-F238E27FC236}">
                <a16:creationId xmlns:a16="http://schemas.microsoft.com/office/drawing/2014/main" id="{04CBCBDF-05D4-307C-B808-10976E556765}"/>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7" name="실행 단추: 사용자 지정[A] 36">
            <a:hlinkClick r:id="rId10" action="ppaction://hlinksldjump" highlightClick="1"/>
            <a:extLst>
              <a:ext uri="{FF2B5EF4-FFF2-40B4-BE49-F238E27FC236}">
                <a16:creationId xmlns:a16="http://schemas.microsoft.com/office/drawing/2014/main" id="{6A879A9C-4A02-3AB8-3135-FA3DDCF6228A}"/>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8" name="실행 단추: 사용자 지정[A] 37">
            <a:hlinkClick r:id="rId11" action="ppaction://hlinksldjump" highlightClick="1"/>
            <a:extLst>
              <a:ext uri="{FF2B5EF4-FFF2-40B4-BE49-F238E27FC236}">
                <a16:creationId xmlns:a16="http://schemas.microsoft.com/office/drawing/2014/main" id="{F5FE0C86-FC75-EAE4-5F71-041CF5D740CD}"/>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9" name="실행 단추: 사용자 지정[A] 38">
            <a:hlinkClick r:id="rId12" action="ppaction://hlinksldjump" highlightClick="1"/>
            <a:extLst>
              <a:ext uri="{FF2B5EF4-FFF2-40B4-BE49-F238E27FC236}">
                <a16:creationId xmlns:a16="http://schemas.microsoft.com/office/drawing/2014/main" id="{5409144F-6516-AD9A-0C10-F7D79E330361}"/>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527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pic>
        <p:nvPicPr>
          <p:cNvPr id="10" name="그림 9" descr="차트이(가) 표시된 사진&#10;&#10;자동 생성된 설명">
            <a:extLst>
              <a:ext uri="{FF2B5EF4-FFF2-40B4-BE49-F238E27FC236}">
                <a16:creationId xmlns:a16="http://schemas.microsoft.com/office/drawing/2014/main" id="{FC4168CF-32C5-554D-99D4-55E4A154DC5B}"/>
              </a:ext>
            </a:extLst>
          </p:cNvPr>
          <p:cNvPicPr>
            <a:picLocks noChangeAspect="1"/>
          </p:cNvPicPr>
          <p:nvPr/>
        </p:nvPicPr>
        <p:blipFill>
          <a:blip r:embed="rId6"/>
          <a:stretch>
            <a:fillRect/>
          </a:stretch>
        </p:blipFill>
        <p:spPr>
          <a:xfrm>
            <a:off x="1318750" y="2433214"/>
            <a:ext cx="9155740" cy="3886665"/>
          </a:xfrm>
          <a:prstGeom prst="rect">
            <a:avLst/>
          </a:prstGeom>
        </p:spPr>
      </p:pic>
      <p:sp>
        <p:nvSpPr>
          <p:cNvPr id="15" name="실행 단추: 돌아가기[A] 14">
            <a:hlinkClick r:id="" action="ppaction://hlinkshowjump?jump=lastslideviewed" highlightClick="1"/>
            <a:extLst>
              <a:ext uri="{FF2B5EF4-FFF2-40B4-BE49-F238E27FC236}">
                <a16:creationId xmlns:a16="http://schemas.microsoft.com/office/drawing/2014/main" id="{E6E447B6-7930-1E6F-23E3-F0A3AEF4806F}"/>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6" name="TextBox 15">
            <a:extLst>
              <a:ext uri="{FF2B5EF4-FFF2-40B4-BE49-F238E27FC236}">
                <a16:creationId xmlns:a16="http://schemas.microsoft.com/office/drawing/2014/main" id="{E6BECC34-243D-AA64-8BE7-402748163FA6}"/>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sp>
        <p:nvSpPr>
          <p:cNvPr id="20" name="타원 19">
            <a:extLst>
              <a:ext uri="{FF2B5EF4-FFF2-40B4-BE49-F238E27FC236}">
                <a16:creationId xmlns:a16="http://schemas.microsoft.com/office/drawing/2014/main" id="{713E6DA5-868E-F69A-B437-A7DA81BD2FA8}"/>
              </a:ext>
            </a:extLst>
          </p:cNvPr>
          <p:cNvSpPr/>
          <p:nvPr/>
        </p:nvSpPr>
        <p:spPr>
          <a:xfrm>
            <a:off x="3049357" y="3412263"/>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타원 20">
            <a:extLst>
              <a:ext uri="{FF2B5EF4-FFF2-40B4-BE49-F238E27FC236}">
                <a16:creationId xmlns:a16="http://schemas.microsoft.com/office/drawing/2014/main" id="{7A66586E-D8AB-B738-D976-E337CF3758D3}"/>
              </a:ext>
            </a:extLst>
          </p:cNvPr>
          <p:cNvSpPr/>
          <p:nvPr/>
        </p:nvSpPr>
        <p:spPr>
          <a:xfrm>
            <a:off x="4148055" y="336997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2" name="타원 21">
            <a:extLst>
              <a:ext uri="{FF2B5EF4-FFF2-40B4-BE49-F238E27FC236}">
                <a16:creationId xmlns:a16="http://schemas.microsoft.com/office/drawing/2014/main" id="{D1801D9E-B0DB-A09B-F192-C319B3902405}"/>
              </a:ext>
            </a:extLst>
          </p:cNvPr>
          <p:cNvSpPr/>
          <p:nvPr/>
        </p:nvSpPr>
        <p:spPr>
          <a:xfrm>
            <a:off x="5239370" y="3390911"/>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3" name="타원 22">
            <a:extLst>
              <a:ext uri="{FF2B5EF4-FFF2-40B4-BE49-F238E27FC236}">
                <a16:creationId xmlns:a16="http://schemas.microsoft.com/office/drawing/2014/main" id="{C1F01E79-60A5-A583-4E09-DB8C1804514C}"/>
              </a:ext>
            </a:extLst>
          </p:cNvPr>
          <p:cNvSpPr/>
          <p:nvPr/>
        </p:nvSpPr>
        <p:spPr>
          <a:xfrm>
            <a:off x="6330096" y="3369977"/>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4" name="타원 23">
            <a:extLst>
              <a:ext uri="{FF2B5EF4-FFF2-40B4-BE49-F238E27FC236}">
                <a16:creationId xmlns:a16="http://schemas.microsoft.com/office/drawing/2014/main" id="{644D5ABC-E8FC-E479-7125-431CE9C49DDA}"/>
              </a:ext>
            </a:extLst>
          </p:cNvPr>
          <p:cNvSpPr/>
          <p:nvPr/>
        </p:nvSpPr>
        <p:spPr>
          <a:xfrm>
            <a:off x="8119910" y="396614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5" name="타원 24">
            <a:extLst>
              <a:ext uri="{FF2B5EF4-FFF2-40B4-BE49-F238E27FC236}">
                <a16:creationId xmlns:a16="http://schemas.microsoft.com/office/drawing/2014/main" id="{A031C8DD-E637-5478-1912-687631E9E9B0}"/>
              </a:ext>
            </a:extLst>
          </p:cNvPr>
          <p:cNvSpPr/>
          <p:nvPr/>
        </p:nvSpPr>
        <p:spPr>
          <a:xfrm>
            <a:off x="3016276" y="5659538"/>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6" name="타원 25">
            <a:extLst>
              <a:ext uri="{FF2B5EF4-FFF2-40B4-BE49-F238E27FC236}">
                <a16:creationId xmlns:a16="http://schemas.microsoft.com/office/drawing/2014/main" id="{B89680D0-5F2A-81F6-F6F7-5E5771D959E5}"/>
              </a:ext>
            </a:extLst>
          </p:cNvPr>
          <p:cNvSpPr/>
          <p:nvPr/>
        </p:nvSpPr>
        <p:spPr>
          <a:xfrm>
            <a:off x="4105064" y="5659537"/>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7" name="타원 26">
            <a:extLst>
              <a:ext uri="{FF2B5EF4-FFF2-40B4-BE49-F238E27FC236}">
                <a16:creationId xmlns:a16="http://schemas.microsoft.com/office/drawing/2014/main" id="{0717F7C1-FC5B-B432-6F4F-1D3FF3C31B25}"/>
              </a:ext>
            </a:extLst>
          </p:cNvPr>
          <p:cNvSpPr/>
          <p:nvPr/>
        </p:nvSpPr>
        <p:spPr>
          <a:xfrm>
            <a:off x="5193127" y="5664677"/>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8" name="타원 27">
            <a:extLst>
              <a:ext uri="{FF2B5EF4-FFF2-40B4-BE49-F238E27FC236}">
                <a16:creationId xmlns:a16="http://schemas.microsoft.com/office/drawing/2014/main" id="{B8DA3BD7-F72A-6E11-26FC-B9ECA1C76C64}"/>
              </a:ext>
            </a:extLst>
          </p:cNvPr>
          <p:cNvSpPr/>
          <p:nvPr/>
        </p:nvSpPr>
        <p:spPr>
          <a:xfrm>
            <a:off x="6283134" y="5664676"/>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9" name="타원 28">
            <a:extLst>
              <a:ext uri="{FF2B5EF4-FFF2-40B4-BE49-F238E27FC236}">
                <a16:creationId xmlns:a16="http://schemas.microsoft.com/office/drawing/2014/main" id="{463FEF78-2985-3E83-0D3B-337506FDC79A}"/>
              </a:ext>
            </a:extLst>
          </p:cNvPr>
          <p:cNvSpPr/>
          <p:nvPr/>
        </p:nvSpPr>
        <p:spPr>
          <a:xfrm>
            <a:off x="8099689" y="5654932"/>
            <a:ext cx="310532" cy="3223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0" name="직사각형 29">
            <a:extLst>
              <a:ext uri="{FF2B5EF4-FFF2-40B4-BE49-F238E27FC236}">
                <a16:creationId xmlns:a16="http://schemas.microsoft.com/office/drawing/2014/main" id="{4F4BC0F8-4364-CA9C-3820-B966A14CE1FB}"/>
              </a:ext>
            </a:extLst>
          </p:cNvPr>
          <p:cNvSpPr/>
          <p:nvPr/>
        </p:nvSpPr>
        <p:spPr>
          <a:xfrm>
            <a:off x="9450088" y="3093964"/>
            <a:ext cx="1008180" cy="31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1" name="실행 단추: 사용자 지정[A] 30">
            <a:hlinkClick r:id="rId7" action="ppaction://hlinksldjump" highlightClick="1"/>
            <a:extLst>
              <a:ext uri="{FF2B5EF4-FFF2-40B4-BE49-F238E27FC236}">
                <a16:creationId xmlns:a16="http://schemas.microsoft.com/office/drawing/2014/main" id="{85C38E6E-D394-C151-FA0A-D8C06ED3B9C6}"/>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2" name="실행 단추: 사용자 지정[A] 31">
            <a:hlinkClick r:id="rId8" action="ppaction://hlinksldjump" highlightClick="1"/>
            <a:extLst>
              <a:ext uri="{FF2B5EF4-FFF2-40B4-BE49-F238E27FC236}">
                <a16:creationId xmlns:a16="http://schemas.microsoft.com/office/drawing/2014/main" id="{88FA88EE-AF3A-3BB7-CF01-BA9AAA25ECD3}"/>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3" name="실행 단추: 사용자 지정[A] 32">
            <a:hlinkClick r:id="rId9" action="ppaction://hlinksldjump" highlightClick="1"/>
            <a:extLst>
              <a:ext uri="{FF2B5EF4-FFF2-40B4-BE49-F238E27FC236}">
                <a16:creationId xmlns:a16="http://schemas.microsoft.com/office/drawing/2014/main" id="{756BC064-1C90-5B3C-15B0-729ADB3A654D}"/>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4" name="실행 단추: 사용자 지정[A] 33">
            <a:hlinkClick r:id="rId10" action="ppaction://hlinksldjump" highlightClick="1"/>
            <a:extLst>
              <a:ext uri="{FF2B5EF4-FFF2-40B4-BE49-F238E27FC236}">
                <a16:creationId xmlns:a16="http://schemas.microsoft.com/office/drawing/2014/main" id="{85F4BE87-3010-52EB-FC2B-88F9668AAAB5}"/>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5" name="실행 단추: 사용자 지정[A] 34">
            <a:hlinkClick r:id="rId11" action="ppaction://hlinksldjump" highlightClick="1"/>
            <a:extLst>
              <a:ext uri="{FF2B5EF4-FFF2-40B4-BE49-F238E27FC236}">
                <a16:creationId xmlns:a16="http://schemas.microsoft.com/office/drawing/2014/main" id="{E0F0D5A0-8905-0616-79B7-861563DCA80D}"/>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6" name="실행 단추: 사용자 지정[A] 35">
            <a:hlinkClick r:id="rId12" action="ppaction://hlinksldjump" highlightClick="1"/>
            <a:extLst>
              <a:ext uri="{FF2B5EF4-FFF2-40B4-BE49-F238E27FC236}">
                <a16:creationId xmlns:a16="http://schemas.microsoft.com/office/drawing/2014/main" id="{217D222E-4345-ED14-964E-0E26A0EEFAFE}"/>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42241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pic>
        <p:nvPicPr>
          <p:cNvPr id="2" name="그림 1" descr="차트이(가) 표시된 사진&#10;&#10;자동 생성된 설명">
            <a:extLst>
              <a:ext uri="{FF2B5EF4-FFF2-40B4-BE49-F238E27FC236}">
                <a16:creationId xmlns:a16="http://schemas.microsoft.com/office/drawing/2014/main" id="{FC694346-E564-71DD-4536-F5EB40BF81BD}"/>
              </a:ext>
            </a:extLst>
          </p:cNvPr>
          <p:cNvPicPr>
            <a:picLocks noChangeAspect="1"/>
          </p:cNvPicPr>
          <p:nvPr/>
        </p:nvPicPr>
        <p:blipFill>
          <a:blip r:embed="rId6"/>
          <a:stretch>
            <a:fillRect/>
          </a:stretch>
        </p:blipFill>
        <p:spPr>
          <a:xfrm>
            <a:off x="1403657" y="2450138"/>
            <a:ext cx="9384684" cy="3829465"/>
          </a:xfrm>
          <a:prstGeom prst="rect">
            <a:avLst/>
          </a:prstGeom>
        </p:spPr>
      </p:pic>
      <p:sp>
        <p:nvSpPr>
          <p:cNvPr id="15" name="실행 단추: 돌아가기[A] 14">
            <a:hlinkClick r:id="" action="ppaction://hlinkshowjump?jump=lastslideviewed" highlightClick="1"/>
            <a:extLst>
              <a:ext uri="{FF2B5EF4-FFF2-40B4-BE49-F238E27FC236}">
                <a16:creationId xmlns:a16="http://schemas.microsoft.com/office/drawing/2014/main" id="{E6E447B6-7930-1E6F-23E3-F0A3AEF4806F}"/>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6" name="TextBox 15">
            <a:extLst>
              <a:ext uri="{FF2B5EF4-FFF2-40B4-BE49-F238E27FC236}">
                <a16:creationId xmlns:a16="http://schemas.microsoft.com/office/drawing/2014/main" id="{E6BECC34-243D-AA64-8BE7-402748163FA6}"/>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sp>
        <p:nvSpPr>
          <p:cNvPr id="12" name="타원 11">
            <a:extLst>
              <a:ext uri="{FF2B5EF4-FFF2-40B4-BE49-F238E27FC236}">
                <a16:creationId xmlns:a16="http://schemas.microsoft.com/office/drawing/2014/main" id="{600313CC-74AC-D3E4-354A-BFCB1047E199}"/>
              </a:ext>
            </a:extLst>
          </p:cNvPr>
          <p:cNvSpPr/>
          <p:nvPr/>
        </p:nvSpPr>
        <p:spPr>
          <a:xfrm>
            <a:off x="2392327" y="5144310"/>
            <a:ext cx="92148" cy="5811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타원 12">
            <a:extLst>
              <a:ext uri="{FF2B5EF4-FFF2-40B4-BE49-F238E27FC236}">
                <a16:creationId xmlns:a16="http://schemas.microsoft.com/office/drawing/2014/main" id="{C18657C5-5C4C-0ECE-2DD8-D01A6E8DF6F1}"/>
              </a:ext>
            </a:extLst>
          </p:cNvPr>
          <p:cNvSpPr/>
          <p:nvPr/>
        </p:nvSpPr>
        <p:spPr>
          <a:xfrm>
            <a:off x="3519217" y="3094074"/>
            <a:ext cx="489257" cy="24255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타원 13">
            <a:extLst>
              <a:ext uri="{FF2B5EF4-FFF2-40B4-BE49-F238E27FC236}">
                <a16:creationId xmlns:a16="http://schemas.microsoft.com/office/drawing/2014/main" id="{D04D80ED-7AC2-2DC0-FDA8-161DCBBF6EE9}"/>
              </a:ext>
            </a:extLst>
          </p:cNvPr>
          <p:cNvSpPr/>
          <p:nvPr/>
        </p:nvSpPr>
        <p:spPr>
          <a:xfrm>
            <a:off x="5053850" y="3425701"/>
            <a:ext cx="134838" cy="8592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0" name="타원 19">
            <a:extLst>
              <a:ext uri="{FF2B5EF4-FFF2-40B4-BE49-F238E27FC236}">
                <a16:creationId xmlns:a16="http://schemas.microsoft.com/office/drawing/2014/main" id="{B1029CD7-9862-E844-87B3-0ABE9D3351EA}"/>
              </a:ext>
            </a:extLst>
          </p:cNvPr>
          <p:cNvSpPr/>
          <p:nvPr/>
        </p:nvSpPr>
        <p:spPr>
          <a:xfrm>
            <a:off x="9150931" y="4089645"/>
            <a:ext cx="134838" cy="10309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타원 20">
            <a:extLst>
              <a:ext uri="{FF2B5EF4-FFF2-40B4-BE49-F238E27FC236}">
                <a16:creationId xmlns:a16="http://schemas.microsoft.com/office/drawing/2014/main" id="{71E03516-2F4F-8C7F-4EE9-68C49E4B2966}"/>
              </a:ext>
            </a:extLst>
          </p:cNvPr>
          <p:cNvSpPr/>
          <p:nvPr/>
        </p:nvSpPr>
        <p:spPr>
          <a:xfrm>
            <a:off x="6451775" y="5369442"/>
            <a:ext cx="92148" cy="3060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2" name="실행 단추: 사용자 지정[A] 21">
            <a:hlinkClick r:id="rId7" action="ppaction://hlinksldjump" highlightClick="1"/>
            <a:extLst>
              <a:ext uri="{FF2B5EF4-FFF2-40B4-BE49-F238E27FC236}">
                <a16:creationId xmlns:a16="http://schemas.microsoft.com/office/drawing/2014/main" id="{78F0400E-AEBB-2570-894C-58F657C54408}"/>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8" action="ppaction://hlinksldjump" highlightClick="1"/>
            <a:extLst>
              <a:ext uri="{FF2B5EF4-FFF2-40B4-BE49-F238E27FC236}">
                <a16:creationId xmlns:a16="http://schemas.microsoft.com/office/drawing/2014/main" id="{9E31FE87-EEA6-9652-79F5-CAC4774761C2}"/>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4" name="실행 단추: 사용자 지정[A] 23">
            <a:hlinkClick r:id="rId9" action="ppaction://hlinksldjump" highlightClick="1"/>
            <a:extLst>
              <a:ext uri="{FF2B5EF4-FFF2-40B4-BE49-F238E27FC236}">
                <a16:creationId xmlns:a16="http://schemas.microsoft.com/office/drawing/2014/main" id="{7954426B-09A6-D692-F3D2-230D03F31046}"/>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0" action="ppaction://hlinksldjump" highlightClick="1"/>
            <a:extLst>
              <a:ext uri="{FF2B5EF4-FFF2-40B4-BE49-F238E27FC236}">
                <a16:creationId xmlns:a16="http://schemas.microsoft.com/office/drawing/2014/main" id="{07AFA540-67A4-450F-3F69-36BC311921E3}"/>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1" action="ppaction://hlinksldjump" highlightClick="1"/>
            <a:extLst>
              <a:ext uri="{FF2B5EF4-FFF2-40B4-BE49-F238E27FC236}">
                <a16:creationId xmlns:a16="http://schemas.microsoft.com/office/drawing/2014/main" id="{A150108B-DA5F-EC14-EC5C-31EFDA2D7028}"/>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7" name="실행 단추: 사용자 지정[A] 26">
            <a:hlinkClick r:id="rId12" action="ppaction://hlinksldjump" highlightClick="1"/>
            <a:extLst>
              <a:ext uri="{FF2B5EF4-FFF2-40B4-BE49-F238E27FC236}">
                <a16:creationId xmlns:a16="http://schemas.microsoft.com/office/drawing/2014/main" id="{973D266D-9BE4-2186-C39F-92A6D0BACB45}"/>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65428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15" name="실행 단추: 돌아가기[A] 14">
            <a:hlinkClick r:id="" action="ppaction://hlinkshowjump?jump=lastslideviewed" highlightClick="1"/>
            <a:extLst>
              <a:ext uri="{FF2B5EF4-FFF2-40B4-BE49-F238E27FC236}">
                <a16:creationId xmlns:a16="http://schemas.microsoft.com/office/drawing/2014/main" id="{E6E447B6-7930-1E6F-23E3-F0A3AEF4806F}"/>
              </a:ext>
            </a:extLst>
          </p:cNvPr>
          <p:cNvSpPr/>
          <p:nvPr/>
        </p:nvSpPr>
        <p:spPr>
          <a:xfrm rot="16200000">
            <a:off x="10616294" y="5143737"/>
            <a:ext cx="676515" cy="630195"/>
          </a:xfrm>
          <a:prstGeom prst="actionButtonReturn">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t="100000" r="100000"/>
            </a:path>
            <a:tileRect l="-100000" b="-100000"/>
          </a:gradFill>
          <a:ln>
            <a:noFill/>
          </a:ln>
          <a:scene3d>
            <a:camera prst="orthographicFront"/>
            <a:lightRig rig="threePt" dir="t"/>
          </a:scene3d>
          <a:sp3d prstMaterial="matte">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6" name="TextBox 15">
            <a:extLst>
              <a:ext uri="{FF2B5EF4-FFF2-40B4-BE49-F238E27FC236}">
                <a16:creationId xmlns:a16="http://schemas.microsoft.com/office/drawing/2014/main" id="{E6BECC34-243D-AA64-8BE7-402748163FA6}"/>
              </a:ext>
            </a:extLst>
          </p:cNvPr>
          <p:cNvSpPr txBox="1"/>
          <p:nvPr/>
        </p:nvSpPr>
        <p:spPr>
          <a:xfrm>
            <a:off x="10586176" y="4810367"/>
            <a:ext cx="683976" cy="276999"/>
          </a:xfrm>
          <a:prstGeom prst="rect">
            <a:avLst/>
          </a:prstGeom>
          <a:solidFill>
            <a:schemeClr val="bg1"/>
          </a:solidFill>
          <a:ln>
            <a:noFill/>
          </a:ln>
        </p:spPr>
        <p:txBody>
          <a:bodyPr wrap="square" rtlCol="0">
            <a:spAutoFit/>
          </a:bodyPr>
          <a:lstStyle/>
          <a:p>
            <a:pPr algn="ctr"/>
            <a:r>
              <a:rPr kumimoji="1" lang="en-US" altLang="ko-Kore-KR" sz="1200" dirty="0"/>
              <a:t>Go back</a:t>
            </a:r>
            <a:endParaRPr kumimoji="1" lang="ko-Kore-KR" altLang="en-US" sz="1200" dirty="0"/>
          </a:p>
        </p:txBody>
      </p:sp>
      <p:pic>
        <p:nvPicPr>
          <p:cNvPr id="2" name="그림 1" descr="차트이(가) 표시된 사진&#10;&#10;자동 생성된 설명">
            <a:extLst>
              <a:ext uri="{FF2B5EF4-FFF2-40B4-BE49-F238E27FC236}">
                <a16:creationId xmlns:a16="http://schemas.microsoft.com/office/drawing/2014/main" id="{8A21D1F4-7C94-73A3-3207-F1FAB97C21D8}"/>
              </a:ext>
            </a:extLst>
          </p:cNvPr>
          <p:cNvPicPr>
            <a:picLocks noChangeAspect="1"/>
          </p:cNvPicPr>
          <p:nvPr/>
        </p:nvPicPr>
        <p:blipFill>
          <a:blip r:embed="rId6"/>
          <a:stretch>
            <a:fillRect/>
          </a:stretch>
        </p:blipFill>
        <p:spPr>
          <a:xfrm>
            <a:off x="1317161" y="2450138"/>
            <a:ext cx="9158918" cy="3737339"/>
          </a:xfrm>
          <a:prstGeom prst="rect">
            <a:avLst/>
          </a:prstGeom>
        </p:spPr>
      </p:pic>
      <p:sp>
        <p:nvSpPr>
          <p:cNvPr id="11" name="타원 10">
            <a:extLst>
              <a:ext uri="{FF2B5EF4-FFF2-40B4-BE49-F238E27FC236}">
                <a16:creationId xmlns:a16="http://schemas.microsoft.com/office/drawing/2014/main" id="{5E01BD60-85F8-1530-95B6-F6AC0A13443E}"/>
              </a:ext>
            </a:extLst>
          </p:cNvPr>
          <p:cNvSpPr/>
          <p:nvPr/>
        </p:nvSpPr>
        <p:spPr>
          <a:xfrm>
            <a:off x="2275368" y="4582633"/>
            <a:ext cx="106326" cy="5592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타원 11">
            <a:extLst>
              <a:ext uri="{FF2B5EF4-FFF2-40B4-BE49-F238E27FC236}">
                <a16:creationId xmlns:a16="http://schemas.microsoft.com/office/drawing/2014/main" id="{BB3B0FBF-FA06-E7DE-129B-93EFEA4188CA}"/>
              </a:ext>
            </a:extLst>
          </p:cNvPr>
          <p:cNvSpPr/>
          <p:nvPr/>
        </p:nvSpPr>
        <p:spPr>
          <a:xfrm>
            <a:off x="3524612" y="4369646"/>
            <a:ext cx="223443" cy="10539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타원 12">
            <a:extLst>
              <a:ext uri="{FF2B5EF4-FFF2-40B4-BE49-F238E27FC236}">
                <a16:creationId xmlns:a16="http://schemas.microsoft.com/office/drawing/2014/main" id="{B4D7FEE3-1396-D321-74DD-CDC261A44B9F}"/>
              </a:ext>
            </a:extLst>
          </p:cNvPr>
          <p:cNvSpPr/>
          <p:nvPr/>
        </p:nvSpPr>
        <p:spPr>
          <a:xfrm>
            <a:off x="4890973" y="3724510"/>
            <a:ext cx="168927" cy="8581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타원 13">
            <a:extLst>
              <a:ext uri="{FF2B5EF4-FFF2-40B4-BE49-F238E27FC236}">
                <a16:creationId xmlns:a16="http://schemas.microsoft.com/office/drawing/2014/main" id="{4FDA0CB5-D5F1-7959-B2E8-ADDE724C99B0}"/>
              </a:ext>
            </a:extLst>
          </p:cNvPr>
          <p:cNvSpPr/>
          <p:nvPr/>
        </p:nvSpPr>
        <p:spPr>
          <a:xfrm>
            <a:off x="6191688" y="5192171"/>
            <a:ext cx="223443" cy="3912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0" name="타원 19">
            <a:extLst>
              <a:ext uri="{FF2B5EF4-FFF2-40B4-BE49-F238E27FC236}">
                <a16:creationId xmlns:a16="http://schemas.microsoft.com/office/drawing/2014/main" id="{37C89187-7B41-E9AC-0718-B94D85C2D643}"/>
              </a:ext>
            </a:extLst>
          </p:cNvPr>
          <p:cNvSpPr/>
          <p:nvPr/>
        </p:nvSpPr>
        <p:spPr>
          <a:xfrm>
            <a:off x="8853373" y="3106418"/>
            <a:ext cx="168928" cy="15612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실행 단추: 사용자 지정[A] 20">
            <a:hlinkClick r:id="rId7" action="ppaction://hlinksldjump" highlightClick="1"/>
            <a:extLst>
              <a:ext uri="{FF2B5EF4-FFF2-40B4-BE49-F238E27FC236}">
                <a16:creationId xmlns:a16="http://schemas.microsoft.com/office/drawing/2014/main" id="{A6779D70-34B7-0808-6546-0FEA687866E5}"/>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8" action="ppaction://hlinksldjump" highlightClick="1"/>
            <a:extLst>
              <a:ext uri="{FF2B5EF4-FFF2-40B4-BE49-F238E27FC236}">
                <a16:creationId xmlns:a16="http://schemas.microsoft.com/office/drawing/2014/main" id="{78857BB8-D689-49A9-9F01-8DE3B7500A54}"/>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9" action="ppaction://hlinksldjump" highlightClick="1"/>
            <a:extLst>
              <a:ext uri="{FF2B5EF4-FFF2-40B4-BE49-F238E27FC236}">
                <a16:creationId xmlns:a16="http://schemas.microsoft.com/office/drawing/2014/main" id="{05AD9E23-C1E2-7D7F-14DE-5874584B8123}"/>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4" name="실행 단추: 사용자 지정[A] 23">
            <a:hlinkClick r:id="rId10" action="ppaction://hlinksldjump" highlightClick="1"/>
            <a:extLst>
              <a:ext uri="{FF2B5EF4-FFF2-40B4-BE49-F238E27FC236}">
                <a16:creationId xmlns:a16="http://schemas.microsoft.com/office/drawing/2014/main" id="{90340A61-57FC-489A-BA03-3C476E6538AE}"/>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1" action="ppaction://hlinksldjump" highlightClick="1"/>
            <a:extLst>
              <a:ext uri="{FF2B5EF4-FFF2-40B4-BE49-F238E27FC236}">
                <a16:creationId xmlns:a16="http://schemas.microsoft.com/office/drawing/2014/main" id="{297685D6-1215-68B6-C660-8C8509ECC28E}"/>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2" action="ppaction://hlinksldjump" highlightClick="1"/>
            <a:extLst>
              <a:ext uri="{FF2B5EF4-FFF2-40B4-BE49-F238E27FC236}">
                <a16:creationId xmlns:a16="http://schemas.microsoft.com/office/drawing/2014/main" id="{73624277-3F73-F5AF-751B-BDE165FCBAB8}"/>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7533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4040371" y="2861377"/>
            <a:ext cx="8002001"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9" y="2337851"/>
            <a:ext cx="1774617" cy="430887"/>
          </a:xfrm>
          <a:prstGeom prst="rect">
            <a:avLst/>
          </a:prstGeom>
          <a:noFill/>
        </p:spPr>
        <p:txBody>
          <a:bodyPr wrap="square" rtlCol="0">
            <a:spAutoFit/>
          </a:bodyPr>
          <a:lstStyle/>
          <a:p>
            <a:r>
              <a:rPr kumimoji="1" lang="en-US" altLang="ko-KR" sz="2200" b="1" dirty="0"/>
              <a:t>[Overview</a:t>
            </a:r>
            <a:r>
              <a:rPr kumimoji="1" lang="en" altLang="ko-KR" sz="2200" b="1" dirty="0"/>
              <a:t>]</a:t>
            </a:r>
            <a:endParaRPr kumimoji="1" lang="ko-Kore-KR" altLang="en-US" sz="2200" b="1" dirty="0"/>
          </a:p>
        </p:txBody>
      </p:sp>
      <p:pic>
        <p:nvPicPr>
          <p:cNvPr id="34" name="그림 33" descr="도표이(가) 표시된 사진&#10;&#10;자동 생성된 설명">
            <a:extLst>
              <a:ext uri="{FF2B5EF4-FFF2-40B4-BE49-F238E27FC236}">
                <a16:creationId xmlns:a16="http://schemas.microsoft.com/office/drawing/2014/main" id="{8B2BF971-A282-9718-2552-AF62668DF6BE}"/>
              </a:ext>
            </a:extLst>
          </p:cNvPr>
          <p:cNvPicPr>
            <a:picLocks noChangeAspect="1"/>
          </p:cNvPicPr>
          <p:nvPr/>
        </p:nvPicPr>
        <p:blipFill>
          <a:blip r:embed="rId6"/>
          <a:stretch>
            <a:fillRect/>
          </a:stretch>
        </p:blipFill>
        <p:spPr>
          <a:xfrm>
            <a:off x="6217867" y="3005525"/>
            <a:ext cx="3765402" cy="1177544"/>
          </a:xfrm>
          <a:prstGeom prst="rect">
            <a:avLst/>
          </a:prstGeom>
          <a:ln>
            <a:solidFill>
              <a:schemeClr val="tx1"/>
            </a:solidFill>
          </a:ln>
        </p:spPr>
      </p:pic>
      <p:pic>
        <p:nvPicPr>
          <p:cNvPr id="36" name="그림 35" descr="도표이(가) 표시된 사진&#10;&#10;자동 생성된 설명">
            <a:extLst>
              <a:ext uri="{FF2B5EF4-FFF2-40B4-BE49-F238E27FC236}">
                <a16:creationId xmlns:a16="http://schemas.microsoft.com/office/drawing/2014/main" id="{163CDE66-FCAC-1FC3-E4D7-771972F36297}"/>
              </a:ext>
            </a:extLst>
          </p:cNvPr>
          <p:cNvPicPr>
            <a:picLocks noChangeAspect="1"/>
          </p:cNvPicPr>
          <p:nvPr/>
        </p:nvPicPr>
        <p:blipFill>
          <a:blip r:embed="rId7"/>
          <a:stretch>
            <a:fillRect/>
          </a:stretch>
        </p:blipFill>
        <p:spPr>
          <a:xfrm>
            <a:off x="4204281" y="4327217"/>
            <a:ext cx="7731766" cy="1873947"/>
          </a:xfrm>
          <a:prstGeom prst="rect">
            <a:avLst/>
          </a:prstGeom>
        </p:spPr>
      </p:pic>
      <p:sp>
        <p:nvSpPr>
          <p:cNvPr id="37" name="직사각형 36">
            <a:extLst>
              <a:ext uri="{FF2B5EF4-FFF2-40B4-BE49-F238E27FC236}">
                <a16:creationId xmlns:a16="http://schemas.microsoft.com/office/drawing/2014/main" id="{D767448D-847D-D79A-191A-29E9C8AA8F4B}"/>
              </a:ext>
            </a:extLst>
          </p:cNvPr>
          <p:cNvSpPr/>
          <p:nvPr/>
        </p:nvSpPr>
        <p:spPr>
          <a:xfrm>
            <a:off x="6358270" y="4327217"/>
            <a:ext cx="1488558" cy="18739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cxnSp>
        <p:nvCxnSpPr>
          <p:cNvPr id="39" name="꺾인 연결선[E] 38">
            <a:extLst>
              <a:ext uri="{FF2B5EF4-FFF2-40B4-BE49-F238E27FC236}">
                <a16:creationId xmlns:a16="http://schemas.microsoft.com/office/drawing/2014/main" id="{5F46D01B-90CE-E1F3-5A0C-090636EA74F9}"/>
              </a:ext>
            </a:extLst>
          </p:cNvPr>
          <p:cNvCxnSpPr>
            <a:stCxn id="34" idx="2"/>
            <a:endCxn id="37" idx="0"/>
          </p:cNvCxnSpPr>
          <p:nvPr/>
        </p:nvCxnSpPr>
        <p:spPr>
          <a:xfrm rot="5400000">
            <a:off x="7529485" y="3756134"/>
            <a:ext cx="144148" cy="998019"/>
          </a:xfrm>
          <a:prstGeom prst="bentConnector3">
            <a:avLst>
              <a:gd name="adj1" fmla="val 35246"/>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직사각형 40">
            <a:extLst>
              <a:ext uri="{FF2B5EF4-FFF2-40B4-BE49-F238E27FC236}">
                <a16:creationId xmlns:a16="http://schemas.microsoft.com/office/drawing/2014/main" id="{FC5A625D-4851-9D3B-688D-20884A3D77B2}"/>
              </a:ext>
            </a:extLst>
          </p:cNvPr>
          <p:cNvSpPr/>
          <p:nvPr/>
        </p:nvSpPr>
        <p:spPr>
          <a:xfrm>
            <a:off x="120095" y="2861377"/>
            <a:ext cx="3813951"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2" name="TextBox 41">
            <a:extLst>
              <a:ext uri="{FF2B5EF4-FFF2-40B4-BE49-F238E27FC236}">
                <a16:creationId xmlns:a16="http://schemas.microsoft.com/office/drawing/2014/main" id="{86A90080-FF0B-1E27-3791-493F66335668}"/>
              </a:ext>
            </a:extLst>
          </p:cNvPr>
          <p:cNvSpPr txBox="1"/>
          <p:nvPr/>
        </p:nvSpPr>
        <p:spPr>
          <a:xfrm>
            <a:off x="-201152" y="2860033"/>
            <a:ext cx="4135198" cy="3362202"/>
          </a:xfrm>
          <a:prstGeom prst="rect">
            <a:avLst/>
          </a:prstGeom>
          <a:noFill/>
        </p:spPr>
        <p:txBody>
          <a:bodyPr wrap="square">
            <a:spAutoFit/>
          </a:bodyPr>
          <a:lstStyle/>
          <a:p>
            <a:pPr marL="800100" lvl="1" indent="-342900">
              <a:lnSpc>
                <a:spcPct val="150000"/>
              </a:lnSpc>
              <a:buFont typeface="+mj-lt"/>
              <a:buAutoNum type="arabicParenR"/>
            </a:pPr>
            <a:r>
              <a:rPr lang="en" altLang="ko-Kore-KR" sz="1300" dirty="0">
                <a:effectLst/>
              </a:rPr>
              <a:t>Deriving forest areas with permafrost damaged by fire</a:t>
            </a:r>
          </a:p>
          <a:p>
            <a:pPr marL="800100" lvl="1" indent="-342900">
              <a:lnSpc>
                <a:spcPct val="150000"/>
              </a:lnSpc>
              <a:buFont typeface="+mj-lt"/>
              <a:buAutoNum type="arabicParenR"/>
            </a:pPr>
            <a:r>
              <a:rPr kumimoji="1" lang="en" altLang="ko-Kore-KR" sz="1300" dirty="0"/>
              <a:t>Analysis of the difference in soil moisture, soil temperature change trend, and soil texture distribution before and after fire in the derived fire-damaged forest area</a:t>
            </a:r>
          </a:p>
          <a:p>
            <a:pPr marL="800100" lvl="1" indent="-342900">
              <a:lnSpc>
                <a:spcPct val="150000"/>
              </a:lnSpc>
              <a:buFont typeface="+mj-lt"/>
              <a:buAutoNum type="arabicParenR"/>
            </a:pPr>
            <a:r>
              <a:rPr kumimoji="1" lang="en" altLang="ko-Kore-KR" sz="1300" dirty="0"/>
              <a:t>In the future, we plan to propose a restoration plan that reflects the characteristics of the damaged area by additionally analyzing the soil characteristics, topography, climate, and vegetation of the area damaged by forest fire.</a:t>
            </a:r>
          </a:p>
        </p:txBody>
      </p:sp>
      <p:sp>
        <p:nvSpPr>
          <p:cNvPr id="49" name="실행 단추: 사용자 지정[A] 48">
            <a:hlinkClick r:id="rId8" action="ppaction://hlinksldjump" highlightClick="1"/>
            <a:extLst>
              <a:ext uri="{FF2B5EF4-FFF2-40B4-BE49-F238E27FC236}">
                <a16:creationId xmlns:a16="http://schemas.microsoft.com/office/drawing/2014/main" id="{C51E4616-7DB9-116F-911F-AFF1A5CAF0B2}"/>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50" name="실행 단추: 사용자 지정[A] 49">
            <a:hlinkClick r:id="rId9" action="ppaction://hlinksldjump" highlightClick="1"/>
            <a:extLst>
              <a:ext uri="{FF2B5EF4-FFF2-40B4-BE49-F238E27FC236}">
                <a16:creationId xmlns:a16="http://schemas.microsoft.com/office/drawing/2014/main" id="{B47B2ABE-6B26-80CE-2863-AB3C2695884F}"/>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51" name="실행 단추: 사용자 지정[A] 50">
            <a:hlinkClick r:id="rId10" action="ppaction://hlinksldjump" highlightClick="1"/>
            <a:extLst>
              <a:ext uri="{FF2B5EF4-FFF2-40B4-BE49-F238E27FC236}">
                <a16:creationId xmlns:a16="http://schemas.microsoft.com/office/drawing/2014/main" id="{C29DE21B-034F-A041-7189-708C671D36ED}"/>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52" name="실행 단추: 사용자 지정[A] 51">
            <a:hlinkClick r:id="rId11" action="ppaction://hlinksldjump" highlightClick="1"/>
            <a:extLst>
              <a:ext uri="{FF2B5EF4-FFF2-40B4-BE49-F238E27FC236}">
                <a16:creationId xmlns:a16="http://schemas.microsoft.com/office/drawing/2014/main" id="{0C2C1CED-D4AE-F54C-79B7-D07122D69219}"/>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53" name="실행 단추: 사용자 지정[A] 52">
            <a:hlinkClick r:id="rId12" action="ppaction://hlinksldjump" highlightClick="1"/>
            <a:extLst>
              <a:ext uri="{FF2B5EF4-FFF2-40B4-BE49-F238E27FC236}">
                <a16:creationId xmlns:a16="http://schemas.microsoft.com/office/drawing/2014/main" id="{2F54C556-72DE-623A-A74B-B44112027ADD}"/>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54" name="실행 단추: 사용자 지정[A] 53">
            <a:hlinkClick r:id="rId13" action="ppaction://hlinksldjump" highlightClick="1"/>
            <a:extLst>
              <a:ext uri="{FF2B5EF4-FFF2-40B4-BE49-F238E27FC236}">
                <a16:creationId xmlns:a16="http://schemas.microsoft.com/office/drawing/2014/main" id="{A7D52FCC-947D-38D2-2E98-4EEAE94EF311}"/>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90459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10" name="제목 1">
            <a:extLst>
              <a:ext uri="{FF2B5EF4-FFF2-40B4-BE49-F238E27FC236}">
                <a16:creationId xmlns:a16="http://schemas.microsoft.com/office/drawing/2014/main" id="{1D550E6B-E6EF-D56C-FAAA-D8959E356C1E}"/>
              </a:ext>
            </a:extLst>
          </p:cNvPr>
          <p:cNvSpPr txBox="1">
            <a:spLocks/>
          </p:cNvSpPr>
          <p:nvPr/>
        </p:nvSpPr>
        <p:spPr>
          <a:xfrm>
            <a:off x="-14765" y="3097734"/>
            <a:ext cx="12191999" cy="1218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en-US" sz="4800" b="1" dirty="0"/>
              <a:t>Thank you for your attention. </a:t>
            </a:r>
          </a:p>
        </p:txBody>
      </p:sp>
      <p:sp>
        <p:nvSpPr>
          <p:cNvPr id="21" name="실행 단추: 사용자 지정[A] 20">
            <a:hlinkClick r:id="rId6" action="ppaction://hlinksldjump" highlightClick="1"/>
            <a:extLst>
              <a:ext uri="{FF2B5EF4-FFF2-40B4-BE49-F238E27FC236}">
                <a16:creationId xmlns:a16="http://schemas.microsoft.com/office/drawing/2014/main" id="{488AC5FC-0BFC-B36C-DEAF-7A83C2CA3AFB}"/>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2" name="실행 단추: 사용자 지정[A] 21">
            <a:hlinkClick r:id="rId7" action="ppaction://hlinksldjump" highlightClick="1"/>
            <a:extLst>
              <a:ext uri="{FF2B5EF4-FFF2-40B4-BE49-F238E27FC236}">
                <a16:creationId xmlns:a16="http://schemas.microsoft.com/office/drawing/2014/main" id="{56EB0BD2-57B1-B7D2-CDC0-376E772DD73A}"/>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3" name="실행 단추: 사용자 지정[A] 22">
            <a:hlinkClick r:id="rId8" action="ppaction://hlinksldjump" highlightClick="1"/>
            <a:extLst>
              <a:ext uri="{FF2B5EF4-FFF2-40B4-BE49-F238E27FC236}">
                <a16:creationId xmlns:a16="http://schemas.microsoft.com/office/drawing/2014/main" id="{61DC47CD-2D1E-3A66-084B-8E904A685567}"/>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4" name="실행 단추: 사용자 지정[A] 23">
            <a:hlinkClick r:id="rId9" action="ppaction://hlinksldjump" highlightClick="1"/>
            <a:extLst>
              <a:ext uri="{FF2B5EF4-FFF2-40B4-BE49-F238E27FC236}">
                <a16:creationId xmlns:a16="http://schemas.microsoft.com/office/drawing/2014/main" id="{87B736F4-AAFC-8708-087A-2AC4E9972719}"/>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5" name="실행 단추: 사용자 지정[A] 24">
            <a:hlinkClick r:id="rId10" action="ppaction://hlinksldjump" highlightClick="1"/>
            <a:extLst>
              <a:ext uri="{FF2B5EF4-FFF2-40B4-BE49-F238E27FC236}">
                <a16:creationId xmlns:a16="http://schemas.microsoft.com/office/drawing/2014/main" id="{74E02486-795B-A5C7-23C8-F30C354481DD}"/>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6" name="실행 단추: 사용자 지정[A] 25">
            <a:hlinkClick r:id="rId11" action="ppaction://hlinksldjump" highlightClick="1"/>
            <a:extLst>
              <a:ext uri="{FF2B5EF4-FFF2-40B4-BE49-F238E27FC236}">
                <a16:creationId xmlns:a16="http://schemas.microsoft.com/office/drawing/2014/main" id="{C1D3947E-207D-F391-5909-F60A6465FC4E}"/>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5989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5247794" y="2581267"/>
            <a:ext cx="6794578" cy="361989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dirty="0"/>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9" y="2167726"/>
            <a:ext cx="1774617" cy="430887"/>
          </a:xfrm>
          <a:prstGeom prst="rect">
            <a:avLst/>
          </a:prstGeom>
          <a:noFill/>
        </p:spPr>
        <p:txBody>
          <a:bodyPr wrap="square" rtlCol="0">
            <a:spAutoFit/>
          </a:bodyPr>
          <a:lstStyle/>
          <a:p>
            <a:r>
              <a:rPr kumimoji="1" lang="en-US" altLang="ko-KR" sz="2200" b="1" dirty="0"/>
              <a:t>[Overview</a:t>
            </a:r>
            <a:r>
              <a:rPr kumimoji="1" lang="en" altLang="ko-KR" sz="2200" b="1" dirty="0"/>
              <a:t>]</a:t>
            </a:r>
            <a:endParaRPr kumimoji="1" lang="ko-Kore-KR" altLang="en-US" sz="2200" b="1" dirty="0"/>
          </a:p>
        </p:txBody>
      </p:sp>
      <p:sp>
        <p:nvSpPr>
          <p:cNvPr id="41" name="직사각형 40">
            <a:extLst>
              <a:ext uri="{FF2B5EF4-FFF2-40B4-BE49-F238E27FC236}">
                <a16:creationId xmlns:a16="http://schemas.microsoft.com/office/drawing/2014/main" id="{FC5A625D-4851-9D3B-688D-20884A3D77B2}"/>
              </a:ext>
            </a:extLst>
          </p:cNvPr>
          <p:cNvSpPr/>
          <p:nvPr/>
        </p:nvSpPr>
        <p:spPr>
          <a:xfrm>
            <a:off x="120095" y="2581267"/>
            <a:ext cx="5038699" cy="3619898"/>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2" name="TextBox 41">
            <a:extLst>
              <a:ext uri="{FF2B5EF4-FFF2-40B4-BE49-F238E27FC236}">
                <a16:creationId xmlns:a16="http://schemas.microsoft.com/office/drawing/2014/main" id="{86A90080-FF0B-1E27-3791-493F66335668}"/>
              </a:ext>
            </a:extLst>
          </p:cNvPr>
          <p:cNvSpPr txBox="1"/>
          <p:nvPr/>
        </p:nvSpPr>
        <p:spPr>
          <a:xfrm>
            <a:off x="-201152" y="2573978"/>
            <a:ext cx="5352132" cy="3664658"/>
          </a:xfrm>
          <a:prstGeom prst="rect">
            <a:avLst/>
          </a:prstGeom>
          <a:noFill/>
        </p:spPr>
        <p:txBody>
          <a:bodyPr wrap="square">
            <a:spAutoFit/>
          </a:bodyPr>
          <a:lstStyle/>
          <a:p>
            <a:pPr marL="800100" lvl="1" indent="-342900">
              <a:lnSpc>
                <a:spcPct val="150000"/>
              </a:lnSpc>
              <a:buFont typeface="Wingdings" pitchFamily="2" charset="2"/>
              <a:buChar char="§"/>
            </a:pPr>
            <a:r>
              <a:rPr kumimoji="1" lang="en" altLang="ko-Kore-KR" sz="1200" dirty="0"/>
              <a:t>A time-series soil characterization was performed for areas affected by fires for about 20 years from 2000 to 2020.</a:t>
            </a:r>
          </a:p>
          <a:p>
            <a:pPr marL="800100" lvl="1" indent="-342900">
              <a:lnSpc>
                <a:spcPct val="150000"/>
              </a:lnSpc>
              <a:buFont typeface="Wingdings" pitchFamily="2" charset="2"/>
              <a:buChar char="§"/>
            </a:pPr>
            <a:r>
              <a:rPr kumimoji="1" lang="en" altLang="ko-Kore-KR" sz="1200" dirty="0"/>
              <a:t>Fires occurred in 2003, 2006, 2009 and 2012 that significantly affected soil moisture and soil temperature.</a:t>
            </a:r>
          </a:p>
          <a:p>
            <a:pPr marL="800100" lvl="1" indent="-342900">
              <a:lnSpc>
                <a:spcPct val="150000"/>
              </a:lnSpc>
              <a:buFont typeface="Wingdings" pitchFamily="2" charset="2"/>
              <a:buChar char="§"/>
            </a:pPr>
            <a:r>
              <a:rPr kumimoji="1" lang="en" altLang="ko-Kore-KR" sz="1200" dirty="0"/>
              <a:t>The response and resilience of soils in areas with and without forest loss to fire were different.</a:t>
            </a:r>
          </a:p>
          <a:p>
            <a:pPr marL="800100" lvl="1" indent="-342900">
              <a:lnSpc>
                <a:spcPct val="150000"/>
              </a:lnSpc>
              <a:buFont typeface="Wingdings" pitchFamily="2" charset="2"/>
              <a:buChar char="§"/>
            </a:pPr>
            <a:r>
              <a:rPr kumimoji="1" lang="en" altLang="ko-Kore-KR" sz="1200" dirty="0"/>
              <a:t>Areas with no forest loss have more soil moisture and permafrost than areas with complete loss.</a:t>
            </a:r>
          </a:p>
          <a:p>
            <a:pPr marL="800100" lvl="1" indent="-342900">
              <a:lnSpc>
                <a:spcPct val="150000"/>
              </a:lnSpc>
              <a:buFont typeface="Wingdings" pitchFamily="2" charset="2"/>
              <a:buChar char="§"/>
            </a:pPr>
            <a:r>
              <a:rPr kumimoji="1" lang="en" altLang="ko-Kore-KR" sz="1200" dirty="0"/>
              <a:t>However, since 2003, the permafrost layer has been continuously disappearing due to the continuous increase in fire damage, and soil moisture has become increasingly scarce.</a:t>
            </a:r>
          </a:p>
          <a:p>
            <a:pPr marL="800100" lvl="1" indent="-342900">
              <a:lnSpc>
                <a:spcPct val="150000"/>
              </a:lnSpc>
              <a:buFont typeface="Wingdings" pitchFamily="2" charset="2"/>
              <a:buChar char="§"/>
            </a:pPr>
            <a:r>
              <a:rPr kumimoji="1" lang="en" altLang="ko-Kore-KR" sz="1200" dirty="0"/>
              <a:t>As a result, fluctuations in soil moisture and soil temperature were reduced even in the event of a fire.</a:t>
            </a:r>
          </a:p>
        </p:txBody>
      </p:sp>
      <p:pic>
        <p:nvPicPr>
          <p:cNvPr id="11" name="그림 10" descr="텍스트이(가) 표시된 사진&#10;&#10;자동 생성된 설명">
            <a:extLst>
              <a:ext uri="{FF2B5EF4-FFF2-40B4-BE49-F238E27FC236}">
                <a16:creationId xmlns:a16="http://schemas.microsoft.com/office/drawing/2014/main" id="{F099B67B-E50F-C867-3857-DBE019A2AD98}"/>
              </a:ext>
            </a:extLst>
          </p:cNvPr>
          <p:cNvPicPr>
            <a:picLocks noChangeAspect="1"/>
          </p:cNvPicPr>
          <p:nvPr/>
        </p:nvPicPr>
        <p:blipFill>
          <a:blip r:embed="rId6"/>
          <a:stretch>
            <a:fillRect/>
          </a:stretch>
        </p:blipFill>
        <p:spPr>
          <a:xfrm>
            <a:off x="6910741" y="3019620"/>
            <a:ext cx="2484473" cy="1050228"/>
          </a:xfrm>
          <a:prstGeom prst="rect">
            <a:avLst/>
          </a:prstGeom>
        </p:spPr>
      </p:pic>
      <p:pic>
        <p:nvPicPr>
          <p:cNvPr id="13" name="그림 12" descr="차트이(가) 표시된 사진&#10;&#10;자동 생성된 설명">
            <a:extLst>
              <a:ext uri="{FF2B5EF4-FFF2-40B4-BE49-F238E27FC236}">
                <a16:creationId xmlns:a16="http://schemas.microsoft.com/office/drawing/2014/main" id="{2B8C2D34-47D0-CAE3-3566-527ACB6FFEE8}"/>
              </a:ext>
            </a:extLst>
          </p:cNvPr>
          <p:cNvPicPr>
            <a:picLocks noChangeAspect="1"/>
          </p:cNvPicPr>
          <p:nvPr/>
        </p:nvPicPr>
        <p:blipFill>
          <a:blip r:embed="rId7"/>
          <a:stretch>
            <a:fillRect/>
          </a:stretch>
        </p:blipFill>
        <p:spPr>
          <a:xfrm>
            <a:off x="9492028" y="3047017"/>
            <a:ext cx="2484474" cy="1043077"/>
          </a:xfrm>
          <a:prstGeom prst="rect">
            <a:avLst/>
          </a:prstGeom>
        </p:spPr>
      </p:pic>
      <p:pic>
        <p:nvPicPr>
          <p:cNvPr id="14" name="그림 13" descr="차트이(가) 표시된 사진&#10;&#10;자동 생성된 설명">
            <a:extLst>
              <a:ext uri="{FF2B5EF4-FFF2-40B4-BE49-F238E27FC236}">
                <a16:creationId xmlns:a16="http://schemas.microsoft.com/office/drawing/2014/main" id="{7FACFC87-1822-D25A-96DC-D89588C487C4}"/>
              </a:ext>
            </a:extLst>
          </p:cNvPr>
          <p:cNvPicPr>
            <a:picLocks noChangeAspect="1"/>
          </p:cNvPicPr>
          <p:nvPr/>
        </p:nvPicPr>
        <p:blipFill>
          <a:blip r:embed="rId8"/>
          <a:stretch>
            <a:fillRect/>
          </a:stretch>
        </p:blipFill>
        <p:spPr>
          <a:xfrm>
            <a:off x="6921213" y="4090094"/>
            <a:ext cx="2474001" cy="1050228"/>
          </a:xfrm>
          <a:prstGeom prst="rect">
            <a:avLst/>
          </a:prstGeom>
        </p:spPr>
      </p:pic>
      <p:pic>
        <p:nvPicPr>
          <p:cNvPr id="15" name="그림 14" descr="차트이(가) 표시된 사진&#10;&#10;자동 생성된 설명">
            <a:extLst>
              <a:ext uri="{FF2B5EF4-FFF2-40B4-BE49-F238E27FC236}">
                <a16:creationId xmlns:a16="http://schemas.microsoft.com/office/drawing/2014/main" id="{C240329E-5DF6-C3BB-A6FA-99B9A5A7C1DE}"/>
              </a:ext>
            </a:extLst>
          </p:cNvPr>
          <p:cNvPicPr>
            <a:picLocks noChangeAspect="1"/>
          </p:cNvPicPr>
          <p:nvPr/>
        </p:nvPicPr>
        <p:blipFill>
          <a:blip r:embed="rId9"/>
          <a:stretch>
            <a:fillRect/>
          </a:stretch>
        </p:blipFill>
        <p:spPr>
          <a:xfrm>
            <a:off x="9509585" y="4090094"/>
            <a:ext cx="2449359" cy="1039767"/>
          </a:xfrm>
          <a:prstGeom prst="rect">
            <a:avLst/>
          </a:prstGeom>
        </p:spPr>
      </p:pic>
      <p:pic>
        <p:nvPicPr>
          <p:cNvPr id="20" name="그림 19" descr="차트이(가) 표시된 사진&#10;&#10;자동 생성된 설명">
            <a:extLst>
              <a:ext uri="{FF2B5EF4-FFF2-40B4-BE49-F238E27FC236}">
                <a16:creationId xmlns:a16="http://schemas.microsoft.com/office/drawing/2014/main" id="{9BE3D6A8-FEBE-143D-2387-A3C217B5D960}"/>
              </a:ext>
            </a:extLst>
          </p:cNvPr>
          <p:cNvPicPr>
            <a:picLocks noChangeAspect="1"/>
          </p:cNvPicPr>
          <p:nvPr/>
        </p:nvPicPr>
        <p:blipFill>
          <a:blip r:embed="rId10"/>
          <a:stretch>
            <a:fillRect/>
          </a:stretch>
        </p:blipFill>
        <p:spPr>
          <a:xfrm>
            <a:off x="6921214" y="5140322"/>
            <a:ext cx="2474001" cy="1009527"/>
          </a:xfrm>
          <a:prstGeom prst="rect">
            <a:avLst/>
          </a:prstGeom>
        </p:spPr>
      </p:pic>
      <p:pic>
        <p:nvPicPr>
          <p:cNvPr id="21" name="그림 20" descr="차트이(가) 표시된 사진&#10;&#10;자동 생성된 설명">
            <a:extLst>
              <a:ext uri="{FF2B5EF4-FFF2-40B4-BE49-F238E27FC236}">
                <a16:creationId xmlns:a16="http://schemas.microsoft.com/office/drawing/2014/main" id="{85C2348F-A71C-B392-EAE3-03F2B89A3134}"/>
              </a:ext>
            </a:extLst>
          </p:cNvPr>
          <p:cNvPicPr>
            <a:picLocks noChangeAspect="1"/>
          </p:cNvPicPr>
          <p:nvPr/>
        </p:nvPicPr>
        <p:blipFill>
          <a:blip r:embed="rId11"/>
          <a:stretch>
            <a:fillRect/>
          </a:stretch>
        </p:blipFill>
        <p:spPr>
          <a:xfrm>
            <a:off x="9509585" y="5139684"/>
            <a:ext cx="2474000" cy="1009527"/>
          </a:xfrm>
          <a:prstGeom prst="rect">
            <a:avLst/>
          </a:prstGeom>
        </p:spPr>
      </p:pic>
      <p:sp>
        <p:nvSpPr>
          <p:cNvPr id="22" name="TextBox 21">
            <a:extLst>
              <a:ext uri="{FF2B5EF4-FFF2-40B4-BE49-F238E27FC236}">
                <a16:creationId xmlns:a16="http://schemas.microsoft.com/office/drawing/2014/main" id="{E3967DB1-BFB6-D650-8659-23DF13027B27}"/>
              </a:ext>
            </a:extLst>
          </p:cNvPr>
          <p:cNvSpPr txBox="1"/>
          <p:nvPr/>
        </p:nvSpPr>
        <p:spPr>
          <a:xfrm>
            <a:off x="5247794" y="3172752"/>
            <a:ext cx="1566134" cy="523220"/>
          </a:xfrm>
          <a:prstGeom prst="rect">
            <a:avLst/>
          </a:prstGeom>
          <a:noFill/>
        </p:spPr>
        <p:txBody>
          <a:bodyPr wrap="none" rtlCol="0">
            <a:spAutoFit/>
          </a:bodyPr>
          <a:lstStyle/>
          <a:p>
            <a:pPr algn="ctr"/>
            <a:r>
              <a:rPr kumimoji="1" lang="en-US" altLang="ko-Kore-KR" sz="1400" dirty="0"/>
              <a:t>Time series </a:t>
            </a:r>
            <a:br>
              <a:rPr kumimoji="1" lang="en-US" altLang="ko-Kore-KR" sz="1400" dirty="0"/>
            </a:br>
            <a:r>
              <a:rPr kumimoji="1" lang="en-US" altLang="ko-Kore-KR" sz="1400" dirty="0"/>
              <a:t>soil moisture trend</a:t>
            </a:r>
            <a:endParaRPr kumimoji="1" lang="ko-Kore-KR" altLang="en-US" sz="1400" dirty="0"/>
          </a:p>
        </p:txBody>
      </p:sp>
      <p:sp>
        <p:nvSpPr>
          <p:cNvPr id="23" name="TextBox 22">
            <a:extLst>
              <a:ext uri="{FF2B5EF4-FFF2-40B4-BE49-F238E27FC236}">
                <a16:creationId xmlns:a16="http://schemas.microsoft.com/office/drawing/2014/main" id="{48A7FFDF-8C31-02F1-FEF6-188984ED1570}"/>
              </a:ext>
            </a:extLst>
          </p:cNvPr>
          <p:cNvSpPr txBox="1"/>
          <p:nvPr/>
        </p:nvSpPr>
        <p:spPr>
          <a:xfrm>
            <a:off x="5161864" y="4281534"/>
            <a:ext cx="1838197" cy="523220"/>
          </a:xfrm>
          <a:prstGeom prst="rect">
            <a:avLst/>
          </a:prstGeom>
          <a:noFill/>
        </p:spPr>
        <p:txBody>
          <a:bodyPr wrap="none" rtlCol="0">
            <a:spAutoFit/>
          </a:bodyPr>
          <a:lstStyle/>
          <a:p>
            <a:pPr algn="ctr"/>
            <a:r>
              <a:rPr kumimoji="1" lang="en-US" altLang="ko-Kore-KR" sz="1400" dirty="0"/>
              <a:t>Time series </a:t>
            </a:r>
            <a:br>
              <a:rPr kumimoji="1" lang="en-US" altLang="ko-Kore-KR" sz="1400" dirty="0"/>
            </a:br>
            <a:r>
              <a:rPr kumimoji="1" lang="en-US" altLang="ko-Kore-KR" sz="1400" dirty="0"/>
              <a:t>soil temperature trend</a:t>
            </a:r>
            <a:endParaRPr kumimoji="1" lang="ko-Kore-KR" altLang="en-US" sz="1400" dirty="0"/>
          </a:p>
        </p:txBody>
      </p:sp>
      <p:sp>
        <p:nvSpPr>
          <p:cNvPr id="24" name="TextBox 23">
            <a:extLst>
              <a:ext uri="{FF2B5EF4-FFF2-40B4-BE49-F238E27FC236}">
                <a16:creationId xmlns:a16="http://schemas.microsoft.com/office/drawing/2014/main" id="{577DBE13-4E62-E165-5C72-7F125063F5AD}"/>
              </a:ext>
            </a:extLst>
          </p:cNvPr>
          <p:cNvSpPr txBox="1"/>
          <p:nvPr/>
        </p:nvSpPr>
        <p:spPr>
          <a:xfrm>
            <a:off x="5379807" y="5382481"/>
            <a:ext cx="1402307" cy="523220"/>
          </a:xfrm>
          <a:prstGeom prst="rect">
            <a:avLst/>
          </a:prstGeom>
          <a:noFill/>
        </p:spPr>
        <p:txBody>
          <a:bodyPr wrap="none" rtlCol="0">
            <a:spAutoFit/>
          </a:bodyPr>
          <a:lstStyle/>
          <a:p>
            <a:pPr algn="ctr"/>
            <a:r>
              <a:rPr kumimoji="1" lang="en-US" altLang="ko-Kore-KR" sz="1400" dirty="0"/>
              <a:t>Soil texture</a:t>
            </a:r>
            <a:br>
              <a:rPr kumimoji="1" lang="en-US" altLang="ko-Kore-KR" sz="1400" dirty="0"/>
            </a:br>
            <a:r>
              <a:rPr kumimoji="1" lang="en-US" altLang="ko-Kore-KR" sz="1400" dirty="0"/>
              <a:t>in damaged area</a:t>
            </a:r>
            <a:endParaRPr kumimoji="1" lang="ko-Kore-KR" altLang="en-US" sz="1400" dirty="0"/>
          </a:p>
        </p:txBody>
      </p:sp>
      <p:sp>
        <p:nvSpPr>
          <p:cNvPr id="25" name="TextBox 24">
            <a:extLst>
              <a:ext uri="{FF2B5EF4-FFF2-40B4-BE49-F238E27FC236}">
                <a16:creationId xmlns:a16="http://schemas.microsoft.com/office/drawing/2014/main" id="{08FB16E2-1005-7215-69CA-5F6B128A134B}"/>
              </a:ext>
            </a:extLst>
          </p:cNvPr>
          <p:cNvSpPr txBox="1"/>
          <p:nvPr/>
        </p:nvSpPr>
        <p:spPr>
          <a:xfrm>
            <a:off x="6834347" y="2552462"/>
            <a:ext cx="2637260" cy="430887"/>
          </a:xfrm>
          <a:prstGeom prst="rect">
            <a:avLst/>
          </a:prstGeom>
          <a:noFill/>
        </p:spPr>
        <p:txBody>
          <a:bodyPr wrap="none" rtlCol="0">
            <a:spAutoFit/>
          </a:bodyPr>
          <a:lstStyle/>
          <a:p>
            <a:pPr algn="ctr"/>
            <a:r>
              <a:rPr kumimoji="1" lang="en-US" altLang="ko-Kore-KR" sz="1100" dirty="0"/>
              <a:t>Type 1) Forest areas with permafrost </a:t>
            </a:r>
            <a:br>
              <a:rPr kumimoji="1" lang="en-US" altLang="ko-Kore-KR" sz="1100" dirty="0"/>
            </a:br>
            <a:r>
              <a:rPr kumimoji="1" lang="en-US" altLang="ko-Kore-KR" sz="1100" dirty="0"/>
              <a:t>that have been completely lost due to fires</a:t>
            </a:r>
            <a:endParaRPr kumimoji="1" lang="ko-Kore-KR" altLang="en-US" sz="1100" dirty="0"/>
          </a:p>
        </p:txBody>
      </p:sp>
      <p:sp>
        <p:nvSpPr>
          <p:cNvPr id="26" name="TextBox 25">
            <a:extLst>
              <a:ext uri="{FF2B5EF4-FFF2-40B4-BE49-F238E27FC236}">
                <a16:creationId xmlns:a16="http://schemas.microsoft.com/office/drawing/2014/main" id="{36241A40-C59D-925A-1208-D53C24DFDE25}"/>
              </a:ext>
            </a:extLst>
          </p:cNvPr>
          <p:cNvSpPr txBox="1"/>
          <p:nvPr/>
        </p:nvSpPr>
        <p:spPr>
          <a:xfrm>
            <a:off x="9440844" y="2558487"/>
            <a:ext cx="2585964" cy="430887"/>
          </a:xfrm>
          <a:prstGeom prst="rect">
            <a:avLst/>
          </a:prstGeom>
          <a:noFill/>
        </p:spPr>
        <p:txBody>
          <a:bodyPr wrap="none" rtlCol="0">
            <a:spAutoFit/>
          </a:bodyPr>
          <a:lstStyle/>
          <a:p>
            <a:pPr algn="ctr"/>
            <a:r>
              <a:rPr kumimoji="1" lang="en-US" altLang="ko-Kore-KR" sz="1100" dirty="0"/>
              <a:t>Type 2) Forests with permafrost that </a:t>
            </a:r>
            <a:br>
              <a:rPr kumimoji="1" lang="en-US" altLang="ko-Kore-KR" sz="1100" dirty="0"/>
            </a:br>
            <a:r>
              <a:rPr kumimoji="1" lang="en-US" altLang="ko-Kore-KR" sz="1100" dirty="0"/>
              <a:t>have been burned but not completely lost</a:t>
            </a:r>
            <a:endParaRPr kumimoji="1" lang="ko-Kore-KR" altLang="en-US" sz="1100" dirty="0"/>
          </a:p>
        </p:txBody>
      </p:sp>
      <p:sp>
        <p:nvSpPr>
          <p:cNvPr id="27" name="실행 단추: 사용자 지정[A] 26">
            <a:hlinkClick r:id="rId12" action="ppaction://hlinksldjump" highlightClick="1"/>
            <a:extLst>
              <a:ext uri="{FF2B5EF4-FFF2-40B4-BE49-F238E27FC236}">
                <a16:creationId xmlns:a16="http://schemas.microsoft.com/office/drawing/2014/main" id="{E34CAEE6-02DC-034E-E637-F7F172B02D86}"/>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8" name="실행 단추: 사용자 지정[A] 27">
            <a:hlinkClick r:id="rId13" action="ppaction://hlinksldjump" highlightClick="1"/>
            <a:extLst>
              <a:ext uri="{FF2B5EF4-FFF2-40B4-BE49-F238E27FC236}">
                <a16:creationId xmlns:a16="http://schemas.microsoft.com/office/drawing/2014/main" id="{74FFA292-D30F-E3FF-14E8-951EE0B54138}"/>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29" name="실행 단추: 사용자 지정[A] 28">
            <a:hlinkClick r:id="rId14" action="ppaction://hlinksldjump" highlightClick="1"/>
            <a:extLst>
              <a:ext uri="{FF2B5EF4-FFF2-40B4-BE49-F238E27FC236}">
                <a16:creationId xmlns:a16="http://schemas.microsoft.com/office/drawing/2014/main" id="{2A612AC9-B729-30A7-E8A9-3CA055C00B39}"/>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0" name="실행 단추: 사용자 지정[A] 29">
            <a:hlinkClick r:id="rId15" action="ppaction://hlinksldjump" highlightClick="1"/>
            <a:extLst>
              <a:ext uri="{FF2B5EF4-FFF2-40B4-BE49-F238E27FC236}">
                <a16:creationId xmlns:a16="http://schemas.microsoft.com/office/drawing/2014/main" id="{D4F91F72-3E49-0F31-7A1C-152229084887}"/>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1" name="실행 단추: 사용자 지정[A] 30">
            <a:hlinkClick r:id="rId16" action="ppaction://hlinksldjump" highlightClick="1"/>
            <a:extLst>
              <a:ext uri="{FF2B5EF4-FFF2-40B4-BE49-F238E27FC236}">
                <a16:creationId xmlns:a16="http://schemas.microsoft.com/office/drawing/2014/main" id="{CD49F9C7-A4C4-174A-A51F-750856F4AA8C}"/>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2" name="실행 단추: 사용자 지정[A] 31">
            <a:hlinkClick r:id="rId17" action="ppaction://hlinksldjump" highlightClick="1"/>
            <a:extLst>
              <a:ext uri="{FF2B5EF4-FFF2-40B4-BE49-F238E27FC236}">
                <a16:creationId xmlns:a16="http://schemas.microsoft.com/office/drawing/2014/main" id="{B7E42751-B019-9E4D-2916-4C2A352FD6E5}"/>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5694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a:extLst>
              <a:ext uri="{FF2B5EF4-FFF2-40B4-BE49-F238E27FC236}">
                <a16:creationId xmlns:a16="http://schemas.microsoft.com/office/drawing/2014/main" id="{AB79C499-2628-8D95-0852-612AD80F4E16}"/>
              </a:ext>
            </a:extLst>
          </p:cNvPr>
          <p:cNvSpPr/>
          <p:nvPr/>
        </p:nvSpPr>
        <p:spPr>
          <a:xfrm>
            <a:off x="8266670" y="2861377"/>
            <a:ext cx="3822159"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7985937"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9" y="2337851"/>
            <a:ext cx="1774617" cy="430887"/>
          </a:xfrm>
          <a:prstGeom prst="rect">
            <a:avLst/>
          </a:prstGeom>
          <a:noFill/>
        </p:spPr>
        <p:txBody>
          <a:bodyPr wrap="square" rtlCol="0">
            <a:spAutoFit/>
          </a:bodyPr>
          <a:lstStyle/>
          <a:p>
            <a:r>
              <a:rPr kumimoji="1" lang="en-US" altLang="ko-KR" sz="2200" b="1" dirty="0"/>
              <a:t>[Introduction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20093" y="2858068"/>
            <a:ext cx="7985939" cy="3424335"/>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i="0" dirty="0">
                <a:effectLst/>
              </a:rPr>
              <a:t>Background</a:t>
            </a:r>
            <a:endParaRPr lang="en" altLang="ko-Kore-KR" b="0" i="0" dirty="0">
              <a:effectLst/>
            </a:endParaRPr>
          </a:p>
          <a:p>
            <a:pPr marL="742950" lvl="1" indent="-285750">
              <a:lnSpc>
                <a:spcPct val="150000"/>
              </a:lnSpc>
              <a:buFont typeface="Arial" panose="020B0604020202020204" pitchFamily="34" charset="0"/>
              <a:buChar char="•"/>
            </a:pPr>
            <a:r>
              <a:rPr lang="en" altLang="ko-Kore-KR" sz="1600" dirty="0">
                <a:effectLst/>
              </a:rPr>
              <a:t>Mongolia's </a:t>
            </a:r>
            <a:r>
              <a:rPr lang="en" altLang="ko-Kore-KR" sz="1600" dirty="0">
                <a:solidFill>
                  <a:schemeClr val="accent5">
                    <a:lumMod val="75000"/>
                  </a:schemeClr>
                </a:solidFill>
                <a:effectLst/>
              </a:rPr>
              <a:t>permafrost</a:t>
            </a:r>
            <a:r>
              <a:rPr lang="en" altLang="ko-Kore-KR" sz="1600" dirty="0">
                <a:effectLst/>
              </a:rPr>
              <a:t> lies </a:t>
            </a:r>
            <a:r>
              <a:rPr lang="en" altLang="ko-Kore-KR" sz="1600" dirty="0">
                <a:solidFill>
                  <a:schemeClr val="accent6">
                    <a:lumMod val="50000"/>
                  </a:schemeClr>
                </a:solidFill>
                <a:effectLst/>
              </a:rPr>
              <a:t>under forest lands</a:t>
            </a:r>
            <a:r>
              <a:rPr lang="en" altLang="ko-Kore-KR" sz="1600" dirty="0">
                <a:effectLst/>
              </a:rPr>
              <a:t>, which contributes significantly to the </a:t>
            </a:r>
            <a:r>
              <a:rPr lang="en" altLang="ko-Kore-KR" sz="1600" dirty="0">
                <a:solidFill>
                  <a:schemeClr val="accent1">
                    <a:lumMod val="75000"/>
                  </a:schemeClr>
                </a:solidFill>
                <a:effectLst/>
              </a:rPr>
              <a:t>water replenishment </a:t>
            </a:r>
            <a:r>
              <a:rPr lang="en" altLang="ko-Kore-KR" sz="1600" dirty="0">
                <a:effectLst/>
              </a:rPr>
              <a:t>of southern Mongolia's vegetation, as it affects </a:t>
            </a:r>
            <a:r>
              <a:rPr lang="en" altLang="ko-Kore-KR" sz="1600" dirty="0">
                <a:solidFill>
                  <a:schemeClr val="accent1">
                    <a:lumMod val="75000"/>
                  </a:schemeClr>
                </a:solidFill>
                <a:effectLst/>
              </a:rPr>
              <a:t>soil water cycle </a:t>
            </a:r>
            <a:r>
              <a:rPr lang="en" altLang="ko-Kore-KR" sz="1600" dirty="0">
                <a:effectLst/>
              </a:rPr>
              <a:t>processes.</a:t>
            </a:r>
          </a:p>
          <a:p>
            <a:pPr marL="742950" lvl="1" indent="-285750">
              <a:lnSpc>
                <a:spcPct val="150000"/>
              </a:lnSpc>
              <a:buFont typeface="Arial" panose="020B0604020202020204" pitchFamily="34" charset="0"/>
              <a:buChar char="•"/>
            </a:pPr>
            <a:r>
              <a:rPr kumimoji="1" lang="en" altLang="ko-Kore-KR" sz="1600" dirty="0"/>
              <a:t>However, </a:t>
            </a:r>
            <a:r>
              <a:rPr kumimoji="1" lang="en" altLang="ko-Kore-KR" sz="1600" dirty="0">
                <a:solidFill>
                  <a:schemeClr val="accent6">
                    <a:lumMod val="75000"/>
                  </a:schemeClr>
                </a:solidFill>
              </a:rPr>
              <a:t>fragmentation</a:t>
            </a:r>
            <a:r>
              <a:rPr kumimoji="1" lang="en" altLang="ko-Kore-KR" sz="1600" dirty="0"/>
              <a:t> as some forests are lost to </a:t>
            </a:r>
            <a:r>
              <a:rPr kumimoji="1" lang="en" altLang="ko-Kore-KR" sz="1600" dirty="0">
                <a:solidFill>
                  <a:srgbClr val="C00000"/>
                </a:solidFill>
              </a:rPr>
              <a:t>high-intensity and frequent fires </a:t>
            </a:r>
            <a:r>
              <a:rPr kumimoji="1" lang="en" altLang="ko-Kore-KR" sz="1600" dirty="0"/>
              <a:t>makes the </a:t>
            </a:r>
            <a:r>
              <a:rPr kumimoji="1" lang="en" altLang="ko-Kore-KR" sz="1600" dirty="0">
                <a:solidFill>
                  <a:schemeClr val="accent1"/>
                </a:solidFill>
              </a:rPr>
              <a:t>existence of permafrost </a:t>
            </a:r>
            <a:r>
              <a:rPr kumimoji="1" lang="en" altLang="ko-Kore-KR" sz="1600" dirty="0"/>
              <a:t>less likely.</a:t>
            </a:r>
          </a:p>
          <a:p>
            <a:pPr marL="742950" lvl="1" indent="-285750">
              <a:lnSpc>
                <a:spcPct val="150000"/>
              </a:lnSpc>
              <a:buFont typeface="Arial" panose="020B0604020202020204" pitchFamily="34" charset="0"/>
              <a:buChar char="•"/>
            </a:pPr>
            <a:r>
              <a:rPr kumimoji="1" lang="en" altLang="ko-Kore-KR" sz="1600" dirty="0"/>
              <a:t>Preserving and restoring permafrost in forest areas may not have an immediate impact on preventing drought and desertification, but it can be a </a:t>
            </a:r>
            <a:r>
              <a:rPr kumimoji="1" lang="en" altLang="ko-Kore-KR" sz="1600" dirty="0">
                <a:solidFill>
                  <a:schemeClr val="accent6">
                    <a:lumMod val="75000"/>
                  </a:schemeClr>
                </a:solidFill>
              </a:rPr>
              <a:t>fundamental long-term solution</a:t>
            </a:r>
            <a:r>
              <a:rPr kumimoji="1" lang="en" altLang="ko-Kore-KR" sz="1600" dirty="0"/>
              <a:t>.</a:t>
            </a:r>
            <a:endParaRPr kumimoji="1" lang="ko-Kore-KR" altLang="en-US" sz="1600" dirty="0"/>
          </a:p>
        </p:txBody>
      </p:sp>
      <p:sp>
        <p:nvSpPr>
          <p:cNvPr id="11" name="TextBox 10">
            <a:extLst>
              <a:ext uri="{FF2B5EF4-FFF2-40B4-BE49-F238E27FC236}">
                <a16:creationId xmlns:a16="http://schemas.microsoft.com/office/drawing/2014/main" id="{F62B9CDE-3480-EDAC-56DD-920C6A6BC5D5}"/>
              </a:ext>
            </a:extLst>
          </p:cNvPr>
          <p:cNvSpPr txBox="1"/>
          <p:nvPr/>
        </p:nvSpPr>
        <p:spPr>
          <a:xfrm>
            <a:off x="8266670" y="2855730"/>
            <a:ext cx="3805235" cy="3333157"/>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Purpose</a:t>
            </a:r>
            <a:endParaRPr lang="en" altLang="ko-Kore-KR" b="0" i="0" dirty="0">
              <a:effectLst/>
            </a:endParaRPr>
          </a:p>
          <a:p>
            <a:pPr marL="742950" lvl="1" indent="-285750">
              <a:lnSpc>
                <a:spcPct val="150000"/>
              </a:lnSpc>
              <a:buFont typeface="Arial" panose="020B0604020202020204" pitchFamily="34" charset="0"/>
              <a:buChar char="•"/>
            </a:pPr>
            <a:r>
              <a:rPr lang="en" altLang="ko-Kore-KR" sz="1550" dirty="0">
                <a:effectLst/>
              </a:rPr>
              <a:t>Deriving </a:t>
            </a:r>
            <a:r>
              <a:rPr lang="en" altLang="ko-Kore-KR" sz="1550" dirty="0">
                <a:solidFill>
                  <a:schemeClr val="accent6">
                    <a:lumMod val="75000"/>
                  </a:schemeClr>
                </a:solidFill>
                <a:effectLst/>
              </a:rPr>
              <a:t>forest areas damaged by fires for 20 years </a:t>
            </a:r>
            <a:r>
              <a:rPr lang="en" altLang="ko-Kore-KR" sz="1550" dirty="0">
                <a:effectLst/>
              </a:rPr>
              <a:t>from 2000 to 2020</a:t>
            </a:r>
          </a:p>
          <a:p>
            <a:pPr marL="742950" lvl="1" indent="-285750">
              <a:lnSpc>
                <a:spcPct val="150000"/>
              </a:lnSpc>
              <a:buFont typeface="Arial" panose="020B0604020202020204" pitchFamily="34" charset="0"/>
              <a:buChar char="•"/>
            </a:pPr>
            <a:r>
              <a:rPr kumimoji="1" lang="en" altLang="ko-Kore-KR" sz="1550" dirty="0"/>
              <a:t>Analysis of differences in </a:t>
            </a:r>
            <a:r>
              <a:rPr kumimoji="1" lang="en" altLang="ko-Kore-KR" sz="1550" dirty="0">
                <a:solidFill>
                  <a:schemeClr val="accent4">
                    <a:lumMod val="75000"/>
                  </a:schemeClr>
                </a:solidFill>
              </a:rPr>
              <a:t>soil characteristics</a:t>
            </a:r>
            <a:r>
              <a:rPr kumimoji="1" lang="en" altLang="ko-Kore-KR" sz="1550" dirty="0"/>
              <a:t> of damaged areas according to the degree of damage</a:t>
            </a:r>
          </a:p>
          <a:p>
            <a:pPr marL="742950" lvl="1" indent="-285750">
              <a:lnSpc>
                <a:spcPct val="150000"/>
              </a:lnSpc>
              <a:buFont typeface="Arial" panose="020B0604020202020204" pitchFamily="34" charset="0"/>
              <a:buChar char="•"/>
            </a:pPr>
            <a:r>
              <a:rPr kumimoji="1" lang="en" altLang="ko-Kore-KR" sz="1550" dirty="0"/>
              <a:t>Proposal of </a:t>
            </a:r>
            <a:r>
              <a:rPr kumimoji="1" lang="en" altLang="ko-Kore-KR" sz="1550" dirty="0">
                <a:solidFill>
                  <a:schemeClr val="accent6">
                    <a:lumMod val="75000"/>
                  </a:schemeClr>
                </a:solidFill>
              </a:rPr>
              <a:t>restoration plan </a:t>
            </a:r>
            <a:r>
              <a:rPr kumimoji="1" lang="en" altLang="ko-Kore-KR" sz="1550" dirty="0"/>
              <a:t>by reflecting soil characteristics of damaged forest area</a:t>
            </a:r>
            <a:endParaRPr kumimoji="1" lang="ko-Kore-KR" altLang="en-US" sz="1550" dirty="0"/>
          </a:p>
        </p:txBody>
      </p:sp>
      <p:sp>
        <p:nvSpPr>
          <p:cNvPr id="30" name="실행 단추: 사용자 지정[A] 29">
            <a:hlinkClick r:id="rId6" action="ppaction://hlinksldjump" highlightClick="1"/>
            <a:extLst>
              <a:ext uri="{FF2B5EF4-FFF2-40B4-BE49-F238E27FC236}">
                <a16:creationId xmlns:a16="http://schemas.microsoft.com/office/drawing/2014/main" id="{A5C7A964-C3E8-A101-371E-05539A458B58}"/>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1" name="실행 단추: 사용자 지정[A] 30">
            <a:hlinkClick r:id="rId7" action="ppaction://hlinksldjump" highlightClick="1"/>
            <a:extLst>
              <a:ext uri="{FF2B5EF4-FFF2-40B4-BE49-F238E27FC236}">
                <a16:creationId xmlns:a16="http://schemas.microsoft.com/office/drawing/2014/main" id="{1FE3C4A5-FAF7-3C10-BAC6-D16FCD0CE8BD}"/>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2" name="실행 단추: 사용자 지정[A] 31">
            <a:hlinkClick r:id="rId8" action="ppaction://hlinksldjump" highlightClick="1"/>
            <a:extLst>
              <a:ext uri="{FF2B5EF4-FFF2-40B4-BE49-F238E27FC236}">
                <a16:creationId xmlns:a16="http://schemas.microsoft.com/office/drawing/2014/main" id="{E823FCB9-D2CF-02E4-232C-742181E15AFA}"/>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3" name="실행 단추: 사용자 지정[A] 32">
            <a:hlinkClick r:id="rId9" action="ppaction://hlinksldjump" highlightClick="1"/>
            <a:extLst>
              <a:ext uri="{FF2B5EF4-FFF2-40B4-BE49-F238E27FC236}">
                <a16:creationId xmlns:a16="http://schemas.microsoft.com/office/drawing/2014/main" id="{F1D09A78-E472-F4FE-65CD-5D599A7B7323}"/>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4" name="실행 단추: 사용자 지정[A] 33">
            <a:hlinkClick r:id="rId10" action="ppaction://hlinksldjump" highlightClick="1"/>
            <a:extLst>
              <a:ext uri="{FF2B5EF4-FFF2-40B4-BE49-F238E27FC236}">
                <a16:creationId xmlns:a16="http://schemas.microsoft.com/office/drawing/2014/main" id="{FD75A6D1-6675-65D7-9D57-E73221402493}"/>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5" name="실행 단추: 사용자 지정[A] 34">
            <a:hlinkClick r:id="rId11" action="ppaction://hlinksldjump" highlightClick="1"/>
            <a:extLst>
              <a:ext uri="{FF2B5EF4-FFF2-40B4-BE49-F238E27FC236}">
                <a16:creationId xmlns:a16="http://schemas.microsoft.com/office/drawing/2014/main" id="{0C14B65A-A068-8CC1-40EB-2949FCCBC464}"/>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27476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6663764"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9" y="2337851"/>
            <a:ext cx="1532218" cy="430887"/>
          </a:xfrm>
          <a:prstGeom prst="rect">
            <a:avLst/>
          </a:prstGeom>
          <a:noFill/>
        </p:spPr>
        <p:txBody>
          <a:bodyPr wrap="square" rtlCol="0">
            <a:spAutoFit/>
          </a:bodyPr>
          <a:lstStyle/>
          <a:p>
            <a:r>
              <a:rPr kumimoji="1" lang="en-US" altLang="ko-KR" sz="2200" b="1" dirty="0"/>
              <a:t>[Materials</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07394" y="2819102"/>
            <a:ext cx="6663764" cy="3424335"/>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dirty="0"/>
              <a:t>Google Earth Engine Data Catalog</a:t>
            </a:r>
            <a:endParaRPr lang="en" altLang="ko-Kore-KR" i="0" dirty="0">
              <a:effectLst/>
            </a:endParaRPr>
          </a:p>
          <a:p>
            <a:pPr marL="742950" lvl="1" indent="-285750">
              <a:lnSpc>
                <a:spcPct val="150000"/>
              </a:lnSpc>
              <a:buFont typeface="Arial" panose="020B0604020202020204" pitchFamily="34" charset="0"/>
              <a:buChar char="•"/>
            </a:pPr>
            <a:r>
              <a:rPr lang="en" altLang="ko-Kore-KR" sz="1600" b="1" dirty="0"/>
              <a:t>Forest area </a:t>
            </a:r>
            <a:r>
              <a:rPr lang="en" altLang="ko-Kore-KR" sz="1600" b="0" dirty="0">
                <a:effectLst/>
              </a:rPr>
              <a:t> : 1) Hansen Global Forest Change v1.9 (2000-2021)</a:t>
            </a:r>
          </a:p>
          <a:p>
            <a:pPr marL="742950" lvl="1" indent="-285750">
              <a:lnSpc>
                <a:spcPct val="150000"/>
              </a:lnSpc>
              <a:buFont typeface="Arial" panose="020B0604020202020204" pitchFamily="34" charset="0"/>
              <a:buChar char="•"/>
            </a:pPr>
            <a:r>
              <a:rPr lang="en" altLang="ko-Kore-KR" sz="1600" b="1" dirty="0"/>
              <a:t>Burned area </a:t>
            </a:r>
            <a:r>
              <a:rPr lang="en" altLang="ko-Kore-KR" sz="1600" b="0" dirty="0">
                <a:effectLst/>
              </a:rPr>
              <a:t> : 2) FireCCI51: MODIS </a:t>
            </a:r>
            <a:r>
              <a:rPr lang="en" altLang="ko-Kore-KR" sz="1600" b="0" dirty="0" err="1">
                <a:effectLst/>
              </a:rPr>
              <a:t>Fire_cci</a:t>
            </a:r>
            <a:r>
              <a:rPr lang="en" altLang="ko-Kore-KR" sz="1600" b="0" dirty="0">
                <a:effectLst/>
              </a:rPr>
              <a:t> Burned Area Pixel Product, Version 5.1</a:t>
            </a:r>
          </a:p>
          <a:p>
            <a:pPr marL="742950" lvl="1" indent="-285750">
              <a:lnSpc>
                <a:spcPct val="150000"/>
              </a:lnSpc>
              <a:buFont typeface="Arial" panose="020B0604020202020204" pitchFamily="34" charset="0"/>
              <a:buChar char="•"/>
            </a:pPr>
            <a:r>
              <a:rPr lang="en" altLang="ko-Kore-KR" sz="1600" b="1" dirty="0"/>
              <a:t>Permafrost exist area </a:t>
            </a:r>
            <a:r>
              <a:rPr lang="en" altLang="ko-Kore-KR" sz="1600" b="0" dirty="0">
                <a:effectLst/>
              </a:rPr>
              <a:t> : 3) </a:t>
            </a:r>
            <a:r>
              <a:rPr lang="en" altLang="ko-Kore-KR" sz="1600" b="0" i="0" dirty="0">
                <a:solidFill>
                  <a:srgbClr val="202124"/>
                </a:solidFill>
                <a:effectLst/>
                <a:latin typeface="Google Sans"/>
              </a:rPr>
              <a:t>WWF </a:t>
            </a:r>
            <a:r>
              <a:rPr lang="en" altLang="ko-Kore-KR" sz="1600" b="0" i="0" dirty="0" err="1">
                <a:solidFill>
                  <a:srgbClr val="202124"/>
                </a:solidFill>
                <a:effectLst/>
                <a:latin typeface="Google Sans"/>
              </a:rPr>
              <a:t>HydroATLAS</a:t>
            </a:r>
            <a:r>
              <a:rPr lang="en" altLang="ko-Kore-KR" sz="1600" b="0" i="0" dirty="0">
                <a:solidFill>
                  <a:srgbClr val="202124"/>
                </a:solidFill>
                <a:effectLst/>
                <a:latin typeface="Google Sans"/>
              </a:rPr>
              <a:t> Basins Level 12</a:t>
            </a:r>
          </a:p>
          <a:p>
            <a:pPr marL="742950" lvl="1" indent="-285750">
              <a:lnSpc>
                <a:spcPct val="150000"/>
              </a:lnSpc>
              <a:buFont typeface="Arial" panose="020B0604020202020204" pitchFamily="34" charset="0"/>
              <a:buChar char="•"/>
            </a:pPr>
            <a:r>
              <a:rPr lang="en" altLang="ko-Kore-KR" sz="1600" b="1" dirty="0">
                <a:solidFill>
                  <a:srgbClr val="202124"/>
                </a:solidFill>
                <a:latin typeface="Google Sans"/>
              </a:rPr>
              <a:t>Soil moisture &amp; Soil temperature </a:t>
            </a:r>
            <a:r>
              <a:rPr lang="en" altLang="ko-Kore-KR" sz="1600" dirty="0">
                <a:solidFill>
                  <a:srgbClr val="202124"/>
                </a:solidFill>
                <a:latin typeface="Google Sans"/>
              </a:rPr>
              <a:t>: 4) FLDAS: Famine Early Warning Systems Network (FEWS NET) Land Data Assimilation System</a:t>
            </a:r>
          </a:p>
          <a:p>
            <a:pPr marL="742950" lvl="1" indent="-285750">
              <a:lnSpc>
                <a:spcPct val="150000"/>
              </a:lnSpc>
              <a:buFont typeface="Arial" panose="020B0604020202020204" pitchFamily="34" charset="0"/>
              <a:buChar char="•"/>
            </a:pPr>
            <a:r>
              <a:rPr lang="en" altLang="ko-Kore-KR" sz="1600" b="1" i="0" dirty="0">
                <a:solidFill>
                  <a:srgbClr val="202124"/>
                </a:solidFill>
                <a:effectLst/>
                <a:latin typeface="Google Sans"/>
              </a:rPr>
              <a:t>Soil </a:t>
            </a:r>
            <a:r>
              <a:rPr lang="en" altLang="ko-Kore-KR" sz="1600" b="1" dirty="0">
                <a:solidFill>
                  <a:srgbClr val="202124"/>
                </a:solidFill>
                <a:latin typeface="Google Sans"/>
              </a:rPr>
              <a:t>texture</a:t>
            </a:r>
            <a:r>
              <a:rPr lang="en" altLang="ko-Kore-KR" sz="1600" dirty="0">
                <a:solidFill>
                  <a:srgbClr val="202124"/>
                </a:solidFill>
                <a:latin typeface="Google Sans"/>
              </a:rPr>
              <a:t> </a:t>
            </a:r>
            <a:r>
              <a:rPr lang="en" altLang="ko-Kore-KR" sz="1600" b="1" dirty="0">
                <a:solidFill>
                  <a:srgbClr val="202124"/>
                </a:solidFill>
                <a:latin typeface="Google Sans"/>
              </a:rPr>
              <a:t>classes</a:t>
            </a:r>
            <a:r>
              <a:rPr lang="en" altLang="ko-Kore-KR" sz="1600" dirty="0">
                <a:solidFill>
                  <a:srgbClr val="202124"/>
                </a:solidFill>
                <a:latin typeface="Google Sans"/>
              </a:rPr>
              <a:t> : 5) </a:t>
            </a:r>
            <a:r>
              <a:rPr lang="en" altLang="ko-Kore-KR" sz="1600" dirty="0" err="1">
                <a:solidFill>
                  <a:srgbClr val="202124"/>
                </a:solidFill>
                <a:latin typeface="Google Sans"/>
              </a:rPr>
              <a:t>OpenLandMap</a:t>
            </a:r>
            <a:r>
              <a:rPr lang="en" altLang="ko-Kore-KR" sz="1600" dirty="0">
                <a:solidFill>
                  <a:srgbClr val="202124"/>
                </a:solidFill>
                <a:latin typeface="Google Sans"/>
              </a:rPr>
              <a:t> Soil Texture Class (USDA System)</a:t>
            </a:r>
            <a:endParaRPr lang="en" altLang="ko-Kore-KR" b="0" i="0" dirty="0">
              <a:effectLst/>
            </a:endParaRPr>
          </a:p>
        </p:txBody>
      </p:sp>
      <p:pic>
        <p:nvPicPr>
          <p:cNvPr id="1026" name="Picture 2" descr="OpenLandMap/SOL/SOL_TEXTURE-CLASS_USDA-TT_M/v02">
            <a:extLst>
              <a:ext uri="{FF2B5EF4-FFF2-40B4-BE49-F238E27FC236}">
                <a16:creationId xmlns:a16="http://schemas.microsoft.com/office/drawing/2014/main" id="{39BB265A-EB90-CB32-D6BA-E471722C50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2376" y="4421166"/>
            <a:ext cx="1779998" cy="17799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MD/한센/global_forest_change_2021_v1_9">
            <a:extLst>
              <a:ext uri="{FF2B5EF4-FFF2-40B4-BE49-F238E27FC236}">
                <a16:creationId xmlns:a16="http://schemas.microsoft.com/office/drawing/2014/main" id="{AF6C7157-DD32-49D8-4E86-F91C099C1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2802" y="2860031"/>
            <a:ext cx="1384731" cy="1384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A/CCI/FireCCI/5_1">
            <a:extLst>
              <a:ext uri="{FF2B5EF4-FFF2-40B4-BE49-F238E27FC236}">
                <a16:creationId xmlns:a16="http://schemas.microsoft.com/office/drawing/2014/main" id="{C938E7F9-9D2E-B7ED-0677-34DD70BB80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4768" y="2860031"/>
            <a:ext cx="1352155" cy="13521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SA/FLDAS/NOAH01/C/GL/M/V001">
            <a:extLst>
              <a:ext uri="{FF2B5EF4-FFF2-40B4-BE49-F238E27FC236}">
                <a16:creationId xmlns:a16="http://schemas.microsoft.com/office/drawing/2014/main" id="{0A4ED6DE-EFD9-2879-0F34-A35A88106B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2802" y="4421165"/>
            <a:ext cx="1779999" cy="17799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WF/HydroATLAS/v1/분지/level12">
            <a:extLst>
              <a:ext uri="{FF2B5EF4-FFF2-40B4-BE49-F238E27FC236}">
                <a16:creationId xmlns:a16="http://schemas.microsoft.com/office/drawing/2014/main" id="{7F040FD3-B606-F978-9DB2-0CCCEAA5A4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11213" y="2825368"/>
            <a:ext cx="1477616" cy="13831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2F65CE-BC4C-CD60-66DE-F82592940241}"/>
              </a:ext>
            </a:extLst>
          </p:cNvPr>
          <p:cNvSpPr txBox="1"/>
          <p:nvPr/>
        </p:nvSpPr>
        <p:spPr>
          <a:xfrm>
            <a:off x="6862222" y="2872573"/>
            <a:ext cx="372218" cy="369332"/>
          </a:xfrm>
          <a:prstGeom prst="rect">
            <a:avLst/>
          </a:prstGeom>
          <a:noFill/>
        </p:spPr>
        <p:txBody>
          <a:bodyPr wrap="none" rtlCol="0">
            <a:spAutoFit/>
          </a:bodyPr>
          <a:lstStyle/>
          <a:p>
            <a:r>
              <a:rPr kumimoji="1" lang="en-US" altLang="ko-Kore-KR" dirty="0"/>
              <a:t>1)</a:t>
            </a:r>
            <a:endParaRPr kumimoji="1" lang="ko-Kore-KR" altLang="en-US" dirty="0"/>
          </a:p>
        </p:txBody>
      </p:sp>
      <p:sp>
        <p:nvSpPr>
          <p:cNvPr id="20" name="TextBox 19">
            <a:extLst>
              <a:ext uri="{FF2B5EF4-FFF2-40B4-BE49-F238E27FC236}">
                <a16:creationId xmlns:a16="http://schemas.microsoft.com/office/drawing/2014/main" id="{C2EB15E0-0C4C-6194-A005-3965E2768B6D}"/>
              </a:ext>
            </a:extLst>
          </p:cNvPr>
          <p:cNvSpPr txBox="1"/>
          <p:nvPr/>
        </p:nvSpPr>
        <p:spPr>
          <a:xfrm>
            <a:off x="8719849" y="2857728"/>
            <a:ext cx="372218" cy="369332"/>
          </a:xfrm>
          <a:prstGeom prst="rect">
            <a:avLst/>
          </a:prstGeom>
          <a:noFill/>
        </p:spPr>
        <p:txBody>
          <a:bodyPr wrap="none" rtlCol="0">
            <a:spAutoFit/>
          </a:bodyPr>
          <a:lstStyle/>
          <a:p>
            <a:r>
              <a:rPr kumimoji="1" lang="en-US" altLang="ko-Kore-KR" dirty="0"/>
              <a:t>2)</a:t>
            </a:r>
            <a:endParaRPr kumimoji="1" lang="ko-Kore-KR" altLang="en-US" dirty="0"/>
          </a:p>
        </p:txBody>
      </p:sp>
      <p:sp>
        <p:nvSpPr>
          <p:cNvPr id="21" name="TextBox 20">
            <a:extLst>
              <a:ext uri="{FF2B5EF4-FFF2-40B4-BE49-F238E27FC236}">
                <a16:creationId xmlns:a16="http://schemas.microsoft.com/office/drawing/2014/main" id="{62A40167-5141-D6D9-E7B2-A60FD1FB7A15}"/>
              </a:ext>
            </a:extLst>
          </p:cNvPr>
          <p:cNvSpPr txBox="1"/>
          <p:nvPr/>
        </p:nvSpPr>
        <p:spPr>
          <a:xfrm>
            <a:off x="10538126" y="2851481"/>
            <a:ext cx="372218" cy="369332"/>
          </a:xfrm>
          <a:prstGeom prst="rect">
            <a:avLst/>
          </a:prstGeom>
          <a:noFill/>
        </p:spPr>
        <p:txBody>
          <a:bodyPr wrap="none" rtlCol="0">
            <a:spAutoFit/>
          </a:bodyPr>
          <a:lstStyle/>
          <a:p>
            <a:r>
              <a:rPr kumimoji="1" lang="en-US" altLang="ko-Kore-KR" dirty="0"/>
              <a:t>3)</a:t>
            </a:r>
            <a:endParaRPr kumimoji="1" lang="ko-Kore-KR" altLang="en-US" dirty="0"/>
          </a:p>
        </p:txBody>
      </p:sp>
      <p:sp>
        <p:nvSpPr>
          <p:cNvPr id="22" name="TextBox 21">
            <a:extLst>
              <a:ext uri="{FF2B5EF4-FFF2-40B4-BE49-F238E27FC236}">
                <a16:creationId xmlns:a16="http://schemas.microsoft.com/office/drawing/2014/main" id="{4EC3295E-E039-974F-F1D4-ABFB28C7AED9}"/>
              </a:ext>
            </a:extLst>
          </p:cNvPr>
          <p:cNvSpPr txBox="1"/>
          <p:nvPr/>
        </p:nvSpPr>
        <p:spPr>
          <a:xfrm>
            <a:off x="6856254" y="4421165"/>
            <a:ext cx="372218" cy="369332"/>
          </a:xfrm>
          <a:prstGeom prst="rect">
            <a:avLst/>
          </a:prstGeom>
          <a:noFill/>
        </p:spPr>
        <p:txBody>
          <a:bodyPr wrap="none" rtlCol="0">
            <a:spAutoFit/>
          </a:bodyPr>
          <a:lstStyle/>
          <a:p>
            <a:r>
              <a:rPr kumimoji="1" lang="en-US" altLang="ko-Kore-KR" dirty="0"/>
              <a:t>4)</a:t>
            </a:r>
            <a:endParaRPr kumimoji="1" lang="ko-Kore-KR" altLang="en-US" dirty="0"/>
          </a:p>
        </p:txBody>
      </p:sp>
      <p:sp>
        <p:nvSpPr>
          <p:cNvPr id="23" name="TextBox 22">
            <a:extLst>
              <a:ext uri="{FF2B5EF4-FFF2-40B4-BE49-F238E27FC236}">
                <a16:creationId xmlns:a16="http://schemas.microsoft.com/office/drawing/2014/main" id="{DF3F490A-1EF9-6D16-3656-75E9D37CF0E9}"/>
              </a:ext>
            </a:extLst>
          </p:cNvPr>
          <p:cNvSpPr txBox="1"/>
          <p:nvPr/>
        </p:nvSpPr>
        <p:spPr>
          <a:xfrm>
            <a:off x="9890158" y="4421165"/>
            <a:ext cx="372218" cy="369332"/>
          </a:xfrm>
          <a:prstGeom prst="rect">
            <a:avLst/>
          </a:prstGeom>
          <a:noFill/>
        </p:spPr>
        <p:txBody>
          <a:bodyPr wrap="none" rtlCol="0">
            <a:spAutoFit/>
          </a:bodyPr>
          <a:lstStyle/>
          <a:p>
            <a:r>
              <a:rPr kumimoji="1" lang="en-US" altLang="ko-Kore-KR" dirty="0"/>
              <a:t>5)</a:t>
            </a:r>
            <a:endParaRPr kumimoji="1" lang="ko-Kore-KR" altLang="en-US" dirty="0"/>
          </a:p>
        </p:txBody>
      </p:sp>
      <p:sp>
        <p:nvSpPr>
          <p:cNvPr id="36" name="실행 단추: 사용자 지정[A] 35">
            <a:hlinkClick r:id="rId11" action="ppaction://hlinksldjump" highlightClick="1"/>
            <a:extLst>
              <a:ext uri="{FF2B5EF4-FFF2-40B4-BE49-F238E27FC236}">
                <a16:creationId xmlns:a16="http://schemas.microsoft.com/office/drawing/2014/main" id="{C6C760ED-5380-4AE7-539C-B716C8934C8C}"/>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7" name="실행 단추: 사용자 지정[A] 36">
            <a:hlinkClick r:id="rId12" action="ppaction://hlinksldjump" highlightClick="1"/>
            <a:extLst>
              <a:ext uri="{FF2B5EF4-FFF2-40B4-BE49-F238E27FC236}">
                <a16:creationId xmlns:a16="http://schemas.microsoft.com/office/drawing/2014/main" id="{EB5DCB35-F97C-22AD-AF0A-647848614527}"/>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8" name="실행 단추: 사용자 지정[A] 37">
            <a:hlinkClick r:id="rId13" action="ppaction://hlinksldjump" highlightClick="1"/>
            <a:extLst>
              <a:ext uri="{FF2B5EF4-FFF2-40B4-BE49-F238E27FC236}">
                <a16:creationId xmlns:a16="http://schemas.microsoft.com/office/drawing/2014/main" id="{6808653D-2251-0011-B6DA-E6E01B03EB26}"/>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9" name="실행 단추: 사용자 지정[A] 38">
            <a:hlinkClick r:id="rId14" action="ppaction://hlinksldjump" highlightClick="1"/>
            <a:extLst>
              <a:ext uri="{FF2B5EF4-FFF2-40B4-BE49-F238E27FC236}">
                <a16:creationId xmlns:a16="http://schemas.microsoft.com/office/drawing/2014/main" id="{C7DA6854-1515-B5EE-1258-0D68E6B7522A}"/>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40" name="실행 단추: 사용자 지정[A] 39">
            <a:hlinkClick r:id="rId15" action="ppaction://hlinksldjump" highlightClick="1"/>
            <a:extLst>
              <a:ext uri="{FF2B5EF4-FFF2-40B4-BE49-F238E27FC236}">
                <a16:creationId xmlns:a16="http://schemas.microsoft.com/office/drawing/2014/main" id="{34733C22-D72A-B559-B692-84C0B81A6133}"/>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41" name="실행 단추: 사용자 지정[A] 40">
            <a:hlinkClick r:id="rId16" action="ppaction://hlinksldjump" highlightClick="1"/>
            <a:extLst>
              <a:ext uri="{FF2B5EF4-FFF2-40B4-BE49-F238E27FC236}">
                <a16:creationId xmlns:a16="http://schemas.microsoft.com/office/drawing/2014/main" id="{7DC5D336-5838-91A1-D5CC-495B2E1332BA}"/>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5486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5699937" cy="3402264"/>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9517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[Methods</a:t>
            </a:r>
            <a:r>
              <a:rPr kumimoji="1" lang="en" altLang="ko-KR" sz="2200" b="1" dirty="0"/>
              <a:t>]</a:t>
            </a:r>
            <a:endParaRPr kumimoji="1" lang="ko-Kore-KR" altLang="en-US" sz="2200" b="1" dirty="0"/>
          </a:p>
        </p:txBody>
      </p:sp>
      <p:sp>
        <p:nvSpPr>
          <p:cNvPr id="33" name="TextBox 32">
            <a:extLst>
              <a:ext uri="{FF2B5EF4-FFF2-40B4-BE49-F238E27FC236}">
                <a16:creationId xmlns:a16="http://schemas.microsoft.com/office/drawing/2014/main" id="{071F1192-7E71-7284-806E-F3F4BBF5D992}"/>
              </a:ext>
            </a:extLst>
          </p:cNvPr>
          <p:cNvSpPr txBox="1"/>
          <p:nvPr/>
        </p:nvSpPr>
        <p:spPr>
          <a:xfrm>
            <a:off x="120094" y="2864802"/>
            <a:ext cx="5526943" cy="1947008"/>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Forest mapping </a:t>
            </a:r>
            <a:r>
              <a:rPr kumimoji="1" lang="en-US" altLang="ko-Kore-KR" sz="1400" dirty="0"/>
              <a:t>(2000-2020)</a:t>
            </a:r>
          </a:p>
          <a:p>
            <a:pPr marL="742950" lvl="1" indent="-285750">
              <a:lnSpc>
                <a:spcPct val="150000"/>
              </a:lnSpc>
              <a:buFont typeface="Arial" panose="020B0604020202020204" pitchFamily="34" charset="0"/>
              <a:buChar char="•"/>
            </a:pPr>
            <a:r>
              <a:rPr lang="en" altLang="ko-Kore-KR" sz="1600" i="0" dirty="0">
                <a:solidFill>
                  <a:srgbClr val="202124"/>
                </a:solidFill>
                <a:effectLst/>
                <a:latin typeface="Google Sans"/>
              </a:rPr>
              <a:t>We processed the global map and built a forest map by year for 20 years.</a:t>
            </a:r>
          </a:p>
          <a:p>
            <a:pPr marL="742950" lvl="1" indent="-285750">
              <a:lnSpc>
                <a:spcPct val="150000"/>
              </a:lnSpc>
              <a:buFont typeface="Arial" panose="020B0604020202020204" pitchFamily="34" charset="0"/>
              <a:buChar char="•"/>
            </a:pPr>
            <a:r>
              <a:rPr lang="en" altLang="ko-Kore-KR" sz="1600" i="0" dirty="0">
                <a:solidFill>
                  <a:srgbClr val="202124"/>
                </a:solidFill>
                <a:effectLst/>
                <a:latin typeface="Google Sans"/>
              </a:rPr>
              <a:t>From 2000 to 2020, Mongolia's forest area shows a continuous decreasing trend.</a:t>
            </a:r>
            <a:endParaRPr lang="en" altLang="ko-Kore-KR" i="0" dirty="0">
              <a:effectLst/>
            </a:endParaRPr>
          </a:p>
        </p:txBody>
      </p:sp>
      <p:pic>
        <p:nvPicPr>
          <p:cNvPr id="34" name="화면 기록 2023-04-26 오전 7.08.16.mov">
            <a:hlinkClick r:id="" action="ppaction://media"/>
            <a:extLst>
              <a:ext uri="{FF2B5EF4-FFF2-40B4-BE49-F238E27FC236}">
                <a16:creationId xmlns:a16="http://schemas.microsoft.com/office/drawing/2014/main" id="{486997FF-B1F8-B615-C6F2-E3F8563A47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55907" y="4780316"/>
            <a:ext cx="2534930" cy="1223566"/>
          </a:xfrm>
          <a:prstGeom prst="rect">
            <a:avLst/>
          </a:prstGeom>
        </p:spPr>
      </p:pic>
      <p:sp>
        <p:nvSpPr>
          <p:cNvPr id="35" name="직사각형 34">
            <a:extLst>
              <a:ext uri="{FF2B5EF4-FFF2-40B4-BE49-F238E27FC236}">
                <a16:creationId xmlns:a16="http://schemas.microsoft.com/office/drawing/2014/main" id="{B7A4A69B-58F5-E4CB-BA90-AA5CA5352100}"/>
              </a:ext>
            </a:extLst>
          </p:cNvPr>
          <p:cNvSpPr/>
          <p:nvPr/>
        </p:nvSpPr>
        <p:spPr>
          <a:xfrm>
            <a:off x="6082378" y="2861377"/>
            <a:ext cx="5989528" cy="3402264"/>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TextBox 35">
            <a:extLst>
              <a:ext uri="{FF2B5EF4-FFF2-40B4-BE49-F238E27FC236}">
                <a16:creationId xmlns:a16="http://schemas.microsoft.com/office/drawing/2014/main" id="{CD805CC2-89CD-1580-6AD7-22F7A6BEAC41}"/>
              </a:ext>
            </a:extLst>
          </p:cNvPr>
          <p:cNvSpPr txBox="1"/>
          <p:nvPr/>
        </p:nvSpPr>
        <p:spPr>
          <a:xfrm>
            <a:off x="6095999" y="2862339"/>
            <a:ext cx="5699937" cy="1623842"/>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Method for deriving forest area with permafrost damaged by fire</a:t>
            </a:r>
            <a:r>
              <a:rPr kumimoji="1" lang="en-US" altLang="ko-Kore-KR" sz="1400" dirty="0"/>
              <a:t>(2000-2020)</a:t>
            </a:r>
          </a:p>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altLang="ko-Kore-KR" sz="1600" b="0" i="0" u="none" strike="noStrike" kern="1200" cap="none" spc="0" normalizeH="0" baseline="0" noProof="0" dirty="0">
                <a:ln>
                  <a:noFill/>
                </a:ln>
                <a:solidFill>
                  <a:srgbClr val="202124"/>
                </a:solidFill>
                <a:effectLst/>
                <a:uLnTx/>
                <a:uFillTx/>
                <a:latin typeface="Google Sans"/>
                <a:ea typeface="+mn-ea"/>
                <a:cs typeface="+mn-cs"/>
              </a:rPr>
              <a:t>More than 80% of fires in Mongolia occur between March and mid-June of the year.</a:t>
            </a:r>
            <a:endParaRPr kumimoji="0" lang="en" altLang="ko-Kore-K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35D3C0F-0F92-B8DA-8FAD-4F3DB3817D7E}"/>
              </a:ext>
            </a:extLst>
          </p:cNvPr>
          <p:cNvSpPr txBox="1"/>
          <p:nvPr/>
        </p:nvSpPr>
        <p:spPr>
          <a:xfrm>
            <a:off x="6357353" y="4531867"/>
            <a:ext cx="1001813" cy="492443"/>
          </a:xfrm>
          <a:prstGeom prst="rect">
            <a:avLst/>
          </a:prstGeom>
          <a:noFill/>
          <a:ln>
            <a:solidFill>
              <a:schemeClr val="tx1"/>
            </a:solidFill>
          </a:ln>
        </p:spPr>
        <p:txBody>
          <a:bodyPr wrap="none" rtlCol="0">
            <a:spAutoFit/>
          </a:bodyPr>
          <a:lstStyle/>
          <a:p>
            <a:pPr algn="ctr"/>
            <a:r>
              <a:rPr lang="en-US" altLang="ko-KR" sz="1400" dirty="0">
                <a:solidFill>
                  <a:srgbClr val="202124"/>
                </a:solidFill>
                <a:latin typeface="Google Sans"/>
              </a:rPr>
              <a:t>Forest map</a:t>
            </a:r>
          </a:p>
          <a:p>
            <a:pPr algn="ctr"/>
            <a:r>
              <a:rPr kumimoji="1" lang="en-US" altLang="ko-Kore-KR" sz="1100" dirty="0">
                <a:solidFill>
                  <a:srgbClr val="202124"/>
                </a:solidFill>
                <a:latin typeface="Google Sans"/>
              </a:rPr>
              <a:t>(2000-2020)</a:t>
            </a:r>
            <a:endParaRPr kumimoji="1" lang="ko-Kore-KR" altLang="en-US" sz="1100" dirty="0"/>
          </a:p>
        </p:txBody>
      </p:sp>
      <p:sp>
        <p:nvSpPr>
          <p:cNvPr id="39" name="TextBox 38">
            <a:extLst>
              <a:ext uri="{FF2B5EF4-FFF2-40B4-BE49-F238E27FC236}">
                <a16:creationId xmlns:a16="http://schemas.microsoft.com/office/drawing/2014/main" id="{827F07F9-4BD5-D236-7CEC-D912ADD51152}"/>
              </a:ext>
            </a:extLst>
          </p:cNvPr>
          <p:cNvSpPr txBox="1"/>
          <p:nvPr/>
        </p:nvSpPr>
        <p:spPr>
          <a:xfrm>
            <a:off x="10558904" y="4531866"/>
            <a:ext cx="1487675" cy="492443"/>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Spring fire map</a:t>
            </a:r>
          </a:p>
          <a:p>
            <a:pPr algn="ctr"/>
            <a:r>
              <a:rPr kumimoji="1" lang="en-US" altLang="ko-Kore-KR" sz="1100" dirty="0">
                <a:solidFill>
                  <a:srgbClr val="202124"/>
                </a:solidFill>
                <a:latin typeface="Google Sans"/>
              </a:rPr>
              <a:t>(Mar</a:t>
            </a:r>
            <a:r>
              <a:rPr kumimoji="1" lang="ko-KR" altLang="en-US" sz="1100" dirty="0">
                <a:solidFill>
                  <a:srgbClr val="202124"/>
                </a:solidFill>
                <a:latin typeface="Google Sans"/>
              </a:rPr>
              <a:t> </a:t>
            </a:r>
            <a:r>
              <a:rPr kumimoji="1" lang="en-US" altLang="ko-KR" sz="1100" dirty="0">
                <a:solidFill>
                  <a:srgbClr val="202124"/>
                </a:solidFill>
                <a:latin typeface="Google Sans"/>
              </a:rPr>
              <a:t>1</a:t>
            </a:r>
            <a:r>
              <a:rPr kumimoji="1" lang="en-US" altLang="ko-KR" sz="1100" baseline="30000" dirty="0">
                <a:solidFill>
                  <a:srgbClr val="202124"/>
                </a:solidFill>
                <a:latin typeface="Google Sans"/>
              </a:rPr>
              <a:t>st</a:t>
            </a:r>
            <a:r>
              <a:rPr kumimoji="1" lang="en-US" altLang="ko-KR" sz="1100" dirty="0">
                <a:solidFill>
                  <a:srgbClr val="202124"/>
                </a:solidFill>
                <a:latin typeface="Google Sans"/>
              </a:rPr>
              <a:t> – Jun</a:t>
            </a:r>
            <a:r>
              <a:rPr kumimoji="1" lang="ko-KR" altLang="en-US" sz="1100" dirty="0">
                <a:solidFill>
                  <a:srgbClr val="202124"/>
                </a:solidFill>
                <a:latin typeface="Google Sans"/>
              </a:rPr>
              <a:t> </a:t>
            </a:r>
            <a:r>
              <a:rPr kumimoji="1" lang="en-US" altLang="ko-KR" sz="1100" dirty="0">
                <a:solidFill>
                  <a:srgbClr val="202124"/>
                </a:solidFill>
                <a:latin typeface="Google Sans"/>
              </a:rPr>
              <a:t>15</a:t>
            </a:r>
            <a:r>
              <a:rPr kumimoji="1" lang="en-US" altLang="ko-KR" sz="1100" baseline="30000" dirty="0">
                <a:solidFill>
                  <a:srgbClr val="202124"/>
                </a:solidFill>
                <a:latin typeface="Google Sans"/>
              </a:rPr>
              <a:t>th</a:t>
            </a:r>
            <a:r>
              <a:rPr kumimoji="1" lang="en-US" altLang="ko-Kore-KR" sz="1100" dirty="0">
                <a:solidFill>
                  <a:srgbClr val="202124"/>
                </a:solidFill>
                <a:latin typeface="Google Sans"/>
              </a:rPr>
              <a:t>)</a:t>
            </a:r>
            <a:endParaRPr kumimoji="1" lang="ko-Kore-KR" altLang="en-US" sz="1100" dirty="0"/>
          </a:p>
        </p:txBody>
      </p:sp>
      <p:sp>
        <p:nvSpPr>
          <p:cNvPr id="40" name="TextBox 39">
            <a:extLst>
              <a:ext uri="{FF2B5EF4-FFF2-40B4-BE49-F238E27FC236}">
                <a16:creationId xmlns:a16="http://schemas.microsoft.com/office/drawing/2014/main" id="{B646ADEF-4EBA-1CAD-935B-B3779417B9B7}"/>
              </a:ext>
            </a:extLst>
          </p:cNvPr>
          <p:cNvSpPr txBox="1"/>
          <p:nvPr/>
        </p:nvSpPr>
        <p:spPr>
          <a:xfrm>
            <a:off x="7799038" y="4531867"/>
            <a:ext cx="2319994" cy="492443"/>
          </a:xfrm>
          <a:prstGeom prst="rect">
            <a:avLst/>
          </a:prstGeom>
          <a:noFill/>
          <a:ln>
            <a:solidFill>
              <a:schemeClr val="tx1"/>
            </a:solidFill>
          </a:ln>
        </p:spPr>
        <p:txBody>
          <a:bodyPr wrap="none" rtlCol="0">
            <a:spAutoFit/>
          </a:bodyPr>
          <a:lstStyle/>
          <a:p>
            <a:pPr algn="ctr"/>
            <a:r>
              <a:rPr lang="en-US" altLang="ko-KR" sz="1400" dirty="0">
                <a:solidFill>
                  <a:srgbClr val="202124"/>
                </a:solidFill>
                <a:latin typeface="Google Sans"/>
              </a:rPr>
              <a:t>Possibility map of permafrost</a:t>
            </a:r>
          </a:p>
          <a:p>
            <a:pPr algn="ctr"/>
            <a:r>
              <a:rPr kumimoji="1" lang="en-US" altLang="ko-Kore-KR" sz="1100" dirty="0">
                <a:solidFill>
                  <a:srgbClr val="202124"/>
                </a:solidFill>
                <a:latin typeface="Google Sans"/>
              </a:rPr>
              <a:t>(</a:t>
            </a:r>
            <a:r>
              <a:rPr kumimoji="1" lang="en-US" altLang="ko-KR" sz="1100" dirty="0">
                <a:solidFill>
                  <a:srgbClr val="202124"/>
                </a:solidFill>
                <a:latin typeface="Google Sans"/>
              </a:rPr>
              <a:t>25%-100%</a:t>
            </a:r>
            <a:r>
              <a:rPr kumimoji="1" lang="en-US" altLang="ko-Kore-KR" sz="1100" dirty="0">
                <a:solidFill>
                  <a:srgbClr val="202124"/>
                </a:solidFill>
                <a:latin typeface="Google Sans"/>
              </a:rPr>
              <a:t>)</a:t>
            </a:r>
            <a:endParaRPr kumimoji="1" lang="ko-Kore-KR" altLang="en-US" sz="1100" dirty="0"/>
          </a:p>
        </p:txBody>
      </p:sp>
      <p:sp>
        <p:nvSpPr>
          <p:cNvPr id="41" name="TextBox 40">
            <a:extLst>
              <a:ext uri="{FF2B5EF4-FFF2-40B4-BE49-F238E27FC236}">
                <a16:creationId xmlns:a16="http://schemas.microsoft.com/office/drawing/2014/main" id="{6C469224-2BB4-1EA6-3234-86501999C62B}"/>
              </a:ext>
            </a:extLst>
          </p:cNvPr>
          <p:cNvSpPr txBox="1"/>
          <p:nvPr/>
        </p:nvSpPr>
        <p:spPr>
          <a:xfrm>
            <a:off x="7799038" y="5239854"/>
            <a:ext cx="2319994" cy="307777"/>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Forests with permafrost</a:t>
            </a:r>
          </a:p>
        </p:txBody>
      </p:sp>
      <p:sp>
        <p:nvSpPr>
          <p:cNvPr id="42" name="TextBox 41">
            <a:extLst>
              <a:ext uri="{FF2B5EF4-FFF2-40B4-BE49-F238E27FC236}">
                <a16:creationId xmlns:a16="http://schemas.microsoft.com/office/drawing/2014/main" id="{E0D7AE17-A74B-D791-E4F3-F8B24A90CE68}"/>
              </a:ext>
            </a:extLst>
          </p:cNvPr>
          <p:cNvSpPr txBox="1"/>
          <p:nvPr/>
        </p:nvSpPr>
        <p:spPr>
          <a:xfrm>
            <a:off x="6298554" y="5242820"/>
            <a:ext cx="1105232" cy="307777"/>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Forest loss </a:t>
            </a:r>
          </a:p>
        </p:txBody>
      </p:sp>
      <p:sp>
        <p:nvSpPr>
          <p:cNvPr id="43" name="TextBox 42">
            <a:extLst>
              <a:ext uri="{FF2B5EF4-FFF2-40B4-BE49-F238E27FC236}">
                <a16:creationId xmlns:a16="http://schemas.microsoft.com/office/drawing/2014/main" id="{B21B009F-66A4-5D16-822D-383C4F31C85C}"/>
              </a:ext>
            </a:extLst>
          </p:cNvPr>
          <p:cNvSpPr txBox="1"/>
          <p:nvPr/>
        </p:nvSpPr>
        <p:spPr>
          <a:xfrm>
            <a:off x="6298554" y="5700909"/>
            <a:ext cx="2660481"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Forest loss(o) + Permafrost exist </a:t>
            </a:r>
            <a:br>
              <a:rPr lang="en-US" altLang="ko-KR" sz="1400" dirty="0">
                <a:solidFill>
                  <a:srgbClr val="202124"/>
                </a:solidFill>
                <a:latin typeface="Google Sans"/>
              </a:rPr>
            </a:br>
            <a:r>
              <a:rPr lang="en-US" altLang="ko-KR" sz="1400" dirty="0">
                <a:solidFill>
                  <a:srgbClr val="202124"/>
                </a:solidFill>
                <a:latin typeface="Google Sans"/>
              </a:rPr>
              <a:t>+ burned  </a:t>
            </a:r>
          </a:p>
        </p:txBody>
      </p:sp>
      <p:cxnSp>
        <p:nvCxnSpPr>
          <p:cNvPr id="49" name="꺾인 연결선[E] 48">
            <a:extLst>
              <a:ext uri="{FF2B5EF4-FFF2-40B4-BE49-F238E27FC236}">
                <a16:creationId xmlns:a16="http://schemas.microsoft.com/office/drawing/2014/main" id="{EF8C0DA0-7614-49C5-05AE-DF3D799AD6C6}"/>
              </a:ext>
            </a:extLst>
          </p:cNvPr>
          <p:cNvCxnSpPr>
            <a:cxnSpLocks/>
            <a:stCxn id="38" idx="2"/>
            <a:endCxn id="41" idx="0"/>
          </p:cNvCxnSpPr>
          <p:nvPr/>
        </p:nvCxnSpPr>
        <p:spPr>
          <a:xfrm rot="16200000" flipH="1">
            <a:off x="7800875" y="4081694"/>
            <a:ext cx="215544" cy="210077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1" name="직선 화살표 연결선 50">
            <a:extLst>
              <a:ext uri="{FF2B5EF4-FFF2-40B4-BE49-F238E27FC236}">
                <a16:creationId xmlns:a16="http://schemas.microsoft.com/office/drawing/2014/main" id="{EA710C76-6A51-2F8B-1131-5E2D8E00706A}"/>
              </a:ext>
            </a:extLst>
          </p:cNvPr>
          <p:cNvCxnSpPr>
            <a:cxnSpLocks/>
            <a:endCxn id="42" idx="0"/>
          </p:cNvCxnSpPr>
          <p:nvPr/>
        </p:nvCxnSpPr>
        <p:spPr>
          <a:xfrm flipH="1">
            <a:off x="6851170" y="5055086"/>
            <a:ext cx="7090" cy="187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직선 화살표 연결선 58">
            <a:extLst>
              <a:ext uri="{FF2B5EF4-FFF2-40B4-BE49-F238E27FC236}">
                <a16:creationId xmlns:a16="http://schemas.microsoft.com/office/drawing/2014/main" id="{6BB6BFAA-353B-6BDF-385E-BDAE1B232D1A}"/>
              </a:ext>
            </a:extLst>
          </p:cNvPr>
          <p:cNvCxnSpPr>
            <a:cxnSpLocks/>
            <a:stCxn id="40" idx="2"/>
            <a:endCxn id="41" idx="0"/>
          </p:cNvCxnSpPr>
          <p:nvPr/>
        </p:nvCxnSpPr>
        <p:spPr>
          <a:xfrm>
            <a:off x="8959035" y="5024310"/>
            <a:ext cx="0" cy="2155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0433A99A-8EE2-075C-54DA-7F6531BB35FA}"/>
              </a:ext>
            </a:extLst>
          </p:cNvPr>
          <p:cNvSpPr txBox="1"/>
          <p:nvPr/>
        </p:nvSpPr>
        <p:spPr>
          <a:xfrm>
            <a:off x="9381893" y="5700909"/>
            <a:ext cx="2660481" cy="52200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Forest loss(x) + Permafrost exist </a:t>
            </a:r>
            <a:br>
              <a:rPr lang="en-US" altLang="ko-KR" sz="1400" dirty="0">
                <a:solidFill>
                  <a:srgbClr val="202124"/>
                </a:solidFill>
                <a:latin typeface="Google Sans"/>
              </a:rPr>
            </a:br>
            <a:r>
              <a:rPr lang="en-US" altLang="ko-KR" sz="1400" dirty="0">
                <a:solidFill>
                  <a:srgbClr val="202124"/>
                </a:solidFill>
                <a:latin typeface="Google Sans"/>
              </a:rPr>
              <a:t>+ burned  </a:t>
            </a:r>
          </a:p>
        </p:txBody>
      </p:sp>
      <p:cxnSp>
        <p:nvCxnSpPr>
          <p:cNvPr id="1037" name="꺾인 연결선[E] 1036">
            <a:extLst>
              <a:ext uri="{FF2B5EF4-FFF2-40B4-BE49-F238E27FC236}">
                <a16:creationId xmlns:a16="http://schemas.microsoft.com/office/drawing/2014/main" id="{7530A91B-DA1E-39C5-364C-1FF793012E92}"/>
              </a:ext>
            </a:extLst>
          </p:cNvPr>
          <p:cNvCxnSpPr>
            <a:cxnSpLocks/>
            <a:stCxn id="42" idx="2"/>
            <a:endCxn id="43" idx="0"/>
          </p:cNvCxnSpPr>
          <p:nvPr/>
        </p:nvCxnSpPr>
        <p:spPr>
          <a:xfrm rot="16200000" flipH="1">
            <a:off x="7164826" y="5236940"/>
            <a:ext cx="150312" cy="77762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45" name="꺾인 연결선[E] 1044">
            <a:extLst>
              <a:ext uri="{FF2B5EF4-FFF2-40B4-BE49-F238E27FC236}">
                <a16:creationId xmlns:a16="http://schemas.microsoft.com/office/drawing/2014/main" id="{F00C8C5C-0A87-9015-5764-875574878B46}"/>
              </a:ext>
            </a:extLst>
          </p:cNvPr>
          <p:cNvCxnSpPr>
            <a:cxnSpLocks/>
            <a:stCxn id="41" idx="2"/>
            <a:endCxn id="43" idx="0"/>
          </p:cNvCxnSpPr>
          <p:nvPr/>
        </p:nvCxnSpPr>
        <p:spPr>
          <a:xfrm rot="5400000">
            <a:off x="8217276" y="4959150"/>
            <a:ext cx="153278" cy="133024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48" name="꺾인 연결선[E] 1047">
            <a:extLst>
              <a:ext uri="{FF2B5EF4-FFF2-40B4-BE49-F238E27FC236}">
                <a16:creationId xmlns:a16="http://schemas.microsoft.com/office/drawing/2014/main" id="{431C62E9-D253-A1E3-8E7F-DBB54F3647C6}"/>
              </a:ext>
            </a:extLst>
          </p:cNvPr>
          <p:cNvCxnSpPr>
            <a:cxnSpLocks/>
            <a:stCxn id="39" idx="2"/>
            <a:endCxn id="43" idx="0"/>
          </p:cNvCxnSpPr>
          <p:nvPr/>
        </p:nvCxnSpPr>
        <p:spPr>
          <a:xfrm rot="5400000">
            <a:off x="9127469" y="3525636"/>
            <a:ext cx="676600" cy="3673947"/>
          </a:xfrm>
          <a:prstGeom prst="bentConnector3">
            <a:avLst>
              <a:gd name="adj1" fmla="val 82292"/>
            </a:avLst>
          </a:prstGeom>
          <a:ln>
            <a:tailEnd type="triangle"/>
          </a:ln>
        </p:spPr>
        <p:style>
          <a:lnRef idx="1">
            <a:schemeClr val="dk1"/>
          </a:lnRef>
          <a:fillRef idx="0">
            <a:schemeClr val="dk1"/>
          </a:fillRef>
          <a:effectRef idx="0">
            <a:schemeClr val="dk1"/>
          </a:effectRef>
          <a:fontRef idx="minor">
            <a:schemeClr val="tx1"/>
          </a:fontRef>
        </p:style>
      </p:cxnSp>
      <p:cxnSp>
        <p:nvCxnSpPr>
          <p:cNvPr id="1052" name="꺾인 연결선[E] 1051">
            <a:extLst>
              <a:ext uri="{FF2B5EF4-FFF2-40B4-BE49-F238E27FC236}">
                <a16:creationId xmlns:a16="http://schemas.microsoft.com/office/drawing/2014/main" id="{A1B415DB-DDDE-C5E3-A53C-63834401296F}"/>
              </a:ext>
            </a:extLst>
          </p:cNvPr>
          <p:cNvCxnSpPr>
            <a:cxnSpLocks/>
            <a:stCxn id="41" idx="2"/>
            <a:endCxn id="1033" idx="0"/>
          </p:cNvCxnSpPr>
          <p:nvPr/>
        </p:nvCxnSpPr>
        <p:spPr>
          <a:xfrm rot="16200000" flipH="1">
            <a:off x="9758945" y="4747720"/>
            <a:ext cx="153278" cy="175309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58" name="꺾인 연결선[E] 1057">
            <a:extLst>
              <a:ext uri="{FF2B5EF4-FFF2-40B4-BE49-F238E27FC236}">
                <a16:creationId xmlns:a16="http://schemas.microsoft.com/office/drawing/2014/main" id="{455D6B5D-B9FF-A8DF-61BE-5AE8F57D7103}"/>
              </a:ext>
            </a:extLst>
          </p:cNvPr>
          <p:cNvCxnSpPr>
            <a:cxnSpLocks/>
            <a:endCxn id="1033" idx="0"/>
          </p:cNvCxnSpPr>
          <p:nvPr/>
        </p:nvCxnSpPr>
        <p:spPr>
          <a:xfrm rot="5400000">
            <a:off x="10684527" y="5082694"/>
            <a:ext cx="645823" cy="590607"/>
          </a:xfrm>
          <a:prstGeom prst="bentConnector3">
            <a:avLst>
              <a:gd name="adj1" fmla="val 82549"/>
            </a:avLst>
          </a:prstGeom>
          <a:ln>
            <a:tailEnd type="triangle"/>
          </a:ln>
        </p:spPr>
        <p:style>
          <a:lnRef idx="1">
            <a:schemeClr val="dk1"/>
          </a:lnRef>
          <a:fillRef idx="0">
            <a:schemeClr val="dk1"/>
          </a:fillRef>
          <a:effectRef idx="0">
            <a:schemeClr val="dk1"/>
          </a:effectRef>
          <a:fontRef idx="minor">
            <a:schemeClr val="tx1"/>
          </a:fontRef>
        </p:style>
      </p:cxnSp>
      <p:pic>
        <p:nvPicPr>
          <p:cNvPr id="1066" name="그림 1065">
            <a:extLst>
              <a:ext uri="{FF2B5EF4-FFF2-40B4-BE49-F238E27FC236}">
                <a16:creationId xmlns:a16="http://schemas.microsoft.com/office/drawing/2014/main" id="{A487A1E2-8D1B-FA03-1B8A-44F70F0218E0}"/>
              </a:ext>
            </a:extLst>
          </p:cNvPr>
          <p:cNvPicPr>
            <a:picLocks noChangeAspect="1"/>
          </p:cNvPicPr>
          <p:nvPr/>
        </p:nvPicPr>
        <p:blipFill rotWithShape="1">
          <a:blip r:embed="rId10"/>
          <a:srcRect l="2245" t="9625" r="18095" b="5476"/>
          <a:stretch/>
        </p:blipFill>
        <p:spPr>
          <a:xfrm>
            <a:off x="3007013" y="4780316"/>
            <a:ext cx="2696792" cy="1223566"/>
          </a:xfrm>
          <a:prstGeom prst="rect">
            <a:avLst/>
          </a:prstGeom>
        </p:spPr>
      </p:pic>
      <p:sp>
        <p:nvSpPr>
          <p:cNvPr id="1067" name="실행 단추: 사용자 지정[A] 1066">
            <a:hlinkClick r:id="rId11" action="ppaction://hlinksldjump" highlightClick="1"/>
            <a:extLst>
              <a:ext uri="{FF2B5EF4-FFF2-40B4-BE49-F238E27FC236}">
                <a16:creationId xmlns:a16="http://schemas.microsoft.com/office/drawing/2014/main" id="{1ECD8669-0969-1A01-0B88-EE80CCC00FD2}"/>
              </a:ext>
            </a:extLst>
          </p:cNvPr>
          <p:cNvSpPr/>
          <p:nvPr/>
        </p:nvSpPr>
        <p:spPr>
          <a:xfrm>
            <a:off x="2371390" y="5878441"/>
            <a:ext cx="635623" cy="141206"/>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05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05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68" name="TextBox 1067">
            <a:extLst>
              <a:ext uri="{FF2B5EF4-FFF2-40B4-BE49-F238E27FC236}">
                <a16:creationId xmlns:a16="http://schemas.microsoft.com/office/drawing/2014/main" id="{E014A16A-1098-B9F6-2A6C-9BC5CD66FBFA}"/>
              </a:ext>
            </a:extLst>
          </p:cNvPr>
          <p:cNvSpPr txBox="1"/>
          <p:nvPr/>
        </p:nvSpPr>
        <p:spPr>
          <a:xfrm>
            <a:off x="149627" y="4370534"/>
            <a:ext cx="683976" cy="461665"/>
          </a:xfrm>
          <a:prstGeom prst="rect">
            <a:avLst/>
          </a:prstGeom>
          <a:solidFill>
            <a:schemeClr val="bg1"/>
          </a:solidFill>
          <a:ln>
            <a:solidFill>
              <a:schemeClr val="tx1"/>
            </a:solidFill>
          </a:ln>
        </p:spPr>
        <p:txBody>
          <a:bodyPr wrap="square" rtlCol="0">
            <a:spAutoFit/>
          </a:bodyPr>
          <a:lstStyle/>
          <a:p>
            <a:pPr algn="ctr"/>
            <a:r>
              <a:rPr kumimoji="1" lang="en" altLang="ko-Kore-KR" sz="1200" dirty="0"/>
              <a:t>click on video</a:t>
            </a:r>
            <a:endParaRPr kumimoji="1" lang="ko-Kore-KR" altLang="en-US" sz="1200" dirty="0"/>
          </a:p>
        </p:txBody>
      </p:sp>
      <p:sp>
        <p:nvSpPr>
          <p:cNvPr id="1069" name="TextBox 1068">
            <a:extLst>
              <a:ext uri="{FF2B5EF4-FFF2-40B4-BE49-F238E27FC236}">
                <a16:creationId xmlns:a16="http://schemas.microsoft.com/office/drawing/2014/main" id="{1510DB42-886F-95AB-EE1A-036A4D4D1464}"/>
              </a:ext>
            </a:extLst>
          </p:cNvPr>
          <p:cNvSpPr txBox="1"/>
          <p:nvPr/>
        </p:nvSpPr>
        <p:spPr>
          <a:xfrm>
            <a:off x="132456" y="6011715"/>
            <a:ext cx="2781832" cy="246221"/>
          </a:xfrm>
          <a:prstGeom prst="rect">
            <a:avLst/>
          </a:prstGeom>
          <a:noFill/>
        </p:spPr>
        <p:txBody>
          <a:bodyPr wrap="square" rtlCol="0">
            <a:spAutoFit/>
          </a:bodyPr>
          <a:lstStyle/>
          <a:p>
            <a:pPr algn="ctr"/>
            <a:r>
              <a:rPr kumimoji="1" lang="en-US" altLang="ko-Kore-KR" sz="1000" dirty="0"/>
              <a:t>&lt;</a:t>
            </a:r>
            <a:r>
              <a:rPr lang="en" altLang="ko-Kore-KR" sz="1000" i="0" dirty="0">
                <a:solidFill>
                  <a:srgbClr val="202124"/>
                </a:solidFill>
                <a:effectLst/>
                <a:latin typeface="Google Sans"/>
              </a:rPr>
              <a:t>Time series change of forest from 2000 to 2020</a:t>
            </a:r>
            <a:r>
              <a:rPr kumimoji="1" lang="en-US" altLang="ko-Kore-KR" sz="1000" dirty="0"/>
              <a:t>&gt;</a:t>
            </a:r>
            <a:endParaRPr kumimoji="1" lang="ko-Kore-KR" altLang="en-US" sz="1000" dirty="0"/>
          </a:p>
        </p:txBody>
      </p:sp>
      <p:sp>
        <p:nvSpPr>
          <p:cNvPr id="1070" name="TextBox 1069">
            <a:extLst>
              <a:ext uri="{FF2B5EF4-FFF2-40B4-BE49-F238E27FC236}">
                <a16:creationId xmlns:a16="http://schemas.microsoft.com/office/drawing/2014/main" id="{23A43B54-A331-02E3-3291-4B68B0046E09}"/>
              </a:ext>
            </a:extLst>
          </p:cNvPr>
          <p:cNvSpPr txBox="1"/>
          <p:nvPr/>
        </p:nvSpPr>
        <p:spPr>
          <a:xfrm>
            <a:off x="3007013" y="6005069"/>
            <a:ext cx="2781832" cy="246221"/>
          </a:xfrm>
          <a:prstGeom prst="rect">
            <a:avLst/>
          </a:prstGeom>
          <a:noFill/>
        </p:spPr>
        <p:txBody>
          <a:bodyPr wrap="square" rtlCol="0">
            <a:spAutoFit/>
          </a:bodyPr>
          <a:lstStyle/>
          <a:p>
            <a:pPr algn="ctr"/>
            <a:r>
              <a:rPr kumimoji="1" lang="en-US" altLang="ko-Kore-KR" sz="1000" dirty="0"/>
              <a:t>&lt;</a:t>
            </a:r>
            <a:r>
              <a:rPr kumimoji="1" lang="en" altLang="ko-Kore-KR" sz="1000" dirty="0">
                <a:solidFill>
                  <a:srgbClr val="202124"/>
                </a:solidFill>
                <a:latin typeface="Google Sans"/>
              </a:rPr>
              <a:t>Yearly forest loss area</a:t>
            </a:r>
            <a:r>
              <a:rPr lang="en" altLang="ko-Kore-KR" sz="1000" i="0" dirty="0">
                <a:solidFill>
                  <a:srgbClr val="202124"/>
                </a:solidFill>
                <a:effectLst/>
                <a:latin typeface="Google Sans"/>
              </a:rPr>
              <a:t> from 2001 to 2020</a:t>
            </a:r>
            <a:r>
              <a:rPr kumimoji="1" lang="en-US" altLang="ko-Kore-KR" sz="1000" dirty="0"/>
              <a:t>&gt;</a:t>
            </a:r>
            <a:endParaRPr kumimoji="1" lang="ko-Kore-KR" altLang="en-US" sz="1000" dirty="0"/>
          </a:p>
        </p:txBody>
      </p:sp>
      <p:sp>
        <p:nvSpPr>
          <p:cNvPr id="1071" name="실행 단추: 사용자 지정[A] 1070">
            <a:hlinkClick r:id="rId12" action="ppaction://hlinksldjump" highlightClick="1"/>
            <a:extLst>
              <a:ext uri="{FF2B5EF4-FFF2-40B4-BE49-F238E27FC236}">
                <a16:creationId xmlns:a16="http://schemas.microsoft.com/office/drawing/2014/main" id="{8938D6AE-5922-CE05-2066-A06D23CFF819}"/>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72" name="실행 단추: 사용자 지정[A] 1071">
            <a:hlinkClick r:id="rId13" action="ppaction://hlinksldjump" highlightClick="1"/>
            <a:extLst>
              <a:ext uri="{FF2B5EF4-FFF2-40B4-BE49-F238E27FC236}">
                <a16:creationId xmlns:a16="http://schemas.microsoft.com/office/drawing/2014/main" id="{B97C3BB8-282B-C836-44F9-4BF43187DA90}"/>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73" name="실행 단추: 사용자 지정[A] 1072">
            <a:hlinkClick r:id="rId14" action="ppaction://hlinksldjump" highlightClick="1"/>
            <a:extLst>
              <a:ext uri="{FF2B5EF4-FFF2-40B4-BE49-F238E27FC236}">
                <a16:creationId xmlns:a16="http://schemas.microsoft.com/office/drawing/2014/main" id="{573FA957-72FA-A401-23FB-F053358DC608}"/>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74" name="실행 단추: 사용자 지정[A] 1073">
            <a:hlinkClick r:id="rId15" action="ppaction://hlinksldjump" highlightClick="1"/>
            <a:extLst>
              <a:ext uri="{FF2B5EF4-FFF2-40B4-BE49-F238E27FC236}">
                <a16:creationId xmlns:a16="http://schemas.microsoft.com/office/drawing/2014/main" id="{2AD6DB97-75D7-423E-48AC-19A5C67BED28}"/>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75" name="실행 단추: 사용자 지정[A] 1074">
            <a:hlinkClick r:id="rId16" action="ppaction://hlinksldjump" highlightClick="1"/>
            <a:extLst>
              <a:ext uri="{FF2B5EF4-FFF2-40B4-BE49-F238E27FC236}">
                <a16:creationId xmlns:a16="http://schemas.microsoft.com/office/drawing/2014/main" id="{21D3CE11-6005-AFD9-8A0D-8CF955936EA7}"/>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76" name="실행 단추: 사용자 지정[A] 1075">
            <a:hlinkClick r:id="rId17" action="ppaction://hlinksldjump" highlightClick="1"/>
            <a:extLst>
              <a:ext uri="{FF2B5EF4-FFF2-40B4-BE49-F238E27FC236}">
                <a16:creationId xmlns:a16="http://schemas.microsoft.com/office/drawing/2014/main" id="{4612943B-18B4-E53E-2F72-146E5DEAE1B0}"/>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440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11968734" cy="3402264"/>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9517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[Methods</a:t>
            </a:r>
            <a:r>
              <a:rPr kumimoji="1" lang="en" altLang="ko-KR" sz="2200" b="1" dirty="0"/>
              <a:t>]</a:t>
            </a:r>
            <a:endParaRPr kumimoji="1" lang="ko-Kore-KR" altLang="en-US" sz="2200" b="1" dirty="0"/>
          </a:p>
        </p:txBody>
      </p:sp>
      <p:sp>
        <p:nvSpPr>
          <p:cNvPr id="33" name="TextBox 32">
            <a:extLst>
              <a:ext uri="{FF2B5EF4-FFF2-40B4-BE49-F238E27FC236}">
                <a16:creationId xmlns:a16="http://schemas.microsoft.com/office/drawing/2014/main" id="{071F1192-7E71-7284-806E-F3F4BBF5D992}"/>
              </a:ext>
            </a:extLst>
          </p:cNvPr>
          <p:cNvSpPr txBox="1"/>
          <p:nvPr/>
        </p:nvSpPr>
        <p:spPr>
          <a:xfrm>
            <a:off x="120096" y="2858855"/>
            <a:ext cx="11968733" cy="464871"/>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Analysis of soil characteristics in fire-damaged forest areas</a:t>
            </a:r>
            <a:r>
              <a:rPr kumimoji="1" lang="ko-KR" altLang="en-US" b="1" dirty="0"/>
              <a:t> </a:t>
            </a:r>
            <a:r>
              <a:rPr kumimoji="1" lang="en-US" altLang="ko-Kore-KR" sz="1400" dirty="0"/>
              <a:t>(2000-2020)</a:t>
            </a:r>
          </a:p>
        </p:txBody>
      </p:sp>
      <p:sp>
        <p:nvSpPr>
          <p:cNvPr id="3" name="TextBox 2">
            <a:extLst>
              <a:ext uri="{FF2B5EF4-FFF2-40B4-BE49-F238E27FC236}">
                <a16:creationId xmlns:a16="http://schemas.microsoft.com/office/drawing/2014/main" id="{067697F8-2DC4-00AB-C118-46E3BC771219}"/>
              </a:ext>
            </a:extLst>
          </p:cNvPr>
          <p:cNvSpPr txBox="1"/>
          <p:nvPr/>
        </p:nvSpPr>
        <p:spPr>
          <a:xfrm>
            <a:off x="3606608" y="3442518"/>
            <a:ext cx="2086663" cy="738664"/>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Type 1) Forest loss(o) </a:t>
            </a:r>
            <a:br>
              <a:rPr lang="en-US" altLang="ko-KR" sz="1400" dirty="0">
                <a:solidFill>
                  <a:srgbClr val="202124"/>
                </a:solidFill>
                <a:latin typeface="Google Sans"/>
              </a:rPr>
            </a:br>
            <a:r>
              <a:rPr lang="en-US" altLang="ko-KR" sz="1400" dirty="0">
                <a:solidFill>
                  <a:srgbClr val="202124"/>
                </a:solidFill>
                <a:latin typeface="Google Sans"/>
              </a:rPr>
              <a:t>+ Permafrost exist </a:t>
            </a:r>
            <a:br>
              <a:rPr lang="en-US" altLang="ko-KR" sz="1400" dirty="0">
                <a:solidFill>
                  <a:srgbClr val="202124"/>
                </a:solidFill>
                <a:latin typeface="Google Sans"/>
              </a:rPr>
            </a:br>
            <a:r>
              <a:rPr lang="en-US" altLang="ko-KR" sz="1400" dirty="0">
                <a:solidFill>
                  <a:srgbClr val="202124"/>
                </a:solidFill>
                <a:latin typeface="Google Sans"/>
              </a:rPr>
              <a:t>+ burned  </a:t>
            </a:r>
          </a:p>
        </p:txBody>
      </p:sp>
      <p:sp>
        <p:nvSpPr>
          <p:cNvPr id="5" name="TextBox 4">
            <a:extLst>
              <a:ext uri="{FF2B5EF4-FFF2-40B4-BE49-F238E27FC236}">
                <a16:creationId xmlns:a16="http://schemas.microsoft.com/office/drawing/2014/main" id="{0551FC63-51DB-B3FA-0ED3-48891387C317}"/>
              </a:ext>
            </a:extLst>
          </p:cNvPr>
          <p:cNvSpPr txBox="1"/>
          <p:nvPr/>
        </p:nvSpPr>
        <p:spPr>
          <a:xfrm>
            <a:off x="3606607" y="5447180"/>
            <a:ext cx="2086663" cy="738664"/>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Type 2) Forest loss(x) </a:t>
            </a:r>
            <a:br>
              <a:rPr lang="en-US" altLang="ko-KR" sz="1400" dirty="0">
                <a:solidFill>
                  <a:srgbClr val="202124"/>
                </a:solidFill>
                <a:latin typeface="Google Sans"/>
              </a:rPr>
            </a:br>
            <a:r>
              <a:rPr lang="en-US" altLang="ko-KR" sz="1400" dirty="0">
                <a:solidFill>
                  <a:srgbClr val="202124"/>
                </a:solidFill>
                <a:latin typeface="Google Sans"/>
              </a:rPr>
              <a:t>+ Permafrost exist </a:t>
            </a:r>
            <a:br>
              <a:rPr lang="en-US" altLang="ko-KR" sz="1400" dirty="0">
                <a:solidFill>
                  <a:srgbClr val="202124"/>
                </a:solidFill>
                <a:latin typeface="Google Sans"/>
              </a:rPr>
            </a:br>
            <a:r>
              <a:rPr lang="en-US" altLang="ko-KR" sz="1400" dirty="0">
                <a:solidFill>
                  <a:srgbClr val="202124"/>
                </a:solidFill>
                <a:latin typeface="Google Sans"/>
              </a:rPr>
              <a:t>+ burned  </a:t>
            </a:r>
          </a:p>
        </p:txBody>
      </p:sp>
      <p:sp>
        <p:nvSpPr>
          <p:cNvPr id="9" name="TextBox 8">
            <a:extLst>
              <a:ext uri="{FF2B5EF4-FFF2-40B4-BE49-F238E27FC236}">
                <a16:creationId xmlns:a16="http://schemas.microsoft.com/office/drawing/2014/main" id="{47DF87F7-AC6B-DCAE-7228-DCA7D9463909}"/>
              </a:ext>
            </a:extLst>
          </p:cNvPr>
          <p:cNvSpPr txBox="1"/>
          <p:nvPr/>
        </p:nvSpPr>
        <p:spPr>
          <a:xfrm>
            <a:off x="255198" y="3450193"/>
            <a:ext cx="2785385" cy="738664"/>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Soil moisture change trend analysis results</a:t>
            </a:r>
            <a:br>
              <a:rPr lang="en-US" altLang="ko-KR" sz="1400" dirty="0">
                <a:solidFill>
                  <a:srgbClr val="202124"/>
                </a:solidFill>
                <a:latin typeface="Google Sans"/>
              </a:rPr>
            </a:br>
            <a:r>
              <a:rPr lang="en-US" altLang="ko-KR" sz="1400" dirty="0">
                <a:solidFill>
                  <a:srgbClr val="202124"/>
                </a:solidFill>
                <a:latin typeface="Google Sans"/>
              </a:rPr>
              <a:t>(from Feb(</a:t>
            </a:r>
            <a:r>
              <a:rPr lang="en-US" altLang="ko-KR" sz="1100" dirty="0">
                <a:solidFill>
                  <a:srgbClr val="202124"/>
                </a:solidFill>
                <a:latin typeface="Google Sans"/>
              </a:rPr>
              <a:t>before fire</a:t>
            </a:r>
            <a:r>
              <a:rPr lang="en-US" altLang="ko-KR" sz="1400" dirty="0">
                <a:solidFill>
                  <a:srgbClr val="202124"/>
                </a:solidFill>
                <a:latin typeface="Google Sans"/>
              </a:rPr>
              <a:t>) to Jul(</a:t>
            </a:r>
            <a:r>
              <a:rPr lang="en-US" altLang="ko-KR" sz="1100" dirty="0">
                <a:solidFill>
                  <a:srgbClr val="202124"/>
                </a:solidFill>
                <a:latin typeface="Google Sans"/>
              </a:rPr>
              <a:t>after fire</a:t>
            </a:r>
            <a:r>
              <a:rPr lang="en-US" altLang="ko-KR" sz="1400" dirty="0">
                <a:solidFill>
                  <a:srgbClr val="202124"/>
                </a:solidFill>
                <a:latin typeface="Google Sans"/>
              </a:rPr>
              <a:t>)  </a:t>
            </a:r>
          </a:p>
        </p:txBody>
      </p:sp>
      <p:sp>
        <p:nvSpPr>
          <p:cNvPr id="10" name="TextBox 9">
            <a:extLst>
              <a:ext uri="{FF2B5EF4-FFF2-40B4-BE49-F238E27FC236}">
                <a16:creationId xmlns:a16="http://schemas.microsoft.com/office/drawing/2014/main" id="{808F3EF4-EE91-802B-A325-8CE0FE9B2EC7}"/>
              </a:ext>
            </a:extLst>
          </p:cNvPr>
          <p:cNvSpPr txBox="1"/>
          <p:nvPr/>
        </p:nvSpPr>
        <p:spPr>
          <a:xfrm>
            <a:off x="255198" y="5447180"/>
            <a:ext cx="2785385" cy="738664"/>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Soil temperature change trend analysis results</a:t>
            </a:r>
            <a:br>
              <a:rPr lang="en-US" altLang="ko-KR" sz="1400" dirty="0">
                <a:solidFill>
                  <a:srgbClr val="202124"/>
                </a:solidFill>
                <a:latin typeface="Google Sans"/>
              </a:rPr>
            </a:br>
            <a:r>
              <a:rPr lang="en-US" altLang="ko-KR" sz="1400" dirty="0">
                <a:solidFill>
                  <a:srgbClr val="202124"/>
                </a:solidFill>
                <a:latin typeface="Google Sans"/>
              </a:rPr>
              <a:t>(from Feb(</a:t>
            </a:r>
            <a:r>
              <a:rPr lang="en-US" altLang="ko-KR" sz="1100" dirty="0">
                <a:solidFill>
                  <a:srgbClr val="202124"/>
                </a:solidFill>
                <a:latin typeface="Google Sans"/>
              </a:rPr>
              <a:t>before fire</a:t>
            </a:r>
            <a:r>
              <a:rPr lang="en-US" altLang="ko-KR" sz="1400" dirty="0">
                <a:solidFill>
                  <a:srgbClr val="202124"/>
                </a:solidFill>
                <a:latin typeface="Google Sans"/>
              </a:rPr>
              <a:t>) to Jul(</a:t>
            </a:r>
            <a:r>
              <a:rPr lang="en-US" altLang="ko-KR" sz="1100" dirty="0">
                <a:solidFill>
                  <a:srgbClr val="202124"/>
                </a:solidFill>
                <a:latin typeface="Google Sans"/>
              </a:rPr>
              <a:t>after fire</a:t>
            </a:r>
            <a:r>
              <a:rPr lang="en-US" altLang="ko-KR" sz="1400" dirty="0">
                <a:solidFill>
                  <a:srgbClr val="202124"/>
                </a:solidFill>
                <a:latin typeface="Google Sans"/>
              </a:rPr>
              <a:t>)  </a:t>
            </a:r>
          </a:p>
        </p:txBody>
      </p:sp>
      <p:sp>
        <p:nvSpPr>
          <p:cNvPr id="12" name="TextBox 11">
            <a:extLst>
              <a:ext uri="{FF2B5EF4-FFF2-40B4-BE49-F238E27FC236}">
                <a16:creationId xmlns:a16="http://schemas.microsoft.com/office/drawing/2014/main" id="{2D4DF17D-B038-DDF7-D34A-FB77FE577E16}"/>
              </a:ext>
            </a:extLst>
          </p:cNvPr>
          <p:cNvSpPr txBox="1"/>
          <p:nvPr/>
        </p:nvSpPr>
        <p:spPr>
          <a:xfrm>
            <a:off x="6548078" y="3446773"/>
            <a:ext cx="2086663"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1 soil moisture change trend</a:t>
            </a:r>
          </a:p>
        </p:txBody>
      </p:sp>
      <p:sp>
        <p:nvSpPr>
          <p:cNvPr id="15" name="TextBox 14">
            <a:extLst>
              <a:ext uri="{FF2B5EF4-FFF2-40B4-BE49-F238E27FC236}">
                <a16:creationId xmlns:a16="http://schemas.microsoft.com/office/drawing/2014/main" id="{EAB4CEAD-ABC6-9E1F-2E0C-06F6A3EE8BBA}"/>
              </a:ext>
            </a:extLst>
          </p:cNvPr>
          <p:cNvSpPr txBox="1"/>
          <p:nvPr/>
        </p:nvSpPr>
        <p:spPr>
          <a:xfrm>
            <a:off x="6548078" y="4188857"/>
            <a:ext cx="2086663"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1 soil temperature change trend</a:t>
            </a:r>
          </a:p>
        </p:txBody>
      </p:sp>
      <p:sp>
        <p:nvSpPr>
          <p:cNvPr id="20" name="TextBox 19">
            <a:extLst>
              <a:ext uri="{FF2B5EF4-FFF2-40B4-BE49-F238E27FC236}">
                <a16:creationId xmlns:a16="http://schemas.microsoft.com/office/drawing/2014/main" id="{058E03A2-3B3D-D590-DC29-113A619270DC}"/>
              </a:ext>
            </a:extLst>
          </p:cNvPr>
          <p:cNvSpPr txBox="1"/>
          <p:nvPr/>
        </p:nvSpPr>
        <p:spPr>
          <a:xfrm>
            <a:off x="6548078" y="4930941"/>
            <a:ext cx="2086663"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2 soil moisture change trend</a:t>
            </a:r>
          </a:p>
        </p:txBody>
      </p:sp>
      <p:sp>
        <p:nvSpPr>
          <p:cNvPr id="21" name="TextBox 20">
            <a:extLst>
              <a:ext uri="{FF2B5EF4-FFF2-40B4-BE49-F238E27FC236}">
                <a16:creationId xmlns:a16="http://schemas.microsoft.com/office/drawing/2014/main" id="{F04BE948-7601-912D-75E0-908D113D5D1D}"/>
              </a:ext>
            </a:extLst>
          </p:cNvPr>
          <p:cNvSpPr txBox="1"/>
          <p:nvPr/>
        </p:nvSpPr>
        <p:spPr>
          <a:xfrm>
            <a:off x="6545893" y="5666688"/>
            <a:ext cx="2086663"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2 soil temperature change trend</a:t>
            </a:r>
          </a:p>
        </p:txBody>
      </p:sp>
      <p:cxnSp>
        <p:nvCxnSpPr>
          <p:cNvPr id="23" name="직선 화살표 연결선 22">
            <a:extLst>
              <a:ext uri="{FF2B5EF4-FFF2-40B4-BE49-F238E27FC236}">
                <a16:creationId xmlns:a16="http://schemas.microsoft.com/office/drawing/2014/main" id="{0A17CD19-6BC4-9589-FBD2-22D9FABB3669}"/>
              </a:ext>
            </a:extLst>
          </p:cNvPr>
          <p:cNvCxnSpPr>
            <a:endCxn id="3" idx="1"/>
          </p:cNvCxnSpPr>
          <p:nvPr/>
        </p:nvCxnSpPr>
        <p:spPr>
          <a:xfrm>
            <a:off x="3040583" y="3811850"/>
            <a:ext cx="5660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꺾인 연결선[E] 24">
            <a:extLst>
              <a:ext uri="{FF2B5EF4-FFF2-40B4-BE49-F238E27FC236}">
                <a16:creationId xmlns:a16="http://schemas.microsoft.com/office/drawing/2014/main" id="{77F6C816-8EF5-EBBE-9E1A-DD780E34FC4E}"/>
              </a:ext>
            </a:extLst>
          </p:cNvPr>
          <p:cNvCxnSpPr>
            <a:cxnSpLocks/>
            <a:stCxn id="10" idx="3"/>
            <a:endCxn id="3" idx="1"/>
          </p:cNvCxnSpPr>
          <p:nvPr/>
        </p:nvCxnSpPr>
        <p:spPr>
          <a:xfrm flipV="1">
            <a:off x="3040583" y="3811850"/>
            <a:ext cx="566025" cy="200466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6" name="꺾인 연결선[E] 45">
            <a:extLst>
              <a:ext uri="{FF2B5EF4-FFF2-40B4-BE49-F238E27FC236}">
                <a16:creationId xmlns:a16="http://schemas.microsoft.com/office/drawing/2014/main" id="{7BD87EFD-672E-8AB3-17D6-0DE4E9508728}"/>
              </a:ext>
            </a:extLst>
          </p:cNvPr>
          <p:cNvCxnSpPr>
            <a:cxnSpLocks/>
            <a:stCxn id="3" idx="3"/>
            <a:endCxn id="12" idx="1"/>
          </p:cNvCxnSpPr>
          <p:nvPr/>
        </p:nvCxnSpPr>
        <p:spPr>
          <a:xfrm flipV="1">
            <a:off x="5693271" y="3708383"/>
            <a:ext cx="854807" cy="10346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0" name="꺾인 연결선[E] 49">
            <a:extLst>
              <a:ext uri="{FF2B5EF4-FFF2-40B4-BE49-F238E27FC236}">
                <a16:creationId xmlns:a16="http://schemas.microsoft.com/office/drawing/2014/main" id="{C8BA9AE4-7868-F461-C318-458FAC07FEFE}"/>
              </a:ext>
            </a:extLst>
          </p:cNvPr>
          <p:cNvCxnSpPr>
            <a:cxnSpLocks/>
            <a:stCxn id="3" idx="3"/>
            <a:endCxn id="15" idx="1"/>
          </p:cNvCxnSpPr>
          <p:nvPr/>
        </p:nvCxnSpPr>
        <p:spPr>
          <a:xfrm>
            <a:off x="5693271" y="3811850"/>
            <a:ext cx="854807" cy="63861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4" name="직선 화살표 연결선 53">
            <a:extLst>
              <a:ext uri="{FF2B5EF4-FFF2-40B4-BE49-F238E27FC236}">
                <a16:creationId xmlns:a16="http://schemas.microsoft.com/office/drawing/2014/main" id="{CAE28F55-1A11-4898-B7EE-A4A45012C76D}"/>
              </a:ext>
            </a:extLst>
          </p:cNvPr>
          <p:cNvCxnSpPr>
            <a:stCxn id="10" idx="3"/>
            <a:endCxn id="5" idx="1"/>
          </p:cNvCxnSpPr>
          <p:nvPr/>
        </p:nvCxnSpPr>
        <p:spPr>
          <a:xfrm>
            <a:off x="3040583" y="5816512"/>
            <a:ext cx="566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꺾인 연결선[E] 55">
            <a:extLst>
              <a:ext uri="{FF2B5EF4-FFF2-40B4-BE49-F238E27FC236}">
                <a16:creationId xmlns:a16="http://schemas.microsoft.com/office/drawing/2014/main" id="{AB48655F-90D2-B843-9781-320C3F554DF6}"/>
              </a:ext>
            </a:extLst>
          </p:cNvPr>
          <p:cNvCxnSpPr>
            <a:stCxn id="5" idx="3"/>
            <a:endCxn id="20" idx="1"/>
          </p:cNvCxnSpPr>
          <p:nvPr/>
        </p:nvCxnSpPr>
        <p:spPr>
          <a:xfrm flipV="1">
            <a:off x="5693270" y="5192551"/>
            <a:ext cx="854808" cy="62396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8" name="꺾인 연결선[E] 57">
            <a:extLst>
              <a:ext uri="{FF2B5EF4-FFF2-40B4-BE49-F238E27FC236}">
                <a16:creationId xmlns:a16="http://schemas.microsoft.com/office/drawing/2014/main" id="{43BB3DD1-A258-466B-B850-FD00D2D15BC3}"/>
              </a:ext>
            </a:extLst>
          </p:cNvPr>
          <p:cNvCxnSpPr>
            <a:endCxn id="21" idx="1"/>
          </p:cNvCxnSpPr>
          <p:nvPr/>
        </p:nvCxnSpPr>
        <p:spPr>
          <a:xfrm>
            <a:off x="5692178" y="5816511"/>
            <a:ext cx="853715" cy="11178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DB795A46-DEBF-6FCC-5A64-7C5B9C929547}"/>
              </a:ext>
            </a:extLst>
          </p:cNvPr>
          <p:cNvSpPr txBox="1"/>
          <p:nvPr/>
        </p:nvSpPr>
        <p:spPr>
          <a:xfrm>
            <a:off x="8894171" y="4453887"/>
            <a:ext cx="748728" cy="738664"/>
          </a:xfrm>
          <a:prstGeom prst="rect">
            <a:avLst/>
          </a:prstGeom>
          <a:noFill/>
          <a:ln>
            <a:solidFill>
              <a:schemeClr val="tx1"/>
            </a:solidFill>
          </a:ln>
        </p:spPr>
        <p:txBody>
          <a:bodyPr wrap="square" rtlCol="0">
            <a:spAutoFit/>
          </a:bodyPr>
          <a:lstStyle/>
          <a:p>
            <a:pPr algn="ctr"/>
            <a:r>
              <a:rPr lang="en-US" altLang="ko-KR" sz="1400" dirty="0">
                <a:solidFill>
                  <a:srgbClr val="202124"/>
                </a:solidFill>
                <a:latin typeface="Google Sans"/>
              </a:rPr>
              <a:t>Soil texture </a:t>
            </a:r>
          </a:p>
          <a:p>
            <a:pPr algn="ctr"/>
            <a:r>
              <a:rPr lang="en-US" altLang="ko-KR" sz="1400" dirty="0">
                <a:solidFill>
                  <a:srgbClr val="202124"/>
                </a:solidFill>
                <a:latin typeface="Google Sans"/>
              </a:rPr>
              <a:t>map</a:t>
            </a:r>
          </a:p>
        </p:txBody>
      </p:sp>
      <p:sp>
        <p:nvSpPr>
          <p:cNvPr id="62" name="TextBox 61">
            <a:extLst>
              <a:ext uri="{FF2B5EF4-FFF2-40B4-BE49-F238E27FC236}">
                <a16:creationId xmlns:a16="http://schemas.microsoft.com/office/drawing/2014/main" id="{32C67525-DA2C-EFF0-2785-A4C456723071}"/>
              </a:ext>
            </a:extLst>
          </p:cNvPr>
          <p:cNvSpPr txBox="1"/>
          <p:nvPr/>
        </p:nvSpPr>
        <p:spPr>
          <a:xfrm>
            <a:off x="9902330" y="3450193"/>
            <a:ext cx="2086663" cy="30777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1 soil texture </a:t>
            </a:r>
          </a:p>
        </p:txBody>
      </p:sp>
      <p:sp>
        <p:nvSpPr>
          <p:cNvPr id="63" name="TextBox 62">
            <a:extLst>
              <a:ext uri="{FF2B5EF4-FFF2-40B4-BE49-F238E27FC236}">
                <a16:creationId xmlns:a16="http://schemas.microsoft.com/office/drawing/2014/main" id="{9600F634-9C98-2939-ACDC-8DF8577FBE4B}"/>
              </a:ext>
            </a:extLst>
          </p:cNvPr>
          <p:cNvSpPr txBox="1"/>
          <p:nvPr/>
        </p:nvSpPr>
        <p:spPr>
          <a:xfrm>
            <a:off x="9902330" y="4192277"/>
            <a:ext cx="2086663" cy="30777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1 soil texture </a:t>
            </a:r>
          </a:p>
        </p:txBody>
      </p:sp>
      <p:sp>
        <p:nvSpPr>
          <p:cNvPr id="1024" name="TextBox 1023">
            <a:extLst>
              <a:ext uri="{FF2B5EF4-FFF2-40B4-BE49-F238E27FC236}">
                <a16:creationId xmlns:a16="http://schemas.microsoft.com/office/drawing/2014/main" id="{8C560408-55A2-A8BD-CDEC-10ABE552F8AA}"/>
              </a:ext>
            </a:extLst>
          </p:cNvPr>
          <p:cNvSpPr txBox="1"/>
          <p:nvPr/>
        </p:nvSpPr>
        <p:spPr>
          <a:xfrm>
            <a:off x="9902330" y="4934361"/>
            <a:ext cx="2086663" cy="30777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2 soil texture </a:t>
            </a:r>
          </a:p>
        </p:txBody>
      </p:sp>
      <p:sp>
        <p:nvSpPr>
          <p:cNvPr id="1025" name="TextBox 1024">
            <a:extLst>
              <a:ext uri="{FF2B5EF4-FFF2-40B4-BE49-F238E27FC236}">
                <a16:creationId xmlns:a16="http://schemas.microsoft.com/office/drawing/2014/main" id="{6ADE4D4D-A6F4-B95B-10CC-5F19FF4C9517}"/>
              </a:ext>
            </a:extLst>
          </p:cNvPr>
          <p:cNvSpPr txBox="1"/>
          <p:nvPr/>
        </p:nvSpPr>
        <p:spPr>
          <a:xfrm>
            <a:off x="9900145" y="5670108"/>
            <a:ext cx="2086663" cy="30777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altLang="ko-KR" sz="1400" dirty="0">
                <a:solidFill>
                  <a:srgbClr val="202124"/>
                </a:solidFill>
                <a:latin typeface="Google Sans"/>
              </a:rPr>
              <a:t>Type 2 soil texture </a:t>
            </a:r>
          </a:p>
        </p:txBody>
      </p:sp>
      <p:cxnSp>
        <p:nvCxnSpPr>
          <p:cNvPr id="1027" name="꺾인 연결선[E] 1026">
            <a:extLst>
              <a:ext uri="{FF2B5EF4-FFF2-40B4-BE49-F238E27FC236}">
                <a16:creationId xmlns:a16="http://schemas.microsoft.com/office/drawing/2014/main" id="{144EF344-FE19-D2DC-1E04-DFE098286FAC}"/>
              </a:ext>
            </a:extLst>
          </p:cNvPr>
          <p:cNvCxnSpPr>
            <a:stCxn id="12" idx="3"/>
            <a:endCxn id="61" idx="1"/>
          </p:cNvCxnSpPr>
          <p:nvPr/>
        </p:nvCxnSpPr>
        <p:spPr>
          <a:xfrm>
            <a:off x="8634741" y="3708383"/>
            <a:ext cx="259430" cy="111483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28" name="꺾인 연결선[E] 1027">
            <a:extLst>
              <a:ext uri="{FF2B5EF4-FFF2-40B4-BE49-F238E27FC236}">
                <a16:creationId xmlns:a16="http://schemas.microsoft.com/office/drawing/2014/main" id="{D4106611-002D-7EE1-2260-6819EF6D629B}"/>
              </a:ext>
            </a:extLst>
          </p:cNvPr>
          <p:cNvCxnSpPr>
            <a:cxnSpLocks/>
            <a:stCxn id="15" idx="3"/>
            <a:endCxn id="61" idx="1"/>
          </p:cNvCxnSpPr>
          <p:nvPr/>
        </p:nvCxnSpPr>
        <p:spPr>
          <a:xfrm>
            <a:off x="8634741" y="4450467"/>
            <a:ext cx="259430" cy="37275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31" name="꺾인 연결선[E] 1030">
            <a:extLst>
              <a:ext uri="{FF2B5EF4-FFF2-40B4-BE49-F238E27FC236}">
                <a16:creationId xmlns:a16="http://schemas.microsoft.com/office/drawing/2014/main" id="{2B03125A-9F92-6ABA-667D-586AC1312A84}"/>
              </a:ext>
            </a:extLst>
          </p:cNvPr>
          <p:cNvCxnSpPr>
            <a:cxnSpLocks/>
            <a:stCxn id="20" idx="3"/>
            <a:endCxn id="61" idx="1"/>
          </p:cNvCxnSpPr>
          <p:nvPr/>
        </p:nvCxnSpPr>
        <p:spPr>
          <a:xfrm flipV="1">
            <a:off x="8634741" y="4823219"/>
            <a:ext cx="259430" cy="36933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35" name="꺾인 연결선[E] 1034">
            <a:extLst>
              <a:ext uri="{FF2B5EF4-FFF2-40B4-BE49-F238E27FC236}">
                <a16:creationId xmlns:a16="http://schemas.microsoft.com/office/drawing/2014/main" id="{23DDBA59-533E-7D5E-3DE3-9A2BDDB20F7D}"/>
              </a:ext>
            </a:extLst>
          </p:cNvPr>
          <p:cNvCxnSpPr>
            <a:cxnSpLocks/>
            <a:stCxn id="21" idx="3"/>
            <a:endCxn id="61" idx="1"/>
          </p:cNvCxnSpPr>
          <p:nvPr/>
        </p:nvCxnSpPr>
        <p:spPr>
          <a:xfrm flipV="1">
            <a:off x="8632556" y="4823219"/>
            <a:ext cx="261615" cy="110507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41" name="꺾인 연결선[E] 1040">
            <a:extLst>
              <a:ext uri="{FF2B5EF4-FFF2-40B4-BE49-F238E27FC236}">
                <a16:creationId xmlns:a16="http://schemas.microsoft.com/office/drawing/2014/main" id="{6C5CFA8F-56C8-6A41-7A55-1BC2ABC38A96}"/>
              </a:ext>
            </a:extLst>
          </p:cNvPr>
          <p:cNvCxnSpPr>
            <a:cxnSpLocks/>
            <a:stCxn id="61" idx="3"/>
            <a:endCxn id="62" idx="1"/>
          </p:cNvCxnSpPr>
          <p:nvPr/>
        </p:nvCxnSpPr>
        <p:spPr>
          <a:xfrm flipV="1">
            <a:off x="9642899" y="3604082"/>
            <a:ext cx="259431" cy="121913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46" name="꺾인 연결선[E] 1045">
            <a:extLst>
              <a:ext uri="{FF2B5EF4-FFF2-40B4-BE49-F238E27FC236}">
                <a16:creationId xmlns:a16="http://schemas.microsoft.com/office/drawing/2014/main" id="{246D7115-2C2D-DD6E-9E50-4ABFE41F3DF0}"/>
              </a:ext>
            </a:extLst>
          </p:cNvPr>
          <p:cNvCxnSpPr>
            <a:cxnSpLocks/>
            <a:stCxn id="61" idx="3"/>
            <a:endCxn id="63" idx="1"/>
          </p:cNvCxnSpPr>
          <p:nvPr/>
        </p:nvCxnSpPr>
        <p:spPr>
          <a:xfrm flipV="1">
            <a:off x="9642899" y="4346166"/>
            <a:ext cx="259431" cy="47705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051" name="꺾인 연결선[E] 1050">
            <a:extLst>
              <a:ext uri="{FF2B5EF4-FFF2-40B4-BE49-F238E27FC236}">
                <a16:creationId xmlns:a16="http://schemas.microsoft.com/office/drawing/2014/main" id="{9B3E0563-B180-27A4-E08F-0859C74DD286}"/>
              </a:ext>
            </a:extLst>
          </p:cNvPr>
          <p:cNvCxnSpPr>
            <a:cxnSpLocks/>
            <a:stCxn id="61" idx="3"/>
            <a:endCxn id="1024" idx="1"/>
          </p:cNvCxnSpPr>
          <p:nvPr/>
        </p:nvCxnSpPr>
        <p:spPr>
          <a:xfrm>
            <a:off x="9642899" y="4823219"/>
            <a:ext cx="259431" cy="26503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54" name="꺾인 연결선[E] 1053">
            <a:extLst>
              <a:ext uri="{FF2B5EF4-FFF2-40B4-BE49-F238E27FC236}">
                <a16:creationId xmlns:a16="http://schemas.microsoft.com/office/drawing/2014/main" id="{A117838B-64E5-D2B6-BC4A-95C8BC7AE5BE}"/>
              </a:ext>
            </a:extLst>
          </p:cNvPr>
          <p:cNvCxnSpPr>
            <a:cxnSpLocks/>
            <a:stCxn id="61" idx="3"/>
            <a:endCxn id="1025" idx="1"/>
          </p:cNvCxnSpPr>
          <p:nvPr/>
        </p:nvCxnSpPr>
        <p:spPr>
          <a:xfrm>
            <a:off x="9642899" y="4823219"/>
            <a:ext cx="257246" cy="100077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057" name="실행 단추: 사용자 지정[A] 1056">
            <a:hlinkClick r:id="rId7" action="ppaction://hlinksldjump" highlightClick="1"/>
            <a:extLst>
              <a:ext uri="{FF2B5EF4-FFF2-40B4-BE49-F238E27FC236}">
                <a16:creationId xmlns:a16="http://schemas.microsoft.com/office/drawing/2014/main" id="{313AFE22-5843-F9E0-4B03-FECEE36C1B69}"/>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59" name="실행 단추: 사용자 지정[A] 1058">
            <a:hlinkClick r:id="rId8" action="ppaction://hlinksldjump" highlightClick="1"/>
            <a:extLst>
              <a:ext uri="{FF2B5EF4-FFF2-40B4-BE49-F238E27FC236}">
                <a16:creationId xmlns:a16="http://schemas.microsoft.com/office/drawing/2014/main" id="{428BEE69-868A-3DAC-159B-C857EFBD512E}"/>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60" name="실행 단추: 사용자 지정[A] 1059">
            <a:hlinkClick r:id="rId9" action="ppaction://hlinksldjump" highlightClick="1"/>
            <a:extLst>
              <a:ext uri="{FF2B5EF4-FFF2-40B4-BE49-F238E27FC236}">
                <a16:creationId xmlns:a16="http://schemas.microsoft.com/office/drawing/2014/main" id="{30EA6ED3-B97D-92BC-4110-F3A1D7C7CA41}"/>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61" name="실행 단추: 사용자 지정[A] 1060">
            <a:hlinkClick r:id="rId10" action="ppaction://hlinksldjump" highlightClick="1"/>
            <a:extLst>
              <a:ext uri="{FF2B5EF4-FFF2-40B4-BE49-F238E27FC236}">
                <a16:creationId xmlns:a16="http://schemas.microsoft.com/office/drawing/2014/main" id="{27F85D12-F75B-0329-D10D-B07319B720C0}"/>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62" name="실행 단추: 사용자 지정[A] 1061">
            <a:hlinkClick r:id="rId11" action="ppaction://hlinksldjump" highlightClick="1"/>
            <a:extLst>
              <a:ext uri="{FF2B5EF4-FFF2-40B4-BE49-F238E27FC236}">
                <a16:creationId xmlns:a16="http://schemas.microsoft.com/office/drawing/2014/main" id="{A57E1397-C975-F444-81D9-8DB124CE8EA0}"/>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1063" name="실행 단추: 사용자 지정[A] 1062">
            <a:hlinkClick r:id="rId12" action="ppaction://hlinksldjump" highlightClick="1"/>
            <a:extLst>
              <a:ext uri="{FF2B5EF4-FFF2-40B4-BE49-F238E27FC236}">
                <a16:creationId xmlns:a16="http://schemas.microsoft.com/office/drawing/2014/main" id="{A3E8CE25-FFC8-FAAC-6425-2FC71846ED22}"/>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1199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공존S&amp;T – 고려대학교 환경생태공학과">
            <a:extLst>
              <a:ext uri="{FF2B5EF4-FFF2-40B4-BE49-F238E27FC236}">
                <a16:creationId xmlns:a16="http://schemas.microsoft.com/office/drawing/2014/main" id="{668591A0-60D6-DE35-7489-5483C33C0E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7233" y="144145"/>
            <a:ext cx="1834766" cy="1074413"/>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CBF17DD5-1109-3AB2-5683-0F9306BED9FD}"/>
              </a:ext>
            </a:extLst>
          </p:cNvPr>
          <p:cNvSpPr/>
          <p:nvPr/>
        </p:nvSpPr>
        <p:spPr>
          <a:xfrm>
            <a:off x="120095" y="2861377"/>
            <a:ext cx="5692126"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4" name="제목 1">
            <a:extLst>
              <a:ext uri="{FF2B5EF4-FFF2-40B4-BE49-F238E27FC236}">
                <a16:creationId xmlns:a16="http://schemas.microsoft.com/office/drawing/2014/main" id="{BEA7931C-AB0C-C533-2CD9-DA06744961D6}"/>
              </a:ext>
            </a:extLst>
          </p:cNvPr>
          <p:cNvSpPr txBox="1">
            <a:spLocks/>
          </p:cNvSpPr>
          <p:nvPr/>
        </p:nvSpPr>
        <p:spPr>
          <a:xfrm>
            <a:off x="1635386" y="144146"/>
            <a:ext cx="8522468" cy="121856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ore-KR" sz="3000" b="1" dirty="0"/>
              <a:t>Proposal of Forest Restoration Plan for Forest Fire Damage for Preservation of Permafrost in Alpine Region of Mongolia</a:t>
            </a:r>
            <a:endParaRPr kumimoji="1" lang="en-US" altLang="en-US" sz="3000" b="1" dirty="0"/>
          </a:p>
        </p:txBody>
      </p:sp>
      <p:pic>
        <p:nvPicPr>
          <p:cNvPr id="3078" name="Picture 6" descr="고려대학교 엠블렘 2">
            <a:extLst>
              <a:ext uri="{FF2B5EF4-FFF2-40B4-BE49-F238E27FC236}">
                <a16:creationId xmlns:a16="http://schemas.microsoft.com/office/drawing/2014/main" id="{0E72D2C8-19D2-B626-2958-4BC7908E2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357" y="72071"/>
            <a:ext cx="755650" cy="1218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60CDC4-64EF-AF8E-A55B-EE56FB53F17D}"/>
              </a:ext>
            </a:extLst>
          </p:cNvPr>
          <p:cNvSpPr txBox="1"/>
          <p:nvPr/>
        </p:nvSpPr>
        <p:spPr>
          <a:xfrm>
            <a:off x="1735075" y="1362706"/>
            <a:ext cx="8721848" cy="830997"/>
          </a:xfrm>
          <a:prstGeom prst="rect">
            <a:avLst/>
          </a:prstGeom>
          <a:noFill/>
        </p:spPr>
        <p:txBody>
          <a:bodyPr wrap="square" rtlCol="0">
            <a:spAutoFit/>
          </a:bodyPr>
          <a:lstStyle/>
          <a:p>
            <a:pPr algn="ctr"/>
            <a:r>
              <a:rPr kumimoji="1" lang="en-US" altLang="ko-Kore-KR" b="1" dirty="0" err="1"/>
              <a:t>Enerel</a:t>
            </a:r>
            <a:r>
              <a:rPr kumimoji="1" lang="en-US" altLang="ko-Kore-KR" b="1" dirty="0"/>
              <a:t> </a:t>
            </a:r>
            <a:r>
              <a:rPr kumimoji="1" lang="en-US" altLang="ko-Kore-KR" b="1" dirty="0" err="1"/>
              <a:t>Bayarmagnai</a:t>
            </a:r>
            <a:r>
              <a:rPr lang="de-AT" altLang="ko-Kore-KR" sz="1800" b="1" baseline="30000" dirty="0"/>
              <a:t> 1</a:t>
            </a:r>
            <a:r>
              <a:rPr lang="de-AT" altLang="ko-Kore-KR" b="1" baseline="30000" dirty="0"/>
              <a:t> </a:t>
            </a:r>
            <a:r>
              <a:rPr kumimoji="1" lang="en-US" altLang="ko-Kore-KR" dirty="0"/>
              <a:t>, </a:t>
            </a:r>
            <a:r>
              <a:rPr kumimoji="1" lang="en-US" altLang="ko-Kore-KR" dirty="0" err="1"/>
              <a:t>Seong</a:t>
            </a:r>
            <a:r>
              <a:rPr kumimoji="1" lang="en-US" altLang="ko-Kore-KR" dirty="0"/>
              <a:t> Woo Jeon</a:t>
            </a:r>
            <a:r>
              <a:rPr lang="de-AT" altLang="ko-Kore-KR" sz="1800" b="1" baseline="30000" dirty="0"/>
              <a:t> 1,</a:t>
            </a:r>
            <a:r>
              <a:rPr lang="en-US" altLang="ko-KR" sz="1800" b="1" baseline="30000" dirty="0"/>
              <a:t>2 </a:t>
            </a:r>
            <a:endParaRPr kumimoji="1" lang="de-AT" altLang="ko-Kore-KR" b="1" baseline="30000" dirty="0"/>
          </a:p>
          <a:p>
            <a:pPr algn="ctr"/>
            <a:endParaRPr lang="de-AT" altLang="ko-Kore-KR" sz="1800" b="1" baseline="30000" dirty="0"/>
          </a:p>
          <a:p>
            <a:pPr algn="ctr"/>
            <a:r>
              <a:rPr lang="de-AT" altLang="ko-Kore-KR" sz="1800" b="1" baseline="30000" dirty="0"/>
              <a:t>1 </a:t>
            </a:r>
            <a:r>
              <a:rPr kumimoji="1" lang="en" altLang="ko-Kore-KR" dirty="0"/>
              <a:t>Korea University </a:t>
            </a:r>
            <a:r>
              <a:rPr kumimoji="1" lang="en-US" altLang="ko-Kore-KR" dirty="0"/>
              <a:t>(</a:t>
            </a:r>
            <a:r>
              <a:rPr kumimoji="1" lang="en-US" altLang="ko-Kore-KR" dirty="0" err="1"/>
              <a:t>enerel@korea.ac.kr</a:t>
            </a:r>
            <a:r>
              <a:rPr kumimoji="1" lang="en-US" altLang="ko-Kore-KR" dirty="0"/>
              <a:t>)</a:t>
            </a:r>
            <a:r>
              <a:rPr lang="de-AT" altLang="ko-Kore-KR" b="1" baseline="30000" dirty="0"/>
              <a:t> </a:t>
            </a:r>
            <a:r>
              <a:rPr kumimoji="1" lang="en-US" altLang="ko-KR" dirty="0"/>
              <a:t>,</a:t>
            </a:r>
            <a:r>
              <a:rPr kumimoji="1" lang="ko-KR" altLang="en-US" dirty="0"/>
              <a:t> </a:t>
            </a:r>
            <a:r>
              <a:rPr lang="en-US" altLang="ko-KR" sz="1800" b="1" baseline="30000" dirty="0"/>
              <a:t>2</a:t>
            </a:r>
            <a:r>
              <a:rPr kumimoji="1" lang="en" altLang="ko-KR" sz="1800" b="1" baseline="30000" dirty="0"/>
              <a:t> </a:t>
            </a:r>
            <a:r>
              <a:rPr kumimoji="1" lang="en" altLang="ko-Kore-KR" dirty="0" err="1"/>
              <a:t>Ojeong</a:t>
            </a:r>
            <a:r>
              <a:rPr kumimoji="1" lang="en" altLang="ko-Kore-KR" dirty="0"/>
              <a:t> Resilience Institute</a:t>
            </a:r>
          </a:p>
        </p:txBody>
      </p:sp>
      <p:pic>
        <p:nvPicPr>
          <p:cNvPr id="3080" name="Picture 8">
            <a:extLst>
              <a:ext uri="{FF2B5EF4-FFF2-40B4-BE49-F238E27FC236}">
                <a16:creationId xmlns:a16="http://schemas.microsoft.com/office/drawing/2014/main" id="{405F6A54-6C18-98C6-571A-057661CEFE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79" y="66308"/>
            <a:ext cx="553241" cy="77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오정에코리질리언스">
            <a:extLst>
              <a:ext uri="{FF2B5EF4-FFF2-40B4-BE49-F238E27FC236}">
                <a16:creationId xmlns:a16="http://schemas.microsoft.com/office/drawing/2014/main" id="{446CE6DB-2234-F856-317C-D5A1AA3C1B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627" y="1362706"/>
            <a:ext cx="1585448" cy="7440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a:extLst>
              <a:ext uri="{FF2B5EF4-FFF2-40B4-BE49-F238E27FC236}">
                <a16:creationId xmlns:a16="http://schemas.microsoft.com/office/drawing/2014/main" id="{3CF9DCC9-1D2C-B96A-D9D1-5ABBF38F26CF}"/>
              </a:ext>
            </a:extLst>
          </p:cNvPr>
          <p:cNvSpPr txBox="1">
            <a:spLocks noChangeArrowheads="1"/>
          </p:cNvSpPr>
          <p:nvPr/>
        </p:nvSpPr>
        <p:spPr bwMode="auto">
          <a:xfrm>
            <a:off x="120096" y="6263641"/>
            <a:ext cx="1192227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맑은 고딕" panose="020B0503020000020004" pitchFamily="34" charset="-127"/>
              </a:defRPr>
            </a:lvl1pPr>
            <a:lvl2pPr marL="742950" indent="-285750">
              <a:defRPr>
                <a:solidFill>
                  <a:schemeClr val="tx1"/>
                </a:solidFill>
                <a:latin typeface="Calibri" panose="020F0502020204030204" pitchFamily="34" charset="0"/>
                <a:ea typeface="맑은 고딕" panose="020B0503020000020004" pitchFamily="34" charset="-127"/>
              </a:defRPr>
            </a:lvl2pPr>
            <a:lvl3pPr marL="1143000" indent="-228600">
              <a:defRPr>
                <a:solidFill>
                  <a:schemeClr val="tx1"/>
                </a:solidFill>
                <a:latin typeface="Calibri" panose="020F0502020204030204" pitchFamily="34" charset="0"/>
                <a:ea typeface="맑은 고딕" panose="020B0503020000020004" pitchFamily="34" charset="-127"/>
              </a:defRPr>
            </a:lvl3pPr>
            <a:lvl4pPr marL="1600200" indent="-228600">
              <a:defRPr>
                <a:solidFill>
                  <a:schemeClr val="tx1"/>
                </a:solidFill>
                <a:latin typeface="Calibri" panose="020F0502020204030204" pitchFamily="34" charset="0"/>
                <a:ea typeface="맑은 고딕" panose="020B0503020000020004" pitchFamily="34" charset="-127"/>
              </a:defRPr>
            </a:lvl4pPr>
            <a:lvl5pPr marL="2057400" indent="-228600">
              <a:defRPr>
                <a:solidFill>
                  <a:schemeClr val="tx1"/>
                </a:solidFill>
                <a:latin typeface="Calibri" panose="020F0502020204030204" pitchFamily="34" charset="0"/>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Calibri" panose="020F0502020204030204" pitchFamily="34" charset="0"/>
                <a:ea typeface="맑은 고딕" panose="020B0503020000020004" pitchFamily="34" charset="-127"/>
              </a:defRPr>
            </a:lvl9pPr>
          </a:lstStyle>
          <a:p>
            <a:r>
              <a:rPr lang="en-US" altLang="ko-KR" sz="1400" dirty="0"/>
              <a:t>This work was supported by Korea Environment Industry &amp;Technology Institute (KEITI) through "Climate Change R&amp;D Project for New Climate Regime.", funded by Korea Ministry of Environment (MOE) (2022003570003)</a:t>
            </a:r>
            <a:endParaRPr lang="ko-KR" altLang="en-US" sz="1400" dirty="0"/>
          </a:p>
        </p:txBody>
      </p:sp>
      <p:sp>
        <p:nvSpPr>
          <p:cNvPr id="19" name="TextBox 18">
            <a:extLst>
              <a:ext uri="{FF2B5EF4-FFF2-40B4-BE49-F238E27FC236}">
                <a16:creationId xmlns:a16="http://schemas.microsoft.com/office/drawing/2014/main" id="{A61BBF8E-9416-49C9-8D81-6A123059EB03}"/>
              </a:ext>
            </a:extLst>
          </p:cNvPr>
          <p:cNvSpPr txBox="1"/>
          <p:nvPr/>
        </p:nvSpPr>
        <p:spPr>
          <a:xfrm>
            <a:off x="370703" y="593124"/>
            <a:ext cx="184731" cy="369332"/>
          </a:xfrm>
          <a:prstGeom prst="rect">
            <a:avLst/>
          </a:prstGeom>
          <a:noFill/>
        </p:spPr>
        <p:txBody>
          <a:bodyPr wrap="none" rtlCol="0">
            <a:spAutoFit/>
          </a:bodyPr>
          <a:lstStyle/>
          <a:p>
            <a:endParaRPr kumimoji="1" lang="ko-Kore-KR" altLang="en-US" dirty="0"/>
          </a:p>
        </p:txBody>
      </p:sp>
      <p:sp>
        <p:nvSpPr>
          <p:cNvPr id="2" name="TextBox 1">
            <a:extLst>
              <a:ext uri="{FF2B5EF4-FFF2-40B4-BE49-F238E27FC236}">
                <a16:creationId xmlns:a16="http://schemas.microsoft.com/office/drawing/2014/main" id="{4744A29E-B97F-3B2F-9924-EC3835407092}"/>
              </a:ext>
            </a:extLst>
          </p:cNvPr>
          <p:cNvSpPr txBox="1"/>
          <p:nvPr/>
        </p:nvSpPr>
        <p:spPr>
          <a:xfrm>
            <a:off x="103168" y="2337851"/>
            <a:ext cx="3072517" cy="430887"/>
          </a:xfrm>
          <a:prstGeom prst="rect">
            <a:avLst/>
          </a:prstGeom>
          <a:noFill/>
        </p:spPr>
        <p:txBody>
          <a:bodyPr wrap="square" rtlCol="0">
            <a:spAutoFit/>
          </a:bodyPr>
          <a:lstStyle/>
          <a:p>
            <a:r>
              <a:rPr kumimoji="1" lang="en-US" altLang="ko-KR" sz="2200" b="1" dirty="0"/>
              <a:t>[Results and Discussion</a:t>
            </a:r>
            <a:r>
              <a:rPr kumimoji="1" lang="en" altLang="ko-KR" sz="2200" b="1" dirty="0"/>
              <a:t>]</a:t>
            </a:r>
            <a:endParaRPr kumimoji="1" lang="ko-Kore-KR" altLang="en-US" sz="2200" b="1" dirty="0"/>
          </a:p>
        </p:txBody>
      </p:sp>
      <p:sp>
        <p:nvSpPr>
          <p:cNvPr id="10" name="TextBox 9">
            <a:extLst>
              <a:ext uri="{FF2B5EF4-FFF2-40B4-BE49-F238E27FC236}">
                <a16:creationId xmlns:a16="http://schemas.microsoft.com/office/drawing/2014/main" id="{65485251-31B7-1DF0-9FAB-462911DF63D5}"/>
              </a:ext>
            </a:extLst>
          </p:cNvPr>
          <p:cNvSpPr txBox="1"/>
          <p:nvPr/>
        </p:nvSpPr>
        <p:spPr>
          <a:xfrm>
            <a:off x="120095" y="2860033"/>
            <a:ext cx="5692126" cy="880369"/>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Type 1) Forest areas with permafrost that </a:t>
            </a:r>
            <a:r>
              <a:rPr kumimoji="1" lang="en-US" altLang="ko-Kore-KR" b="1" dirty="0">
                <a:solidFill>
                  <a:srgbClr val="C00000"/>
                </a:solidFill>
              </a:rPr>
              <a:t>have been completely lost due to fires</a:t>
            </a:r>
            <a:r>
              <a:rPr lang="ko-KR" altLang="en-US" sz="1600" b="1" dirty="0">
                <a:solidFill>
                  <a:srgbClr val="C00000"/>
                </a:solidFill>
              </a:rPr>
              <a:t> </a:t>
            </a:r>
            <a:r>
              <a:rPr lang="en-US" altLang="ko-KR" sz="1600" dirty="0"/>
              <a:t>(</a:t>
            </a:r>
            <a:r>
              <a:rPr lang="en-US" altLang="ko-KR" sz="1400" dirty="0"/>
              <a:t>2000-2020</a:t>
            </a:r>
            <a:r>
              <a:rPr lang="en-US" altLang="ko-KR" sz="1600" dirty="0"/>
              <a:t>)</a:t>
            </a:r>
            <a:endParaRPr lang="en" altLang="ko-Kore-KR" i="0" dirty="0">
              <a:effectLst/>
            </a:endParaRPr>
          </a:p>
        </p:txBody>
      </p:sp>
      <p:pic>
        <p:nvPicPr>
          <p:cNvPr id="15" name="화면 기록 2023-04-26 오전 9.08.14">
            <a:hlinkClick r:id="" action="ppaction://media"/>
            <a:extLst>
              <a:ext uri="{FF2B5EF4-FFF2-40B4-BE49-F238E27FC236}">
                <a16:creationId xmlns:a16="http://schemas.microsoft.com/office/drawing/2014/main" id="{8AB0E5A1-BB05-A601-1FE2-BFA091350D7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14223" y="3831697"/>
            <a:ext cx="4703870" cy="2265574"/>
          </a:xfrm>
          <a:prstGeom prst="rect">
            <a:avLst/>
          </a:prstGeom>
        </p:spPr>
      </p:pic>
      <p:sp>
        <p:nvSpPr>
          <p:cNvPr id="20" name="직사각형 19">
            <a:extLst>
              <a:ext uri="{FF2B5EF4-FFF2-40B4-BE49-F238E27FC236}">
                <a16:creationId xmlns:a16="http://schemas.microsoft.com/office/drawing/2014/main" id="{7884CB52-225E-4A9F-E342-B0C7233602EA}"/>
              </a:ext>
            </a:extLst>
          </p:cNvPr>
          <p:cNvSpPr/>
          <p:nvPr/>
        </p:nvSpPr>
        <p:spPr>
          <a:xfrm>
            <a:off x="6306349" y="2860033"/>
            <a:ext cx="5765556" cy="3339787"/>
          </a:xfrm>
          <a:prstGeom prst="rect">
            <a:avLst/>
          </a:prstGeom>
          <a:solidFill>
            <a:schemeClr val="bg1"/>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1" name="TextBox 20">
            <a:extLst>
              <a:ext uri="{FF2B5EF4-FFF2-40B4-BE49-F238E27FC236}">
                <a16:creationId xmlns:a16="http://schemas.microsoft.com/office/drawing/2014/main" id="{009C881D-F67F-168E-74EE-CE55F4D6D3E6}"/>
              </a:ext>
            </a:extLst>
          </p:cNvPr>
          <p:cNvSpPr txBox="1"/>
          <p:nvPr/>
        </p:nvSpPr>
        <p:spPr>
          <a:xfrm>
            <a:off x="6379779" y="2858689"/>
            <a:ext cx="5692126" cy="880369"/>
          </a:xfrm>
          <a:prstGeom prst="rect">
            <a:avLst/>
          </a:prstGeom>
          <a:noFill/>
        </p:spPr>
        <p:txBody>
          <a:bodyPr wrap="square" rtlCol="0" anchor="ctr">
            <a:spAutoFit/>
          </a:bodyPr>
          <a:lstStyle/>
          <a:p>
            <a:pPr marL="285750" indent="-285750">
              <a:lnSpc>
                <a:spcPct val="150000"/>
              </a:lnSpc>
              <a:buFont typeface="Wingdings" pitchFamily="2" charset="2"/>
              <a:buChar char="§"/>
            </a:pPr>
            <a:r>
              <a:rPr kumimoji="1" lang="en-US" altLang="ko-Kore-KR" b="1" dirty="0"/>
              <a:t>Type 2) Forests with permafrost that </a:t>
            </a:r>
            <a:r>
              <a:rPr kumimoji="1" lang="en-US" altLang="ko-Kore-KR" b="1" dirty="0">
                <a:solidFill>
                  <a:srgbClr val="C00000"/>
                </a:solidFill>
              </a:rPr>
              <a:t>have been burned but not completely lost</a:t>
            </a:r>
            <a:r>
              <a:rPr kumimoji="1" lang="ko-KR" altLang="en-US" b="1" dirty="0"/>
              <a:t> </a:t>
            </a:r>
            <a:r>
              <a:rPr lang="en-US" altLang="ko-KR" sz="1600" dirty="0"/>
              <a:t>(</a:t>
            </a:r>
            <a:r>
              <a:rPr lang="en-US" altLang="ko-KR" sz="1400" dirty="0"/>
              <a:t>2000-2020</a:t>
            </a:r>
            <a:r>
              <a:rPr lang="en-US" altLang="ko-KR" sz="1600" dirty="0"/>
              <a:t>)</a:t>
            </a:r>
            <a:endParaRPr lang="en" altLang="ko-Kore-KR" i="0" dirty="0">
              <a:effectLst/>
            </a:endParaRPr>
          </a:p>
        </p:txBody>
      </p:sp>
      <p:pic>
        <p:nvPicPr>
          <p:cNvPr id="28" name="화면 기록 2023-04-26 오전 9.30.19.mov">
            <a:hlinkClick r:id="" action="ppaction://media"/>
            <a:extLst>
              <a:ext uri="{FF2B5EF4-FFF2-40B4-BE49-F238E27FC236}">
                <a16:creationId xmlns:a16="http://schemas.microsoft.com/office/drawing/2014/main" id="{3E594000-CEDE-31CA-EEF5-3AC981AFCA63}"/>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873907" y="3824877"/>
            <a:ext cx="4703870" cy="2265575"/>
          </a:xfrm>
          <a:prstGeom prst="rect">
            <a:avLst/>
          </a:prstGeom>
        </p:spPr>
      </p:pic>
      <p:sp>
        <p:nvSpPr>
          <p:cNvPr id="29" name="TextBox 28">
            <a:extLst>
              <a:ext uri="{FF2B5EF4-FFF2-40B4-BE49-F238E27FC236}">
                <a16:creationId xmlns:a16="http://schemas.microsoft.com/office/drawing/2014/main" id="{2B3066C6-D2D6-5B2F-412E-29B3046CE275}"/>
              </a:ext>
            </a:extLst>
          </p:cNvPr>
          <p:cNvSpPr txBox="1"/>
          <p:nvPr/>
        </p:nvSpPr>
        <p:spPr>
          <a:xfrm>
            <a:off x="149627" y="3827446"/>
            <a:ext cx="683976" cy="461665"/>
          </a:xfrm>
          <a:prstGeom prst="rect">
            <a:avLst/>
          </a:prstGeom>
          <a:solidFill>
            <a:schemeClr val="bg1"/>
          </a:solidFill>
          <a:ln>
            <a:solidFill>
              <a:schemeClr val="tx1"/>
            </a:solidFill>
          </a:ln>
        </p:spPr>
        <p:txBody>
          <a:bodyPr wrap="square" rtlCol="0">
            <a:spAutoFit/>
          </a:bodyPr>
          <a:lstStyle/>
          <a:p>
            <a:pPr algn="ctr"/>
            <a:r>
              <a:rPr kumimoji="1" lang="en" altLang="ko-Kore-KR" sz="1200" dirty="0"/>
              <a:t>click on video</a:t>
            </a:r>
            <a:endParaRPr kumimoji="1" lang="ko-Kore-KR" altLang="en-US" sz="1200" dirty="0"/>
          </a:p>
        </p:txBody>
      </p:sp>
      <p:sp>
        <p:nvSpPr>
          <p:cNvPr id="30" name="TextBox 29">
            <a:extLst>
              <a:ext uri="{FF2B5EF4-FFF2-40B4-BE49-F238E27FC236}">
                <a16:creationId xmlns:a16="http://schemas.microsoft.com/office/drawing/2014/main" id="{A4C9150B-0A37-062E-FF85-DCBE640E48CE}"/>
              </a:ext>
            </a:extLst>
          </p:cNvPr>
          <p:cNvSpPr txBox="1"/>
          <p:nvPr/>
        </p:nvSpPr>
        <p:spPr>
          <a:xfrm>
            <a:off x="6379779" y="3824877"/>
            <a:ext cx="683976" cy="461665"/>
          </a:xfrm>
          <a:prstGeom prst="rect">
            <a:avLst/>
          </a:prstGeom>
          <a:solidFill>
            <a:schemeClr val="bg1"/>
          </a:solidFill>
          <a:ln>
            <a:solidFill>
              <a:schemeClr val="tx1"/>
            </a:solidFill>
          </a:ln>
        </p:spPr>
        <p:txBody>
          <a:bodyPr wrap="square" rtlCol="0">
            <a:spAutoFit/>
          </a:bodyPr>
          <a:lstStyle/>
          <a:p>
            <a:pPr algn="ctr"/>
            <a:r>
              <a:rPr kumimoji="1" lang="en" altLang="ko-Kore-KR" sz="1200" dirty="0"/>
              <a:t>click on video</a:t>
            </a:r>
            <a:endParaRPr kumimoji="1" lang="ko-Kore-KR" altLang="en-US" sz="1200" dirty="0"/>
          </a:p>
        </p:txBody>
      </p:sp>
      <p:sp>
        <p:nvSpPr>
          <p:cNvPr id="31" name="실행 단추: 사용자 지정[A] 30">
            <a:hlinkClick r:id="rId12" action="ppaction://hlinksldjump" highlightClick="1"/>
            <a:extLst>
              <a:ext uri="{FF2B5EF4-FFF2-40B4-BE49-F238E27FC236}">
                <a16:creationId xmlns:a16="http://schemas.microsoft.com/office/drawing/2014/main" id="{C7F1B813-C2F9-19CA-A85D-016574F51C32}"/>
              </a:ext>
            </a:extLst>
          </p:cNvPr>
          <p:cNvSpPr/>
          <p:nvPr/>
        </p:nvSpPr>
        <p:spPr>
          <a:xfrm>
            <a:off x="5105851" y="5816010"/>
            <a:ext cx="635623" cy="273238"/>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05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05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2" name="실행 단추: 사용자 지정[A] 31">
            <a:hlinkClick r:id="rId13" action="ppaction://hlinksldjump" highlightClick="1"/>
            <a:extLst>
              <a:ext uri="{FF2B5EF4-FFF2-40B4-BE49-F238E27FC236}">
                <a16:creationId xmlns:a16="http://schemas.microsoft.com/office/drawing/2014/main" id="{F14CBA94-3418-C714-E93E-AFE23B6631B3}"/>
              </a:ext>
            </a:extLst>
          </p:cNvPr>
          <p:cNvSpPr/>
          <p:nvPr/>
        </p:nvSpPr>
        <p:spPr>
          <a:xfrm>
            <a:off x="11365535" y="5816010"/>
            <a:ext cx="635623" cy="273238"/>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050" b="1" dirty="0">
                <a:ln w="12700" cmpd="sng">
                  <a:noFill/>
                  <a:prstDash val="solid"/>
                </a:ln>
                <a:solidFill>
                  <a:schemeClr val="tx1"/>
                </a:solidFill>
                <a:effectLst>
                  <a:outerShdw blurRad="50800" dist="38100" dir="2700000" algn="tl" rotWithShape="0">
                    <a:prstClr val="black">
                      <a:alpha val="40000"/>
                    </a:prstClr>
                  </a:outerShdw>
                </a:effectLst>
              </a:rPr>
              <a:t>Zoom in</a:t>
            </a:r>
            <a:endParaRPr kumimoji="1" lang="ko-Kore-KR" altLang="en-US" sz="105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3" name="실행 단추: 사용자 지정[A] 32">
            <a:hlinkClick r:id="rId14" action="ppaction://hlinksldjump" highlightClick="1"/>
            <a:extLst>
              <a:ext uri="{FF2B5EF4-FFF2-40B4-BE49-F238E27FC236}">
                <a16:creationId xmlns:a16="http://schemas.microsoft.com/office/drawing/2014/main" id="{DAEF2A99-16BC-CC55-6AFB-7F75B7725476}"/>
              </a:ext>
            </a:extLst>
          </p:cNvPr>
          <p:cNvSpPr/>
          <p:nvPr/>
        </p:nvSpPr>
        <p:spPr>
          <a:xfrm>
            <a:off x="9727945" y="1290631"/>
            <a:ext cx="1136222"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200" b="1" dirty="0">
                <a:ln w="12700" cmpd="sng">
                  <a:noFill/>
                  <a:prstDash val="solid"/>
                </a:ln>
                <a:solidFill>
                  <a:schemeClr val="tx1"/>
                </a:solidFill>
                <a:effectLst>
                  <a:outerShdw blurRad="50800" dist="38100" dir="2700000" algn="tl" rotWithShape="0">
                    <a:prstClr val="black">
                      <a:alpha val="40000"/>
                    </a:prstClr>
                  </a:outerShdw>
                </a:effectLst>
              </a:rPr>
              <a:t>1. Overview</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4" name="실행 단추: 사용자 지정[A] 33">
            <a:hlinkClick r:id="rId15" action="ppaction://hlinksldjump" highlightClick="1"/>
            <a:extLst>
              <a:ext uri="{FF2B5EF4-FFF2-40B4-BE49-F238E27FC236}">
                <a16:creationId xmlns:a16="http://schemas.microsoft.com/office/drawing/2014/main" id="{9D8D250B-1BB8-07DA-A807-6BCF97CD1FDD}"/>
              </a:ext>
            </a:extLst>
          </p:cNvPr>
          <p:cNvSpPr/>
          <p:nvPr/>
        </p:nvSpPr>
        <p:spPr>
          <a:xfrm>
            <a:off x="9722091" y="1706129"/>
            <a:ext cx="1132333"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2. Introduction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5" name="실행 단추: 사용자 지정[A] 34">
            <a:hlinkClick r:id="rId16" action="ppaction://hlinksldjump" highlightClick="1"/>
            <a:extLst>
              <a:ext uri="{FF2B5EF4-FFF2-40B4-BE49-F238E27FC236}">
                <a16:creationId xmlns:a16="http://schemas.microsoft.com/office/drawing/2014/main" id="{0C08FAE0-BA03-6163-E36A-007D04723C54}"/>
              </a:ext>
            </a:extLst>
          </p:cNvPr>
          <p:cNvSpPr/>
          <p:nvPr/>
        </p:nvSpPr>
        <p:spPr>
          <a:xfrm>
            <a:off x="9718877" y="2121627"/>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3. Materials </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6" name="실행 단추: 사용자 지정[A] 35">
            <a:hlinkClick r:id="rId17" action="ppaction://hlinksldjump" highlightClick="1"/>
            <a:extLst>
              <a:ext uri="{FF2B5EF4-FFF2-40B4-BE49-F238E27FC236}">
                <a16:creationId xmlns:a16="http://schemas.microsoft.com/office/drawing/2014/main" id="{A3E38744-E0A5-378D-B439-40060372DF02}"/>
              </a:ext>
            </a:extLst>
          </p:cNvPr>
          <p:cNvSpPr/>
          <p:nvPr/>
        </p:nvSpPr>
        <p:spPr>
          <a:xfrm>
            <a:off x="10954553" y="1290631"/>
            <a:ext cx="1134278"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4. Methods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7" name="실행 단추: 사용자 지정[A] 36">
            <a:hlinkClick r:id="rId18" action="ppaction://hlinksldjump" highlightClick="1"/>
            <a:extLst>
              <a:ext uri="{FF2B5EF4-FFF2-40B4-BE49-F238E27FC236}">
                <a16:creationId xmlns:a16="http://schemas.microsoft.com/office/drawing/2014/main" id="{EE5BBC40-CCD6-4B8B-D2E7-1AB4E4C617AF}"/>
              </a:ext>
            </a:extLst>
          </p:cNvPr>
          <p:cNvSpPr/>
          <p:nvPr/>
        </p:nvSpPr>
        <p:spPr>
          <a:xfrm>
            <a:off x="10954553" y="1711777"/>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5. Results and Discussion</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
        <p:nvSpPr>
          <p:cNvPr id="38" name="실행 단추: 사용자 지정[A] 37">
            <a:hlinkClick r:id="rId19" action="ppaction://hlinksldjump" highlightClick="1"/>
            <a:extLst>
              <a:ext uri="{FF2B5EF4-FFF2-40B4-BE49-F238E27FC236}">
                <a16:creationId xmlns:a16="http://schemas.microsoft.com/office/drawing/2014/main" id="{CCC8F659-024A-553F-A651-3E46C98458A0}"/>
              </a:ext>
            </a:extLst>
          </p:cNvPr>
          <p:cNvSpPr/>
          <p:nvPr/>
        </p:nvSpPr>
        <p:spPr>
          <a:xfrm>
            <a:off x="10954552" y="2122589"/>
            <a:ext cx="1134277" cy="311587"/>
          </a:xfrm>
          <a:prstGeom prst="actionButtonBlank">
            <a:avLst/>
          </a:prstGeom>
          <a:gradFill flip="none" rotWithShape="1">
            <a:gsLst>
              <a:gs pos="0">
                <a:schemeClr val="accent6">
                  <a:lumMod val="20000"/>
                  <a:lumOff val="80000"/>
                </a:schemeClr>
              </a:gs>
              <a:gs pos="71000">
                <a:schemeClr val="accent6">
                  <a:lumMod val="40000"/>
                  <a:lumOff val="60000"/>
                </a:schemeClr>
              </a:gs>
              <a:gs pos="100000">
                <a:schemeClr val="accent6">
                  <a:lumMod val="60000"/>
                  <a:lumOff val="40000"/>
                </a:schemeClr>
              </a:gs>
            </a:gsLst>
            <a:path path="circle">
              <a:fillToRect l="50000" t="50000" r="50000" b="50000"/>
            </a:path>
            <a:tileRect/>
          </a:gradFill>
          <a:ln w="19050">
            <a:solidFill>
              <a:schemeClr val="accent6">
                <a:lumMod val="50000"/>
              </a:schemeClr>
            </a:solidFill>
            <a:prstDash val="sysDot"/>
          </a:ln>
          <a:scene3d>
            <a:camera prst="orthographicFront"/>
            <a:lightRig rig="threePt" dir="t"/>
          </a:scene3d>
          <a:sp3d extrusionH="19050" prstMaterial="powder">
            <a:bevelT w="63500" h="25400" prst="angle"/>
            <a:bevelB w="698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200" b="1" dirty="0">
                <a:ln w="12700" cmpd="sng">
                  <a:noFill/>
                  <a:prstDash val="solid"/>
                </a:ln>
                <a:solidFill>
                  <a:schemeClr val="tx1"/>
                </a:solidFill>
                <a:effectLst>
                  <a:outerShdw blurRad="50800" dist="38100" dir="2700000" algn="tl" rotWithShape="0">
                    <a:prstClr val="black">
                      <a:alpha val="40000"/>
                    </a:prstClr>
                  </a:outerShdw>
                </a:effectLst>
              </a:rPr>
              <a:t>6. Conclusions</a:t>
            </a:r>
            <a:endParaRPr kumimoji="1" lang="ko-Kore-KR" altLang="en-US" sz="1200" b="1" dirty="0">
              <a:ln w="12700" cmpd="sng">
                <a:noFill/>
                <a:prstDash val="solid"/>
              </a:ln>
              <a:solidFill>
                <a:schemeClr val="tx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710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6"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16"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vol="80000">
                <p:cTn id="17" fill="hold" display="0">
                  <p:stCondLst>
                    <p:cond delay="indefinite"/>
                  </p:stCondLst>
                </p:cTn>
                <p:tgtEl>
                  <p:spTgt spid="28"/>
                </p:tgtEl>
              </p:cMediaNode>
            </p:video>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2931</TotalTime>
  <Words>5079</Words>
  <Application>Microsoft Macintosh PowerPoint</Application>
  <PresentationFormat>와이드스크린</PresentationFormat>
  <Paragraphs>506</Paragraphs>
  <Slides>30</Slides>
  <Notes>3</Notes>
  <HiddenSlides>0</HiddenSlides>
  <MMClips>7</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30</vt:i4>
      </vt:variant>
    </vt:vector>
  </HeadingPairs>
  <TitlesOfParts>
    <vt:vector size="36" baseType="lpstr">
      <vt:lpstr>Google Sans</vt:lpstr>
      <vt:lpstr>Arial</vt:lpstr>
      <vt:lpstr>Calibri</vt:lpstr>
      <vt:lpstr>Calibri Light</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BAYARMAGNAI ENEREL[ 대학원박사과정재학 / 환경생태공학과 ]</dc:creator>
  <cp:lastModifiedBy>BAYARMAGNAI ENEREL[ 대학원박사과정재학 / 환경생태공학과 ]</cp:lastModifiedBy>
  <cp:revision>45</cp:revision>
  <dcterms:created xsi:type="dcterms:W3CDTF">2023-04-23T15:13:26Z</dcterms:created>
  <dcterms:modified xsi:type="dcterms:W3CDTF">2023-04-27T11:58:29Z</dcterms:modified>
</cp:coreProperties>
</file>