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61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2385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C0C34-EE46-4038-81D1-8953DF38511A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1143000"/>
            <a:ext cx="21336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8CC18-EB56-4418-82A2-CE4EFD49EC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303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0707-5E77-4C86-92CD-D8EA118B1232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9E126-8C4B-479B-AAAB-0B5D530CF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170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0707-5E77-4C86-92CD-D8EA118B1232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9E126-8C4B-479B-AAAB-0B5D530CF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261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0707-5E77-4C86-92CD-D8EA118B1232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9E126-8C4B-479B-AAAB-0B5D530CF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872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0707-5E77-4C86-92CD-D8EA118B1232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9E126-8C4B-479B-AAAB-0B5D530CF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1698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0707-5E77-4C86-92CD-D8EA118B1232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9E126-8C4B-479B-AAAB-0B5D530CF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647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0707-5E77-4C86-92CD-D8EA118B1232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9E126-8C4B-479B-AAAB-0B5D530CF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090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0707-5E77-4C86-92CD-D8EA118B1232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9E126-8C4B-479B-AAAB-0B5D530CF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61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0707-5E77-4C86-92CD-D8EA118B1232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9E126-8C4B-479B-AAAB-0B5D530CF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982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0707-5E77-4C86-92CD-D8EA118B1232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9E126-8C4B-479B-AAAB-0B5D530CF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713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0707-5E77-4C86-92CD-D8EA118B1232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9E126-8C4B-479B-AAAB-0B5D530CF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0898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0707-5E77-4C86-92CD-D8EA118B1232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9E126-8C4B-479B-AAAB-0B5D530CF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929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A0707-5E77-4C86-92CD-D8EA118B1232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9E126-8C4B-479B-AAAB-0B5D530CF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60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9E4DE1A-5669-CAF6-1B7A-ADEAE43E9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96" y="0"/>
            <a:ext cx="6885296" cy="990921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A14AA7C-9862-F159-9773-1BD110A5033C}"/>
              </a:ext>
            </a:extLst>
          </p:cNvPr>
          <p:cNvSpPr txBox="1"/>
          <p:nvPr/>
        </p:nvSpPr>
        <p:spPr>
          <a:xfrm>
            <a:off x="11659" y="1258169"/>
            <a:ext cx="3546706" cy="1102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Background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altLang="zh-CN" sz="1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High-resolution model</a:t>
            </a:r>
            <a:r>
              <a:rPr lang="en-US" altLang="zh-CN" sz="1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resolves small-scale extremes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altLang="zh-CN" sz="1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Unknown </a:t>
            </a:r>
            <a:r>
              <a:rPr lang="en-US" altLang="zh-CN" sz="1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polar marine extremes</a:t>
            </a:r>
            <a:endParaRPr lang="en-US" altLang="zh-CN" sz="14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17B3389-7511-8446-1EB2-AD78D97FD10A}"/>
              </a:ext>
            </a:extLst>
          </p:cNvPr>
          <p:cNvSpPr txBox="1"/>
          <p:nvPr/>
        </p:nvSpPr>
        <p:spPr>
          <a:xfrm>
            <a:off x="2193132" y="2301932"/>
            <a:ext cx="2070511" cy="34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b="1" dirty="0">
                <a:latin typeface="Arial" panose="020B0604020202020204" pitchFamily="34" charset="0"/>
                <a:ea typeface="黑体" panose="02010609060101010101" pitchFamily="49" charset="-122"/>
              </a:rPr>
              <a:t>Comparing HR to LR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63412F4-8D14-95A7-D6B1-B411DAB019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3" t="66423" r="45468" b="21694"/>
          <a:stretch/>
        </p:blipFill>
        <p:spPr>
          <a:xfrm>
            <a:off x="2435297" y="72394"/>
            <a:ext cx="1932814" cy="52322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1248C153-943B-228E-1BCB-64B66D6655A9}"/>
              </a:ext>
            </a:extLst>
          </p:cNvPr>
          <p:cNvSpPr txBox="1"/>
          <p:nvPr/>
        </p:nvSpPr>
        <p:spPr>
          <a:xfrm>
            <a:off x="488647" y="538391"/>
            <a:ext cx="6307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Changing nature of polar warming and marine extremes in high-resolution model for the 21</a:t>
            </a:r>
            <a:r>
              <a:rPr lang="en-US" altLang="zh-CN" sz="1600" b="1" baseline="30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st</a:t>
            </a:r>
            <a:r>
              <a:rPr lang="en-US" altLang="zh-CN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century </a:t>
            </a:r>
            <a:endParaRPr lang="zh-CN" altLang="en-US" sz="16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416542A-AA04-B4CD-0271-F57C083CA8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368" y="65522"/>
            <a:ext cx="2381632" cy="42052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D70D171-2602-F275-9EEA-B615F01A1D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68" y="12549"/>
            <a:ext cx="486806" cy="681528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5D645779-6983-CFE9-0E6E-02EF0D870FDD}"/>
              </a:ext>
            </a:extLst>
          </p:cNvPr>
          <p:cNvGrpSpPr/>
          <p:nvPr/>
        </p:nvGrpSpPr>
        <p:grpSpPr>
          <a:xfrm>
            <a:off x="541807" y="79267"/>
            <a:ext cx="1928045" cy="509475"/>
            <a:chOff x="523055" y="21048"/>
            <a:chExt cx="1928045" cy="509475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3E9BDAE3-286C-643E-1C2E-38596C08B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055" y="21048"/>
              <a:ext cx="1266195" cy="509475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1DC75935-8AFD-CA0D-C3D6-F760DB258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0675" y="115867"/>
              <a:ext cx="690425" cy="289470"/>
            </a:xfrm>
            <a:prstGeom prst="rect">
              <a:avLst/>
            </a:prstGeom>
          </p:spPr>
        </p:pic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95E66B8E-3D29-3EBF-5B26-1CA7AC134C4A}"/>
              </a:ext>
            </a:extLst>
          </p:cNvPr>
          <p:cNvSpPr txBox="1"/>
          <p:nvPr/>
        </p:nvSpPr>
        <p:spPr>
          <a:xfrm>
            <a:off x="3351629" y="1330663"/>
            <a:ext cx="3852785" cy="844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Model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0.1° </a:t>
            </a:r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CESM-HR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, 1° </a:t>
            </a:r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CESM-LR</a:t>
            </a:r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Time span: 1950-2100 (historical+RCP8.5)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C5CFE8D7-3928-8F20-599D-AC1F9472727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2" t="50827" r="1720"/>
          <a:stretch/>
        </p:blipFill>
        <p:spPr bwMode="auto">
          <a:xfrm>
            <a:off x="81386" y="3162642"/>
            <a:ext cx="2438664" cy="295972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2147A1BE-CF1E-6E09-077A-3B7537490659}"/>
              </a:ext>
            </a:extLst>
          </p:cNvPr>
          <p:cNvSpPr txBox="1"/>
          <p:nvPr/>
        </p:nvSpPr>
        <p:spPr>
          <a:xfrm>
            <a:off x="103611" y="2634696"/>
            <a:ext cx="2540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Stronger Arctic warming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Less SO warming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DCAEFB24-368D-9AF1-260D-CF93CE22A86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" t="58100" b="4356"/>
          <a:stretch/>
        </p:blipFill>
        <p:spPr>
          <a:xfrm>
            <a:off x="2871536" y="5230133"/>
            <a:ext cx="3969312" cy="904933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72B5133-50B7-529A-94A0-80F17E046F6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1" t="2280" r="23053" b="1090"/>
          <a:stretch/>
        </p:blipFill>
        <p:spPr>
          <a:xfrm>
            <a:off x="3932007" y="2814542"/>
            <a:ext cx="2235719" cy="2167104"/>
          </a:xfrm>
          <a:prstGeom prst="rect">
            <a:avLst/>
          </a:prstGeom>
        </p:spPr>
      </p:pic>
      <p:sp>
        <p:nvSpPr>
          <p:cNvPr id="26" name="箭头: 下 25">
            <a:extLst>
              <a:ext uri="{FF2B5EF4-FFF2-40B4-BE49-F238E27FC236}">
                <a16:creationId xmlns:a16="http://schemas.microsoft.com/office/drawing/2014/main" id="{DEE8BD54-9985-3003-4870-5902144930B8}"/>
              </a:ext>
            </a:extLst>
          </p:cNvPr>
          <p:cNvSpPr/>
          <p:nvPr/>
        </p:nvSpPr>
        <p:spPr>
          <a:xfrm rot="3871919">
            <a:off x="3024876" y="3160777"/>
            <a:ext cx="316223" cy="983534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7" name="箭头: 下 26">
            <a:extLst>
              <a:ext uri="{FF2B5EF4-FFF2-40B4-BE49-F238E27FC236}">
                <a16:creationId xmlns:a16="http://schemas.microsoft.com/office/drawing/2014/main" id="{E8C5F1A4-4A2A-D4F9-D26B-30BA95822234}"/>
              </a:ext>
            </a:extLst>
          </p:cNvPr>
          <p:cNvSpPr/>
          <p:nvPr/>
        </p:nvSpPr>
        <p:spPr>
          <a:xfrm rot="7001268">
            <a:off x="3025684" y="4281292"/>
            <a:ext cx="316223" cy="983534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3E1B1FE-EB92-6561-9E0A-F00E24D1175D}"/>
              </a:ext>
            </a:extLst>
          </p:cNvPr>
          <p:cNvSpPr txBox="1"/>
          <p:nvPr/>
        </p:nvSpPr>
        <p:spPr>
          <a:xfrm>
            <a:off x="2570676" y="3968861"/>
            <a:ext cx="1546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Extremes induce trends?</a:t>
            </a:r>
            <a:endParaRPr lang="zh-CN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CA549A1F-E552-8746-2987-32A3659F0B04}"/>
              </a:ext>
            </a:extLst>
          </p:cNvPr>
          <p:cNvSpPr txBox="1"/>
          <p:nvPr/>
        </p:nvSpPr>
        <p:spPr>
          <a:xfrm>
            <a:off x="3739861" y="4961153"/>
            <a:ext cx="3013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Stronger marine cold spells in SO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B488808-D003-0014-7867-5594904E13BC}"/>
              </a:ext>
            </a:extLst>
          </p:cNvPr>
          <p:cNvSpPr txBox="1"/>
          <p:nvPr/>
        </p:nvSpPr>
        <p:spPr>
          <a:xfrm>
            <a:off x="1567642" y="1030738"/>
            <a:ext cx="3546706" cy="327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Ruijian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Gou, Gerrit Lohmann, </a:t>
            </a:r>
            <a:r>
              <a:rPr lang="en-US" altLang="zh-CN" sz="140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Lixin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Wu</a:t>
            </a:r>
            <a:endParaRPr lang="en-US" altLang="zh-CN" sz="14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56B0D2C-E6A9-4EDE-2A8C-EDEAAF848CC2}"/>
              </a:ext>
            </a:extLst>
          </p:cNvPr>
          <p:cNvSpPr txBox="1"/>
          <p:nvPr/>
        </p:nvSpPr>
        <p:spPr>
          <a:xfrm>
            <a:off x="2124639" y="9587640"/>
            <a:ext cx="2784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Contact: 1371242614@qq.com</a:t>
            </a:r>
            <a:endParaRPr lang="zh-CN" alt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C12402E-F880-8C4B-3405-E55C11BE793C}"/>
              </a:ext>
            </a:extLst>
          </p:cNvPr>
          <p:cNvSpPr txBox="1"/>
          <p:nvPr/>
        </p:nvSpPr>
        <p:spPr>
          <a:xfrm>
            <a:off x="3558365" y="2547858"/>
            <a:ext cx="3413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Stronger marine heat waves in Arctic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3FF5DDA-F098-BA4A-16AA-DD5FCD7967A9}"/>
              </a:ext>
            </a:extLst>
          </p:cNvPr>
          <p:cNvGrpSpPr/>
          <p:nvPr/>
        </p:nvGrpSpPr>
        <p:grpSpPr>
          <a:xfrm>
            <a:off x="4766146" y="7577928"/>
            <a:ext cx="1987653" cy="918932"/>
            <a:chOff x="174434" y="7693000"/>
            <a:chExt cx="2798368" cy="1410114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5188A1F6-A2E5-953C-6085-E4CB4A2243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92" t="49353" r="16636"/>
            <a:stretch/>
          </p:blipFill>
          <p:spPr>
            <a:xfrm>
              <a:off x="174434" y="7786042"/>
              <a:ext cx="2798368" cy="1317072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DE90912-D621-A297-4E3A-873E6ACA7F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92" t="76" r="16636" b="96346"/>
            <a:stretch/>
          </p:blipFill>
          <p:spPr>
            <a:xfrm>
              <a:off x="174434" y="7693000"/>
              <a:ext cx="2798368" cy="93042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3C3E6BB7-6A9F-566C-5DE6-0E4FB8AEA23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" t="25561" b="24076"/>
          <a:stretch/>
        </p:blipFill>
        <p:spPr>
          <a:xfrm>
            <a:off x="3625020" y="6268462"/>
            <a:ext cx="3118395" cy="95042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E00799-0A1E-6BA5-6187-5644BDDC01A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2" r="6673" b="50224"/>
          <a:stretch/>
        </p:blipFill>
        <p:spPr bwMode="auto">
          <a:xfrm>
            <a:off x="2127432" y="7577928"/>
            <a:ext cx="2550242" cy="921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A639130A-7A3B-E8EC-997C-7300AEF39FE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7" r="30252"/>
          <a:stretch/>
        </p:blipFill>
        <p:spPr bwMode="auto">
          <a:xfrm>
            <a:off x="81386" y="6309877"/>
            <a:ext cx="1949983" cy="21869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9B6D7628-4C42-DC7F-AFFB-7F01C6FD1D66}"/>
              </a:ext>
            </a:extLst>
          </p:cNvPr>
          <p:cNvSpPr txBox="1"/>
          <p:nvPr/>
        </p:nvSpPr>
        <p:spPr>
          <a:xfrm>
            <a:off x="1963162" y="6320899"/>
            <a:ext cx="1733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Extremes in LR is mainly induced by background states (i.e., vertical stratification)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3A507132-3C80-AE2E-0C1E-9F823033F633}"/>
              </a:ext>
            </a:extLst>
          </p:cNvPr>
          <p:cNvSpPr txBox="1"/>
          <p:nvPr/>
        </p:nvSpPr>
        <p:spPr>
          <a:xfrm>
            <a:off x="2374567" y="7174345"/>
            <a:ext cx="45408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Extremes in HR is mainly induced by ocean internal dynamics (i.e., eddy activity) </a:t>
            </a:r>
            <a:endParaRPr lang="zh-CN" altLang="en-US" sz="1200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24660F81-BF6D-A81F-089B-E92842823FBB}"/>
              </a:ext>
            </a:extLst>
          </p:cNvPr>
          <p:cNvSpPr txBox="1"/>
          <p:nvPr/>
        </p:nvSpPr>
        <p:spPr>
          <a:xfrm>
            <a:off x="-43050" y="8537207"/>
            <a:ext cx="7015403" cy="1333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ea typeface="黑体" panose="02010609060101010101" pitchFamily="49" charset="-122"/>
              </a:rPr>
              <a:t>Conclusion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In HR, more Arctic warming and less SO warming than LR might be induced by stronger MHW in the Arctic and MCS in the SO – formulating an conceptual model for proving this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The extremes in HR are mainly induced by eddy activity, while in LR are mainly induced by stratification</a:t>
            </a:r>
          </a:p>
          <a:p>
            <a:pPr>
              <a:lnSpc>
                <a:spcPct val="130000"/>
              </a:lnSpc>
            </a:pPr>
            <a:endParaRPr lang="en-US" altLang="zh-CN" sz="16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DA69238F-7D0C-BBA4-3ACA-42D247292D83}"/>
              </a:ext>
            </a:extLst>
          </p:cNvPr>
          <p:cNvCxnSpPr>
            <a:cxnSpLocks/>
          </p:cNvCxnSpPr>
          <p:nvPr/>
        </p:nvCxnSpPr>
        <p:spPr>
          <a:xfrm>
            <a:off x="-27296" y="1330663"/>
            <a:ext cx="688529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8E7BF370-9137-8F1F-B987-793AED601F63}"/>
              </a:ext>
            </a:extLst>
          </p:cNvPr>
          <p:cNvCxnSpPr>
            <a:cxnSpLocks/>
          </p:cNvCxnSpPr>
          <p:nvPr/>
        </p:nvCxnSpPr>
        <p:spPr>
          <a:xfrm>
            <a:off x="-27296" y="2360843"/>
            <a:ext cx="688529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7188A714-BE4F-1693-01BB-283ACB7C38BB}"/>
              </a:ext>
            </a:extLst>
          </p:cNvPr>
          <p:cNvCxnSpPr>
            <a:cxnSpLocks/>
          </p:cNvCxnSpPr>
          <p:nvPr/>
        </p:nvCxnSpPr>
        <p:spPr>
          <a:xfrm>
            <a:off x="-27296" y="6215083"/>
            <a:ext cx="688529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A8916822-EDEC-8798-F073-C83EB6ABDA04}"/>
              </a:ext>
            </a:extLst>
          </p:cNvPr>
          <p:cNvCxnSpPr>
            <a:cxnSpLocks/>
          </p:cNvCxnSpPr>
          <p:nvPr/>
        </p:nvCxnSpPr>
        <p:spPr>
          <a:xfrm>
            <a:off x="-27296" y="8575337"/>
            <a:ext cx="688529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233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307</TotalTime>
  <Words>172</Words>
  <Application>Microsoft Office PowerPoint</Application>
  <PresentationFormat>A4 纸张(210x297 毫米)</PresentationFormat>
  <Paragraphs>20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等线</vt:lpstr>
      <vt:lpstr>Arial</vt:lpstr>
      <vt:lpstr>Calibri</vt:lpstr>
      <vt:lpstr>Calibri Light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苟 睿健</dc:creator>
  <cp:lastModifiedBy>苟 睿健</cp:lastModifiedBy>
  <cp:revision>38</cp:revision>
  <dcterms:created xsi:type="dcterms:W3CDTF">2023-03-27T23:37:01Z</dcterms:created>
  <dcterms:modified xsi:type="dcterms:W3CDTF">2023-05-03T00:03:12Z</dcterms:modified>
</cp:coreProperties>
</file>