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7" r:id="rId2"/>
    <p:sldId id="410" r:id="rId3"/>
    <p:sldId id="320" r:id="rId4"/>
    <p:sldId id="321" r:id="rId5"/>
    <p:sldId id="329" r:id="rId6"/>
    <p:sldId id="325" r:id="rId7"/>
    <p:sldId id="411" r:id="rId8"/>
    <p:sldId id="328" r:id="rId9"/>
    <p:sldId id="413" r:id="rId10"/>
    <p:sldId id="412" r:id="rId11"/>
    <p:sldId id="400" r:id="rId12"/>
    <p:sldId id="404" r:id="rId13"/>
    <p:sldId id="330" r:id="rId14"/>
    <p:sldId id="370" r:id="rId15"/>
    <p:sldId id="401" r:id="rId16"/>
    <p:sldId id="414" r:id="rId17"/>
    <p:sldId id="262" r:id="rId18"/>
    <p:sldId id="402" r:id="rId19"/>
    <p:sldId id="358" r:id="rId20"/>
    <p:sldId id="393" r:id="rId21"/>
    <p:sldId id="387" r:id="rId22"/>
    <p:sldId id="389" r:id="rId23"/>
    <p:sldId id="373" r:id="rId24"/>
    <p:sldId id="396" r:id="rId25"/>
    <p:sldId id="375" r:id="rId26"/>
    <p:sldId id="415" r:id="rId27"/>
    <p:sldId id="341" r:id="rId28"/>
    <p:sldId id="281" r:id="rId29"/>
    <p:sldId id="336" r:id="rId3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5854B8"/>
    <a:srgbClr val="6DD8F0"/>
    <a:srgbClr val="FDCFFE"/>
    <a:srgbClr val="3D8340"/>
    <a:srgbClr val="446ABC"/>
    <a:srgbClr val="2522BD"/>
    <a:srgbClr val="A8A9AD"/>
    <a:srgbClr val="FF99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3672" autoAdjust="0"/>
  </p:normalViewPr>
  <p:slideViewPr>
    <p:cSldViewPr snapToGrid="0">
      <p:cViewPr varScale="1">
        <p:scale>
          <a:sx n="108" d="100"/>
          <a:sy n="108" d="100"/>
        </p:scale>
        <p:origin x="9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647C3-DED6-45BA-9497-7DC3CA66DB4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30616-8E21-4A24-9BD6-DF4DB1BFB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6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20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83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75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34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65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98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66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57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1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26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49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40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37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50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87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49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51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952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65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78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5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01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7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55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34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0616-8E21-4A24-9BD6-DF4DB1BFB1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97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F979-9377-4716-8A33-0ECE24892416}" type="datetimeFigureOut">
              <a:rPr lang="el-GR" smtClean="0"/>
              <a:t>4/5/2023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05B5-66C6-42DD-8332-F7B6821506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090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F979-9377-4716-8A33-0ECE24892416}" type="datetimeFigureOut">
              <a:rPr lang="el-GR" smtClean="0"/>
              <a:t>4/5/2023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05B5-66C6-42DD-8332-F7B6821506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973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F979-9377-4716-8A33-0ECE24892416}" type="datetimeFigureOut">
              <a:rPr lang="el-GR" smtClean="0"/>
              <a:t>4/5/2023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05B5-66C6-42DD-8332-F7B6821506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544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F979-9377-4716-8A33-0ECE24892416}" type="datetimeFigureOut">
              <a:rPr lang="el-GR" smtClean="0"/>
              <a:t>4/5/2023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05B5-66C6-42DD-8332-F7B6821506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6188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F979-9377-4716-8A33-0ECE24892416}" type="datetimeFigureOut">
              <a:rPr lang="el-GR" smtClean="0"/>
              <a:t>4/5/2023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05B5-66C6-42DD-8332-F7B6821506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017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F979-9377-4716-8A33-0ECE24892416}" type="datetimeFigureOut">
              <a:rPr lang="el-GR" smtClean="0"/>
              <a:t>4/5/2023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05B5-66C6-42DD-8332-F7B6821506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560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F979-9377-4716-8A33-0ECE24892416}" type="datetimeFigureOut">
              <a:rPr lang="el-GR" smtClean="0"/>
              <a:t>4/5/2023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05B5-66C6-42DD-8332-F7B6821506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886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F979-9377-4716-8A33-0ECE24892416}" type="datetimeFigureOut">
              <a:rPr lang="el-GR" smtClean="0"/>
              <a:t>4/5/2023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05B5-66C6-42DD-8332-F7B6821506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812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F979-9377-4716-8A33-0ECE24892416}" type="datetimeFigureOut">
              <a:rPr lang="el-GR" smtClean="0"/>
              <a:t>4/5/2023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05B5-66C6-42DD-8332-F7B6821506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038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F979-9377-4716-8A33-0ECE24892416}" type="datetimeFigureOut">
              <a:rPr lang="el-GR" smtClean="0"/>
              <a:t>4/5/2023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05B5-66C6-42DD-8332-F7B6821506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767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F979-9377-4716-8A33-0ECE24892416}" type="datetimeFigureOut">
              <a:rPr lang="el-GR" smtClean="0"/>
              <a:t>4/5/2023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05B5-66C6-42DD-8332-F7B6821506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980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6F979-9377-4716-8A33-0ECE24892416}" type="datetimeFigureOut">
              <a:rPr lang="el-GR" smtClean="0"/>
              <a:t>4/5/2023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105B5-66C6-42DD-8332-F7B6821506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585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1.png"/><Relationship Id="rId12" Type="http://schemas.openxmlformats.org/officeDocument/2006/relationships/image" Target="../media/image5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2.gif"/><Relationship Id="rId5" Type="http://schemas.openxmlformats.org/officeDocument/2006/relationships/image" Target="../media/image2.tiff"/><Relationship Id="rId10" Type="http://schemas.openxmlformats.org/officeDocument/2006/relationships/image" Target="../media/image51.png"/><Relationship Id="rId4" Type="http://schemas.openxmlformats.org/officeDocument/2006/relationships/image" Target="../media/image49.gif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tif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2.tiff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1.png"/><Relationship Id="rId5" Type="http://schemas.openxmlformats.org/officeDocument/2006/relationships/image" Target="../media/image1.png"/><Relationship Id="rId10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8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6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tif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tif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2.tiff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5.png"/><Relationship Id="rId5" Type="http://schemas.openxmlformats.org/officeDocument/2006/relationships/image" Target="../media/image1.png"/><Relationship Id="rId10" Type="http://schemas.openxmlformats.org/officeDocument/2006/relationships/image" Target="../media/image84.png"/><Relationship Id="rId4" Type="http://schemas.openxmlformats.org/officeDocument/2006/relationships/image" Target="../media/image3.png"/><Relationship Id="rId9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2.tiff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88.png"/><Relationship Id="rId4" Type="http://schemas.openxmlformats.org/officeDocument/2006/relationships/image" Target="../media/image3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tiff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8.emf"/><Relationship Id="rId3" Type="http://schemas.openxmlformats.org/officeDocument/2006/relationships/image" Target="../media/image2.tiff"/><Relationship Id="rId7" Type="http://schemas.openxmlformats.org/officeDocument/2006/relationships/image" Target="../media/image91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6.png"/><Relationship Id="rId5" Type="http://schemas.openxmlformats.org/officeDocument/2006/relationships/image" Target="../media/image1.png"/><Relationship Id="rId10" Type="http://schemas.openxmlformats.org/officeDocument/2006/relationships/image" Target="../media/image95.png"/><Relationship Id="rId4" Type="http://schemas.openxmlformats.org/officeDocument/2006/relationships/image" Target="../media/image3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2.tif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102.png"/><Relationship Id="rId4" Type="http://schemas.openxmlformats.org/officeDocument/2006/relationships/image" Target="../media/image3.png"/><Relationship Id="rId9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tiff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4.png"/><Relationship Id="rId7" Type="http://schemas.openxmlformats.org/officeDocument/2006/relationships/image" Target="../media/image106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72.png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2.tiff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2.tiff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5.gif"/><Relationship Id="rId5" Type="http://schemas.openxmlformats.org/officeDocument/2006/relationships/image" Target="../media/image1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tif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1.png"/><Relationship Id="rId10" Type="http://schemas.openxmlformats.org/officeDocument/2006/relationships/image" Target="../media/image31.gif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tiff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2.tiff"/><Relationship Id="rId7" Type="http://schemas.openxmlformats.org/officeDocument/2006/relationships/image" Target="../media/image36.png"/><Relationship Id="rId12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0.png"/><Relationship Id="rId5" Type="http://schemas.openxmlformats.org/officeDocument/2006/relationships/image" Target="../media/image1.png"/><Relationship Id="rId15" Type="http://schemas.openxmlformats.org/officeDocument/2006/relationships/image" Target="../media/image43.jpg"/><Relationship Id="rId10" Type="http://schemas.openxmlformats.org/officeDocument/2006/relationships/image" Target="../media/image39.jpeg"/><Relationship Id="rId4" Type="http://schemas.openxmlformats.org/officeDocument/2006/relationships/image" Target="../media/image3.png"/><Relationship Id="rId9" Type="http://schemas.openxmlformats.org/officeDocument/2006/relationships/image" Target="../media/image38.jpeg"/><Relationship Id="rId1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2"/>
          <a:srcRect l="41338" t="23400" r="24800" b="43000"/>
          <a:stretch/>
        </p:blipFill>
        <p:spPr>
          <a:xfrm>
            <a:off x="8692070" y="538833"/>
            <a:ext cx="2089281" cy="116611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5" y="317557"/>
            <a:ext cx="1132804" cy="112579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0" name="TextBox 89"/>
          <p:cNvSpPr txBox="1"/>
          <p:nvPr/>
        </p:nvSpPr>
        <p:spPr>
          <a:xfrm>
            <a:off x="544127" y="2015470"/>
            <a:ext cx="1139769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/>
              <a:t>ASKOS Campaign 2021/2022: Overview of measurements and applications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1423099" y="1178752"/>
            <a:ext cx="2728147" cy="257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3" name="TextBox 152"/>
          <p:cNvSpPr txBox="1"/>
          <p:nvPr/>
        </p:nvSpPr>
        <p:spPr>
          <a:xfrm>
            <a:off x="549304" y="3467817"/>
            <a:ext cx="1139769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 dirty="0"/>
              <a:t>Eleni Marinou</a:t>
            </a:r>
            <a:r>
              <a:rPr lang="en-US" sz="2000" dirty="0"/>
              <a:t>, Vassilis </a:t>
            </a:r>
            <a:r>
              <a:rPr lang="en-US" sz="2000" dirty="0" err="1"/>
              <a:t>Amiridis</a:t>
            </a:r>
            <a:r>
              <a:rPr lang="en-US" sz="2000" dirty="0"/>
              <a:t>, </a:t>
            </a:r>
            <a:r>
              <a:rPr lang="en-US" sz="2000" dirty="0" err="1"/>
              <a:t>Peristera</a:t>
            </a:r>
            <a:r>
              <a:rPr lang="en-US" sz="2000" dirty="0"/>
              <a:t> </a:t>
            </a:r>
            <a:r>
              <a:rPr lang="en-US" sz="2000" dirty="0" err="1"/>
              <a:t>Paschou</a:t>
            </a:r>
            <a:r>
              <a:rPr lang="en-US" sz="2000" dirty="0"/>
              <a:t>, </a:t>
            </a:r>
            <a:r>
              <a:rPr lang="en-US" sz="2000" dirty="0" err="1"/>
              <a:t>Ioanna</a:t>
            </a:r>
            <a:r>
              <a:rPr lang="en-US" sz="2000" dirty="0"/>
              <a:t> </a:t>
            </a:r>
            <a:r>
              <a:rPr lang="en-US" sz="2000" dirty="0" err="1"/>
              <a:t>Tsikoudi</a:t>
            </a:r>
            <a:r>
              <a:rPr lang="en-US" sz="2000" dirty="0"/>
              <a:t>, Alexandra </a:t>
            </a:r>
            <a:r>
              <a:rPr lang="en-US" sz="2000" dirty="0" err="1"/>
              <a:t>Tsekeri</a:t>
            </a:r>
            <a:r>
              <a:rPr lang="en-US" sz="2000" dirty="0"/>
              <a:t>, </a:t>
            </a:r>
            <a:r>
              <a:rPr lang="en-US" sz="2000" dirty="0" err="1"/>
              <a:t>Vassiliki</a:t>
            </a:r>
            <a:r>
              <a:rPr lang="en-US" sz="2000" dirty="0"/>
              <a:t> </a:t>
            </a:r>
            <a:r>
              <a:rPr lang="en-US" sz="2000" dirty="0" err="1"/>
              <a:t>Daskalopoulou</a:t>
            </a:r>
            <a:r>
              <a:rPr lang="en-US" sz="2000" dirty="0"/>
              <a:t>, Holger </a:t>
            </a:r>
            <a:r>
              <a:rPr lang="en-US" sz="2000" dirty="0" err="1"/>
              <a:t>Baars</a:t>
            </a:r>
            <a:r>
              <a:rPr lang="en-US" sz="2000" dirty="0"/>
              <a:t>, </a:t>
            </a:r>
            <a:r>
              <a:rPr lang="en-US" sz="2000" dirty="0" err="1"/>
              <a:t>Athina</a:t>
            </a:r>
            <a:r>
              <a:rPr lang="en-US" sz="2000" dirty="0"/>
              <a:t> </a:t>
            </a:r>
            <a:r>
              <a:rPr lang="en-US" sz="2000" dirty="0" err="1"/>
              <a:t>Floutsi</a:t>
            </a:r>
            <a:r>
              <a:rPr lang="en-US" sz="2000" dirty="0"/>
              <a:t>, Dimitra </a:t>
            </a:r>
            <a:r>
              <a:rPr lang="en-US" sz="2000" dirty="0" err="1"/>
              <a:t>Kouklaki</a:t>
            </a:r>
            <a:r>
              <a:rPr lang="en-US" sz="2000" dirty="0"/>
              <a:t>, Razvan </a:t>
            </a:r>
            <a:r>
              <a:rPr lang="en-US" sz="2000" dirty="0" err="1"/>
              <a:t>Pirloaga</a:t>
            </a:r>
            <a:r>
              <a:rPr lang="en-US" sz="2000" dirty="0"/>
              <a:t>, Franco </a:t>
            </a:r>
            <a:r>
              <a:rPr lang="en-US" sz="2000" dirty="0" err="1"/>
              <a:t>Marenco</a:t>
            </a:r>
            <a:r>
              <a:rPr lang="en-US" sz="2000" dirty="0"/>
              <a:t>, Maria </a:t>
            </a:r>
            <a:r>
              <a:rPr lang="en-US" sz="2000" dirty="0" err="1"/>
              <a:t>Kezoudi</a:t>
            </a:r>
            <a:r>
              <a:rPr lang="en-US" sz="2000" dirty="0"/>
              <a:t>, Ewan O Connor, Lukas </a:t>
            </a:r>
            <a:r>
              <a:rPr lang="en-US" sz="2000" dirty="0" err="1"/>
              <a:t>Pfitzenmaier</a:t>
            </a:r>
            <a:r>
              <a:rPr lang="en-US" sz="2000" dirty="0"/>
              <a:t>, </a:t>
            </a:r>
            <a:r>
              <a:rPr lang="en-US" sz="2000" dirty="0" err="1"/>
              <a:t>Cordula</a:t>
            </a:r>
            <a:r>
              <a:rPr lang="en-US" sz="2000" dirty="0"/>
              <a:t> </a:t>
            </a:r>
            <a:r>
              <a:rPr lang="en-US" sz="2000" dirty="0" err="1"/>
              <a:t>Zenk</a:t>
            </a:r>
            <a:r>
              <a:rPr lang="en-US" sz="2000" dirty="0"/>
              <a:t>, Claire Ryder, Jonas Von Bismarck, and Thorsten Fehr </a:t>
            </a:r>
            <a:r>
              <a:rPr lang="en-US" sz="2000" b="1" dirty="0"/>
              <a:t>and the ASKOS team</a:t>
            </a:r>
            <a:endParaRPr lang="el-GR" b="1" dirty="0"/>
          </a:p>
        </p:txBody>
      </p:sp>
      <p:sp>
        <p:nvSpPr>
          <p:cNvPr id="91" name="Rectangle 90"/>
          <p:cNvSpPr/>
          <p:nvPr/>
        </p:nvSpPr>
        <p:spPr>
          <a:xfrm flipV="1">
            <a:off x="-11723" y="1704943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BD09C1-CEFB-28B2-9203-646091E0E4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8920" b="11330"/>
          <a:stretch/>
        </p:blipFill>
        <p:spPr>
          <a:xfrm>
            <a:off x="7413151" y="112727"/>
            <a:ext cx="1744057" cy="108175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B11047A-1FF9-5B54-A661-7EC57EDD48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254570" y="63580"/>
            <a:ext cx="1866803" cy="79493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B5BAF9DC-83B2-7FF1-7350-7C779AA6EA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306" y="789660"/>
            <a:ext cx="880392" cy="885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73BE1F-9F59-6AFC-EE23-8793D01B1C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79" y="5534685"/>
            <a:ext cx="11949196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20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 descr="Chart&#10;&#10;Description automatically generated">
            <a:extLst>
              <a:ext uri="{FF2B5EF4-FFF2-40B4-BE49-F238E27FC236}">
                <a16:creationId xmlns:a16="http://schemas.microsoft.com/office/drawing/2014/main" id="{0B01DB6A-8FE9-AFCB-2ABD-1E88A7ED5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34" y="3351987"/>
            <a:ext cx="5530998" cy="1929384"/>
          </a:xfrm>
          <a:prstGeom prst="rect">
            <a:avLst/>
          </a:prstGeom>
        </p:spPr>
      </p:pic>
      <p:pic>
        <p:nvPicPr>
          <p:cNvPr id="41" name="Picture 40" descr="Chart&#10;&#10;Description automatically generated with medium confidence">
            <a:extLst>
              <a:ext uri="{FF2B5EF4-FFF2-40B4-BE49-F238E27FC236}">
                <a16:creationId xmlns:a16="http://schemas.microsoft.com/office/drawing/2014/main" id="{4421CB0C-8BC7-8D12-903A-FB812D21B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31" y="1130943"/>
            <a:ext cx="2812836" cy="210962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F4A081-9A1A-A878-4E56-CBD74E1FFCF4}"/>
              </a:ext>
            </a:extLst>
          </p:cNvPr>
          <p:cNvSpPr txBox="1"/>
          <p:nvPr/>
        </p:nvSpPr>
        <p:spPr>
          <a:xfrm>
            <a:off x="1719146" y="369247"/>
            <a:ext cx="625735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June &amp; September 2022 - Aerosols</a:t>
            </a:r>
            <a:endParaRPr lang="en-US" sz="32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69D9A52-E7AD-3DBC-1887-14A543809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137" y="5443035"/>
            <a:ext cx="5530998" cy="124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723AE13-865D-B6D4-5CF6-EF1DC0D9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383" y="5462987"/>
            <a:ext cx="4239344" cy="124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9B6EF8-18C8-7707-08D2-F3395D591BD0}"/>
              </a:ext>
            </a:extLst>
          </p:cNvPr>
          <p:cNvSpPr txBox="1"/>
          <p:nvPr/>
        </p:nvSpPr>
        <p:spPr>
          <a:xfrm>
            <a:off x="156179" y="5408369"/>
            <a:ext cx="184356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Global Horizontal Irradiance (GHI)</a:t>
            </a:r>
          </a:p>
          <a:p>
            <a:r>
              <a:rPr lang="en-US" sz="1400" b="1" i="0" u="none" strike="noStrike" dirty="0">
                <a:solidFill>
                  <a:srgbClr val="C00000"/>
                </a:solidFill>
                <a:effectLst/>
                <a:latin typeface="+mj-lt"/>
              </a:rPr>
              <a:t>Direct Normal Irradiance (DNI) </a:t>
            </a:r>
          </a:p>
          <a:p>
            <a:r>
              <a:rPr lang="en-US" sz="1400" b="1" i="0" u="none" strike="noStrike" dirty="0">
                <a:solidFill>
                  <a:schemeClr val="accent4"/>
                </a:solidFill>
                <a:effectLst/>
                <a:latin typeface="+mj-lt"/>
              </a:rPr>
              <a:t>Diffuse Irradiance (DFI) </a:t>
            </a:r>
            <a:endParaRPr lang="en-US" sz="14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4318D41-E3C9-2D28-9D8F-1661F219CE8D}"/>
              </a:ext>
            </a:extLst>
          </p:cNvPr>
          <p:cNvSpPr/>
          <p:nvPr/>
        </p:nvSpPr>
        <p:spPr>
          <a:xfrm>
            <a:off x="9388386" y="1823881"/>
            <a:ext cx="1531706" cy="105329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Chart&#10;&#10;Description automatically generated">
            <a:extLst>
              <a:ext uri="{FF2B5EF4-FFF2-40B4-BE49-F238E27FC236}">
                <a16:creationId xmlns:a16="http://schemas.microsoft.com/office/drawing/2014/main" id="{3E2D8E59-7BAC-FC1E-2873-6732EB63DF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092" y="1148201"/>
            <a:ext cx="2602320" cy="1951740"/>
          </a:xfrm>
          <a:prstGeom prst="rect">
            <a:avLst/>
          </a:prstGeom>
        </p:spPr>
      </p:pic>
      <p:pic>
        <p:nvPicPr>
          <p:cNvPr id="43" name="Picture 42" descr="Diagram&#10;&#10;Description automatically generated with low confidence">
            <a:extLst>
              <a:ext uri="{FF2B5EF4-FFF2-40B4-BE49-F238E27FC236}">
                <a16:creationId xmlns:a16="http://schemas.microsoft.com/office/drawing/2014/main" id="{2D50F7D5-6F85-3C60-F30C-1606EB0E0D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4" y="1103115"/>
            <a:ext cx="2812836" cy="205171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4B3D157-E054-D463-B3B6-E176EA64C887}"/>
              </a:ext>
            </a:extLst>
          </p:cNvPr>
          <p:cNvSpPr/>
          <p:nvPr/>
        </p:nvSpPr>
        <p:spPr>
          <a:xfrm>
            <a:off x="1117600" y="1498413"/>
            <a:ext cx="970280" cy="143666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548C316-7411-D339-65F8-31D75266182B}"/>
              </a:ext>
            </a:extLst>
          </p:cNvPr>
          <p:cNvSpPr/>
          <p:nvPr/>
        </p:nvSpPr>
        <p:spPr>
          <a:xfrm>
            <a:off x="3447973" y="1795315"/>
            <a:ext cx="2028268" cy="9732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4CDF7ED-886E-E670-45AF-47925A5F5BAD}"/>
              </a:ext>
            </a:extLst>
          </p:cNvPr>
          <p:cNvCxnSpPr/>
          <p:nvPr/>
        </p:nvCxnSpPr>
        <p:spPr>
          <a:xfrm>
            <a:off x="1570383" y="3007360"/>
            <a:ext cx="95857" cy="337344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B32CB23-B452-6FD0-A397-86588161A291}"/>
              </a:ext>
            </a:extLst>
          </p:cNvPr>
          <p:cNvCxnSpPr>
            <a:cxnSpLocks/>
          </p:cNvCxnSpPr>
          <p:nvPr/>
        </p:nvCxnSpPr>
        <p:spPr>
          <a:xfrm>
            <a:off x="4216395" y="2866942"/>
            <a:ext cx="28278" cy="4599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3F64682-AD58-497F-DF30-39F6100D21A6}"/>
              </a:ext>
            </a:extLst>
          </p:cNvPr>
          <p:cNvSpPr/>
          <p:nvPr/>
        </p:nvSpPr>
        <p:spPr>
          <a:xfrm>
            <a:off x="6619239" y="3520326"/>
            <a:ext cx="4850580" cy="147283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6FD31C5-5A4E-D575-A648-79536A9DDF4E}"/>
              </a:ext>
            </a:extLst>
          </p:cNvPr>
          <p:cNvCxnSpPr>
            <a:cxnSpLocks/>
          </p:cNvCxnSpPr>
          <p:nvPr/>
        </p:nvCxnSpPr>
        <p:spPr>
          <a:xfrm>
            <a:off x="10627444" y="3051535"/>
            <a:ext cx="78700" cy="92928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CA52C8F-78FC-787C-790B-A33F9DBEB3CF}"/>
              </a:ext>
            </a:extLst>
          </p:cNvPr>
          <p:cNvSpPr txBox="1"/>
          <p:nvPr/>
        </p:nvSpPr>
        <p:spPr>
          <a:xfrm>
            <a:off x="1117600" y="1158500"/>
            <a:ext cx="175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Capo Verde (Sal)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16F5E14-D687-8434-42EE-00603567ACE1}"/>
              </a:ext>
            </a:extLst>
          </p:cNvPr>
          <p:cNvSpPr txBox="1"/>
          <p:nvPr/>
        </p:nvSpPr>
        <p:spPr>
          <a:xfrm>
            <a:off x="4680847" y="1323828"/>
            <a:ext cx="112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Mindelo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059FD2A-C905-2996-3104-DC98B1EA0660}"/>
              </a:ext>
            </a:extLst>
          </p:cNvPr>
          <p:cNvSpPr txBox="1"/>
          <p:nvPr/>
        </p:nvSpPr>
        <p:spPr>
          <a:xfrm>
            <a:off x="10308588" y="1315111"/>
            <a:ext cx="112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Mindelo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FF238FE-A350-84AD-48BB-53EA6AF1E123}"/>
              </a:ext>
            </a:extLst>
          </p:cNvPr>
          <p:cNvSpPr txBox="1"/>
          <p:nvPr/>
        </p:nvSpPr>
        <p:spPr>
          <a:xfrm>
            <a:off x="10920092" y="5699077"/>
            <a:ext cx="105509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-25% GHI</a:t>
            </a:r>
          </a:p>
          <a:p>
            <a:r>
              <a:rPr lang="en-US" dirty="0">
                <a:solidFill>
                  <a:srgbClr val="C00000"/>
                </a:solidFill>
              </a:rPr>
              <a:t>-50% DNI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0EA1B49-E8C6-FC02-6873-3E5A882E9F44}"/>
              </a:ext>
            </a:extLst>
          </p:cNvPr>
          <p:cNvCxnSpPr>
            <a:cxnSpLocks/>
          </p:cNvCxnSpPr>
          <p:nvPr/>
        </p:nvCxnSpPr>
        <p:spPr>
          <a:xfrm>
            <a:off x="9916171" y="5756535"/>
            <a:ext cx="672300" cy="62900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978426B-3DE6-A4F9-7854-273B2719EB92}"/>
              </a:ext>
            </a:extLst>
          </p:cNvPr>
          <p:cNvCxnSpPr>
            <a:cxnSpLocks/>
          </p:cNvCxnSpPr>
          <p:nvPr/>
        </p:nvCxnSpPr>
        <p:spPr>
          <a:xfrm>
            <a:off x="9916171" y="5906626"/>
            <a:ext cx="658562" cy="25498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EC6D31D-536D-9868-230D-1BC92E056A86}"/>
              </a:ext>
            </a:extLst>
          </p:cNvPr>
          <p:cNvCxnSpPr>
            <a:cxnSpLocks/>
          </p:cNvCxnSpPr>
          <p:nvPr/>
        </p:nvCxnSpPr>
        <p:spPr>
          <a:xfrm>
            <a:off x="10543441" y="5194434"/>
            <a:ext cx="0" cy="485969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9">
            <a:extLst>
              <a:ext uri="{FF2B5EF4-FFF2-40B4-BE49-F238E27FC236}">
                <a16:creationId xmlns:a16="http://schemas.microsoft.com/office/drawing/2014/main" id="{A7E1D350-10C6-CDB4-3AB8-8CDAF09D0B86}"/>
              </a:ext>
            </a:extLst>
          </p:cNvPr>
          <p:cNvCxnSpPr>
            <a:cxnSpLocks/>
          </p:cNvCxnSpPr>
          <p:nvPr/>
        </p:nvCxnSpPr>
        <p:spPr>
          <a:xfrm flipV="1">
            <a:off x="10624907" y="3556844"/>
            <a:ext cx="0" cy="1490853"/>
          </a:xfrm>
          <a:prstGeom prst="line">
            <a:avLst/>
          </a:prstGeom>
          <a:ln w="31750">
            <a:solidFill>
              <a:srgbClr val="FA06B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9">
            <a:extLst>
              <a:ext uri="{FF2B5EF4-FFF2-40B4-BE49-F238E27FC236}">
                <a16:creationId xmlns:a16="http://schemas.microsoft.com/office/drawing/2014/main" id="{A65B471B-7609-59FC-1B15-3CDF6F392EC0}"/>
              </a:ext>
            </a:extLst>
          </p:cNvPr>
          <p:cNvCxnSpPr>
            <a:cxnSpLocks/>
          </p:cNvCxnSpPr>
          <p:nvPr/>
        </p:nvCxnSpPr>
        <p:spPr>
          <a:xfrm flipV="1">
            <a:off x="10059867" y="3548966"/>
            <a:ext cx="0" cy="1490853"/>
          </a:xfrm>
          <a:prstGeom prst="line">
            <a:avLst/>
          </a:prstGeom>
          <a:ln w="31750">
            <a:solidFill>
              <a:srgbClr val="FA06B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DAE5564B-6C2A-348D-420B-E9BB0E016A17}"/>
              </a:ext>
            </a:extLst>
          </p:cNvPr>
          <p:cNvSpPr txBox="1"/>
          <p:nvPr/>
        </p:nvSpPr>
        <p:spPr>
          <a:xfrm rot="21228282">
            <a:off x="10015289" y="4224764"/>
            <a:ext cx="810400" cy="364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Dust</a:t>
            </a:r>
            <a:endParaRPr lang="el-GR" sz="2000" b="1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ADEF3E6-24F8-2D5D-3D62-20649B38F9C6}"/>
              </a:ext>
            </a:extLst>
          </p:cNvPr>
          <p:cNvSpPr txBox="1"/>
          <p:nvPr/>
        </p:nvSpPr>
        <p:spPr>
          <a:xfrm rot="21228282">
            <a:off x="7420731" y="4112443"/>
            <a:ext cx="8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Dust</a:t>
            </a:r>
            <a:endParaRPr lang="el-GR" sz="2000" b="1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AD65D4C-3D93-B21A-807B-1A6EFD9DB661}"/>
              </a:ext>
            </a:extLst>
          </p:cNvPr>
          <p:cNvGrpSpPr/>
          <p:nvPr/>
        </p:nvGrpSpPr>
        <p:grpSpPr>
          <a:xfrm>
            <a:off x="298698" y="3383593"/>
            <a:ext cx="5486400" cy="1929384"/>
            <a:chOff x="298698" y="3383593"/>
            <a:chExt cx="5511029" cy="1887164"/>
          </a:xfrm>
        </p:grpSpPr>
        <p:pic>
          <p:nvPicPr>
            <p:cNvPr id="101" name="Picture 100" descr="A picture containing text, stationary, writing implement, pencil&#10;&#10;Description automatically generated">
              <a:extLst>
                <a:ext uri="{FF2B5EF4-FFF2-40B4-BE49-F238E27FC236}">
                  <a16:creationId xmlns:a16="http://schemas.microsoft.com/office/drawing/2014/main" id="{7F6EF5DA-AFF3-5621-5540-7E62F641A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698" y="3383593"/>
              <a:ext cx="5511029" cy="1887164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429E5A6-349F-1A62-0BC8-29B1B44EA3BD}"/>
                </a:ext>
              </a:extLst>
            </p:cNvPr>
            <p:cNvSpPr/>
            <p:nvPr/>
          </p:nvSpPr>
          <p:spPr>
            <a:xfrm>
              <a:off x="3011092" y="3531059"/>
              <a:ext cx="2344781" cy="14723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1A17A52-7770-B4E3-48B2-058D29E02115}"/>
                </a:ext>
              </a:extLst>
            </p:cNvPr>
            <p:cNvSpPr/>
            <p:nvPr/>
          </p:nvSpPr>
          <p:spPr>
            <a:xfrm>
              <a:off x="493780" y="3522311"/>
              <a:ext cx="2472490" cy="1481129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Gerader Verbinder 9">
              <a:extLst>
                <a:ext uri="{FF2B5EF4-FFF2-40B4-BE49-F238E27FC236}">
                  <a16:creationId xmlns:a16="http://schemas.microsoft.com/office/drawing/2014/main" id="{A3559233-12DB-5853-0583-4127FAA49B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2102" y="3523614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9">
              <a:extLst>
                <a:ext uri="{FF2B5EF4-FFF2-40B4-BE49-F238E27FC236}">
                  <a16:creationId xmlns:a16="http://schemas.microsoft.com/office/drawing/2014/main" id="{4C4E43AE-6BCF-6A99-CF9E-15347C95C9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2997" y="3515736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9">
              <a:extLst>
                <a:ext uri="{FF2B5EF4-FFF2-40B4-BE49-F238E27FC236}">
                  <a16:creationId xmlns:a16="http://schemas.microsoft.com/office/drawing/2014/main" id="{74424876-5649-152D-9B19-4F3900F966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7542" y="3512587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r Verbinder 9">
              <a:extLst>
                <a:ext uri="{FF2B5EF4-FFF2-40B4-BE49-F238E27FC236}">
                  <a16:creationId xmlns:a16="http://schemas.microsoft.com/office/drawing/2014/main" id="{3BB5FC6B-6B1C-6FF4-DA90-38388FF61D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8437" y="3504709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9">
              <a:extLst>
                <a:ext uri="{FF2B5EF4-FFF2-40B4-BE49-F238E27FC236}">
                  <a16:creationId xmlns:a16="http://schemas.microsoft.com/office/drawing/2014/main" id="{25D37EA8-67CC-AF4C-3AD5-E6B6B03D4D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2172" y="3520264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r Verbinder 9">
              <a:extLst>
                <a:ext uri="{FF2B5EF4-FFF2-40B4-BE49-F238E27FC236}">
                  <a16:creationId xmlns:a16="http://schemas.microsoft.com/office/drawing/2014/main" id="{8915CF7D-1AD7-D722-688E-5D6F6AB56E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067" y="3512386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40FF55C-EFB1-558A-3A10-B2D2C9535EBB}"/>
                </a:ext>
              </a:extLst>
            </p:cNvPr>
            <p:cNvSpPr txBox="1"/>
            <p:nvPr/>
          </p:nvSpPr>
          <p:spPr>
            <a:xfrm rot="21228282">
              <a:off x="1075481" y="4154810"/>
              <a:ext cx="810400" cy="364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Dust</a:t>
              </a:r>
              <a:endParaRPr lang="el-GR" sz="2000" b="1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E5133CD-3BCC-9E0C-7693-606CE149ABA0}"/>
                </a:ext>
              </a:extLst>
            </p:cNvPr>
            <p:cNvSpPr txBox="1"/>
            <p:nvPr/>
          </p:nvSpPr>
          <p:spPr>
            <a:xfrm rot="21228282">
              <a:off x="2053874" y="4188855"/>
              <a:ext cx="810400" cy="364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Dust</a:t>
              </a:r>
              <a:endParaRPr lang="el-GR" sz="2000" b="1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9B6DD38-6380-E108-624A-79BD3216522B}"/>
                </a:ext>
              </a:extLst>
            </p:cNvPr>
            <p:cNvSpPr txBox="1"/>
            <p:nvPr/>
          </p:nvSpPr>
          <p:spPr>
            <a:xfrm rot="21228282">
              <a:off x="4034749" y="4333689"/>
              <a:ext cx="810400" cy="364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Dust</a:t>
              </a:r>
              <a:endParaRPr lang="el-GR" sz="2000" b="1" dirty="0"/>
            </a:p>
          </p:txBody>
        </p:sp>
      </p:grpSp>
      <p:cxnSp>
        <p:nvCxnSpPr>
          <p:cNvPr id="104" name="Gerader Verbinder 9">
            <a:extLst>
              <a:ext uri="{FF2B5EF4-FFF2-40B4-BE49-F238E27FC236}">
                <a16:creationId xmlns:a16="http://schemas.microsoft.com/office/drawing/2014/main" id="{DBC78E39-E2E5-EABE-AAAF-EA69000DB59F}"/>
              </a:ext>
            </a:extLst>
          </p:cNvPr>
          <p:cNvCxnSpPr>
            <a:cxnSpLocks/>
          </p:cNvCxnSpPr>
          <p:nvPr/>
        </p:nvCxnSpPr>
        <p:spPr>
          <a:xfrm flipV="1">
            <a:off x="8902275" y="3556844"/>
            <a:ext cx="0" cy="1490853"/>
          </a:xfrm>
          <a:prstGeom prst="line">
            <a:avLst/>
          </a:prstGeom>
          <a:ln w="31750">
            <a:solidFill>
              <a:srgbClr val="FA06B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r Verbinder 9">
            <a:extLst>
              <a:ext uri="{FF2B5EF4-FFF2-40B4-BE49-F238E27FC236}">
                <a16:creationId xmlns:a16="http://schemas.microsoft.com/office/drawing/2014/main" id="{20BEB5AA-B036-B74A-0E81-98EA1B7F47E9}"/>
              </a:ext>
            </a:extLst>
          </p:cNvPr>
          <p:cNvCxnSpPr>
            <a:cxnSpLocks/>
          </p:cNvCxnSpPr>
          <p:nvPr/>
        </p:nvCxnSpPr>
        <p:spPr>
          <a:xfrm flipV="1">
            <a:off x="8337235" y="3548966"/>
            <a:ext cx="0" cy="1490853"/>
          </a:xfrm>
          <a:prstGeom prst="line">
            <a:avLst/>
          </a:prstGeom>
          <a:ln w="31750">
            <a:solidFill>
              <a:srgbClr val="FA06B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r Verbinder 9">
            <a:extLst>
              <a:ext uri="{FF2B5EF4-FFF2-40B4-BE49-F238E27FC236}">
                <a16:creationId xmlns:a16="http://schemas.microsoft.com/office/drawing/2014/main" id="{D0A8598D-44B2-5020-86C1-82E13C485B8F}"/>
              </a:ext>
            </a:extLst>
          </p:cNvPr>
          <p:cNvCxnSpPr>
            <a:cxnSpLocks/>
          </p:cNvCxnSpPr>
          <p:nvPr/>
        </p:nvCxnSpPr>
        <p:spPr>
          <a:xfrm flipV="1">
            <a:off x="7116884" y="3548966"/>
            <a:ext cx="0" cy="1490853"/>
          </a:xfrm>
          <a:prstGeom prst="line">
            <a:avLst/>
          </a:prstGeom>
          <a:ln w="31750">
            <a:solidFill>
              <a:srgbClr val="FA06B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7AB24436-1B9E-4E9B-98A1-F4D8B77C7292}"/>
              </a:ext>
            </a:extLst>
          </p:cNvPr>
          <p:cNvSpPr txBox="1"/>
          <p:nvPr/>
        </p:nvSpPr>
        <p:spPr>
          <a:xfrm rot="21228282">
            <a:off x="8523132" y="4130371"/>
            <a:ext cx="810400" cy="364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Dust</a:t>
            </a:r>
            <a:endParaRPr lang="el-GR" sz="2000" b="1" dirty="0"/>
          </a:p>
        </p:txBody>
      </p:sp>
      <p:sp>
        <p:nvSpPr>
          <p:cNvPr id="121" name="TextBox 31">
            <a:extLst>
              <a:ext uri="{FF2B5EF4-FFF2-40B4-BE49-F238E27FC236}">
                <a16:creationId xmlns:a16="http://schemas.microsoft.com/office/drawing/2014/main" id="{D493CF26-36E6-0D76-9D83-C48DD22E4132}"/>
              </a:ext>
            </a:extLst>
          </p:cNvPr>
          <p:cNvSpPr txBox="1"/>
          <p:nvPr/>
        </p:nvSpPr>
        <p:spPr>
          <a:xfrm>
            <a:off x="6359112" y="3241433"/>
            <a:ext cx="7828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Nasa</a:t>
            </a:r>
            <a:endParaRPr lang="el-GR" sz="1500" b="1" dirty="0">
              <a:solidFill>
                <a:srgbClr val="FF0000"/>
              </a:solidFill>
            </a:endParaRPr>
          </a:p>
        </p:txBody>
      </p:sp>
      <p:cxnSp>
        <p:nvCxnSpPr>
          <p:cNvPr id="122" name="Ευθεία γραμμή σύνδεσης 30">
            <a:extLst>
              <a:ext uri="{FF2B5EF4-FFF2-40B4-BE49-F238E27FC236}">
                <a16:creationId xmlns:a16="http://schemas.microsoft.com/office/drawing/2014/main" id="{C1F2D75D-6866-5B8F-BDFC-1AD8734AC63A}"/>
              </a:ext>
            </a:extLst>
          </p:cNvPr>
          <p:cNvCxnSpPr>
            <a:cxnSpLocks/>
          </p:cNvCxnSpPr>
          <p:nvPr/>
        </p:nvCxnSpPr>
        <p:spPr>
          <a:xfrm>
            <a:off x="6698208" y="3534358"/>
            <a:ext cx="0" cy="150963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feld 18">
            <a:extLst>
              <a:ext uri="{FF2B5EF4-FFF2-40B4-BE49-F238E27FC236}">
                <a16:creationId xmlns:a16="http://schemas.microsoft.com/office/drawing/2014/main" id="{0344AE66-FC44-1FA5-3315-29460D1B52F0}"/>
              </a:ext>
            </a:extLst>
          </p:cNvPr>
          <p:cNvSpPr txBox="1"/>
          <p:nvPr/>
        </p:nvSpPr>
        <p:spPr>
          <a:xfrm>
            <a:off x="4629513" y="5039916"/>
            <a:ext cx="2442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A06BA"/>
                </a:solidFill>
              </a:rPr>
              <a:t>Nearby Aeolus overpasses</a:t>
            </a:r>
          </a:p>
        </p:txBody>
      </p:sp>
      <p:sp>
        <p:nvSpPr>
          <p:cNvPr id="124" name="TextBox 31">
            <a:extLst>
              <a:ext uri="{FF2B5EF4-FFF2-40B4-BE49-F238E27FC236}">
                <a16:creationId xmlns:a16="http://schemas.microsoft.com/office/drawing/2014/main" id="{86047117-D5DA-934D-7B5A-9C2BEE71AC9E}"/>
              </a:ext>
            </a:extLst>
          </p:cNvPr>
          <p:cNvSpPr txBox="1"/>
          <p:nvPr/>
        </p:nvSpPr>
        <p:spPr>
          <a:xfrm>
            <a:off x="6837099" y="4745294"/>
            <a:ext cx="7828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+Nasa</a:t>
            </a:r>
            <a:endParaRPr lang="el-GR" sz="1500" b="1" dirty="0">
              <a:solidFill>
                <a:srgbClr val="FF0000"/>
              </a:solidFill>
            </a:endParaRPr>
          </a:p>
        </p:txBody>
      </p:sp>
      <p:sp>
        <p:nvSpPr>
          <p:cNvPr id="125" name="TextBox 31">
            <a:extLst>
              <a:ext uri="{FF2B5EF4-FFF2-40B4-BE49-F238E27FC236}">
                <a16:creationId xmlns:a16="http://schemas.microsoft.com/office/drawing/2014/main" id="{28F7015C-5A79-98E8-67D3-CC0D588AC5FA}"/>
              </a:ext>
            </a:extLst>
          </p:cNvPr>
          <p:cNvSpPr txBox="1"/>
          <p:nvPr/>
        </p:nvSpPr>
        <p:spPr>
          <a:xfrm>
            <a:off x="8625370" y="4731938"/>
            <a:ext cx="7828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+Nasa</a:t>
            </a:r>
            <a:endParaRPr lang="el-GR" sz="1500" b="1" dirty="0">
              <a:solidFill>
                <a:srgbClr val="FF0000"/>
              </a:solidFill>
            </a:endParaRPr>
          </a:p>
        </p:txBody>
      </p:sp>
      <p:sp>
        <p:nvSpPr>
          <p:cNvPr id="126" name="TextBox 31">
            <a:extLst>
              <a:ext uri="{FF2B5EF4-FFF2-40B4-BE49-F238E27FC236}">
                <a16:creationId xmlns:a16="http://schemas.microsoft.com/office/drawing/2014/main" id="{46962528-A65C-B95F-6DA5-198A85574B52}"/>
              </a:ext>
            </a:extLst>
          </p:cNvPr>
          <p:cNvSpPr txBox="1"/>
          <p:nvPr/>
        </p:nvSpPr>
        <p:spPr>
          <a:xfrm>
            <a:off x="10348001" y="4734915"/>
            <a:ext cx="7828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+Nasa</a:t>
            </a:r>
            <a:endParaRPr lang="el-GR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42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F3BFB4-C18D-AD2C-FA76-5182B519E085}"/>
              </a:ext>
            </a:extLst>
          </p:cNvPr>
          <p:cNvSpPr txBox="1"/>
          <p:nvPr/>
        </p:nvSpPr>
        <p:spPr>
          <a:xfrm>
            <a:off x="1218192" y="2265723"/>
            <a:ext cx="80350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of ASKOS measurements for: </a:t>
            </a:r>
          </a:p>
          <a:p>
            <a:endParaRPr lang="en-US" sz="3000" b="1" dirty="0"/>
          </a:p>
          <a:p>
            <a:r>
              <a:rPr lang="en-US" sz="3000" b="1" dirty="0"/>
              <a:t>Validation and Enhancement of satellite products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173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0" name="TextBox 89"/>
          <p:cNvSpPr txBox="1"/>
          <p:nvPr/>
        </p:nvSpPr>
        <p:spPr>
          <a:xfrm>
            <a:off x="1474048" y="341111"/>
            <a:ext cx="656701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Validation of satellite products - wind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3302D0-5D65-EAF9-5C38-FB43A89E3311}"/>
              </a:ext>
            </a:extLst>
          </p:cNvPr>
          <p:cNvSpPr txBox="1"/>
          <p:nvPr/>
        </p:nvSpPr>
        <p:spPr>
          <a:xfrm>
            <a:off x="0" y="1138733"/>
            <a:ext cx="4234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Evaluation of Aeolus wind retrievals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21E37AF-A5BD-16A4-F973-2BCDA9864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2" y="1886553"/>
            <a:ext cx="5163668" cy="359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480C984-2BBC-7181-9B86-7A00F662C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r="6957"/>
          <a:stretch/>
        </p:blipFill>
        <p:spPr bwMode="auto">
          <a:xfrm>
            <a:off x="5456946" y="1263179"/>
            <a:ext cx="6549888" cy="422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 descr="C:\Users\U\Desktop\ESA MAG\logos\Logo_TROPOS.png">
            <a:extLst>
              <a:ext uri="{FF2B5EF4-FFF2-40B4-BE49-F238E27FC236}">
                <a16:creationId xmlns:a16="http://schemas.microsoft.com/office/drawing/2014/main" id="{4A4FE3D7-B36A-9D7B-D3F8-AEC59FDD1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531" y="1159814"/>
            <a:ext cx="1239952" cy="59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03900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0" name="TextBox 89"/>
          <p:cNvSpPr txBox="1"/>
          <p:nvPr/>
        </p:nvSpPr>
        <p:spPr>
          <a:xfrm>
            <a:off x="1474048" y="341111"/>
            <a:ext cx="656701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Validation of satellite products - aerosol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pic>
        <p:nvPicPr>
          <p:cNvPr id="16" name="Google Shape;64;p13">
            <a:extLst>
              <a:ext uri="{FF2B5EF4-FFF2-40B4-BE49-F238E27FC236}">
                <a16:creationId xmlns:a16="http://schemas.microsoft.com/office/drawing/2014/main" id="{563258C9-A4D5-A997-6EFF-81DE560B070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47069" y="1394756"/>
            <a:ext cx="5556654" cy="215028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3302D0-5D65-EAF9-5C38-FB43A89E3311}"/>
              </a:ext>
            </a:extLst>
          </p:cNvPr>
          <p:cNvSpPr txBox="1"/>
          <p:nvPr/>
        </p:nvSpPr>
        <p:spPr>
          <a:xfrm>
            <a:off x="-11724" y="1086152"/>
            <a:ext cx="8261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Evaluation of Aeolus aerosol retrievals using </a:t>
            </a:r>
            <a:r>
              <a:rPr lang="en-US" sz="2000" b="1" dirty="0" err="1">
                <a:solidFill>
                  <a:schemeClr val="accent5"/>
                </a:solidFill>
              </a:rPr>
              <a:t>eVe</a:t>
            </a:r>
            <a:r>
              <a:rPr lang="en-US" sz="2000" b="1" dirty="0">
                <a:solidFill>
                  <a:schemeClr val="accent5"/>
                </a:solidFill>
              </a:rPr>
              <a:t> collocated measurements</a:t>
            </a:r>
          </a:p>
        </p:txBody>
      </p:sp>
      <p:pic>
        <p:nvPicPr>
          <p:cNvPr id="5129" name="Picture 9">
            <a:extLst>
              <a:ext uri="{FF2B5EF4-FFF2-40B4-BE49-F238E27FC236}">
                <a16:creationId xmlns:a16="http://schemas.microsoft.com/office/drawing/2014/main" id="{5502AE36-C291-A109-1E0B-880F0FBDD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772" y="3673916"/>
            <a:ext cx="2133737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D8787FE-7CEC-72A8-D980-AA36F37C9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4" y="1530767"/>
            <a:ext cx="2126624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5A1EC55-CC43-A0A4-D48C-FF388CB1F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441" y="1526208"/>
            <a:ext cx="2188719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7058B1AA-55B4-91C1-76AF-54050AB77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989" y="3644032"/>
            <a:ext cx="2133737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54A67E-F8B9-B103-C6CE-6AD759B29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80" y="3568029"/>
            <a:ext cx="228731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1C1F4C8F-C20F-890C-5FB5-2E621A16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183" y="3659469"/>
            <a:ext cx="2133737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9A9DF-A748-78A0-C2D0-980D60910565}"/>
              </a:ext>
            </a:extLst>
          </p:cNvPr>
          <p:cNvSpPr txBox="1"/>
          <p:nvPr/>
        </p:nvSpPr>
        <p:spPr>
          <a:xfrm>
            <a:off x="173641" y="6106991"/>
            <a:ext cx="2302682" cy="58477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el-GR"/>
            </a:defPPr>
            <a:lvl1pPr>
              <a:defRPr sz="1600"/>
            </a:lvl1pPr>
          </a:lstStyle>
          <a:p>
            <a:pPr algn="ctr"/>
            <a:r>
              <a:rPr lang="en-US" dirty="0"/>
              <a:t>Paschou et al.,</a:t>
            </a:r>
            <a:r>
              <a:rPr lang="el-GR" dirty="0"/>
              <a:t> </a:t>
            </a:r>
            <a:r>
              <a:rPr lang="en-US" dirty="0"/>
              <a:t>EGU, 2023</a:t>
            </a:r>
          </a:p>
          <a:p>
            <a:pPr algn="ctr"/>
            <a:r>
              <a:rPr lang="en-US" dirty="0"/>
              <a:t>AS1.37 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A4B045-BA0D-4FB9-2F10-88DFD153854D}"/>
              </a:ext>
            </a:extLst>
          </p:cNvPr>
          <p:cNvSpPr txBox="1"/>
          <p:nvPr/>
        </p:nvSpPr>
        <p:spPr>
          <a:xfrm>
            <a:off x="2321682" y="1858849"/>
            <a:ext cx="1330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Backscatter</a:t>
            </a:r>
          </a:p>
          <a:p>
            <a:r>
              <a:rPr lang="en-US" dirty="0"/>
              <a:t>Coeff. RMSE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3972E0-4026-672F-71B7-DF87CD65C4F2}"/>
              </a:ext>
            </a:extLst>
          </p:cNvPr>
          <p:cNvSpPr txBox="1"/>
          <p:nvPr/>
        </p:nvSpPr>
        <p:spPr>
          <a:xfrm>
            <a:off x="6078238" y="3918897"/>
            <a:ext cx="1330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Extinction</a:t>
            </a:r>
          </a:p>
          <a:p>
            <a:r>
              <a:rPr lang="en-US" dirty="0"/>
              <a:t>Coeff. RMSE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E4182F-FCC4-C8A2-9FDA-20D53DEC4441}"/>
              </a:ext>
            </a:extLst>
          </p:cNvPr>
          <p:cNvSpPr txBox="1"/>
          <p:nvPr/>
        </p:nvSpPr>
        <p:spPr>
          <a:xfrm>
            <a:off x="10649202" y="4722035"/>
            <a:ext cx="1186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Lidar Ratio</a:t>
            </a:r>
          </a:p>
          <a:p>
            <a:r>
              <a:rPr lang="en-US" dirty="0"/>
              <a:t>RMSE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36E9B9-39FB-FEA0-7893-EAE76A350231}"/>
              </a:ext>
            </a:extLst>
          </p:cNvPr>
          <p:cNvSpPr txBox="1"/>
          <p:nvPr/>
        </p:nvSpPr>
        <p:spPr>
          <a:xfrm>
            <a:off x="232249" y="4773625"/>
            <a:ext cx="2126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cs typeface="Times" panose="02020603050405020304" pitchFamily="18" charset="0"/>
              </a:rPr>
              <a:t>14 collocated </a:t>
            </a:r>
            <a:r>
              <a:rPr lang="en-US" sz="1800" dirty="0">
                <a:cs typeface="Arial" panose="020B0604020202020204" pitchFamily="34" charset="0"/>
              </a:rPr>
              <a:t>cases </a:t>
            </a:r>
            <a:endParaRPr lang="en-US" dirty="0"/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77108ECA-F457-95AC-4A96-04242E178F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00" y="697730"/>
            <a:ext cx="660968" cy="6647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F375B6F-7597-5F5C-CD48-959DACD77741}"/>
              </a:ext>
            </a:extLst>
          </p:cNvPr>
          <p:cNvSpPr txBox="1"/>
          <p:nvPr/>
        </p:nvSpPr>
        <p:spPr>
          <a:xfrm rot="16200000">
            <a:off x="1743895" y="3835501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70C0"/>
                </a:solidFill>
                <a:latin typeface="Verdana" pitchFamily="34" charset="0"/>
              </a:rPr>
              <a:t>~2.5 km</a:t>
            </a:r>
            <a:endParaRPr lang="el-GR" sz="1200" dirty="0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605CD3-EFDA-A325-76A8-916877FCE40A}"/>
              </a:ext>
            </a:extLst>
          </p:cNvPr>
          <p:cNvSpPr txBox="1"/>
          <p:nvPr/>
        </p:nvSpPr>
        <p:spPr>
          <a:xfrm rot="16200000">
            <a:off x="5361346" y="5891755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70C0"/>
                </a:solidFill>
                <a:latin typeface="Verdana" pitchFamily="34" charset="0"/>
              </a:rPr>
              <a:t>~2.5 km</a:t>
            </a:r>
            <a:endParaRPr lang="el-GR" sz="1200" dirty="0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C2AAD7-ADEC-4CF5-5EE3-9953F331ECED}"/>
              </a:ext>
            </a:extLst>
          </p:cNvPr>
          <p:cNvSpPr txBox="1"/>
          <p:nvPr/>
        </p:nvSpPr>
        <p:spPr>
          <a:xfrm rot="16200000">
            <a:off x="9632598" y="5927915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70C0"/>
                </a:solidFill>
                <a:latin typeface="Verdana" pitchFamily="34" charset="0"/>
              </a:rPr>
              <a:t>~2.5 km</a:t>
            </a:r>
            <a:endParaRPr lang="el-GR" sz="1200" dirty="0">
              <a:solidFill>
                <a:srgbClr val="0070C0"/>
              </a:solidFill>
              <a:latin typeface="Verdana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C7D38E-BC99-8F16-9FEE-D0486E93DE44}"/>
              </a:ext>
            </a:extLst>
          </p:cNvPr>
          <p:cNvCxnSpPr>
            <a:cxnSpLocks/>
          </p:cNvCxnSpPr>
          <p:nvPr/>
        </p:nvCxnSpPr>
        <p:spPr>
          <a:xfrm flipH="1">
            <a:off x="2014481" y="3590539"/>
            <a:ext cx="243463" cy="0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85AD3F6-D16E-A56F-00F3-17D95DE63C38}"/>
              </a:ext>
            </a:extLst>
          </p:cNvPr>
          <p:cNvCxnSpPr>
            <a:cxnSpLocks/>
          </p:cNvCxnSpPr>
          <p:nvPr/>
        </p:nvCxnSpPr>
        <p:spPr>
          <a:xfrm flipH="1">
            <a:off x="5651810" y="5601290"/>
            <a:ext cx="243463" cy="0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8C905C8-2829-6815-F3F6-31698A6A3395}"/>
              </a:ext>
            </a:extLst>
          </p:cNvPr>
          <p:cNvCxnSpPr>
            <a:cxnSpLocks/>
          </p:cNvCxnSpPr>
          <p:nvPr/>
        </p:nvCxnSpPr>
        <p:spPr>
          <a:xfrm flipH="1">
            <a:off x="9923062" y="5663155"/>
            <a:ext cx="243463" cy="0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5E5AD47-8602-2A2B-DD79-6D87F0AF2AAD}"/>
              </a:ext>
            </a:extLst>
          </p:cNvPr>
          <p:cNvSpPr txBox="1"/>
          <p:nvPr/>
        </p:nvSpPr>
        <p:spPr>
          <a:xfrm>
            <a:off x="2563351" y="2469896"/>
            <a:ext cx="10887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BAB18"/>
                </a:solidFill>
                <a:latin typeface="Verdana" pitchFamily="34" charset="0"/>
              </a:rPr>
              <a:t>MB &lt; 0.9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EC1A2F"/>
                </a:solidFill>
                <a:latin typeface="Verdana" pitchFamily="34" charset="0"/>
              </a:rPr>
              <a:t>MB &lt; 0.7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B050"/>
                </a:solidFill>
                <a:latin typeface="Verdana" pitchFamily="34" charset="0"/>
              </a:rPr>
              <a:t>MB &lt; 0.5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8E4B3E"/>
                </a:solidFill>
                <a:latin typeface="Verdana" pitchFamily="34" charset="0"/>
              </a:rPr>
              <a:t>MB &lt; 0.5</a:t>
            </a:r>
            <a:endParaRPr lang="el-GR" sz="1400" b="1" dirty="0">
              <a:solidFill>
                <a:srgbClr val="8E4B3E"/>
              </a:solidFill>
              <a:latin typeface="Verdana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10421B-C886-A76F-C8FC-DE82E772FC48}"/>
              </a:ext>
            </a:extLst>
          </p:cNvPr>
          <p:cNvSpPr txBox="1"/>
          <p:nvPr/>
        </p:nvSpPr>
        <p:spPr>
          <a:xfrm>
            <a:off x="6452298" y="4515844"/>
            <a:ext cx="10246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BAB18"/>
                </a:solidFill>
                <a:latin typeface="Verdana" pitchFamily="34" charset="0"/>
              </a:rPr>
              <a:t>MB &lt; 54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EC1A2F"/>
                </a:solidFill>
                <a:latin typeface="Verdana" pitchFamily="34" charset="0"/>
              </a:rPr>
              <a:t>MB &lt; 32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B050"/>
                </a:solidFill>
                <a:latin typeface="Verdana" pitchFamily="34" charset="0"/>
              </a:rPr>
              <a:t>MB &lt; 36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8E4B3E"/>
                </a:solidFill>
                <a:latin typeface="Verdana" pitchFamily="34" charset="0"/>
              </a:rPr>
              <a:t>MB &lt; 17</a:t>
            </a:r>
            <a:endParaRPr lang="el-GR" sz="1400" b="1" dirty="0">
              <a:solidFill>
                <a:srgbClr val="8E4B3E"/>
              </a:solidFill>
              <a:latin typeface="Verdana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1ABD8B-C13C-DF52-0196-BA25410BE9F9}"/>
              </a:ext>
            </a:extLst>
          </p:cNvPr>
          <p:cNvSpPr txBox="1"/>
          <p:nvPr/>
        </p:nvSpPr>
        <p:spPr>
          <a:xfrm>
            <a:off x="11013411" y="5598950"/>
            <a:ext cx="10134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BAB18"/>
                </a:solidFill>
                <a:latin typeface="Verdana" pitchFamily="34" charset="0"/>
              </a:rPr>
              <a:t>MB &lt; 50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EC1A2F"/>
                </a:solidFill>
                <a:latin typeface="Verdana" pitchFamily="34" charset="0"/>
              </a:rPr>
              <a:t>MB &lt; 177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B050"/>
                </a:solidFill>
                <a:latin typeface="Verdana" pitchFamily="34" charset="0"/>
              </a:rPr>
              <a:t>MB &lt; 22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8E4B3E"/>
                </a:solidFill>
                <a:latin typeface="Verdana" pitchFamily="34" charset="0"/>
              </a:rPr>
              <a:t>MB &lt; 40</a:t>
            </a:r>
            <a:endParaRPr lang="el-GR" sz="1200" b="1" dirty="0">
              <a:solidFill>
                <a:srgbClr val="8E4B3E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94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0" name="TextBox 89"/>
          <p:cNvSpPr txBox="1"/>
          <p:nvPr/>
        </p:nvSpPr>
        <p:spPr>
          <a:xfrm>
            <a:off x="1087226" y="341111"/>
            <a:ext cx="6953838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Validation and enhancement of deposition product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Εικόνα 7">
            <a:extLst>
              <a:ext uri="{FF2B5EF4-FFF2-40B4-BE49-F238E27FC236}">
                <a16:creationId xmlns:a16="http://schemas.microsoft.com/office/drawing/2014/main" id="{DA5BDF2A-4855-C711-7EB1-CDF5798424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4556" y="1620317"/>
            <a:ext cx="6288481" cy="43771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9FBDEA-8A8B-AB1E-5269-4B580FB6E1CF}"/>
              </a:ext>
            </a:extLst>
          </p:cNvPr>
          <p:cNvSpPr txBox="1"/>
          <p:nvPr/>
        </p:nvSpPr>
        <p:spPr>
          <a:xfrm>
            <a:off x="5223754" y="1173860"/>
            <a:ext cx="609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DOMOS LIVAS-based Dust Deposition Rate evaluation</a:t>
            </a:r>
          </a:p>
        </p:txBody>
      </p:sp>
      <p:sp>
        <p:nvSpPr>
          <p:cNvPr id="3" name="Rectangle 43">
            <a:extLst>
              <a:ext uri="{FF2B5EF4-FFF2-40B4-BE49-F238E27FC236}">
                <a16:creationId xmlns:a16="http://schemas.microsoft.com/office/drawing/2014/main" id="{AD437E9B-2F6B-3090-EDDD-92178D1E9DCA}"/>
              </a:ext>
            </a:extLst>
          </p:cNvPr>
          <p:cNvSpPr/>
          <p:nvPr/>
        </p:nvSpPr>
        <p:spPr>
          <a:xfrm>
            <a:off x="9240012" y="6074624"/>
            <a:ext cx="2185080" cy="58477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Fiedler et al., EGU, 2023 </a:t>
            </a:r>
          </a:p>
          <a:p>
            <a:pPr algn="ctr"/>
            <a:r>
              <a:rPr lang="en-US" sz="1600" dirty="0"/>
              <a:t>AS1.37 Tuesday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6A44C7-4314-99CF-41C2-BF702C2600B1}"/>
              </a:ext>
            </a:extLst>
          </p:cNvPr>
          <p:cNvSpPr txBox="1"/>
          <p:nvPr/>
        </p:nvSpPr>
        <p:spPr>
          <a:xfrm>
            <a:off x="8428980" y="3321652"/>
            <a:ext cx="2891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highlight>
                  <a:srgbClr val="FF9900"/>
                </a:highlight>
              </a:rPr>
              <a:t>LIVAS-based dust deposition</a:t>
            </a:r>
          </a:p>
          <a:p>
            <a:pPr algn="ctr"/>
            <a:r>
              <a:rPr lang="en-US" b="1" i="0" dirty="0">
                <a:effectLst/>
                <a:highlight>
                  <a:srgbClr val="FFFF00"/>
                </a:highlight>
              </a:rPr>
              <a:t>Dust sediments traps</a:t>
            </a:r>
          </a:p>
        </p:txBody>
      </p:sp>
      <p:pic>
        <p:nvPicPr>
          <p:cNvPr id="29" name="Picture 28" descr="A picture containing table&#10;&#10;Description automatically generated">
            <a:extLst>
              <a:ext uri="{FF2B5EF4-FFF2-40B4-BE49-F238E27FC236}">
                <a16:creationId xmlns:a16="http://schemas.microsoft.com/office/drawing/2014/main" id="{E0599B14-417C-AEBA-F301-EAD90C336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43" y="138429"/>
            <a:ext cx="3508880" cy="832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EE21C2-7DC5-F9E0-1666-5F58530E8F7C}"/>
              </a:ext>
            </a:extLst>
          </p:cNvPr>
          <p:cNvSpPr txBox="1"/>
          <p:nvPr/>
        </p:nvSpPr>
        <p:spPr>
          <a:xfrm>
            <a:off x="3448522" y="5933247"/>
            <a:ext cx="1977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Preliminary results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728C7C-060F-C7AE-E21D-BD753DF83F90}"/>
              </a:ext>
            </a:extLst>
          </p:cNvPr>
          <p:cNvSpPr txBox="1"/>
          <p:nvPr/>
        </p:nvSpPr>
        <p:spPr>
          <a:xfrm>
            <a:off x="175799" y="1179899"/>
            <a:ext cx="3547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LIVAS dust deposition retrievals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42FACA-4B7E-899F-F8FF-97EBC4105AF2}"/>
              </a:ext>
            </a:extLst>
          </p:cNvPr>
          <p:cNvSpPr txBox="1"/>
          <p:nvPr/>
        </p:nvSpPr>
        <p:spPr>
          <a:xfrm>
            <a:off x="85242" y="1579182"/>
            <a:ext cx="3959346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i="0" u="none" strike="noStrike" dirty="0">
                <a:solidFill>
                  <a:srgbClr val="000000"/>
                </a:solidFill>
                <a:effectLst/>
              </a:rPr>
              <a:t>Inputs:</a:t>
            </a:r>
          </a:p>
          <a:p>
            <a:r>
              <a:rPr lang="en-US" sz="1600" i="0" u="none" strike="noStrike" dirty="0">
                <a:solidFill>
                  <a:srgbClr val="000000"/>
                </a:solidFill>
                <a:effectLst/>
              </a:rPr>
              <a:t>LIVAS </a:t>
            </a:r>
            <a:r>
              <a:rPr lang="en-US" sz="1600" dirty="0">
                <a:solidFill>
                  <a:srgbClr val="000000"/>
                </a:solidFill>
              </a:rPr>
              <a:t>Pure-Dust Mass Concentration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+ ERA5 meteorological fields (u, v, w)</a:t>
            </a:r>
          </a:p>
          <a:p>
            <a:r>
              <a:rPr lang="en-US" sz="1600" dirty="0">
                <a:solidFill>
                  <a:srgbClr val="000000"/>
                </a:solidFill>
              </a:rPr>
              <a:t>Outputs: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LIVAS Total Dust Deposition Rate (2007-2020)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FB2C40-6A5A-BEC8-C9F6-C0B73BE09719}"/>
              </a:ext>
            </a:extLst>
          </p:cNvPr>
          <p:cNvSpPr txBox="1"/>
          <p:nvPr/>
        </p:nvSpPr>
        <p:spPr>
          <a:xfrm>
            <a:off x="73346" y="5608771"/>
            <a:ext cx="2844952" cy="1077218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l-GR"/>
            </a:defPPr>
            <a:lvl1pPr>
              <a:defRPr sz="16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1" dirty="0"/>
              <a:t>DOMOS ESA Study</a:t>
            </a:r>
          </a:p>
          <a:p>
            <a:r>
              <a:rPr lang="en-US" b="1" dirty="0"/>
              <a:t>PI:</a:t>
            </a:r>
            <a:r>
              <a:rPr lang="en-US" dirty="0"/>
              <a:t> A. Benedetti</a:t>
            </a:r>
          </a:p>
          <a:p>
            <a:r>
              <a:rPr lang="en-US" b="1" dirty="0"/>
              <a:t>NOA product developer</a:t>
            </a:r>
            <a:r>
              <a:rPr lang="en-US" dirty="0"/>
              <a:t>: </a:t>
            </a:r>
          </a:p>
          <a:p>
            <a:r>
              <a:rPr lang="en-US" sz="1600" dirty="0"/>
              <a:t>E. </a:t>
            </a:r>
            <a:r>
              <a:rPr lang="en-US" sz="1600" dirty="0" err="1"/>
              <a:t>Proestakis</a:t>
            </a:r>
            <a:r>
              <a:rPr lang="en-US" sz="1600" dirty="0"/>
              <a:t> proestakis@noa.gr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C7E9E1-FD19-F13D-1688-8F06405FC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25" y="2824502"/>
            <a:ext cx="3548180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78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F3BFB4-C18D-AD2C-FA76-5182B519E085}"/>
              </a:ext>
            </a:extLst>
          </p:cNvPr>
          <p:cNvSpPr txBox="1"/>
          <p:nvPr/>
        </p:nvSpPr>
        <p:spPr>
          <a:xfrm>
            <a:off x="1218192" y="2265723"/>
            <a:ext cx="6780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of ASKOS measurements for: </a:t>
            </a:r>
          </a:p>
          <a:p>
            <a:endParaRPr lang="en-US" sz="3000" b="1" dirty="0"/>
          </a:p>
          <a:p>
            <a:r>
              <a:rPr lang="en-US" sz="3000" b="1" dirty="0"/>
              <a:t>Data Assimilation and impact assessment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777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DF89112-A84C-EB37-EDF7-A865CC454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52" y="1673129"/>
            <a:ext cx="5161246" cy="36819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63ACA3-006A-A904-B731-12ACE0EF7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87" y="1674219"/>
            <a:ext cx="5302372" cy="3672421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456AC0-2FBC-6505-E5FB-0D00AED8B400}"/>
              </a:ext>
            </a:extLst>
          </p:cNvPr>
          <p:cNvSpPr txBox="1"/>
          <p:nvPr/>
        </p:nvSpPr>
        <p:spPr>
          <a:xfrm>
            <a:off x="568696" y="1185556"/>
            <a:ext cx="6412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Aeolus winds assimilation impact on dust transport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8A5C9-4AA3-7B0D-A6B5-82C6010A9BC9}"/>
              </a:ext>
            </a:extLst>
          </p:cNvPr>
          <p:cNvSpPr txBox="1"/>
          <p:nvPr/>
        </p:nvSpPr>
        <p:spPr>
          <a:xfrm>
            <a:off x="1719146" y="369247"/>
            <a:ext cx="625735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Assimilation – Newton study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1FA6B8-0FF7-3BE8-BB67-649A9F87E4E8}"/>
              </a:ext>
            </a:extLst>
          </p:cNvPr>
          <p:cNvSpPr txBox="1"/>
          <p:nvPr/>
        </p:nvSpPr>
        <p:spPr>
          <a:xfrm>
            <a:off x="796752" y="5346640"/>
            <a:ext cx="4933190" cy="13234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Large deviations of the dust emission rates in the main Saharan dust sources</a:t>
            </a:r>
          </a:p>
          <a:p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99"/>
                </a:highlight>
                <a:ea typeface="Verdana" panose="020B0604030504040204" pitchFamily="34" charset="0"/>
                <a:cs typeface="Verdana" panose="020B0604030504040204" pitchFamily="34" charset="0"/>
              </a:rPr>
              <a:t>Deviations on dust emission rates become more evident at lead times close to Aeolus overpass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E0E097-7746-E0A9-85D1-E3ABBA556F32}"/>
              </a:ext>
            </a:extLst>
          </p:cNvPr>
          <p:cNvSpPr txBox="1"/>
          <p:nvPr/>
        </p:nvSpPr>
        <p:spPr>
          <a:xfrm>
            <a:off x="10157380" y="1239186"/>
            <a:ext cx="1890204" cy="33855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l-GR"/>
            </a:defPPr>
            <a:lvl1pPr>
              <a:defRPr sz="16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1" dirty="0"/>
              <a:t>NEWTON ESA Study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DF1521-FEB5-9624-64D8-342A9C52752A}"/>
              </a:ext>
            </a:extLst>
          </p:cNvPr>
          <p:cNvSpPr txBox="1"/>
          <p:nvPr/>
        </p:nvSpPr>
        <p:spPr>
          <a:xfrm>
            <a:off x="6487409" y="5346640"/>
            <a:ext cx="5419246" cy="1077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l-GR"/>
            </a:defPPr>
            <a:lvl1pPr marL="342900" indent="-342900" algn="just">
              <a:buFont typeface="Wingdings" panose="05000000000000000000" pitchFamily="2" charset="2"/>
              <a:buChar char="q"/>
              <a:defRPr b="1">
                <a:solidFill>
                  <a:schemeClr val="dk1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n-US" sz="1600" b="0" dirty="0"/>
              <a:t>Variations on wind speed and direction drive the Saharan outflows patterns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dirty="0">
                <a:highlight>
                  <a:srgbClr val="FFFF99"/>
                </a:highlight>
              </a:rPr>
              <a:t>DOD differences up to 0.4 are evident in downwind areas   </a:t>
            </a:r>
            <a:endParaRPr lang="el-GR" sz="1600" b="0" dirty="0">
              <a:highlight>
                <a:srgbClr val="FFFF99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FBA008-7653-72B3-4BFC-F77846920CAE}"/>
              </a:ext>
            </a:extLst>
          </p:cNvPr>
          <p:cNvSpPr txBox="1"/>
          <p:nvPr/>
        </p:nvSpPr>
        <p:spPr>
          <a:xfrm>
            <a:off x="1311965" y="2236454"/>
            <a:ext cx="1867178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Emission rates dif.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E5E711-03E1-08EF-F552-91C97696F821}"/>
              </a:ext>
            </a:extLst>
          </p:cNvPr>
          <p:cNvSpPr txBox="1"/>
          <p:nvPr/>
        </p:nvSpPr>
        <p:spPr>
          <a:xfrm>
            <a:off x="6981349" y="2199346"/>
            <a:ext cx="962828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DOD dif.</a:t>
            </a:r>
          </a:p>
        </p:txBody>
      </p:sp>
    </p:spTree>
    <p:extLst>
      <p:ext uri="{BB962C8B-B14F-4D97-AF65-F5344CB8AC3E}">
        <p14:creationId xmlns:p14="http://schemas.microsoft.com/office/powerpoint/2010/main" val="3401764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A7520F-6930-5C85-D81E-D28E9CA41372}"/>
              </a:ext>
            </a:extLst>
          </p:cNvPr>
          <p:cNvGrpSpPr/>
          <p:nvPr/>
        </p:nvGrpSpPr>
        <p:grpSpPr>
          <a:xfrm>
            <a:off x="311289" y="1626792"/>
            <a:ext cx="3657600" cy="2194560"/>
            <a:chOff x="7197617" y="2521832"/>
            <a:chExt cx="4008398" cy="2167128"/>
          </a:xfrm>
        </p:grpSpPr>
        <p:pic>
          <p:nvPicPr>
            <p:cNvPr id="3" name="Εικόνα 8">
              <a:extLst>
                <a:ext uri="{FF2B5EF4-FFF2-40B4-BE49-F238E27FC236}">
                  <a16:creationId xmlns:a16="http://schemas.microsoft.com/office/drawing/2014/main" id="{6A506A29-4A10-1665-0A00-12252857E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7617" y="2521832"/>
              <a:ext cx="4008398" cy="21671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64A2FF8-0D4C-7DF1-4FA9-9CCE258C6EB2}"/>
                </a:ext>
              </a:extLst>
            </p:cNvPr>
            <p:cNvSpPr txBox="1"/>
            <p:nvPr/>
          </p:nvSpPr>
          <p:spPr>
            <a:xfrm>
              <a:off x="8910890" y="2521832"/>
              <a:ext cx="2054337" cy="912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Georgia" panose="02040502050405020303" pitchFamily="18" charset="0"/>
                </a:rPr>
                <a:t>Aeolus-like co-polar Backscatter </a:t>
              </a:r>
            </a:p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Georgia" panose="02040502050405020303" pitchFamily="18" charset="0"/>
                </a:rPr>
                <a:t>Coefficient </a:t>
              </a:r>
            </a:p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Georgia" panose="02040502050405020303" pitchFamily="18" charset="0"/>
                </a:rPr>
                <a:t>(355 nm circular)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3E92FA-CDEB-5079-DA4E-0C30399B601D}"/>
              </a:ext>
            </a:extLst>
          </p:cNvPr>
          <p:cNvGrpSpPr/>
          <p:nvPr/>
        </p:nvGrpSpPr>
        <p:grpSpPr>
          <a:xfrm>
            <a:off x="311289" y="4040182"/>
            <a:ext cx="3657600" cy="2186818"/>
            <a:chOff x="7403285" y="4128620"/>
            <a:chExt cx="4070031" cy="2200451"/>
          </a:xfrm>
        </p:grpSpPr>
        <p:pic>
          <p:nvPicPr>
            <p:cNvPr id="6" name="Εικόνα 8">
              <a:extLst>
                <a:ext uri="{FF2B5EF4-FFF2-40B4-BE49-F238E27FC236}">
                  <a16:creationId xmlns:a16="http://schemas.microsoft.com/office/drawing/2014/main" id="{E5D457F8-870F-6955-1A42-67E5AC46D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3285" y="4128621"/>
              <a:ext cx="4070031" cy="220045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DA2C91-2756-E2DF-2668-D5B4BE4DEA6C}"/>
                </a:ext>
              </a:extLst>
            </p:cNvPr>
            <p:cNvSpPr txBox="1"/>
            <p:nvPr/>
          </p:nvSpPr>
          <p:spPr>
            <a:xfrm>
              <a:off x="9183344" y="4128620"/>
              <a:ext cx="20543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Georgia" panose="02040502050405020303" pitchFamily="18" charset="0"/>
                </a:rPr>
                <a:t>Aeolus-like cross-polar Backscatter </a:t>
              </a:r>
            </a:p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Georgia" panose="02040502050405020303" pitchFamily="18" charset="0"/>
                </a:rPr>
                <a:t>Coefficient </a:t>
              </a:r>
            </a:p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Georgia" panose="02040502050405020303" pitchFamily="18" charset="0"/>
                </a:rPr>
                <a:t>(355 nm circular)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8A247E9-46D1-ED28-A2C1-2C3BE1E3E453}"/>
              </a:ext>
            </a:extLst>
          </p:cNvPr>
          <p:cNvSpPr txBox="1"/>
          <p:nvPr/>
        </p:nvSpPr>
        <p:spPr>
          <a:xfrm rot="16200000">
            <a:off x="-884124" y="3475528"/>
            <a:ext cx="20543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Georgia" panose="02040502050405020303" pitchFamily="18" charset="0"/>
              </a:rPr>
              <a:t>CALIPSO profiles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B80A3-A14E-0608-1603-7FC7363A9F14}"/>
              </a:ext>
            </a:extLst>
          </p:cNvPr>
          <p:cNvSpPr txBox="1"/>
          <p:nvPr/>
        </p:nvSpPr>
        <p:spPr>
          <a:xfrm>
            <a:off x="3862227" y="1608598"/>
            <a:ext cx="2781758" cy="19979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/>
              <a:t>CALIPSO aerosol products -&gt; Spectral conversion -&gt; Conversion from linear to circular -&gt; Derivation of Aeolus-like (circular) co-polar backscatter and of Aeolus-like (theoretical) cross-polar backscatter </a:t>
            </a:r>
            <a:endParaRPr lang="el-GR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2CA3B1-0544-DE6D-EDF9-D80769088F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82ADC40-F061-6C16-4937-00D7547D559E}"/>
              </a:ext>
            </a:extLst>
          </p:cNvPr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A2A04B-6E85-AA93-1F77-0BBDD73AB857}"/>
              </a:ext>
            </a:extLst>
          </p:cNvPr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763E5-80FB-9170-0446-D81134EBE23E}"/>
              </a:ext>
            </a:extLst>
          </p:cNvPr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A0FD45-CF02-B821-5587-17D20F1BE5C8}"/>
              </a:ext>
            </a:extLst>
          </p:cNvPr>
          <p:cNvSpPr txBox="1"/>
          <p:nvPr/>
        </p:nvSpPr>
        <p:spPr>
          <a:xfrm>
            <a:off x="1562731" y="341111"/>
            <a:ext cx="625735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assimilation - ADD-CROSS study</a:t>
            </a:r>
            <a:endParaRPr lang="en-US" sz="3200" dirty="0"/>
          </a:p>
        </p:txBody>
      </p:sp>
      <p:pic>
        <p:nvPicPr>
          <p:cNvPr id="28" name="Picture 4" descr="Branding guidelines | Copernicus">
            <a:extLst>
              <a:ext uri="{FF2B5EF4-FFF2-40B4-BE49-F238E27FC236}">
                <a16:creationId xmlns:a16="http://schemas.microsoft.com/office/drawing/2014/main" id="{593046EB-5E02-89D0-2B7D-863C1A7EC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0299" y="133346"/>
            <a:ext cx="1678060" cy="34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99B7DC6-1C3C-A407-A153-F7F69D4882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2299" y="515826"/>
            <a:ext cx="1616060" cy="54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3A8F056-19D1-7DA3-5DAA-9A02D0A46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547" y="242142"/>
            <a:ext cx="790111" cy="785221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1A9CCF4-DE48-CC8F-3D35-BD9384685210}"/>
              </a:ext>
            </a:extLst>
          </p:cNvPr>
          <p:cNvGrpSpPr/>
          <p:nvPr/>
        </p:nvGrpSpPr>
        <p:grpSpPr>
          <a:xfrm>
            <a:off x="6552694" y="2167411"/>
            <a:ext cx="5597681" cy="3424204"/>
            <a:chOff x="6231837" y="2254681"/>
            <a:chExt cx="5597681" cy="342420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5FF2271-7B1A-03BC-FD53-6987B02FE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944" r="15390" b="12219"/>
            <a:stretch/>
          </p:blipFill>
          <p:spPr>
            <a:xfrm>
              <a:off x="6231837" y="2254681"/>
              <a:ext cx="4994343" cy="342420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F0CCFBA-FBE9-20A0-F6AC-E8100077C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698"/>
            <a:stretch/>
          </p:blipFill>
          <p:spPr>
            <a:xfrm>
              <a:off x="11197092" y="2608714"/>
              <a:ext cx="632426" cy="2854566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41DAC74-ECD7-3DD0-24A6-3BF0E5A167D5}"/>
              </a:ext>
            </a:extLst>
          </p:cNvPr>
          <p:cNvSpPr txBox="1"/>
          <p:nvPr/>
        </p:nvSpPr>
        <p:spPr>
          <a:xfrm>
            <a:off x="173641" y="1134560"/>
            <a:ext cx="1031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Aeolus-like Total vs Parallel aerosol assimilation: impact on dust transport models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F72D17-AEB0-7450-10D2-05C82993ADDD}"/>
              </a:ext>
            </a:extLst>
          </p:cNvPr>
          <p:cNvSpPr txBox="1"/>
          <p:nvPr/>
        </p:nvSpPr>
        <p:spPr>
          <a:xfrm>
            <a:off x="7187792" y="1568837"/>
            <a:ext cx="4079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Wind Speed Differences</a:t>
            </a:r>
            <a:r>
              <a:rPr lang="en-US" b="1" dirty="0"/>
              <a:t> </a:t>
            </a:r>
            <a:r>
              <a:rPr lang="en-US" sz="1800" dirty="0"/>
              <a:t>during the 2</a:t>
            </a:r>
            <a:r>
              <a:rPr lang="en-US" sz="1800" baseline="30000" dirty="0"/>
              <a:t>nd</a:t>
            </a:r>
            <a:r>
              <a:rPr lang="en-US" sz="1800" dirty="0"/>
              <a:t> dust event of ASKOS/JATAC (Sept. 2021)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2FDDCF-AFEB-7E30-2284-7DDC03E47064}"/>
              </a:ext>
            </a:extLst>
          </p:cNvPr>
          <p:cNvSpPr txBox="1"/>
          <p:nvPr/>
        </p:nvSpPr>
        <p:spPr>
          <a:xfrm>
            <a:off x="6914895" y="5578025"/>
            <a:ext cx="4873278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&gt; 2 m/s difference in wind speed assimilation due to the missing aerosol </a:t>
            </a:r>
            <a:r>
              <a:rPr lang="en-US" dirty="0" smtClean="0"/>
              <a:t>cross-polar </a:t>
            </a:r>
            <a:r>
              <a:rPr lang="en-US" dirty="0"/>
              <a:t>component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4349EF-477A-17B0-65A2-41E0D1F9148F}"/>
              </a:ext>
            </a:extLst>
          </p:cNvPr>
          <p:cNvSpPr txBox="1"/>
          <p:nvPr/>
        </p:nvSpPr>
        <p:spPr>
          <a:xfrm>
            <a:off x="4160605" y="6282795"/>
            <a:ext cx="6054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ASKOS measurements will evaluate the assimilations </a:t>
            </a:r>
          </a:p>
        </p:txBody>
      </p:sp>
    </p:spTree>
    <p:extLst>
      <p:ext uri="{BB962C8B-B14F-4D97-AF65-F5344CB8AC3E}">
        <p14:creationId xmlns:p14="http://schemas.microsoft.com/office/powerpoint/2010/main" val="2535053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F3BFB4-C18D-AD2C-FA76-5182B519E085}"/>
              </a:ext>
            </a:extLst>
          </p:cNvPr>
          <p:cNvSpPr txBox="1"/>
          <p:nvPr/>
        </p:nvSpPr>
        <p:spPr>
          <a:xfrm>
            <a:off x="1218192" y="2265723"/>
            <a:ext cx="46346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of ASKOS measurements for: </a:t>
            </a:r>
          </a:p>
          <a:p>
            <a:endParaRPr lang="en-US" sz="3000" b="1" dirty="0"/>
          </a:p>
          <a:p>
            <a:r>
              <a:rPr lang="en-US" sz="3000" b="1" dirty="0"/>
              <a:t>Atmospheric dust processes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14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0" name="TextBox 89"/>
          <p:cNvSpPr txBox="1"/>
          <p:nvPr/>
        </p:nvSpPr>
        <p:spPr>
          <a:xfrm>
            <a:off x="1474048" y="341111"/>
            <a:ext cx="656701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Physical Processes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F35F84-24AF-7F2A-EA08-455B41C47260}"/>
              </a:ext>
            </a:extLst>
          </p:cNvPr>
          <p:cNvSpPr txBox="1"/>
          <p:nvPr/>
        </p:nvSpPr>
        <p:spPr>
          <a:xfrm>
            <a:off x="158635" y="1143818"/>
            <a:ext cx="3726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Super-coarse mode and radiation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156367-635D-75AD-BEA7-A73BD788BA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032" t="58168" r="26601" b="9294"/>
          <a:stretch/>
        </p:blipFill>
        <p:spPr>
          <a:xfrm>
            <a:off x="81386" y="2962661"/>
            <a:ext cx="3217148" cy="24813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A9BCB8-31D3-250B-1FA6-DE096E175392}"/>
              </a:ext>
            </a:extLst>
          </p:cNvPr>
          <p:cNvSpPr txBox="1"/>
          <p:nvPr/>
        </p:nvSpPr>
        <p:spPr>
          <a:xfrm>
            <a:off x="158635" y="1570232"/>
            <a:ext cx="58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Super-coarse dust particles are found at greater distances than anticipated</a:t>
            </a:r>
            <a:r>
              <a:rPr lang="en-US" dirty="0"/>
              <a:t> from model simulations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73AC79-9954-0DFD-62FD-D5EED2AB25AA}"/>
              </a:ext>
            </a:extLst>
          </p:cNvPr>
          <p:cNvSpPr txBox="1"/>
          <p:nvPr/>
        </p:nvSpPr>
        <p:spPr>
          <a:xfrm>
            <a:off x="158635" y="2433312"/>
            <a:ext cx="3124893" cy="33855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l-GR"/>
            </a:defPPr>
            <a:lvl1pPr>
              <a:defRPr sz="1600"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Weinzierl, 2017; Ryder et al., 2018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F33F7D-A640-DE82-E362-72E5A207715E}"/>
              </a:ext>
            </a:extLst>
          </p:cNvPr>
          <p:cNvSpPr txBox="1"/>
          <p:nvPr/>
        </p:nvSpPr>
        <p:spPr>
          <a:xfrm>
            <a:off x="568696" y="5614052"/>
            <a:ext cx="1707956" cy="33855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l-GR"/>
            </a:defPPr>
            <a:lvl1pPr>
              <a:defRPr sz="1600"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Ryder et al.,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8B489-21CF-43B5-2FBC-40E4DB2DF4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06" y="2330352"/>
            <a:ext cx="4014533" cy="4416665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BCD40CCD-43C8-8F27-13E6-89CB635C0B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r="6788"/>
          <a:stretch/>
        </p:blipFill>
        <p:spPr>
          <a:xfrm>
            <a:off x="7767136" y="3687406"/>
            <a:ext cx="4343478" cy="2343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4C55D7-0F87-704D-17CB-750305F41E19}"/>
              </a:ext>
            </a:extLst>
          </p:cNvPr>
          <p:cNvSpPr txBox="1"/>
          <p:nvPr/>
        </p:nvSpPr>
        <p:spPr>
          <a:xfrm>
            <a:off x="7573538" y="6225383"/>
            <a:ext cx="3075663" cy="33855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l-GR"/>
            </a:defPPr>
            <a:lvl1pPr>
              <a:defRPr sz="1600"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/>
              <a:t>Foudoulakis</a:t>
            </a:r>
            <a:r>
              <a:rPr lang="en-US" dirty="0"/>
              <a:t> et al., in preparation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B9239D-12C3-7EAC-B7DF-033D345062E8}"/>
              </a:ext>
            </a:extLst>
          </p:cNvPr>
          <p:cNvSpPr/>
          <p:nvPr/>
        </p:nvSpPr>
        <p:spPr>
          <a:xfrm>
            <a:off x="7812157" y="1167975"/>
            <a:ext cx="4172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u="sng" dirty="0">
                <a:ea typeface="Cambria" panose="02040503050406030204" pitchFamily="18" charset="0"/>
              </a:rPr>
              <a:t>Direct radiative effect at TOA: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7BC1FC-665A-04F0-6362-BBFBB22CA953}"/>
              </a:ext>
            </a:extLst>
          </p:cNvPr>
          <p:cNvSpPr txBox="1"/>
          <p:nvPr/>
        </p:nvSpPr>
        <p:spPr>
          <a:xfrm>
            <a:off x="7567014" y="1638697"/>
            <a:ext cx="459041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ea typeface="Cambria" panose="02040503050406030204" pitchFamily="18" charset="0"/>
              </a:rPr>
              <a:t>A warming effect above deserts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mbria" panose="02040503050406030204" pitchFamily="18" charset="0"/>
              </a:rPr>
              <a:t>The </a:t>
            </a:r>
            <a:r>
              <a:rPr lang="en-US" sz="1800" b="1" dirty="0">
                <a:ea typeface="Cambria" panose="02040503050406030204" pitchFamily="18" charset="0"/>
              </a:rPr>
              <a:t>impact is only minor during the transport above ocean</a:t>
            </a:r>
            <a:r>
              <a:rPr lang="en-US" sz="1800" dirty="0">
                <a:ea typeface="Cambria" panose="02040503050406030204" pitchFamily="18" charset="0"/>
              </a:rPr>
              <a:t>, due to the small number of super-coarse particles simulated.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mbria" panose="02040503050406030204" pitchFamily="18" charset="0"/>
              </a:rPr>
              <a:t>ASKOC data for closure studies</a:t>
            </a:r>
            <a:r>
              <a:rPr lang="en-US" sz="1800" dirty="0"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638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0" name="TextBox 89"/>
          <p:cNvSpPr txBox="1"/>
          <p:nvPr/>
        </p:nvSpPr>
        <p:spPr>
          <a:xfrm>
            <a:off x="1562731" y="341111"/>
            <a:ext cx="625735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ASKOS experiment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17684E-27BE-B9CD-9CD1-C55318AD9BC8}"/>
              </a:ext>
            </a:extLst>
          </p:cNvPr>
          <p:cNvSpPr txBox="1"/>
          <p:nvPr/>
        </p:nvSpPr>
        <p:spPr>
          <a:xfrm>
            <a:off x="173641" y="1452737"/>
            <a:ext cx="335333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b="1" dirty="0"/>
              <a:t>Outline: </a:t>
            </a:r>
          </a:p>
          <a:p>
            <a:pPr>
              <a:spcBef>
                <a:spcPts val="1200"/>
              </a:spcBef>
            </a:pPr>
            <a:endParaRPr lang="en-US" sz="1800" b="1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800" dirty="0"/>
              <a:t>Overview of ASKOS dataset </a:t>
            </a:r>
          </a:p>
          <a:p>
            <a:pPr>
              <a:spcBef>
                <a:spcPts val="1200"/>
              </a:spcBef>
            </a:pPr>
            <a:r>
              <a:rPr lang="en-US" dirty="0"/>
              <a:t>Some applications on:</a:t>
            </a:r>
            <a:endParaRPr lang="en-US" sz="1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800" dirty="0"/>
              <a:t>Validation and Enhancement of satellite products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800" dirty="0"/>
              <a:t>Data Assimilation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800" dirty="0"/>
              <a:t>Atmospheric dust processes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1B14C7-BEE7-D3DD-123B-87ACF1F508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39" t="26653" r="1"/>
          <a:stretch/>
        </p:blipFill>
        <p:spPr>
          <a:xfrm>
            <a:off x="3918858" y="1124649"/>
            <a:ext cx="8284866" cy="56407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0B1164-9A3F-E9C9-F630-DB22F2F272EB}"/>
              </a:ext>
            </a:extLst>
          </p:cNvPr>
          <p:cNvSpPr txBox="1"/>
          <p:nvPr/>
        </p:nvSpPr>
        <p:spPr>
          <a:xfrm>
            <a:off x="6279511" y="3184226"/>
            <a:ext cx="1405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66"/>
                </a:solidFill>
                <a:highlight>
                  <a:srgbClr val="808080"/>
                </a:highlight>
              </a:rPr>
              <a:t>Cabo Verde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70CF56-2A95-CC74-B377-62897CD334E8}"/>
              </a:ext>
            </a:extLst>
          </p:cNvPr>
          <p:cNvSpPr txBox="1"/>
          <p:nvPr/>
        </p:nvSpPr>
        <p:spPr>
          <a:xfrm>
            <a:off x="10903367" y="63805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23/09/2022</a:t>
            </a:r>
          </a:p>
        </p:txBody>
      </p:sp>
    </p:spTree>
    <p:extLst>
      <p:ext uri="{BB962C8B-B14F-4D97-AF65-F5344CB8AC3E}">
        <p14:creationId xmlns:p14="http://schemas.microsoft.com/office/powerpoint/2010/main" val="3452403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89D3AE-6BEB-2AE5-F7BD-49D25447B76D}"/>
              </a:ext>
            </a:extLst>
          </p:cNvPr>
          <p:cNvSpPr txBox="1"/>
          <p:nvPr/>
        </p:nvSpPr>
        <p:spPr>
          <a:xfrm>
            <a:off x="1474048" y="341111"/>
            <a:ext cx="656701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Physical Processes</a:t>
            </a:r>
            <a:endParaRPr lang="en-US" sz="3200" dirty="0"/>
          </a:p>
        </p:txBody>
      </p:sp>
      <p:pic>
        <p:nvPicPr>
          <p:cNvPr id="2" name="Εικόνα 13">
            <a:extLst>
              <a:ext uri="{FF2B5EF4-FFF2-40B4-BE49-F238E27FC236}">
                <a16:creationId xmlns:a16="http://schemas.microsoft.com/office/drawing/2014/main" id="{B5E725BA-1BA7-977A-F1E9-B468B8402A1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475" y="1227336"/>
            <a:ext cx="4599596" cy="35822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72A21CD-01DE-D386-0E93-D257B3852313}"/>
              </a:ext>
            </a:extLst>
          </p:cNvPr>
          <p:cNvGrpSpPr/>
          <p:nvPr/>
        </p:nvGrpSpPr>
        <p:grpSpPr>
          <a:xfrm>
            <a:off x="9710597" y="1643242"/>
            <a:ext cx="1977594" cy="2786287"/>
            <a:chOff x="7051350" y="4537860"/>
            <a:chExt cx="2513144" cy="48912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501645-DEF0-97E7-89C4-59408773B3D1}"/>
                </a:ext>
              </a:extLst>
            </p:cNvPr>
            <p:cNvSpPr/>
            <p:nvPr/>
          </p:nvSpPr>
          <p:spPr>
            <a:xfrm>
              <a:off x="7119965" y="4672834"/>
              <a:ext cx="638395" cy="31916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9CF627-88B3-134F-BBD8-3E75961315FF}"/>
                </a:ext>
              </a:extLst>
            </p:cNvPr>
            <p:cNvSpPr/>
            <p:nvPr/>
          </p:nvSpPr>
          <p:spPr>
            <a:xfrm>
              <a:off x="7076871" y="5597089"/>
              <a:ext cx="707010" cy="299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BEB70A-9F80-34DE-9B1D-9E15FFCCEC4A}"/>
                </a:ext>
              </a:extLst>
            </p:cNvPr>
            <p:cNvSpPr/>
            <p:nvPr/>
          </p:nvSpPr>
          <p:spPr>
            <a:xfrm>
              <a:off x="7051351" y="7181598"/>
              <a:ext cx="707009" cy="2999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A17DE29-5CD8-CC4F-E497-4E1339439829}"/>
                </a:ext>
              </a:extLst>
            </p:cNvPr>
            <p:cNvSpPr/>
            <p:nvPr/>
          </p:nvSpPr>
          <p:spPr>
            <a:xfrm>
              <a:off x="7076870" y="6337106"/>
              <a:ext cx="707009" cy="29990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C5F87C8-FE4A-E178-3EA3-4A567A81A864}"/>
                </a:ext>
              </a:extLst>
            </p:cNvPr>
            <p:cNvSpPr/>
            <p:nvPr/>
          </p:nvSpPr>
          <p:spPr>
            <a:xfrm>
              <a:off x="7051350" y="8173319"/>
              <a:ext cx="707011" cy="29990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666D00-48A1-8A9B-FAC3-BA897187C519}"/>
                </a:ext>
              </a:extLst>
            </p:cNvPr>
            <p:cNvSpPr/>
            <p:nvPr/>
          </p:nvSpPr>
          <p:spPr>
            <a:xfrm>
              <a:off x="7051350" y="9026450"/>
              <a:ext cx="707011" cy="29990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03CA58F-6707-603C-B4A7-DCDBC323D6C5}"/>
                </a:ext>
              </a:extLst>
            </p:cNvPr>
            <p:cNvSpPr txBox="1"/>
            <p:nvPr/>
          </p:nvSpPr>
          <p:spPr>
            <a:xfrm>
              <a:off x="7830357" y="4537860"/>
              <a:ext cx="1588416" cy="441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Observations</a:t>
              </a:r>
              <a:endParaRPr lang="el-GR" sz="1200" b="1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FA344B4-E1C5-AABF-BCC2-7ABD58DE853C}"/>
                </a:ext>
              </a:extLst>
            </p:cNvPr>
            <p:cNvSpPr txBox="1"/>
            <p:nvPr/>
          </p:nvSpPr>
          <p:spPr>
            <a:xfrm>
              <a:off x="7870071" y="5377311"/>
              <a:ext cx="1464498" cy="735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CONTROL – no Reduction</a:t>
              </a:r>
              <a:endParaRPr lang="el-GR" sz="1200" b="1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8BFFE8-D86E-80EF-B9EC-C33AE5AFE64A}"/>
                </a:ext>
              </a:extLst>
            </p:cNvPr>
            <p:cNvSpPr txBox="1"/>
            <p:nvPr/>
          </p:nvSpPr>
          <p:spPr>
            <a:xfrm>
              <a:off x="7826977" y="6337108"/>
              <a:ext cx="1507592" cy="48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20% Reduction</a:t>
              </a:r>
              <a:endParaRPr lang="el-GR" sz="1200" b="1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60660A9-5C57-2D6F-4AD7-C4655B18C678}"/>
                </a:ext>
              </a:extLst>
            </p:cNvPr>
            <p:cNvSpPr txBox="1"/>
            <p:nvPr/>
          </p:nvSpPr>
          <p:spPr>
            <a:xfrm>
              <a:off x="8041803" y="7125861"/>
              <a:ext cx="1483592" cy="48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40% Reduction</a:t>
              </a:r>
              <a:endParaRPr lang="el-GR" sz="1200" b="1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84210C-2654-11D2-01FA-A40B4BE0D60D}"/>
                </a:ext>
              </a:extLst>
            </p:cNvPr>
            <p:cNvSpPr txBox="1"/>
            <p:nvPr/>
          </p:nvSpPr>
          <p:spPr>
            <a:xfrm>
              <a:off x="8031605" y="7922136"/>
              <a:ext cx="1493789" cy="48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60% Reduction</a:t>
              </a:r>
              <a:endParaRPr lang="el-GR" sz="1200" b="1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56FB980-7D70-2FA6-9062-994103C1D59A}"/>
                </a:ext>
              </a:extLst>
            </p:cNvPr>
            <p:cNvSpPr txBox="1"/>
            <p:nvPr/>
          </p:nvSpPr>
          <p:spPr>
            <a:xfrm>
              <a:off x="8070705" y="8942853"/>
              <a:ext cx="1493789" cy="48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80% Reduction</a:t>
              </a:r>
              <a:endParaRPr lang="el-GR" sz="1200" b="1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C3C17C9-4AD6-097A-DB65-46B1E1D7968B}"/>
              </a:ext>
            </a:extLst>
          </p:cNvPr>
          <p:cNvSpPr txBox="1"/>
          <p:nvPr/>
        </p:nvSpPr>
        <p:spPr>
          <a:xfrm>
            <a:off x="9596772" y="4974678"/>
            <a:ext cx="2218982" cy="33855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l-GR"/>
            </a:defPPr>
            <a:lvl1pPr>
              <a:defRPr sz="1600" b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Drakaki et al., ACP, 2022</a:t>
            </a:r>
            <a:endParaRPr lang="el-G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1B6E0A-85AB-4E9F-8B95-ED3204C756F3}"/>
              </a:ext>
            </a:extLst>
          </p:cNvPr>
          <p:cNvSpPr txBox="1"/>
          <p:nvPr/>
        </p:nvSpPr>
        <p:spPr>
          <a:xfrm>
            <a:off x="9568197" y="5448323"/>
            <a:ext cx="2262394" cy="58477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l-GR"/>
            </a:defPPr>
            <a:lvl1pPr>
              <a:defRPr sz="1600" b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dirty="0"/>
              <a:t>Drakaki et al., EGU, 2023 </a:t>
            </a:r>
            <a:r>
              <a:rPr lang="en-US" b="1" dirty="0"/>
              <a:t>ITS2.5/CL4.14</a:t>
            </a:r>
            <a:r>
              <a:rPr lang="en-US" sz="1600" dirty="0"/>
              <a:t> Tuesday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A7267D-30DE-FAB8-2559-4E384741120F}"/>
              </a:ext>
            </a:extLst>
          </p:cNvPr>
          <p:cNvSpPr txBox="1"/>
          <p:nvPr/>
        </p:nvSpPr>
        <p:spPr>
          <a:xfrm>
            <a:off x="950958" y="4928357"/>
            <a:ext cx="7090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WRF-L: </a:t>
            </a:r>
            <a:r>
              <a:rPr lang="en-US" dirty="0"/>
              <a:t>Include dust super-coarse and giant modes in WRF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60-80% reduction in the particles settling velocity is needed in the model to best fit the observations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26620F-8DFB-7C8B-C024-39D84F677D12}"/>
              </a:ext>
            </a:extLst>
          </p:cNvPr>
          <p:cNvSpPr txBox="1"/>
          <p:nvPr/>
        </p:nvSpPr>
        <p:spPr>
          <a:xfrm>
            <a:off x="158635" y="1143818"/>
            <a:ext cx="3758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Super-coarse mode and transport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987BD6-92DA-5A7C-B463-42AE70C9B6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572" y="1626288"/>
            <a:ext cx="441998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7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89D3AE-6BEB-2AE5-F7BD-49D25447B76D}"/>
              </a:ext>
            </a:extLst>
          </p:cNvPr>
          <p:cNvSpPr txBox="1"/>
          <p:nvPr/>
        </p:nvSpPr>
        <p:spPr>
          <a:xfrm>
            <a:off x="1474048" y="341111"/>
            <a:ext cx="656701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Physical Processes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E731B-4318-23C1-3D78-EDFFF0FB1098}"/>
              </a:ext>
            </a:extLst>
          </p:cNvPr>
          <p:cNvSpPr txBox="1"/>
          <p:nvPr/>
        </p:nvSpPr>
        <p:spPr>
          <a:xfrm>
            <a:off x="173641" y="1138436"/>
            <a:ext cx="57997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Processes suggested for super-coarse mode: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Water vapor impact</a:t>
            </a:r>
            <a:r>
              <a:rPr lang="el-GR" dirty="0"/>
              <a:t> </a:t>
            </a:r>
            <a:r>
              <a:rPr lang="en-US" dirty="0"/>
              <a:t>on convection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Electrostatic forces &amp; particle orientation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Dynamics related to numerical diffusion and turbulence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Dust </a:t>
            </a:r>
            <a:r>
              <a:rPr lang="en-US" dirty="0" err="1"/>
              <a:t>asphericity</a:t>
            </a:r>
            <a:r>
              <a:rPr lang="en-US" dirty="0"/>
              <a:t>, shape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1CAF62-EA19-B49A-4F78-6F1A6AFDD589}"/>
              </a:ext>
            </a:extLst>
          </p:cNvPr>
          <p:cNvSpPr txBox="1"/>
          <p:nvPr/>
        </p:nvSpPr>
        <p:spPr>
          <a:xfrm>
            <a:off x="118123" y="2963883"/>
            <a:ext cx="4299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Particle orientation and electric charge</a:t>
            </a:r>
          </a:p>
        </p:txBody>
      </p:sp>
      <p:pic>
        <p:nvPicPr>
          <p:cNvPr id="11" name="Picture 10" descr="A diagram of a solar system&#10;&#10;Description automatically generated with low confidence">
            <a:extLst>
              <a:ext uri="{FF2B5EF4-FFF2-40B4-BE49-F238E27FC236}">
                <a16:creationId xmlns:a16="http://schemas.microsoft.com/office/drawing/2014/main" id="{8EF6E76C-D390-D12D-2337-58A432DBDD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3" y="3527354"/>
            <a:ext cx="4692558" cy="2401538"/>
          </a:xfrm>
          <a:prstGeom prst="rect">
            <a:avLst/>
          </a:prstGeom>
          <a:ln w="28575"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03DEF3-EE4E-1F50-512F-D38AA33CD635}"/>
              </a:ext>
            </a:extLst>
          </p:cNvPr>
          <p:cNvSpPr txBox="1"/>
          <p:nvPr/>
        </p:nvSpPr>
        <p:spPr>
          <a:xfrm>
            <a:off x="1446568" y="6030886"/>
            <a:ext cx="1792670" cy="33855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l-GR"/>
            </a:defPPr>
            <a:lvl1pPr>
              <a:defRPr sz="1600" b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Mallios et al., 2021</a:t>
            </a:r>
            <a:endParaRPr lang="el-GR" dirty="0"/>
          </a:p>
        </p:txBody>
      </p:sp>
      <p:pic>
        <p:nvPicPr>
          <p:cNvPr id="24" name="Picture 23" descr="ÎÏÎ¿ÏÎ­Î»ÎµÏÎ¼Î± ÎµÎ¹ÎºÏÎ½Î±Ï Î³Î¹Î± field mill electrometers design">
            <a:extLst>
              <a:ext uri="{FF2B5EF4-FFF2-40B4-BE49-F238E27FC236}">
                <a16:creationId xmlns:a16="http://schemas.microsoft.com/office/drawing/2014/main" id="{56288A86-47C5-8F4F-BABF-844BF0D44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663" y="4957026"/>
            <a:ext cx="1126265" cy="140219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5CBF17-908B-CCCB-B497-50DD58769F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062" t="14736" r="26170" b="6199"/>
          <a:stretch/>
        </p:blipFill>
        <p:spPr>
          <a:xfrm>
            <a:off x="6225107" y="4757212"/>
            <a:ext cx="2090713" cy="171099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6EBA0E8-E8B9-D628-255C-EE1DB0EA23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4936" y="1148554"/>
            <a:ext cx="6169145" cy="35237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B60BFA9-9BA1-A954-6ECD-5D5626E805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29" y="2836198"/>
            <a:ext cx="1261960" cy="192101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365B8E2F-B48F-F66E-A343-23135DFE5165}"/>
              </a:ext>
            </a:extLst>
          </p:cNvPr>
          <p:cNvSpPr txBox="1"/>
          <p:nvPr/>
        </p:nvSpPr>
        <p:spPr>
          <a:xfrm>
            <a:off x="9183757" y="1183376"/>
            <a:ext cx="3008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WALL-E measurements show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orientation of dust</a:t>
            </a: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499C8FB-9F75-416C-516D-EFB6023C86FA}"/>
              </a:ext>
            </a:extLst>
          </p:cNvPr>
          <p:cNvSpPr txBox="1"/>
          <p:nvPr/>
        </p:nvSpPr>
        <p:spPr>
          <a:xfrm>
            <a:off x="8256563" y="4969420"/>
            <a:ext cx="30082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fields measured are no capable for orientation of dust particles</a:t>
            </a: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79677F-B893-C8DC-2538-CD934331E23E}"/>
              </a:ext>
            </a:extLst>
          </p:cNvPr>
          <p:cNvSpPr txBox="1"/>
          <p:nvPr/>
        </p:nvSpPr>
        <p:spPr>
          <a:xfrm>
            <a:off x="9875318" y="5936345"/>
            <a:ext cx="2218982" cy="58477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l-GR"/>
            </a:defPPr>
            <a:lvl1pPr>
              <a:defRPr sz="1600" b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dirty="0" err="1"/>
              <a:t>Tsekeri</a:t>
            </a:r>
            <a:r>
              <a:rPr lang="en-US" dirty="0"/>
              <a:t> et al., EGU, 2023</a:t>
            </a:r>
          </a:p>
          <a:p>
            <a:pPr algn="ctr"/>
            <a:r>
              <a:rPr lang="en-US" dirty="0"/>
              <a:t>AS1.37 Wednesday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B88B88-AA7A-C38F-7A65-70E7FF9EDF4B}"/>
              </a:ext>
            </a:extLst>
          </p:cNvPr>
          <p:cNvSpPr/>
          <p:nvPr/>
        </p:nvSpPr>
        <p:spPr>
          <a:xfrm>
            <a:off x="173641" y="1829708"/>
            <a:ext cx="5636032" cy="1063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75311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89D3AE-6BEB-2AE5-F7BD-49D25447B76D}"/>
              </a:ext>
            </a:extLst>
          </p:cNvPr>
          <p:cNvSpPr txBox="1"/>
          <p:nvPr/>
        </p:nvSpPr>
        <p:spPr>
          <a:xfrm>
            <a:off x="1474048" y="341111"/>
            <a:ext cx="656701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Physical Processes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2AA29B-D4B1-CC16-4B5A-519CBE17181D}"/>
              </a:ext>
            </a:extLst>
          </p:cNvPr>
          <p:cNvSpPr txBox="1"/>
          <p:nvPr/>
        </p:nvSpPr>
        <p:spPr>
          <a:xfrm>
            <a:off x="270970" y="1191966"/>
            <a:ext cx="4436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Super-coarse mode: numerical diffusion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1A958C-5276-128B-D324-0D804333A186}"/>
              </a:ext>
            </a:extLst>
          </p:cNvPr>
          <p:cNvSpPr txBox="1"/>
          <p:nvPr/>
        </p:nvSpPr>
        <p:spPr>
          <a:xfrm>
            <a:off x="206846" y="1867184"/>
            <a:ext cx="466995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 idealized WRF-L simulations</a:t>
            </a:r>
          </a:p>
          <a:p>
            <a:endParaRPr lang="en-US" sz="2000" dirty="0"/>
          </a:p>
          <a:p>
            <a:r>
              <a:rPr lang="en-US" dirty="0"/>
              <a:t>Advection equation due to gravitational settling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3612AB-161A-C388-E4D4-24946442826F}"/>
                  </a:ext>
                </a:extLst>
              </p:cNvPr>
              <p:cNvSpPr txBox="1"/>
              <p:nvPr/>
            </p:nvSpPr>
            <p:spPr>
              <a:xfrm>
                <a:off x="600822" y="2895384"/>
                <a:ext cx="3426573" cy="725776"/>
              </a:xfrm>
              <a:prstGeom prst="rect">
                <a:avLst/>
              </a:prstGeom>
              <a:noFill/>
              <a:ln w="19050">
                <a:solidFill>
                  <a:srgbClr val="FFDE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∙(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 err="1">
                    <a:solidFill>
                      <a:schemeClr val="tx1"/>
                    </a:solidFill>
                  </a:rPr>
                  <a:t>settl</a:t>
                </a:r>
                <a:r>
                  <a:rPr lang="en-US" sz="2800" dirty="0">
                    <a:solidFill>
                      <a:schemeClr val="tx1"/>
                    </a:solidFill>
                  </a:rPr>
                  <a:t> Q) = 0</a:t>
                </a: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3612AB-161A-C388-E4D4-249464428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22" y="2895384"/>
                <a:ext cx="3426573" cy="725776"/>
              </a:xfrm>
              <a:prstGeom prst="rect">
                <a:avLst/>
              </a:prstGeom>
              <a:blipFill>
                <a:blip r:embed="rId7"/>
                <a:stretch>
                  <a:fillRect b="-9016"/>
                </a:stretch>
              </a:blipFill>
              <a:ln w="19050">
                <a:solidFill>
                  <a:srgbClr val="FFDE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693C3D3E-5ACA-F4F2-8E1C-852256A16E91}"/>
              </a:ext>
            </a:extLst>
          </p:cNvPr>
          <p:cNvSpPr txBox="1"/>
          <p:nvPr/>
        </p:nvSpPr>
        <p:spPr>
          <a:xfrm>
            <a:off x="195317" y="3922336"/>
            <a:ext cx="44363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UNO3 (Li et al , 2006) vs WRF Chem (v.4.2.1)</a:t>
            </a:r>
          </a:p>
          <a:p>
            <a:r>
              <a:rPr lang="en-US" b="1" dirty="0"/>
              <a:t>         3</a:t>
            </a:r>
            <a:r>
              <a:rPr lang="en-US" b="1" baseline="30000" dirty="0"/>
              <a:t>rd</a:t>
            </a:r>
            <a:r>
              <a:rPr lang="en-US" b="1" dirty="0"/>
              <a:t> order scheme vs  1</a:t>
            </a:r>
            <a:r>
              <a:rPr lang="en-US" b="1" baseline="30000" dirty="0"/>
              <a:t>st</a:t>
            </a:r>
            <a:r>
              <a:rPr lang="en-US" b="1" dirty="0"/>
              <a:t> order</a:t>
            </a:r>
            <a:endParaRPr lang="el-GR" b="1" dirty="0"/>
          </a:p>
        </p:txBody>
      </p:sp>
      <p:grpSp>
        <p:nvGrpSpPr>
          <p:cNvPr id="30" name="Ομάδα 67">
            <a:extLst>
              <a:ext uri="{FF2B5EF4-FFF2-40B4-BE49-F238E27FC236}">
                <a16:creationId xmlns:a16="http://schemas.microsoft.com/office/drawing/2014/main" id="{8C08A3C3-D8F0-8FBC-471E-8BFA6ADC00CD}"/>
              </a:ext>
            </a:extLst>
          </p:cNvPr>
          <p:cNvGrpSpPr/>
          <p:nvPr/>
        </p:nvGrpSpPr>
        <p:grpSpPr>
          <a:xfrm>
            <a:off x="668233" y="4554807"/>
            <a:ext cx="3490509" cy="2025643"/>
            <a:chOff x="3686421" y="1530516"/>
            <a:chExt cx="8491227" cy="4614721"/>
          </a:xfrm>
        </p:grpSpPr>
        <p:pic>
          <p:nvPicPr>
            <p:cNvPr id="31" name="Εικόνα 13">
              <a:extLst>
                <a:ext uri="{FF2B5EF4-FFF2-40B4-BE49-F238E27FC236}">
                  <a16:creationId xmlns:a16="http://schemas.microsoft.com/office/drawing/2014/main" id="{BAE3C542-06DD-9D94-3E78-9D6391837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560" y="1797467"/>
              <a:ext cx="7444425" cy="4347770"/>
            </a:xfrm>
            <a:prstGeom prst="rect">
              <a:avLst/>
            </a:prstGeom>
            <a:scene3d>
              <a:camera prst="perspectiveRelaxed">
                <a:rot lat="19477078" lon="3105430" rev="19170777"/>
              </a:camera>
              <a:lightRig rig="threePt" dir="t"/>
            </a:scene3d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03C2F6E-BD26-97E1-5C2D-8C814D2B5DF1}"/>
                </a:ext>
              </a:extLst>
            </p:cNvPr>
            <p:cNvSpPr/>
            <p:nvPr/>
          </p:nvSpPr>
          <p:spPr>
            <a:xfrm>
              <a:off x="3686421" y="3269904"/>
              <a:ext cx="2648602" cy="83513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Barbados</a:t>
              </a:r>
              <a:endParaRPr lang="el-GR" dirty="0"/>
            </a:p>
          </p:txBody>
        </p:sp>
        <p:cxnSp>
          <p:nvCxnSpPr>
            <p:cNvPr id="34" name="Ευθύγραμμο βέλος σύνδεσης 12">
              <a:extLst>
                <a:ext uri="{FF2B5EF4-FFF2-40B4-BE49-F238E27FC236}">
                  <a16:creationId xmlns:a16="http://schemas.microsoft.com/office/drawing/2014/main" id="{3884FFA8-71BD-B398-E233-AE5F579DBF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45748" y="4105036"/>
              <a:ext cx="4991363" cy="49566"/>
            </a:xfrm>
            <a:prstGeom prst="straightConnector1">
              <a:avLst/>
            </a:prstGeom>
            <a:ln w="38100">
              <a:solidFill>
                <a:srgbClr val="FFDE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4403D33-101F-34FF-40D3-2103D1387810}"/>
                </a:ext>
              </a:extLst>
            </p:cNvPr>
            <p:cNvSpPr txBox="1"/>
            <p:nvPr/>
          </p:nvSpPr>
          <p:spPr>
            <a:xfrm>
              <a:off x="9641095" y="4140149"/>
              <a:ext cx="1336594" cy="841394"/>
            </a:xfrm>
            <a:prstGeom prst="rect">
              <a:avLst/>
            </a:prstGeom>
            <a:noFill/>
            <a:scene3d>
              <a:camera prst="orthographicFront">
                <a:rot lat="20999999" lon="0" rev="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endParaRPr lang="en-US" dirty="0">
                <a:solidFill>
                  <a:srgbClr val="FFDE00"/>
                </a:solidFill>
                <a:latin typeface="Lato" panose="020F0502020204030203" pitchFamily="34" charset="0"/>
              </a:endParaRPr>
            </a:p>
          </p:txBody>
        </p:sp>
        <p:cxnSp>
          <p:nvCxnSpPr>
            <p:cNvPr id="36" name="Ευθύγραμμο βέλος σύνδεσης 26">
              <a:extLst>
                <a:ext uri="{FF2B5EF4-FFF2-40B4-BE49-F238E27FC236}">
                  <a16:creationId xmlns:a16="http://schemas.microsoft.com/office/drawing/2014/main" id="{A87ECF50-2741-0A65-B9D5-BEBC8EF48A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24185" y="1530516"/>
              <a:ext cx="12926" cy="2624086"/>
            </a:xfrm>
            <a:prstGeom prst="straightConnector1">
              <a:avLst/>
            </a:prstGeom>
            <a:ln w="38100">
              <a:solidFill>
                <a:srgbClr val="FFDE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E714CD2-6D25-233A-EC4F-63D15772C9E5}"/>
                </a:ext>
              </a:extLst>
            </p:cNvPr>
            <p:cNvSpPr/>
            <p:nvPr/>
          </p:nvSpPr>
          <p:spPr>
            <a:xfrm>
              <a:off x="9529049" y="2380623"/>
              <a:ext cx="2648599" cy="115084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Cabo Verde</a:t>
              </a:r>
              <a:endParaRPr lang="el-GR" dirty="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A049EF2-FA98-A16A-639C-7B3E399A857E}"/>
              </a:ext>
            </a:extLst>
          </p:cNvPr>
          <p:cNvSpPr txBox="1"/>
          <p:nvPr/>
        </p:nvSpPr>
        <p:spPr>
          <a:xfrm>
            <a:off x="1441989" y="5833771"/>
            <a:ext cx="1891611" cy="369332"/>
          </a:xfrm>
          <a:prstGeom prst="rect">
            <a:avLst/>
          </a:prstGeom>
          <a:noFill/>
          <a:ln w="38100">
            <a:solidFill>
              <a:srgbClr val="FFDE6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DE00"/>
                </a:solidFill>
                <a:latin typeface="Lato" panose="020F0502020204030203" pitchFamily="34" charset="0"/>
              </a:rPr>
              <a:t>5 days transport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0F975A5-63B7-1C92-5625-3723C5E1037A}"/>
              </a:ext>
            </a:extLst>
          </p:cNvPr>
          <p:cNvSpPr txBox="1"/>
          <p:nvPr/>
        </p:nvSpPr>
        <p:spPr>
          <a:xfrm>
            <a:off x="9310186" y="2538900"/>
            <a:ext cx="2851533" cy="1477328"/>
          </a:xfrm>
          <a:prstGeom prst="rect">
            <a:avLst/>
          </a:prstGeom>
          <a:solidFill>
            <a:srgbClr val="FFFF99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Using UNO3: </a:t>
            </a:r>
            <a:r>
              <a:rPr lang="en-US" dirty="0"/>
              <a:t>The heavier particles are sustained in higher altitudes and can travel to greater distances, more than 1000 km further</a:t>
            </a:r>
            <a:endParaRPr lang="el-GR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16C053-D592-AB8A-5C66-50A36DCC29D2}"/>
              </a:ext>
            </a:extLst>
          </p:cNvPr>
          <p:cNvGrpSpPr/>
          <p:nvPr/>
        </p:nvGrpSpPr>
        <p:grpSpPr>
          <a:xfrm>
            <a:off x="5123386" y="1269342"/>
            <a:ext cx="3940215" cy="4346066"/>
            <a:chOff x="5508568" y="1249826"/>
            <a:chExt cx="3940215" cy="4346066"/>
          </a:xfrm>
        </p:grpSpPr>
        <p:pic>
          <p:nvPicPr>
            <p:cNvPr id="43" name="Εικόνα 2">
              <a:extLst>
                <a:ext uri="{FF2B5EF4-FFF2-40B4-BE49-F238E27FC236}">
                  <a16:creationId xmlns:a16="http://schemas.microsoft.com/office/drawing/2014/main" id="{EF0F83FA-B30D-6540-65AA-0BEDC2206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569" y="3422859"/>
              <a:ext cx="3940214" cy="2173033"/>
            </a:xfrm>
            <a:prstGeom prst="rect">
              <a:avLst/>
            </a:prstGeom>
          </p:spPr>
        </p:pic>
        <p:pic>
          <p:nvPicPr>
            <p:cNvPr id="44" name="Εικόνα 4">
              <a:extLst>
                <a:ext uri="{FF2B5EF4-FFF2-40B4-BE49-F238E27FC236}">
                  <a16:creationId xmlns:a16="http://schemas.microsoft.com/office/drawing/2014/main" id="{1A7420B8-779E-4AC9-22DD-FA0920952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568" y="1249826"/>
              <a:ext cx="3940214" cy="217303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315409-688B-13ED-6834-F4F5E243A1EF}"/>
                </a:ext>
              </a:extLst>
            </p:cNvPr>
            <p:cNvSpPr txBox="1"/>
            <p:nvPr/>
          </p:nvSpPr>
          <p:spPr>
            <a:xfrm>
              <a:off x="6537913" y="1587663"/>
              <a:ext cx="19774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bin4 (D= 25.8 </a:t>
              </a:r>
              <a:r>
                <a:rPr lang="el-GR" b="1" dirty="0">
                  <a:solidFill>
                    <a:srgbClr val="C00000"/>
                  </a:solidFill>
                </a:rPr>
                <a:t>μ</a:t>
              </a:r>
              <a:r>
                <a:rPr lang="en-US" b="1" dirty="0">
                  <a:solidFill>
                    <a:srgbClr val="C00000"/>
                  </a:solidFill>
                </a:rPr>
                <a:t>m) </a:t>
              </a:r>
              <a:endParaRPr lang="el-GR" b="1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47" name="Ευθεία γραμμή σύνδεσης 21">
            <a:extLst>
              <a:ext uri="{FF2B5EF4-FFF2-40B4-BE49-F238E27FC236}">
                <a16:creationId xmlns:a16="http://schemas.microsoft.com/office/drawing/2014/main" id="{080F3796-2F0B-F7BF-60EC-6BB9059A9960}"/>
              </a:ext>
            </a:extLst>
          </p:cNvPr>
          <p:cNvCxnSpPr>
            <a:cxnSpLocks/>
          </p:cNvCxnSpPr>
          <p:nvPr/>
        </p:nvCxnSpPr>
        <p:spPr>
          <a:xfrm>
            <a:off x="7042405" y="1540024"/>
            <a:ext cx="0" cy="3778292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DFF4708-81A1-5B16-C502-75FF67D27640}"/>
              </a:ext>
            </a:extLst>
          </p:cNvPr>
          <p:cNvSpPr txBox="1"/>
          <p:nvPr/>
        </p:nvSpPr>
        <p:spPr>
          <a:xfrm>
            <a:off x="9618814" y="5881705"/>
            <a:ext cx="2262394" cy="58477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l-GR"/>
            </a:defPPr>
            <a:lvl1pPr>
              <a:defRPr sz="1600" b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dirty="0"/>
              <a:t>Drakaki et al., EGU, 2023 </a:t>
            </a:r>
            <a:r>
              <a:rPr lang="en-US" b="1" dirty="0"/>
              <a:t>ITS2.5/CL4.14</a:t>
            </a:r>
            <a:r>
              <a:rPr lang="en-US" sz="1600" dirty="0"/>
              <a:t> Tuesday </a:t>
            </a:r>
          </a:p>
        </p:txBody>
      </p:sp>
    </p:spTree>
    <p:extLst>
      <p:ext uri="{BB962C8B-B14F-4D97-AF65-F5344CB8AC3E}">
        <p14:creationId xmlns:p14="http://schemas.microsoft.com/office/powerpoint/2010/main" val="30703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D00149-E8B1-8549-A075-AF168A8AC60E}"/>
              </a:ext>
            </a:extLst>
          </p:cNvPr>
          <p:cNvSpPr txBox="1"/>
          <p:nvPr/>
        </p:nvSpPr>
        <p:spPr>
          <a:xfrm>
            <a:off x="839896" y="1212163"/>
            <a:ext cx="3599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Super-coarse mode: </a:t>
            </a:r>
            <a:r>
              <a:rPr lang="en-US" sz="2000" b="1" dirty="0" err="1">
                <a:solidFill>
                  <a:schemeClr val="accent5"/>
                </a:solidFill>
              </a:rPr>
              <a:t>asphericity</a:t>
            </a:r>
            <a:r>
              <a:rPr lang="en-US" sz="2000" b="1" dirty="0">
                <a:solidFill>
                  <a:schemeClr val="accent5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AF006-3D9F-85FF-F6AD-E2AA752DE631}"/>
              </a:ext>
            </a:extLst>
          </p:cNvPr>
          <p:cNvSpPr txBox="1"/>
          <p:nvPr/>
        </p:nvSpPr>
        <p:spPr>
          <a:xfrm>
            <a:off x="1474048" y="341111"/>
            <a:ext cx="656701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Physical Processes</a:t>
            </a:r>
            <a:endParaRPr lang="en-US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4E2107-7A17-6EC5-9B34-ECC48C4DE01A}"/>
              </a:ext>
            </a:extLst>
          </p:cNvPr>
          <p:cNvSpPr txBox="1"/>
          <p:nvPr/>
        </p:nvSpPr>
        <p:spPr>
          <a:xfrm>
            <a:off x="8637330" y="5750557"/>
            <a:ext cx="2262394" cy="58477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l-GR"/>
            </a:defPPr>
            <a:lvl1pPr>
              <a:defRPr sz="1600" b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dirty="0"/>
              <a:t>Drakaki et al., EGU, 2023 </a:t>
            </a:r>
            <a:r>
              <a:rPr lang="en-US" b="1" dirty="0"/>
              <a:t>ITS2.5/CL4.14</a:t>
            </a:r>
            <a:r>
              <a:rPr lang="en-US" sz="1600" dirty="0"/>
              <a:t> Tuesday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FD531D-CA60-4FA5-DC68-DE14BEDEC4DB}"/>
              </a:ext>
            </a:extLst>
          </p:cNvPr>
          <p:cNvSpPr txBox="1"/>
          <p:nvPr/>
        </p:nvSpPr>
        <p:spPr>
          <a:xfrm>
            <a:off x="8575117" y="1964282"/>
            <a:ext cx="33680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Settling velocities differences for different shapes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E2E49C-DDEC-A935-6421-57E3891F9C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812" y="2609746"/>
            <a:ext cx="4072481" cy="2810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199E639-9990-3D4A-7F64-1BB7E627F1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838" y="1964282"/>
            <a:ext cx="789622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05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E824D-93A0-FB39-4A67-5F491245B37B}"/>
              </a:ext>
            </a:extLst>
          </p:cNvPr>
          <p:cNvSpPr txBox="1"/>
          <p:nvPr/>
        </p:nvSpPr>
        <p:spPr>
          <a:xfrm>
            <a:off x="839896" y="1212163"/>
            <a:ext cx="3659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Super-coarse mode and updrafts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89D3AE-6BEB-2AE5-F7BD-49D25447B76D}"/>
              </a:ext>
            </a:extLst>
          </p:cNvPr>
          <p:cNvSpPr txBox="1"/>
          <p:nvPr/>
        </p:nvSpPr>
        <p:spPr>
          <a:xfrm>
            <a:off x="1474048" y="341111"/>
            <a:ext cx="656701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Physical Processes</a:t>
            </a:r>
            <a:endParaRPr lang="en-US" sz="3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4EFDD8-A06D-F9DE-2149-F8487197EF79}"/>
              </a:ext>
            </a:extLst>
          </p:cNvPr>
          <p:cNvGrpSpPr/>
          <p:nvPr/>
        </p:nvGrpSpPr>
        <p:grpSpPr>
          <a:xfrm>
            <a:off x="886670" y="1634264"/>
            <a:ext cx="3245086" cy="2407117"/>
            <a:chOff x="173641" y="1921974"/>
            <a:chExt cx="4891361" cy="3657218"/>
          </a:xfrm>
        </p:grpSpPr>
        <p:pic>
          <p:nvPicPr>
            <p:cNvPr id="2" name="Picture 1" descr="Chart, line chart&#10;&#10;Description automatically generated">
              <a:extLst>
                <a:ext uri="{FF2B5EF4-FFF2-40B4-BE49-F238E27FC236}">
                  <a16:creationId xmlns:a16="http://schemas.microsoft.com/office/drawing/2014/main" id="{71E0F788-F06D-381F-AA70-68863D326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41" y="1921974"/>
              <a:ext cx="4891361" cy="3657218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042CED-7D39-977E-0FDB-F12FA134768D}"/>
                </a:ext>
              </a:extLst>
            </p:cNvPr>
            <p:cNvCxnSpPr>
              <a:cxnSpLocks/>
            </p:cNvCxnSpPr>
            <p:nvPr/>
          </p:nvCxnSpPr>
          <p:spPr>
            <a:xfrm>
              <a:off x="1038427" y="2397196"/>
              <a:ext cx="4026575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9CAAB2D-E4A8-1B9F-B808-A8BCBF62FED9}"/>
                </a:ext>
              </a:extLst>
            </p:cNvPr>
            <p:cNvCxnSpPr>
              <a:cxnSpLocks/>
            </p:cNvCxnSpPr>
            <p:nvPr/>
          </p:nvCxnSpPr>
          <p:spPr>
            <a:xfrm>
              <a:off x="4214764" y="2397196"/>
              <a:ext cx="0" cy="249454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17B8BC-14CC-4BF6-19A5-002E48396DDF}"/>
              </a:ext>
            </a:extLst>
          </p:cNvPr>
          <p:cNvGrpSpPr/>
          <p:nvPr/>
        </p:nvGrpSpPr>
        <p:grpSpPr>
          <a:xfrm>
            <a:off x="4757555" y="1245940"/>
            <a:ext cx="7421216" cy="2480825"/>
            <a:chOff x="0" y="3088104"/>
            <a:chExt cx="12137211" cy="3761874"/>
          </a:xfrm>
        </p:grpSpPr>
        <p:pic>
          <p:nvPicPr>
            <p:cNvPr id="18" name="Picture 17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29A0546-6F2D-ECE6-EA06-DABAA9D88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06"/>
            <a:stretch/>
          </p:blipFill>
          <p:spPr>
            <a:xfrm>
              <a:off x="0" y="3088104"/>
              <a:ext cx="12137211" cy="376187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EE205D7-BB26-E564-9BA3-CB9A035E9F64}"/>
                </a:ext>
              </a:extLst>
            </p:cNvPr>
            <p:cNvSpPr/>
            <p:nvPr/>
          </p:nvSpPr>
          <p:spPr>
            <a:xfrm>
              <a:off x="6376736" y="4876800"/>
              <a:ext cx="2005263" cy="617622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518787-D60A-E8FC-6C4D-ECE9A1828856}"/>
                </a:ext>
              </a:extLst>
            </p:cNvPr>
            <p:cNvSpPr/>
            <p:nvPr/>
          </p:nvSpPr>
          <p:spPr>
            <a:xfrm>
              <a:off x="537409" y="4756484"/>
              <a:ext cx="2005263" cy="103471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44F698-AC3B-18E8-2A5C-9EDF0C8B88E0}"/>
              </a:ext>
            </a:extLst>
          </p:cNvPr>
          <p:cNvCxnSpPr>
            <a:cxnSpLocks/>
          </p:cNvCxnSpPr>
          <p:nvPr/>
        </p:nvCxnSpPr>
        <p:spPr>
          <a:xfrm flipH="1" flipV="1">
            <a:off x="3702204" y="2084991"/>
            <a:ext cx="1383946" cy="5886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1EC1E0-B870-D5EA-E453-4FD8B4F2471E}"/>
              </a:ext>
            </a:extLst>
          </p:cNvPr>
          <p:cNvGrpSpPr/>
          <p:nvPr/>
        </p:nvGrpSpPr>
        <p:grpSpPr>
          <a:xfrm>
            <a:off x="4392669" y="4027002"/>
            <a:ext cx="7625689" cy="2581882"/>
            <a:chOff x="94890" y="1982356"/>
            <a:chExt cx="12030479" cy="383243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F73FA8-00F7-691B-3C21-DD2463ECBE58}"/>
                </a:ext>
              </a:extLst>
            </p:cNvPr>
            <p:cNvGrpSpPr/>
            <p:nvPr/>
          </p:nvGrpSpPr>
          <p:grpSpPr>
            <a:xfrm>
              <a:off x="94890" y="1982356"/>
              <a:ext cx="4727945" cy="3769242"/>
              <a:chOff x="141767" y="1714834"/>
              <a:chExt cx="4727945" cy="3769242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C45FEA8-9BB0-AF8D-246B-390F3E2827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72" r="19511"/>
              <a:stretch/>
            </p:blipFill>
            <p:spPr>
              <a:xfrm>
                <a:off x="141767" y="1714834"/>
                <a:ext cx="4727945" cy="3769242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FA5CA5A-432B-56ED-4B49-1101E1483E69}"/>
                  </a:ext>
                </a:extLst>
              </p:cNvPr>
              <p:cNvSpPr txBox="1"/>
              <p:nvPr/>
            </p:nvSpPr>
            <p:spPr>
              <a:xfrm>
                <a:off x="453652" y="2163242"/>
                <a:ext cx="1978100" cy="54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20 x 20 km  </a:t>
                </a:r>
                <a:endParaRPr lang="el-GR" b="1" dirty="0"/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9A4D349-726F-75E7-2D54-F018DC82C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16" r="11221"/>
            <a:stretch/>
          </p:blipFill>
          <p:spPr>
            <a:xfrm>
              <a:off x="11573951" y="2296902"/>
              <a:ext cx="551418" cy="3182679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E8063B8-0D6D-BD5E-6E74-2D66A825BCA6}"/>
                </a:ext>
              </a:extLst>
            </p:cNvPr>
            <p:cNvGrpSpPr/>
            <p:nvPr/>
          </p:nvGrpSpPr>
          <p:grpSpPr>
            <a:xfrm>
              <a:off x="4833467" y="1982356"/>
              <a:ext cx="3474796" cy="3769242"/>
              <a:chOff x="4837813" y="1034351"/>
              <a:chExt cx="3474796" cy="376924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F6ABD4F-E6F0-40D9-EE43-DAA6B1E0D2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32" r="26174"/>
              <a:stretch/>
            </p:blipFill>
            <p:spPr>
              <a:xfrm>
                <a:off x="4837813" y="1034351"/>
                <a:ext cx="3474796" cy="376924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ADC1316-DFD8-6918-9995-4804F393A00A}"/>
                  </a:ext>
                </a:extLst>
              </p:cNvPr>
              <p:cNvSpPr txBox="1"/>
              <p:nvPr/>
            </p:nvSpPr>
            <p:spPr>
              <a:xfrm>
                <a:off x="5139067" y="1482759"/>
                <a:ext cx="1687002" cy="54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4 x 4 km  </a:t>
                </a:r>
                <a:endParaRPr lang="el-GR" b="1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1AD5E9C-4525-06BD-42C9-B31456AB8107}"/>
                </a:ext>
              </a:extLst>
            </p:cNvPr>
            <p:cNvGrpSpPr/>
            <p:nvPr/>
          </p:nvGrpSpPr>
          <p:grpSpPr>
            <a:xfrm>
              <a:off x="8099155" y="2048534"/>
              <a:ext cx="3315865" cy="3636886"/>
              <a:chOff x="8103501" y="1100529"/>
              <a:chExt cx="3315865" cy="3636886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990EDF0-99FD-FDFA-B19A-AD7607EE2D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05" r="29309"/>
              <a:stretch/>
            </p:blipFill>
            <p:spPr>
              <a:xfrm>
                <a:off x="8103501" y="1100529"/>
                <a:ext cx="3315865" cy="3636886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E83F2AA-15BA-8F0E-6831-86C1E84AE0AC}"/>
                  </a:ext>
                </a:extLst>
              </p:cNvPr>
              <p:cNvSpPr txBox="1"/>
              <p:nvPr/>
            </p:nvSpPr>
            <p:spPr>
              <a:xfrm>
                <a:off x="8559204" y="1482758"/>
                <a:ext cx="1796541" cy="54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1 x 1 km  </a:t>
                </a:r>
                <a:endParaRPr lang="el-GR" b="1" dirty="0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719A46F-62D5-51AD-F2CC-B83F4AD43CA4}"/>
                </a:ext>
              </a:extLst>
            </p:cNvPr>
            <p:cNvSpPr/>
            <p:nvPr/>
          </p:nvSpPr>
          <p:spPr>
            <a:xfrm>
              <a:off x="520192" y="3866977"/>
              <a:ext cx="694661" cy="56850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3C69723-E0EF-5C89-3ABC-AA9A4D5327E6}"/>
                </a:ext>
              </a:extLst>
            </p:cNvPr>
            <p:cNvCxnSpPr/>
            <p:nvPr/>
          </p:nvCxnSpPr>
          <p:spPr>
            <a:xfrm flipV="1">
              <a:off x="1214853" y="2501868"/>
              <a:ext cx="3766913" cy="1386247"/>
            </a:xfrm>
            <a:prstGeom prst="straightConnector1">
              <a:avLst/>
            </a:prstGeom>
            <a:ln w="28575">
              <a:solidFill>
                <a:srgbClr val="4171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4F24657-8911-FF96-4F2A-AC830B891DC8}"/>
                </a:ext>
              </a:extLst>
            </p:cNvPr>
            <p:cNvCxnSpPr/>
            <p:nvPr/>
          </p:nvCxnSpPr>
          <p:spPr>
            <a:xfrm>
              <a:off x="1214853" y="4435484"/>
              <a:ext cx="3777545" cy="815163"/>
            </a:xfrm>
            <a:prstGeom prst="straightConnector1">
              <a:avLst/>
            </a:prstGeom>
            <a:ln w="28575">
              <a:solidFill>
                <a:srgbClr val="4171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E0F33B-F966-B83D-B4DD-058B40638AE5}"/>
                </a:ext>
              </a:extLst>
            </p:cNvPr>
            <p:cNvSpPr/>
            <p:nvPr/>
          </p:nvSpPr>
          <p:spPr>
            <a:xfrm>
              <a:off x="5595467" y="3063211"/>
              <a:ext cx="694661" cy="56850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5C54D88-9C19-E0A4-6606-20EE4E449CC4}"/>
                </a:ext>
              </a:extLst>
            </p:cNvPr>
            <p:cNvCxnSpPr/>
            <p:nvPr/>
          </p:nvCxnSpPr>
          <p:spPr>
            <a:xfrm flipV="1">
              <a:off x="6302614" y="2501868"/>
              <a:ext cx="2252245" cy="561344"/>
            </a:xfrm>
            <a:prstGeom prst="straightConnector1">
              <a:avLst/>
            </a:prstGeom>
            <a:ln w="28575">
              <a:solidFill>
                <a:srgbClr val="4171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4FD53F6-BBFF-D639-78F1-11AA10DA8E7D}"/>
                </a:ext>
              </a:extLst>
            </p:cNvPr>
            <p:cNvCxnSpPr/>
            <p:nvPr/>
          </p:nvCxnSpPr>
          <p:spPr>
            <a:xfrm>
              <a:off x="6277446" y="3651821"/>
              <a:ext cx="2277413" cy="1598826"/>
            </a:xfrm>
            <a:prstGeom prst="straightConnector1">
              <a:avLst/>
            </a:prstGeom>
            <a:ln w="28575">
              <a:solidFill>
                <a:srgbClr val="4171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5197AC6-E3EA-52A2-2C1A-7C0C70B9F60A}"/>
                </a:ext>
              </a:extLst>
            </p:cNvPr>
            <p:cNvSpPr txBox="1"/>
            <p:nvPr/>
          </p:nvSpPr>
          <p:spPr>
            <a:xfrm>
              <a:off x="8467195" y="4946776"/>
              <a:ext cx="3255057" cy="86801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dirty="0"/>
                <a:t>Dust transport model updraft ~ </a:t>
              </a:r>
              <a:r>
                <a:rPr lang="el-GR" sz="1600" b="1" dirty="0"/>
                <a:t>0.5</a:t>
              </a:r>
              <a:r>
                <a:rPr lang="en-US" sz="1600" b="1" dirty="0"/>
                <a:t> m/s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5E6B68B-A17E-3CD0-DAD0-F92FB32BDC78}"/>
              </a:ext>
            </a:extLst>
          </p:cNvPr>
          <p:cNvSpPr txBox="1"/>
          <p:nvPr/>
        </p:nvSpPr>
        <p:spPr>
          <a:xfrm>
            <a:off x="5208104" y="1530626"/>
            <a:ext cx="202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wind speed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820971-4AE0-793A-5D50-F2B93F36209A}"/>
              </a:ext>
            </a:extLst>
          </p:cNvPr>
          <p:cNvSpPr txBox="1"/>
          <p:nvPr/>
        </p:nvSpPr>
        <p:spPr>
          <a:xfrm>
            <a:off x="5102573" y="1971364"/>
            <a:ext cx="97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updrafts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B0266C-230C-6B00-C5F7-A669BFD5B13B}"/>
              </a:ext>
            </a:extLst>
          </p:cNvPr>
          <p:cNvSpPr txBox="1"/>
          <p:nvPr/>
        </p:nvSpPr>
        <p:spPr>
          <a:xfrm>
            <a:off x="6910252" y="1999978"/>
            <a:ext cx="125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downdrafts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0929A9-219E-8E6C-13B3-F760E5F162D0}"/>
              </a:ext>
            </a:extLst>
          </p:cNvPr>
          <p:cNvSpPr txBox="1"/>
          <p:nvPr/>
        </p:nvSpPr>
        <p:spPr>
          <a:xfrm>
            <a:off x="8731890" y="1960988"/>
            <a:ext cx="97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updrafts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02FFBB-42EF-174F-B94F-182B8A1B2D7B}"/>
              </a:ext>
            </a:extLst>
          </p:cNvPr>
          <p:cNvSpPr txBox="1"/>
          <p:nvPr/>
        </p:nvSpPr>
        <p:spPr>
          <a:xfrm>
            <a:off x="10196558" y="1921974"/>
            <a:ext cx="125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downdrafts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C2ADE3C-56F0-5E31-FDC1-13BEC4794AE2}"/>
              </a:ext>
            </a:extLst>
          </p:cNvPr>
          <p:cNvSpPr txBox="1"/>
          <p:nvPr/>
        </p:nvSpPr>
        <p:spPr>
          <a:xfrm>
            <a:off x="3621961" y="6332223"/>
            <a:ext cx="2928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Impact of model resolution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9CB2859-C869-0D2C-071B-5B7C110190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621" y="4416792"/>
            <a:ext cx="3806275" cy="1990108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BF738FDD-1AC0-3C4D-2E69-125BA5B23023}"/>
              </a:ext>
            </a:extLst>
          </p:cNvPr>
          <p:cNvSpPr/>
          <p:nvPr/>
        </p:nvSpPr>
        <p:spPr>
          <a:xfrm>
            <a:off x="1112607" y="4934068"/>
            <a:ext cx="626741" cy="6517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4B63FE4-DEB7-B6D3-F458-06E8CFB07D61}"/>
              </a:ext>
            </a:extLst>
          </p:cNvPr>
          <p:cNvSpPr txBox="1"/>
          <p:nvPr/>
        </p:nvSpPr>
        <p:spPr>
          <a:xfrm>
            <a:off x="486602" y="4155011"/>
            <a:ext cx="1252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CPEX-HALO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E4F136B-4975-20F5-D408-BF075677093D}"/>
              </a:ext>
            </a:extLst>
          </p:cNvPr>
          <p:cNvSpPr txBox="1"/>
          <p:nvPr/>
        </p:nvSpPr>
        <p:spPr>
          <a:xfrm>
            <a:off x="1603868" y="2119177"/>
            <a:ext cx="84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Theory</a:t>
            </a:r>
          </a:p>
        </p:txBody>
      </p:sp>
    </p:spTree>
    <p:extLst>
      <p:ext uri="{BB962C8B-B14F-4D97-AF65-F5344CB8AC3E}">
        <p14:creationId xmlns:p14="http://schemas.microsoft.com/office/powerpoint/2010/main" val="143232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1" grpId="0"/>
      <p:bldP spid="54" grpId="0" animBg="1"/>
      <p:bldP spid="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0" name="TextBox 89"/>
          <p:cNvSpPr txBox="1"/>
          <p:nvPr/>
        </p:nvSpPr>
        <p:spPr>
          <a:xfrm>
            <a:off x="1719146" y="369247"/>
            <a:ext cx="625735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Take-home message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22394E-4D55-E6E6-BB21-7B41174CB9F9}"/>
              </a:ext>
            </a:extLst>
          </p:cNvPr>
          <p:cNvSpPr txBox="1"/>
          <p:nvPr/>
        </p:nvSpPr>
        <p:spPr>
          <a:xfrm>
            <a:off x="566529" y="1115990"/>
            <a:ext cx="9228629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ASKOS provide an unprecedented dataset for desert dust research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All data are available in EVDC (evdc.esa.int)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We haven’t solved the coarse mode paradox yet, but we will continue working on it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Studies using ASKOS datasets are more than welcome!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59A1CE-4A1E-EAF9-908B-FECE402448DF}"/>
              </a:ext>
            </a:extLst>
          </p:cNvPr>
          <p:cNvSpPr txBox="1"/>
          <p:nvPr/>
        </p:nvSpPr>
        <p:spPr>
          <a:xfrm>
            <a:off x="3332107" y="3653983"/>
            <a:ext cx="3013351" cy="76944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i="0" u="none" strike="noStrike" baseline="0" dirty="0">
                <a:solidFill>
                  <a:srgbClr val="003249"/>
                </a:solidFill>
              </a:rPr>
              <a:t>Many thanks to all the people involved!</a:t>
            </a:r>
            <a:endParaRPr lang="el-GR" sz="22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ED31AF-B177-BA7A-7F5B-1C4E47FE5D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4" y="1488432"/>
            <a:ext cx="12192000" cy="52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95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F4A081-9A1A-A878-4E56-CBD74E1FFCF4}"/>
              </a:ext>
            </a:extLst>
          </p:cNvPr>
          <p:cNvSpPr txBox="1"/>
          <p:nvPr/>
        </p:nvSpPr>
        <p:spPr>
          <a:xfrm>
            <a:off x="1719146" y="369247"/>
            <a:ext cx="625735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La Palma eruption – Canary Islands 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1F2FC6D-E2D3-CD50-50F8-741B65C2BD16}"/>
              </a:ext>
            </a:extLst>
          </p:cNvPr>
          <p:cNvGrpSpPr/>
          <p:nvPr/>
        </p:nvGrpSpPr>
        <p:grpSpPr>
          <a:xfrm>
            <a:off x="4581838" y="1175855"/>
            <a:ext cx="7544858" cy="4009440"/>
            <a:chOff x="0" y="1270194"/>
            <a:chExt cx="9194693" cy="5587806"/>
          </a:xfrm>
        </p:grpSpPr>
        <p:pic>
          <p:nvPicPr>
            <p:cNvPr id="12" name="Grafik 4">
              <a:extLst>
                <a:ext uri="{FF2B5EF4-FFF2-40B4-BE49-F238E27FC236}">
                  <a16:creationId xmlns:a16="http://schemas.microsoft.com/office/drawing/2014/main" id="{275408A6-0543-54A8-8EF9-BBFCE1ADD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319537"/>
              <a:ext cx="9194693" cy="5538463"/>
            </a:xfrm>
            <a:prstGeom prst="rect">
              <a:avLst/>
            </a:prstGeom>
          </p:spPr>
        </p:pic>
        <p:cxnSp>
          <p:nvCxnSpPr>
            <p:cNvPr id="13" name="Gerader Verbinder 8">
              <a:extLst>
                <a:ext uri="{FF2B5EF4-FFF2-40B4-BE49-F238E27FC236}">
                  <a16:creationId xmlns:a16="http://schemas.microsoft.com/office/drawing/2014/main" id="{C4463890-6D32-0E47-1A7C-6B35366DEA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15134" y="1594513"/>
              <a:ext cx="27378" cy="4688166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1">
              <a:extLst>
                <a:ext uri="{FF2B5EF4-FFF2-40B4-BE49-F238E27FC236}">
                  <a16:creationId xmlns:a16="http://schemas.microsoft.com/office/drawing/2014/main" id="{5EB589E4-F3FE-C2D5-1E2E-29E62CFD8C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3790" y="1594514"/>
              <a:ext cx="6470" cy="466360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8">
              <a:extLst>
                <a:ext uri="{FF2B5EF4-FFF2-40B4-BE49-F238E27FC236}">
                  <a16:creationId xmlns:a16="http://schemas.microsoft.com/office/drawing/2014/main" id="{06F83C61-7DD0-9EC0-7839-0F835204BCA8}"/>
                </a:ext>
              </a:extLst>
            </p:cNvPr>
            <p:cNvSpPr txBox="1"/>
            <p:nvPr/>
          </p:nvSpPr>
          <p:spPr>
            <a:xfrm>
              <a:off x="4194974" y="1270194"/>
              <a:ext cx="45627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FA06BA"/>
                  </a:solidFill>
                </a:rPr>
                <a:t>nearby Aeolus overpasses &amp; flights</a:t>
              </a:r>
            </a:p>
          </p:txBody>
        </p:sp>
        <p:cxnSp>
          <p:nvCxnSpPr>
            <p:cNvPr id="17" name="Gerade Verbindung mit Pfeil 20">
              <a:extLst>
                <a:ext uri="{FF2B5EF4-FFF2-40B4-BE49-F238E27FC236}">
                  <a16:creationId xmlns:a16="http://schemas.microsoft.com/office/drawing/2014/main" id="{F79A67E5-E869-727B-2F1D-F41D92703B7A}"/>
                </a:ext>
              </a:extLst>
            </p:cNvPr>
            <p:cNvCxnSpPr>
              <a:cxnSpLocks/>
            </p:cNvCxnSpPr>
            <p:nvPr/>
          </p:nvCxnSpPr>
          <p:spPr>
            <a:xfrm>
              <a:off x="6500364" y="1608372"/>
              <a:ext cx="310047" cy="108156"/>
            </a:xfrm>
            <a:prstGeom prst="straightConnector1">
              <a:avLst/>
            </a:prstGeom>
            <a:ln w="31750">
              <a:solidFill>
                <a:srgbClr val="FA06B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22">
              <a:extLst>
                <a:ext uri="{FF2B5EF4-FFF2-40B4-BE49-F238E27FC236}">
                  <a16:creationId xmlns:a16="http://schemas.microsoft.com/office/drawing/2014/main" id="{D3BB0EA4-4E4A-99A2-639D-4AF41016EB00}"/>
                </a:ext>
              </a:extLst>
            </p:cNvPr>
            <p:cNvCxnSpPr>
              <a:cxnSpLocks/>
            </p:cNvCxnSpPr>
            <p:nvPr/>
          </p:nvCxnSpPr>
          <p:spPr>
            <a:xfrm>
              <a:off x="6500364" y="1608373"/>
              <a:ext cx="1149347" cy="74829"/>
            </a:xfrm>
            <a:prstGeom prst="straightConnector1">
              <a:avLst/>
            </a:prstGeom>
            <a:ln w="31750">
              <a:solidFill>
                <a:srgbClr val="FA06B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25">
              <a:extLst>
                <a:ext uri="{FF2B5EF4-FFF2-40B4-BE49-F238E27FC236}">
                  <a16:creationId xmlns:a16="http://schemas.microsoft.com/office/drawing/2014/main" id="{25F32FC5-12E7-9C30-5B14-ECEE4C9DCB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7508" y="1608373"/>
              <a:ext cx="5770660" cy="164509"/>
            </a:xfrm>
            <a:prstGeom prst="straightConnector1">
              <a:avLst/>
            </a:prstGeom>
            <a:ln w="31750">
              <a:solidFill>
                <a:srgbClr val="FA06B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DD9990-2B9C-6E73-EC5A-26373AB63BF2}"/>
                </a:ext>
              </a:extLst>
            </p:cNvPr>
            <p:cNvSpPr txBox="1"/>
            <p:nvPr/>
          </p:nvSpPr>
          <p:spPr>
            <a:xfrm rot="21228282">
              <a:off x="1365174" y="5190599"/>
              <a:ext cx="8499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Dust</a:t>
              </a:r>
              <a:endParaRPr lang="el-GR" sz="20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5766FC-886B-19BF-A832-028710ECA490}"/>
                </a:ext>
              </a:extLst>
            </p:cNvPr>
            <p:cNvSpPr txBox="1"/>
            <p:nvPr/>
          </p:nvSpPr>
          <p:spPr>
            <a:xfrm rot="16200000">
              <a:off x="218789" y="5370807"/>
              <a:ext cx="8499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Dust</a:t>
              </a:r>
              <a:endParaRPr lang="el-GR" sz="20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4C09EC-31FE-4B44-A45B-2CF56791DE87}"/>
                </a:ext>
              </a:extLst>
            </p:cNvPr>
            <p:cNvSpPr txBox="1"/>
            <p:nvPr/>
          </p:nvSpPr>
          <p:spPr>
            <a:xfrm rot="21414068">
              <a:off x="3581224" y="5205000"/>
              <a:ext cx="8499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Dust</a:t>
              </a:r>
              <a:endParaRPr lang="el-GR" sz="20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B3F16D-419E-2608-439E-B16BA3D5465E}"/>
                </a:ext>
              </a:extLst>
            </p:cNvPr>
            <p:cNvSpPr txBox="1"/>
            <p:nvPr/>
          </p:nvSpPr>
          <p:spPr>
            <a:xfrm rot="1919042">
              <a:off x="2119176" y="2106748"/>
              <a:ext cx="1051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Clouds</a:t>
              </a:r>
              <a:endParaRPr lang="el-GR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F03C906-292D-5AA1-2936-74BD98E25593}"/>
                </a:ext>
              </a:extLst>
            </p:cNvPr>
            <p:cNvSpPr txBox="1"/>
            <p:nvPr/>
          </p:nvSpPr>
          <p:spPr>
            <a:xfrm>
              <a:off x="5054785" y="1750742"/>
              <a:ext cx="1051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Clouds</a:t>
              </a:r>
              <a:endParaRPr lang="el-GR" b="1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Ευθεία γραμμή σύνδεσης 20">
              <a:extLst>
                <a:ext uri="{FF2B5EF4-FFF2-40B4-BE49-F238E27FC236}">
                  <a16:creationId xmlns:a16="http://schemas.microsoft.com/office/drawing/2014/main" id="{72EEE623-20D2-9210-49AD-0E82348AD5AD}"/>
                </a:ext>
              </a:extLst>
            </p:cNvPr>
            <p:cNvCxnSpPr>
              <a:cxnSpLocks/>
            </p:cNvCxnSpPr>
            <p:nvPr/>
          </p:nvCxnSpPr>
          <p:spPr>
            <a:xfrm>
              <a:off x="5167416" y="1594513"/>
              <a:ext cx="0" cy="4688166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DAEF0F-8CDD-4EBD-8FAA-5666D4367AAB}"/>
                </a:ext>
              </a:extLst>
            </p:cNvPr>
            <p:cNvSpPr txBox="1"/>
            <p:nvPr/>
          </p:nvSpPr>
          <p:spPr>
            <a:xfrm>
              <a:off x="616098" y="2491546"/>
              <a:ext cx="8210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</a:rPr>
                <a:t>Safire</a:t>
              </a:r>
            </a:p>
            <a:p>
              <a:r>
                <a:rPr lang="en-US" sz="1500" b="1" dirty="0">
                  <a:solidFill>
                    <a:srgbClr val="FF0000"/>
                  </a:solidFill>
                </a:rPr>
                <a:t>+DLR</a:t>
              </a:r>
              <a:endParaRPr lang="el-GR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D63126F5-DB48-0C8F-C338-2776E4210F27}"/>
                </a:ext>
              </a:extLst>
            </p:cNvPr>
            <p:cNvSpPr txBox="1"/>
            <p:nvPr/>
          </p:nvSpPr>
          <p:spPr>
            <a:xfrm>
              <a:off x="6463536" y="3240557"/>
              <a:ext cx="1824538" cy="338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3ED4F2"/>
                  </a:solidFill>
                </a:rPr>
                <a:t>Volcanic aerosol</a:t>
              </a:r>
              <a:endParaRPr lang="el-GR" sz="1400" b="1" dirty="0">
                <a:solidFill>
                  <a:srgbClr val="3ED4F2"/>
                </a:solidFill>
              </a:endParaRPr>
            </a:p>
          </p:txBody>
        </p:sp>
        <p:cxnSp>
          <p:nvCxnSpPr>
            <p:cNvPr id="30" name="Gerader Verbinder 10">
              <a:extLst>
                <a:ext uri="{FF2B5EF4-FFF2-40B4-BE49-F238E27FC236}">
                  <a16:creationId xmlns:a16="http://schemas.microsoft.com/office/drawing/2014/main" id="{6C0B94E9-A9C3-AB9E-49B4-885ADE0B20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2692" y="1594515"/>
              <a:ext cx="15712" cy="4681355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9">
              <a:extLst>
                <a:ext uri="{FF2B5EF4-FFF2-40B4-BE49-F238E27FC236}">
                  <a16:creationId xmlns:a16="http://schemas.microsoft.com/office/drawing/2014/main" id="{802031E6-1E71-660C-7697-C6D1EAB4F8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34272" y="1594513"/>
              <a:ext cx="15712" cy="4681356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9">
              <a:extLst>
                <a:ext uri="{FF2B5EF4-FFF2-40B4-BE49-F238E27FC236}">
                  <a16:creationId xmlns:a16="http://schemas.microsoft.com/office/drawing/2014/main" id="{A68E2766-1A81-07C2-794E-94FFDBDBA0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6990" y="1601444"/>
              <a:ext cx="6470" cy="466360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40">
              <a:extLst>
                <a:ext uri="{FF2B5EF4-FFF2-40B4-BE49-F238E27FC236}">
                  <a16:creationId xmlns:a16="http://schemas.microsoft.com/office/drawing/2014/main" id="{6A5D79D1-F9CF-4C9A-BF08-72E575B263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3541" y="1608373"/>
              <a:ext cx="6470" cy="466360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49">
              <a:extLst>
                <a:ext uri="{FF2B5EF4-FFF2-40B4-BE49-F238E27FC236}">
                  <a16:creationId xmlns:a16="http://schemas.microsoft.com/office/drawing/2014/main" id="{2AFFC3E8-09CC-4816-70D8-50984F3FE9D1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1907182" y="1608748"/>
              <a:ext cx="4491773" cy="353668"/>
            </a:xfrm>
            <a:prstGeom prst="straightConnector1">
              <a:avLst/>
            </a:prstGeom>
            <a:ln w="31750">
              <a:solidFill>
                <a:srgbClr val="FA06B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1">
              <a:extLst>
                <a:ext uri="{FF2B5EF4-FFF2-40B4-BE49-F238E27FC236}">
                  <a16:creationId xmlns:a16="http://schemas.microsoft.com/office/drawing/2014/main" id="{19496457-BCAA-8F6D-7DC4-52425699FF5B}"/>
                </a:ext>
              </a:extLst>
            </p:cNvPr>
            <p:cNvSpPr txBox="1"/>
            <p:nvPr/>
          </p:nvSpPr>
          <p:spPr>
            <a:xfrm>
              <a:off x="4124981" y="2491546"/>
              <a:ext cx="8210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</a:rPr>
                <a:t>Safire</a:t>
              </a:r>
            </a:p>
            <a:p>
              <a:r>
                <a:rPr lang="en-US" sz="1500" b="1" dirty="0">
                  <a:solidFill>
                    <a:srgbClr val="FF0000"/>
                  </a:solidFill>
                </a:rPr>
                <a:t>+DLR</a:t>
              </a:r>
              <a:endParaRPr lang="el-GR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1">
              <a:extLst>
                <a:ext uri="{FF2B5EF4-FFF2-40B4-BE49-F238E27FC236}">
                  <a16:creationId xmlns:a16="http://schemas.microsoft.com/office/drawing/2014/main" id="{2D42D10D-DE1E-BAF2-0F0B-914CC630EADD}"/>
                </a:ext>
              </a:extLst>
            </p:cNvPr>
            <p:cNvSpPr txBox="1"/>
            <p:nvPr/>
          </p:nvSpPr>
          <p:spPr>
            <a:xfrm>
              <a:off x="1710607" y="2491546"/>
              <a:ext cx="8210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</a:rPr>
                <a:t>Safire</a:t>
              </a:r>
            </a:p>
            <a:p>
              <a:r>
                <a:rPr lang="en-US" sz="1500" b="1" dirty="0">
                  <a:solidFill>
                    <a:srgbClr val="FF0000"/>
                  </a:solidFill>
                </a:rPr>
                <a:t>+DLR</a:t>
              </a:r>
              <a:endParaRPr lang="el-GR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1">
              <a:extLst>
                <a:ext uri="{FF2B5EF4-FFF2-40B4-BE49-F238E27FC236}">
                  <a16:creationId xmlns:a16="http://schemas.microsoft.com/office/drawing/2014/main" id="{2F32EED1-E4C5-B918-C941-FD04186EC52C}"/>
                </a:ext>
              </a:extLst>
            </p:cNvPr>
            <p:cNvSpPr txBox="1"/>
            <p:nvPr/>
          </p:nvSpPr>
          <p:spPr>
            <a:xfrm>
              <a:off x="5155332" y="2445381"/>
              <a:ext cx="82105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</a:rPr>
                <a:t>Safire</a:t>
              </a:r>
              <a:endParaRPr lang="el-GR" sz="15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8" name="Ευθεία γραμμή σύνδεσης 30">
              <a:extLst>
                <a:ext uri="{FF2B5EF4-FFF2-40B4-BE49-F238E27FC236}">
                  <a16:creationId xmlns:a16="http://schemas.microsoft.com/office/drawing/2014/main" id="{99A387E7-7283-1485-C5A5-914D2F5B8603}"/>
                </a:ext>
              </a:extLst>
            </p:cNvPr>
            <p:cNvCxnSpPr>
              <a:cxnSpLocks/>
            </p:cNvCxnSpPr>
            <p:nvPr/>
          </p:nvCxnSpPr>
          <p:spPr>
            <a:xfrm>
              <a:off x="5409871" y="1594514"/>
              <a:ext cx="0" cy="4688166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1">
              <a:extLst>
                <a:ext uri="{FF2B5EF4-FFF2-40B4-BE49-F238E27FC236}">
                  <a16:creationId xmlns:a16="http://schemas.microsoft.com/office/drawing/2014/main" id="{25CA1E2D-8D5D-0180-B548-2F40CBFCB446}"/>
                </a:ext>
              </a:extLst>
            </p:cNvPr>
            <p:cNvSpPr txBox="1"/>
            <p:nvPr/>
          </p:nvSpPr>
          <p:spPr>
            <a:xfrm>
              <a:off x="7656159" y="2314390"/>
              <a:ext cx="61747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</a:rPr>
                <a:t>DLR</a:t>
              </a:r>
              <a:endParaRPr lang="el-GR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1">
              <a:extLst>
                <a:ext uri="{FF2B5EF4-FFF2-40B4-BE49-F238E27FC236}">
                  <a16:creationId xmlns:a16="http://schemas.microsoft.com/office/drawing/2014/main" id="{C586E90B-FBEA-914E-6ED6-ECD1A4CD51C6}"/>
                </a:ext>
              </a:extLst>
            </p:cNvPr>
            <p:cNvSpPr txBox="1"/>
            <p:nvPr/>
          </p:nvSpPr>
          <p:spPr>
            <a:xfrm>
              <a:off x="6383442" y="2334220"/>
              <a:ext cx="61747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</a:rPr>
                <a:t>DLR</a:t>
              </a:r>
              <a:endParaRPr lang="el-GR" sz="15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53CCE4D3-981C-642D-5F1B-6A6EA1C7FE1C}"/>
              </a:ext>
            </a:extLst>
          </p:cNvPr>
          <p:cNvSpPr txBox="1"/>
          <p:nvPr/>
        </p:nvSpPr>
        <p:spPr>
          <a:xfrm rot="21414068">
            <a:off x="9689994" y="3878019"/>
            <a:ext cx="1810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Dust</a:t>
            </a:r>
          </a:p>
          <a:p>
            <a:r>
              <a:rPr lang="en-US" sz="2000" b="1" dirty="0"/>
              <a:t>Volcanic</a:t>
            </a:r>
            <a:endParaRPr lang="el-GR" sz="20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DF24E25-9F27-DB27-609F-6FB98D92B34B}"/>
              </a:ext>
            </a:extLst>
          </p:cNvPr>
          <p:cNvSpPr txBox="1"/>
          <p:nvPr/>
        </p:nvSpPr>
        <p:spPr>
          <a:xfrm>
            <a:off x="4244142" y="5412891"/>
            <a:ext cx="872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Marine</a:t>
            </a:r>
            <a:endParaRPr lang="el-GR" sz="1400" b="1" dirty="0">
              <a:solidFill>
                <a:schemeClr val="bg1"/>
              </a:solidFill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F511C7C-6E5D-F963-A490-C8D9645DF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1" y="1238848"/>
            <a:ext cx="3408878" cy="25566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E3A91-98FB-9B1E-2D14-8E2281EC7AD4}"/>
              </a:ext>
            </a:extLst>
          </p:cNvPr>
          <p:cNvSpPr txBox="1"/>
          <p:nvPr/>
        </p:nvSpPr>
        <p:spPr>
          <a:xfrm>
            <a:off x="1114687" y="91514"/>
            <a:ext cx="1348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Backup slide</a:t>
            </a:r>
            <a:endParaRPr lang="en-US" sz="1800" dirty="0"/>
          </a:p>
          <a:p>
            <a:endParaRPr lang="en-US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0F0E6629-3B69-EC0F-AF0E-63EA98271F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97" y="2517525"/>
            <a:ext cx="1706196" cy="1277981"/>
          </a:xfrm>
          <a:prstGeom prst="rect">
            <a:avLst/>
          </a:prstGeom>
        </p:spPr>
      </p:pic>
      <p:pic>
        <p:nvPicPr>
          <p:cNvPr id="23" name="Εικόνα 2">
            <a:extLst>
              <a:ext uri="{FF2B5EF4-FFF2-40B4-BE49-F238E27FC236}">
                <a16:creationId xmlns:a16="http://schemas.microsoft.com/office/drawing/2014/main" id="{EF80F863-9A30-32EE-A478-7385AEA8E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712" b="4221"/>
          <a:stretch/>
        </p:blipFill>
        <p:spPr>
          <a:xfrm>
            <a:off x="-4957" y="3829602"/>
            <a:ext cx="3994481" cy="28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59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0" name="TextBox 89"/>
          <p:cNvSpPr txBox="1"/>
          <p:nvPr/>
        </p:nvSpPr>
        <p:spPr>
          <a:xfrm>
            <a:off x="1474048" y="341111"/>
            <a:ext cx="656701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Enhancement of satellite products – LR &amp; PLDR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FE74CA-671C-B216-5549-6ADFD1F6C3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865" t="23361" r="46758" b="14846"/>
          <a:stretch/>
        </p:blipFill>
        <p:spPr>
          <a:xfrm>
            <a:off x="1039456" y="1725751"/>
            <a:ext cx="5056544" cy="4836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FF772-1176-B1F0-3E0B-F4BFBCCE4B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236" t="24770" r="27863" b="48137"/>
          <a:stretch/>
        </p:blipFill>
        <p:spPr>
          <a:xfrm>
            <a:off x="6680940" y="1798027"/>
            <a:ext cx="2967790" cy="28073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2E037B-01B0-C45D-5A02-6116CDEE7943}"/>
              </a:ext>
            </a:extLst>
          </p:cNvPr>
          <p:cNvSpPr txBox="1"/>
          <p:nvPr/>
        </p:nvSpPr>
        <p:spPr>
          <a:xfrm>
            <a:off x="1087225" y="1211867"/>
            <a:ext cx="8752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Enhancement of CALIPSO retrievals: investigate the variability of dust LR vs PLDR</a:t>
            </a:r>
          </a:p>
        </p:txBody>
      </p:sp>
      <p:sp>
        <p:nvSpPr>
          <p:cNvPr id="9" name="Rectangle 43">
            <a:extLst>
              <a:ext uri="{FF2B5EF4-FFF2-40B4-BE49-F238E27FC236}">
                <a16:creationId xmlns:a16="http://schemas.microsoft.com/office/drawing/2014/main" id="{6F5D7344-FF96-BC49-D38B-A22618DF2E61}"/>
              </a:ext>
            </a:extLst>
          </p:cNvPr>
          <p:cNvSpPr/>
          <p:nvPr/>
        </p:nvSpPr>
        <p:spPr>
          <a:xfrm>
            <a:off x="7200167" y="5649750"/>
            <a:ext cx="2205872" cy="33855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Floutsi et al.,</a:t>
            </a:r>
            <a:r>
              <a:rPr lang="el-GR" sz="1600" dirty="0"/>
              <a:t> </a:t>
            </a:r>
            <a:r>
              <a:rPr lang="en-US" sz="1600" dirty="0"/>
              <a:t>AMT, 2022</a:t>
            </a:r>
          </a:p>
        </p:txBody>
      </p:sp>
      <p:pic>
        <p:nvPicPr>
          <p:cNvPr id="10" name="Picture 18" descr="C:\Users\U\Desktop\ESA MAG\logos\Logo_TROPOS.png">
            <a:extLst>
              <a:ext uri="{FF2B5EF4-FFF2-40B4-BE49-F238E27FC236}">
                <a16:creationId xmlns:a16="http://schemas.microsoft.com/office/drawing/2014/main" id="{86FD2E52-EA8E-4B9E-CEBF-105C7E53C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624" y="1176883"/>
            <a:ext cx="1239952" cy="59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A8C480-5C26-DF77-0BA5-3D3BE8610B3D}"/>
              </a:ext>
            </a:extLst>
          </p:cNvPr>
          <p:cNvSpPr txBox="1"/>
          <p:nvPr/>
        </p:nvSpPr>
        <p:spPr>
          <a:xfrm>
            <a:off x="4195874" y="3959433"/>
            <a:ext cx="1555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Saharan dust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DC8CC4-93EB-8319-99FE-6769A8D250B7}"/>
              </a:ext>
            </a:extLst>
          </p:cNvPr>
          <p:cNvSpPr txBox="1"/>
          <p:nvPr/>
        </p:nvSpPr>
        <p:spPr>
          <a:xfrm>
            <a:off x="3970184" y="5184990"/>
            <a:ext cx="2006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Central Asian dust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DA5B4C-6681-E480-6123-6F39D137FDEB}"/>
              </a:ext>
            </a:extLst>
          </p:cNvPr>
          <p:cNvSpPr txBox="1"/>
          <p:nvPr/>
        </p:nvSpPr>
        <p:spPr>
          <a:xfrm>
            <a:off x="2803477" y="3947196"/>
            <a:ext cx="139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634C20"/>
                </a:solidFill>
              </a:rPr>
              <a:t>Middle East </a:t>
            </a:r>
          </a:p>
          <a:p>
            <a:pPr algn="ctr"/>
            <a:r>
              <a:rPr lang="en-US" b="1" dirty="0">
                <a:solidFill>
                  <a:srgbClr val="634C20"/>
                </a:solidFill>
              </a:rPr>
              <a:t>dust</a:t>
            </a:r>
            <a:endParaRPr lang="en-US" dirty="0">
              <a:solidFill>
                <a:srgbClr val="634C2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25C51-77C6-2F0D-14AB-272179516648}"/>
              </a:ext>
            </a:extLst>
          </p:cNvPr>
          <p:cNvSpPr txBox="1"/>
          <p:nvPr/>
        </p:nvSpPr>
        <p:spPr>
          <a:xfrm>
            <a:off x="917113" y="102938"/>
            <a:ext cx="134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Backup slide</a:t>
            </a:r>
          </a:p>
        </p:txBody>
      </p:sp>
    </p:spTree>
    <p:extLst>
      <p:ext uri="{BB962C8B-B14F-4D97-AF65-F5344CB8AC3E}">
        <p14:creationId xmlns:p14="http://schemas.microsoft.com/office/powerpoint/2010/main" val="2026680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B44E7-E36A-F4F5-965B-E07950C3C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1A64FF-1DFF-8077-806E-B8C686164BB1}"/>
              </a:ext>
            </a:extLst>
          </p:cNvPr>
          <p:cNvSpPr txBox="1"/>
          <p:nvPr/>
        </p:nvSpPr>
        <p:spPr>
          <a:xfrm>
            <a:off x="1562731" y="341111"/>
            <a:ext cx="625735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assimilation and the ESA L2A+ study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B299A-D434-455E-A80A-2A3F81701B3C}"/>
              </a:ext>
            </a:extLst>
          </p:cNvPr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79DC18-072D-309F-9FB7-7FC6A78D88F5}"/>
              </a:ext>
            </a:extLst>
          </p:cNvPr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30B345-35BB-EDF6-4768-4DFCA7375EB8}"/>
              </a:ext>
            </a:extLst>
          </p:cNvPr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BD7CC1C-0847-B443-4C48-5C12821DB3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22" t="6615" r="6171" b="34682"/>
          <a:stretch/>
        </p:blipFill>
        <p:spPr>
          <a:xfrm>
            <a:off x="10649202" y="11858"/>
            <a:ext cx="1542797" cy="656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3D5BC0-61F4-89DF-80C7-532170ECAA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02" t="29448" r="6034" b="43490"/>
          <a:stretch/>
        </p:blipFill>
        <p:spPr>
          <a:xfrm>
            <a:off x="9246982" y="604959"/>
            <a:ext cx="1264779" cy="444156"/>
          </a:xfrm>
          <a:prstGeom prst="rect">
            <a:avLst/>
          </a:prstGeom>
        </p:spPr>
      </p:pic>
      <p:pic>
        <p:nvPicPr>
          <p:cNvPr id="11" name="Picture 4" descr="Branding guidelines | Copernicus">
            <a:extLst>
              <a:ext uri="{FF2B5EF4-FFF2-40B4-BE49-F238E27FC236}">
                <a16:creationId xmlns:a16="http://schemas.microsoft.com/office/drawing/2014/main" id="{C3B20C97-C20F-43CB-B814-0B4B4E1EF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9269" y="670727"/>
            <a:ext cx="1445222" cy="29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AC7006B8-A08F-6631-40B8-15123218F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87" r="10802"/>
          <a:stretch/>
        </p:blipFill>
        <p:spPr bwMode="auto">
          <a:xfrm>
            <a:off x="8917730" y="1099996"/>
            <a:ext cx="3257096" cy="2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BD9499F-7D26-A630-44F9-CA9454E9C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0625" y="1294717"/>
            <a:ext cx="3508513" cy="216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F48061-7871-870F-3C73-97BEFDD5214B}"/>
              </a:ext>
            </a:extLst>
          </p:cNvPr>
          <p:cNvSpPr txBox="1"/>
          <p:nvPr/>
        </p:nvSpPr>
        <p:spPr>
          <a:xfrm>
            <a:off x="352838" y="1327174"/>
            <a:ext cx="5014292" cy="4619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0" i="0" dirty="0">
                <a:solidFill>
                  <a:srgbClr val="000000"/>
                </a:solidFill>
                <a:highlight>
                  <a:srgbClr val="FFFF99"/>
                </a:highlight>
                <a:latin typeface="Roboto-Regular"/>
              </a:rPr>
              <a:t>Goal: To enhance the Aeolus L2A product </a:t>
            </a:r>
            <a:br>
              <a:rPr lang="en-US" sz="1800" b="0" i="0" dirty="0">
                <a:solidFill>
                  <a:srgbClr val="000000"/>
                </a:solidFill>
                <a:highlight>
                  <a:srgbClr val="FFFF99"/>
                </a:highlight>
                <a:latin typeface="Roboto-Regular"/>
              </a:rPr>
            </a:br>
            <a:r>
              <a:rPr lang="en-US" sz="1800" b="0" i="0" dirty="0">
                <a:solidFill>
                  <a:srgbClr val="000000"/>
                </a:solidFill>
                <a:highlight>
                  <a:srgbClr val="FFFF99"/>
                </a:highlight>
                <a:latin typeface="Roboto-Regular"/>
              </a:rPr>
              <a:t>by accounting </a:t>
            </a:r>
            <a:r>
              <a:rPr lang="en-US" dirty="0">
                <a:solidFill>
                  <a:srgbClr val="000000"/>
                </a:solidFill>
                <a:highlight>
                  <a:srgbClr val="FFFF99"/>
                </a:highlight>
                <a:latin typeface="Roboto-Regular"/>
              </a:rPr>
              <a:t>for the missing cross-polar component in the presence of dust</a:t>
            </a:r>
            <a:endParaRPr lang="en-US" sz="1800" b="0" i="0" dirty="0">
              <a:solidFill>
                <a:srgbClr val="000000"/>
              </a:solidFill>
              <a:highlight>
                <a:srgbClr val="FFFF99"/>
              </a:highlight>
              <a:latin typeface="Roboto-Regular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latin typeface="Roboto-Regular"/>
              </a:rPr>
              <a:t>Develop a </a:t>
            </a:r>
            <a:r>
              <a:rPr lang="en-US" sz="1800" b="1" i="0" dirty="0">
                <a:solidFill>
                  <a:srgbClr val="000000"/>
                </a:solidFill>
                <a:latin typeface="Roboto-Bold"/>
              </a:rPr>
              <a:t>refined L2A+ aerosol product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latin typeface="Roboto-Regular"/>
              </a:rPr>
              <a:t>Examine the impact of L2A and L2A+ on </a:t>
            </a:r>
            <a:r>
              <a:rPr lang="en-US" sz="1800" b="1" i="0" dirty="0">
                <a:solidFill>
                  <a:srgbClr val="000000"/>
                </a:solidFill>
                <a:latin typeface="Roboto-Bold"/>
              </a:rPr>
              <a:t>aerosol assimilation and dust transport models </a:t>
            </a:r>
            <a:endParaRPr lang="en-US" b="1" dirty="0">
              <a:solidFill>
                <a:srgbClr val="000000"/>
              </a:solidFill>
              <a:latin typeface="Roboto-Bold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Roboto-Bold"/>
              </a:rPr>
              <a:t>Examine the impact of both Aeolus wind and aerosol fields on 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latin typeface="Roboto-Regular"/>
              </a:rPr>
              <a:t>Access the climatological value of L2A+ for aerosol databases (e.g., ESA-LIVAS)</a:t>
            </a:r>
            <a:endParaRPr lang="en-US" dirty="0"/>
          </a:p>
        </p:txBody>
      </p:sp>
      <p:pic>
        <p:nvPicPr>
          <p:cNvPr id="14" name="image7.png">
            <a:extLst>
              <a:ext uri="{FF2B5EF4-FFF2-40B4-BE49-F238E27FC236}">
                <a16:creationId xmlns:a16="http://schemas.microsoft.com/office/drawing/2014/main" id="{E65D2DBC-2EA3-67A1-1A32-382BEDD438C7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750324" y="3984946"/>
            <a:ext cx="5088838" cy="2541816"/>
          </a:xfrm>
          <a:prstGeom prst="rect">
            <a:avLst/>
          </a:prstGeom>
          <a:ln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A0D859-A5AC-04B0-00C2-716BBE44B34B}"/>
              </a:ext>
            </a:extLst>
          </p:cNvPr>
          <p:cNvSpPr txBox="1"/>
          <p:nvPr/>
        </p:nvSpPr>
        <p:spPr>
          <a:xfrm>
            <a:off x="10057657" y="1438304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D046B7-2470-B3C7-F326-528169865CE6}"/>
              </a:ext>
            </a:extLst>
          </p:cNvPr>
          <p:cNvSpPr txBox="1"/>
          <p:nvPr/>
        </p:nvSpPr>
        <p:spPr>
          <a:xfrm>
            <a:off x="441195" y="6192263"/>
            <a:ext cx="4837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Contact person: </a:t>
            </a:r>
            <a:r>
              <a:rPr lang="en-US" dirty="0"/>
              <a:t>E. </a:t>
            </a:r>
            <a:r>
              <a:rPr lang="en-US" dirty="0" err="1"/>
              <a:t>Proestakis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proestakis@noa.gr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2CD53E-1292-45E5-B9F8-138CED6E0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643" y="116177"/>
            <a:ext cx="480186" cy="4772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74ACB18-6B36-D518-5DB2-66C4B9726228}"/>
              </a:ext>
            </a:extLst>
          </p:cNvPr>
          <p:cNvSpPr txBox="1"/>
          <p:nvPr/>
        </p:nvSpPr>
        <p:spPr>
          <a:xfrm>
            <a:off x="5848408" y="3832032"/>
            <a:ext cx="3257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Use ASKOS/JATAC measurements to evaluate assimilations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4A804-5828-9832-73C7-55B7717A1738}"/>
              </a:ext>
            </a:extLst>
          </p:cNvPr>
          <p:cNvSpPr txBox="1"/>
          <p:nvPr/>
        </p:nvSpPr>
        <p:spPr>
          <a:xfrm>
            <a:off x="939841" y="102938"/>
            <a:ext cx="134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Backup slide</a:t>
            </a:r>
          </a:p>
        </p:txBody>
      </p:sp>
    </p:spTree>
    <p:extLst>
      <p:ext uri="{BB962C8B-B14F-4D97-AF65-F5344CB8AC3E}">
        <p14:creationId xmlns:p14="http://schemas.microsoft.com/office/powerpoint/2010/main" val="1892938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0" name="TextBox 89"/>
          <p:cNvSpPr txBox="1"/>
          <p:nvPr/>
        </p:nvSpPr>
        <p:spPr>
          <a:xfrm>
            <a:off x="1719146" y="369247"/>
            <a:ext cx="625735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Assimilation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9" name="Rectangle 43">
            <a:extLst>
              <a:ext uri="{FF2B5EF4-FFF2-40B4-BE49-F238E27FC236}">
                <a16:creationId xmlns:a16="http://schemas.microsoft.com/office/drawing/2014/main" id="{63044B3A-3A8D-5B70-42FF-FB02CA63894E}"/>
              </a:ext>
            </a:extLst>
          </p:cNvPr>
          <p:cNvSpPr/>
          <p:nvPr/>
        </p:nvSpPr>
        <p:spPr>
          <a:xfrm>
            <a:off x="9303862" y="6201519"/>
            <a:ext cx="2354739" cy="33855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Escribano</a:t>
            </a:r>
            <a:r>
              <a:rPr lang="en-US" sz="1600" dirty="0">
                <a:solidFill>
                  <a:schemeClr val="dk1"/>
                </a:solidFill>
              </a:rPr>
              <a:t> et al., ACP, 2022</a:t>
            </a:r>
            <a:endParaRPr lang="en-GB" sz="1600" dirty="0">
              <a:solidFill>
                <a:schemeClr val="dk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EEBD22-938F-A89E-B7A7-ABB4E5263D84}"/>
              </a:ext>
            </a:extLst>
          </p:cNvPr>
          <p:cNvSpPr txBox="1"/>
          <p:nvPr/>
        </p:nvSpPr>
        <p:spPr>
          <a:xfrm>
            <a:off x="1087225" y="1211867"/>
            <a:ext cx="906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Dust transport model MONARCH: forecast improvement through LIVAS assimilation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ADB5CA-7A11-9F62-C86D-6424B7F16A7D}"/>
              </a:ext>
            </a:extLst>
          </p:cNvPr>
          <p:cNvGrpSpPr/>
          <p:nvPr/>
        </p:nvGrpSpPr>
        <p:grpSpPr>
          <a:xfrm>
            <a:off x="492720" y="1899554"/>
            <a:ext cx="10385811" cy="3628878"/>
            <a:chOff x="626747" y="1744279"/>
            <a:chExt cx="8809483" cy="32039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5E70F14-7AB3-0D22-B22C-482F5D2FD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34475" y="4186177"/>
              <a:ext cx="6073666" cy="7620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B87643-3CBE-C160-C1E6-5FA08B001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6747" y="1744279"/>
              <a:ext cx="8809483" cy="251481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04A0E09-169A-1255-06BD-6ADDA7187F97}"/>
              </a:ext>
            </a:extLst>
          </p:cNvPr>
          <p:cNvSpPr txBox="1"/>
          <p:nvPr/>
        </p:nvSpPr>
        <p:spPr>
          <a:xfrm>
            <a:off x="891410" y="5732302"/>
            <a:ext cx="8594982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Assimilating LIVAS pure dust monthly mean profiles can improve the dust forecast profiles</a:t>
            </a:r>
          </a:p>
        </p:txBody>
      </p:sp>
    </p:spTree>
    <p:extLst>
      <p:ext uri="{BB962C8B-B14F-4D97-AF65-F5344CB8AC3E}">
        <p14:creationId xmlns:p14="http://schemas.microsoft.com/office/powerpoint/2010/main" val="769156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0" name="TextBox 89"/>
          <p:cNvSpPr txBox="1"/>
          <p:nvPr/>
        </p:nvSpPr>
        <p:spPr>
          <a:xfrm>
            <a:off x="963751" y="341111"/>
            <a:ext cx="7768137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ASKOS: the ground base component of the JATAC campaign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pic>
        <p:nvPicPr>
          <p:cNvPr id="2" name="Picture 24">
            <a:extLst>
              <a:ext uri="{FF2B5EF4-FFF2-40B4-BE49-F238E27FC236}">
                <a16:creationId xmlns:a16="http://schemas.microsoft.com/office/drawing/2014/main" id="{29948B07-CB3C-DE48-DB8F-4A8E2288A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18" y="1336889"/>
            <a:ext cx="6811339" cy="31578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1F5CF30-9F36-6DAD-D6BD-2064DF32C989}"/>
              </a:ext>
            </a:extLst>
          </p:cNvPr>
          <p:cNvSpPr/>
          <p:nvPr/>
        </p:nvSpPr>
        <p:spPr>
          <a:xfrm>
            <a:off x="0" y="1204590"/>
            <a:ext cx="3690257" cy="1456967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1E6837D-BE4A-5794-92B8-BD9CBDB17D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6" t="20416" r="36763" b="22500"/>
          <a:stretch/>
        </p:blipFill>
        <p:spPr>
          <a:xfrm>
            <a:off x="9199" y="1452737"/>
            <a:ext cx="328883" cy="751357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206FA61-080F-BA5B-E559-2B4544192A0D}"/>
              </a:ext>
            </a:extLst>
          </p:cNvPr>
          <p:cNvSpPr txBox="1">
            <a:spLocks/>
          </p:cNvSpPr>
          <p:nvPr/>
        </p:nvSpPr>
        <p:spPr>
          <a:xfrm>
            <a:off x="7413203" y="4855208"/>
            <a:ext cx="2036703" cy="105294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</a:rPr>
              <a:t>Ground-based RS aerosol, cloud, wind</a:t>
            </a:r>
          </a:p>
          <a:p>
            <a:pPr marL="0" indent="0" algn="ctr">
              <a:buNone/>
            </a:pP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</a:rPr>
              <a:t>Sept. 2021</a:t>
            </a:r>
          </a:p>
        </p:txBody>
      </p:sp>
      <p:pic>
        <p:nvPicPr>
          <p:cNvPr id="10" name="Εικόνα 11">
            <a:extLst>
              <a:ext uri="{FF2B5EF4-FFF2-40B4-BE49-F238E27FC236}">
                <a16:creationId xmlns:a16="http://schemas.microsoft.com/office/drawing/2014/main" id="{AA4D1FC4-C945-1933-F912-9F81CD68EC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03" t="55784" r="-1" b="2369"/>
          <a:stretch/>
        </p:blipFill>
        <p:spPr>
          <a:xfrm>
            <a:off x="8037454" y="5958372"/>
            <a:ext cx="4055523" cy="737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02455A-113B-25E8-74E8-07399BF1B1F7}"/>
              </a:ext>
            </a:extLst>
          </p:cNvPr>
          <p:cNvSpPr txBox="1"/>
          <p:nvPr/>
        </p:nvSpPr>
        <p:spPr>
          <a:xfrm>
            <a:off x="7272214" y="4484401"/>
            <a:ext cx="2447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ASKOS in JATAC 2021 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Ορθογώνιο 15">
            <a:extLst>
              <a:ext uri="{FF2B5EF4-FFF2-40B4-BE49-F238E27FC236}">
                <a16:creationId xmlns:a16="http://schemas.microsoft.com/office/drawing/2014/main" id="{EB01DF38-8A55-BE03-3425-7334ECF79AEA}"/>
              </a:ext>
            </a:extLst>
          </p:cNvPr>
          <p:cNvSpPr/>
          <p:nvPr/>
        </p:nvSpPr>
        <p:spPr>
          <a:xfrm>
            <a:off x="9584432" y="4484401"/>
            <a:ext cx="25586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ASKOS full phase 2022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80781A5-AEDA-DA38-B957-557DED9FB60E}"/>
              </a:ext>
            </a:extLst>
          </p:cNvPr>
          <p:cNvSpPr txBox="1">
            <a:spLocks/>
          </p:cNvSpPr>
          <p:nvPr/>
        </p:nvSpPr>
        <p:spPr>
          <a:xfrm>
            <a:off x="9685112" y="4855208"/>
            <a:ext cx="2295344" cy="1052940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/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US" sz="1400" b="1" kern="0" dirty="0">
                <a:solidFill>
                  <a:srgbClr val="003249"/>
                </a:solidFill>
              </a:rPr>
              <a:t>+ radiation, polarization, electricity, in-situ </a:t>
            </a:r>
          </a:p>
          <a:p>
            <a:pPr algn="ctr"/>
            <a:r>
              <a:rPr lang="en-US" sz="1400" b="1" kern="0" dirty="0">
                <a:solidFill>
                  <a:srgbClr val="003249"/>
                </a:solidFill>
              </a:rPr>
              <a:t>June &amp; September 2022</a:t>
            </a:r>
          </a:p>
        </p:txBody>
      </p:sp>
      <p:sp>
        <p:nvSpPr>
          <p:cNvPr id="15" name="Ορθογώνιο 18">
            <a:extLst>
              <a:ext uri="{FF2B5EF4-FFF2-40B4-BE49-F238E27FC236}">
                <a16:creationId xmlns:a16="http://schemas.microsoft.com/office/drawing/2014/main" id="{995673C8-6A69-CD37-CE6D-3ADFBD9E0532}"/>
              </a:ext>
            </a:extLst>
          </p:cNvPr>
          <p:cNvSpPr/>
          <p:nvPr/>
        </p:nvSpPr>
        <p:spPr>
          <a:xfrm>
            <a:off x="173640" y="4742898"/>
            <a:ext cx="6945617" cy="175432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sng" strike="noStrike" kern="1200" cap="none" spc="0" normalizeH="0" baseline="0" noProof="0" dirty="0">
                <a:ln>
                  <a:noFill/>
                </a:ln>
                <a:solidFill>
                  <a:srgbClr val="4A5D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ASKOS Science Objectives: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>
                <a:solidFill>
                  <a:srgbClr val="4A5D6A"/>
                </a:solidFill>
                <a:highlight>
                  <a:srgbClr val="00FFFF"/>
                </a:highlight>
                <a:latin typeface="+mj-lt"/>
                <a:ea typeface="+mn-ea"/>
              </a:rPr>
              <a:t> Aeolus Validation</a:t>
            </a:r>
          </a:p>
          <a:p>
            <a:pPr>
              <a:buFontTx/>
              <a:buChar char="-"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Provide an unprecedented amount of quality assured datasets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A5D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 more applications (e.g. </a:t>
            </a:r>
            <a:r>
              <a:rPr lang="en-US" dirty="0">
                <a:solidFill>
                  <a:srgbClr val="4A5D6A"/>
                </a:solidFill>
                <a:latin typeface="+mj-lt"/>
                <a:ea typeface="+mn-ea"/>
              </a:rPr>
              <a:t>Support to future ESA missions: </a:t>
            </a:r>
            <a:r>
              <a:rPr lang="en-US" dirty="0" err="1">
                <a:solidFill>
                  <a:srgbClr val="4A5D6A"/>
                </a:solidFill>
                <a:latin typeface="+mj-lt"/>
                <a:ea typeface="+mn-ea"/>
              </a:rPr>
              <a:t>EarthCARE</a:t>
            </a:r>
            <a:r>
              <a:rPr lang="en-US" dirty="0">
                <a:solidFill>
                  <a:srgbClr val="4A5D6A"/>
                </a:solidFill>
                <a:latin typeface="+mj-lt"/>
                <a:ea typeface="+mn-ea"/>
              </a:rPr>
              <a:t>, WIVERN;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A5D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improvements in desert dust models)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srgbClr val="4A5D6A"/>
                </a:solidFill>
                <a:latin typeface="+mj-lt"/>
                <a:ea typeface="+mn-ea"/>
              </a:rPr>
              <a:t> </a:t>
            </a:r>
            <a:r>
              <a:rPr lang="en-US" b="1" dirty="0">
                <a:solidFill>
                  <a:srgbClr val="4A5D6A"/>
                </a:solidFill>
                <a:latin typeface="+mj-lt"/>
                <a:ea typeface="+mn-ea"/>
              </a:rPr>
              <a:t>Science</a:t>
            </a:r>
            <a:r>
              <a:rPr lang="en-US" dirty="0">
                <a:solidFill>
                  <a:srgbClr val="4A5D6A"/>
                </a:solidFill>
                <a:latin typeface="+mj-lt"/>
                <a:ea typeface="+mn-ea"/>
              </a:rPr>
              <a:t> </a:t>
            </a:r>
            <a:r>
              <a:rPr lang="en-US" dirty="0">
                <a:solidFill>
                  <a:srgbClr val="4A5D6A"/>
                </a:solidFill>
                <a:latin typeface="+mj-lt"/>
              </a:rPr>
              <a:t>(e.g. dust effect of cloud/radiation/deposition/electrification)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4A5D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DF94C9-575E-4462-18CA-F846FE49444D}"/>
              </a:ext>
            </a:extLst>
          </p:cNvPr>
          <p:cNvSpPr txBox="1"/>
          <p:nvPr/>
        </p:nvSpPr>
        <p:spPr>
          <a:xfrm>
            <a:off x="7454802" y="1121786"/>
            <a:ext cx="405552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cap="all" dirty="0">
                <a:ea typeface="+mj-ea"/>
              </a:rPr>
              <a:t>WHERE: </a:t>
            </a:r>
          </a:p>
          <a:p>
            <a:pPr>
              <a:spcBef>
                <a:spcPts val="1200"/>
              </a:spcBef>
            </a:pPr>
            <a:r>
              <a:rPr lang="en-US" sz="1600" dirty="0" err="1"/>
              <a:t>Mindelo</a:t>
            </a:r>
            <a:r>
              <a:rPr lang="en-US" sz="1600" dirty="0"/>
              <a:t>, Sao Vicente, Cabo Verde</a:t>
            </a:r>
          </a:p>
          <a:p>
            <a:pPr>
              <a:spcBef>
                <a:spcPts val="1200"/>
              </a:spcBef>
            </a:pPr>
            <a:r>
              <a:rPr lang="en-US" sz="2000" b="1" cap="all" dirty="0">
                <a:ea typeface="+mj-ea"/>
              </a:rPr>
              <a:t>WHEN: </a:t>
            </a:r>
          </a:p>
          <a:p>
            <a:pPr>
              <a:spcBef>
                <a:spcPts val="1200"/>
              </a:spcBef>
            </a:pPr>
            <a:r>
              <a:rPr lang="en-US" sz="1600" b="1" u="sng" dirty="0">
                <a:solidFill>
                  <a:schemeClr val="accent5">
                    <a:lumMod val="75000"/>
                  </a:schemeClr>
                </a:solidFill>
              </a:rPr>
              <a:t>September 2021: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Along with other experiments in the framework of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JATAC</a:t>
            </a:r>
          </a:p>
          <a:p>
            <a:pPr>
              <a:spcBef>
                <a:spcPts val="1200"/>
              </a:spcBef>
            </a:pPr>
            <a:r>
              <a:rPr lang="en-US" sz="1600" b="1" u="sng" dirty="0">
                <a:solidFill>
                  <a:schemeClr val="accent6">
                    <a:lumMod val="75000"/>
                  </a:schemeClr>
                </a:solidFill>
              </a:rPr>
              <a:t>June 2022: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Collocated with the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ERC D-TECT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experiment</a:t>
            </a:r>
          </a:p>
          <a:p>
            <a:pPr>
              <a:spcBef>
                <a:spcPts val="1200"/>
              </a:spcBef>
            </a:pPr>
            <a:r>
              <a:rPr lang="en-US" sz="1600" b="1" u="sng" dirty="0">
                <a:solidFill>
                  <a:schemeClr val="accent6">
                    <a:lumMod val="75000"/>
                  </a:schemeClr>
                </a:solidFill>
              </a:rPr>
              <a:t>September 2022: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Along with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NASA CPEX-CV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experimental campaign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37D3A0-1171-49F0-7E15-6E987DF78596}"/>
              </a:ext>
            </a:extLst>
          </p:cNvPr>
          <p:cNvSpPr txBox="1"/>
          <p:nvPr/>
        </p:nvSpPr>
        <p:spPr>
          <a:xfrm>
            <a:off x="2864902" y="4180946"/>
            <a:ext cx="12988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Source: ESA</a:t>
            </a:r>
            <a:endParaRPr lang="el-GR" sz="1600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6DE29C-D35D-6DA5-C1FB-75ACA1512906}"/>
              </a:ext>
            </a:extLst>
          </p:cNvPr>
          <p:cNvCxnSpPr>
            <a:cxnSpLocks/>
          </p:cNvCxnSpPr>
          <p:nvPr/>
        </p:nvCxnSpPr>
        <p:spPr>
          <a:xfrm flipH="1" flipV="1">
            <a:off x="2037522" y="3697357"/>
            <a:ext cx="1372740" cy="237561"/>
          </a:xfrm>
          <a:prstGeom prst="line">
            <a:avLst/>
          </a:prstGeom>
          <a:ln w="28575">
            <a:solidFill>
              <a:srgbClr val="1DA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892AAE9-C021-C317-1BB0-F032E055C6C5}"/>
              </a:ext>
            </a:extLst>
          </p:cNvPr>
          <p:cNvSpPr txBox="1"/>
          <p:nvPr/>
        </p:nvSpPr>
        <p:spPr>
          <a:xfrm>
            <a:off x="2003010" y="3463960"/>
            <a:ext cx="89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CPEX-CV</a:t>
            </a:r>
          </a:p>
        </p:txBody>
      </p:sp>
    </p:spTree>
    <p:extLst>
      <p:ext uri="{BB962C8B-B14F-4D97-AF65-F5344CB8AC3E}">
        <p14:creationId xmlns:p14="http://schemas.microsoft.com/office/powerpoint/2010/main" val="2291828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0" name="TextBox 89"/>
          <p:cNvSpPr txBox="1"/>
          <p:nvPr/>
        </p:nvSpPr>
        <p:spPr>
          <a:xfrm>
            <a:off x="1172817" y="334860"/>
            <a:ext cx="7263627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rPr>
              <a:t>ASKOS Instrumentation since September 2021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grpSp>
        <p:nvGrpSpPr>
          <p:cNvPr id="47" name="Ομάδα 6">
            <a:extLst>
              <a:ext uri="{FF2B5EF4-FFF2-40B4-BE49-F238E27FC236}">
                <a16:creationId xmlns:a16="http://schemas.microsoft.com/office/drawing/2014/main" id="{1B256FDD-C421-49E3-02EF-BFB5BD513DC2}"/>
              </a:ext>
            </a:extLst>
          </p:cNvPr>
          <p:cNvGrpSpPr/>
          <p:nvPr/>
        </p:nvGrpSpPr>
        <p:grpSpPr>
          <a:xfrm>
            <a:off x="29650" y="1582404"/>
            <a:ext cx="6958679" cy="3793857"/>
            <a:chOff x="0" y="1013182"/>
            <a:chExt cx="8598089" cy="5298061"/>
          </a:xfrm>
        </p:grpSpPr>
        <p:pic>
          <p:nvPicPr>
            <p:cNvPr id="48" name="Εικόνα 7">
              <a:extLst>
                <a:ext uri="{FF2B5EF4-FFF2-40B4-BE49-F238E27FC236}">
                  <a16:creationId xmlns:a16="http://schemas.microsoft.com/office/drawing/2014/main" id="{BF11BCD2-231A-63F5-1BCF-0BB57F6FB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013182"/>
              <a:ext cx="8598089" cy="5298061"/>
            </a:xfrm>
            <a:prstGeom prst="rect">
              <a:avLst/>
            </a:prstGeom>
          </p:spPr>
        </p:pic>
        <p:pic>
          <p:nvPicPr>
            <p:cNvPr id="49" name="Picture 2" descr="C:\Users\U\Desktop\ESA MAG\logos\cateris.png">
              <a:extLst>
                <a:ext uri="{FF2B5EF4-FFF2-40B4-BE49-F238E27FC236}">
                  <a16:creationId xmlns:a16="http://schemas.microsoft.com/office/drawing/2014/main" id="{907FF897-E9F8-1D06-F1D4-EF3D2FA43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304" y="5783864"/>
              <a:ext cx="912420" cy="476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Google Shape;321;p29">
              <a:extLst>
                <a:ext uri="{FF2B5EF4-FFF2-40B4-BE49-F238E27FC236}">
                  <a16:creationId xmlns:a16="http://schemas.microsoft.com/office/drawing/2014/main" id="{1876AF5C-2133-BFD9-1C1A-ECECAFBB03A9}"/>
                </a:ext>
              </a:extLst>
            </p:cNvPr>
            <p:cNvSpPr txBox="1"/>
            <p:nvPr/>
          </p:nvSpPr>
          <p:spPr>
            <a:xfrm>
              <a:off x="2258966" y="2822724"/>
              <a:ext cx="1564889" cy="10115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1500" dirty="0">
                  <a:solidFill>
                    <a:schemeClr val="tx1"/>
                  </a:solidFill>
                  <a:latin typeface="Trebuchet MS"/>
                  <a:ea typeface="Trebuchet MS"/>
                  <a:cs typeface="Trebuchet MS"/>
                </a:rPr>
                <a:t>AERONET </a:t>
              </a:r>
            </a:p>
            <a:p>
              <a:pPr algn="ctr"/>
              <a:r>
                <a:rPr lang="en-US" sz="1500" dirty="0">
                  <a:solidFill>
                    <a:schemeClr val="tx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Sun-photometer</a:t>
              </a:r>
              <a:endParaRPr sz="1500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51" name="Εικόνα 10">
              <a:extLst>
                <a:ext uri="{FF2B5EF4-FFF2-40B4-BE49-F238E27FC236}">
                  <a16:creationId xmlns:a16="http://schemas.microsoft.com/office/drawing/2014/main" id="{F9EB4557-9307-988A-BD10-D6BEDC6AD2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31610" y="5701361"/>
              <a:ext cx="1077202" cy="559316"/>
            </a:xfrm>
            <a:prstGeom prst="rect">
              <a:avLst/>
            </a:prstGeom>
          </p:spPr>
        </p:pic>
        <p:sp>
          <p:nvSpPr>
            <p:cNvPr id="53" name="Google Shape;321;p29">
              <a:extLst>
                <a:ext uri="{FF2B5EF4-FFF2-40B4-BE49-F238E27FC236}">
                  <a16:creationId xmlns:a16="http://schemas.microsoft.com/office/drawing/2014/main" id="{FFE9F15F-35F2-2AFA-0951-D58B8B48D785}"/>
                </a:ext>
              </a:extLst>
            </p:cNvPr>
            <p:cNvSpPr txBox="1"/>
            <p:nvPr/>
          </p:nvSpPr>
          <p:spPr>
            <a:xfrm>
              <a:off x="0" y="4127424"/>
              <a:ext cx="1205843" cy="752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1500" dirty="0">
                  <a:solidFill>
                    <a:schemeClr val="tx1"/>
                  </a:solidFill>
                  <a:latin typeface="Trebuchet MS"/>
                  <a:ea typeface="Trebuchet MS"/>
                  <a:cs typeface="Trebuchet MS"/>
                </a:rPr>
                <a:t>Cloud radar</a:t>
              </a:r>
              <a:endParaRPr sz="1500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4" name="Google Shape;321;p29">
              <a:extLst>
                <a:ext uri="{FF2B5EF4-FFF2-40B4-BE49-F238E27FC236}">
                  <a16:creationId xmlns:a16="http://schemas.microsoft.com/office/drawing/2014/main" id="{CD033EEB-D755-476E-6FF4-24D0A39B7277}"/>
                </a:ext>
              </a:extLst>
            </p:cNvPr>
            <p:cNvSpPr txBox="1"/>
            <p:nvPr/>
          </p:nvSpPr>
          <p:spPr>
            <a:xfrm>
              <a:off x="3508051" y="4574501"/>
              <a:ext cx="1119367" cy="752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1500" dirty="0">
                  <a:solidFill>
                    <a:schemeClr val="tx1"/>
                  </a:solidFill>
                  <a:latin typeface="Trebuchet MS"/>
                  <a:ea typeface="Trebuchet MS"/>
                  <a:cs typeface="Trebuchet MS"/>
                </a:rPr>
                <a:t>Wind </a:t>
              </a:r>
              <a:r>
                <a:rPr lang="en-US" sz="1500" dirty="0" err="1">
                  <a:solidFill>
                    <a:schemeClr val="tx1"/>
                  </a:solidFill>
                  <a:latin typeface="Trebuchet MS"/>
                  <a:ea typeface="Trebuchet MS"/>
                  <a:cs typeface="Trebuchet MS"/>
                </a:rPr>
                <a:t>lidar</a:t>
              </a:r>
              <a:r>
                <a:rPr lang="en-US" sz="1500" dirty="0">
                  <a:solidFill>
                    <a:schemeClr val="tx1"/>
                  </a:solidFill>
                  <a:latin typeface="Trebuchet MS"/>
                  <a:ea typeface="Trebuchet MS"/>
                  <a:cs typeface="Trebuchet MS"/>
                </a:rPr>
                <a:t> </a:t>
              </a:r>
            </a:p>
          </p:txBody>
        </p:sp>
        <p:sp>
          <p:nvSpPr>
            <p:cNvPr id="55" name="Google Shape;321;p29">
              <a:extLst>
                <a:ext uri="{FF2B5EF4-FFF2-40B4-BE49-F238E27FC236}">
                  <a16:creationId xmlns:a16="http://schemas.microsoft.com/office/drawing/2014/main" id="{7FDA8252-46F8-2CD6-D7D4-3B3CF1CD7F4A}"/>
                </a:ext>
              </a:extLst>
            </p:cNvPr>
            <p:cNvSpPr txBox="1"/>
            <p:nvPr/>
          </p:nvSpPr>
          <p:spPr>
            <a:xfrm>
              <a:off x="4627419" y="2439816"/>
              <a:ext cx="1347043" cy="803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1500" dirty="0" err="1">
                  <a:solidFill>
                    <a:schemeClr val="tx1"/>
                  </a:solidFill>
                  <a:latin typeface="Trebuchet MS"/>
                  <a:ea typeface="Trebuchet MS"/>
                  <a:cs typeface="Trebuchet MS"/>
                </a:rPr>
                <a:t>PollyXT</a:t>
              </a:r>
              <a:r>
                <a:rPr lang="en-US" sz="1500" dirty="0">
                  <a:solidFill>
                    <a:schemeClr val="tx1"/>
                  </a:solidFill>
                  <a:latin typeface="Trebuchet MS"/>
                  <a:ea typeface="Trebuchet MS"/>
                  <a:cs typeface="Trebuchet MS"/>
                </a:rPr>
                <a:t> </a:t>
              </a:r>
              <a:r>
                <a:rPr lang="en-US" sz="1500" dirty="0" err="1">
                  <a:solidFill>
                    <a:schemeClr val="tx1"/>
                  </a:solidFill>
                  <a:latin typeface="Trebuchet MS"/>
                  <a:ea typeface="Trebuchet MS"/>
                  <a:cs typeface="Trebuchet MS"/>
                </a:rPr>
                <a:t>lidar</a:t>
              </a:r>
              <a:r>
                <a:rPr lang="en-US" sz="1500" dirty="0">
                  <a:solidFill>
                    <a:schemeClr val="tx1"/>
                  </a:solidFill>
                  <a:latin typeface="Trebuchet MS"/>
                  <a:ea typeface="Trebuchet MS"/>
                  <a:cs typeface="Trebuchet MS"/>
                </a:rPr>
                <a:t> </a:t>
              </a:r>
            </a:p>
          </p:txBody>
        </p:sp>
        <p:sp>
          <p:nvSpPr>
            <p:cNvPr id="56" name="Google Shape;321;p29">
              <a:extLst>
                <a:ext uri="{FF2B5EF4-FFF2-40B4-BE49-F238E27FC236}">
                  <a16:creationId xmlns:a16="http://schemas.microsoft.com/office/drawing/2014/main" id="{3C8CE4E8-23D4-6793-47BE-DAF4BB07AE70}"/>
                </a:ext>
              </a:extLst>
            </p:cNvPr>
            <p:cNvSpPr txBox="1"/>
            <p:nvPr/>
          </p:nvSpPr>
          <p:spPr>
            <a:xfrm>
              <a:off x="7072494" y="3010947"/>
              <a:ext cx="1347043" cy="752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1500" dirty="0">
                  <a:solidFill>
                    <a:schemeClr val="tx1"/>
                  </a:solidFill>
                  <a:latin typeface="Trebuchet MS"/>
                  <a:ea typeface="Trebuchet MS"/>
                  <a:cs typeface="Trebuchet MS"/>
                </a:rPr>
                <a:t>Microwave radiometer</a:t>
              </a:r>
            </a:p>
          </p:txBody>
        </p:sp>
        <p:pic>
          <p:nvPicPr>
            <p:cNvPr id="57" name="Picture 18" descr="C:\Users\U\Desktop\ESA MAG\logos\Logo_TROPOS.png">
              <a:extLst>
                <a:ext uri="{FF2B5EF4-FFF2-40B4-BE49-F238E27FC236}">
                  <a16:creationId xmlns:a16="http://schemas.microsoft.com/office/drawing/2014/main" id="{D988C4EB-EEE3-3482-00B8-E9597967E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0025" y="5844114"/>
              <a:ext cx="824418" cy="3931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8" name="Picture 13" descr="C:\Users\U\Desktop\ESA MAG\logos\INOE.gif">
              <a:extLst>
                <a:ext uri="{FF2B5EF4-FFF2-40B4-BE49-F238E27FC236}">
                  <a16:creationId xmlns:a16="http://schemas.microsoft.com/office/drawing/2014/main" id="{6BAC880B-78BA-BFC0-5F7B-FB5F8455FA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807" y="5825533"/>
              <a:ext cx="667756" cy="4303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59F22B1-2B5F-CCF2-9376-57789AFBBC4B}"/>
              </a:ext>
            </a:extLst>
          </p:cNvPr>
          <p:cNvSpPr txBox="1"/>
          <p:nvPr/>
        </p:nvSpPr>
        <p:spPr>
          <a:xfrm>
            <a:off x="10126356" y="2966021"/>
            <a:ext cx="1990710" cy="286232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800" b="0" i="0" u="sng" strike="noStrike" baseline="0" dirty="0">
                <a:solidFill>
                  <a:srgbClr val="003249"/>
                </a:solidFill>
                <a:latin typeface="ArialMT"/>
              </a:rPr>
              <a:t>CAWA AW: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3249"/>
                </a:solidFill>
                <a:latin typeface="ArialMT"/>
              </a:rPr>
              <a:t>Airborne in-situ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3249"/>
                </a:solidFill>
                <a:latin typeface="ArialMT"/>
              </a:rPr>
              <a:t>• 0 – 3 km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3249"/>
                </a:solidFill>
                <a:latin typeface="ArialMT"/>
              </a:rPr>
              <a:t>• Aerosol conc.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3249"/>
                </a:solidFill>
                <a:latin typeface="ArialMT"/>
              </a:rPr>
              <a:t>• Size dist.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3249"/>
                </a:solidFill>
                <a:latin typeface="ArialMT"/>
              </a:rPr>
              <a:t>• Absorption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3249"/>
                </a:solidFill>
                <a:latin typeface="ArialMT"/>
              </a:rPr>
              <a:t>• Scattering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3249"/>
                </a:solidFill>
                <a:latin typeface="ArialMT"/>
              </a:rPr>
              <a:t>• Samples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3249"/>
                </a:solidFill>
                <a:latin typeface="ArialMT"/>
              </a:rPr>
              <a:t>• Solar irradiance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3249"/>
                </a:solidFill>
                <a:latin typeface="ArialMT"/>
              </a:rPr>
              <a:t>• CO2 sensor</a:t>
            </a:r>
            <a:endParaRPr lang="el-GR" dirty="0"/>
          </a:p>
        </p:txBody>
      </p:sp>
      <p:pic>
        <p:nvPicPr>
          <p:cNvPr id="61" name="Εικόνα 24">
            <a:extLst>
              <a:ext uri="{FF2B5EF4-FFF2-40B4-BE49-F238E27FC236}">
                <a16:creationId xmlns:a16="http://schemas.microsoft.com/office/drawing/2014/main" id="{806D2640-C5DE-9D8E-1ABA-E28FF11CE89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0" b="23498"/>
          <a:stretch/>
        </p:blipFill>
        <p:spPr>
          <a:xfrm>
            <a:off x="6037386" y="4918631"/>
            <a:ext cx="881362" cy="457630"/>
          </a:xfrm>
          <a:prstGeom prst="rect">
            <a:avLst/>
          </a:prstGeom>
        </p:spPr>
      </p:pic>
      <p:pic>
        <p:nvPicPr>
          <p:cNvPr id="62" name="Picture 2" descr="ACTRIS (@ACTRISRI) / Twitter">
            <a:extLst>
              <a:ext uri="{FF2B5EF4-FFF2-40B4-BE49-F238E27FC236}">
                <a16:creationId xmlns:a16="http://schemas.microsoft.com/office/drawing/2014/main" id="{AFDDFC74-E3BA-CDBE-CCEA-ED216A55D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34757" r="5563" b="16374"/>
          <a:stretch/>
        </p:blipFill>
        <p:spPr bwMode="auto">
          <a:xfrm>
            <a:off x="5158387" y="4913388"/>
            <a:ext cx="837410" cy="46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3" descr="C:\Users\U\Desktop\ESA MAG\logos\INOE.gif">
            <a:extLst>
              <a:ext uri="{FF2B5EF4-FFF2-40B4-BE49-F238E27FC236}">
                <a16:creationId xmlns:a16="http://schemas.microsoft.com/office/drawing/2014/main" id="{8CA2480F-62A4-AC80-EA0E-F1FC82E2C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70" y="5516397"/>
            <a:ext cx="600961" cy="387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4" name="Picture 18" descr="C:\Users\U\Desktop\ESA MAG\logos\Logo_TROPOS.png">
            <a:extLst>
              <a:ext uri="{FF2B5EF4-FFF2-40B4-BE49-F238E27FC236}">
                <a16:creationId xmlns:a16="http://schemas.microsoft.com/office/drawing/2014/main" id="{8EA3B75C-E628-2D8A-6B08-F9BE80DDD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3" y="5529232"/>
            <a:ext cx="802110" cy="382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5" name="Picture 21" descr="C:\Users\U\Desktop\ESA MAG\logos\NOA.jpg">
            <a:extLst>
              <a:ext uri="{FF2B5EF4-FFF2-40B4-BE49-F238E27FC236}">
                <a16:creationId xmlns:a16="http://schemas.microsoft.com/office/drawing/2014/main" id="{CDD2F9DD-9433-C70C-04CE-28481152C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3" y="6061406"/>
            <a:ext cx="460815" cy="46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Εικόνα 29">
            <a:extLst>
              <a:ext uri="{FF2B5EF4-FFF2-40B4-BE49-F238E27FC236}">
                <a16:creationId xmlns:a16="http://schemas.microsoft.com/office/drawing/2014/main" id="{01362B66-BFF3-F980-C042-46A09E5134F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1"/>
          <a:stretch/>
        </p:blipFill>
        <p:spPr>
          <a:xfrm>
            <a:off x="1078970" y="6044427"/>
            <a:ext cx="471036" cy="4777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7" name="Εικόνα 30">
            <a:extLst>
              <a:ext uri="{FF2B5EF4-FFF2-40B4-BE49-F238E27FC236}">
                <a16:creationId xmlns:a16="http://schemas.microsoft.com/office/drawing/2014/main" id="{720D2BC1-4223-3961-7605-98D76663EEF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1" t="1949" r="25597" b="1381"/>
          <a:stretch/>
        </p:blipFill>
        <p:spPr>
          <a:xfrm>
            <a:off x="683918" y="6050912"/>
            <a:ext cx="313175" cy="4777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8" name="Picture 13" descr="C:\Users\U\Desktop\ESA MAG\logos\INOE.gif">
            <a:extLst>
              <a:ext uri="{FF2B5EF4-FFF2-40B4-BE49-F238E27FC236}">
                <a16:creationId xmlns:a16="http://schemas.microsoft.com/office/drawing/2014/main" id="{380760D9-C2C4-08AA-83F4-8D08BDBF7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562" y="4975696"/>
            <a:ext cx="600961" cy="387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9" name="Picture 18" descr="C:\Users\U\Desktop\ESA MAG\logos\Logo_TROPOS.png">
            <a:extLst>
              <a:ext uri="{FF2B5EF4-FFF2-40B4-BE49-F238E27FC236}">
                <a16:creationId xmlns:a16="http://schemas.microsoft.com/office/drawing/2014/main" id="{0A04A56A-E772-3421-DD75-DD265A462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36" y="4958098"/>
            <a:ext cx="802110" cy="382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EC27B75-7DF5-3150-D3BA-30AB2DB8967D}"/>
              </a:ext>
            </a:extLst>
          </p:cNvPr>
          <p:cNvSpPr txBox="1"/>
          <p:nvPr/>
        </p:nvSpPr>
        <p:spPr>
          <a:xfrm>
            <a:off x="1724544" y="5624494"/>
            <a:ext cx="4626670" cy="877163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buClr>
                <a:srgbClr val="00AE9C"/>
              </a:buClr>
              <a:defRPr sz="17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r>
              <a:rPr lang="en-US" dirty="0"/>
              <a:t>Data visualization:</a:t>
            </a:r>
          </a:p>
          <a:p>
            <a:r>
              <a:rPr lang="en-US" dirty="0"/>
              <a:t>PollyXT: Polly.tropos.de </a:t>
            </a:r>
          </a:p>
          <a:p>
            <a:r>
              <a:rPr lang="en-US" dirty="0"/>
              <a:t>All other instruments: askos.space.noa.gr</a:t>
            </a:r>
          </a:p>
        </p:txBody>
      </p:sp>
      <p:pic>
        <p:nvPicPr>
          <p:cNvPr id="71" name="Picture 17">
            <a:extLst>
              <a:ext uri="{FF2B5EF4-FFF2-40B4-BE49-F238E27FC236}">
                <a16:creationId xmlns:a16="http://schemas.microsoft.com/office/drawing/2014/main" id="{E8C6BBE3-D23A-37A8-14EB-449C36387AC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280" y="1566971"/>
            <a:ext cx="1979072" cy="1316844"/>
          </a:xfrm>
          <a:prstGeom prst="rect">
            <a:avLst/>
          </a:prstGeom>
        </p:spPr>
      </p:pic>
      <p:pic>
        <p:nvPicPr>
          <p:cNvPr id="72" name="Picture 4" descr="University of Nova Gorica (Fees &amp; Reviews): Slovenia">
            <a:extLst>
              <a:ext uri="{FF2B5EF4-FFF2-40B4-BE49-F238E27FC236}">
                <a16:creationId xmlns:a16="http://schemas.microsoft.com/office/drawing/2014/main" id="{324200C9-00E5-61C8-70EB-8E89A236F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961" y="1564116"/>
            <a:ext cx="487391" cy="48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8FCB2CB5-C719-4D21-0731-F281349ED38A}"/>
              </a:ext>
            </a:extLst>
          </p:cNvPr>
          <p:cNvSpPr txBox="1"/>
          <p:nvPr/>
        </p:nvSpPr>
        <p:spPr>
          <a:xfrm>
            <a:off x="67764" y="1153882"/>
            <a:ext cx="6113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ACTRIS Aerosol &amp; Cloud remote sensing facilities</a:t>
            </a:r>
          </a:p>
        </p:txBody>
      </p:sp>
      <p:sp>
        <p:nvSpPr>
          <p:cNvPr id="75" name="Content Placeholder 5">
            <a:extLst>
              <a:ext uri="{FF2B5EF4-FFF2-40B4-BE49-F238E27FC236}">
                <a16:creationId xmlns:a16="http://schemas.microsoft.com/office/drawing/2014/main" id="{BCC550BC-D7EB-34B0-6373-5B543B3D9C34}"/>
              </a:ext>
            </a:extLst>
          </p:cNvPr>
          <p:cNvSpPr txBox="1">
            <a:spLocks/>
          </p:cNvSpPr>
          <p:nvPr/>
        </p:nvSpPr>
        <p:spPr>
          <a:xfrm>
            <a:off x="6672959" y="5952880"/>
            <a:ext cx="1984024" cy="503032"/>
          </a:xfrm>
          <a:prstGeom prst="rect">
            <a:avLst/>
          </a:prstGeom>
          <a:solidFill>
            <a:srgbClr val="FFFF66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</a:rPr>
              <a:t>Aerosol, cloud, wind ground-based RS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84DE8FA-9B9D-070B-A6A4-BC0D5D1D0C07}"/>
              </a:ext>
            </a:extLst>
          </p:cNvPr>
          <p:cNvSpPr txBox="1"/>
          <p:nvPr/>
        </p:nvSpPr>
        <p:spPr>
          <a:xfrm>
            <a:off x="6965770" y="1130081"/>
            <a:ext cx="30494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/>
              <a:t>eVe</a:t>
            </a:r>
            <a:r>
              <a:rPr lang="en-US" sz="1800" b="1" dirty="0"/>
              <a:t> lidar for Aeolus Cal/Val</a:t>
            </a:r>
            <a:br>
              <a:rPr lang="en-US" sz="1800" b="1" dirty="0"/>
            </a:br>
            <a:r>
              <a:rPr lang="en-US" dirty="0">
                <a:latin typeface="+mj-lt"/>
              </a:rPr>
              <a:t>can mimic Aeolus observations</a:t>
            </a:r>
          </a:p>
          <a:p>
            <a:pPr algn="ctr"/>
            <a:endParaRPr lang="en-US" sz="18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AB18886-6A49-3F03-CD7C-F45873D90A11}"/>
              </a:ext>
            </a:extLst>
          </p:cNvPr>
          <p:cNvSpPr txBox="1"/>
          <p:nvPr/>
        </p:nvSpPr>
        <p:spPr>
          <a:xfrm>
            <a:off x="7371137" y="5421691"/>
            <a:ext cx="2362698" cy="33855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el-GR"/>
            </a:defPPr>
            <a:lvl1pPr>
              <a:defRPr sz="1600"/>
            </a:lvl1pPr>
          </a:lstStyle>
          <a:p>
            <a:r>
              <a:rPr lang="en-US" dirty="0"/>
              <a:t>Paschou et al., AMT, 2022</a:t>
            </a:r>
          </a:p>
        </p:txBody>
      </p:sp>
      <p:pic>
        <p:nvPicPr>
          <p:cNvPr id="80" name="Picture 2">
            <a:extLst>
              <a:ext uri="{FF2B5EF4-FFF2-40B4-BE49-F238E27FC236}">
                <a16:creationId xmlns:a16="http://schemas.microsoft.com/office/drawing/2014/main" id="{E0FB4BC9-88CC-7A0B-D103-1CB23F8C6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099" y="1751391"/>
            <a:ext cx="2239348" cy="362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1816C5E-7BC0-31C4-2D86-C56C0AD00CE4}"/>
              </a:ext>
            </a:extLst>
          </p:cNvPr>
          <p:cNvSpPr txBox="1"/>
          <p:nvPr/>
        </p:nvSpPr>
        <p:spPr>
          <a:xfrm>
            <a:off x="9855279" y="6066138"/>
            <a:ext cx="2292487" cy="58477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el-GR"/>
            </a:defPPr>
            <a:lvl1pPr>
              <a:defRPr sz="1600"/>
            </a:lvl1pPr>
          </a:lstStyle>
          <a:p>
            <a:r>
              <a:rPr lang="en-US" dirty="0" err="1"/>
              <a:t>Yus</a:t>
            </a:r>
            <a:r>
              <a:rPr lang="en-US" dirty="0"/>
              <a:t> </a:t>
            </a:r>
            <a:r>
              <a:rPr lang="en-US" dirty="0" err="1"/>
              <a:t>Díez</a:t>
            </a:r>
            <a:r>
              <a:rPr lang="en-US" dirty="0"/>
              <a:t> et al., EGU, 2023</a:t>
            </a:r>
          </a:p>
          <a:p>
            <a:pPr algn="ctr"/>
            <a:r>
              <a:rPr lang="en-US" dirty="0"/>
              <a:t>AS1.37 Wednesday</a:t>
            </a:r>
          </a:p>
        </p:txBody>
      </p:sp>
    </p:spTree>
    <p:extLst>
      <p:ext uri="{BB962C8B-B14F-4D97-AF65-F5344CB8AC3E}">
        <p14:creationId xmlns:p14="http://schemas.microsoft.com/office/powerpoint/2010/main" val="662526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6647B4-5302-5ADF-2B01-DB1D42208D27}"/>
              </a:ext>
            </a:extLst>
          </p:cNvPr>
          <p:cNvSpPr txBox="1"/>
          <p:nvPr/>
        </p:nvSpPr>
        <p:spPr>
          <a:xfrm>
            <a:off x="1719146" y="369247"/>
            <a:ext cx="625735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September 2021 – Clouds &amp; Precipitation</a:t>
            </a:r>
            <a:endParaRPr lang="en-US" sz="3200" dirty="0"/>
          </a:p>
        </p:txBody>
      </p:sp>
      <p:grpSp>
        <p:nvGrpSpPr>
          <p:cNvPr id="41" name="Ομάδα 12">
            <a:extLst>
              <a:ext uri="{FF2B5EF4-FFF2-40B4-BE49-F238E27FC236}">
                <a16:creationId xmlns:a16="http://schemas.microsoft.com/office/drawing/2014/main" id="{3B3E5F09-EC41-0A77-AF6E-427954093A39}"/>
              </a:ext>
            </a:extLst>
          </p:cNvPr>
          <p:cNvGrpSpPr/>
          <p:nvPr/>
        </p:nvGrpSpPr>
        <p:grpSpPr>
          <a:xfrm>
            <a:off x="374258" y="1565082"/>
            <a:ext cx="10284151" cy="3022124"/>
            <a:chOff x="607168" y="3577873"/>
            <a:chExt cx="10284151" cy="3022124"/>
          </a:xfrm>
        </p:grpSpPr>
        <p:pic>
          <p:nvPicPr>
            <p:cNvPr id="42" name="Εικόνα 6">
              <a:extLst>
                <a:ext uri="{FF2B5EF4-FFF2-40B4-BE49-F238E27FC236}">
                  <a16:creationId xmlns:a16="http://schemas.microsoft.com/office/drawing/2014/main" id="{CA534258-8E31-11F3-1896-2FF348062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68" y="3577873"/>
              <a:ext cx="10284151" cy="302212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347188-37B2-422E-DF1D-FC17BDD7D086}"/>
                </a:ext>
              </a:extLst>
            </p:cNvPr>
            <p:cNvSpPr txBox="1"/>
            <p:nvPr/>
          </p:nvSpPr>
          <p:spPr>
            <a:xfrm>
              <a:off x="1850359" y="4433292"/>
              <a:ext cx="6447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Ice</a:t>
              </a:r>
              <a:endParaRPr lang="el-GR" sz="2000" b="1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0823CAE-0DAA-AA4D-A06E-99B329A30CEB}"/>
                </a:ext>
              </a:extLst>
            </p:cNvPr>
            <p:cNvSpPr txBox="1"/>
            <p:nvPr/>
          </p:nvSpPr>
          <p:spPr>
            <a:xfrm>
              <a:off x="5521951" y="4467911"/>
              <a:ext cx="8018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MPC</a:t>
              </a:r>
              <a:endParaRPr lang="el-GR" sz="2000" b="1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FCB1CA3-93E1-5748-1F05-4BD0185FA085}"/>
                </a:ext>
              </a:extLst>
            </p:cNvPr>
            <p:cNvSpPr txBox="1"/>
            <p:nvPr/>
          </p:nvSpPr>
          <p:spPr>
            <a:xfrm>
              <a:off x="2369746" y="5246171"/>
              <a:ext cx="827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Rain</a:t>
              </a:r>
              <a:endParaRPr lang="el-GR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CE54247-2577-723E-F984-42A96160EBE7}"/>
                </a:ext>
              </a:extLst>
            </p:cNvPr>
            <p:cNvSpPr txBox="1"/>
            <p:nvPr/>
          </p:nvSpPr>
          <p:spPr>
            <a:xfrm>
              <a:off x="6806799" y="5382014"/>
              <a:ext cx="8031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1"/>
                  </a:solidFill>
                </a:rPr>
                <a:t>water</a:t>
              </a:r>
              <a:endParaRPr lang="el-GR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F44B07-71D8-0058-7CF5-AE8F98F6C10A}"/>
                </a:ext>
              </a:extLst>
            </p:cNvPr>
            <p:cNvSpPr txBox="1"/>
            <p:nvPr/>
          </p:nvSpPr>
          <p:spPr>
            <a:xfrm>
              <a:off x="5816545" y="5246172"/>
              <a:ext cx="827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Rain</a:t>
              </a:r>
              <a:endParaRPr lang="el-GR" sz="20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49" name="Gerader Verbinder 8">
            <a:extLst>
              <a:ext uri="{FF2B5EF4-FFF2-40B4-BE49-F238E27FC236}">
                <a16:creationId xmlns:a16="http://schemas.microsoft.com/office/drawing/2014/main" id="{C1E2BF08-178B-163D-5B97-36D0B7A021E9}"/>
              </a:ext>
            </a:extLst>
          </p:cNvPr>
          <p:cNvCxnSpPr>
            <a:cxnSpLocks/>
          </p:cNvCxnSpPr>
          <p:nvPr/>
        </p:nvCxnSpPr>
        <p:spPr>
          <a:xfrm flipH="1" flipV="1">
            <a:off x="7473296" y="1826558"/>
            <a:ext cx="42151" cy="2160000"/>
          </a:xfrm>
          <a:prstGeom prst="line">
            <a:avLst/>
          </a:prstGeom>
          <a:ln w="31750">
            <a:solidFill>
              <a:srgbClr val="FA06B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11">
            <a:extLst>
              <a:ext uri="{FF2B5EF4-FFF2-40B4-BE49-F238E27FC236}">
                <a16:creationId xmlns:a16="http://schemas.microsoft.com/office/drawing/2014/main" id="{2CDAFC02-D9D1-11D7-638F-DAC1B1B75ACC}"/>
              </a:ext>
            </a:extLst>
          </p:cNvPr>
          <p:cNvCxnSpPr>
            <a:cxnSpLocks/>
          </p:cNvCxnSpPr>
          <p:nvPr/>
        </p:nvCxnSpPr>
        <p:spPr>
          <a:xfrm flipV="1">
            <a:off x="4491952" y="1826560"/>
            <a:ext cx="6470" cy="2160000"/>
          </a:xfrm>
          <a:prstGeom prst="line">
            <a:avLst/>
          </a:prstGeom>
          <a:ln w="31750">
            <a:solidFill>
              <a:srgbClr val="FA06B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18">
            <a:extLst>
              <a:ext uri="{FF2B5EF4-FFF2-40B4-BE49-F238E27FC236}">
                <a16:creationId xmlns:a16="http://schemas.microsoft.com/office/drawing/2014/main" id="{D1632F50-2007-FB75-A17B-D4BA5B9F3918}"/>
              </a:ext>
            </a:extLst>
          </p:cNvPr>
          <p:cNvSpPr txBox="1"/>
          <p:nvPr/>
        </p:nvSpPr>
        <p:spPr>
          <a:xfrm>
            <a:off x="3953136" y="1108645"/>
            <a:ext cx="4562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A06BA"/>
                </a:solidFill>
              </a:rPr>
              <a:t>nearby Aeolus overpasses &amp; flights</a:t>
            </a:r>
          </a:p>
        </p:txBody>
      </p:sp>
      <p:cxnSp>
        <p:nvCxnSpPr>
          <p:cNvPr id="52" name="Gerade Verbindung mit Pfeil 20">
            <a:extLst>
              <a:ext uri="{FF2B5EF4-FFF2-40B4-BE49-F238E27FC236}">
                <a16:creationId xmlns:a16="http://schemas.microsoft.com/office/drawing/2014/main" id="{BCA73287-D419-1246-E264-C3266A9E1513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6234518" y="1447199"/>
            <a:ext cx="383655" cy="393158"/>
          </a:xfrm>
          <a:prstGeom prst="straightConnector1">
            <a:avLst/>
          </a:prstGeom>
          <a:ln w="31750">
            <a:solidFill>
              <a:srgbClr val="FA06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22">
            <a:extLst>
              <a:ext uri="{FF2B5EF4-FFF2-40B4-BE49-F238E27FC236}">
                <a16:creationId xmlns:a16="http://schemas.microsoft.com/office/drawing/2014/main" id="{7B222729-CB65-82B6-B029-158F2D16AA8B}"/>
              </a:ext>
            </a:extLst>
          </p:cNvPr>
          <p:cNvCxnSpPr>
            <a:cxnSpLocks/>
          </p:cNvCxnSpPr>
          <p:nvPr/>
        </p:nvCxnSpPr>
        <p:spPr>
          <a:xfrm>
            <a:off x="6234518" y="1445656"/>
            <a:ext cx="1238778" cy="380902"/>
          </a:xfrm>
          <a:prstGeom prst="straightConnector1">
            <a:avLst/>
          </a:prstGeom>
          <a:ln w="31750">
            <a:solidFill>
              <a:srgbClr val="FA06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53179EF-B847-4B29-257D-96581288CF9E}"/>
              </a:ext>
            </a:extLst>
          </p:cNvPr>
          <p:cNvSpPr txBox="1"/>
          <p:nvPr/>
        </p:nvSpPr>
        <p:spPr>
          <a:xfrm>
            <a:off x="6383654" y="6472816"/>
            <a:ext cx="5524636" cy="2098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sz="10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F2D363A-6EA1-EFE8-ED19-E0C2C50A8D51}"/>
              </a:ext>
            </a:extLst>
          </p:cNvPr>
          <p:cNvSpPr txBox="1"/>
          <p:nvPr/>
        </p:nvSpPr>
        <p:spPr>
          <a:xfrm rot="1919042">
            <a:off x="1877337" y="1931400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Clouds</a:t>
            </a:r>
            <a:endParaRPr lang="el-GR" sz="1800" b="1" dirty="0">
              <a:solidFill>
                <a:schemeClr val="bg1"/>
              </a:solidFill>
            </a:endParaRPr>
          </a:p>
        </p:txBody>
      </p:sp>
      <p:cxnSp>
        <p:nvCxnSpPr>
          <p:cNvPr id="56" name="Ευθεία γραμμή σύνδεσης 30">
            <a:extLst>
              <a:ext uri="{FF2B5EF4-FFF2-40B4-BE49-F238E27FC236}">
                <a16:creationId xmlns:a16="http://schemas.microsoft.com/office/drawing/2014/main" id="{D2EAB1EB-5FD6-EF17-4B16-2E85D662657A}"/>
              </a:ext>
            </a:extLst>
          </p:cNvPr>
          <p:cNvCxnSpPr>
            <a:cxnSpLocks/>
          </p:cNvCxnSpPr>
          <p:nvPr/>
        </p:nvCxnSpPr>
        <p:spPr>
          <a:xfrm>
            <a:off x="4925578" y="1826559"/>
            <a:ext cx="0" cy="216000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9">
            <a:extLst>
              <a:ext uri="{FF2B5EF4-FFF2-40B4-BE49-F238E27FC236}">
                <a16:creationId xmlns:a16="http://schemas.microsoft.com/office/drawing/2014/main" id="{C0B0521F-396A-B31F-BBCD-263988793EDA}"/>
              </a:ext>
            </a:extLst>
          </p:cNvPr>
          <p:cNvCxnSpPr>
            <a:cxnSpLocks/>
          </p:cNvCxnSpPr>
          <p:nvPr/>
        </p:nvCxnSpPr>
        <p:spPr>
          <a:xfrm flipH="1" flipV="1">
            <a:off x="1392851" y="1826559"/>
            <a:ext cx="15712" cy="2160000"/>
          </a:xfrm>
          <a:prstGeom prst="line">
            <a:avLst/>
          </a:prstGeom>
          <a:ln w="31750">
            <a:solidFill>
              <a:srgbClr val="FA06B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39">
            <a:extLst>
              <a:ext uri="{FF2B5EF4-FFF2-40B4-BE49-F238E27FC236}">
                <a16:creationId xmlns:a16="http://schemas.microsoft.com/office/drawing/2014/main" id="{2FAC2F7F-2CB0-CD71-8CD4-CDBCE4508CA3}"/>
              </a:ext>
            </a:extLst>
          </p:cNvPr>
          <p:cNvCxnSpPr>
            <a:cxnSpLocks/>
          </p:cNvCxnSpPr>
          <p:nvPr/>
        </p:nvCxnSpPr>
        <p:spPr>
          <a:xfrm flipV="1">
            <a:off x="3425152" y="1833490"/>
            <a:ext cx="6470" cy="2160000"/>
          </a:xfrm>
          <a:prstGeom prst="line">
            <a:avLst/>
          </a:prstGeom>
          <a:ln w="31750">
            <a:solidFill>
              <a:srgbClr val="FA06B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40">
            <a:extLst>
              <a:ext uri="{FF2B5EF4-FFF2-40B4-BE49-F238E27FC236}">
                <a16:creationId xmlns:a16="http://schemas.microsoft.com/office/drawing/2014/main" id="{EA3A98C2-D86A-8FBF-4D62-177BB81C24AC}"/>
              </a:ext>
            </a:extLst>
          </p:cNvPr>
          <p:cNvCxnSpPr>
            <a:cxnSpLocks/>
          </p:cNvCxnSpPr>
          <p:nvPr/>
        </p:nvCxnSpPr>
        <p:spPr>
          <a:xfrm flipH="1" flipV="1">
            <a:off x="6618173" y="1840420"/>
            <a:ext cx="2390" cy="2160000"/>
          </a:xfrm>
          <a:prstGeom prst="line">
            <a:avLst/>
          </a:prstGeom>
          <a:ln w="31750">
            <a:solidFill>
              <a:srgbClr val="FA06B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49">
            <a:extLst>
              <a:ext uri="{FF2B5EF4-FFF2-40B4-BE49-F238E27FC236}">
                <a16:creationId xmlns:a16="http://schemas.microsoft.com/office/drawing/2014/main" id="{E260981D-B8C8-D72F-40DF-5528805D79E2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1665344" y="1447199"/>
            <a:ext cx="4569174" cy="353667"/>
          </a:xfrm>
          <a:prstGeom prst="straightConnector1">
            <a:avLst/>
          </a:prstGeom>
          <a:ln w="31750">
            <a:solidFill>
              <a:srgbClr val="FA06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31">
            <a:extLst>
              <a:ext uri="{FF2B5EF4-FFF2-40B4-BE49-F238E27FC236}">
                <a16:creationId xmlns:a16="http://schemas.microsoft.com/office/drawing/2014/main" id="{69A6E24B-0D78-758C-B189-254C529E5D7E}"/>
              </a:ext>
            </a:extLst>
          </p:cNvPr>
          <p:cNvSpPr txBox="1"/>
          <p:nvPr/>
        </p:nvSpPr>
        <p:spPr>
          <a:xfrm>
            <a:off x="4129948" y="2349512"/>
            <a:ext cx="8210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Safire</a:t>
            </a:r>
          </a:p>
          <a:p>
            <a:r>
              <a:rPr lang="en-US" sz="1500" b="1" dirty="0">
                <a:solidFill>
                  <a:srgbClr val="002060"/>
                </a:solidFill>
              </a:rPr>
              <a:t>+DLR</a:t>
            </a:r>
            <a:endParaRPr lang="el-GR" sz="1500" b="1" dirty="0">
              <a:solidFill>
                <a:srgbClr val="002060"/>
              </a:solidFill>
            </a:endParaRPr>
          </a:p>
        </p:txBody>
      </p:sp>
      <p:sp>
        <p:nvSpPr>
          <p:cNvPr id="62" name="TextBox 31">
            <a:extLst>
              <a:ext uri="{FF2B5EF4-FFF2-40B4-BE49-F238E27FC236}">
                <a16:creationId xmlns:a16="http://schemas.microsoft.com/office/drawing/2014/main" id="{41FB4FD0-CA0E-F832-0D9B-DF2E0CB4E00F}"/>
              </a:ext>
            </a:extLst>
          </p:cNvPr>
          <p:cNvSpPr txBox="1"/>
          <p:nvPr/>
        </p:nvSpPr>
        <p:spPr>
          <a:xfrm>
            <a:off x="1338147" y="1896623"/>
            <a:ext cx="8210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Safire</a:t>
            </a:r>
          </a:p>
          <a:p>
            <a:r>
              <a:rPr lang="en-US" sz="1500" b="1" dirty="0">
                <a:solidFill>
                  <a:srgbClr val="002060"/>
                </a:solidFill>
              </a:rPr>
              <a:t>+DLR</a:t>
            </a:r>
            <a:endParaRPr lang="el-GR" sz="1500" b="1" dirty="0">
              <a:solidFill>
                <a:srgbClr val="002060"/>
              </a:solidFill>
            </a:endParaRPr>
          </a:p>
        </p:txBody>
      </p:sp>
      <p:sp>
        <p:nvSpPr>
          <p:cNvPr id="63" name="TextBox 31">
            <a:extLst>
              <a:ext uri="{FF2B5EF4-FFF2-40B4-BE49-F238E27FC236}">
                <a16:creationId xmlns:a16="http://schemas.microsoft.com/office/drawing/2014/main" id="{D06219F9-2058-6D02-E57E-36AD813C60A9}"/>
              </a:ext>
            </a:extLst>
          </p:cNvPr>
          <p:cNvSpPr txBox="1"/>
          <p:nvPr/>
        </p:nvSpPr>
        <p:spPr>
          <a:xfrm>
            <a:off x="4714871" y="1935169"/>
            <a:ext cx="8210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Safire</a:t>
            </a:r>
            <a:endParaRPr lang="el-GR" sz="1500" b="1" dirty="0">
              <a:solidFill>
                <a:srgbClr val="002060"/>
              </a:solidFill>
            </a:endParaRPr>
          </a:p>
        </p:txBody>
      </p:sp>
      <p:cxnSp>
        <p:nvCxnSpPr>
          <p:cNvPr id="64" name="Ευθεία γραμμή σύνδεσης 30">
            <a:extLst>
              <a:ext uri="{FF2B5EF4-FFF2-40B4-BE49-F238E27FC236}">
                <a16:creationId xmlns:a16="http://schemas.microsoft.com/office/drawing/2014/main" id="{FEE8D6F3-AE04-BC39-6D92-33E47E26C511}"/>
              </a:ext>
            </a:extLst>
          </p:cNvPr>
          <p:cNvCxnSpPr>
            <a:cxnSpLocks/>
          </p:cNvCxnSpPr>
          <p:nvPr/>
        </p:nvCxnSpPr>
        <p:spPr>
          <a:xfrm>
            <a:off x="5168033" y="1826560"/>
            <a:ext cx="0" cy="216000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31">
            <a:extLst>
              <a:ext uri="{FF2B5EF4-FFF2-40B4-BE49-F238E27FC236}">
                <a16:creationId xmlns:a16="http://schemas.microsoft.com/office/drawing/2014/main" id="{5051FD2C-5748-7056-8FBE-AAFF4142ED42}"/>
              </a:ext>
            </a:extLst>
          </p:cNvPr>
          <p:cNvSpPr txBox="1"/>
          <p:nvPr/>
        </p:nvSpPr>
        <p:spPr>
          <a:xfrm>
            <a:off x="7434420" y="1955252"/>
            <a:ext cx="6174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DLR</a:t>
            </a:r>
            <a:endParaRPr lang="el-GR" sz="1500" b="1" dirty="0">
              <a:solidFill>
                <a:srgbClr val="002060"/>
              </a:solidFill>
            </a:endParaRPr>
          </a:p>
        </p:txBody>
      </p:sp>
      <p:sp>
        <p:nvSpPr>
          <p:cNvPr id="66" name="TextBox 31">
            <a:extLst>
              <a:ext uri="{FF2B5EF4-FFF2-40B4-BE49-F238E27FC236}">
                <a16:creationId xmlns:a16="http://schemas.microsoft.com/office/drawing/2014/main" id="{8902B29F-1982-118D-5E71-68EFB5E5D0D5}"/>
              </a:ext>
            </a:extLst>
          </p:cNvPr>
          <p:cNvSpPr txBox="1"/>
          <p:nvPr/>
        </p:nvSpPr>
        <p:spPr>
          <a:xfrm>
            <a:off x="6173777" y="1963344"/>
            <a:ext cx="6174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DLR</a:t>
            </a:r>
            <a:endParaRPr lang="el-GR" sz="1500" b="1" dirty="0">
              <a:solidFill>
                <a:srgbClr val="002060"/>
              </a:solidFill>
            </a:endParaRPr>
          </a:p>
        </p:txBody>
      </p:sp>
      <p:pic>
        <p:nvPicPr>
          <p:cNvPr id="67" name="Εικόνα 48">
            <a:extLst>
              <a:ext uri="{FF2B5EF4-FFF2-40B4-BE49-F238E27FC236}">
                <a16:creationId xmlns:a16="http://schemas.microsoft.com/office/drawing/2014/main" id="{6CDFC3C3-ED4A-52D3-D219-26B70B3442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"/>
          <a:stretch/>
        </p:blipFill>
        <p:spPr>
          <a:xfrm>
            <a:off x="5435377" y="4569560"/>
            <a:ext cx="6161045" cy="2153613"/>
          </a:xfrm>
          <a:prstGeom prst="rect">
            <a:avLst/>
          </a:prstGeom>
        </p:spPr>
      </p:pic>
      <p:cxnSp>
        <p:nvCxnSpPr>
          <p:cNvPr id="68" name="Gerade Verbindung mit Pfeil 22">
            <a:extLst>
              <a:ext uri="{FF2B5EF4-FFF2-40B4-BE49-F238E27FC236}">
                <a16:creationId xmlns:a16="http://schemas.microsoft.com/office/drawing/2014/main" id="{49B04C2E-A319-9333-B5FA-70F6650C0507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491953" y="1447199"/>
            <a:ext cx="1742565" cy="406919"/>
          </a:xfrm>
          <a:prstGeom prst="straightConnector1">
            <a:avLst/>
          </a:prstGeom>
          <a:ln w="31750">
            <a:solidFill>
              <a:srgbClr val="FA06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Εικόνα 73">
            <a:extLst>
              <a:ext uri="{FF2B5EF4-FFF2-40B4-BE49-F238E27FC236}">
                <a16:creationId xmlns:a16="http://schemas.microsoft.com/office/drawing/2014/main" id="{E04C5DE2-4089-BF40-B7AF-842F464987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6"/>
          <a:stretch/>
        </p:blipFill>
        <p:spPr>
          <a:xfrm>
            <a:off x="807367" y="4614446"/>
            <a:ext cx="4521865" cy="2148668"/>
          </a:xfrm>
          <a:prstGeom prst="rect">
            <a:avLst/>
          </a:prstGeom>
        </p:spPr>
      </p:pic>
      <p:cxnSp>
        <p:nvCxnSpPr>
          <p:cNvPr id="70" name="Ευθεία γραμμή σύνδεσης 30">
            <a:extLst>
              <a:ext uri="{FF2B5EF4-FFF2-40B4-BE49-F238E27FC236}">
                <a16:creationId xmlns:a16="http://schemas.microsoft.com/office/drawing/2014/main" id="{5AD8AF4A-4C66-FF82-5BBA-AE3B491BF6EC}"/>
              </a:ext>
            </a:extLst>
          </p:cNvPr>
          <p:cNvCxnSpPr>
            <a:cxnSpLocks/>
          </p:cNvCxnSpPr>
          <p:nvPr/>
        </p:nvCxnSpPr>
        <p:spPr>
          <a:xfrm>
            <a:off x="3425152" y="4849744"/>
            <a:ext cx="0" cy="162307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31">
            <a:extLst>
              <a:ext uri="{FF2B5EF4-FFF2-40B4-BE49-F238E27FC236}">
                <a16:creationId xmlns:a16="http://schemas.microsoft.com/office/drawing/2014/main" id="{5F2CBEE1-9240-F912-A07B-098E4834573D}"/>
              </a:ext>
            </a:extLst>
          </p:cNvPr>
          <p:cNvSpPr txBox="1"/>
          <p:nvPr/>
        </p:nvSpPr>
        <p:spPr>
          <a:xfrm>
            <a:off x="2679589" y="4893661"/>
            <a:ext cx="8210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Safire</a:t>
            </a:r>
            <a:endParaRPr lang="el-GR" sz="1500" b="1" dirty="0">
              <a:solidFill>
                <a:srgbClr val="00206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BE073B9-66E7-560C-4671-F83326C94BC4}"/>
              </a:ext>
            </a:extLst>
          </p:cNvPr>
          <p:cNvSpPr txBox="1"/>
          <p:nvPr/>
        </p:nvSpPr>
        <p:spPr>
          <a:xfrm>
            <a:off x="8515900" y="5342461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Mixed phase</a:t>
            </a:r>
            <a:endParaRPr lang="el-GR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602CA1-0912-D861-FA30-EC83C23CDA48}"/>
              </a:ext>
            </a:extLst>
          </p:cNvPr>
          <p:cNvSpPr txBox="1"/>
          <p:nvPr/>
        </p:nvSpPr>
        <p:spPr>
          <a:xfrm>
            <a:off x="3503020" y="3330438"/>
            <a:ext cx="80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water</a:t>
            </a:r>
            <a:endParaRPr lang="el-G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48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F4A081-9A1A-A878-4E56-CBD74E1FFCF4}"/>
              </a:ext>
            </a:extLst>
          </p:cNvPr>
          <p:cNvSpPr txBox="1"/>
          <p:nvPr/>
        </p:nvSpPr>
        <p:spPr>
          <a:xfrm>
            <a:off x="1719146" y="369247"/>
            <a:ext cx="625735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September 2021 - Aerosols</a:t>
            </a:r>
            <a:endParaRPr lang="en-US" sz="3200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1F2FC6D-E2D3-CD50-50F8-741B65C2BD16}"/>
              </a:ext>
            </a:extLst>
          </p:cNvPr>
          <p:cNvGrpSpPr/>
          <p:nvPr/>
        </p:nvGrpSpPr>
        <p:grpSpPr>
          <a:xfrm>
            <a:off x="115938" y="1136269"/>
            <a:ext cx="8767230" cy="5087063"/>
            <a:chOff x="0" y="1270194"/>
            <a:chExt cx="9194693" cy="5587806"/>
          </a:xfrm>
        </p:grpSpPr>
        <p:pic>
          <p:nvPicPr>
            <p:cNvPr id="12" name="Grafik 4">
              <a:extLst>
                <a:ext uri="{FF2B5EF4-FFF2-40B4-BE49-F238E27FC236}">
                  <a16:creationId xmlns:a16="http://schemas.microsoft.com/office/drawing/2014/main" id="{275408A6-0543-54A8-8EF9-BBFCE1ADD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319536"/>
              <a:ext cx="9194693" cy="5538464"/>
            </a:xfrm>
            <a:prstGeom prst="rect">
              <a:avLst/>
            </a:prstGeom>
          </p:spPr>
        </p:pic>
        <p:cxnSp>
          <p:nvCxnSpPr>
            <p:cNvPr id="13" name="Gerader Verbinder 8">
              <a:extLst>
                <a:ext uri="{FF2B5EF4-FFF2-40B4-BE49-F238E27FC236}">
                  <a16:creationId xmlns:a16="http://schemas.microsoft.com/office/drawing/2014/main" id="{C4463890-6D32-0E47-1A7C-6B35366DEA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15134" y="1594513"/>
              <a:ext cx="27378" cy="4688166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1">
              <a:extLst>
                <a:ext uri="{FF2B5EF4-FFF2-40B4-BE49-F238E27FC236}">
                  <a16:creationId xmlns:a16="http://schemas.microsoft.com/office/drawing/2014/main" id="{5EB589E4-F3FE-C2D5-1E2E-29E62CFD8C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3790" y="1594514"/>
              <a:ext cx="6470" cy="466360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8">
              <a:extLst>
                <a:ext uri="{FF2B5EF4-FFF2-40B4-BE49-F238E27FC236}">
                  <a16:creationId xmlns:a16="http://schemas.microsoft.com/office/drawing/2014/main" id="{06F83C61-7DD0-9EC0-7839-0F835204BCA8}"/>
                </a:ext>
              </a:extLst>
            </p:cNvPr>
            <p:cNvSpPr txBox="1"/>
            <p:nvPr/>
          </p:nvSpPr>
          <p:spPr>
            <a:xfrm>
              <a:off x="4194974" y="1270194"/>
              <a:ext cx="45627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FA06BA"/>
                  </a:solidFill>
                </a:rPr>
                <a:t>nearby Aeolus overpasses &amp; flights</a:t>
              </a:r>
            </a:p>
          </p:txBody>
        </p:sp>
        <p:cxnSp>
          <p:nvCxnSpPr>
            <p:cNvPr id="17" name="Gerade Verbindung mit Pfeil 20">
              <a:extLst>
                <a:ext uri="{FF2B5EF4-FFF2-40B4-BE49-F238E27FC236}">
                  <a16:creationId xmlns:a16="http://schemas.microsoft.com/office/drawing/2014/main" id="{F79A67E5-E869-727B-2F1D-F41D92703B7A}"/>
                </a:ext>
              </a:extLst>
            </p:cNvPr>
            <p:cNvCxnSpPr>
              <a:cxnSpLocks/>
            </p:cNvCxnSpPr>
            <p:nvPr/>
          </p:nvCxnSpPr>
          <p:spPr>
            <a:xfrm>
              <a:off x="6500364" y="1608372"/>
              <a:ext cx="310047" cy="108156"/>
            </a:xfrm>
            <a:prstGeom prst="straightConnector1">
              <a:avLst/>
            </a:prstGeom>
            <a:ln w="31750">
              <a:solidFill>
                <a:srgbClr val="FA06B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22">
              <a:extLst>
                <a:ext uri="{FF2B5EF4-FFF2-40B4-BE49-F238E27FC236}">
                  <a16:creationId xmlns:a16="http://schemas.microsoft.com/office/drawing/2014/main" id="{D3BB0EA4-4E4A-99A2-639D-4AF41016EB00}"/>
                </a:ext>
              </a:extLst>
            </p:cNvPr>
            <p:cNvCxnSpPr>
              <a:cxnSpLocks/>
            </p:cNvCxnSpPr>
            <p:nvPr/>
          </p:nvCxnSpPr>
          <p:spPr>
            <a:xfrm>
              <a:off x="6500364" y="1608373"/>
              <a:ext cx="1149347" cy="74829"/>
            </a:xfrm>
            <a:prstGeom prst="straightConnector1">
              <a:avLst/>
            </a:prstGeom>
            <a:ln w="31750">
              <a:solidFill>
                <a:srgbClr val="FA06B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25">
              <a:extLst>
                <a:ext uri="{FF2B5EF4-FFF2-40B4-BE49-F238E27FC236}">
                  <a16:creationId xmlns:a16="http://schemas.microsoft.com/office/drawing/2014/main" id="{25F32FC5-12E7-9C30-5B14-ECEE4C9DCB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7508" y="1608373"/>
              <a:ext cx="5770660" cy="164509"/>
            </a:xfrm>
            <a:prstGeom prst="straightConnector1">
              <a:avLst/>
            </a:prstGeom>
            <a:ln w="31750">
              <a:solidFill>
                <a:srgbClr val="FA06B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DD9990-2B9C-6E73-EC5A-26373AB63BF2}"/>
                </a:ext>
              </a:extLst>
            </p:cNvPr>
            <p:cNvSpPr txBox="1"/>
            <p:nvPr/>
          </p:nvSpPr>
          <p:spPr>
            <a:xfrm rot="21228282">
              <a:off x="1365174" y="5190599"/>
              <a:ext cx="8499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Dust</a:t>
              </a:r>
              <a:endParaRPr lang="el-GR" sz="20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5766FC-886B-19BF-A832-028710ECA490}"/>
                </a:ext>
              </a:extLst>
            </p:cNvPr>
            <p:cNvSpPr txBox="1"/>
            <p:nvPr/>
          </p:nvSpPr>
          <p:spPr>
            <a:xfrm rot="16200000">
              <a:off x="218789" y="5370807"/>
              <a:ext cx="8499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Dust</a:t>
              </a:r>
              <a:endParaRPr lang="el-GR" sz="20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4C09EC-31FE-4B44-A45B-2CF56791DE87}"/>
                </a:ext>
              </a:extLst>
            </p:cNvPr>
            <p:cNvSpPr txBox="1"/>
            <p:nvPr/>
          </p:nvSpPr>
          <p:spPr>
            <a:xfrm rot="21414068">
              <a:off x="3581224" y="5205000"/>
              <a:ext cx="8499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Dust</a:t>
              </a:r>
              <a:endParaRPr lang="el-GR" sz="20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B3F16D-419E-2608-439E-B16BA3D5465E}"/>
                </a:ext>
              </a:extLst>
            </p:cNvPr>
            <p:cNvSpPr txBox="1"/>
            <p:nvPr/>
          </p:nvSpPr>
          <p:spPr>
            <a:xfrm rot="1919042">
              <a:off x="2119176" y="2106748"/>
              <a:ext cx="1051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Clouds</a:t>
              </a:r>
              <a:endParaRPr lang="el-GR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F03C906-292D-5AA1-2936-74BD98E25593}"/>
                </a:ext>
              </a:extLst>
            </p:cNvPr>
            <p:cNvSpPr txBox="1"/>
            <p:nvPr/>
          </p:nvSpPr>
          <p:spPr>
            <a:xfrm>
              <a:off x="5054785" y="1750742"/>
              <a:ext cx="1051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Clouds</a:t>
              </a:r>
              <a:endParaRPr lang="el-GR" b="1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Ευθεία γραμμή σύνδεσης 20">
              <a:extLst>
                <a:ext uri="{FF2B5EF4-FFF2-40B4-BE49-F238E27FC236}">
                  <a16:creationId xmlns:a16="http://schemas.microsoft.com/office/drawing/2014/main" id="{72EEE623-20D2-9210-49AD-0E82348AD5AD}"/>
                </a:ext>
              </a:extLst>
            </p:cNvPr>
            <p:cNvCxnSpPr>
              <a:cxnSpLocks/>
            </p:cNvCxnSpPr>
            <p:nvPr/>
          </p:nvCxnSpPr>
          <p:spPr>
            <a:xfrm>
              <a:off x="5167416" y="1594513"/>
              <a:ext cx="0" cy="4688166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DAEF0F-8CDD-4EBD-8FAA-5666D4367AAB}"/>
                </a:ext>
              </a:extLst>
            </p:cNvPr>
            <p:cNvSpPr txBox="1"/>
            <p:nvPr/>
          </p:nvSpPr>
          <p:spPr>
            <a:xfrm>
              <a:off x="616098" y="2491546"/>
              <a:ext cx="8210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</a:rPr>
                <a:t>Safire</a:t>
              </a:r>
            </a:p>
            <a:p>
              <a:r>
                <a:rPr lang="en-US" sz="1500" b="1" dirty="0">
                  <a:solidFill>
                    <a:srgbClr val="FF0000"/>
                  </a:solidFill>
                </a:rPr>
                <a:t>+DLR</a:t>
              </a:r>
              <a:endParaRPr lang="el-GR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D63126F5-DB48-0C8F-C338-2776E4210F27}"/>
                </a:ext>
              </a:extLst>
            </p:cNvPr>
            <p:cNvSpPr txBox="1"/>
            <p:nvPr/>
          </p:nvSpPr>
          <p:spPr>
            <a:xfrm>
              <a:off x="6476356" y="3267069"/>
              <a:ext cx="1824538" cy="338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3ED4F2"/>
                  </a:solidFill>
                </a:rPr>
                <a:t>Volcanic aerosol</a:t>
              </a:r>
              <a:endParaRPr lang="el-GR" sz="1400" b="1" dirty="0">
                <a:solidFill>
                  <a:srgbClr val="3ED4F2"/>
                </a:solidFill>
              </a:endParaRPr>
            </a:p>
          </p:txBody>
        </p:sp>
        <p:cxnSp>
          <p:nvCxnSpPr>
            <p:cNvPr id="30" name="Gerader Verbinder 10">
              <a:extLst>
                <a:ext uri="{FF2B5EF4-FFF2-40B4-BE49-F238E27FC236}">
                  <a16:creationId xmlns:a16="http://schemas.microsoft.com/office/drawing/2014/main" id="{6C0B94E9-A9C3-AB9E-49B4-885ADE0B20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2692" y="1594515"/>
              <a:ext cx="15712" cy="4681355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9">
              <a:extLst>
                <a:ext uri="{FF2B5EF4-FFF2-40B4-BE49-F238E27FC236}">
                  <a16:creationId xmlns:a16="http://schemas.microsoft.com/office/drawing/2014/main" id="{802031E6-1E71-660C-7697-C6D1EAB4F8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34272" y="1594513"/>
              <a:ext cx="15712" cy="4681356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9">
              <a:extLst>
                <a:ext uri="{FF2B5EF4-FFF2-40B4-BE49-F238E27FC236}">
                  <a16:creationId xmlns:a16="http://schemas.microsoft.com/office/drawing/2014/main" id="{A68E2766-1A81-07C2-794E-94FFDBDBA0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6990" y="1601444"/>
              <a:ext cx="6470" cy="466360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40">
              <a:extLst>
                <a:ext uri="{FF2B5EF4-FFF2-40B4-BE49-F238E27FC236}">
                  <a16:creationId xmlns:a16="http://schemas.microsoft.com/office/drawing/2014/main" id="{6A5D79D1-F9CF-4C9A-BF08-72E575B263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3541" y="1608373"/>
              <a:ext cx="6470" cy="466360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49">
              <a:extLst>
                <a:ext uri="{FF2B5EF4-FFF2-40B4-BE49-F238E27FC236}">
                  <a16:creationId xmlns:a16="http://schemas.microsoft.com/office/drawing/2014/main" id="{2AFFC3E8-09CC-4816-70D8-50984F3FE9D1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1907182" y="1608748"/>
              <a:ext cx="4491773" cy="353668"/>
            </a:xfrm>
            <a:prstGeom prst="straightConnector1">
              <a:avLst/>
            </a:prstGeom>
            <a:ln w="31750">
              <a:solidFill>
                <a:srgbClr val="FA06B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1">
              <a:extLst>
                <a:ext uri="{FF2B5EF4-FFF2-40B4-BE49-F238E27FC236}">
                  <a16:creationId xmlns:a16="http://schemas.microsoft.com/office/drawing/2014/main" id="{19496457-BCAA-8F6D-7DC4-52425699FF5B}"/>
                </a:ext>
              </a:extLst>
            </p:cNvPr>
            <p:cNvSpPr txBox="1"/>
            <p:nvPr/>
          </p:nvSpPr>
          <p:spPr>
            <a:xfrm>
              <a:off x="4124981" y="2491546"/>
              <a:ext cx="8210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</a:rPr>
                <a:t>Safire</a:t>
              </a:r>
            </a:p>
            <a:p>
              <a:r>
                <a:rPr lang="en-US" sz="1500" b="1" dirty="0">
                  <a:solidFill>
                    <a:srgbClr val="FF0000"/>
                  </a:solidFill>
                </a:rPr>
                <a:t>+DLR</a:t>
              </a:r>
              <a:endParaRPr lang="el-GR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1">
              <a:extLst>
                <a:ext uri="{FF2B5EF4-FFF2-40B4-BE49-F238E27FC236}">
                  <a16:creationId xmlns:a16="http://schemas.microsoft.com/office/drawing/2014/main" id="{2D42D10D-DE1E-BAF2-0F0B-914CC630EADD}"/>
                </a:ext>
              </a:extLst>
            </p:cNvPr>
            <p:cNvSpPr txBox="1"/>
            <p:nvPr/>
          </p:nvSpPr>
          <p:spPr>
            <a:xfrm>
              <a:off x="1710607" y="2491546"/>
              <a:ext cx="8210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</a:rPr>
                <a:t>Safire</a:t>
              </a:r>
            </a:p>
            <a:p>
              <a:r>
                <a:rPr lang="en-US" sz="1500" b="1" dirty="0">
                  <a:solidFill>
                    <a:srgbClr val="FF0000"/>
                  </a:solidFill>
                </a:rPr>
                <a:t>+DLR</a:t>
              </a:r>
              <a:endParaRPr lang="el-GR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1">
              <a:extLst>
                <a:ext uri="{FF2B5EF4-FFF2-40B4-BE49-F238E27FC236}">
                  <a16:creationId xmlns:a16="http://schemas.microsoft.com/office/drawing/2014/main" id="{2F32EED1-E4C5-B918-C941-FD04186EC52C}"/>
                </a:ext>
              </a:extLst>
            </p:cNvPr>
            <p:cNvSpPr txBox="1"/>
            <p:nvPr/>
          </p:nvSpPr>
          <p:spPr>
            <a:xfrm>
              <a:off x="5155332" y="2445381"/>
              <a:ext cx="82105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</a:rPr>
                <a:t>Safire</a:t>
              </a:r>
              <a:endParaRPr lang="el-GR" sz="15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8" name="Ευθεία γραμμή σύνδεσης 30">
              <a:extLst>
                <a:ext uri="{FF2B5EF4-FFF2-40B4-BE49-F238E27FC236}">
                  <a16:creationId xmlns:a16="http://schemas.microsoft.com/office/drawing/2014/main" id="{99A387E7-7283-1485-C5A5-914D2F5B8603}"/>
                </a:ext>
              </a:extLst>
            </p:cNvPr>
            <p:cNvCxnSpPr>
              <a:cxnSpLocks/>
            </p:cNvCxnSpPr>
            <p:nvPr/>
          </p:nvCxnSpPr>
          <p:spPr>
            <a:xfrm>
              <a:off x="5409871" y="1594514"/>
              <a:ext cx="0" cy="4688166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1">
              <a:extLst>
                <a:ext uri="{FF2B5EF4-FFF2-40B4-BE49-F238E27FC236}">
                  <a16:creationId xmlns:a16="http://schemas.microsoft.com/office/drawing/2014/main" id="{25CA1E2D-8D5D-0180-B548-2F40CBFCB446}"/>
                </a:ext>
              </a:extLst>
            </p:cNvPr>
            <p:cNvSpPr txBox="1"/>
            <p:nvPr/>
          </p:nvSpPr>
          <p:spPr>
            <a:xfrm>
              <a:off x="7656159" y="2314390"/>
              <a:ext cx="61747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</a:rPr>
                <a:t>DLR</a:t>
              </a:r>
              <a:endParaRPr lang="el-GR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1">
              <a:extLst>
                <a:ext uri="{FF2B5EF4-FFF2-40B4-BE49-F238E27FC236}">
                  <a16:creationId xmlns:a16="http://schemas.microsoft.com/office/drawing/2014/main" id="{C586E90B-FBEA-914E-6ED6-ECD1A4CD51C6}"/>
                </a:ext>
              </a:extLst>
            </p:cNvPr>
            <p:cNvSpPr txBox="1"/>
            <p:nvPr/>
          </p:nvSpPr>
          <p:spPr>
            <a:xfrm>
              <a:off x="6383442" y="2334220"/>
              <a:ext cx="61747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</a:rPr>
                <a:t>DLR</a:t>
              </a:r>
              <a:endParaRPr lang="el-GR" sz="15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1" name="Εικόνα 34" descr="Εικόνα που περιέχει κείμενο, στιγμιότυπο οθόνης, ηλεκτρονικές συσκευές&#10;&#10;Περιγραφή που δημιουργήθηκε αυτόματα">
            <a:extLst>
              <a:ext uri="{FF2B5EF4-FFF2-40B4-BE49-F238E27FC236}">
                <a16:creationId xmlns:a16="http://schemas.microsoft.com/office/drawing/2014/main" id="{D48150AD-FD0A-6E5A-B9AE-B5C193B71E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9" t="40277" r="13942" b="43569"/>
          <a:stretch/>
        </p:blipFill>
        <p:spPr>
          <a:xfrm>
            <a:off x="10107519" y="4675891"/>
            <a:ext cx="1996461" cy="199646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CB55FF8-24C1-CBEF-3D3D-595745169150}"/>
              </a:ext>
            </a:extLst>
          </p:cNvPr>
          <p:cNvSpPr txBox="1"/>
          <p:nvPr/>
        </p:nvSpPr>
        <p:spPr>
          <a:xfrm>
            <a:off x="11155843" y="6131356"/>
            <a:ext cx="564578" cy="276999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</a:rPr>
              <a:t>UNG</a:t>
            </a:r>
            <a:endParaRPr lang="el-GR" sz="1200" b="1" dirty="0">
              <a:solidFill>
                <a:srgbClr val="7030A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931414-93F8-7073-A963-1BA9DA13DE2D}"/>
              </a:ext>
            </a:extLst>
          </p:cNvPr>
          <p:cNvSpPr txBox="1"/>
          <p:nvPr/>
        </p:nvSpPr>
        <p:spPr>
          <a:xfrm>
            <a:off x="11105748" y="4862871"/>
            <a:ext cx="687256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Safire</a:t>
            </a:r>
            <a:endParaRPr lang="el-GR" sz="1100" b="1" dirty="0">
              <a:solidFill>
                <a:srgbClr val="C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DE04EC4-0972-A47F-AA42-B82F5DCA8FA2}"/>
              </a:ext>
            </a:extLst>
          </p:cNvPr>
          <p:cNvSpPr txBox="1"/>
          <p:nvPr/>
        </p:nvSpPr>
        <p:spPr>
          <a:xfrm>
            <a:off x="10230758" y="5420120"/>
            <a:ext cx="516909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DLR</a:t>
            </a:r>
            <a:endParaRPr lang="el-GR" sz="1100" b="1" dirty="0">
              <a:solidFill>
                <a:srgbClr val="00206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7055729-1B96-B418-3614-FAD56EB8DAC9}"/>
              </a:ext>
            </a:extLst>
          </p:cNvPr>
          <p:cNvSpPr txBox="1"/>
          <p:nvPr/>
        </p:nvSpPr>
        <p:spPr>
          <a:xfrm>
            <a:off x="11195761" y="5641074"/>
            <a:ext cx="797824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50000"/>
                  </a:schemeClr>
                </a:solidFill>
              </a:rPr>
              <a:t>ACTRIS</a:t>
            </a:r>
            <a:endParaRPr lang="el-GR" sz="11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EB662D-15F4-8C0A-F168-E3E26A4AAAE3}"/>
              </a:ext>
            </a:extLst>
          </p:cNvPr>
          <p:cNvSpPr txBox="1"/>
          <p:nvPr/>
        </p:nvSpPr>
        <p:spPr>
          <a:xfrm>
            <a:off x="10791644" y="3937227"/>
            <a:ext cx="1420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Golden cases on </a:t>
            </a:r>
          </a:p>
          <a:p>
            <a:r>
              <a:rPr lang="en-US" sz="1400" b="1" dirty="0"/>
              <a:t>10 &amp; 17/9/2021 (overflights)</a:t>
            </a:r>
            <a:endParaRPr lang="el-GR" sz="1400" b="1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DDD2990-9ACD-2A61-9622-64591D23F2BF}"/>
              </a:ext>
            </a:extLst>
          </p:cNvPr>
          <p:cNvGrpSpPr/>
          <p:nvPr/>
        </p:nvGrpSpPr>
        <p:grpSpPr>
          <a:xfrm>
            <a:off x="9310364" y="3682613"/>
            <a:ext cx="1508852" cy="974730"/>
            <a:chOff x="9331262" y="1480080"/>
            <a:chExt cx="2847193" cy="2098873"/>
          </a:xfrm>
        </p:grpSpPr>
        <p:pic>
          <p:nvPicPr>
            <p:cNvPr id="47" name="Εικόνα 2">
              <a:extLst>
                <a:ext uri="{FF2B5EF4-FFF2-40B4-BE49-F238E27FC236}">
                  <a16:creationId xmlns:a16="http://schemas.microsoft.com/office/drawing/2014/main" id="{897C1CF8-6061-0065-73F6-818EE82C0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88" t="12835" r="-950" b="12298"/>
            <a:stretch/>
          </p:blipFill>
          <p:spPr>
            <a:xfrm>
              <a:off x="9331262" y="1480080"/>
              <a:ext cx="2847193" cy="2098873"/>
            </a:xfrm>
            <a:prstGeom prst="rect">
              <a:avLst/>
            </a:prstGeom>
          </p:spPr>
        </p:pic>
        <p:sp>
          <p:nvSpPr>
            <p:cNvPr id="48" name="Αστέρι: 5 ακτίνες 42">
              <a:extLst>
                <a:ext uri="{FF2B5EF4-FFF2-40B4-BE49-F238E27FC236}">
                  <a16:creationId xmlns:a16="http://schemas.microsoft.com/office/drawing/2014/main" id="{67DB88E9-4DA9-49A3-2885-EDC275CBAE2D}"/>
                </a:ext>
              </a:extLst>
            </p:cNvPr>
            <p:cNvSpPr/>
            <p:nvPr/>
          </p:nvSpPr>
          <p:spPr>
            <a:xfrm>
              <a:off x="10521162" y="2743574"/>
              <a:ext cx="280207" cy="27007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B648A16-3AE6-FD3B-3F33-35CD8DA882B3}"/>
              </a:ext>
            </a:extLst>
          </p:cNvPr>
          <p:cNvSpPr txBox="1"/>
          <p:nvPr/>
        </p:nvSpPr>
        <p:spPr>
          <a:xfrm>
            <a:off x="8471059" y="4693331"/>
            <a:ext cx="1562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Las Palmas</a:t>
            </a:r>
          </a:p>
          <a:p>
            <a:pPr algn="ctr"/>
            <a:r>
              <a:rPr lang="en-US" dirty="0"/>
              <a:t>Canary Islands</a:t>
            </a:r>
          </a:p>
        </p:txBody>
      </p:sp>
      <p:pic>
        <p:nvPicPr>
          <p:cNvPr id="62" name="Inhaltsplatzhalter 63">
            <a:extLst>
              <a:ext uri="{FF2B5EF4-FFF2-40B4-BE49-F238E27FC236}">
                <a16:creationId xmlns:a16="http://schemas.microsoft.com/office/drawing/2014/main" id="{B06BAA22-A856-0346-F960-337B9B57598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019" y="964387"/>
            <a:ext cx="3531884" cy="2648913"/>
          </a:xfrm>
          <a:prstGeom prst="rect">
            <a:avLst/>
          </a:prstGeom>
        </p:spPr>
      </p:pic>
      <p:cxnSp>
        <p:nvCxnSpPr>
          <p:cNvPr id="66" name="Gerade Verbindung mit Pfeil 66">
            <a:extLst>
              <a:ext uri="{FF2B5EF4-FFF2-40B4-BE49-F238E27FC236}">
                <a16:creationId xmlns:a16="http://schemas.microsoft.com/office/drawing/2014/main" id="{8845242B-CD45-2427-0722-7169F038C2E3}"/>
              </a:ext>
            </a:extLst>
          </p:cNvPr>
          <p:cNvCxnSpPr>
            <a:cxnSpLocks/>
            <a:endCxn id="29" idx="0"/>
          </p:cNvCxnSpPr>
          <p:nvPr/>
        </p:nvCxnSpPr>
        <p:spPr>
          <a:xfrm flipH="1">
            <a:off x="7161065" y="2392756"/>
            <a:ext cx="4136118" cy="561441"/>
          </a:xfrm>
          <a:prstGeom prst="straightConnector1">
            <a:avLst/>
          </a:prstGeom>
          <a:ln w="22225">
            <a:solidFill>
              <a:srgbClr val="3ED4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5">
            <a:extLst>
              <a:ext uri="{FF2B5EF4-FFF2-40B4-BE49-F238E27FC236}">
                <a16:creationId xmlns:a16="http://schemas.microsoft.com/office/drawing/2014/main" id="{1CAC504D-21EA-A614-FCDB-62207F7627A7}"/>
              </a:ext>
            </a:extLst>
          </p:cNvPr>
          <p:cNvCxnSpPr>
            <a:cxnSpLocks/>
          </p:cNvCxnSpPr>
          <p:nvPr/>
        </p:nvCxnSpPr>
        <p:spPr>
          <a:xfrm flipH="1">
            <a:off x="4357791" y="2158521"/>
            <a:ext cx="6145936" cy="610826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53CCE4D3-981C-642D-5F1B-6A6EA1C7FE1C}"/>
              </a:ext>
            </a:extLst>
          </p:cNvPr>
          <p:cNvSpPr txBox="1"/>
          <p:nvPr/>
        </p:nvSpPr>
        <p:spPr>
          <a:xfrm rot="21414068">
            <a:off x="5894005" y="4772019"/>
            <a:ext cx="1810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Dust</a:t>
            </a:r>
          </a:p>
          <a:p>
            <a:r>
              <a:rPr lang="en-US" sz="2000" b="1" dirty="0"/>
              <a:t>Volcanic</a:t>
            </a:r>
            <a:endParaRPr lang="el-GR" sz="20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DF24E25-9F27-DB27-609F-6FB98D92B34B}"/>
              </a:ext>
            </a:extLst>
          </p:cNvPr>
          <p:cNvSpPr txBox="1"/>
          <p:nvPr/>
        </p:nvSpPr>
        <p:spPr>
          <a:xfrm>
            <a:off x="4244142" y="5412891"/>
            <a:ext cx="872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Marine</a:t>
            </a:r>
            <a:endParaRPr lang="el-GR" sz="1400" b="1" dirty="0">
              <a:solidFill>
                <a:schemeClr val="bg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DA0CAFB-96CD-32A4-63C0-5D48BAFEA8C3}"/>
              </a:ext>
            </a:extLst>
          </p:cNvPr>
          <p:cNvSpPr txBox="1"/>
          <p:nvPr/>
        </p:nvSpPr>
        <p:spPr>
          <a:xfrm>
            <a:off x="9240972" y="3681886"/>
            <a:ext cx="1534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DACE6"/>
                </a:solidFill>
              </a:rPr>
              <a:t>Aeolus overpass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523CB8-D6A6-7D6A-E1C8-C481EDBCE8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1887" y="5382116"/>
            <a:ext cx="1688738" cy="1261981"/>
          </a:xfrm>
          <a:prstGeom prst="rect">
            <a:avLst/>
          </a:prstGeom>
        </p:spPr>
      </p:pic>
      <p:cxnSp>
        <p:nvCxnSpPr>
          <p:cNvPr id="72" name="Gerade Verbindung mit Pfeil 66">
            <a:extLst>
              <a:ext uri="{FF2B5EF4-FFF2-40B4-BE49-F238E27FC236}">
                <a16:creationId xmlns:a16="http://schemas.microsoft.com/office/drawing/2014/main" id="{BCA3A1BC-F7A6-0E43-FAB8-F0B816390B16}"/>
              </a:ext>
            </a:extLst>
          </p:cNvPr>
          <p:cNvCxnSpPr>
            <a:cxnSpLocks/>
          </p:cNvCxnSpPr>
          <p:nvPr/>
        </p:nvCxnSpPr>
        <p:spPr>
          <a:xfrm flipH="1" flipV="1">
            <a:off x="6650857" y="5463170"/>
            <a:ext cx="2617822" cy="342456"/>
          </a:xfrm>
          <a:prstGeom prst="straightConnector1">
            <a:avLst/>
          </a:prstGeom>
          <a:ln w="22225">
            <a:solidFill>
              <a:srgbClr val="3ED4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90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4C0D0A-417F-8631-366F-FE82ABC84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7" y="2297370"/>
            <a:ext cx="5858764" cy="43895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0" name="TextBox 89"/>
          <p:cNvSpPr txBox="1"/>
          <p:nvPr/>
        </p:nvSpPr>
        <p:spPr>
          <a:xfrm>
            <a:off x="1492506" y="349074"/>
            <a:ext cx="6846423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Enhanced remote sensing measurements in 2022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34CBF4-871A-FEEB-5739-7A7C4788344C}"/>
              </a:ext>
            </a:extLst>
          </p:cNvPr>
          <p:cNvSpPr txBox="1"/>
          <p:nvPr/>
        </p:nvSpPr>
        <p:spPr>
          <a:xfrm>
            <a:off x="3610014" y="5788511"/>
            <a:ext cx="2246449" cy="33855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el-GR"/>
            </a:defPPr>
            <a:lvl1pPr>
              <a:defRPr sz="1600"/>
            </a:lvl1pPr>
          </a:lstStyle>
          <a:p>
            <a:r>
              <a:rPr lang="en-US" dirty="0"/>
              <a:t>Tsekeri et al., AMT,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4FBD79-413F-36B7-3995-154DB5B94EDA}"/>
              </a:ext>
            </a:extLst>
          </p:cNvPr>
          <p:cNvSpPr txBox="1"/>
          <p:nvPr/>
        </p:nvSpPr>
        <p:spPr>
          <a:xfrm>
            <a:off x="173641" y="1192482"/>
            <a:ext cx="5922359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Wall-E polarization lidar</a:t>
            </a:r>
            <a:endParaRPr lang="en-US" sz="1800" b="1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1800" dirty="0">
                <a:latin typeface="+mj-lt"/>
              </a:rPr>
              <a:t>Emits linearly- and elliptically-polarized light at 1064 nm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latin typeface="+mj-lt"/>
              </a:rPr>
              <a:t>Designed to measure particle preferential orientation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432D6F-F273-AE0E-B317-C5F2D187E68D}"/>
              </a:ext>
            </a:extLst>
          </p:cNvPr>
          <p:cNvSpPr txBox="1"/>
          <p:nvPr/>
        </p:nvSpPr>
        <p:spPr>
          <a:xfrm>
            <a:off x="1226926" y="6306483"/>
            <a:ext cx="4629537" cy="33855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el-GR"/>
            </a:defPPr>
            <a:lvl1pPr>
              <a:defRPr sz="1600"/>
            </a:lvl1pPr>
          </a:lstStyle>
          <a:p>
            <a:r>
              <a:rPr lang="en-US" dirty="0"/>
              <a:t>Tsekeri et al., EGU23, Dust orientation measurements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5A012A-60EC-E3FA-EA9D-200AAC584D1B}"/>
              </a:ext>
            </a:extLst>
          </p:cNvPr>
          <p:cNvSpPr txBox="1"/>
          <p:nvPr/>
        </p:nvSpPr>
        <p:spPr>
          <a:xfrm>
            <a:off x="6021962" y="1138516"/>
            <a:ext cx="25656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Measurements of the atmospheric electricity</a:t>
            </a:r>
          </a:p>
          <a:p>
            <a:r>
              <a:rPr lang="en-US" dirty="0">
                <a:latin typeface="+mj-lt"/>
              </a:rPr>
              <a:t>Electric field</a:t>
            </a:r>
          </a:p>
          <a:p>
            <a:r>
              <a:rPr lang="en-US" dirty="0">
                <a:latin typeface="+mj-lt"/>
              </a:rPr>
              <a:t>Electric charge </a:t>
            </a:r>
          </a:p>
          <a:p>
            <a:r>
              <a:rPr lang="en-US" b="1" dirty="0"/>
              <a:t>+radiosondes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C40956-77DF-2BC5-9104-6C33FA602E75}"/>
              </a:ext>
            </a:extLst>
          </p:cNvPr>
          <p:cNvSpPr txBox="1"/>
          <p:nvPr/>
        </p:nvSpPr>
        <p:spPr>
          <a:xfrm>
            <a:off x="6021962" y="6271395"/>
            <a:ext cx="2796471" cy="33855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el-GR"/>
            </a:defPPr>
            <a:lvl1pPr>
              <a:defRPr sz="1600"/>
            </a:lvl1pPr>
          </a:lstStyle>
          <a:p>
            <a:r>
              <a:rPr lang="en-US" dirty="0" err="1"/>
              <a:t>Daskalopoulou</a:t>
            </a:r>
            <a:r>
              <a:rPr lang="en-US" dirty="0"/>
              <a:t> et al., ACP, 2021</a:t>
            </a:r>
            <a:endParaRPr lang="el-GR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F59C58-4E52-F747-9CA1-7691CF6AB27C}"/>
              </a:ext>
            </a:extLst>
          </p:cNvPr>
          <p:cNvSpPr txBox="1"/>
          <p:nvPr/>
        </p:nvSpPr>
        <p:spPr>
          <a:xfrm>
            <a:off x="9153275" y="1098093"/>
            <a:ext cx="2952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Radiation measurements</a:t>
            </a:r>
          </a:p>
          <a:p>
            <a:r>
              <a:rPr lang="en-US" dirty="0">
                <a:latin typeface="+mj-lt"/>
              </a:rPr>
              <a:t>Two pyranometers and pyrheliometer for total, direct and  diffuse irradiance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D3778E-A79D-2000-BB6E-77751EB2E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7399" y="2282852"/>
            <a:ext cx="2700762" cy="438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F15D1C-BB7A-57D6-1711-B83CA7CCA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844" y="2566043"/>
            <a:ext cx="3011685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5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0" name="TextBox 89"/>
          <p:cNvSpPr txBox="1"/>
          <p:nvPr/>
        </p:nvSpPr>
        <p:spPr>
          <a:xfrm>
            <a:off x="1719146" y="369247"/>
            <a:ext cx="655944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In situ measurements onboard UAVs – June 2022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6A5DCA3-BD0D-119F-9899-AEF06587FB2D}"/>
              </a:ext>
            </a:extLst>
          </p:cNvPr>
          <p:cNvGrpSpPr/>
          <p:nvPr/>
        </p:nvGrpSpPr>
        <p:grpSpPr>
          <a:xfrm>
            <a:off x="31177" y="1734059"/>
            <a:ext cx="5749637" cy="1612499"/>
            <a:chOff x="838200" y="2137469"/>
            <a:chExt cx="6725719" cy="16588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532FF8-6D1D-3668-BC7B-7818909D2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137469"/>
              <a:ext cx="6725719" cy="165889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BE4CB8-271F-B117-BBB2-A109C4E31EA6}"/>
                </a:ext>
              </a:extLst>
            </p:cNvPr>
            <p:cNvSpPr txBox="1"/>
            <p:nvPr/>
          </p:nvSpPr>
          <p:spPr>
            <a:xfrm>
              <a:off x="2872360" y="3415120"/>
              <a:ext cx="1106963" cy="348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F4E79"/>
                  </a:solidFill>
                </a:rPr>
                <a:t>UCASS 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E53D4E-CB6B-AC06-AA99-530735349861}"/>
                </a:ext>
              </a:extLst>
            </p:cNvPr>
            <p:cNvSpPr txBox="1"/>
            <p:nvPr/>
          </p:nvSpPr>
          <p:spPr>
            <a:xfrm>
              <a:off x="4579729" y="3430131"/>
              <a:ext cx="1311089" cy="348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F4E79"/>
                  </a:solidFill>
                </a:rPr>
                <a:t>UCASS 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8B2A01-60F3-884F-A7BF-B657A08070DE}"/>
                </a:ext>
              </a:extLst>
            </p:cNvPr>
            <p:cNvSpPr txBox="1"/>
            <p:nvPr/>
          </p:nvSpPr>
          <p:spPr>
            <a:xfrm>
              <a:off x="1314365" y="3089415"/>
              <a:ext cx="1469162" cy="348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F4E79"/>
                  </a:solidFill>
                </a:rPr>
                <a:t>Impactor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171FD8-C16F-93C2-9035-A23E1DB23D83}"/>
                </a:ext>
              </a:extLst>
            </p:cNvPr>
            <p:cNvSpPr txBox="1"/>
            <p:nvPr/>
          </p:nvSpPr>
          <p:spPr>
            <a:xfrm>
              <a:off x="5897992" y="3158420"/>
              <a:ext cx="1469162" cy="348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F4E79"/>
                  </a:solidFill>
                </a:rPr>
                <a:t>Impactor 2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05B2D-451E-8F85-A534-5EE3A50B60F1}"/>
              </a:ext>
            </a:extLst>
          </p:cNvPr>
          <p:cNvSpPr/>
          <p:nvPr/>
        </p:nvSpPr>
        <p:spPr>
          <a:xfrm>
            <a:off x="196937" y="1289894"/>
            <a:ext cx="5724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A. POPs &amp; UCASS OPCs measurements (0.1 – 80 </a:t>
            </a:r>
            <a:r>
              <a:rPr lang="el-GR" sz="2000" b="1" dirty="0">
                <a:solidFill>
                  <a:schemeClr val="accent5"/>
                </a:solidFill>
              </a:rPr>
              <a:t>μ</a:t>
            </a:r>
            <a:r>
              <a:rPr lang="en-US" sz="2000" b="1" dirty="0">
                <a:solidFill>
                  <a:schemeClr val="accent5"/>
                </a:solidFill>
              </a:rPr>
              <a:t>m)</a:t>
            </a:r>
            <a:endParaRPr lang="en-GB" sz="2000" b="1" dirty="0">
              <a:solidFill>
                <a:schemeClr val="accent5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88D25C-D836-248D-531C-394F151E78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12" t="36969" r="15236" b="3385"/>
          <a:stretch/>
        </p:blipFill>
        <p:spPr>
          <a:xfrm>
            <a:off x="3105351" y="3714268"/>
            <a:ext cx="963085" cy="9840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602708-A03B-B719-851E-6D43682960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t="52800" r="69967" b="29200"/>
          <a:stretch/>
        </p:blipFill>
        <p:spPr>
          <a:xfrm>
            <a:off x="5263769" y="3195789"/>
            <a:ext cx="1065539" cy="91622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041E089-47D6-FE23-D0AE-5103E0E4D173}"/>
              </a:ext>
            </a:extLst>
          </p:cNvPr>
          <p:cNvCxnSpPr>
            <a:cxnSpLocks/>
          </p:cNvCxnSpPr>
          <p:nvPr/>
        </p:nvCxnSpPr>
        <p:spPr>
          <a:xfrm>
            <a:off x="1274918" y="3050243"/>
            <a:ext cx="1652713" cy="93833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C94C9AA-A464-EFFD-838E-3B6A5C63B6A6}"/>
              </a:ext>
            </a:extLst>
          </p:cNvPr>
          <p:cNvSpPr/>
          <p:nvPr/>
        </p:nvSpPr>
        <p:spPr>
          <a:xfrm>
            <a:off x="-11723" y="5051765"/>
            <a:ext cx="2386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C. COBALD UAV backscatter sondes for particle orientation</a:t>
            </a:r>
            <a:endParaRPr lang="en-GB" sz="2000" b="1" dirty="0">
              <a:solidFill>
                <a:schemeClr val="accent5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8DA3F5-C09C-A2B7-CA34-E5A95A61AC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30" y="5081602"/>
            <a:ext cx="2355559" cy="1323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46D545-8A31-ED20-D25F-E5D90CB6E7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302" b="65011" l="21612" r="69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84" t="25963" r="24132" b="30650"/>
          <a:stretch/>
        </p:blipFill>
        <p:spPr>
          <a:xfrm rot="20866514">
            <a:off x="5919846" y="1496776"/>
            <a:ext cx="3318934" cy="15917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D421ADD-CA70-0892-5E26-8491AC5D0B54}"/>
              </a:ext>
            </a:extLst>
          </p:cNvPr>
          <p:cNvSpPr txBox="1"/>
          <p:nvPr/>
        </p:nvSpPr>
        <p:spPr>
          <a:xfrm>
            <a:off x="8590970" y="2389737"/>
            <a:ext cx="1557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1F4E79"/>
                </a:solidFill>
              </a:rPr>
              <a:t>POPS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B01158F-9634-D659-6C7F-124F0B8357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4354" y="2385729"/>
            <a:ext cx="934023" cy="854532"/>
          </a:xfrm>
          <a:prstGeom prst="rect">
            <a:avLst/>
          </a:prstGeom>
        </p:spPr>
      </p:pic>
      <p:pic>
        <p:nvPicPr>
          <p:cNvPr id="2050" name="Picture 2" descr="CYI - THE CYPRUS INSTITUTE, Cyprus | IESL-FORTH">
            <a:extLst>
              <a:ext uri="{FF2B5EF4-FFF2-40B4-BE49-F238E27FC236}">
                <a16:creationId xmlns:a16="http://schemas.microsoft.com/office/drawing/2014/main" id="{83C1D04A-C217-7D21-061D-F1F00479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729" y="1198219"/>
            <a:ext cx="1355442" cy="135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B03974B-41AD-85A4-52C3-40C3D8EF65A5}"/>
              </a:ext>
            </a:extLst>
          </p:cNvPr>
          <p:cNvSpPr txBox="1"/>
          <p:nvPr/>
        </p:nvSpPr>
        <p:spPr>
          <a:xfrm>
            <a:off x="6942538" y="3077636"/>
            <a:ext cx="5124633" cy="1477873"/>
          </a:xfrm>
          <a:prstGeom prst="rect">
            <a:avLst/>
          </a:prstGeom>
          <a:noFill/>
          <a:ln w="25400">
            <a:noFill/>
          </a:ln>
        </p:spPr>
        <p:txBody>
          <a:bodyPr wrap="square" lIns="180000" tIns="180000" rIns="180000" bIns="72000" rtlCol="0">
            <a:spAutoFit/>
          </a:bodyPr>
          <a:lstStyle/>
          <a:p>
            <a:pPr marL="285750" indent="-285750" defTabSz="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25 flights </a:t>
            </a:r>
          </a:p>
          <a:p>
            <a:pPr marL="285750" indent="-285750" defTabSz="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max altitude reached: 5,300 m ASL up to the top of SAL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55F82C-BEBB-79D8-DD34-E259E30A22F0}"/>
              </a:ext>
            </a:extLst>
          </p:cNvPr>
          <p:cNvSpPr txBox="1"/>
          <p:nvPr/>
        </p:nvSpPr>
        <p:spPr>
          <a:xfrm>
            <a:off x="2811644" y="1821819"/>
            <a:ext cx="1726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585858"/>
                </a:solidFill>
                <a:latin typeface="Calibri" panose="020F0502020204030204" pitchFamily="34" charset="0"/>
              </a:rPr>
              <a:t>Skywalker UAV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4439F8-1120-5595-2AED-D699523F7E0C}"/>
              </a:ext>
            </a:extLst>
          </p:cNvPr>
          <p:cNvSpPr txBox="1"/>
          <p:nvPr/>
        </p:nvSpPr>
        <p:spPr>
          <a:xfrm>
            <a:off x="194746" y="3785763"/>
            <a:ext cx="2856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B. GPAC Impactor sampling (up to 100</a:t>
            </a:r>
            <a:r>
              <a:rPr lang="el-GR" sz="2000" b="1" dirty="0">
                <a:solidFill>
                  <a:schemeClr val="accent5"/>
                </a:solidFill>
              </a:rPr>
              <a:t> μ</a:t>
            </a:r>
            <a:r>
              <a:rPr lang="en-US" sz="2000" b="1" dirty="0">
                <a:solidFill>
                  <a:schemeClr val="accent5"/>
                </a:solidFill>
              </a:rPr>
              <a:t>m)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304E4CD-EB63-076A-FFB0-F522626C2F1A}"/>
              </a:ext>
            </a:extLst>
          </p:cNvPr>
          <p:cNvCxnSpPr>
            <a:cxnSpLocks/>
          </p:cNvCxnSpPr>
          <p:nvPr/>
        </p:nvCxnSpPr>
        <p:spPr>
          <a:xfrm>
            <a:off x="4268096" y="3186220"/>
            <a:ext cx="819325" cy="369332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E6B6C5B-CD01-8575-BB0F-F54CDD9010C3}"/>
              </a:ext>
            </a:extLst>
          </p:cNvPr>
          <p:cNvSpPr txBox="1"/>
          <p:nvPr/>
        </p:nvSpPr>
        <p:spPr>
          <a:xfrm>
            <a:off x="6224074" y="1722766"/>
            <a:ext cx="2798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 err="1">
                <a:solidFill>
                  <a:srgbClr val="585858"/>
                </a:solidFill>
                <a:latin typeface="Calibri" panose="020F0502020204030204" pitchFamily="34" charset="0"/>
              </a:rPr>
              <a:t>CoBi</a:t>
            </a:r>
            <a:r>
              <a:rPr lang="en-US" sz="1800" b="1" i="0" u="none" strike="noStrike" baseline="0" dirty="0">
                <a:solidFill>
                  <a:srgbClr val="585858"/>
                </a:solidFill>
                <a:latin typeface="Calibri" panose="020F0502020204030204" pitchFamily="34" charset="0"/>
              </a:rPr>
              <a:t> (Composite Bird) UAV</a:t>
            </a:r>
            <a:endParaRPr lang="en-US" dirty="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77E46E6-651D-FBAB-B546-11A346B49DAB}"/>
              </a:ext>
            </a:extLst>
          </p:cNvPr>
          <p:cNvCxnSpPr>
            <a:cxnSpLocks/>
          </p:cNvCxnSpPr>
          <p:nvPr/>
        </p:nvCxnSpPr>
        <p:spPr>
          <a:xfrm>
            <a:off x="8349021" y="2654926"/>
            <a:ext cx="720594" cy="117386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89546788-97F5-F61B-A2A0-33AFB761C0B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52990" r="36210"/>
          <a:stretch/>
        </p:blipFill>
        <p:spPr>
          <a:xfrm>
            <a:off x="7243701" y="4493649"/>
            <a:ext cx="4522305" cy="220851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5D316FA-D7D4-03C0-E7FA-AF5207EBABE9}"/>
              </a:ext>
            </a:extLst>
          </p:cNvPr>
          <p:cNvSpPr txBox="1"/>
          <p:nvPr/>
        </p:nvSpPr>
        <p:spPr>
          <a:xfrm>
            <a:off x="4865215" y="5060611"/>
            <a:ext cx="2264851" cy="58477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el-GR"/>
            </a:defPPr>
            <a:lvl1pPr>
              <a:defRPr sz="1600"/>
            </a:lvl1pPr>
          </a:lstStyle>
          <a:p>
            <a:r>
              <a:rPr lang="en-US" dirty="0" err="1"/>
              <a:t>Kezoudi</a:t>
            </a:r>
            <a:r>
              <a:rPr lang="en-US" dirty="0"/>
              <a:t> et al., EGU, 2023</a:t>
            </a:r>
          </a:p>
          <a:p>
            <a:pPr algn="ctr"/>
            <a:r>
              <a:rPr lang="en-US" dirty="0"/>
              <a:t>AS1.37 Wednesday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ACD0805-486C-4B8D-54F3-D7BC029FFA87}"/>
              </a:ext>
            </a:extLst>
          </p:cNvPr>
          <p:cNvSpPr/>
          <p:nvPr/>
        </p:nvSpPr>
        <p:spPr>
          <a:xfrm>
            <a:off x="8176309" y="4731417"/>
            <a:ext cx="989204" cy="1056847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B8D9DFB-0FB1-7303-918C-3D5CE4704811}"/>
              </a:ext>
            </a:extLst>
          </p:cNvPr>
          <p:cNvSpPr txBox="1"/>
          <p:nvPr/>
        </p:nvSpPr>
        <p:spPr>
          <a:xfrm>
            <a:off x="7623399" y="5032062"/>
            <a:ext cx="172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Dust layer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0877F93-8205-1FC6-FE2E-9FDFB87350D4}"/>
              </a:ext>
            </a:extLst>
          </p:cNvPr>
          <p:cNvSpPr txBox="1"/>
          <p:nvPr/>
        </p:nvSpPr>
        <p:spPr>
          <a:xfrm>
            <a:off x="7723985" y="5849218"/>
            <a:ext cx="80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MBL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3D9603F-713C-A773-D0C6-5671E5748D02}"/>
              </a:ext>
            </a:extLst>
          </p:cNvPr>
          <p:cNvSpPr/>
          <p:nvPr/>
        </p:nvSpPr>
        <p:spPr>
          <a:xfrm>
            <a:off x="8328709" y="5911237"/>
            <a:ext cx="989204" cy="25348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26EF27-5808-B0EB-5873-06958D263132}"/>
              </a:ext>
            </a:extLst>
          </p:cNvPr>
          <p:cNvSpPr txBox="1"/>
          <p:nvPr/>
        </p:nvSpPr>
        <p:spPr>
          <a:xfrm>
            <a:off x="4828096" y="5768180"/>
            <a:ext cx="2358787" cy="58477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el-GR"/>
            </a:defPPr>
            <a:lvl1pPr>
              <a:defRPr sz="1600"/>
            </a:lvl1pPr>
          </a:lstStyle>
          <a:p>
            <a:r>
              <a:rPr lang="en-US" dirty="0" err="1"/>
              <a:t>Marenco</a:t>
            </a:r>
            <a:r>
              <a:rPr lang="en-US" dirty="0"/>
              <a:t> et al., EGU, 2023</a:t>
            </a:r>
          </a:p>
          <a:p>
            <a:pPr algn="ctr"/>
            <a:r>
              <a:rPr lang="en-US" dirty="0"/>
              <a:t>AS1.37 Wednesday</a:t>
            </a:r>
          </a:p>
        </p:txBody>
      </p:sp>
    </p:spTree>
    <p:extLst>
      <p:ext uri="{BB962C8B-B14F-4D97-AF65-F5344CB8AC3E}">
        <p14:creationId xmlns:p14="http://schemas.microsoft.com/office/powerpoint/2010/main" val="101793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175893"/>
            <a:ext cx="790111" cy="78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0" y="-9988"/>
            <a:ext cx="12192000" cy="1015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Rectangle 116"/>
          <p:cNvSpPr/>
          <p:nvPr/>
        </p:nvSpPr>
        <p:spPr>
          <a:xfrm>
            <a:off x="-11723" y="6763114"/>
            <a:ext cx="12215446" cy="94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 flipV="1">
            <a:off x="0" y="1052374"/>
            <a:ext cx="12192000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33D26-364C-AAF4-0859-F32A8D42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082" r="43667" b="11330"/>
          <a:stretch/>
        </p:blipFill>
        <p:spPr>
          <a:xfrm>
            <a:off x="8731890" y="125978"/>
            <a:ext cx="704340" cy="749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93CA3-AE2C-99F2-8FA9-0B06757C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8" t="23400" r="24800" b="43000"/>
          <a:stretch/>
        </p:blipFill>
        <p:spPr>
          <a:xfrm>
            <a:off x="9436230" y="185648"/>
            <a:ext cx="1442301" cy="80500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0B3998-91BA-6967-54F9-B5FDC5A5C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615" r="6171" b="34682"/>
          <a:stretch/>
        </p:blipFill>
        <p:spPr>
          <a:xfrm>
            <a:off x="10649202" y="40764"/>
            <a:ext cx="1542797" cy="656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6647B4-5302-5ADF-2B01-DB1D42208D27}"/>
              </a:ext>
            </a:extLst>
          </p:cNvPr>
          <p:cNvSpPr txBox="1"/>
          <p:nvPr/>
        </p:nvSpPr>
        <p:spPr>
          <a:xfrm>
            <a:off x="1113182" y="369247"/>
            <a:ext cx="6863313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June &amp; September 2022 – Cloud/Precipitation/Wind</a:t>
            </a:r>
            <a:endParaRPr lang="en-US" sz="3200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3B87D352-B979-3D89-7D91-CF7143059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" y="1451439"/>
            <a:ext cx="5386438" cy="247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AFD492E-ED81-23F1-69EE-A9D13A86A27D}"/>
              </a:ext>
            </a:extLst>
          </p:cNvPr>
          <p:cNvSpPr txBox="1"/>
          <p:nvPr/>
        </p:nvSpPr>
        <p:spPr>
          <a:xfrm>
            <a:off x="92042" y="1118061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</a:rPr>
              <a:t>1</a:t>
            </a:r>
            <a:r>
              <a:rPr lang="en-US" dirty="0">
                <a:solidFill>
                  <a:schemeClr val="tx2"/>
                </a:solidFill>
              </a:rPr>
              <a:t>0</a:t>
            </a:r>
            <a:r>
              <a:rPr lang="el-GR" dirty="0">
                <a:solidFill>
                  <a:schemeClr val="tx2"/>
                </a:solidFill>
              </a:rPr>
              <a:t>-30 </a:t>
            </a:r>
            <a:r>
              <a:rPr lang="en-US" dirty="0">
                <a:solidFill>
                  <a:schemeClr val="tx2"/>
                </a:solidFill>
              </a:rPr>
              <a:t>June 2022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8B65CC-5889-A8AB-ED76-36D96924BD08}"/>
              </a:ext>
            </a:extLst>
          </p:cNvPr>
          <p:cNvSpPr txBox="1"/>
          <p:nvPr/>
        </p:nvSpPr>
        <p:spPr>
          <a:xfrm>
            <a:off x="-37910" y="3849102"/>
            <a:ext cx="221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6</a:t>
            </a:r>
            <a:r>
              <a:rPr lang="el-GR" dirty="0">
                <a:solidFill>
                  <a:schemeClr val="tx2"/>
                </a:solidFill>
              </a:rPr>
              <a:t>-</a:t>
            </a:r>
            <a:r>
              <a:rPr lang="en-US" dirty="0">
                <a:solidFill>
                  <a:schemeClr val="tx2"/>
                </a:solidFill>
              </a:rPr>
              <a:t>26</a:t>
            </a:r>
            <a:r>
              <a:rPr lang="el-GR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September 2022</a:t>
            </a:r>
          </a:p>
        </p:txBody>
      </p:sp>
      <p:pic>
        <p:nvPicPr>
          <p:cNvPr id="33" name="Picture 7">
            <a:extLst>
              <a:ext uri="{FF2B5EF4-FFF2-40B4-BE49-F238E27FC236}">
                <a16:creationId xmlns:a16="http://schemas.microsoft.com/office/drawing/2014/main" id="{EA127A05-5F8C-D1FB-5C16-4B80E4B8E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 t="823" r="52470" b="42353"/>
          <a:stretch/>
        </p:blipFill>
        <p:spPr bwMode="auto">
          <a:xfrm>
            <a:off x="10031937" y="1963432"/>
            <a:ext cx="2168564" cy="104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CC4DEE8-BD64-9FDF-0FFD-800A3838A092}"/>
              </a:ext>
            </a:extLst>
          </p:cNvPr>
          <p:cNvSpPr txBox="1"/>
          <p:nvPr/>
        </p:nvSpPr>
        <p:spPr>
          <a:xfrm>
            <a:off x="10168674" y="1275415"/>
            <a:ext cx="176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Radiosondes </a:t>
            </a:r>
          </a:p>
          <a:p>
            <a:pPr algn="ctr"/>
            <a:r>
              <a:rPr lang="en-US" dirty="0"/>
              <a:t>&amp; </a:t>
            </a:r>
            <a:r>
              <a:rPr lang="en-US" dirty="0" err="1"/>
              <a:t>electrosondes</a:t>
            </a:r>
            <a:endParaRPr lang="en-US" dirty="0"/>
          </a:p>
        </p:txBody>
      </p:sp>
      <p:pic>
        <p:nvPicPr>
          <p:cNvPr id="8197" name="Picture 5">
            <a:extLst>
              <a:ext uri="{FF2B5EF4-FFF2-40B4-BE49-F238E27FC236}">
                <a16:creationId xmlns:a16="http://schemas.microsoft.com/office/drawing/2014/main" id="{AB7F883E-E7DB-7E83-74F5-FEB0AA7F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" y="4235943"/>
            <a:ext cx="5512711" cy="250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BBD0B8D-81B9-E174-6F35-D3F272DA6BB0}"/>
              </a:ext>
            </a:extLst>
          </p:cNvPr>
          <p:cNvGrpSpPr/>
          <p:nvPr/>
        </p:nvGrpSpPr>
        <p:grpSpPr>
          <a:xfrm>
            <a:off x="5390669" y="1355202"/>
            <a:ext cx="4516515" cy="2507556"/>
            <a:chOff x="5390669" y="1355202"/>
            <a:chExt cx="4516515" cy="2507556"/>
          </a:xfrm>
        </p:grpSpPr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A4433C10-4E84-7B8F-E1AC-0095BE8660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977" r="51487" b="34584"/>
            <a:stretch/>
          </p:blipFill>
          <p:spPr bwMode="auto">
            <a:xfrm>
              <a:off x="5511280" y="1809755"/>
              <a:ext cx="4395904" cy="1775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Gerader Verbinder 9">
              <a:extLst>
                <a:ext uri="{FF2B5EF4-FFF2-40B4-BE49-F238E27FC236}">
                  <a16:creationId xmlns:a16="http://schemas.microsoft.com/office/drawing/2014/main" id="{C5D33D9E-F00E-0AB4-74BF-C1A02351CC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7607" y="1809755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9">
              <a:extLst>
                <a:ext uri="{FF2B5EF4-FFF2-40B4-BE49-F238E27FC236}">
                  <a16:creationId xmlns:a16="http://schemas.microsoft.com/office/drawing/2014/main" id="{DC653140-EDA7-8109-B4CC-6687460E13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3747" y="1817200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9">
              <a:extLst>
                <a:ext uri="{FF2B5EF4-FFF2-40B4-BE49-F238E27FC236}">
                  <a16:creationId xmlns:a16="http://schemas.microsoft.com/office/drawing/2014/main" id="{FDB877EC-9E77-502B-ECDF-A505BF7CA4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6608" y="1813525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9">
              <a:extLst>
                <a:ext uri="{FF2B5EF4-FFF2-40B4-BE49-F238E27FC236}">
                  <a16:creationId xmlns:a16="http://schemas.microsoft.com/office/drawing/2014/main" id="{924CA5CE-2FB9-D8AC-D89F-2243D86678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1429" y="1809322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9">
              <a:extLst>
                <a:ext uri="{FF2B5EF4-FFF2-40B4-BE49-F238E27FC236}">
                  <a16:creationId xmlns:a16="http://schemas.microsoft.com/office/drawing/2014/main" id="{1FF97E4D-54A3-22BE-A6F5-94A2FD5D2B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0096" y="1801877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9">
              <a:extLst>
                <a:ext uri="{FF2B5EF4-FFF2-40B4-BE49-F238E27FC236}">
                  <a16:creationId xmlns:a16="http://schemas.microsoft.com/office/drawing/2014/main" id="{B7F84E75-7234-5464-1592-1AE3A04DE4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4611" y="1817199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9">
              <a:extLst>
                <a:ext uri="{FF2B5EF4-FFF2-40B4-BE49-F238E27FC236}">
                  <a16:creationId xmlns:a16="http://schemas.microsoft.com/office/drawing/2014/main" id="{5F957686-7E24-18F6-5D93-7F8BC5C38C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5265" y="1817198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8">
              <a:extLst>
                <a:ext uri="{FF2B5EF4-FFF2-40B4-BE49-F238E27FC236}">
                  <a16:creationId xmlns:a16="http://schemas.microsoft.com/office/drawing/2014/main" id="{C7E2ACF7-4BE1-F2C8-2B6E-D17A2FF76441}"/>
                </a:ext>
              </a:extLst>
            </p:cNvPr>
            <p:cNvSpPr txBox="1"/>
            <p:nvPr/>
          </p:nvSpPr>
          <p:spPr>
            <a:xfrm>
              <a:off x="7386457" y="1462642"/>
              <a:ext cx="2442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FA06BA"/>
                  </a:solidFill>
                </a:rPr>
                <a:t>nearby Aeolus overpasses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D949B5-4B3C-8C30-17EB-A2A16A8A5CAD}"/>
                </a:ext>
              </a:extLst>
            </p:cNvPr>
            <p:cNvSpPr txBox="1"/>
            <p:nvPr/>
          </p:nvSpPr>
          <p:spPr>
            <a:xfrm>
              <a:off x="5775248" y="1355202"/>
              <a:ext cx="16385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June 2022</a:t>
              </a:r>
            </a:p>
            <a:p>
              <a:r>
                <a:rPr lang="en-US" sz="1100" b="1" dirty="0"/>
                <a:t>Horizontal velocity (m/s)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0E34D3-3533-2F3D-B02E-D4B4D3322522}"/>
                </a:ext>
              </a:extLst>
            </p:cNvPr>
            <p:cNvSpPr txBox="1"/>
            <p:nvPr/>
          </p:nvSpPr>
          <p:spPr>
            <a:xfrm>
              <a:off x="6520096" y="3554981"/>
              <a:ext cx="2050241" cy="307777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Wind speeds up to 25m/s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E704382-17D9-8D7C-FB60-610ECE27DA5E}"/>
                </a:ext>
              </a:extLst>
            </p:cNvPr>
            <p:cNvSpPr/>
            <p:nvPr/>
          </p:nvSpPr>
          <p:spPr>
            <a:xfrm>
              <a:off x="5390669" y="3068931"/>
              <a:ext cx="384579" cy="1705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438EA3E-55B2-D60F-633C-4B57E2798D48}"/>
              </a:ext>
            </a:extLst>
          </p:cNvPr>
          <p:cNvGrpSpPr/>
          <p:nvPr/>
        </p:nvGrpSpPr>
        <p:grpSpPr>
          <a:xfrm>
            <a:off x="5235890" y="4189412"/>
            <a:ext cx="4697187" cy="2375872"/>
            <a:chOff x="5235890" y="4189412"/>
            <a:chExt cx="4697187" cy="237587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917552F3-9773-1F10-0007-1FCA5D4BBF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19" r="51487"/>
            <a:stretch/>
          </p:blipFill>
          <p:spPr bwMode="auto">
            <a:xfrm>
              <a:off x="5330304" y="4585820"/>
              <a:ext cx="4602773" cy="1979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16A392-C339-AE90-4F41-80BE93AEE890}"/>
                </a:ext>
              </a:extLst>
            </p:cNvPr>
            <p:cNvSpPr txBox="1"/>
            <p:nvPr/>
          </p:nvSpPr>
          <p:spPr>
            <a:xfrm>
              <a:off x="5650765" y="4189412"/>
              <a:ext cx="16385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September 2022</a:t>
              </a:r>
            </a:p>
            <a:p>
              <a:r>
                <a:rPr lang="en-US" sz="1100" b="1" dirty="0"/>
                <a:t>Horizontal velocity (m/s)</a:t>
              </a:r>
            </a:p>
          </p:txBody>
        </p:sp>
        <p:cxnSp>
          <p:nvCxnSpPr>
            <p:cNvPr id="22" name="Gerader Verbinder 9">
              <a:extLst>
                <a:ext uri="{FF2B5EF4-FFF2-40B4-BE49-F238E27FC236}">
                  <a16:creationId xmlns:a16="http://schemas.microsoft.com/office/drawing/2014/main" id="{F6AB8BF1-6915-19B2-64DD-D927FA71C3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0777" y="4671769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9">
              <a:extLst>
                <a:ext uri="{FF2B5EF4-FFF2-40B4-BE49-F238E27FC236}">
                  <a16:creationId xmlns:a16="http://schemas.microsoft.com/office/drawing/2014/main" id="{FD109A8E-751B-D602-2A0A-484DF22046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2039" y="4673604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9">
              <a:extLst>
                <a:ext uri="{FF2B5EF4-FFF2-40B4-BE49-F238E27FC236}">
                  <a16:creationId xmlns:a16="http://schemas.microsoft.com/office/drawing/2014/main" id="{5EA0078C-744F-E045-FD81-10956CA4A5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4653" y="4667992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9">
              <a:extLst>
                <a:ext uri="{FF2B5EF4-FFF2-40B4-BE49-F238E27FC236}">
                  <a16:creationId xmlns:a16="http://schemas.microsoft.com/office/drawing/2014/main" id="{8AB9163D-11F6-196E-B3D1-3E40553F12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6794" y="4653226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9">
              <a:extLst>
                <a:ext uri="{FF2B5EF4-FFF2-40B4-BE49-F238E27FC236}">
                  <a16:creationId xmlns:a16="http://schemas.microsoft.com/office/drawing/2014/main" id="{36923DDF-110C-7ADA-9AC3-EA3F372FA5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0096" y="4663891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9">
              <a:extLst>
                <a:ext uri="{FF2B5EF4-FFF2-40B4-BE49-F238E27FC236}">
                  <a16:creationId xmlns:a16="http://schemas.microsoft.com/office/drawing/2014/main" id="{5F578E02-C5E6-B199-A551-F3F39E5BC8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0466" y="4653227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9">
              <a:extLst>
                <a:ext uri="{FF2B5EF4-FFF2-40B4-BE49-F238E27FC236}">
                  <a16:creationId xmlns:a16="http://schemas.microsoft.com/office/drawing/2014/main" id="{54668CA5-1484-23CA-A79E-4E60097BFF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1605" y="4679212"/>
              <a:ext cx="0" cy="1490853"/>
            </a:xfrm>
            <a:prstGeom prst="line">
              <a:avLst/>
            </a:prstGeom>
            <a:ln w="31750">
              <a:solidFill>
                <a:srgbClr val="FA06B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E60EE3A-069D-8C81-2CDA-FC6FD7DCA890}"/>
                </a:ext>
              </a:extLst>
            </p:cNvPr>
            <p:cNvSpPr txBox="1"/>
            <p:nvPr/>
          </p:nvSpPr>
          <p:spPr>
            <a:xfrm>
              <a:off x="8424611" y="5057497"/>
              <a:ext cx="582467" cy="27699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20m/s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3BD8AE9-E1B9-C7C6-8CDC-EA8C6AD6D5B5}"/>
                </a:ext>
              </a:extLst>
            </p:cNvPr>
            <p:cNvSpPr/>
            <p:nvPr/>
          </p:nvSpPr>
          <p:spPr>
            <a:xfrm>
              <a:off x="5235890" y="5959078"/>
              <a:ext cx="384579" cy="1705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pic>
        <p:nvPicPr>
          <p:cNvPr id="40" name="Picture 7">
            <a:extLst>
              <a:ext uri="{FF2B5EF4-FFF2-40B4-BE49-F238E27FC236}">
                <a16:creationId xmlns:a16="http://schemas.microsoft.com/office/drawing/2014/main" id="{D3A1AA18-F4AF-FD6F-D6E5-4723B1D0A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5" b="40350"/>
          <a:stretch/>
        </p:blipFill>
        <p:spPr bwMode="auto">
          <a:xfrm>
            <a:off x="9935372" y="4770772"/>
            <a:ext cx="2168564" cy="110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">
            <a:extLst>
              <a:ext uri="{FF2B5EF4-FFF2-40B4-BE49-F238E27FC236}">
                <a16:creationId xmlns:a16="http://schemas.microsoft.com/office/drawing/2014/main" id="{14AC5EC8-8A4D-7448-AE77-CE1F146B6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2" t="65642" r="38181"/>
          <a:stretch/>
        </p:blipFill>
        <p:spPr bwMode="auto">
          <a:xfrm>
            <a:off x="10160985" y="3642773"/>
            <a:ext cx="1970490" cy="6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">
            <a:extLst>
              <a:ext uri="{FF2B5EF4-FFF2-40B4-BE49-F238E27FC236}">
                <a16:creationId xmlns:a16="http://schemas.microsoft.com/office/drawing/2014/main" id="{FCDE1B9F-D2A3-C05C-855A-0C9D6DC28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5642" r="80486" b="13399"/>
          <a:stretch/>
        </p:blipFill>
        <p:spPr bwMode="auto">
          <a:xfrm>
            <a:off x="10125527" y="3239524"/>
            <a:ext cx="1027344" cy="4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ADE5FFC9-644C-7A71-4276-6F51DFA81733}"/>
              </a:ext>
            </a:extLst>
          </p:cNvPr>
          <p:cNvSpPr txBox="1"/>
          <p:nvPr/>
        </p:nvSpPr>
        <p:spPr>
          <a:xfrm>
            <a:off x="319986" y="1724949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Cloud types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F338A2D-1AA7-2CAE-F766-99E0803A93F4}"/>
              </a:ext>
            </a:extLst>
          </p:cNvPr>
          <p:cNvSpPr txBox="1"/>
          <p:nvPr/>
        </p:nvSpPr>
        <p:spPr>
          <a:xfrm>
            <a:off x="562167" y="2839414"/>
            <a:ext cx="80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water</a:t>
            </a:r>
            <a:endParaRPr lang="el-GR" sz="2000" b="1" dirty="0">
              <a:solidFill>
                <a:schemeClr val="accent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F9B5F7B-E382-6BBD-C6FA-39AF0691DBEC}"/>
              </a:ext>
            </a:extLst>
          </p:cNvPr>
          <p:cNvSpPr txBox="1"/>
          <p:nvPr/>
        </p:nvSpPr>
        <p:spPr>
          <a:xfrm>
            <a:off x="1725426" y="2839414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Rain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0264ECA-CFAA-859C-BADC-9154CA5F6EE9}"/>
              </a:ext>
            </a:extLst>
          </p:cNvPr>
          <p:cNvSpPr txBox="1"/>
          <p:nvPr/>
        </p:nvSpPr>
        <p:spPr>
          <a:xfrm>
            <a:off x="2788614" y="4890609"/>
            <a:ext cx="80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water</a:t>
            </a:r>
            <a:endParaRPr lang="el-GR" sz="2000" b="1" dirty="0">
              <a:solidFill>
                <a:schemeClr val="accent1"/>
              </a:solidFill>
            </a:endParaRPr>
          </a:p>
        </p:txBody>
      </p:sp>
      <p:cxnSp>
        <p:nvCxnSpPr>
          <p:cNvPr id="111" name="Gerader Verbinder 9">
            <a:extLst>
              <a:ext uri="{FF2B5EF4-FFF2-40B4-BE49-F238E27FC236}">
                <a16:creationId xmlns:a16="http://schemas.microsoft.com/office/drawing/2014/main" id="{A9694977-09FD-708D-3EC4-0DA4105E2B71}"/>
              </a:ext>
            </a:extLst>
          </p:cNvPr>
          <p:cNvCxnSpPr>
            <a:cxnSpLocks/>
          </p:cNvCxnSpPr>
          <p:nvPr/>
        </p:nvCxnSpPr>
        <p:spPr>
          <a:xfrm flipV="1">
            <a:off x="689934" y="4491500"/>
            <a:ext cx="0" cy="1704793"/>
          </a:xfrm>
          <a:prstGeom prst="line">
            <a:avLst/>
          </a:prstGeom>
          <a:ln w="31750">
            <a:solidFill>
              <a:srgbClr val="FA06B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erader Verbinder 9">
            <a:extLst>
              <a:ext uri="{FF2B5EF4-FFF2-40B4-BE49-F238E27FC236}">
                <a16:creationId xmlns:a16="http://schemas.microsoft.com/office/drawing/2014/main" id="{482A7329-77FB-F786-2C1D-FD5C9410546E}"/>
              </a:ext>
            </a:extLst>
          </p:cNvPr>
          <p:cNvCxnSpPr>
            <a:cxnSpLocks/>
          </p:cNvCxnSpPr>
          <p:nvPr/>
        </p:nvCxnSpPr>
        <p:spPr>
          <a:xfrm flipV="1">
            <a:off x="2378883" y="4491500"/>
            <a:ext cx="0" cy="1704793"/>
          </a:xfrm>
          <a:prstGeom prst="line">
            <a:avLst/>
          </a:prstGeom>
          <a:ln w="31750">
            <a:solidFill>
              <a:srgbClr val="FA06B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r Verbinder 9">
            <a:extLst>
              <a:ext uri="{FF2B5EF4-FFF2-40B4-BE49-F238E27FC236}">
                <a16:creationId xmlns:a16="http://schemas.microsoft.com/office/drawing/2014/main" id="{E4DF9CF8-2609-509C-5B00-A5296124E7EC}"/>
              </a:ext>
            </a:extLst>
          </p:cNvPr>
          <p:cNvCxnSpPr>
            <a:cxnSpLocks/>
          </p:cNvCxnSpPr>
          <p:nvPr/>
        </p:nvCxnSpPr>
        <p:spPr>
          <a:xfrm flipV="1">
            <a:off x="1905821" y="4501439"/>
            <a:ext cx="0" cy="1704793"/>
          </a:xfrm>
          <a:prstGeom prst="line">
            <a:avLst/>
          </a:prstGeom>
          <a:ln w="31750">
            <a:solidFill>
              <a:srgbClr val="FA06B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Gerader Verbinder 9">
            <a:extLst>
              <a:ext uri="{FF2B5EF4-FFF2-40B4-BE49-F238E27FC236}">
                <a16:creationId xmlns:a16="http://schemas.microsoft.com/office/drawing/2014/main" id="{2C330D03-83FE-2C9C-E564-F48D3D18C364}"/>
              </a:ext>
            </a:extLst>
          </p:cNvPr>
          <p:cNvCxnSpPr>
            <a:cxnSpLocks/>
          </p:cNvCxnSpPr>
          <p:nvPr/>
        </p:nvCxnSpPr>
        <p:spPr>
          <a:xfrm flipV="1">
            <a:off x="3952579" y="4501977"/>
            <a:ext cx="0" cy="1704793"/>
          </a:xfrm>
          <a:prstGeom prst="line">
            <a:avLst/>
          </a:prstGeom>
          <a:ln w="31750">
            <a:solidFill>
              <a:srgbClr val="FA06B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Gerader Verbinder 9">
            <a:extLst>
              <a:ext uri="{FF2B5EF4-FFF2-40B4-BE49-F238E27FC236}">
                <a16:creationId xmlns:a16="http://schemas.microsoft.com/office/drawing/2014/main" id="{2BA7ED65-6AD7-FD09-E5BE-64E25F4BB570}"/>
              </a:ext>
            </a:extLst>
          </p:cNvPr>
          <p:cNvCxnSpPr>
            <a:cxnSpLocks/>
          </p:cNvCxnSpPr>
          <p:nvPr/>
        </p:nvCxnSpPr>
        <p:spPr>
          <a:xfrm flipV="1">
            <a:off x="3479517" y="4511916"/>
            <a:ext cx="0" cy="1704793"/>
          </a:xfrm>
          <a:prstGeom prst="line">
            <a:avLst/>
          </a:prstGeom>
          <a:ln w="31750">
            <a:solidFill>
              <a:srgbClr val="FA06B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616ADCF2-D4CF-34E8-11D6-68DA21F990F7}"/>
              </a:ext>
            </a:extLst>
          </p:cNvPr>
          <p:cNvSpPr txBox="1"/>
          <p:nvPr/>
        </p:nvSpPr>
        <p:spPr>
          <a:xfrm>
            <a:off x="1677259" y="4471622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Cloud types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F80F153-D237-A080-8C52-9D9D30DEF3C4}"/>
              </a:ext>
            </a:extLst>
          </p:cNvPr>
          <p:cNvSpPr txBox="1"/>
          <p:nvPr/>
        </p:nvSpPr>
        <p:spPr>
          <a:xfrm>
            <a:off x="2179255" y="5593224"/>
            <a:ext cx="80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water</a:t>
            </a:r>
            <a:endParaRPr lang="el-GR" sz="2000" b="1" dirty="0">
              <a:solidFill>
                <a:schemeClr val="accent1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331623F-1B3B-A1C2-1AB8-BCF9F82EF6C2}"/>
              </a:ext>
            </a:extLst>
          </p:cNvPr>
          <p:cNvSpPr txBox="1"/>
          <p:nvPr/>
        </p:nvSpPr>
        <p:spPr>
          <a:xfrm>
            <a:off x="316869" y="4749720"/>
            <a:ext cx="1147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Mixed phase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3092181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11486</TotalTime>
  <Words>1701</Words>
  <Application>Microsoft Office PowerPoint</Application>
  <PresentationFormat>Ευρεία οθόνη</PresentationFormat>
  <Paragraphs>394</Paragraphs>
  <Slides>29</Slides>
  <Notes>26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46" baseType="lpstr">
      <vt:lpstr>MS PGothic</vt:lpstr>
      <vt:lpstr>Arial</vt:lpstr>
      <vt:lpstr>ArialMT</vt:lpstr>
      <vt:lpstr>Calibri</vt:lpstr>
      <vt:lpstr>Calibri Light</vt:lpstr>
      <vt:lpstr>Cambria</vt:lpstr>
      <vt:lpstr>Cambria Math</vt:lpstr>
      <vt:lpstr>Georgia</vt:lpstr>
      <vt:lpstr>Lato</vt:lpstr>
      <vt:lpstr>Roboto-Bold</vt:lpstr>
      <vt:lpstr>Roboto-Regular</vt:lpstr>
      <vt:lpstr>Times</vt:lpstr>
      <vt:lpstr>Times New Roman</vt:lpstr>
      <vt:lpstr>Trebuchet MS</vt:lpstr>
      <vt:lpstr>Verdana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Eleni Marinou</cp:lastModifiedBy>
  <cp:revision>1547</cp:revision>
  <dcterms:created xsi:type="dcterms:W3CDTF">2019-04-02T10:25:44Z</dcterms:created>
  <dcterms:modified xsi:type="dcterms:W3CDTF">2023-05-04T10:14:30Z</dcterms:modified>
</cp:coreProperties>
</file>