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3" r:id="rId3"/>
  </p:sldIdLst>
  <p:sldSz cx="9144000" cy="6858000" type="screen4x3"/>
  <p:notesSz cx="7102475" cy="10234295"/>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4481"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9" autoAdjust="0"/>
  </p:normalViewPr>
  <p:slideViewPr>
    <p:cSldViewPr snapToGrid="0">
      <p:cViewPr>
        <p:scale>
          <a:sx n="100" d="100"/>
          <a:sy n="100" d="100"/>
        </p:scale>
        <p:origin x="12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commentAuthors" Target="commentAuthors.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739"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093" y="0"/>
            <a:ext cx="3077739" cy="513508"/>
          </a:xfrm>
          <a:prstGeom prst="rect">
            <a:avLst/>
          </a:prstGeom>
        </p:spPr>
        <p:txBody>
          <a:bodyPr vert="horz" lIns="99075" tIns="49538" rIns="99075" bIns="49538" rtlCol="0"/>
          <a:lstStyle>
            <a:lvl1pPr algn="r">
              <a:defRPr sz="1300"/>
            </a:lvl1pPr>
          </a:lstStyle>
          <a:p>
            <a:fld id="{AA9A6C86-CB37-4015-83C1-1702653A4AD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9363" y="1279525"/>
            <a:ext cx="4603750"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248" y="4925408"/>
            <a:ext cx="5681980" cy="4029879"/>
          </a:xfrm>
          <a:prstGeom prst="rect">
            <a:avLst/>
          </a:prstGeom>
        </p:spPr>
        <p:txBody>
          <a:bodyPr vert="horz" lIns="99075" tIns="49538" rIns="99075" bIns="49538"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9721108"/>
            <a:ext cx="3077739"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093" y="9721108"/>
            <a:ext cx="3077739" cy="513507"/>
          </a:xfrm>
          <a:prstGeom prst="rect">
            <a:avLst/>
          </a:prstGeom>
        </p:spPr>
        <p:txBody>
          <a:bodyPr vert="horz" lIns="99075" tIns="49538" rIns="99075" bIns="49538" rtlCol="0" anchor="b"/>
          <a:lstStyle>
            <a:lvl1pPr algn="r">
              <a:defRPr sz="1300"/>
            </a:lvl1pPr>
          </a:lstStyle>
          <a:p>
            <a:fld id="{88671A84-EEA9-4498-BAD6-A7B4685207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8671A84-EEA9-4498-BAD6-A7B46852071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D0923DC-67A7-48B1-9BA6-9E916E28CD8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961198-16CB-4C7F-80C1-028B3FDBBE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923DC-67A7-48B1-9BA6-9E916E28CD8F}"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61198-16CB-4C7F-80C1-028B3FDBBE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alpha val="8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矩形 1"/>
          <p:cNvSpPr/>
          <p:nvPr/>
        </p:nvSpPr>
        <p:spPr>
          <a:xfrm>
            <a:off x="1094966" y="52623"/>
            <a:ext cx="6975285" cy="284693"/>
          </a:xfrm>
          <a:prstGeom prst="rect">
            <a:avLst/>
          </a:prstGeom>
        </p:spPr>
        <p:txBody>
          <a:bodyPr wrap="square">
            <a:spAutoFit/>
          </a:bodyPr>
          <a:lstStyle/>
          <a:p>
            <a:pPr algn="ctr"/>
            <a:r>
              <a:rPr lang="en-US" altLang="zh-CN" sz="1250" b="1" dirty="0">
                <a:solidFill>
                  <a:srgbClr val="6666FF"/>
                </a:solidFill>
                <a:latin typeface="Times New Roman" panose="02020603050405020304" charset="0"/>
                <a:cs typeface="Times New Roman" panose="02020603050405020304" charset="0"/>
              </a:rPr>
              <a:t>Plastic mulching combined with fertilizer application affects maize light use, growth and grain yield</a:t>
            </a:r>
            <a:endParaRPr lang="zh-CN" altLang="en-US" sz="1250" b="1" dirty="0">
              <a:solidFill>
                <a:srgbClr val="6666FF"/>
              </a:solidFill>
              <a:latin typeface="Times New Roman" panose="02020603050405020304" charset="0"/>
              <a:cs typeface="Times New Roman" panose="02020603050405020304" charset="0"/>
            </a:endParaRPr>
          </a:p>
        </p:txBody>
      </p:sp>
      <p:sp>
        <p:nvSpPr>
          <p:cNvPr id="4" name="矩形 3"/>
          <p:cNvSpPr/>
          <p:nvPr/>
        </p:nvSpPr>
        <p:spPr>
          <a:xfrm>
            <a:off x="167640" y="1058112"/>
            <a:ext cx="3365168" cy="232197"/>
          </a:xfrm>
          <a:prstGeom prst="rect">
            <a:avLst/>
          </a:prstGeom>
          <a:solidFill>
            <a:schemeClr val="accent6">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200" dirty="0">
                <a:solidFill>
                  <a:schemeClr val="accent5">
                    <a:lumMod val="50000"/>
                  </a:schemeClr>
                </a:solidFill>
                <a:latin typeface="Times New Roman" panose="02020603050405020304" charset="0"/>
                <a:cs typeface="Times New Roman" panose="02020603050405020304" charset="0"/>
              </a:rPr>
              <a:t>Introduction</a:t>
            </a:r>
            <a:endParaRPr lang="zh-CN" altLang="en-US" sz="1200" dirty="0">
              <a:solidFill>
                <a:schemeClr val="accent5">
                  <a:lumMod val="50000"/>
                </a:schemeClr>
              </a:solidFill>
              <a:latin typeface="Times New Roman" panose="02020603050405020304" charset="0"/>
              <a:cs typeface="Times New Roman" panose="02020603050405020304" charset="0"/>
            </a:endParaRPr>
          </a:p>
        </p:txBody>
      </p:sp>
      <p:sp>
        <p:nvSpPr>
          <p:cNvPr id="5" name="矩形 4"/>
          <p:cNvSpPr/>
          <p:nvPr/>
        </p:nvSpPr>
        <p:spPr>
          <a:xfrm>
            <a:off x="68580" y="1236100"/>
            <a:ext cx="3523732" cy="1823576"/>
          </a:xfrm>
          <a:prstGeom prst="rect">
            <a:avLst/>
          </a:prstGeom>
        </p:spPr>
        <p:txBody>
          <a:bodyPr wrap="square">
            <a:spAutoFit/>
          </a:bodyPr>
          <a:lstStyle/>
          <a:p>
            <a:pPr algn="just"/>
            <a:r>
              <a:rPr lang="en-US" altLang="zh-CN" sz="850" dirty="0">
                <a:latin typeface="Times New Roman" panose="02020603050405020304" charset="0"/>
                <a:cs typeface="Times New Roman" panose="02020603050405020304" charset="0"/>
              </a:rPr>
              <a:t>Plastic film mulching (PM) can modify soil hydrothermal conditions, surface optical characteristics, accelerate crop development, and increase crop biomass accumulation and yield. However, only a few studies have quantified the effect of PM on light and heat resources use and crop phenological development. Quantifying the effect of changes in light use capacity and ground temperature on crop growth and development is important for the improvement of farmland production mechanism under PM.</a:t>
            </a:r>
            <a:endParaRPr lang="en-US" altLang="zh-CN" sz="850" dirty="0">
              <a:latin typeface="Times New Roman" panose="02020603050405020304" charset="0"/>
              <a:cs typeface="Times New Roman" panose="02020603050405020304" charset="0"/>
            </a:endParaRPr>
          </a:p>
          <a:p>
            <a:pPr algn="just"/>
            <a:r>
              <a:rPr lang="en-US" altLang="zh-CN" sz="850" dirty="0">
                <a:latin typeface="Times New Roman" panose="02020603050405020304" charset="0"/>
                <a:cs typeface="Times New Roman" panose="02020603050405020304" charset="0"/>
              </a:rPr>
              <a:t>we aimed: (1) to quantify the light use characteristics of maize canopy and develop the corresponding empirical function; (2) to investigate the effects of PM and nitrogen application on soil temperature and maize growth dynamics; (3) to determine the improvement of yield and RUE under PM combined with fertilizer measures.</a:t>
            </a:r>
            <a:endParaRPr lang="zh-CN" altLang="en-US" sz="850" dirty="0">
              <a:latin typeface="Times New Roman" panose="02020603050405020304" charset="0"/>
              <a:cs typeface="Times New Roman" panose="02020603050405020304" charset="0"/>
            </a:endParaRPr>
          </a:p>
          <a:p>
            <a:pPr algn="just"/>
            <a:endParaRPr lang="zh-CN" altLang="en-US" sz="1050" dirty="0">
              <a:latin typeface="Times New Roman" panose="02020603050405020304" charset="0"/>
              <a:cs typeface="Times New Roman" panose="02020603050405020304" charset="0"/>
            </a:endParaRPr>
          </a:p>
        </p:txBody>
      </p:sp>
      <p:sp>
        <p:nvSpPr>
          <p:cNvPr id="31" name="矩形 30"/>
          <p:cNvSpPr/>
          <p:nvPr/>
        </p:nvSpPr>
        <p:spPr>
          <a:xfrm>
            <a:off x="167639" y="2904459"/>
            <a:ext cx="3401287" cy="232197"/>
          </a:xfrm>
          <a:prstGeom prst="rect">
            <a:avLst/>
          </a:prstGeom>
          <a:solidFill>
            <a:schemeClr val="accent6">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200" dirty="0">
                <a:solidFill>
                  <a:schemeClr val="accent5">
                    <a:lumMod val="75000"/>
                  </a:schemeClr>
                </a:solidFill>
                <a:latin typeface="Times New Roman" panose="02020603050405020304" charset="0"/>
                <a:cs typeface="Times New Roman" panose="02020603050405020304" charset="0"/>
              </a:rPr>
              <a:t>Materials and Methods</a:t>
            </a:r>
            <a:endParaRPr lang="zh-CN" altLang="en-US" sz="1200" dirty="0">
              <a:solidFill>
                <a:schemeClr val="accent5">
                  <a:lumMod val="75000"/>
                </a:schemeClr>
              </a:solidFill>
              <a:latin typeface="Times New Roman" panose="02020603050405020304" charset="0"/>
              <a:cs typeface="Times New Roman" panose="02020603050405020304" charset="0"/>
            </a:endParaRPr>
          </a:p>
        </p:txBody>
      </p:sp>
      <p:sp>
        <p:nvSpPr>
          <p:cNvPr id="10" name="矩形 9"/>
          <p:cNvSpPr/>
          <p:nvPr/>
        </p:nvSpPr>
        <p:spPr>
          <a:xfrm>
            <a:off x="91217" y="3101155"/>
            <a:ext cx="3535680" cy="615553"/>
          </a:xfrm>
          <a:prstGeom prst="rect">
            <a:avLst/>
          </a:prstGeom>
        </p:spPr>
        <p:txBody>
          <a:bodyPr wrap="square">
            <a:spAutoFit/>
          </a:bodyPr>
          <a:lstStyle/>
          <a:p>
            <a:pPr algn="just"/>
            <a:r>
              <a:rPr lang="en-US" altLang="zh-CN" sz="850" dirty="0">
                <a:latin typeface="Times New Roman" panose="02020603050405020304" charset="0"/>
                <a:cs typeface="Times New Roman" panose="02020603050405020304" charset="0"/>
              </a:rPr>
              <a:t>A field experiment was undertaken from April to September in 2019 and 2020 at the </a:t>
            </a:r>
            <a:r>
              <a:rPr lang="en-US" altLang="zh-CN" sz="850" dirty="0" err="1">
                <a:latin typeface="Times New Roman" panose="02020603050405020304" charset="0"/>
                <a:cs typeface="Times New Roman" panose="02020603050405020304" charset="0"/>
              </a:rPr>
              <a:t>Shuguang</a:t>
            </a:r>
            <a:r>
              <a:rPr lang="en-US" altLang="zh-CN" sz="850" dirty="0">
                <a:latin typeface="Times New Roman" panose="02020603050405020304" charset="0"/>
                <a:cs typeface="Times New Roman" panose="02020603050405020304" charset="0"/>
              </a:rPr>
              <a:t> Irrigation Research Station (40°43’N, 107°13’E, 1039 </a:t>
            </a:r>
            <a:r>
              <a:rPr lang="en-US" altLang="zh-CN" sz="850" dirty="0" err="1">
                <a:latin typeface="Times New Roman" panose="02020603050405020304" charset="0"/>
                <a:cs typeface="Times New Roman" panose="02020603050405020304" charset="0"/>
              </a:rPr>
              <a:t>masl</a:t>
            </a:r>
            <a:r>
              <a:rPr lang="en-US" altLang="zh-CN" sz="850" dirty="0">
                <a:latin typeface="Times New Roman" panose="02020603050405020304" charset="0"/>
                <a:cs typeface="Times New Roman" panose="02020603050405020304" charset="0"/>
              </a:rPr>
              <a:t>) in the HID, which has a temperate continental climate with mean annual precipitation of 135 mm and mean annual temperature of 7.8°C.</a:t>
            </a:r>
            <a:endParaRPr lang="zh-CN" altLang="en-US" sz="850" dirty="0">
              <a:latin typeface="Times New Roman" panose="02020603050405020304" charset="0"/>
              <a:cs typeface="Times New Roman" panose="02020603050405020304" charset="0"/>
            </a:endParaRPr>
          </a:p>
        </p:txBody>
      </p:sp>
      <p:pic>
        <p:nvPicPr>
          <p:cNvPr id="33" name="图片 32"/>
          <p:cNvPicPr>
            <a:picLocks noChangeAspect="1" noChangeArrowheads="1"/>
          </p:cNvPicPr>
          <p:nvPr/>
        </p:nvPicPr>
        <p:blipFill>
          <a:blip r:embed="rId1" cstate="print">
            <a:extLst>
              <a:ext uri="{28A0092B-C50C-407E-A947-70E740481C1C}">
                <a14:useLocalDpi xmlns:a14="http://schemas.microsoft.com/office/drawing/2010/main" val="0"/>
              </a:ext>
            </a:extLst>
          </a:blip>
          <a:srcRect t="17320" b="34521"/>
          <a:stretch>
            <a:fillRect/>
          </a:stretch>
        </p:blipFill>
        <p:spPr>
          <a:xfrm>
            <a:off x="133350" y="3694313"/>
            <a:ext cx="3284793" cy="1114975"/>
          </a:xfrm>
          <a:prstGeom prst="rect">
            <a:avLst/>
          </a:prstGeom>
          <a:noFill/>
          <a:ln>
            <a:noFill/>
          </a:ln>
        </p:spPr>
      </p:pic>
      <p:sp>
        <p:nvSpPr>
          <p:cNvPr id="12" name="矩形 11"/>
          <p:cNvSpPr/>
          <p:nvPr/>
        </p:nvSpPr>
        <p:spPr>
          <a:xfrm>
            <a:off x="156059" y="4809288"/>
            <a:ext cx="3444240" cy="615553"/>
          </a:xfrm>
          <a:prstGeom prst="rect">
            <a:avLst/>
          </a:prstGeom>
        </p:spPr>
        <p:txBody>
          <a:bodyPr wrap="square">
            <a:spAutoFit/>
          </a:bodyPr>
          <a:lstStyle/>
          <a:p>
            <a:pPr algn="just"/>
            <a:r>
              <a:rPr lang="en-US" altLang="zh-CN" sz="850" dirty="0">
                <a:latin typeface="Times New Roman" panose="02020603050405020304" charset="0"/>
                <a:cs typeface="Times New Roman" panose="02020603050405020304" charset="0"/>
              </a:rPr>
              <a:t>Fig. 1. (a) Distribution of daily and cumulative air temperature and (b) daily pan evaporation (Ep) and cumulative Ep in relation to days after maize sowing in two growing seasons. Dashed and solid lines represent cumulative observations in 2019 and 2020, respectively.</a:t>
            </a:r>
            <a:endParaRPr lang="zh-CN" altLang="en-US" sz="850" dirty="0">
              <a:latin typeface="Times New Roman" panose="02020603050405020304" charset="0"/>
              <a:cs typeface="Times New Roman" panose="02020603050405020304" charset="0"/>
            </a:endParaRPr>
          </a:p>
        </p:txBody>
      </p:sp>
      <p:sp>
        <p:nvSpPr>
          <p:cNvPr id="13" name="矩形 12"/>
          <p:cNvSpPr/>
          <p:nvPr/>
        </p:nvSpPr>
        <p:spPr>
          <a:xfrm>
            <a:off x="1161229" y="328072"/>
            <a:ext cx="6842760" cy="800219"/>
          </a:xfrm>
          <a:prstGeom prst="rect">
            <a:avLst/>
          </a:prstGeom>
        </p:spPr>
        <p:txBody>
          <a:bodyPr wrap="square">
            <a:spAutoFit/>
          </a:bodyPr>
          <a:lstStyle/>
          <a:p>
            <a:pPr algn="ctr"/>
            <a:r>
              <a:rPr lang="en-US" altLang="zh-CN" sz="900" dirty="0">
                <a:latin typeface="Times New Roman" panose="02020603050405020304" charset="0"/>
                <a:cs typeface="Times New Roman" panose="02020603050405020304" charset="0"/>
              </a:rPr>
              <a:t>Lihong Wu </a:t>
            </a:r>
            <a:r>
              <a:rPr lang="en-US" altLang="zh-CN" sz="900" baseline="30000" dirty="0">
                <a:latin typeface="Times New Roman" panose="02020603050405020304" charset="0"/>
                <a:cs typeface="Times New Roman" panose="02020603050405020304" charset="0"/>
              </a:rPr>
              <a:t>a, b</a:t>
            </a:r>
            <a:r>
              <a:rPr lang="en-US" altLang="zh-CN" sz="900" dirty="0">
                <a:latin typeface="Times New Roman" panose="02020603050405020304" charset="0"/>
                <a:cs typeface="Times New Roman" panose="02020603050405020304" charset="0"/>
              </a:rPr>
              <a:t>, Hao Quan </a:t>
            </a:r>
            <a:r>
              <a:rPr lang="en-US" altLang="zh-CN" sz="900" baseline="30000" dirty="0">
                <a:latin typeface="Times New Roman" panose="02020603050405020304" charset="0"/>
                <a:cs typeface="Times New Roman" panose="02020603050405020304" charset="0"/>
              </a:rPr>
              <a:t>a, b</a:t>
            </a:r>
            <a:r>
              <a:rPr lang="en-US" altLang="zh-CN" sz="900" dirty="0">
                <a:latin typeface="Times New Roman" panose="02020603050405020304" charset="0"/>
                <a:cs typeface="Times New Roman" panose="02020603050405020304" charset="0"/>
              </a:rPr>
              <a:t>, Hao Feng </a:t>
            </a:r>
            <a:r>
              <a:rPr lang="en-US" altLang="zh-CN" sz="900" baseline="30000" dirty="0">
                <a:latin typeface="Times New Roman" panose="02020603050405020304" charset="0"/>
                <a:cs typeface="Times New Roman" panose="02020603050405020304" charset="0"/>
              </a:rPr>
              <a:t>b, c, *</a:t>
            </a:r>
            <a:r>
              <a:rPr lang="en-US" altLang="zh-CN" sz="900" dirty="0">
                <a:latin typeface="Times New Roman" panose="02020603050405020304" charset="0"/>
                <a:cs typeface="Times New Roman" panose="02020603050405020304" charset="0"/>
              </a:rPr>
              <a:t>, </a:t>
            </a:r>
            <a:r>
              <a:rPr lang="en-US" altLang="zh-CN" sz="900" dirty="0" err="1">
                <a:latin typeface="Times New Roman" panose="02020603050405020304" charset="0"/>
                <a:cs typeface="Times New Roman" panose="02020603050405020304" charset="0"/>
              </a:rPr>
              <a:t>Dianyuan</a:t>
            </a:r>
            <a:r>
              <a:rPr lang="en-US" altLang="zh-CN" sz="900" dirty="0">
                <a:latin typeface="Times New Roman" panose="02020603050405020304" charset="0"/>
                <a:cs typeface="Times New Roman" panose="02020603050405020304" charset="0"/>
              </a:rPr>
              <a:t> Ding </a:t>
            </a:r>
            <a:r>
              <a:rPr lang="en-US" altLang="zh-CN" sz="900" baseline="30000" dirty="0">
                <a:latin typeface="Times New Roman" panose="02020603050405020304" charset="0"/>
                <a:cs typeface="Times New Roman" panose="02020603050405020304" charset="0"/>
              </a:rPr>
              <a:t>b, c, *</a:t>
            </a:r>
            <a:r>
              <a:rPr lang="en-US" altLang="zh-CN" sz="900" dirty="0">
                <a:latin typeface="Times New Roman" panose="02020603050405020304" charset="0"/>
                <a:cs typeface="Times New Roman" panose="02020603050405020304" charset="0"/>
              </a:rPr>
              <a:t>, </a:t>
            </a:r>
            <a:r>
              <a:rPr lang="en-US" altLang="zh-CN" sz="900" dirty="0" err="1">
                <a:latin typeface="Times New Roman" panose="02020603050405020304" charset="0"/>
                <a:cs typeface="Times New Roman" panose="02020603050405020304" charset="0"/>
              </a:rPr>
              <a:t>Kadambot</a:t>
            </a:r>
            <a:r>
              <a:rPr lang="en-US" altLang="zh-CN" sz="900" dirty="0">
                <a:latin typeface="Times New Roman" panose="02020603050405020304" charset="0"/>
                <a:cs typeface="Times New Roman" panose="02020603050405020304" charset="0"/>
              </a:rPr>
              <a:t> H.M. Siddique </a:t>
            </a:r>
            <a:r>
              <a:rPr lang="en-US" altLang="zh-CN" sz="900" baseline="30000" dirty="0">
                <a:latin typeface="Times New Roman" panose="02020603050405020304" charset="0"/>
                <a:cs typeface="Times New Roman" panose="02020603050405020304" charset="0"/>
              </a:rPr>
              <a:t>d</a:t>
            </a:r>
            <a:endParaRPr lang="en-US" altLang="zh-CN" sz="900" baseline="30000" dirty="0">
              <a:latin typeface="Times New Roman" panose="02020603050405020304" charset="0"/>
              <a:cs typeface="Times New Roman" panose="02020603050405020304" charset="0"/>
            </a:endParaRPr>
          </a:p>
          <a:p>
            <a:pPr algn="ctr"/>
            <a:r>
              <a:rPr lang="en-US" altLang="zh-CN" sz="900" baseline="30000" dirty="0">
                <a:latin typeface="Times New Roman" panose="02020603050405020304" charset="0"/>
                <a:cs typeface="Times New Roman" panose="02020603050405020304" charset="0"/>
              </a:rPr>
              <a:t>a </a:t>
            </a:r>
            <a:r>
              <a:rPr lang="en-US" altLang="zh-CN" sz="900" dirty="0">
                <a:latin typeface="Times New Roman" panose="02020603050405020304" charset="0"/>
                <a:cs typeface="Times New Roman" panose="02020603050405020304" charset="0"/>
              </a:rPr>
              <a:t>College of Water Resources and Architectural Engineering, Northwest A&amp;F University, </a:t>
            </a:r>
            <a:r>
              <a:rPr lang="en-US" altLang="zh-CN" sz="900" dirty="0" err="1">
                <a:latin typeface="Times New Roman" panose="02020603050405020304" charset="0"/>
                <a:cs typeface="Times New Roman" panose="02020603050405020304" charset="0"/>
              </a:rPr>
              <a:t>Yangling</a:t>
            </a:r>
            <a:r>
              <a:rPr lang="en-US" altLang="zh-CN" sz="900" dirty="0">
                <a:latin typeface="Times New Roman" panose="02020603050405020304" charset="0"/>
                <a:cs typeface="Times New Roman" panose="02020603050405020304" charset="0"/>
              </a:rPr>
              <a:t>, Shaanxi 712100, China</a:t>
            </a:r>
            <a:endParaRPr lang="en-US" altLang="zh-CN" sz="900" dirty="0">
              <a:latin typeface="Times New Roman" panose="02020603050405020304" charset="0"/>
              <a:cs typeface="Times New Roman" panose="02020603050405020304" charset="0"/>
            </a:endParaRPr>
          </a:p>
          <a:p>
            <a:pPr algn="ctr"/>
            <a:r>
              <a:rPr lang="en-US" altLang="zh-CN" sz="900" i="1" baseline="30000" dirty="0">
                <a:latin typeface="Times New Roman" panose="02020603050405020304" charset="0"/>
                <a:cs typeface="Times New Roman" panose="02020603050405020304" charset="0"/>
              </a:rPr>
              <a:t>b</a:t>
            </a:r>
            <a:r>
              <a:rPr lang="en-US" altLang="zh-CN" sz="900" dirty="0">
                <a:latin typeface="Times New Roman" panose="02020603050405020304" charset="0"/>
                <a:cs typeface="Times New Roman" panose="02020603050405020304" charset="0"/>
              </a:rPr>
              <a:t> </a:t>
            </a:r>
            <a:r>
              <a:rPr lang="en-US" altLang="zh-CN" sz="900" i="1" dirty="0">
                <a:latin typeface="Times New Roman" panose="02020603050405020304" charset="0"/>
                <a:cs typeface="Times New Roman" panose="02020603050405020304" charset="0"/>
              </a:rPr>
              <a:t>State Key Laboratory of Soil Erosion and Dryland Farming on the Loess Plateau, Institute of Soil and Water Conservation, Northwest A&amp;F University, </a:t>
            </a:r>
            <a:r>
              <a:rPr lang="en-US" altLang="zh-CN" sz="900" i="1" dirty="0" err="1">
                <a:latin typeface="Times New Roman" panose="02020603050405020304" charset="0"/>
                <a:cs typeface="Times New Roman" panose="02020603050405020304" charset="0"/>
              </a:rPr>
              <a:t>Yangling</a:t>
            </a:r>
            <a:r>
              <a:rPr lang="en-US" altLang="zh-CN" sz="900" i="1" dirty="0">
                <a:latin typeface="Times New Roman" panose="02020603050405020304" charset="0"/>
                <a:cs typeface="Times New Roman" panose="02020603050405020304" charset="0"/>
              </a:rPr>
              <a:t>, 712100, China</a:t>
            </a:r>
            <a:endParaRPr lang="en-US" altLang="zh-CN" sz="900" dirty="0">
              <a:latin typeface="Times New Roman" panose="02020603050405020304" charset="0"/>
              <a:cs typeface="Times New Roman" panose="02020603050405020304" charset="0"/>
            </a:endParaRPr>
          </a:p>
          <a:p>
            <a:endParaRPr lang="zh-CN" altLang="en-US" sz="1000" dirty="0">
              <a:latin typeface="Times New Roman" panose="02020603050405020304" charset="0"/>
              <a:cs typeface="Times New Roman" panose="02020603050405020304" charset="0"/>
            </a:endParaRPr>
          </a:p>
        </p:txBody>
      </p:sp>
      <p:sp>
        <p:nvSpPr>
          <p:cNvPr id="36" name="矩形 35"/>
          <p:cNvSpPr/>
          <p:nvPr/>
        </p:nvSpPr>
        <p:spPr>
          <a:xfrm>
            <a:off x="186091" y="5430955"/>
            <a:ext cx="3346716" cy="230435"/>
          </a:xfrm>
          <a:prstGeom prst="rect">
            <a:avLst/>
          </a:prstGeom>
          <a:solidFill>
            <a:schemeClr val="accent6">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200" dirty="0">
                <a:solidFill>
                  <a:schemeClr val="accent5">
                    <a:lumMod val="50000"/>
                  </a:schemeClr>
                </a:solidFill>
                <a:latin typeface="Times New Roman" panose="02020603050405020304" charset="0"/>
                <a:cs typeface="Times New Roman" panose="02020603050405020304" charset="0"/>
              </a:rPr>
              <a:t>Preliminary results</a:t>
            </a:r>
            <a:endParaRPr lang="zh-CN" altLang="en-US" sz="1200" dirty="0">
              <a:solidFill>
                <a:schemeClr val="accent5">
                  <a:lumMod val="50000"/>
                </a:schemeClr>
              </a:solidFill>
              <a:latin typeface="Times New Roman" panose="02020603050405020304" charset="0"/>
              <a:cs typeface="Times New Roman" panose="02020603050405020304" charset="0"/>
            </a:endParaRPr>
          </a:p>
        </p:txBody>
      </p:sp>
      <p:pic>
        <p:nvPicPr>
          <p:cNvPr id="38" name="图片 37"/>
          <p:cNvPicPr>
            <a:picLocks noChangeAspect="1" noChangeArrowheads="1"/>
          </p:cNvPicPr>
          <p:nvPr/>
        </p:nvPicPr>
        <p:blipFill>
          <a:blip r:embed="rId2" cstate="print">
            <a:extLst>
              <a:ext uri="{28A0092B-C50C-407E-A947-70E740481C1C}">
                <a14:useLocalDpi xmlns:a14="http://schemas.microsoft.com/office/drawing/2010/main" val="0"/>
              </a:ext>
            </a:extLst>
          </a:blip>
          <a:srcRect t="24968" b="37454"/>
          <a:stretch>
            <a:fillRect/>
          </a:stretch>
        </p:blipFill>
        <p:spPr>
          <a:xfrm>
            <a:off x="3629968" y="3274042"/>
            <a:ext cx="2868956" cy="1085913"/>
          </a:xfrm>
          <a:prstGeom prst="rect">
            <a:avLst/>
          </a:prstGeom>
          <a:noFill/>
          <a:ln>
            <a:noFill/>
          </a:ln>
        </p:spPr>
      </p:pic>
      <p:sp>
        <p:nvSpPr>
          <p:cNvPr id="19" name="矩形 18"/>
          <p:cNvSpPr/>
          <p:nvPr/>
        </p:nvSpPr>
        <p:spPr>
          <a:xfrm>
            <a:off x="3642360" y="2059403"/>
            <a:ext cx="2933700" cy="1138773"/>
          </a:xfrm>
          <a:prstGeom prst="rect">
            <a:avLst/>
          </a:prstGeom>
        </p:spPr>
        <p:txBody>
          <a:bodyPr wrap="square">
            <a:spAutoFit/>
          </a:bodyPr>
          <a:lstStyle/>
          <a:p>
            <a:pPr algn="just"/>
            <a:r>
              <a:rPr lang="en-US" altLang="zh-CN" sz="850" dirty="0">
                <a:latin typeface="Times New Roman" panose="02020603050405020304" charset="0"/>
                <a:cs typeface="Times New Roman" panose="02020603050405020304" charset="0"/>
              </a:rPr>
              <a:t>The dynamic change in the photosynthesis rate (A) peaked at V12 and then decreased. Mulch and fertilizer measures significantly affected A (P &lt; 0.05) in both seasons. The high fertilizer treatments had higher A values than the low fertilizer treatments. Mulch and fertilizer positively interacted with A (P &lt; 0.05)—as nitrogen fertilizer increased, A value increased by 34.8%, 44.4%, and 47.0% on average for HCK, HTM, and HBM compared to LCK, respectively.</a:t>
            </a:r>
            <a:endParaRPr lang="zh-CN" altLang="en-US" sz="850" dirty="0">
              <a:latin typeface="Times New Roman" panose="02020603050405020304" charset="0"/>
              <a:cs typeface="Times New Roman" panose="02020603050405020304" charset="0"/>
            </a:endParaRPr>
          </a:p>
        </p:txBody>
      </p:sp>
      <p:pic>
        <p:nvPicPr>
          <p:cNvPr id="41" name="图片 40"/>
          <p:cNvPicPr>
            <a:picLocks noChangeAspect="1" noChangeArrowheads="1"/>
          </p:cNvPicPr>
          <p:nvPr/>
        </p:nvPicPr>
        <p:blipFill>
          <a:blip r:embed="rId3" cstate="print">
            <a:extLst>
              <a:ext uri="{28A0092B-C50C-407E-A947-70E740481C1C}">
                <a14:useLocalDpi xmlns:a14="http://schemas.microsoft.com/office/drawing/2010/main" val="0"/>
              </a:ext>
            </a:extLst>
          </a:blip>
          <a:srcRect t="26709" b="36254"/>
          <a:stretch>
            <a:fillRect/>
          </a:stretch>
        </p:blipFill>
        <p:spPr>
          <a:xfrm>
            <a:off x="3661929" y="1036883"/>
            <a:ext cx="2735580" cy="1041965"/>
          </a:xfrm>
          <a:prstGeom prst="rect">
            <a:avLst/>
          </a:prstGeom>
          <a:noFill/>
          <a:ln>
            <a:noFill/>
          </a:ln>
        </p:spPr>
      </p:pic>
      <p:sp>
        <p:nvSpPr>
          <p:cNvPr id="20" name="矩形 19"/>
          <p:cNvSpPr/>
          <p:nvPr/>
        </p:nvSpPr>
        <p:spPr>
          <a:xfrm>
            <a:off x="156321" y="5661390"/>
            <a:ext cx="3435991" cy="1138773"/>
          </a:xfrm>
          <a:prstGeom prst="rect">
            <a:avLst/>
          </a:prstGeom>
        </p:spPr>
        <p:txBody>
          <a:bodyPr wrap="square">
            <a:spAutoFit/>
          </a:bodyPr>
          <a:lstStyle/>
          <a:p>
            <a:pPr algn="just"/>
            <a:r>
              <a:rPr lang="en-US" altLang="zh-CN" sz="850" dirty="0">
                <a:latin typeface="Times New Roman" panose="02020603050405020304" charset="0"/>
                <a:cs typeface="Times New Roman" panose="02020603050405020304" charset="0"/>
              </a:rPr>
              <a:t>SPAD initially increased before VT, peaked at VT, and then decreased until maturity (Fig. 5). In both seasons, the high fertilizer treatments had 3.6–22.1% greater values than the low fertilizer treatments. Mulching increased maize leaf SPAD (P &lt; 0.05) by 5.6–17.4% under TM and 1.9–8.7% under BM, relative to CK, with SPAD ranked TM &gt; BM &gt; CK. The interaction between mulch and fertilizer measures significantly increased leaf SPAD values, with HCK, HTM, and HBM 11.0%, 26.3%, and 18.5% higher than LCK, respectively.</a:t>
            </a:r>
            <a:endParaRPr lang="zh-CN" altLang="en-US" sz="850" dirty="0">
              <a:latin typeface="Times New Roman" panose="02020603050405020304" charset="0"/>
              <a:cs typeface="Times New Roman" panose="02020603050405020304" charset="0"/>
            </a:endParaRPr>
          </a:p>
        </p:txBody>
      </p:sp>
      <p:pic>
        <p:nvPicPr>
          <p:cNvPr id="24" name="图片 23"/>
          <p:cNvPicPr>
            <a:picLocks noChangeAspect="1"/>
          </p:cNvPicPr>
          <p:nvPr/>
        </p:nvPicPr>
        <p:blipFill>
          <a:blip r:embed="rId4"/>
          <a:stretch>
            <a:fillRect/>
          </a:stretch>
        </p:blipFill>
        <p:spPr>
          <a:xfrm>
            <a:off x="3629968" y="5527553"/>
            <a:ext cx="2927142" cy="1087103"/>
          </a:xfrm>
          <a:prstGeom prst="rect">
            <a:avLst/>
          </a:prstGeom>
        </p:spPr>
      </p:pic>
      <p:sp>
        <p:nvSpPr>
          <p:cNvPr id="30" name="矩形 29"/>
          <p:cNvSpPr/>
          <p:nvPr/>
        </p:nvSpPr>
        <p:spPr>
          <a:xfrm>
            <a:off x="3695256" y="4428601"/>
            <a:ext cx="2796566" cy="1007968"/>
          </a:xfrm>
          <a:prstGeom prst="rect">
            <a:avLst/>
          </a:prstGeom>
        </p:spPr>
        <p:txBody>
          <a:bodyPr wrap="square">
            <a:spAutoFit/>
          </a:bodyPr>
          <a:lstStyle/>
          <a:p>
            <a:pPr algn="just"/>
            <a:r>
              <a:rPr lang="en-US" altLang="zh-CN" sz="850" dirty="0">
                <a:latin typeface="Times New Roman" panose="02020603050405020304" charset="0"/>
                <a:cs typeface="Times New Roman" panose="02020603050405020304" charset="0"/>
              </a:rPr>
              <a:t>The linear relationship occurred between AGB and cumulative intercept PAR and absorbed PAR (Fig. 8; R2 &gt; 0.90). Mulch had a significant effect (P &lt; 0.01) on crop development in both seasons, mulch affected the length of the crop growing period. For example, TM and BM increased the average length of the grain-filling stage by 6 and 4 days relative to CK. </a:t>
            </a:r>
            <a:endParaRPr lang="zh-CN" altLang="en-US" sz="850" dirty="0">
              <a:latin typeface="Times New Roman" panose="02020603050405020304" charset="0"/>
              <a:cs typeface="Times New Roman" panose="02020603050405020304" charset="0"/>
            </a:endParaRPr>
          </a:p>
        </p:txBody>
      </p:sp>
      <p:sp>
        <p:nvSpPr>
          <p:cNvPr id="32" name="矩形 31"/>
          <p:cNvSpPr/>
          <p:nvPr/>
        </p:nvSpPr>
        <p:spPr>
          <a:xfrm>
            <a:off x="6561439" y="991031"/>
            <a:ext cx="2504715" cy="746358"/>
          </a:xfrm>
          <a:prstGeom prst="rect">
            <a:avLst/>
          </a:prstGeom>
        </p:spPr>
        <p:txBody>
          <a:bodyPr wrap="square">
            <a:spAutoFit/>
          </a:bodyPr>
          <a:lstStyle/>
          <a:p>
            <a:pPr algn="just"/>
            <a:r>
              <a:rPr lang="en-US" altLang="zh-CN" sz="850" dirty="0">
                <a:latin typeface="Times New Roman" panose="02020603050405020304" charset="0"/>
                <a:cs typeface="Times New Roman" panose="02020603050405020304" charset="0"/>
              </a:rPr>
              <a:t>Mulch and fertilizer significantly affected (P &lt; 0.05) </a:t>
            </a:r>
            <a:r>
              <a:rPr lang="en-US" altLang="zh-CN" sz="850" dirty="0" err="1">
                <a:latin typeface="Times New Roman" panose="02020603050405020304" charset="0"/>
                <a:cs typeface="Times New Roman" panose="02020603050405020304" charset="0"/>
              </a:rPr>
              <a:t>fIPAR</a:t>
            </a:r>
            <a:r>
              <a:rPr lang="en-US" altLang="zh-CN" sz="850" dirty="0">
                <a:latin typeface="Times New Roman" panose="02020603050405020304" charset="0"/>
                <a:cs typeface="Times New Roman" panose="02020603050405020304" charset="0"/>
              </a:rPr>
              <a:t> and </a:t>
            </a:r>
            <a:r>
              <a:rPr lang="en-US" altLang="zh-CN" sz="850" dirty="0" err="1">
                <a:latin typeface="Times New Roman" panose="02020603050405020304" charset="0"/>
                <a:cs typeface="Times New Roman" panose="02020603050405020304" charset="0"/>
              </a:rPr>
              <a:t>fAPAR</a:t>
            </a:r>
            <a:r>
              <a:rPr lang="en-US" altLang="zh-CN" sz="850" dirty="0">
                <a:latin typeface="Times New Roman" panose="02020603050405020304" charset="0"/>
                <a:cs typeface="Times New Roman" panose="02020603050405020304" charset="0"/>
              </a:rPr>
              <a:t> in both seasons, except for </a:t>
            </a:r>
            <a:r>
              <a:rPr lang="en-US" altLang="zh-CN" sz="850" dirty="0" err="1">
                <a:latin typeface="Times New Roman" panose="02020603050405020304" charset="0"/>
                <a:cs typeface="Times New Roman" panose="02020603050405020304" charset="0"/>
              </a:rPr>
              <a:t>fIPAR</a:t>
            </a:r>
            <a:r>
              <a:rPr lang="en-US" altLang="zh-CN" sz="850" dirty="0">
                <a:latin typeface="Times New Roman" panose="02020603050405020304" charset="0"/>
                <a:cs typeface="Times New Roman" panose="02020603050405020304" charset="0"/>
              </a:rPr>
              <a:t> at R3 in the second season (Table 2). Fertilizer significantly increased </a:t>
            </a:r>
            <a:r>
              <a:rPr lang="en-US" altLang="zh-CN" sz="850" dirty="0" err="1">
                <a:latin typeface="Times New Roman" panose="02020603050405020304" charset="0"/>
                <a:cs typeface="Times New Roman" panose="02020603050405020304" charset="0"/>
              </a:rPr>
              <a:t>fIPAR</a:t>
            </a:r>
            <a:r>
              <a:rPr lang="en-US" altLang="zh-CN" sz="850" dirty="0">
                <a:latin typeface="Times New Roman" panose="02020603050405020304" charset="0"/>
                <a:cs typeface="Times New Roman" panose="02020603050405020304" charset="0"/>
              </a:rPr>
              <a:t> and </a:t>
            </a:r>
            <a:r>
              <a:rPr lang="en-US" altLang="zh-CN" sz="850" dirty="0" err="1">
                <a:latin typeface="Times New Roman" panose="02020603050405020304" charset="0"/>
                <a:cs typeface="Times New Roman" panose="02020603050405020304" charset="0"/>
              </a:rPr>
              <a:t>fAPAR</a:t>
            </a:r>
            <a:r>
              <a:rPr lang="en-US" altLang="zh-CN" sz="850" dirty="0">
                <a:latin typeface="Times New Roman" panose="02020603050405020304" charset="0"/>
                <a:cs typeface="Times New Roman" panose="02020603050405020304" charset="0"/>
              </a:rPr>
              <a:t> in the high fertilizer treatment regardless of mulch application.</a:t>
            </a:r>
            <a:endParaRPr lang="zh-CN" altLang="en-US" sz="850" dirty="0">
              <a:latin typeface="Times New Roman" panose="02020603050405020304" charset="0"/>
              <a:cs typeface="Times New Roman" panose="02020603050405020304" charset="0"/>
            </a:endParaRPr>
          </a:p>
        </p:txBody>
      </p:sp>
      <p:sp>
        <p:nvSpPr>
          <p:cNvPr id="50" name="矩形 49"/>
          <p:cNvSpPr/>
          <p:nvPr/>
        </p:nvSpPr>
        <p:spPr>
          <a:xfrm>
            <a:off x="6564730" y="4202316"/>
            <a:ext cx="2481342" cy="226219"/>
          </a:xfrm>
          <a:prstGeom prst="rect">
            <a:avLst/>
          </a:prstGeom>
          <a:solidFill>
            <a:schemeClr val="accent6">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200" dirty="0">
                <a:solidFill>
                  <a:schemeClr val="accent5">
                    <a:lumMod val="75000"/>
                  </a:schemeClr>
                </a:solidFill>
                <a:latin typeface="Times New Roman" panose="02020603050405020304" charset="0"/>
                <a:cs typeface="Times New Roman" panose="02020603050405020304" charset="0"/>
              </a:rPr>
              <a:t>Conclusions</a:t>
            </a:r>
            <a:endParaRPr lang="zh-CN" altLang="en-US" sz="1200" dirty="0">
              <a:solidFill>
                <a:schemeClr val="accent5">
                  <a:lumMod val="75000"/>
                </a:schemeClr>
              </a:solidFill>
              <a:latin typeface="Times New Roman" panose="02020603050405020304" charset="0"/>
              <a:cs typeface="Times New Roman" panose="02020603050405020304" charset="0"/>
            </a:endParaRPr>
          </a:p>
        </p:txBody>
      </p:sp>
      <p:pic>
        <p:nvPicPr>
          <p:cNvPr id="37" name="图片 36"/>
          <p:cNvPicPr>
            <a:picLocks noChangeAspect="1"/>
          </p:cNvPicPr>
          <p:nvPr/>
        </p:nvPicPr>
        <p:blipFill rotWithShape="1">
          <a:blip r:embed="rId5"/>
          <a:srcRect r="18484"/>
          <a:stretch>
            <a:fillRect/>
          </a:stretch>
        </p:blipFill>
        <p:spPr>
          <a:xfrm>
            <a:off x="6557110" y="1752682"/>
            <a:ext cx="2552921" cy="2476073"/>
          </a:xfrm>
          <a:prstGeom prst="rect">
            <a:avLst/>
          </a:prstGeom>
        </p:spPr>
      </p:pic>
      <p:sp>
        <p:nvSpPr>
          <p:cNvPr id="39" name="矩形 38"/>
          <p:cNvSpPr/>
          <p:nvPr/>
        </p:nvSpPr>
        <p:spPr>
          <a:xfrm>
            <a:off x="6584816" y="4424050"/>
            <a:ext cx="2525211" cy="2316019"/>
          </a:xfrm>
          <a:prstGeom prst="rect">
            <a:avLst/>
          </a:prstGeom>
        </p:spPr>
        <p:txBody>
          <a:bodyPr wrap="square">
            <a:spAutoFit/>
          </a:bodyPr>
          <a:lstStyle/>
          <a:p>
            <a:pPr algn="just"/>
            <a:r>
              <a:rPr lang="en-US" altLang="zh-CN" sz="850" dirty="0">
                <a:latin typeface="Times New Roman" panose="02020603050405020304" charset="0"/>
                <a:cs typeface="Times New Roman" panose="02020603050405020304" charset="0"/>
              </a:rPr>
              <a:t>Plastic film mulching and fertilization application synergistically regulate canopy light use characteristics and leaf area growth dynamics, ultimately determining the radiation use capacity of crop.  Results showed that optimized canopy light conditions and improved crop photosynthesis rate by adding nitrogen under film mulching conditions promoted biomass accumulation and yield formation. The farmland crop radiation use capacity can be promoted by increasing LAI and SPAD caused by TM under a high nitrogen supply and thus achieved high crop yield and nitrogen use efficiency.  This study recommended that further research be conducted to breed the cultivar (large canopy) combined with nitrogen postponing application to further increase mulching farmland production and radiation use capacity.</a:t>
            </a:r>
            <a:endParaRPr lang="zh-CN" altLang="en-US" sz="850" dirty="0">
              <a:latin typeface="Times New Roman" panose="02020603050405020304" charset="0"/>
              <a:cs typeface="Times New Roman" panose="02020603050405020304" charset="0"/>
            </a:endParaRPr>
          </a:p>
        </p:txBody>
      </p:sp>
      <p:cxnSp>
        <p:nvCxnSpPr>
          <p:cNvPr id="47" name="直接连接符 46"/>
          <p:cNvCxnSpPr/>
          <p:nvPr/>
        </p:nvCxnSpPr>
        <p:spPr>
          <a:xfrm>
            <a:off x="3627120" y="1054294"/>
            <a:ext cx="0" cy="5745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526630" y="1030482"/>
            <a:ext cx="0" cy="57458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图片 5" descr="egu_ospp_label_blue"/>
          <p:cNvPicPr>
            <a:picLocks noChangeAspect="1"/>
          </p:cNvPicPr>
          <p:nvPr/>
        </p:nvPicPr>
        <p:blipFill>
          <a:blip r:embed="rId6"/>
          <a:stretch>
            <a:fillRect/>
          </a:stretch>
        </p:blipFill>
        <p:spPr>
          <a:xfrm>
            <a:off x="367030" y="109220"/>
            <a:ext cx="661670" cy="882015"/>
          </a:xfrm>
          <a:prstGeom prst="rect">
            <a:avLst/>
          </a:prstGeom>
        </p:spPr>
      </p:pic>
      <p:pic>
        <p:nvPicPr>
          <p:cNvPr id="7" name="图片 6" descr="吴莉鸿二维码"/>
          <p:cNvPicPr>
            <a:picLocks noChangeAspect="1"/>
          </p:cNvPicPr>
          <p:nvPr/>
        </p:nvPicPr>
        <p:blipFill>
          <a:blip r:embed="rId7"/>
          <a:stretch>
            <a:fillRect/>
          </a:stretch>
        </p:blipFill>
        <p:spPr>
          <a:xfrm>
            <a:off x="8070215" y="40640"/>
            <a:ext cx="973455" cy="973455"/>
          </a:xfrm>
          <a:prstGeom prst="rect">
            <a:avLst/>
          </a:prstGeom>
        </p:spPr>
      </p:pic>
    </p:spTree>
  </p:cSld>
  <p:clrMapOvr>
    <a:masterClrMapping/>
  </p:clrMapOvr>
  <p:transition spd="slow"/>
</p:sld>
</file>

<file path=ppt/tags/tag1.xml><?xml version="1.0" encoding="utf-8"?>
<p:tagLst xmlns:p="http://schemas.openxmlformats.org/presentationml/2006/main">
  <p:tag name="KSO_WPP_MARK_KEY" val="e67ca2b5-224b-470b-997f-a05da00038ac"/>
  <p:tag name="COMMONDATA" val="eyJoZGlkIjoiMTNjMTJmODgyMzY0MjkzMGZjMDNkNTM4ODE5OGViZGY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4308</Words>
  <Application>WPS 演示</Application>
  <PresentationFormat>全屏显示(4:3)</PresentationFormat>
  <Paragraphs>33</Paragraphs>
  <Slides>1</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Times New Roman</vt:lpstr>
      <vt:lpstr>等线</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lihong</dc:creator>
  <cp:lastModifiedBy>星寒</cp:lastModifiedBy>
  <cp:revision>67</cp:revision>
  <cp:lastPrinted>2022-03-14T10:00:00Z</cp:lastPrinted>
  <dcterms:created xsi:type="dcterms:W3CDTF">2022-01-13T13:02:00Z</dcterms:created>
  <dcterms:modified xsi:type="dcterms:W3CDTF">2023-04-25T01:03:35Z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017E5362DBB14142A2B9666FCA9F67AD_13</vt:lpwstr>
  </property>
  <property fmtid="{D5CDD505-2E9C-101B-9397-08002B2CF9AE}" pid="3" name="KSOProductBuildVer">
    <vt:lpwstr>2052-11.1.0.14036</vt:lpwstr>
  </property>
</Properties>
</file>