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15" r:id="rId1"/>
    <p:sldMasterId id="2147484428" r:id="rId2"/>
  </p:sldMasterIdLst>
  <p:notesMasterIdLst>
    <p:notesMasterId r:id="rId15"/>
  </p:notesMasterIdLst>
  <p:sldIdLst>
    <p:sldId id="256" r:id="rId3"/>
    <p:sldId id="270" r:id="rId4"/>
    <p:sldId id="1480" r:id="rId5"/>
    <p:sldId id="268" r:id="rId6"/>
    <p:sldId id="271" r:id="rId7"/>
    <p:sldId id="1489" r:id="rId8"/>
    <p:sldId id="274" r:id="rId9"/>
    <p:sldId id="1481" r:id="rId10"/>
    <p:sldId id="1485" r:id="rId11"/>
    <p:sldId id="1483" r:id="rId12"/>
    <p:sldId id="1482" r:id="rId13"/>
    <p:sldId id="149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478C"/>
    <a:srgbClr val="2A3685"/>
    <a:srgbClr val="2A1A00"/>
    <a:srgbClr val="66C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0"/>
    <p:restoredTop sz="96104"/>
  </p:normalViewPr>
  <p:slideViewPr>
    <p:cSldViewPr snapToGrid="0" snapToObjects="1">
      <p:cViewPr varScale="1">
        <p:scale>
          <a:sx n="111" d="100"/>
          <a:sy n="11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6EFD6-502D-1F4C-BB64-A1BE5117E570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63DB7-BE7B-074B-9ADD-D0000F7A0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63DB7-BE7B-074B-9ADD-D0000F7A0A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31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initiative to address the ‘Fragmentation Problem’</a:t>
            </a:r>
          </a:p>
          <a:p>
            <a:pPr lvl="1"/>
            <a:r>
              <a:rPr lang="en-US" dirty="0"/>
              <a:t>Converge on global data standards for </a:t>
            </a:r>
            <a:r>
              <a:rPr lang="en-US" dirty="0" err="1"/>
              <a:t>geoanalytical</a:t>
            </a:r>
            <a:r>
              <a:rPr lang="en-US" dirty="0"/>
              <a:t> data.</a:t>
            </a:r>
          </a:p>
          <a:p>
            <a:pPr lvl="1"/>
            <a:r>
              <a:rPr lang="en-US" dirty="0"/>
              <a:t>Engage the community in development &amp; implementation of these standards.</a:t>
            </a:r>
          </a:p>
          <a:p>
            <a:r>
              <a:rPr lang="en-US" dirty="0"/>
              <a:t>EarthChem, GEOROC, Astromat, &amp; </a:t>
            </a:r>
            <a:r>
              <a:rPr lang="en-US" dirty="0" err="1"/>
              <a:t>MetBase</a:t>
            </a:r>
            <a:r>
              <a:rPr lang="en-US" dirty="0"/>
              <a:t> are founding members of OneGeochemistry.</a:t>
            </a:r>
          </a:p>
          <a:p>
            <a:r>
              <a:rPr lang="en-US" dirty="0"/>
              <a:t>The current activities are the first step toward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00050-81D2-DD4C-9022-A345828618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83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63DB7-BE7B-074B-9ADD-D0000F7A0A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85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63DB7-BE7B-074B-9ADD-D0000F7A0A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8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63DB7-BE7B-074B-9ADD-D0000F7A0A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6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6000" spc="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K. Lehnert et al: Overcoming Fragmentation of Geochemical Data Resources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851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K. Lehnert et al: Overcoming Fragmentation of Geochemical Data Resources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2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K. Lehnert et al: Overcoming Fragmentation of Geochemical Data Resources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68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900280-8AC9-5748-B1E7-BFDE1D91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A103-60A4-E047-BC32-CBF1BB896956}" type="datetimeFigureOut">
              <a:rPr lang="en-DE" smtClean="0"/>
              <a:t>4/26/23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1D772-D5F3-D14D-A4A8-05BE2096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50038-ED9B-BB46-A1E6-EF1D7FD0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5454-A67B-724A-8B4C-B0C8BA5CD4A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35012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7D231-D5CD-1243-486A-F63BF0DA3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F5E4D-B8E9-FDAE-5CB4-F7BC457ED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14879-6430-A99A-BB64-14DE4B187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3ED5-F100-C343-936D-CA26C37AAAF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E2CA8-0969-E168-B38D-04018089D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56DAD-D1FC-6C55-65B8-DDACCF5E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CC86-5FA6-4E41-9373-C0002511B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15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939C3-88EA-ABBD-A42E-A95EC6A77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691DB-22F2-60ED-B806-A7272352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C9A37-AB7C-FFEE-BEAD-E96FE476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3ED5-F100-C343-936D-CA26C37AAAF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C2A82-B494-1A24-E0F8-F5ECC1B3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7ACD5-0AF9-4D64-E115-58638B688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CC86-5FA6-4E41-9373-C0002511B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38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367ED-FE17-A688-9AAA-F92AF2FC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10511-A4B8-FC4F-9F3B-F53235B1C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1675A-F373-75B2-3331-A73ACF14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3ED5-F100-C343-936D-CA26C37AAAF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3F988-D8D2-46FE-7DAE-9AF6F6A4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6C626-2E47-7205-243A-4C541112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CC86-5FA6-4E41-9373-C0002511B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03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6F3E2-0648-FAC4-5A80-F57D50B24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E5FD3-72D7-55AB-8727-9AE8AF692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FF9D8-DBF3-342F-AD6B-174373337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E53FD-7F80-70D4-6B9B-E4BD8161C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3ED5-F100-C343-936D-CA26C37AAAF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D4FF8-9B73-7A0C-2F76-43FF09F2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BC16-487F-A561-9802-D708F621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CC86-5FA6-4E41-9373-C0002511B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33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EE03-0DAC-0DCA-51BF-C9E6925D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B6567-A4A2-926E-CA82-0AA784026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C9A95-9F94-4649-2554-E3C222ECF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F568A1-9CD6-0372-A0F6-C0F477BE4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6BC110-DD2D-E122-A9CD-D5D7F02D1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5B5B09-882E-EFA8-47E7-33E598AD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3ED5-F100-C343-936D-CA26C37AAAF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F9E00D-7B50-F6DA-22E7-712EEDD1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93C3C-DF82-6B32-007A-2198D5B2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CC86-5FA6-4E41-9373-C0002511B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4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0947-D11B-A770-6043-FC560985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F0A47-C1B8-1254-F5BE-44A0A555D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3ED5-F100-C343-936D-CA26C37AAAF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1BD2A-996F-22E2-468F-F28D371D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75F1E-378C-DB76-9FAB-1ED37D4C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CC86-5FA6-4E41-9373-C0002511B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70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2ABBE1-87DA-1A80-B841-21841B0A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3ED5-F100-C343-936D-CA26C37AAAF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29B29A-F970-9D5F-F10B-6D6F0B52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5901E-367C-304A-3F5A-414E2D7F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CC86-5FA6-4E41-9373-C0002511B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1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6" y="2147455"/>
            <a:ext cx="10178322" cy="37321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A673300-12EC-572E-5CE8-0E590BEF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761999"/>
            <a:ext cx="10178322" cy="1182904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6428B50-63B1-CCA6-5739-32DF7610A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99FE702-852D-8687-282D-0E97E9B2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Lehnert et al: Overcoming Fragmentation of Geochemical Data Resources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7A1FEE-0ED8-F18B-FA45-9A39E199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E7B4-0ED7-40D5-899B-82102840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C287-81DF-3C4C-6AFC-D2CFA2E61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F7746-E400-D909-2BEB-0B2C26850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F2A7C-352E-CAB2-C04B-44A01B02F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3ED5-F100-C343-936D-CA26C37AAAF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51339-739C-BBEA-D42F-C9DBAB5E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34A48-1E2A-78E8-8B8F-7327BFCF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CC86-5FA6-4E41-9373-C0002511B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73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2ABA-5B2F-473C-ACAB-0E599908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23574A-E868-DA0A-5DDD-BF304056B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D7078-CF9A-73F7-C11D-EF7E1153D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47EB2-2D98-535D-9400-0C4EC101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3ED5-F100-C343-936D-CA26C37AAAF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F57D9-30F8-704E-AA2F-503D11F1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FC67B-AA8E-D4E3-8E20-0E3B93ECE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CC86-5FA6-4E41-9373-C0002511B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61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9DEDF-1885-C8FB-55DF-4F6CAC37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45F58-682D-A853-66DD-131C5B765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1943F-47E4-ADB1-7722-B05DD7D0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3ED5-F100-C343-936D-CA26C37AAAF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4E1B1-DCB7-B36B-DDE6-AFDED789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3986A-1F7B-F76A-D68D-E0F767F2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CC86-5FA6-4E41-9373-C0002511B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70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DBD274-3C37-FB65-69E7-EE6D2D1495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E9C64-3581-3BD4-A044-E970338CA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71EB9-4E75-4F3E-6371-F759E60C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3ED5-F100-C343-936D-CA26C37AAAF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6905F-F912-DD35-0365-4761673A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5ADA0-BB2E-80AF-BA17-01431C5C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CC86-5FA6-4E41-9373-C0002511B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3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K. Lehnert et al: Overcoming Fragmentation of Geochemical Data Resources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Fragmentation Vinylique, Collages by Thierry Spada | Artmajeur">
            <a:extLst>
              <a:ext uri="{FF2B5EF4-FFF2-40B4-BE49-F238E27FC236}">
                <a16:creationId xmlns:a16="http://schemas.microsoft.com/office/drawing/2014/main" id="{C1B13CBC-3895-AAB3-1358-C66CD71E41E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74" y="0"/>
            <a:ext cx="2680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3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4/27/2023</a:t>
            </a:r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B595CA0-175C-2B86-8E9F-8526C2E6DB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577" cy="12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225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3FBC15-16EE-3A44-8B1B-698FFF230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DB90848-2CED-345A-C8EB-D3CFF2483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20D17EE-6878-BD85-8042-A932DFA7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Lehnert et al: Overcoming Fragmentation of Geochemical Data Resources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F651B98-D5BD-B198-30A7-39140F9A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38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K. Lehnert et al: Overcoming Fragmentation of Geochemical Data Resources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6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67C97-88A0-64B2-962A-E080B11BF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172BFE-C7EC-A1B8-A510-19DB4910B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BBF5A-71EA-DC8E-3155-199E0D13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Lehnert et al: Overcoming Fragmentation of Geochemical Data Resources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D0137-470D-BAB0-37D2-B98C217A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2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08634E-2C4D-ADD4-7EA8-C72A6E17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89394-F7C3-269D-1CA0-53976F653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6BE64B-AF27-DA6D-8A68-E42C2251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Lehnert et al: Overcoming Fragmentation of Geochemical Data Resources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099E6A-9DE7-9BF5-2C7F-FFF4BF4C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4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K. Lehnert et al: Overcoming Fragmentation of Geochemical Data Resources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8139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K. Lehnert et al: Overcoming Fragmentation of Geochemical Data Resources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2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xplosion Of Black Shards Shatter Vector Stock Illustration - Download  Image Now - Impact, Triangle Shape, Broken - iStock">
            <a:extLst>
              <a:ext uri="{FF2B5EF4-FFF2-40B4-BE49-F238E27FC236}">
                <a16:creationId xmlns:a16="http://schemas.microsoft.com/office/drawing/2014/main" id="{5CD018A0-E853-7A5D-BFE0-56C2D4621F7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576142" y="0"/>
            <a:ext cx="5615860" cy="56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761999"/>
            <a:ext cx="10178322" cy="15101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584231"/>
            <a:ext cx="10178322" cy="3295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749" y="6361747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1678" y="35204"/>
            <a:ext cx="7195278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K. Lehnert et al: Overcoming Fragmentation of Geochemical Data Resources. (</a:t>
            </a:r>
            <a:r>
              <a:rPr lang="en-US">
                <a:latin typeface="Open Sans" panose="020B0606030504020204" pitchFamily="34" charset="0"/>
              </a:rPr>
              <a:t>EGU23-16683 )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0000" y="6428509"/>
            <a:ext cx="6096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Explosion Of Black Shards Shatter Vector Stock Illustration - Download  Image Now - Impact, Triangle Shape, Broken - iStock">
            <a:extLst>
              <a:ext uri="{FF2B5EF4-FFF2-40B4-BE49-F238E27FC236}">
                <a16:creationId xmlns:a16="http://schemas.microsoft.com/office/drawing/2014/main" id="{695C9EF5-AEC8-77DC-06D3-547E9D9CEEE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62639"/>
            <a:ext cx="5615860" cy="32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4013F2A-F768-9826-BD60-F73C171E83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577" cy="12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7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  <p:sldLayoutId id="214748442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CA283-7243-6124-2520-D6E04F0A7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9514E-3BE1-B140-3F2F-A8226BC91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01652-88E6-C821-CD1F-02EB123DD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C3ED5-F100-C343-936D-CA26C37AAAF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DCFC1-8E7A-6A3E-4554-41D27E9CE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E9BCF-D6DB-17CC-04B4-340294148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CC86-5FA6-4E41-9373-C0002511B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6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thchem.org/petdb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georoc.eu/georoc/new-start.as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15099-74A6-3367-5164-3BEAA455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982" y="658252"/>
            <a:ext cx="8645236" cy="4064627"/>
          </a:xfrm>
        </p:spPr>
        <p:txBody>
          <a:bodyPr>
            <a:noAutofit/>
          </a:bodyPr>
          <a:lstStyle/>
          <a:p>
            <a:r>
              <a:rPr lang="en-US" sz="4000" spc="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Overcoming Fragmentation of Geochemical Data Resources:</a:t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r>
              <a:rPr lang="en-US" sz="4000" b="1" spc="200" dirty="0"/>
              <a:t>Collaboration between </a:t>
            </a:r>
            <a:br>
              <a:rPr lang="en-US" sz="4000" b="1" spc="200" dirty="0"/>
            </a:br>
            <a:r>
              <a:rPr lang="en-US" sz="4000" b="1" spc="200" dirty="0"/>
              <a:t>EarthChem, Astromat, GEOROC, &amp; </a:t>
            </a:r>
            <a:r>
              <a:rPr lang="en-US" sz="4000" b="1" spc="200" dirty="0" err="1"/>
              <a:t>MetBase</a:t>
            </a:r>
            <a:r>
              <a:rPr lang="en-US" sz="4000" b="1" spc="200" dirty="0"/>
              <a:t> </a:t>
            </a:r>
            <a:endParaRPr lang="en-US" sz="3600" b="1" spc="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7A657-9E61-940E-B5AF-EE5A4B069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4981" y="4993527"/>
            <a:ext cx="7143145" cy="11024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Kerstin Lehnert, </a:t>
            </a:r>
            <a:r>
              <a:rPr lang="en-US" dirty="0" err="1"/>
              <a:t>Marthe</a:t>
            </a:r>
            <a:r>
              <a:rPr lang="en-US" dirty="0"/>
              <a:t> </a:t>
            </a:r>
            <a:r>
              <a:rPr lang="en-US" dirty="0" err="1"/>
              <a:t>Klöcking</a:t>
            </a:r>
            <a:r>
              <a:rPr lang="en-US" dirty="0"/>
              <a:t>, </a:t>
            </a:r>
          </a:p>
          <a:p>
            <a:r>
              <a:rPr lang="en-US" dirty="0"/>
              <a:t>Dominik </a:t>
            </a:r>
            <a:r>
              <a:rPr lang="en-US" dirty="0" err="1"/>
              <a:t>Hezel</a:t>
            </a:r>
            <a:r>
              <a:rPr lang="en-US" dirty="0"/>
              <a:t>, Lucia </a:t>
            </a:r>
            <a:r>
              <a:rPr lang="en-US" dirty="0" err="1"/>
              <a:t>Profeta</a:t>
            </a:r>
            <a:r>
              <a:rPr lang="en-US" dirty="0"/>
              <a:t>, Peng Ji, &amp; </a:t>
            </a:r>
          </a:p>
          <a:p>
            <a:r>
              <a:rPr lang="en-US" dirty="0"/>
              <a:t>Adrian Sturm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6E4066E-F2EB-BA6D-7156-034FA93D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2EA1BD0-0AC9-2FE9-8AE5-9CD2D7AE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1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7D496B-0AB6-4C5A-91CF-D83F6321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6" y="1731818"/>
            <a:ext cx="9360906" cy="4147775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Fixed the GEOROC – ECP pipeline to update GEOROC content in the </a:t>
            </a:r>
            <a:r>
              <a:rPr lang="en-US" dirty="0" err="1">
                <a:solidFill>
                  <a:schemeClr val="tx1"/>
                </a:solidFill>
              </a:rPr>
              <a:t>Earthchem</a:t>
            </a:r>
            <a:r>
              <a:rPr lang="en-US" dirty="0">
                <a:solidFill>
                  <a:schemeClr val="tx1"/>
                </a:solidFill>
              </a:rPr>
              <a:t> Portal (added &gt;17 million analytical values to the ECP!)</a:t>
            </a:r>
          </a:p>
          <a:p>
            <a:r>
              <a:rPr lang="en-US" dirty="0">
                <a:solidFill>
                  <a:schemeClr val="tx1"/>
                </a:solidFill>
              </a:rPr>
              <a:t>Aligned data models between PetDB &amp; GEOROC and Astromat &amp; </a:t>
            </a:r>
            <a:r>
              <a:rPr lang="en-US" dirty="0" err="1">
                <a:solidFill>
                  <a:schemeClr val="tx1"/>
                </a:solidFill>
              </a:rPr>
              <a:t>MetBase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De-duplication of content is ongoing between PetDB &amp; GEOROC and Astromat &amp; </a:t>
            </a:r>
            <a:r>
              <a:rPr lang="en-US" dirty="0" err="1">
                <a:solidFill>
                  <a:schemeClr val="tx1"/>
                </a:solidFill>
              </a:rPr>
              <a:t>MetBase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Migration of </a:t>
            </a:r>
            <a:r>
              <a:rPr lang="en-US" dirty="0" err="1">
                <a:solidFill>
                  <a:schemeClr val="tx1"/>
                </a:solidFill>
              </a:rPr>
              <a:t>MetBase</a:t>
            </a:r>
            <a:r>
              <a:rPr lang="en-US" dirty="0">
                <a:solidFill>
                  <a:schemeClr val="tx1"/>
                </a:solidFill>
              </a:rPr>
              <a:t> content into Astromat in progress</a:t>
            </a:r>
            <a:r>
              <a:rPr lang="en-US" dirty="0"/>
              <a:t> (i</a:t>
            </a:r>
            <a:r>
              <a:rPr lang="en-US" dirty="0">
                <a:solidFill>
                  <a:schemeClr val="tx1"/>
                </a:solidFill>
              </a:rPr>
              <a:t>nclusion of all </a:t>
            </a:r>
            <a:r>
              <a:rPr lang="en-US" dirty="0" err="1">
                <a:solidFill>
                  <a:schemeClr val="tx1"/>
                </a:solidFill>
              </a:rPr>
              <a:t>MetBase</a:t>
            </a:r>
            <a:r>
              <a:rPr lang="en-US" dirty="0">
                <a:solidFill>
                  <a:schemeClr val="tx1"/>
                </a:solidFill>
              </a:rPr>
              <a:t> references in Astromat completed).</a:t>
            </a:r>
          </a:p>
          <a:p>
            <a:r>
              <a:rPr lang="en-US" dirty="0"/>
              <a:t>Harmonizing vocabularies for all 4 systems is ongoing</a:t>
            </a:r>
          </a:p>
          <a:p>
            <a:pPr lvl="1"/>
            <a:r>
              <a:rPr lang="en-US" dirty="0"/>
              <a:t>Vocabulary for analytical methods completed in machine-readable format (</a:t>
            </a:r>
            <a:r>
              <a:rPr lang="en-US" b="1" dirty="0"/>
              <a:t>thanks to Steve Richard!), </a:t>
            </a:r>
            <a:r>
              <a:rPr lang="en-US" dirty="0"/>
              <a:t>to be released at Research Vocabularies Australia.</a:t>
            </a:r>
          </a:p>
          <a:p>
            <a:pPr lvl="1"/>
            <a:r>
              <a:rPr lang="en-US" dirty="0"/>
              <a:t>Vocabulary for chemical variables is completed, others are in development in alignment with emerging efforts of the OneGeochemistry initiative.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81969F-C228-E5C3-6779-4AD6D93E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Achievements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74477-FDCF-05E3-877F-7F724FD2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5828B-4BDF-369D-E89C-60FBF0592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Lehnert et al: Overcoming Fragmentation of Geochemical Data Resources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257C5-30E3-654A-56C7-B80F422B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55DA20-6DB2-B620-FE11-EA33646B43BE}"/>
              </a:ext>
            </a:extLst>
          </p:cNvPr>
          <p:cNvSpPr txBox="1"/>
          <p:nvPr/>
        </p:nvSpPr>
        <p:spPr>
          <a:xfrm>
            <a:off x="4803094" y="6177081"/>
            <a:ext cx="693170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Credit to Steve Richard (USGIN) for his work on the vocabularies!</a:t>
            </a:r>
          </a:p>
        </p:txBody>
      </p:sp>
    </p:spTree>
    <p:extLst>
      <p:ext uri="{BB962C8B-B14F-4D97-AF65-F5344CB8AC3E}">
        <p14:creationId xmlns:p14="http://schemas.microsoft.com/office/powerpoint/2010/main" val="348880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85814C-0CAD-3C8A-1DF4-EA77C4E0E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5" y="1724628"/>
            <a:ext cx="10303015" cy="41549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Complete a shared vocabulary for tectonic settings (GEOROC &amp; PetDB).</a:t>
            </a:r>
          </a:p>
          <a:p>
            <a:r>
              <a:rPr lang="en-US" dirty="0"/>
              <a:t>Create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joint data entry &amp; curation tool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>for GEOROC &amp; PetDB based on the EarthChem Admin Tool; Astromat is already using it.</a:t>
            </a:r>
          </a:p>
          <a:p>
            <a:r>
              <a:rPr lang="en-US" dirty="0"/>
              <a:t>Offer a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single data submission interface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>for researchers to publish their data for inclusion into GEOROC, PetDB, and Astromat.</a:t>
            </a:r>
          </a:p>
          <a:p>
            <a:r>
              <a:rPr lang="en-US" dirty="0"/>
              <a:t>Further evolve the plan for a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single Search Index &amp; Interface </a:t>
            </a:r>
            <a:r>
              <a:rPr lang="en-US" dirty="0"/>
              <a:t>for GEOROC &amp; PetDB.</a:t>
            </a:r>
          </a:p>
          <a:p>
            <a:r>
              <a:rPr lang="en-US" dirty="0"/>
              <a:t>Shared community engagement events (e.g. workshop at Goldschmidt 2023).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Find funding for the collaboration – it’s a lot of effort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&amp; unfunded!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E5988C-DFB1-E9B4-C9A0-7D6A8EA3C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7E62B-992E-93F7-03D8-5786E61A7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AABEC-EA01-61AE-6A70-7BB7D574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Lehnert et al: Overcoming Fragmentation of Geochemical Data Resources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88F04-705B-1E44-56F4-FD9B094E1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2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598B5D-D09F-B419-FA70-577FF91B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761999"/>
            <a:ext cx="10178322" cy="1080656"/>
          </a:xfrm>
        </p:spPr>
        <p:txBody>
          <a:bodyPr/>
          <a:lstStyle/>
          <a:p>
            <a:r>
              <a:rPr lang="en-US" dirty="0"/>
              <a:t>Thanks.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7563B-1361-5612-E25B-5221C5A9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28196-B76E-54A6-F936-B832138E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Lehnert et al: Overcoming Fragmentation of Geochemical Data Resources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54C23-999D-D510-9420-8EE45755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3C5FEC-4486-1683-E52A-81438DD7FDDD}"/>
              </a:ext>
            </a:extLst>
          </p:cNvPr>
          <p:cNvSpPr txBox="1"/>
          <p:nvPr/>
        </p:nvSpPr>
        <p:spPr>
          <a:xfrm>
            <a:off x="1251678" y="2480683"/>
            <a:ext cx="104448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Open Data in Geochemistry Part 1: </a:t>
            </a:r>
          </a:p>
          <a:p>
            <a:r>
              <a:rPr lang="en-US" sz="2400" b="0" i="0" u="none" strike="noStrike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</a:rPr>
              <a:t>Navigating the Present Data Infrastructure Landscape</a:t>
            </a:r>
          </a:p>
          <a:p>
            <a:r>
              <a:rPr lang="en-US" sz="2000" i="1" dirty="0">
                <a:latin typeface="+mj-lt"/>
              </a:rPr>
              <a:t>Saturday, July 8, 2023 (virtual)</a:t>
            </a:r>
          </a:p>
          <a:p>
            <a:endParaRPr lang="en-US" sz="2000" i="1" dirty="0">
              <a:latin typeface="+mj-lt"/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Open Data in Geochemistry Part 2: </a:t>
            </a: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Managing, Publishing, and Archiving Imagery Generated by Geochemical and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Cosmochemical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Sample Analysis</a:t>
            </a:r>
          </a:p>
          <a:p>
            <a:r>
              <a:rPr lang="en-US" sz="2000" i="1" dirty="0">
                <a:latin typeface="+mj-lt"/>
              </a:rPr>
              <a:t>Sunday, July 9, 2023 (hybrid)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391450-3AFA-EEEC-6865-B7BD38E61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854" y="5176972"/>
            <a:ext cx="4168873" cy="13508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149E04-DDEE-E0A0-6856-EFF366DFB489}"/>
              </a:ext>
            </a:extLst>
          </p:cNvPr>
          <p:cNvSpPr txBox="1"/>
          <p:nvPr/>
        </p:nvSpPr>
        <p:spPr>
          <a:xfrm>
            <a:off x="3807765" y="5491783"/>
            <a:ext cx="3159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See you in Lyon!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1639CD-BE49-14D9-1250-BD72424FFECC}"/>
              </a:ext>
            </a:extLst>
          </p:cNvPr>
          <p:cNvSpPr txBox="1"/>
          <p:nvPr/>
        </p:nvSpPr>
        <p:spPr>
          <a:xfrm>
            <a:off x="1251678" y="1923741"/>
            <a:ext cx="7029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And please join us for the following workshops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3456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ontent Placeholder 57">
            <a:extLst>
              <a:ext uri="{FF2B5EF4-FFF2-40B4-BE49-F238E27FC236}">
                <a16:creationId xmlns:a16="http://schemas.microsoft.com/office/drawing/2014/main" id="{4F121902-E341-D873-EE4D-DF2F45F8D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2B7B83-7979-BF58-899C-9BDC7CBBC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for Data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0BF237C-D536-9149-A76F-437810FC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D92FC9-6B01-1843-8A32-563B2C2F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Lehnert et al: Overcoming Fragmentation of Geochemical Data Resources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A73DC8D-B845-D52F-987B-58A2080D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79CCA-DB79-6137-0465-C6B6B213B52E}"/>
              </a:ext>
            </a:extLst>
          </p:cNvPr>
          <p:cNvSpPr txBox="1"/>
          <p:nvPr/>
        </p:nvSpPr>
        <p:spPr>
          <a:xfrm>
            <a:off x="7563498" y="3962400"/>
            <a:ext cx="284126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Courtesy of Brooks Hanson, AGU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347D6C-9487-D11A-EF11-25BA65C634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749" y="1540381"/>
            <a:ext cx="5492527" cy="2281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3CD6A1-9863-697A-021E-6F8B217777C3}"/>
              </a:ext>
            </a:extLst>
          </p:cNvPr>
          <p:cNvSpPr txBox="1"/>
          <p:nvPr/>
        </p:nvSpPr>
        <p:spPr>
          <a:xfrm>
            <a:off x="498714" y="4001157"/>
            <a:ext cx="5298562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  <a:latin typeface="+mj-lt"/>
              </a:rPr>
              <a:t>“To provide a robust and quantitative tool, we extract a large number of samples from </a:t>
            </a:r>
            <a:r>
              <a:rPr lang="en-US" sz="2000" i="1" u="sng" dirty="0">
                <a:solidFill>
                  <a:schemeClr val="accent6"/>
                </a:solidFill>
                <a:latin typeface="+mj-lt"/>
              </a:rPr>
              <a:t>open-access and comprehensive global petrological databases 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like </a:t>
            </a:r>
            <a:r>
              <a:rPr lang="en-US" sz="2000" i="1" dirty="0">
                <a:solidFill>
                  <a:srgbClr val="000000"/>
                </a:solidFill>
                <a:latin typeface="+mj-lt"/>
                <a:hlinkClick r:id="rId3"/>
              </a:rPr>
              <a:t>PetDB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 (http://</a:t>
            </a:r>
            <a:r>
              <a:rPr lang="en-US" sz="2000" i="1" dirty="0" err="1">
                <a:solidFill>
                  <a:srgbClr val="000000"/>
                </a:solidFill>
                <a:latin typeface="+mj-lt"/>
              </a:rPr>
              <a:t>www.earthchem.org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2000" i="1" dirty="0" err="1">
                <a:solidFill>
                  <a:srgbClr val="000000"/>
                </a:solidFill>
                <a:latin typeface="+mj-lt"/>
              </a:rPr>
              <a:t>petdb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) and </a:t>
            </a:r>
            <a:r>
              <a:rPr lang="en-US" sz="2000" i="1" dirty="0">
                <a:solidFill>
                  <a:srgbClr val="000000"/>
                </a:solidFill>
                <a:latin typeface="+mj-lt"/>
                <a:hlinkClick r:id="rId4"/>
              </a:rPr>
              <a:t>GEOROC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 (https://</a:t>
            </a:r>
            <a:r>
              <a:rPr lang="en-US" sz="2000" i="1" dirty="0" err="1">
                <a:solidFill>
                  <a:srgbClr val="000000"/>
                </a:solidFill>
                <a:latin typeface="+mj-lt"/>
              </a:rPr>
              <a:t>georoc.eu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/).”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758BBB-7ADD-7ABD-2D88-345BF1A49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47335"/>
            <a:ext cx="5936097" cy="4548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C65BD731-9519-89C2-59CC-4F467A50BD18}"/>
              </a:ext>
            </a:extLst>
          </p:cNvPr>
          <p:cNvSpPr txBox="1"/>
          <p:nvPr/>
        </p:nvSpPr>
        <p:spPr>
          <a:xfrm>
            <a:off x="7312574" y="6243843"/>
            <a:ext cx="3502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Brooks Hanson, AGU</a:t>
            </a:r>
          </a:p>
        </p:txBody>
      </p:sp>
    </p:spTree>
    <p:extLst>
      <p:ext uri="{BB962C8B-B14F-4D97-AF65-F5344CB8AC3E}">
        <p14:creationId xmlns:p14="http://schemas.microsoft.com/office/powerpoint/2010/main" val="13334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C7A38-3B33-7B40-B31F-19D47CE97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57" y="1662545"/>
            <a:ext cx="10487941" cy="4217048"/>
          </a:xfrm>
        </p:spPr>
        <p:txBody>
          <a:bodyPr/>
          <a:lstStyle/>
          <a:p>
            <a:r>
              <a:rPr lang="en-AU" dirty="0"/>
              <a:t>Geochemical data resources tend to be built in thematic, institutional, national, or programmatic silos.</a:t>
            </a:r>
          </a:p>
          <a:p>
            <a:r>
              <a:rPr lang="en-AU" dirty="0"/>
              <a:t>Geochemical data systems are not interoperable due to the lack of geochemistry data standards.</a:t>
            </a:r>
          </a:p>
          <a:p>
            <a:r>
              <a:rPr lang="en-US" dirty="0"/>
              <a:t>The content of the data systems is not coordinated and therefore sometimes duplicated, making merging of datasets complex. </a:t>
            </a:r>
          </a:p>
          <a:p>
            <a:r>
              <a:rPr lang="en-US" dirty="0"/>
              <a:t>The data systems compete for users to demonstrate relevance to obtain funding.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29D46-11AD-F442-A819-CE74D5E04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761999"/>
            <a:ext cx="10178322" cy="900546"/>
          </a:xfrm>
        </p:spPr>
        <p:txBody>
          <a:bodyPr/>
          <a:lstStyle/>
          <a:p>
            <a:r>
              <a:rPr lang="en-US" dirty="0"/>
              <a:t>The Fragmentation 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1166A-19B0-F747-B365-2010CA12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78F98-9543-174B-9A72-5FE5370C6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Lehnert et al: Overcoming Fragmentation of Geochemical Data Resources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C8989-3A2E-A44C-AC3B-0F18D70B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DF7CDC-86D1-037A-C515-D5D6D4F500A1}"/>
              </a:ext>
            </a:extLst>
          </p:cNvPr>
          <p:cNvSpPr txBox="1"/>
          <p:nvPr/>
        </p:nvSpPr>
        <p:spPr>
          <a:xfrm>
            <a:off x="4240668" y="5012737"/>
            <a:ext cx="695414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63550" indent="-463550">
              <a:buClr>
                <a:schemeClr val="accent5">
                  <a:lumMod val="75000"/>
                </a:schemeClr>
              </a:buClr>
              <a:buFont typeface="Zapf Dingbats"/>
              <a:buChar char="➥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The community loses out!</a:t>
            </a:r>
          </a:p>
          <a:p>
            <a:pPr marL="1323975" lvl="2" indent="-409575">
              <a:spcBef>
                <a:spcPts val="600"/>
              </a:spcBef>
              <a:buFont typeface=".Apple Color Emoji UI"/>
              <a:buChar char="👎🏿"/>
            </a:pPr>
            <a:r>
              <a:rPr lang="en-US" sz="2400" b="1" dirty="0"/>
              <a:t>Competition is a waste of resources.</a:t>
            </a:r>
          </a:p>
          <a:p>
            <a:pPr marL="1323975" lvl="2" indent="-409575">
              <a:spcBef>
                <a:spcPts val="600"/>
              </a:spcBef>
              <a:buFont typeface=".Apple Color Emoji UI"/>
              <a:buChar char="👎🏿"/>
            </a:pPr>
            <a:r>
              <a:rPr lang="en-AU" sz="2400" b="1" dirty="0"/>
              <a:t>Sharing &amp; reuse of data are impeded.</a:t>
            </a:r>
          </a:p>
        </p:txBody>
      </p:sp>
    </p:spTree>
    <p:extLst>
      <p:ext uri="{BB962C8B-B14F-4D97-AF65-F5344CB8AC3E}">
        <p14:creationId xmlns:p14="http://schemas.microsoft.com/office/powerpoint/2010/main" val="368440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EBD5CD33-9435-3B58-7BB2-2E99691A4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6" y="2147455"/>
            <a:ext cx="10178322" cy="2501192"/>
          </a:xfrm>
        </p:spPr>
        <p:txBody>
          <a:bodyPr>
            <a:normAutofit/>
          </a:bodyPr>
          <a:lstStyle/>
          <a:p>
            <a:r>
              <a:rPr lang="en-US" sz="2800" b="1" dirty="0"/>
              <a:t>Democratize access to geochemical data to maximize their utility for science and society.</a:t>
            </a:r>
          </a:p>
          <a:p>
            <a:r>
              <a:rPr lang="en-US" sz="2800" dirty="0"/>
              <a:t>Develop &amp; promote best practices and standards for geochemical data to advance </a:t>
            </a:r>
            <a:r>
              <a:rPr lang="en-US" sz="2800" b="1" dirty="0"/>
              <a:t>data-driven discovery and innovation </a:t>
            </a:r>
            <a:r>
              <a:rPr lang="en-US" sz="2800" dirty="0"/>
              <a:t>with geochemical data.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90C824-F39A-736C-2ACC-8B488588B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761998"/>
            <a:ext cx="10469267" cy="13988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/>
              <a:t>EarthChem, GEOROC, Astromat, </a:t>
            </a:r>
            <a:r>
              <a:rPr lang="en-US" sz="4000" dirty="0" err="1"/>
              <a:t>MetBase</a:t>
            </a:r>
            <a:r>
              <a:rPr lang="en-US" sz="4000" dirty="0"/>
              <a:t>:</a:t>
            </a:r>
            <a:br>
              <a:rPr lang="en-US" dirty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Common Goals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63596A-DE50-6252-C96F-ED1F8576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FEB301-5083-2950-CD5F-B61F7A489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K. Lehnert et al: Overcoming Fragmentation of Geochemical Data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02B7E4-530C-473B-CBC3-4439C2430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7" name="Google Shape;138;p23">
            <a:extLst>
              <a:ext uri="{FF2B5EF4-FFF2-40B4-BE49-F238E27FC236}">
                <a16:creationId xmlns:a16="http://schemas.microsoft.com/office/drawing/2014/main" id="{412BFE24-54BF-D4CD-F65B-0BE6FF7BBEE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514" y="4412283"/>
            <a:ext cx="2419737" cy="236202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B30D03C-C78B-311F-B5F9-6E67AEA8EC32}"/>
              </a:ext>
            </a:extLst>
          </p:cNvPr>
          <p:cNvSpPr txBox="1"/>
          <p:nvPr/>
        </p:nvSpPr>
        <p:spPr>
          <a:xfrm>
            <a:off x="1819669" y="5246596"/>
            <a:ext cx="7486088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EarthChem, GEOROC, Astromat, &amp; </a:t>
            </a:r>
            <a:r>
              <a:rPr lang="en-US" sz="2400" dirty="0" err="1">
                <a:solidFill>
                  <a:schemeClr val="bg1"/>
                </a:solidFill>
              </a:rPr>
              <a:t>MetBase</a:t>
            </a:r>
            <a:r>
              <a:rPr lang="en-US" sz="2400" dirty="0">
                <a:solidFill>
                  <a:schemeClr val="bg1"/>
                </a:solidFill>
              </a:rPr>
              <a:t> are founding members of the OneGeochemistry Initiative</a:t>
            </a: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6A45051B-0A50-F26D-45B2-D7518BEFA9F0}"/>
              </a:ext>
            </a:extLst>
          </p:cNvPr>
          <p:cNvSpPr/>
          <p:nvPr/>
        </p:nvSpPr>
        <p:spPr>
          <a:xfrm>
            <a:off x="552003" y="5180736"/>
            <a:ext cx="1105909" cy="92543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9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CDEA-34D4-B5FB-A7E4-4CFF372E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Collaborators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4033C-6D04-A386-C8FF-CDE01825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77E17-8702-A95D-23E4-73E56675C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Lehnert et al: Overcoming Fragmentation of Geochemical Data Resources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CB4B7-6CD5-BAE9-88CB-D88BD4DC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4CADA1-A5F0-DEF0-6FBD-6725F4A3439B}"/>
              </a:ext>
            </a:extLst>
          </p:cNvPr>
          <p:cNvGrpSpPr/>
          <p:nvPr/>
        </p:nvGrpSpPr>
        <p:grpSpPr>
          <a:xfrm>
            <a:off x="7337668" y="1740683"/>
            <a:ext cx="3911180" cy="3840480"/>
            <a:chOff x="6912034" y="1851658"/>
            <a:chExt cx="3911180" cy="3840480"/>
          </a:xfrm>
        </p:grpSpPr>
        <p:pic>
          <p:nvPicPr>
            <p:cNvPr id="3078" name="Picture 6" descr="Entstehung des Menschen: Das Universum beeinflusste unsere Existenz -  Futurezone">
              <a:extLst>
                <a:ext uri="{FF2B5EF4-FFF2-40B4-BE49-F238E27FC236}">
                  <a16:creationId xmlns:a16="http://schemas.microsoft.com/office/drawing/2014/main" id="{8BE25203-1051-7E57-AA59-AA1ECAD15232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12034" y="1851658"/>
              <a:ext cx="3840480" cy="3840480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6053CB-60B2-D2ED-21E3-314932351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53485" y="4646573"/>
              <a:ext cx="2069729" cy="619782"/>
            </a:xfrm>
            <a:prstGeom prst="rect">
              <a:avLst/>
            </a:prstGeom>
          </p:spPr>
        </p:pic>
        <p:pic>
          <p:nvPicPr>
            <p:cNvPr id="20" name="Google Shape;136;p20">
              <a:extLst>
                <a:ext uri="{FF2B5EF4-FFF2-40B4-BE49-F238E27FC236}">
                  <a16:creationId xmlns:a16="http://schemas.microsoft.com/office/drawing/2014/main" id="{921D2FE9-B7CC-566A-8AA6-42B41AB4649B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703975" y="2764119"/>
              <a:ext cx="2251868" cy="22985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5AEF63E-9B03-9335-F905-FF0EC8C8040F}"/>
              </a:ext>
            </a:extLst>
          </p:cNvPr>
          <p:cNvGrpSpPr/>
          <p:nvPr/>
        </p:nvGrpSpPr>
        <p:grpSpPr>
          <a:xfrm>
            <a:off x="1069219" y="1463898"/>
            <a:ext cx="4394049" cy="4394049"/>
            <a:chOff x="2296312" y="1574874"/>
            <a:chExt cx="4394049" cy="4394049"/>
          </a:xfrm>
        </p:grpSpPr>
        <p:pic>
          <p:nvPicPr>
            <p:cNvPr id="3082" name="Picture 10">
              <a:extLst>
                <a:ext uri="{FF2B5EF4-FFF2-40B4-BE49-F238E27FC236}">
                  <a16:creationId xmlns:a16="http://schemas.microsoft.com/office/drawing/2014/main" id="{609435E9-C52D-18FF-5F15-A23720FE4A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6312" y="1574874"/>
              <a:ext cx="4394049" cy="4394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F4964C2-AEF9-9D85-AE59-CA1C6ED6C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2705" y="4083531"/>
              <a:ext cx="1305547" cy="1242143"/>
            </a:xfrm>
            <a:prstGeom prst="rect">
              <a:avLst/>
            </a:prstGeom>
          </p:spPr>
        </p:pic>
        <p:pic>
          <p:nvPicPr>
            <p:cNvPr id="22" name="Google Shape;164;p22">
              <a:extLst>
                <a:ext uri="{FF2B5EF4-FFF2-40B4-BE49-F238E27FC236}">
                  <a16:creationId xmlns:a16="http://schemas.microsoft.com/office/drawing/2014/main" id="{DE135AF6-7DB5-24E4-B123-BC340C43353A}"/>
                </a:ext>
              </a:extLst>
            </p:cNvPr>
            <p:cNvPicPr preferRelativeResize="0"/>
            <p:nvPr/>
          </p:nvPicPr>
          <p:blipFill>
            <a:blip r:embed="rId7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9930" y="2306266"/>
              <a:ext cx="2395503" cy="22513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84" name="Picture 12" descr="CampusPost: Neues Logo der Universität / New University Logo (in German) –  Newsletter der Universität Göttingen">
            <a:extLst>
              <a:ext uri="{FF2B5EF4-FFF2-40B4-BE49-F238E27FC236}">
                <a16:creationId xmlns:a16="http://schemas.microsoft.com/office/drawing/2014/main" id="{4969C8AC-449F-9227-5159-8D83FBD09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6526" y="3392531"/>
            <a:ext cx="1305547" cy="130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olumbia University logo transparent PNG - StickPNG">
            <a:extLst>
              <a:ext uri="{FF2B5EF4-FFF2-40B4-BE49-F238E27FC236}">
                <a16:creationId xmlns:a16="http://schemas.microsoft.com/office/drawing/2014/main" id="{02346EC1-F5F3-F65B-8AA7-647DA64BB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024" y="1940507"/>
            <a:ext cx="1519831" cy="15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Johann Wolfgang Goethe-Universität Frankfurt am Main – Wikipedia">
            <a:extLst>
              <a:ext uri="{FF2B5EF4-FFF2-40B4-BE49-F238E27FC236}">
                <a16:creationId xmlns:a16="http://schemas.microsoft.com/office/drawing/2014/main" id="{ADFBD847-A891-26E4-7D06-16C30386B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0623" y="4793427"/>
            <a:ext cx="1579101" cy="8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044D535E-9AEB-0C91-0318-9E7E125EB71E}"/>
              </a:ext>
            </a:extLst>
          </p:cNvPr>
          <p:cNvGrpSpPr/>
          <p:nvPr/>
        </p:nvGrpSpPr>
        <p:grpSpPr>
          <a:xfrm>
            <a:off x="10381477" y="396517"/>
            <a:ext cx="2037588" cy="1436384"/>
            <a:chOff x="5477000" y="4995702"/>
            <a:chExt cx="2037588" cy="1436384"/>
          </a:xfrm>
        </p:grpSpPr>
        <p:pic>
          <p:nvPicPr>
            <p:cNvPr id="28" name="Google Shape;160;p23">
              <a:extLst>
                <a:ext uri="{FF2B5EF4-FFF2-40B4-BE49-F238E27FC236}">
                  <a16:creationId xmlns:a16="http://schemas.microsoft.com/office/drawing/2014/main" id="{91DE474E-07E8-661C-84B1-0FD7A3E4E209}"/>
                </a:ext>
              </a:extLst>
            </p:cNvPr>
            <p:cNvPicPr preferRelativeResize="0"/>
            <p:nvPr/>
          </p:nvPicPr>
          <p:blipFill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8150" y="5641730"/>
              <a:ext cx="1646438" cy="787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52AD8E4-7382-A59B-A615-803B4D258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7000" y="5645075"/>
              <a:ext cx="782298" cy="787011"/>
            </a:xfrm>
            <a:prstGeom prst="rect">
              <a:avLst/>
            </a:prstGeom>
          </p:spPr>
        </p:pic>
        <p:pic>
          <p:nvPicPr>
            <p:cNvPr id="3090" name="Picture 18" descr="DFG, German Research Foundation">
              <a:extLst>
                <a:ext uri="{FF2B5EF4-FFF2-40B4-BE49-F238E27FC236}">
                  <a16:creationId xmlns:a16="http://schemas.microsoft.com/office/drawing/2014/main" id="{7D40A7A7-434D-CFC4-1A1E-1EC12EEC26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6263" y="4995702"/>
              <a:ext cx="950425" cy="950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C968C31-A7A2-1FE9-1027-3F94B5B0D1A6}"/>
              </a:ext>
            </a:extLst>
          </p:cNvPr>
          <p:cNvSpPr txBox="1"/>
          <p:nvPr/>
        </p:nvSpPr>
        <p:spPr>
          <a:xfrm>
            <a:off x="1251678" y="5772835"/>
            <a:ext cx="3968048" cy="800219"/>
          </a:xfrm>
          <a:prstGeom prst="rect">
            <a:avLst/>
          </a:prstGeom>
          <a:solidFill>
            <a:srgbClr val="2A368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Geochemistry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of terrestrial rocks &amp; minerals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3DDFDB-4E20-9C38-7EE0-C12E735115EE}"/>
              </a:ext>
            </a:extLst>
          </p:cNvPr>
          <p:cNvSpPr txBox="1"/>
          <p:nvPr/>
        </p:nvSpPr>
        <p:spPr>
          <a:xfrm>
            <a:off x="7337668" y="5715416"/>
            <a:ext cx="3840479" cy="800219"/>
          </a:xfrm>
          <a:prstGeom prst="rect">
            <a:avLst/>
          </a:prstGeom>
          <a:solidFill>
            <a:srgbClr val="80478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Cosmochemistry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of astromaterials &amp; meteorites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90A2F5-01B5-2804-E487-46333F4D99B4}"/>
              </a:ext>
            </a:extLst>
          </p:cNvPr>
          <p:cNvSpPr txBox="1"/>
          <p:nvPr/>
        </p:nvSpPr>
        <p:spPr>
          <a:xfrm>
            <a:off x="9336363" y="67848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Funded by:</a:t>
            </a:r>
          </a:p>
        </p:txBody>
      </p:sp>
    </p:spTree>
    <p:extLst>
      <p:ext uri="{BB962C8B-B14F-4D97-AF65-F5344CB8AC3E}">
        <p14:creationId xmlns:p14="http://schemas.microsoft.com/office/powerpoint/2010/main" val="378239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23162C8-7516-D1D4-E187-1D2CBEA19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Data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3A76B-0D14-DC6E-8685-178B74840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3D3ED-3BA7-648A-F259-578F0693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Lehnert et al: Overcoming Fragmentation of Geochemical Data Resources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6E920-F0E0-BD7B-3E93-0919550A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6C8850-CC37-3306-002D-AB93D204CD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9774" y="1607870"/>
            <a:ext cx="8258082" cy="4634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1CC9D6-6589-AA9F-6C94-9EF748B8AC2B}"/>
              </a:ext>
            </a:extLst>
          </p:cNvPr>
          <p:cNvSpPr txBox="1"/>
          <p:nvPr/>
        </p:nvSpPr>
        <p:spPr>
          <a:xfrm>
            <a:off x="6714474" y="6054321"/>
            <a:ext cx="3457752" cy="646331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GEOROC, PetDB (EarthChem), AstroDB, </a:t>
            </a:r>
            <a:r>
              <a:rPr lang="en-US" dirty="0" err="1"/>
              <a:t>MetBase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69FA5D-8DD0-CF15-4FCA-933BAAC9C4C5}"/>
              </a:ext>
            </a:extLst>
          </p:cNvPr>
          <p:cNvSpPr txBox="1"/>
          <p:nvPr/>
        </p:nvSpPr>
        <p:spPr>
          <a:xfrm>
            <a:off x="2134719" y="6074565"/>
            <a:ext cx="3961281" cy="646331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EarthChem &amp; DIGIS Repositories, Astromat Archive</a:t>
            </a:r>
          </a:p>
        </p:txBody>
      </p:sp>
    </p:spTree>
    <p:extLst>
      <p:ext uri="{BB962C8B-B14F-4D97-AF65-F5344CB8AC3E}">
        <p14:creationId xmlns:p14="http://schemas.microsoft.com/office/powerpoint/2010/main" val="14925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2D995C-EE86-1460-8DBD-68C6C6EBC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6" y="1787236"/>
            <a:ext cx="5952319" cy="4574511"/>
          </a:xfrm>
        </p:spPr>
        <p:txBody>
          <a:bodyPr>
            <a:normAutofit/>
          </a:bodyPr>
          <a:lstStyle/>
          <a:p>
            <a:r>
              <a:rPr lang="en-US" dirty="0"/>
              <a:t>Joint development of database schema for GEOROC &amp; PetDB in 1998. </a:t>
            </a:r>
          </a:p>
          <a:p>
            <a:pPr lvl="1"/>
            <a:r>
              <a:rPr lang="en-US" dirty="0"/>
              <a:t>Vocabularies and schema have diverged. </a:t>
            </a:r>
          </a:p>
          <a:p>
            <a:pPr lvl="1"/>
            <a:r>
              <a:rPr lang="en-US" dirty="0"/>
              <a:t>PetDB moved to the ODM2 data model.</a:t>
            </a:r>
          </a:p>
          <a:p>
            <a:r>
              <a:rPr lang="en-US" dirty="0"/>
              <a:t>GEOROC provided its content to the EarthChem Portal using EarthChem XML schema developed in 2006.</a:t>
            </a:r>
          </a:p>
          <a:p>
            <a:r>
              <a:rPr lang="en-US" dirty="0"/>
              <a:t>Astromat synthesis database uses the ODM2 schema used for PetDB.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DBEB4-F945-987D-4865-FFA87F38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6BADBC-1385-2C88-C391-95E92DC8C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D18963-88A8-165C-25EE-FD4CFB6F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K. Lehnert et al: Overcoming Fragmentation of Geochemical Data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82C7FF-20F0-A627-8A8C-86FD9B64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66FC22-0F5D-30B2-462E-A60285D5A5B9}"/>
              </a:ext>
            </a:extLst>
          </p:cNvPr>
          <p:cNvGrpSpPr/>
          <p:nvPr/>
        </p:nvGrpSpPr>
        <p:grpSpPr>
          <a:xfrm>
            <a:off x="7107382" y="946112"/>
            <a:ext cx="4932218" cy="4965775"/>
            <a:chOff x="7259782" y="208102"/>
            <a:chExt cx="4932218" cy="4965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32F4CE-90FA-CBCE-E2A5-13DAFBB24C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3564"/>
            <a:stretch/>
          </p:blipFill>
          <p:spPr>
            <a:xfrm>
              <a:off x="7259782" y="208102"/>
              <a:ext cx="4584218" cy="2161569"/>
            </a:xfrm>
            <a:prstGeom prst="rect">
              <a:avLst/>
            </a:prstGeom>
            <a:solidFill>
              <a:schemeClr val="bg1"/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6E3240B-BE13-44F7-0ACE-5E52425CF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76660" y="3012307"/>
              <a:ext cx="4415340" cy="216157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295425-ED2C-CC46-CC21-9BD7A9AD0B60}"/>
                </a:ext>
              </a:extLst>
            </p:cNvPr>
            <p:cNvSpPr txBox="1"/>
            <p:nvPr/>
          </p:nvSpPr>
          <p:spPr>
            <a:xfrm>
              <a:off x="7428660" y="2738902"/>
              <a:ext cx="3498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EarthChem Portal search result:</a:t>
              </a:r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A01A1532-A61D-F7E9-C308-23C988CE4F59}"/>
                </a:ext>
              </a:extLst>
            </p:cNvPr>
            <p:cNvSpPr/>
            <p:nvPr/>
          </p:nvSpPr>
          <p:spPr>
            <a:xfrm>
              <a:off x="7358894" y="3574924"/>
              <a:ext cx="376696" cy="3325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A4B0A4B3-DE05-E303-BCFD-BE67BF5A5EE5}"/>
                </a:ext>
              </a:extLst>
            </p:cNvPr>
            <p:cNvSpPr/>
            <p:nvPr/>
          </p:nvSpPr>
          <p:spPr>
            <a:xfrm>
              <a:off x="7327699" y="4780177"/>
              <a:ext cx="376696" cy="3325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670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allenge – 2021/22 – Be Inspirational">
            <a:extLst>
              <a:ext uri="{FF2B5EF4-FFF2-40B4-BE49-F238E27FC236}">
                <a16:creationId xmlns:a16="http://schemas.microsoft.com/office/drawing/2014/main" id="{587B334B-805E-3354-455F-2E1D412BD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915" y="4576152"/>
            <a:ext cx="4136085" cy="228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12A0C-759F-BFF0-9E31-E28E3548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6" y="2147455"/>
            <a:ext cx="10524688" cy="3732138"/>
          </a:xfrm>
        </p:spPr>
        <p:txBody>
          <a:bodyPr/>
          <a:lstStyle/>
          <a:p>
            <a:r>
              <a:rPr lang="en-US" dirty="0"/>
              <a:t>Provide comprehensive content to fulfill user needs.</a:t>
            </a:r>
          </a:p>
          <a:p>
            <a:r>
              <a:rPr lang="en-US" dirty="0"/>
              <a:t>Modernize infrastructure &amp; architecture to scale to growing data volume. </a:t>
            </a:r>
          </a:p>
          <a:p>
            <a:r>
              <a:rPr lang="en-US" dirty="0"/>
              <a:t>Improve usability of search/retrieval/ingestion software (GUI, API) to broaden usage.</a:t>
            </a:r>
          </a:p>
          <a:p>
            <a:r>
              <a:rPr lang="en-US" dirty="0"/>
              <a:t>Perform data validation and quality assurance.</a:t>
            </a:r>
          </a:p>
          <a:p>
            <a:r>
              <a:rPr lang="en-US" dirty="0"/>
              <a:t>Ensure sustainability (availability of content, resources).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757CE-251C-DD17-AC43-3BEB10F0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 Common Challenges through Collaboration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7627A-9013-B6E1-CACD-D07D451B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4DB9A-CE17-6A7E-CA9A-5F3AB12E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K. Lehnert et al: Overcoming Fragmentation of Geochemical Data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E9C04-8FFA-B76C-AD7D-6A5467BC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6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706B8E-5EDE-5F6F-8FDE-7B421C937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5" y="1690255"/>
            <a:ext cx="10399997" cy="4671492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Step 1: Formalize the collaboration</a:t>
            </a:r>
          </a:p>
          <a:p>
            <a:pPr marL="914400" lvl="1" indent="-457200">
              <a:buFont typeface="System Font Regular"/>
              <a:buChar char="☑"/>
            </a:pPr>
            <a:r>
              <a:rPr lang="en-US" dirty="0"/>
              <a:t>MOU signed between EarthChem &amp; DIGIS in 2021 to define scope of the collaboration, as well as roles &amp; responsibilities of the two collaborators.</a:t>
            </a:r>
          </a:p>
          <a:p>
            <a:pPr marL="914400" lvl="1" indent="-457200">
              <a:buFont typeface="System Font Regular"/>
              <a:buChar char="☑"/>
            </a:pPr>
            <a:r>
              <a:rPr lang="en-US" dirty="0"/>
              <a:t>Contract signed between </a:t>
            </a:r>
            <a:r>
              <a:rPr lang="en-US" dirty="0" err="1"/>
              <a:t>MetBase</a:t>
            </a:r>
            <a:r>
              <a:rPr lang="en-US" dirty="0"/>
              <a:t> &amp; Astromat in 2022 to migrate </a:t>
            </a:r>
            <a:r>
              <a:rPr lang="en-US" dirty="0" err="1"/>
              <a:t>MetBase</a:t>
            </a:r>
            <a:r>
              <a:rPr lang="en-US" dirty="0"/>
              <a:t> content to Astromat.</a:t>
            </a:r>
          </a:p>
          <a:p>
            <a:r>
              <a:rPr lang="en-US" dirty="0">
                <a:solidFill>
                  <a:schemeClr val="accent5"/>
                </a:solidFill>
              </a:rPr>
              <a:t>Step 2: Facilitate collaboration between teams.</a:t>
            </a:r>
          </a:p>
          <a:p>
            <a:pPr marL="914400" lvl="1" indent="-457200">
              <a:buFont typeface="System Font Regular"/>
              <a:buChar char="☑"/>
            </a:pPr>
            <a:r>
              <a:rPr lang="en-US" sz="2100" dirty="0"/>
              <a:t>In-person workshop &amp; regular virtual meetings of EarthChem &amp; DIGIS teams.</a:t>
            </a:r>
          </a:p>
          <a:p>
            <a:pPr marL="914400" lvl="1" indent="-457200">
              <a:buFont typeface="System Font Regular"/>
              <a:buChar char="☑"/>
            </a:pPr>
            <a:r>
              <a:rPr lang="en-US" sz="2100" dirty="0"/>
              <a:t>Regular virtual meetings between Astromat &amp; </a:t>
            </a:r>
            <a:r>
              <a:rPr lang="en-US" sz="2100" dirty="0" err="1"/>
              <a:t>MetBase</a:t>
            </a:r>
            <a:r>
              <a:rPr lang="en-US" sz="2100" dirty="0"/>
              <a:t> system engineers.</a:t>
            </a:r>
          </a:p>
          <a:p>
            <a:r>
              <a:rPr lang="en-US" dirty="0">
                <a:solidFill>
                  <a:schemeClr val="accent5"/>
                </a:solidFill>
              </a:rPr>
              <a:t>Step 3: Identify duplication &amp; agree on complementarity </a:t>
            </a:r>
          </a:p>
          <a:p>
            <a:pPr marL="914400" lvl="1" indent="-457200">
              <a:buFont typeface="System Font Regular"/>
              <a:buChar char="☑"/>
            </a:pPr>
            <a:r>
              <a:rPr lang="en-US" sz="2100" dirty="0"/>
              <a:t>Division of data entry, software development, and service provision tasks</a:t>
            </a:r>
          </a:p>
          <a:p>
            <a:r>
              <a:rPr lang="en-US" dirty="0">
                <a:solidFill>
                  <a:schemeClr val="accent5"/>
                </a:solidFill>
              </a:rPr>
              <a:t>Step 4: Implement (within the constraints of existing resources)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20AF64-5DF9-9A9D-CA62-A33401A35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6" y="723474"/>
            <a:ext cx="10178322" cy="869799"/>
          </a:xfrm>
        </p:spPr>
        <p:txBody>
          <a:bodyPr>
            <a:normAutofit fontScale="90000"/>
          </a:bodyPr>
          <a:lstStyle/>
          <a:p>
            <a:r>
              <a:rPr lang="en-US" dirty="0"/>
              <a:t>4 Steps to Overcome Fragmentation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90E17-DD7D-E1E8-AFF2-37EBD3F0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3BD64-4485-878D-3C9E-221D6E5BC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Lehnert et al: Overcoming Fragmentation of Geochemical Data Resources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E928E-D228-F9B7-E700-CF73DBE0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7757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{E0EA3331-F10A-8546-95C9-A1AB14EC3CA3}tf10001071</Template>
  <TotalTime>13980</TotalTime>
  <Words>1038</Words>
  <Application>Microsoft Macintosh PowerPoint</Application>
  <PresentationFormat>Widescreen</PresentationFormat>
  <Paragraphs>155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.Apple Color Emoji UI</vt:lpstr>
      <vt:lpstr>Arial</vt:lpstr>
      <vt:lpstr>Calibri</vt:lpstr>
      <vt:lpstr>Calibri Light</vt:lpstr>
      <vt:lpstr>Gill Sans MT</vt:lpstr>
      <vt:lpstr>Open Sans</vt:lpstr>
      <vt:lpstr>System Font Regular</vt:lpstr>
      <vt:lpstr>Trebuchet MS</vt:lpstr>
      <vt:lpstr>Zapf Dingbats</vt:lpstr>
      <vt:lpstr>Badge</vt:lpstr>
      <vt:lpstr>Custom Design</vt:lpstr>
      <vt:lpstr>Overcoming Fragmentation of Geochemical Data Resources:   Collaboration between  EarthChem, Astromat, GEOROC, &amp; MetBase </vt:lpstr>
      <vt:lpstr>Demand for Data</vt:lpstr>
      <vt:lpstr>The Fragmentation Problem</vt:lpstr>
      <vt:lpstr>EarthChem, GEOROC, Astromat, MetBase: Common Goals</vt:lpstr>
      <vt:lpstr>The Collaborators</vt:lpstr>
      <vt:lpstr>Components of Data Systems</vt:lpstr>
      <vt:lpstr>Connections</vt:lpstr>
      <vt:lpstr>Addressing Common Challenges through Collaboration</vt:lpstr>
      <vt:lpstr>4 Steps to Overcome Fragmentation</vt:lpstr>
      <vt:lpstr>Implementation: Achievements</vt:lpstr>
      <vt:lpstr>Moving Forward</vt:lpstr>
      <vt:lpstr>Thanks.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Geoscience Samples &amp; Lab Analytical Data</dc:title>
  <dc:creator>Kerstin Lehnert</dc:creator>
  <cp:lastModifiedBy>lehnert</cp:lastModifiedBy>
  <cp:revision>38</cp:revision>
  <dcterms:created xsi:type="dcterms:W3CDTF">2022-07-07T11:34:38Z</dcterms:created>
  <dcterms:modified xsi:type="dcterms:W3CDTF">2023-04-27T07:32:54Z</dcterms:modified>
</cp:coreProperties>
</file>