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2" r:id="rId2"/>
    <p:sldId id="263" r:id="rId3"/>
    <p:sldId id="264" r:id="rId4"/>
    <p:sldId id="277" r:id="rId5"/>
    <p:sldId id="276" r:id="rId6"/>
    <p:sldId id="272" r:id="rId7"/>
    <p:sldId id="275" r:id="rId8"/>
    <p:sldId id="273" r:id="rId9"/>
    <p:sldId id="266" r:id="rId10"/>
    <p:sldId id="284" r:id="rId11"/>
    <p:sldId id="281" r:id="rId12"/>
    <p:sldId id="267" r:id="rId13"/>
    <p:sldId id="282" r:id="rId14"/>
    <p:sldId id="268" r:id="rId15"/>
    <p:sldId id="285" r:id="rId16"/>
    <p:sldId id="283" r:id="rId17"/>
    <p:sldId id="270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D5DD"/>
    <a:srgbClr val="263F6A"/>
    <a:srgbClr val="92A2BD"/>
    <a:srgbClr val="8B8D8E"/>
    <a:srgbClr val="21314D"/>
    <a:srgbClr val="B2B4B3"/>
    <a:srgbClr val="DD5F36"/>
    <a:srgbClr val="D249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F3DC97-9857-93E3-F198-E42F164E5550}" v="181" dt="2023-04-24T21:13:22.7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90"/>
  </p:normalViewPr>
  <p:slideViewPr>
    <p:cSldViewPr snapToGrid="0">
      <p:cViewPr varScale="1">
        <p:scale>
          <a:sx n="91" d="100"/>
          <a:sy n="91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D5C9C-88A3-CA43-B162-DCC4E1E4BE7D}" type="datetimeFigureOut">
              <a:rPr lang="en-US" smtClean="0"/>
              <a:t>4/25/23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FE5E8-0999-F94A-9937-3F8545B10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10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D8351-4E3F-45B0-AF90-7D662931EF8F}" type="datetimeFigureOut">
              <a:rPr lang="en-US" smtClean="0"/>
              <a:t>4/25/23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2FF69-6CAD-4AEB-82F7-AFEDEDEBC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20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085" y="170978"/>
            <a:ext cx="10356915" cy="582576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4/25/23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F55106-BA85-A046-A450-43480962F8F7}"/>
              </a:ext>
            </a:extLst>
          </p:cNvPr>
          <p:cNvSpPr/>
          <p:nvPr userDrawn="1"/>
        </p:nvSpPr>
        <p:spPr>
          <a:xfrm>
            <a:off x="-34047" y="0"/>
            <a:ext cx="12260094" cy="6265544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20878" y="3287006"/>
            <a:ext cx="911199" cy="0"/>
          </a:xfrm>
          <a:prstGeom prst="line">
            <a:avLst/>
          </a:prstGeom>
          <a:ln w="28575">
            <a:solidFill>
              <a:srgbClr val="D249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08E7ABF0-DEE6-F34C-98A7-7FC5808DF58A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 bwMode="auto">
          <a:xfrm>
            <a:off x="381000" y="6373243"/>
            <a:ext cx="3200400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8B3FD82-CB41-C84B-B706-06F09C4B7CF1}"/>
              </a:ext>
            </a:extLst>
          </p:cNvPr>
          <p:cNvSpPr txBox="1"/>
          <p:nvPr userDrawn="1"/>
        </p:nvSpPr>
        <p:spPr>
          <a:xfrm>
            <a:off x="7478040" y="6407925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rgbClr val="21314D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95371" y="3737295"/>
            <a:ext cx="9144000" cy="1655762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chemeClr val="bg1"/>
                </a:solidFill>
              </a:rPr>
              <a:t>Subhead, name or date goes here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3429AB2-51CA-D34A-933D-348196C30A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085" y="170976"/>
            <a:ext cx="10356915" cy="5825765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95371" y="2243579"/>
            <a:ext cx="10803672" cy="719056"/>
          </a:xfrm>
        </p:spPr>
        <p:txBody>
          <a:bodyPr>
            <a:normAutofit/>
          </a:bodyPr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5400">
                <a:solidFill>
                  <a:schemeClr val="bg1"/>
                </a:solidFill>
              </a:rPr>
              <a:t>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608327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21314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4/25/23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9728" y="6265545"/>
            <a:ext cx="12201728" cy="592455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816478-27A8-5948-917C-6E6357F4BB0B}"/>
              </a:ext>
            </a:extLst>
          </p:cNvPr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30F95D-C0F7-B448-B59E-D27295E0C7A5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0048" y="-10049"/>
            <a:ext cx="5183189" cy="6943412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58" y="472281"/>
            <a:ext cx="3932237" cy="1600200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Copy goes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2"/>
            <a:ext cx="7008812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0058" y="2072481"/>
            <a:ext cx="3932237" cy="3811588"/>
          </a:xfrm>
        </p:spPr>
        <p:txBody>
          <a:bodyPr>
            <a:normAutofit/>
          </a:bodyPr>
          <a:lstStyle>
            <a:lvl1pPr marL="457189" indent="-457189">
              <a:buFont typeface="Arial" charset="0"/>
              <a:buChar char="•"/>
              <a:defRPr sz="2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Supporting text goes here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4/25/23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1F5E0A-84A7-2F4C-A9C5-069A0CC392D2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5166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4/25/23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0048" y="6265545"/>
            <a:ext cx="12202048" cy="601701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29638-9519-5646-BC6C-4C995584BC00}"/>
              </a:ext>
            </a:extLst>
          </p:cNvPr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467B4F-5A8F-3845-8B30-98B83A0003A1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7638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4/25/23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0048" y="6265545"/>
            <a:ext cx="12202048" cy="601701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06899B-D311-B446-8DBB-7D61E82846C1}"/>
              </a:ext>
            </a:extLst>
          </p:cNvPr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CB1FB3-2557-BB46-9386-C66D040E875F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81484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9728" y="-9729"/>
            <a:ext cx="12201728" cy="6265545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header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rgbClr val="92A2B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subhead goes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4/25/23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2BC71D-0003-024E-9F29-71C949747F4A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 bwMode="auto">
          <a:xfrm>
            <a:off x="381000" y="6373243"/>
            <a:ext cx="3200400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715021-AF61-AF4F-9B48-1343FD8CB059}"/>
              </a:ext>
            </a:extLst>
          </p:cNvPr>
          <p:cNvSpPr txBox="1"/>
          <p:nvPr userDrawn="1"/>
        </p:nvSpPr>
        <p:spPr>
          <a:xfrm>
            <a:off x="7478040" y="6407925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rgbClr val="21314D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</p:spTree>
    <p:extLst>
      <p:ext uri="{BB962C8B-B14F-4D97-AF65-F5344CB8AC3E}">
        <p14:creationId xmlns:p14="http://schemas.microsoft.com/office/powerpoint/2010/main" val="1593687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-9728" y="6265545"/>
            <a:ext cx="12201728" cy="601701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4/25/23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C7278D-9F84-1645-9C4A-4B5FD9D68954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36334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4/25/23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-9728" y="6265545"/>
            <a:ext cx="12201728" cy="592455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729617-3EE6-934F-B272-92B6163ABCA3}"/>
              </a:ext>
            </a:extLst>
          </p:cNvPr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977242-14B3-B24E-8B0C-44E4362EFCBD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1851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4/25/23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-9728" y="6265545"/>
            <a:ext cx="12201728" cy="592455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053E08-80AB-B043-979E-87B7A1E7EB21}"/>
              </a:ext>
            </a:extLst>
          </p:cNvPr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2B57081-B141-9B4E-9482-F401745054EE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879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4/25/23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9728" y="6265545"/>
            <a:ext cx="12201728" cy="592455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A0EA07-1225-FE4C-917E-74A024F5E428}"/>
              </a:ext>
            </a:extLst>
          </p:cNvPr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F1F743-16CE-3043-9E24-77715B0645DA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159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4/25/23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2"/>
          <p:cNvSpPr txBox="1">
            <a:spLocks/>
          </p:cNvSpPr>
          <p:nvPr userDrawn="1"/>
        </p:nvSpPr>
        <p:spPr>
          <a:xfrm>
            <a:off x="838202" y="5746528"/>
            <a:ext cx="13016751" cy="779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21314D"/>
                </a:solidFill>
                <a:latin typeface="Gotham Medium" charset="0"/>
                <a:ea typeface="Gotham Medium" charset="0"/>
                <a:cs typeface="Gotham Medium" charset="0"/>
              </a:defRPr>
            </a:lvl1pPr>
          </a:lstStyle>
          <a:p>
            <a:r>
              <a:rPr lang="en-US" sz="4400" b="1" i="0">
                <a:latin typeface="Arial" panose="020B0604020202020204" pitchFamily="34" charset="0"/>
                <a:cs typeface="Arial" panose="020B0604020202020204" pitchFamily="34" charset="0"/>
              </a:rPr>
              <a:t>Headline Copy Goes Here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57703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95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0048" y="-10048"/>
            <a:ext cx="12202048" cy="6868048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085" y="552941"/>
            <a:ext cx="10356915" cy="5825765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46399" y="2531096"/>
            <a:ext cx="9144000" cy="1655762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chemeClr val="bg1"/>
                </a:solidFill>
              </a:rPr>
              <a:t>“Quote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224394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060252" y="982464"/>
            <a:ext cx="4862405" cy="1794085"/>
          </a:xfrm>
        </p:spPr>
        <p:txBody>
          <a:bodyPr/>
          <a:lstStyle/>
          <a:p>
            <a:r>
              <a:rPr lang="en-US"/>
              <a:t>Headline Copy Goes Here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060253" y="3052261"/>
            <a:ext cx="4862404" cy="1975926"/>
          </a:xfrm>
        </p:spPr>
        <p:txBody>
          <a:bodyPr/>
          <a:lstStyle/>
          <a:p>
            <a:r>
              <a:rPr lang="en-US"/>
              <a:t>Click to add text</a:t>
            </a:r>
          </a:p>
          <a:p>
            <a:r>
              <a:rPr lang="en-US"/>
              <a:t>Click to add text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0"/>
          </p:nvPr>
        </p:nvSpPr>
        <p:spPr>
          <a:xfrm>
            <a:off x="0" y="3"/>
            <a:ext cx="6890995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7478040" y="6407925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rgbClr val="21314D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</p:spTree>
    <p:extLst>
      <p:ext uri="{BB962C8B-B14F-4D97-AF65-F5344CB8AC3E}">
        <p14:creationId xmlns:p14="http://schemas.microsoft.com/office/powerpoint/2010/main" val="539565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734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21314D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371" y="1946638"/>
            <a:ext cx="10803672" cy="719056"/>
          </a:xfrm>
        </p:spPr>
        <p:txBody>
          <a:bodyPr>
            <a:normAutofit fontScale="90000"/>
          </a:bodyPr>
          <a:lstStyle/>
          <a:p>
            <a:r>
              <a:rPr lang="en-US" b="0" dirty="0">
                <a:latin typeface="Calibri"/>
                <a:cs typeface="Arial"/>
              </a:rPr>
              <a:t>Long-term increase in precipitation intermittency and intensity at Paleogene mid-latitudes</a:t>
            </a:r>
            <a:endParaRPr lang="en-US" b="0" dirty="0">
              <a:latin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Calibri"/>
                <a:cs typeface="Arial"/>
              </a:rPr>
              <a:t>By: Jake Slawson</a:t>
            </a:r>
            <a:r>
              <a:rPr lang="en-US" baseline="30000">
                <a:latin typeface="Calibri"/>
                <a:cs typeface="Arial"/>
              </a:rPr>
              <a:t>1</a:t>
            </a:r>
            <a:r>
              <a:rPr lang="en-US">
                <a:latin typeface="Calibri"/>
                <a:cs typeface="Arial"/>
              </a:rPr>
              <a:t> and Piret Plink-Bjorklund</a:t>
            </a:r>
            <a:r>
              <a:rPr lang="en-US" baseline="30000">
                <a:latin typeface="Calibri"/>
                <a:cs typeface="Arial"/>
              </a:rPr>
              <a:t>1</a:t>
            </a:r>
            <a:endParaRPr lang="en-US" baseline="30000">
              <a:latin typeface="Calibri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74A16B2-3A4C-E17E-FF37-BF44B504FF45}"/>
              </a:ext>
            </a:extLst>
          </p:cNvPr>
          <p:cNvSpPr txBox="1">
            <a:spLocks/>
          </p:cNvSpPr>
          <p:nvPr/>
        </p:nvSpPr>
        <p:spPr>
          <a:xfrm>
            <a:off x="393006" y="5840199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0" i="0" kern="12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aseline="30000">
                <a:latin typeface="Calibri"/>
                <a:cs typeface="Arial"/>
              </a:rPr>
              <a:t>1</a:t>
            </a:r>
            <a:r>
              <a:rPr lang="en-US" sz="1600">
                <a:latin typeface="Calibri"/>
                <a:cs typeface="Arial"/>
              </a:rPr>
              <a:t>Department of Geology and Geological Engineering, Colorado School of Mines</a:t>
            </a:r>
            <a:endParaRPr lang="en-US" sz="1600">
              <a:latin typeface="Calibri"/>
            </a:endParaRPr>
          </a:p>
        </p:txBody>
      </p:sp>
      <p:pic>
        <p:nvPicPr>
          <p:cNvPr id="5" name="Picture 5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CECC8A53-701A-5A74-5ACC-7BE1E69A7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884" y="4797521"/>
            <a:ext cx="1496291" cy="1496291"/>
          </a:xfrm>
          <a:prstGeom prst="rect">
            <a:avLst/>
          </a:prstGeom>
        </p:spPr>
      </p:pic>
      <p:pic>
        <p:nvPicPr>
          <p:cNvPr id="4" name="Picture 5" descr="Logo&#10;&#10;Description automatically generated">
            <a:extLst>
              <a:ext uri="{FF2B5EF4-FFF2-40B4-BE49-F238E27FC236}">
                <a16:creationId xmlns:a16="http://schemas.microsoft.com/office/drawing/2014/main" id="{B5E225C0-A21B-A33D-8B85-EF52506F8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440" y="4782249"/>
            <a:ext cx="1071466" cy="149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88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EED74-E1F7-91F7-8081-9F4E7706E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70" y="105041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+mn-lt"/>
                <a:cs typeface="Arial"/>
              </a:rPr>
              <a:t>Early Paleocene (66-59 Ma)</a:t>
            </a:r>
            <a:endParaRPr lang="en-US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691528-52D4-B594-3AD9-E4309DD2572D}"/>
              </a:ext>
            </a:extLst>
          </p:cNvPr>
          <p:cNvSpPr txBox="1"/>
          <p:nvPr/>
        </p:nvSpPr>
        <p:spPr>
          <a:xfrm>
            <a:off x="99805" y="5760071"/>
            <a:ext cx="941205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ea typeface="+mn-lt"/>
                <a:cs typeface="+mn-lt"/>
              </a:rPr>
              <a:t>Paleogeographic map from Scotese, C. R., 2001. Atlas of Earth History, Volume 1, Paleogeography, PALEOMAP Project, Arlington, Texas, 52 pp.</a:t>
            </a:r>
            <a:endParaRPr lang="en-US" sz="1400" i="1"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E27403-7C21-C00E-00D1-A3E942B4A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8447" y="1496008"/>
            <a:ext cx="2103759" cy="4114800"/>
          </a:xfrm>
          <a:prstGeom prst="rect">
            <a:avLst/>
          </a:prstGeom>
        </p:spPr>
      </p:pic>
      <p:pic>
        <p:nvPicPr>
          <p:cNvPr id="8" name="Picture 8" descr="Map&#10;&#10;Description automatically generated">
            <a:extLst>
              <a:ext uri="{FF2B5EF4-FFF2-40B4-BE49-F238E27FC236}">
                <a16:creationId xmlns:a16="http://schemas.microsoft.com/office/drawing/2014/main" id="{8A20E07D-714B-95AE-C3E4-96363B6C1A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05" b="170"/>
          <a:stretch/>
        </p:blipFill>
        <p:spPr>
          <a:xfrm>
            <a:off x="214604" y="1150090"/>
            <a:ext cx="8427119" cy="45578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6EF044D-2079-2810-717A-0229D2922365}"/>
              </a:ext>
            </a:extLst>
          </p:cNvPr>
          <p:cNvSpPr/>
          <p:nvPr/>
        </p:nvSpPr>
        <p:spPr>
          <a:xfrm>
            <a:off x="357673" y="1088571"/>
            <a:ext cx="4540897" cy="435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28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1691528-52D4-B594-3AD9-E4309DD2572D}"/>
              </a:ext>
            </a:extLst>
          </p:cNvPr>
          <p:cNvSpPr txBox="1"/>
          <p:nvPr/>
        </p:nvSpPr>
        <p:spPr>
          <a:xfrm>
            <a:off x="189784" y="5680995"/>
            <a:ext cx="943540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ea typeface="+mn-lt"/>
                <a:cs typeface="+mn-lt"/>
              </a:rPr>
              <a:t>Paleogeographic map from Scotese, C. R., 2001. Atlas of Earth History, Volume 1, Paleogeography, PALEOMAP Project, Arlington, Texas, 52 pp.</a:t>
            </a:r>
            <a:endParaRPr lang="en-US" sz="1400" i="1"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D62347-248B-684D-9A0F-5F07B9221471}"/>
              </a:ext>
            </a:extLst>
          </p:cNvPr>
          <p:cNvSpPr/>
          <p:nvPr/>
        </p:nvSpPr>
        <p:spPr>
          <a:xfrm>
            <a:off x="2242868" y="828136"/>
            <a:ext cx="2536166" cy="293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AEED74-E1F7-91F7-8081-9F4E7706E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77" y="79089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+mn-lt"/>
                <a:cs typeface="Arial"/>
              </a:rPr>
              <a:t>Late Paleocene (59-56 Ma)</a:t>
            </a:r>
            <a:endParaRPr lang="en-US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C4110F-3495-729A-9025-920DD0A7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8447" y="1496008"/>
            <a:ext cx="2103759" cy="4114800"/>
          </a:xfrm>
          <a:prstGeom prst="rect">
            <a:avLst/>
          </a:prstGeom>
        </p:spPr>
      </p:pic>
      <p:pic>
        <p:nvPicPr>
          <p:cNvPr id="8" name="Picture 9" descr="Map&#10;&#10;Description automatically generated">
            <a:extLst>
              <a:ext uri="{FF2B5EF4-FFF2-40B4-BE49-F238E27FC236}">
                <a16:creationId xmlns:a16="http://schemas.microsoft.com/office/drawing/2014/main" id="{1F798B15-0569-FED6-1B55-D12E42600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67" y="1051469"/>
            <a:ext cx="8598159" cy="456067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ADA7A0-44A0-1602-7F3A-94619AAD7FCB}"/>
              </a:ext>
            </a:extLst>
          </p:cNvPr>
          <p:cNvSpPr/>
          <p:nvPr/>
        </p:nvSpPr>
        <p:spPr>
          <a:xfrm>
            <a:off x="528734" y="1049693"/>
            <a:ext cx="4867468" cy="450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00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C4F2A2D-88EE-2562-A8A8-4AE8710FC663}"/>
              </a:ext>
            </a:extLst>
          </p:cNvPr>
          <p:cNvSpPr txBox="1"/>
          <p:nvPr/>
        </p:nvSpPr>
        <p:spPr>
          <a:xfrm>
            <a:off x="265814" y="5762514"/>
            <a:ext cx="942835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ea typeface="+mn-lt"/>
                <a:cs typeface="+mn-lt"/>
              </a:rPr>
              <a:t>Paleogeographic map from Scotese, C. R., 2001. Atlas of Earth History, Volume 1, Paleogeography, PALEOMAP Project, Arlington, Texas, 52 pp.</a:t>
            </a:r>
            <a:endParaRPr lang="en-US" sz="1400" i="1"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ECB746-8DFD-514C-8831-6098C7F001CF}"/>
              </a:ext>
            </a:extLst>
          </p:cNvPr>
          <p:cNvSpPr/>
          <p:nvPr/>
        </p:nvSpPr>
        <p:spPr>
          <a:xfrm>
            <a:off x="348410" y="1017918"/>
            <a:ext cx="3291937" cy="1754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4BFF2A-BE8D-0E08-3DDA-25D039CD0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08" y="181710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+mn-lt"/>
                <a:cs typeface="Arial"/>
              </a:rPr>
              <a:t>PETM (55.9-55.7 Ma)</a:t>
            </a:r>
            <a:endParaRPr lang="en-US">
              <a:latin typeface="+mn-lt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4E323CD9-AC46-E49B-E431-46E8EA85C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8447" y="1496008"/>
            <a:ext cx="2103759" cy="4114800"/>
          </a:xfrm>
          <a:prstGeom prst="rect">
            <a:avLst/>
          </a:prstGeom>
        </p:spPr>
      </p:pic>
      <p:pic>
        <p:nvPicPr>
          <p:cNvPr id="6" name="Picture 8" descr="Map&#10;&#10;Description automatically generated">
            <a:extLst>
              <a:ext uri="{FF2B5EF4-FFF2-40B4-BE49-F238E27FC236}">
                <a16:creationId xmlns:a16="http://schemas.microsoft.com/office/drawing/2014/main" id="{286A6F63-0DB6-9F6C-5002-D087B8AF5D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51"/>
          <a:stretch/>
        </p:blipFill>
        <p:spPr>
          <a:xfrm>
            <a:off x="346788" y="1345094"/>
            <a:ext cx="8512628" cy="42792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1169D8-1E76-8C82-B5A2-CCD3C09F0CFB}"/>
              </a:ext>
            </a:extLst>
          </p:cNvPr>
          <p:cNvSpPr/>
          <p:nvPr/>
        </p:nvSpPr>
        <p:spPr>
          <a:xfrm>
            <a:off x="513183" y="1111897"/>
            <a:ext cx="3592284" cy="388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53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BFF2A-BE8D-0E08-3DDA-25D039CD0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67" y="164303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+mn-lt"/>
                <a:cs typeface="Arial"/>
              </a:rPr>
              <a:t>Post-PETM (55.7-53 Ma)</a:t>
            </a:r>
            <a:endParaRPr lang="en-US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4F2A2D-88EE-2562-A8A8-4AE8710FC663}"/>
              </a:ext>
            </a:extLst>
          </p:cNvPr>
          <p:cNvSpPr txBox="1"/>
          <p:nvPr/>
        </p:nvSpPr>
        <p:spPr>
          <a:xfrm>
            <a:off x="267654" y="5782725"/>
            <a:ext cx="938554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ea typeface="+mn-lt"/>
                <a:cs typeface="+mn-lt"/>
              </a:rPr>
              <a:t>Paleogeographic map from Scotese, C. R., 2001. Atlas of Earth History, Volume 1, </a:t>
            </a:r>
            <a:r>
              <a:rPr lang="en-US" sz="1400" i="1" err="1">
                <a:ea typeface="+mn-lt"/>
                <a:cs typeface="+mn-lt"/>
              </a:rPr>
              <a:t>Paleogeography,PALEOMAP</a:t>
            </a:r>
            <a:r>
              <a:rPr lang="en-US" sz="1400" i="1">
                <a:ea typeface="+mn-lt"/>
                <a:cs typeface="+mn-lt"/>
              </a:rPr>
              <a:t> Project, Arlington, Texas, 52 pp.</a:t>
            </a:r>
            <a:endParaRPr lang="en-US" sz="1400" i="1"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72F489-0B66-FC34-CF8C-54588B5F7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8447" y="1496008"/>
            <a:ext cx="2103759" cy="4114800"/>
          </a:xfrm>
          <a:prstGeom prst="rect">
            <a:avLst/>
          </a:prstGeom>
        </p:spPr>
      </p:pic>
      <p:pic>
        <p:nvPicPr>
          <p:cNvPr id="7" name="Picture 8" descr="Map&#10;&#10;Description automatically generated">
            <a:extLst>
              <a:ext uri="{FF2B5EF4-FFF2-40B4-BE49-F238E27FC236}">
                <a16:creationId xmlns:a16="http://schemas.microsoft.com/office/drawing/2014/main" id="{6CBB4D54-A64F-C16A-42B8-A475F3F61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24" y="1053673"/>
            <a:ext cx="8512628" cy="45718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C32BB8-A9E0-206E-40DC-DB7F4886098E}"/>
              </a:ext>
            </a:extLst>
          </p:cNvPr>
          <p:cNvSpPr/>
          <p:nvPr/>
        </p:nvSpPr>
        <p:spPr>
          <a:xfrm>
            <a:off x="528734" y="1135224"/>
            <a:ext cx="4027713" cy="349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83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514D64E-4C5C-D723-679B-8949DBD2A529}"/>
              </a:ext>
            </a:extLst>
          </p:cNvPr>
          <p:cNvSpPr txBox="1"/>
          <p:nvPr/>
        </p:nvSpPr>
        <p:spPr>
          <a:xfrm>
            <a:off x="278819" y="5771384"/>
            <a:ext cx="940279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ea typeface="+mn-lt"/>
                <a:cs typeface="+mn-lt"/>
              </a:rPr>
              <a:t>Paleogeographic map from Scotese, C. R., 2001. Atlas of Earth History, Volume 1, </a:t>
            </a:r>
            <a:r>
              <a:rPr lang="en-US" sz="1400" i="1" err="1">
                <a:ea typeface="+mn-lt"/>
                <a:cs typeface="+mn-lt"/>
              </a:rPr>
              <a:t>Paleogeography,PALEOMAP</a:t>
            </a:r>
            <a:r>
              <a:rPr lang="en-US" sz="1400" i="1">
                <a:ea typeface="+mn-lt"/>
                <a:cs typeface="+mn-lt"/>
              </a:rPr>
              <a:t> Project, Arlington, Texas, 52 pp.</a:t>
            </a:r>
            <a:endParaRPr lang="en-US" sz="1400" i="1"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FBD022-3E4D-134E-A501-7CB33248CC54}"/>
              </a:ext>
            </a:extLst>
          </p:cNvPr>
          <p:cNvSpPr/>
          <p:nvPr/>
        </p:nvSpPr>
        <p:spPr>
          <a:xfrm>
            <a:off x="552091" y="931652"/>
            <a:ext cx="3019245" cy="238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830E02-6AFA-57AF-CA88-E07F634A2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777" y="124790"/>
            <a:ext cx="10820400" cy="1325563"/>
          </a:xfrm>
        </p:spPr>
        <p:txBody>
          <a:bodyPr>
            <a:normAutofit/>
          </a:bodyPr>
          <a:lstStyle/>
          <a:p>
            <a:r>
              <a:rPr lang="en-US">
                <a:latin typeface="+mn-lt"/>
                <a:cs typeface="Arial"/>
              </a:rPr>
              <a:t>EECO (53-49 Ma)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00DCDF-2F84-0322-D486-3467CB6A1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8447" y="1496008"/>
            <a:ext cx="2103759" cy="4114800"/>
          </a:xfrm>
          <a:prstGeom prst="rect">
            <a:avLst/>
          </a:prstGeom>
        </p:spPr>
      </p:pic>
      <p:pic>
        <p:nvPicPr>
          <p:cNvPr id="7" name="Picture 9" descr="Map&#10;&#10;Description automatically generated">
            <a:extLst>
              <a:ext uri="{FF2B5EF4-FFF2-40B4-BE49-F238E27FC236}">
                <a16:creationId xmlns:a16="http://schemas.microsoft.com/office/drawing/2014/main" id="{F8ECECC4-8895-C3E9-15F9-2DA9D6183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73" y="1052850"/>
            <a:ext cx="8512628" cy="45579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A84750-CB1F-0611-319A-C895E233CBC1}"/>
              </a:ext>
            </a:extLst>
          </p:cNvPr>
          <p:cNvSpPr/>
          <p:nvPr/>
        </p:nvSpPr>
        <p:spPr>
          <a:xfrm>
            <a:off x="552061" y="1065245"/>
            <a:ext cx="2861386" cy="39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96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514D64E-4C5C-D723-679B-8949DBD2A529}"/>
              </a:ext>
            </a:extLst>
          </p:cNvPr>
          <p:cNvSpPr txBox="1"/>
          <p:nvPr/>
        </p:nvSpPr>
        <p:spPr>
          <a:xfrm>
            <a:off x="431321" y="5785329"/>
            <a:ext cx="940279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ea typeface="+mn-lt"/>
                <a:cs typeface="+mn-lt"/>
              </a:rPr>
              <a:t>Paleogeographic map from Scotese, C. R., 2001. Atlas of Earth History, Volume 1, </a:t>
            </a:r>
            <a:r>
              <a:rPr lang="en-US" sz="1400" i="1" err="1">
                <a:ea typeface="+mn-lt"/>
                <a:cs typeface="+mn-lt"/>
              </a:rPr>
              <a:t>Paleogeography,PALEOMAP</a:t>
            </a:r>
            <a:r>
              <a:rPr lang="en-US" sz="1400" i="1">
                <a:ea typeface="+mn-lt"/>
                <a:cs typeface="+mn-lt"/>
              </a:rPr>
              <a:t> Project, Arlington, Texas, 52 pp.</a:t>
            </a:r>
            <a:endParaRPr lang="en-US" sz="1400" i="1"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FBD022-3E4D-134E-A501-7CB33248CC54}"/>
              </a:ext>
            </a:extLst>
          </p:cNvPr>
          <p:cNvSpPr/>
          <p:nvPr/>
        </p:nvSpPr>
        <p:spPr>
          <a:xfrm>
            <a:off x="552091" y="931652"/>
            <a:ext cx="3019245" cy="238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830E02-6AFA-57AF-CA88-E07F634A2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67" y="124790"/>
            <a:ext cx="10820400" cy="1325563"/>
          </a:xfrm>
        </p:spPr>
        <p:txBody>
          <a:bodyPr>
            <a:normAutofit/>
          </a:bodyPr>
          <a:lstStyle/>
          <a:p>
            <a:r>
              <a:rPr lang="en-US">
                <a:latin typeface="+mn-lt"/>
                <a:cs typeface="Arial"/>
              </a:rPr>
              <a:t>Post-EECO (&lt; 49 Ma)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C44ACD-8486-5459-EA31-E15EB2187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8447" y="1496008"/>
            <a:ext cx="2103759" cy="4114800"/>
          </a:xfrm>
          <a:prstGeom prst="rect">
            <a:avLst/>
          </a:prstGeom>
        </p:spPr>
      </p:pic>
      <p:pic>
        <p:nvPicPr>
          <p:cNvPr id="7" name="Picture 9" descr="Map&#10;&#10;Description automatically generated">
            <a:extLst>
              <a:ext uri="{FF2B5EF4-FFF2-40B4-BE49-F238E27FC236}">
                <a16:creationId xmlns:a16="http://schemas.microsoft.com/office/drawing/2014/main" id="{893D482C-BB01-86D9-E5E8-308E7CB1F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76" y="1052637"/>
            <a:ext cx="8512628" cy="45583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0EF326F-505D-7C4A-B627-962ECB633A07}"/>
              </a:ext>
            </a:extLst>
          </p:cNvPr>
          <p:cNvSpPr/>
          <p:nvPr/>
        </p:nvSpPr>
        <p:spPr>
          <a:xfrm>
            <a:off x="552061" y="1119673"/>
            <a:ext cx="4121019" cy="419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25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6F5EA-3F35-704E-B272-906DB037F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558" y="317892"/>
            <a:ext cx="5656538" cy="1325563"/>
          </a:xfrm>
        </p:spPr>
        <p:txBody>
          <a:bodyPr/>
          <a:lstStyle/>
          <a:p>
            <a:r>
              <a:rPr lang="en-US">
                <a:latin typeface="+mn-lt"/>
              </a:rPr>
              <a:t>Latitudinal change in hydroclimate</a:t>
            </a:r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D26B96B1-CF77-6D44-BC99-947B92733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786" y="3217478"/>
            <a:ext cx="4389325" cy="2852850"/>
          </a:xfrm>
          <a:prstGeom prst="rect">
            <a:avLst/>
          </a:prstGeom>
        </p:spPr>
      </p:pic>
      <p:pic>
        <p:nvPicPr>
          <p:cNvPr id="13" name="Content Placeholder 12" descr="Chart, scatter chart&#10;&#10;Description automatically generated">
            <a:extLst>
              <a:ext uri="{FF2B5EF4-FFF2-40B4-BE49-F238E27FC236}">
                <a16:creationId xmlns:a16="http://schemas.microsoft.com/office/drawing/2014/main" id="{9A459523-4296-A44A-94B3-127C42B6E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1787" y="2968132"/>
            <a:ext cx="4602757" cy="3099816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2F6E23-2CAA-B048-8B8F-15B9C4B2188E}"/>
              </a:ext>
            </a:extLst>
          </p:cNvPr>
          <p:cNvSpPr txBox="1"/>
          <p:nvPr/>
        </p:nvSpPr>
        <p:spPr>
          <a:xfrm>
            <a:off x="939558" y="1634542"/>
            <a:ext cx="50471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Observe increased aridity and intermittency at 20° and 40° latitude beginning in Late Paleocene</a:t>
            </a:r>
          </a:p>
        </p:txBody>
      </p:sp>
      <p:pic>
        <p:nvPicPr>
          <p:cNvPr id="18" name="Picture 17" descr="Chart, scatter chart&#10;&#10;Description automatically generated">
            <a:extLst>
              <a:ext uri="{FF2B5EF4-FFF2-40B4-BE49-F238E27FC236}">
                <a16:creationId xmlns:a16="http://schemas.microsoft.com/office/drawing/2014/main" id="{0205D833-D69E-C949-90CA-9A17E297C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3786" y="118986"/>
            <a:ext cx="4385250" cy="284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00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BE76F-B6D3-7538-85A3-475DF3A06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  <a:cs typeface="Arial"/>
              </a:rPr>
              <a:t>Discussion/Conclusions</a:t>
            </a:r>
            <a:endParaRPr lang="en-US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95F21-6582-D88A-C9AF-28512DE9F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678" y="1404284"/>
            <a:ext cx="10935224" cy="48239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en-US" sz="2000" dirty="0">
                <a:solidFill>
                  <a:schemeClr val="accent5"/>
                </a:solidFill>
                <a:latin typeface="+mn-lt"/>
                <a:cs typeface="Arial"/>
              </a:rPr>
              <a:t>The most dramatic spatial shifts in hydroclimate occurred in the Late Paleocene</a:t>
            </a:r>
            <a:r>
              <a:rPr lang="en-US" sz="2000" dirty="0">
                <a:latin typeface="+mn-lt"/>
                <a:cs typeface="Arial"/>
              </a:rPr>
              <a:t>, suggesting a non-linear relationship between greenhouse gas emissions and changes in Earth systems</a:t>
            </a:r>
            <a:endParaRPr lang="en-US" dirty="0"/>
          </a:p>
          <a:p>
            <a:pPr marL="800100" lvl="1" indent="-342900"/>
            <a:r>
              <a:rPr lang="en-US" sz="1600" dirty="0">
                <a:latin typeface="+mn-lt"/>
                <a:cs typeface="Arial"/>
              </a:rPr>
              <a:t>Polar rainforests existed already in the Early Paleogene</a:t>
            </a:r>
          </a:p>
          <a:p>
            <a:pPr marL="800100" lvl="1" indent="-342900"/>
            <a:r>
              <a:rPr lang="en-US" sz="1600" dirty="0">
                <a:latin typeface="+mn-lt"/>
                <a:cs typeface="Arial"/>
              </a:rPr>
              <a:t>Mid-latitudes (30-60°) shifted from temperate, perennial to arid, highly intermittent hydroclimate types in the Late Paleocene</a:t>
            </a:r>
          </a:p>
          <a:p>
            <a:pPr marL="800100" lvl="1" indent="-342900"/>
            <a:r>
              <a:rPr lang="en-US" sz="1600" dirty="0">
                <a:latin typeface="+mn-lt"/>
                <a:cs typeface="Arial"/>
              </a:rPr>
              <a:t>Post-EECO cooling period is characterized by a shift back to "normal" conditions at mid-latitudes</a:t>
            </a:r>
          </a:p>
          <a:p>
            <a:pPr marL="227965" indent="-227965"/>
            <a:r>
              <a:rPr lang="en-US" sz="2000" dirty="0">
                <a:latin typeface="+mn-lt"/>
                <a:cs typeface="Arial"/>
              </a:rPr>
              <a:t>Spatial shifts in hydroclimate suggest altered atmospheric circulation under extreme greenhouse gas conditions</a:t>
            </a:r>
          </a:p>
          <a:p>
            <a:pPr marL="684530" lvl="1" indent="-227965"/>
            <a:r>
              <a:rPr lang="en-US" sz="1600" dirty="0">
                <a:latin typeface="+mn-lt"/>
                <a:cs typeface="Arial"/>
              </a:rPr>
              <a:t>Expanding Hadley Cell? </a:t>
            </a:r>
            <a:r>
              <a:rPr lang="en-US" sz="1400" dirty="0">
                <a:latin typeface="+mn-lt"/>
                <a:cs typeface="Arial"/>
              </a:rPr>
              <a:t>(Fu et al., 2006; Lu et al., 2007) </a:t>
            </a:r>
            <a:r>
              <a:rPr lang="en-US" sz="1600" dirty="0">
                <a:latin typeface="+mn-lt"/>
                <a:cs typeface="Arial"/>
              </a:rPr>
              <a:t>Expanded ~2° since 1979 </a:t>
            </a:r>
            <a:r>
              <a:rPr lang="en-US" sz="1400" dirty="0">
                <a:latin typeface="+mn-lt"/>
                <a:cs typeface="Arial"/>
              </a:rPr>
              <a:t>(Staten et al., 2008)</a:t>
            </a:r>
          </a:p>
          <a:p>
            <a:pPr marL="684530" lvl="1" indent="-227965"/>
            <a:r>
              <a:rPr lang="en-US" sz="1600" dirty="0">
                <a:latin typeface="+mn-lt"/>
                <a:cs typeface="Arial"/>
              </a:rPr>
              <a:t>Intensified extratropical storms and atmospheric rivers? </a:t>
            </a:r>
            <a:r>
              <a:rPr lang="en-US" sz="1400" dirty="0">
                <a:latin typeface="+mn-lt"/>
                <a:cs typeface="Arial"/>
              </a:rPr>
              <a:t>(Rush et al., 2021)</a:t>
            </a:r>
          </a:p>
          <a:p>
            <a:pPr marL="684530" lvl="1" indent="-227965"/>
            <a:r>
              <a:rPr lang="en-US" sz="1400" dirty="0">
                <a:latin typeface="+mn-lt"/>
                <a:cs typeface="Arial"/>
              </a:rPr>
              <a:t>Other hypotheses? Testing these by collaborating with paleoclimate modelers and performing field work in the Uinta Basin, UT</a:t>
            </a:r>
          </a:p>
          <a:p>
            <a:pPr marL="227965" indent="-227965"/>
            <a:r>
              <a:rPr lang="en-US" sz="2000" dirty="0">
                <a:latin typeface="+mn-lt"/>
                <a:cs typeface="Arial"/>
              </a:rPr>
              <a:t>Implications for the future:</a:t>
            </a:r>
            <a:endParaRPr lang="en-US" sz="1600" dirty="0">
              <a:solidFill>
                <a:schemeClr val="accent5"/>
              </a:solidFill>
              <a:latin typeface="+mn-lt"/>
              <a:cs typeface="Arial"/>
            </a:endParaRPr>
          </a:p>
          <a:p>
            <a:pPr marL="685154" lvl="1" indent="-227965"/>
            <a:r>
              <a:rPr lang="en-US" sz="1600" dirty="0">
                <a:solidFill>
                  <a:schemeClr val="accent5"/>
                </a:solidFill>
                <a:latin typeface="+mn-lt"/>
                <a:cs typeface="Arial"/>
              </a:rPr>
              <a:t>Dramatic changes in hydroclimate may be expected prior to 2150 CE</a:t>
            </a:r>
          </a:p>
          <a:p>
            <a:pPr marL="685154" lvl="1" indent="-227965"/>
            <a:r>
              <a:rPr lang="en-US" sz="1600" dirty="0">
                <a:solidFill>
                  <a:schemeClr val="accent5"/>
                </a:solidFill>
                <a:latin typeface="+mn-lt"/>
                <a:cs typeface="Arial"/>
              </a:rPr>
              <a:t>It often takes much longer to reverse changes in Earth systems than it does to cause them</a:t>
            </a:r>
          </a:p>
          <a:p>
            <a:pPr marL="685154" lvl="1" indent="-227965"/>
            <a:r>
              <a:rPr lang="en-US" sz="1600" dirty="0">
                <a:solidFill>
                  <a:schemeClr val="accent5"/>
                </a:solidFill>
                <a:latin typeface="+mn-lt"/>
                <a:cs typeface="Arial"/>
              </a:rPr>
              <a:t>Nonlinearities between greenhouse gas emissions and global hydroclimate suggest altered atmospheric circulation in a warmer world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0B5090-ED2A-F745-BCEA-AF724DEBD26F}"/>
              </a:ext>
            </a:extLst>
          </p:cNvPr>
          <p:cNvSpPr txBox="1"/>
          <p:nvPr/>
        </p:nvSpPr>
        <p:spPr>
          <a:xfrm>
            <a:off x="9971941" y="-4205"/>
            <a:ext cx="3122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jslawson@mines.edu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96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F54-F24D-D5DA-09C9-B02868F2C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Arial"/>
              </a:rPr>
              <a:t>Conclusions continued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E9F65-4500-876E-8FC2-E20A377A0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3569"/>
            <a:ext cx="595941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US" sz="2000" b="1" dirty="0">
                <a:latin typeface="+mn-lt"/>
                <a:cs typeface="Arial"/>
              </a:rPr>
              <a:t>What's on the horizon for these maps?</a:t>
            </a:r>
          </a:p>
          <a:p>
            <a:pPr marL="227965" indent="-227965"/>
            <a:r>
              <a:rPr lang="en-US" sz="2000" dirty="0">
                <a:latin typeface="+mn-lt"/>
                <a:cs typeface="Arial"/>
              </a:rPr>
              <a:t>Writing and publishing – please make suggestions!</a:t>
            </a:r>
          </a:p>
          <a:p>
            <a:pPr marL="227965" indent="-227965"/>
            <a:r>
              <a:rPr lang="en-US" sz="2000" dirty="0">
                <a:latin typeface="+mn-lt"/>
                <a:cs typeface="Arial"/>
              </a:rPr>
              <a:t>Creating a publicly available data set for Early Paleogene climate (ArcGIS </a:t>
            </a:r>
            <a:r>
              <a:rPr lang="en-US" sz="2000" dirty="0" err="1">
                <a:latin typeface="+mn-lt"/>
                <a:cs typeface="Arial"/>
              </a:rPr>
              <a:t>webmap</a:t>
            </a:r>
            <a:r>
              <a:rPr lang="en-US" sz="2000" dirty="0">
                <a:latin typeface="+mn-lt"/>
                <a:cs typeface="Arial"/>
              </a:rPr>
              <a:t>)</a:t>
            </a:r>
          </a:p>
          <a:p>
            <a:pPr marL="227965" indent="-227965"/>
            <a:r>
              <a:rPr lang="en-US" sz="2000" dirty="0">
                <a:latin typeface="+mn-lt"/>
                <a:cs typeface="Arial"/>
              </a:rPr>
              <a:t>Collaborating with climate modelers for a model-proxy comparison </a:t>
            </a:r>
          </a:p>
          <a:p>
            <a:pPr marL="685165" lvl="1" indent="-227965"/>
            <a:r>
              <a:rPr lang="en-US" sz="1600" dirty="0">
                <a:latin typeface="+mn-lt"/>
                <a:cs typeface="Arial"/>
              </a:rPr>
              <a:t>How was atmospheric circulation altered during the Early Paleogene? What can this tell us about a warmer world?</a:t>
            </a:r>
          </a:p>
          <a:p>
            <a:pPr marL="227965" indent="-227965"/>
            <a:r>
              <a:rPr lang="en-US" sz="2000" dirty="0">
                <a:latin typeface="+mn-lt"/>
                <a:cs typeface="Arial"/>
              </a:rPr>
              <a:t>High-resolution field-based study of changes in hydroclimate in the Uinta Basin, Utah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63458F-11A8-4546-8DCB-1972CEF29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560" y="1483569"/>
            <a:ext cx="4842295" cy="3631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FEAFC2-55EB-3047-A982-97BF736057F6}"/>
              </a:ext>
            </a:extLst>
          </p:cNvPr>
          <p:cNvSpPr txBox="1"/>
          <p:nvPr/>
        </p:nvSpPr>
        <p:spPr>
          <a:xfrm>
            <a:off x="9437298" y="5290432"/>
            <a:ext cx="3122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jslawson@mines.edu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70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A6567-B039-68B2-136E-372B4EF92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257551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  <a:cs typeface="Arial"/>
              </a:rPr>
              <a:t>World by 2150</a:t>
            </a:r>
            <a:endParaRPr lang="en-US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1AC4DA-A787-3E4D-5499-BDCE5BFC331E}"/>
              </a:ext>
            </a:extLst>
          </p:cNvPr>
          <p:cNvSpPr txBox="1"/>
          <p:nvPr/>
        </p:nvSpPr>
        <p:spPr>
          <a:xfrm>
            <a:off x="9224472" y="5549062"/>
            <a:ext cx="346556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1">
                <a:ea typeface="+mn-lt"/>
                <a:cs typeface="+mn-lt"/>
              </a:rPr>
              <a:t>Modified from Burke et al., 2018</a:t>
            </a:r>
            <a:endParaRPr lang="en-US" sz="1600">
              <a:cs typeface="Calibri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335DD77-FA8D-E2FB-833B-DD438BA33709}"/>
              </a:ext>
            </a:extLst>
          </p:cNvPr>
          <p:cNvSpPr txBox="1">
            <a:spLocks/>
          </p:cNvSpPr>
          <p:nvPr/>
        </p:nvSpPr>
        <p:spPr>
          <a:xfrm>
            <a:off x="149185" y="1358644"/>
            <a:ext cx="3164541" cy="41361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965" indent="-227965"/>
            <a:r>
              <a:rPr lang="en-US" sz="2000" dirty="0">
                <a:latin typeface="+mn-lt"/>
                <a:cs typeface="Arial"/>
              </a:rPr>
              <a:t>Under RCP5-8.5, climate models predict temperatures like those of the Early Eocene by 2150 </a:t>
            </a:r>
            <a:r>
              <a:rPr lang="en-US" sz="1400" dirty="0">
                <a:latin typeface="+mn-lt"/>
                <a:cs typeface="Arial"/>
              </a:rPr>
              <a:t>(Burke et al., 2018)</a:t>
            </a:r>
          </a:p>
          <a:p>
            <a:pPr marL="227965" indent="-227965"/>
            <a:r>
              <a:rPr lang="en-US" sz="2000" dirty="0">
                <a:latin typeface="+mn-lt"/>
                <a:cs typeface="Arial"/>
              </a:rPr>
              <a:t>Effectively reversing 49 Ma of cooling in a matter of centuries </a:t>
            </a:r>
          </a:p>
          <a:p>
            <a:pPr marL="227965" indent="-227965"/>
            <a:r>
              <a:rPr lang="en-US" sz="2000" dirty="0">
                <a:latin typeface="+mn-lt"/>
                <a:cs typeface="Arial"/>
              </a:rPr>
              <a:t>Intermediate scenarios still result in temperatures similar to the mid-Pliocene</a:t>
            </a:r>
            <a:endParaRPr lang="en-US" sz="2000" dirty="0">
              <a:latin typeface="+mn-lt"/>
            </a:endParaRPr>
          </a:p>
        </p:txBody>
      </p:sp>
      <p:pic>
        <p:nvPicPr>
          <p:cNvPr id="9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00BA54A3-80B5-F925-9A7F-31305A110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817" y="1449005"/>
            <a:ext cx="8349231" cy="410051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54B8CE6-C1D2-3B47-8D45-A8812CB7DE9C}"/>
              </a:ext>
            </a:extLst>
          </p:cNvPr>
          <p:cNvCxnSpPr/>
          <p:nvPr/>
        </p:nvCxnSpPr>
        <p:spPr>
          <a:xfrm>
            <a:off x="10092906" y="2225615"/>
            <a:ext cx="776800" cy="4658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F655FD8-DDC4-2043-853F-277DD4026EF8}"/>
              </a:ext>
            </a:extLst>
          </p:cNvPr>
          <p:cNvCxnSpPr>
            <a:cxnSpLocks/>
          </p:cNvCxnSpPr>
          <p:nvPr/>
        </p:nvCxnSpPr>
        <p:spPr>
          <a:xfrm flipH="1">
            <a:off x="6174061" y="2898475"/>
            <a:ext cx="546883" cy="3419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84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5CCD7-3E20-D4A6-7951-09F327CAB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47" y="124496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  <a:cs typeface="Arial"/>
              </a:rPr>
              <a:t>Using the past to predict the future</a:t>
            </a:r>
            <a:endParaRPr lang="en-US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39214-4D87-FB93-0BD6-99650121D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963" y="849232"/>
            <a:ext cx="5527876" cy="52459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400" dirty="0">
              <a:latin typeface="+mn-lt"/>
            </a:endParaRPr>
          </a:p>
          <a:p>
            <a:pPr marL="227965" indent="-227965"/>
            <a:r>
              <a:rPr lang="en-US" sz="2000" dirty="0">
                <a:latin typeface="+mn-lt"/>
                <a:cs typeface="Arial"/>
              </a:rPr>
              <a:t>Under RCP8.5, temperatures like those of the Early Eocene are expected by 2150 CE </a:t>
            </a:r>
            <a:r>
              <a:rPr lang="en-US" sz="1400" dirty="0">
                <a:latin typeface="+mn-lt"/>
                <a:cs typeface="Arial"/>
              </a:rPr>
              <a:t>(Burke et al., 2018)</a:t>
            </a:r>
          </a:p>
          <a:p>
            <a:pPr marL="227965" indent="-227965"/>
            <a:r>
              <a:rPr lang="en-US" sz="2000" dirty="0">
                <a:latin typeface="+mn-lt"/>
                <a:cs typeface="Arial"/>
              </a:rPr>
              <a:t>Worst case scenarios looking less likely – what is the value in studying such extreme conditions?</a:t>
            </a:r>
          </a:p>
          <a:p>
            <a:pPr marL="685165" lvl="1" indent="-227965"/>
            <a:r>
              <a:rPr lang="en-US" sz="1600" dirty="0">
                <a:latin typeface="+mn-lt"/>
                <a:cs typeface="Arial"/>
              </a:rPr>
              <a:t>We can see how much we have to save!</a:t>
            </a:r>
          </a:p>
          <a:p>
            <a:pPr marL="685165" lvl="1" indent="-227965"/>
            <a:r>
              <a:rPr lang="en-US" sz="1600" dirty="0">
                <a:latin typeface="+mn-lt"/>
                <a:cs typeface="Arial"/>
              </a:rPr>
              <a:t>How do Earth systems respond to rapid increases in atmospheric carbon dioxide?</a:t>
            </a:r>
          </a:p>
          <a:p>
            <a:pPr marL="227965" indent="-227965"/>
            <a:r>
              <a:rPr lang="en-US" sz="2000" dirty="0">
                <a:latin typeface="+mn-lt"/>
                <a:cs typeface="Arial"/>
              </a:rPr>
              <a:t>The Paleocene Eocene Thermal Maximum (PETM) and Early Eocene Climatic Optimum (EECO) are a series of rapid global warming events (</a:t>
            </a:r>
            <a:r>
              <a:rPr lang="en-US" sz="2000" dirty="0" err="1">
                <a:latin typeface="+mn-lt"/>
                <a:cs typeface="Arial"/>
              </a:rPr>
              <a:t>hyperthermals</a:t>
            </a:r>
            <a:r>
              <a:rPr lang="en-US" sz="2000" dirty="0">
                <a:latin typeface="+mn-lt"/>
                <a:cs typeface="Arial"/>
              </a:rPr>
              <a:t>)</a:t>
            </a:r>
          </a:p>
          <a:p>
            <a:pPr marL="685165" lvl="1" indent="-227965"/>
            <a:r>
              <a:rPr lang="en-US" sz="1600" dirty="0">
                <a:latin typeface="Arial"/>
                <a:cs typeface="Arial"/>
              </a:rPr>
              <a:t>Continents in similar location to present</a:t>
            </a:r>
          </a:p>
          <a:p>
            <a:pPr marL="685165" lvl="1" indent="-227965"/>
            <a:r>
              <a:rPr lang="en-US" sz="1600" dirty="0">
                <a:latin typeface="Arial"/>
                <a:cs typeface="Arial"/>
              </a:rPr>
              <a:t>Similar rate and magnitude of CO2 release to the present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AF18DE-3273-A58B-A9C1-30E43D945D7A}"/>
              </a:ext>
            </a:extLst>
          </p:cNvPr>
          <p:cNvSpPr txBox="1"/>
          <p:nvPr/>
        </p:nvSpPr>
        <p:spPr>
          <a:xfrm>
            <a:off x="9372108" y="5272713"/>
            <a:ext cx="346556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1">
                <a:ea typeface="+mn-lt"/>
                <a:cs typeface="+mn-lt"/>
              </a:rPr>
              <a:t>Modified from Burke et al., 2018</a:t>
            </a:r>
            <a:endParaRPr lang="en-US" sz="1600">
              <a:cs typeface="Calibri"/>
            </a:endParaRPr>
          </a:p>
        </p:txBody>
      </p:sp>
      <p:pic>
        <p:nvPicPr>
          <p:cNvPr id="7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F8B2F814-054C-5F94-AC15-2A94D5E22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304" y="2130467"/>
            <a:ext cx="6391573" cy="31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4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D5789-8CA7-55B7-6709-99C36EA56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96" y="1145121"/>
            <a:ext cx="5941412" cy="50464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US" sz="2000" dirty="0">
                <a:latin typeface="Calibri"/>
                <a:cs typeface="Arial"/>
              </a:rPr>
              <a:t>Mid-latitudes: shifted from relatively wet, temperate conditions to a warm, highly variable hydroclimate prone to flooding </a:t>
            </a:r>
            <a:r>
              <a:rPr lang="en-US" sz="1400" dirty="0">
                <a:latin typeface="Calibri"/>
                <a:cs typeface="Arial"/>
              </a:rPr>
              <a:t>(Tateo, 2020; Carmichael et al., 2017, 2018)</a:t>
            </a:r>
            <a:endParaRPr lang="en-US" sz="1400" dirty="0">
              <a:latin typeface="Calibri"/>
            </a:endParaRPr>
          </a:p>
          <a:p>
            <a:pPr marL="227965" indent="-227965"/>
            <a:r>
              <a:rPr lang="en-US" sz="2000" dirty="0">
                <a:latin typeface="Calibri"/>
                <a:cs typeface="Arial"/>
              </a:rPr>
              <a:t>Poles: warm, ever wet conditions with crocodiles and palm trees in Greenland and Antarctica </a:t>
            </a:r>
            <a:r>
              <a:rPr lang="en-US" sz="1400" dirty="0">
                <a:latin typeface="Calibri"/>
                <a:cs typeface="Arial"/>
              </a:rPr>
              <a:t>(West et al., 2015)</a:t>
            </a:r>
            <a:endParaRPr lang="en-US" sz="1400" dirty="0">
              <a:highlight>
                <a:srgbClr val="FFFF00"/>
              </a:highlight>
              <a:latin typeface="Calibri"/>
              <a:cs typeface="Arial"/>
            </a:endParaRPr>
          </a:p>
          <a:p>
            <a:pPr marL="227965" indent="-227965"/>
            <a:r>
              <a:rPr lang="en-US" sz="2000" dirty="0">
                <a:latin typeface="Calibri"/>
                <a:cs typeface="Arial"/>
              </a:rPr>
              <a:t>Some researchers have noted dramatic changes in climate prior to maximum CO2 conditions </a:t>
            </a:r>
            <a:r>
              <a:rPr lang="en-US" sz="1400" dirty="0">
                <a:latin typeface="Calibri"/>
                <a:cs typeface="Arial"/>
              </a:rPr>
              <a:t>(Kraus et al., 2013; Zellman and Plink-Bjorklund, 2021)</a:t>
            </a:r>
            <a:endParaRPr lang="en-US" sz="1400" dirty="0">
              <a:latin typeface="Calibri"/>
            </a:endParaRPr>
          </a:p>
          <a:p>
            <a:pPr marL="227965" indent="-227965"/>
            <a:r>
              <a:rPr lang="en-US" sz="2000" dirty="0">
                <a:latin typeface="Calibri"/>
                <a:cs typeface="Arial"/>
              </a:rPr>
              <a:t>Potential nonlinear relationship between greenhouse gas emissions and changes in earth systems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Arial"/>
              </a:rPr>
              <a:t> - </a:t>
            </a:r>
            <a:r>
              <a:rPr lang="en-US" sz="2000" dirty="0">
                <a:solidFill>
                  <a:schemeClr val="accent5"/>
                </a:solidFill>
                <a:latin typeface="Calibri"/>
                <a:cs typeface="Arial"/>
              </a:rPr>
              <a:t>dramatic changes in climate may be expected prior to 2150 CE</a:t>
            </a:r>
            <a:endParaRPr lang="en-US" dirty="0">
              <a:solidFill>
                <a:schemeClr val="accent5"/>
              </a:solidFill>
              <a:latin typeface="Calibri"/>
            </a:endParaRPr>
          </a:p>
          <a:p>
            <a:pPr marL="0" indent="0">
              <a:buNone/>
            </a:pPr>
            <a:endParaRPr lang="en-US">
              <a:latin typeface="Calibri"/>
            </a:endParaRPr>
          </a:p>
        </p:txBody>
      </p:sp>
      <p:pic>
        <p:nvPicPr>
          <p:cNvPr id="4" name="Picture 4" descr="Timeline&#10;&#10;Description automatically generated">
            <a:extLst>
              <a:ext uri="{FF2B5EF4-FFF2-40B4-BE49-F238E27FC236}">
                <a16:creationId xmlns:a16="http://schemas.microsoft.com/office/drawing/2014/main" id="{E6469BBA-BC63-913A-B685-AE32DC563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347" y="1087245"/>
            <a:ext cx="2060957" cy="4903537"/>
          </a:xfrm>
          <a:prstGeom prst="rect">
            <a:avLst/>
          </a:prstGeom>
        </p:spPr>
      </p:pic>
      <p:pic>
        <p:nvPicPr>
          <p:cNvPr id="5" name="Picture 5" descr="Shape&#10;&#10;Description automatically generated">
            <a:extLst>
              <a:ext uri="{FF2B5EF4-FFF2-40B4-BE49-F238E27FC236}">
                <a16:creationId xmlns:a16="http://schemas.microsoft.com/office/drawing/2014/main" id="{79A953E3-4D25-32D9-CE10-D8C7CF7AA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348" y="4972865"/>
            <a:ext cx="3170989" cy="695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300E10-2A59-A1D0-0478-17F5D3BDA07A}"/>
              </a:ext>
            </a:extLst>
          </p:cNvPr>
          <p:cNvSpPr txBox="1"/>
          <p:nvPr/>
        </p:nvSpPr>
        <p:spPr>
          <a:xfrm>
            <a:off x="10484682" y="5666874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1"/>
              <a:t>Kraus et al., 2013</a:t>
            </a:r>
            <a:endParaRPr lang="en-US" sz="1600" i="1">
              <a:cs typeface="Calibri"/>
            </a:endParaRPr>
          </a:p>
        </p:txBody>
      </p:sp>
      <p:pic>
        <p:nvPicPr>
          <p:cNvPr id="2" name="Picture 6" descr="A picture containing map, text&#10;&#10;Description automatically generated">
            <a:extLst>
              <a:ext uri="{FF2B5EF4-FFF2-40B4-BE49-F238E27FC236}">
                <a16:creationId xmlns:a16="http://schemas.microsoft.com/office/drawing/2014/main" id="{E0518ED4-2AF8-8315-8C17-7114686EC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5874" y="3065276"/>
            <a:ext cx="2743200" cy="171671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A0FF162-9600-F204-EBA7-0F8037824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042" y="-2505"/>
            <a:ext cx="10515600" cy="1325563"/>
          </a:xfrm>
        </p:spPr>
        <p:txBody>
          <a:bodyPr/>
          <a:lstStyle/>
          <a:p>
            <a:r>
              <a:rPr lang="en-US">
                <a:latin typeface="Calibri"/>
                <a:cs typeface="Arial"/>
              </a:rPr>
              <a:t>What were the PETM and EECO like?</a:t>
            </a:r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085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358A7-3A27-9AFC-ADB9-D27FB00B6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Filling a knowledge gap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70AD7F-2BFD-5E41-8310-28BA8FB36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150" y="1572157"/>
            <a:ext cx="8349231" cy="410051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22C8C9-A5AC-FE46-9AD5-5868DDD01B77}"/>
              </a:ext>
            </a:extLst>
          </p:cNvPr>
          <p:cNvSpPr txBox="1"/>
          <p:nvPr/>
        </p:nvSpPr>
        <p:spPr>
          <a:xfrm>
            <a:off x="9041381" y="1572157"/>
            <a:ext cx="3025064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How did global hydroclimate change during the Early Paleogene </a:t>
            </a:r>
            <a:r>
              <a:rPr lang="en-US" sz="2000" dirty="0" err="1"/>
              <a:t>hyperthermals</a:t>
            </a:r>
            <a:r>
              <a:rPr lang="en-US" sz="2000" dirty="0"/>
              <a:t>? </a:t>
            </a:r>
          </a:p>
          <a:p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Does the timing of hydroclimate change relative to greenhouse gas emissions indicate a nonlinear, threshold driven relationship? </a:t>
            </a:r>
            <a:endParaRPr lang="en-US" sz="2000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66D67C-B29F-E8DB-FC98-43D7E1255E4E}"/>
              </a:ext>
            </a:extLst>
          </p:cNvPr>
          <p:cNvSpPr txBox="1"/>
          <p:nvPr/>
        </p:nvSpPr>
        <p:spPr>
          <a:xfrm>
            <a:off x="1179974" y="5628018"/>
            <a:ext cx="3465568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>
                <a:ea typeface="+mn-lt"/>
                <a:cs typeface="+mn-lt"/>
              </a:rPr>
              <a:t>Modified from Burke et al., 2018</a:t>
            </a:r>
            <a:endParaRPr lang="en-US" sz="1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270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508DF-DC54-3BDB-D679-BF5F5633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521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</a:rPr>
              <a:t>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60112-FED9-8B9C-9C30-34AD22484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018" y="1600421"/>
            <a:ext cx="477366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US" sz="2000" dirty="0">
                <a:latin typeface="+mn-lt"/>
                <a:cs typeface="Arial"/>
              </a:rPr>
              <a:t>Perform a global data compilation of published hydroclimate data from the Early Paleocene to Post-EECO (~66 to 49 Ma)</a:t>
            </a:r>
          </a:p>
          <a:p>
            <a:pPr marL="227965" indent="-227965"/>
            <a:r>
              <a:rPr lang="en-US" sz="2000" dirty="0">
                <a:latin typeface="+mn-lt"/>
                <a:cs typeface="Arial"/>
              </a:rPr>
              <a:t>Use proxy evidence to assign a hydroclimate type to study locations</a:t>
            </a:r>
            <a:endParaRPr lang="en-US" sz="2000" dirty="0">
              <a:latin typeface="+mn-lt"/>
            </a:endParaRPr>
          </a:p>
          <a:p>
            <a:pPr marL="227965" indent="-227965"/>
            <a:r>
              <a:rPr lang="en-US" sz="2000" dirty="0">
                <a:latin typeface="+mn-lt"/>
                <a:cs typeface="Arial"/>
              </a:rPr>
              <a:t>Use hydroclimate type and paleogeographic reconstructions to create global hydroclimate maps through the Early Paleogene</a:t>
            </a:r>
            <a:endParaRPr lang="en-US" sz="2000" dirty="0">
              <a:latin typeface="+mn-lt"/>
            </a:endParaRPr>
          </a:p>
        </p:txBody>
      </p:sp>
      <p:pic>
        <p:nvPicPr>
          <p:cNvPr id="6" name="Picture 6" descr="Timeline&#10;&#10;Description automatically generated">
            <a:extLst>
              <a:ext uri="{FF2B5EF4-FFF2-40B4-BE49-F238E27FC236}">
                <a16:creationId xmlns:a16="http://schemas.microsoft.com/office/drawing/2014/main" id="{E7DBE953-8764-00EA-DC19-00DB4E533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187" y="1315781"/>
            <a:ext cx="6380018" cy="33053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502BEE-BEB5-640F-1267-A4BB4457B29B}"/>
              </a:ext>
            </a:extLst>
          </p:cNvPr>
          <p:cNvSpPr/>
          <p:nvPr/>
        </p:nvSpPr>
        <p:spPr>
          <a:xfrm>
            <a:off x="8146473" y="1307580"/>
            <a:ext cx="1283855" cy="34029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3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B608B-7E74-5526-9F6C-0DAE5068B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345" y="108067"/>
            <a:ext cx="10515600" cy="1325563"/>
          </a:xfrm>
        </p:spPr>
        <p:txBody>
          <a:bodyPr/>
          <a:lstStyle/>
          <a:p>
            <a:r>
              <a:rPr lang="en-US">
                <a:latin typeface="Calibri"/>
                <a:cs typeface="Arial"/>
              </a:rPr>
              <a:t>Hydroclimate proxies</a:t>
            </a:r>
            <a:endParaRPr lang="en-US">
              <a:latin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4BA5D-204B-991E-657D-B19C9A0BF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814" y="1201336"/>
            <a:ext cx="6595431" cy="504590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27965" indent="-227965"/>
            <a:r>
              <a:rPr lang="en-US" sz="2000" dirty="0">
                <a:latin typeface="Calibri"/>
                <a:cs typeface="Arial"/>
              </a:rPr>
              <a:t>Paleosols</a:t>
            </a:r>
          </a:p>
          <a:p>
            <a:pPr marL="685165" lvl="1" indent="-227965"/>
            <a:r>
              <a:rPr lang="en-US" sz="1600" dirty="0" err="1">
                <a:latin typeface="Calibri"/>
                <a:cs typeface="Arial"/>
              </a:rPr>
              <a:t>Climofunctions</a:t>
            </a:r>
            <a:r>
              <a:rPr lang="en-US" sz="1600" dirty="0">
                <a:latin typeface="Calibri"/>
                <a:cs typeface="Arial"/>
              </a:rPr>
              <a:t>  estimate mean annual precipitation (MAP) by treating loss or gain elements as a function of chemical weathering via precipitation and temperature</a:t>
            </a:r>
            <a:r>
              <a:rPr lang="en-US" sz="1400" dirty="0">
                <a:latin typeface="Calibri"/>
                <a:cs typeface="Arial"/>
              </a:rPr>
              <a:t> (Sheldon et al., 2002; Lukens et al., 2019)</a:t>
            </a:r>
          </a:p>
          <a:p>
            <a:pPr marL="685165" lvl="1" indent="-227965"/>
            <a:r>
              <a:rPr lang="en-US" sz="1600" dirty="0">
                <a:latin typeface="Calibri"/>
                <a:cs typeface="Arial"/>
              </a:rPr>
              <a:t>Seasonality can be related to color</a:t>
            </a:r>
          </a:p>
          <a:p>
            <a:pPr marL="227965" indent="-227965"/>
            <a:r>
              <a:rPr lang="en-US" sz="2000" dirty="0">
                <a:latin typeface="Calibri"/>
                <a:cs typeface="Arial"/>
              </a:rPr>
              <a:t>Paleobotany</a:t>
            </a:r>
            <a:endParaRPr lang="en-US" sz="2000" dirty="0">
              <a:latin typeface="Calibri"/>
            </a:endParaRPr>
          </a:p>
          <a:p>
            <a:pPr marL="685165" lvl="1" indent="-227965"/>
            <a:r>
              <a:rPr lang="en-US" sz="1600" dirty="0">
                <a:latin typeface="Calibri"/>
                <a:cs typeface="Arial"/>
              </a:rPr>
              <a:t>Leaf shape and size related to mean annual temperature (MAT) and MAP, respectively</a:t>
            </a:r>
            <a:r>
              <a:rPr lang="en-US" sz="1400" dirty="0">
                <a:latin typeface="Calibri"/>
                <a:cs typeface="Arial"/>
              </a:rPr>
              <a:t> (Wilf et al., 1998; Peppe et al., 2011)</a:t>
            </a:r>
          </a:p>
          <a:p>
            <a:pPr marL="685165" lvl="1" indent="-227965"/>
            <a:r>
              <a:rPr lang="en-US" sz="1600" dirty="0">
                <a:latin typeface="Calibri"/>
                <a:cs typeface="Arial"/>
              </a:rPr>
              <a:t>Climate variables estimated based on nearest living relatives in modern world</a:t>
            </a:r>
            <a:r>
              <a:rPr lang="en-US" sz="1400" dirty="0">
                <a:latin typeface="Calibri"/>
                <a:cs typeface="Arial"/>
              </a:rPr>
              <a:t> (Greenwood et al., 2005)</a:t>
            </a:r>
          </a:p>
          <a:p>
            <a:pPr marL="227965" indent="-227965"/>
            <a:r>
              <a:rPr lang="en-US" sz="2000" dirty="0">
                <a:latin typeface="Calibri"/>
                <a:cs typeface="Arial"/>
              </a:rPr>
              <a:t>Fluvial sedimentology</a:t>
            </a:r>
          </a:p>
          <a:p>
            <a:pPr marL="685165" lvl="1" indent="-227965"/>
            <a:r>
              <a:rPr lang="en-US" sz="1600" dirty="0">
                <a:latin typeface="Calibri"/>
                <a:cs typeface="Arial"/>
              </a:rPr>
              <a:t>Supercritical flow structures, in-channel bioturbation, and presence of fluvial fans are indicative of fluctuations in river discharge as a function of precipitation intermittency </a:t>
            </a:r>
            <a:r>
              <a:rPr lang="en-US" sz="1400" dirty="0">
                <a:latin typeface="Calibri"/>
                <a:cs typeface="Arial"/>
              </a:rPr>
              <a:t> (Fielding, 2006; Plink-Bjorklund, 2015; Hansford and Plink-Bjorklund, 2020)</a:t>
            </a:r>
          </a:p>
          <a:p>
            <a:pPr marL="227965" indent="-227965"/>
            <a:r>
              <a:rPr lang="en-US" sz="2000" dirty="0">
                <a:latin typeface="Calibri"/>
                <a:cs typeface="Arial"/>
              </a:rPr>
              <a:t>Clay mineralogy</a:t>
            </a:r>
          </a:p>
          <a:p>
            <a:pPr marL="685165" lvl="1" indent="-227965"/>
            <a:r>
              <a:rPr lang="en-US" sz="1600" dirty="0">
                <a:latin typeface="Calibri"/>
                <a:cs typeface="Arial"/>
              </a:rPr>
              <a:t>Hydrolysis of feldspars produces clay mineral assemblages based on degree of weathering as a function of temperature and precipitation</a:t>
            </a:r>
            <a:r>
              <a:rPr lang="en-US" sz="1400" dirty="0">
                <a:latin typeface="Calibri"/>
                <a:cs typeface="Arial"/>
              </a:rPr>
              <a:t> (Chamley 1989; Tateo, 2020)</a:t>
            </a:r>
            <a:endParaRPr lang="en-US" sz="1400" dirty="0">
              <a:latin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EFC548A-12ED-4908-F2B2-885ACD64D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569" y="64821"/>
            <a:ext cx="4248838" cy="2854090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B1EF4E5D-A444-638C-734B-09822DF308BE}"/>
              </a:ext>
            </a:extLst>
          </p:cNvPr>
          <p:cNvSpPr txBox="1"/>
          <p:nvPr/>
        </p:nvSpPr>
        <p:spPr>
          <a:xfrm>
            <a:off x="10328281" y="2821252"/>
            <a:ext cx="2743200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/>
              <a:t>Golab 2010</a:t>
            </a:r>
            <a:endParaRPr lang="en-US" sz="1600" i="1">
              <a:ea typeface="Calibri"/>
              <a:cs typeface="Calibri"/>
            </a:endParaRPr>
          </a:p>
        </p:txBody>
      </p:sp>
      <p:pic>
        <p:nvPicPr>
          <p:cNvPr id="7" name="Picture 7" descr="A picture containing letter&#10;&#10;Description automatically generated">
            <a:extLst>
              <a:ext uri="{FF2B5EF4-FFF2-40B4-BE49-F238E27FC236}">
                <a16:creationId xmlns:a16="http://schemas.microsoft.com/office/drawing/2014/main" id="{30430430-F9C4-151D-3BC8-9077C773A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569" y="3141264"/>
            <a:ext cx="4331465" cy="2953278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7E3F90F0-D6C6-7322-11DF-41C9CFF03977}"/>
              </a:ext>
            </a:extLst>
          </p:cNvPr>
          <p:cNvSpPr txBox="1"/>
          <p:nvPr/>
        </p:nvSpPr>
        <p:spPr>
          <a:xfrm>
            <a:off x="9446136" y="6012188"/>
            <a:ext cx="2743200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err="1"/>
              <a:t>Birgenheier</a:t>
            </a:r>
            <a:r>
              <a:rPr lang="en-US" sz="1600" i="1"/>
              <a:t> et al., 2020</a:t>
            </a:r>
            <a:endParaRPr lang="en-US" sz="1600" i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566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54480-D6EC-F20C-D0A7-633F9DF3B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127" y="-15513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/>
                <a:cs typeface="Arial"/>
              </a:rPr>
              <a:t>Table 1. Hydroclimate type</a:t>
            </a:r>
            <a:endParaRPr lang="en-US" sz="3600" dirty="0">
              <a:latin typeface="Calibri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B89DBD6-7D54-BC74-C2ED-6C3F1C4C34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411551"/>
              </p:ext>
            </p:extLst>
          </p:nvPr>
        </p:nvGraphicFramePr>
        <p:xfrm>
          <a:off x="484910" y="793867"/>
          <a:ext cx="10667997" cy="5131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6545">
                  <a:extLst>
                    <a:ext uri="{9D8B030D-6E8A-4147-A177-3AD203B41FA5}">
                      <a16:colId xmlns:a16="http://schemas.microsoft.com/office/drawing/2014/main" val="1853871059"/>
                    </a:ext>
                  </a:extLst>
                </a:gridCol>
                <a:gridCol w="1260761">
                  <a:extLst>
                    <a:ext uri="{9D8B030D-6E8A-4147-A177-3AD203B41FA5}">
                      <a16:colId xmlns:a16="http://schemas.microsoft.com/office/drawing/2014/main" val="3013585026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746971404"/>
                    </a:ext>
                  </a:extLst>
                </a:gridCol>
                <a:gridCol w="2867891">
                  <a:extLst>
                    <a:ext uri="{9D8B030D-6E8A-4147-A177-3AD203B41FA5}">
                      <a16:colId xmlns:a16="http://schemas.microsoft.com/office/drawing/2014/main" val="3731135731"/>
                    </a:ext>
                  </a:extLst>
                </a:gridCol>
              </a:tblGrid>
              <a:tr h="512618"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1600" dirty="0">
                          <a:effectLst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Hydroclimate 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1600" dirty="0">
                          <a:effectLst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MAT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1600" dirty="0">
                          <a:effectLst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MAP and intermittency 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1600" dirty="0">
                          <a:effectLst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Modern Example 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149046"/>
                  </a:ext>
                </a:extLst>
              </a:tr>
              <a:tr h="34636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Warm, ever-wet (WEW) 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&gt;20°C 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Perennial, ever-wet &gt;2000 mm/</a:t>
                      </a:r>
                      <a:r>
                        <a:rPr lang="en-US" sz="1600" dirty="0" err="1">
                          <a:effectLst/>
                        </a:rPr>
                        <a:t>yr</a:t>
                      </a:r>
                      <a:r>
                        <a:rPr lang="en-US" sz="1600" dirty="0">
                          <a:effectLst/>
                        </a:rPr>
                        <a:t> 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Amazon rainforest 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990707"/>
                  </a:ext>
                </a:extLst>
              </a:tr>
              <a:tr h="72043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Monsoonal (M) to cool monsoonal (CM) with seasonal precipitation 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M: &gt;20°C ​</a:t>
                      </a:r>
                    </a:p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CM: &lt;20°​</a:t>
                      </a:r>
                    </a:p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Seasonal monsoonal, 500-2000 mm/</a:t>
                      </a:r>
                      <a:r>
                        <a:rPr lang="en-US" sz="1600" dirty="0" err="1">
                          <a:effectLst/>
                        </a:rPr>
                        <a:t>yr</a:t>
                      </a:r>
                      <a:r>
                        <a:rPr lang="en-US" sz="1600" dirty="0">
                          <a:effectLst/>
                        </a:rPr>
                        <a:t> 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M: India  ​</a:t>
                      </a:r>
                    </a:p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CM: Japan 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644255"/>
                  </a:ext>
                </a:extLst>
              </a:tr>
              <a:tr h="72043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Warm (WS) or cool (CS), sub-humid to semi-arid with intermittent precipitation 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WS: &gt;20°C​</a:t>
                      </a:r>
                    </a:p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CS: &lt;20°C   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Intermittent, WS: 500-2000 mm/</a:t>
                      </a:r>
                      <a:r>
                        <a:rPr lang="en-US" sz="1600" dirty="0" err="1">
                          <a:effectLst/>
                        </a:rPr>
                        <a:t>yr</a:t>
                      </a:r>
                      <a:r>
                        <a:rPr lang="en-US" sz="1600" dirty="0">
                          <a:effectLst/>
                        </a:rPr>
                        <a:t>, CSI: &lt;500-1200 mm/</a:t>
                      </a:r>
                      <a:r>
                        <a:rPr lang="en-US" sz="1600" dirty="0" err="1">
                          <a:effectLst/>
                        </a:rPr>
                        <a:t>yr</a:t>
                      </a:r>
                      <a:r>
                        <a:rPr lang="en-US" sz="1600" dirty="0">
                          <a:effectLst/>
                        </a:rPr>
                        <a:t>  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WS: Cameroon  ​</a:t>
                      </a:r>
                    </a:p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CS: Colorado, USA 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906314"/>
                  </a:ext>
                </a:extLst>
              </a:tr>
              <a:tr h="52647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Warm (WA) or cool (CA), arid with intermittent precipitation 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WA: &gt;20°C​</a:t>
                      </a:r>
                    </a:p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CA: &lt;20°C 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Intermittent, &lt;500 mm/</a:t>
                      </a:r>
                      <a:r>
                        <a:rPr lang="en-US" sz="1600" dirty="0" err="1">
                          <a:effectLst/>
                        </a:rPr>
                        <a:t>yr</a:t>
                      </a:r>
                      <a:r>
                        <a:rPr lang="en-US" sz="1600" dirty="0">
                          <a:effectLst/>
                        </a:rPr>
                        <a:t> 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WA: Algeria  ​</a:t>
                      </a:r>
                    </a:p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CA: Southern Kazakhstan  ​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609000"/>
                  </a:ext>
                </a:extLst>
              </a:tr>
              <a:tr h="51261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Warm, humid subtropical (HS) or cool temperate (CT)​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HS: &gt;15°C​</a:t>
                      </a:r>
                    </a:p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CT: &lt;15°C 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Perennial, 500-2000 mm/</a:t>
                      </a:r>
                      <a:r>
                        <a:rPr lang="en-US" sz="1600" dirty="0" err="1">
                          <a:effectLst/>
                        </a:rPr>
                        <a:t>yr</a:t>
                      </a:r>
                      <a:r>
                        <a:rPr lang="en-US" sz="1600" dirty="0">
                          <a:effectLst/>
                        </a:rPr>
                        <a:t> 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HS: Florida, USA  ​</a:t>
                      </a:r>
                    </a:p>
                    <a:p>
                      <a:pPr algn="l" rtl="0" fontAlgn="base"/>
                      <a:r>
                        <a:rPr lang="en-US" sz="1600" u="none" strike="noStrike" dirty="0">
                          <a:effectLst/>
                        </a:rPr>
                        <a:t>CT: Poland </a:t>
                      </a:r>
                      <a:r>
                        <a:rPr lang="en-US" sz="1600" dirty="0">
                          <a:effectLst/>
                        </a:rPr>
                        <a:t>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01369"/>
                  </a:ext>
                </a:extLst>
              </a:tr>
              <a:tr h="51261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Cold and dry with seasonal freeze-thaw (CD) 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-5 to 5°C 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Perennial, 500-1500 mm/</a:t>
                      </a:r>
                      <a:r>
                        <a:rPr lang="en-US" sz="1600" dirty="0" err="1">
                          <a:effectLst/>
                        </a:rPr>
                        <a:t>yr</a:t>
                      </a:r>
                      <a:r>
                        <a:rPr lang="en-US" sz="1600" dirty="0">
                          <a:effectLst/>
                        </a:rPr>
                        <a:t> 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Yukon, Canada 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805328"/>
                  </a:ext>
                </a:extLst>
              </a:tr>
              <a:tr h="57225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Cool, ever-wet (CEW)  ​</a:t>
                      </a:r>
                    </a:p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&lt;20°C 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Perennial, &gt;2000 mm/</a:t>
                      </a:r>
                      <a:r>
                        <a:rPr lang="en-US" sz="1600" dirty="0" err="1">
                          <a:effectLst/>
                        </a:rPr>
                        <a:t>yr</a:t>
                      </a:r>
                      <a:r>
                        <a:rPr lang="en-US" sz="1600" dirty="0">
                          <a:effectLst/>
                        </a:rPr>
                        <a:t> 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dirty="0">
                          <a:effectLst/>
                        </a:rPr>
                        <a:t>Western Washington, USA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70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3244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EED74-E1F7-91F7-8081-9F4E7706E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82" y="139547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+mn-lt"/>
                <a:cs typeface="Arial"/>
              </a:rPr>
              <a:t>Modern</a:t>
            </a:r>
            <a:endParaRPr lang="en-US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691528-52D4-B594-3AD9-E4309DD2572D}"/>
              </a:ext>
            </a:extLst>
          </p:cNvPr>
          <p:cNvSpPr txBox="1"/>
          <p:nvPr/>
        </p:nvSpPr>
        <p:spPr>
          <a:xfrm>
            <a:off x="153383" y="5660833"/>
            <a:ext cx="916470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ea typeface="+mn-lt"/>
                <a:cs typeface="+mn-lt"/>
              </a:rPr>
              <a:t>Paleogeographic map from Scotese, C. R., 2001. Atlas of Earth History, Volume 1, Paleogeography, PALEOMAP Project, Arlington, Texas, 52 pp. Modern climate classification adapted from Peel et al., 2007.</a:t>
            </a:r>
            <a:endParaRPr lang="en-US" sz="1400" i="1">
              <a:cs typeface="Arial"/>
            </a:endParaRPr>
          </a:p>
        </p:txBody>
      </p:sp>
      <p:pic>
        <p:nvPicPr>
          <p:cNvPr id="3" name="Picture 3" descr="Map&#10;&#10;Description automatically generated">
            <a:extLst>
              <a:ext uri="{FF2B5EF4-FFF2-40B4-BE49-F238E27FC236}">
                <a16:creationId xmlns:a16="http://schemas.microsoft.com/office/drawing/2014/main" id="{463ABB52-8A0E-A191-E43B-C45F181CC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10" y="1080980"/>
            <a:ext cx="8512628" cy="4563856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FC8476DC-A6A5-30C7-1C0F-05F56AE84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8447" y="1496008"/>
            <a:ext cx="2103759" cy="4114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B8BFE8-6569-6FBC-89F6-905260DAD5D2}"/>
              </a:ext>
            </a:extLst>
          </p:cNvPr>
          <p:cNvSpPr/>
          <p:nvPr/>
        </p:nvSpPr>
        <p:spPr>
          <a:xfrm>
            <a:off x="497632" y="1275183"/>
            <a:ext cx="1399591" cy="419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61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</TotalTime>
  <Words>1552</Words>
  <Application>Microsoft Macintosh PowerPoint</Application>
  <PresentationFormat>Widescreen</PresentationFormat>
  <Paragraphs>131</Paragraphs>
  <Slides>18</Slides>
  <Notes>0</Notes>
  <HiddenSlides>5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Gotham</vt:lpstr>
      <vt:lpstr>Gotham Book</vt:lpstr>
      <vt:lpstr>Gotham Medium</vt:lpstr>
      <vt:lpstr>Office Theme</vt:lpstr>
      <vt:lpstr>Long-term increase in precipitation intermittency and intensity at Paleogene mid-latitudes</vt:lpstr>
      <vt:lpstr>World by 2150</vt:lpstr>
      <vt:lpstr>Using the past to predict the future</vt:lpstr>
      <vt:lpstr>What were the PETM and EECO like?</vt:lpstr>
      <vt:lpstr>Filling a knowledge gap</vt:lpstr>
      <vt:lpstr>Approach</vt:lpstr>
      <vt:lpstr>Hydroclimate proxies</vt:lpstr>
      <vt:lpstr>Table 1. Hydroclimate type</vt:lpstr>
      <vt:lpstr>Modern</vt:lpstr>
      <vt:lpstr>Early Paleocene (66-59 Ma)</vt:lpstr>
      <vt:lpstr>Late Paleocene (59-56 Ma)</vt:lpstr>
      <vt:lpstr>PETM (55.9-55.7 Ma)</vt:lpstr>
      <vt:lpstr>Post-PETM (55.7-53 Ma)</vt:lpstr>
      <vt:lpstr>EECO (53-49 Ma)</vt:lpstr>
      <vt:lpstr>Post-EECO (&lt; 49 Ma)</vt:lpstr>
      <vt:lpstr>Latitudinal change in hydroclimate</vt:lpstr>
      <vt:lpstr>Discussion/Conclusions</vt:lpstr>
      <vt:lpstr>Conclusions continued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Jacob Slawson</cp:lastModifiedBy>
  <cp:revision>197</cp:revision>
  <dcterms:created xsi:type="dcterms:W3CDTF">2017-08-01T15:06:47Z</dcterms:created>
  <dcterms:modified xsi:type="dcterms:W3CDTF">2023-04-25T17:41:43Z</dcterms:modified>
  <cp:category/>
</cp:coreProperties>
</file>