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jpg" ContentType="image/jpeg"/>
  <Override PartName="/ppt/media/image10.jpg" ContentType="image/jpeg"/>
  <Override PartName="/ppt/notesSlides/notesSlide4.xml" ContentType="application/vnd.openxmlformats-officedocument.presentationml.notesSlide+xml"/>
  <Override PartName="/ppt/media/image1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4.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8" r:id="rId3"/>
    <p:sldId id="333" r:id="rId4"/>
    <p:sldId id="334" r:id="rId5"/>
    <p:sldId id="347" r:id="rId6"/>
    <p:sldId id="343" r:id="rId7"/>
    <p:sldId id="257" r:id="rId8"/>
    <p:sldId id="344" r:id="rId9"/>
    <p:sldId id="352" r:id="rId10"/>
    <p:sldId id="331" r:id="rId11"/>
    <p:sldId id="342" r:id="rId12"/>
    <p:sldId id="368" r:id="rId13"/>
    <p:sldId id="369" r:id="rId14"/>
    <p:sldId id="363" r:id="rId15"/>
    <p:sldId id="364" r:id="rId16"/>
    <p:sldId id="365" r:id="rId17"/>
    <p:sldId id="366" r:id="rId18"/>
    <p:sldId id="367" r:id="rId19"/>
    <p:sldId id="372" r:id="rId20"/>
    <p:sldId id="370" r:id="rId21"/>
    <p:sldId id="332" r:id="rId22"/>
    <p:sldId id="316" r:id="rId23"/>
    <p:sldId id="317" r:id="rId2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9" autoAdjust="0"/>
  </p:normalViewPr>
  <p:slideViewPr>
    <p:cSldViewPr>
      <p:cViewPr varScale="1">
        <p:scale>
          <a:sx n="73" d="100"/>
          <a:sy n="73" d="100"/>
        </p:scale>
        <p:origin x="61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dirty="0"/>
              <a:t>Surface</a:t>
            </a:r>
            <a:r>
              <a:rPr lang="en-US" baseline="0" dirty="0"/>
              <a:t> Reflectance values with Band Combinations (Maharana Pratap Sagar Dam)</a:t>
            </a:r>
            <a:endParaRPr lang="en-US" dirty="0"/>
          </a:p>
        </c:rich>
      </c:tx>
      <c:layout>
        <c:manualLayout>
          <c:xMode val="edge"/>
          <c:yMode val="edge"/>
          <c:x val="0.17911583874233036"/>
          <c:y val="3.1944644342741926E-2"/>
        </c:manualLayout>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'Surface Reflectance'!$B$1</c:f>
              <c:strCache>
                <c:ptCount val="1"/>
                <c:pt idx="0">
                  <c:v>B2</c:v>
                </c:pt>
              </c:strCache>
            </c:strRef>
          </c:tx>
          <c:spPr>
            <a:ln w="9525" cap="rnd">
              <a:solidFill>
                <a:schemeClr val="accent1">
                  <a:alpha val="50000"/>
                </a:schemeClr>
              </a:solidFill>
              <a:round/>
            </a:ln>
            <a:effectLst/>
          </c:spPr>
          <c:marker>
            <c:symbol val="diamond"/>
            <c:size val="6"/>
            <c:spPr>
              <a:solidFill>
                <a:schemeClr val="lt1"/>
              </a:solidFill>
              <a:ln w="15875">
                <a:solidFill>
                  <a:schemeClr val="accent1"/>
                </a:solidFill>
                <a:round/>
              </a:ln>
              <a:effectLst/>
            </c:spPr>
          </c:marker>
          <c:xVal>
            <c:numRef>
              <c:f>'Surface Reflectance'!$A$2:$A$25</c:f>
              <c:numCache>
                <c:formatCode>d\-mmm\-yy</c:formatCode>
                <c:ptCount val="24"/>
                <c:pt idx="0">
                  <c:v>44213</c:v>
                </c:pt>
                <c:pt idx="1">
                  <c:v>44223</c:v>
                </c:pt>
                <c:pt idx="2">
                  <c:v>44228</c:v>
                </c:pt>
                <c:pt idx="3">
                  <c:v>44233</c:v>
                </c:pt>
                <c:pt idx="4">
                  <c:v>44238</c:v>
                </c:pt>
                <c:pt idx="5">
                  <c:v>44243</c:v>
                </c:pt>
                <c:pt idx="6">
                  <c:v>44273</c:v>
                </c:pt>
                <c:pt idx="7">
                  <c:v>44298</c:v>
                </c:pt>
                <c:pt idx="8">
                  <c:v>44313</c:v>
                </c:pt>
                <c:pt idx="9">
                  <c:v>44318</c:v>
                </c:pt>
                <c:pt idx="10">
                  <c:v>44343</c:v>
                </c:pt>
                <c:pt idx="11">
                  <c:v>44353</c:v>
                </c:pt>
                <c:pt idx="12">
                  <c:v>44358</c:v>
                </c:pt>
                <c:pt idx="13">
                  <c:v>44478</c:v>
                </c:pt>
                <c:pt idx="14">
                  <c:v>44483</c:v>
                </c:pt>
                <c:pt idx="15">
                  <c:v>44488</c:v>
                </c:pt>
                <c:pt idx="16">
                  <c:v>44498</c:v>
                </c:pt>
                <c:pt idx="17">
                  <c:v>44503</c:v>
                </c:pt>
                <c:pt idx="18">
                  <c:v>44508</c:v>
                </c:pt>
                <c:pt idx="19">
                  <c:v>44513</c:v>
                </c:pt>
                <c:pt idx="20">
                  <c:v>44523</c:v>
                </c:pt>
                <c:pt idx="21">
                  <c:v>44538</c:v>
                </c:pt>
                <c:pt idx="22">
                  <c:v>44543</c:v>
                </c:pt>
                <c:pt idx="23">
                  <c:v>44548</c:v>
                </c:pt>
              </c:numCache>
            </c:numRef>
          </c:xVal>
          <c:yVal>
            <c:numRef>
              <c:f>'Surface Reflectance'!$B$2:$B$25</c:f>
              <c:numCache>
                <c:formatCode>General</c:formatCode>
                <c:ptCount val="24"/>
                <c:pt idx="0">
                  <c:v>7.79</c:v>
                </c:pt>
                <c:pt idx="1">
                  <c:v>6.52</c:v>
                </c:pt>
                <c:pt idx="2">
                  <c:v>5.69</c:v>
                </c:pt>
                <c:pt idx="3">
                  <c:v>5.21</c:v>
                </c:pt>
                <c:pt idx="4">
                  <c:v>6</c:v>
                </c:pt>
                <c:pt idx="5">
                  <c:v>6.13</c:v>
                </c:pt>
                <c:pt idx="6">
                  <c:v>4.97</c:v>
                </c:pt>
                <c:pt idx="7">
                  <c:v>6.03</c:v>
                </c:pt>
                <c:pt idx="8">
                  <c:v>9.18</c:v>
                </c:pt>
                <c:pt idx="9">
                  <c:v>7.69</c:v>
                </c:pt>
                <c:pt idx="10">
                  <c:v>7.25</c:v>
                </c:pt>
                <c:pt idx="11">
                  <c:v>7.14</c:v>
                </c:pt>
                <c:pt idx="12">
                  <c:v>12.84</c:v>
                </c:pt>
                <c:pt idx="13">
                  <c:v>5.7</c:v>
                </c:pt>
                <c:pt idx="14">
                  <c:v>5.48</c:v>
                </c:pt>
                <c:pt idx="15">
                  <c:v>4.46</c:v>
                </c:pt>
                <c:pt idx="16">
                  <c:v>6.24</c:v>
                </c:pt>
                <c:pt idx="17">
                  <c:v>5.88</c:v>
                </c:pt>
                <c:pt idx="18">
                  <c:v>5.29</c:v>
                </c:pt>
                <c:pt idx="19">
                  <c:v>6.53</c:v>
                </c:pt>
                <c:pt idx="20">
                  <c:v>5.65</c:v>
                </c:pt>
                <c:pt idx="21">
                  <c:v>4.8499999999999996</c:v>
                </c:pt>
                <c:pt idx="22">
                  <c:v>7.69</c:v>
                </c:pt>
                <c:pt idx="23">
                  <c:v>7.36</c:v>
                </c:pt>
              </c:numCache>
            </c:numRef>
          </c:yVal>
          <c:smooth val="0"/>
          <c:extLst>
            <c:ext xmlns:c16="http://schemas.microsoft.com/office/drawing/2014/chart" uri="{C3380CC4-5D6E-409C-BE32-E72D297353CC}">
              <c16:uniqueId val="{00000000-A7E5-4651-8773-EE49261E405D}"/>
            </c:ext>
          </c:extLst>
        </c:ser>
        <c:ser>
          <c:idx val="1"/>
          <c:order val="1"/>
          <c:tx>
            <c:strRef>
              <c:f>'Surface Reflectance'!$C$1</c:f>
              <c:strCache>
                <c:ptCount val="1"/>
                <c:pt idx="0">
                  <c:v>B3</c:v>
                </c:pt>
              </c:strCache>
            </c:strRef>
          </c:tx>
          <c:spPr>
            <a:ln w="9525" cap="rnd">
              <a:solidFill>
                <a:schemeClr val="accent2">
                  <a:alpha val="50000"/>
                </a:schemeClr>
              </a:solidFill>
              <a:round/>
            </a:ln>
            <a:effectLst/>
          </c:spPr>
          <c:marker>
            <c:symbol val="square"/>
            <c:size val="6"/>
            <c:spPr>
              <a:solidFill>
                <a:schemeClr val="lt1"/>
              </a:solidFill>
              <a:ln w="15875">
                <a:solidFill>
                  <a:schemeClr val="accent2"/>
                </a:solidFill>
                <a:round/>
              </a:ln>
              <a:effectLst/>
            </c:spPr>
          </c:marker>
          <c:xVal>
            <c:numRef>
              <c:f>'Surface Reflectance'!$A$2:$A$25</c:f>
              <c:numCache>
                <c:formatCode>d\-mmm\-yy</c:formatCode>
                <c:ptCount val="24"/>
                <c:pt idx="0">
                  <c:v>44213</c:v>
                </c:pt>
                <c:pt idx="1">
                  <c:v>44223</c:v>
                </c:pt>
                <c:pt idx="2">
                  <c:v>44228</c:v>
                </c:pt>
                <c:pt idx="3">
                  <c:v>44233</c:v>
                </c:pt>
                <c:pt idx="4">
                  <c:v>44238</c:v>
                </c:pt>
                <c:pt idx="5">
                  <c:v>44243</c:v>
                </c:pt>
                <c:pt idx="6">
                  <c:v>44273</c:v>
                </c:pt>
                <c:pt idx="7">
                  <c:v>44298</c:v>
                </c:pt>
                <c:pt idx="8">
                  <c:v>44313</c:v>
                </c:pt>
                <c:pt idx="9">
                  <c:v>44318</c:v>
                </c:pt>
                <c:pt idx="10">
                  <c:v>44343</c:v>
                </c:pt>
                <c:pt idx="11">
                  <c:v>44353</c:v>
                </c:pt>
                <c:pt idx="12">
                  <c:v>44358</c:v>
                </c:pt>
                <c:pt idx="13">
                  <c:v>44478</c:v>
                </c:pt>
                <c:pt idx="14">
                  <c:v>44483</c:v>
                </c:pt>
                <c:pt idx="15">
                  <c:v>44488</c:v>
                </c:pt>
                <c:pt idx="16">
                  <c:v>44498</c:v>
                </c:pt>
                <c:pt idx="17">
                  <c:v>44503</c:v>
                </c:pt>
                <c:pt idx="18">
                  <c:v>44508</c:v>
                </c:pt>
                <c:pt idx="19">
                  <c:v>44513</c:v>
                </c:pt>
                <c:pt idx="20">
                  <c:v>44523</c:v>
                </c:pt>
                <c:pt idx="21">
                  <c:v>44538</c:v>
                </c:pt>
                <c:pt idx="22">
                  <c:v>44543</c:v>
                </c:pt>
                <c:pt idx="23">
                  <c:v>44548</c:v>
                </c:pt>
              </c:numCache>
            </c:numRef>
          </c:xVal>
          <c:yVal>
            <c:numRef>
              <c:f>'Surface Reflectance'!$C$2:$C$25</c:f>
              <c:numCache>
                <c:formatCode>General</c:formatCode>
                <c:ptCount val="24"/>
                <c:pt idx="0">
                  <c:v>9.52</c:v>
                </c:pt>
                <c:pt idx="1">
                  <c:v>8.1999999999999993</c:v>
                </c:pt>
                <c:pt idx="2">
                  <c:v>7.16</c:v>
                </c:pt>
                <c:pt idx="3">
                  <c:v>6.45</c:v>
                </c:pt>
                <c:pt idx="4">
                  <c:v>7.41</c:v>
                </c:pt>
                <c:pt idx="5">
                  <c:v>7.31</c:v>
                </c:pt>
                <c:pt idx="6">
                  <c:v>5.97</c:v>
                </c:pt>
                <c:pt idx="7">
                  <c:v>8.32</c:v>
                </c:pt>
                <c:pt idx="8">
                  <c:v>12.5</c:v>
                </c:pt>
                <c:pt idx="9">
                  <c:v>10.6</c:v>
                </c:pt>
                <c:pt idx="10">
                  <c:v>9.66</c:v>
                </c:pt>
                <c:pt idx="11">
                  <c:v>9.2100000000000009</c:v>
                </c:pt>
                <c:pt idx="12">
                  <c:v>17.5</c:v>
                </c:pt>
                <c:pt idx="13">
                  <c:v>8.16</c:v>
                </c:pt>
                <c:pt idx="14">
                  <c:v>7.02</c:v>
                </c:pt>
                <c:pt idx="15">
                  <c:v>6.02</c:v>
                </c:pt>
                <c:pt idx="16">
                  <c:v>7.96</c:v>
                </c:pt>
                <c:pt idx="17">
                  <c:v>7.67</c:v>
                </c:pt>
                <c:pt idx="18">
                  <c:v>6.42</c:v>
                </c:pt>
                <c:pt idx="19">
                  <c:v>7.27</c:v>
                </c:pt>
                <c:pt idx="20">
                  <c:v>6.35</c:v>
                </c:pt>
                <c:pt idx="21">
                  <c:v>6.44</c:v>
                </c:pt>
                <c:pt idx="22">
                  <c:v>8.89</c:v>
                </c:pt>
                <c:pt idx="23">
                  <c:v>8.82</c:v>
                </c:pt>
              </c:numCache>
            </c:numRef>
          </c:yVal>
          <c:smooth val="0"/>
          <c:extLst>
            <c:ext xmlns:c16="http://schemas.microsoft.com/office/drawing/2014/chart" uri="{C3380CC4-5D6E-409C-BE32-E72D297353CC}">
              <c16:uniqueId val="{00000001-A7E5-4651-8773-EE49261E405D}"/>
            </c:ext>
          </c:extLst>
        </c:ser>
        <c:ser>
          <c:idx val="2"/>
          <c:order val="2"/>
          <c:tx>
            <c:strRef>
              <c:f>'Surface Reflectance'!$D$1</c:f>
              <c:strCache>
                <c:ptCount val="1"/>
                <c:pt idx="0">
                  <c:v>B4</c:v>
                </c:pt>
              </c:strCache>
            </c:strRef>
          </c:tx>
          <c:spPr>
            <a:ln w="9525" cap="rnd">
              <a:solidFill>
                <a:schemeClr val="accent3">
                  <a:alpha val="50000"/>
                </a:schemeClr>
              </a:solidFill>
              <a:round/>
            </a:ln>
            <a:effectLst/>
          </c:spPr>
          <c:marker>
            <c:symbol val="triangle"/>
            <c:size val="6"/>
            <c:spPr>
              <a:solidFill>
                <a:schemeClr val="lt1"/>
              </a:solidFill>
              <a:ln w="15875">
                <a:solidFill>
                  <a:schemeClr val="accent3"/>
                </a:solidFill>
                <a:round/>
              </a:ln>
              <a:effectLst/>
            </c:spPr>
          </c:marker>
          <c:xVal>
            <c:numRef>
              <c:f>'Surface Reflectance'!$A$2:$A$25</c:f>
              <c:numCache>
                <c:formatCode>d\-mmm\-yy</c:formatCode>
                <c:ptCount val="24"/>
                <c:pt idx="0">
                  <c:v>44213</c:v>
                </c:pt>
                <c:pt idx="1">
                  <c:v>44223</c:v>
                </c:pt>
                <c:pt idx="2">
                  <c:v>44228</c:v>
                </c:pt>
                <c:pt idx="3">
                  <c:v>44233</c:v>
                </c:pt>
                <c:pt idx="4">
                  <c:v>44238</c:v>
                </c:pt>
                <c:pt idx="5">
                  <c:v>44243</c:v>
                </c:pt>
                <c:pt idx="6">
                  <c:v>44273</c:v>
                </c:pt>
                <c:pt idx="7">
                  <c:v>44298</c:v>
                </c:pt>
                <c:pt idx="8">
                  <c:v>44313</c:v>
                </c:pt>
                <c:pt idx="9">
                  <c:v>44318</c:v>
                </c:pt>
                <c:pt idx="10">
                  <c:v>44343</c:v>
                </c:pt>
                <c:pt idx="11">
                  <c:v>44353</c:v>
                </c:pt>
                <c:pt idx="12">
                  <c:v>44358</c:v>
                </c:pt>
                <c:pt idx="13">
                  <c:v>44478</c:v>
                </c:pt>
                <c:pt idx="14">
                  <c:v>44483</c:v>
                </c:pt>
                <c:pt idx="15">
                  <c:v>44488</c:v>
                </c:pt>
                <c:pt idx="16">
                  <c:v>44498</c:v>
                </c:pt>
                <c:pt idx="17">
                  <c:v>44503</c:v>
                </c:pt>
                <c:pt idx="18">
                  <c:v>44508</c:v>
                </c:pt>
                <c:pt idx="19">
                  <c:v>44513</c:v>
                </c:pt>
                <c:pt idx="20">
                  <c:v>44523</c:v>
                </c:pt>
                <c:pt idx="21">
                  <c:v>44538</c:v>
                </c:pt>
                <c:pt idx="22">
                  <c:v>44543</c:v>
                </c:pt>
                <c:pt idx="23">
                  <c:v>44548</c:v>
                </c:pt>
              </c:numCache>
            </c:numRef>
          </c:xVal>
          <c:yVal>
            <c:numRef>
              <c:f>'Surface Reflectance'!$D$2:$D$25</c:f>
              <c:numCache>
                <c:formatCode>General</c:formatCode>
                <c:ptCount val="24"/>
                <c:pt idx="0">
                  <c:v>5.24</c:v>
                </c:pt>
                <c:pt idx="1">
                  <c:v>4.21</c:v>
                </c:pt>
                <c:pt idx="2">
                  <c:v>3.33</c:v>
                </c:pt>
                <c:pt idx="3">
                  <c:v>2.4700000000000002</c:v>
                </c:pt>
                <c:pt idx="4">
                  <c:v>3.7</c:v>
                </c:pt>
                <c:pt idx="5">
                  <c:v>3.92</c:v>
                </c:pt>
                <c:pt idx="6">
                  <c:v>3</c:v>
                </c:pt>
                <c:pt idx="7">
                  <c:v>3.41</c:v>
                </c:pt>
                <c:pt idx="8">
                  <c:v>9.17</c:v>
                </c:pt>
                <c:pt idx="9">
                  <c:v>5.73</c:v>
                </c:pt>
                <c:pt idx="10">
                  <c:v>5.43</c:v>
                </c:pt>
                <c:pt idx="11">
                  <c:v>7.61</c:v>
                </c:pt>
                <c:pt idx="12">
                  <c:v>13.34</c:v>
                </c:pt>
                <c:pt idx="13">
                  <c:v>5.23</c:v>
                </c:pt>
                <c:pt idx="14">
                  <c:v>3.55</c:v>
                </c:pt>
                <c:pt idx="15">
                  <c:v>2.72</c:v>
                </c:pt>
                <c:pt idx="16">
                  <c:v>3.99</c:v>
                </c:pt>
                <c:pt idx="17">
                  <c:v>2.96</c:v>
                </c:pt>
                <c:pt idx="18">
                  <c:v>2.13</c:v>
                </c:pt>
                <c:pt idx="19">
                  <c:v>2.36</c:v>
                </c:pt>
                <c:pt idx="20">
                  <c:v>1.71</c:v>
                </c:pt>
                <c:pt idx="21">
                  <c:v>6.9</c:v>
                </c:pt>
                <c:pt idx="22">
                  <c:v>9.0500000000000007</c:v>
                </c:pt>
                <c:pt idx="23">
                  <c:v>8.52</c:v>
                </c:pt>
              </c:numCache>
            </c:numRef>
          </c:yVal>
          <c:smooth val="0"/>
          <c:extLst>
            <c:ext xmlns:c16="http://schemas.microsoft.com/office/drawing/2014/chart" uri="{C3380CC4-5D6E-409C-BE32-E72D297353CC}">
              <c16:uniqueId val="{00000002-A7E5-4651-8773-EE49261E405D}"/>
            </c:ext>
          </c:extLst>
        </c:ser>
        <c:ser>
          <c:idx val="3"/>
          <c:order val="3"/>
          <c:tx>
            <c:strRef>
              <c:f>'Surface Reflectance'!$E$1</c:f>
              <c:strCache>
                <c:ptCount val="1"/>
                <c:pt idx="0">
                  <c:v>B8</c:v>
                </c:pt>
              </c:strCache>
            </c:strRef>
          </c:tx>
          <c:spPr>
            <a:ln w="9525" cap="rnd">
              <a:solidFill>
                <a:schemeClr val="accent4">
                  <a:alpha val="50000"/>
                </a:schemeClr>
              </a:solidFill>
              <a:round/>
            </a:ln>
            <a:effectLst/>
          </c:spPr>
          <c:marker>
            <c:symbol val="x"/>
            <c:size val="6"/>
            <c:spPr>
              <a:noFill/>
              <a:ln w="15875">
                <a:solidFill>
                  <a:schemeClr val="accent4"/>
                </a:solidFill>
                <a:round/>
              </a:ln>
              <a:effectLst/>
            </c:spPr>
          </c:marker>
          <c:xVal>
            <c:numRef>
              <c:f>'Surface Reflectance'!$A$2:$A$25</c:f>
              <c:numCache>
                <c:formatCode>d\-mmm\-yy</c:formatCode>
                <c:ptCount val="24"/>
                <c:pt idx="0">
                  <c:v>44213</c:v>
                </c:pt>
                <c:pt idx="1">
                  <c:v>44223</c:v>
                </c:pt>
                <c:pt idx="2">
                  <c:v>44228</c:v>
                </c:pt>
                <c:pt idx="3">
                  <c:v>44233</c:v>
                </c:pt>
                <c:pt idx="4">
                  <c:v>44238</c:v>
                </c:pt>
                <c:pt idx="5">
                  <c:v>44243</c:v>
                </c:pt>
                <c:pt idx="6">
                  <c:v>44273</c:v>
                </c:pt>
                <c:pt idx="7">
                  <c:v>44298</c:v>
                </c:pt>
                <c:pt idx="8">
                  <c:v>44313</c:v>
                </c:pt>
                <c:pt idx="9">
                  <c:v>44318</c:v>
                </c:pt>
                <c:pt idx="10">
                  <c:v>44343</c:v>
                </c:pt>
                <c:pt idx="11">
                  <c:v>44353</c:v>
                </c:pt>
                <c:pt idx="12">
                  <c:v>44358</c:v>
                </c:pt>
                <c:pt idx="13">
                  <c:v>44478</c:v>
                </c:pt>
                <c:pt idx="14">
                  <c:v>44483</c:v>
                </c:pt>
                <c:pt idx="15">
                  <c:v>44488</c:v>
                </c:pt>
                <c:pt idx="16">
                  <c:v>44498</c:v>
                </c:pt>
                <c:pt idx="17">
                  <c:v>44503</c:v>
                </c:pt>
                <c:pt idx="18">
                  <c:v>44508</c:v>
                </c:pt>
                <c:pt idx="19">
                  <c:v>44513</c:v>
                </c:pt>
                <c:pt idx="20">
                  <c:v>44523</c:v>
                </c:pt>
                <c:pt idx="21">
                  <c:v>44538</c:v>
                </c:pt>
                <c:pt idx="22">
                  <c:v>44543</c:v>
                </c:pt>
                <c:pt idx="23">
                  <c:v>44548</c:v>
                </c:pt>
              </c:numCache>
            </c:numRef>
          </c:xVal>
          <c:yVal>
            <c:numRef>
              <c:f>'Surface Reflectance'!$E$2:$E$25</c:f>
              <c:numCache>
                <c:formatCode>General</c:formatCode>
                <c:ptCount val="24"/>
                <c:pt idx="0">
                  <c:v>1.71</c:v>
                </c:pt>
                <c:pt idx="1">
                  <c:v>0.68</c:v>
                </c:pt>
                <c:pt idx="2">
                  <c:v>1.24</c:v>
                </c:pt>
                <c:pt idx="3">
                  <c:v>0.39</c:v>
                </c:pt>
                <c:pt idx="4">
                  <c:v>0.98</c:v>
                </c:pt>
                <c:pt idx="5">
                  <c:v>1.18</c:v>
                </c:pt>
                <c:pt idx="6">
                  <c:v>1.69</c:v>
                </c:pt>
                <c:pt idx="7">
                  <c:v>0.01</c:v>
                </c:pt>
                <c:pt idx="8">
                  <c:v>7.0000000000000007E-2</c:v>
                </c:pt>
                <c:pt idx="9">
                  <c:v>0.01</c:v>
                </c:pt>
                <c:pt idx="10">
                  <c:v>0.01</c:v>
                </c:pt>
                <c:pt idx="11">
                  <c:v>7.0000000000000007E-2</c:v>
                </c:pt>
                <c:pt idx="12">
                  <c:v>7.62</c:v>
                </c:pt>
                <c:pt idx="13">
                  <c:v>1.21</c:v>
                </c:pt>
                <c:pt idx="14">
                  <c:v>0.56000000000000005</c:v>
                </c:pt>
                <c:pt idx="15">
                  <c:v>0.05</c:v>
                </c:pt>
                <c:pt idx="16">
                  <c:v>0.38</c:v>
                </c:pt>
                <c:pt idx="17">
                  <c:v>0.33</c:v>
                </c:pt>
                <c:pt idx="18">
                  <c:v>0.2</c:v>
                </c:pt>
                <c:pt idx="19">
                  <c:v>0.35</c:v>
                </c:pt>
                <c:pt idx="20">
                  <c:v>0.09</c:v>
                </c:pt>
                <c:pt idx="21">
                  <c:v>7.13</c:v>
                </c:pt>
                <c:pt idx="22">
                  <c:v>9.33</c:v>
                </c:pt>
                <c:pt idx="23">
                  <c:v>9.59</c:v>
                </c:pt>
              </c:numCache>
            </c:numRef>
          </c:yVal>
          <c:smooth val="0"/>
          <c:extLst>
            <c:ext xmlns:c16="http://schemas.microsoft.com/office/drawing/2014/chart" uri="{C3380CC4-5D6E-409C-BE32-E72D297353CC}">
              <c16:uniqueId val="{00000003-A7E5-4651-8773-EE49261E405D}"/>
            </c:ext>
          </c:extLst>
        </c:ser>
        <c:dLbls>
          <c:showLegendKey val="0"/>
          <c:showVal val="0"/>
          <c:showCatName val="0"/>
          <c:showSerName val="0"/>
          <c:showPercent val="0"/>
          <c:showBubbleSize val="0"/>
        </c:dLbls>
        <c:axId val="984078543"/>
        <c:axId val="984080207"/>
      </c:scatterChart>
      <c:valAx>
        <c:axId val="984078543"/>
        <c:scaling>
          <c:orientation val="minMax"/>
          <c:max val="44555"/>
          <c:min val="44200"/>
        </c:scaling>
        <c:delete val="0"/>
        <c:axPos val="b"/>
        <c:majorGridlines>
          <c:spPr>
            <a:ln w="9525" cap="flat" cmpd="sng" algn="ctr">
              <a:solidFill>
                <a:schemeClr val="dk1">
                  <a:lumMod val="15000"/>
                  <a:lumOff val="85000"/>
                </a:schemeClr>
              </a:solidFill>
              <a:round/>
            </a:ln>
            <a:effectLst/>
          </c:spPr>
        </c:majorGridlines>
        <c:numFmt formatCode="d\-mmm\-yy"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984080207"/>
        <c:crosses val="autoZero"/>
        <c:crossBetween val="midCat"/>
      </c:valAx>
      <c:valAx>
        <c:axId val="98408020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984078543"/>
        <c:crosses val="autoZero"/>
        <c:crossBetween val="midCat"/>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13499B7-B22A-4E58-86E7-1F0E9337F481}" type="datetimeFigureOut">
              <a:rPr lang="en-US" smtClean="0"/>
              <a:t>4/25/2023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95F47E5-1964-439A-837E-70D0C0FF464D}" type="slidenum">
              <a:rPr lang="en-US" smtClean="0"/>
              <a:t>‹#›</a:t>
            </a:fld>
            <a:endParaRPr lang="en-US"/>
          </a:p>
        </p:txBody>
      </p:sp>
    </p:spTree>
    <p:extLst>
      <p:ext uri="{BB962C8B-B14F-4D97-AF65-F5344CB8AC3E}">
        <p14:creationId xmlns:p14="http://schemas.microsoft.com/office/powerpoint/2010/main" val="67972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F47E5-1964-439A-837E-70D0C0FF464D}" type="slidenum">
              <a:rPr lang="en-US" smtClean="0"/>
              <a:t>1</a:t>
            </a:fld>
            <a:endParaRPr lang="en-US"/>
          </a:p>
        </p:txBody>
      </p:sp>
    </p:spTree>
    <p:extLst>
      <p:ext uri="{BB962C8B-B14F-4D97-AF65-F5344CB8AC3E}">
        <p14:creationId xmlns:p14="http://schemas.microsoft.com/office/powerpoint/2010/main" val="408142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F47E5-1964-439A-837E-70D0C0FF464D}" type="slidenum">
              <a:rPr lang="en-US" smtClean="0"/>
              <a:t>2</a:t>
            </a:fld>
            <a:endParaRPr lang="en-US"/>
          </a:p>
        </p:txBody>
      </p:sp>
    </p:spTree>
    <p:extLst>
      <p:ext uri="{BB962C8B-B14F-4D97-AF65-F5344CB8AC3E}">
        <p14:creationId xmlns:p14="http://schemas.microsoft.com/office/powerpoint/2010/main" val="302564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Arial MT"/>
                <a:cs typeface="Times New Roman" panose="02020603050405020304" pitchFamily="18" charset="0"/>
              </a:rPr>
              <a:t>1) Every year, a four-day festival to the sun god Surya highlights the Indian city’s extreme air and water pollution, with a river so filled with foam it resembles a blizzard’s aftermath.</a:t>
            </a:r>
            <a:endParaRPr lang="en-US" sz="1200" b="0" i="0" dirty="0">
              <a:solidFill>
                <a:srgbClr val="333333"/>
              </a:solidFill>
              <a:effectLst/>
              <a:latin typeface="Arial M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200" dirty="0">
                <a:solidFill>
                  <a:srgbClr val="333333"/>
                </a:solidFill>
                <a:latin typeface="Arial MT"/>
                <a:cs typeface="Times New Roman" panose="02020603050405020304" pitchFamily="18" charset="0"/>
              </a:rPr>
              <a:t>The condition of the Yamuna has worsened this year as the river enters Noida with no dissolved oxygen in it and exits the city even more polluted, data as provided from the Uttar Pradesh Pollution Control Board (UPPCB)</a:t>
            </a:r>
          </a:p>
          <a:p>
            <a:endParaRPr lang="en-US" dirty="0"/>
          </a:p>
        </p:txBody>
      </p:sp>
      <p:sp>
        <p:nvSpPr>
          <p:cNvPr id="4" name="Slide Number Placeholder 3"/>
          <p:cNvSpPr>
            <a:spLocks noGrp="1"/>
          </p:cNvSpPr>
          <p:nvPr>
            <p:ph type="sldNum" sz="quarter" idx="10"/>
          </p:nvPr>
        </p:nvSpPr>
        <p:spPr/>
        <p:txBody>
          <a:bodyPr/>
          <a:lstStyle/>
          <a:p>
            <a:fld id="{E95F47E5-1964-439A-837E-70D0C0FF464D}" type="slidenum">
              <a:rPr lang="en-US" smtClean="0"/>
              <a:t>3</a:t>
            </a:fld>
            <a:endParaRPr lang="en-US"/>
          </a:p>
        </p:txBody>
      </p:sp>
    </p:spTree>
    <p:extLst>
      <p:ext uri="{BB962C8B-B14F-4D97-AF65-F5344CB8AC3E}">
        <p14:creationId xmlns:p14="http://schemas.microsoft.com/office/powerpoint/2010/main" val="27544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dirty="0">
                <a:latin typeface="Arial MT"/>
                <a:cs typeface="Times New Roman" panose="02020603050405020304" pitchFamily="18" charset="0"/>
              </a:rPr>
              <a:t>27 years have passed, yet the 22 km stretch of Yamuna that passes through Delhi remains choked and is dying. Additional STPs to be constructed.</a:t>
            </a:r>
          </a:p>
          <a:p>
            <a:r>
              <a:rPr lang="en-US" sz="1200" dirty="0">
                <a:latin typeface="Arial MT"/>
                <a:cs typeface="Times New Roman" panose="02020603050405020304" pitchFamily="18" charset="0"/>
              </a:rPr>
              <a:t>Polluted water influences all aspects of life, including people, animals, and the environment. Earth observation (EO) satellites provide near real-time information about water quality. There is freely available data that can help decision-makers and policymakers.</a:t>
            </a:r>
          </a:p>
          <a:p>
            <a:r>
              <a:rPr lang="en-US" sz="1200" dirty="0">
                <a:latin typeface="Arial MT"/>
                <a:cs typeface="Times New Roman" panose="02020603050405020304" pitchFamily="18" charset="0"/>
              </a:rPr>
              <a:t>2) Polluted water influences all aspects of life, including people, animals, and the environment.</a:t>
            </a:r>
          </a:p>
          <a:p>
            <a:r>
              <a:rPr lang="en-US" sz="1200" dirty="0">
                <a:latin typeface="Arial MT"/>
                <a:cs typeface="Times New Roman" panose="02020603050405020304" pitchFamily="18" charset="0"/>
              </a:rPr>
              <a:t>Earth observation (EO) satellites provide near real-time information about water quality. There are freely available data that can help decision-makers and policymakers.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MT"/>
                <a:cs typeface="Times New Roman" panose="02020603050405020304" pitchFamily="18" charset="0"/>
              </a:rPr>
              <a:t>3) Drones, artificial intelligence and satellite imagery could be used to monitor pollution level of the Yamuna caused by dumping of debris at the floodplains of the river, NGT committee report.</a:t>
            </a:r>
          </a:p>
        </p:txBody>
      </p:sp>
      <p:sp>
        <p:nvSpPr>
          <p:cNvPr id="4" name="Slide Number Placeholder 3"/>
          <p:cNvSpPr>
            <a:spLocks noGrp="1"/>
          </p:cNvSpPr>
          <p:nvPr>
            <p:ph type="sldNum" sz="quarter" idx="10"/>
          </p:nvPr>
        </p:nvSpPr>
        <p:spPr/>
        <p:txBody>
          <a:bodyPr/>
          <a:lstStyle/>
          <a:p>
            <a:fld id="{E95F47E5-1964-439A-837E-70D0C0FF464D}" type="slidenum">
              <a:rPr lang="en-US" smtClean="0"/>
              <a:t>4</a:t>
            </a:fld>
            <a:endParaRPr lang="en-US"/>
          </a:p>
        </p:txBody>
      </p:sp>
    </p:spTree>
    <p:extLst>
      <p:ext uri="{BB962C8B-B14F-4D97-AF65-F5344CB8AC3E}">
        <p14:creationId xmlns:p14="http://schemas.microsoft.com/office/powerpoint/2010/main" val="293075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latin typeface="Arial MT"/>
                <a:cs typeface="Arial MT"/>
              </a:rPr>
              <a:t>Optically deep water: water surface, water body &amp; water constituents are sources of radiation from within the lake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latin typeface="Arial MT"/>
                <a:cs typeface="Arial MT"/>
              </a:rPr>
              <a:t>Optically shallow water: water leaving radiance includes radiation reflected from the bottom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latin typeface="Arial MT"/>
                <a:cs typeface="Arial MT"/>
              </a:rPr>
              <a:t>Adjacency effect: small/narrow lakes or coastal areas</a:t>
            </a:r>
          </a:p>
          <a:p>
            <a:endParaRPr lang="en-US" dirty="0"/>
          </a:p>
        </p:txBody>
      </p:sp>
      <p:sp>
        <p:nvSpPr>
          <p:cNvPr id="4" name="Slide Number Placeholder 3"/>
          <p:cNvSpPr>
            <a:spLocks noGrp="1"/>
          </p:cNvSpPr>
          <p:nvPr>
            <p:ph type="sldNum" sz="quarter" idx="10"/>
          </p:nvPr>
        </p:nvSpPr>
        <p:spPr/>
        <p:txBody>
          <a:bodyPr/>
          <a:lstStyle/>
          <a:p>
            <a:fld id="{E95F47E5-1964-439A-837E-70D0C0FF464D}" type="slidenum">
              <a:rPr lang="en-US" smtClean="0"/>
              <a:t>5</a:t>
            </a:fld>
            <a:endParaRPr lang="en-US"/>
          </a:p>
        </p:txBody>
      </p:sp>
    </p:spTree>
    <p:extLst>
      <p:ext uri="{BB962C8B-B14F-4D97-AF65-F5344CB8AC3E}">
        <p14:creationId xmlns:p14="http://schemas.microsoft.com/office/powerpoint/2010/main" val="300791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MT"/>
                <a:cs typeface="Arial MT"/>
              </a:rPr>
              <a:t>WQ monitoring is an important issue that needs to be addressed due to its rising water security crisis and global implications.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MT"/>
                <a:cs typeface="Arial MT"/>
              </a:rPr>
              <a:t>Space monitoring efficiently tracks the WQ variation across space and time, but its spatial variability does not always benefit regional conditions.</a:t>
            </a:r>
          </a:p>
          <a:p>
            <a:endParaRPr lang="en-US" dirty="0"/>
          </a:p>
        </p:txBody>
      </p:sp>
      <p:sp>
        <p:nvSpPr>
          <p:cNvPr id="4" name="Slide Number Placeholder 3"/>
          <p:cNvSpPr>
            <a:spLocks noGrp="1"/>
          </p:cNvSpPr>
          <p:nvPr>
            <p:ph type="sldNum" sz="quarter" idx="5"/>
          </p:nvPr>
        </p:nvSpPr>
        <p:spPr/>
        <p:txBody>
          <a:bodyPr/>
          <a:lstStyle/>
          <a:p>
            <a:fld id="{E95F47E5-1964-439A-837E-70D0C0FF464D}" type="slidenum">
              <a:rPr lang="en-US" smtClean="0"/>
              <a:t>6</a:t>
            </a:fld>
            <a:endParaRPr lang="en-US"/>
          </a:p>
        </p:txBody>
      </p:sp>
    </p:spTree>
    <p:extLst>
      <p:ext uri="{BB962C8B-B14F-4D97-AF65-F5344CB8AC3E}">
        <p14:creationId xmlns:p14="http://schemas.microsoft.com/office/powerpoint/2010/main" val="251753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Arial MT"/>
                <a:ea typeface="+mn-ea"/>
                <a:cs typeface="+mn-cs"/>
              </a:rPr>
              <a:t>VNIR Channel : 400-1010 nm</a:t>
            </a:r>
          </a:p>
          <a:p>
            <a:r>
              <a:rPr lang="en-US" sz="1200" dirty="0">
                <a:solidFill>
                  <a:schemeClr val="dk1"/>
                </a:solidFill>
                <a:latin typeface="Arial MT"/>
                <a:ea typeface="+mn-ea"/>
                <a:cs typeface="+mn-cs"/>
              </a:rPr>
              <a:t>SWIR Channel:  1350-2505 nm</a:t>
            </a:r>
            <a:endParaRPr lang="en-US" dirty="0"/>
          </a:p>
        </p:txBody>
      </p:sp>
      <p:sp>
        <p:nvSpPr>
          <p:cNvPr id="4" name="Slide Number Placeholder 3"/>
          <p:cNvSpPr>
            <a:spLocks noGrp="1"/>
          </p:cNvSpPr>
          <p:nvPr>
            <p:ph type="sldNum" sz="quarter" idx="5"/>
          </p:nvPr>
        </p:nvSpPr>
        <p:spPr/>
        <p:txBody>
          <a:bodyPr/>
          <a:lstStyle/>
          <a:p>
            <a:fld id="{E95F47E5-1964-439A-837E-70D0C0FF464D}" type="slidenum">
              <a:rPr lang="en-US" smtClean="0"/>
              <a:t>9</a:t>
            </a:fld>
            <a:endParaRPr lang="en-US"/>
          </a:p>
        </p:txBody>
      </p:sp>
    </p:spTree>
    <p:extLst>
      <p:ext uri="{BB962C8B-B14F-4D97-AF65-F5344CB8AC3E}">
        <p14:creationId xmlns:p14="http://schemas.microsoft.com/office/powerpoint/2010/main" val="332802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F47E5-1964-439A-837E-70D0C0FF464D}" type="slidenum">
              <a:rPr lang="en-US" smtClean="0"/>
              <a:t>11</a:t>
            </a:fld>
            <a:endParaRPr lang="en-US"/>
          </a:p>
        </p:txBody>
      </p:sp>
    </p:spTree>
    <p:extLst>
      <p:ext uri="{BB962C8B-B14F-4D97-AF65-F5344CB8AC3E}">
        <p14:creationId xmlns:p14="http://schemas.microsoft.com/office/powerpoint/2010/main" val="202931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91266" y="324030"/>
            <a:ext cx="11009467"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5" name="Holder 5"/>
          <p:cNvSpPr>
            <a:spLocks noGrp="1"/>
          </p:cNvSpPr>
          <p:nvPr>
            <p:ph type="dt" sz="half" idx="6"/>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5" name="Holder 5"/>
          <p:cNvSpPr>
            <a:spLocks noGrp="1"/>
          </p:cNvSpPr>
          <p:nvPr>
            <p:ph type="dt" sz="half" idx="6"/>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MT"/>
                <a:cs typeface="Arial MT"/>
              </a:defRPr>
            </a:lvl1pPr>
          </a:lstStyle>
          <a:p>
            <a:endParaRPr/>
          </a:p>
        </p:txBody>
      </p:sp>
      <p:sp>
        <p:nvSpPr>
          <p:cNvPr id="3" name="Holder 3"/>
          <p:cNvSpPr>
            <a:spLocks noGrp="1"/>
          </p:cNvSpPr>
          <p:nvPr>
            <p:ph sz="half" idx="2"/>
          </p:nvPr>
        </p:nvSpPr>
        <p:spPr>
          <a:xfrm>
            <a:off x="615416" y="1459083"/>
            <a:ext cx="5253355" cy="4140200"/>
          </a:xfrm>
          <a:prstGeom prst="rect">
            <a:avLst/>
          </a:prstGeom>
        </p:spPr>
        <p:txBody>
          <a:bodyPr wrap="square" lIns="0" tIns="0" rIns="0" bIns="0">
            <a:spAutoFit/>
          </a:bodyPr>
          <a:lstStyle>
            <a:lvl1pPr>
              <a:defRPr sz="2000" b="0" i="0">
                <a:solidFill>
                  <a:schemeClr val="tx1"/>
                </a:solidFill>
                <a:latin typeface="Arial MT"/>
                <a:cs typeface="Arial MT"/>
              </a:defRPr>
            </a:lvl1pPr>
          </a:lstStyle>
          <a:p>
            <a:endParaRPr/>
          </a:p>
        </p:txBody>
      </p:sp>
      <p:sp>
        <p:nvSpPr>
          <p:cNvPr id="4" name="Holder 4"/>
          <p:cNvSpPr>
            <a:spLocks noGrp="1"/>
          </p:cNvSpPr>
          <p:nvPr>
            <p:ph sz="half" idx="3"/>
          </p:nvPr>
        </p:nvSpPr>
        <p:spPr>
          <a:xfrm>
            <a:off x="6264338" y="1408283"/>
            <a:ext cx="3796665" cy="4241800"/>
          </a:xfrm>
          <a:prstGeom prst="rect">
            <a:avLst/>
          </a:prstGeom>
        </p:spPr>
        <p:txBody>
          <a:bodyPr wrap="square" lIns="0" tIns="0" rIns="0" bIns="0">
            <a:spAutoFit/>
          </a:bodyPr>
          <a:lstStyle>
            <a:lvl1pPr>
              <a:defRPr sz="2000" b="0" i="0">
                <a:solidFill>
                  <a:schemeClr val="tx1"/>
                </a:solidFill>
                <a:latin typeface="Arial MT"/>
                <a:cs typeface="Arial MT"/>
              </a:defRPr>
            </a:lvl1pPr>
          </a:lstStyle>
          <a:p>
            <a:endParaRPr/>
          </a:p>
        </p:txBody>
      </p:sp>
      <p:sp>
        <p:nvSpPr>
          <p:cNvPr id="5" name="Holder 5"/>
          <p:cNvSpPr>
            <a:spLocks noGrp="1"/>
          </p:cNvSpPr>
          <p:nvPr>
            <p:ph type="ftr" sz="quarter" idx="5"/>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6" name="Holder 6"/>
          <p:cNvSpPr>
            <a:spLocks noGrp="1"/>
          </p:cNvSpPr>
          <p:nvPr>
            <p:ph type="dt" sz="half" idx="6"/>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7" name="Holder 7"/>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1386340" y="1149866"/>
            <a:ext cx="9416415" cy="4558665"/>
          </a:xfrm>
          <a:custGeom>
            <a:avLst/>
            <a:gdLst/>
            <a:ahLst/>
            <a:cxnLst/>
            <a:rect l="l" t="t" r="r" b="b"/>
            <a:pathLst>
              <a:path w="9416415" h="4558665">
                <a:moveTo>
                  <a:pt x="9416141" y="0"/>
                </a:moveTo>
                <a:lnTo>
                  <a:pt x="0" y="0"/>
                </a:lnTo>
                <a:lnTo>
                  <a:pt x="0" y="4558271"/>
                </a:lnTo>
                <a:lnTo>
                  <a:pt x="9416141" y="4558271"/>
                </a:lnTo>
                <a:lnTo>
                  <a:pt x="9416141" y="0"/>
                </a:lnTo>
                <a:close/>
              </a:path>
            </a:pathLst>
          </a:custGeom>
          <a:solidFill>
            <a:srgbClr val="BFBFBF">
              <a:alpha val="79998"/>
            </a:srgbClr>
          </a:solidFill>
        </p:spPr>
        <p:txBody>
          <a:bodyPr wrap="square" lIns="0" tIns="0" rIns="0" bIns="0" rtlCol="0"/>
          <a:lstStyle/>
          <a:p>
            <a:endParaRPr/>
          </a:p>
        </p:txBody>
      </p:sp>
      <p:sp>
        <p:nvSpPr>
          <p:cNvPr id="18" name="bg object 18"/>
          <p:cNvSpPr/>
          <p:nvPr/>
        </p:nvSpPr>
        <p:spPr>
          <a:xfrm>
            <a:off x="2072926" y="4444332"/>
            <a:ext cx="5214620" cy="34290"/>
          </a:xfrm>
          <a:custGeom>
            <a:avLst/>
            <a:gdLst/>
            <a:ahLst/>
            <a:cxnLst/>
            <a:rect l="l" t="t" r="r" b="b"/>
            <a:pathLst>
              <a:path w="5214620" h="34289">
                <a:moveTo>
                  <a:pt x="0" y="33868"/>
                </a:moveTo>
                <a:lnTo>
                  <a:pt x="5214108" y="0"/>
                </a:lnTo>
              </a:path>
            </a:pathLst>
          </a:custGeom>
          <a:ln w="254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4" name="Holder 4"/>
          <p:cNvSpPr>
            <a:spLocks noGrp="1"/>
          </p:cNvSpPr>
          <p:nvPr>
            <p:ph type="dt" sz="half" idx="6"/>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5" name="Holder 5"/>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3" name="Holder 3"/>
          <p:cNvSpPr>
            <a:spLocks noGrp="1"/>
          </p:cNvSpPr>
          <p:nvPr>
            <p:ph type="dt" sz="half" idx="6"/>
          </p:nvPr>
        </p:nvSpPr>
        <p:spPr/>
        <p:txBody>
          <a:bodyPr lIns="0" tIns="0" rIns="0" bIns="0"/>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4" name="Holder 4"/>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88825" cy="6858000"/>
          </a:xfrm>
          <a:custGeom>
            <a:avLst/>
            <a:gdLst/>
            <a:ahLst/>
            <a:cxnLst/>
            <a:rect l="l" t="t" r="r" b="b"/>
            <a:pathLst>
              <a:path w="12188825" h="6858000">
                <a:moveTo>
                  <a:pt x="12188825" y="0"/>
                </a:moveTo>
                <a:lnTo>
                  <a:pt x="0" y="0"/>
                </a:lnTo>
                <a:lnTo>
                  <a:pt x="0" y="6858000"/>
                </a:lnTo>
                <a:lnTo>
                  <a:pt x="12188825" y="6858000"/>
                </a:lnTo>
                <a:lnTo>
                  <a:pt x="12188825" y="0"/>
                </a:lnTo>
                <a:close/>
              </a:path>
            </a:pathLst>
          </a:custGeom>
          <a:solidFill>
            <a:srgbClr val="F2F2F2"/>
          </a:solidFill>
        </p:spPr>
        <p:txBody>
          <a:bodyPr wrap="square" lIns="0" tIns="0" rIns="0" bIns="0" rtlCol="0"/>
          <a:lstStyle/>
          <a:p>
            <a:endParaRPr/>
          </a:p>
        </p:txBody>
      </p:sp>
      <p:sp>
        <p:nvSpPr>
          <p:cNvPr id="17" name="bg object 17"/>
          <p:cNvSpPr/>
          <p:nvPr/>
        </p:nvSpPr>
        <p:spPr>
          <a:xfrm>
            <a:off x="403062" y="502749"/>
            <a:ext cx="0" cy="696595"/>
          </a:xfrm>
          <a:custGeom>
            <a:avLst/>
            <a:gdLst/>
            <a:ahLst/>
            <a:cxnLst/>
            <a:rect l="l" t="t" r="r" b="b"/>
            <a:pathLst>
              <a:path h="696594">
                <a:moveTo>
                  <a:pt x="0" y="696383"/>
                </a:moveTo>
                <a:lnTo>
                  <a:pt x="1" y="0"/>
                </a:lnTo>
              </a:path>
            </a:pathLst>
          </a:custGeom>
          <a:ln w="25400">
            <a:solidFill>
              <a:srgbClr val="000000"/>
            </a:solidFill>
          </a:ln>
        </p:spPr>
        <p:txBody>
          <a:bodyPr wrap="square" lIns="0" tIns="0" rIns="0" bIns="0" rtlCol="0"/>
          <a:lstStyle/>
          <a:p>
            <a:endParaRPr/>
          </a:p>
        </p:txBody>
      </p:sp>
      <p:sp>
        <p:nvSpPr>
          <p:cNvPr id="2" name="Holder 2"/>
          <p:cNvSpPr>
            <a:spLocks noGrp="1"/>
          </p:cNvSpPr>
          <p:nvPr>
            <p:ph type="title"/>
          </p:nvPr>
        </p:nvSpPr>
        <p:spPr>
          <a:xfrm>
            <a:off x="2695178" y="1045848"/>
            <a:ext cx="1042035" cy="391159"/>
          </a:xfrm>
          <a:prstGeom prst="rect">
            <a:avLst/>
          </a:prstGeom>
        </p:spPr>
        <p:txBody>
          <a:bodyPr wrap="square" lIns="0" tIns="0" rIns="0" bIns="0">
            <a:spAutoFit/>
          </a:bodyPr>
          <a:lstStyle>
            <a:lvl1pPr>
              <a:defRPr sz="2400" b="0" i="0">
                <a:solidFill>
                  <a:schemeClr val="tx1"/>
                </a:solidFill>
                <a:latin typeface="Arial MT"/>
                <a:cs typeface="Arial MT"/>
              </a:defRPr>
            </a:lvl1pPr>
          </a:lstStyle>
          <a:p>
            <a:endParaRPr/>
          </a:p>
        </p:txBody>
      </p:sp>
      <p:sp>
        <p:nvSpPr>
          <p:cNvPr id="3" name="Holder 3"/>
          <p:cNvSpPr>
            <a:spLocks noGrp="1"/>
          </p:cNvSpPr>
          <p:nvPr>
            <p:ph type="body" idx="1"/>
          </p:nvPr>
        </p:nvSpPr>
        <p:spPr>
          <a:xfrm>
            <a:off x="475716" y="1467985"/>
            <a:ext cx="11243945" cy="45065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12261" y="6517111"/>
            <a:ext cx="2946400" cy="181609"/>
          </a:xfrm>
          <a:prstGeom prst="rect">
            <a:avLst/>
          </a:prstGeom>
        </p:spPr>
        <p:txBody>
          <a:bodyPr wrap="square" lIns="0" tIns="0" rIns="0" bIns="0">
            <a:spAutoFit/>
          </a:bodyPr>
          <a:lstStyle>
            <a:lvl1pPr>
              <a:defRPr sz="1100" b="0" i="0">
                <a:solidFill>
                  <a:schemeClr val="tx1"/>
                </a:solidFill>
                <a:latin typeface="Arial MT"/>
                <a:cs typeface="Arial MT"/>
              </a:defRPr>
            </a:lvl1pPr>
          </a:lstStyle>
          <a:p>
            <a:pPr marL="12700">
              <a:lnSpc>
                <a:spcPts val="1315"/>
              </a:lnSpc>
            </a:pPr>
            <a:r>
              <a:rPr dirty="0"/>
              <a:t>National </a:t>
            </a:r>
            <a:r>
              <a:rPr spc="-5" dirty="0"/>
              <a:t>Aeronautics</a:t>
            </a:r>
            <a:r>
              <a:rPr spc="-10" dirty="0"/>
              <a:t> </a:t>
            </a:r>
            <a:r>
              <a:rPr dirty="0"/>
              <a:t>and</a:t>
            </a:r>
            <a:r>
              <a:rPr spc="-5" dirty="0"/>
              <a:t> </a:t>
            </a:r>
            <a:r>
              <a:rPr dirty="0"/>
              <a:t>Space</a:t>
            </a:r>
            <a:r>
              <a:rPr spc="-5" dirty="0"/>
              <a:t> Administration</a:t>
            </a:r>
          </a:p>
        </p:txBody>
      </p:sp>
      <p:sp>
        <p:nvSpPr>
          <p:cNvPr id="5" name="Holder 5"/>
          <p:cNvSpPr>
            <a:spLocks noGrp="1"/>
          </p:cNvSpPr>
          <p:nvPr>
            <p:ph type="dt" sz="half" idx="6"/>
          </p:nvPr>
        </p:nvSpPr>
        <p:spPr>
          <a:xfrm>
            <a:off x="8223642" y="6517111"/>
            <a:ext cx="2683509" cy="181609"/>
          </a:xfrm>
          <a:prstGeom prst="rect">
            <a:avLst/>
          </a:prstGeom>
        </p:spPr>
        <p:txBody>
          <a:bodyPr wrap="square" lIns="0" tIns="0" rIns="0" bIns="0">
            <a:spAutoFit/>
          </a:bodyPr>
          <a:lstStyle>
            <a:lvl1pPr>
              <a:defRPr sz="1100" b="0" i="0">
                <a:solidFill>
                  <a:schemeClr val="tx1"/>
                </a:solidFill>
                <a:latin typeface="Arial MT"/>
                <a:cs typeface="Arial MT"/>
              </a:defRPr>
            </a:lvl1pPr>
          </a:lstStyle>
          <a:p>
            <a:pPr marL="12700">
              <a:lnSpc>
                <a:spcPts val="1315"/>
              </a:lnSpc>
            </a:pPr>
            <a:r>
              <a:rPr dirty="0"/>
              <a:t>Applied</a:t>
            </a:r>
            <a:r>
              <a:rPr spc="-15" dirty="0"/>
              <a:t> </a:t>
            </a:r>
            <a:r>
              <a:rPr spc="-5" dirty="0"/>
              <a:t>Remote</a:t>
            </a:r>
            <a:r>
              <a:rPr spc="-15" dirty="0"/>
              <a:t> </a:t>
            </a:r>
            <a:r>
              <a:rPr dirty="0"/>
              <a:t>Sensing</a:t>
            </a:r>
            <a:r>
              <a:rPr spc="-10" dirty="0"/>
              <a:t> </a:t>
            </a:r>
            <a:r>
              <a:rPr dirty="0"/>
              <a:t>Training</a:t>
            </a:r>
            <a:r>
              <a:rPr spc="-15" dirty="0"/>
              <a:t> </a:t>
            </a:r>
            <a:r>
              <a:rPr spc="-5" dirty="0"/>
              <a:t>Program</a:t>
            </a:r>
          </a:p>
        </p:txBody>
      </p:sp>
      <p:sp>
        <p:nvSpPr>
          <p:cNvPr id="6" name="Holder 6"/>
          <p:cNvSpPr>
            <a:spLocks noGrp="1"/>
          </p:cNvSpPr>
          <p:nvPr>
            <p:ph type="sldNum" sz="quarter" idx="7"/>
          </p:nvPr>
        </p:nvSpPr>
        <p:spPr>
          <a:xfrm>
            <a:off x="11389727" y="6517111"/>
            <a:ext cx="231775" cy="181609"/>
          </a:xfrm>
          <a:prstGeom prst="rect">
            <a:avLst/>
          </a:prstGeom>
        </p:spPr>
        <p:txBody>
          <a:bodyPr wrap="square" lIns="0" tIns="0" rIns="0" bIns="0">
            <a:spAutoFit/>
          </a:bodyPr>
          <a:lstStyle>
            <a:lvl1pPr>
              <a:defRPr sz="1100" b="0" i="0">
                <a:solidFill>
                  <a:schemeClr val="tx1"/>
                </a:solidFill>
                <a:latin typeface="Arial MT"/>
                <a:cs typeface="Arial MT"/>
              </a:defRPr>
            </a:lvl1pPr>
          </a:lstStyle>
          <a:p>
            <a:pPr marL="38100">
              <a:lnSpc>
                <a:spcPts val="131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ata.tpdc.ac.cn/en/data/b56d924e-782c-439e-a265-9687fae77731/"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arthobservatory.nasa.gov/IOTD/view.php?id=8571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ytimes.com/2021/11/11/world/asia/india-pollution-yamuna-chhath.html" TargetMode="External"/><Relationship Id="rId2" Type="http://schemas.openxmlformats.org/officeDocument/2006/relationships/hyperlink" Target="https://appliedsciences.nasa.gov/join-mission/training/english/arset-integrating-remote-sensing-water-quality-monitoring-program" TargetMode="External"/><Relationship Id="rId1" Type="http://schemas.openxmlformats.org/officeDocument/2006/relationships/slideLayout" Target="../slideLayouts/slideLayout5.xml"/><Relationship Id="rId4" Type="http://schemas.openxmlformats.org/officeDocument/2006/relationships/hyperlink" Target="https://www.thehindu.com/news/cities/Delhi/delhi-govt-has-prepared-six-point-action-plan-to-clean-yamuna-kejriwal/article37555481.ec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0"/>
            <a:ext cx="1477712" cy="6858000"/>
          </a:xfrm>
          <a:prstGeom prst="rect">
            <a:avLst/>
          </a:prstGeom>
        </p:spPr>
      </p:pic>
      <p:sp>
        <p:nvSpPr>
          <p:cNvPr id="14" name="object 14"/>
          <p:cNvSpPr/>
          <p:nvPr/>
        </p:nvSpPr>
        <p:spPr>
          <a:xfrm>
            <a:off x="3962400" y="3855719"/>
            <a:ext cx="5214620" cy="22860"/>
          </a:xfrm>
          <a:custGeom>
            <a:avLst/>
            <a:gdLst/>
            <a:ahLst/>
            <a:cxnLst/>
            <a:rect l="l" t="t" r="r" b="b"/>
            <a:pathLst>
              <a:path w="5214620" h="22860">
                <a:moveTo>
                  <a:pt x="0" y="22577"/>
                </a:moveTo>
                <a:lnTo>
                  <a:pt x="5214108" y="0"/>
                </a:lnTo>
              </a:path>
            </a:pathLst>
          </a:custGeom>
          <a:ln w="25400">
            <a:solidFill>
              <a:srgbClr val="000000"/>
            </a:solidFill>
          </a:ln>
        </p:spPr>
        <p:txBody>
          <a:bodyPr wrap="square" lIns="0" tIns="0" rIns="0" bIns="0" rtlCol="0"/>
          <a:lstStyle/>
          <a:p>
            <a:endParaRPr>
              <a:latin typeface="Arial MT"/>
              <a:ea typeface="Cambria" panose="02040503050406030204" pitchFamily="18" charset="0"/>
              <a:cs typeface="Times New Roman" panose="02020603050405020304" pitchFamily="18" charset="0"/>
            </a:endParaRPr>
          </a:p>
        </p:txBody>
      </p:sp>
      <p:sp>
        <p:nvSpPr>
          <p:cNvPr id="15" name="object 15"/>
          <p:cNvSpPr/>
          <p:nvPr/>
        </p:nvSpPr>
        <p:spPr>
          <a:xfrm>
            <a:off x="3923704" y="5257800"/>
            <a:ext cx="5365103" cy="45719"/>
          </a:xfrm>
          <a:custGeom>
            <a:avLst/>
            <a:gdLst/>
            <a:ahLst/>
            <a:cxnLst/>
            <a:rect l="l" t="t" r="r" b="b"/>
            <a:pathLst>
              <a:path w="5214620" h="22860">
                <a:moveTo>
                  <a:pt x="0" y="22577"/>
                </a:moveTo>
                <a:lnTo>
                  <a:pt x="5214108" y="0"/>
                </a:lnTo>
              </a:path>
            </a:pathLst>
          </a:custGeom>
          <a:ln w="25400">
            <a:solidFill>
              <a:srgbClr val="000000"/>
            </a:solidFill>
          </a:ln>
        </p:spPr>
        <p:txBody>
          <a:bodyPr wrap="square" lIns="0" tIns="0" rIns="0" bIns="0" rtlCol="0"/>
          <a:lstStyle/>
          <a:p>
            <a:endParaRPr>
              <a:latin typeface="Arial MT"/>
              <a:ea typeface="Cambria" panose="02040503050406030204" pitchFamily="18" charset="0"/>
              <a:cs typeface="Times New Roman" panose="02020603050405020304" pitchFamily="18" charset="0"/>
            </a:endParaRPr>
          </a:p>
        </p:txBody>
      </p:sp>
      <p:sp>
        <p:nvSpPr>
          <p:cNvPr id="22" name="object 22"/>
          <p:cNvSpPr txBox="1"/>
          <p:nvPr/>
        </p:nvSpPr>
        <p:spPr>
          <a:xfrm>
            <a:off x="1676400" y="1595789"/>
            <a:ext cx="10308047" cy="1120820"/>
          </a:xfrm>
          <a:prstGeom prst="rect">
            <a:avLst/>
          </a:prstGeom>
          <a:solidFill>
            <a:schemeClr val="bg2"/>
          </a:solidFill>
        </p:spPr>
        <p:txBody>
          <a:bodyPr vert="horz" wrap="square" lIns="0" tIns="12700" rIns="0" bIns="0" rtlCol="0">
            <a:spAutoFit/>
          </a:bodyPr>
          <a:lstStyle/>
          <a:p>
            <a:pPr marL="12700" algn="just">
              <a:lnSpc>
                <a:spcPct val="100000"/>
              </a:lnSpc>
              <a:spcBef>
                <a:spcPts val="100"/>
              </a:spcBef>
            </a:pPr>
            <a:r>
              <a:rPr lang="en-US" sz="2400" b="1" spc="-5" dirty="0">
                <a:latin typeface="Arial MT"/>
                <a:ea typeface="Cambria" panose="02040503050406030204" pitchFamily="18" charset="0"/>
                <a:cs typeface="Times New Roman" panose="02020603050405020304" pitchFamily="18" charset="0"/>
              </a:rPr>
              <a:t>Spatio-temporal, geospatial, and time series analysis of water quality estimation using Landsat 8,9, Sentinel-2, and MODIS series for the region of India: A Google Earth Engine based web-application</a:t>
            </a:r>
            <a:endParaRPr sz="2400" b="1" dirty="0">
              <a:latin typeface="Arial MT"/>
              <a:ea typeface="Cambria" panose="02040503050406030204" pitchFamily="18" charset="0"/>
              <a:cs typeface="Times New Roman" panose="02020603050405020304" pitchFamily="18" charset="0"/>
            </a:endParaRPr>
          </a:p>
        </p:txBody>
      </p:sp>
      <p:sp>
        <p:nvSpPr>
          <p:cNvPr id="23" name="object 23"/>
          <p:cNvSpPr txBox="1"/>
          <p:nvPr/>
        </p:nvSpPr>
        <p:spPr>
          <a:xfrm>
            <a:off x="4182768" y="3926988"/>
            <a:ext cx="4904935" cy="1282402"/>
          </a:xfrm>
          <a:prstGeom prst="rect">
            <a:avLst/>
          </a:prstGeom>
        </p:spPr>
        <p:txBody>
          <a:bodyPr vert="horz" wrap="square" lIns="0" tIns="12700" rIns="0" bIns="0" rtlCol="0">
            <a:spAutoFit/>
          </a:bodyPr>
          <a:lstStyle/>
          <a:p>
            <a:pPr marL="12700" algn="ctr">
              <a:lnSpc>
                <a:spcPct val="100000"/>
              </a:lnSpc>
              <a:spcBef>
                <a:spcPts val="100"/>
              </a:spcBef>
            </a:pPr>
            <a:r>
              <a:rPr lang="en-US" sz="2000" b="1" spc="-5" dirty="0">
                <a:latin typeface="Arial MT"/>
                <a:ea typeface="Cambria" panose="02040503050406030204" pitchFamily="18" charset="0"/>
                <a:cs typeface="Times New Roman" panose="02020603050405020304" pitchFamily="18" charset="0"/>
              </a:rPr>
              <a:t>Supervisors</a:t>
            </a:r>
            <a:endParaRPr lang="en-US" sz="2000" spc="-5" dirty="0">
              <a:latin typeface="Arial MT"/>
              <a:ea typeface="Cambria" panose="02040503050406030204" pitchFamily="18" charset="0"/>
              <a:cs typeface="Times New Roman" panose="02020603050405020304" pitchFamily="18" charset="0"/>
            </a:endParaRPr>
          </a:p>
          <a:p>
            <a:pPr marL="12700" algn="ctr">
              <a:spcBef>
                <a:spcPts val="100"/>
              </a:spcBef>
            </a:pPr>
            <a:r>
              <a:rPr lang="en-US" sz="2000" spc="-5" dirty="0">
                <a:latin typeface="Arial MT"/>
                <a:ea typeface="Cambria" panose="02040503050406030204" pitchFamily="18" charset="0"/>
                <a:cs typeface="Times New Roman" panose="02020603050405020304" pitchFamily="18" charset="0"/>
              </a:rPr>
              <a:t>Prof. Brejesh Lall, DEE, IIT- Delhi</a:t>
            </a:r>
          </a:p>
          <a:p>
            <a:pPr marL="12700" algn="ctr">
              <a:lnSpc>
                <a:spcPct val="100000"/>
              </a:lnSpc>
              <a:spcBef>
                <a:spcPts val="100"/>
              </a:spcBef>
            </a:pPr>
            <a:r>
              <a:rPr lang="en-US" sz="2000" spc="-5" dirty="0">
                <a:latin typeface="Arial MT"/>
                <a:ea typeface="Cambria" panose="02040503050406030204" pitchFamily="18" charset="0"/>
                <a:cs typeface="Times New Roman" panose="02020603050405020304" pitchFamily="18" charset="0"/>
              </a:rPr>
              <a:t>Dr. Shaikh Zia Ahammad</a:t>
            </a:r>
            <a:r>
              <a:rPr sz="2000" dirty="0">
                <a:latin typeface="Arial MT"/>
                <a:ea typeface="Cambria" panose="02040503050406030204" pitchFamily="18" charset="0"/>
                <a:cs typeface="Times New Roman" panose="02020603050405020304" pitchFamily="18" charset="0"/>
              </a:rPr>
              <a:t>,</a:t>
            </a:r>
            <a:r>
              <a:rPr sz="2000" spc="-30" dirty="0">
                <a:latin typeface="Arial MT"/>
                <a:ea typeface="Cambria" panose="02040503050406030204" pitchFamily="18" charset="0"/>
                <a:cs typeface="Times New Roman" panose="02020603050405020304" pitchFamily="18" charset="0"/>
              </a:rPr>
              <a:t> </a:t>
            </a:r>
            <a:r>
              <a:rPr lang="en-US" sz="2000" spc="-5" dirty="0">
                <a:latin typeface="Arial MT"/>
                <a:ea typeface="Cambria" panose="02040503050406030204" pitchFamily="18" charset="0"/>
                <a:cs typeface="Times New Roman" panose="02020603050405020304" pitchFamily="18" charset="0"/>
              </a:rPr>
              <a:t>DBEB, IIT- Delhi</a:t>
            </a:r>
          </a:p>
          <a:p>
            <a:pPr marL="12700" algn="ctr">
              <a:lnSpc>
                <a:spcPct val="100000"/>
              </a:lnSpc>
              <a:spcBef>
                <a:spcPts val="100"/>
              </a:spcBef>
            </a:pPr>
            <a:r>
              <a:rPr lang="en-US" sz="2000" spc="-5" dirty="0">
                <a:latin typeface="Arial MT"/>
                <a:ea typeface="Cambria" panose="02040503050406030204" pitchFamily="18" charset="0"/>
                <a:cs typeface="Times New Roman" panose="02020603050405020304" pitchFamily="18" charset="0"/>
              </a:rPr>
              <a:t>Dr. Sanya Anees, DECE, IIIT-</a:t>
            </a:r>
            <a:r>
              <a:rPr lang="en-US" dirty="0">
                <a:latin typeface="Arial MT"/>
                <a:ea typeface="Cambria" panose="02040503050406030204" pitchFamily="18" charset="0"/>
                <a:cs typeface="Times New Roman" panose="02020603050405020304" pitchFamily="18" charset="0"/>
              </a:rPr>
              <a:t> </a:t>
            </a:r>
            <a:r>
              <a:rPr lang="en-US" sz="2000" spc="-5" dirty="0">
                <a:latin typeface="Arial MT"/>
                <a:ea typeface="Cambria" panose="02040503050406030204" pitchFamily="18" charset="0"/>
                <a:cs typeface="Times New Roman" panose="02020603050405020304" pitchFamily="18" charset="0"/>
              </a:rPr>
              <a:t>Guwahati</a:t>
            </a:r>
            <a:endParaRPr sz="2000" spc="-5" dirty="0">
              <a:latin typeface="Arial MT"/>
              <a:ea typeface="Cambria" panose="02040503050406030204" pitchFamily="18" charset="0"/>
              <a:cs typeface="Times New Roman" panose="02020603050405020304" pitchFamily="18" charset="0"/>
            </a:endParaRPr>
          </a:p>
        </p:txBody>
      </p:sp>
      <p:sp>
        <p:nvSpPr>
          <p:cNvPr id="25" name="object 23"/>
          <p:cNvSpPr txBox="1"/>
          <p:nvPr/>
        </p:nvSpPr>
        <p:spPr>
          <a:xfrm>
            <a:off x="3208130" y="2988962"/>
            <a:ext cx="6799362" cy="641201"/>
          </a:xfrm>
          <a:prstGeom prst="rect">
            <a:avLst/>
          </a:prstGeom>
          <a:solidFill>
            <a:schemeClr val="accent1">
              <a:lumMod val="20000"/>
              <a:lumOff val="80000"/>
            </a:schemeClr>
          </a:solidFill>
        </p:spPr>
        <p:txBody>
          <a:bodyPr vert="horz" wrap="square" lIns="0" tIns="12700" rIns="0" bIns="0" rtlCol="0">
            <a:spAutoFit/>
          </a:bodyPr>
          <a:lstStyle/>
          <a:p>
            <a:pPr marL="12700" algn="ctr">
              <a:lnSpc>
                <a:spcPct val="100000"/>
              </a:lnSpc>
              <a:spcBef>
                <a:spcPts val="100"/>
              </a:spcBef>
            </a:pPr>
            <a:r>
              <a:rPr lang="en-US" sz="2000" b="1" spc="-5" dirty="0">
                <a:latin typeface="Arial MT"/>
                <a:ea typeface="Cambria" panose="02040503050406030204" pitchFamily="18" charset="0"/>
                <a:cs typeface="Times New Roman" panose="02020603050405020304" pitchFamily="18" charset="0"/>
              </a:rPr>
              <a:t>Presented By</a:t>
            </a:r>
            <a:r>
              <a:rPr lang="en-US" sz="2000" spc="-5" dirty="0">
                <a:latin typeface="Arial MT"/>
                <a:ea typeface="Cambria" panose="02040503050406030204" pitchFamily="18" charset="0"/>
                <a:cs typeface="Times New Roman" panose="02020603050405020304" pitchFamily="18" charset="0"/>
              </a:rPr>
              <a:t>:</a:t>
            </a:r>
          </a:p>
          <a:p>
            <a:pPr marL="12700" algn="ctr">
              <a:lnSpc>
                <a:spcPct val="100000"/>
              </a:lnSpc>
              <a:spcBef>
                <a:spcPts val="100"/>
              </a:spcBef>
            </a:pPr>
            <a:r>
              <a:rPr lang="en-US" sz="2000" spc="-5" dirty="0">
                <a:latin typeface="Arial MT"/>
                <a:ea typeface="Cambria" panose="02040503050406030204" pitchFamily="18" charset="0"/>
                <a:cs typeface="Times New Roman" panose="02020603050405020304" pitchFamily="18" charset="0"/>
              </a:rPr>
              <a:t>Abhinav Galodha</a:t>
            </a:r>
            <a:r>
              <a:rPr sz="2000" dirty="0">
                <a:latin typeface="Arial MT"/>
                <a:ea typeface="Cambria" panose="02040503050406030204" pitchFamily="18" charset="0"/>
                <a:cs typeface="Times New Roman" panose="02020603050405020304" pitchFamily="18" charset="0"/>
              </a:rPr>
              <a:t>,</a:t>
            </a:r>
            <a:r>
              <a:rPr sz="2000" spc="-30" dirty="0">
                <a:latin typeface="Arial MT"/>
                <a:ea typeface="Cambria" panose="02040503050406030204" pitchFamily="18" charset="0"/>
                <a:cs typeface="Times New Roman" panose="02020603050405020304" pitchFamily="18" charset="0"/>
              </a:rPr>
              <a:t> </a:t>
            </a:r>
            <a:r>
              <a:rPr lang="en-IN" sz="2000" spc="-30" dirty="0">
                <a:latin typeface="Arial MT"/>
                <a:ea typeface="Cambria" panose="02040503050406030204" pitchFamily="18" charset="0"/>
                <a:cs typeface="Times New Roman" panose="02020603050405020304" pitchFamily="18" charset="0"/>
              </a:rPr>
              <a:t>Ph.D. </a:t>
            </a:r>
            <a:r>
              <a:rPr lang="en-US" sz="2000" spc="-5" dirty="0">
                <a:latin typeface="Arial MT"/>
                <a:ea typeface="Cambria" panose="02040503050406030204" pitchFamily="18" charset="0"/>
                <a:cs typeface="Times New Roman" panose="02020603050405020304" pitchFamily="18" charset="0"/>
              </a:rPr>
              <a:t>Research Scholar, IIT Delhi</a:t>
            </a:r>
            <a:endParaRPr sz="2000" dirty="0">
              <a:latin typeface="Arial MT"/>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435" y="55209"/>
            <a:ext cx="1471012" cy="1316391"/>
          </a:xfrm>
          <a:prstGeom prst="rect">
            <a:avLst/>
          </a:prstGeom>
        </p:spPr>
      </p:pic>
      <p:sp>
        <p:nvSpPr>
          <p:cNvPr id="10" name="object 8"/>
          <p:cNvSpPr txBox="1"/>
          <p:nvPr/>
        </p:nvSpPr>
        <p:spPr>
          <a:xfrm>
            <a:off x="11734800" y="6615088"/>
            <a:ext cx="402528" cy="166712"/>
          </a:xfrm>
          <a:prstGeom prst="rect">
            <a:avLst/>
          </a:prstGeom>
        </p:spPr>
        <p:txBody>
          <a:bodyPr vert="horz" wrap="square" lIns="0" tIns="0" rIns="0" bIns="0" rtlCol="0">
            <a:spAutoFit/>
          </a:bodyPr>
          <a:lstStyle/>
          <a:p>
            <a:pPr marL="38100">
              <a:lnSpc>
                <a:spcPts val="1315"/>
              </a:lnSpc>
            </a:pPr>
            <a:r>
              <a:rPr lang="en-US" sz="1200" dirty="0">
                <a:latin typeface="Arial MT"/>
                <a:cs typeface="Arial MT"/>
              </a:rPr>
              <a:t>1</a:t>
            </a:r>
            <a:endParaRPr sz="1200" dirty="0">
              <a:latin typeface="Arial MT"/>
              <a:cs typeface="Arial MT"/>
            </a:endParaRPr>
          </a:p>
        </p:txBody>
      </p:sp>
      <p:sp>
        <p:nvSpPr>
          <p:cNvPr id="11"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662306" y="6331426"/>
            <a:ext cx="2141739" cy="500137"/>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a:t>
            </a:r>
          </a:p>
          <a:p>
            <a:pPr marL="12700" algn="ctr">
              <a:lnSpc>
                <a:spcPts val="1315"/>
              </a:lnSpc>
            </a:pPr>
            <a:r>
              <a:rPr lang="en-US" sz="1200" dirty="0"/>
              <a:t>EGU General Assembly 2023</a:t>
            </a:r>
          </a:p>
          <a:p>
            <a:pPr marL="12700">
              <a:lnSpc>
                <a:spcPts val="1315"/>
              </a:lnSpc>
            </a:pPr>
            <a:endParaRPr sz="1200" spc="-5" dirty="0"/>
          </a:p>
        </p:txBody>
      </p:sp>
      <p:cxnSp>
        <p:nvCxnSpPr>
          <p:cNvPr id="13" name="Straight Connector 12">
            <a:extLst>
              <a:ext uri="{FF2B5EF4-FFF2-40B4-BE49-F238E27FC236}">
                <a16:creationId xmlns:a16="http://schemas.microsoft.com/office/drawing/2014/main" id="{4BB78F1D-C94A-99BD-9221-F56C9D4AB55F}"/>
              </a:ext>
            </a:extLst>
          </p:cNvPr>
          <p:cNvCxnSpPr>
            <a:cxnSpLocks/>
          </p:cNvCxnSpPr>
          <p:nvPr/>
        </p:nvCxnSpPr>
        <p:spPr>
          <a:xfrm>
            <a:off x="2159000" y="6248400"/>
            <a:ext cx="9728200"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CC65BC6-742B-3543-65DE-862D47C3697C}"/>
              </a:ext>
            </a:extLst>
          </p:cNvPr>
          <p:cNvSpPr txBox="1"/>
          <p:nvPr/>
        </p:nvSpPr>
        <p:spPr>
          <a:xfrm>
            <a:off x="2614859" y="5518907"/>
            <a:ext cx="8236634" cy="646331"/>
          </a:xfrm>
          <a:prstGeom prst="rect">
            <a:avLst/>
          </a:prstGeom>
          <a:noFill/>
        </p:spPr>
        <p:txBody>
          <a:bodyPr wrap="square">
            <a:spAutoFit/>
          </a:bodyPr>
          <a:lstStyle/>
          <a:p>
            <a:pPr algn="ctr"/>
            <a:r>
              <a:rPr lang="en-US" b="1" dirty="0">
                <a:latin typeface="Arial MT"/>
              </a:rPr>
              <a:t>School of Interdisciplinary Research (SIRe), Indian Institute of Technology Delhi, India</a:t>
            </a:r>
          </a:p>
        </p:txBody>
      </p:sp>
      <p:pic>
        <p:nvPicPr>
          <p:cNvPr id="4" name="Picture 3"/>
          <p:cNvPicPr>
            <a:picLocks noChangeAspect="1"/>
          </p:cNvPicPr>
          <p:nvPr/>
        </p:nvPicPr>
        <p:blipFill>
          <a:blip r:embed="rId5"/>
          <a:stretch>
            <a:fillRect/>
          </a:stretch>
        </p:blipFill>
        <p:spPr>
          <a:xfrm>
            <a:off x="7834088" y="178062"/>
            <a:ext cx="4303240" cy="11639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6318690" y="0"/>
            <a:ext cx="2825310" cy="838199"/>
          </a:xfrm>
          <a:prstGeom prst="roundRect">
            <a:avLst/>
          </a:prstGeom>
          <a:solidFill>
            <a:schemeClr val="tx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Identify Empirical Methods , Machine Learning techniques for water quality parametric estimation</a:t>
            </a:r>
          </a:p>
        </p:txBody>
      </p:sp>
      <p:sp>
        <p:nvSpPr>
          <p:cNvPr id="4" name="Rounded Rectangle 3"/>
          <p:cNvSpPr/>
          <p:nvPr/>
        </p:nvSpPr>
        <p:spPr>
          <a:xfrm>
            <a:off x="2618172" y="1229089"/>
            <a:ext cx="1447800" cy="1066800"/>
          </a:xfrm>
          <a:prstGeom prst="roundRect">
            <a:avLst/>
          </a:prstGeom>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Airborne Dataset (UAV)</a:t>
            </a:r>
          </a:p>
        </p:txBody>
      </p:sp>
      <p:sp>
        <p:nvSpPr>
          <p:cNvPr id="17" name="Rounded Rectangle 16"/>
          <p:cNvSpPr/>
          <p:nvPr/>
        </p:nvSpPr>
        <p:spPr>
          <a:xfrm>
            <a:off x="4724400" y="4191000"/>
            <a:ext cx="2286000" cy="1281415"/>
          </a:xfrm>
          <a:prstGeom prst="roundRect">
            <a:avLst/>
          </a:prstGeom>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Establish relationship b/w observed WQ parameters </a:t>
            </a:r>
            <a:endParaRPr lang="en-IN" sz="1200" dirty="0">
              <a:solidFill>
                <a:srgbClr val="C00000"/>
              </a:solidFill>
              <a:latin typeface="Arial MT"/>
              <a:cs typeface="Times New Roman" panose="02020603050405020304" pitchFamily="18" charset="0"/>
            </a:endParaRPr>
          </a:p>
        </p:txBody>
      </p:sp>
      <p:sp>
        <p:nvSpPr>
          <p:cNvPr id="18" name="Rounded Rectangle 17"/>
          <p:cNvSpPr/>
          <p:nvPr/>
        </p:nvSpPr>
        <p:spPr>
          <a:xfrm>
            <a:off x="6488935" y="1247514"/>
            <a:ext cx="2350263" cy="990600"/>
          </a:xfrm>
          <a:prstGeom prst="roundRect">
            <a:avLst/>
          </a:prstGeom>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In-situ data/ WQ parameters (Sample Collection from Field Sites)</a:t>
            </a:r>
          </a:p>
        </p:txBody>
      </p:sp>
      <p:sp>
        <p:nvSpPr>
          <p:cNvPr id="21" name="Rounded Rectangle 20"/>
          <p:cNvSpPr/>
          <p:nvPr/>
        </p:nvSpPr>
        <p:spPr>
          <a:xfrm>
            <a:off x="914400" y="2864261"/>
            <a:ext cx="2209800" cy="945739"/>
          </a:xfrm>
          <a:prstGeom prst="roundRect">
            <a:avLst/>
          </a:prstGeom>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Empirical-Equation Analysis / Spectral Analysis of selected WQ parameters</a:t>
            </a:r>
          </a:p>
        </p:txBody>
      </p:sp>
      <p:sp>
        <p:nvSpPr>
          <p:cNvPr id="22" name="Rounded Rectangle 21"/>
          <p:cNvSpPr/>
          <p:nvPr/>
        </p:nvSpPr>
        <p:spPr>
          <a:xfrm>
            <a:off x="4533900" y="5915286"/>
            <a:ext cx="2667000" cy="838200"/>
          </a:xfrm>
          <a:prstGeom prst="round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Spectral indices, Sensitive Band Ratios for WQ estimation with imagery</a:t>
            </a:r>
            <a:endParaRPr lang="en-IN" sz="1200" b="1" dirty="0">
              <a:latin typeface="Arial MT"/>
              <a:cs typeface="Times New Roman" panose="02020603050405020304" pitchFamily="18" charset="0"/>
            </a:endParaRPr>
          </a:p>
        </p:txBody>
      </p:sp>
      <p:sp>
        <p:nvSpPr>
          <p:cNvPr id="27" name="Rounded Rectangle 26"/>
          <p:cNvSpPr/>
          <p:nvPr/>
        </p:nvSpPr>
        <p:spPr>
          <a:xfrm>
            <a:off x="8772552" y="5733738"/>
            <a:ext cx="2362200" cy="1066800"/>
          </a:xfrm>
          <a:prstGeom prst="round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Arial MT"/>
                <a:cs typeface="Times New Roman" panose="02020603050405020304" pitchFamily="18" charset="0"/>
              </a:rPr>
              <a:t>Creation of  geospatial maps</a:t>
            </a:r>
            <a:endParaRPr lang="en-IN" sz="1200" dirty="0">
              <a:latin typeface="Arial MT"/>
              <a:cs typeface="Times New Roman" panose="02020603050405020304" pitchFamily="18" charset="0"/>
            </a:endParaRPr>
          </a:p>
          <a:p>
            <a:pPr lvl="0" algn="ctr"/>
            <a:r>
              <a:rPr lang="en-US" sz="1200" dirty="0">
                <a:latin typeface="Arial MT"/>
                <a:cs typeface="Times New Roman" panose="02020603050405020304" pitchFamily="18" charset="0"/>
              </a:rPr>
              <a:t>to show WQ estimation for the study area</a:t>
            </a:r>
            <a:endParaRPr lang="en-IN" sz="1200" dirty="0">
              <a:latin typeface="Arial MT"/>
              <a:cs typeface="Times New Roman" panose="02020603050405020304" pitchFamily="18" charset="0"/>
            </a:endParaRPr>
          </a:p>
        </p:txBody>
      </p:sp>
      <p:sp>
        <p:nvSpPr>
          <p:cNvPr id="29" name="Right Arrow 28"/>
          <p:cNvSpPr/>
          <p:nvPr/>
        </p:nvSpPr>
        <p:spPr>
          <a:xfrm>
            <a:off x="7911855" y="6293125"/>
            <a:ext cx="533400" cy="139149"/>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sp>
        <p:nvSpPr>
          <p:cNvPr id="32" name="Right Arrow 31"/>
          <p:cNvSpPr/>
          <p:nvPr/>
        </p:nvSpPr>
        <p:spPr>
          <a:xfrm rot="3071435">
            <a:off x="4552767" y="3978550"/>
            <a:ext cx="342114" cy="11451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sp>
        <p:nvSpPr>
          <p:cNvPr id="33" name="Rounded Rectangle 32"/>
          <p:cNvSpPr/>
          <p:nvPr/>
        </p:nvSpPr>
        <p:spPr>
          <a:xfrm>
            <a:off x="6857999" y="2895600"/>
            <a:ext cx="1686273" cy="914400"/>
          </a:xfrm>
          <a:prstGeom prst="roundRect">
            <a:avLst/>
          </a:prstGeom>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Creating Training Data, Validation Data</a:t>
            </a:r>
          </a:p>
        </p:txBody>
      </p:sp>
      <p:sp>
        <p:nvSpPr>
          <p:cNvPr id="44" name="Right Arrow 43"/>
          <p:cNvSpPr/>
          <p:nvPr/>
        </p:nvSpPr>
        <p:spPr>
          <a:xfrm rot="5400000">
            <a:off x="5616368" y="5616368"/>
            <a:ext cx="349662" cy="152401"/>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cxnSp>
        <p:nvCxnSpPr>
          <p:cNvPr id="50" name="Shape 49"/>
          <p:cNvCxnSpPr>
            <a:stCxn id="43" idx="2"/>
            <a:endCxn id="33" idx="0"/>
          </p:cNvCxnSpPr>
          <p:nvPr/>
        </p:nvCxnSpPr>
        <p:spPr>
          <a:xfrm rot="5400000">
            <a:off x="8525566" y="1577198"/>
            <a:ext cx="493972" cy="21428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2256" y="5615341"/>
            <a:ext cx="4753392" cy="523220"/>
          </a:xfrm>
          <a:prstGeom prst="rect">
            <a:avLst/>
          </a:prstGeom>
        </p:spPr>
        <p:txBody>
          <a:bodyPr wrap="square">
            <a:spAutoFit/>
          </a:bodyPr>
          <a:lstStyle/>
          <a:p>
            <a:pPr algn="just"/>
            <a:r>
              <a:rPr lang="en-US" sz="1400" b="1" dirty="0">
                <a:latin typeface="Arial MT"/>
              </a:rPr>
              <a:t>Workflow</a:t>
            </a:r>
            <a:r>
              <a:rPr lang="en-US" sz="1400" dirty="0">
                <a:latin typeface="Arial MT"/>
              </a:rPr>
              <a:t>: A suggested framework to predict and assess water quality parameters.</a:t>
            </a:r>
          </a:p>
        </p:txBody>
      </p:sp>
      <p:sp>
        <p:nvSpPr>
          <p:cNvPr id="35" name="Rounded Rectangle 34"/>
          <p:cNvSpPr/>
          <p:nvPr/>
        </p:nvSpPr>
        <p:spPr>
          <a:xfrm>
            <a:off x="4267200" y="180714"/>
            <a:ext cx="1447799" cy="506338"/>
          </a:xfrm>
          <a:prstGeom prst="roundRect">
            <a:avLst/>
          </a:prstGeom>
          <a:solidFill>
            <a:schemeClr val="tx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Literature Review</a:t>
            </a:r>
          </a:p>
        </p:txBody>
      </p:sp>
      <p:cxnSp>
        <p:nvCxnSpPr>
          <p:cNvPr id="6" name="Elbow Connector 5"/>
          <p:cNvCxnSpPr>
            <a:stCxn id="4" idx="0"/>
            <a:endCxn id="18" idx="0"/>
          </p:cNvCxnSpPr>
          <p:nvPr/>
        </p:nvCxnSpPr>
        <p:spPr>
          <a:xfrm rot="16200000" flipH="1">
            <a:off x="5493856" y="-922696"/>
            <a:ext cx="18425" cy="4321995"/>
          </a:xfrm>
          <a:prstGeom prst="bentConnector3">
            <a:avLst>
              <a:gd name="adj1" fmla="val -124070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5" idx="3"/>
            <a:endCxn id="36" idx="1"/>
          </p:cNvCxnSpPr>
          <p:nvPr/>
        </p:nvCxnSpPr>
        <p:spPr>
          <a:xfrm flipV="1">
            <a:off x="5714999" y="419100"/>
            <a:ext cx="603691" cy="14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43" idx="2"/>
            <a:endCxn id="49" idx="0"/>
          </p:cNvCxnSpPr>
          <p:nvPr/>
        </p:nvCxnSpPr>
        <p:spPr>
          <a:xfrm rot="5400000">
            <a:off x="9508332" y="2575632"/>
            <a:ext cx="509640" cy="16163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8839199" y="2911268"/>
            <a:ext cx="1686273" cy="914400"/>
          </a:xfrm>
          <a:prstGeom prst="roundRect">
            <a:avLst/>
          </a:prstGeom>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Creating Test Dataset</a:t>
            </a:r>
          </a:p>
        </p:txBody>
      </p:sp>
      <p:cxnSp>
        <p:nvCxnSpPr>
          <p:cNvPr id="51" name="Elbow Connector 50"/>
          <p:cNvCxnSpPr>
            <a:stCxn id="4" idx="1"/>
            <a:endCxn id="21" idx="0"/>
          </p:cNvCxnSpPr>
          <p:nvPr/>
        </p:nvCxnSpPr>
        <p:spPr>
          <a:xfrm rot="10800000" flipV="1">
            <a:off x="2019300" y="1762489"/>
            <a:ext cx="598872" cy="11017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3657600" y="2837927"/>
            <a:ext cx="2209800" cy="945739"/>
          </a:xfrm>
          <a:prstGeom prst="roundRect">
            <a:avLst/>
          </a:prstGeom>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Develop prediction models for WQ parameter estimation</a:t>
            </a:r>
          </a:p>
        </p:txBody>
      </p:sp>
      <p:sp>
        <p:nvSpPr>
          <p:cNvPr id="56" name="Right Arrow 55"/>
          <p:cNvSpPr/>
          <p:nvPr/>
        </p:nvSpPr>
        <p:spPr>
          <a:xfrm>
            <a:off x="3200400" y="3330201"/>
            <a:ext cx="342114" cy="156997"/>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sp>
        <p:nvSpPr>
          <p:cNvPr id="57" name="Right Arrow 56"/>
          <p:cNvSpPr/>
          <p:nvPr/>
        </p:nvSpPr>
        <p:spPr>
          <a:xfrm rot="7712631">
            <a:off x="6763144" y="3964278"/>
            <a:ext cx="342114" cy="11451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sp>
        <p:nvSpPr>
          <p:cNvPr id="31" name="Rounded Rectangle 30"/>
          <p:cNvSpPr/>
          <p:nvPr/>
        </p:nvSpPr>
        <p:spPr>
          <a:xfrm>
            <a:off x="4267200" y="1330476"/>
            <a:ext cx="1734154" cy="965412"/>
          </a:xfrm>
          <a:prstGeom prst="roundRect">
            <a:avLst/>
          </a:prstGeom>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Spaceborne Dataset (Landsat, Sentinel, MODIS)</a:t>
            </a:r>
          </a:p>
        </p:txBody>
      </p:sp>
      <p:cxnSp>
        <p:nvCxnSpPr>
          <p:cNvPr id="45" name="Elbow Connector 44"/>
          <p:cNvCxnSpPr>
            <a:stCxn id="31" idx="2"/>
            <a:endCxn id="55" idx="0"/>
          </p:cNvCxnSpPr>
          <p:nvPr/>
        </p:nvCxnSpPr>
        <p:spPr>
          <a:xfrm rot="5400000">
            <a:off x="4677370" y="2381019"/>
            <a:ext cx="542039" cy="3717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1752600" y="4191000"/>
            <a:ext cx="2209800" cy="945739"/>
          </a:xfrm>
          <a:prstGeom prst="roundRect">
            <a:avLst/>
          </a:prstGeom>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Neural Network Models</a:t>
            </a:r>
          </a:p>
          <a:p>
            <a:pPr algn="ctr"/>
            <a:r>
              <a:rPr lang="en-IN" sz="1200" dirty="0">
                <a:latin typeface="Arial MT"/>
                <a:cs typeface="Times New Roman" panose="02020603050405020304" pitchFamily="18" charset="0"/>
              </a:rPr>
              <a:t>Empirical Algorithms</a:t>
            </a:r>
          </a:p>
          <a:p>
            <a:pPr algn="ctr"/>
            <a:r>
              <a:rPr lang="en-IN" sz="1200" dirty="0">
                <a:latin typeface="Arial MT"/>
                <a:cs typeface="Times New Roman" panose="02020603050405020304" pitchFamily="18" charset="0"/>
              </a:rPr>
              <a:t>Geospatial interpolation</a:t>
            </a:r>
          </a:p>
        </p:txBody>
      </p:sp>
      <p:sp>
        <p:nvSpPr>
          <p:cNvPr id="48" name="Right Arrow 47"/>
          <p:cNvSpPr/>
          <p:nvPr/>
        </p:nvSpPr>
        <p:spPr>
          <a:xfrm rot="18413302" flipH="1">
            <a:off x="3403382" y="3870616"/>
            <a:ext cx="411495" cy="19475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sz="1200" dirty="0">
              <a:latin typeface="Arial MT"/>
              <a:cs typeface="Times New Roman" panose="02020603050405020304" pitchFamily="18" charset="0"/>
            </a:endParaRPr>
          </a:p>
        </p:txBody>
      </p:sp>
      <p:sp>
        <p:nvSpPr>
          <p:cNvPr id="19" name="Rectangle 18"/>
          <p:cNvSpPr/>
          <p:nvPr/>
        </p:nvSpPr>
        <p:spPr>
          <a:xfrm>
            <a:off x="4400306" y="1066800"/>
            <a:ext cx="1494320" cy="261610"/>
          </a:xfrm>
          <a:prstGeom prst="rect">
            <a:avLst/>
          </a:prstGeom>
          <a:solidFill>
            <a:schemeClr val="bg2">
              <a:lumMod val="50000"/>
            </a:schemeClr>
          </a:solidFill>
          <a:ln>
            <a:solidFill>
              <a:schemeClr val="tx1"/>
            </a:solidFill>
          </a:ln>
        </p:spPr>
        <p:txBody>
          <a:bodyPr wrap="none">
            <a:spAutoFit/>
          </a:bodyPr>
          <a:lstStyle/>
          <a:p>
            <a:pPr algn="ctr"/>
            <a:r>
              <a:rPr lang="en-US" sz="1100" dirty="0">
                <a:latin typeface="Arial MT"/>
                <a:ea typeface="Cambria" panose="02040503050406030204" pitchFamily="18" charset="0"/>
              </a:rPr>
              <a:t>Google Earth Engine</a:t>
            </a:r>
          </a:p>
        </p:txBody>
      </p:sp>
      <p:sp>
        <p:nvSpPr>
          <p:cNvPr id="43" name="Rounded Rectangle 42"/>
          <p:cNvSpPr/>
          <p:nvPr/>
        </p:nvSpPr>
        <p:spPr>
          <a:xfrm>
            <a:off x="8991600" y="1981280"/>
            <a:ext cx="1704736" cy="420348"/>
          </a:xfrm>
          <a:prstGeom prst="roundRect">
            <a:avLst/>
          </a:prstGeom>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latin typeface="Arial MT"/>
                <a:cs typeface="Times New Roman" panose="02020603050405020304" pitchFamily="18" charset="0"/>
              </a:rPr>
              <a:t>Database repository</a:t>
            </a:r>
          </a:p>
        </p:txBody>
      </p:sp>
      <p:cxnSp>
        <p:nvCxnSpPr>
          <p:cNvPr id="52" name="Elbow Connector 51"/>
          <p:cNvCxnSpPr>
            <a:stCxn id="18" idx="3"/>
            <a:endCxn id="43" idx="0"/>
          </p:cNvCxnSpPr>
          <p:nvPr/>
        </p:nvCxnSpPr>
        <p:spPr>
          <a:xfrm>
            <a:off x="8839198" y="1742814"/>
            <a:ext cx="1004770" cy="2384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object 2"/>
          <p:cNvSpPr txBox="1">
            <a:spLocks/>
          </p:cNvSpPr>
          <p:nvPr/>
        </p:nvSpPr>
        <p:spPr>
          <a:xfrm>
            <a:off x="591266" y="631684"/>
            <a:ext cx="1770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Plan</a:t>
            </a:r>
            <a:endParaRPr lang="en-US" sz="2800" b="1" kern="0" dirty="0"/>
          </a:p>
        </p:txBody>
      </p:sp>
      <p:sp>
        <p:nvSpPr>
          <p:cNvPr id="40"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10</a:t>
            </a:fld>
            <a:endParaRPr sz="1200" dirty="0">
              <a:latin typeface="Arial MT"/>
              <a:cs typeface="Arial MT"/>
            </a:endParaRPr>
          </a:p>
        </p:txBody>
      </p:sp>
    </p:spTree>
    <p:extLst>
      <p:ext uri="{BB962C8B-B14F-4D97-AF65-F5344CB8AC3E}">
        <p14:creationId xmlns:p14="http://schemas.microsoft.com/office/powerpoint/2010/main" val="400290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V="1">
            <a:off x="591265" y="6629400"/>
            <a:ext cx="11161869" cy="12126"/>
          </a:xfrm>
          <a:prstGeom prst="line">
            <a:avLst/>
          </a:prstGeom>
          <a:ln w="19050"/>
        </p:spPr>
        <p:style>
          <a:lnRef idx="1">
            <a:schemeClr val="dk1"/>
          </a:lnRef>
          <a:fillRef idx="0">
            <a:schemeClr val="dk1"/>
          </a:fillRef>
          <a:effectRef idx="0">
            <a:schemeClr val="dk1"/>
          </a:effectRef>
          <a:fontRef idx="minor">
            <a:schemeClr val="tx1"/>
          </a:fontRef>
        </p:style>
      </p:cxnSp>
      <p:sp>
        <p:nvSpPr>
          <p:cNvPr id="37" name="Oval 36"/>
          <p:cNvSpPr/>
          <p:nvPr/>
        </p:nvSpPr>
        <p:spPr>
          <a:xfrm>
            <a:off x="4750716" y="95009"/>
            <a:ext cx="3250284" cy="95747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MT"/>
                <a:ea typeface="Cambria" panose="02040503050406030204" pitchFamily="18" charset="0"/>
              </a:rPr>
              <a:t>Google Earth Engine</a:t>
            </a:r>
          </a:p>
        </p:txBody>
      </p:sp>
      <p:sp>
        <p:nvSpPr>
          <p:cNvPr id="38" name="Rectangle 37"/>
          <p:cNvSpPr/>
          <p:nvPr/>
        </p:nvSpPr>
        <p:spPr>
          <a:xfrm>
            <a:off x="312463" y="1720942"/>
            <a:ext cx="2225852" cy="3555693"/>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MT"/>
              <a:ea typeface="Cambria" panose="02040503050406030204" pitchFamily="18" charset="0"/>
            </a:endParaRPr>
          </a:p>
        </p:txBody>
      </p:sp>
      <p:sp>
        <p:nvSpPr>
          <p:cNvPr id="39" name="TextBox 38"/>
          <p:cNvSpPr txBox="1"/>
          <p:nvPr/>
        </p:nvSpPr>
        <p:spPr>
          <a:xfrm>
            <a:off x="873031" y="1401383"/>
            <a:ext cx="1104714" cy="30777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Arial MT"/>
                <a:ea typeface="Cambria" panose="02040503050406030204" pitchFamily="18" charset="0"/>
              </a:rPr>
              <a:t>Input</a:t>
            </a:r>
          </a:p>
        </p:txBody>
      </p:sp>
      <p:sp>
        <p:nvSpPr>
          <p:cNvPr id="40" name="Flowchart: Multidocument 39"/>
          <p:cNvSpPr/>
          <p:nvPr/>
        </p:nvSpPr>
        <p:spPr>
          <a:xfrm>
            <a:off x="485343" y="3736076"/>
            <a:ext cx="1880091" cy="1438993"/>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Arial MT"/>
                <a:ea typeface="Cambria" panose="02040503050406030204" pitchFamily="18" charset="0"/>
              </a:rPr>
              <a:t>Landsat-Time Series Stack</a:t>
            </a:r>
          </a:p>
        </p:txBody>
      </p:sp>
      <p:sp>
        <p:nvSpPr>
          <p:cNvPr id="41" name="Rectangle 40"/>
          <p:cNvSpPr/>
          <p:nvPr/>
        </p:nvSpPr>
        <p:spPr>
          <a:xfrm>
            <a:off x="2821755" y="1672046"/>
            <a:ext cx="6153238" cy="4828170"/>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MT"/>
              <a:ea typeface="Cambria" panose="02040503050406030204" pitchFamily="18" charset="0"/>
            </a:endParaRPr>
          </a:p>
        </p:txBody>
      </p:sp>
      <p:sp>
        <p:nvSpPr>
          <p:cNvPr id="43" name="TextBox 42"/>
          <p:cNvSpPr txBox="1"/>
          <p:nvPr/>
        </p:nvSpPr>
        <p:spPr>
          <a:xfrm>
            <a:off x="524242" y="4063317"/>
            <a:ext cx="1518904" cy="246221"/>
          </a:xfrm>
          <a:prstGeom prst="rect">
            <a:avLst/>
          </a:prstGeom>
          <a:noFill/>
          <a:ln>
            <a:solidFill>
              <a:schemeClr val="bg1"/>
            </a:solidFill>
          </a:ln>
        </p:spPr>
        <p:txBody>
          <a:bodyPr wrap="square" rtlCol="0">
            <a:spAutoFit/>
          </a:bodyPr>
          <a:lstStyle/>
          <a:p>
            <a:pPr algn="ctr"/>
            <a:r>
              <a:rPr lang="en-US" sz="1000" dirty="0">
                <a:latin typeface="Arial MT"/>
                <a:ea typeface="Cambria" panose="02040503050406030204" pitchFamily="18" charset="0"/>
              </a:rPr>
              <a:t>Cloud Cover Masked</a:t>
            </a:r>
          </a:p>
        </p:txBody>
      </p:sp>
      <p:sp>
        <p:nvSpPr>
          <p:cNvPr id="46" name="Flowchart: Multidocument 45"/>
          <p:cNvSpPr/>
          <p:nvPr/>
        </p:nvSpPr>
        <p:spPr>
          <a:xfrm>
            <a:off x="2979135" y="1796697"/>
            <a:ext cx="2176838" cy="1330931"/>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MT"/>
                <a:ea typeface="Cambria" panose="02040503050406030204" pitchFamily="18" charset="0"/>
              </a:rPr>
              <a:t>Landsat-8 Water Indices (NDWI, MNDWI, ANWIsh)</a:t>
            </a:r>
          </a:p>
        </p:txBody>
      </p:sp>
      <p:sp>
        <p:nvSpPr>
          <p:cNvPr id="47" name="Flowchart: Multidocument 46"/>
          <p:cNvSpPr/>
          <p:nvPr/>
        </p:nvSpPr>
        <p:spPr>
          <a:xfrm>
            <a:off x="3100564" y="3292009"/>
            <a:ext cx="1770554" cy="1330931"/>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MT"/>
                <a:ea typeface="Cambria" panose="02040503050406030204" pitchFamily="18" charset="0"/>
              </a:rPr>
              <a:t>Chl-a, TOC, Turbidity, SPM indices</a:t>
            </a:r>
          </a:p>
        </p:txBody>
      </p:sp>
      <p:sp>
        <p:nvSpPr>
          <p:cNvPr id="48" name="Flowchart: Multidocument 47"/>
          <p:cNvSpPr/>
          <p:nvPr/>
        </p:nvSpPr>
        <p:spPr>
          <a:xfrm>
            <a:off x="3072613" y="4898619"/>
            <a:ext cx="1593890" cy="1351919"/>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MT"/>
                <a:ea typeface="Cambria" panose="02040503050406030204" pitchFamily="18" charset="0"/>
              </a:rPr>
              <a:t>Landsat-8, Sentinel-2 </a:t>
            </a:r>
          </a:p>
          <a:p>
            <a:pPr algn="ctr"/>
            <a:r>
              <a:rPr lang="en-US" sz="1200" dirty="0">
                <a:latin typeface="Arial MT"/>
                <a:ea typeface="Cambria" panose="02040503050406030204" pitchFamily="18" charset="0"/>
              </a:rPr>
              <a:t>(Land cover classification)</a:t>
            </a:r>
          </a:p>
        </p:txBody>
      </p:sp>
      <p:sp>
        <p:nvSpPr>
          <p:cNvPr id="50" name="TextBox 49"/>
          <p:cNvSpPr txBox="1"/>
          <p:nvPr/>
        </p:nvSpPr>
        <p:spPr>
          <a:xfrm>
            <a:off x="5490270" y="1360977"/>
            <a:ext cx="1786765" cy="27699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Arial MT"/>
                <a:ea typeface="Cambria" panose="02040503050406030204" pitchFamily="18" charset="0"/>
              </a:rPr>
              <a:t>Data Processing</a:t>
            </a:r>
          </a:p>
        </p:txBody>
      </p:sp>
      <p:sp>
        <p:nvSpPr>
          <p:cNvPr id="51" name="Flowchart: Multidocument 50"/>
          <p:cNvSpPr/>
          <p:nvPr/>
        </p:nvSpPr>
        <p:spPr>
          <a:xfrm>
            <a:off x="524242" y="2449900"/>
            <a:ext cx="1919218" cy="1027334"/>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latin typeface="Arial MT"/>
                <a:ea typeface="Cambria" panose="02040503050406030204" pitchFamily="18" charset="0"/>
              </a:rPr>
              <a:t>Sentinel-2,3 Time Series Stack</a:t>
            </a:r>
          </a:p>
        </p:txBody>
      </p:sp>
      <p:sp>
        <p:nvSpPr>
          <p:cNvPr id="52" name="Rectangle 51"/>
          <p:cNvSpPr/>
          <p:nvPr/>
        </p:nvSpPr>
        <p:spPr>
          <a:xfrm>
            <a:off x="6915452" y="1752600"/>
            <a:ext cx="1308190" cy="276999"/>
          </a:xfrm>
          <a:prstGeom prst="rect">
            <a:avLst/>
          </a:prstGeom>
          <a:ln>
            <a:solidFill>
              <a:schemeClr val="tx1"/>
            </a:solidFill>
          </a:ln>
        </p:spPr>
        <p:txBody>
          <a:bodyPr wrap="square">
            <a:spAutoFit/>
          </a:bodyPr>
          <a:lstStyle/>
          <a:p>
            <a:r>
              <a:rPr lang="en-US" sz="1200" b="1" dirty="0">
                <a:solidFill>
                  <a:srgbClr val="C00000"/>
                </a:solidFill>
                <a:latin typeface="Arial MT"/>
                <a:ea typeface="Cambria" panose="02040503050406030204" pitchFamily="18" charset="0"/>
              </a:rPr>
              <a:t>Model Creation</a:t>
            </a:r>
          </a:p>
        </p:txBody>
      </p:sp>
      <p:sp>
        <p:nvSpPr>
          <p:cNvPr id="54" name="Left Brace 53"/>
          <p:cNvSpPr/>
          <p:nvPr/>
        </p:nvSpPr>
        <p:spPr>
          <a:xfrm rot="5400000">
            <a:off x="6416420" y="-3516852"/>
            <a:ext cx="256141" cy="9431382"/>
          </a:xfrm>
          <a:prstGeom prst="leftBrace">
            <a:avLst>
              <a:gd name="adj1" fmla="val 8333"/>
              <a:gd name="adj2" fmla="val 5038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Arial MT"/>
            </a:endParaRPr>
          </a:p>
        </p:txBody>
      </p:sp>
      <p:sp>
        <p:nvSpPr>
          <p:cNvPr id="55" name="Rectangle 54"/>
          <p:cNvSpPr/>
          <p:nvPr/>
        </p:nvSpPr>
        <p:spPr>
          <a:xfrm>
            <a:off x="9116641" y="2046071"/>
            <a:ext cx="2992629" cy="4275553"/>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MT"/>
              <a:ea typeface="Cambria" panose="02040503050406030204" pitchFamily="18" charset="0"/>
            </a:endParaRPr>
          </a:p>
        </p:txBody>
      </p:sp>
      <p:sp>
        <p:nvSpPr>
          <p:cNvPr id="56" name="TextBox 55"/>
          <p:cNvSpPr txBox="1"/>
          <p:nvPr/>
        </p:nvSpPr>
        <p:spPr>
          <a:xfrm>
            <a:off x="10025508" y="1629139"/>
            <a:ext cx="1603025" cy="30777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Arial MT"/>
                <a:ea typeface="Cambria" panose="02040503050406030204" pitchFamily="18" charset="0"/>
              </a:rPr>
              <a:t>Output</a:t>
            </a:r>
          </a:p>
        </p:txBody>
      </p:sp>
      <p:sp>
        <p:nvSpPr>
          <p:cNvPr id="59" name="Flowchart: Multidocument 58"/>
          <p:cNvSpPr/>
          <p:nvPr/>
        </p:nvSpPr>
        <p:spPr>
          <a:xfrm>
            <a:off x="6396716" y="4976925"/>
            <a:ext cx="2290082" cy="1330931"/>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70C0"/>
                </a:solidFill>
                <a:latin typeface="Arial MT"/>
                <a:ea typeface="Cambria" panose="02040503050406030204" pitchFamily="18" charset="0"/>
              </a:rPr>
              <a:t>MODIS Terra-Aqua Dataset (SST, Salinity)</a:t>
            </a:r>
          </a:p>
        </p:txBody>
      </p:sp>
      <p:cxnSp>
        <p:nvCxnSpPr>
          <p:cNvPr id="73" name="Elbow Connector 72"/>
          <p:cNvCxnSpPr>
            <a:stCxn id="38" idx="3"/>
            <a:endCxn id="48" idx="1"/>
          </p:cNvCxnSpPr>
          <p:nvPr/>
        </p:nvCxnSpPr>
        <p:spPr>
          <a:xfrm>
            <a:off x="2538315" y="3498789"/>
            <a:ext cx="534298" cy="20757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9070906" y="2046070"/>
            <a:ext cx="3011220" cy="211536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000" y="2105798"/>
            <a:ext cx="2428199" cy="2799327"/>
          </a:xfrm>
          <a:prstGeom prst="rect">
            <a:avLst/>
          </a:prstGeom>
        </p:spPr>
      </p:pic>
      <p:sp>
        <p:nvSpPr>
          <p:cNvPr id="33" name="Rectangle 32"/>
          <p:cNvSpPr/>
          <p:nvPr/>
        </p:nvSpPr>
        <p:spPr>
          <a:xfrm>
            <a:off x="5236132" y="2413431"/>
            <a:ext cx="1085884" cy="507831"/>
          </a:xfrm>
          <a:prstGeom prst="rect">
            <a:avLst/>
          </a:prstGeom>
          <a:ln>
            <a:solidFill>
              <a:schemeClr val="tx1"/>
            </a:solidFill>
          </a:ln>
        </p:spPr>
        <p:txBody>
          <a:bodyPr wrap="square">
            <a:spAutoFit/>
          </a:bodyPr>
          <a:lstStyle/>
          <a:p>
            <a:pPr lvl="0"/>
            <a:r>
              <a:rPr lang="de-DE" sz="900" dirty="0">
                <a:solidFill>
                  <a:prstClr val="black"/>
                </a:solidFill>
                <a:latin typeface="Arial MT"/>
                <a:ea typeface="Cambria" panose="02040503050406030204" pitchFamily="18" charset="0"/>
              </a:rPr>
              <a:t>MNDWI = (Green - SWIR) / (Green + SWIR)</a:t>
            </a:r>
            <a:endParaRPr lang="en-US" sz="900" dirty="0">
              <a:solidFill>
                <a:prstClr val="black"/>
              </a:solidFill>
              <a:latin typeface="Arial MT"/>
              <a:ea typeface="Cambria" panose="02040503050406030204" pitchFamily="18" charset="0"/>
            </a:endParaRPr>
          </a:p>
        </p:txBody>
      </p:sp>
      <p:sp>
        <p:nvSpPr>
          <p:cNvPr id="60" name="Rectangle 59"/>
          <p:cNvSpPr/>
          <p:nvPr/>
        </p:nvSpPr>
        <p:spPr>
          <a:xfrm>
            <a:off x="5159582" y="3058115"/>
            <a:ext cx="1087232" cy="507831"/>
          </a:xfrm>
          <a:prstGeom prst="rect">
            <a:avLst/>
          </a:prstGeom>
          <a:ln>
            <a:solidFill>
              <a:schemeClr val="tx1"/>
            </a:solidFill>
          </a:ln>
        </p:spPr>
        <p:txBody>
          <a:bodyPr wrap="square">
            <a:spAutoFit/>
          </a:bodyPr>
          <a:lstStyle/>
          <a:p>
            <a:r>
              <a:rPr lang="nl-NL" sz="900" dirty="0">
                <a:solidFill>
                  <a:prstClr val="black"/>
                </a:solidFill>
                <a:latin typeface="Arial MT"/>
                <a:ea typeface="Cambria" panose="02040503050406030204" pitchFamily="18" charset="0"/>
              </a:rPr>
              <a:t>NDWI = (Green – NIR)/(Green + NIR)</a:t>
            </a:r>
            <a:endParaRPr lang="en-US" sz="900" dirty="0">
              <a:solidFill>
                <a:prstClr val="black"/>
              </a:solidFill>
              <a:latin typeface="Arial MT"/>
              <a:ea typeface="Cambria" panose="02040503050406030204" pitchFamily="18" charset="0"/>
            </a:endParaRPr>
          </a:p>
        </p:txBody>
      </p:sp>
      <p:sp>
        <p:nvSpPr>
          <p:cNvPr id="64" name="Rectangle 63"/>
          <p:cNvSpPr/>
          <p:nvPr/>
        </p:nvSpPr>
        <p:spPr>
          <a:xfrm>
            <a:off x="5053017" y="3684136"/>
            <a:ext cx="1287159" cy="369332"/>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r>
              <a:rPr lang="en-US" sz="900" dirty="0">
                <a:solidFill>
                  <a:prstClr val="black"/>
                </a:solidFill>
                <a:latin typeface="Arial MT"/>
                <a:ea typeface="Cambria" panose="02040503050406030204" pitchFamily="18" charset="0"/>
              </a:rPr>
              <a:t>NDVI = (</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NIR-</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Red)/(</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NIR + </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Red)</a:t>
            </a:r>
          </a:p>
        </p:txBody>
      </p:sp>
      <p:pic>
        <p:nvPicPr>
          <p:cNvPr id="2" name="Picture 1"/>
          <p:cNvPicPr>
            <a:picLocks noChangeAspect="1"/>
          </p:cNvPicPr>
          <p:nvPr/>
        </p:nvPicPr>
        <p:blipFill>
          <a:blip r:embed="rId5"/>
          <a:stretch>
            <a:fillRect/>
          </a:stretch>
        </p:blipFill>
        <p:spPr>
          <a:xfrm>
            <a:off x="9144000" y="4161438"/>
            <a:ext cx="2938126" cy="2135907"/>
          </a:xfrm>
          <a:prstGeom prst="rect">
            <a:avLst/>
          </a:prstGeom>
        </p:spPr>
      </p:pic>
      <p:sp>
        <p:nvSpPr>
          <p:cNvPr id="3" name="Rectangle 2"/>
          <p:cNvSpPr/>
          <p:nvPr/>
        </p:nvSpPr>
        <p:spPr>
          <a:xfrm>
            <a:off x="9039223" y="6341050"/>
            <a:ext cx="3228977" cy="261610"/>
          </a:xfrm>
          <a:prstGeom prst="rect">
            <a:avLst/>
          </a:prstGeom>
        </p:spPr>
        <p:txBody>
          <a:bodyPr wrap="square">
            <a:spAutoFit/>
          </a:bodyPr>
          <a:lstStyle/>
          <a:p>
            <a:r>
              <a:rPr lang="en-US" sz="1100" dirty="0">
                <a:latin typeface="Arial MT"/>
                <a:hlinkClick r:id="rId6"/>
              </a:rPr>
              <a:t>Source:  MODIS: Sea surface temperature (SST)</a:t>
            </a:r>
            <a:endParaRPr lang="en-US" sz="1100" dirty="0">
              <a:latin typeface="Arial MT"/>
            </a:endParaRPr>
          </a:p>
        </p:txBody>
      </p:sp>
      <p:sp>
        <p:nvSpPr>
          <p:cNvPr id="32" name="Rectangle 31"/>
          <p:cNvSpPr/>
          <p:nvPr/>
        </p:nvSpPr>
        <p:spPr>
          <a:xfrm>
            <a:off x="4941942" y="4222953"/>
            <a:ext cx="1348337" cy="369332"/>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r>
              <a:rPr lang="en-US" sz="900" dirty="0">
                <a:solidFill>
                  <a:prstClr val="black"/>
                </a:solidFill>
                <a:latin typeface="Arial MT"/>
                <a:ea typeface="Cambria" panose="02040503050406030204" pitchFamily="18" charset="0"/>
              </a:rPr>
              <a:t>(Chl-a) = (6.317 NDVI) + 5.022</a:t>
            </a:r>
          </a:p>
        </p:txBody>
      </p:sp>
      <p:sp>
        <p:nvSpPr>
          <p:cNvPr id="34" name="Rectangle 33"/>
          <p:cNvSpPr/>
          <p:nvPr/>
        </p:nvSpPr>
        <p:spPr>
          <a:xfrm>
            <a:off x="4903387" y="4770387"/>
            <a:ext cx="1348337" cy="369332"/>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r>
              <a:rPr lang="en-US" sz="900" dirty="0">
                <a:solidFill>
                  <a:prstClr val="black"/>
                </a:solidFill>
                <a:latin typeface="Arial MT"/>
                <a:ea typeface="Cambria" panose="02040503050406030204" pitchFamily="18" charset="0"/>
              </a:rPr>
              <a:t>(SDD) = (-15.204*</a:t>
            </a:r>
            <a:r>
              <a:rPr lang="el-GR" sz="900" dirty="0">
                <a:solidFill>
                  <a:prstClr val="black"/>
                </a:solidFill>
                <a:latin typeface="Arial MT"/>
                <a:ea typeface="Cambria" panose="02040503050406030204" pitchFamily="18" charset="0"/>
              </a:rPr>
              <a:t> ρ</a:t>
            </a:r>
            <a:r>
              <a:rPr lang="en-US" sz="900" baseline="-25000" dirty="0">
                <a:solidFill>
                  <a:prstClr val="black"/>
                </a:solidFill>
                <a:latin typeface="Arial MT"/>
                <a:ea typeface="Cambria" panose="02040503050406030204" pitchFamily="18" charset="0"/>
              </a:rPr>
              <a:t>4</a:t>
            </a:r>
            <a:r>
              <a:rPr lang="en-US" sz="900" dirty="0">
                <a:solidFill>
                  <a:prstClr val="black"/>
                </a:solidFill>
                <a:latin typeface="Arial MT"/>
                <a:ea typeface="Cambria" panose="02040503050406030204" pitchFamily="18" charset="0"/>
              </a:rPr>
              <a:t>) + 3.333</a:t>
            </a:r>
          </a:p>
        </p:txBody>
      </p:sp>
      <p:sp>
        <p:nvSpPr>
          <p:cNvPr id="6" name="Rectangle 5"/>
          <p:cNvSpPr/>
          <p:nvPr/>
        </p:nvSpPr>
        <p:spPr>
          <a:xfrm>
            <a:off x="8204981" y="84659"/>
            <a:ext cx="3950474" cy="1077218"/>
          </a:xfrm>
          <a:prstGeom prst="rect">
            <a:avLst/>
          </a:prstGeom>
        </p:spPr>
        <p:txBody>
          <a:bodyPr wrap="square">
            <a:spAutoFit/>
          </a:bodyPr>
          <a:lstStyle/>
          <a:p>
            <a:pPr algn="just"/>
            <a:r>
              <a:rPr lang="en-US" sz="1600" dirty="0">
                <a:latin typeface="Arial MT"/>
                <a:ea typeface="Times New Roman" panose="02020603050405020304" pitchFamily="18" charset="0"/>
              </a:rPr>
              <a:t>The Creation of a water quality monitoring web application using space-borne satellite datasets (Landsat, Sentinel, MODIS).</a:t>
            </a:r>
          </a:p>
        </p:txBody>
      </p:sp>
      <p:sp>
        <p:nvSpPr>
          <p:cNvPr id="7" name="Rectangle 6">
            <a:extLst>
              <a:ext uri="{FF2B5EF4-FFF2-40B4-BE49-F238E27FC236}">
                <a16:creationId xmlns:a16="http://schemas.microsoft.com/office/drawing/2014/main" id="{73D2A676-BFB1-58E4-33FB-E023E35017B2}"/>
              </a:ext>
            </a:extLst>
          </p:cNvPr>
          <p:cNvSpPr/>
          <p:nvPr/>
        </p:nvSpPr>
        <p:spPr>
          <a:xfrm>
            <a:off x="4811495" y="5318086"/>
            <a:ext cx="1486258" cy="369332"/>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r>
              <a:rPr lang="en-US" sz="900" dirty="0">
                <a:solidFill>
                  <a:prstClr val="black"/>
                </a:solidFill>
                <a:latin typeface="Arial MT"/>
                <a:ea typeface="Cambria" panose="02040503050406030204" pitchFamily="18" charset="0"/>
              </a:rPr>
              <a:t>NDCI = (</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Red Edge)/(</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 + </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RedEdge)</a:t>
            </a:r>
          </a:p>
        </p:txBody>
      </p:sp>
      <p:sp>
        <p:nvSpPr>
          <p:cNvPr id="8" name="Rectangle 7">
            <a:extLst>
              <a:ext uri="{FF2B5EF4-FFF2-40B4-BE49-F238E27FC236}">
                <a16:creationId xmlns:a16="http://schemas.microsoft.com/office/drawing/2014/main" id="{2FEF931F-96FD-B66E-3977-B63AFA07000C}"/>
              </a:ext>
            </a:extLst>
          </p:cNvPr>
          <p:cNvSpPr/>
          <p:nvPr/>
        </p:nvSpPr>
        <p:spPr>
          <a:xfrm>
            <a:off x="4693009" y="5861447"/>
            <a:ext cx="1646301" cy="369332"/>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r>
              <a:rPr lang="en-US" sz="900" dirty="0">
                <a:solidFill>
                  <a:prstClr val="black"/>
                </a:solidFill>
                <a:latin typeface="Arial MT"/>
                <a:ea typeface="Cambria" panose="02040503050406030204" pitchFamily="18" charset="0"/>
              </a:rPr>
              <a:t>(NDTI) =  (</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SWIR1-</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SWIR2 Edge)/(</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SWIR1+</a:t>
            </a:r>
            <a:r>
              <a:rPr lang="el-GR" sz="900" dirty="0">
                <a:solidFill>
                  <a:prstClr val="black"/>
                </a:solidFill>
                <a:latin typeface="Arial MT"/>
                <a:ea typeface="Cambria" panose="02040503050406030204" pitchFamily="18" charset="0"/>
              </a:rPr>
              <a:t>ρ</a:t>
            </a:r>
            <a:r>
              <a:rPr lang="en-US" sz="900" dirty="0">
                <a:solidFill>
                  <a:prstClr val="black"/>
                </a:solidFill>
                <a:latin typeface="Arial MT"/>
                <a:ea typeface="Cambria" panose="02040503050406030204" pitchFamily="18" charset="0"/>
              </a:rPr>
              <a:t>SWIR2)</a:t>
            </a:r>
          </a:p>
        </p:txBody>
      </p:sp>
      <p:sp>
        <p:nvSpPr>
          <p:cNvPr id="36"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42" name="object 2"/>
          <p:cNvSpPr txBox="1">
            <a:spLocks/>
          </p:cNvSpPr>
          <p:nvPr/>
        </p:nvSpPr>
        <p:spPr>
          <a:xfrm>
            <a:off x="591265" y="631684"/>
            <a:ext cx="2230489"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Methodology</a:t>
            </a:r>
            <a:endParaRPr lang="en-US" sz="2800" b="1" kern="0" dirty="0"/>
          </a:p>
        </p:txBody>
      </p:sp>
      <p:sp>
        <p:nvSpPr>
          <p:cNvPr id="44"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11</a:t>
            </a:fld>
            <a:endParaRPr sz="1200" dirty="0">
              <a:latin typeface="Arial MT"/>
              <a:cs typeface="Arial MT"/>
            </a:endParaRPr>
          </a:p>
        </p:txBody>
      </p:sp>
    </p:spTree>
    <p:extLst>
      <p:ext uri="{BB962C8B-B14F-4D97-AF65-F5344CB8AC3E}">
        <p14:creationId xmlns:p14="http://schemas.microsoft.com/office/powerpoint/2010/main" val="10348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12</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828800"/>
            <a:ext cx="7924800" cy="4038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40" y="4070950"/>
            <a:ext cx="3974660" cy="23991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61" y="1524000"/>
            <a:ext cx="3983539" cy="2286000"/>
          </a:xfrm>
          <a:prstGeom prst="rect">
            <a:avLst/>
          </a:prstGeom>
        </p:spPr>
      </p:pic>
      <p:sp>
        <p:nvSpPr>
          <p:cNvPr id="10"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1" name="object 2"/>
          <p:cNvSpPr txBox="1">
            <a:spLocks/>
          </p:cNvSpPr>
          <p:nvPr/>
        </p:nvSpPr>
        <p:spPr>
          <a:xfrm>
            <a:off x="591266" y="631684"/>
            <a:ext cx="11140359"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Water Quality Assessment GUI in Google Earth Engine</a:t>
            </a:r>
            <a:endParaRPr lang="en-US" sz="2800" b="1" kern="0" dirty="0"/>
          </a:p>
        </p:txBody>
      </p:sp>
    </p:spTree>
    <p:extLst>
      <p:ext uri="{BB962C8B-B14F-4D97-AF65-F5344CB8AC3E}">
        <p14:creationId xmlns:p14="http://schemas.microsoft.com/office/powerpoint/2010/main" val="393275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13</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2057400"/>
            <a:ext cx="3962400" cy="2971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3999"/>
            <a:ext cx="8077200" cy="4173145"/>
          </a:xfrm>
          <a:prstGeom prst="rect">
            <a:avLst/>
          </a:prstGeom>
        </p:spPr>
      </p:pic>
      <p:sp>
        <p:nvSpPr>
          <p:cNvPr id="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0"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303284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14</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67" y="1295400"/>
            <a:ext cx="11350994" cy="5031486"/>
          </a:xfrm>
          <a:prstGeom prst="rect">
            <a:avLst/>
          </a:prstGeom>
        </p:spPr>
      </p:pic>
      <p:sp>
        <p:nvSpPr>
          <p:cNvPr id="7"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9"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3040903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15</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037" y="1327750"/>
            <a:ext cx="5705475" cy="47148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36" y="1326018"/>
            <a:ext cx="5686425" cy="4695825"/>
          </a:xfrm>
          <a:prstGeom prst="rect">
            <a:avLst/>
          </a:prstGeom>
        </p:spPr>
      </p:pic>
      <p:sp>
        <p:nvSpPr>
          <p:cNvPr id="11"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2"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313271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16</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224" y="1247802"/>
            <a:ext cx="8128776" cy="5233961"/>
          </a:xfrm>
          <a:prstGeom prst="rect">
            <a:avLst/>
          </a:prstGeom>
        </p:spPr>
      </p:pic>
      <p:sp>
        <p:nvSpPr>
          <p:cNvPr id="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0"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115856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17</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34" y="1442169"/>
            <a:ext cx="11370827" cy="4923877"/>
          </a:xfrm>
          <a:prstGeom prst="rect">
            <a:avLst/>
          </a:prstGeom>
        </p:spPr>
      </p:pic>
      <p:sp>
        <p:nvSpPr>
          <p:cNvPr id="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0"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2225668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18</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4" name="Picture 3" descr="A picture containing outdoor, transport, balloon, traffic light&#10;&#10;Description automatically generated">
            <a:extLst>
              <a:ext uri="{FF2B5EF4-FFF2-40B4-BE49-F238E27FC236}">
                <a16:creationId xmlns:a16="http://schemas.microsoft.com/office/drawing/2014/main" id="{84778AF4-79AC-964C-8C15-F9AFCADFA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46" y="1278801"/>
            <a:ext cx="3406837" cy="3144361"/>
          </a:xfrm>
          <a:prstGeom prst="rect">
            <a:avLst/>
          </a:prstGeom>
        </p:spPr>
      </p:pic>
      <p:pic>
        <p:nvPicPr>
          <p:cNvPr id="6" name="Picture 5" descr="Chart, line chart&#10;&#10;Description automatically generated">
            <a:extLst>
              <a:ext uri="{FF2B5EF4-FFF2-40B4-BE49-F238E27FC236}">
                <a16:creationId xmlns:a16="http://schemas.microsoft.com/office/drawing/2014/main" id="{7FF53828-C2D9-0B3F-7B79-210ECC5DE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66800"/>
            <a:ext cx="6200775" cy="2609850"/>
          </a:xfrm>
          <a:prstGeom prst="rect">
            <a:avLst/>
          </a:prstGeom>
        </p:spPr>
      </p:pic>
      <p:pic>
        <p:nvPicPr>
          <p:cNvPr id="9" name="Picture 8" descr="Chart, line chart&#10;&#10;Description automatically generated">
            <a:extLst>
              <a:ext uri="{FF2B5EF4-FFF2-40B4-BE49-F238E27FC236}">
                <a16:creationId xmlns:a16="http://schemas.microsoft.com/office/drawing/2014/main" id="{C1C31B8C-CFD3-A236-9E35-069932B75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1" y="4423163"/>
            <a:ext cx="4954166" cy="2052112"/>
          </a:xfrm>
          <a:prstGeom prst="rect">
            <a:avLst/>
          </a:prstGeom>
        </p:spPr>
      </p:pic>
      <p:pic>
        <p:nvPicPr>
          <p:cNvPr id="11" name="Picture 10" descr="Chart, line chart&#10;&#10;Description automatically generated">
            <a:extLst>
              <a:ext uri="{FF2B5EF4-FFF2-40B4-BE49-F238E27FC236}">
                <a16:creationId xmlns:a16="http://schemas.microsoft.com/office/drawing/2014/main" id="{864ECF69-A240-F4E9-BA5F-ACFC94EBC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999" y="3846375"/>
            <a:ext cx="6200775" cy="2628900"/>
          </a:xfrm>
          <a:prstGeom prst="rect">
            <a:avLst/>
          </a:prstGeom>
        </p:spPr>
      </p:pic>
      <p:sp>
        <p:nvSpPr>
          <p:cNvPr id="12"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3"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Tree>
    <p:extLst>
      <p:ext uri="{BB962C8B-B14F-4D97-AF65-F5344CB8AC3E}">
        <p14:creationId xmlns:p14="http://schemas.microsoft.com/office/powerpoint/2010/main" val="409482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19</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 name="Chart 1">
            <a:extLst>
              <a:ext uri="{FF2B5EF4-FFF2-40B4-BE49-F238E27FC236}">
                <a16:creationId xmlns:a16="http://schemas.microsoft.com/office/drawing/2014/main" id="{A55EEB61-C51F-48B8-DB28-738D43F01582}"/>
              </a:ext>
            </a:extLst>
          </p:cNvPr>
          <p:cNvGraphicFramePr>
            <a:graphicFrameLocks/>
          </p:cNvGraphicFramePr>
          <p:nvPr>
            <p:extLst>
              <p:ext uri="{D42A27DB-BD31-4B8C-83A1-F6EECF244321}">
                <p14:modId xmlns:p14="http://schemas.microsoft.com/office/powerpoint/2010/main" val="1676663862"/>
              </p:ext>
            </p:extLst>
          </p:nvPr>
        </p:nvGraphicFramePr>
        <p:xfrm>
          <a:off x="438866" y="1447800"/>
          <a:ext cx="11524534" cy="464819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sp>
        <p:nvSpPr>
          <p:cNvPr id="10"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Tree>
    <p:extLst>
      <p:ext uri="{BB962C8B-B14F-4D97-AF65-F5344CB8AC3E}">
        <p14:creationId xmlns:p14="http://schemas.microsoft.com/office/powerpoint/2010/main" val="250456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1266" y="631684"/>
            <a:ext cx="1254125" cy="452120"/>
          </a:xfrm>
          <a:prstGeom prst="rect">
            <a:avLst/>
          </a:prstGeom>
        </p:spPr>
        <p:txBody>
          <a:bodyPr vert="horz" wrap="square" lIns="0" tIns="12700" rIns="0" bIns="0" rtlCol="0">
            <a:spAutoFit/>
          </a:bodyPr>
          <a:lstStyle/>
          <a:p>
            <a:pPr marL="12700">
              <a:lnSpc>
                <a:spcPct val="100000"/>
              </a:lnSpc>
              <a:spcBef>
                <a:spcPts val="100"/>
              </a:spcBef>
            </a:pPr>
            <a:r>
              <a:rPr lang="en-US" sz="2800" b="1" spc="-5" dirty="0"/>
              <a:t>Outline</a:t>
            </a:r>
            <a:endParaRPr sz="2800" b="1" dirty="0"/>
          </a:p>
        </p:txBody>
      </p:sp>
      <p:sp>
        <p:nvSpPr>
          <p:cNvPr id="3" name="object 3"/>
          <p:cNvSpPr txBox="1"/>
          <p:nvPr/>
        </p:nvSpPr>
        <p:spPr>
          <a:xfrm>
            <a:off x="457200" y="1657684"/>
            <a:ext cx="5480584" cy="3706143"/>
          </a:xfrm>
          <a:prstGeom prst="rect">
            <a:avLst/>
          </a:prstGeom>
        </p:spPr>
        <p:txBody>
          <a:bodyPr vert="horz" wrap="square" lIns="0" tIns="114300" rIns="0" bIns="0" rtlCol="0">
            <a:spAutoFit/>
          </a:bodyPr>
          <a:lstStyle/>
          <a:p>
            <a:pPr marL="232410" indent="-219710">
              <a:lnSpc>
                <a:spcPct val="100000"/>
              </a:lnSpc>
              <a:spcBef>
                <a:spcPts val="800"/>
              </a:spcBef>
              <a:buChar char="•"/>
              <a:tabLst>
                <a:tab pos="231775" algn="l"/>
                <a:tab pos="232410" algn="l"/>
              </a:tabLst>
            </a:pPr>
            <a:r>
              <a:rPr lang="en-US" sz="2000" spc="-5" dirty="0">
                <a:latin typeface="Arial MT"/>
                <a:cs typeface="Arial MT"/>
              </a:rPr>
              <a:t>Introduction and Background</a:t>
            </a:r>
          </a:p>
          <a:p>
            <a:pPr marL="232410" indent="-219710">
              <a:spcBef>
                <a:spcPts val="800"/>
              </a:spcBef>
              <a:buFontTx/>
              <a:buChar char="•"/>
              <a:tabLst>
                <a:tab pos="231775" algn="l"/>
                <a:tab pos="232410" algn="l"/>
              </a:tabLst>
            </a:pPr>
            <a:r>
              <a:rPr lang="en-US" sz="2000" spc="-5" dirty="0">
                <a:latin typeface="Arial MT"/>
                <a:cs typeface="Arial MT"/>
              </a:rPr>
              <a:t>Problem statement</a:t>
            </a:r>
          </a:p>
          <a:p>
            <a:pPr marL="232410" indent="-219710">
              <a:spcBef>
                <a:spcPts val="800"/>
              </a:spcBef>
              <a:buFontTx/>
              <a:buChar char="•"/>
              <a:tabLst>
                <a:tab pos="231775" algn="l"/>
                <a:tab pos="232410" algn="l"/>
              </a:tabLst>
            </a:pPr>
            <a:r>
              <a:rPr lang="en-US" sz="2000" spc="-5" dirty="0">
                <a:latin typeface="Arial MT"/>
                <a:cs typeface="Arial MT"/>
              </a:rPr>
              <a:t>Graphical Abstract</a:t>
            </a:r>
            <a:endParaRPr lang="en-US" sz="2000" dirty="0">
              <a:latin typeface="Arial MT"/>
              <a:cs typeface="Arial MT"/>
            </a:endParaRPr>
          </a:p>
          <a:p>
            <a:pPr marL="232410" marR="5080" indent="-219710">
              <a:spcBef>
                <a:spcPts val="800"/>
              </a:spcBef>
              <a:buChar char="•"/>
              <a:tabLst>
                <a:tab pos="231775" algn="l"/>
                <a:tab pos="232410" algn="l"/>
              </a:tabLst>
            </a:pPr>
            <a:r>
              <a:rPr lang="en-US" sz="2000" spc="-5" dirty="0">
                <a:latin typeface="Arial MT"/>
                <a:cs typeface="Arial MT"/>
              </a:rPr>
              <a:t>Research gaps</a:t>
            </a:r>
          </a:p>
          <a:p>
            <a:pPr marL="232410" marR="5080" indent="-219710">
              <a:spcBef>
                <a:spcPts val="800"/>
              </a:spcBef>
              <a:buChar char="•"/>
              <a:tabLst>
                <a:tab pos="231775" algn="l"/>
                <a:tab pos="232410" algn="l"/>
              </a:tabLst>
            </a:pPr>
            <a:r>
              <a:rPr lang="en-US" sz="2000" spc="-5" dirty="0">
                <a:latin typeface="Arial MT"/>
                <a:cs typeface="Arial MT"/>
              </a:rPr>
              <a:t>Dataset and proposed study area</a:t>
            </a:r>
          </a:p>
          <a:p>
            <a:pPr marL="232410" marR="5080" indent="-219710">
              <a:spcBef>
                <a:spcPts val="800"/>
              </a:spcBef>
              <a:buFontTx/>
              <a:buChar char="•"/>
              <a:tabLst>
                <a:tab pos="231775" algn="l"/>
                <a:tab pos="232410" algn="l"/>
              </a:tabLst>
            </a:pPr>
            <a:r>
              <a:rPr lang="en-US" sz="2000" spc="-5" dirty="0">
                <a:latin typeface="Arial MT"/>
                <a:cs typeface="Arial MT"/>
              </a:rPr>
              <a:t>Work Plan</a:t>
            </a:r>
          </a:p>
          <a:p>
            <a:pPr marL="232410" marR="5080" indent="-219710">
              <a:spcBef>
                <a:spcPts val="800"/>
              </a:spcBef>
              <a:buChar char="•"/>
              <a:tabLst>
                <a:tab pos="231775" algn="l"/>
                <a:tab pos="232410" algn="l"/>
              </a:tabLst>
            </a:pPr>
            <a:r>
              <a:rPr lang="en-US" sz="2000" spc="-5" dirty="0">
                <a:latin typeface="Arial MT"/>
                <a:cs typeface="Arial MT"/>
              </a:rPr>
              <a:t>Methodology</a:t>
            </a:r>
          </a:p>
          <a:p>
            <a:pPr marL="232410" marR="5080" indent="-219710">
              <a:spcBef>
                <a:spcPts val="800"/>
              </a:spcBef>
              <a:buChar char="•"/>
              <a:tabLst>
                <a:tab pos="231775" algn="l"/>
                <a:tab pos="232410" algn="l"/>
              </a:tabLst>
            </a:pPr>
            <a:r>
              <a:rPr lang="en-US" sz="2000" spc="-5" dirty="0">
                <a:latin typeface="Arial MT"/>
                <a:cs typeface="Arial MT"/>
              </a:rPr>
              <a:t>Work done</a:t>
            </a:r>
          </a:p>
          <a:p>
            <a:pPr marL="232410" marR="5080" indent="-219710">
              <a:spcBef>
                <a:spcPts val="800"/>
              </a:spcBef>
              <a:buChar char="•"/>
              <a:tabLst>
                <a:tab pos="231775" algn="l"/>
                <a:tab pos="232410" algn="l"/>
              </a:tabLst>
            </a:pPr>
            <a:r>
              <a:rPr lang="en-US" sz="2000" spc="-5" dirty="0">
                <a:latin typeface="Arial MT"/>
                <a:cs typeface="Arial MT"/>
              </a:rPr>
              <a:t>References</a:t>
            </a:r>
            <a:endParaRPr sz="2000" spc="-5" dirty="0">
              <a:latin typeface="Arial MT"/>
              <a:cs typeface="Arial MT"/>
            </a:endParaRPr>
          </a:p>
        </p:txBody>
      </p:sp>
      <p:pic>
        <p:nvPicPr>
          <p:cNvPr id="4" name="object 4"/>
          <p:cNvPicPr/>
          <p:nvPr/>
        </p:nvPicPr>
        <p:blipFill>
          <a:blip r:embed="rId3" cstate="print"/>
          <a:stretch>
            <a:fillRect/>
          </a:stretch>
        </p:blipFill>
        <p:spPr>
          <a:xfrm>
            <a:off x="6466325" y="1295400"/>
            <a:ext cx="5155494" cy="4430712"/>
          </a:xfrm>
          <a:prstGeom prst="rect">
            <a:avLst/>
          </a:prstGeom>
        </p:spPr>
      </p:pic>
      <p:sp>
        <p:nvSpPr>
          <p:cNvPr id="5" name="object 5"/>
          <p:cNvSpPr txBox="1"/>
          <p:nvPr/>
        </p:nvSpPr>
        <p:spPr>
          <a:xfrm>
            <a:off x="6779384" y="5939695"/>
            <a:ext cx="4302760" cy="330200"/>
          </a:xfrm>
          <a:prstGeom prst="rect">
            <a:avLst/>
          </a:prstGeom>
        </p:spPr>
        <p:txBody>
          <a:bodyPr vert="horz" wrap="square" lIns="0" tIns="12700" rIns="0" bIns="0" rtlCol="0">
            <a:spAutoFit/>
          </a:bodyPr>
          <a:lstStyle/>
          <a:p>
            <a:pPr algn="ctr">
              <a:lnSpc>
                <a:spcPct val="100000"/>
              </a:lnSpc>
              <a:spcBef>
                <a:spcPts val="100"/>
              </a:spcBef>
            </a:pPr>
            <a:r>
              <a:rPr sz="1000" spc="-10" dirty="0">
                <a:latin typeface="Arial MT"/>
                <a:cs typeface="Arial MT"/>
              </a:rPr>
              <a:t>Phytoplankton</a:t>
            </a:r>
            <a:r>
              <a:rPr sz="1000" spc="-20" dirty="0">
                <a:latin typeface="Arial MT"/>
                <a:cs typeface="Arial MT"/>
              </a:rPr>
              <a:t> </a:t>
            </a:r>
            <a:r>
              <a:rPr sz="1000" spc="-5" dirty="0">
                <a:latin typeface="Arial MT"/>
                <a:cs typeface="Arial MT"/>
              </a:rPr>
              <a:t>Bloom </a:t>
            </a:r>
            <a:r>
              <a:rPr sz="1000" dirty="0">
                <a:latin typeface="Arial MT"/>
                <a:cs typeface="Arial MT"/>
              </a:rPr>
              <a:t>in</a:t>
            </a:r>
            <a:r>
              <a:rPr sz="1000" spc="-20" dirty="0">
                <a:latin typeface="Arial MT"/>
                <a:cs typeface="Arial MT"/>
              </a:rPr>
              <a:t> </a:t>
            </a:r>
            <a:r>
              <a:rPr sz="1000" spc="-5" dirty="0">
                <a:latin typeface="Arial MT"/>
                <a:cs typeface="Arial MT"/>
              </a:rPr>
              <a:t>the</a:t>
            </a:r>
            <a:r>
              <a:rPr sz="1000" spc="-15" dirty="0">
                <a:latin typeface="Arial MT"/>
                <a:cs typeface="Arial MT"/>
              </a:rPr>
              <a:t> </a:t>
            </a:r>
            <a:r>
              <a:rPr sz="1000" spc="-5" dirty="0">
                <a:latin typeface="Arial MT"/>
                <a:cs typeface="Arial MT"/>
              </a:rPr>
              <a:t>Arabian</a:t>
            </a:r>
            <a:r>
              <a:rPr sz="1000" spc="-20" dirty="0">
                <a:latin typeface="Arial MT"/>
                <a:cs typeface="Arial MT"/>
              </a:rPr>
              <a:t> </a:t>
            </a:r>
            <a:r>
              <a:rPr sz="1000" spc="-5" dirty="0">
                <a:latin typeface="Arial MT"/>
                <a:cs typeface="Arial MT"/>
              </a:rPr>
              <a:t>Sea</a:t>
            </a:r>
            <a:endParaRPr sz="1000" dirty="0">
              <a:latin typeface="Arial MT"/>
              <a:cs typeface="Arial MT"/>
            </a:endParaRPr>
          </a:p>
          <a:p>
            <a:pPr algn="ctr">
              <a:lnSpc>
                <a:spcPct val="100000"/>
              </a:lnSpc>
            </a:pPr>
            <a:r>
              <a:rPr sz="1000" spc="-5" dirty="0">
                <a:latin typeface="Arial MT"/>
                <a:cs typeface="Arial MT"/>
              </a:rPr>
              <a:t>Credit:</a:t>
            </a:r>
            <a:r>
              <a:rPr sz="1000" spc="20" dirty="0">
                <a:latin typeface="Arial MT"/>
                <a:cs typeface="Arial MT"/>
              </a:rPr>
              <a:t> </a:t>
            </a:r>
            <a:r>
              <a:rPr sz="1000" dirty="0">
                <a:latin typeface="Arial MT"/>
                <a:cs typeface="Arial MT"/>
              </a:rPr>
              <a:t>N.</a:t>
            </a:r>
            <a:r>
              <a:rPr sz="1000" spc="20" dirty="0">
                <a:latin typeface="Arial MT"/>
                <a:cs typeface="Arial MT"/>
              </a:rPr>
              <a:t> </a:t>
            </a:r>
            <a:r>
              <a:rPr sz="1000" spc="-5" dirty="0">
                <a:latin typeface="Arial MT"/>
                <a:cs typeface="Arial MT"/>
              </a:rPr>
              <a:t>Kuring,</a:t>
            </a:r>
            <a:r>
              <a:rPr sz="1000" spc="25" dirty="0">
                <a:latin typeface="Arial MT"/>
                <a:cs typeface="Arial MT"/>
              </a:rPr>
              <a:t> </a:t>
            </a:r>
            <a:r>
              <a:rPr sz="1000" spc="-10" dirty="0">
                <a:latin typeface="Arial MT"/>
                <a:cs typeface="Arial MT"/>
                <a:hlinkClick r:id="rId4"/>
              </a:rPr>
              <a:t>http://earthobservatory.nasa.gov/IOTD/view.php?id=85718</a:t>
            </a:r>
            <a:endParaRPr sz="1000" dirty="0">
              <a:latin typeface="Arial MT"/>
              <a:cs typeface="Arial MT"/>
            </a:endParaRPr>
          </a:p>
        </p:txBody>
      </p:sp>
      <p:sp>
        <p:nvSpPr>
          <p:cNvPr id="8" name="object 8"/>
          <p:cNvSpPr txBox="1"/>
          <p:nvPr/>
        </p:nvSpPr>
        <p:spPr>
          <a:xfrm>
            <a:off x="11734800" y="6615088"/>
            <a:ext cx="402528"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2</a:t>
            </a:fld>
            <a:endParaRPr sz="1200" dirty="0">
              <a:latin typeface="Arial MT"/>
              <a:cs typeface="Arial MT"/>
            </a:endParaRPr>
          </a:p>
        </p:txBody>
      </p:sp>
      <p:cxnSp>
        <p:nvCxnSpPr>
          <p:cNvPr id="13" name="Straight Connector 12"/>
          <p:cNvCxnSpPr/>
          <p:nvPr/>
        </p:nvCxnSpPr>
        <p:spPr>
          <a:xfrm>
            <a:off x="5912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20</a:t>
            </a:fld>
            <a:endParaRPr sz="1200" dirty="0"/>
          </a:p>
        </p:txBody>
      </p:sp>
      <p:cxnSp>
        <p:nvCxnSpPr>
          <p:cNvPr id="8" name="Straight Connector 7"/>
          <p:cNvCxnSpPr/>
          <p:nvPr/>
        </p:nvCxnSpPr>
        <p:spPr>
          <a:xfrm>
            <a:off x="4388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3" name="object 2"/>
          <p:cNvSpPr txBox="1">
            <a:spLocks/>
          </p:cNvSpPr>
          <p:nvPr/>
        </p:nvSpPr>
        <p:spPr>
          <a:xfrm>
            <a:off x="591267" y="631684"/>
            <a:ext cx="40569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Work done I</a:t>
            </a:r>
            <a:r>
              <a:rPr lang="en-US" sz="2800" dirty="0"/>
              <a:t>: Discussion</a:t>
            </a:r>
            <a:endParaRPr lang="en-US" sz="2800" b="1" kern="0" dirty="0"/>
          </a:p>
        </p:txBody>
      </p:sp>
      <p:pic>
        <p:nvPicPr>
          <p:cNvPr id="2" name="Picture 1"/>
          <p:cNvPicPr>
            <a:picLocks noChangeAspect="1"/>
          </p:cNvPicPr>
          <p:nvPr/>
        </p:nvPicPr>
        <p:blipFill>
          <a:blip r:embed="rId2"/>
          <a:stretch>
            <a:fillRect/>
          </a:stretch>
        </p:blipFill>
        <p:spPr>
          <a:xfrm>
            <a:off x="516654" y="1151594"/>
            <a:ext cx="11370546" cy="5338162"/>
          </a:xfrm>
          <a:prstGeom prst="rect">
            <a:avLst/>
          </a:prstGeom>
        </p:spPr>
      </p:pic>
    </p:spTree>
    <p:extLst>
      <p:ext uri="{BB962C8B-B14F-4D97-AF65-F5344CB8AC3E}">
        <p14:creationId xmlns:p14="http://schemas.microsoft.com/office/powerpoint/2010/main" val="380292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1479" y="1014322"/>
            <a:ext cx="10987314" cy="5632311"/>
          </a:xfrm>
          <a:prstGeom prst="rect">
            <a:avLst/>
          </a:prstGeom>
        </p:spPr>
        <p:txBody>
          <a:bodyPr wrap="square">
            <a:spAutoFit/>
          </a:bodyPr>
          <a:lstStyle/>
          <a:p>
            <a:pPr marL="171450" indent="-171450" algn="just">
              <a:buFont typeface="Wingdings" panose="05000000000000000000" pitchFamily="2" charset="2"/>
              <a:buChar char="Ø"/>
            </a:pPr>
            <a:r>
              <a:rPr lang="en-US" sz="1000" dirty="0">
                <a:latin typeface="Arial MT"/>
              </a:rPr>
              <a:t>Bohn, V. Y., Carmona, F., Rivas, R., Lagomarsino, L., Diovisalvi, N., &amp; Zagarese, H. E. (2018). Development of an empirical model for chlorophyll-a and Secchi Disk Depth estimation for a Pampean shallow lake (Argentina). </a:t>
            </a:r>
            <a:r>
              <a:rPr lang="en-US" sz="1000" i="1" dirty="0">
                <a:latin typeface="Arial MT"/>
              </a:rPr>
              <a:t>The Egyptian Journal of Remote Sensing and Space Science</a:t>
            </a:r>
            <a:r>
              <a:rPr lang="en-US" sz="1000" dirty="0">
                <a:latin typeface="Arial MT"/>
              </a:rPr>
              <a:t>, </a:t>
            </a:r>
            <a:r>
              <a:rPr lang="en-US" sz="1000" i="1" dirty="0">
                <a:latin typeface="Arial MT"/>
              </a:rPr>
              <a:t>21</a:t>
            </a:r>
            <a:r>
              <a:rPr lang="en-US" sz="1000" dirty="0">
                <a:latin typeface="Arial MT"/>
              </a:rPr>
              <a:t>(2), 183-191.</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rPr>
              <a:t>Gholizadeh, M. H., Melesse, A. M., &amp; Reddi, L. (2016). A comprehensive review on water quality parameters estimation using remote sensing techniques. </a:t>
            </a:r>
            <a:r>
              <a:rPr lang="en-US" sz="1000" i="1" dirty="0">
                <a:latin typeface="Arial MT"/>
              </a:rPr>
              <a:t>Sensors</a:t>
            </a:r>
            <a:r>
              <a:rPr lang="en-US" sz="1000" dirty="0">
                <a:latin typeface="Arial MT"/>
              </a:rPr>
              <a:t>, </a:t>
            </a:r>
            <a:r>
              <a:rPr lang="en-US" sz="1000" i="1" dirty="0">
                <a:latin typeface="Arial MT"/>
              </a:rPr>
              <a:t>16</a:t>
            </a:r>
            <a:r>
              <a:rPr lang="en-US" sz="1000" dirty="0">
                <a:latin typeface="Arial MT"/>
              </a:rPr>
              <a:t>(8), 1298.</a:t>
            </a:r>
          </a:p>
          <a:p>
            <a:pPr algn="just"/>
            <a:endParaRPr lang="en-US" sz="1000" dirty="0">
              <a:latin typeface="Arial MT"/>
            </a:endParaRPr>
          </a:p>
          <a:p>
            <a:pPr marL="171450" lvl="0" indent="-171450" algn="just">
              <a:buFont typeface="Wingdings" panose="05000000000000000000" pitchFamily="2" charset="2"/>
              <a:buChar char="Ø"/>
            </a:pPr>
            <a:r>
              <a:rPr lang="en-US" sz="1000" dirty="0">
                <a:latin typeface="Arial MT"/>
              </a:rPr>
              <a:t>Guo, A. J., &amp; Zhu, F. (2018). Spectral-spatial feature extraction and classification by ANN supervised with center loss in hyperspectral imagery. </a:t>
            </a:r>
            <a:r>
              <a:rPr lang="en-US" sz="1000" i="1" dirty="0">
                <a:latin typeface="Arial MT"/>
              </a:rPr>
              <a:t>IEEE Transactions on Geoscience and Remote Sensing</a:t>
            </a:r>
            <a:r>
              <a:rPr lang="en-US" sz="1000" dirty="0">
                <a:latin typeface="Arial MT"/>
              </a:rPr>
              <a:t>, </a:t>
            </a:r>
            <a:r>
              <a:rPr lang="en-US" sz="1000" i="1" dirty="0">
                <a:latin typeface="Arial MT"/>
              </a:rPr>
              <a:t>57</a:t>
            </a:r>
            <a:r>
              <a:rPr lang="en-US" sz="1000" dirty="0">
                <a:latin typeface="Arial MT"/>
              </a:rPr>
              <a:t>(3), 1755-1767.</a:t>
            </a:r>
          </a:p>
          <a:p>
            <a:pPr lvl="0" algn="just"/>
            <a:endParaRPr lang="en-US" sz="1000" dirty="0">
              <a:latin typeface="Arial MT"/>
            </a:endParaRPr>
          </a:p>
          <a:p>
            <a:pPr marL="171450" indent="-171450" algn="just">
              <a:buFont typeface="Wingdings" panose="05000000000000000000" pitchFamily="2" charset="2"/>
              <a:buChar char="Ø"/>
            </a:pPr>
            <a:r>
              <a:rPr lang="en-US" sz="1000" dirty="0">
                <a:latin typeface="Arial MT"/>
              </a:rPr>
              <a:t>Isgró, M. A., Basallote, M. D., &amp; Barbero, L. (2021). Unmanned Aerial System-Based Multispectral Water Quality Monitoring in the Iberian Pyrite Belt (SW Spain). Mine Water and the Environment, 1-12.</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rPr>
              <a:t>Lin, L., Chen, C., &amp; Xu, T. (2020). Spatial-spectral hyperspectral image classification based on information measurement and CNN. </a:t>
            </a:r>
            <a:r>
              <a:rPr lang="en-US" sz="1000" i="1" dirty="0">
                <a:latin typeface="Arial MT"/>
              </a:rPr>
              <a:t>EURASIP Journal on Wireless Communications and Networking</a:t>
            </a:r>
            <a:r>
              <a:rPr lang="en-US" sz="1000" dirty="0">
                <a:latin typeface="Arial MT"/>
              </a:rPr>
              <a:t>, </a:t>
            </a:r>
            <a:r>
              <a:rPr lang="en-US" sz="1000" i="1" dirty="0">
                <a:latin typeface="Arial MT"/>
              </a:rPr>
              <a:t>2020</a:t>
            </a:r>
            <a:r>
              <a:rPr lang="en-US" sz="1000" dirty="0">
                <a:latin typeface="Arial MT"/>
              </a:rPr>
              <a:t>(1), 1-16.</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rPr>
              <a:t>Mbuh, M. (2019). Use of Hyperspectral Remote Sensing to Estimate Water Quality. In Processing and Analysis of Hyperspectral Data. IntechOpen.</a:t>
            </a:r>
          </a:p>
          <a:p>
            <a:pPr algn="just"/>
            <a:endParaRPr lang="en-US" sz="1000" dirty="0">
              <a:latin typeface="Arial MT"/>
            </a:endParaRPr>
          </a:p>
          <a:p>
            <a:pPr marL="171450" lvl="0" indent="-171450" algn="just">
              <a:buFont typeface="Wingdings" panose="05000000000000000000" pitchFamily="2" charset="2"/>
              <a:buChar char="Ø"/>
            </a:pPr>
            <a:r>
              <a:rPr lang="en-US" sz="1000" dirty="0">
                <a:latin typeface="Arial MT"/>
              </a:rPr>
              <a:t>Peterson, K. T., Sagan, V., &amp; Sloan, J. J. (2020). Deep learning-based water quality estimation and anomaly detection using Landsat-8/Sentinel-2 virtual constellation and cloud computing. </a:t>
            </a:r>
            <a:r>
              <a:rPr lang="en-US" sz="1000" i="1" dirty="0">
                <a:latin typeface="Arial MT"/>
              </a:rPr>
              <a:t>GIScience &amp; Remote Sensing</a:t>
            </a:r>
            <a:r>
              <a:rPr lang="en-US" sz="1000" dirty="0">
                <a:latin typeface="Arial MT"/>
              </a:rPr>
              <a:t>, </a:t>
            </a:r>
            <a:r>
              <a:rPr lang="en-US" sz="1000" i="1" dirty="0">
                <a:latin typeface="Arial MT"/>
              </a:rPr>
              <a:t>57</a:t>
            </a:r>
            <a:r>
              <a:rPr lang="en-US" sz="1000" dirty="0">
                <a:latin typeface="Arial MT"/>
              </a:rPr>
              <a:t>(4), 510-525.</a:t>
            </a:r>
          </a:p>
          <a:p>
            <a:pPr marL="171450" indent="-171450" algn="just">
              <a:buFont typeface="Wingdings" panose="05000000000000000000" pitchFamily="2" charset="2"/>
              <a:buChar char="Ø"/>
            </a:pPr>
            <a:endParaRPr lang="en-US" sz="1000" dirty="0">
              <a:latin typeface="Arial MT"/>
            </a:endParaRPr>
          </a:p>
          <a:p>
            <a:pPr marL="171450" lvl="0" indent="-171450" algn="just">
              <a:buFont typeface="Wingdings" panose="05000000000000000000" pitchFamily="2" charset="2"/>
              <a:buChar char="Ø"/>
            </a:pPr>
            <a:r>
              <a:rPr lang="en-US" sz="1000" dirty="0">
                <a:latin typeface="Arial MT"/>
              </a:rPr>
              <a:t>Setia, R., Lamba, S., Chander, S., Kumar, V., Singh, R., Litoria, P. K., ... &amp; Pateriya, B. (2021). Spatio-temporal variations in water quality, hydrochemistry, and controlling factors in India’s perennial river. </a:t>
            </a:r>
            <a:r>
              <a:rPr lang="en-US" sz="1000" i="1" dirty="0">
                <a:latin typeface="Arial MT"/>
              </a:rPr>
              <a:t>Applied Water Science</a:t>
            </a:r>
            <a:r>
              <a:rPr lang="en-US" sz="1000" dirty="0">
                <a:latin typeface="Arial MT"/>
              </a:rPr>
              <a:t>, </a:t>
            </a:r>
            <a:r>
              <a:rPr lang="en-US" sz="1000" i="1" dirty="0">
                <a:latin typeface="Arial MT"/>
              </a:rPr>
              <a:t>11</a:t>
            </a:r>
            <a:r>
              <a:rPr lang="en-US" sz="1000" dirty="0">
                <a:latin typeface="Arial MT"/>
              </a:rPr>
              <a:t>(11), 1-15.</a:t>
            </a:r>
          </a:p>
          <a:p>
            <a:pPr lvl="0" algn="just"/>
            <a:endParaRPr lang="en-US" sz="1000" dirty="0">
              <a:latin typeface="Arial MT"/>
            </a:endParaRPr>
          </a:p>
          <a:p>
            <a:pPr marL="171450" indent="-171450" algn="just">
              <a:buFont typeface="Wingdings" panose="05000000000000000000" pitchFamily="2" charset="2"/>
              <a:buChar char="Ø"/>
            </a:pPr>
            <a:r>
              <a:rPr lang="en-US" sz="1000" dirty="0">
                <a:latin typeface="Arial MT"/>
              </a:rPr>
              <a:t>Transon, J., d’Andrimont, R., Maugnard, A., &amp; Defourny, P. (2018). Survey of hyperspectral earth observation applications from space in the sentinel-2 context. Remote Sensing, 10(2), 157.</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rPr>
              <a:t>Wang, L., Xu, M., Liu, Y., Liu, H., Beck, R., Reif, M., ... &amp; Wu, Q. (2020). Mapping freshwater chlorophyll-a concentrations at a regional scale integrating multi-sensor satellite observations with google earth engine. Remote Sensing, 12(20), 3278.</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rPr>
              <a:t>Yigit Avdan, Z., Kaplan, G., Goncu, S., &amp; Avdan, U. (2019). Monitoring the water quality of small water bodies using high-resolution remote sensing data. ISPRS International Journal of Geo-Information, 8(12), 553.</a:t>
            </a: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hlinkClick r:id="rId2"/>
              </a:rPr>
              <a:t>https://appliedsciences.nasa.gov/join-mission/training/english/arset-integrating-remote-sensing-water-quality-monitoring-program</a:t>
            </a:r>
            <a:endParaRPr lang="en-US" sz="1000" dirty="0">
              <a:latin typeface="Arial MT"/>
            </a:endParaRP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hlinkClick r:id="rId3"/>
              </a:rPr>
              <a:t>https://www.nytimes.com/2021/11/11/world/asia/india-pollution-yamuna-chhath.html</a:t>
            </a:r>
            <a:endParaRPr lang="en-US" sz="1000" dirty="0">
              <a:latin typeface="Arial MT"/>
            </a:endParaRPr>
          </a:p>
          <a:p>
            <a:pPr marL="171450" indent="-171450" algn="just">
              <a:buFont typeface="Wingdings" panose="05000000000000000000" pitchFamily="2" charset="2"/>
              <a:buChar char="Ø"/>
            </a:pPr>
            <a:endParaRPr lang="en-US" sz="1000" dirty="0">
              <a:latin typeface="Arial MT"/>
            </a:endParaRPr>
          </a:p>
          <a:p>
            <a:pPr marL="171450" indent="-171450" algn="just">
              <a:buFont typeface="Wingdings" panose="05000000000000000000" pitchFamily="2" charset="2"/>
              <a:buChar char="Ø"/>
            </a:pPr>
            <a:r>
              <a:rPr lang="en-US" sz="1000" dirty="0">
                <a:latin typeface="Arial MT"/>
                <a:hlinkClick r:id="rId4"/>
              </a:rPr>
              <a:t>https://www.thehindu.com/news/cities/Delhi/delhi-govt-has-prepared-six-point-action-plan-to-clean-yamuna-kejriwal/article37555481.ece</a:t>
            </a:r>
            <a:endParaRPr lang="en-US" sz="1000" dirty="0">
              <a:latin typeface="Arial MT"/>
            </a:endParaRPr>
          </a:p>
          <a:p>
            <a:pPr algn="just"/>
            <a:endParaRPr lang="en-US" sz="1000" dirty="0">
              <a:latin typeface="Arial MT"/>
            </a:endParaRPr>
          </a:p>
        </p:txBody>
      </p:sp>
      <p:cxnSp>
        <p:nvCxnSpPr>
          <p:cNvPr id="7" name="Straight Connector 6"/>
          <p:cNvCxnSpPr/>
          <p:nvPr/>
        </p:nvCxnSpPr>
        <p:spPr>
          <a:xfrm>
            <a:off x="381000" y="64770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9"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21</a:t>
            </a:fld>
            <a:endParaRPr sz="1200" dirty="0"/>
          </a:p>
        </p:txBody>
      </p:sp>
      <p:sp>
        <p:nvSpPr>
          <p:cNvPr id="12" name="object 2"/>
          <p:cNvSpPr txBox="1">
            <a:spLocks/>
          </p:cNvSpPr>
          <p:nvPr/>
        </p:nvSpPr>
        <p:spPr>
          <a:xfrm>
            <a:off x="591267" y="631684"/>
            <a:ext cx="1999533"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r>
              <a:rPr lang="en-US" sz="2800" b="1" dirty="0"/>
              <a:t>References</a:t>
            </a:r>
          </a:p>
        </p:txBody>
      </p:sp>
    </p:spTree>
    <p:extLst>
      <p:ext uri="{BB962C8B-B14F-4D97-AF65-F5344CB8AC3E}">
        <p14:creationId xmlns:p14="http://schemas.microsoft.com/office/powerpoint/2010/main" val="198079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1266" y="612182"/>
            <a:ext cx="1847134" cy="443711"/>
          </a:xfrm>
          <a:prstGeom prst="rect">
            <a:avLst/>
          </a:prstGeom>
        </p:spPr>
        <p:txBody>
          <a:bodyPr vert="horz" wrap="square" lIns="0" tIns="12700" rIns="0" bIns="0" rtlCol="0">
            <a:spAutoFit/>
          </a:bodyPr>
          <a:lstStyle/>
          <a:p>
            <a:pPr marL="12700">
              <a:lnSpc>
                <a:spcPct val="100000"/>
              </a:lnSpc>
              <a:spcBef>
                <a:spcPts val="100"/>
              </a:spcBef>
            </a:pPr>
            <a:r>
              <a:rPr sz="2800" b="1" kern="1200" dirty="0"/>
              <a:t>Summary</a:t>
            </a:r>
          </a:p>
        </p:txBody>
      </p:sp>
      <p:sp>
        <p:nvSpPr>
          <p:cNvPr id="3" name="object 3"/>
          <p:cNvSpPr txBox="1">
            <a:spLocks noGrp="1"/>
          </p:cNvSpPr>
          <p:nvPr>
            <p:ph sz="half" idx="2"/>
          </p:nvPr>
        </p:nvSpPr>
        <p:spPr>
          <a:xfrm>
            <a:off x="615416" y="1459083"/>
            <a:ext cx="5253355" cy="4129336"/>
          </a:xfrm>
          <a:prstGeom prst="rect">
            <a:avLst/>
          </a:prstGeom>
        </p:spPr>
        <p:txBody>
          <a:bodyPr vert="horz" wrap="square" lIns="0" tIns="63500" rIns="0" bIns="0" rtlCol="0">
            <a:spAutoFit/>
          </a:bodyPr>
          <a:lstStyle/>
          <a:p>
            <a:pPr marL="232410" indent="-219710">
              <a:lnSpc>
                <a:spcPct val="100000"/>
              </a:lnSpc>
              <a:spcBef>
                <a:spcPts val="800"/>
              </a:spcBef>
              <a:buChar char="•"/>
              <a:tabLst>
                <a:tab pos="231775" algn="l"/>
                <a:tab pos="232410" algn="l"/>
              </a:tabLst>
            </a:pPr>
            <a:r>
              <a:rPr spc="-5" dirty="0"/>
              <a:t>Fundamentals</a:t>
            </a:r>
            <a:r>
              <a:rPr spc="-20" dirty="0"/>
              <a:t> </a:t>
            </a:r>
            <a:r>
              <a:rPr dirty="0"/>
              <a:t>of</a:t>
            </a:r>
            <a:r>
              <a:rPr spc="-20" dirty="0"/>
              <a:t> </a:t>
            </a:r>
            <a:r>
              <a:rPr spc="-5" dirty="0"/>
              <a:t>Remote</a:t>
            </a:r>
            <a:r>
              <a:rPr spc="-15" dirty="0"/>
              <a:t> </a:t>
            </a:r>
            <a:r>
              <a:rPr dirty="0"/>
              <a:t>Sensing</a:t>
            </a:r>
          </a:p>
          <a:p>
            <a:pPr marL="488315" lvl="1" indent="-255904">
              <a:lnSpc>
                <a:spcPct val="100000"/>
              </a:lnSpc>
              <a:spcBef>
                <a:spcPts val="400"/>
              </a:spcBef>
              <a:buChar char="–"/>
              <a:tabLst>
                <a:tab pos="488315" algn="l"/>
              </a:tabLst>
            </a:pPr>
            <a:r>
              <a:rPr lang="en-US" sz="2000" dirty="0">
                <a:latin typeface="Arial MT"/>
                <a:cs typeface="Arial MT"/>
              </a:rPr>
              <a:t>Components of remote sensing</a:t>
            </a:r>
          </a:p>
          <a:p>
            <a:pPr marL="488315" lvl="1" indent="-255904">
              <a:lnSpc>
                <a:spcPct val="100000"/>
              </a:lnSpc>
              <a:spcBef>
                <a:spcPts val="400"/>
              </a:spcBef>
              <a:buChar char="–"/>
              <a:tabLst>
                <a:tab pos="488315" algn="l"/>
              </a:tabLst>
            </a:pPr>
            <a:r>
              <a:rPr lang="en-US" sz="2000" dirty="0">
                <a:latin typeface="Arial MT"/>
                <a:cs typeface="Arial MT"/>
              </a:rPr>
              <a:t>Features of the EM spectrum</a:t>
            </a:r>
          </a:p>
          <a:p>
            <a:pPr marL="488315" lvl="1" indent="-255904">
              <a:spcBef>
                <a:spcPts val="400"/>
              </a:spcBef>
              <a:buFontTx/>
              <a:buChar char="–"/>
              <a:tabLst>
                <a:tab pos="488315" algn="l"/>
              </a:tabLst>
            </a:pPr>
            <a:r>
              <a:rPr lang="en-US" sz="2000" dirty="0">
                <a:latin typeface="Arial MT"/>
                <a:cs typeface="Arial MT"/>
              </a:rPr>
              <a:t>Spatial,</a:t>
            </a:r>
            <a:r>
              <a:rPr lang="en-US" sz="2000" spc="-70" dirty="0">
                <a:latin typeface="Arial MT"/>
                <a:cs typeface="Arial MT"/>
              </a:rPr>
              <a:t> </a:t>
            </a:r>
            <a:r>
              <a:rPr lang="en-US" sz="2000" spc="-25" dirty="0">
                <a:latin typeface="Arial MT"/>
                <a:cs typeface="Arial MT"/>
              </a:rPr>
              <a:t>Temporal,</a:t>
            </a:r>
            <a:r>
              <a:rPr lang="en-US" sz="2000" spc="-30" dirty="0">
                <a:latin typeface="Arial MT"/>
                <a:cs typeface="Arial MT"/>
              </a:rPr>
              <a:t> </a:t>
            </a:r>
            <a:r>
              <a:rPr lang="en-US" sz="2000" spc="-5" dirty="0">
                <a:latin typeface="Arial MT"/>
                <a:cs typeface="Arial MT"/>
              </a:rPr>
              <a:t>Spectral, and Radiometric</a:t>
            </a:r>
            <a:r>
              <a:rPr lang="en-US" sz="2000" spc="-15" dirty="0">
                <a:latin typeface="Arial MT"/>
                <a:cs typeface="Arial MT"/>
              </a:rPr>
              <a:t> </a:t>
            </a:r>
            <a:r>
              <a:rPr lang="en-US" sz="2000" dirty="0">
                <a:latin typeface="Arial MT"/>
                <a:cs typeface="Arial MT"/>
              </a:rPr>
              <a:t>Resolution</a:t>
            </a:r>
          </a:p>
          <a:p>
            <a:pPr marL="488315" lvl="1" indent="-255904">
              <a:lnSpc>
                <a:spcPct val="100000"/>
              </a:lnSpc>
              <a:spcBef>
                <a:spcPts val="400"/>
              </a:spcBef>
              <a:buChar char="–"/>
              <a:tabLst>
                <a:tab pos="488315" algn="l"/>
              </a:tabLst>
            </a:pPr>
            <a:endParaRPr sz="2000" dirty="0">
              <a:latin typeface="Arial MT"/>
              <a:cs typeface="Arial MT"/>
            </a:endParaRPr>
          </a:p>
          <a:p>
            <a:pPr marL="232410" indent="-219710">
              <a:lnSpc>
                <a:spcPct val="100000"/>
              </a:lnSpc>
              <a:spcBef>
                <a:spcPts val="500"/>
              </a:spcBef>
              <a:buChar char="•"/>
              <a:tabLst>
                <a:tab pos="231775" algn="l"/>
                <a:tab pos="232410" algn="l"/>
              </a:tabLst>
            </a:pPr>
            <a:r>
              <a:rPr lang="en-US" dirty="0"/>
              <a:t>Interaction of Light</a:t>
            </a:r>
            <a:endParaRPr lang="en-US" spc="-20" dirty="0"/>
          </a:p>
          <a:p>
            <a:pPr marL="487680" marR="173355" lvl="1" indent="-255904">
              <a:lnSpc>
                <a:spcPct val="100000"/>
              </a:lnSpc>
              <a:spcBef>
                <a:spcPts val="400"/>
              </a:spcBef>
              <a:buChar char="–"/>
              <a:tabLst>
                <a:tab pos="488315" algn="l"/>
              </a:tabLst>
            </a:pPr>
            <a:r>
              <a:rPr lang="en-US" sz="2000" dirty="0">
                <a:latin typeface="Arial MT"/>
                <a:cs typeface="Arial MT"/>
              </a:rPr>
              <a:t>How light </a:t>
            </a:r>
            <a:r>
              <a:rPr lang="en-US" sz="2000" spc="-5" dirty="0">
                <a:latin typeface="Arial MT"/>
                <a:cs typeface="Arial MT"/>
              </a:rPr>
              <a:t>propagates through the </a:t>
            </a:r>
            <a:r>
              <a:rPr lang="en-US" sz="2000" dirty="0">
                <a:latin typeface="Arial MT"/>
                <a:cs typeface="Arial MT"/>
              </a:rPr>
              <a:t> </a:t>
            </a:r>
            <a:r>
              <a:rPr lang="en-US" sz="2000" spc="-5" dirty="0">
                <a:latin typeface="Arial MT"/>
                <a:cs typeface="Arial MT"/>
              </a:rPr>
              <a:t>atmosphere</a:t>
            </a:r>
            <a:r>
              <a:rPr lang="en-US" sz="2000" spc="-20" dirty="0">
                <a:latin typeface="Arial MT"/>
                <a:cs typeface="Arial MT"/>
              </a:rPr>
              <a:t> </a:t>
            </a:r>
            <a:r>
              <a:rPr lang="en-US" sz="2000" dirty="0">
                <a:latin typeface="Arial MT"/>
                <a:cs typeface="Arial MT"/>
              </a:rPr>
              <a:t>and</a:t>
            </a:r>
            <a:r>
              <a:rPr lang="en-US" sz="2000" spc="-20" dirty="0">
                <a:latin typeface="Arial MT"/>
                <a:cs typeface="Arial MT"/>
              </a:rPr>
              <a:t> </a:t>
            </a:r>
            <a:r>
              <a:rPr lang="en-US" sz="2000" spc="-5" dirty="0">
                <a:latin typeface="Arial MT"/>
                <a:cs typeface="Arial MT"/>
              </a:rPr>
              <a:t>water</a:t>
            </a:r>
            <a:r>
              <a:rPr lang="en-US" sz="2000" spc="-20" dirty="0">
                <a:latin typeface="Arial MT"/>
                <a:cs typeface="Arial MT"/>
              </a:rPr>
              <a:t> </a:t>
            </a:r>
            <a:r>
              <a:rPr lang="en-US" sz="2000" dirty="0">
                <a:latin typeface="Arial MT"/>
                <a:cs typeface="Arial MT"/>
              </a:rPr>
              <a:t>column</a:t>
            </a:r>
            <a:r>
              <a:rPr lang="en-US" sz="2000" spc="-25" dirty="0">
                <a:latin typeface="Arial MT"/>
                <a:cs typeface="Arial MT"/>
              </a:rPr>
              <a:t> </a:t>
            </a:r>
            <a:r>
              <a:rPr lang="en-US" sz="2000" dirty="0">
                <a:latin typeface="Arial MT"/>
                <a:cs typeface="Arial MT"/>
              </a:rPr>
              <a:t>and</a:t>
            </a:r>
            <a:r>
              <a:rPr lang="en-US" sz="2000" spc="-20" dirty="0">
                <a:latin typeface="Arial MT"/>
                <a:cs typeface="Arial MT"/>
              </a:rPr>
              <a:t> </a:t>
            </a:r>
            <a:r>
              <a:rPr lang="en-US" sz="2000" dirty="0">
                <a:latin typeface="Arial MT"/>
                <a:cs typeface="Arial MT"/>
              </a:rPr>
              <a:t>back </a:t>
            </a:r>
            <a:r>
              <a:rPr lang="en-US" sz="2000" spc="-540" dirty="0">
                <a:latin typeface="Arial MT"/>
                <a:cs typeface="Arial MT"/>
              </a:rPr>
              <a:t> </a:t>
            </a:r>
            <a:r>
              <a:rPr lang="en-US" sz="2000" spc="-5" dirty="0">
                <a:latin typeface="Arial MT"/>
                <a:cs typeface="Arial MT"/>
              </a:rPr>
              <a:t>to</a:t>
            </a:r>
            <a:r>
              <a:rPr lang="en-US" sz="2000" spc="-15" dirty="0">
                <a:latin typeface="Arial MT"/>
                <a:cs typeface="Arial MT"/>
              </a:rPr>
              <a:t> the </a:t>
            </a:r>
            <a:r>
              <a:rPr lang="en-US" sz="2000" dirty="0">
                <a:latin typeface="Arial MT"/>
                <a:cs typeface="Arial MT"/>
              </a:rPr>
              <a:t>sensor</a:t>
            </a:r>
          </a:p>
          <a:p>
            <a:pPr marL="487680" marR="5080" lvl="1" indent="-255904">
              <a:lnSpc>
                <a:spcPct val="100000"/>
              </a:lnSpc>
              <a:spcBef>
                <a:spcPts val="400"/>
              </a:spcBef>
              <a:buChar char="–"/>
              <a:tabLst>
                <a:tab pos="488315" algn="l"/>
              </a:tabLst>
            </a:pPr>
            <a:r>
              <a:rPr lang="en-US" sz="2000" spc="-5" dirty="0">
                <a:latin typeface="Arial MT"/>
                <a:cs typeface="Arial MT"/>
              </a:rPr>
              <a:t>Constituents</a:t>
            </a:r>
            <a:r>
              <a:rPr lang="en-US" sz="2000" spc="-15" dirty="0">
                <a:latin typeface="Arial MT"/>
                <a:cs typeface="Arial MT"/>
              </a:rPr>
              <a:t> </a:t>
            </a:r>
            <a:r>
              <a:rPr lang="en-US" sz="2000" dirty="0">
                <a:latin typeface="Arial MT"/>
                <a:cs typeface="Arial MT"/>
              </a:rPr>
              <a:t>of</a:t>
            </a:r>
            <a:r>
              <a:rPr lang="en-US" sz="2000" spc="-15" dirty="0">
                <a:latin typeface="Arial MT"/>
                <a:cs typeface="Arial MT"/>
              </a:rPr>
              <a:t> </a:t>
            </a:r>
            <a:r>
              <a:rPr lang="en-US" sz="2000" spc="-5" dirty="0">
                <a:latin typeface="Arial MT"/>
                <a:cs typeface="Arial MT"/>
              </a:rPr>
              <a:t>the</a:t>
            </a:r>
            <a:r>
              <a:rPr lang="en-US" sz="2000" spc="-15" dirty="0">
                <a:latin typeface="Arial MT"/>
                <a:cs typeface="Arial MT"/>
              </a:rPr>
              <a:t> </a:t>
            </a:r>
            <a:r>
              <a:rPr lang="en-US" sz="2000" spc="-5" dirty="0">
                <a:latin typeface="Arial MT"/>
                <a:cs typeface="Arial MT"/>
              </a:rPr>
              <a:t>water</a:t>
            </a:r>
            <a:r>
              <a:rPr lang="en-US" sz="2000" spc="-10" dirty="0">
                <a:latin typeface="Arial MT"/>
                <a:cs typeface="Arial MT"/>
              </a:rPr>
              <a:t> </a:t>
            </a:r>
            <a:r>
              <a:rPr lang="en-US" sz="2000" dirty="0">
                <a:latin typeface="Arial MT"/>
                <a:cs typeface="Arial MT"/>
              </a:rPr>
              <a:t>column</a:t>
            </a:r>
            <a:r>
              <a:rPr lang="en-US" sz="2000" spc="-15" dirty="0">
                <a:latin typeface="Arial MT"/>
                <a:cs typeface="Arial MT"/>
              </a:rPr>
              <a:t> </a:t>
            </a:r>
            <a:r>
              <a:rPr lang="en-US" sz="2000" dirty="0">
                <a:latin typeface="Arial MT"/>
                <a:cs typeface="Arial MT"/>
              </a:rPr>
              <a:t>and</a:t>
            </a:r>
            <a:r>
              <a:rPr lang="en-US" sz="2000" spc="-10" dirty="0">
                <a:latin typeface="Arial MT"/>
                <a:cs typeface="Arial MT"/>
              </a:rPr>
              <a:t> </a:t>
            </a:r>
            <a:r>
              <a:rPr lang="en-US" sz="2000" spc="-5" dirty="0">
                <a:latin typeface="Arial MT"/>
                <a:cs typeface="Arial MT"/>
              </a:rPr>
              <a:t>their </a:t>
            </a:r>
            <a:r>
              <a:rPr lang="en-US" sz="2000" spc="-545" dirty="0">
                <a:latin typeface="Arial MT"/>
                <a:cs typeface="Arial MT"/>
              </a:rPr>
              <a:t> </a:t>
            </a:r>
            <a:r>
              <a:rPr lang="en-US" sz="2000" dirty="0">
                <a:latin typeface="Arial MT"/>
                <a:cs typeface="Arial MT"/>
              </a:rPr>
              <a:t>inherent</a:t>
            </a:r>
            <a:r>
              <a:rPr lang="en-US" sz="2000" spc="-20" dirty="0">
                <a:latin typeface="Arial MT"/>
                <a:cs typeface="Arial MT"/>
              </a:rPr>
              <a:t> </a:t>
            </a:r>
            <a:r>
              <a:rPr lang="en-US" sz="2000" spc="-5" dirty="0">
                <a:latin typeface="Arial MT"/>
                <a:cs typeface="Arial MT"/>
              </a:rPr>
              <a:t>optical properties</a:t>
            </a:r>
            <a:endParaRPr lang="en-US" sz="2000" dirty="0">
              <a:latin typeface="Arial MT"/>
              <a:cs typeface="Arial MT"/>
            </a:endParaRPr>
          </a:p>
        </p:txBody>
      </p:sp>
      <p:sp>
        <p:nvSpPr>
          <p:cNvPr id="4" name="object 4"/>
          <p:cNvSpPr txBox="1"/>
          <p:nvPr/>
        </p:nvSpPr>
        <p:spPr>
          <a:xfrm>
            <a:off x="6518910" y="1422040"/>
            <a:ext cx="5212715" cy="4013919"/>
          </a:xfrm>
          <a:prstGeom prst="rect">
            <a:avLst/>
          </a:prstGeom>
        </p:spPr>
        <p:txBody>
          <a:bodyPr vert="horz" wrap="square" lIns="0" tIns="12700" rIns="0" bIns="0" rtlCol="0">
            <a:spAutoFit/>
          </a:bodyPr>
          <a:lstStyle/>
          <a:p>
            <a:pPr marL="232410" marR="5080" indent="-219710">
              <a:lnSpc>
                <a:spcPct val="100000"/>
              </a:lnSpc>
              <a:spcBef>
                <a:spcPts val="100"/>
              </a:spcBef>
              <a:buChar char="•"/>
              <a:tabLst>
                <a:tab pos="231775" algn="l"/>
                <a:tab pos="232410" algn="l"/>
              </a:tabLst>
            </a:pPr>
            <a:r>
              <a:rPr lang="en-US" sz="2000" spc="-5" dirty="0">
                <a:latin typeface="Arial MT"/>
                <a:cs typeface="Arial MT"/>
              </a:rPr>
              <a:t>Methodology of work</a:t>
            </a:r>
          </a:p>
          <a:p>
            <a:pPr marL="12700" marR="5080">
              <a:lnSpc>
                <a:spcPct val="100000"/>
              </a:lnSpc>
              <a:spcBef>
                <a:spcPts val="100"/>
              </a:spcBef>
              <a:tabLst>
                <a:tab pos="231775" algn="l"/>
                <a:tab pos="232410" algn="l"/>
              </a:tabLst>
            </a:pPr>
            <a:endParaRPr lang="en-US" sz="2000" spc="-5" dirty="0">
              <a:latin typeface="Arial MT"/>
              <a:cs typeface="Arial MT"/>
            </a:endParaRPr>
          </a:p>
          <a:p>
            <a:pPr marL="232410" marR="5080" indent="-219710">
              <a:spcBef>
                <a:spcPts val="100"/>
              </a:spcBef>
              <a:buFontTx/>
              <a:buChar char="•"/>
              <a:tabLst>
                <a:tab pos="231775" algn="l"/>
                <a:tab pos="232410" algn="l"/>
              </a:tabLst>
            </a:pPr>
            <a:r>
              <a:rPr lang="en-US" sz="2000" spc="-5" dirty="0">
                <a:latin typeface="Arial MT"/>
                <a:cs typeface="Arial MT"/>
              </a:rPr>
              <a:t>Results and Discussion</a:t>
            </a:r>
          </a:p>
          <a:p>
            <a:pPr marL="488315" marR="5080" lvl="1" indent="-255904">
              <a:spcBef>
                <a:spcPts val="400"/>
              </a:spcBef>
              <a:buFontTx/>
              <a:buChar char="–"/>
              <a:tabLst>
                <a:tab pos="488315" algn="l"/>
              </a:tabLst>
            </a:pPr>
            <a:r>
              <a:rPr lang="en-US" sz="2000" dirty="0">
                <a:latin typeface="Arial MT"/>
              </a:rPr>
              <a:t>Creation of a Water Quality GEE-based dashboard</a:t>
            </a:r>
          </a:p>
          <a:p>
            <a:pPr marL="488315" marR="5080" lvl="1" indent="-255904">
              <a:spcBef>
                <a:spcPts val="400"/>
              </a:spcBef>
              <a:buFontTx/>
              <a:buChar char="–"/>
              <a:tabLst>
                <a:tab pos="488315" algn="l"/>
              </a:tabLst>
            </a:pPr>
            <a:r>
              <a:rPr lang="en-US" sz="2000" dirty="0">
                <a:latin typeface="Arial MT"/>
              </a:rPr>
              <a:t>Optical Inherent WQ parameters (Chl-a, CDOM, TSS, Turbidity, and LST)</a:t>
            </a:r>
          </a:p>
          <a:p>
            <a:pPr marL="12700" marR="5080">
              <a:spcBef>
                <a:spcPts val="100"/>
              </a:spcBef>
              <a:tabLst>
                <a:tab pos="231775" algn="l"/>
                <a:tab pos="232410" algn="l"/>
              </a:tabLst>
            </a:pPr>
            <a:endParaRPr lang="en-US" sz="2000" spc="-5" dirty="0">
              <a:latin typeface="Arial MT"/>
              <a:cs typeface="Arial MT"/>
            </a:endParaRPr>
          </a:p>
          <a:p>
            <a:pPr marL="232410" marR="5080" indent="-219710">
              <a:lnSpc>
                <a:spcPct val="100000"/>
              </a:lnSpc>
              <a:spcBef>
                <a:spcPts val="100"/>
              </a:spcBef>
              <a:buChar char="•"/>
              <a:tabLst>
                <a:tab pos="231775" algn="l"/>
                <a:tab pos="232410" algn="l"/>
              </a:tabLst>
            </a:pPr>
            <a:r>
              <a:rPr sz="2000" spc="-5" dirty="0">
                <a:latin typeface="Arial MT"/>
                <a:cs typeface="Arial MT"/>
              </a:rPr>
              <a:t>Accessing Satellite Imagery</a:t>
            </a:r>
          </a:p>
          <a:p>
            <a:pPr marL="488315" lvl="1" indent="-255904">
              <a:spcBef>
                <a:spcPts val="400"/>
              </a:spcBef>
              <a:buFontTx/>
              <a:buChar char="–"/>
              <a:tabLst>
                <a:tab pos="488315" algn="l"/>
              </a:tabLst>
            </a:pPr>
            <a:r>
              <a:rPr lang="en-US" sz="2000" spc="5" dirty="0">
                <a:latin typeface="Arial MT"/>
                <a:cs typeface="Arial MT"/>
              </a:rPr>
              <a:t>D</a:t>
            </a:r>
            <a:r>
              <a:rPr lang="en-US" sz="2000" dirty="0">
                <a:latin typeface="Arial MT"/>
                <a:cs typeface="Arial MT"/>
              </a:rPr>
              <a:t>a</a:t>
            </a:r>
            <a:r>
              <a:rPr lang="en-US" sz="2000" spc="-10" dirty="0">
                <a:latin typeface="Arial MT"/>
                <a:cs typeface="Arial MT"/>
              </a:rPr>
              <a:t>t</a:t>
            </a:r>
            <a:r>
              <a:rPr lang="en-US" sz="2000" dirty="0">
                <a:latin typeface="Arial MT"/>
                <a:cs typeface="Arial MT"/>
              </a:rPr>
              <a:t>a</a:t>
            </a:r>
            <a:r>
              <a:rPr lang="en-US" sz="2000" spc="-120" dirty="0">
                <a:latin typeface="Arial MT"/>
                <a:cs typeface="Arial MT"/>
              </a:rPr>
              <a:t> </a:t>
            </a:r>
            <a:r>
              <a:rPr lang="en-US" sz="2000" dirty="0">
                <a:latin typeface="Arial MT"/>
                <a:cs typeface="Arial MT"/>
              </a:rPr>
              <a:t>Access</a:t>
            </a:r>
            <a:r>
              <a:rPr lang="en-US" sz="2000" spc="-45" dirty="0">
                <a:latin typeface="Arial MT"/>
                <a:cs typeface="Arial MT"/>
              </a:rPr>
              <a:t> </a:t>
            </a:r>
            <a:r>
              <a:rPr lang="en-US" sz="2000" spc="-220" dirty="0">
                <a:latin typeface="Arial MT"/>
                <a:cs typeface="Arial MT"/>
              </a:rPr>
              <a:t>T</a:t>
            </a:r>
            <a:r>
              <a:rPr lang="en-US" sz="2000" dirty="0">
                <a:latin typeface="Arial MT"/>
                <a:cs typeface="Arial MT"/>
              </a:rPr>
              <a:t>oo</a:t>
            </a:r>
            <a:r>
              <a:rPr lang="en-US" sz="2000" spc="5" dirty="0">
                <a:latin typeface="Arial MT"/>
                <a:cs typeface="Arial MT"/>
              </a:rPr>
              <a:t>l</a:t>
            </a:r>
            <a:r>
              <a:rPr lang="en-US" sz="2000" dirty="0">
                <a:latin typeface="Arial MT"/>
                <a:cs typeface="Arial MT"/>
              </a:rPr>
              <a:t>s</a:t>
            </a:r>
          </a:p>
          <a:p>
            <a:pPr marL="488315" lvl="1" indent="-255904">
              <a:spcBef>
                <a:spcPts val="400"/>
              </a:spcBef>
              <a:buFontTx/>
              <a:buChar char="–"/>
              <a:tabLst>
                <a:tab pos="488315" algn="l"/>
              </a:tabLst>
            </a:pPr>
            <a:r>
              <a:rPr lang="en-US" sz="2000" dirty="0">
                <a:latin typeface="Arial MT"/>
                <a:cs typeface="Arial MT"/>
              </a:rPr>
              <a:t>OceanColor</a:t>
            </a:r>
            <a:r>
              <a:rPr lang="en-US" sz="2000" spc="-55" dirty="0">
                <a:latin typeface="Arial MT"/>
                <a:cs typeface="Arial MT"/>
              </a:rPr>
              <a:t> </a:t>
            </a:r>
            <a:r>
              <a:rPr lang="en-US" sz="2000" spc="-15" dirty="0">
                <a:latin typeface="Arial MT"/>
                <a:cs typeface="Arial MT"/>
              </a:rPr>
              <a:t>Web</a:t>
            </a:r>
          </a:p>
          <a:p>
            <a:pPr marL="488315" lvl="1" indent="-255904">
              <a:spcBef>
                <a:spcPts val="400"/>
              </a:spcBef>
              <a:buFontTx/>
              <a:buChar char="–"/>
              <a:tabLst>
                <a:tab pos="488315" algn="l"/>
              </a:tabLst>
            </a:pPr>
            <a:r>
              <a:rPr lang="en-US" sz="2000" dirty="0">
                <a:latin typeface="Arial MT"/>
                <a:cs typeface="Arial MT"/>
              </a:rPr>
              <a:t>Google Earth Engine</a:t>
            </a:r>
            <a:endParaRPr sz="2000" dirty="0">
              <a:latin typeface="Arial MT"/>
              <a:cs typeface="Arial MT"/>
            </a:endParaRPr>
          </a:p>
        </p:txBody>
      </p:sp>
      <p:cxnSp>
        <p:nvCxnSpPr>
          <p:cNvPr id="5" name="Straight Connector 4">
            <a:extLst>
              <a:ext uri="{FF2B5EF4-FFF2-40B4-BE49-F238E27FC236}">
                <a16:creationId xmlns:a16="http://schemas.microsoft.com/office/drawing/2014/main" id="{FB106570-2ABC-FF71-8DD0-E62E249E23FE}"/>
              </a:ext>
            </a:extLst>
          </p:cNvPr>
          <p:cNvCxnSpPr>
            <a:cxnSpLocks/>
          </p:cNvCxnSpPr>
          <p:nvPr/>
        </p:nvCxnSpPr>
        <p:spPr>
          <a:xfrm>
            <a:off x="838200" y="6477000"/>
            <a:ext cx="10551527"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object 6">
            <a:extLst>
              <a:ext uri="{FF2B5EF4-FFF2-40B4-BE49-F238E27FC236}">
                <a16:creationId xmlns:a16="http://schemas.microsoft.com/office/drawing/2014/main" id="{524BEE46-3A69-FE3D-6A32-49074E97C1CF}"/>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1" name="object 34">
            <a:extLst>
              <a:ext uri="{FF2B5EF4-FFF2-40B4-BE49-F238E27FC236}">
                <a16:creationId xmlns:a16="http://schemas.microsoft.com/office/drawing/2014/main" id="{73344A09-F696-9C74-78F1-C98F5D06B30F}"/>
              </a:ext>
            </a:extLst>
          </p:cNvPr>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22</a:t>
            </a:fld>
            <a:endParaRPr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2076623" cy="6856233"/>
          </a:xfrm>
          <a:prstGeom prst="rect">
            <a:avLst/>
          </a:prstGeom>
        </p:spPr>
      </p:pic>
      <p:sp>
        <p:nvSpPr>
          <p:cNvPr id="14" name="object 14"/>
          <p:cNvSpPr/>
          <p:nvPr/>
        </p:nvSpPr>
        <p:spPr>
          <a:xfrm>
            <a:off x="2612664" y="2300633"/>
            <a:ext cx="5214620" cy="22860"/>
          </a:xfrm>
          <a:custGeom>
            <a:avLst/>
            <a:gdLst/>
            <a:ahLst/>
            <a:cxnLst/>
            <a:rect l="l" t="t" r="r" b="b"/>
            <a:pathLst>
              <a:path w="5214620" h="22860">
                <a:moveTo>
                  <a:pt x="0" y="22577"/>
                </a:moveTo>
                <a:lnTo>
                  <a:pt x="5214108" y="0"/>
                </a:lnTo>
              </a:path>
            </a:pathLst>
          </a:custGeom>
          <a:ln w="25400">
            <a:solidFill>
              <a:srgbClr val="000000"/>
            </a:solidFill>
          </a:ln>
        </p:spPr>
        <p:txBody>
          <a:bodyPr wrap="square" lIns="0" tIns="0" rIns="0" bIns="0" rtlCol="0"/>
          <a:lstStyle/>
          <a:p>
            <a:endParaRPr/>
          </a:p>
        </p:txBody>
      </p:sp>
      <p:sp>
        <p:nvSpPr>
          <p:cNvPr id="15" name="object 15"/>
          <p:cNvSpPr/>
          <p:nvPr/>
        </p:nvSpPr>
        <p:spPr>
          <a:xfrm>
            <a:off x="2622001" y="4343400"/>
            <a:ext cx="5214620" cy="22860"/>
          </a:xfrm>
          <a:custGeom>
            <a:avLst/>
            <a:gdLst/>
            <a:ahLst/>
            <a:cxnLst/>
            <a:rect l="l" t="t" r="r" b="b"/>
            <a:pathLst>
              <a:path w="5214620" h="22860">
                <a:moveTo>
                  <a:pt x="0" y="22577"/>
                </a:moveTo>
                <a:lnTo>
                  <a:pt x="5214108" y="0"/>
                </a:lnTo>
              </a:path>
            </a:pathLst>
          </a:custGeom>
          <a:ln w="25400">
            <a:solidFill>
              <a:srgbClr val="000000"/>
            </a:solidFill>
          </a:ln>
        </p:spPr>
        <p:txBody>
          <a:bodyPr wrap="square" lIns="0" tIns="0" rIns="0" bIns="0" rtlCol="0"/>
          <a:lstStyle/>
          <a:p>
            <a:endParaRPr/>
          </a:p>
        </p:txBody>
      </p:sp>
      <p:sp>
        <p:nvSpPr>
          <p:cNvPr id="22" name="object 22"/>
          <p:cNvSpPr txBox="1"/>
          <p:nvPr/>
        </p:nvSpPr>
        <p:spPr>
          <a:xfrm>
            <a:off x="3552400" y="2594997"/>
            <a:ext cx="3372485" cy="833119"/>
          </a:xfrm>
          <a:prstGeom prst="rect">
            <a:avLst/>
          </a:prstGeom>
        </p:spPr>
        <p:txBody>
          <a:bodyPr vert="horz" wrap="square" lIns="0" tIns="12700" rIns="0" bIns="0" rtlCol="0">
            <a:spAutoFit/>
          </a:bodyPr>
          <a:lstStyle/>
          <a:p>
            <a:pPr marL="12700">
              <a:lnSpc>
                <a:spcPct val="100000"/>
              </a:lnSpc>
              <a:spcBef>
                <a:spcPts val="100"/>
              </a:spcBef>
            </a:pPr>
            <a:r>
              <a:rPr sz="5300" spc="10" dirty="0">
                <a:latin typeface="Arial MT"/>
                <a:cs typeface="Arial MT"/>
              </a:rPr>
              <a:t>Thank</a:t>
            </a:r>
            <a:r>
              <a:rPr sz="5300" spc="-55" dirty="0">
                <a:latin typeface="Arial MT"/>
                <a:cs typeface="Arial MT"/>
              </a:rPr>
              <a:t> </a:t>
            </a:r>
            <a:r>
              <a:rPr sz="5300" spc="5" dirty="0">
                <a:latin typeface="Arial MT"/>
                <a:cs typeface="Arial MT"/>
              </a:rPr>
              <a:t>you</a:t>
            </a:r>
            <a:endParaRPr sz="5300" dirty="0">
              <a:latin typeface="Arial MT"/>
              <a:cs typeface="Arial MT"/>
            </a:endParaRPr>
          </a:p>
        </p:txBody>
      </p:sp>
      <p:sp>
        <p:nvSpPr>
          <p:cNvPr id="13" name="object 18"/>
          <p:cNvSpPr/>
          <p:nvPr/>
        </p:nvSpPr>
        <p:spPr>
          <a:xfrm>
            <a:off x="9417973" y="108789"/>
            <a:ext cx="170473" cy="1352516"/>
          </a:xfrm>
          <a:custGeom>
            <a:avLst/>
            <a:gdLst/>
            <a:ahLst/>
            <a:cxnLst/>
            <a:rect l="l" t="t" r="r" b="b"/>
            <a:pathLst>
              <a:path h="836930">
                <a:moveTo>
                  <a:pt x="0" y="0"/>
                </a:moveTo>
                <a:lnTo>
                  <a:pt x="1" y="836713"/>
                </a:lnTo>
              </a:path>
            </a:pathLst>
          </a:custGeom>
          <a:ln w="12700">
            <a:solidFill>
              <a:srgbClr val="000000"/>
            </a:solidFill>
          </a:ln>
        </p:spPr>
        <p:txBody>
          <a:bodyPr wrap="square" lIns="0" tIns="0" rIns="0" bIns="0" rtlCol="0"/>
          <a:lstStyle/>
          <a:p>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249129"/>
            <a:ext cx="1244537" cy="1139096"/>
          </a:xfrm>
          <a:prstGeom prst="rect">
            <a:avLst/>
          </a:prstGeom>
        </p:spPr>
      </p:pic>
      <p:pic>
        <p:nvPicPr>
          <p:cNvPr id="12" name="Picture 2" descr="https://lh4.googleusercontent.com/YNv9yF1K5UKgwJDvXOznmJff9nf3kt_9fDgZs4HIFA032EeMPUlugS2C1uWEf6ujYLYvQWqmVrqFW2HTNBRcWMotZDVvScqW7uxFQ-omHt6X9lholJPn71mQoA4Z7JSXlz0Ajkw_Ik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575605"/>
            <a:ext cx="3557950" cy="467279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2133600" y="6477000"/>
            <a:ext cx="9806350" cy="0"/>
          </a:xfrm>
          <a:prstGeom prst="line">
            <a:avLst/>
          </a:prstGeom>
          <a:ln w="19050"/>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p:nvPicPr>
        <p:blipFill>
          <a:blip r:embed="rId5"/>
          <a:stretch>
            <a:fillRect/>
          </a:stretch>
        </p:blipFill>
        <p:spPr>
          <a:xfrm>
            <a:off x="9503209" y="462842"/>
            <a:ext cx="2631025" cy="711671"/>
          </a:xfrm>
          <a:prstGeom prst="rect">
            <a:avLst/>
          </a:prstGeom>
        </p:spPr>
      </p:pic>
      <p:sp>
        <p:nvSpPr>
          <p:cNvPr id="21"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23" name="object 34"/>
          <p:cNvSpPr txBox="1">
            <a:spLocks noGrp="1"/>
          </p:cNvSpPr>
          <p:nvPr>
            <p:ph type="sldNum" sz="quarter" idx="7"/>
          </p:nvPr>
        </p:nvSpPr>
        <p:spPr>
          <a:xfrm>
            <a:off x="11731625" y="6629400"/>
            <a:ext cx="231775"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t>23</a:t>
            </a:fld>
            <a:endParaRPr sz="1200" dirty="0"/>
          </a:p>
        </p:txBody>
      </p:sp>
      <p:sp>
        <p:nvSpPr>
          <p:cNvPr id="24" name="object 22"/>
          <p:cNvSpPr txBox="1"/>
          <p:nvPr/>
        </p:nvSpPr>
        <p:spPr>
          <a:xfrm>
            <a:off x="3531638" y="3592641"/>
            <a:ext cx="3372485" cy="518091"/>
          </a:xfrm>
          <a:prstGeom prst="rect">
            <a:avLst/>
          </a:prstGeom>
        </p:spPr>
        <p:txBody>
          <a:bodyPr vert="horz" wrap="square" lIns="0" tIns="12700" rIns="0" bIns="0" rtlCol="0">
            <a:spAutoFit/>
          </a:bodyPr>
          <a:lstStyle/>
          <a:p>
            <a:pPr marL="12700" algn="ctr">
              <a:lnSpc>
                <a:spcPct val="100000"/>
              </a:lnSpc>
              <a:spcBef>
                <a:spcPts val="100"/>
              </a:spcBef>
            </a:pPr>
            <a:r>
              <a:rPr lang="en-IN" sz="1600" b="1" spc="10" dirty="0">
                <a:latin typeface="Arial MT"/>
                <a:cs typeface="Arial MT"/>
              </a:rPr>
              <a:t>Connect with me</a:t>
            </a:r>
          </a:p>
          <a:p>
            <a:pPr marL="12700" algn="ctr">
              <a:lnSpc>
                <a:spcPct val="100000"/>
              </a:lnSpc>
              <a:spcBef>
                <a:spcPts val="100"/>
              </a:spcBef>
            </a:pPr>
            <a:r>
              <a:rPr lang="en-IN" sz="1600" b="1" spc="10" dirty="0">
                <a:latin typeface="Arial MT"/>
                <a:cs typeface="Arial MT"/>
              </a:rPr>
              <a:t> </a:t>
            </a:r>
            <a:r>
              <a:rPr lang="en-IN" sz="1600" spc="10" dirty="0">
                <a:latin typeface="Arial MT"/>
                <a:cs typeface="Arial MT"/>
              </a:rPr>
              <a:t>Abhinav.Galodha@sire.iitd.ac.in</a:t>
            </a:r>
            <a:endParaRPr sz="1600" dirty="0">
              <a:latin typeface="Arial MT"/>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8045886" y="121905"/>
            <a:ext cx="4038600" cy="2406928"/>
          </a:xfrm>
          <a:custGeom>
            <a:avLst/>
            <a:gdLst>
              <a:gd name="connsiteX0" fmla="*/ 260566 w 4419600"/>
              <a:gd name="connsiteY0" fmla="*/ 2457325 h 2514600"/>
              <a:gd name="connsiteX1" fmla="*/ 214745 w 4419600"/>
              <a:gd name="connsiteY1" fmla="*/ 2514600 h 2514600"/>
              <a:gd name="connsiteX2" fmla="*/ 188610 w 4419600"/>
              <a:gd name="connsiteY2" fmla="*/ 2514600 h 2514600"/>
              <a:gd name="connsiteX3" fmla="*/ 205823 w 4419600"/>
              <a:gd name="connsiteY3" fmla="*/ 2498312 h 2514600"/>
              <a:gd name="connsiteX4" fmla="*/ 256309 w 4419600"/>
              <a:gd name="connsiteY4" fmla="*/ 2459182 h 2514600"/>
              <a:gd name="connsiteX5" fmla="*/ 887763 w 4419600"/>
              <a:gd name="connsiteY5" fmla="*/ 2448890 h 2514600"/>
              <a:gd name="connsiteX6" fmla="*/ 880253 w 4419600"/>
              <a:gd name="connsiteY6" fmla="*/ 2460658 h 2514600"/>
              <a:gd name="connsiteX7" fmla="*/ 885747 w 4419600"/>
              <a:gd name="connsiteY7" fmla="*/ 2450602 h 2514600"/>
              <a:gd name="connsiteX8" fmla="*/ 4326928 w 4419600"/>
              <a:gd name="connsiteY8" fmla="*/ 2367666 h 2514600"/>
              <a:gd name="connsiteX9" fmla="*/ 4325752 w 4419600"/>
              <a:gd name="connsiteY9" fmla="*/ 2370204 h 2514600"/>
              <a:gd name="connsiteX10" fmla="*/ 4320407 w 4419600"/>
              <a:gd name="connsiteY10" fmla="*/ 2380875 h 2514600"/>
              <a:gd name="connsiteX11" fmla="*/ 0 w 4419600"/>
              <a:gd name="connsiteY11" fmla="*/ 0 h 2514600"/>
              <a:gd name="connsiteX12" fmla="*/ 4419600 w 4419600"/>
              <a:gd name="connsiteY12" fmla="*/ 0 h 2514600"/>
              <a:gd name="connsiteX13" fmla="*/ 4419600 w 4419600"/>
              <a:gd name="connsiteY13" fmla="*/ 2477982 h 2514600"/>
              <a:gd name="connsiteX14" fmla="*/ 4404929 w 4419600"/>
              <a:gd name="connsiteY14" fmla="*/ 2488456 h 2514600"/>
              <a:gd name="connsiteX15" fmla="*/ 4382788 w 4419600"/>
              <a:gd name="connsiteY15" fmla="*/ 2507228 h 2514600"/>
              <a:gd name="connsiteX16" fmla="*/ 4369926 w 4419600"/>
              <a:gd name="connsiteY16" fmla="*/ 2514600 h 2514600"/>
              <a:gd name="connsiteX17" fmla="*/ 4343400 w 4419600"/>
              <a:gd name="connsiteY17" fmla="*/ 2514600 h 2514600"/>
              <a:gd name="connsiteX18" fmla="*/ 4357255 w 4419600"/>
              <a:gd name="connsiteY18" fmla="*/ 2403764 h 2514600"/>
              <a:gd name="connsiteX19" fmla="*/ 4357255 w 4419600"/>
              <a:gd name="connsiteY19" fmla="*/ 2306782 h 2514600"/>
              <a:gd name="connsiteX20" fmla="*/ 4327866 w 4419600"/>
              <a:gd name="connsiteY20" fmla="*/ 2365766 h 2514600"/>
              <a:gd name="connsiteX21" fmla="*/ 4326928 w 4419600"/>
              <a:gd name="connsiteY21" fmla="*/ 2367666 h 2514600"/>
              <a:gd name="connsiteX22" fmla="*/ 4333920 w 4419600"/>
              <a:gd name="connsiteY22" fmla="*/ 2352587 h 2514600"/>
              <a:gd name="connsiteX23" fmla="*/ 4301836 w 4419600"/>
              <a:gd name="connsiteY23" fmla="*/ 2403764 h 2514600"/>
              <a:gd name="connsiteX24" fmla="*/ 4260273 w 4419600"/>
              <a:gd name="connsiteY24" fmla="*/ 2486891 h 2514600"/>
              <a:gd name="connsiteX25" fmla="*/ 4238106 w 4419600"/>
              <a:gd name="connsiteY25" fmla="*/ 2514600 h 2514600"/>
              <a:gd name="connsiteX26" fmla="*/ 4196938 w 4419600"/>
              <a:gd name="connsiteY26" fmla="*/ 2514600 h 2514600"/>
              <a:gd name="connsiteX27" fmla="*/ 4204855 w 4419600"/>
              <a:gd name="connsiteY27" fmla="*/ 2486891 h 2514600"/>
              <a:gd name="connsiteX28" fmla="*/ 4195611 w 4419600"/>
              <a:gd name="connsiteY28" fmla="*/ 2514123 h 2514600"/>
              <a:gd name="connsiteX29" fmla="*/ 4195458 w 4419600"/>
              <a:gd name="connsiteY29" fmla="*/ 2514600 h 2514600"/>
              <a:gd name="connsiteX30" fmla="*/ 4023796 w 4419600"/>
              <a:gd name="connsiteY30" fmla="*/ 2514600 h 2514600"/>
              <a:gd name="connsiteX31" fmla="*/ 4025737 w 4419600"/>
              <a:gd name="connsiteY31" fmla="*/ 2506563 h 2514600"/>
              <a:gd name="connsiteX32" fmla="*/ 4024745 w 4419600"/>
              <a:gd name="connsiteY32" fmla="*/ 2389909 h 2514600"/>
              <a:gd name="connsiteX33" fmla="*/ 3969327 w 4419600"/>
              <a:gd name="connsiteY33" fmla="*/ 2445327 h 2514600"/>
              <a:gd name="connsiteX34" fmla="*/ 3927764 w 4419600"/>
              <a:gd name="connsiteY34" fmla="*/ 2514600 h 2514600"/>
              <a:gd name="connsiteX35" fmla="*/ 3751160 w 4419600"/>
              <a:gd name="connsiteY35" fmla="*/ 2514600 h 2514600"/>
              <a:gd name="connsiteX36" fmla="*/ 3754238 w 4419600"/>
              <a:gd name="connsiteY36" fmla="*/ 2502430 h 2514600"/>
              <a:gd name="connsiteX37" fmla="*/ 3775364 w 4419600"/>
              <a:gd name="connsiteY37" fmla="*/ 2403764 h 2514600"/>
              <a:gd name="connsiteX38" fmla="*/ 3761509 w 4419600"/>
              <a:gd name="connsiteY38" fmla="*/ 2334491 h 2514600"/>
              <a:gd name="connsiteX39" fmla="*/ 3719945 w 4419600"/>
              <a:gd name="connsiteY39" fmla="*/ 2362200 h 2514600"/>
              <a:gd name="connsiteX40" fmla="*/ 3650673 w 4419600"/>
              <a:gd name="connsiteY40" fmla="*/ 2459182 h 2514600"/>
              <a:gd name="connsiteX41" fmla="*/ 3606339 w 4419600"/>
              <a:gd name="connsiteY41" fmla="*/ 2514600 h 2514600"/>
              <a:gd name="connsiteX42" fmla="*/ 3559233 w 4419600"/>
              <a:gd name="connsiteY42" fmla="*/ 2514600 h 2514600"/>
              <a:gd name="connsiteX43" fmla="*/ 3567545 w 4419600"/>
              <a:gd name="connsiteY43" fmla="*/ 2473036 h 2514600"/>
              <a:gd name="connsiteX44" fmla="*/ 3595255 w 4419600"/>
              <a:gd name="connsiteY44" fmla="*/ 2376055 h 2514600"/>
              <a:gd name="connsiteX45" fmla="*/ 3518679 w 4419600"/>
              <a:gd name="connsiteY45" fmla="*/ 2499706 h 2514600"/>
              <a:gd name="connsiteX46" fmla="*/ 3516951 w 4419600"/>
              <a:gd name="connsiteY46" fmla="*/ 2514600 h 2514600"/>
              <a:gd name="connsiteX47" fmla="*/ 3494528 w 4419600"/>
              <a:gd name="connsiteY47" fmla="*/ 2514600 h 2514600"/>
              <a:gd name="connsiteX48" fmla="*/ 3496001 w 4419600"/>
              <a:gd name="connsiteY48" fmla="*/ 2510562 h 2514600"/>
              <a:gd name="connsiteX49" fmla="*/ 3530234 w 4419600"/>
              <a:gd name="connsiteY49" fmla="*/ 2418980 h 2514600"/>
              <a:gd name="connsiteX50" fmla="*/ 3535968 w 4419600"/>
              <a:gd name="connsiteY50" fmla="*/ 2401672 h 2514600"/>
              <a:gd name="connsiteX51" fmla="*/ 3567545 w 4419600"/>
              <a:gd name="connsiteY51" fmla="*/ 2362200 h 2514600"/>
              <a:gd name="connsiteX52" fmla="*/ 3595255 w 4419600"/>
              <a:gd name="connsiteY52" fmla="*/ 2320636 h 2514600"/>
              <a:gd name="connsiteX53" fmla="*/ 3553691 w 4419600"/>
              <a:gd name="connsiteY53" fmla="*/ 2348345 h 2514600"/>
              <a:gd name="connsiteX54" fmla="*/ 3538338 w 4419600"/>
              <a:gd name="connsiteY54" fmla="*/ 2394517 h 2514600"/>
              <a:gd name="connsiteX55" fmla="*/ 3535968 w 4419600"/>
              <a:gd name="connsiteY55" fmla="*/ 2401672 h 2514600"/>
              <a:gd name="connsiteX56" fmla="*/ 3512127 w 4419600"/>
              <a:gd name="connsiteY56" fmla="*/ 2431473 h 2514600"/>
              <a:gd name="connsiteX57" fmla="*/ 3470564 w 4419600"/>
              <a:gd name="connsiteY57" fmla="*/ 2500745 h 2514600"/>
              <a:gd name="connsiteX58" fmla="*/ 3459617 w 4419600"/>
              <a:gd name="connsiteY58" fmla="*/ 2514600 h 2514600"/>
              <a:gd name="connsiteX59" fmla="*/ 3337946 w 4419600"/>
              <a:gd name="connsiteY59" fmla="*/ 2514600 h 2514600"/>
              <a:gd name="connsiteX60" fmla="*/ 3337998 w 4419600"/>
              <a:gd name="connsiteY60" fmla="*/ 2514233 h 2514600"/>
              <a:gd name="connsiteX61" fmla="*/ 3345873 w 4419600"/>
              <a:gd name="connsiteY61" fmla="*/ 2473036 h 2514600"/>
              <a:gd name="connsiteX62" fmla="*/ 3387436 w 4419600"/>
              <a:gd name="connsiteY62" fmla="*/ 2431473 h 2514600"/>
              <a:gd name="connsiteX63" fmla="*/ 3401291 w 4419600"/>
              <a:gd name="connsiteY63" fmla="*/ 2389909 h 2514600"/>
              <a:gd name="connsiteX64" fmla="*/ 3359727 w 4419600"/>
              <a:gd name="connsiteY64" fmla="*/ 2445327 h 2514600"/>
              <a:gd name="connsiteX65" fmla="*/ 3322074 w 4419600"/>
              <a:gd name="connsiteY65" fmla="*/ 2511640 h 2514600"/>
              <a:gd name="connsiteX66" fmla="*/ 3320262 w 4419600"/>
              <a:gd name="connsiteY66" fmla="*/ 2514600 h 2514600"/>
              <a:gd name="connsiteX67" fmla="*/ 3248891 w 4419600"/>
              <a:gd name="connsiteY67" fmla="*/ 2514600 h 2514600"/>
              <a:gd name="connsiteX68" fmla="*/ 3276600 w 4419600"/>
              <a:gd name="connsiteY68" fmla="*/ 2445327 h 2514600"/>
              <a:gd name="connsiteX69" fmla="*/ 3304309 w 4419600"/>
              <a:gd name="connsiteY69" fmla="*/ 2403764 h 2514600"/>
              <a:gd name="connsiteX70" fmla="*/ 3262745 w 4419600"/>
              <a:gd name="connsiteY70" fmla="*/ 2459182 h 2514600"/>
              <a:gd name="connsiteX71" fmla="*/ 3232944 w 4419600"/>
              <a:gd name="connsiteY71" fmla="*/ 2504513 h 2514600"/>
              <a:gd name="connsiteX72" fmla="*/ 3227857 w 4419600"/>
              <a:gd name="connsiteY72" fmla="*/ 2514600 h 2514600"/>
              <a:gd name="connsiteX73" fmla="*/ 3118229 w 4419600"/>
              <a:gd name="connsiteY73" fmla="*/ 2514600 h 2514600"/>
              <a:gd name="connsiteX74" fmla="*/ 3120104 w 4419600"/>
              <a:gd name="connsiteY74" fmla="*/ 2506446 h 2514600"/>
              <a:gd name="connsiteX75" fmla="*/ 3138055 w 4419600"/>
              <a:gd name="connsiteY75" fmla="*/ 2459182 h 2514600"/>
              <a:gd name="connsiteX76" fmla="*/ 3151909 w 4419600"/>
              <a:gd name="connsiteY76" fmla="*/ 2362200 h 2514600"/>
              <a:gd name="connsiteX77" fmla="*/ 3082636 w 4419600"/>
              <a:gd name="connsiteY77" fmla="*/ 2376055 h 2514600"/>
              <a:gd name="connsiteX78" fmla="*/ 3054927 w 4419600"/>
              <a:gd name="connsiteY78" fmla="*/ 2348345 h 2514600"/>
              <a:gd name="connsiteX79" fmla="*/ 2999509 w 4419600"/>
              <a:gd name="connsiteY79" fmla="*/ 2417618 h 2514600"/>
              <a:gd name="connsiteX80" fmla="*/ 2957945 w 4419600"/>
              <a:gd name="connsiteY80" fmla="*/ 2445327 h 2514600"/>
              <a:gd name="connsiteX81" fmla="*/ 2944091 w 4419600"/>
              <a:gd name="connsiteY81" fmla="*/ 2306782 h 2514600"/>
              <a:gd name="connsiteX82" fmla="*/ 2916382 w 4419600"/>
              <a:gd name="connsiteY82" fmla="*/ 2376055 h 2514600"/>
              <a:gd name="connsiteX83" fmla="*/ 2888673 w 4419600"/>
              <a:gd name="connsiteY83" fmla="*/ 2417618 h 2514600"/>
              <a:gd name="connsiteX84" fmla="*/ 2874818 w 4419600"/>
              <a:gd name="connsiteY84" fmla="*/ 2362200 h 2514600"/>
              <a:gd name="connsiteX85" fmla="*/ 2847109 w 4419600"/>
              <a:gd name="connsiteY85" fmla="*/ 2403764 h 2514600"/>
              <a:gd name="connsiteX86" fmla="*/ 2791691 w 4419600"/>
              <a:gd name="connsiteY86" fmla="*/ 2486891 h 2514600"/>
              <a:gd name="connsiteX87" fmla="*/ 2782266 w 4419600"/>
              <a:gd name="connsiteY87" fmla="*/ 2514600 h 2514600"/>
              <a:gd name="connsiteX88" fmla="*/ 2679515 w 4419600"/>
              <a:gd name="connsiteY88" fmla="*/ 2514600 h 2514600"/>
              <a:gd name="connsiteX89" fmla="*/ 2677944 w 4419600"/>
              <a:gd name="connsiteY89" fmla="*/ 2468162 h 2514600"/>
              <a:gd name="connsiteX90" fmla="*/ 2680855 w 4419600"/>
              <a:gd name="connsiteY90" fmla="*/ 2334491 h 2514600"/>
              <a:gd name="connsiteX91" fmla="*/ 2597727 w 4419600"/>
              <a:gd name="connsiteY91" fmla="*/ 2389909 h 2514600"/>
              <a:gd name="connsiteX92" fmla="*/ 2528902 w 4419600"/>
              <a:gd name="connsiteY92" fmla="*/ 2513174 h 2514600"/>
              <a:gd name="connsiteX93" fmla="*/ 2528203 w 4419600"/>
              <a:gd name="connsiteY93" fmla="*/ 2514600 h 2514600"/>
              <a:gd name="connsiteX94" fmla="*/ 2448408 w 4419600"/>
              <a:gd name="connsiteY94" fmla="*/ 2514600 h 2514600"/>
              <a:gd name="connsiteX95" fmla="*/ 2463543 w 4419600"/>
              <a:gd name="connsiteY95" fmla="*/ 2446548 h 2514600"/>
              <a:gd name="connsiteX96" fmla="*/ 2473036 w 4419600"/>
              <a:gd name="connsiteY96" fmla="*/ 2362200 h 2514600"/>
              <a:gd name="connsiteX97" fmla="*/ 2429417 w 4419600"/>
              <a:gd name="connsiteY97" fmla="*/ 2419009 h 2514600"/>
              <a:gd name="connsiteX98" fmla="*/ 2427562 w 4419600"/>
              <a:gd name="connsiteY98" fmla="*/ 2421195 h 2514600"/>
              <a:gd name="connsiteX99" fmla="*/ 2427474 w 4419600"/>
              <a:gd name="connsiteY99" fmla="*/ 2421273 h 2514600"/>
              <a:gd name="connsiteX100" fmla="*/ 2425283 w 4419600"/>
              <a:gd name="connsiteY100" fmla="*/ 2423881 h 2514600"/>
              <a:gd name="connsiteX101" fmla="*/ 2427562 w 4419600"/>
              <a:gd name="connsiteY101" fmla="*/ 2421195 h 2514600"/>
              <a:gd name="connsiteX102" fmla="*/ 2431897 w 4419600"/>
              <a:gd name="connsiteY102" fmla="*/ 2417343 h 2514600"/>
              <a:gd name="connsiteX103" fmla="*/ 2417618 w 4419600"/>
              <a:gd name="connsiteY103" fmla="*/ 2459182 h 2514600"/>
              <a:gd name="connsiteX104" fmla="*/ 2396422 w 4419600"/>
              <a:gd name="connsiteY104" fmla="*/ 2493623 h 2514600"/>
              <a:gd name="connsiteX105" fmla="*/ 2384156 w 4419600"/>
              <a:gd name="connsiteY105" fmla="*/ 2514600 h 2514600"/>
              <a:gd name="connsiteX106" fmla="*/ 2306782 w 4419600"/>
              <a:gd name="connsiteY106" fmla="*/ 2514600 h 2514600"/>
              <a:gd name="connsiteX107" fmla="*/ 2265218 w 4419600"/>
              <a:gd name="connsiteY107" fmla="*/ 2459182 h 2514600"/>
              <a:gd name="connsiteX108" fmla="*/ 2239055 w 4419600"/>
              <a:gd name="connsiteY108" fmla="*/ 2496747 h 2514600"/>
              <a:gd name="connsiteX109" fmla="*/ 2232756 w 4419600"/>
              <a:gd name="connsiteY109" fmla="*/ 2514600 h 2514600"/>
              <a:gd name="connsiteX110" fmla="*/ 2038290 w 4419600"/>
              <a:gd name="connsiteY110" fmla="*/ 2514600 h 2514600"/>
              <a:gd name="connsiteX111" fmla="*/ 2038812 w 4419600"/>
              <a:gd name="connsiteY111" fmla="*/ 2491529 h 2514600"/>
              <a:gd name="connsiteX112" fmla="*/ 2029691 w 4419600"/>
              <a:gd name="connsiteY112" fmla="*/ 2362200 h 2514600"/>
              <a:gd name="connsiteX113" fmla="*/ 2001982 w 4419600"/>
              <a:gd name="connsiteY113" fmla="*/ 2279073 h 2514600"/>
              <a:gd name="connsiteX114" fmla="*/ 1988127 w 4419600"/>
              <a:gd name="connsiteY114" fmla="*/ 2320636 h 2514600"/>
              <a:gd name="connsiteX115" fmla="*/ 1960418 w 4419600"/>
              <a:gd name="connsiteY115" fmla="*/ 2376055 h 2514600"/>
              <a:gd name="connsiteX116" fmla="*/ 1946564 w 4419600"/>
              <a:gd name="connsiteY116" fmla="*/ 2431473 h 2514600"/>
              <a:gd name="connsiteX117" fmla="*/ 1918855 w 4419600"/>
              <a:gd name="connsiteY117" fmla="*/ 2514600 h 2514600"/>
              <a:gd name="connsiteX118" fmla="*/ 1848265 w 4419600"/>
              <a:gd name="connsiteY118" fmla="*/ 2514600 h 2514600"/>
              <a:gd name="connsiteX119" fmla="*/ 1847943 w 4419600"/>
              <a:gd name="connsiteY119" fmla="*/ 2507823 h 2514600"/>
              <a:gd name="connsiteX120" fmla="*/ 1821873 w 4419600"/>
              <a:gd name="connsiteY120" fmla="*/ 2431473 h 2514600"/>
              <a:gd name="connsiteX121" fmla="*/ 1795992 w 4419600"/>
              <a:gd name="connsiteY121" fmla="*/ 2482105 h 2514600"/>
              <a:gd name="connsiteX122" fmla="*/ 1796490 w 4419600"/>
              <a:gd name="connsiteY122" fmla="*/ 2514600 h 2514600"/>
              <a:gd name="connsiteX123" fmla="*/ 1793445 w 4419600"/>
              <a:gd name="connsiteY123" fmla="*/ 2514600 h 2514600"/>
              <a:gd name="connsiteX124" fmla="*/ 1793050 w 4419600"/>
              <a:gd name="connsiteY124" fmla="*/ 2491731 h 2514600"/>
              <a:gd name="connsiteX125" fmla="*/ 1724891 w 4419600"/>
              <a:gd name="connsiteY125" fmla="*/ 2403764 h 2514600"/>
              <a:gd name="connsiteX126" fmla="*/ 1683327 w 4419600"/>
              <a:gd name="connsiteY126" fmla="*/ 2417618 h 2514600"/>
              <a:gd name="connsiteX127" fmla="*/ 1669473 w 4419600"/>
              <a:gd name="connsiteY127" fmla="*/ 2376055 h 2514600"/>
              <a:gd name="connsiteX128" fmla="*/ 1641764 w 4419600"/>
              <a:gd name="connsiteY128" fmla="*/ 2334491 h 2514600"/>
              <a:gd name="connsiteX129" fmla="*/ 1614055 w 4419600"/>
              <a:gd name="connsiteY129" fmla="*/ 2279073 h 2514600"/>
              <a:gd name="connsiteX130" fmla="*/ 1544782 w 4419600"/>
              <a:gd name="connsiteY130" fmla="*/ 2500745 h 2514600"/>
              <a:gd name="connsiteX131" fmla="*/ 1503218 w 4419600"/>
              <a:gd name="connsiteY131" fmla="*/ 2486891 h 2514600"/>
              <a:gd name="connsiteX132" fmla="*/ 1489364 w 4419600"/>
              <a:gd name="connsiteY132" fmla="*/ 2445327 h 2514600"/>
              <a:gd name="connsiteX133" fmla="*/ 1461655 w 4419600"/>
              <a:gd name="connsiteY133" fmla="*/ 2376055 h 2514600"/>
              <a:gd name="connsiteX134" fmla="*/ 1420091 w 4419600"/>
              <a:gd name="connsiteY134" fmla="*/ 2362200 h 2514600"/>
              <a:gd name="connsiteX135" fmla="*/ 1406236 w 4419600"/>
              <a:gd name="connsiteY135" fmla="*/ 2473036 h 2514600"/>
              <a:gd name="connsiteX136" fmla="*/ 1402646 w 4419600"/>
              <a:gd name="connsiteY136" fmla="*/ 2508912 h 2514600"/>
              <a:gd name="connsiteX137" fmla="*/ 1400898 w 4419600"/>
              <a:gd name="connsiteY137" fmla="*/ 2514600 h 2514600"/>
              <a:gd name="connsiteX138" fmla="*/ 1269316 w 4419600"/>
              <a:gd name="connsiteY138" fmla="*/ 2514600 h 2514600"/>
              <a:gd name="connsiteX139" fmla="*/ 1267691 w 4419600"/>
              <a:gd name="connsiteY139" fmla="*/ 2500745 h 2514600"/>
              <a:gd name="connsiteX140" fmla="*/ 1253836 w 4419600"/>
              <a:gd name="connsiteY140" fmla="*/ 2431473 h 2514600"/>
              <a:gd name="connsiteX141" fmla="*/ 1198418 w 4419600"/>
              <a:gd name="connsiteY141" fmla="*/ 2403764 h 2514600"/>
              <a:gd name="connsiteX142" fmla="*/ 1156855 w 4419600"/>
              <a:gd name="connsiteY142" fmla="*/ 2445327 h 2514600"/>
              <a:gd name="connsiteX143" fmla="*/ 1143750 w 4419600"/>
              <a:gd name="connsiteY143" fmla="*/ 2474979 h 2514600"/>
              <a:gd name="connsiteX144" fmla="*/ 1129254 w 4419600"/>
              <a:gd name="connsiteY144" fmla="*/ 2514600 h 2514600"/>
              <a:gd name="connsiteX145" fmla="*/ 1003604 w 4419600"/>
              <a:gd name="connsiteY145" fmla="*/ 2514600 h 2514600"/>
              <a:gd name="connsiteX146" fmla="*/ 1004455 w 4419600"/>
              <a:gd name="connsiteY146" fmla="*/ 2486891 h 2514600"/>
              <a:gd name="connsiteX147" fmla="*/ 991665 w 4419600"/>
              <a:gd name="connsiteY147" fmla="*/ 2505701 h 2514600"/>
              <a:gd name="connsiteX148" fmla="*/ 985503 w 4419600"/>
              <a:gd name="connsiteY148" fmla="*/ 2514600 h 2514600"/>
              <a:gd name="connsiteX149" fmla="*/ 921327 w 4419600"/>
              <a:gd name="connsiteY149" fmla="*/ 2514600 h 2514600"/>
              <a:gd name="connsiteX150" fmla="*/ 907473 w 4419600"/>
              <a:gd name="connsiteY150" fmla="*/ 2473036 h 2514600"/>
              <a:gd name="connsiteX151" fmla="*/ 869475 w 4419600"/>
              <a:gd name="connsiteY151" fmla="*/ 2506547 h 2514600"/>
              <a:gd name="connsiteX152" fmla="*/ 866377 w 4419600"/>
              <a:gd name="connsiteY152" fmla="*/ 2514600 h 2514600"/>
              <a:gd name="connsiteX153" fmla="*/ 856673 w 4419600"/>
              <a:gd name="connsiteY153" fmla="*/ 2514600 h 2514600"/>
              <a:gd name="connsiteX154" fmla="*/ 865909 w 4419600"/>
              <a:gd name="connsiteY154" fmla="*/ 2500745 h 2514600"/>
              <a:gd name="connsiteX155" fmla="*/ 889990 w 4419600"/>
              <a:gd name="connsiteY155" fmla="*/ 2447000 h 2514600"/>
              <a:gd name="connsiteX156" fmla="*/ 887763 w 4419600"/>
              <a:gd name="connsiteY156" fmla="*/ 2448890 h 2514600"/>
              <a:gd name="connsiteX157" fmla="*/ 891469 w 4419600"/>
              <a:gd name="connsiteY157" fmla="*/ 2443083 h 2514600"/>
              <a:gd name="connsiteX158" fmla="*/ 907473 w 4419600"/>
              <a:gd name="connsiteY158" fmla="*/ 2417618 h 2514600"/>
              <a:gd name="connsiteX159" fmla="*/ 949036 w 4419600"/>
              <a:gd name="connsiteY159" fmla="*/ 2348345 h 2514600"/>
              <a:gd name="connsiteX160" fmla="*/ 907473 w 4419600"/>
              <a:gd name="connsiteY160" fmla="*/ 2389909 h 2514600"/>
              <a:gd name="connsiteX161" fmla="*/ 838200 w 4419600"/>
              <a:gd name="connsiteY161" fmla="*/ 2500745 h 2514600"/>
              <a:gd name="connsiteX162" fmla="*/ 824345 w 4419600"/>
              <a:gd name="connsiteY162" fmla="*/ 2514600 h 2514600"/>
              <a:gd name="connsiteX163" fmla="*/ 788309 w 4419600"/>
              <a:gd name="connsiteY163" fmla="*/ 2514600 h 2514600"/>
              <a:gd name="connsiteX164" fmla="*/ 789511 w 4419600"/>
              <a:gd name="connsiteY164" fmla="*/ 2505764 h 2514600"/>
              <a:gd name="connsiteX165" fmla="*/ 755073 w 4419600"/>
              <a:gd name="connsiteY165" fmla="*/ 2500745 h 2514600"/>
              <a:gd name="connsiteX166" fmla="*/ 714228 w 4419600"/>
              <a:gd name="connsiteY166" fmla="*/ 2514600 h 2514600"/>
              <a:gd name="connsiteX167" fmla="*/ 596642 w 4419600"/>
              <a:gd name="connsiteY167" fmla="*/ 2514600 h 2514600"/>
              <a:gd name="connsiteX168" fmla="*/ 616309 w 4419600"/>
              <a:gd name="connsiteY168" fmla="*/ 2493715 h 2514600"/>
              <a:gd name="connsiteX169" fmla="*/ 630382 w 4419600"/>
              <a:gd name="connsiteY169" fmla="*/ 2473036 h 2514600"/>
              <a:gd name="connsiteX170" fmla="*/ 630382 w 4419600"/>
              <a:gd name="connsiteY170" fmla="*/ 2348345 h 2514600"/>
              <a:gd name="connsiteX171" fmla="*/ 533400 w 4419600"/>
              <a:gd name="connsiteY171" fmla="*/ 2445327 h 2514600"/>
              <a:gd name="connsiteX172" fmla="*/ 477982 w 4419600"/>
              <a:gd name="connsiteY172" fmla="*/ 2473036 h 2514600"/>
              <a:gd name="connsiteX173" fmla="*/ 436418 w 4419600"/>
              <a:gd name="connsiteY173" fmla="*/ 2486891 h 2514600"/>
              <a:gd name="connsiteX174" fmla="*/ 477982 w 4419600"/>
              <a:gd name="connsiteY174" fmla="*/ 2431473 h 2514600"/>
              <a:gd name="connsiteX175" fmla="*/ 533400 w 4419600"/>
              <a:gd name="connsiteY175" fmla="*/ 2320636 h 2514600"/>
              <a:gd name="connsiteX176" fmla="*/ 477982 w 4419600"/>
              <a:gd name="connsiteY176" fmla="*/ 2334491 h 2514600"/>
              <a:gd name="connsiteX177" fmla="*/ 394855 w 4419600"/>
              <a:gd name="connsiteY177" fmla="*/ 2389909 h 2514600"/>
              <a:gd name="connsiteX178" fmla="*/ 325582 w 4419600"/>
              <a:gd name="connsiteY178" fmla="*/ 2431473 h 2514600"/>
              <a:gd name="connsiteX179" fmla="*/ 290364 w 4419600"/>
              <a:gd name="connsiteY179" fmla="*/ 2444325 h 2514600"/>
              <a:gd name="connsiteX180" fmla="*/ 260566 w 4419600"/>
              <a:gd name="connsiteY180" fmla="*/ 2457325 h 2514600"/>
              <a:gd name="connsiteX181" fmla="*/ 270164 w 4419600"/>
              <a:gd name="connsiteY181" fmla="*/ 2445327 h 2514600"/>
              <a:gd name="connsiteX182" fmla="*/ 339436 w 4419600"/>
              <a:gd name="connsiteY182" fmla="*/ 2334491 h 2514600"/>
              <a:gd name="connsiteX183" fmla="*/ 270164 w 4419600"/>
              <a:gd name="connsiteY183" fmla="*/ 2362200 h 2514600"/>
              <a:gd name="connsiteX184" fmla="*/ 228600 w 4419600"/>
              <a:gd name="connsiteY184" fmla="*/ 2376055 h 2514600"/>
              <a:gd name="connsiteX185" fmla="*/ 159327 w 4419600"/>
              <a:gd name="connsiteY185" fmla="*/ 2417618 h 2514600"/>
              <a:gd name="connsiteX186" fmla="*/ 131618 w 4419600"/>
              <a:gd name="connsiteY186" fmla="*/ 2403764 h 2514600"/>
              <a:gd name="connsiteX187" fmla="*/ 187036 w 4419600"/>
              <a:gd name="connsiteY187" fmla="*/ 2334491 h 2514600"/>
              <a:gd name="connsiteX188" fmla="*/ 214745 w 4419600"/>
              <a:gd name="connsiteY188" fmla="*/ 2292927 h 2514600"/>
              <a:gd name="connsiteX189" fmla="*/ 173182 w 4419600"/>
              <a:gd name="connsiteY189" fmla="*/ 2306782 h 2514600"/>
              <a:gd name="connsiteX190" fmla="*/ 87152 w 4419600"/>
              <a:gd name="connsiteY190" fmla="*/ 2324995 h 2514600"/>
              <a:gd name="connsiteX191" fmla="*/ 0 w 4419600"/>
              <a:gd name="connsiteY191" fmla="*/ 234213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419600" h="2514600">
                <a:moveTo>
                  <a:pt x="260566" y="2457325"/>
                </a:moveTo>
                <a:lnTo>
                  <a:pt x="214745" y="2514600"/>
                </a:lnTo>
                <a:lnTo>
                  <a:pt x="188610" y="2514600"/>
                </a:lnTo>
                <a:lnTo>
                  <a:pt x="205823" y="2498312"/>
                </a:lnTo>
                <a:cubicBezTo>
                  <a:pt x="221877" y="2484246"/>
                  <a:pt x="238596" y="2470991"/>
                  <a:pt x="256309" y="2459182"/>
                </a:cubicBezTo>
                <a:close/>
                <a:moveTo>
                  <a:pt x="887763" y="2448890"/>
                </a:moveTo>
                <a:lnTo>
                  <a:pt x="880253" y="2460658"/>
                </a:lnTo>
                <a:cubicBezTo>
                  <a:pt x="856158" y="2497992"/>
                  <a:pt x="876281" y="2463019"/>
                  <a:pt x="885747" y="2450602"/>
                </a:cubicBezTo>
                <a:close/>
                <a:moveTo>
                  <a:pt x="4326928" y="2367666"/>
                </a:moveTo>
                <a:lnTo>
                  <a:pt x="4325752" y="2370204"/>
                </a:lnTo>
                <a:cubicBezTo>
                  <a:pt x="4318317" y="2385707"/>
                  <a:pt x="4311376" y="2399266"/>
                  <a:pt x="4320407" y="2380875"/>
                </a:cubicBezTo>
                <a:close/>
                <a:moveTo>
                  <a:pt x="0" y="0"/>
                </a:moveTo>
                <a:lnTo>
                  <a:pt x="4419600" y="0"/>
                </a:lnTo>
                <a:lnTo>
                  <a:pt x="4419600" y="2477982"/>
                </a:lnTo>
                <a:lnTo>
                  <a:pt x="4404929" y="2488456"/>
                </a:lnTo>
                <a:cubicBezTo>
                  <a:pt x="4397549" y="2494714"/>
                  <a:pt x="4390078" y="2501530"/>
                  <a:pt x="4382788" y="2507228"/>
                </a:cubicBezTo>
                <a:lnTo>
                  <a:pt x="4369926" y="2514600"/>
                </a:lnTo>
                <a:lnTo>
                  <a:pt x="4343400" y="2514600"/>
                </a:lnTo>
                <a:cubicBezTo>
                  <a:pt x="4317072" y="2488272"/>
                  <a:pt x="4350595" y="2440396"/>
                  <a:pt x="4357255" y="2403764"/>
                </a:cubicBezTo>
                <a:cubicBezTo>
                  <a:pt x="4371900" y="2323215"/>
                  <a:pt x="4381470" y="2403645"/>
                  <a:pt x="4357255" y="2306782"/>
                </a:cubicBezTo>
                <a:cubicBezTo>
                  <a:pt x="4343748" y="2333796"/>
                  <a:pt x="4334282" y="2352817"/>
                  <a:pt x="4327866" y="2365766"/>
                </a:cubicBezTo>
                <a:lnTo>
                  <a:pt x="4326928" y="2367666"/>
                </a:lnTo>
                <a:lnTo>
                  <a:pt x="4333920" y="2352587"/>
                </a:lnTo>
                <a:cubicBezTo>
                  <a:pt x="4340344" y="2337878"/>
                  <a:pt x="4338564" y="2337654"/>
                  <a:pt x="4301836" y="2403764"/>
                </a:cubicBezTo>
                <a:cubicBezTo>
                  <a:pt x="4286791" y="2430845"/>
                  <a:pt x="4276905" y="2460755"/>
                  <a:pt x="4260273" y="2486891"/>
                </a:cubicBezTo>
                <a:lnTo>
                  <a:pt x="4238106" y="2514600"/>
                </a:lnTo>
                <a:lnTo>
                  <a:pt x="4196938" y="2514600"/>
                </a:lnTo>
                <a:lnTo>
                  <a:pt x="4204855" y="2486891"/>
                </a:lnTo>
                <a:cubicBezTo>
                  <a:pt x="4207512" y="2476265"/>
                  <a:pt x="4200988" y="2497164"/>
                  <a:pt x="4195611" y="2514123"/>
                </a:cubicBezTo>
                <a:lnTo>
                  <a:pt x="4195458" y="2514600"/>
                </a:lnTo>
                <a:lnTo>
                  <a:pt x="4023796" y="2514600"/>
                </a:lnTo>
                <a:lnTo>
                  <a:pt x="4025737" y="2506563"/>
                </a:lnTo>
                <a:cubicBezTo>
                  <a:pt x="4033555" y="2465570"/>
                  <a:pt x="4036425" y="2424947"/>
                  <a:pt x="4024745" y="2389909"/>
                </a:cubicBezTo>
                <a:cubicBezTo>
                  <a:pt x="4016484" y="2365125"/>
                  <a:pt x="3985366" y="2424706"/>
                  <a:pt x="3969327" y="2445327"/>
                </a:cubicBezTo>
                <a:cubicBezTo>
                  <a:pt x="3952795" y="2466583"/>
                  <a:pt x="3941618" y="2491509"/>
                  <a:pt x="3927764" y="2514600"/>
                </a:cubicBezTo>
                <a:lnTo>
                  <a:pt x="3751160" y="2514600"/>
                </a:lnTo>
                <a:lnTo>
                  <a:pt x="3754238" y="2502430"/>
                </a:lnTo>
                <a:cubicBezTo>
                  <a:pt x="3762783" y="2468477"/>
                  <a:pt x="3775364" y="2416951"/>
                  <a:pt x="3775364" y="2403764"/>
                </a:cubicBezTo>
                <a:cubicBezTo>
                  <a:pt x="3775364" y="2380216"/>
                  <a:pt x="3766127" y="2357582"/>
                  <a:pt x="3761509" y="2334491"/>
                </a:cubicBezTo>
                <a:cubicBezTo>
                  <a:pt x="3747654" y="2343727"/>
                  <a:pt x="3731719" y="2350426"/>
                  <a:pt x="3719945" y="2362200"/>
                </a:cubicBezTo>
                <a:cubicBezTo>
                  <a:pt x="3691852" y="2390293"/>
                  <a:pt x="3674272" y="2427716"/>
                  <a:pt x="3650673" y="2459182"/>
                </a:cubicBezTo>
                <a:lnTo>
                  <a:pt x="3606339" y="2514600"/>
                </a:lnTo>
                <a:lnTo>
                  <a:pt x="3559233" y="2514600"/>
                </a:lnTo>
                <a:lnTo>
                  <a:pt x="3567545" y="2473036"/>
                </a:lnTo>
                <a:cubicBezTo>
                  <a:pt x="3575699" y="2440419"/>
                  <a:pt x="3627150" y="2386687"/>
                  <a:pt x="3595255" y="2376055"/>
                </a:cubicBezTo>
                <a:cubicBezTo>
                  <a:pt x="3547769" y="2360227"/>
                  <a:pt x="3527421" y="2437939"/>
                  <a:pt x="3518679" y="2499706"/>
                </a:cubicBezTo>
                <a:lnTo>
                  <a:pt x="3516951" y="2514600"/>
                </a:lnTo>
                <a:lnTo>
                  <a:pt x="3494528" y="2514600"/>
                </a:lnTo>
                <a:lnTo>
                  <a:pt x="3496001" y="2510562"/>
                </a:lnTo>
                <a:cubicBezTo>
                  <a:pt x="3533643" y="2407800"/>
                  <a:pt x="3520391" y="2448649"/>
                  <a:pt x="3530234" y="2418980"/>
                </a:cubicBezTo>
                <a:lnTo>
                  <a:pt x="3535968" y="2401672"/>
                </a:lnTo>
                <a:lnTo>
                  <a:pt x="3567545" y="2362200"/>
                </a:lnTo>
                <a:cubicBezTo>
                  <a:pt x="3577536" y="2348879"/>
                  <a:pt x="3607029" y="2332411"/>
                  <a:pt x="3595255" y="2320636"/>
                </a:cubicBezTo>
                <a:cubicBezTo>
                  <a:pt x="3583481" y="2308861"/>
                  <a:pt x="3567546" y="2339109"/>
                  <a:pt x="3553691" y="2348345"/>
                </a:cubicBezTo>
                <a:cubicBezTo>
                  <a:pt x="3547069" y="2368212"/>
                  <a:pt x="3542099" y="2383174"/>
                  <a:pt x="3538338" y="2394517"/>
                </a:cubicBezTo>
                <a:lnTo>
                  <a:pt x="3535968" y="2401672"/>
                </a:lnTo>
                <a:lnTo>
                  <a:pt x="3512127" y="2431473"/>
                </a:lnTo>
                <a:cubicBezTo>
                  <a:pt x="3496685" y="2453533"/>
                  <a:pt x="3486402" y="2478967"/>
                  <a:pt x="3470564" y="2500745"/>
                </a:cubicBezTo>
                <a:lnTo>
                  <a:pt x="3459617" y="2514600"/>
                </a:lnTo>
                <a:lnTo>
                  <a:pt x="3337946" y="2514600"/>
                </a:lnTo>
                <a:lnTo>
                  <a:pt x="3337998" y="2514233"/>
                </a:lnTo>
                <a:cubicBezTo>
                  <a:pt x="3338926" y="2499991"/>
                  <a:pt x="3340169" y="2485871"/>
                  <a:pt x="3345873" y="2473036"/>
                </a:cubicBezTo>
                <a:cubicBezTo>
                  <a:pt x="3353830" y="2455132"/>
                  <a:pt x="3376568" y="2447775"/>
                  <a:pt x="3387436" y="2431473"/>
                </a:cubicBezTo>
                <a:cubicBezTo>
                  <a:pt x="3395537" y="2419322"/>
                  <a:pt x="3396673" y="2403764"/>
                  <a:pt x="3401291" y="2389909"/>
                </a:cubicBezTo>
                <a:lnTo>
                  <a:pt x="3359727" y="2445327"/>
                </a:lnTo>
                <a:cubicBezTo>
                  <a:pt x="3344741" y="2465308"/>
                  <a:pt x="3334059" y="2489136"/>
                  <a:pt x="3322074" y="2511640"/>
                </a:cubicBezTo>
                <a:lnTo>
                  <a:pt x="3320262" y="2514600"/>
                </a:lnTo>
                <a:lnTo>
                  <a:pt x="3248891" y="2514600"/>
                </a:lnTo>
                <a:cubicBezTo>
                  <a:pt x="3258127" y="2491509"/>
                  <a:pt x="3265478" y="2467571"/>
                  <a:pt x="3276600" y="2445327"/>
                </a:cubicBezTo>
                <a:cubicBezTo>
                  <a:pt x="3284047" y="2430434"/>
                  <a:pt x="3316083" y="2391990"/>
                  <a:pt x="3304309" y="2403764"/>
                </a:cubicBezTo>
                <a:cubicBezTo>
                  <a:pt x="3287981" y="2420092"/>
                  <a:pt x="3276166" y="2440392"/>
                  <a:pt x="3262745" y="2459182"/>
                </a:cubicBezTo>
                <a:cubicBezTo>
                  <a:pt x="3246426" y="2482029"/>
                  <a:pt x="3239336" y="2492744"/>
                  <a:pt x="3232944" y="2504513"/>
                </a:cubicBezTo>
                <a:lnTo>
                  <a:pt x="3227857" y="2514600"/>
                </a:lnTo>
                <a:lnTo>
                  <a:pt x="3118229" y="2514600"/>
                </a:lnTo>
                <a:lnTo>
                  <a:pt x="3120104" y="2506446"/>
                </a:lnTo>
                <a:cubicBezTo>
                  <a:pt x="3126174" y="2490706"/>
                  <a:pt x="3135920" y="2473065"/>
                  <a:pt x="3138055" y="2459182"/>
                </a:cubicBezTo>
                <a:cubicBezTo>
                  <a:pt x="3143020" y="2426906"/>
                  <a:pt x="3170023" y="2389371"/>
                  <a:pt x="3151909" y="2362200"/>
                </a:cubicBezTo>
                <a:cubicBezTo>
                  <a:pt x="3138847" y="2342607"/>
                  <a:pt x="3105948" y="2379385"/>
                  <a:pt x="3082636" y="2376055"/>
                </a:cubicBezTo>
                <a:cubicBezTo>
                  <a:pt x="3069705" y="2374208"/>
                  <a:pt x="3064163" y="2357582"/>
                  <a:pt x="3054927" y="2348345"/>
                </a:cubicBezTo>
                <a:cubicBezTo>
                  <a:pt x="3036454" y="2371436"/>
                  <a:pt x="3020419" y="2396708"/>
                  <a:pt x="2999509" y="2417618"/>
                </a:cubicBezTo>
                <a:cubicBezTo>
                  <a:pt x="2987735" y="2429392"/>
                  <a:pt x="2965392" y="2460220"/>
                  <a:pt x="2957945" y="2445327"/>
                </a:cubicBezTo>
                <a:cubicBezTo>
                  <a:pt x="2937189" y="2403815"/>
                  <a:pt x="2948709" y="2352964"/>
                  <a:pt x="2944091" y="2306782"/>
                </a:cubicBezTo>
                <a:cubicBezTo>
                  <a:pt x="2934855" y="2329873"/>
                  <a:pt x="2927504" y="2353811"/>
                  <a:pt x="2916382" y="2376055"/>
                </a:cubicBezTo>
                <a:cubicBezTo>
                  <a:pt x="2908935" y="2390948"/>
                  <a:pt x="2904469" y="2422884"/>
                  <a:pt x="2888673" y="2417618"/>
                </a:cubicBezTo>
                <a:cubicBezTo>
                  <a:pt x="2870609" y="2411597"/>
                  <a:pt x="2879436" y="2380673"/>
                  <a:pt x="2874818" y="2362200"/>
                </a:cubicBezTo>
                <a:lnTo>
                  <a:pt x="2847109" y="2403764"/>
                </a:lnTo>
                <a:cubicBezTo>
                  <a:pt x="2828636" y="2431473"/>
                  <a:pt x="2807638" y="2457655"/>
                  <a:pt x="2791691" y="2486891"/>
                </a:cubicBezTo>
                <a:lnTo>
                  <a:pt x="2782266" y="2514600"/>
                </a:lnTo>
                <a:lnTo>
                  <a:pt x="2679515" y="2514600"/>
                </a:lnTo>
                <a:lnTo>
                  <a:pt x="2677944" y="2468162"/>
                </a:lnTo>
                <a:cubicBezTo>
                  <a:pt x="2678915" y="2423605"/>
                  <a:pt x="2683164" y="2378364"/>
                  <a:pt x="2680855" y="2334491"/>
                </a:cubicBezTo>
                <a:cubicBezTo>
                  <a:pt x="2680855" y="2334491"/>
                  <a:pt x="2621275" y="2366361"/>
                  <a:pt x="2597727" y="2389909"/>
                </a:cubicBezTo>
                <a:cubicBezTo>
                  <a:pt x="2583354" y="2404282"/>
                  <a:pt x="2549127" y="2472131"/>
                  <a:pt x="2528902" y="2513174"/>
                </a:cubicBezTo>
                <a:lnTo>
                  <a:pt x="2528203" y="2514600"/>
                </a:lnTo>
                <a:lnTo>
                  <a:pt x="2448408" y="2514600"/>
                </a:lnTo>
                <a:lnTo>
                  <a:pt x="2463543" y="2446548"/>
                </a:lnTo>
                <a:cubicBezTo>
                  <a:pt x="2466707" y="2418432"/>
                  <a:pt x="2468418" y="2389909"/>
                  <a:pt x="2473036" y="2362200"/>
                </a:cubicBezTo>
                <a:cubicBezTo>
                  <a:pt x="2447912" y="2395700"/>
                  <a:pt x="2435191" y="2411900"/>
                  <a:pt x="2429417" y="2419009"/>
                </a:cubicBezTo>
                <a:lnTo>
                  <a:pt x="2427562" y="2421195"/>
                </a:lnTo>
                <a:lnTo>
                  <a:pt x="2427474" y="2421273"/>
                </a:lnTo>
                <a:cubicBezTo>
                  <a:pt x="2426144" y="2422705"/>
                  <a:pt x="2425187" y="2423916"/>
                  <a:pt x="2425283" y="2423881"/>
                </a:cubicBezTo>
                <a:lnTo>
                  <a:pt x="2427562" y="2421195"/>
                </a:lnTo>
                <a:lnTo>
                  <a:pt x="2431897" y="2417343"/>
                </a:lnTo>
                <a:cubicBezTo>
                  <a:pt x="2436071" y="2414803"/>
                  <a:pt x="2437452" y="2419515"/>
                  <a:pt x="2417618" y="2459182"/>
                </a:cubicBezTo>
                <a:cubicBezTo>
                  <a:pt x="2411597" y="2471225"/>
                  <a:pt x="2403940" y="2482392"/>
                  <a:pt x="2396422" y="2493623"/>
                </a:cubicBezTo>
                <a:lnTo>
                  <a:pt x="2384156" y="2514600"/>
                </a:lnTo>
                <a:lnTo>
                  <a:pt x="2306782" y="2514600"/>
                </a:lnTo>
                <a:cubicBezTo>
                  <a:pt x="2292927" y="2496127"/>
                  <a:pt x="2287860" y="2463711"/>
                  <a:pt x="2265218" y="2459182"/>
                </a:cubicBezTo>
                <a:cubicBezTo>
                  <a:pt x="2256825" y="2457504"/>
                  <a:pt x="2247043" y="2476459"/>
                  <a:pt x="2239055" y="2496747"/>
                </a:cubicBezTo>
                <a:lnTo>
                  <a:pt x="2232756" y="2514600"/>
                </a:lnTo>
                <a:lnTo>
                  <a:pt x="2038290" y="2514600"/>
                </a:lnTo>
                <a:lnTo>
                  <a:pt x="2038812" y="2491529"/>
                </a:lnTo>
                <a:cubicBezTo>
                  <a:pt x="2038758" y="2459783"/>
                  <a:pt x="2036383" y="2417968"/>
                  <a:pt x="2029691" y="2362200"/>
                </a:cubicBezTo>
                <a:cubicBezTo>
                  <a:pt x="2026211" y="2333200"/>
                  <a:pt x="2011218" y="2306782"/>
                  <a:pt x="2001982" y="2279073"/>
                </a:cubicBezTo>
                <a:cubicBezTo>
                  <a:pt x="1997364" y="2292927"/>
                  <a:pt x="1993880" y="2307213"/>
                  <a:pt x="1988127" y="2320636"/>
                </a:cubicBezTo>
                <a:cubicBezTo>
                  <a:pt x="1979991" y="2339619"/>
                  <a:pt x="1967670" y="2356717"/>
                  <a:pt x="1960418" y="2376055"/>
                </a:cubicBezTo>
                <a:cubicBezTo>
                  <a:pt x="1953732" y="2393884"/>
                  <a:pt x="1952164" y="2413274"/>
                  <a:pt x="1946564" y="2431473"/>
                </a:cubicBezTo>
                <a:lnTo>
                  <a:pt x="1918855" y="2514600"/>
                </a:lnTo>
                <a:lnTo>
                  <a:pt x="1848265" y="2514600"/>
                </a:lnTo>
                <a:lnTo>
                  <a:pt x="1847943" y="2507823"/>
                </a:lnTo>
                <a:cubicBezTo>
                  <a:pt x="1847973" y="2469195"/>
                  <a:pt x="1849582" y="2424545"/>
                  <a:pt x="1821873" y="2431473"/>
                </a:cubicBezTo>
                <a:cubicBezTo>
                  <a:pt x="1801220" y="2436637"/>
                  <a:pt x="1796602" y="2457418"/>
                  <a:pt x="1795992" y="2482105"/>
                </a:cubicBezTo>
                <a:lnTo>
                  <a:pt x="1796490" y="2514600"/>
                </a:lnTo>
                <a:lnTo>
                  <a:pt x="1793445" y="2514600"/>
                </a:lnTo>
                <a:lnTo>
                  <a:pt x="1793050" y="2491731"/>
                </a:lnTo>
                <a:cubicBezTo>
                  <a:pt x="1795166" y="2435328"/>
                  <a:pt x="1798342" y="2403764"/>
                  <a:pt x="1724891" y="2403764"/>
                </a:cubicBezTo>
                <a:cubicBezTo>
                  <a:pt x="1710287" y="2403764"/>
                  <a:pt x="1697182" y="2413000"/>
                  <a:pt x="1683327" y="2417618"/>
                </a:cubicBezTo>
                <a:cubicBezTo>
                  <a:pt x="1678709" y="2403764"/>
                  <a:pt x="1676004" y="2389117"/>
                  <a:pt x="1669473" y="2376055"/>
                </a:cubicBezTo>
                <a:cubicBezTo>
                  <a:pt x="1662026" y="2361162"/>
                  <a:pt x="1650025" y="2348948"/>
                  <a:pt x="1641764" y="2334491"/>
                </a:cubicBezTo>
                <a:cubicBezTo>
                  <a:pt x="1631517" y="2316559"/>
                  <a:pt x="1623291" y="2297546"/>
                  <a:pt x="1614055" y="2279073"/>
                </a:cubicBezTo>
                <a:cubicBezTo>
                  <a:pt x="1586032" y="2391162"/>
                  <a:pt x="1606221" y="2316427"/>
                  <a:pt x="1544782" y="2500745"/>
                </a:cubicBezTo>
                <a:cubicBezTo>
                  <a:pt x="1530927" y="2496127"/>
                  <a:pt x="1513545" y="2497218"/>
                  <a:pt x="1503218" y="2486891"/>
                </a:cubicBezTo>
                <a:cubicBezTo>
                  <a:pt x="1492891" y="2476564"/>
                  <a:pt x="1494492" y="2459001"/>
                  <a:pt x="1489364" y="2445327"/>
                </a:cubicBezTo>
                <a:cubicBezTo>
                  <a:pt x="1480632" y="2422041"/>
                  <a:pt x="1477576" y="2395160"/>
                  <a:pt x="1461655" y="2376055"/>
                </a:cubicBezTo>
                <a:cubicBezTo>
                  <a:pt x="1452306" y="2364836"/>
                  <a:pt x="1433946" y="2366818"/>
                  <a:pt x="1420091" y="2362200"/>
                </a:cubicBezTo>
                <a:cubicBezTo>
                  <a:pt x="1415473" y="2399145"/>
                  <a:pt x="1411898" y="2436236"/>
                  <a:pt x="1406236" y="2473036"/>
                </a:cubicBezTo>
                <a:cubicBezTo>
                  <a:pt x="1404446" y="2484673"/>
                  <a:pt x="1404102" y="2496999"/>
                  <a:pt x="1402646" y="2508912"/>
                </a:cubicBezTo>
                <a:lnTo>
                  <a:pt x="1400898" y="2514600"/>
                </a:lnTo>
                <a:lnTo>
                  <a:pt x="1269316" y="2514600"/>
                </a:lnTo>
                <a:lnTo>
                  <a:pt x="1267691" y="2500745"/>
                </a:lnTo>
                <a:cubicBezTo>
                  <a:pt x="1263820" y="2477517"/>
                  <a:pt x="1267523" y="2450635"/>
                  <a:pt x="1253836" y="2431473"/>
                </a:cubicBezTo>
                <a:cubicBezTo>
                  <a:pt x="1241832" y="2414667"/>
                  <a:pt x="1216891" y="2413000"/>
                  <a:pt x="1198418" y="2403764"/>
                </a:cubicBezTo>
                <a:cubicBezTo>
                  <a:pt x="1184564" y="2417618"/>
                  <a:pt x="1167239" y="2428712"/>
                  <a:pt x="1156855" y="2445327"/>
                </a:cubicBezTo>
                <a:cubicBezTo>
                  <a:pt x="1153856" y="2450126"/>
                  <a:pt x="1149166" y="2461047"/>
                  <a:pt x="1143750" y="2474979"/>
                </a:cubicBezTo>
                <a:lnTo>
                  <a:pt x="1129254" y="2514600"/>
                </a:lnTo>
                <a:lnTo>
                  <a:pt x="1003604" y="2514600"/>
                </a:lnTo>
                <a:lnTo>
                  <a:pt x="1004455" y="2486891"/>
                </a:lnTo>
                <a:cubicBezTo>
                  <a:pt x="999359" y="2494536"/>
                  <a:pt x="995154" y="2500664"/>
                  <a:pt x="991665" y="2505701"/>
                </a:cubicBezTo>
                <a:lnTo>
                  <a:pt x="985503" y="2514600"/>
                </a:lnTo>
                <a:lnTo>
                  <a:pt x="921327" y="2514600"/>
                </a:lnTo>
                <a:cubicBezTo>
                  <a:pt x="916709" y="2500745"/>
                  <a:pt x="922077" y="2473036"/>
                  <a:pt x="907473" y="2473036"/>
                </a:cubicBezTo>
                <a:cubicBezTo>
                  <a:pt x="890176" y="2473036"/>
                  <a:pt x="878111" y="2488449"/>
                  <a:pt x="869475" y="2506547"/>
                </a:cubicBezTo>
                <a:lnTo>
                  <a:pt x="866377" y="2514600"/>
                </a:lnTo>
                <a:lnTo>
                  <a:pt x="856673" y="2514600"/>
                </a:lnTo>
                <a:lnTo>
                  <a:pt x="865909" y="2500745"/>
                </a:lnTo>
                <a:cubicBezTo>
                  <a:pt x="884603" y="2463357"/>
                  <a:pt x="890344" y="2449395"/>
                  <a:pt x="889990" y="2447000"/>
                </a:cubicBezTo>
                <a:lnTo>
                  <a:pt x="887763" y="2448890"/>
                </a:lnTo>
                <a:lnTo>
                  <a:pt x="891469" y="2443083"/>
                </a:lnTo>
                <a:cubicBezTo>
                  <a:pt x="895970" y="2435972"/>
                  <a:pt x="901269" y="2427545"/>
                  <a:pt x="907473" y="2417618"/>
                </a:cubicBezTo>
                <a:cubicBezTo>
                  <a:pt x="921745" y="2394783"/>
                  <a:pt x="949036" y="2375273"/>
                  <a:pt x="949036" y="2348345"/>
                </a:cubicBezTo>
                <a:cubicBezTo>
                  <a:pt x="949036" y="2328752"/>
                  <a:pt x="920375" y="2375164"/>
                  <a:pt x="907473" y="2389909"/>
                </a:cubicBezTo>
                <a:cubicBezTo>
                  <a:pt x="846656" y="2459415"/>
                  <a:pt x="859568" y="2436645"/>
                  <a:pt x="838200" y="2500745"/>
                </a:cubicBezTo>
                <a:lnTo>
                  <a:pt x="824345" y="2514600"/>
                </a:lnTo>
                <a:lnTo>
                  <a:pt x="788309" y="2514600"/>
                </a:lnTo>
                <a:lnTo>
                  <a:pt x="789511" y="2505764"/>
                </a:lnTo>
                <a:cubicBezTo>
                  <a:pt x="800149" y="2445933"/>
                  <a:pt x="814052" y="2441767"/>
                  <a:pt x="755073" y="2500745"/>
                </a:cubicBezTo>
                <a:lnTo>
                  <a:pt x="714228" y="2514600"/>
                </a:lnTo>
                <a:lnTo>
                  <a:pt x="596642" y="2514600"/>
                </a:lnTo>
                <a:lnTo>
                  <a:pt x="616309" y="2493715"/>
                </a:lnTo>
                <a:cubicBezTo>
                  <a:pt x="622690" y="2486491"/>
                  <a:pt x="628081" y="2479363"/>
                  <a:pt x="630382" y="2473036"/>
                </a:cubicBezTo>
                <a:cubicBezTo>
                  <a:pt x="655825" y="2403069"/>
                  <a:pt x="648342" y="2402228"/>
                  <a:pt x="630382" y="2348345"/>
                </a:cubicBezTo>
                <a:cubicBezTo>
                  <a:pt x="630382" y="2348345"/>
                  <a:pt x="568784" y="2416377"/>
                  <a:pt x="533400" y="2445327"/>
                </a:cubicBezTo>
                <a:cubicBezTo>
                  <a:pt x="517415" y="2458405"/>
                  <a:pt x="496965" y="2464900"/>
                  <a:pt x="477982" y="2473036"/>
                </a:cubicBezTo>
                <a:cubicBezTo>
                  <a:pt x="464559" y="2478789"/>
                  <a:pt x="436418" y="2501495"/>
                  <a:pt x="436418" y="2486891"/>
                </a:cubicBezTo>
                <a:cubicBezTo>
                  <a:pt x="436418" y="2463800"/>
                  <a:pt x="464561" y="2450263"/>
                  <a:pt x="477982" y="2431473"/>
                </a:cubicBezTo>
                <a:cubicBezTo>
                  <a:pt x="515712" y="2378651"/>
                  <a:pt x="505143" y="2391278"/>
                  <a:pt x="533400" y="2320636"/>
                </a:cubicBezTo>
                <a:lnTo>
                  <a:pt x="477982" y="2334491"/>
                </a:lnTo>
                <a:cubicBezTo>
                  <a:pt x="445674" y="2342568"/>
                  <a:pt x="422951" y="2372030"/>
                  <a:pt x="394855" y="2389909"/>
                </a:cubicBezTo>
                <a:cubicBezTo>
                  <a:pt x="372136" y="2404366"/>
                  <a:pt x="349668" y="2419430"/>
                  <a:pt x="325582" y="2431473"/>
                </a:cubicBezTo>
                <a:cubicBezTo>
                  <a:pt x="314460" y="2437034"/>
                  <a:pt x="302315" y="2440513"/>
                  <a:pt x="290364" y="2444325"/>
                </a:cubicBezTo>
                <a:lnTo>
                  <a:pt x="260566" y="2457325"/>
                </a:lnTo>
                <a:lnTo>
                  <a:pt x="270164" y="2445327"/>
                </a:lnTo>
                <a:cubicBezTo>
                  <a:pt x="291490" y="2416892"/>
                  <a:pt x="323785" y="2360576"/>
                  <a:pt x="339436" y="2334491"/>
                </a:cubicBezTo>
                <a:cubicBezTo>
                  <a:pt x="316345" y="2343727"/>
                  <a:pt x="293450" y="2353468"/>
                  <a:pt x="270164" y="2362200"/>
                </a:cubicBezTo>
                <a:cubicBezTo>
                  <a:pt x="256490" y="2367328"/>
                  <a:pt x="241662" y="2369524"/>
                  <a:pt x="228600" y="2376055"/>
                </a:cubicBezTo>
                <a:cubicBezTo>
                  <a:pt x="204514" y="2388098"/>
                  <a:pt x="182418" y="2403764"/>
                  <a:pt x="159327" y="2417618"/>
                </a:cubicBezTo>
                <a:cubicBezTo>
                  <a:pt x="37691" y="2441946"/>
                  <a:pt x="95944" y="2439439"/>
                  <a:pt x="131618" y="2403764"/>
                </a:cubicBezTo>
                <a:cubicBezTo>
                  <a:pt x="152528" y="2382854"/>
                  <a:pt x="169294" y="2358148"/>
                  <a:pt x="187036" y="2334491"/>
                </a:cubicBezTo>
                <a:cubicBezTo>
                  <a:pt x="197027" y="2321170"/>
                  <a:pt x="222191" y="2307820"/>
                  <a:pt x="214745" y="2292927"/>
                </a:cubicBezTo>
                <a:cubicBezTo>
                  <a:pt x="208214" y="2279865"/>
                  <a:pt x="187412" y="2303498"/>
                  <a:pt x="173182" y="2306782"/>
                </a:cubicBezTo>
                <a:cubicBezTo>
                  <a:pt x="146703" y="2312893"/>
                  <a:pt x="117300" y="2318979"/>
                  <a:pt x="87152" y="2324995"/>
                </a:cubicBezTo>
                <a:lnTo>
                  <a:pt x="0" y="2342132"/>
                </a:lnTo>
                <a:close/>
              </a:path>
            </a:pathLst>
          </a:custGeom>
          <a:solidFill>
            <a:schemeClr val="bg1"/>
          </a:solidFill>
          <a:ln w="3175">
            <a:solidFill>
              <a:schemeClr val="tx1"/>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b="1" dirty="0">
              <a:solidFill>
                <a:srgbClr val="000000"/>
              </a:solidFill>
              <a:latin typeface="Arial MT"/>
              <a:cs typeface="Times New Roman" panose="02020603050405020304" pitchFamily="18" charset="0"/>
            </a:endParaRPr>
          </a:p>
          <a:p>
            <a:r>
              <a:rPr lang="en-US" b="1" dirty="0">
                <a:solidFill>
                  <a:srgbClr val="333333"/>
                </a:solidFill>
                <a:latin typeface="Arial MT"/>
                <a:cs typeface="Times New Roman" panose="02020603050405020304" pitchFamily="18" charset="0"/>
              </a:rPr>
              <a:t>Yamuna water quality worsening, shows UPPCB data for Noida:</a:t>
            </a:r>
          </a:p>
          <a:p>
            <a:r>
              <a:rPr lang="en-US" b="1" i="1" dirty="0">
                <a:solidFill>
                  <a:srgbClr val="121212"/>
                </a:solidFill>
                <a:latin typeface="Arial MT"/>
                <a:cs typeface="Times New Roman" panose="02020603050405020304" pitchFamily="18" charset="0"/>
              </a:rPr>
              <a:t>(</a:t>
            </a:r>
            <a:r>
              <a:rPr lang="en-US" b="1" i="1" dirty="0">
                <a:solidFill>
                  <a:srgbClr val="C00000"/>
                </a:solidFill>
                <a:latin typeface="Arial MT"/>
                <a:cs typeface="Times New Roman" panose="02020603050405020304" pitchFamily="18" charset="0"/>
              </a:rPr>
              <a:t>22nd Jan 2022)</a:t>
            </a:r>
            <a:endParaRPr lang="en-US" b="1" dirty="0">
              <a:solidFill>
                <a:srgbClr val="000000"/>
              </a:solidFill>
              <a:latin typeface="Arial MT"/>
              <a:cs typeface="Times New Roman" panose="02020603050405020304" pitchFamily="18" charset="0"/>
            </a:endParaRPr>
          </a:p>
          <a:p>
            <a:pPr algn="ctr"/>
            <a:endParaRPr lang="en-US" dirty="0">
              <a:latin typeface="Arial MT"/>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421870" y="286691"/>
            <a:ext cx="3196859" cy="457685"/>
          </a:xfrm>
          <a:prstGeom prst="rect">
            <a:avLst/>
          </a:prstGeom>
        </p:spPr>
      </p:pic>
      <p:sp>
        <p:nvSpPr>
          <p:cNvPr id="16" name="Freeform 15"/>
          <p:cNvSpPr/>
          <p:nvPr/>
        </p:nvSpPr>
        <p:spPr>
          <a:xfrm>
            <a:off x="250896" y="1162940"/>
            <a:ext cx="4222609" cy="1981200"/>
          </a:xfrm>
          <a:custGeom>
            <a:avLst/>
            <a:gdLst>
              <a:gd name="connsiteX0" fmla="*/ 449374 w 4572000"/>
              <a:gd name="connsiteY0" fmla="*/ 2507134 h 2514600"/>
              <a:gd name="connsiteX1" fmla="*/ 452964 w 4572000"/>
              <a:gd name="connsiteY1" fmla="*/ 2508412 h 2514600"/>
              <a:gd name="connsiteX2" fmla="*/ 464464 w 4572000"/>
              <a:gd name="connsiteY2" fmla="*/ 2514600 h 2514600"/>
              <a:gd name="connsiteX3" fmla="*/ 461818 w 4572000"/>
              <a:gd name="connsiteY3" fmla="*/ 2514600 h 2514600"/>
              <a:gd name="connsiteX4" fmla="*/ 651212 w 4572000"/>
              <a:gd name="connsiteY4" fmla="*/ 2506882 h 2514600"/>
              <a:gd name="connsiteX5" fmla="*/ 652701 w 4572000"/>
              <a:gd name="connsiteY5" fmla="*/ 2507539 h 2514600"/>
              <a:gd name="connsiteX6" fmla="*/ 660940 w 4572000"/>
              <a:gd name="connsiteY6" fmla="*/ 2514600 h 2514600"/>
              <a:gd name="connsiteX7" fmla="*/ 657239 w 4572000"/>
              <a:gd name="connsiteY7" fmla="*/ 2514600 h 2514600"/>
              <a:gd name="connsiteX8" fmla="*/ 1964897 w 4572000"/>
              <a:gd name="connsiteY8" fmla="*/ 2498589 h 2514600"/>
              <a:gd name="connsiteX9" fmla="*/ 1985865 w 4572000"/>
              <a:gd name="connsiteY9" fmla="*/ 2506226 h 2514600"/>
              <a:gd name="connsiteX10" fmla="*/ 2010305 w 4572000"/>
              <a:gd name="connsiteY10" fmla="*/ 2514600 h 2514600"/>
              <a:gd name="connsiteX11" fmla="*/ 1980256 w 4572000"/>
              <a:gd name="connsiteY11" fmla="*/ 2514600 h 2514600"/>
              <a:gd name="connsiteX12" fmla="*/ 1973840 w 4572000"/>
              <a:gd name="connsiteY12" fmla="*/ 2507762 h 2514600"/>
              <a:gd name="connsiteX13" fmla="*/ 340040 w 4572000"/>
              <a:gd name="connsiteY13" fmla="*/ 2497082 h 2514600"/>
              <a:gd name="connsiteX14" fmla="*/ 347944 w 4572000"/>
              <a:gd name="connsiteY14" fmla="*/ 2500430 h 2514600"/>
              <a:gd name="connsiteX15" fmla="*/ 346364 w 4572000"/>
              <a:gd name="connsiteY15" fmla="*/ 2500745 h 2514600"/>
              <a:gd name="connsiteX16" fmla="*/ 352510 w 4572000"/>
              <a:gd name="connsiteY16" fmla="*/ 2502390 h 2514600"/>
              <a:gd name="connsiteX17" fmla="*/ 380522 w 4572000"/>
              <a:gd name="connsiteY17" fmla="*/ 2514600 h 2514600"/>
              <a:gd name="connsiteX18" fmla="*/ 367038 w 4572000"/>
              <a:gd name="connsiteY18" fmla="*/ 2514600 h 2514600"/>
              <a:gd name="connsiteX19" fmla="*/ 358985 w 4572000"/>
              <a:gd name="connsiteY19" fmla="*/ 2510009 h 2514600"/>
              <a:gd name="connsiteX20" fmla="*/ 3551421 w 4572000"/>
              <a:gd name="connsiteY20" fmla="*/ 2495830 h 2514600"/>
              <a:gd name="connsiteX21" fmla="*/ 3588327 w 4572000"/>
              <a:gd name="connsiteY21" fmla="*/ 2514600 h 2514600"/>
              <a:gd name="connsiteX22" fmla="*/ 3558579 w 4572000"/>
              <a:gd name="connsiteY22" fmla="*/ 2514600 h 2514600"/>
              <a:gd name="connsiteX23" fmla="*/ 3546764 w 4572000"/>
              <a:gd name="connsiteY23" fmla="*/ 2500745 h 2514600"/>
              <a:gd name="connsiteX24" fmla="*/ 3551421 w 4572000"/>
              <a:gd name="connsiteY24" fmla="*/ 2495830 h 2514600"/>
              <a:gd name="connsiteX25" fmla="*/ 397568 w 4572000"/>
              <a:gd name="connsiteY25" fmla="*/ 2490534 h 2514600"/>
              <a:gd name="connsiteX26" fmla="*/ 403055 w 4572000"/>
              <a:gd name="connsiteY26" fmla="*/ 2492732 h 2514600"/>
              <a:gd name="connsiteX27" fmla="*/ 415636 w 4572000"/>
              <a:gd name="connsiteY27" fmla="*/ 2500745 h 2514600"/>
              <a:gd name="connsiteX28" fmla="*/ 443346 w 4572000"/>
              <a:gd name="connsiteY28" fmla="*/ 2514600 h 2514600"/>
              <a:gd name="connsiteX29" fmla="*/ 395306 w 4572000"/>
              <a:gd name="connsiteY29" fmla="*/ 2514600 h 2514600"/>
              <a:gd name="connsiteX30" fmla="*/ 394015 w 4572000"/>
              <a:gd name="connsiteY30" fmla="*/ 2514179 h 2514600"/>
              <a:gd name="connsiteX31" fmla="*/ 360336 w 4572000"/>
              <a:gd name="connsiteY31" fmla="*/ 2504484 h 2514600"/>
              <a:gd name="connsiteX32" fmla="*/ 352510 w 4572000"/>
              <a:gd name="connsiteY32" fmla="*/ 2502390 h 2514600"/>
              <a:gd name="connsiteX33" fmla="*/ 350413 w 4572000"/>
              <a:gd name="connsiteY33" fmla="*/ 2501476 h 2514600"/>
              <a:gd name="connsiteX34" fmla="*/ 347944 w 4572000"/>
              <a:gd name="connsiteY34" fmla="*/ 2500430 h 2514600"/>
              <a:gd name="connsiteX35" fmla="*/ 415687 w 4572000"/>
              <a:gd name="connsiteY35" fmla="*/ 2486921 h 2514600"/>
              <a:gd name="connsiteX36" fmla="*/ 449374 w 4572000"/>
              <a:gd name="connsiteY36" fmla="*/ 2507134 h 2514600"/>
              <a:gd name="connsiteX37" fmla="*/ 432429 w 4572000"/>
              <a:gd name="connsiteY37" fmla="*/ 2501098 h 2514600"/>
              <a:gd name="connsiteX38" fmla="*/ 413889 w 4572000"/>
              <a:gd name="connsiteY38" fmla="*/ 2497072 h 2514600"/>
              <a:gd name="connsiteX39" fmla="*/ 403055 w 4572000"/>
              <a:gd name="connsiteY39" fmla="*/ 2492732 h 2514600"/>
              <a:gd name="connsiteX40" fmla="*/ 399119 w 4572000"/>
              <a:gd name="connsiteY40" fmla="*/ 2490225 h 2514600"/>
              <a:gd name="connsiteX41" fmla="*/ 2867891 w 4572000"/>
              <a:gd name="connsiteY41" fmla="*/ 2486891 h 2514600"/>
              <a:gd name="connsiteX42" fmla="*/ 2929996 w 4572000"/>
              <a:gd name="connsiteY42" fmla="*/ 2514600 h 2514600"/>
              <a:gd name="connsiteX43" fmla="*/ 2922894 w 4572000"/>
              <a:gd name="connsiteY43" fmla="*/ 2514600 h 2514600"/>
              <a:gd name="connsiteX44" fmla="*/ 308030 w 4572000"/>
              <a:gd name="connsiteY44" fmla="*/ 2483523 h 2514600"/>
              <a:gd name="connsiteX45" fmla="*/ 320637 w 4572000"/>
              <a:gd name="connsiteY45" fmla="*/ 2487308 h 2514600"/>
              <a:gd name="connsiteX46" fmla="*/ 323721 w 4572000"/>
              <a:gd name="connsiteY46" fmla="*/ 2485947 h 2514600"/>
              <a:gd name="connsiteX47" fmla="*/ 340040 w 4572000"/>
              <a:gd name="connsiteY47" fmla="*/ 2497082 h 2514600"/>
              <a:gd name="connsiteX48" fmla="*/ 855123 w 4572000"/>
              <a:gd name="connsiteY48" fmla="*/ 2480986 h 2514600"/>
              <a:gd name="connsiteX49" fmla="*/ 894446 w 4572000"/>
              <a:gd name="connsiteY49" fmla="*/ 2494094 h 2514600"/>
              <a:gd name="connsiteX50" fmla="*/ 900873 w 4572000"/>
              <a:gd name="connsiteY50" fmla="*/ 2500357 h 2514600"/>
              <a:gd name="connsiteX51" fmla="*/ 914753 w 4572000"/>
              <a:gd name="connsiteY51" fmla="*/ 2514600 h 2514600"/>
              <a:gd name="connsiteX52" fmla="*/ 897389 w 4572000"/>
              <a:gd name="connsiteY52" fmla="*/ 2514600 h 2514600"/>
              <a:gd name="connsiteX53" fmla="*/ 485476 w 4572000"/>
              <a:gd name="connsiteY53" fmla="*/ 2480691 h 2514600"/>
              <a:gd name="connsiteX54" fmla="*/ 540153 w 4572000"/>
              <a:gd name="connsiteY54" fmla="*/ 2483934 h 2514600"/>
              <a:gd name="connsiteX55" fmla="*/ 583333 w 4572000"/>
              <a:gd name="connsiteY55" fmla="*/ 2490562 h 2514600"/>
              <a:gd name="connsiteX56" fmla="*/ 634256 w 4572000"/>
              <a:gd name="connsiteY56" fmla="*/ 2500169 h 2514600"/>
              <a:gd name="connsiteX57" fmla="*/ 645995 w 4572000"/>
              <a:gd name="connsiteY57" fmla="*/ 2514600 h 2514600"/>
              <a:gd name="connsiteX58" fmla="*/ 580632 w 4572000"/>
              <a:gd name="connsiteY58" fmla="*/ 2514600 h 2514600"/>
              <a:gd name="connsiteX59" fmla="*/ 516014 w 4572000"/>
              <a:gd name="connsiteY59" fmla="*/ 2493693 h 2514600"/>
              <a:gd name="connsiteX60" fmla="*/ 296275 w 4572000"/>
              <a:gd name="connsiteY60" fmla="*/ 2478975 h 2514600"/>
              <a:gd name="connsiteX61" fmla="*/ 306247 w 4572000"/>
              <a:gd name="connsiteY61" fmla="*/ 2482767 h 2514600"/>
              <a:gd name="connsiteX62" fmla="*/ 308030 w 4572000"/>
              <a:gd name="connsiteY62" fmla="*/ 2483523 h 2514600"/>
              <a:gd name="connsiteX63" fmla="*/ 305929 w 4572000"/>
              <a:gd name="connsiteY63" fmla="*/ 2482892 h 2514600"/>
              <a:gd name="connsiteX64" fmla="*/ 296275 w 4572000"/>
              <a:gd name="connsiteY64" fmla="*/ 2478975 h 2514600"/>
              <a:gd name="connsiteX65" fmla="*/ 841479 w 4572000"/>
              <a:gd name="connsiteY65" fmla="*/ 2470859 h 2514600"/>
              <a:gd name="connsiteX66" fmla="*/ 845127 w 4572000"/>
              <a:gd name="connsiteY66" fmla="*/ 2473036 h 2514600"/>
              <a:gd name="connsiteX67" fmla="*/ 855123 w 4572000"/>
              <a:gd name="connsiteY67" fmla="*/ 2480986 h 2514600"/>
              <a:gd name="connsiteX68" fmla="*/ 831273 w 4572000"/>
              <a:gd name="connsiteY68" fmla="*/ 2473036 h 2514600"/>
              <a:gd name="connsiteX69" fmla="*/ 118613 w 4572000"/>
              <a:gd name="connsiteY69" fmla="*/ 2463588 h 2514600"/>
              <a:gd name="connsiteX70" fmla="*/ 152400 w 4572000"/>
              <a:gd name="connsiteY70" fmla="*/ 2486891 h 2514600"/>
              <a:gd name="connsiteX71" fmla="*/ 221673 w 4572000"/>
              <a:gd name="connsiteY71" fmla="*/ 2514600 h 2514600"/>
              <a:gd name="connsiteX72" fmla="*/ 173089 w 4572000"/>
              <a:gd name="connsiteY72" fmla="*/ 2514600 h 2514600"/>
              <a:gd name="connsiteX73" fmla="*/ 151535 w 4572000"/>
              <a:gd name="connsiteY73" fmla="*/ 2500295 h 2514600"/>
              <a:gd name="connsiteX74" fmla="*/ 121470 w 4572000"/>
              <a:gd name="connsiteY74" fmla="*/ 2480560 h 2514600"/>
              <a:gd name="connsiteX75" fmla="*/ 120787 w 4572000"/>
              <a:gd name="connsiteY75" fmla="*/ 2480123 h 2514600"/>
              <a:gd name="connsiteX76" fmla="*/ 118245 w 4572000"/>
              <a:gd name="connsiteY76" fmla="*/ 2476406 h 2514600"/>
              <a:gd name="connsiteX77" fmla="*/ 123897 w 4572000"/>
              <a:gd name="connsiteY77" fmla="*/ 2479184 h 2514600"/>
              <a:gd name="connsiteX78" fmla="*/ 130226 w 4572000"/>
              <a:gd name="connsiteY78" fmla="*/ 2477444 h 2514600"/>
              <a:gd name="connsiteX79" fmla="*/ 91175 w 4572000"/>
              <a:gd name="connsiteY79" fmla="*/ 2461422 h 2514600"/>
              <a:gd name="connsiteX80" fmla="*/ 98335 w 4572000"/>
              <a:gd name="connsiteY80" fmla="*/ 2465733 h 2514600"/>
              <a:gd name="connsiteX81" fmla="*/ 120787 w 4572000"/>
              <a:gd name="connsiteY81" fmla="*/ 2480123 h 2514600"/>
              <a:gd name="connsiteX82" fmla="*/ 123748 w 4572000"/>
              <a:gd name="connsiteY82" fmla="*/ 2484450 h 2514600"/>
              <a:gd name="connsiteX83" fmla="*/ 139448 w 4572000"/>
              <a:gd name="connsiteY83" fmla="*/ 2509331 h 2514600"/>
              <a:gd name="connsiteX84" fmla="*/ 142217 w 4572000"/>
              <a:gd name="connsiteY84" fmla="*/ 2514600 h 2514600"/>
              <a:gd name="connsiteX85" fmla="*/ 119149 w 4572000"/>
              <a:gd name="connsiteY85" fmla="*/ 2514600 h 2514600"/>
              <a:gd name="connsiteX86" fmla="*/ 110836 w 4572000"/>
              <a:gd name="connsiteY86" fmla="*/ 2500745 h 2514600"/>
              <a:gd name="connsiteX87" fmla="*/ 91154 w 4572000"/>
              <a:gd name="connsiteY87" fmla="*/ 2461410 h 2514600"/>
              <a:gd name="connsiteX88" fmla="*/ 91169 w 4572000"/>
              <a:gd name="connsiteY88" fmla="*/ 2461412 h 2514600"/>
              <a:gd name="connsiteX89" fmla="*/ 91175 w 4572000"/>
              <a:gd name="connsiteY89" fmla="*/ 2461422 h 2514600"/>
              <a:gd name="connsiteX90" fmla="*/ 925523 w 4572000"/>
              <a:gd name="connsiteY90" fmla="*/ 2455320 h 2514600"/>
              <a:gd name="connsiteX91" fmla="*/ 955964 w 4572000"/>
              <a:gd name="connsiteY91" fmla="*/ 2459182 h 2514600"/>
              <a:gd name="connsiteX92" fmla="*/ 1011211 w 4572000"/>
              <a:gd name="connsiteY92" fmla="*/ 2484802 h 2514600"/>
              <a:gd name="connsiteX93" fmla="*/ 1035384 w 4572000"/>
              <a:gd name="connsiteY93" fmla="*/ 2500342 h 2514600"/>
              <a:gd name="connsiteX94" fmla="*/ 1056978 w 4572000"/>
              <a:gd name="connsiteY94" fmla="*/ 2514600 h 2514600"/>
              <a:gd name="connsiteX95" fmla="*/ 946197 w 4572000"/>
              <a:gd name="connsiteY95" fmla="*/ 2514600 h 2514600"/>
              <a:gd name="connsiteX96" fmla="*/ 914400 w 4572000"/>
              <a:gd name="connsiteY96" fmla="*/ 2500745 h 2514600"/>
              <a:gd name="connsiteX97" fmla="*/ 894446 w 4572000"/>
              <a:gd name="connsiteY97" fmla="*/ 2494094 h 2514600"/>
              <a:gd name="connsiteX98" fmla="*/ 872836 w 4572000"/>
              <a:gd name="connsiteY98" fmla="*/ 2473036 h 2514600"/>
              <a:gd name="connsiteX99" fmla="*/ 860874 w 4572000"/>
              <a:gd name="connsiteY99" fmla="*/ 2466722 h 2514600"/>
              <a:gd name="connsiteX100" fmla="*/ 868690 w 4572000"/>
              <a:gd name="connsiteY100" fmla="*/ 2465054 h 2514600"/>
              <a:gd name="connsiteX101" fmla="*/ 883673 w 4572000"/>
              <a:gd name="connsiteY101" fmla="*/ 2475268 h 2514600"/>
              <a:gd name="connsiteX102" fmla="*/ 914400 w 4572000"/>
              <a:gd name="connsiteY102" fmla="*/ 2486891 h 2514600"/>
              <a:gd name="connsiteX103" fmla="*/ 905660 w 4572000"/>
              <a:gd name="connsiteY103" fmla="*/ 2475356 h 2514600"/>
              <a:gd name="connsiteX104" fmla="*/ 879900 w 4572000"/>
              <a:gd name="connsiteY104" fmla="*/ 2462663 h 2514600"/>
              <a:gd name="connsiteX105" fmla="*/ 894269 w 4572000"/>
              <a:gd name="connsiteY105" fmla="*/ 2459598 h 2514600"/>
              <a:gd name="connsiteX106" fmla="*/ 925523 w 4572000"/>
              <a:gd name="connsiteY106" fmla="*/ 2455320 h 2514600"/>
              <a:gd name="connsiteX107" fmla="*/ 2763263 w 4572000"/>
              <a:gd name="connsiteY107" fmla="*/ 2455154 h 2514600"/>
              <a:gd name="connsiteX108" fmla="*/ 2827160 w 4572000"/>
              <a:gd name="connsiteY108" fmla="*/ 2474031 h 2514600"/>
              <a:gd name="connsiteX109" fmla="*/ 2867891 w 4572000"/>
              <a:gd name="connsiteY109" fmla="*/ 2486891 h 2514600"/>
              <a:gd name="connsiteX110" fmla="*/ 2770909 w 4572000"/>
              <a:gd name="connsiteY110" fmla="*/ 2459182 h 2514600"/>
              <a:gd name="connsiteX111" fmla="*/ 4220307 w 4572000"/>
              <a:gd name="connsiteY111" fmla="*/ 2449586 h 2514600"/>
              <a:gd name="connsiteX112" fmla="*/ 4221125 w 4572000"/>
              <a:gd name="connsiteY112" fmla="*/ 2449754 h 2514600"/>
              <a:gd name="connsiteX113" fmla="*/ 4267200 w 4572000"/>
              <a:gd name="connsiteY113" fmla="*/ 2486891 h 2514600"/>
              <a:gd name="connsiteX114" fmla="*/ 4301786 w 4572000"/>
              <a:gd name="connsiteY114" fmla="*/ 2514600 h 2514600"/>
              <a:gd name="connsiteX115" fmla="*/ 4300738 w 4572000"/>
              <a:gd name="connsiteY115" fmla="*/ 2514600 h 2514600"/>
              <a:gd name="connsiteX116" fmla="*/ 4282761 w 4572000"/>
              <a:gd name="connsiteY116" fmla="*/ 2501941 h 2514600"/>
              <a:gd name="connsiteX117" fmla="*/ 4244383 w 4572000"/>
              <a:gd name="connsiteY117" fmla="*/ 2471054 h 2514600"/>
              <a:gd name="connsiteX118" fmla="*/ 842891 w 4572000"/>
              <a:gd name="connsiteY118" fmla="*/ 2447204 h 2514600"/>
              <a:gd name="connsiteX119" fmla="*/ 872836 w 4572000"/>
              <a:gd name="connsiteY119" fmla="*/ 2459182 h 2514600"/>
              <a:gd name="connsiteX120" fmla="*/ 879900 w 4572000"/>
              <a:gd name="connsiteY120" fmla="*/ 2462663 h 2514600"/>
              <a:gd name="connsiteX121" fmla="*/ 868690 w 4572000"/>
              <a:gd name="connsiteY121" fmla="*/ 2465054 h 2514600"/>
              <a:gd name="connsiteX122" fmla="*/ 845095 w 4572000"/>
              <a:gd name="connsiteY122" fmla="*/ 2448970 h 2514600"/>
              <a:gd name="connsiteX123" fmla="*/ 0 w 4572000"/>
              <a:gd name="connsiteY123" fmla="*/ 2445158 h 2514600"/>
              <a:gd name="connsiteX124" fmla="*/ 3830 w 4572000"/>
              <a:gd name="connsiteY124" fmla="*/ 2450165 h 2514600"/>
              <a:gd name="connsiteX125" fmla="*/ 17326 w 4572000"/>
              <a:gd name="connsiteY125" fmla="*/ 2465825 h 2514600"/>
              <a:gd name="connsiteX126" fmla="*/ 15701 w 4572000"/>
              <a:gd name="connsiteY126" fmla="*/ 2514600 h 2514600"/>
              <a:gd name="connsiteX127" fmla="*/ 0 w 4572000"/>
              <a:gd name="connsiteY127" fmla="*/ 2514600 h 2514600"/>
              <a:gd name="connsiteX128" fmla="*/ 2305482 w 4572000"/>
              <a:gd name="connsiteY128" fmla="*/ 2439042 h 2514600"/>
              <a:gd name="connsiteX129" fmla="*/ 2452255 w 4572000"/>
              <a:gd name="connsiteY129" fmla="*/ 2514600 h 2514600"/>
              <a:gd name="connsiteX130" fmla="*/ 2443550 w 4572000"/>
              <a:gd name="connsiteY130" fmla="*/ 2514600 h 2514600"/>
              <a:gd name="connsiteX131" fmla="*/ 2401646 w 4572000"/>
              <a:gd name="connsiteY131" fmla="*/ 2493309 h 2514600"/>
              <a:gd name="connsiteX132" fmla="*/ 2313709 w 4572000"/>
              <a:gd name="connsiteY132" fmla="*/ 2445327 h 2514600"/>
              <a:gd name="connsiteX133" fmla="*/ 2305482 w 4572000"/>
              <a:gd name="connsiteY133" fmla="*/ 2439042 h 2514600"/>
              <a:gd name="connsiteX134" fmla="*/ 91167 w 4572000"/>
              <a:gd name="connsiteY134" fmla="*/ 2435830 h 2514600"/>
              <a:gd name="connsiteX135" fmla="*/ 111891 w 4572000"/>
              <a:gd name="connsiteY135" fmla="*/ 2455567 h 2514600"/>
              <a:gd name="connsiteX136" fmla="*/ 118613 w 4572000"/>
              <a:gd name="connsiteY136" fmla="*/ 2463588 h 2514600"/>
              <a:gd name="connsiteX137" fmla="*/ 116187 w 4572000"/>
              <a:gd name="connsiteY137" fmla="*/ 2461915 h 2514600"/>
              <a:gd name="connsiteX138" fmla="*/ 95443 w 4572000"/>
              <a:gd name="connsiteY138" fmla="*/ 2442813 h 2514600"/>
              <a:gd name="connsiteX139" fmla="*/ 235149 w 4572000"/>
              <a:gd name="connsiteY139" fmla="*/ 2423599 h 2514600"/>
              <a:gd name="connsiteX140" fmla="*/ 249382 w 4572000"/>
              <a:gd name="connsiteY140" fmla="*/ 2431473 h 2514600"/>
              <a:gd name="connsiteX141" fmla="*/ 325829 w 4572000"/>
              <a:gd name="connsiteY141" fmla="*/ 2485016 h 2514600"/>
              <a:gd name="connsiteX142" fmla="*/ 323721 w 4572000"/>
              <a:gd name="connsiteY142" fmla="*/ 2485947 h 2514600"/>
              <a:gd name="connsiteX143" fmla="*/ 304800 w 4572000"/>
              <a:gd name="connsiteY143" fmla="*/ 2473036 h 2514600"/>
              <a:gd name="connsiteX144" fmla="*/ 237914 w 4572000"/>
              <a:gd name="connsiteY144" fmla="*/ 2429119 h 2514600"/>
              <a:gd name="connsiteX145" fmla="*/ 801508 w 4572000"/>
              <a:gd name="connsiteY145" fmla="*/ 2413701 h 2514600"/>
              <a:gd name="connsiteX146" fmla="*/ 809996 w 4572000"/>
              <a:gd name="connsiteY146" fmla="*/ 2420850 h 2514600"/>
              <a:gd name="connsiteX147" fmla="*/ 842891 w 4572000"/>
              <a:gd name="connsiteY147" fmla="*/ 2447204 h 2514600"/>
              <a:gd name="connsiteX148" fmla="*/ 803564 w 4572000"/>
              <a:gd name="connsiteY148" fmla="*/ 2431473 h 2514600"/>
              <a:gd name="connsiteX149" fmla="*/ 789070 w 4572000"/>
              <a:gd name="connsiteY149" fmla="*/ 2422361 h 2514600"/>
              <a:gd name="connsiteX150" fmla="*/ 789709 w 4572000"/>
              <a:gd name="connsiteY150" fmla="*/ 2417618 h 2514600"/>
              <a:gd name="connsiteX151" fmla="*/ 1314364 w 4572000"/>
              <a:gd name="connsiteY151" fmla="*/ 2406874 h 2514600"/>
              <a:gd name="connsiteX152" fmla="*/ 1358084 w 4572000"/>
              <a:gd name="connsiteY152" fmla="*/ 2418170 h 2514600"/>
              <a:gd name="connsiteX153" fmla="*/ 1412026 w 4572000"/>
              <a:gd name="connsiteY153" fmla="*/ 2436162 h 2514600"/>
              <a:gd name="connsiteX154" fmla="*/ 1421862 w 4572000"/>
              <a:gd name="connsiteY154" fmla="*/ 2441615 h 2514600"/>
              <a:gd name="connsiteX155" fmla="*/ 1482436 w 4572000"/>
              <a:gd name="connsiteY155" fmla="*/ 2486891 h 2514600"/>
              <a:gd name="connsiteX156" fmla="*/ 1511123 w 4572000"/>
              <a:gd name="connsiteY156" fmla="*/ 2505701 h 2514600"/>
              <a:gd name="connsiteX157" fmla="*/ 1525215 w 4572000"/>
              <a:gd name="connsiteY157" fmla="*/ 2514600 h 2514600"/>
              <a:gd name="connsiteX158" fmla="*/ 1510146 w 4572000"/>
              <a:gd name="connsiteY158" fmla="*/ 2514600 h 2514600"/>
              <a:gd name="connsiteX159" fmla="*/ 1399309 w 4572000"/>
              <a:gd name="connsiteY159" fmla="*/ 2459182 h 2514600"/>
              <a:gd name="connsiteX160" fmla="*/ 1343891 w 4572000"/>
              <a:gd name="connsiteY160" fmla="*/ 2431473 h 2514600"/>
              <a:gd name="connsiteX161" fmla="*/ 1318327 w 4572000"/>
              <a:gd name="connsiteY161" fmla="*/ 2412460 h 2514600"/>
              <a:gd name="connsiteX162" fmla="*/ 258761 w 4572000"/>
              <a:gd name="connsiteY162" fmla="*/ 2404187 h 2514600"/>
              <a:gd name="connsiteX163" fmla="*/ 272633 w 4572000"/>
              <a:gd name="connsiteY163" fmla="*/ 2409976 h 2514600"/>
              <a:gd name="connsiteX164" fmla="*/ 304800 w 4572000"/>
              <a:gd name="connsiteY164" fmla="*/ 2431473 h 2514600"/>
              <a:gd name="connsiteX165" fmla="*/ 360491 w 4572000"/>
              <a:gd name="connsiteY165" fmla="*/ 2465623 h 2514600"/>
              <a:gd name="connsiteX166" fmla="*/ 399119 w 4572000"/>
              <a:gd name="connsiteY166" fmla="*/ 2490225 h 2514600"/>
              <a:gd name="connsiteX167" fmla="*/ 397568 w 4572000"/>
              <a:gd name="connsiteY167" fmla="*/ 2490534 h 2514600"/>
              <a:gd name="connsiteX168" fmla="*/ 393765 w 4572000"/>
              <a:gd name="connsiteY168" fmla="*/ 2489011 h 2514600"/>
              <a:gd name="connsiteX169" fmla="*/ 360218 w 4572000"/>
              <a:gd name="connsiteY169" fmla="*/ 2473036 h 2514600"/>
              <a:gd name="connsiteX170" fmla="*/ 263236 w 4572000"/>
              <a:gd name="connsiteY170" fmla="*/ 2417618 h 2514600"/>
              <a:gd name="connsiteX171" fmla="*/ 62528 w 4572000"/>
              <a:gd name="connsiteY171" fmla="*/ 2404076 h 2514600"/>
              <a:gd name="connsiteX172" fmla="*/ 67726 w 4572000"/>
              <a:gd name="connsiteY172" fmla="*/ 2404304 h 2514600"/>
              <a:gd name="connsiteX173" fmla="*/ 78559 w 4572000"/>
              <a:gd name="connsiteY173" fmla="*/ 2415240 h 2514600"/>
              <a:gd name="connsiteX174" fmla="*/ 91167 w 4572000"/>
              <a:gd name="connsiteY174" fmla="*/ 2435830 h 2514600"/>
              <a:gd name="connsiteX175" fmla="*/ 89264 w 4572000"/>
              <a:gd name="connsiteY175" fmla="*/ 2434018 h 2514600"/>
              <a:gd name="connsiteX176" fmla="*/ 60369 w 4572000"/>
              <a:gd name="connsiteY176" fmla="*/ 2408189 h 2514600"/>
              <a:gd name="connsiteX177" fmla="*/ 748145 w 4572000"/>
              <a:gd name="connsiteY177" fmla="*/ 2403764 h 2514600"/>
              <a:gd name="connsiteX178" fmla="*/ 776522 w 4572000"/>
              <a:gd name="connsiteY178" fmla="*/ 2414473 h 2514600"/>
              <a:gd name="connsiteX179" fmla="*/ 789070 w 4572000"/>
              <a:gd name="connsiteY179" fmla="*/ 2422361 h 2514600"/>
              <a:gd name="connsiteX180" fmla="*/ 787801 w 4572000"/>
              <a:gd name="connsiteY180" fmla="*/ 2431781 h 2514600"/>
              <a:gd name="connsiteX181" fmla="*/ 845130 w 4572000"/>
              <a:gd name="connsiteY181" fmla="*/ 2458410 h 2514600"/>
              <a:gd name="connsiteX182" fmla="*/ 860874 w 4572000"/>
              <a:gd name="connsiteY182" fmla="*/ 2466722 h 2514600"/>
              <a:gd name="connsiteX183" fmla="*/ 841479 w 4572000"/>
              <a:gd name="connsiteY183" fmla="*/ 2470859 h 2514600"/>
              <a:gd name="connsiteX184" fmla="*/ 810436 w 4572000"/>
              <a:gd name="connsiteY184" fmla="*/ 2452333 h 2514600"/>
              <a:gd name="connsiteX185" fmla="*/ 775855 w 4572000"/>
              <a:gd name="connsiteY185" fmla="*/ 2431473 h 2514600"/>
              <a:gd name="connsiteX186" fmla="*/ 748145 w 4572000"/>
              <a:gd name="connsiteY186" fmla="*/ 2403764 h 2514600"/>
              <a:gd name="connsiteX187" fmla="*/ 55418 w 4572000"/>
              <a:gd name="connsiteY187" fmla="*/ 2403764 h 2514600"/>
              <a:gd name="connsiteX188" fmla="*/ 60369 w 4572000"/>
              <a:gd name="connsiteY188" fmla="*/ 2408189 h 2514600"/>
              <a:gd name="connsiteX189" fmla="*/ 58578 w 4572000"/>
              <a:gd name="connsiteY189" fmla="*/ 2411600 h 2514600"/>
              <a:gd name="connsiteX190" fmla="*/ 53475 w 4572000"/>
              <a:gd name="connsiteY190" fmla="*/ 2407470 h 2514600"/>
              <a:gd name="connsiteX191" fmla="*/ 2760250 w 4572000"/>
              <a:gd name="connsiteY191" fmla="*/ 2401766 h 2514600"/>
              <a:gd name="connsiteX192" fmla="*/ 2860162 w 4572000"/>
              <a:gd name="connsiteY192" fmla="*/ 2424546 h 2514600"/>
              <a:gd name="connsiteX193" fmla="*/ 2978727 w 4572000"/>
              <a:gd name="connsiteY193" fmla="*/ 2459182 h 2514600"/>
              <a:gd name="connsiteX194" fmla="*/ 3090265 w 4572000"/>
              <a:gd name="connsiteY194" fmla="*/ 2514600 h 2514600"/>
              <a:gd name="connsiteX195" fmla="*/ 3014650 w 4572000"/>
              <a:gd name="connsiteY195" fmla="*/ 2514600 h 2514600"/>
              <a:gd name="connsiteX196" fmla="*/ 2951018 w 4572000"/>
              <a:gd name="connsiteY196" fmla="*/ 2486891 h 2514600"/>
              <a:gd name="connsiteX197" fmla="*/ 2795212 w 4572000"/>
              <a:gd name="connsiteY197" fmla="*/ 2418311 h 2514600"/>
              <a:gd name="connsiteX198" fmla="*/ 252002 w 4572000"/>
              <a:gd name="connsiteY198" fmla="*/ 2400616 h 2514600"/>
              <a:gd name="connsiteX199" fmla="*/ 258473 w 4572000"/>
              <a:gd name="connsiteY199" fmla="*/ 2403323 h 2514600"/>
              <a:gd name="connsiteX200" fmla="*/ 258761 w 4572000"/>
              <a:gd name="connsiteY200" fmla="*/ 2404187 h 2514600"/>
              <a:gd name="connsiteX201" fmla="*/ 250769 w 4572000"/>
              <a:gd name="connsiteY201" fmla="*/ 2400851 h 2514600"/>
              <a:gd name="connsiteX202" fmla="*/ 30595 w 4572000"/>
              <a:gd name="connsiteY202" fmla="*/ 2390591 h 2514600"/>
              <a:gd name="connsiteX203" fmla="*/ 36486 w 4572000"/>
              <a:gd name="connsiteY203" fmla="*/ 2393718 h 2514600"/>
              <a:gd name="connsiteX204" fmla="*/ 53475 w 4572000"/>
              <a:gd name="connsiteY204" fmla="*/ 2407470 h 2514600"/>
              <a:gd name="connsiteX205" fmla="*/ 50398 w 4572000"/>
              <a:gd name="connsiteY205" fmla="*/ 2413338 h 2514600"/>
              <a:gd name="connsiteX206" fmla="*/ 55959 w 4572000"/>
              <a:gd name="connsiteY206" fmla="*/ 2427526 h 2514600"/>
              <a:gd name="connsiteX207" fmla="*/ 56254 w 4572000"/>
              <a:gd name="connsiteY207" fmla="*/ 2428227 h 2514600"/>
              <a:gd name="connsiteX208" fmla="*/ 56570 w 4572000"/>
              <a:gd name="connsiteY208" fmla="*/ 2432243 h 2514600"/>
              <a:gd name="connsiteX209" fmla="*/ 69273 w 4572000"/>
              <a:gd name="connsiteY209" fmla="*/ 2459182 h 2514600"/>
              <a:gd name="connsiteX210" fmla="*/ 56254 w 4572000"/>
              <a:gd name="connsiteY210" fmla="*/ 2428227 h 2514600"/>
              <a:gd name="connsiteX211" fmla="*/ 55418 w 4572000"/>
              <a:gd name="connsiteY211" fmla="*/ 2417618 h 2514600"/>
              <a:gd name="connsiteX212" fmla="*/ 58578 w 4572000"/>
              <a:gd name="connsiteY212" fmla="*/ 2411600 h 2514600"/>
              <a:gd name="connsiteX213" fmla="*/ 83127 w 4572000"/>
              <a:gd name="connsiteY213" fmla="*/ 2431473 h 2514600"/>
              <a:gd name="connsiteX214" fmla="*/ 95443 w 4572000"/>
              <a:gd name="connsiteY214" fmla="*/ 2442813 h 2514600"/>
              <a:gd name="connsiteX215" fmla="*/ 96982 w 4572000"/>
              <a:gd name="connsiteY215" fmla="*/ 2445327 h 2514600"/>
              <a:gd name="connsiteX216" fmla="*/ 118245 w 4572000"/>
              <a:gd name="connsiteY216" fmla="*/ 2476406 h 2514600"/>
              <a:gd name="connsiteX217" fmla="*/ 106381 w 4572000"/>
              <a:gd name="connsiteY217" fmla="*/ 2470576 h 2514600"/>
              <a:gd name="connsiteX218" fmla="*/ 98335 w 4572000"/>
              <a:gd name="connsiteY218" fmla="*/ 2465733 h 2514600"/>
              <a:gd name="connsiteX219" fmla="*/ 91692 w 4572000"/>
              <a:gd name="connsiteY219" fmla="*/ 2461475 h 2514600"/>
              <a:gd name="connsiteX220" fmla="*/ 91169 w 4572000"/>
              <a:gd name="connsiteY220" fmla="*/ 2461412 h 2514600"/>
              <a:gd name="connsiteX221" fmla="*/ 83127 w 4572000"/>
              <a:gd name="connsiteY221" fmla="*/ 2445327 h 2514600"/>
              <a:gd name="connsiteX222" fmla="*/ 55418 w 4572000"/>
              <a:gd name="connsiteY222" fmla="*/ 2500745 h 2514600"/>
              <a:gd name="connsiteX223" fmla="*/ 34059 w 4572000"/>
              <a:gd name="connsiteY223" fmla="*/ 2485241 h 2514600"/>
              <a:gd name="connsiteX224" fmla="*/ 17326 w 4572000"/>
              <a:gd name="connsiteY224" fmla="*/ 2465825 h 2514600"/>
              <a:gd name="connsiteX225" fmla="*/ 17438 w 4572000"/>
              <a:gd name="connsiteY225" fmla="*/ 2462451 h 2514600"/>
              <a:gd name="connsiteX226" fmla="*/ 23081 w 4572000"/>
              <a:gd name="connsiteY226" fmla="*/ 2410040 h 2514600"/>
              <a:gd name="connsiteX227" fmla="*/ 4433455 w 4572000"/>
              <a:gd name="connsiteY227" fmla="*/ 2389909 h 2514600"/>
              <a:gd name="connsiteX228" fmla="*/ 4516582 w 4572000"/>
              <a:gd name="connsiteY228" fmla="*/ 2431473 h 2514600"/>
              <a:gd name="connsiteX229" fmla="*/ 4475018 w 4572000"/>
              <a:gd name="connsiteY229" fmla="*/ 2417618 h 2514600"/>
              <a:gd name="connsiteX230" fmla="*/ 4433455 w 4572000"/>
              <a:gd name="connsiteY230" fmla="*/ 2389909 h 2514600"/>
              <a:gd name="connsiteX231" fmla="*/ 3920836 w 4572000"/>
              <a:gd name="connsiteY231" fmla="*/ 2376055 h 2514600"/>
              <a:gd name="connsiteX232" fmla="*/ 4033863 w 4572000"/>
              <a:gd name="connsiteY232" fmla="*/ 2390725 h 2514600"/>
              <a:gd name="connsiteX233" fmla="*/ 4073049 w 4572000"/>
              <a:gd name="connsiteY233" fmla="*/ 2407141 h 2514600"/>
              <a:gd name="connsiteX234" fmla="*/ 4139212 w 4572000"/>
              <a:gd name="connsiteY234" fmla="*/ 2440198 h 2514600"/>
              <a:gd name="connsiteX235" fmla="*/ 4239491 w 4572000"/>
              <a:gd name="connsiteY235" fmla="*/ 2486891 h 2514600"/>
              <a:gd name="connsiteX236" fmla="*/ 4275902 w 4572000"/>
              <a:gd name="connsiteY236" fmla="*/ 2511834 h 2514600"/>
              <a:gd name="connsiteX237" fmla="*/ 4278885 w 4572000"/>
              <a:gd name="connsiteY237" fmla="*/ 2514600 h 2514600"/>
              <a:gd name="connsiteX238" fmla="*/ 4253804 w 4572000"/>
              <a:gd name="connsiteY238" fmla="*/ 2514600 h 2514600"/>
              <a:gd name="connsiteX239" fmla="*/ 4217353 w 4572000"/>
              <a:gd name="connsiteY239" fmla="*/ 2505876 h 2514600"/>
              <a:gd name="connsiteX240" fmla="*/ 4142509 w 4572000"/>
              <a:gd name="connsiteY240" fmla="*/ 2486891 h 2514600"/>
              <a:gd name="connsiteX241" fmla="*/ 3935371 w 4572000"/>
              <a:gd name="connsiteY241" fmla="*/ 2383647 h 2514600"/>
              <a:gd name="connsiteX242" fmla="*/ 3919363 w 4572000"/>
              <a:gd name="connsiteY242" fmla="*/ 2376329 h 2514600"/>
              <a:gd name="connsiteX243" fmla="*/ 1846867 w 4572000"/>
              <a:gd name="connsiteY243" fmla="*/ 2372255 h 2514600"/>
              <a:gd name="connsiteX244" fmla="*/ 1854487 w 4572000"/>
              <a:gd name="connsiteY244" fmla="*/ 2374395 h 2514600"/>
              <a:gd name="connsiteX245" fmla="*/ 1860072 w 4572000"/>
              <a:gd name="connsiteY245" fmla="*/ 2376724 h 2514600"/>
              <a:gd name="connsiteX246" fmla="*/ 1861167 w 4572000"/>
              <a:gd name="connsiteY246" fmla="*/ 2377619 h 2514600"/>
              <a:gd name="connsiteX247" fmla="*/ 1706410 w 4572000"/>
              <a:gd name="connsiteY247" fmla="*/ 2368747 h 2514600"/>
              <a:gd name="connsiteX248" fmla="*/ 1717964 w 4572000"/>
              <a:gd name="connsiteY248" fmla="*/ 2376055 h 2514600"/>
              <a:gd name="connsiteX249" fmla="*/ 1953491 w 4572000"/>
              <a:gd name="connsiteY249" fmla="*/ 2486891 h 2514600"/>
              <a:gd name="connsiteX250" fmla="*/ 1964897 w 4572000"/>
              <a:gd name="connsiteY250" fmla="*/ 2498589 h 2514600"/>
              <a:gd name="connsiteX251" fmla="*/ 1947758 w 4572000"/>
              <a:gd name="connsiteY251" fmla="*/ 2492348 h 2514600"/>
              <a:gd name="connsiteX252" fmla="*/ 1898073 w 4572000"/>
              <a:gd name="connsiteY252" fmla="*/ 2473036 h 2514600"/>
              <a:gd name="connsiteX253" fmla="*/ 1773382 w 4572000"/>
              <a:gd name="connsiteY253" fmla="*/ 2417618 h 2514600"/>
              <a:gd name="connsiteX254" fmla="*/ 1717964 w 4572000"/>
              <a:gd name="connsiteY254" fmla="*/ 2389909 h 2514600"/>
              <a:gd name="connsiteX255" fmla="*/ 1676400 w 4572000"/>
              <a:gd name="connsiteY255" fmla="*/ 2376055 h 2514600"/>
              <a:gd name="connsiteX256" fmla="*/ 0 w 4572000"/>
              <a:gd name="connsiteY256" fmla="*/ 2365538 h 2514600"/>
              <a:gd name="connsiteX257" fmla="*/ 21685 w 4572000"/>
              <a:gd name="connsiteY257" fmla="*/ 2381736 h 2514600"/>
              <a:gd name="connsiteX258" fmla="*/ 31079 w 4572000"/>
              <a:gd name="connsiteY258" fmla="*/ 2389340 h 2514600"/>
              <a:gd name="connsiteX259" fmla="*/ 30595 w 4572000"/>
              <a:gd name="connsiteY259" fmla="*/ 2390591 h 2514600"/>
              <a:gd name="connsiteX260" fmla="*/ 28183 w 4572000"/>
              <a:gd name="connsiteY260" fmla="*/ 2389311 h 2514600"/>
              <a:gd name="connsiteX261" fmla="*/ 0 w 4572000"/>
              <a:gd name="connsiteY261" fmla="*/ 2376055 h 2514600"/>
              <a:gd name="connsiteX262" fmla="*/ 3893921 w 4572000"/>
              <a:gd name="connsiteY262" fmla="*/ 2364699 h 2514600"/>
              <a:gd name="connsiteX263" fmla="*/ 3919363 w 4572000"/>
              <a:gd name="connsiteY263" fmla="*/ 2376329 h 2514600"/>
              <a:gd name="connsiteX264" fmla="*/ 3892914 w 4572000"/>
              <a:gd name="connsiteY264" fmla="*/ 2381250 h 2514600"/>
              <a:gd name="connsiteX265" fmla="*/ 3865418 w 4572000"/>
              <a:gd name="connsiteY265" fmla="*/ 2389909 h 2514600"/>
              <a:gd name="connsiteX266" fmla="*/ 4128655 w 4572000"/>
              <a:gd name="connsiteY266" fmla="*/ 2514600 h 2514600"/>
              <a:gd name="connsiteX267" fmla="*/ 4112638 w 4572000"/>
              <a:gd name="connsiteY267" fmla="*/ 2514600 h 2514600"/>
              <a:gd name="connsiteX268" fmla="*/ 4110698 w 4572000"/>
              <a:gd name="connsiteY268" fmla="*/ 2513664 h 2514600"/>
              <a:gd name="connsiteX269" fmla="*/ 3976255 w 4572000"/>
              <a:gd name="connsiteY269" fmla="*/ 2445327 h 2514600"/>
              <a:gd name="connsiteX270" fmla="*/ 3873394 w 4572000"/>
              <a:gd name="connsiteY270" fmla="*/ 2401814 h 2514600"/>
              <a:gd name="connsiteX271" fmla="*/ 3857642 w 4572000"/>
              <a:gd name="connsiteY271" fmla="*/ 2391309 h 2514600"/>
              <a:gd name="connsiteX272" fmla="*/ 3846476 w 4572000"/>
              <a:gd name="connsiteY272" fmla="*/ 2382787 h 2514600"/>
              <a:gd name="connsiteX273" fmla="*/ 3837709 w 4572000"/>
              <a:gd name="connsiteY273" fmla="*/ 2376055 h 2514600"/>
              <a:gd name="connsiteX274" fmla="*/ 3893001 w 4572000"/>
              <a:gd name="connsiteY274" fmla="*/ 2364850 h 2514600"/>
              <a:gd name="connsiteX275" fmla="*/ 1805419 w 4572000"/>
              <a:gd name="connsiteY275" fmla="*/ 2360612 h 2514600"/>
              <a:gd name="connsiteX276" fmla="*/ 1814945 w 4572000"/>
              <a:gd name="connsiteY276" fmla="*/ 2362200 h 2514600"/>
              <a:gd name="connsiteX277" fmla="*/ 1845161 w 4572000"/>
              <a:gd name="connsiteY277" fmla="*/ 2371615 h 2514600"/>
              <a:gd name="connsiteX278" fmla="*/ 1846867 w 4572000"/>
              <a:gd name="connsiteY278" fmla="*/ 2372255 h 2514600"/>
              <a:gd name="connsiteX279" fmla="*/ 1793322 w 4572000"/>
              <a:gd name="connsiteY279" fmla="*/ 2357215 h 2514600"/>
              <a:gd name="connsiteX280" fmla="*/ 1805419 w 4572000"/>
              <a:gd name="connsiteY280" fmla="*/ 2360612 h 2514600"/>
              <a:gd name="connsiteX281" fmla="*/ 1787011 w 4572000"/>
              <a:gd name="connsiteY281" fmla="*/ 2357544 h 2514600"/>
              <a:gd name="connsiteX282" fmla="*/ 61545 w 4572000"/>
              <a:gd name="connsiteY282" fmla="*/ 2339699 h 2514600"/>
              <a:gd name="connsiteX283" fmla="*/ 96543 w 4572000"/>
              <a:gd name="connsiteY283" fmla="*/ 2369444 h 2514600"/>
              <a:gd name="connsiteX284" fmla="*/ 124829 w 4572000"/>
              <a:gd name="connsiteY284" fmla="*/ 2394372 h 2514600"/>
              <a:gd name="connsiteX285" fmla="*/ 134307 w 4572000"/>
              <a:gd name="connsiteY285" fmla="*/ 2419416 h 2514600"/>
              <a:gd name="connsiteX286" fmla="*/ 138545 w 4572000"/>
              <a:gd name="connsiteY286" fmla="*/ 2445327 h 2514600"/>
              <a:gd name="connsiteX287" fmla="*/ 83127 w 4572000"/>
              <a:gd name="connsiteY287" fmla="*/ 2376055 h 2514600"/>
              <a:gd name="connsiteX288" fmla="*/ 66836 w 4572000"/>
              <a:gd name="connsiteY288" fmla="*/ 2395873 h 2514600"/>
              <a:gd name="connsiteX289" fmla="*/ 62528 w 4572000"/>
              <a:gd name="connsiteY289" fmla="*/ 2404076 h 2514600"/>
              <a:gd name="connsiteX290" fmla="*/ 55418 w 4572000"/>
              <a:gd name="connsiteY290" fmla="*/ 2403764 h 2514600"/>
              <a:gd name="connsiteX291" fmla="*/ 36486 w 4572000"/>
              <a:gd name="connsiteY291" fmla="*/ 2393718 h 2514600"/>
              <a:gd name="connsiteX292" fmla="*/ 31079 w 4572000"/>
              <a:gd name="connsiteY292" fmla="*/ 2389340 h 2514600"/>
              <a:gd name="connsiteX293" fmla="*/ 41564 w 4572000"/>
              <a:gd name="connsiteY293" fmla="*/ 2362200 h 2514600"/>
              <a:gd name="connsiteX294" fmla="*/ 1620882 w 4572000"/>
              <a:gd name="connsiteY294" fmla="*/ 2303652 h 2514600"/>
              <a:gd name="connsiteX295" fmla="*/ 1676400 w 4572000"/>
              <a:gd name="connsiteY295" fmla="*/ 2334491 h 2514600"/>
              <a:gd name="connsiteX296" fmla="*/ 1731818 w 4572000"/>
              <a:gd name="connsiteY296" fmla="*/ 2348345 h 2514600"/>
              <a:gd name="connsiteX297" fmla="*/ 1787011 w 4572000"/>
              <a:gd name="connsiteY297" fmla="*/ 2357544 h 2514600"/>
              <a:gd name="connsiteX298" fmla="*/ 1742970 w 4572000"/>
              <a:gd name="connsiteY298" fmla="*/ 2359845 h 2514600"/>
              <a:gd name="connsiteX299" fmla="*/ 1706410 w 4572000"/>
              <a:gd name="connsiteY299" fmla="*/ 2368747 h 2514600"/>
              <a:gd name="connsiteX300" fmla="*/ 1667374 w 4572000"/>
              <a:gd name="connsiteY300" fmla="*/ 2344057 h 2514600"/>
              <a:gd name="connsiteX301" fmla="*/ 1620982 w 4572000"/>
              <a:gd name="connsiteY301" fmla="*/ 2306782 h 2514600"/>
              <a:gd name="connsiteX302" fmla="*/ 1620882 w 4572000"/>
              <a:gd name="connsiteY302" fmla="*/ 2303652 h 2514600"/>
              <a:gd name="connsiteX303" fmla="*/ 0 w 4572000"/>
              <a:gd name="connsiteY303" fmla="*/ 0 h 2514600"/>
              <a:gd name="connsiteX304" fmla="*/ 4572000 w 4572000"/>
              <a:gd name="connsiteY304" fmla="*/ 0 h 2514600"/>
              <a:gd name="connsiteX305" fmla="*/ 4572000 w 4572000"/>
              <a:gd name="connsiteY305" fmla="*/ 2451954 h 2514600"/>
              <a:gd name="connsiteX306" fmla="*/ 4554376 w 4572000"/>
              <a:gd name="connsiteY306" fmla="*/ 2442545 h 2514600"/>
              <a:gd name="connsiteX307" fmla="*/ 4516582 w 4572000"/>
              <a:gd name="connsiteY307" fmla="*/ 2417618 h 2514600"/>
              <a:gd name="connsiteX308" fmla="*/ 4447309 w 4572000"/>
              <a:gd name="connsiteY308" fmla="*/ 2362200 h 2514600"/>
              <a:gd name="connsiteX309" fmla="*/ 4405745 w 4572000"/>
              <a:gd name="connsiteY309" fmla="*/ 2334491 h 2514600"/>
              <a:gd name="connsiteX310" fmla="*/ 4378036 w 4572000"/>
              <a:gd name="connsiteY310" fmla="*/ 2348345 h 2514600"/>
              <a:gd name="connsiteX311" fmla="*/ 4433455 w 4572000"/>
              <a:gd name="connsiteY311" fmla="*/ 2389909 h 2514600"/>
              <a:gd name="connsiteX312" fmla="*/ 4421238 w 4572000"/>
              <a:gd name="connsiteY312" fmla="*/ 2386310 h 2514600"/>
              <a:gd name="connsiteX313" fmla="*/ 4405745 w 4572000"/>
              <a:gd name="connsiteY313" fmla="*/ 2376055 h 2514600"/>
              <a:gd name="connsiteX314" fmla="*/ 4350327 w 4572000"/>
              <a:gd name="connsiteY314" fmla="*/ 2362200 h 2514600"/>
              <a:gd name="connsiteX315" fmla="*/ 4391297 w 4572000"/>
              <a:gd name="connsiteY315" fmla="*/ 2377489 h 2514600"/>
              <a:gd name="connsiteX316" fmla="*/ 4421238 w 4572000"/>
              <a:gd name="connsiteY316" fmla="*/ 2386310 h 2514600"/>
              <a:gd name="connsiteX317" fmla="*/ 4431699 w 4572000"/>
              <a:gd name="connsiteY317" fmla="*/ 2393234 h 2514600"/>
              <a:gd name="connsiteX318" fmla="*/ 4447309 w 4572000"/>
              <a:gd name="connsiteY318" fmla="*/ 2417618 h 2514600"/>
              <a:gd name="connsiteX319" fmla="*/ 4419600 w 4572000"/>
              <a:gd name="connsiteY319" fmla="*/ 2459182 h 2514600"/>
              <a:gd name="connsiteX320" fmla="*/ 4350327 w 4572000"/>
              <a:gd name="connsiteY320" fmla="*/ 2417618 h 2514600"/>
              <a:gd name="connsiteX321" fmla="*/ 4253345 w 4572000"/>
              <a:gd name="connsiteY321" fmla="*/ 2376055 h 2514600"/>
              <a:gd name="connsiteX322" fmla="*/ 4281055 w 4572000"/>
              <a:gd name="connsiteY322" fmla="*/ 2417618 h 2514600"/>
              <a:gd name="connsiteX323" fmla="*/ 4364182 w 4572000"/>
              <a:gd name="connsiteY323" fmla="*/ 2473036 h 2514600"/>
              <a:gd name="connsiteX324" fmla="*/ 4388048 w 4572000"/>
              <a:gd name="connsiteY324" fmla="*/ 2514600 h 2514600"/>
              <a:gd name="connsiteX325" fmla="*/ 4377481 w 4572000"/>
              <a:gd name="connsiteY325" fmla="*/ 2514600 h 2514600"/>
              <a:gd name="connsiteX326" fmla="*/ 4350210 w 4572000"/>
              <a:gd name="connsiteY326" fmla="*/ 2499888 h 2514600"/>
              <a:gd name="connsiteX327" fmla="*/ 4267200 w 4572000"/>
              <a:gd name="connsiteY327" fmla="*/ 2459182 h 2514600"/>
              <a:gd name="connsiteX328" fmla="*/ 4221125 w 4572000"/>
              <a:gd name="connsiteY328" fmla="*/ 2449754 h 2514600"/>
              <a:gd name="connsiteX329" fmla="*/ 4214590 w 4572000"/>
              <a:gd name="connsiteY329" fmla="*/ 2444486 h 2514600"/>
              <a:gd name="connsiteX330" fmla="*/ 4195303 w 4572000"/>
              <a:gd name="connsiteY330" fmla="*/ 2427095 h 2514600"/>
              <a:gd name="connsiteX331" fmla="*/ 4157075 w 4572000"/>
              <a:gd name="connsiteY331" fmla="*/ 2390137 h 2514600"/>
              <a:gd name="connsiteX332" fmla="*/ 4131241 w 4572000"/>
              <a:gd name="connsiteY332" fmla="*/ 2362388 h 2514600"/>
              <a:gd name="connsiteX333" fmla="*/ 4121825 w 4572000"/>
              <a:gd name="connsiteY333" fmla="*/ 2350528 h 2514600"/>
              <a:gd name="connsiteX334" fmla="*/ 4134104 w 4572000"/>
              <a:gd name="connsiteY334" fmla="*/ 2354345 h 2514600"/>
              <a:gd name="connsiteX335" fmla="*/ 4142509 w 4572000"/>
              <a:gd name="connsiteY335" fmla="*/ 2362200 h 2514600"/>
              <a:gd name="connsiteX336" fmla="*/ 4186420 w 4572000"/>
              <a:gd name="connsiteY336" fmla="*/ 2392559 h 2514600"/>
              <a:gd name="connsiteX337" fmla="*/ 4202829 w 4572000"/>
              <a:gd name="connsiteY337" fmla="*/ 2409965 h 2514600"/>
              <a:gd name="connsiteX338" fmla="*/ 4225636 w 4572000"/>
              <a:gd name="connsiteY338" fmla="*/ 2431473 h 2514600"/>
              <a:gd name="connsiteX339" fmla="*/ 4267200 w 4572000"/>
              <a:gd name="connsiteY339" fmla="*/ 2445327 h 2514600"/>
              <a:gd name="connsiteX340" fmla="*/ 4204116 w 4572000"/>
              <a:gd name="connsiteY340" fmla="*/ 2404794 h 2514600"/>
              <a:gd name="connsiteX341" fmla="*/ 4186420 w 4572000"/>
              <a:gd name="connsiteY341" fmla="*/ 2392559 h 2514600"/>
              <a:gd name="connsiteX342" fmla="*/ 4176783 w 4572000"/>
              <a:gd name="connsiteY342" fmla="*/ 2382337 h 2514600"/>
              <a:gd name="connsiteX343" fmla="*/ 4147455 w 4572000"/>
              <a:gd name="connsiteY343" fmla="*/ 2358494 h 2514600"/>
              <a:gd name="connsiteX344" fmla="*/ 4134104 w 4572000"/>
              <a:gd name="connsiteY344" fmla="*/ 2354345 h 2514600"/>
              <a:gd name="connsiteX345" fmla="*/ 4122910 w 4572000"/>
              <a:gd name="connsiteY345" fmla="*/ 2343883 h 2514600"/>
              <a:gd name="connsiteX346" fmla="*/ 4087091 w 4572000"/>
              <a:gd name="connsiteY346" fmla="*/ 2306782 h 2514600"/>
              <a:gd name="connsiteX347" fmla="*/ 4121825 w 4572000"/>
              <a:gd name="connsiteY347" fmla="*/ 2350528 h 2514600"/>
              <a:gd name="connsiteX348" fmla="*/ 4114800 w 4572000"/>
              <a:gd name="connsiteY348" fmla="*/ 2348345 h 2514600"/>
              <a:gd name="connsiteX349" fmla="*/ 4142509 w 4572000"/>
              <a:gd name="connsiteY349" fmla="*/ 2376055 h 2514600"/>
              <a:gd name="connsiteX350" fmla="*/ 4157075 w 4572000"/>
              <a:gd name="connsiteY350" fmla="*/ 2390137 h 2514600"/>
              <a:gd name="connsiteX351" fmla="*/ 4171505 w 4572000"/>
              <a:gd name="connsiteY351" fmla="*/ 2405637 h 2514600"/>
              <a:gd name="connsiteX352" fmla="*/ 4195303 w 4572000"/>
              <a:gd name="connsiteY352" fmla="*/ 2427095 h 2514600"/>
              <a:gd name="connsiteX353" fmla="*/ 4197917 w 4572000"/>
              <a:gd name="connsiteY353" fmla="*/ 2429622 h 2514600"/>
              <a:gd name="connsiteX354" fmla="*/ 4220307 w 4572000"/>
              <a:gd name="connsiteY354" fmla="*/ 2449586 h 2514600"/>
              <a:gd name="connsiteX355" fmla="*/ 4204586 w 4572000"/>
              <a:gd name="connsiteY355" fmla="*/ 2446369 h 2514600"/>
              <a:gd name="connsiteX356" fmla="*/ 4142509 w 4572000"/>
              <a:gd name="connsiteY356" fmla="*/ 2431473 h 2514600"/>
              <a:gd name="connsiteX357" fmla="*/ 4075446 w 4572000"/>
              <a:gd name="connsiteY357" fmla="*/ 2408145 h 2514600"/>
              <a:gd name="connsiteX358" fmla="*/ 4073049 w 4572000"/>
              <a:gd name="connsiteY358" fmla="*/ 2407141 h 2514600"/>
              <a:gd name="connsiteX359" fmla="*/ 4068984 w 4572000"/>
              <a:gd name="connsiteY359" fmla="*/ 2405110 h 2514600"/>
              <a:gd name="connsiteX360" fmla="*/ 3931094 w 4572000"/>
              <a:gd name="connsiteY360" fmla="*/ 2358582 h 2514600"/>
              <a:gd name="connsiteX361" fmla="*/ 3893921 w 4572000"/>
              <a:gd name="connsiteY361" fmla="*/ 2364699 h 2514600"/>
              <a:gd name="connsiteX362" fmla="*/ 3888985 w 4572000"/>
              <a:gd name="connsiteY362" fmla="*/ 2362442 h 2514600"/>
              <a:gd name="connsiteX363" fmla="*/ 3837709 w 4572000"/>
              <a:gd name="connsiteY363" fmla="*/ 2348345 h 2514600"/>
              <a:gd name="connsiteX364" fmla="*/ 3835551 w 4572000"/>
              <a:gd name="connsiteY364" fmla="*/ 2376576 h 2514600"/>
              <a:gd name="connsiteX365" fmla="*/ 3857642 w 4572000"/>
              <a:gd name="connsiteY365" fmla="*/ 2391309 h 2514600"/>
              <a:gd name="connsiteX366" fmla="*/ 3870489 w 4572000"/>
              <a:gd name="connsiteY366" fmla="*/ 2401114 h 2514600"/>
              <a:gd name="connsiteX367" fmla="*/ 3950522 w 4572000"/>
              <a:gd name="connsiteY367" fmla="*/ 2461351 h 2514600"/>
              <a:gd name="connsiteX368" fmla="*/ 4023332 w 4572000"/>
              <a:gd name="connsiteY368" fmla="*/ 2514600 h 2514600"/>
              <a:gd name="connsiteX369" fmla="*/ 3853237 w 4572000"/>
              <a:gd name="connsiteY369" fmla="*/ 2514600 h 2514600"/>
              <a:gd name="connsiteX370" fmla="*/ 3819149 w 4572000"/>
              <a:gd name="connsiteY370" fmla="*/ 2498056 h 2514600"/>
              <a:gd name="connsiteX371" fmla="*/ 3726873 w 4572000"/>
              <a:gd name="connsiteY371" fmla="*/ 2445327 h 2514600"/>
              <a:gd name="connsiteX372" fmla="*/ 3671455 w 4572000"/>
              <a:gd name="connsiteY372" fmla="*/ 2417618 h 2514600"/>
              <a:gd name="connsiteX373" fmla="*/ 3796145 w 4572000"/>
              <a:gd name="connsiteY373" fmla="*/ 2486891 h 2514600"/>
              <a:gd name="connsiteX374" fmla="*/ 3819149 w 4572000"/>
              <a:gd name="connsiteY374" fmla="*/ 2498056 h 2514600"/>
              <a:gd name="connsiteX375" fmla="*/ 3823855 w 4572000"/>
              <a:gd name="connsiteY375" fmla="*/ 2500745 h 2514600"/>
              <a:gd name="connsiteX376" fmla="*/ 3851311 w 4572000"/>
              <a:gd name="connsiteY376" fmla="*/ 2514600 h 2514600"/>
              <a:gd name="connsiteX377" fmla="*/ 3798805 w 4572000"/>
              <a:gd name="connsiteY377" fmla="*/ 2514600 h 2514600"/>
              <a:gd name="connsiteX378" fmla="*/ 3795181 w 4572000"/>
              <a:gd name="connsiteY378" fmla="*/ 2513360 h 2514600"/>
              <a:gd name="connsiteX379" fmla="*/ 3796145 w 4572000"/>
              <a:gd name="connsiteY379" fmla="*/ 2514600 h 2514600"/>
              <a:gd name="connsiteX380" fmla="*/ 3742909 w 4572000"/>
              <a:gd name="connsiteY380" fmla="*/ 2514600 h 2514600"/>
              <a:gd name="connsiteX381" fmla="*/ 3685309 w 4572000"/>
              <a:gd name="connsiteY381" fmla="*/ 2486891 h 2514600"/>
              <a:gd name="connsiteX382" fmla="*/ 3700852 w 4572000"/>
              <a:gd name="connsiteY382" fmla="*/ 2506742 h 2514600"/>
              <a:gd name="connsiteX383" fmla="*/ 3712257 w 4572000"/>
              <a:gd name="connsiteY383" fmla="*/ 2514600 h 2514600"/>
              <a:gd name="connsiteX384" fmla="*/ 3627263 w 4572000"/>
              <a:gd name="connsiteY384" fmla="*/ 2514600 h 2514600"/>
              <a:gd name="connsiteX385" fmla="*/ 3602182 w 4572000"/>
              <a:gd name="connsiteY385" fmla="*/ 2500745 h 2514600"/>
              <a:gd name="connsiteX386" fmla="*/ 3553792 w 4572000"/>
              <a:gd name="connsiteY386" fmla="*/ 2475187 h 2514600"/>
              <a:gd name="connsiteX387" fmla="*/ 3564190 w 4572000"/>
              <a:gd name="connsiteY387" fmla="*/ 2465351 h 2514600"/>
              <a:gd name="connsiteX388" fmla="*/ 3546764 w 4572000"/>
              <a:gd name="connsiteY388" fmla="*/ 2431473 h 2514600"/>
              <a:gd name="connsiteX389" fmla="*/ 3491345 w 4572000"/>
              <a:gd name="connsiteY389" fmla="*/ 2403764 h 2514600"/>
              <a:gd name="connsiteX390" fmla="*/ 3408218 w 4572000"/>
              <a:gd name="connsiteY390" fmla="*/ 2348345 h 2514600"/>
              <a:gd name="connsiteX391" fmla="*/ 3338945 w 4572000"/>
              <a:gd name="connsiteY391" fmla="*/ 2320636 h 2514600"/>
              <a:gd name="connsiteX392" fmla="*/ 3435927 w 4572000"/>
              <a:gd name="connsiteY392" fmla="*/ 2376055 h 2514600"/>
              <a:gd name="connsiteX393" fmla="*/ 3537947 w 4572000"/>
              <a:gd name="connsiteY393" fmla="*/ 2466818 h 2514600"/>
              <a:gd name="connsiteX394" fmla="*/ 3553792 w 4572000"/>
              <a:gd name="connsiteY394" fmla="*/ 2475187 h 2514600"/>
              <a:gd name="connsiteX395" fmla="*/ 3544165 w 4572000"/>
              <a:gd name="connsiteY395" fmla="*/ 2484293 h 2514600"/>
              <a:gd name="connsiteX396" fmla="*/ 3477491 w 4572000"/>
              <a:gd name="connsiteY396" fmla="*/ 2500745 h 2514600"/>
              <a:gd name="connsiteX397" fmla="*/ 3325091 w 4572000"/>
              <a:gd name="connsiteY397" fmla="*/ 2431473 h 2514600"/>
              <a:gd name="connsiteX398" fmla="*/ 3214255 w 4572000"/>
              <a:gd name="connsiteY398" fmla="*/ 2403764 h 2514600"/>
              <a:gd name="connsiteX399" fmla="*/ 3117273 w 4572000"/>
              <a:gd name="connsiteY399" fmla="*/ 2376055 h 2514600"/>
              <a:gd name="connsiteX400" fmla="*/ 3158836 w 4572000"/>
              <a:gd name="connsiteY400" fmla="*/ 2403764 h 2514600"/>
              <a:gd name="connsiteX401" fmla="*/ 3228109 w 4572000"/>
              <a:gd name="connsiteY401" fmla="*/ 2445327 h 2514600"/>
              <a:gd name="connsiteX402" fmla="*/ 3328519 w 4572000"/>
              <a:gd name="connsiteY402" fmla="*/ 2503951 h 2514600"/>
              <a:gd name="connsiteX403" fmla="*/ 3348128 w 4572000"/>
              <a:gd name="connsiteY403" fmla="*/ 2514600 h 2514600"/>
              <a:gd name="connsiteX404" fmla="*/ 3144982 w 4572000"/>
              <a:gd name="connsiteY404" fmla="*/ 2514600 h 2514600"/>
              <a:gd name="connsiteX405" fmla="*/ 2715491 w 4572000"/>
              <a:gd name="connsiteY405" fmla="*/ 2348345 h 2514600"/>
              <a:gd name="connsiteX406" fmla="*/ 2660073 w 4572000"/>
              <a:gd name="connsiteY406" fmla="*/ 2362200 h 2514600"/>
              <a:gd name="connsiteX407" fmla="*/ 2759825 w 4572000"/>
              <a:gd name="connsiteY407" fmla="*/ 2401565 h 2514600"/>
              <a:gd name="connsiteX408" fmla="*/ 2760250 w 4572000"/>
              <a:gd name="connsiteY408" fmla="*/ 2401766 h 2514600"/>
              <a:gd name="connsiteX409" fmla="*/ 2755720 w 4572000"/>
              <a:gd name="connsiteY409" fmla="*/ 2400733 h 2514600"/>
              <a:gd name="connsiteX410" fmla="*/ 2660073 w 4572000"/>
              <a:gd name="connsiteY410" fmla="*/ 2389909 h 2514600"/>
              <a:gd name="connsiteX411" fmla="*/ 2731878 w 4572000"/>
              <a:gd name="connsiteY411" fmla="*/ 2438617 h 2514600"/>
              <a:gd name="connsiteX412" fmla="*/ 2763263 w 4572000"/>
              <a:gd name="connsiteY412" fmla="*/ 2455154 h 2514600"/>
              <a:gd name="connsiteX413" fmla="*/ 2749327 w 4572000"/>
              <a:gd name="connsiteY413" fmla="*/ 2451036 h 2514600"/>
              <a:gd name="connsiteX414" fmla="*/ 2618509 w 4572000"/>
              <a:gd name="connsiteY414" fmla="*/ 2417618 h 2514600"/>
              <a:gd name="connsiteX415" fmla="*/ 2549236 w 4572000"/>
              <a:gd name="connsiteY415" fmla="*/ 2431473 h 2514600"/>
              <a:gd name="connsiteX416" fmla="*/ 2646218 w 4572000"/>
              <a:gd name="connsiteY416" fmla="*/ 2473036 h 2514600"/>
              <a:gd name="connsiteX417" fmla="*/ 2715491 w 4572000"/>
              <a:gd name="connsiteY417" fmla="*/ 2500745 h 2514600"/>
              <a:gd name="connsiteX418" fmla="*/ 2757000 w 4572000"/>
              <a:gd name="connsiteY418" fmla="*/ 2514600 h 2514600"/>
              <a:gd name="connsiteX419" fmla="*/ 2531123 w 4572000"/>
              <a:gd name="connsiteY419" fmla="*/ 2514600 h 2514600"/>
              <a:gd name="connsiteX420" fmla="*/ 2492240 w 4572000"/>
              <a:gd name="connsiteY420" fmla="*/ 2486069 h 2514600"/>
              <a:gd name="connsiteX421" fmla="*/ 2424545 w 4572000"/>
              <a:gd name="connsiteY421" fmla="*/ 2445327 h 2514600"/>
              <a:gd name="connsiteX422" fmla="*/ 2299855 w 4572000"/>
              <a:gd name="connsiteY422" fmla="*/ 2459182 h 2514600"/>
              <a:gd name="connsiteX423" fmla="*/ 2341418 w 4572000"/>
              <a:gd name="connsiteY423" fmla="*/ 2473036 h 2514600"/>
              <a:gd name="connsiteX424" fmla="*/ 2375001 w 4572000"/>
              <a:gd name="connsiteY424" fmla="*/ 2491090 h 2514600"/>
              <a:gd name="connsiteX425" fmla="*/ 2415380 w 4572000"/>
              <a:gd name="connsiteY425" fmla="*/ 2514600 h 2514600"/>
              <a:gd name="connsiteX426" fmla="*/ 2274685 w 4572000"/>
              <a:gd name="connsiteY426" fmla="*/ 2514600 h 2514600"/>
              <a:gd name="connsiteX427" fmla="*/ 2258861 w 4572000"/>
              <a:gd name="connsiteY427" fmla="*/ 2504744 h 2514600"/>
              <a:gd name="connsiteX428" fmla="*/ 2064327 w 4572000"/>
              <a:gd name="connsiteY428" fmla="*/ 2389909 h 2514600"/>
              <a:gd name="connsiteX429" fmla="*/ 1870364 w 4572000"/>
              <a:gd name="connsiteY429" fmla="*/ 2334491 h 2514600"/>
              <a:gd name="connsiteX430" fmla="*/ 2036618 w 4572000"/>
              <a:gd name="connsiteY430" fmla="*/ 2445327 h 2514600"/>
              <a:gd name="connsiteX431" fmla="*/ 2163618 w 4572000"/>
              <a:gd name="connsiteY431" fmla="*/ 2514600 h 2514600"/>
              <a:gd name="connsiteX432" fmla="*/ 2118873 w 4572000"/>
              <a:gd name="connsiteY432" fmla="*/ 2514600 h 2514600"/>
              <a:gd name="connsiteX433" fmla="*/ 2065255 w 4572000"/>
              <a:gd name="connsiteY433" fmla="*/ 2480478 h 2514600"/>
              <a:gd name="connsiteX434" fmla="*/ 1953491 w 4572000"/>
              <a:gd name="connsiteY434" fmla="*/ 2417618 h 2514600"/>
              <a:gd name="connsiteX435" fmla="*/ 1897570 w 4572000"/>
              <a:gd name="connsiteY435" fmla="*/ 2392362 h 2514600"/>
              <a:gd name="connsiteX436" fmla="*/ 1860072 w 4572000"/>
              <a:gd name="connsiteY436" fmla="*/ 2376724 h 2514600"/>
              <a:gd name="connsiteX437" fmla="*/ 1850598 w 4572000"/>
              <a:gd name="connsiteY437" fmla="*/ 2368986 h 2514600"/>
              <a:gd name="connsiteX438" fmla="*/ 1801091 w 4572000"/>
              <a:gd name="connsiteY438" fmla="*/ 2334491 h 2514600"/>
              <a:gd name="connsiteX439" fmla="*/ 1717964 w 4572000"/>
              <a:gd name="connsiteY439" fmla="*/ 2279073 h 2514600"/>
              <a:gd name="connsiteX440" fmla="*/ 1551709 w 4572000"/>
              <a:gd name="connsiteY440" fmla="*/ 2209800 h 2514600"/>
              <a:gd name="connsiteX441" fmla="*/ 1413164 w 4572000"/>
              <a:gd name="connsiteY441" fmla="*/ 2140527 h 2514600"/>
              <a:gd name="connsiteX442" fmla="*/ 1302327 w 4572000"/>
              <a:gd name="connsiteY442" fmla="*/ 2112818 h 2514600"/>
              <a:gd name="connsiteX443" fmla="*/ 1385455 w 4572000"/>
              <a:gd name="connsiteY443" fmla="*/ 2168236 h 2514600"/>
              <a:gd name="connsiteX444" fmla="*/ 1454727 w 4572000"/>
              <a:gd name="connsiteY444" fmla="*/ 2237509 h 2514600"/>
              <a:gd name="connsiteX445" fmla="*/ 1593273 w 4572000"/>
              <a:gd name="connsiteY445" fmla="*/ 2348345 h 2514600"/>
              <a:gd name="connsiteX446" fmla="*/ 1814945 w 4572000"/>
              <a:gd name="connsiteY446" fmla="*/ 2514600 h 2514600"/>
              <a:gd name="connsiteX447" fmla="*/ 1690255 w 4572000"/>
              <a:gd name="connsiteY447" fmla="*/ 2514600 h 2514600"/>
              <a:gd name="connsiteX448" fmla="*/ 1666431 w 4572000"/>
              <a:gd name="connsiteY448" fmla="*/ 2512228 h 2514600"/>
              <a:gd name="connsiteX449" fmla="*/ 1652420 w 4572000"/>
              <a:gd name="connsiteY449" fmla="*/ 2514600 h 2514600"/>
              <a:gd name="connsiteX450" fmla="*/ 1551279 w 4572000"/>
              <a:gd name="connsiteY450" fmla="*/ 2514600 h 2514600"/>
              <a:gd name="connsiteX451" fmla="*/ 1537855 w 4572000"/>
              <a:gd name="connsiteY451" fmla="*/ 2500745 h 2514600"/>
              <a:gd name="connsiteX452" fmla="*/ 1421680 w 4572000"/>
              <a:gd name="connsiteY452" fmla="*/ 2439382 h 2514600"/>
              <a:gd name="connsiteX453" fmla="*/ 1412026 w 4572000"/>
              <a:gd name="connsiteY453" fmla="*/ 2436162 h 2514600"/>
              <a:gd name="connsiteX454" fmla="*/ 1397566 w 4572000"/>
              <a:gd name="connsiteY454" fmla="*/ 2428145 h 2514600"/>
              <a:gd name="connsiteX455" fmla="*/ 1343891 w 4572000"/>
              <a:gd name="connsiteY455" fmla="*/ 2403764 h 2514600"/>
              <a:gd name="connsiteX456" fmla="*/ 1302327 w 4572000"/>
              <a:gd name="connsiteY456" fmla="*/ 2389909 h 2514600"/>
              <a:gd name="connsiteX457" fmla="*/ 1314364 w 4572000"/>
              <a:gd name="connsiteY457" fmla="*/ 2406874 h 2514600"/>
              <a:gd name="connsiteX458" fmla="*/ 1302327 w 4572000"/>
              <a:gd name="connsiteY458" fmla="*/ 2403764 h 2514600"/>
              <a:gd name="connsiteX459" fmla="*/ 1343891 w 4572000"/>
              <a:gd name="connsiteY459" fmla="*/ 2431473 h 2514600"/>
              <a:gd name="connsiteX460" fmla="*/ 1402210 w 4572000"/>
              <a:gd name="connsiteY460" fmla="*/ 2503833 h 2514600"/>
              <a:gd name="connsiteX461" fmla="*/ 1413029 w 4572000"/>
              <a:gd name="connsiteY461" fmla="*/ 2514600 h 2514600"/>
              <a:gd name="connsiteX462" fmla="*/ 1394692 w 4572000"/>
              <a:gd name="connsiteY462" fmla="*/ 2514600 h 2514600"/>
              <a:gd name="connsiteX463" fmla="*/ 1371600 w 4572000"/>
              <a:gd name="connsiteY463" fmla="*/ 2500745 h 2514600"/>
              <a:gd name="connsiteX464" fmla="*/ 1316182 w 4572000"/>
              <a:gd name="connsiteY464" fmla="*/ 2486891 h 2514600"/>
              <a:gd name="connsiteX465" fmla="*/ 1136073 w 4572000"/>
              <a:gd name="connsiteY465" fmla="*/ 2376055 h 2514600"/>
              <a:gd name="connsiteX466" fmla="*/ 1052945 w 4572000"/>
              <a:gd name="connsiteY466" fmla="*/ 2306782 h 2514600"/>
              <a:gd name="connsiteX467" fmla="*/ 969818 w 4572000"/>
              <a:gd name="connsiteY467" fmla="*/ 2251364 h 2514600"/>
              <a:gd name="connsiteX468" fmla="*/ 817418 w 4572000"/>
              <a:gd name="connsiteY468" fmla="*/ 2237509 h 2514600"/>
              <a:gd name="connsiteX469" fmla="*/ 872836 w 4572000"/>
              <a:gd name="connsiteY469" fmla="*/ 2265218 h 2514600"/>
              <a:gd name="connsiteX470" fmla="*/ 955964 w 4572000"/>
              <a:gd name="connsiteY470" fmla="*/ 2320636 h 2514600"/>
              <a:gd name="connsiteX471" fmla="*/ 1177636 w 4572000"/>
              <a:gd name="connsiteY471" fmla="*/ 2445327 h 2514600"/>
              <a:gd name="connsiteX472" fmla="*/ 1286739 w 4572000"/>
              <a:gd name="connsiteY472" fmla="*/ 2514600 h 2514600"/>
              <a:gd name="connsiteX473" fmla="*/ 1260764 w 4572000"/>
              <a:gd name="connsiteY473" fmla="*/ 2514600 h 2514600"/>
              <a:gd name="connsiteX474" fmla="*/ 1136073 w 4572000"/>
              <a:gd name="connsiteY474" fmla="*/ 2431473 h 2514600"/>
              <a:gd name="connsiteX475" fmla="*/ 1260764 w 4572000"/>
              <a:gd name="connsiteY475" fmla="*/ 2514600 h 2514600"/>
              <a:gd name="connsiteX476" fmla="*/ 1057563 w 4572000"/>
              <a:gd name="connsiteY476" fmla="*/ 2514600 h 2514600"/>
              <a:gd name="connsiteX477" fmla="*/ 1035384 w 4572000"/>
              <a:gd name="connsiteY477" fmla="*/ 2500342 h 2514600"/>
              <a:gd name="connsiteX478" fmla="*/ 1013355 w 4572000"/>
              <a:gd name="connsiteY478" fmla="*/ 2485796 h 2514600"/>
              <a:gd name="connsiteX479" fmla="*/ 1011211 w 4572000"/>
              <a:gd name="connsiteY479" fmla="*/ 2484802 h 2514600"/>
              <a:gd name="connsiteX480" fmla="*/ 928255 w 4572000"/>
              <a:gd name="connsiteY480" fmla="*/ 2431473 h 2514600"/>
              <a:gd name="connsiteX481" fmla="*/ 820527 w 4572000"/>
              <a:gd name="connsiteY481" fmla="*/ 2407386 h 2514600"/>
              <a:gd name="connsiteX482" fmla="*/ 801508 w 4572000"/>
              <a:gd name="connsiteY482" fmla="*/ 2413701 h 2514600"/>
              <a:gd name="connsiteX483" fmla="*/ 789709 w 4572000"/>
              <a:gd name="connsiteY483" fmla="*/ 2403764 h 2514600"/>
              <a:gd name="connsiteX484" fmla="*/ 651164 w 4572000"/>
              <a:gd name="connsiteY484" fmla="*/ 2292927 h 2514600"/>
              <a:gd name="connsiteX485" fmla="*/ 484909 w 4572000"/>
              <a:gd name="connsiteY485" fmla="*/ 2223655 h 2514600"/>
              <a:gd name="connsiteX486" fmla="*/ 429491 w 4572000"/>
              <a:gd name="connsiteY486" fmla="*/ 2237509 h 2514600"/>
              <a:gd name="connsiteX487" fmla="*/ 526473 w 4572000"/>
              <a:gd name="connsiteY487" fmla="*/ 2306782 h 2514600"/>
              <a:gd name="connsiteX488" fmla="*/ 651164 w 4572000"/>
              <a:gd name="connsiteY488" fmla="*/ 2389909 h 2514600"/>
              <a:gd name="connsiteX489" fmla="*/ 762000 w 4572000"/>
              <a:gd name="connsiteY489" fmla="*/ 2514600 h 2514600"/>
              <a:gd name="connsiteX490" fmla="*/ 753874 w 4572000"/>
              <a:gd name="connsiteY490" fmla="*/ 2514600 h 2514600"/>
              <a:gd name="connsiteX491" fmla="*/ 738320 w 4572000"/>
              <a:gd name="connsiteY491" fmla="*/ 2503809 h 2514600"/>
              <a:gd name="connsiteX492" fmla="*/ 678873 w 4572000"/>
              <a:gd name="connsiteY492" fmla="*/ 2459182 h 2514600"/>
              <a:gd name="connsiteX493" fmla="*/ 595745 w 4572000"/>
              <a:gd name="connsiteY493" fmla="*/ 2376055 h 2514600"/>
              <a:gd name="connsiteX494" fmla="*/ 526473 w 4572000"/>
              <a:gd name="connsiteY494" fmla="*/ 2348345 h 2514600"/>
              <a:gd name="connsiteX495" fmla="*/ 443345 w 4572000"/>
              <a:gd name="connsiteY495" fmla="*/ 2292927 h 2514600"/>
              <a:gd name="connsiteX496" fmla="*/ 277091 w 4572000"/>
              <a:gd name="connsiteY496" fmla="*/ 2279073 h 2514600"/>
              <a:gd name="connsiteX497" fmla="*/ 332509 w 4572000"/>
              <a:gd name="connsiteY497" fmla="*/ 2320636 h 2514600"/>
              <a:gd name="connsiteX498" fmla="*/ 401782 w 4572000"/>
              <a:gd name="connsiteY498" fmla="*/ 2362200 h 2514600"/>
              <a:gd name="connsiteX499" fmla="*/ 609600 w 4572000"/>
              <a:gd name="connsiteY499" fmla="*/ 2459182 h 2514600"/>
              <a:gd name="connsiteX500" fmla="*/ 645393 w 4572000"/>
              <a:gd name="connsiteY500" fmla="*/ 2499428 h 2514600"/>
              <a:gd name="connsiteX501" fmla="*/ 651212 w 4572000"/>
              <a:gd name="connsiteY501" fmla="*/ 2506882 h 2514600"/>
              <a:gd name="connsiteX502" fmla="*/ 637309 w 4572000"/>
              <a:gd name="connsiteY502" fmla="*/ 2500745 h 2514600"/>
              <a:gd name="connsiteX503" fmla="*/ 634256 w 4572000"/>
              <a:gd name="connsiteY503" fmla="*/ 2500169 h 2514600"/>
              <a:gd name="connsiteX504" fmla="*/ 623455 w 4572000"/>
              <a:gd name="connsiteY504" fmla="*/ 2486891 h 2514600"/>
              <a:gd name="connsiteX505" fmla="*/ 471055 w 4572000"/>
              <a:gd name="connsiteY505" fmla="*/ 2403764 h 2514600"/>
              <a:gd name="connsiteX506" fmla="*/ 304800 w 4572000"/>
              <a:gd name="connsiteY506" fmla="*/ 2376055 h 2514600"/>
              <a:gd name="connsiteX507" fmla="*/ 360218 w 4572000"/>
              <a:gd name="connsiteY507" fmla="*/ 2403764 h 2514600"/>
              <a:gd name="connsiteX508" fmla="*/ 415636 w 4572000"/>
              <a:gd name="connsiteY508" fmla="*/ 2445327 h 2514600"/>
              <a:gd name="connsiteX509" fmla="*/ 466009 w 4572000"/>
              <a:gd name="connsiteY509" fmla="*/ 2472402 h 2514600"/>
              <a:gd name="connsiteX510" fmla="*/ 485476 w 4572000"/>
              <a:gd name="connsiteY510" fmla="*/ 2480691 h 2514600"/>
              <a:gd name="connsiteX511" fmla="*/ 474650 w 4572000"/>
              <a:gd name="connsiteY511" fmla="*/ 2480048 h 2514600"/>
              <a:gd name="connsiteX512" fmla="*/ 417741 w 4572000"/>
              <a:gd name="connsiteY512" fmla="*/ 2486512 h 2514600"/>
              <a:gd name="connsiteX513" fmla="*/ 415687 w 4572000"/>
              <a:gd name="connsiteY513" fmla="*/ 2486921 h 2514600"/>
              <a:gd name="connsiteX514" fmla="*/ 389160 w 4572000"/>
              <a:gd name="connsiteY514" fmla="*/ 2471005 h 2514600"/>
              <a:gd name="connsiteX515" fmla="*/ 290945 w 4572000"/>
              <a:gd name="connsiteY515" fmla="*/ 2417618 h 2514600"/>
              <a:gd name="connsiteX516" fmla="*/ 272633 w 4572000"/>
              <a:gd name="connsiteY516" fmla="*/ 2409976 h 2514600"/>
              <a:gd name="connsiteX517" fmla="*/ 269712 w 4572000"/>
              <a:gd name="connsiteY517" fmla="*/ 2408024 h 2514600"/>
              <a:gd name="connsiteX518" fmla="*/ 258473 w 4572000"/>
              <a:gd name="connsiteY518" fmla="*/ 2403323 h 2514600"/>
              <a:gd name="connsiteX519" fmla="*/ 251339 w 4572000"/>
              <a:gd name="connsiteY519" fmla="*/ 2381911 h 2514600"/>
              <a:gd name="connsiteX520" fmla="*/ 235527 w 4572000"/>
              <a:gd name="connsiteY520" fmla="*/ 2348345 h 2514600"/>
              <a:gd name="connsiteX521" fmla="*/ 207818 w 4572000"/>
              <a:gd name="connsiteY521" fmla="*/ 2376055 h 2514600"/>
              <a:gd name="connsiteX522" fmla="*/ 247417 w 4572000"/>
              <a:gd name="connsiteY522" fmla="*/ 2399453 h 2514600"/>
              <a:gd name="connsiteX523" fmla="*/ 250769 w 4572000"/>
              <a:gd name="connsiteY523" fmla="*/ 2400851 h 2514600"/>
              <a:gd name="connsiteX524" fmla="*/ 235527 w 4572000"/>
              <a:gd name="connsiteY524" fmla="*/ 2403764 h 2514600"/>
              <a:gd name="connsiteX525" fmla="*/ 230824 w 4572000"/>
              <a:gd name="connsiteY525" fmla="*/ 2414964 h 2514600"/>
              <a:gd name="connsiteX526" fmla="*/ 235149 w 4572000"/>
              <a:gd name="connsiteY526" fmla="*/ 2423599 h 2514600"/>
              <a:gd name="connsiteX527" fmla="*/ 217223 w 4572000"/>
              <a:gd name="connsiteY527" fmla="*/ 2413681 h 2514600"/>
              <a:gd name="connsiteX528" fmla="*/ 205246 w 4572000"/>
              <a:gd name="connsiteY528" fmla="*/ 2407755 h 2514600"/>
              <a:gd name="connsiteX529" fmla="*/ 110836 w 4572000"/>
              <a:gd name="connsiteY529" fmla="*/ 2348345 h 2514600"/>
              <a:gd name="connsiteX530" fmla="*/ 138545 w 4572000"/>
              <a:gd name="connsiteY530" fmla="*/ 2376055 h 2514600"/>
              <a:gd name="connsiteX531" fmla="*/ 180771 w 4572000"/>
              <a:gd name="connsiteY531" fmla="*/ 2395646 h 2514600"/>
              <a:gd name="connsiteX532" fmla="*/ 205246 w 4572000"/>
              <a:gd name="connsiteY532" fmla="*/ 2407755 h 2514600"/>
              <a:gd name="connsiteX533" fmla="*/ 208398 w 4572000"/>
              <a:gd name="connsiteY533" fmla="*/ 2409739 h 2514600"/>
              <a:gd name="connsiteX534" fmla="*/ 237914 w 4572000"/>
              <a:gd name="connsiteY534" fmla="*/ 2429119 h 2514600"/>
              <a:gd name="connsiteX535" fmla="*/ 238183 w 4572000"/>
              <a:gd name="connsiteY535" fmla="*/ 2429655 h 2514600"/>
              <a:gd name="connsiteX536" fmla="*/ 263236 w 4572000"/>
              <a:gd name="connsiteY536" fmla="*/ 2459182 h 2514600"/>
              <a:gd name="connsiteX537" fmla="*/ 297636 w 4572000"/>
              <a:gd name="connsiteY537" fmla="*/ 2494007 h 2514600"/>
              <a:gd name="connsiteX538" fmla="*/ 318483 w 4572000"/>
              <a:gd name="connsiteY538" fmla="*/ 2514600 h 2514600"/>
              <a:gd name="connsiteX539" fmla="*/ 236250 w 4572000"/>
              <a:gd name="connsiteY539" fmla="*/ 2514600 h 2514600"/>
              <a:gd name="connsiteX540" fmla="*/ 221673 w 4572000"/>
              <a:gd name="connsiteY540" fmla="*/ 2500745 h 2514600"/>
              <a:gd name="connsiteX541" fmla="*/ 158782 w 4572000"/>
              <a:gd name="connsiteY541" fmla="*/ 2427420 h 2514600"/>
              <a:gd name="connsiteX542" fmla="*/ 158057 w 4572000"/>
              <a:gd name="connsiteY542" fmla="*/ 2423160 h 2514600"/>
              <a:gd name="connsiteX543" fmla="*/ 164451 w 4572000"/>
              <a:gd name="connsiteY543" fmla="*/ 2428564 h 2514600"/>
              <a:gd name="connsiteX544" fmla="*/ 180109 w 4572000"/>
              <a:gd name="connsiteY544" fmla="*/ 2431473 h 2514600"/>
              <a:gd name="connsiteX545" fmla="*/ 152400 w 4572000"/>
              <a:gd name="connsiteY545" fmla="*/ 2389909 h 2514600"/>
              <a:gd name="connsiteX546" fmla="*/ 158057 w 4572000"/>
              <a:gd name="connsiteY546" fmla="*/ 2423160 h 2514600"/>
              <a:gd name="connsiteX547" fmla="*/ 144303 w 4572000"/>
              <a:gd name="connsiteY547" fmla="*/ 2411534 h 2514600"/>
              <a:gd name="connsiteX548" fmla="*/ 124829 w 4572000"/>
              <a:gd name="connsiteY548" fmla="*/ 2394372 h 2514600"/>
              <a:gd name="connsiteX549" fmla="*/ 114791 w 4572000"/>
              <a:gd name="connsiteY549" fmla="*/ 2367846 h 2514600"/>
              <a:gd name="connsiteX550" fmla="*/ 63236 w 4572000"/>
              <a:gd name="connsiteY550" fmla="*/ 2337795 h 2514600"/>
              <a:gd name="connsiteX551" fmla="*/ 61545 w 4572000"/>
              <a:gd name="connsiteY551" fmla="*/ 2339699 h 2514600"/>
              <a:gd name="connsiteX552" fmla="*/ 55418 w 4572000"/>
              <a:gd name="connsiteY552" fmla="*/ 2334491 h 2514600"/>
              <a:gd name="connsiteX553" fmla="*/ 5576 w 4572000"/>
              <a:gd name="connsiteY553" fmla="*/ 2322031 h 2514600"/>
              <a:gd name="connsiteX554" fmla="*/ 0 w 4572000"/>
              <a:gd name="connsiteY554" fmla="*/ 23203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Lst>
            <a:rect l="l" t="t" r="r" b="b"/>
            <a:pathLst>
              <a:path w="4572000" h="2514600">
                <a:moveTo>
                  <a:pt x="449374" y="2507134"/>
                </a:moveTo>
                <a:lnTo>
                  <a:pt x="452964" y="2508412"/>
                </a:lnTo>
                <a:lnTo>
                  <a:pt x="464464" y="2514600"/>
                </a:lnTo>
                <a:lnTo>
                  <a:pt x="461818" y="2514600"/>
                </a:lnTo>
                <a:close/>
                <a:moveTo>
                  <a:pt x="651212" y="2506882"/>
                </a:moveTo>
                <a:lnTo>
                  <a:pt x="652701" y="2507539"/>
                </a:lnTo>
                <a:lnTo>
                  <a:pt x="660940" y="2514600"/>
                </a:lnTo>
                <a:lnTo>
                  <a:pt x="657239" y="2514600"/>
                </a:lnTo>
                <a:close/>
                <a:moveTo>
                  <a:pt x="1964897" y="2498589"/>
                </a:moveTo>
                <a:lnTo>
                  <a:pt x="1985865" y="2506226"/>
                </a:lnTo>
                <a:lnTo>
                  <a:pt x="2010305" y="2514600"/>
                </a:lnTo>
                <a:lnTo>
                  <a:pt x="1980256" y="2514600"/>
                </a:lnTo>
                <a:lnTo>
                  <a:pt x="1973840" y="2507762"/>
                </a:lnTo>
                <a:close/>
                <a:moveTo>
                  <a:pt x="340040" y="2497082"/>
                </a:moveTo>
                <a:lnTo>
                  <a:pt x="347944" y="2500430"/>
                </a:lnTo>
                <a:lnTo>
                  <a:pt x="346364" y="2500745"/>
                </a:lnTo>
                <a:lnTo>
                  <a:pt x="352510" y="2502390"/>
                </a:lnTo>
                <a:lnTo>
                  <a:pt x="380522" y="2514600"/>
                </a:lnTo>
                <a:lnTo>
                  <a:pt x="367038" y="2514600"/>
                </a:lnTo>
                <a:lnTo>
                  <a:pt x="358985" y="2510009"/>
                </a:lnTo>
                <a:close/>
                <a:moveTo>
                  <a:pt x="3551421" y="2495830"/>
                </a:moveTo>
                <a:cubicBezTo>
                  <a:pt x="3560050" y="2496143"/>
                  <a:pt x="3578531" y="2509702"/>
                  <a:pt x="3588327" y="2514600"/>
                </a:cubicBezTo>
                <a:lnTo>
                  <a:pt x="3558579" y="2514600"/>
                </a:lnTo>
                <a:lnTo>
                  <a:pt x="3546764" y="2500745"/>
                </a:lnTo>
                <a:cubicBezTo>
                  <a:pt x="3546764" y="2497094"/>
                  <a:pt x="3548545" y="2495726"/>
                  <a:pt x="3551421" y="2495830"/>
                </a:cubicBezTo>
                <a:close/>
                <a:moveTo>
                  <a:pt x="397568" y="2490534"/>
                </a:moveTo>
                <a:lnTo>
                  <a:pt x="403055" y="2492732"/>
                </a:lnTo>
                <a:lnTo>
                  <a:pt x="415636" y="2500745"/>
                </a:lnTo>
                <a:lnTo>
                  <a:pt x="443346" y="2514600"/>
                </a:lnTo>
                <a:lnTo>
                  <a:pt x="395306" y="2514600"/>
                </a:lnTo>
                <a:lnTo>
                  <a:pt x="394015" y="2514179"/>
                </a:lnTo>
                <a:cubicBezTo>
                  <a:pt x="380877" y="2510209"/>
                  <a:pt x="368965" y="2506850"/>
                  <a:pt x="360336" y="2504484"/>
                </a:cubicBezTo>
                <a:lnTo>
                  <a:pt x="352510" y="2502390"/>
                </a:lnTo>
                <a:lnTo>
                  <a:pt x="350413" y="2501476"/>
                </a:lnTo>
                <a:lnTo>
                  <a:pt x="347944" y="2500430"/>
                </a:lnTo>
                <a:close/>
                <a:moveTo>
                  <a:pt x="415687" y="2486921"/>
                </a:moveTo>
                <a:lnTo>
                  <a:pt x="449374" y="2507134"/>
                </a:lnTo>
                <a:lnTo>
                  <a:pt x="432429" y="2501098"/>
                </a:lnTo>
                <a:cubicBezTo>
                  <a:pt x="427979" y="2500503"/>
                  <a:pt x="423862" y="2500455"/>
                  <a:pt x="413889" y="2497072"/>
                </a:cubicBezTo>
                <a:lnTo>
                  <a:pt x="403055" y="2492732"/>
                </a:lnTo>
                <a:lnTo>
                  <a:pt x="399119" y="2490225"/>
                </a:lnTo>
                <a:close/>
                <a:moveTo>
                  <a:pt x="2867891" y="2486891"/>
                </a:moveTo>
                <a:lnTo>
                  <a:pt x="2929996" y="2514600"/>
                </a:lnTo>
                <a:lnTo>
                  <a:pt x="2922894" y="2514600"/>
                </a:lnTo>
                <a:close/>
                <a:moveTo>
                  <a:pt x="308030" y="2483523"/>
                </a:moveTo>
                <a:lnTo>
                  <a:pt x="320637" y="2487308"/>
                </a:lnTo>
                <a:lnTo>
                  <a:pt x="323721" y="2485947"/>
                </a:lnTo>
                <a:lnTo>
                  <a:pt x="340040" y="2497082"/>
                </a:lnTo>
                <a:close/>
                <a:moveTo>
                  <a:pt x="855123" y="2480986"/>
                </a:moveTo>
                <a:lnTo>
                  <a:pt x="894446" y="2494094"/>
                </a:lnTo>
                <a:lnTo>
                  <a:pt x="900873" y="2500357"/>
                </a:lnTo>
                <a:lnTo>
                  <a:pt x="914753" y="2514600"/>
                </a:lnTo>
                <a:lnTo>
                  <a:pt x="897389" y="2514600"/>
                </a:lnTo>
                <a:close/>
                <a:moveTo>
                  <a:pt x="485476" y="2480691"/>
                </a:moveTo>
                <a:lnTo>
                  <a:pt x="540153" y="2483934"/>
                </a:lnTo>
                <a:cubicBezTo>
                  <a:pt x="553067" y="2485587"/>
                  <a:pt x="567300" y="2487778"/>
                  <a:pt x="583333" y="2490562"/>
                </a:cubicBezTo>
                <a:lnTo>
                  <a:pt x="634256" y="2500169"/>
                </a:lnTo>
                <a:lnTo>
                  <a:pt x="645995" y="2514600"/>
                </a:lnTo>
                <a:lnTo>
                  <a:pt x="580632" y="2514600"/>
                </a:lnTo>
                <a:lnTo>
                  <a:pt x="516014" y="2493693"/>
                </a:lnTo>
                <a:close/>
                <a:moveTo>
                  <a:pt x="296275" y="2478975"/>
                </a:moveTo>
                <a:cubicBezTo>
                  <a:pt x="295519" y="2478554"/>
                  <a:pt x="298033" y="2479417"/>
                  <a:pt x="306247" y="2482767"/>
                </a:cubicBezTo>
                <a:lnTo>
                  <a:pt x="308030" y="2483523"/>
                </a:lnTo>
                <a:lnTo>
                  <a:pt x="305929" y="2482892"/>
                </a:lnTo>
                <a:cubicBezTo>
                  <a:pt x="301059" y="2481102"/>
                  <a:pt x="297032" y="2479396"/>
                  <a:pt x="296275" y="2478975"/>
                </a:cubicBezTo>
                <a:close/>
                <a:moveTo>
                  <a:pt x="841479" y="2470859"/>
                </a:moveTo>
                <a:lnTo>
                  <a:pt x="845127" y="2473036"/>
                </a:lnTo>
                <a:lnTo>
                  <a:pt x="855123" y="2480986"/>
                </a:lnTo>
                <a:lnTo>
                  <a:pt x="831273" y="2473036"/>
                </a:lnTo>
                <a:close/>
                <a:moveTo>
                  <a:pt x="118613" y="2463588"/>
                </a:moveTo>
                <a:lnTo>
                  <a:pt x="152400" y="2486891"/>
                </a:lnTo>
                <a:cubicBezTo>
                  <a:pt x="175491" y="2496127"/>
                  <a:pt x="199933" y="2502522"/>
                  <a:pt x="221673" y="2514600"/>
                </a:cubicBezTo>
                <a:lnTo>
                  <a:pt x="173089" y="2514600"/>
                </a:lnTo>
                <a:lnTo>
                  <a:pt x="151535" y="2500295"/>
                </a:lnTo>
                <a:cubicBezTo>
                  <a:pt x="139546" y="2492380"/>
                  <a:pt x="129618" y="2485870"/>
                  <a:pt x="121470" y="2480560"/>
                </a:cubicBezTo>
                <a:lnTo>
                  <a:pt x="120787" y="2480123"/>
                </a:lnTo>
                <a:lnTo>
                  <a:pt x="118245" y="2476406"/>
                </a:lnTo>
                <a:lnTo>
                  <a:pt x="123897" y="2479184"/>
                </a:lnTo>
                <a:cubicBezTo>
                  <a:pt x="128620" y="2480873"/>
                  <a:pt x="131478" y="2480837"/>
                  <a:pt x="130226" y="2477444"/>
                </a:cubicBezTo>
                <a:close/>
                <a:moveTo>
                  <a:pt x="91175" y="2461422"/>
                </a:moveTo>
                <a:lnTo>
                  <a:pt x="98335" y="2465733"/>
                </a:lnTo>
                <a:lnTo>
                  <a:pt x="120787" y="2480123"/>
                </a:lnTo>
                <a:lnTo>
                  <a:pt x="123748" y="2484450"/>
                </a:lnTo>
                <a:cubicBezTo>
                  <a:pt x="130648" y="2494881"/>
                  <a:pt x="135704" y="2502938"/>
                  <a:pt x="139448" y="2509331"/>
                </a:cubicBezTo>
                <a:lnTo>
                  <a:pt x="142217" y="2514600"/>
                </a:lnTo>
                <a:lnTo>
                  <a:pt x="119149" y="2514600"/>
                </a:lnTo>
                <a:lnTo>
                  <a:pt x="110836" y="2500745"/>
                </a:lnTo>
                <a:close/>
                <a:moveTo>
                  <a:pt x="91154" y="2461410"/>
                </a:moveTo>
                <a:lnTo>
                  <a:pt x="91169" y="2461412"/>
                </a:lnTo>
                <a:lnTo>
                  <a:pt x="91175" y="2461422"/>
                </a:lnTo>
                <a:close/>
                <a:moveTo>
                  <a:pt x="925523" y="2455320"/>
                </a:moveTo>
                <a:cubicBezTo>
                  <a:pt x="935832" y="2454980"/>
                  <a:pt x="946007" y="2455996"/>
                  <a:pt x="955964" y="2459182"/>
                </a:cubicBezTo>
                <a:lnTo>
                  <a:pt x="1011211" y="2484802"/>
                </a:lnTo>
                <a:lnTo>
                  <a:pt x="1035384" y="2500342"/>
                </a:lnTo>
                <a:lnTo>
                  <a:pt x="1056978" y="2514600"/>
                </a:lnTo>
                <a:lnTo>
                  <a:pt x="946197" y="2514600"/>
                </a:lnTo>
                <a:lnTo>
                  <a:pt x="914400" y="2500745"/>
                </a:lnTo>
                <a:lnTo>
                  <a:pt x="894446" y="2494094"/>
                </a:lnTo>
                <a:lnTo>
                  <a:pt x="872836" y="2473036"/>
                </a:lnTo>
                <a:lnTo>
                  <a:pt x="860874" y="2466722"/>
                </a:lnTo>
                <a:lnTo>
                  <a:pt x="868690" y="2465054"/>
                </a:lnTo>
                <a:lnTo>
                  <a:pt x="883673" y="2475268"/>
                </a:lnTo>
                <a:cubicBezTo>
                  <a:pt x="895853" y="2482303"/>
                  <a:pt x="906725" y="2486891"/>
                  <a:pt x="914400" y="2486891"/>
                </a:cubicBezTo>
                <a:cubicBezTo>
                  <a:pt x="922726" y="2486891"/>
                  <a:pt x="916200" y="2481510"/>
                  <a:pt x="905660" y="2475356"/>
                </a:cubicBezTo>
                <a:lnTo>
                  <a:pt x="879900" y="2462663"/>
                </a:lnTo>
                <a:lnTo>
                  <a:pt x="894269" y="2459598"/>
                </a:lnTo>
                <a:cubicBezTo>
                  <a:pt x="904768" y="2457358"/>
                  <a:pt x="915213" y="2455661"/>
                  <a:pt x="925523" y="2455320"/>
                </a:cubicBezTo>
                <a:close/>
                <a:moveTo>
                  <a:pt x="2763263" y="2455154"/>
                </a:moveTo>
                <a:lnTo>
                  <a:pt x="2827160" y="2474031"/>
                </a:lnTo>
                <a:cubicBezTo>
                  <a:pt x="2848812" y="2480603"/>
                  <a:pt x="2864280" y="2485487"/>
                  <a:pt x="2867891" y="2486891"/>
                </a:cubicBezTo>
                <a:cubicBezTo>
                  <a:pt x="2836411" y="2475086"/>
                  <a:pt x="2803236" y="2468418"/>
                  <a:pt x="2770909" y="2459182"/>
                </a:cubicBezTo>
                <a:close/>
                <a:moveTo>
                  <a:pt x="4220307" y="2449586"/>
                </a:moveTo>
                <a:lnTo>
                  <a:pt x="4221125" y="2449754"/>
                </a:lnTo>
                <a:lnTo>
                  <a:pt x="4267200" y="2486891"/>
                </a:lnTo>
                <a:lnTo>
                  <a:pt x="4301786" y="2514600"/>
                </a:lnTo>
                <a:lnTo>
                  <a:pt x="4300738" y="2514600"/>
                </a:lnTo>
                <a:lnTo>
                  <a:pt x="4282761" y="2501941"/>
                </a:lnTo>
                <a:cubicBezTo>
                  <a:pt x="4271222" y="2493226"/>
                  <a:pt x="4258477" y="2483019"/>
                  <a:pt x="4244383" y="2471054"/>
                </a:cubicBezTo>
                <a:close/>
                <a:moveTo>
                  <a:pt x="842891" y="2447204"/>
                </a:moveTo>
                <a:lnTo>
                  <a:pt x="872836" y="2459182"/>
                </a:lnTo>
                <a:lnTo>
                  <a:pt x="879900" y="2462663"/>
                </a:lnTo>
                <a:lnTo>
                  <a:pt x="868690" y="2465054"/>
                </a:lnTo>
                <a:lnTo>
                  <a:pt x="845095" y="2448970"/>
                </a:lnTo>
                <a:close/>
                <a:moveTo>
                  <a:pt x="0" y="2445158"/>
                </a:moveTo>
                <a:lnTo>
                  <a:pt x="3830" y="2450165"/>
                </a:lnTo>
                <a:lnTo>
                  <a:pt x="17326" y="2465825"/>
                </a:lnTo>
                <a:lnTo>
                  <a:pt x="15701" y="2514600"/>
                </a:lnTo>
                <a:lnTo>
                  <a:pt x="0" y="2514600"/>
                </a:lnTo>
                <a:close/>
                <a:moveTo>
                  <a:pt x="2305482" y="2439042"/>
                </a:moveTo>
                <a:cubicBezTo>
                  <a:pt x="2303445" y="2434097"/>
                  <a:pt x="2412878" y="2492450"/>
                  <a:pt x="2452255" y="2514600"/>
                </a:cubicBezTo>
                <a:lnTo>
                  <a:pt x="2443550" y="2514600"/>
                </a:lnTo>
                <a:lnTo>
                  <a:pt x="2401646" y="2493309"/>
                </a:lnTo>
                <a:cubicBezTo>
                  <a:pt x="2334679" y="2460703"/>
                  <a:pt x="2396185" y="2500310"/>
                  <a:pt x="2313709" y="2445327"/>
                </a:cubicBezTo>
                <a:cubicBezTo>
                  <a:pt x="2308339" y="2441747"/>
                  <a:pt x="2305773" y="2439749"/>
                  <a:pt x="2305482" y="2439042"/>
                </a:cubicBezTo>
                <a:close/>
                <a:moveTo>
                  <a:pt x="91167" y="2435830"/>
                </a:moveTo>
                <a:lnTo>
                  <a:pt x="111891" y="2455567"/>
                </a:lnTo>
                <a:lnTo>
                  <a:pt x="118613" y="2463588"/>
                </a:lnTo>
                <a:lnTo>
                  <a:pt x="116187" y="2461915"/>
                </a:lnTo>
                <a:lnTo>
                  <a:pt x="95443" y="2442813"/>
                </a:lnTo>
                <a:close/>
                <a:moveTo>
                  <a:pt x="235149" y="2423599"/>
                </a:moveTo>
                <a:lnTo>
                  <a:pt x="249382" y="2431473"/>
                </a:lnTo>
                <a:cubicBezTo>
                  <a:pt x="303874" y="2465006"/>
                  <a:pt x="322880" y="2479650"/>
                  <a:pt x="325829" y="2485016"/>
                </a:cubicBezTo>
                <a:lnTo>
                  <a:pt x="323721" y="2485947"/>
                </a:lnTo>
                <a:lnTo>
                  <a:pt x="304800" y="2473036"/>
                </a:lnTo>
                <a:lnTo>
                  <a:pt x="237914" y="2429119"/>
                </a:lnTo>
                <a:close/>
                <a:moveTo>
                  <a:pt x="801508" y="2413701"/>
                </a:moveTo>
                <a:lnTo>
                  <a:pt x="809996" y="2420850"/>
                </a:lnTo>
                <a:lnTo>
                  <a:pt x="842891" y="2447204"/>
                </a:lnTo>
                <a:lnTo>
                  <a:pt x="803564" y="2431473"/>
                </a:lnTo>
                <a:lnTo>
                  <a:pt x="789070" y="2422361"/>
                </a:lnTo>
                <a:lnTo>
                  <a:pt x="789709" y="2417618"/>
                </a:lnTo>
                <a:close/>
                <a:moveTo>
                  <a:pt x="1314364" y="2406874"/>
                </a:moveTo>
                <a:lnTo>
                  <a:pt x="1358084" y="2418170"/>
                </a:lnTo>
                <a:lnTo>
                  <a:pt x="1412026" y="2436162"/>
                </a:lnTo>
                <a:lnTo>
                  <a:pt x="1421862" y="2441615"/>
                </a:lnTo>
                <a:cubicBezTo>
                  <a:pt x="1433828" y="2449795"/>
                  <a:pt x="1442895" y="2459213"/>
                  <a:pt x="1482436" y="2486891"/>
                </a:cubicBezTo>
                <a:cubicBezTo>
                  <a:pt x="1489257" y="2491666"/>
                  <a:pt x="1499724" y="2498447"/>
                  <a:pt x="1511123" y="2505701"/>
                </a:cubicBezTo>
                <a:lnTo>
                  <a:pt x="1525215" y="2514600"/>
                </a:lnTo>
                <a:lnTo>
                  <a:pt x="1510146" y="2514600"/>
                </a:lnTo>
                <a:lnTo>
                  <a:pt x="1399309" y="2459182"/>
                </a:lnTo>
                <a:cubicBezTo>
                  <a:pt x="1380836" y="2449946"/>
                  <a:pt x="1361075" y="2442929"/>
                  <a:pt x="1343891" y="2431473"/>
                </a:cubicBezTo>
                <a:cubicBezTo>
                  <a:pt x="1337516" y="2424035"/>
                  <a:pt x="1327125" y="2418542"/>
                  <a:pt x="1318327" y="2412460"/>
                </a:cubicBezTo>
                <a:close/>
                <a:moveTo>
                  <a:pt x="258761" y="2404187"/>
                </a:moveTo>
                <a:lnTo>
                  <a:pt x="272633" y="2409976"/>
                </a:lnTo>
                <a:lnTo>
                  <a:pt x="304800" y="2431473"/>
                </a:lnTo>
                <a:cubicBezTo>
                  <a:pt x="323980" y="2441801"/>
                  <a:pt x="342281" y="2453631"/>
                  <a:pt x="360491" y="2465623"/>
                </a:cubicBezTo>
                <a:lnTo>
                  <a:pt x="399119" y="2490225"/>
                </a:lnTo>
                <a:lnTo>
                  <a:pt x="397568" y="2490534"/>
                </a:lnTo>
                <a:lnTo>
                  <a:pt x="393765" y="2489011"/>
                </a:lnTo>
                <a:cubicBezTo>
                  <a:pt x="385078" y="2485167"/>
                  <a:pt x="374153" y="2480004"/>
                  <a:pt x="360218" y="2473036"/>
                </a:cubicBezTo>
                <a:cubicBezTo>
                  <a:pt x="326916" y="2456385"/>
                  <a:pt x="295563" y="2436091"/>
                  <a:pt x="263236" y="2417618"/>
                </a:cubicBezTo>
                <a:close/>
                <a:moveTo>
                  <a:pt x="62528" y="2404076"/>
                </a:moveTo>
                <a:lnTo>
                  <a:pt x="67726" y="2404304"/>
                </a:lnTo>
                <a:cubicBezTo>
                  <a:pt x="71566" y="2406536"/>
                  <a:pt x="75161" y="2410500"/>
                  <a:pt x="78559" y="2415240"/>
                </a:cubicBezTo>
                <a:lnTo>
                  <a:pt x="91167" y="2435830"/>
                </a:lnTo>
                <a:lnTo>
                  <a:pt x="89264" y="2434018"/>
                </a:lnTo>
                <a:lnTo>
                  <a:pt x="60369" y="2408189"/>
                </a:lnTo>
                <a:close/>
                <a:moveTo>
                  <a:pt x="748145" y="2403764"/>
                </a:moveTo>
                <a:cubicBezTo>
                  <a:pt x="758472" y="2403764"/>
                  <a:pt x="767608" y="2408594"/>
                  <a:pt x="776522" y="2414473"/>
                </a:cubicBezTo>
                <a:lnTo>
                  <a:pt x="789070" y="2422361"/>
                </a:lnTo>
                <a:lnTo>
                  <a:pt x="787801" y="2431781"/>
                </a:lnTo>
                <a:cubicBezTo>
                  <a:pt x="796827" y="2440795"/>
                  <a:pt x="822943" y="2449191"/>
                  <a:pt x="845130" y="2458410"/>
                </a:cubicBezTo>
                <a:lnTo>
                  <a:pt x="860874" y="2466722"/>
                </a:lnTo>
                <a:lnTo>
                  <a:pt x="841479" y="2470859"/>
                </a:lnTo>
                <a:lnTo>
                  <a:pt x="810436" y="2452333"/>
                </a:lnTo>
                <a:cubicBezTo>
                  <a:pt x="798614" y="2445829"/>
                  <a:pt x="786811" y="2439299"/>
                  <a:pt x="775855" y="2431473"/>
                </a:cubicBezTo>
                <a:cubicBezTo>
                  <a:pt x="765226" y="2423881"/>
                  <a:pt x="735083" y="2403764"/>
                  <a:pt x="748145" y="2403764"/>
                </a:cubicBezTo>
                <a:close/>
                <a:moveTo>
                  <a:pt x="55418" y="2403764"/>
                </a:moveTo>
                <a:lnTo>
                  <a:pt x="60369" y="2408189"/>
                </a:lnTo>
                <a:lnTo>
                  <a:pt x="58578" y="2411600"/>
                </a:lnTo>
                <a:lnTo>
                  <a:pt x="53475" y="2407470"/>
                </a:lnTo>
                <a:close/>
                <a:moveTo>
                  <a:pt x="2760250" y="2401766"/>
                </a:moveTo>
                <a:lnTo>
                  <a:pt x="2860162" y="2424546"/>
                </a:lnTo>
                <a:cubicBezTo>
                  <a:pt x="2926238" y="2441864"/>
                  <a:pt x="2978727" y="2459182"/>
                  <a:pt x="2978727" y="2459182"/>
                </a:cubicBezTo>
                <a:lnTo>
                  <a:pt x="3090265" y="2514600"/>
                </a:lnTo>
                <a:lnTo>
                  <a:pt x="3014650" y="2514600"/>
                </a:lnTo>
                <a:lnTo>
                  <a:pt x="2951018" y="2486891"/>
                </a:lnTo>
                <a:cubicBezTo>
                  <a:pt x="2874387" y="2454049"/>
                  <a:pt x="2826318" y="2432646"/>
                  <a:pt x="2795212" y="2418311"/>
                </a:cubicBezTo>
                <a:close/>
                <a:moveTo>
                  <a:pt x="252002" y="2400616"/>
                </a:moveTo>
                <a:lnTo>
                  <a:pt x="258473" y="2403323"/>
                </a:lnTo>
                <a:lnTo>
                  <a:pt x="258761" y="2404187"/>
                </a:lnTo>
                <a:lnTo>
                  <a:pt x="250769" y="2400851"/>
                </a:lnTo>
                <a:close/>
                <a:moveTo>
                  <a:pt x="30595" y="2390591"/>
                </a:moveTo>
                <a:lnTo>
                  <a:pt x="36486" y="2393718"/>
                </a:lnTo>
                <a:lnTo>
                  <a:pt x="53475" y="2407470"/>
                </a:lnTo>
                <a:lnTo>
                  <a:pt x="50398" y="2413338"/>
                </a:lnTo>
                <a:cubicBezTo>
                  <a:pt x="50899" y="2417445"/>
                  <a:pt x="53163" y="2422321"/>
                  <a:pt x="55959" y="2427526"/>
                </a:cubicBezTo>
                <a:lnTo>
                  <a:pt x="56254" y="2428227"/>
                </a:lnTo>
                <a:lnTo>
                  <a:pt x="56570" y="2432243"/>
                </a:lnTo>
                <a:cubicBezTo>
                  <a:pt x="60129" y="2449382"/>
                  <a:pt x="69273" y="2470135"/>
                  <a:pt x="69273" y="2459182"/>
                </a:cubicBezTo>
                <a:lnTo>
                  <a:pt x="56254" y="2428227"/>
                </a:lnTo>
                <a:lnTo>
                  <a:pt x="55418" y="2417618"/>
                </a:lnTo>
                <a:lnTo>
                  <a:pt x="58578" y="2411600"/>
                </a:lnTo>
                <a:lnTo>
                  <a:pt x="83127" y="2431473"/>
                </a:lnTo>
                <a:lnTo>
                  <a:pt x="95443" y="2442813"/>
                </a:lnTo>
                <a:lnTo>
                  <a:pt x="96982" y="2445327"/>
                </a:lnTo>
                <a:lnTo>
                  <a:pt x="118245" y="2476406"/>
                </a:lnTo>
                <a:lnTo>
                  <a:pt x="106381" y="2470576"/>
                </a:lnTo>
                <a:lnTo>
                  <a:pt x="98335" y="2465733"/>
                </a:lnTo>
                <a:lnTo>
                  <a:pt x="91692" y="2461475"/>
                </a:lnTo>
                <a:lnTo>
                  <a:pt x="91169" y="2461412"/>
                </a:lnTo>
                <a:lnTo>
                  <a:pt x="83127" y="2445327"/>
                </a:lnTo>
                <a:cubicBezTo>
                  <a:pt x="73891" y="2463800"/>
                  <a:pt x="76071" y="2500745"/>
                  <a:pt x="55418" y="2500745"/>
                </a:cubicBezTo>
                <a:cubicBezTo>
                  <a:pt x="50934" y="2500745"/>
                  <a:pt x="43236" y="2494624"/>
                  <a:pt x="34059" y="2485241"/>
                </a:cubicBezTo>
                <a:lnTo>
                  <a:pt x="17326" y="2465825"/>
                </a:lnTo>
                <a:lnTo>
                  <a:pt x="17438" y="2462451"/>
                </a:lnTo>
                <a:cubicBezTo>
                  <a:pt x="18035" y="2444524"/>
                  <a:pt x="19488" y="2426901"/>
                  <a:pt x="23081" y="2410040"/>
                </a:cubicBezTo>
                <a:close/>
                <a:moveTo>
                  <a:pt x="4433455" y="2389909"/>
                </a:moveTo>
                <a:cubicBezTo>
                  <a:pt x="4460020" y="2405848"/>
                  <a:pt x="4490805" y="2414288"/>
                  <a:pt x="4516582" y="2431473"/>
                </a:cubicBezTo>
                <a:cubicBezTo>
                  <a:pt x="4528733" y="2439574"/>
                  <a:pt x="4488080" y="2424149"/>
                  <a:pt x="4475018" y="2417618"/>
                </a:cubicBezTo>
                <a:cubicBezTo>
                  <a:pt x="4460125" y="2410171"/>
                  <a:pt x="4447309" y="2399145"/>
                  <a:pt x="4433455" y="2389909"/>
                </a:cubicBezTo>
                <a:close/>
                <a:moveTo>
                  <a:pt x="3920836" y="2376055"/>
                </a:moveTo>
                <a:cubicBezTo>
                  <a:pt x="3982865" y="2376055"/>
                  <a:pt x="4008729" y="2381217"/>
                  <a:pt x="4033863" y="2390725"/>
                </a:cubicBezTo>
                <a:lnTo>
                  <a:pt x="4073049" y="2407141"/>
                </a:lnTo>
                <a:lnTo>
                  <a:pt x="4139212" y="2440198"/>
                </a:lnTo>
                <a:cubicBezTo>
                  <a:pt x="4167192" y="2453767"/>
                  <a:pt x="4200181" y="2469269"/>
                  <a:pt x="4239491" y="2486891"/>
                </a:cubicBezTo>
                <a:cubicBezTo>
                  <a:pt x="4252983" y="2492939"/>
                  <a:pt x="4264738" y="2501925"/>
                  <a:pt x="4275902" y="2511834"/>
                </a:cubicBezTo>
                <a:lnTo>
                  <a:pt x="4278885" y="2514600"/>
                </a:lnTo>
                <a:lnTo>
                  <a:pt x="4253804" y="2514600"/>
                </a:lnTo>
                <a:lnTo>
                  <a:pt x="4217353" y="2505876"/>
                </a:lnTo>
                <a:cubicBezTo>
                  <a:pt x="4194846" y="2500316"/>
                  <a:pt x="4169961" y="2494008"/>
                  <a:pt x="4142509" y="2486891"/>
                </a:cubicBezTo>
                <a:cubicBezTo>
                  <a:pt x="4128742" y="2483322"/>
                  <a:pt x="4019370" y="2423847"/>
                  <a:pt x="3935371" y="2383647"/>
                </a:cubicBezTo>
                <a:lnTo>
                  <a:pt x="3919363" y="2376329"/>
                </a:lnTo>
                <a:close/>
                <a:moveTo>
                  <a:pt x="1846867" y="2372255"/>
                </a:moveTo>
                <a:lnTo>
                  <a:pt x="1854487" y="2374395"/>
                </a:lnTo>
                <a:lnTo>
                  <a:pt x="1860072" y="2376724"/>
                </a:lnTo>
                <a:lnTo>
                  <a:pt x="1861167" y="2377619"/>
                </a:lnTo>
                <a:close/>
                <a:moveTo>
                  <a:pt x="1706410" y="2368747"/>
                </a:moveTo>
                <a:lnTo>
                  <a:pt x="1717964" y="2376055"/>
                </a:lnTo>
                <a:cubicBezTo>
                  <a:pt x="1832926" y="2447906"/>
                  <a:pt x="1834833" y="2442394"/>
                  <a:pt x="1953491" y="2486891"/>
                </a:cubicBezTo>
                <a:lnTo>
                  <a:pt x="1964897" y="2498589"/>
                </a:lnTo>
                <a:lnTo>
                  <a:pt x="1947758" y="2492348"/>
                </a:lnTo>
                <a:cubicBezTo>
                  <a:pt x="1933329" y="2486924"/>
                  <a:pt x="1916969" y="2480595"/>
                  <a:pt x="1898073" y="2473036"/>
                </a:cubicBezTo>
                <a:cubicBezTo>
                  <a:pt x="1855842" y="2456144"/>
                  <a:pt x="1814679" y="2436678"/>
                  <a:pt x="1773382" y="2417618"/>
                </a:cubicBezTo>
                <a:cubicBezTo>
                  <a:pt x="1754630" y="2408963"/>
                  <a:pt x="1736947" y="2398045"/>
                  <a:pt x="1717964" y="2389909"/>
                </a:cubicBezTo>
                <a:cubicBezTo>
                  <a:pt x="1704541" y="2384156"/>
                  <a:pt x="1690255" y="2380673"/>
                  <a:pt x="1676400" y="2376055"/>
                </a:cubicBezTo>
                <a:close/>
                <a:moveTo>
                  <a:pt x="0" y="2365538"/>
                </a:moveTo>
                <a:lnTo>
                  <a:pt x="21685" y="2381736"/>
                </a:lnTo>
                <a:lnTo>
                  <a:pt x="31079" y="2389340"/>
                </a:lnTo>
                <a:lnTo>
                  <a:pt x="30595" y="2390591"/>
                </a:lnTo>
                <a:lnTo>
                  <a:pt x="28183" y="2389311"/>
                </a:lnTo>
                <a:cubicBezTo>
                  <a:pt x="18372" y="2385584"/>
                  <a:pt x="8403" y="2382057"/>
                  <a:pt x="0" y="2376055"/>
                </a:cubicBezTo>
                <a:close/>
                <a:moveTo>
                  <a:pt x="3893921" y="2364699"/>
                </a:moveTo>
                <a:lnTo>
                  <a:pt x="3919363" y="2376329"/>
                </a:lnTo>
                <a:lnTo>
                  <a:pt x="3892914" y="2381250"/>
                </a:lnTo>
                <a:cubicBezTo>
                  <a:pt x="3883749" y="2384137"/>
                  <a:pt x="3874655" y="2387600"/>
                  <a:pt x="3865418" y="2389909"/>
                </a:cubicBezTo>
                <a:cubicBezTo>
                  <a:pt x="4022468" y="2452729"/>
                  <a:pt x="3852394" y="2382475"/>
                  <a:pt x="4128655" y="2514600"/>
                </a:cubicBezTo>
                <a:lnTo>
                  <a:pt x="4112638" y="2514600"/>
                </a:lnTo>
                <a:lnTo>
                  <a:pt x="4110698" y="2513664"/>
                </a:lnTo>
                <a:cubicBezTo>
                  <a:pt x="4060835" y="2489138"/>
                  <a:pt x="4013592" y="2465298"/>
                  <a:pt x="3976255" y="2445327"/>
                </a:cubicBezTo>
                <a:cubicBezTo>
                  <a:pt x="3951401" y="2432033"/>
                  <a:pt x="3906800" y="2417753"/>
                  <a:pt x="3873394" y="2401814"/>
                </a:cubicBezTo>
                <a:lnTo>
                  <a:pt x="3857642" y="2391309"/>
                </a:lnTo>
                <a:lnTo>
                  <a:pt x="3846476" y="2382787"/>
                </a:lnTo>
                <a:cubicBezTo>
                  <a:pt x="3840822" y="2378455"/>
                  <a:pt x="3837709" y="2376055"/>
                  <a:pt x="3837709" y="2376055"/>
                </a:cubicBezTo>
                <a:cubicBezTo>
                  <a:pt x="3859881" y="2371621"/>
                  <a:pt x="3877874" y="2367824"/>
                  <a:pt x="3893001" y="2364850"/>
                </a:cubicBezTo>
                <a:close/>
                <a:moveTo>
                  <a:pt x="1805419" y="2360612"/>
                </a:moveTo>
                <a:lnTo>
                  <a:pt x="1814945" y="2362200"/>
                </a:lnTo>
                <a:cubicBezTo>
                  <a:pt x="1826012" y="2364660"/>
                  <a:pt x="1836771" y="2368422"/>
                  <a:pt x="1845161" y="2371615"/>
                </a:cubicBezTo>
                <a:lnTo>
                  <a:pt x="1846867" y="2372255"/>
                </a:lnTo>
                <a:close/>
                <a:moveTo>
                  <a:pt x="1793322" y="2357215"/>
                </a:moveTo>
                <a:lnTo>
                  <a:pt x="1805419" y="2360612"/>
                </a:lnTo>
                <a:lnTo>
                  <a:pt x="1787011" y="2357544"/>
                </a:lnTo>
                <a:close/>
                <a:moveTo>
                  <a:pt x="61545" y="2339699"/>
                </a:moveTo>
                <a:lnTo>
                  <a:pt x="96543" y="2369444"/>
                </a:lnTo>
                <a:lnTo>
                  <a:pt x="124829" y="2394372"/>
                </a:lnTo>
                <a:lnTo>
                  <a:pt x="134307" y="2419416"/>
                </a:lnTo>
                <a:cubicBezTo>
                  <a:pt x="138427" y="2434752"/>
                  <a:pt x="140002" y="2445813"/>
                  <a:pt x="138545" y="2445327"/>
                </a:cubicBezTo>
                <a:cubicBezTo>
                  <a:pt x="110492" y="2435976"/>
                  <a:pt x="101600" y="2399146"/>
                  <a:pt x="83127" y="2376055"/>
                </a:cubicBezTo>
                <a:cubicBezTo>
                  <a:pt x="78509" y="2382982"/>
                  <a:pt x="72266" y="2389267"/>
                  <a:pt x="66836" y="2395873"/>
                </a:cubicBezTo>
                <a:lnTo>
                  <a:pt x="62528" y="2404076"/>
                </a:lnTo>
                <a:lnTo>
                  <a:pt x="55418" y="2403764"/>
                </a:lnTo>
                <a:lnTo>
                  <a:pt x="36486" y="2393718"/>
                </a:lnTo>
                <a:lnTo>
                  <a:pt x="31079" y="2389340"/>
                </a:lnTo>
                <a:lnTo>
                  <a:pt x="41564" y="2362200"/>
                </a:lnTo>
                <a:close/>
                <a:moveTo>
                  <a:pt x="1620882" y="2303652"/>
                </a:moveTo>
                <a:cubicBezTo>
                  <a:pt x="1630085" y="2307227"/>
                  <a:pt x="1662545" y="2327564"/>
                  <a:pt x="1676400" y="2334491"/>
                </a:cubicBezTo>
                <a:cubicBezTo>
                  <a:pt x="1694873" y="2339109"/>
                  <a:pt x="1713147" y="2344611"/>
                  <a:pt x="1731818" y="2348345"/>
                </a:cubicBezTo>
                <a:lnTo>
                  <a:pt x="1787011" y="2357544"/>
                </a:lnTo>
                <a:lnTo>
                  <a:pt x="1742970" y="2359845"/>
                </a:lnTo>
                <a:lnTo>
                  <a:pt x="1706410" y="2368747"/>
                </a:lnTo>
                <a:lnTo>
                  <a:pt x="1667374" y="2344057"/>
                </a:lnTo>
                <a:cubicBezTo>
                  <a:pt x="1650851" y="2332882"/>
                  <a:pt x="1635028" y="2320828"/>
                  <a:pt x="1620982" y="2306782"/>
                </a:cubicBezTo>
                <a:cubicBezTo>
                  <a:pt x="1617331" y="2303131"/>
                  <a:pt x="1617815" y="2302460"/>
                  <a:pt x="1620882" y="2303652"/>
                </a:cubicBezTo>
                <a:close/>
                <a:moveTo>
                  <a:pt x="0" y="0"/>
                </a:moveTo>
                <a:lnTo>
                  <a:pt x="4572000" y="0"/>
                </a:lnTo>
                <a:lnTo>
                  <a:pt x="4572000" y="2451954"/>
                </a:lnTo>
                <a:lnTo>
                  <a:pt x="4554376" y="2442545"/>
                </a:lnTo>
                <a:cubicBezTo>
                  <a:pt x="4543742" y="2436143"/>
                  <a:pt x="4531682" y="2428188"/>
                  <a:pt x="4516582" y="2417618"/>
                </a:cubicBezTo>
                <a:cubicBezTo>
                  <a:pt x="4492357" y="2400660"/>
                  <a:pt x="4470966" y="2379942"/>
                  <a:pt x="4447309" y="2362200"/>
                </a:cubicBezTo>
                <a:cubicBezTo>
                  <a:pt x="4433988" y="2352209"/>
                  <a:pt x="4419600" y="2343727"/>
                  <a:pt x="4405745" y="2334491"/>
                </a:cubicBezTo>
                <a:cubicBezTo>
                  <a:pt x="4261437" y="2293260"/>
                  <a:pt x="4297103" y="2294390"/>
                  <a:pt x="4378036" y="2348345"/>
                </a:cubicBezTo>
                <a:cubicBezTo>
                  <a:pt x="4397249" y="2361154"/>
                  <a:pt x="4413654" y="2378029"/>
                  <a:pt x="4433455" y="2389909"/>
                </a:cubicBezTo>
                <a:lnTo>
                  <a:pt x="4421238" y="2386310"/>
                </a:lnTo>
                <a:lnTo>
                  <a:pt x="4405745" y="2376055"/>
                </a:lnTo>
                <a:cubicBezTo>
                  <a:pt x="4389213" y="2366608"/>
                  <a:pt x="4333296" y="2353685"/>
                  <a:pt x="4350327" y="2362200"/>
                </a:cubicBezTo>
                <a:cubicBezTo>
                  <a:pt x="4363390" y="2368731"/>
                  <a:pt x="4377245" y="2373349"/>
                  <a:pt x="4391297" y="2377489"/>
                </a:cubicBezTo>
                <a:lnTo>
                  <a:pt x="4421238" y="2386310"/>
                </a:lnTo>
                <a:lnTo>
                  <a:pt x="4431699" y="2393234"/>
                </a:lnTo>
                <a:cubicBezTo>
                  <a:pt x="4439561" y="2399994"/>
                  <a:pt x="4445699" y="2407955"/>
                  <a:pt x="4447309" y="2417618"/>
                </a:cubicBezTo>
                <a:cubicBezTo>
                  <a:pt x="4450047" y="2434043"/>
                  <a:pt x="4428836" y="2445327"/>
                  <a:pt x="4419600" y="2459182"/>
                </a:cubicBezTo>
                <a:cubicBezTo>
                  <a:pt x="4396509" y="2445327"/>
                  <a:pt x="4374413" y="2429661"/>
                  <a:pt x="4350327" y="2417618"/>
                </a:cubicBezTo>
                <a:cubicBezTo>
                  <a:pt x="4318869" y="2401889"/>
                  <a:pt x="4288516" y="2376055"/>
                  <a:pt x="4253345" y="2376055"/>
                </a:cubicBezTo>
                <a:cubicBezTo>
                  <a:pt x="4236694" y="2376055"/>
                  <a:pt x="4268524" y="2406653"/>
                  <a:pt x="4281055" y="2417618"/>
                </a:cubicBezTo>
                <a:cubicBezTo>
                  <a:pt x="4306118" y="2439547"/>
                  <a:pt x="4342863" y="2447453"/>
                  <a:pt x="4364182" y="2473036"/>
                </a:cubicBezTo>
                <a:lnTo>
                  <a:pt x="4388048" y="2514600"/>
                </a:lnTo>
                <a:lnTo>
                  <a:pt x="4377481" y="2514600"/>
                </a:lnTo>
                <a:lnTo>
                  <a:pt x="4350210" y="2499888"/>
                </a:lnTo>
                <a:cubicBezTo>
                  <a:pt x="4323060" y="2486132"/>
                  <a:pt x="4291334" y="2471249"/>
                  <a:pt x="4267200" y="2459182"/>
                </a:cubicBezTo>
                <a:lnTo>
                  <a:pt x="4221125" y="2449754"/>
                </a:lnTo>
                <a:lnTo>
                  <a:pt x="4214590" y="2444486"/>
                </a:lnTo>
                <a:lnTo>
                  <a:pt x="4195303" y="2427095"/>
                </a:lnTo>
                <a:lnTo>
                  <a:pt x="4157075" y="2390137"/>
                </a:lnTo>
                <a:lnTo>
                  <a:pt x="4131241" y="2362388"/>
                </a:lnTo>
                <a:lnTo>
                  <a:pt x="4121825" y="2350528"/>
                </a:lnTo>
                <a:lnTo>
                  <a:pt x="4134104" y="2354345"/>
                </a:lnTo>
                <a:lnTo>
                  <a:pt x="4142509" y="2362200"/>
                </a:lnTo>
                <a:lnTo>
                  <a:pt x="4186420" y="2392559"/>
                </a:lnTo>
                <a:lnTo>
                  <a:pt x="4202829" y="2409965"/>
                </a:lnTo>
                <a:cubicBezTo>
                  <a:pt x="4210968" y="2418705"/>
                  <a:pt x="4218568" y="2426425"/>
                  <a:pt x="4225636" y="2431473"/>
                </a:cubicBezTo>
                <a:cubicBezTo>
                  <a:pt x="4237520" y="2439961"/>
                  <a:pt x="4253345" y="2440709"/>
                  <a:pt x="4267200" y="2445327"/>
                </a:cubicBezTo>
                <a:cubicBezTo>
                  <a:pt x="4246418" y="2431473"/>
                  <a:pt x="4225144" y="2418305"/>
                  <a:pt x="4204116" y="2404794"/>
                </a:cubicBezTo>
                <a:lnTo>
                  <a:pt x="4186420" y="2392559"/>
                </a:lnTo>
                <a:lnTo>
                  <a:pt x="4176783" y="2382337"/>
                </a:lnTo>
                <a:cubicBezTo>
                  <a:pt x="4167556" y="2373208"/>
                  <a:pt x="4157783" y="2364710"/>
                  <a:pt x="4147455" y="2358494"/>
                </a:cubicBezTo>
                <a:lnTo>
                  <a:pt x="4134104" y="2354345"/>
                </a:lnTo>
                <a:lnTo>
                  <a:pt x="4122910" y="2343883"/>
                </a:lnTo>
                <a:cubicBezTo>
                  <a:pt x="4100738" y="2321158"/>
                  <a:pt x="4075335" y="2291108"/>
                  <a:pt x="4087091" y="2306782"/>
                </a:cubicBezTo>
                <a:lnTo>
                  <a:pt x="4121825" y="2350528"/>
                </a:lnTo>
                <a:lnTo>
                  <a:pt x="4114800" y="2348345"/>
                </a:lnTo>
                <a:cubicBezTo>
                  <a:pt x="4101738" y="2348345"/>
                  <a:pt x="4133273" y="2366818"/>
                  <a:pt x="4142509" y="2376055"/>
                </a:cubicBezTo>
                <a:lnTo>
                  <a:pt x="4157075" y="2390137"/>
                </a:lnTo>
                <a:lnTo>
                  <a:pt x="4171505" y="2405637"/>
                </a:lnTo>
                <a:lnTo>
                  <a:pt x="4195303" y="2427095"/>
                </a:lnTo>
                <a:lnTo>
                  <a:pt x="4197917" y="2429622"/>
                </a:lnTo>
                <a:lnTo>
                  <a:pt x="4220307" y="2449586"/>
                </a:lnTo>
                <a:lnTo>
                  <a:pt x="4204586" y="2446369"/>
                </a:lnTo>
                <a:cubicBezTo>
                  <a:pt x="4183715" y="2442098"/>
                  <a:pt x="4162933" y="2437480"/>
                  <a:pt x="4142509" y="2431473"/>
                </a:cubicBezTo>
                <a:cubicBezTo>
                  <a:pt x="4112955" y="2422781"/>
                  <a:pt x="4092077" y="2414971"/>
                  <a:pt x="4075446" y="2408145"/>
                </a:cubicBezTo>
                <a:lnTo>
                  <a:pt x="4073049" y="2407141"/>
                </a:lnTo>
                <a:lnTo>
                  <a:pt x="4068984" y="2405110"/>
                </a:lnTo>
                <a:cubicBezTo>
                  <a:pt x="3991882" y="2365569"/>
                  <a:pt x="3973919" y="2354011"/>
                  <a:pt x="3931094" y="2358582"/>
                </a:cubicBezTo>
                <a:lnTo>
                  <a:pt x="3893921" y="2364699"/>
                </a:lnTo>
                <a:lnTo>
                  <a:pt x="3888985" y="2362442"/>
                </a:lnTo>
                <a:cubicBezTo>
                  <a:pt x="3861381" y="2350649"/>
                  <a:pt x="3841708" y="2344346"/>
                  <a:pt x="3837709" y="2348345"/>
                </a:cubicBezTo>
                <a:cubicBezTo>
                  <a:pt x="3827744" y="2358310"/>
                  <a:pt x="3828314" y="2367693"/>
                  <a:pt x="3835551" y="2376576"/>
                </a:cubicBezTo>
                <a:lnTo>
                  <a:pt x="3857642" y="2391309"/>
                </a:lnTo>
                <a:lnTo>
                  <a:pt x="3870489" y="2401114"/>
                </a:lnTo>
                <a:cubicBezTo>
                  <a:pt x="3890817" y="2416575"/>
                  <a:pt x="3919020" y="2437899"/>
                  <a:pt x="3950522" y="2461351"/>
                </a:cubicBezTo>
                <a:lnTo>
                  <a:pt x="4023332" y="2514600"/>
                </a:lnTo>
                <a:lnTo>
                  <a:pt x="3853237" y="2514600"/>
                </a:lnTo>
                <a:lnTo>
                  <a:pt x="3819149" y="2498056"/>
                </a:lnTo>
                <a:lnTo>
                  <a:pt x="3726873" y="2445327"/>
                </a:lnTo>
                <a:cubicBezTo>
                  <a:pt x="3708742" y="2435437"/>
                  <a:pt x="3653745" y="2406992"/>
                  <a:pt x="3671455" y="2417618"/>
                </a:cubicBezTo>
                <a:cubicBezTo>
                  <a:pt x="3712226" y="2442081"/>
                  <a:pt x="3754070" y="2464746"/>
                  <a:pt x="3796145" y="2486891"/>
                </a:cubicBezTo>
                <a:lnTo>
                  <a:pt x="3819149" y="2498056"/>
                </a:lnTo>
                <a:lnTo>
                  <a:pt x="3823855" y="2500745"/>
                </a:lnTo>
                <a:lnTo>
                  <a:pt x="3851311" y="2514600"/>
                </a:lnTo>
                <a:lnTo>
                  <a:pt x="3798805" y="2514600"/>
                </a:lnTo>
                <a:lnTo>
                  <a:pt x="3795181" y="2513360"/>
                </a:lnTo>
                <a:cubicBezTo>
                  <a:pt x="3792979" y="2512728"/>
                  <a:pt x="3792880" y="2512967"/>
                  <a:pt x="3796145" y="2514600"/>
                </a:cubicBezTo>
                <a:lnTo>
                  <a:pt x="3742909" y="2514600"/>
                </a:lnTo>
                <a:lnTo>
                  <a:pt x="3685309" y="2486891"/>
                </a:lnTo>
                <a:cubicBezTo>
                  <a:pt x="3653077" y="2470775"/>
                  <a:pt x="3666829" y="2482730"/>
                  <a:pt x="3700852" y="2506742"/>
                </a:cubicBezTo>
                <a:lnTo>
                  <a:pt x="3712257" y="2514600"/>
                </a:lnTo>
                <a:lnTo>
                  <a:pt x="3627263" y="2514600"/>
                </a:lnTo>
                <a:lnTo>
                  <a:pt x="3602182" y="2500745"/>
                </a:lnTo>
                <a:lnTo>
                  <a:pt x="3553792" y="2475187"/>
                </a:lnTo>
                <a:lnTo>
                  <a:pt x="3564190" y="2465351"/>
                </a:lnTo>
                <a:cubicBezTo>
                  <a:pt x="3565814" y="2456873"/>
                  <a:pt x="3561196" y="2445905"/>
                  <a:pt x="3546764" y="2431473"/>
                </a:cubicBezTo>
                <a:cubicBezTo>
                  <a:pt x="3532160" y="2416869"/>
                  <a:pt x="3509055" y="2414390"/>
                  <a:pt x="3491345" y="2403764"/>
                </a:cubicBezTo>
                <a:cubicBezTo>
                  <a:pt x="3462789" y="2386630"/>
                  <a:pt x="3437454" y="2364292"/>
                  <a:pt x="3408218" y="2348345"/>
                </a:cubicBezTo>
                <a:cubicBezTo>
                  <a:pt x="3386385" y="2336436"/>
                  <a:pt x="3321360" y="2303050"/>
                  <a:pt x="3338945" y="2320636"/>
                </a:cubicBezTo>
                <a:cubicBezTo>
                  <a:pt x="3365272" y="2346964"/>
                  <a:pt x="3406140" y="2353715"/>
                  <a:pt x="3435927" y="2376055"/>
                </a:cubicBezTo>
                <a:cubicBezTo>
                  <a:pt x="3596059" y="2496154"/>
                  <a:pt x="3430988" y="2410348"/>
                  <a:pt x="3537947" y="2466818"/>
                </a:cubicBezTo>
                <a:lnTo>
                  <a:pt x="3553792" y="2475187"/>
                </a:lnTo>
                <a:lnTo>
                  <a:pt x="3544165" y="2484293"/>
                </a:lnTo>
                <a:cubicBezTo>
                  <a:pt x="3523094" y="2493241"/>
                  <a:pt x="3491344" y="2496128"/>
                  <a:pt x="3477491" y="2500745"/>
                </a:cubicBezTo>
                <a:cubicBezTo>
                  <a:pt x="3429525" y="2476762"/>
                  <a:pt x="3374795" y="2448041"/>
                  <a:pt x="3325091" y="2431473"/>
                </a:cubicBezTo>
                <a:cubicBezTo>
                  <a:pt x="3288963" y="2419430"/>
                  <a:pt x="3251052" y="2413576"/>
                  <a:pt x="3214255" y="2403764"/>
                </a:cubicBezTo>
                <a:cubicBezTo>
                  <a:pt x="3181769" y="2395101"/>
                  <a:pt x="3150894" y="2376055"/>
                  <a:pt x="3117273" y="2376055"/>
                </a:cubicBezTo>
                <a:cubicBezTo>
                  <a:pt x="3100622" y="2376055"/>
                  <a:pt x="3144716" y="2394939"/>
                  <a:pt x="3158836" y="2403764"/>
                </a:cubicBezTo>
                <a:cubicBezTo>
                  <a:pt x="3181671" y="2418036"/>
                  <a:pt x="3205018" y="2431473"/>
                  <a:pt x="3228109" y="2445327"/>
                </a:cubicBezTo>
                <a:cubicBezTo>
                  <a:pt x="3271347" y="2471270"/>
                  <a:pt x="3303988" y="2490236"/>
                  <a:pt x="3328519" y="2503951"/>
                </a:cubicBezTo>
                <a:lnTo>
                  <a:pt x="3348128" y="2514600"/>
                </a:lnTo>
                <a:lnTo>
                  <a:pt x="3144982" y="2514600"/>
                </a:lnTo>
                <a:cubicBezTo>
                  <a:pt x="2972761" y="2405829"/>
                  <a:pt x="2959312" y="2397109"/>
                  <a:pt x="2715491" y="2348345"/>
                </a:cubicBezTo>
                <a:cubicBezTo>
                  <a:pt x="2696820" y="2344611"/>
                  <a:pt x="2678546" y="2357582"/>
                  <a:pt x="2660073" y="2362200"/>
                </a:cubicBezTo>
                <a:cubicBezTo>
                  <a:pt x="2744381" y="2390304"/>
                  <a:pt x="2717218" y="2380671"/>
                  <a:pt x="2759825" y="2401565"/>
                </a:cubicBezTo>
                <a:lnTo>
                  <a:pt x="2760250" y="2401766"/>
                </a:lnTo>
                <a:lnTo>
                  <a:pt x="2755720" y="2400733"/>
                </a:lnTo>
                <a:cubicBezTo>
                  <a:pt x="2720751" y="2394239"/>
                  <a:pt x="2687248" y="2389909"/>
                  <a:pt x="2660073" y="2389909"/>
                </a:cubicBezTo>
                <a:cubicBezTo>
                  <a:pt x="2627397" y="2389909"/>
                  <a:pt x="2685299" y="2415886"/>
                  <a:pt x="2731878" y="2438617"/>
                </a:cubicBezTo>
                <a:lnTo>
                  <a:pt x="2763263" y="2455154"/>
                </a:lnTo>
                <a:lnTo>
                  <a:pt x="2749327" y="2451036"/>
                </a:lnTo>
                <a:cubicBezTo>
                  <a:pt x="2692634" y="2434716"/>
                  <a:pt x="2633900" y="2418802"/>
                  <a:pt x="2618509" y="2417618"/>
                </a:cubicBezTo>
                <a:cubicBezTo>
                  <a:pt x="2595030" y="2415812"/>
                  <a:pt x="2572327" y="2426855"/>
                  <a:pt x="2549236" y="2431473"/>
                </a:cubicBezTo>
                <a:cubicBezTo>
                  <a:pt x="2634603" y="2459927"/>
                  <a:pt x="2543501" y="2427384"/>
                  <a:pt x="2646218" y="2473036"/>
                </a:cubicBezTo>
                <a:cubicBezTo>
                  <a:pt x="2668944" y="2483137"/>
                  <a:pt x="2692119" y="2492246"/>
                  <a:pt x="2715491" y="2500745"/>
                </a:cubicBezTo>
                <a:lnTo>
                  <a:pt x="2757000" y="2514600"/>
                </a:lnTo>
                <a:lnTo>
                  <a:pt x="2531123" y="2514600"/>
                </a:lnTo>
                <a:lnTo>
                  <a:pt x="2492240" y="2486069"/>
                </a:lnTo>
                <a:cubicBezTo>
                  <a:pt x="2470323" y="2471380"/>
                  <a:pt x="2447775" y="2457717"/>
                  <a:pt x="2424545" y="2445327"/>
                </a:cubicBezTo>
                <a:cubicBezTo>
                  <a:pt x="2093150" y="2268583"/>
                  <a:pt x="2269416" y="2428743"/>
                  <a:pt x="2299855" y="2459182"/>
                </a:cubicBezTo>
                <a:cubicBezTo>
                  <a:pt x="2313709" y="2463800"/>
                  <a:pt x="2328356" y="2466505"/>
                  <a:pt x="2341418" y="2473036"/>
                </a:cubicBezTo>
                <a:cubicBezTo>
                  <a:pt x="2350858" y="2477756"/>
                  <a:pt x="2362245" y="2483900"/>
                  <a:pt x="2375001" y="2491090"/>
                </a:cubicBezTo>
                <a:lnTo>
                  <a:pt x="2415380" y="2514600"/>
                </a:lnTo>
                <a:lnTo>
                  <a:pt x="2274685" y="2514600"/>
                </a:lnTo>
                <a:lnTo>
                  <a:pt x="2258861" y="2504744"/>
                </a:lnTo>
                <a:cubicBezTo>
                  <a:pt x="2192984" y="2462075"/>
                  <a:pt x="2164898" y="2440194"/>
                  <a:pt x="2064327" y="2389909"/>
                </a:cubicBezTo>
                <a:cubicBezTo>
                  <a:pt x="1907670" y="2311580"/>
                  <a:pt x="1962500" y="2303778"/>
                  <a:pt x="1870364" y="2334491"/>
                </a:cubicBezTo>
                <a:cubicBezTo>
                  <a:pt x="1870364" y="2334491"/>
                  <a:pt x="1979725" y="2410696"/>
                  <a:pt x="2036618" y="2445327"/>
                </a:cubicBezTo>
                <a:lnTo>
                  <a:pt x="2163618" y="2514600"/>
                </a:lnTo>
                <a:lnTo>
                  <a:pt x="2118873" y="2514600"/>
                </a:lnTo>
                <a:lnTo>
                  <a:pt x="2065255" y="2480478"/>
                </a:lnTo>
                <a:cubicBezTo>
                  <a:pt x="2020963" y="2453060"/>
                  <a:pt x="1981969" y="2430703"/>
                  <a:pt x="1953491" y="2417618"/>
                </a:cubicBezTo>
                <a:cubicBezTo>
                  <a:pt x="1932335" y="2407898"/>
                  <a:pt x="1913883" y="2399522"/>
                  <a:pt x="1897570" y="2392362"/>
                </a:cubicBezTo>
                <a:lnTo>
                  <a:pt x="1860072" y="2376724"/>
                </a:lnTo>
                <a:lnTo>
                  <a:pt x="1850598" y="2368986"/>
                </a:lnTo>
                <a:cubicBezTo>
                  <a:pt x="1841272" y="2362422"/>
                  <a:pt x="1825457" y="2351547"/>
                  <a:pt x="1801091" y="2334491"/>
                </a:cubicBezTo>
                <a:cubicBezTo>
                  <a:pt x="1773809" y="2315393"/>
                  <a:pt x="1745673" y="2297546"/>
                  <a:pt x="1717964" y="2279073"/>
                </a:cubicBezTo>
                <a:cubicBezTo>
                  <a:pt x="1668011" y="2245771"/>
                  <a:pt x="1606364" y="2234643"/>
                  <a:pt x="1551709" y="2209800"/>
                </a:cubicBezTo>
                <a:cubicBezTo>
                  <a:pt x="1504704" y="2188434"/>
                  <a:pt x="1459346" y="2163618"/>
                  <a:pt x="1413164" y="2140527"/>
                </a:cubicBezTo>
                <a:lnTo>
                  <a:pt x="1302327" y="2112818"/>
                </a:lnTo>
                <a:cubicBezTo>
                  <a:pt x="1270019" y="2104741"/>
                  <a:pt x="1359680" y="2147148"/>
                  <a:pt x="1385455" y="2168236"/>
                </a:cubicBezTo>
                <a:cubicBezTo>
                  <a:pt x="1410729" y="2188915"/>
                  <a:pt x="1430050" y="2216122"/>
                  <a:pt x="1454727" y="2237509"/>
                </a:cubicBezTo>
                <a:cubicBezTo>
                  <a:pt x="1499420" y="2276243"/>
                  <a:pt x="1545661" y="2313262"/>
                  <a:pt x="1593273" y="2348345"/>
                </a:cubicBezTo>
                <a:cubicBezTo>
                  <a:pt x="1663153" y="2399835"/>
                  <a:pt x="1756950" y="2446060"/>
                  <a:pt x="1814945" y="2514600"/>
                </a:cubicBezTo>
                <a:lnTo>
                  <a:pt x="1690255" y="2514600"/>
                </a:lnTo>
                <a:cubicBezTo>
                  <a:pt x="1682423" y="2512297"/>
                  <a:pt x="1674466" y="2511722"/>
                  <a:pt x="1666431" y="2512228"/>
                </a:cubicBezTo>
                <a:lnTo>
                  <a:pt x="1652420" y="2514600"/>
                </a:lnTo>
                <a:lnTo>
                  <a:pt x="1551279" y="2514600"/>
                </a:lnTo>
                <a:lnTo>
                  <a:pt x="1537855" y="2500745"/>
                </a:lnTo>
                <a:cubicBezTo>
                  <a:pt x="1507335" y="2476329"/>
                  <a:pt x="1464772" y="2455710"/>
                  <a:pt x="1421680" y="2439382"/>
                </a:cubicBezTo>
                <a:lnTo>
                  <a:pt x="1412026" y="2436162"/>
                </a:lnTo>
                <a:lnTo>
                  <a:pt x="1397566" y="2428145"/>
                </a:lnTo>
                <a:cubicBezTo>
                  <a:pt x="1385962" y="2422546"/>
                  <a:pt x="1369461" y="2415128"/>
                  <a:pt x="1343891" y="2403764"/>
                </a:cubicBezTo>
                <a:cubicBezTo>
                  <a:pt x="1330546" y="2397833"/>
                  <a:pt x="1302327" y="2375305"/>
                  <a:pt x="1302327" y="2389909"/>
                </a:cubicBezTo>
                <a:lnTo>
                  <a:pt x="1314364" y="2406874"/>
                </a:lnTo>
                <a:lnTo>
                  <a:pt x="1302327" y="2403764"/>
                </a:lnTo>
                <a:cubicBezTo>
                  <a:pt x="1286072" y="2400152"/>
                  <a:pt x="1330036" y="2422237"/>
                  <a:pt x="1343891" y="2431473"/>
                </a:cubicBezTo>
                <a:cubicBezTo>
                  <a:pt x="1444059" y="2548335"/>
                  <a:pt x="1338674" y="2441036"/>
                  <a:pt x="1402210" y="2503833"/>
                </a:cubicBezTo>
                <a:lnTo>
                  <a:pt x="1413029" y="2514600"/>
                </a:lnTo>
                <a:lnTo>
                  <a:pt x="1394692" y="2514600"/>
                </a:lnTo>
                <a:lnTo>
                  <a:pt x="1371600" y="2500745"/>
                </a:lnTo>
                <a:cubicBezTo>
                  <a:pt x="1353127" y="2496127"/>
                  <a:pt x="1333516" y="2494770"/>
                  <a:pt x="1316182" y="2486891"/>
                </a:cubicBezTo>
                <a:cubicBezTo>
                  <a:pt x="1276073" y="2468660"/>
                  <a:pt x="1173450" y="2404087"/>
                  <a:pt x="1136073" y="2376055"/>
                </a:cubicBezTo>
                <a:cubicBezTo>
                  <a:pt x="1107217" y="2354413"/>
                  <a:pt x="1081801" y="2328424"/>
                  <a:pt x="1052945" y="2306782"/>
                </a:cubicBezTo>
                <a:cubicBezTo>
                  <a:pt x="1026303" y="2286801"/>
                  <a:pt x="997527" y="2269837"/>
                  <a:pt x="969818" y="2251364"/>
                </a:cubicBezTo>
                <a:cubicBezTo>
                  <a:pt x="919018" y="2246746"/>
                  <a:pt x="867915" y="2230295"/>
                  <a:pt x="817418" y="2237509"/>
                </a:cubicBezTo>
                <a:cubicBezTo>
                  <a:pt x="796972" y="2240430"/>
                  <a:pt x="855126" y="2254592"/>
                  <a:pt x="872836" y="2265218"/>
                </a:cubicBezTo>
                <a:cubicBezTo>
                  <a:pt x="901393" y="2282352"/>
                  <a:pt x="928255" y="2302163"/>
                  <a:pt x="955964" y="2320636"/>
                </a:cubicBezTo>
                <a:cubicBezTo>
                  <a:pt x="1026504" y="2367662"/>
                  <a:pt x="1103745" y="2403763"/>
                  <a:pt x="1177636" y="2445327"/>
                </a:cubicBezTo>
                <a:lnTo>
                  <a:pt x="1286739" y="2514600"/>
                </a:lnTo>
                <a:lnTo>
                  <a:pt x="1260764" y="2514600"/>
                </a:lnTo>
                <a:cubicBezTo>
                  <a:pt x="1220115" y="2485565"/>
                  <a:pt x="1136073" y="2431473"/>
                  <a:pt x="1136073" y="2431473"/>
                </a:cubicBezTo>
                <a:cubicBezTo>
                  <a:pt x="1136073" y="2431473"/>
                  <a:pt x="1216084" y="2492260"/>
                  <a:pt x="1260764" y="2514600"/>
                </a:cubicBezTo>
                <a:lnTo>
                  <a:pt x="1057563" y="2514600"/>
                </a:lnTo>
                <a:lnTo>
                  <a:pt x="1035384" y="2500342"/>
                </a:lnTo>
                <a:lnTo>
                  <a:pt x="1013355" y="2485796"/>
                </a:lnTo>
                <a:lnTo>
                  <a:pt x="1011211" y="2484802"/>
                </a:lnTo>
                <a:lnTo>
                  <a:pt x="928255" y="2431473"/>
                </a:lnTo>
                <a:cubicBezTo>
                  <a:pt x="893619" y="2428010"/>
                  <a:pt x="853890" y="2406284"/>
                  <a:pt x="820527" y="2407386"/>
                </a:cubicBezTo>
                <a:lnTo>
                  <a:pt x="801508" y="2413701"/>
                </a:lnTo>
                <a:lnTo>
                  <a:pt x="789709" y="2403764"/>
                </a:lnTo>
                <a:cubicBezTo>
                  <a:pt x="743527" y="2366818"/>
                  <a:pt x="698477" y="2328412"/>
                  <a:pt x="651164" y="2292927"/>
                </a:cubicBezTo>
                <a:cubicBezTo>
                  <a:pt x="587050" y="2244841"/>
                  <a:pt x="565131" y="2223655"/>
                  <a:pt x="484909" y="2223655"/>
                </a:cubicBezTo>
                <a:cubicBezTo>
                  <a:pt x="465868" y="2223655"/>
                  <a:pt x="447964" y="2232891"/>
                  <a:pt x="429491" y="2237509"/>
                </a:cubicBezTo>
                <a:cubicBezTo>
                  <a:pt x="504321" y="2262453"/>
                  <a:pt x="445556" y="2235980"/>
                  <a:pt x="526473" y="2306782"/>
                </a:cubicBezTo>
                <a:cubicBezTo>
                  <a:pt x="678854" y="2440114"/>
                  <a:pt x="474136" y="2248285"/>
                  <a:pt x="651164" y="2389909"/>
                </a:cubicBezTo>
                <a:cubicBezTo>
                  <a:pt x="704661" y="2432707"/>
                  <a:pt x="723543" y="2463324"/>
                  <a:pt x="762000" y="2514600"/>
                </a:cubicBezTo>
                <a:lnTo>
                  <a:pt x="753874" y="2514600"/>
                </a:lnTo>
                <a:lnTo>
                  <a:pt x="738320" y="2503809"/>
                </a:lnTo>
                <a:cubicBezTo>
                  <a:pt x="718505" y="2488934"/>
                  <a:pt x="692728" y="2468419"/>
                  <a:pt x="678873" y="2459182"/>
                </a:cubicBezTo>
                <a:cubicBezTo>
                  <a:pt x="646268" y="2437445"/>
                  <a:pt x="627437" y="2399104"/>
                  <a:pt x="595745" y="2376055"/>
                </a:cubicBezTo>
                <a:cubicBezTo>
                  <a:pt x="575632" y="2361427"/>
                  <a:pt x="548306" y="2360254"/>
                  <a:pt x="526473" y="2348345"/>
                </a:cubicBezTo>
                <a:cubicBezTo>
                  <a:pt x="497237" y="2332398"/>
                  <a:pt x="471054" y="2311400"/>
                  <a:pt x="443345" y="2292927"/>
                </a:cubicBezTo>
                <a:cubicBezTo>
                  <a:pt x="387927" y="2288309"/>
                  <a:pt x="331041" y="2265586"/>
                  <a:pt x="277091" y="2279073"/>
                </a:cubicBezTo>
                <a:cubicBezTo>
                  <a:pt x="254690" y="2284673"/>
                  <a:pt x="313296" y="2307828"/>
                  <a:pt x="332509" y="2320636"/>
                </a:cubicBezTo>
                <a:cubicBezTo>
                  <a:pt x="354915" y="2335573"/>
                  <a:pt x="377696" y="2350157"/>
                  <a:pt x="401782" y="2362200"/>
                </a:cubicBezTo>
                <a:cubicBezTo>
                  <a:pt x="451373" y="2386995"/>
                  <a:pt x="567553" y="2426838"/>
                  <a:pt x="609600" y="2459182"/>
                </a:cubicBezTo>
                <a:cubicBezTo>
                  <a:pt x="623895" y="2470178"/>
                  <a:pt x="634837" y="2484584"/>
                  <a:pt x="645393" y="2499428"/>
                </a:cubicBezTo>
                <a:lnTo>
                  <a:pt x="651212" y="2506882"/>
                </a:lnTo>
                <a:lnTo>
                  <a:pt x="637309" y="2500745"/>
                </a:lnTo>
                <a:lnTo>
                  <a:pt x="634256" y="2500169"/>
                </a:lnTo>
                <a:lnTo>
                  <a:pt x="623455" y="2486891"/>
                </a:lnTo>
                <a:cubicBezTo>
                  <a:pt x="597659" y="2465785"/>
                  <a:pt x="510342" y="2423407"/>
                  <a:pt x="471055" y="2403764"/>
                </a:cubicBezTo>
                <a:cubicBezTo>
                  <a:pt x="415637" y="2394528"/>
                  <a:pt x="360983" y="2376055"/>
                  <a:pt x="304800" y="2376055"/>
                </a:cubicBezTo>
                <a:cubicBezTo>
                  <a:pt x="284147" y="2376055"/>
                  <a:pt x="342704" y="2392818"/>
                  <a:pt x="360218" y="2403764"/>
                </a:cubicBezTo>
                <a:cubicBezTo>
                  <a:pt x="379799" y="2416002"/>
                  <a:pt x="395836" y="2433447"/>
                  <a:pt x="415636" y="2445327"/>
                </a:cubicBezTo>
                <a:cubicBezTo>
                  <a:pt x="432726" y="2455581"/>
                  <a:pt x="449398" y="2464474"/>
                  <a:pt x="466009" y="2472402"/>
                </a:cubicBezTo>
                <a:lnTo>
                  <a:pt x="485476" y="2480691"/>
                </a:lnTo>
                <a:lnTo>
                  <a:pt x="474650" y="2480048"/>
                </a:lnTo>
                <a:cubicBezTo>
                  <a:pt x="455529" y="2480621"/>
                  <a:pt x="437841" y="2482919"/>
                  <a:pt x="417741" y="2486512"/>
                </a:cubicBezTo>
                <a:lnTo>
                  <a:pt x="415687" y="2486921"/>
                </a:lnTo>
                <a:lnTo>
                  <a:pt x="389160" y="2471005"/>
                </a:lnTo>
                <a:cubicBezTo>
                  <a:pt x="356570" y="2452944"/>
                  <a:pt x="323569" y="2435562"/>
                  <a:pt x="290945" y="2417618"/>
                </a:cubicBezTo>
                <a:lnTo>
                  <a:pt x="272633" y="2409976"/>
                </a:lnTo>
                <a:lnTo>
                  <a:pt x="269712" y="2408024"/>
                </a:lnTo>
                <a:lnTo>
                  <a:pt x="258473" y="2403323"/>
                </a:lnTo>
                <a:lnTo>
                  <a:pt x="251339" y="2381911"/>
                </a:lnTo>
                <a:cubicBezTo>
                  <a:pt x="247373" y="2370009"/>
                  <a:pt x="242755" y="2358464"/>
                  <a:pt x="235527" y="2348345"/>
                </a:cubicBezTo>
                <a:cubicBezTo>
                  <a:pt x="166015" y="2251026"/>
                  <a:pt x="203770" y="2372007"/>
                  <a:pt x="207818" y="2376055"/>
                </a:cubicBezTo>
                <a:cubicBezTo>
                  <a:pt x="218771" y="2387008"/>
                  <a:pt x="232767" y="2393666"/>
                  <a:pt x="247417" y="2399453"/>
                </a:cubicBezTo>
                <a:lnTo>
                  <a:pt x="250769" y="2400851"/>
                </a:lnTo>
                <a:lnTo>
                  <a:pt x="235527" y="2403764"/>
                </a:lnTo>
                <a:cubicBezTo>
                  <a:pt x="231231" y="2406628"/>
                  <a:pt x="230022" y="2410505"/>
                  <a:pt x="230824" y="2414964"/>
                </a:cubicBezTo>
                <a:lnTo>
                  <a:pt x="235149" y="2423599"/>
                </a:lnTo>
                <a:lnTo>
                  <a:pt x="217223" y="2413681"/>
                </a:lnTo>
                <a:lnTo>
                  <a:pt x="205246" y="2407755"/>
                </a:lnTo>
                <a:lnTo>
                  <a:pt x="110836" y="2348345"/>
                </a:lnTo>
                <a:cubicBezTo>
                  <a:pt x="99553" y="2341763"/>
                  <a:pt x="129309" y="2366818"/>
                  <a:pt x="138545" y="2376055"/>
                </a:cubicBezTo>
                <a:cubicBezTo>
                  <a:pt x="138545" y="2376055"/>
                  <a:pt x="157460" y="2384498"/>
                  <a:pt x="180771" y="2395646"/>
                </a:cubicBezTo>
                <a:lnTo>
                  <a:pt x="205246" y="2407755"/>
                </a:lnTo>
                <a:lnTo>
                  <a:pt x="208398" y="2409739"/>
                </a:lnTo>
                <a:lnTo>
                  <a:pt x="237914" y="2429119"/>
                </a:lnTo>
                <a:lnTo>
                  <a:pt x="238183" y="2429655"/>
                </a:lnTo>
                <a:cubicBezTo>
                  <a:pt x="245673" y="2440040"/>
                  <a:pt x="256896" y="2451031"/>
                  <a:pt x="263236" y="2459182"/>
                </a:cubicBezTo>
                <a:cubicBezTo>
                  <a:pt x="273261" y="2472071"/>
                  <a:pt x="285409" y="2483070"/>
                  <a:pt x="297636" y="2494007"/>
                </a:cubicBezTo>
                <a:lnTo>
                  <a:pt x="318483" y="2514600"/>
                </a:lnTo>
                <a:lnTo>
                  <a:pt x="236250" y="2514600"/>
                </a:lnTo>
                <a:lnTo>
                  <a:pt x="221673" y="2500745"/>
                </a:lnTo>
                <a:cubicBezTo>
                  <a:pt x="197983" y="2472317"/>
                  <a:pt x="170862" y="2458217"/>
                  <a:pt x="158782" y="2427420"/>
                </a:cubicBezTo>
                <a:lnTo>
                  <a:pt x="158057" y="2423160"/>
                </a:lnTo>
                <a:lnTo>
                  <a:pt x="164451" y="2428564"/>
                </a:lnTo>
                <a:cubicBezTo>
                  <a:pt x="182111" y="2442918"/>
                  <a:pt x="191062" y="2447903"/>
                  <a:pt x="180109" y="2431473"/>
                </a:cubicBezTo>
                <a:cubicBezTo>
                  <a:pt x="170873" y="2417618"/>
                  <a:pt x="152400" y="2373258"/>
                  <a:pt x="152400" y="2389909"/>
                </a:cubicBezTo>
                <a:lnTo>
                  <a:pt x="158057" y="2423160"/>
                </a:lnTo>
                <a:lnTo>
                  <a:pt x="144303" y="2411534"/>
                </a:lnTo>
                <a:lnTo>
                  <a:pt x="124829" y="2394372"/>
                </a:lnTo>
                <a:lnTo>
                  <a:pt x="114791" y="2367846"/>
                </a:lnTo>
                <a:cubicBezTo>
                  <a:pt x="101698" y="2342916"/>
                  <a:pt x="83968" y="2324721"/>
                  <a:pt x="63236" y="2337795"/>
                </a:cubicBezTo>
                <a:lnTo>
                  <a:pt x="61545" y="2339699"/>
                </a:lnTo>
                <a:lnTo>
                  <a:pt x="55418" y="2334491"/>
                </a:lnTo>
                <a:cubicBezTo>
                  <a:pt x="36268" y="2330235"/>
                  <a:pt x="19746" y="2325980"/>
                  <a:pt x="5576" y="2322031"/>
                </a:cubicBezTo>
                <a:lnTo>
                  <a:pt x="0" y="2320375"/>
                </a:lnTo>
                <a:close/>
              </a:path>
            </a:pathLst>
          </a:custGeom>
          <a:solidFill>
            <a:schemeClr val="bg1"/>
          </a:solidFill>
          <a:ln>
            <a:solidFill>
              <a:schemeClr val="tx1"/>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MT"/>
            </a:endParaRPr>
          </a:p>
        </p:txBody>
      </p:sp>
      <p:sp>
        <p:nvSpPr>
          <p:cNvPr id="17" name="Rectangle 16"/>
          <p:cNvSpPr/>
          <p:nvPr/>
        </p:nvSpPr>
        <p:spPr>
          <a:xfrm>
            <a:off x="388011" y="1717293"/>
            <a:ext cx="4031590" cy="1200329"/>
          </a:xfrm>
          <a:prstGeom prst="rect">
            <a:avLst/>
          </a:prstGeom>
        </p:spPr>
        <p:txBody>
          <a:bodyPr wrap="square">
            <a:spAutoFit/>
          </a:bodyPr>
          <a:lstStyle/>
          <a:p>
            <a:pPr algn="just" fontAlgn="base"/>
            <a:r>
              <a:rPr lang="en-US" b="1" dirty="0">
                <a:solidFill>
                  <a:srgbClr val="121212"/>
                </a:solidFill>
                <a:latin typeface="Arial MT"/>
                <a:cs typeface="Times New Roman" panose="02020603050405020304" pitchFamily="18" charset="0"/>
              </a:rPr>
              <a:t>On Delhi’s Toxic River, Prayers to a Sun Struggling to Shine Through Smog </a:t>
            </a:r>
          </a:p>
          <a:p>
            <a:pPr algn="just" fontAlgn="base"/>
            <a:r>
              <a:rPr lang="en-US" b="1" i="1" dirty="0">
                <a:solidFill>
                  <a:srgbClr val="121212"/>
                </a:solidFill>
                <a:latin typeface="Arial MT"/>
                <a:cs typeface="Times New Roman" panose="02020603050405020304" pitchFamily="18" charset="0"/>
              </a:rPr>
              <a:t>(</a:t>
            </a:r>
            <a:r>
              <a:rPr lang="en-US" b="1" i="1" dirty="0">
                <a:solidFill>
                  <a:srgbClr val="C00000"/>
                </a:solidFill>
                <a:latin typeface="Arial MT"/>
                <a:cs typeface="Times New Roman" panose="02020603050405020304" pitchFamily="18" charset="0"/>
              </a:rPr>
              <a:t>11</a:t>
            </a:r>
            <a:r>
              <a:rPr lang="en-US" b="1" i="1" baseline="30000" dirty="0">
                <a:solidFill>
                  <a:srgbClr val="C00000"/>
                </a:solidFill>
                <a:latin typeface="Arial MT"/>
                <a:cs typeface="Times New Roman" panose="02020603050405020304" pitchFamily="18" charset="0"/>
              </a:rPr>
              <a:t>th</a:t>
            </a:r>
            <a:r>
              <a:rPr lang="en-US" b="1" i="1" dirty="0">
                <a:solidFill>
                  <a:srgbClr val="C00000"/>
                </a:solidFill>
                <a:latin typeface="Arial MT"/>
                <a:cs typeface="Times New Roman" panose="02020603050405020304" pitchFamily="18" charset="0"/>
              </a:rPr>
              <a:t> Nov 2021)</a:t>
            </a:r>
          </a:p>
        </p:txBody>
      </p:sp>
      <p:pic>
        <p:nvPicPr>
          <p:cNvPr id="18" name="Picture 17"/>
          <p:cNvPicPr>
            <a:picLocks noChangeAspect="1"/>
          </p:cNvPicPr>
          <p:nvPr/>
        </p:nvPicPr>
        <p:blipFill>
          <a:blip r:embed="rId4"/>
          <a:stretch>
            <a:fillRect/>
          </a:stretch>
        </p:blipFill>
        <p:spPr>
          <a:xfrm>
            <a:off x="876300" y="1237853"/>
            <a:ext cx="2971800" cy="42317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268" y="2609351"/>
            <a:ext cx="3971332" cy="2718817"/>
          </a:xfrm>
          <a:prstGeom prst="rect">
            <a:avLst/>
          </a:prstGeom>
        </p:spPr>
      </p:pic>
      <p:pic>
        <p:nvPicPr>
          <p:cNvPr id="20" name="Picture 19"/>
          <p:cNvPicPr>
            <a:picLocks noChangeAspect="1"/>
          </p:cNvPicPr>
          <p:nvPr/>
        </p:nvPicPr>
        <p:blipFill>
          <a:blip r:embed="rId6"/>
          <a:stretch>
            <a:fillRect/>
          </a:stretch>
        </p:blipFill>
        <p:spPr>
          <a:xfrm>
            <a:off x="227472" y="3347835"/>
            <a:ext cx="4192129" cy="265814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6869" y="1162940"/>
            <a:ext cx="3514131" cy="4843042"/>
          </a:xfrm>
          <a:prstGeom prst="rect">
            <a:avLst/>
          </a:prstGeom>
        </p:spPr>
      </p:pic>
      <p:sp>
        <p:nvSpPr>
          <p:cNvPr id="2" name="Rectangle 1"/>
          <p:cNvSpPr/>
          <p:nvPr/>
        </p:nvSpPr>
        <p:spPr>
          <a:xfrm>
            <a:off x="8103396" y="5423788"/>
            <a:ext cx="3833808" cy="338554"/>
          </a:xfrm>
          <a:prstGeom prst="rect">
            <a:avLst/>
          </a:prstGeom>
        </p:spPr>
        <p:txBody>
          <a:bodyPr wrap="square">
            <a:spAutoFit/>
          </a:bodyPr>
          <a:lstStyle/>
          <a:p>
            <a:pPr algn="ctr"/>
            <a:r>
              <a:rPr lang="en-US" sz="800" dirty="0">
                <a:latin typeface="Arial MT"/>
              </a:rPr>
              <a:t>Source: https://www.nytimes.com/2021/11/11/world/asia/india-pollution-yamuna-chhath.html</a:t>
            </a:r>
          </a:p>
        </p:txBody>
      </p:sp>
      <p:cxnSp>
        <p:nvCxnSpPr>
          <p:cNvPr id="5" name="Straight Connector 4">
            <a:extLst>
              <a:ext uri="{FF2B5EF4-FFF2-40B4-BE49-F238E27FC236}">
                <a16:creationId xmlns:a16="http://schemas.microsoft.com/office/drawing/2014/main" id="{5F0708A9-9C91-239A-01C8-20F8FB3C125D}"/>
              </a:ext>
            </a:extLst>
          </p:cNvPr>
          <p:cNvCxnSpPr/>
          <p:nvPr/>
        </p:nvCxnSpPr>
        <p:spPr>
          <a:xfrm>
            <a:off x="5912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24" name="object 2"/>
          <p:cNvSpPr txBox="1">
            <a:spLocks/>
          </p:cNvSpPr>
          <p:nvPr/>
        </p:nvSpPr>
        <p:spPr>
          <a:xfrm>
            <a:off x="591266" y="631684"/>
            <a:ext cx="22281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spc="-5" dirty="0"/>
              <a:t>Introduction</a:t>
            </a:r>
            <a:endParaRPr lang="en-US" sz="2800" b="1" kern="0" dirty="0"/>
          </a:p>
        </p:txBody>
      </p:sp>
      <p:sp>
        <p:nvSpPr>
          <p:cNvPr id="27" name="object 8"/>
          <p:cNvSpPr txBox="1"/>
          <p:nvPr/>
        </p:nvSpPr>
        <p:spPr>
          <a:xfrm>
            <a:off x="11734800" y="6615088"/>
            <a:ext cx="402528"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3</a:t>
            </a:fld>
            <a:endParaRPr sz="1200" dirty="0">
              <a:latin typeface="Arial MT"/>
              <a:cs typeface="Arial MT"/>
            </a:endParaRPr>
          </a:p>
        </p:txBody>
      </p:sp>
    </p:spTree>
    <p:extLst>
      <p:ext uri="{BB962C8B-B14F-4D97-AF65-F5344CB8AC3E}">
        <p14:creationId xmlns:p14="http://schemas.microsoft.com/office/powerpoint/2010/main" val="252470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29511"/>
            <a:ext cx="5410200" cy="5499889"/>
          </a:xfrm>
          <a:prstGeom prst="rect">
            <a:avLst/>
          </a:prstGeom>
        </p:spPr>
      </p:pic>
      <p:sp>
        <p:nvSpPr>
          <p:cNvPr id="7" name="Freeform 6"/>
          <p:cNvSpPr/>
          <p:nvPr/>
        </p:nvSpPr>
        <p:spPr>
          <a:xfrm>
            <a:off x="6300866" y="311545"/>
            <a:ext cx="5334000" cy="2209800"/>
          </a:xfrm>
          <a:custGeom>
            <a:avLst/>
            <a:gdLst>
              <a:gd name="connsiteX0" fmla="*/ 260566 w 4419600"/>
              <a:gd name="connsiteY0" fmla="*/ 2457325 h 2514600"/>
              <a:gd name="connsiteX1" fmla="*/ 214745 w 4419600"/>
              <a:gd name="connsiteY1" fmla="*/ 2514600 h 2514600"/>
              <a:gd name="connsiteX2" fmla="*/ 188610 w 4419600"/>
              <a:gd name="connsiteY2" fmla="*/ 2514600 h 2514600"/>
              <a:gd name="connsiteX3" fmla="*/ 205823 w 4419600"/>
              <a:gd name="connsiteY3" fmla="*/ 2498312 h 2514600"/>
              <a:gd name="connsiteX4" fmla="*/ 256309 w 4419600"/>
              <a:gd name="connsiteY4" fmla="*/ 2459182 h 2514600"/>
              <a:gd name="connsiteX5" fmla="*/ 887763 w 4419600"/>
              <a:gd name="connsiteY5" fmla="*/ 2448890 h 2514600"/>
              <a:gd name="connsiteX6" fmla="*/ 880253 w 4419600"/>
              <a:gd name="connsiteY6" fmla="*/ 2460658 h 2514600"/>
              <a:gd name="connsiteX7" fmla="*/ 885747 w 4419600"/>
              <a:gd name="connsiteY7" fmla="*/ 2450602 h 2514600"/>
              <a:gd name="connsiteX8" fmla="*/ 4326928 w 4419600"/>
              <a:gd name="connsiteY8" fmla="*/ 2367666 h 2514600"/>
              <a:gd name="connsiteX9" fmla="*/ 4325752 w 4419600"/>
              <a:gd name="connsiteY9" fmla="*/ 2370204 h 2514600"/>
              <a:gd name="connsiteX10" fmla="*/ 4320407 w 4419600"/>
              <a:gd name="connsiteY10" fmla="*/ 2380875 h 2514600"/>
              <a:gd name="connsiteX11" fmla="*/ 0 w 4419600"/>
              <a:gd name="connsiteY11" fmla="*/ 0 h 2514600"/>
              <a:gd name="connsiteX12" fmla="*/ 4419600 w 4419600"/>
              <a:gd name="connsiteY12" fmla="*/ 0 h 2514600"/>
              <a:gd name="connsiteX13" fmla="*/ 4419600 w 4419600"/>
              <a:gd name="connsiteY13" fmla="*/ 2477982 h 2514600"/>
              <a:gd name="connsiteX14" fmla="*/ 4404929 w 4419600"/>
              <a:gd name="connsiteY14" fmla="*/ 2488456 h 2514600"/>
              <a:gd name="connsiteX15" fmla="*/ 4382788 w 4419600"/>
              <a:gd name="connsiteY15" fmla="*/ 2507228 h 2514600"/>
              <a:gd name="connsiteX16" fmla="*/ 4369926 w 4419600"/>
              <a:gd name="connsiteY16" fmla="*/ 2514600 h 2514600"/>
              <a:gd name="connsiteX17" fmla="*/ 4343400 w 4419600"/>
              <a:gd name="connsiteY17" fmla="*/ 2514600 h 2514600"/>
              <a:gd name="connsiteX18" fmla="*/ 4357255 w 4419600"/>
              <a:gd name="connsiteY18" fmla="*/ 2403764 h 2514600"/>
              <a:gd name="connsiteX19" fmla="*/ 4357255 w 4419600"/>
              <a:gd name="connsiteY19" fmla="*/ 2306782 h 2514600"/>
              <a:gd name="connsiteX20" fmla="*/ 4327866 w 4419600"/>
              <a:gd name="connsiteY20" fmla="*/ 2365766 h 2514600"/>
              <a:gd name="connsiteX21" fmla="*/ 4326928 w 4419600"/>
              <a:gd name="connsiteY21" fmla="*/ 2367666 h 2514600"/>
              <a:gd name="connsiteX22" fmla="*/ 4333920 w 4419600"/>
              <a:gd name="connsiteY22" fmla="*/ 2352587 h 2514600"/>
              <a:gd name="connsiteX23" fmla="*/ 4301836 w 4419600"/>
              <a:gd name="connsiteY23" fmla="*/ 2403764 h 2514600"/>
              <a:gd name="connsiteX24" fmla="*/ 4260273 w 4419600"/>
              <a:gd name="connsiteY24" fmla="*/ 2486891 h 2514600"/>
              <a:gd name="connsiteX25" fmla="*/ 4238106 w 4419600"/>
              <a:gd name="connsiteY25" fmla="*/ 2514600 h 2514600"/>
              <a:gd name="connsiteX26" fmla="*/ 4196938 w 4419600"/>
              <a:gd name="connsiteY26" fmla="*/ 2514600 h 2514600"/>
              <a:gd name="connsiteX27" fmla="*/ 4204855 w 4419600"/>
              <a:gd name="connsiteY27" fmla="*/ 2486891 h 2514600"/>
              <a:gd name="connsiteX28" fmla="*/ 4195611 w 4419600"/>
              <a:gd name="connsiteY28" fmla="*/ 2514123 h 2514600"/>
              <a:gd name="connsiteX29" fmla="*/ 4195458 w 4419600"/>
              <a:gd name="connsiteY29" fmla="*/ 2514600 h 2514600"/>
              <a:gd name="connsiteX30" fmla="*/ 4023796 w 4419600"/>
              <a:gd name="connsiteY30" fmla="*/ 2514600 h 2514600"/>
              <a:gd name="connsiteX31" fmla="*/ 4025737 w 4419600"/>
              <a:gd name="connsiteY31" fmla="*/ 2506563 h 2514600"/>
              <a:gd name="connsiteX32" fmla="*/ 4024745 w 4419600"/>
              <a:gd name="connsiteY32" fmla="*/ 2389909 h 2514600"/>
              <a:gd name="connsiteX33" fmla="*/ 3969327 w 4419600"/>
              <a:gd name="connsiteY33" fmla="*/ 2445327 h 2514600"/>
              <a:gd name="connsiteX34" fmla="*/ 3927764 w 4419600"/>
              <a:gd name="connsiteY34" fmla="*/ 2514600 h 2514600"/>
              <a:gd name="connsiteX35" fmla="*/ 3751160 w 4419600"/>
              <a:gd name="connsiteY35" fmla="*/ 2514600 h 2514600"/>
              <a:gd name="connsiteX36" fmla="*/ 3754238 w 4419600"/>
              <a:gd name="connsiteY36" fmla="*/ 2502430 h 2514600"/>
              <a:gd name="connsiteX37" fmla="*/ 3775364 w 4419600"/>
              <a:gd name="connsiteY37" fmla="*/ 2403764 h 2514600"/>
              <a:gd name="connsiteX38" fmla="*/ 3761509 w 4419600"/>
              <a:gd name="connsiteY38" fmla="*/ 2334491 h 2514600"/>
              <a:gd name="connsiteX39" fmla="*/ 3719945 w 4419600"/>
              <a:gd name="connsiteY39" fmla="*/ 2362200 h 2514600"/>
              <a:gd name="connsiteX40" fmla="*/ 3650673 w 4419600"/>
              <a:gd name="connsiteY40" fmla="*/ 2459182 h 2514600"/>
              <a:gd name="connsiteX41" fmla="*/ 3606339 w 4419600"/>
              <a:gd name="connsiteY41" fmla="*/ 2514600 h 2514600"/>
              <a:gd name="connsiteX42" fmla="*/ 3559233 w 4419600"/>
              <a:gd name="connsiteY42" fmla="*/ 2514600 h 2514600"/>
              <a:gd name="connsiteX43" fmla="*/ 3567545 w 4419600"/>
              <a:gd name="connsiteY43" fmla="*/ 2473036 h 2514600"/>
              <a:gd name="connsiteX44" fmla="*/ 3595255 w 4419600"/>
              <a:gd name="connsiteY44" fmla="*/ 2376055 h 2514600"/>
              <a:gd name="connsiteX45" fmla="*/ 3518679 w 4419600"/>
              <a:gd name="connsiteY45" fmla="*/ 2499706 h 2514600"/>
              <a:gd name="connsiteX46" fmla="*/ 3516951 w 4419600"/>
              <a:gd name="connsiteY46" fmla="*/ 2514600 h 2514600"/>
              <a:gd name="connsiteX47" fmla="*/ 3494528 w 4419600"/>
              <a:gd name="connsiteY47" fmla="*/ 2514600 h 2514600"/>
              <a:gd name="connsiteX48" fmla="*/ 3496001 w 4419600"/>
              <a:gd name="connsiteY48" fmla="*/ 2510562 h 2514600"/>
              <a:gd name="connsiteX49" fmla="*/ 3530234 w 4419600"/>
              <a:gd name="connsiteY49" fmla="*/ 2418980 h 2514600"/>
              <a:gd name="connsiteX50" fmla="*/ 3535968 w 4419600"/>
              <a:gd name="connsiteY50" fmla="*/ 2401672 h 2514600"/>
              <a:gd name="connsiteX51" fmla="*/ 3567545 w 4419600"/>
              <a:gd name="connsiteY51" fmla="*/ 2362200 h 2514600"/>
              <a:gd name="connsiteX52" fmla="*/ 3595255 w 4419600"/>
              <a:gd name="connsiteY52" fmla="*/ 2320636 h 2514600"/>
              <a:gd name="connsiteX53" fmla="*/ 3553691 w 4419600"/>
              <a:gd name="connsiteY53" fmla="*/ 2348345 h 2514600"/>
              <a:gd name="connsiteX54" fmla="*/ 3538338 w 4419600"/>
              <a:gd name="connsiteY54" fmla="*/ 2394517 h 2514600"/>
              <a:gd name="connsiteX55" fmla="*/ 3535968 w 4419600"/>
              <a:gd name="connsiteY55" fmla="*/ 2401672 h 2514600"/>
              <a:gd name="connsiteX56" fmla="*/ 3512127 w 4419600"/>
              <a:gd name="connsiteY56" fmla="*/ 2431473 h 2514600"/>
              <a:gd name="connsiteX57" fmla="*/ 3470564 w 4419600"/>
              <a:gd name="connsiteY57" fmla="*/ 2500745 h 2514600"/>
              <a:gd name="connsiteX58" fmla="*/ 3459617 w 4419600"/>
              <a:gd name="connsiteY58" fmla="*/ 2514600 h 2514600"/>
              <a:gd name="connsiteX59" fmla="*/ 3337946 w 4419600"/>
              <a:gd name="connsiteY59" fmla="*/ 2514600 h 2514600"/>
              <a:gd name="connsiteX60" fmla="*/ 3337998 w 4419600"/>
              <a:gd name="connsiteY60" fmla="*/ 2514233 h 2514600"/>
              <a:gd name="connsiteX61" fmla="*/ 3345873 w 4419600"/>
              <a:gd name="connsiteY61" fmla="*/ 2473036 h 2514600"/>
              <a:gd name="connsiteX62" fmla="*/ 3387436 w 4419600"/>
              <a:gd name="connsiteY62" fmla="*/ 2431473 h 2514600"/>
              <a:gd name="connsiteX63" fmla="*/ 3401291 w 4419600"/>
              <a:gd name="connsiteY63" fmla="*/ 2389909 h 2514600"/>
              <a:gd name="connsiteX64" fmla="*/ 3359727 w 4419600"/>
              <a:gd name="connsiteY64" fmla="*/ 2445327 h 2514600"/>
              <a:gd name="connsiteX65" fmla="*/ 3322074 w 4419600"/>
              <a:gd name="connsiteY65" fmla="*/ 2511640 h 2514600"/>
              <a:gd name="connsiteX66" fmla="*/ 3320262 w 4419600"/>
              <a:gd name="connsiteY66" fmla="*/ 2514600 h 2514600"/>
              <a:gd name="connsiteX67" fmla="*/ 3248891 w 4419600"/>
              <a:gd name="connsiteY67" fmla="*/ 2514600 h 2514600"/>
              <a:gd name="connsiteX68" fmla="*/ 3276600 w 4419600"/>
              <a:gd name="connsiteY68" fmla="*/ 2445327 h 2514600"/>
              <a:gd name="connsiteX69" fmla="*/ 3304309 w 4419600"/>
              <a:gd name="connsiteY69" fmla="*/ 2403764 h 2514600"/>
              <a:gd name="connsiteX70" fmla="*/ 3262745 w 4419600"/>
              <a:gd name="connsiteY70" fmla="*/ 2459182 h 2514600"/>
              <a:gd name="connsiteX71" fmla="*/ 3232944 w 4419600"/>
              <a:gd name="connsiteY71" fmla="*/ 2504513 h 2514600"/>
              <a:gd name="connsiteX72" fmla="*/ 3227857 w 4419600"/>
              <a:gd name="connsiteY72" fmla="*/ 2514600 h 2514600"/>
              <a:gd name="connsiteX73" fmla="*/ 3118229 w 4419600"/>
              <a:gd name="connsiteY73" fmla="*/ 2514600 h 2514600"/>
              <a:gd name="connsiteX74" fmla="*/ 3120104 w 4419600"/>
              <a:gd name="connsiteY74" fmla="*/ 2506446 h 2514600"/>
              <a:gd name="connsiteX75" fmla="*/ 3138055 w 4419600"/>
              <a:gd name="connsiteY75" fmla="*/ 2459182 h 2514600"/>
              <a:gd name="connsiteX76" fmla="*/ 3151909 w 4419600"/>
              <a:gd name="connsiteY76" fmla="*/ 2362200 h 2514600"/>
              <a:gd name="connsiteX77" fmla="*/ 3082636 w 4419600"/>
              <a:gd name="connsiteY77" fmla="*/ 2376055 h 2514600"/>
              <a:gd name="connsiteX78" fmla="*/ 3054927 w 4419600"/>
              <a:gd name="connsiteY78" fmla="*/ 2348345 h 2514600"/>
              <a:gd name="connsiteX79" fmla="*/ 2999509 w 4419600"/>
              <a:gd name="connsiteY79" fmla="*/ 2417618 h 2514600"/>
              <a:gd name="connsiteX80" fmla="*/ 2957945 w 4419600"/>
              <a:gd name="connsiteY80" fmla="*/ 2445327 h 2514600"/>
              <a:gd name="connsiteX81" fmla="*/ 2944091 w 4419600"/>
              <a:gd name="connsiteY81" fmla="*/ 2306782 h 2514600"/>
              <a:gd name="connsiteX82" fmla="*/ 2916382 w 4419600"/>
              <a:gd name="connsiteY82" fmla="*/ 2376055 h 2514600"/>
              <a:gd name="connsiteX83" fmla="*/ 2888673 w 4419600"/>
              <a:gd name="connsiteY83" fmla="*/ 2417618 h 2514600"/>
              <a:gd name="connsiteX84" fmla="*/ 2874818 w 4419600"/>
              <a:gd name="connsiteY84" fmla="*/ 2362200 h 2514600"/>
              <a:gd name="connsiteX85" fmla="*/ 2847109 w 4419600"/>
              <a:gd name="connsiteY85" fmla="*/ 2403764 h 2514600"/>
              <a:gd name="connsiteX86" fmla="*/ 2791691 w 4419600"/>
              <a:gd name="connsiteY86" fmla="*/ 2486891 h 2514600"/>
              <a:gd name="connsiteX87" fmla="*/ 2782266 w 4419600"/>
              <a:gd name="connsiteY87" fmla="*/ 2514600 h 2514600"/>
              <a:gd name="connsiteX88" fmla="*/ 2679515 w 4419600"/>
              <a:gd name="connsiteY88" fmla="*/ 2514600 h 2514600"/>
              <a:gd name="connsiteX89" fmla="*/ 2677944 w 4419600"/>
              <a:gd name="connsiteY89" fmla="*/ 2468162 h 2514600"/>
              <a:gd name="connsiteX90" fmla="*/ 2680855 w 4419600"/>
              <a:gd name="connsiteY90" fmla="*/ 2334491 h 2514600"/>
              <a:gd name="connsiteX91" fmla="*/ 2597727 w 4419600"/>
              <a:gd name="connsiteY91" fmla="*/ 2389909 h 2514600"/>
              <a:gd name="connsiteX92" fmla="*/ 2528902 w 4419600"/>
              <a:gd name="connsiteY92" fmla="*/ 2513174 h 2514600"/>
              <a:gd name="connsiteX93" fmla="*/ 2528203 w 4419600"/>
              <a:gd name="connsiteY93" fmla="*/ 2514600 h 2514600"/>
              <a:gd name="connsiteX94" fmla="*/ 2448408 w 4419600"/>
              <a:gd name="connsiteY94" fmla="*/ 2514600 h 2514600"/>
              <a:gd name="connsiteX95" fmla="*/ 2463543 w 4419600"/>
              <a:gd name="connsiteY95" fmla="*/ 2446548 h 2514600"/>
              <a:gd name="connsiteX96" fmla="*/ 2473036 w 4419600"/>
              <a:gd name="connsiteY96" fmla="*/ 2362200 h 2514600"/>
              <a:gd name="connsiteX97" fmla="*/ 2429417 w 4419600"/>
              <a:gd name="connsiteY97" fmla="*/ 2419009 h 2514600"/>
              <a:gd name="connsiteX98" fmla="*/ 2427562 w 4419600"/>
              <a:gd name="connsiteY98" fmla="*/ 2421195 h 2514600"/>
              <a:gd name="connsiteX99" fmla="*/ 2427474 w 4419600"/>
              <a:gd name="connsiteY99" fmla="*/ 2421273 h 2514600"/>
              <a:gd name="connsiteX100" fmla="*/ 2425283 w 4419600"/>
              <a:gd name="connsiteY100" fmla="*/ 2423881 h 2514600"/>
              <a:gd name="connsiteX101" fmla="*/ 2427562 w 4419600"/>
              <a:gd name="connsiteY101" fmla="*/ 2421195 h 2514600"/>
              <a:gd name="connsiteX102" fmla="*/ 2431897 w 4419600"/>
              <a:gd name="connsiteY102" fmla="*/ 2417343 h 2514600"/>
              <a:gd name="connsiteX103" fmla="*/ 2417618 w 4419600"/>
              <a:gd name="connsiteY103" fmla="*/ 2459182 h 2514600"/>
              <a:gd name="connsiteX104" fmla="*/ 2396422 w 4419600"/>
              <a:gd name="connsiteY104" fmla="*/ 2493623 h 2514600"/>
              <a:gd name="connsiteX105" fmla="*/ 2384156 w 4419600"/>
              <a:gd name="connsiteY105" fmla="*/ 2514600 h 2514600"/>
              <a:gd name="connsiteX106" fmla="*/ 2306782 w 4419600"/>
              <a:gd name="connsiteY106" fmla="*/ 2514600 h 2514600"/>
              <a:gd name="connsiteX107" fmla="*/ 2265218 w 4419600"/>
              <a:gd name="connsiteY107" fmla="*/ 2459182 h 2514600"/>
              <a:gd name="connsiteX108" fmla="*/ 2239055 w 4419600"/>
              <a:gd name="connsiteY108" fmla="*/ 2496747 h 2514600"/>
              <a:gd name="connsiteX109" fmla="*/ 2232756 w 4419600"/>
              <a:gd name="connsiteY109" fmla="*/ 2514600 h 2514600"/>
              <a:gd name="connsiteX110" fmla="*/ 2038290 w 4419600"/>
              <a:gd name="connsiteY110" fmla="*/ 2514600 h 2514600"/>
              <a:gd name="connsiteX111" fmla="*/ 2038812 w 4419600"/>
              <a:gd name="connsiteY111" fmla="*/ 2491529 h 2514600"/>
              <a:gd name="connsiteX112" fmla="*/ 2029691 w 4419600"/>
              <a:gd name="connsiteY112" fmla="*/ 2362200 h 2514600"/>
              <a:gd name="connsiteX113" fmla="*/ 2001982 w 4419600"/>
              <a:gd name="connsiteY113" fmla="*/ 2279073 h 2514600"/>
              <a:gd name="connsiteX114" fmla="*/ 1988127 w 4419600"/>
              <a:gd name="connsiteY114" fmla="*/ 2320636 h 2514600"/>
              <a:gd name="connsiteX115" fmla="*/ 1960418 w 4419600"/>
              <a:gd name="connsiteY115" fmla="*/ 2376055 h 2514600"/>
              <a:gd name="connsiteX116" fmla="*/ 1946564 w 4419600"/>
              <a:gd name="connsiteY116" fmla="*/ 2431473 h 2514600"/>
              <a:gd name="connsiteX117" fmla="*/ 1918855 w 4419600"/>
              <a:gd name="connsiteY117" fmla="*/ 2514600 h 2514600"/>
              <a:gd name="connsiteX118" fmla="*/ 1848265 w 4419600"/>
              <a:gd name="connsiteY118" fmla="*/ 2514600 h 2514600"/>
              <a:gd name="connsiteX119" fmla="*/ 1847943 w 4419600"/>
              <a:gd name="connsiteY119" fmla="*/ 2507823 h 2514600"/>
              <a:gd name="connsiteX120" fmla="*/ 1821873 w 4419600"/>
              <a:gd name="connsiteY120" fmla="*/ 2431473 h 2514600"/>
              <a:gd name="connsiteX121" fmla="*/ 1795992 w 4419600"/>
              <a:gd name="connsiteY121" fmla="*/ 2482105 h 2514600"/>
              <a:gd name="connsiteX122" fmla="*/ 1796490 w 4419600"/>
              <a:gd name="connsiteY122" fmla="*/ 2514600 h 2514600"/>
              <a:gd name="connsiteX123" fmla="*/ 1793445 w 4419600"/>
              <a:gd name="connsiteY123" fmla="*/ 2514600 h 2514600"/>
              <a:gd name="connsiteX124" fmla="*/ 1793050 w 4419600"/>
              <a:gd name="connsiteY124" fmla="*/ 2491731 h 2514600"/>
              <a:gd name="connsiteX125" fmla="*/ 1724891 w 4419600"/>
              <a:gd name="connsiteY125" fmla="*/ 2403764 h 2514600"/>
              <a:gd name="connsiteX126" fmla="*/ 1683327 w 4419600"/>
              <a:gd name="connsiteY126" fmla="*/ 2417618 h 2514600"/>
              <a:gd name="connsiteX127" fmla="*/ 1669473 w 4419600"/>
              <a:gd name="connsiteY127" fmla="*/ 2376055 h 2514600"/>
              <a:gd name="connsiteX128" fmla="*/ 1641764 w 4419600"/>
              <a:gd name="connsiteY128" fmla="*/ 2334491 h 2514600"/>
              <a:gd name="connsiteX129" fmla="*/ 1614055 w 4419600"/>
              <a:gd name="connsiteY129" fmla="*/ 2279073 h 2514600"/>
              <a:gd name="connsiteX130" fmla="*/ 1544782 w 4419600"/>
              <a:gd name="connsiteY130" fmla="*/ 2500745 h 2514600"/>
              <a:gd name="connsiteX131" fmla="*/ 1503218 w 4419600"/>
              <a:gd name="connsiteY131" fmla="*/ 2486891 h 2514600"/>
              <a:gd name="connsiteX132" fmla="*/ 1489364 w 4419600"/>
              <a:gd name="connsiteY132" fmla="*/ 2445327 h 2514600"/>
              <a:gd name="connsiteX133" fmla="*/ 1461655 w 4419600"/>
              <a:gd name="connsiteY133" fmla="*/ 2376055 h 2514600"/>
              <a:gd name="connsiteX134" fmla="*/ 1420091 w 4419600"/>
              <a:gd name="connsiteY134" fmla="*/ 2362200 h 2514600"/>
              <a:gd name="connsiteX135" fmla="*/ 1406236 w 4419600"/>
              <a:gd name="connsiteY135" fmla="*/ 2473036 h 2514600"/>
              <a:gd name="connsiteX136" fmla="*/ 1402646 w 4419600"/>
              <a:gd name="connsiteY136" fmla="*/ 2508912 h 2514600"/>
              <a:gd name="connsiteX137" fmla="*/ 1400898 w 4419600"/>
              <a:gd name="connsiteY137" fmla="*/ 2514600 h 2514600"/>
              <a:gd name="connsiteX138" fmla="*/ 1269316 w 4419600"/>
              <a:gd name="connsiteY138" fmla="*/ 2514600 h 2514600"/>
              <a:gd name="connsiteX139" fmla="*/ 1267691 w 4419600"/>
              <a:gd name="connsiteY139" fmla="*/ 2500745 h 2514600"/>
              <a:gd name="connsiteX140" fmla="*/ 1253836 w 4419600"/>
              <a:gd name="connsiteY140" fmla="*/ 2431473 h 2514600"/>
              <a:gd name="connsiteX141" fmla="*/ 1198418 w 4419600"/>
              <a:gd name="connsiteY141" fmla="*/ 2403764 h 2514600"/>
              <a:gd name="connsiteX142" fmla="*/ 1156855 w 4419600"/>
              <a:gd name="connsiteY142" fmla="*/ 2445327 h 2514600"/>
              <a:gd name="connsiteX143" fmla="*/ 1143750 w 4419600"/>
              <a:gd name="connsiteY143" fmla="*/ 2474979 h 2514600"/>
              <a:gd name="connsiteX144" fmla="*/ 1129254 w 4419600"/>
              <a:gd name="connsiteY144" fmla="*/ 2514600 h 2514600"/>
              <a:gd name="connsiteX145" fmla="*/ 1003604 w 4419600"/>
              <a:gd name="connsiteY145" fmla="*/ 2514600 h 2514600"/>
              <a:gd name="connsiteX146" fmla="*/ 1004455 w 4419600"/>
              <a:gd name="connsiteY146" fmla="*/ 2486891 h 2514600"/>
              <a:gd name="connsiteX147" fmla="*/ 991665 w 4419600"/>
              <a:gd name="connsiteY147" fmla="*/ 2505701 h 2514600"/>
              <a:gd name="connsiteX148" fmla="*/ 985503 w 4419600"/>
              <a:gd name="connsiteY148" fmla="*/ 2514600 h 2514600"/>
              <a:gd name="connsiteX149" fmla="*/ 921327 w 4419600"/>
              <a:gd name="connsiteY149" fmla="*/ 2514600 h 2514600"/>
              <a:gd name="connsiteX150" fmla="*/ 907473 w 4419600"/>
              <a:gd name="connsiteY150" fmla="*/ 2473036 h 2514600"/>
              <a:gd name="connsiteX151" fmla="*/ 869475 w 4419600"/>
              <a:gd name="connsiteY151" fmla="*/ 2506547 h 2514600"/>
              <a:gd name="connsiteX152" fmla="*/ 866377 w 4419600"/>
              <a:gd name="connsiteY152" fmla="*/ 2514600 h 2514600"/>
              <a:gd name="connsiteX153" fmla="*/ 856673 w 4419600"/>
              <a:gd name="connsiteY153" fmla="*/ 2514600 h 2514600"/>
              <a:gd name="connsiteX154" fmla="*/ 865909 w 4419600"/>
              <a:gd name="connsiteY154" fmla="*/ 2500745 h 2514600"/>
              <a:gd name="connsiteX155" fmla="*/ 889990 w 4419600"/>
              <a:gd name="connsiteY155" fmla="*/ 2447000 h 2514600"/>
              <a:gd name="connsiteX156" fmla="*/ 887763 w 4419600"/>
              <a:gd name="connsiteY156" fmla="*/ 2448890 h 2514600"/>
              <a:gd name="connsiteX157" fmla="*/ 891469 w 4419600"/>
              <a:gd name="connsiteY157" fmla="*/ 2443083 h 2514600"/>
              <a:gd name="connsiteX158" fmla="*/ 907473 w 4419600"/>
              <a:gd name="connsiteY158" fmla="*/ 2417618 h 2514600"/>
              <a:gd name="connsiteX159" fmla="*/ 949036 w 4419600"/>
              <a:gd name="connsiteY159" fmla="*/ 2348345 h 2514600"/>
              <a:gd name="connsiteX160" fmla="*/ 907473 w 4419600"/>
              <a:gd name="connsiteY160" fmla="*/ 2389909 h 2514600"/>
              <a:gd name="connsiteX161" fmla="*/ 838200 w 4419600"/>
              <a:gd name="connsiteY161" fmla="*/ 2500745 h 2514600"/>
              <a:gd name="connsiteX162" fmla="*/ 824345 w 4419600"/>
              <a:gd name="connsiteY162" fmla="*/ 2514600 h 2514600"/>
              <a:gd name="connsiteX163" fmla="*/ 788309 w 4419600"/>
              <a:gd name="connsiteY163" fmla="*/ 2514600 h 2514600"/>
              <a:gd name="connsiteX164" fmla="*/ 789511 w 4419600"/>
              <a:gd name="connsiteY164" fmla="*/ 2505764 h 2514600"/>
              <a:gd name="connsiteX165" fmla="*/ 755073 w 4419600"/>
              <a:gd name="connsiteY165" fmla="*/ 2500745 h 2514600"/>
              <a:gd name="connsiteX166" fmla="*/ 714228 w 4419600"/>
              <a:gd name="connsiteY166" fmla="*/ 2514600 h 2514600"/>
              <a:gd name="connsiteX167" fmla="*/ 596642 w 4419600"/>
              <a:gd name="connsiteY167" fmla="*/ 2514600 h 2514600"/>
              <a:gd name="connsiteX168" fmla="*/ 616309 w 4419600"/>
              <a:gd name="connsiteY168" fmla="*/ 2493715 h 2514600"/>
              <a:gd name="connsiteX169" fmla="*/ 630382 w 4419600"/>
              <a:gd name="connsiteY169" fmla="*/ 2473036 h 2514600"/>
              <a:gd name="connsiteX170" fmla="*/ 630382 w 4419600"/>
              <a:gd name="connsiteY170" fmla="*/ 2348345 h 2514600"/>
              <a:gd name="connsiteX171" fmla="*/ 533400 w 4419600"/>
              <a:gd name="connsiteY171" fmla="*/ 2445327 h 2514600"/>
              <a:gd name="connsiteX172" fmla="*/ 477982 w 4419600"/>
              <a:gd name="connsiteY172" fmla="*/ 2473036 h 2514600"/>
              <a:gd name="connsiteX173" fmla="*/ 436418 w 4419600"/>
              <a:gd name="connsiteY173" fmla="*/ 2486891 h 2514600"/>
              <a:gd name="connsiteX174" fmla="*/ 477982 w 4419600"/>
              <a:gd name="connsiteY174" fmla="*/ 2431473 h 2514600"/>
              <a:gd name="connsiteX175" fmla="*/ 533400 w 4419600"/>
              <a:gd name="connsiteY175" fmla="*/ 2320636 h 2514600"/>
              <a:gd name="connsiteX176" fmla="*/ 477982 w 4419600"/>
              <a:gd name="connsiteY176" fmla="*/ 2334491 h 2514600"/>
              <a:gd name="connsiteX177" fmla="*/ 394855 w 4419600"/>
              <a:gd name="connsiteY177" fmla="*/ 2389909 h 2514600"/>
              <a:gd name="connsiteX178" fmla="*/ 325582 w 4419600"/>
              <a:gd name="connsiteY178" fmla="*/ 2431473 h 2514600"/>
              <a:gd name="connsiteX179" fmla="*/ 290364 w 4419600"/>
              <a:gd name="connsiteY179" fmla="*/ 2444325 h 2514600"/>
              <a:gd name="connsiteX180" fmla="*/ 260566 w 4419600"/>
              <a:gd name="connsiteY180" fmla="*/ 2457325 h 2514600"/>
              <a:gd name="connsiteX181" fmla="*/ 270164 w 4419600"/>
              <a:gd name="connsiteY181" fmla="*/ 2445327 h 2514600"/>
              <a:gd name="connsiteX182" fmla="*/ 339436 w 4419600"/>
              <a:gd name="connsiteY182" fmla="*/ 2334491 h 2514600"/>
              <a:gd name="connsiteX183" fmla="*/ 270164 w 4419600"/>
              <a:gd name="connsiteY183" fmla="*/ 2362200 h 2514600"/>
              <a:gd name="connsiteX184" fmla="*/ 228600 w 4419600"/>
              <a:gd name="connsiteY184" fmla="*/ 2376055 h 2514600"/>
              <a:gd name="connsiteX185" fmla="*/ 159327 w 4419600"/>
              <a:gd name="connsiteY185" fmla="*/ 2417618 h 2514600"/>
              <a:gd name="connsiteX186" fmla="*/ 131618 w 4419600"/>
              <a:gd name="connsiteY186" fmla="*/ 2403764 h 2514600"/>
              <a:gd name="connsiteX187" fmla="*/ 187036 w 4419600"/>
              <a:gd name="connsiteY187" fmla="*/ 2334491 h 2514600"/>
              <a:gd name="connsiteX188" fmla="*/ 214745 w 4419600"/>
              <a:gd name="connsiteY188" fmla="*/ 2292927 h 2514600"/>
              <a:gd name="connsiteX189" fmla="*/ 173182 w 4419600"/>
              <a:gd name="connsiteY189" fmla="*/ 2306782 h 2514600"/>
              <a:gd name="connsiteX190" fmla="*/ 87152 w 4419600"/>
              <a:gd name="connsiteY190" fmla="*/ 2324995 h 2514600"/>
              <a:gd name="connsiteX191" fmla="*/ 0 w 4419600"/>
              <a:gd name="connsiteY191" fmla="*/ 234213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419600" h="2514600">
                <a:moveTo>
                  <a:pt x="260566" y="2457325"/>
                </a:moveTo>
                <a:lnTo>
                  <a:pt x="214745" y="2514600"/>
                </a:lnTo>
                <a:lnTo>
                  <a:pt x="188610" y="2514600"/>
                </a:lnTo>
                <a:lnTo>
                  <a:pt x="205823" y="2498312"/>
                </a:lnTo>
                <a:cubicBezTo>
                  <a:pt x="221877" y="2484246"/>
                  <a:pt x="238596" y="2470991"/>
                  <a:pt x="256309" y="2459182"/>
                </a:cubicBezTo>
                <a:close/>
                <a:moveTo>
                  <a:pt x="887763" y="2448890"/>
                </a:moveTo>
                <a:lnTo>
                  <a:pt x="880253" y="2460658"/>
                </a:lnTo>
                <a:cubicBezTo>
                  <a:pt x="856158" y="2497992"/>
                  <a:pt x="876281" y="2463019"/>
                  <a:pt x="885747" y="2450602"/>
                </a:cubicBezTo>
                <a:close/>
                <a:moveTo>
                  <a:pt x="4326928" y="2367666"/>
                </a:moveTo>
                <a:lnTo>
                  <a:pt x="4325752" y="2370204"/>
                </a:lnTo>
                <a:cubicBezTo>
                  <a:pt x="4318317" y="2385707"/>
                  <a:pt x="4311376" y="2399266"/>
                  <a:pt x="4320407" y="2380875"/>
                </a:cubicBezTo>
                <a:close/>
                <a:moveTo>
                  <a:pt x="0" y="0"/>
                </a:moveTo>
                <a:lnTo>
                  <a:pt x="4419600" y="0"/>
                </a:lnTo>
                <a:lnTo>
                  <a:pt x="4419600" y="2477982"/>
                </a:lnTo>
                <a:lnTo>
                  <a:pt x="4404929" y="2488456"/>
                </a:lnTo>
                <a:cubicBezTo>
                  <a:pt x="4397549" y="2494714"/>
                  <a:pt x="4390078" y="2501530"/>
                  <a:pt x="4382788" y="2507228"/>
                </a:cubicBezTo>
                <a:lnTo>
                  <a:pt x="4369926" y="2514600"/>
                </a:lnTo>
                <a:lnTo>
                  <a:pt x="4343400" y="2514600"/>
                </a:lnTo>
                <a:cubicBezTo>
                  <a:pt x="4317072" y="2488272"/>
                  <a:pt x="4350595" y="2440396"/>
                  <a:pt x="4357255" y="2403764"/>
                </a:cubicBezTo>
                <a:cubicBezTo>
                  <a:pt x="4371900" y="2323215"/>
                  <a:pt x="4381470" y="2403645"/>
                  <a:pt x="4357255" y="2306782"/>
                </a:cubicBezTo>
                <a:cubicBezTo>
                  <a:pt x="4343748" y="2333796"/>
                  <a:pt x="4334282" y="2352817"/>
                  <a:pt x="4327866" y="2365766"/>
                </a:cubicBezTo>
                <a:lnTo>
                  <a:pt x="4326928" y="2367666"/>
                </a:lnTo>
                <a:lnTo>
                  <a:pt x="4333920" y="2352587"/>
                </a:lnTo>
                <a:cubicBezTo>
                  <a:pt x="4340344" y="2337878"/>
                  <a:pt x="4338564" y="2337654"/>
                  <a:pt x="4301836" y="2403764"/>
                </a:cubicBezTo>
                <a:cubicBezTo>
                  <a:pt x="4286791" y="2430845"/>
                  <a:pt x="4276905" y="2460755"/>
                  <a:pt x="4260273" y="2486891"/>
                </a:cubicBezTo>
                <a:lnTo>
                  <a:pt x="4238106" y="2514600"/>
                </a:lnTo>
                <a:lnTo>
                  <a:pt x="4196938" y="2514600"/>
                </a:lnTo>
                <a:lnTo>
                  <a:pt x="4204855" y="2486891"/>
                </a:lnTo>
                <a:cubicBezTo>
                  <a:pt x="4207512" y="2476265"/>
                  <a:pt x="4200988" y="2497164"/>
                  <a:pt x="4195611" y="2514123"/>
                </a:cubicBezTo>
                <a:lnTo>
                  <a:pt x="4195458" y="2514600"/>
                </a:lnTo>
                <a:lnTo>
                  <a:pt x="4023796" y="2514600"/>
                </a:lnTo>
                <a:lnTo>
                  <a:pt x="4025737" y="2506563"/>
                </a:lnTo>
                <a:cubicBezTo>
                  <a:pt x="4033555" y="2465570"/>
                  <a:pt x="4036425" y="2424947"/>
                  <a:pt x="4024745" y="2389909"/>
                </a:cubicBezTo>
                <a:cubicBezTo>
                  <a:pt x="4016484" y="2365125"/>
                  <a:pt x="3985366" y="2424706"/>
                  <a:pt x="3969327" y="2445327"/>
                </a:cubicBezTo>
                <a:cubicBezTo>
                  <a:pt x="3952795" y="2466583"/>
                  <a:pt x="3941618" y="2491509"/>
                  <a:pt x="3927764" y="2514600"/>
                </a:cubicBezTo>
                <a:lnTo>
                  <a:pt x="3751160" y="2514600"/>
                </a:lnTo>
                <a:lnTo>
                  <a:pt x="3754238" y="2502430"/>
                </a:lnTo>
                <a:cubicBezTo>
                  <a:pt x="3762783" y="2468477"/>
                  <a:pt x="3775364" y="2416951"/>
                  <a:pt x="3775364" y="2403764"/>
                </a:cubicBezTo>
                <a:cubicBezTo>
                  <a:pt x="3775364" y="2380216"/>
                  <a:pt x="3766127" y="2357582"/>
                  <a:pt x="3761509" y="2334491"/>
                </a:cubicBezTo>
                <a:cubicBezTo>
                  <a:pt x="3747654" y="2343727"/>
                  <a:pt x="3731719" y="2350426"/>
                  <a:pt x="3719945" y="2362200"/>
                </a:cubicBezTo>
                <a:cubicBezTo>
                  <a:pt x="3691852" y="2390293"/>
                  <a:pt x="3674272" y="2427716"/>
                  <a:pt x="3650673" y="2459182"/>
                </a:cubicBezTo>
                <a:lnTo>
                  <a:pt x="3606339" y="2514600"/>
                </a:lnTo>
                <a:lnTo>
                  <a:pt x="3559233" y="2514600"/>
                </a:lnTo>
                <a:lnTo>
                  <a:pt x="3567545" y="2473036"/>
                </a:lnTo>
                <a:cubicBezTo>
                  <a:pt x="3575699" y="2440419"/>
                  <a:pt x="3627150" y="2386687"/>
                  <a:pt x="3595255" y="2376055"/>
                </a:cubicBezTo>
                <a:cubicBezTo>
                  <a:pt x="3547769" y="2360227"/>
                  <a:pt x="3527421" y="2437939"/>
                  <a:pt x="3518679" y="2499706"/>
                </a:cubicBezTo>
                <a:lnTo>
                  <a:pt x="3516951" y="2514600"/>
                </a:lnTo>
                <a:lnTo>
                  <a:pt x="3494528" y="2514600"/>
                </a:lnTo>
                <a:lnTo>
                  <a:pt x="3496001" y="2510562"/>
                </a:lnTo>
                <a:cubicBezTo>
                  <a:pt x="3533643" y="2407800"/>
                  <a:pt x="3520391" y="2448649"/>
                  <a:pt x="3530234" y="2418980"/>
                </a:cubicBezTo>
                <a:lnTo>
                  <a:pt x="3535968" y="2401672"/>
                </a:lnTo>
                <a:lnTo>
                  <a:pt x="3567545" y="2362200"/>
                </a:lnTo>
                <a:cubicBezTo>
                  <a:pt x="3577536" y="2348879"/>
                  <a:pt x="3607029" y="2332411"/>
                  <a:pt x="3595255" y="2320636"/>
                </a:cubicBezTo>
                <a:cubicBezTo>
                  <a:pt x="3583481" y="2308861"/>
                  <a:pt x="3567546" y="2339109"/>
                  <a:pt x="3553691" y="2348345"/>
                </a:cubicBezTo>
                <a:cubicBezTo>
                  <a:pt x="3547069" y="2368212"/>
                  <a:pt x="3542099" y="2383174"/>
                  <a:pt x="3538338" y="2394517"/>
                </a:cubicBezTo>
                <a:lnTo>
                  <a:pt x="3535968" y="2401672"/>
                </a:lnTo>
                <a:lnTo>
                  <a:pt x="3512127" y="2431473"/>
                </a:lnTo>
                <a:cubicBezTo>
                  <a:pt x="3496685" y="2453533"/>
                  <a:pt x="3486402" y="2478967"/>
                  <a:pt x="3470564" y="2500745"/>
                </a:cubicBezTo>
                <a:lnTo>
                  <a:pt x="3459617" y="2514600"/>
                </a:lnTo>
                <a:lnTo>
                  <a:pt x="3337946" y="2514600"/>
                </a:lnTo>
                <a:lnTo>
                  <a:pt x="3337998" y="2514233"/>
                </a:lnTo>
                <a:cubicBezTo>
                  <a:pt x="3338926" y="2499991"/>
                  <a:pt x="3340169" y="2485871"/>
                  <a:pt x="3345873" y="2473036"/>
                </a:cubicBezTo>
                <a:cubicBezTo>
                  <a:pt x="3353830" y="2455132"/>
                  <a:pt x="3376568" y="2447775"/>
                  <a:pt x="3387436" y="2431473"/>
                </a:cubicBezTo>
                <a:cubicBezTo>
                  <a:pt x="3395537" y="2419322"/>
                  <a:pt x="3396673" y="2403764"/>
                  <a:pt x="3401291" y="2389909"/>
                </a:cubicBezTo>
                <a:lnTo>
                  <a:pt x="3359727" y="2445327"/>
                </a:lnTo>
                <a:cubicBezTo>
                  <a:pt x="3344741" y="2465308"/>
                  <a:pt x="3334059" y="2489136"/>
                  <a:pt x="3322074" y="2511640"/>
                </a:cubicBezTo>
                <a:lnTo>
                  <a:pt x="3320262" y="2514600"/>
                </a:lnTo>
                <a:lnTo>
                  <a:pt x="3248891" y="2514600"/>
                </a:lnTo>
                <a:cubicBezTo>
                  <a:pt x="3258127" y="2491509"/>
                  <a:pt x="3265478" y="2467571"/>
                  <a:pt x="3276600" y="2445327"/>
                </a:cubicBezTo>
                <a:cubicBezTo>
                  <a:pt x="3284047" y="2430434"/>
                  <a:pt x="3316083" y="2391990"/>
                  <a:pt x="3304309" y="2403764"/>
                </a:cubicBezTo>
                <a:cubicBezTo>
                  <a:pt x="3287981" y="2420092"/>
                  <a:pt x="3276166" y="2440392"/>
                  <a:pt x="3262745" y="2459182"/>
                </a:cubicBezTo>
                <a:cubicBezTo>
                  <a:pt x="3246426" y="2482029"/>
                  <a:pt x="3239336" y="2492744"/>
                  <a:pt x="3232944" y="2504513"/>
                </a:cubicBezTo>
                <a:lnTo>
                  <a:pt x="3227857" y="2514600"/>
                </a:lnTo>
                <a:lnTo>
                  <a:pt x="3118229" y="2514600"/>
                </a:lnTo>
                <a:lnTo>
                  <a:pt x="3120104" y="2506446"/>
                </a:lnTo>
                <a:cubicBezTo>
                  <a:pt x="3126174" y="2490706"/>
                  <a:pt x="3135920" y="2473065"/>
                  <a:pt x="3138055" y="2459182"/>
                </a:cubicBezTo>
                <a:cubicBezTo>
                  <a:pt x="3143020" y="2426906"/>
                  <a:pt x="3170023" y="2389371"/>
                  <a:pt x="3151909" y="2362200"/>
                </a:cubicBezTo>
                <a:cubicBezTo>
                  <a:pt x="3138847" y="2342607"/>
                  <a:pt x="3105948" y="2379385"/>
                  <a:pt x="3082636" y="2376055"/>
                </a:cubicBezTo>
                <a:cubicBezTo>
                  <a:pt x="3069705" y="2374208"/>
                  <a:pt x="3064163" y="2357582"/>
                  <a:pt x="3054927" y="2348345"/>
                </a:cubicBezTo>
                <a:cubicBezTo>
                  <a:pt x="3036454" y="2371436"/>
                  <a:pt x="3020419" y="2396708"/>
                  <a:pt x="2999509" y="2417618"/>
                </a:cubicBezTo>
                <a:cubicBezTo>
                  <a:pt x="2987735" y="2429392"/>
                  <a:pt x="2965392" y="2460220"/>
                  <a:pt x="2957945" y="2445327"/>
                </a:cubicBezTo>
                <a:cubicBezTo>
                  <a:pt x="2937189" y="2403815"/>
                  <a:pt x="2948709" y="2352964"/>
                  <a:pt x="2944091" y="2306782"/>
                </a:cubicBezTo>
                <a:cubicBezTo>
                  <a:pt x="2934855" y="2329873"/>
                  <a:pt x="2927504" y="2353811"/>
                  <a:pt x="2916382" y="2376055"/>
                </a:cubicBezTo>
                <a:cubicBezTo>
                  <a:pt x="2908935" y="2390948"/>
                  <a:pt x="2904469" y="2422884"/>
                  <a:pt x="2888673" y="2417618"/>
                </a:cubicBezTo>
                <a:cubicBezTo>
                  <a:pt x="2870609" y="2411597"/>
                  <a:pt x="2879436" y="2380673"/>
                  <a:pt x="2874818" y="2362200"/>
                </a:cubicBezTo>
                <a:lnTo>
                  <a:pt x="2847109" y="2403764"/>
                </a:lnTo>
                <a:cubicBezTo>
                  <a:pt x="2828636" y="2431473"/>
                  <a:pt x="2807638" y="2457655"/>
                  <a:pt x="2791691" y="2486891"/>
                </a:cubicBezTo>
                <a:lnTo>
                  <a:pt x="2782266" y="2514600"/>
                </a:lnTo>
                <a:lnTo>
                  <a:pt x="2679515" y="2514600"/>
                </a:lnTo>
                <a:lnTo>
                  <a:pt x="2677944" y="2468162"/>
                </a:lnTo>
                <a:cubicBezTo>
                  <a:pt x="2678915" y="2423605"/>
                  <a:pt x="2683164" y="2378364"/>
                  <a:pt x="2680855" y="2334491"/>
                </a:cubicBezTo>
                <a:cubicBezTo>
                  <a:pt x="2680855" y="2334491"/>
                  <a:pt x="2621275" y="2366361"/>
                  <a:pt x="2597727" y="2389909"/>
                </a:cubicBezTo>
                <a:cubicBezTo>
                  <a:pt x="2583354" y="2404282"/>
                  <a:pt x="2549127" y="2472131"/>
                  <a:pt x="2528902" y="2513174"/>
                </a:cubicBezTo>
                <a:lnTo>
                  <a:pt x="2528203" y="2514600"/>
                </a:lnTo>
                <a:lnTo>
                  <a:pt x="2448408" y="2514600"/>
                </a:lnTo>
                <a:lnTo>
                  <a:pt x="2463543" y="2446548"/>
                </a:lnTo>
                <a:cubicBezTo>
                  <a:pt x="2466707" y="2418432"/>
                  <a:pt x="2468418" y="2389909"/>
                  <a:pt x="2473036" y="2362200"/>
                </a:cubicBezTo>
                <a:cubicBezTo>
                  <a:pt x="2447912" y="2395700"/>
                  <a:pt x="2435191" y="2411900"/>
                  <a:pt x="2429417" y="2419009"/>
                </a:cubicBezTo>
                <a:lnTo>
                  <a:pt x="2427562" y="2421195"/>
                </a:lnTo>
                <a:lnTo>
                  <a:pt x="2427474" y="2421273"/>
                </a:lnTo>
                <a:cubicBezTo>
                  <a:pt x="2426144" y="2422705"/>
                  <a:pt x="2425187" y="2423916"/>
                  <a:pt x="2425283" y="2423881"/>
                </a:cubicBezTo>
                <a:lnTo>
                  <a:pt x="2427562" y="2421195"/>
                </a:lnTo>
                <a:lnTo>
                  <a:pt x="2431897" y="2417343"/>
                </a:lnTo>
                <a:cubicBezTo>
                  <a:pt x="2436071" y="2414803"/>
                  <a:pt x="2437452" y="2419515"/>
                  <a:pt x="2417618" y="2459182"/>
                </a:cubicBezTo>
                <a:cubicBezTo>
                  <a:pt x="2411597" y="2471225"/>
                  <a:pt x="2403940" y="2482392"/>
                  <a:pt x="2396422" y="2493623"/>
                </a:cubicBezTo>
                <a:lnTo>
                  <a:pt x="2384156" y="2514600"/>
                </a:lnTo>
                <a:lnTo>
                  <a:pt x="2306782" y="2514600"/>
                </a:lnTo>
                <a:cubicBezTo>
                  <a:pt x="2292927" y="2496127"/>
                  <a:pt x="2287860" y="2463711"/>
                  <a:pt x="2265218" y="2459182"/>
                </a:cubicBezTo>
                <a:cubicBezTo>
                  <a:pt x="2256825" y="2457504"/>
                  <a:pt x="2247043" y="2476459"/>
                  <a:pt x="2239055" y="2496747"/>
                </a:cubicBezTo>
                <a:lnTo>
                  <a:pt x="2232756" y="2514600"/>
                </a:lnTo>
                <a:lnTo>
                  <a:pt x="2038290" y="2514600"/>
                </a:lnTo>
                <a:lnTo>
                  <a:pt x="2038812" y="2491529"/>
                </a:lnTo>
                <a:cubicBezTo>
                  <a:pt x="2038758" y="2459783"/>
                  <a:pt x="2036383" y="2417968"/>
                  <a:pt x="2029691" y="2362200"/>
                </a:cubicBezTo>
                <a:cubicBezTo>
                  <a:pt x="2026211" y="2333200"/>
                  <a:pt x="2011218" y="2306782"/>
                  <a:pt x="2001982" y="2279073"/>
                </a:cubicBezTo>
                <a:cubicBezTo>
                  <a:pt x="1997364" y="2292927"/>
                  <a:pt x="1993880" y="2307213"/>
                  <a:pt x="1988127" y="2320636"/>
                </a:cubicBezTo>
                <a:cubicBezTo>
                  <a:pt x="1979991" y="2339619"/>
                  <a:pt x="1967670" y="2356717"/>
                  <a:pt x="1960418" y="2376055"/>
                </a:cubicBezTo>
                <a:cubicBezTo>
                  <a:pt x="1953732" y="2393884"/>
                  <a:pt x="1952164" y="2413274"/>
                  <a:pt x="1946564" y="2431473"/>
                </a:cubicBezTo>
                <a:lnTo>
                  <a:pt x="1918855" y="2514600"/>
                </a:lnTo>
                <a:lnTo>
                  <a:pt x="1848265" y="2514600"/>
                </a:lnTo>
                <a:lnTo>
                  <a:pt x="1847943" y="2507823"/>
                </a:lnTo>
                <a:cubicBezTo>
                  <a:pt x="1847973" y="2469195"/>
                  <a:pt x="1849582" y="2424545"/>
                  <a:pt x="1821873" y="2431473"/>
                </a:cubicBezTo>
                <a:cubicBezTo>
                  <a:pt x="1801220" y="2436637"/>
                  <a:pt x="1796602" y="2457418"/>
                  <a:pt x="1795992" y="2482105"/>
                </a:cubicBezTo>
                <a:lnTo>
                  <a:pt x="1796490" y="2514600"/>
                </a:lnTo>
                <a:lnTo>
                  <a:pt x="1793445" y="2514600"/>
                </a:lnTo>
                <a:lnTo>
                  <a:pt x="1793050" y="2491731"/>
                </a:lnTo>
                <a:cubicBezTo>
                  <a:pt x="1795166" y="2435328"/>
                  <a:pt x="1798342" y="2403764"/>
                  <a:pt x="1724891" y="2403764"/>
                </a:cubicBezTo>
                <a:cubicBezTo>
                  <a:pt x="1710287" y="2403764"/>
                  <a:pt x="1697182" y="2413000"/>
                  <a:pt x="1683327" y="2417618"/>
                </a:cubicBezTo>
                <a:cubicBezTo>
                  <a:pt x="1678709" y="2403764"/>
                  <a:pt x="1676004" y="2389117"/>
                  <a:pt x="1669473" y="2376055"/>
                </a:cubicBezTo>
                <a:cubicBezTo>
                  <a:pt x="1662026" y="2361162"/>
                  <a:pt x="1650025" y="2348948"/>
                  <a:pt x="1641764" y="2334491"/>
                </a:cubicBezTo>
                <a:cubicBezTo>
                  <a:pt x="1631517" y="2316559"/>
                  <a:pt x="1623291" y="2297546"/>
                  <a:pt x="1614055" y="2279073"/>
                </a:cubicBezTo>
                <a:cubicBezTo>
                  <a:pt x="1586032" y="2391162"/>
                  <a:pt x="1606221" y="2316427"/>
                  <a:pt x="1544782" y="2500745"/>
                </a:cubicBezTo>
                <a:cubicBezTo>
                  <a:pt x="1530927" y="2496127"/>
                  <a:pt x="1513545" y="2497218"/>
                  <a:pt x="1503218" y="2486891"/>
                </a:cubicBezTo>
                <a:cubicBezTo>
                  <a:pt x="1492891" y="2476564"/>
                  <a:pt x="1494492" y="2459001"/>
                  <a:pt x="1489364" y="2445327"/>
                </a:cubicBezTo>
                <a:cubicBezTo>
                  <a:pt x="1480632" y="2422041"/>
                  <a:pt x="1477576" y="2395160"/>
                  <a:pt x="1461655" y="2376055"/>
                </a:cubicBezTo>
                <a:cubicBezTo>
                  <a:pt x="1452306" y="2364836"/>
                  <a:pt x="1433946" y="2366818"/>
                  <a:pt x="1420091" y="2362200"/>
                </a:cubicBezTo>
                <a:cubicBezTo>
                  <a:pt x="1415473" y="2399145"/>
                  <a:pt x="1411898" y="2436236"/>
                  <a:pt x="1406236" y="2473036"/>
                </a:cubicBezTo>
                <a:cubicBezTo>
                  <a:pt x="1404446" y="2484673"/>
                  <a:pt x="1404102" y="2496999"/>
                  <a:pt x="1402646" y="2508912"/>
                </a:cubicBezTo>
                <a:lnTo>
                  <a:pt x="1400898" y="2514600"/>
                </a:lnTo>
                <a:lnTo>
                  <a:pt x="1269316" y="2514600"/>
                </a:lnTo>
                <a:lnTo>
                  <a:pt x="1267691" y="2500745"/>
                </a:lnTo>
                <a:cubicBezTo>
                  <a:pt x="1263820" y="2477517"/>
                  <a:pt x="1267523" y="2450635"/>
                  <a:pt x="1253836" y="2431473"/>
                </a:cubicBezTo>
                <a:cubicBezTo>
                  <a:pt x="1241832" y="2414667"/>
                  <a:pt x="1216891" y="2413000"/>
                  <a:pt x="1198418" y="2403764"/>
                </a:cubicBezTo>
                <a:cubicBezTo>
                  <a:pt x="1184564" y="2417618"/>
                  <a:pt x="1167239" y="2428712"/>
                  <a:pt x="1156855" y="2445327"/>
                </a:cubicBezTo>
                <a:cubicBezTo>
                  <a:pt x="1153856" y="2450126"/>
                  <a:pt x="1149166" y="2461047"/>
                  <a:pt x="1143750" y="2474979"/>
                </a:cubicBezTo>
                <a:lnTo>
                  <a:pt x="1129254" y="2514600"/>
                </a:lnTo>
                <a:lnTo>
                  <a:pt x="1003604" y="2514600"/>
                </a:lnTo>
                <a:lnTo>
                  <a:pt x="1004455" y="2486891"/>
                </a:lnTo>
                <a:cubicBezTo>
                  <a:pt x="999359" y="2494536"/>
                  <a:pt x="995154" y="2500664"/>
                  <a:pt x="991665" y="2505701"/>
                </a:cubicBezTo>
                <a:lnTo>
                  <a:pt x="985503" y="2514600"/>
                </a:lnTo>
                <a:lnTo>
                  <a:pt x="921327" y="2514600"/>
                </a:lnTo>
                <a:cubicBezTo>
                  <a:pt x="916709" y="2500745"/>
                  <a:pt x="922077" y="2473036"/>
                  <a:pt x="907473" y="2473036"/>
                </a:cubicBezTo>
                <a:cubicBezTo>
                  <a:pt x="890176" y="2473036"/>
                  <a:pt x="878111" y="2488449"/>
                  <a:pt x="869475" y="2506547"/>
                </a:cubicBezTo>
                <a:lnTo>
                  <a:pt x="866377" y="2514600"/>
                </a:lnTo>
                <a:lnTo>
                  <a:pt x="856673" y="2514600"/>
                </a:lnTo>
                <a:lnTo>
                  <a:pt x="865909" y="2500745"/>
                </a:lnTo>
                <a:cubicBezTo>
                  <a:pt x="884603" y="2463357"/>
                  <a:pt x="890344" y="2449395"/>
                  <a:pt x="889990" y="2447000"/>
                </a:cubicBezTo>
                <a:lnTo>
                  <a:pt x="887763" y="2448890"/>
                </a:lnTo>
                <a:lnTo>
                  <a:pt x="891469" y="2443083"/>
                </a:lnTo>
                <a:cubicBezTo>
                  <a:pt x="895970" y="2435972"/>
                  <a:pt x="901269" y="2427545"/>
                  <a:pt x="907473" y="2417618"/>
                </a:cubicBezTo>
                <a:cubicBezTo>
                  <a:pt x="921745" y="2394783"/>
                  <a:pt x="949036" y="2375273"/>
                  <a:pt x="949036" y="2348345"/>
                </a:cubicBezTo>
                <a:cubicBezTo>
                  <a:pt x="949036" y="2328752"/>
                  <a:pt x="920375" y="2375164"/>
                  <a:pt x="907473" y="2389909"/>
                </a:cubicBezTo>
                <a:cubicBezTo>
                  <a:pt x="846656" y="2459415"/>
                  <a:pt x="859568" y="2436645"/>
                  <a:pt x="838200" y="2500745"/>
                </a:cubicBezTo>
                <a:lnTo>
                  <a:pt x="824345" y="2514600"/>
                </a:lnTo>
                <a:lnTo>
                  <a:pt x="788309" y="2514600"/>
                </a:lnTo>
                <a:lnTo>
                  <a:pt x="789511" y="2505764"/>
                </a:lnTo>
                <a:cubicBezTo>
                  <a:pt x="800149" y="2445933"/>
                  <a:pt x="814052" y="2441767"/>
                  <a:pt x="755073" y="2500745"/>
                </a:cubicBezTo>
                <a:lnTo>
                  <a:pt x="714228" y="2514600"/>
                </a:lnTo>
                <a:lnTo>
                  <a:pt x="596642" y="2514600"/>
                </a:lnTo>
                <a:lnTo>
                  <a:pt x="616309" y="2493715"/>
                </a:lnTo>
                <a:cubicBezTo>
                  <a:pt x="622690" y="2486491"/>
                  <a:pt x="628081" y="2479363"/>
                  <a:pt x="630382" y="2473036"/>
                </a:cubicBezTo>
                <a:cubicBezTo>
                  <a:pt x="655825" y="2403069"/>
                  <a:pt x="648342" y="2402228"/>
                  <a:pt x="630382" y="2348345"/>
                </a:cubicBezTo>
                <a:cubicBezTo>
                  <a:pt x="630382" y="2348345"/>
                  <a:pt x="568784" y="2416377"/>
                  <a:pt x="533400" y="2445327"/>
                </a:cubicBezTo>
                <a:cubicBezTo>
                  <a:pt x="517415" y="2458405"/>
                  <a:pt x="496965" y="2464900"/>
                  <a:pt x="477982" y="2473036"/>
                </a:cubicBezTo>
                <a:cubicBezTo>
                  <a:pt x="464559" y="2478789"/>
                  <a:pt x="436418" y="2501495"/>
                  <a:pt x="436418" y="2486891"/>
                </a:cubicBezTo>
                <a:cubicBezTo>
                  <a:pt x="436418" y="2463800"/>
                  <a:pt x="464561" y="2450263"/>
                  <a:pt x="477982" y="2431473"/>
                </a:cubicBezTo>
                <a:cubicBezTo>
                  <a:pt x="515712" y="2378651"/>
                  <a:pt x="505143" y="2391278"/>
                  <a:pt x="533400" y="2320636"/>
                </a:cubicBezTo>
                <a:lnTo>
                  <a:pt x="477982" y="2334491"/>
                </a:lnTo>
                <a:cubicBezTo>
                  <a:pt x="445674" y="2342568"/>
                  <a:pt x="422951" y="2372030"/>
                  <a:pt x="394855" y="2389909"/>
                </a:cubicBezTo>
                <a:cubicBezTo>
                  <a:pt x="372136" y="2404366"/>
                  <a:pt x="349668" y="2419430"/>
                  <a:pt x="325582" y="2431473"/>
                </a:cubicBezTo>
                <a:cubicBezTo>
                  <a:pt x="314460" y="2437034"/>
                  <a:pt x="302315" y="2440513"/>
                  <a:pt x="290364" y="2444325"/>
                </a:cubicBezTo>
                <a:lnTo>
                  <a:pt x="260566" y="2457325"/>
                </a:lnTo>
                <a:lnTo>
                  <a:pt x="270164" y="2445327"/>
                </a:lnTo>
                <a:cubicBezTo>
                  <a:pt x="291490" y="2416892"/>
                  <a:pt x="323785" y="2360576"/>
                  <a:pt x="339436" y="2334491"/>
                </a:cubicBezTo>
                <a:cubicBezTo>
                  <a:pt x="316345" y="2343727"/>
                  <a:pt x="293450" y="2353468"/>
                  <a:pt x="270164" y="2362200"/>
                </a:cubicBezTo>
                <a:cubicBezTo>
                  <a:pt x="256490" y="2367328"/>
                  <a:pt x="241662" y="2369524"/>
                  <a:pt x="228600" y="2376055"/>
                </a:cubicBezTo>
                <a:cubicBezTo>
                  <a:pt x="204514" y="2388098"/>
                  <a:pt x="182418" y="2403764"/>
                  <a:pt x="159327" y="2417618"/>
                </a:cubicBezTo>
                <a:cubicBezTo>
                  <a:pt x="37691" y="2441946"/>
                  <a:pt x="95944" y="2439439"/>
                  <a:pt x="131618" y="2403764"/>
                </a:cubicBezTo>
                <a:cubicBezTo>
                  <a:pt x="152528" y="2382854"/>
                  <a:pt x="169294" y="2358148"/>
                  <a:pt x="187036" y="2334491"/>
                </a:cubicBezTo>
                <a:cubicBezTo>
                  <a:pt x="197027" y="2321170"/>
                  <a:pt x="222191" y="2307820"/>
                  <a:pt x="214745" y="2292927"/>
                </a:cubicBezTo>
                <a:cubicBezTo>
                  <a:pt x="208214" y="2279865"/>
                  <a:pt x="187412" y="2303498"/>
                  <a:pt x="173182" y="2306782"/>
                </a:cubicBezTo>
                <a:cubicBezTo>
                  <a:pt x="146703" y="2312893"/>
                  <a:pt x="117300" y="2318979"/>
                  <a:pt x="87152" y="2324995"/>
                </a:cubicBezTo>
                <a:lnTo>
                  <a:pt x="0" y="2342132"/>
                </a:lnTo>
                <a:close/>
              </a:path>
            </a:pathLst>
          </a:custGeom>
          <a:solidFill>
            <a:schemeClr val="bg1"/>
          </a:solidFill>
          <a:ln w="3175">
            <a:solidFill>
              <a:schemeClr val="tx1"/>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b="1" dirty="0">
              <a:solidFill>
                <a:srgbClr val="000000"/>
              </a:solidFill>
              <a:latin typeface="Arial MT"/>
              <a:cs typeface="Times New Roman" panose="02020603050405020304" pitchFamily="18" charset="0"/>
            </a:endParaRPr>
          </a:p>
          <a:p>
            <a:pPr algn="just"/>
            <a:r>
              <a:rPr lang="en-US" sz="1600" b="1" dirty="0">
                <a:latin typeface="Arial MT"/>
                <a:cs typeface="Times New Roman" panose="02020603050405020304" pitchFamily="18" charset="0"/>
              </a:rPr>
              <a:t>Rs 5,000 crore was spent by Delhi in 27 years, but Yamuna continues to die. 6-point action agenda to clean the Yamuna by 2025</a:t>
            </a:r>
          </a:p>
          <a:p>
            <a:r>
              <a:rPr lang="en-US" sz="1400" b="1" i="1" dirty="0">
                <a:solidFill>
                  <a:srgbClr val="121212"/>
                </a:solidFill>
                <a:latin typeface="Arial MT"/>
                <a:cs typeface="Times New Roman" panose="02020603050405020304" pitchFamily="18" charset="0"/>
              </a:rPr>
              <a:t>(</a:t>
            </a:r>
            <a:r>
              <a:rPr lang="en-US" sz="1400" b="1" i="1" dirty="0">
                <a:solidFill>
                  <a:srgbClr val="C00000"/>
                </a:solidFill>
                <a:latin typeface="Arial MT"/>
                <a:cs typeface="Times New Roman" panose="02020603050405020304" pitchFamily="18" charset="0"/>
              </a:rPr>
              <a:t>19</a:t>
            </a:r>
            <a:r>
              <a:rPr lang="en-US" sz="1400" b="1" i="1" baseline="30000" dirty="0">
                <a:solidFill>
                  <a:srgbClr val="C00000"/>
                </a:solidFill>
                <a:latin typeface="Arial MT"/>
                <a:cs typeface="Times New Roman" panose="02020603050405020304" pitchFamily="18" charset="0"/>
              </a:rPr>
              <a:t>h</a:t>
            </a:r>
            <a:r>
              <a:rPr lang="en-US" sz="1400" b="1" i="1" dirty="0">
                <a:solidFill>
                  <a:srgbClr val="C00000"/>
                </a:solidFill>
                <a:latin typeface="Arial MT"/>
                <a:cs typeface="Times New Roman" panose="02020603050405020304" pitchFamily="18" charset="0"/>
              </a:rPr>
              <a:t> Nov 2021)</a:t>
            </a:r>
          </a:p>
          <a:p>
            <a:endParaRPr lang="en-US" sz="1400" b="1" dirty="0">
              <a:solidFill>
                <a:srgbClr val="000000"/>
              </a:solidFill>
              <a:latin typeface="Arial MT"/>
              <a:cs typeface="Times New Roman" panose="02020603050405020304" pitchFamily="18" charset="0"/>
            </a:endParaRPr>
          </a:p>
          <a:p>
            <a:pPr algn="just"/>
            <a:r>
              <a:rPr lang="en-US" sz="1400" dirty="0">
                <a:latin typeface="Arial MT"/>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7139066" y="387744"/>
            <a:ext cx="3853710" cy="443711"/>
          </a:xfrm>
          <a:prstGeom prst="rect">
            <a:avLst/>
          </a:prstGeom>
        </p:spPr>
      </p:pic>
      <p:sp>
        <p:nvSpPr>
          <p:cNvPr id="16" name="object 8"/>
          <p:cNvSpPr txBox="1"/>
          <p:nvPr/>
        </p:nvSpPr>
        <p:spPr>
          <a:xfrm>
            <a:off x="11839052" y="6691288"/>
            <a:ext cx="152375" cy="166712"/>
          </a:xfrm>
          <a:prstGeom prst="rect">
            <a:avLst/>
          </a:prstGeom>
        </p:spPr>
        <p:txBody>
          <a:bodyPr vert="horz" wrap="square" lIns="0" tIns="0" rIns="0" bIns="0" rtlCol="0">
            <a:spAutoFit/>
          </a:bodyPr>
          <a:lstStyle/>
          <a:p>
            <a:pPr marL="38100">
              <a:lnSpc>
                <a:spcPts val="1315"/>
              </a:lnSpc>
            </a:pPr>
            <a:r>
              <a:rPr lang="en-US" sz="1200" dirty="0">
                <a:latin typeface="Arial MT"/>
                <a:cs typeface="Arial MT"/>
              </a:rPr>
              <a:t>4</a:t>
            </a:r>
            <a:endParaRPr sz="1200" dirty="0">
              <a:latin typeface="Arial MT"/>
              <a:cs typeface="Arial MT"/>
            </a:endParaRPr>
          </a:p>
        </p:txBody>
      </p:sp>
      <p:cxnSp>
        <p:nvCxnSpPr>
          <p:cNvPr id="18" name="Straight Connector 17"/>
          <p:cNvCxnSpPr/>
          <p:nvPr/>
        </p:nvCxnSpPr>
        <p:spPr>
          <a:xfrm>
            <a:off x="591266" y="66294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17" name="Freeform 16"/>
          <p:cNvSpPr/>
          <p:nvPr/>
        </p:nvSpPr>
        <p:spPr>
          <a:xfrm>
            <a:off x="6324600" y="2686077"/>
            <a:ext cx="5334000" cy="1982362"/>
          </a:xfrm>
          <a:custGeom>
            <a:avLst/>
            <a:gdLst>
              <a:gd name="connsiteX0" fmla="*/ 260566 w 4419600"/>
              <a:gd name="connsiteY0" fmla="*/ 2457325 h 2514600"/>
              <a:gd name="connsiteX1" fmla="*/ 214745 w 4419600"/>
              <a:gd name="connsiteY1" fmla="*/ 2514600 h 2514600"/>
              <a:gd name="connsiteX2" fmla="*/ 188610 w 4419600"/>
              <a:gd name="connsiteY2" fmla="*/ 2514600 h 2514600"/>
              <a:gd name="connsiteX3" fmla="*/ 205823 w 4419600"/>
              <a:gd name="connsiteY3" fmla="*/ 2498312 h 2514600"/>
              <a:gd name="connsiteX4" fmla="*/ 256309 w 4419600"/>
              <a:gd name="connsiteY4" fmla="*/ 2459182 h 2514600"/>
              <a:gd name="connsiteX5" fmla="*/ 887763 w 4419600"/>
              <a:gd name="connsiteY5" fmla="*/ 2448890 h 2514600"/>
              <a:gd name="connsiteX6" fmla="*/ 880253 w 4419600"/>
              <a:gd name="connsiteY6" fmla="*/ 2460658 h 2514600"/>
              <a:gd name="connsiteX7" fmla="*/ 885747 w 4419600"/>
              <a:gd name="connsiteY7" fmla="*/ 2450602 h 2514600"/>
              <a:gd name="connsiteX8" fmla="*/ 4326928 w 4419600"/>
              <a:gd name="connsiteY8" fmla="*/ 2367666 h 2514600"/>
              <a:gd name="connsiteX9" fmla="*/ 4325752 w 4419600"/>
              <a:gd name="connsiteY9" fmla="*/ 2370204 h 2514600"/>
              <a:gd name="connsiteX10" fmla="*/ 4320407 w 4419600"/>
              <a:gd name="connsiteY10" fmla="*/ 2380875 h 2514600"/>
              <a:gd name="connsiteX11" fmla="*/ 0 w 4419600"/>
              <a:gd name="connsiteY11" fmla="*/ 0 h 2514600"/>
              <a:gd name="connsiteX12" fmla="*/ 4419600 w 4419600"/>
              <a:gd name="connsiteY12" fmla="*/ 0 h 2514600"/>
              <a:gd name="connsiteX13" fmla="*/ 4419600 w 4419600"/>
              <a:gd name="connsiteY13" fmla="*/ 2477982 h 2514600"/>
              <a:gd name="connsiteX14" fmla="*/ 4404929 w 4419600"/>
              <a:gd name="connsiteY14" fmla="*/ 2488456 h 2514600"/>
              <a:gd name="connsiteX15" fmla="*/ 4382788 w 4419600"/>
              <a:gd name="connsiteY15" fmla="*/ 2507228 h 2514600"/>
              <a:gd name="connsiteX16" fmla="*/ 4369926 w 4419600"/>
              <a:gd name="connsiteY16" fmla="*/ 2514600 h 2514600"/>
              <a:gd name="connsiteX17" fmla="*/ 4343400 w 4419600"/>
              <a:gd name="connsiteY17" fmla="*/ 2514600 h 2514600"/>
              <a:gd name="connsiteX18" fmla="*/ 4357255 w 4419600"/>
              <a:gd name="connsiteY18" fmla="*/ 2403764 h 2514600"/>
              <a:gd name="connsiteX19" fmla="*/ 4357255 w 4419600"/>
              <a:gd name="connsiteY19" fmla="*/ 2306782 h 2514600"/>
              <a:gd name="connsiteX20" fmla="*/ 4327866 w 4419600"/>
              <a:gd name="connsiteY20" fmla="*/ 2365766 h 2514600"/>
              <a:gd name="connsiteX21" fmla="*/ 4326928 w 4419600"/>
              <a:gd name="connsiteY21" fmla="*/ 2367666 h 2514600"/>
              <a:gd name="connsiteX22" fmla="*/ 4333920 w 4419600"/>
              <a:gd name="connsiteY22" fmla="*/ 2352587 h 2514600"/>
              <a:gd name="connsiteX23" fmla="*/ 4301836 w 4419600"/>
              <a:gd name="connsiteY23" fmla="*/ 2403764 h 2514600"/>
              <a:gd name="connsiteX24" fmla="*/ 4260273 w 4419600"/>
              <a:gd name="connsiteY24" fmla="*/ 2486891 h 2514600"/>
              <a:gd name="connsiteX25" fmla="*/ 4238106 w 4419600"/>
              <a:gd name="connsiteY25" fmla="*/ 2514600 h 2514600"/>
              <a:gd name="connsiteX26" fmla="*/ 4196938 w 4419600"/>
              <a:gd name="connsiteY26" fmla="*/ 2514600 h 2514600"/>
              <a:gd name="connsiteX27" fmla="*/ 4204855 w 4419600"/>
              <a:gd name="connsiteY27" fmla="*/ 2486891 h 2514600"/>
              <a:gd name="connsiteX28" fmla="*/ 4195611 w 4419600"/>
              <a:gd name="connsiteY28" fmla="*/ 2514123 h 2514600"/>
              <a:gd name="connsiteX29" fmla="*/ 4195458 w 4419600"/>
              <a:gd name="connsiteY29" fmla="*/ 2514600 h 2514600"/>
              <a:gd name="connsiteX30" fmla="*/ 4023796 w 4419600"/>
              <a:gd name="connsiteY30" fmla="*/ 2514600 h 2514600"/>
              <a:gd name="connsiteX31" fmla="*/ 4025737 w 4419600"/>
              <a:gd name="connsiteY31" fmla="*/ 2506563 h 2514600"/>
              <a:gd name="connsiteX32" fmla="*/ 4024745 w 4419600"/>
              <a:gd name="connsiteY32" fmla="*/ 2389909 h 2514600"/>
              <a:gd name="connsiteX33" fmla="*/ 3969327 w 4419600"/>
              <a:gd name="connsiteY33" fmla="*/ 2445327 h 2514600"/>
              <a:gd name="connsiteX34" fmla="*/ 3927764 w 4419600"/>
              <a:gd name="connsiteY34" fmla="*/ 2514600 h 2514600"/>
              <a:gd name="connsiteX35" fmla="*/ 3751160 w 4419600"/>
              <a:gd name="connsiteY35" fmla="*/ 2514600 h 2514600"/>
              <a:gd name="connsiteX36" fmla="*/ 3754238 w 4419600"/>
              <a:gd name="connsiteY36" fmla="*/ 2502430 h 2514600"/>
              <a:gd name="connsiteX37" fmla="*/ 3775364 w 4419600"/>
              <a:gd name="connsiteY37" fmla="*/ 2403764 h 2514600"/>
              <a:gd name="connsiteX38" fmla="*/ 3761509 w 4419600"/>
              <a:gd name="connsiteY38" fmla="*/ 2334491 h 2514600"/>
              <a:gd name="connsiteX39" fmla="*/ 3719945 w 4419600"/>
              <a:gd name="connsiteY39" fmla="*/ 2362200 h 2514600"/>
              <a:gd name="connsiteX40" fmla="*/ 3650673 w 4419600"/>
              <a:gd name="connsiteY40" fmla="*/ 2459182 h 2514600"/>
              <a:gd name="connsiteX41" fmla="*/ 3606339 w 4419600"/>
              <a:gd name="connsiteY41" fmla="*/ 2514600 h 2514600"/>
              <a:gd name="connsiteX42" fmla="*/ 3559233 w 4419600"/>
              <a:gd name="connsiteY42" fmla="*/ 2514600 h 2514600"/>
              <a:gd name="connsiteX43" fmla="*/ 3567545 w 4419600"/>
              <a:gd name="connsiteY43" fmla="*/ 2473036 h 2514600"/>
              <a:gd name="connsiteX44" fmla="*/ 3595255 w 4419600"/>
              <a:gd name="connsiteY44" fmla="*/ 2376055 h 2514600"/>
              <a:gd name="connsiteX45" fmla="*/ 3518679 w 4419600"/>
              <a:gd name="connsiteY45" fmla="*/ 2499706 h 2514600"/>
              <a:gd name="connsiteX46" fmla="*/ 3516951 w 4419600"/>
              <a:gd name="connsiteY46" fmla="*/ 2514600 h 2514600"/>
              <a:gd name="connsiteX47" fmla="*/ 3494528 w 4419600"/>
              <a:gd name="connsiteY47" fmla="*/ 2514600 h 2514600"/>
              <a:gd name="connsiteX48" fmla="*/ 3496001 w 4419600"/>
              <a:gd name="connsiteY48" fmla="*/ 2510562 h 2514600"/>
              <a:gd name="connsiteX49" fmla="*/ 3530234 w 4419600"/>
              <a:gd name="connsiteY49" fmla="*/ 2418980 h 2514600"/>
              <a:gd name="connsiteX50" fmla="*/ 3535968 w 4419600"/>
              <a:gd name="connsiteY50" fmla="*/ 2401672 h 2514600"/>
              <a:gd name="connsiteX51" fmla="*/ 3567545 w 4419600"/>
              <a:gd name="connsiteY51" fmla="*/ 2362200 h 2514600"/>
              <a:gd name="connsiteX52" fmla="*/ 3595255 w 4419600"/>
              <a:gd name="connsiteY52" fmla="*/ 2320636 h 2514600"/>
              <a:gd name="connsiteX53" fmla="*/ 3553691 w 4419600"/>
              <a:gd name="connsiteY53" fmla="*/ 2348345 h 2514600"/>
              <a:gd name="connsiteX54" fmla="*/ 3538338 w 4419600"/>
              <a:gd name="connsiteY54" fmla="*/ 2394517 h 2514600"/>
              <a:gd name="connsiteX55" fmla="*/ 3535968 w 4419600"/>
              <a:gd name="connsiteY55" fmla="*/ 2401672 h 2514600"/>
              <a:gd name="connsiteX56" fmla="*/ 3512127 w 4419600"/>
              <a:gd name="connsiteY56" fmla="*/ 2431473 h 2514600"/>
              <a:gd name="connsiteX57" fmla="*/ 3470564 w 4419600"/>
              <a:gd name="connsiteY57" fmla="*/ 2500745 h 2514600"/>
              <a:gd name="connsiteX58" fmla="*/ 3459617 w 4419600"/>
              <a:gd name="connsiteY58" fmla="*/ 2514600 h 2514600"/>
              <a:gd name="connsiteX59" fmla="*/ 3337946 w 4419600"/>
              <a:gd name="connsiteY59" fmla="*/ 2514600 h 2514600"/>
              <a:gd name="connsiteX60" fmla="*/ 3337998 w 4419600"/>
              <a:gd name="connsiteY60" fmla="*/ 2514233 h 2514600"/>
              <a:gd name="connsiteX61" fmla="*/ 3345873 w 4419600"/>
              <a:gd name="connsiteY61" fmla="*/ 2473036 h 2514600"/>
              <a:gd name="connsiteX62" fmla="*/ 3387436 w 4419600"/>
              <a:gd name="connsiteY62" fmla="*/ 2431473 h 2514600"/>
              <a:gd name="connsiteX63" fmla="*/ 3401291 w 4419600"/>
              <a:gd name="connsiteY63" fmla="*/ 2389909 h 2514600"/>
              <a:gd name="connsiteX64" fmla="*/ 3359727 w 4419600"/>
              <a:gd name="connsiteY64" fmla="*/ 2445327 h 2514600"/>
              <a:gd name="connsiteX65" fmla="*/ 3322074 w 4419600"/>
              <a:gd name="connsiteY65" fmla="*/ 2511640 h 2514600"/>
              <a:gd name="connsiteX66" fmla="*/ 3320262 w 4419600"/>
              <a:gd name="connsiteY66" fmla="*/ 2514600 h 2514600"/>
              <a:gd name="connsiteX67" fmla="*/ 3248891 w 4419600"/>
              <a:gd name="connsiteY67" fmla="*/ 2514600 h 2514600"/>
              <a:gd name="connsiteX68" fmla="*/ 3276600 w 4419600"/>
              <a:gd name="connsiteY68" fmla="*/ 2445327 h 2514600"/>
              <a:gd name="connsiteX69" fmla="*/ 3304309 w 4419600"/>
              <a:gd name="connsiteY69" fmla="*/ 2403764 h 2514600"/>
              <a:gd name="connsiteX70" fmla="*/ 3262745 w 4419600"/>
              <a:gd name="connsiteY70" fmla="*/ 2459182 h 2514600"/>
              <a:gd name="connsiteX71" fmla="*/ 3232944 w 4419600"/>
              <a:gd name="connsiteY71" fmla="*/ 2504513 h 2514600"/>
              <a:gd name="connsiteX72" fmla="*/ 3227857 w 4419600"/>
              <a:gd name="connsiteY72" fmla="*/ 2514600 h 2514600"/>
              <a:gd name="connsiteX73" fmla="*/ 3118229 w 4419600"/>
              <a:gd name="connsiteY73" fmla="*/ 2514600 h 2514600"/>
              <a:gd name="connsiteX74" fmla="*/ 3120104 w 4419600"/>
              <a:gd name="connsiteY74" fmla="*/ 2506446 h 2514600"/>
              <a:gd name="connsiteX75" fmla="*/ 3138055 w 4419600"/>
              <a:gd name="connsiteY75" fmla="*/ 2459182 h 2514600"/>
              <a:gd name="connsiteX76" fmla="*/ 3151909 w 4419600"/>
              <a:gd name="connsiteY76" fmla="*/ 2362200 h 2514600"/>
              <a:gd name="connsiteX77" fmla="*/ 3082636 w 4419600"/>
              <a:gd name="connsiteY77" fmla="*/ 2376055 h 2514600"/>
              <a:gd name="connsiteX78" fmla="*/ 3054927 w 4419600"/>
              <a:gd name="connsiteY78" fmla="*/ 2348345 h 2514600"/>
              <a:gd name="connsiteX79" fmla="*/ 2999509 w 4419600"/>
              <a:gd name="connsiteY79" fmla="*/ 2417618 h 2514600"/>
              <a:gd name="connsiteX80" fmla="*/ 2957945 w 4419600"/>
              <a:gd name="connsiteY80" fmla="*/ 2445327 h 2514600"/>
              <a:gd name="connsiteX81" fmla="*/ 2944091 w 4419600"/>
              <a:gd name="connsiteY81" fmla="*/ 2306782 h 2514600"/>
              <a:gd name="connsiteX82" fmla="*/ 2916382 w 4419600"/>
              <a:gd name="connsiteY82" fmla="*/ 2376055 h 2514600"/>
              <a:gd name="connsiteX83" fmla="*/ 2888673 w 4419600"/>
              <a:gd name="connsiteY83" fmla="*/ 2417618 h 2514600"/>
              <a:gd name="connsiteX84" fmla="*/ 2874818 w 4419600"/>
              <a:gd name="connsiteY84" fmla="*/ 2362200 h 2514600"/>
              <a:gd name="connsiteX85" fmla="*/ 2847109 w 4419600"/>
              <a:gd name="connsiteY85" fmla="*/ 2403764 h 2514600"/>
              <a:gd name="connsiteX86" fmla="*/ 2791691 w 4419600"/>
              <a:gd name="connsiteY86" fmla="*/ 2486891 h 2514600"/>
              <a:gd name="connsiteX87" fmla="*/ 2782266 w 4419600"/>
              <a:gd name="connsiteY87" fmla="*/ 2514600 h 2514600"/>
              <a:gd name="connsiteX88" fmla="*/ 2679515 w 4419600"/>
              <a:gd name="connsiteY88" fmla="*/ 2514600 h 2514600"/>
              <a:gd name="connsiteX89" fmla="*/ 2677944 w 4419600"/>
              <a:gd name="connsiteY89" fmla="*/ 2468162 h 2514600"/>
              <a:gd name="connsiteX90" fmla="*/ 2680855 w 4419600"/>
              <a:gd name="connsiteY90" fmla="*/ 2334491 h 2514600"/>
              <a:gd name="connsiteX91" fmla="*/ 2597727 w 4419600"/>
              <a:gd name="connsiteY91" fmla="*/ 2389909 h 2514600"/>
              <a:gd name="connsiteX92" fmla="*/ 2528902 w 4419600"/>
              <a:gd name="connsiteY92" fmla="*/ 2513174 h 2514600"/>
              <a:gd name="connsiteX93" fmla="*/ 2528203 w 4419600"/>
              <a:gd name="connsiteY93" fmla="*/ 2514600 h 2514600"/>
              <a:gd name="connsiteX94" fmla="*/ 2448408 w 4419600"/>
              <a:gd name="connsiteY94" fmla="*/ 2514600 h 2514600"/>
              <a:gd name="connsiteX95" fmla="*/ 2463543 w 4419600"/>
              <a:gd name="connsiteY95" fmla="*/ 2446548 h 2514600"/>
              <a:gd name="connsiteX96" fmla="*/ 2473036 w 4419600"/>
              <a:gd name="connsiteY96" fmla="*/ 2362200 h 2514600"/>
              <a:gd name="connsiteX97" fmla="*/ 2429417 w 4419600"/>
              <a:gd name="connsiteY97" fmla="*/ 2419009 h 2514600"/>
              <a:gd name="connsiteX98" fmla="*/ 2427562 w 4419600"/>
              <a:gd name="connsiteY98" fmla="*/ 2421195 h 2514600"/>
              <a:gd name="connsiteX99" fmla="*/ 2427474 w 4419600"/>
              <a:gd name="connsiteY99" fmla="*/ 2421273 h 2514600"/>
              <a:gd name="connsiteX100" fmla="*/ 2425283 w 4419600"/>
              <a:gd name="connsiteY100" fmla="*/ 2423881 h 2514600"/>
              <a:gd name="connsiteX101" fmla="*/ 2427562 w 4419600"/>
              <a:gd name="connsiteY101" fmla="*/ 2421195 h 2514600"/>
              <a:gd name="connsiteX102" fmla="*/ 2431897 w 4419600"/>
              <a:gd name="connsiteY102" fmla="*/ 2417343 h 2514600"/>
              <a:gd name="connsiteX103" fmla="*/ 2417618 w 4419600"/>
              <a:gd name="connsiteY103" fmla="*/ 2459182 h 2514600"/>
              <a:gd name="connsiteX104" fmla="*/ 2396422 w 4419600"/>
              <a:gd name="connsiteY104" fmla="*/ 2493623 h 2514600"/>
              <a:gd name="connsiteX105" fmla="*/ 2384156 w 4419600"/>
              <a:gd name="connsiteY105" fmla="*/ 2514600 h 2514600"/>
              <a:gd name="connsiteX106" fmla="*/ 2306782 w 4419600"/>
              <a:gd name="connsiteY106" fmla="*/ 2514600 h 2514600"/>
              <a:gd name="connsiteX107" fmla="*/ 2265218 w 4419600"/>
              <a:gd name="connsiteY107" fmla="*/ 2459182 h 2514600"/>
              <a:gd name="connsiteX108" fmla="*/ 2239055 w 4419600"/>
              <a:gd name="connsiteY108" fmla="*/ 2496747 h 2514600"/>
              <a:gd name="connsiteX109" fmla="*/ 2232756 w 4419600"/>
              <a:gd name="connsiteY109" fmla="*/ 2514600 h 2514600"/>
              <a:gd name="connsiteX110" fmla="*/ 2038290 w 4419600"/>
              <a:gd name="connsiteY110" fmla="*/ 2514600 h 2514600"/>
              <a:gd name="connsiteX111" fmla="*/ 2038812 w 4419600"/>
              <a:gd name="connsiteY111" fmla="*/ 2491529 h 2514600"/>
              <a:gd name="connsiteX112" fmla="*/ 2029691 w 4419600"/>
              <a:gd name="connsiteY112" fmla="*/ 2362200 h 2514600"/>
              <a:gd name="connsiteX113" fmla="*/ 2001982 w 4419600"/>
              <a:gd name="connsiteY113" fmla="*/ 2279073 h 2514600"/>
              <a:gd name="connsiteX114" fmla="*/ 1988127 w 4419600"/>
              <a:gd name="connsiteY114" fmla="*/ 2320636 h 2514600"/>
              <a:gd name="connsiteX115" fmla="*/ 1960418 w 4419600"/>
              <a:gd name="connsiteY115" fmla="*/ 2376055 h 2514600"/>
              <a:gd name="connsiteX116" fmla="*/ 1946564 w 4419600"/>
              <a:gd name="connsiteY116" fmla="*/ 2431473 h 2514600"/>
              <a:gd name="connsiteX117" fmla="*/ 1918855 w 4419600"/>
              <a:gd name="connsiteY117" fmla="*/ 2514600 h 2514600"/>
              <a:gd name="connsiteX118" fmla="*/ 1848265 w 4419600"/>
              <a:gd name="connsiteY118" fmla="*/ 2514600 h 2514600"/>
              <a:gd name="connsiteX119" fmla="*/ 1847943 w 4419600"/>
              <a:gd name="connsiteY119" fmla="*/ 2507823 h 2514600"/>
              <a:gd name="connsiteX120" fmla="*/ 1821873 w 4419600"/>
              <a:gd name="connsiteY120" fmla="*/ 2431473 h 2514600"/>
              <a:gd name="connsiteX121" fmla="*/ 1795992 w 4419600"/>
              <a:gd name="connsiteY121" fmla="*/ 2482105 h 2514600"/>
              <a:gd name="connsiteX122" fmla="*/ 1796490 w 4419600"/>
              <a:gd name="connsiteY122" fmla="*/ 2514600 h 2514600"/>
              <a:gd name="connsiteX123" fmla="*/ 1793445 w 4419600"/>
              <a:gd name="connsiteY123" fmla="*/ 2514600 h 2514600"/>
              <a:gd name="connsiteX124" fmla="*/ 1793050 w 4419600"/>
              <a:gd name="connsiteY124" fmla="*/ 2491731 h 2514600"/>
              <a:gd name="connsiteX125" fmla="*/ 1724891 w 4419600"/>
              <a:gd name="connsiteY125" fmla="*/ 2403764 h 2514600"/>
              <a:gd name="connsiteX126" fmla="*/ 1683327 w 4419600"/>
              <a:gd name="connsiteY126" fmla="*/ 2417618 h 2514600"/>
              <a:gd name="connsiteX127" fmla="*/ 1669473 w 4419600"/>
              <a:gd name="connsiteY127" fmla="*/ 2376055 h 2514600"/>
              <a:gd name="connsiteX128" fmla="*/ 1641764 w 4419600"/>
              <a:gd name="connsiteY128" fmla="*/ 2334491 h 2514600"/>
              <a:gd name="connsiteX129" fmla="*/ 1614055 w 4419600"/>
              <a:gd name="connsiteY129" fmla="*/ 2279073 h 2514600"/>
              <a:gd name="connsiteX130" fmla="*/ 1544782 w 4419600"/>
              <a:gd name="connsiteY130" fmla="*/ 2500745 h 2514600"/>
              <a:gd name="connsiteX131" fmla="*/ 1503218 w 4419600"/>
              <a:gd name="connsiteY131" fmla="*/ 2486891 h 2514600"/>
              <a:gd name="connsiteX132" fmla="*/ 1489364 w 4419600"/>
              <a:gd name="connsiteY132" fmla="*/ 2445327 h 2514600"/>
              <a:gd name="connsiteX133" fmla="*/ 1461655 w 4419600"/>
              <a:gd name="connsiteY133" fmla="*/ 2376055 h 2514600"/>
              <a:gd name="connsiteX134" fmla="*/ 1420091 w 4419600"/>
              <a:gd name="connsiteY134" fmla="*/ 2362200 h 2514600"/>
              <a:gd name="connsiteX135" fmla="*/ 1406236 w 4419600"/>
              <a:gd name="connsiteY135" fmla="*/ 2473036 h 2514600"/>
              <a:gd name="connsiteX136" fmla="*/ 1402646 w 4419600"/>
              <a:gd name="connsiteY136" fmla="*/ 2508912 h 2514600"/>
              <a:gd name="connsiteX137" fmla="*/ 1400898 w 4419600"/>
              <a:gd name="connsiteY137" fmla="*/ 2514600 h 2514600"/>
              <a:gd name="connsiteX138" fmla="*/ 1269316 w 4419600"/>
              <a:gd name="connsiteY138" fmla="*/ 2514600 h 2514600"/>
              <a:gd name="connsiteX139" fmla="*/ 1267691 w 4419600"/>
              <a:gd name="connsiteY139" fmla="*/ 2500745 h 2514600"/>
              <a:gd name="connsiteX140" fmla="*/ 1253836 w 4419600"/>
              <a:gd name="connsiteY140" fmla="*/ 2431473 h 2514600"/>
              <a:gd name="connsiteX141" fmla="*/ 1198418 w 4419600"/>
              <a:gd name="connsiteY141" fmla="*/ 2403764 h 2514600"/>
              <a:gd name="connsiteX142" fmla="*/ 1156855 w 4419600"/>
              <a:gd name="connsiteY142" fmla="*/ 2445327 h 2514600"/>
              <a:gd name="connsiteX143" fmla="*/ 1143750 w 4419600"/>
              <a:gd name="connsiteY143" fmla="*/ 2474979 h 2514600"/>
              <a:gd name="connsiteX144" fmla="*/ 1129254 w 4419600"/>
              <a:gd name="connsiteY144" fmla="*/ 2514600 h 2514600"/>
              <a:gd name="connsiteX145" fmla="*/ 1003604 w 4419600"/>
              <a:gd name="connsiteY145" fmla="*/ 2514600 h 2514600"/>
              <a:gd name="connsiteX146" fmla="*/ 1004455 w 4419600"/>
              <a:gd name="connsiteY146" fmla="*/ 2486891 h 2514600"/>
              <a:gd name="connsiteX147" fmla="*/ 991665 w 4419600"/>
              <a:gd name="connsiteY147" fmla="*/ 2505701 h 2514600"/>
              <a:gd name="connsiteX148" fmla="*/ 985503 w 4419600"/>
              <a:gd name="connsiteY148" fmla="*/ 2514600 h 2514600"/>
              <a:gd name="connsiteX149" fmla="*/ 921327 w 4419600"/>
              <a:gd name="connsiteY149" fmla="*/ 2514600 h 2514600"/>
              <a:gd name="connsiteX150" fmla="*/ 907473 w 4419600"/>
              <a:gd name="connsiteY150" fmla="*/ 2473036 h 2514600"/>
              <a:gd name="connsiteX151" fmla="*/ 869475 w 4419600"/>
              <a:gd name="connsiteY151" fmla="*/ 2506547 h 2514600"/>
              <a:gd name="connsiteX152" fmla="*/ 866377 w 4419600"/>
              <a:gd name="connsiteY152" fmla="*/ 2514600 h 2514600"/>
              <a:gd name="connsiteX153" fmla="*/ 856673 w 4419600"/>
              <a:gd name="connsiteY153" fmla="*/ 2514600 h 2514600"/>
              <a:gd name="connsiteX154" fmla="*/ 865909 w 4419600"/>
              <a:gd name="connsiteY154" fmla="*/ 2500745 h 2514600"/>
              <a:gd name="connsiteX155" fmla="*/ 889990 w 4419600"/>
              <a:gd name="connsiteY155" fmla="*/ 2447000 h 2514600"/>
              <a:gd name="connsiteX156" fmla="*/ 887763 w 4419600"/>
              <a:gd name="connsiteY156" fmla="*/ 2448890 h 2514600"/>
              <a:gd name="connsiteX157" fmla="*/ 891469 w 4419600"/>
              <a:gd name="connsiteY157" fmla="*/ 2443083 h 2514600"/>
              <a:gd name="connsiteX158" fmla="*/ 907473 w 4419600"/>
              <a:gd name="connsiteY158" fmla="*/ 2417618 h 2514600"/>
              <a:gd name="connsiteX159" fmla="*/ 949036 w 4419600"/>
              <a:gd name="connsiteY159" fmla="*/ 2348345 h 2514600"/>
              <a:gd name="connsiteX160" fmla="*/ 907473 w 4419600"/>
              <a:gd name="connsiteY160" fmla="*/ 2389909 h 2514600"/>
              <a:gd name="connsiteX161" fmla="*/ 838200 w 4419600"/>
              <a:gd name="connsiteY161" fmla="*/ 2500745 h 2514600"/>
              <a:gd name="connsiteX162" fmla="*/ 824345 w 4419600"/>
              <a:gd name="connsiteY162" fmla="*/ 2514600 h 2514600"/>
              <a:gd name="connsiteX163" fmla="*/ 788309 w 4419600"/>
              <a:gd name="connsiteY163" fmla="*/ 2514600 h 2514600"/>
              <a:gd name="connsiteX164" fmla="*/ 789511 w 4419600"/>
              <a:gd name="connsiteY164" fmla="*/ 2505764 h 2514600"/>
              <a:gd name="connsiteX165" fmla="*/ 755073 w 4419600"/>
              <a:gd name="connsiteY165" fmla="*/ 2500745 h 2514600"/>
              <a:gd name="connsiteX166" fmla="*/ 714228 w 4419600"/>
              <a:gd name="connsiteY166" fmla="*/ 2514600 h 2514600"/>
              <a:gd name="connsiteX167" fmla="*/ 596642 w 4419600"/>
              <a:gd name="connsiteY167" fmla="*/ 2514600 h 2514600"/>
              <a:gd name="connsiteX168" fmla="*/ 616309 w 4419600"/>
              <a:gd name="connsiteY168" fmla="*/ 2493715 h 2514600"/>
              <a:gd name="connsiteX169" fmla="*/ 630382 w 4419600"/>
              <a:gd name="connsiteY169" fmla="*/ 2473036 h 2514600"/>
              <a:gd name="connsiteX170" fmla="*/ 630382 w 4419600"/>
              <a:gd name="connsiteY170" fmla="*/ 2348345 h 2514600"/>
              <a:gd name="connsiteX171" fmla="*/ 533400 w 4419600"/>
              <a:gd name="connsiteY171" fmla="*/ 2445327 h 2514600"/>
              <a:gd name="connsiteX172" fmla="*/ 477982 w 4419600"/>
              <a:gd name="connsiteY172" fmla="*/ 2473036 h 2514600"/>
              <a:gd name="connsiteX173" fmla="*/ 436418 w 4419600"/>
              <a:gd name="connsiteY173" fmla="*/ 2486891 h 2514600"/>
              <a:gd name="connsiteX174" fmla="*/ 477982 w 4419600"/>
              <a:gd name="connsiteY174" fmla="*/ 2431473 h 2514600"/>
              <a:gd name="connsiteX175" fmla="*/ 533400 w 4419600"/>
              <a:gd name="connsiteY175" fmla="*/ 2320636 h 2514600"/>
              <a:gd name="connsiteX176" fmla="*/ 477982 w 4419600"/>
              <a:gd name="connsiteY176" fmla="*/ 2334491 h 2514600"/>
              <a:gd name="connsiteX177" fmla="*/ 394855 w 4419600"/>
              <a:gd name="connsiteY177" fmla="*/ 2389909 h 2514600"/>
              <a:gd name="connsiteX178" fmla="*/ 325582 w 4419600"/>
              <a:gd name="connsiteY178" fmla="*/ 2431473 h 2514600"/>
              <a:gd name="connsiteX179" fmla="*/ 290364 w 4419600"/>
              <a:gd name="connsiteY179" fmla="*/ 2444325 h 2514600"/>
              <a:gd name="connsiteX180" fmla="*/ 260566 w 4419600"/>
              <a:gd name="connsiteY180" fmla="*/ 2457325 h 2514600"/>
              <a:gd name="connsiteX181" fmla="*/ 270164 w 4419600"/>
              <a:gd name="connsiteY181" fmla="*/ 2445327 h 2514600"/>
              <a:gd name="connsiteX182" fmla="*/ 339436 w 4419600"/>
              <a:gd name="connsiteY182" fmla="*/ 2334491 h 2514600"/>
              <a:gd name="connsiteX183" fmla="*/ 270164 w 4419600"/>
              <a:gd name="connsiteY183" fmla="*/ 2362200 h 2514600"/>
              <a:gd name="connsiteX184" fmla="*/ 228600 w 4419600"/>
              <a:gd name="connsiteY184" fmla="*/ 2376055 h 2514600"/>
              <a:gd name="connsiteX185" fmla="*/ 159327 w 4419600"/>
              <a:gd name="connsiteY185" fmla="*/ 2417618 h 2514600"/>
              <a:gd name="connsiteX186" fmla="*/ 131618 w 4419600"/>
              <a:gd name="connsiteY186" fmla="*/ 2403764 h 2514600"/>
              <a:gd name="connsiteX187" fmla="*/ 187036 w 4419600"/>
              <a:gd name="connsiteY187" fmla="*/ 2334491 h 2514600"/>
              <a:gd name="connsiteX188" fmla="*/ 214745 w 4419600"/>
              <a:gd name="connsiteY188" fmla="*/ 2292927 h 2514600"/>
              <a:gd name="connsiteX189" fmla="*/ 173182 w 4419600"/>
              <a:gd name="connsiteY189" fmla="*/ 2306782 h 2514600"/>
              <a:gd name="connsiteX190" fmla="*/ 87152 w 4419600"/>
              <a:gd name="connsiteY190" fmla="*/ 2324995 h 2514600"/>
              <a:gd name="connsiteX191" fmla="*/ 0 w 4419600"/>
              <a:gd name="connsiteY191" fmla="*/ 234213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419600" h="2514600">
                <a:moveTo>
                  <a:pt x="260566" y="2457325"/>
                </a:moveTo>
                <a:lnTo>
                  <a:pt x="214745" y="2514600"/>
                </a:lnTo>
                <a:lnTo>
                  <a:pt x="188610" y="2514600"/>
                </a:lnTo>
                <a:lnTo>
                  <a:pt x="205823" y="2498312"/>
                </a:lnTo>
                <a:cubicBezTo>
                  <a:pt x="221877" y="2484246"/>
                  <a:pt x="238596" y="2470991"/>
                  <a:pt x="256309" y="2459182"/>
                </a:cubicBezTo>
                <a:close/>
                <a:moveTo>
                  <a:pt x="887763" y="2448890"/>
                </a:moveTo>
                <a:lnTo>
                  <a:pt x="880253" y="2460658"/>
                </a:lnTo>
                <a:cubicBezTo>
                  <a:pt x="856158" y="2497992"/>
                  <a:pt x="876281" y="2463019"/>
                  <a:pt x="885747" y="2450602"/>
                </a:cubicBezTo>
                <a:close/>
                <a:moveTo>
                  <a:pt x="4326928" y="2367666"/>
                </a:moveTo>
                <a:lnTo>
                  <a:pt x="4325752" y="2370204"/>
                </a:lnTo>
                <a:cubicBezTo>
                  <a:pt x="4318317" y="2385707"/>
                  <a:pt x="4311376" y="2399266"/>
                  <a:pt x="4320407" y="2380875"/>
                </a:cubicBezTo>
                <a:close/>
                <a:moveTo>
                  <a:pt x="0" y="0"/>
                </a:moveTo>
                <a:lnTo>
                  <a:pt x="4419600" y="0"/>
                </a:lnTo>
                <a:lnTo>
                  <a:pt x="4419600" y="2477982"/>
                </a:lnTo>
                <a:lnTo>
                  <a:pt x="4404929" y="2488456"/>
                </a:lnTo>
                <a:cubicBezTo>
                  <a:pt x="4397549" y="2494714"/>
                  <a:pt x="4390078" y="2501530"/>
                  <a:pt x="4382788" y="2507228"/>
                </a:cubicBezTo>
                <a:lnTo>
                  <a:pt x="4369926" y="2514600"/>
                </a:lnTo>
                <a:lnTo>
                  <a:pt x="4343400" y="2514600"/>
                </a:lnTo>
                <a:cubicBezTo>
                  <a:pt x="4317072" y="2488272"/>
                  <a:pt x="4350595" y="2440396"/>
                  <a:pt x="4357255" y="2403764"/>
                </a:cubicBezTo>
                <a:cubicBezTo>
                  <a:pt x="4371900" y="2323215"/>
                  <a:pt x="4381470" y="2403645"/>
                  <a:pt x="4357255" y="2306782"/>
                </a:cubicBezTo>
                <a:cubicBezTo>
                  <a:pt x="4343748" y="2333796"/>
                  <a:pt x="4334282" y="2352817"/>
                  <a:pt x="4327866" y="2365766"/>
                </a:cubicBezTo>
                <a:lnTo>
                  <a:pt x="4326928" y="2367666"/>
                </a:lnTo>
                <a:lnTo>
                  <a:pt x="4333920" y="2352587"/>
                </a:lnTo>
                <a:cubicBezTo>
                  <a:pt x="4340344" y="2337878"/>
                  <a:pt x="4338564" y="2337654"/>
                  <a:pt x="4301836" y="2403764"/>
                </a:cubicBezTo>
                <a:cubicBezTo>
                  <a:pt x="4286791" y="2430845"/>
                  <a:pt x="4276905" y="2460755"/>
                  <a:pt x="4260273" y="2486891"/>
                </a:cubicBezTo>
                <a:lnTo>
                  <a:pt x="4238106" y="2514600"/>
                </a:lnTo>
                <a:lnTo>
                  <a:pt x="4196938" y="2514600"/>
                </a:lnTo>
                <a:lnTo>
                  <a:pt x="4204855" y="2486891"/>
                </a:lnTo>
                <a:cubicBezTo>
                  <a:pt x="4207512" y="2476265"/>
                  <a:pt x="4200988" y="2497164"/>
                  <a:pt x="4195611" y="2514123"/>
                </a:cubicBezTo>
                <a:lnTo>
                  <a:pt x="4195458" y="2514600"/>
                </a:lnTo>
                <a:lnTo>
                  <a:pt x="4023796" y="2514600"/>
                </a:lnTo>
                <a:lnTo>
                  <a:pt x="4025737" y="2506563"/>
                </a:lnTo>
                <a:cubicBezTo>
                  <a:pt x="4033555" y="2465570"/>
                  <a:pt x="4036425" y="2424947"/>
                  <a:pt x="4024745" y="2389909"/>
                </a:cubicBezTo>
                <a:cubicBezTo>
                  <a:pt x="4016484" y="2365125"/>
                  <a:pt x="3985366" y="2424706"/>
                  <a:pt x="3969327" y="2445327"/>
                </a:cubicBezTo>
                <a:cubicBezTo>
                  <a:pt x="3952795" y="2466583"/>
                  <a:pt x="3941618" y="2491509"/>
                  <a:pt x="3927764" y="2514600"/>
                </a:cubicBezTo>
                <a:lnTo>
                  <a:pt x="3751160" y="2514600"/>
                </a:lnTo>
                <a:lnTo>
                  <a:pt x="3754238" y="2502430"/>
                </a:lnTo>
                <a:cubicBezTo>
                  <a:pt x="3762783" y="2468477"/>
                  <a:pt x="3775364" y="2416951"/>
                  <a:pt x="3775364" y="2403764"/>
                </a:cubicBezTo>
                <a:cubicBezTo>
                  <a:pt x="3775364" y="2380216"/>
                  <a:pt x="3766127" y="2357582"/>
                  <a:pt x="3761509" y="2334491"/>
                </a:cubicBezTo>
                <a:cubicBezTo>
                  <a:pt x="3747654" y="2343727"/>
                  <a:pt x="3731719" y="2350426"/>
                  <a:pt x="3719945" y="2362200"/>
                </a:cubicBezTo>
                <a:cubicBezTo>
                  <a:pt x="3691852" y="2390293"/>
                  <a:pt x="3674272" y="2427716"/>
                  <a:pt x="3650673" y="2459182"/>
                </a:cubicBezTo>
                <a:lnTo>
                  <a:pt x="3606339" y="2514600"/>
                </a:lnTo>
                <a:lnTo>
                  <a:pt x="3559233" y="2514600"/>
                </a:lnTo>
                <a:lnTo>
                  <a:pt x="3567545" y="2473036"/>
                </a:lnTo>
                <a:cubicBezTo>
                  <a:pt x="3575699" y="2440419"/>
                  <a:pt x="3627150" y="2386687"/>
                  <a:pt x="3595255" y="2376055"/>
                </a:cubicBezTo>
                <a:cubicBezTo>
                  <a:pt x="3547769" y="2360227"/>
                  <a:pt x="3527421" y="2437939"/>
                  <a:pt x="3518679" y="2499706"/>
                </a:cubicBezTo>
                <a:lnTo>
                  <a:pt x="3516951" y="2514600"/>
                </a:lnTo>
                <a:lnTo>
                  <a:pt x="3494528" y="2514600"/>
                </a:lnTo>
                <a:lnTo>
                  <a:pt x="3496001" y="2510562"/>
                </a:lnTo>
                <a:cubicBezTo>
                  <a:pt x="3533643" y="2407800"/>
                  <a:pt x="3520391" y="2448649"/>
                  <a:pt x="3530234" y="2418980"/>
                </a:cubicBezTo>
                <a:lnTo>
                  <a:pt x="3535968" y="2401672"/>
                </a:lnTo>
                <a:lnTo>
                  <a:pt x="3567545" y="2362200"/>
                </a:lnTo>
                <a:cubicBezTo>
                  <a:pt x="3577536" y="2348879"/>
                  <a:pt x="3607029" y="2332411"/>
                  <a:pt x="3595255" y="2320636"/>
                </a:cubicBezTo>
                <a:cubicBezTo>
                  <a:pt x="3583481" y="2308861"/>
                  <a:pt x="3567546" y="2339109"/>
                  <a:pt x="3553691" y="2348345"/>
                </a:cubicBezTo>
                <a:cubicBezTo>
                  <a:pt x="3547069" y="2368212"/>
                  <a:pt x="3542099" y="2383174"/>
                  <a:pt x="3538338" y="2394517"/>
                </a:cubicBezTo>
                <a:lnTo>
                  <a:pt x="3535968" y="2401672"/>
                </a:lnTo>
                <a:lnTo>
                  <a:pt x="3512127" y="2431473"/>
                </a:lnTo>
                <a:cubicBezTo>
                  <a:pt x="3496685" y="2453533"/>
                  <a:pt x="3486402" y="2478967"/>
                  <a:pt x="3470564" y="2500745"/>
                </a:cubicBezTo>
                <a:lnTo>
                  <a:pt x="3459617" y="2514600"/>
                </a:lnTo>
                <a:lnTo>
                  <a:pt x="3337946" y="2514600"/>
                </a:lnTo>
                <a:lnTo>
                  <a:pt x="3337998" y="2514233"/>
                </a:lnTo>
                <a:cubicBezTo>
                  <a:pt x="3338926" y="2499991"/>
                  <a:pt x="3340169" y="2485871"/>
                  <a:pt x="3345873" y="2473036"/>
                </a:cubicBezTo>
                <a:cubicBezTo>
                  <a:pt x="3353830" y="2455132"/>
                  <a:pt x="3376568" y="2447775"/>
                  <a:pt x="3387436" y="2431473"/>
                </a:cubicBezTo>
                <a:cubicBezTo>
                  <a:pt x="3395537" y="2419322"/>
                  <a:pt x="3396673" y="2403764"/>
                  <a:pt x="3401291" y="2389909"/>
                </a:cubicBezTo>
                <a:lnTo>
                  <a:pt x="3359727" y="2445327"/>
                </a:lnTo>
                <a:cubicBezTo>
                  <a:pt x="3344741" y="2465308"/>
                  <a:pt x="3334059" y="2489136"/>
                  <a:pt x="3322074" y="2511640"/>
                </a:cubicBezTo>
                <a:lnTo>
                  <a:pt x="3320262" y="2514600"/>
                </a:lnTo>
                <a:lnTo>
                  <a:pt x="3248891" y="2514600"/>
                </a:lnTo>
                <a:cubicBezTo>
                  <a:pt x="3258127" y="2491509"/>
                  <a:pt x="3265478" y="2467571"/>
                  <a:pt x="3276600" y="2445327"/>
                </a:cubicBezTo>
                <a:cubicBezTo>
                  <a:pt x="3284047" y="2430434"/>
                  <a:pt x="3316083" y="2391990"/>
                  <a:pt x="3304309" y="2403764"/>
                </a:cubicBezTo>
                <a:cubicBezTo>
                  <a:pt x="3287981" y="2420092"/>
                  <a:pt x="3276166" y="2440392"/>
                  <a:pt x="3262745" y="2459182"/>
                </a:cubicBezTo>
                <a:cubicBezTo>
                  <a:pt x="3246426" y="2482029"/>
                  <a:pt x="3239336" y="2492744"/>
                  <a:pt x="3232944" y="2504513"/>
                </a:cubicBezTo>
                <a:lnTo>
                  <a:pt x="3227857" y="2514600"/>
                </a:lnTo>
                <a:lnTo>
                  <a:pt x="3118229" y="2514600"/>
                </a:lnTo>
                <a:lnTo>
                  <a:pt x="3120104" y="2506446"/>
                </a:lnTo>
                <a:cubicBezTo>
                  <a:pt x="3126174" y="2490706"/>
                  <a:pt x="3135920" y="2473065"/>
                  <a:pt x="3138055" y="2459182"/>
                </a:cubicBezTo>
                <a:cubicBezTo>
                  <a:pt x="3143020" y="2426906"/>
                  <a:pt x="3170023" y="2389371"/>
                  <a:pt x="3151909" y="2362200"/>
                </a:cubicBezTo>
                <a:cubicBezTo>
                  <a:pt x="3138847" y="2342607"/>
                  <a:pt x="3105948" y="2379385"/>
                  <a:pt x="3082636" y="2376055"/>
                </a:cubicBezTo>
                <a:cubicBezTo>
                  <a:pt x="3069705" y="2374208"/>
                  <a:pt x="3064163" y="2357582"/>
                  <a:pt x="3054927" y="2348345"/>
                </a:cubicBezTo>
                <a:cubicBezTo>
                  <a:pt x="3036454" y="2371436"/>
                  <a:pt x="3020419" y="2396708"/>
                  <a:pt x="2999509" y="2417618"/>
                </a:cubicBezTo>
                <a:cubicBezTo>
                  <a:pt x="2987735" y="2429392"/>
                  <a:pt x="2965392" y="2460220"/>
                  <a:pt x="2957945" y="2445327"/>
                </a:cubicBezTo>
                <a:cubicBezTo>
                  <a:pt x="2937189" y="2403815"/>
                  <a:pt x="2948709" y="2352964"/>
                  <a:pt x="2944091" y="2306782"/>
                </a:cubicBezTo>
                <a:cubicBezTo>
                  <a:pt x="2934855" y="2329873"/>
                  <a:pt x="2927504" y="2353811"/>
                  <a:pt x="2916382" y="2376055"/>
                </a:cubicBezTo>
                <a:cubicBezTo>
                  <a:pt x="2908935" y="2390948"/>
                  <a:pt x="2904469" y="2422884"/>
                  <a:pt x="2888673" y="2417618"/>
                </a:cubicBezTo>
                <a:cubicBezTo>
                  <a:pt x="2870609" y="2411597"/>
                  <a:pt x="2879436" y="2380673"/>
                  <a:pt x="2874818" y="2362200"/>
                </a:cubicBezTo>
                <a:lnTo>
                  <a:pt x="2847109" y="2403764"/>
                </a:lnTo>
                <a:cubicBezTo>
                  <a:pt x="2828636" y="2431473"/>
                  <a:pt x="2807638" y="2457655"/>
                  <a:pt x="2791691" y="2486891"/>
                </a:cubicBezTo>
                <a:lnTo>
                  <a:pt x="2782266" y="2514600"/>
                </a:lnTo>
                <a:lnTo>
                  <a:pt x="2679515" y="2514600"/>
                </a:lnTo>
                <a:lnTo>
                  <a:pt x="2677944" y="2468162"/>
                </a:lnTo>
                <a:cubicBezTo>
                  <a:pt x="2678915" y="2423605"/>
                  <a:pt x="2683164" y="2378364"/>
                  <a:pt x="2680855" y="2334491"/>
                </a:cubicBezTo>
                <a:cubicBezTo>
                  <a:pt x="2680855" y="2334491"/>
                  <a:pt x="2621275" y="2366361"/>
                  <a:pt x="2597727" y="2389909"/>
                </a:cubicBezTo>
                <a:cubicBezTo>
                  <a:pt x="2583354" y="2404282"/>
                  <a:pt x="2549127" y="2472131"/>
                  <a:pt x="2528902" y="2513174"/>
                </a:cubicBezTo>
                <a:lnTo>
                  <a:pt x="2528203" y="2514600"/>
                </a:lnTo>
                <a:lnTo>
                  <a:pt x="2448408" y="2514600"/>
                </a:lnTo>
                <a:lnTo>
                  <a:pt x="2463543" y="2446548"/>
                </a:lnTo>
                <a:cubicBezTo>
                  <a:pt x="2466707" y="2418432"/>
                  <a:pt x="2468418" y="2389909"/>
                  <a:pt x="2473036" y="2362200"/>
                </a:cubicBezTo>
                <a:cubicBezTo>
                  <a:pt x="2447912" y="2395700"/>
                  <a:pt x="2435191" y="2411900"/>
                  <a:pt x="2429417" y="2419009"/>
                </a:cubicBezTo>
                <a:lnTo>
                  <a:pt x="2427562" y="2421195"/>
                </a:lnTo>
                <a:lnTo>
                  <a:pt x="2427474" y="2421273"/>
                </a:lnTo>
                <a:cubicBezTo>
                  <a:pt x="2426144" y="2422705"/>
                  <a:pt x="2425187" y="2423916"/>
                  <a:pt x="2425283" y="2423881"/>
                </a:cubicBezTo>
                <a:lnTo>
                  <a:pt x="2427562" y="2421195"/>
                </a:lnTo>
                <a:lnTo>
                  <a:pt x="2431897" y="2417343"/>
                </a:lnTo>
                <a:cubicBezTo>
                  <a:pt x="2436071" y="2414803"/>
                  <a:pt x="2437452" y="2419515"/>
                  <a:pt x="2417618" y="2459182"/>
                </a:cubicBezTo>
                <a:cubicBezTo>
                  <a:pt x="2411597" y="2471225"/>
                  <a:pt x="2403940" y="2482392"/>
                  <a:pt x="2396422" y="2493623"/>
                </a:cubicBezTo>
                <a:lnTo>
                  <a:pt x="2384156" y="2514600"/>
                </a:lnTo>
                <a:lnTo>
                  <a:pt x="2306782" y="2514600"/>
                </a:lnTo>
                <a:cubicBezTo>
                  <a:pt x="2292927" y="2496127"/>
                  <a:pt x="2287860" y="2463711"/>
                  <a:pt x="2265218" y="2459182"/>
                </a:cubicBezTo>
                <a:cubicBezTo>
                  <a:pt x="2256825" y="2457504"/>
                  <a:pt x="2247043" y="2476459"/>
                  <a:pt x="2239055" y="2496747"/>
                </a:cubicBezTo>
                <a:lnTo>
                  <a:pt x="2232756" y="2514600"/>
                </a:lnTo>
                <a:lnTo>
                  <a:pt x="2038290" y="2514600"/>
                </a:lnTo>
                <a:lnTo>
                  <a:pt x="2038812" y="2491529"/>
                </a:lnTo>
                <a:cubicBezTo>
                  <a:pt x="2038758" y="2459783"/>
                  <a:pt x="2036383" y="2417968"/>
                  <a:pt x="2029691" y="2362200"/>
                </a:cubicBezTo>
                <a:cubicBezTo>
                  <a:pt x="2026211" y="2333200"/>
                  <a:pt x="2011218" y="2306782"/>
                  <a:pt x="2001982" y="2279073"/>
                </a:cubicBezTo>
                <a:cubicBezTo>
                  <a:pt x="1997364" y="2292927"/>
                  <a:pt x="1993880" y="2307213"/>
                  <a:pt x="1988127" y="2320636"/>
                </a:cubicBezTo>
                <a:cubicBezTo>
                  <a:pt x="1979991" y="2339619"/>
                  <a:pt x="1967670" y="2356717"/>
                  <a:pt x="1960418" y="2376055"/>
                </a:cubicBezTo>
                <a:cubicBezTo>
                  <a:pt x="1953732" y="2393884"/>
                  <a:pt x="1952164" y="2413274"/>
                  <a:pt x="1946564" y="2431473"/>
                </a:cubicBezTo>
                <a:lnTo>
                  <a:pt x="1918855" y="2514600"/>
                </a:lnTo>
                <a:lnTo>
                  <a:pt x="1848265" y="2514600"/>
                </a:lnTo>
                <a:lnTo>
                  <a:pt x="1847943" y="2507823"/>
                </a:lnTo>
                <a:cubicBezTo>
                  <a:pt x="1847973" y="2469195"/>
                  <a:pt x="1849582" y="2424545"/>
                  <a:pt x="1821873" y="2431473"/>
                </a:cubicBezTo>
                <a:cubicBezTo>
                  <a:pt x="1801220" y="2436637"/>
                  <a:pt x="1796602" y="2457418"/>
                  <a:pt x="1795992" y="2482105"/>
                </a:cubicBezTo>
                <a:lnTo>
                  <a:pt x="1796490" y="2514600"/>
                </a:lnTo>
                <a:lnTo>
                  <a:pt x="1793445" y="2514600"/>
                </a:lnTo>
                <a:lnTo>
                  <a:pt x="1793050" y="2491731"/>
                </a:lnTo>
                <a:cubicBezTo>
                  <a:pt x="1795166" y="2435328"/>
                  <a:pt x="1798342" y="2403764"/>
                  <a:pt x="1724891" y="2403764"/>
                </a:cubicBezTo>
                <a:cubicBezTo>
                  <a:pt x="1710287" y="2403764"/>
                  <a:pt x="1697182" y="2413000"/>
                  <a:pt x="1683327" y="2417618"/>
                </a:cubicBezTo>
                <a:cubicBezTo>
                  <a:pt x="1678709" y="2403764"/>
                  <a:pt x="1676004" y="2389117"/>
                  <a:pt x="1669473" y="2376055"/>
                </a:cubicBezTo>
                <a:cubicBezTo>
                  <a:pt x="1662026" y="2361162"/>
                  <a:pt x="1650025" y="2348948"/>
                  <a:pt x="1641764" y="2334491"/>
                </a:cubicBezTo>
                <a:cubicBezTo>
                  <a:pt x="1631517" y="2316559"/>
                  <a:pt x="1623291" y="2297546"/>
                  <a:pt x="1614055" y="2279073"/>
                </a:cubicBezTo>
                <a:cubicBezTo>
                  <a:pt x="1586032" y="2391162"/>
                  <a:pt x="1606221" y="2316427"/>
                  <a:pt x="1544782" y="2500745"/>
                </a:cubicBezTo>
                <a:cubicBezTo>
                  <a:pt x="1530927" y="2496127"/>
                  <a:pt x="1513545" y="2497218"/>
                  <a:pt x="1503218" y="2486891"/>
                </a:cubicBezTo>
                <a:cubicBezTo>
                  <a:pt x="1492891" y="2476564"/>
                  <a:pt x="1494492" y="2459001"/>
                  <a:pt x="1489364" y="2445327"/>
                </a:cubicBezTo>
                <a:cubicBezTo>
                  <a:pt x="1480632" y="2422041"/>
                  <a:pt x="1477576" y="2395160"/>
                  <a:pt x="1461655" y="2376055"/>
                </a:cubicBezTo>
                <a:cubicBezTo>
                  <a:pt x="1452306" y="2364836"/>
                  <a:pt x="1433946" y="2366818"/>
                  <a:pt x="1420091" y="2362200"/>
                </a:cubicBezTo>
                <a:cubicBezTo>
                  <a:pt x="1415473" y="2399145"/>
                  <a:pt x="1411898" y="2436236"/>
                  <a:pt x="1406236" y="2473036"/>
                </a:cubicBezTo>
                <a:cubicBezTo>
                  <a:pt x="1404446" y="2484673"/>
                  <a:pt x="1404102" y="2496999"/>
                  <a:pt x="1402646" y="2508912"/>
                </a:cubicBezTo>
                <a:lnTo>
                  <a:pt x="1400898" y="2514600"/>
                </a:lnTo>
                <a:lnTo>
                  <a:pt x="1269316" y="2514600"/>
                </a:lnTo>
                <a:lnTo>
                  <a:pt x="1267691" y="2500745"/>
                </a:lnTo>
                <a:cubicBezTo>
                  <a:pt x="1263820" y="2477517"/>
                  <a:pt x="1267523" y="2450635"/>
                  <a:pt x="1253836" y="2431473"/>
                </a:cubicBezTo>
                <a:cubicBezTo>
                  <a:pt x="1241832" y="2414667"/>
                  <a:pt x="1216891" y="2413000"/>
                  <a:pt x="1198418" y="2403764"/>
                </a:cubicBezTo>
                <a:cubicBezTo>
                  <a:pt x="1184564" y="2417618"/>
                  <a:pt x="1167239" y="2428712"/>
                  <a:pt x="1156855" y="2445327"/>
                </a:cubicBezTo>
                <a:cubicBezTo>
                  <a:pt x="1153856" y="2450126"/>
                  <a:pt x="1149166" y="2461047"/>
                  <a:pt x="1143750" y="2474979"/>
                </a:cubicBezTo>
                <a:lnTo>
                  <a:pt x="1129254" y="2514600"/>
                </a:lnTo>
                <a:lnTo>
                  <a:pt x="1003604" y="2514600"/>
                </a:lnTo>
                <a:lnTo>
                  <a:pt x="1004455" y="2486891"/>
                </a:lnTo>
                <a:cubicBezTo>
                  <a:pt x="999359" y="2494536"/>
                  <a:pt x="995154" y="2500664"/>
                  <a:pt x="991665" y="2505701"/>
                </a:cubicBezTo>
                <a:lnTo>
                  <a:pt x="985503" y="2514600"/>
                </a:lnTo>
                <a:lnTo>
                  <a:pt x="921327" y="2514600"/>
                </a:lnTo>
                <a:cubicBezTo>
                  <a:pt x="916709" y="2500745"/>
                  <a:pt x="922077" y="2473036"/>
                  <a:pt x="907473" y="2473036"/>
                </a:cubicBezTo>
                <a:cubicBezTo>
                  <a:pt x="890176" y="2473036"/>
                  <a:pt x="878111" y="2488449"/>
                  <a:pt x="869475" y="2506547"/>
                </a:cubicBezTo>
                <a:lnTo>
                  <a:pt x="866377" y="2514600"/>
                </a:lnTo>
                <a:lnTo>
                  <a:pt x="856673" y="2514600"/>
                </a:lnTo>
                <a:lnTo>
                  <a:pt x="865909" y="2500745"/>
                </a:lnTo>
                <a:cubicBezTo>
                  <a:pt x="884603" y="2463357"/>
                  <a:pt x="890344" y="2449395"/>
                  <a:pt x="889990" y="2447000"/>
                </a:cubicBezTo>
                <a:lnTo>
                  <a:pt x="887763" y="2448890"/>
                </a:lnTo>
                <a:lnTo>
                  <a:pt x="891469" y="2443083"/>
                </a:lnTo>
                <a:cubicBezTo>
                  <a:pt x="895970" y="2435972"/>
                  <a:pt x="901269" y="2427545"/>
                  <a:pt x="907473" y="2417618"/>
                </a:cubicBezTo>
                <a:cubicBezTo>
                  <a:pt x="921745" y="2394783"/>
                  <a:pt x="949036" y="2375273"/>
                  <a:pt x="949036" y="2348345"/>
                </a:cubicBezTo>
                <a:cubicBezTo>
                  <a:pt x="949036" y="2328752"/>
                  <a:pt x="920375" y="2375164"/>
                  <a:pt x="907473" y="2389909"/>
                </a:cubicBezTo>
                <a:cubicBezTo>
                  <a:pt x="846656" y="2459415"/>
                  <a:pt x="859568" y="2436645"/>
                  <a:pt x="838200" y="2500745"/>
                </a:cubicBezTo>
                <a:lnTo>
                  <a:pt x="824345" y="2514600"/>
                </a:lnTo>
                <a:lnTo>
                  <a:pt x="788309" y="2514600"/>
                </a:lnTo>
                <a:lnTo>
                  <a:pt x="789511" y="2505764"/>
                </a:lnTo>
                <a:cubicBezTo>
                  <a:pt x="800149" y="2445933"/>
                  <a:pt x="814052" y="2441767"/>
                  <a:pt x="755073" y="2500745"/>
                </a:cubicBezTo>
                <a:lnTo>
                  <a:pt x="714228" y="2514600"/>
                </a:lnTo>
                <a:lnTo>
                  <a:pt x="596642" y="2514600"/>
                </a:lnTo>
                <a:lnTo>
                  <a:pt x="616309" y="2493715"/>
                </a:lnTo>
                <a:cubicBezTo>
                  <a:pt x="622690" y="2486491"/>
                  <a:pt x="628081" y="2479363"/>
                  <a:pt x="630382" y="2473036"/>
                </a:cubicBezTo>
                <a:cubicBezTo>
                  <a:pt x="655825" y="2403069"/>
                  <a:pt x="648342" y="2402228"/>
                  <a:pt x="630382" y="2348345"/>
                </a:cubicBezTo>
                <a:cubicBezTo>
                  <a:pt x="630382" y="2348345"/>
                  <a:pt x="568784" y="2416377"/>
                  <a:pt x="533400" y="2445327"/>
                </a:cubicBezTo>
                <a:cubicBezTo>
                  <a:pt x="517415" y="2458405"/>
                  <a:pt x="496965" y="2464900"/>
                  <a:pt x="477982" y="2473036"/>
                </a:cubicBezTo>
                <a:cubicBezTo>
                  <a:pt x="464559" y="2478789"/>
                  <a:pt x="436418" y="2501495"/>
                  <a:pt x="436418" y="2486891"/>
                </a:cubicBezTo>
                <a:cubicBezTo>
                  <a:pt x="436418" y="2463800"/>
                  <a:pt x="464561" y="2450263"/>
                  <a:pt x="477982" y="2431473"/>
                </a:cubicBezTo>
                <a:cubicBezTo>
                  <a:pt x="515712" y="2378651"/>
                  <a:pt x="505143" y="2391278"/>
                  <a:pt x="533400" y="2320636"/>
                </a:cubicBezTo>
                <a:lnTo>
                  <a:pt x="477982" y="2334491"/>
                </a:lnTo>
                <a:cubicBezTo>
                  <a:pt x="445674" y="2342568"/>
                  <a:pt x="422951" y="2372030"/>
                  <a:pt x="394855" y="2389909"/>
                </a:cubicBezTo>
                <a:cubicBezTo>
                  <a:pt x="372136" y="2404366"/>
                  <a:pt x="349668" y="2419430"/>
                  <a:pt x="325582" y="2431473"/>
                </a:cubicBezTo>
                <a:cubicBezTo>
                  <a:pt x="314460" y="2437034"/>
                  <a:pt x="302315" y="2440513"/>
                  <a:pt x="290364" y="2444325"/>
                </a:cubicBezTo>
                <a:lnTo>
                  <a:pt x="260566" y="2457325"/>
                </a:lnTo>
                <a:lnTo>
                  <a:pt x="270164" y="2445327"/>
                </a:lnTo>
                <a:cubicBezTo>
                  <a:pt x="291490" y="2416892"/>
                  <a:pt x="323785" y="2360576"/>
                  <a:pt x="339436" y="2334491"/>
                </a:cubicBezTo>
                <a:cubicBezTo>
                  <a:pt x="316345" y="2343727"/>
                  <a:pt x="293450" y="2353468"/>
                  <a:pt x="270164" y="2362200"/>
                </a:cubicBezTo>
                <a:cubicBezTo>
                  <a:pt x="256490" y="2367328"/>
                  <a:pt x="241662" y="2369524"/>
                  <a:pt x="228600" y="2376055"/>
                </a:cubicBezTo>
                <a:cubicBezTo>
                  <a:pt x="204514" y="2388098"/>
                  <a:pt x="182418" y="2403764"/>
                  <a:pt x="159327" y="2417618"/>
                </a:cubicBezTo>
                <a:cubicBezTo>
                  <a:pt x="37691" y="2441946"/>
                  <a:pt x="95944" y="2439439"/>
                  <a:pt x="131618" y="2403764"/>
                </a:cubicBezTo>
                <a:cubicBezTo>
                  <a:pt x="152528" y="2382854"/>
                  <a:pt x="169294" y="2358148"/>
                  <a:pt x="187036" y="2334491"/>
                </a:cubicBezTo>
                <a:cubicBezTo>
                  <a:pt x="197027" y="2321170"/>
                  <a:pt x="222191" y="2307820"/>
                  <a:pt x="214745" y="2292927"/>
                </a:cubicBezTo>
                <a:cubicBezTo>
                  <a:pt x="208214" y="2279865"/>
                  <a:pt x="187412" y="2303498"/>
                  <a:pt x="173182" y="2306782"/>
                </a:cubicBezTo>
                <a:cubicBezTo>
                  <a:pt x="146703" y="2312893"/>
                  <a:pt x="117300" y="2318979"/>
                  <a:pt x="87152" y="2324995"/>
                </a:cubicBezTo>
                <a:lnTo>
                  <a:pt x="0" y="2342132"/>
                </a:lnTo>
                <a:close/>
              </a:path>
            </a:pathLst>
          </a:custGeom>
          <a:solidFill>
            <a:schemeClr val="bg1"/>
          </a:solidFill>
          <a:ln w="3175">
            <a:solidFill>
              <a:schemeClr val="tx1"/>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sz="1600" b="1" dirty="0">
              <a:latin typeface="Arial MT"/>
              <a:cs typeface="Times New Roman" panose="02020603050405020304" pitchFamily="18" charset="0"/>
            </a:endParaRPr>
          </a:p>
          <a:p>
            <a:endParaRPr lang="en-US" sz="1600" b="1" dirty="0">
              <a:latin typeface="Arial MT"/>
              <a:cs typeface="Times New Roman" panose="02020603050405020304" pitchFamily="18" charset="0"/>
            </a:endParaRPr>
          </a:p>
          <a:p>
            <a:endParaRPr lang="en-US" sz="1600" b="1" dirty="0">
              <a:latin typeface="Arial MT"/>
              <a:cs typeface="Times New Roman" panose="02020603050405020304" pitchFamily="18" charset="0"/>
            </a:endParaRPr>
          </a:p>
          <a:p>
            <a:r>
              <a:rPr lang="en-US" sz="1600" b="1" dirty="0">
                <a:latin typeface="Arial MT"/>
                <a:cs typeface="Times New Roman" panose="02020603050405020304" pitchFamily="18" charset="0"/>
              </a:rPr>
              <a:t>Processing Satellite Imagery for Monitoring Water Quality</a:t>
            </a:r>
          </a:p>
          <a:p>
            <a:r>
              <a:rPr lang="en-US" sz="1400" b="1" i="1" dirty="0">
                <a:solidFill>
                  <a:srgbClr val="121212"/>
                </a:solidFill>
                <a:latin typeface="Arial MT"/>
                <a:cs typeface="Times New Roman" panose="02020603050405020304" pitchFamily="18" charset="0"/>
              </a:rPr>
              <a:t>(</a:t>
            </a:r>
            <a:r>
              <a:rPr lang="en-US" sz="1400" b="1" i="1" dirty="0">
                <a:solidFill>
                  <a:srgbClr val="C00000"/>
                </a:solidFill>
                <a:latin typeface="Arial MT"/>
                <a:cs typeface="Times New Roman" panose="02020603050405020304" pitchFamily="18" charset="0"/>
              </a:rPr>
              <a:t>5</a:t>
            </a:r>
            <a:r>
              <a:rPr lang="en-US" sz="1400" b="1" i="1" baseline="30000" dirty="0">
                <a:solidFill>
                  <a:srgbClr val="C00000"/>
                </a:solidFill>
                <a:latin typeface="Arial MT"/>
                <a:cs typeface="Times New Roman" panose="02020603050405020304" pitchFamily="18" charset="0"/>
              </a:rPr>
              <a:t>h</a:t>
            </a:r>
            <a:r>
              <a:rPr lang="en-US" sz="1400" b="1" i="1" dirty="0">
                <a:solidFill>
                  <a:srgbClr val="C00000"/>
                </a:solidFill>
                <a:latin typeface="Arial MT"/>
                <a:cs typeface="Times New Roman" panose="02020603050405020304" pitchFamily="18" charset="0"/>
              </a:rPr>
              <a:t> Sept 2018)</a:t>
            </a:r>
          </a:p>
          <a:p>
            <a:endParaRPr lang="en-US" sz="1400" dirty="0">
              <a:latin typeface="Arial MT"/>
              <a:cs typeface="Times New Roman" panose="02020603050405020304" pitchFamily="18" charset="0"/>
            </a:endParaRPr>
          </a:p>
          <a:p>
            <a:endParaRPr lang="en-US" sz="1400" b="1" dirty="0">
              <a:solidFill>
                <a:srgbClr val="000000"/>
              </a:solidFill>
              <a:latin typeface="Arial MT"/>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6851367" y="2844000"/>
            <a:ext cx="4114800" cy="533419"/>
          </a:xfrm>
          <a:prstGeom prst="rect">
            <a:avLst/>
          </a:prstGeom>
        </p:spPr>
      </p:pic>
      <p:sp>
        <p:nvSpPr>
          <p:cNvPr id="3" name="Rectangle 2"/>
          <p:cNvSpPr/>
          <p:nvPr/>
        </p:nvSpPr>
        <p:spPr>
          <a:xfrm>
            <a:off x="6566466" y="6444734"/>
            <a:ext cx="5168334" cy="184666"/>
          </a:xfrm>
          <a:prstGeom prst="rect">
            <a:avLst/>
          </a:prstGeom>
        </p:spPr>
        <p:txBody>
          <a:bodyPr wrap="square">
            <a:spAutoFit/>
          </a:bodyPr>
          <a:lstStyle/>
          <a:p>
            <a:r>
              <a:rPr lang="en-US" sz="600" dirty="0">
                <a:latin typeface="Arial MT"/>
              </a:rPr>
              <a:t>Source: https://www.thehindu.com/news/cities/Delhi/delhi-govt-has-prepared-six-point-action-plan-to-clean-yamuna-kejriwal/article37555481.ece</a:t>
            </a:r>
          </a:p>
        </p:txBody>
      </p:sp>
      <p:sp>
        <p:nvSpPr>
          <p:cNvPr id="6" name="Freeform 11">
            <a:extLst>
              <a:ext uri="{FF2B5EF4-FFF2-40B4-BE49-F238E27FC236}">
                <a16:creationId xmlns:a16="http://schemas.microsoft.com/office/drawing/2014/main" id="{288C4014-2D85-2405-D5F7-573D8D90588F}"/>
              </a:ext>
            </a:extLst>
          </p:cNvPr>
          <p:cNvSpPr/>
          <p:nvPr/>
        </p:nvSpPr>
        <p:spPr>
          <a:xfrm>
            <a:off x="6324600" y="4766658"/>
            <a:ext cx="5334000" cy="1710342"/>
          </a:xfrm>
          <a:custGeom>
            <a:avLst/>
            <a:gdLst>
              <a:gd name="connsiteX0" fmla="*/ 260566 w 4419600"/>
              <a:gd name="connsiteY0" fmla="*/ 2457325 h 2514600"/>
              <a:gd name="connsiteX1" fmla="*/ 214745 w 4419600"/>
              <a:gd name="connsiteY1" fmla="*/ 2514600 h 2514600"/>
              <a:gd name="connsiteX2" fmla="*/ 188610 w 4419600"/>
              <a:gd name="connsiteY2" fmla="*/ 2514600 h 2514600"/>
              <a:gd name="connsiteX3" fmla="*/ 205823 w 4419600"/>
              <a:gd name="connsiteY3" fmla="*/ 2498312 h 2514600"/>
              <a:gd name="connsiteX4" fmla="*/ 256309 w 4419600"/>
              <a:gd name="connsiteY4" fmla="*/ 2459182 h 2514600"/>
              <a:gd name="connsiteX5" fmla="*/ 887763 w 4419600"/>
              <a:gd name="connsiteY5" fmla="*/ 2448890 h 2514600"/>
              <a:gd name="connsiteX6" fmla="*/ 880253 w 4419600"/>
              <a:gd name="connsiteY6" fmla="*/ 2460658 h 2514600"/>
              <a:gd name="connsiteX7" fmla="*/ 885747 w 4419600"/>
              <a:gd name="connsiteY7" fmla="*/ 2450602 h 2514600"/>
              <a:gd name="connsiteX8" fmla="*/ 4326928 w 4419600"/>
              <a:gd name="connsiteY8" fmla="*/ 2367666 h 2514600"/>
              <a:gd name="connsiteX9" fmla="*/ 4325752 w 4419600"/>
              <a:gd name="connsiteY9" fmla="*/ 2370204 h 2514600"/>
              <a:gd name="connsiteX10" fmla="*/ 4320407 w 4419600"/>
              <a:gd name="connsiteY10" fmla="*/ 2380875 h 2514600"/>
              <a:gd name="connsiteX11" fmla="*/ 0 w 4419600"/>
              <a:gd name="connsiteY11" fmla="*/ 0 h 2514600"/>
              <a:gd name="connsiteX12" fmla="*/ 4419600 w 4419600"/>
              <a:gd name="connsiteY12" fmla="*/ 0 h 2514600"/>
              <a:gd name="connsiteX13" fmla="*/ 4419600 w 4419600"/>
              <a:gd name="connsiteY13" fmla="*/ 2477982 h 2514600"/>
              <a:gd name="connsiteX14" fmla="*/ 4404929 w 4419600"/>
              <a:gd name="connsiteY14" fmla="*/ 2488456 h 2514600"/>
              <a:gd name="connsiteX15" fmla="*/ 4382788 w 4419600"/>
              <a:gd name="connsiteY15" fmla="*/ 2507228 h 2514600"/>
              <a:gd name="connsiteX16" fmla="*/ 4369926 w 4419600"/>
              <a:gd name="connsiteY16" fmla="*/ 2514600 h 2514600"/>
              <a:gd name="connsiteX17" fmla="*/ 4343400 w 4419600"/>
              <a:gd name="connsiteY17" fmla="*/ 2514600 h 2514600"/>
              <a:gd name="connsiteX18" fmla="*/ 4357255 w 4419600"/>
              <a:gd name="connsiteY18" fmla="*/ 2403764 h 2514600"/>
              <a:gd name="connsiteX19" fmla="*/ 4357255 w 4419600"/>
              <a:gd name="connsiteY19" fmla="*/ 2306782 h 2514600"/>
              <a:gd name="connsiteX20" fmla="*/ 4327866 w 4419600"/>
              <a:gd name="connsiteY20" fmla="*/ 2365766 h 2514600"/>
              <a:gd name="connsiteX21" fmla="*/ 4326928 w 4419600"/>
              <a:gd name="connsiteY21" fmla="*/ 2367666 h 2514600"/>
              <a:gd name="connsiteX22" fmla="*/ 4333920 w 4419600"/>
              <a:gd name="connsiteY22" fmla="*/ 2352587 h 2514600"/>
              <a:gd name="connsiteX23" fmla="*/ 4301836 w 4419600"/>
              <a:gd name="connsiteY23" fmla="*/ 2403764 h 2514600"/>
              <a:gd name="connsiteX24" fmla="*/ 4260273 w 4419600"/>
              <a:gd name="connsiteY24" fmla="*/ 2486891 h 2514600"/>
              <a:gd name="connsiteX25" fmla="*/ 4238106 w 4419600"/>
              <a:gd name="connsiteY25" fmla="*/ 2514600 h 2514600"/>
              <a:gd name="connsiteX26" fmla="*/ 4196938 w 4419600"/>
              <a:gd name="connsiteY26" fmla="*/ 2514600 h 2514600"/>
              <a:gd name="connsiteX27" fmla="*/ 4204855 w 4419600"/>
              <a:gd name="connsiteY27" fmla="*/ 2486891 h 2514600"/>
              <a:gd name="connsiteX28" fmla="*/ 4195611 w 4419600"/>
              <a:gd name="connsiteY28" fmla="*/ 2514123 h 2514600"/>
              <a:gd name="connsiteX29" fmla="*/ 4195458 w 4419600"/>
              <a:gd name="connsiteY29" fmla="*/ 2514600 h 2514600"/>
              <a:gd name="connsiteX30" fmla="*/ 4023796 w 4419600"/>
              <a:gd name="connsiteY30" fmla="*/ 2514600 h 2514600"/>
              <a:gd name="connsiteX31" fmla="*/ 4025737 w 4419600"/>
              <a:gd name="connsiteY31" fmla="*/ 2506563 h 2514600"/>
              <a:gd name="connsiteX32" fmla="*/ 4024745 w 4419600"/>
              <a:gd name="connsiteY32" fmla="*/ 2389909 h 2514600"/>
              <a:gd name="connsiteX33" fmla="*/ 3969327 w 4419600"/>
              <a:gd name="connsiteY33" fmla="*/ 2445327 h 2514600"/>
              <a:gd name="connsiteX34" fmla="*/ 3927764 w 4419600"/>
              <a:gd name="connsiteY34" fmla="*/ 2514600 h 2514600"/>
              <a:gd name="connsiteX35" fmla="*/ 3751160 w 4419600"/>
              <a:gd name="connsiteY35" fmla="*/ 2514600 h 2514600"/>
              <a:gd name="connsiteX36" fmla="*/ 3754238 w 4419600"/>
              <a:gd name="connsiteY36" fmla="*/ 2502430 h 2514600"/>
              <a:gd name="connsiteX37" fmla="*/ 3775364 w 4419600"/>
              <a:gd name="connsiteY37" fmla="*/ 2403764 h 2514600"/>
              <a:gd name="connsiteX38" fmla="*/ 3761509 w 4419600"/>
              <a:gd name="connsiteY38" fmla="*/ 2334491 h 2514600"/>
              <a:gd name="connsiteX39" fmla="*/ 3719945 w 4419600"/>
              <a:gd name="connsiteY39" fmla="*/ 2362200 h 2514600"/>
              <a:gd name="connsiteX40" fmla="*/ 3650673 w 4419600"/>
              <a:gd name="connsiteY40" fmla="*/ 2459182 h 2514600"/>
              <a:gd name="connsiteX41" fmla="*/ 3606339 w 4419600"/>
              <a:gd name="connsiteY41" fmla="*/ 2514600 h 2514600"/>
              <a:gd name="connsiteX42" fmla="*/ 3559233 w 4419600"/>
              <a:gd name="connsiteY42" fmla="*/ 2514600 h 2514600"/>
              <a:gd name="connsiteX43" fmla="*/ 3567545 w 4419600"/>
              <a:gd name="connsiteY43" fmla="*/ 2473036 h 2514600"/>
              <a:gd name="connsiteX44" fmla="*/ 3595255 w 4419600"/>
              <a:gd name="connsiteY44" fmla="*/ 2376055 h 2514600"/>
              <a:gd name="connsiteX45" fmla="*/ 3518679 w 4419600"/>
              <a:gd name="connsiteY45" fmla="*/ 2499706 h 2514600"/>
              <a:gd name="connsiteX46" fmla="*/ 3516951 w 4419600"/>
              <a:gd name="connsiteY46" fmla="*/ 2514600 h 2514600"/>
              <a:gd name="connsiteX47" fmla="*/ 3494528 w 4419600"/>
              <a:gd name="connsiteY47" fmla="*/ 2514600 h 2514600"/>
              <a:gd name="connsiteX48" fmla="*/ 3496001 w 4419600"/>
              <a:gd name="connsiteY48" fmla="*/ 2510562 h 2514600"/>
              <a:gd name="connsiteX49" fmla="*/ 3530234 w 4419600"/>
              <a:gd name="connsiteY49" fmla="*/ 2418980 h 2514600"/>
              <a:gd name="connsiteX50" fmla="*/ 3535968 w 4419600"/>
              <a:gd name="connsiteY50" fmla="*/ 2401672 h 2514600"/>
              <a:gd name="connsiteX51" fmla="*/ 3567545 w 4419600"/>
              <a:gd name="connsiteY51" fmla="*/ 2362200 h 2514600"/>
              <a:gd name="connsiteX52" fmla="*/ 3595255 w 4419600"/>
              <a:gd name="connsiteY52" fmla="*/ 2320636 h 2514600"/>
              <a:gd name="connsiteX53" fmla="*/ 3553691 w 4419600"/>
              <a:gd name="connsiteY53" fmla="*/ 2348345 h 2514600"/>
              <a:gd name="connsiteX54" fmla="*/ 3538338 w 4419600"/>
              <a:gd name="connsiteY54" fmla="*/ 2394517 h 2514600"/>
              <a:gd name="connsiteX55" fmla="*/ 3535968 w 4419600"/>
              <a:gd name="connsiteY55" fmla="*/ 2401672 h 2514600"/>
              <a:gd name="connsiteX56" fmla="*/ 3512127 w 4419600"/>
              <a:gd name="connsiteY56" fmla="*/ 2431473 h 2514600"/>
              <a:gd name="connsiteX57" fmla="*/ 3470564 w 4419600"/>
              <a:gd name="connsiteY57" fmla="*/ 2500745 h 2514600"/>
              <a:gd name="connsiteX58" fmla="*/ 3459617 w 4419600"/>
              <a:gd name="connsiteY58" fmla="*/ 2514600 h 2514600"/>
              <a:gd name="connsiteX59" fmla="*/ 3337946 w 4419600"/>
              <a:gd name="connsiteY59" fmla="*/ 2514600 h 2514600"/>
              <a:gd name="connsiteX60" fmla="*/ 3337998 w 4419600"/>
              <a:gd name="connsiteY60" fmla="*/ 2514233 h 2514600"/>
              <a:gd name="connsiteX61" fmla="*/ 3345873 w 4419600"/>
              <a:gd name="connsiteY61" fmla="*/ 2473036 h 2514600"/>
              <a:gd name="connsiteX62" fmla="*/ 3387436 w 4419600"/>
              <a:gd name="connsiteY62" fmla="*/ 2431473 h 2514600"/>
              <a:gd name="connsiteX63" fmla="*/ 3401291 w 4419600"/>
              <a:gd name="connsiteY63" fmla="*/ 2389909 h 2514600"/>
              <a:gd name="connsiteX64" fmla="*/ 3359727 w 4419600"/>
              <a:gd name="connsiteY64" fmla="*/ 2445327 h 2514600"/>
              <a:gd name="connsiteX65" fmla="*/ 3322074 w 4419600"/>
              <a:gd name="connsiteY65" fmla="*/ 2511640 h 2514600"/>
              <a:gd name="connsiteX66" fmla="*/ 3320262 w 4419600"/>
              <a:gd name="connsiteY66" fmla="*/ 2514600 h 2514600"/>
              <a:gd name="connsiteX67" fmla="*/ 3248891 w 4419600"/>
              <a:gd name="connsiteY67" fmla="*/ 2514600 h 2514600"/>
              <a:gd name="connsiteX68" fmla="*/ 3276600 w 4419600"/>
              <a:gd name="connsiteY68" fmla="*/ 2445327 h 2514600"/>
              <a:gd name="connsiteX69" fmla="*/ 3304309 w 4419600"/>
              <a:gd name="connsiteY69" fmla="*/ 2403764 h 2514600"/>
              <a:gd name="connsiteX70" fmla="*/ 3262745 w 4419600"/>
              <a:gd name="connsiteY70" fmla="*/ 2459182 h 2514600"/>
              <a:gd name="connsiteX71" fmla="*/ 3232944 w 4419600"/>
              <a:gd name="connsiteY71" fmla="*/ 2504513 h 2514600"/>
              <a:gd name="connsiteX72" fmla="*/ 3227857 w 4419600"/>
              <a:gd name="connsiteY72" fmla="*/ 2514600 h 2514600"/>
              <a:gd name="connsiteX73" fmla="*/ 3118229 w 4419600"/>
              <a:gd name="connsiteY73" fmla="*/ 2514600 h 2514600"/>
              <a:gd name="connsiteX74" fmla="*/ 3120104 w 4419600"/>
              <a:gd name="connsiteY74" fmla="*/ 2506446 h 2514600"/>
              <a:gd name="connsiteX75" fmla="*/ 3138055 w 4419600"/>
              <a:gd name="connsiteY75" fmla="*/ 2459182 h 2514600"/>
              <a:gd name="connsiteX76" fmla="*/ 3151909 w 4419600"/>
              <a:gd name="connsiteY76" fmla="*/ 2362200 h 2514600"/>
              <a:gd name="connsiteX77" fmla="*/ 3082636 w 4419600"/>
              <a:gd name="connsiteY77" fmla="*/ 2376055 h 2514600"/>
              <a:gd name="connsiteX78" fmla="*/ 3054927 w 4419600"/>
              <a:gd name="connsiteY78" fmla="*/ 2348345 h 2514600"/>
              <a:gd name="connsiteX79" fmla="*/ 2999509 w 4419600"/>
              <a:gd name="connsiteY79" fmla="*/ 2417618 h 2514600"/>
              <a:gd name="connsiteX80" fmla="*/ 2957945 w 4419600"/>
              <a:gd name="connsiteY80" fmla="*/ 2445327 h 2514600"/>
              <a:gd name="connsiteX81" fmla="*/ 2944091 w 4419600"/>
              <a:gd name="connsiteY81" fmla="*/ 2306782 h 2514600"/>
              <a:gd name="connsiteX82" fmla="*/ 2916382 w 4419600"/>
              <a:gd name="connsiteY82" fmla="*/ 2376055 h 2514600"/>
              <a:gd name="connsiteX83" fmla="*/ 2888673 w 4419600"/>
              <a:gd name="connsiteY83" fmla="*/ 2417618 h 2514600"/>
              <a:gd name="connsiteX84" fmla="*/ 2874818 w 4419600"/>
              <a:gd name="connsiteY84" fmla="*/ 2362200 h 2514600"/>
              <a:gd name="connsiteX85" fmla="*/ 2847109 w 4419600"/>
              <a:gd name="connsiteY85" fmla="*/ 2403764 h 2514600"/>
              <a:gd name="connsiteX86" fmla="*/ 2791691 w 4419600"/>
              <a:gd name="connsiteY86" fmla="*/ 2486891 h 2514600"/>
              <a:gd name="connsiteX87" fmla="*/ 2782266 w 4419600"/>
              <a:gd name="connsiteY87" fmla="*/ 2514600 h 2514600"/>
              <a:gd name="connsiteX88" fmla="*/ 2679515 w 4419600"/>
              <a:gd name="connsiteY88" fmla="*/ 2514600 h 2514600"/>
              <a:gd name="connsiteX89" fmla="*/ 2677944 w 4419600"/>
              <a:gd name="connsiteY89" fmla="*/ 2468162 h 2514600"/>
              <a:gd name="connsiteX90" fmla="*/ 2680855 w 4419600"/>
              <a:gd name="connsiteY90" fmla="*/ 2334491 h 2514600"/>
              <a:gd name="connsiteX91" fmla="*/ 2597727 w 4419600"/>
              <a:gd name="connsiteY91" fmla="*/ 2389909 h 2514600"/>
              <a:gd name="connsiteX92" fmla="*/ 2528902 w 4419600"/>
              <a:gd name="connsiteY92" fmla="*/ 2513174 h 2514600"/>
              <a:gd name="connsiteX93" fmla="*/ 2528203 w 4419600"/>
              <a:gd name="connsiteY93" fmla="*/ 2514600 h 2514600"/>
              <a:gd name="connsiteX94" fmla="*/ 2448408 w 4419600"/>
              <a:gd name="connsiteY94" fmla="*/ 2514600 h 2514600"/>
              <a:gd name="connsiteX95" fmla="*/ 2463543 w 4419600"/>
              <a:gd name="connsiteY95" fmla="*/ 2446548 h 2514600"/>
              <a:gd name="connsiteX96" fmla="*/ 2473036 w 4419600"/>
              <a:gd name="connsiteY96" fmla="*/ 2362200 h 2514600"/>
              <a:gd name="connsiteX97" fmla="*/ 2429417 w 4419600"/>
              <a:gd name="connsiteY97" fmla="*/ 2419009 h 2514600"/>
              <a:gd name="connsiteX98" fmla="*/ 2427562 w 4419600"/>
              <a:gd name="connsiteY98" fmla="*/ 2421195 h 2514600"/>
              <a:gd name="connsiteX99" fmla="*/ 2427474 w 4419600"/>
              <a:gd name="connsiteY99" fmla="*/ 2421273 h 2514600"/>
              <a:gd name="connsiteX100" fmla="*/ 2425283 w 4419600"/>
              <a:gd name="connsiteY100" fmla="*/ 2423881 h 2514600"/>
              <a:gd name="connsiteX101" fmla="*/ 2427562 w 4419600"/>
              <a:gd name="connsiteY101" fmla="*/ 2421195 h 2514600"/>
              <a:gd name="connsiteX102" fmla="*/ 2431897 w 4419600"/>
              <a:gd name="connsiteY102" fmla="*/ 2417343 h 2514600"/>
              <a:gd name="connsiteX103" fmla="*/ 2417618 w 4419600"/>
              <a:gd name="connsiteY103" fmla="*/ 2459182 h 2514600"/>
              <a:gd name="connsiteX104" fmla="*/ 2396422 w 4419600"/>
              <a:gd name="connsiteY104" fmla="*/ 2493623 h 2514600"/>
              <a:gd name="connsiteX105" fmla="*/ 2384156 w 4419600"/>
              <a:gd name="connsiteY105" fmla="*/ 2514600 h 2514600"/>
              <a:gd name="connsiteX106" fmla="*/ 2306782 w 4419600"/>
              <a:gd name="connsiteY106" fmla="*/ 2514600 h 2514600"/>
              <a:gd name="connsiteX107" fmla="*/ 2265218 w 4419600"/>
              <a:gd name="connsiteY107" fmla="*/ 2459182 h 2514600"/>
              <a:gd name="connsiteX108" fmla="*/ 2239055 w 4419600"/>
              <a:gd name="connsiteY108" fmla="*/ 2496747 h 2514600"/>
              <a:gd name="connsiteX109" fmla="*/ 2232756 w 4419600"/>
              <a:gd name="connsiteY109" fmla="*/ 2514600 h 2514600"/>
              <a:gd name="connsiteX110" fmla="*/ 2038290 w 4419600"/>
              <a:gd name="connsiteY110" fmla="*/ 2514600 h 2514600"/>
              <a:gd name="connsiteX111" fmla="*/ 2038812 w 4419600"/>
              <a:gd name="connsiteY111" fmla="*/ 2491529 h 2514600"/>
              <a:gd name="connsiteX112" fmla="*/ 2029691 w 4419600"/>
              <a:gd name="connsiteY112" fmla="*/ 2362200 h 2514600"/>
              <a:gd name="connsiteX113" fmla="*/ 2001982 w 4419600"/>
              <a:gd name="connsiteY113" fmla="*/ 2279073 h 2514600"/>
              <a:gd name="connsiteX114" fmla="*/ 1988127 w 4419600"/>
              <a:gd name="connsiteY114" fmla="*/ 2320636 h 2514600"/>
              <a:gd name="connsiteX115" fmla="*/ 1960418 w 4419600"/>
              <a:gd name="connsiteY115" fmla="*/ 2376055 h 2514600"/>
              <a:gd name="connsiteX116" fmla="*/ 1946564 w 4419600"/>
              <a:gd name="connsiteY116" fmla="*/ 2431473 h 2514600"/>
              <a:gd name="connsiteX117" fmla="*/ 1918855 w 4419600"/>
              <a:gd name="connsiteY117" fmla="*/ 2514600 h 2514600"/>
              <a:gd name="connsiteX118" fmla="*/ 1848265 w 4419600"/>
              <a:gd name="connsiteY118" fmla="*/ 2514600 h 2514600"/>
              <a:gd name="connsiteX119" fmla="*/ 1847943 w 4419600"/>
              <a:gd name="connsiteY119" fmla="*/ 2507823 h 2514600"/>
              <a:gd name="connsiteX120" fmla="*/ 1821873 w 4419600"/>
              <a:gd name="connsiteY120" fmla="*/ 2431473 h 2514600"/>
              <a:gd name="connsiteX121" fmla="*/ 1795992 w 4419600"/>
              <a:gd name="connsiteY121" fmla="*/ 2482105 h 2514600"/>
              <a:gd name="connsiteX122" fmla="*/ 1796490 w 4419600"/>
              <a:gd name="connsiteY122" fmla="*/ 2514600 h 2514600"/>
              <a:gd name="connsiteX123" fmla="*/ 1793445 w 4419600"/>
              <a:gd name="connsiteY123" fmla="*/ 2514600 h 2514600"/>
              <a:gd name="connsiteX124" fmla="*/ 1793050 w 4419600"/>
              <a:gd name="connsiteY124" fmla="*/ 2491731 h 2514600"/>
              <a:gd name="connsiteX125" fmla="*/ 1724891 w 4419600"/>
              <a:gd name="connsiteY125" fmla="*/ 2403764 h 2514600"/>
              <a:gd name="connsiteX126" fmla="*/ 1683327 w 4419600"/>
              <a:gd name="connsiteY126" fmla="*/ 2417618 h 2514600"/>
              <a:gd name="connsiteX127" fmla="*/ 1669473 w 4419600"/>
              <a:gd name="connsiteY127" fmla="*/ 2376055 h 2514600"/>
              <a:gd name="connsiteX128" fmla="*/ 1641764 w 4419600"/>
              <a:gd name="connsiteY128" fmla="*/ 2334491 h 2514600"/>
              <a:gd name="connsiteX129" fmla="*/ 1614055 w 4419600"/>
              <a:gd name="connsiteY129" fmla="*/ 2279073 h 2514600"/>
              <a:gd name="connsiteX130" fmla="*/ 1544782 w 4419600"/>
              <a:gd name="connsiteY130" fmla="*/ 2500745 h 2514600"/>
              <a:gd name="connsiteX131" fmla="*/ 1503218 w 4419600"/>
              <a:gd name="connsiteY131" fmla="*/ 2486891 h 2514600"/>
              <a:gd name="connsiteX132" fmla="*/ 1489364 w 4419600"/>
              <a:gd name="connsiteY132" fmla="*/ 2445327 h 2514600"/>
              <a:gd name="connsiteX133" fmla="*/ 1461655 w 4419600"/>
              <a:gd name="connsiteY133" fmla="*/ 2376055 h 2514600"/>
              <a:gd name="connsiteX134" fmla="*/ 1420091 w 4419600"/>
              <a:gd name="connsiteY134" fmla="*/ 2362200 h 2514600"/>
              <a:gd name="connsiteX135" fmla="*/ 1406236 w 4419600"/>
              <a:gd name="connsiteY135" fmla="*/ 2473036 h 2514600"/>
              <a:gd name="connsiteX136" fmla="*/ 1402646 w 4419600"/>
              <a:gd name="connsiteY136" fmla="*/ 2508912 h 2514600"/>
              <a:gd name="connsiteX137" fmla="*/ 1400898 w 4419600"/>
              <a:gd name="connsiteY137" fmla="*/ 2514600 h 2514600"/>
              <a:gd name="connsiteX138" fmla="*/ 1269316 w 4419600"/>
              <a:gd name="connsiteY138" fmla="*/ 2514600 h 2514600"/>
              <a:gd name="connsiteX139" fmla="*/ 1267691 w 4419600"/>
              <a:gd name="connsiteY139" fmla="*/ 2500745 h 2514600"/>
              <a:gd name="connsiteX140" fmla="*/ 1253836 w 4419600"/>
              <a:gd name="connsiteY140" fmla="*/ 2431473 h 2514600"/>
              <a:gd name="connsiteX141" fmla="*/ 1198418 w 4419600"/>
              <a:gd name="connsiteY141" fmla="*/ 2403764 h 2514600"/>
              <a:gd name="connsiteX142" fmla="*/ 1156855 w 4419600"/>
              <a:gd name="connsiteY142" fmla="*/ 2445327 h 2514600"/>
              <a:gd name="connsiteX143" fmla="*/ 1143750 w 4419600"/>
              <a:gd name="connsiteY143" fmla="*/ 2474979 h 2514600"/>
              <a:gd name="connsiteX144" fmla="*/ 1129254 w 4419600"/>
              <a:gd name="connsiteY144" fmla="*/ 2514600 h 2514600"/>
              <a:gd name="connsiteX145" fmla="*/ 1003604 w 4419600"/>
              <a:gd name="connsiteY145" fmla="*/ 2514600 h 2514600"/>
              <a:gd name="connsiteX146" fmla="*/ 1004455 w 4419600"/>
              <a:gd name="connsiteY146" fmla="*/ 2486891 h 2514600"/>
              <a:gd name="connsiteX147" fmla="*/ 991665 w 4419600"/>
              <a:gd name="connsiteY147" fmla="*/ 2505701 h 2514600"/>
              <a:gd name="connsiteX148" fmla="*/ 985503 w 4419600"/>
              <a:gd name="connsiteY148" fmla="*/ 2514600 h 2514600"/>
              <a:gd name="connsiteX149" fmla="*/ 921327 w 4419600"/>
              <a:gd name="connsiteY149" fmla="*/ 2514600 h 2514600"/>
              <a:gd name="connsiteX150" fmla="*/ 907473 w 4419600"/>
              <a:gd name="connsiteY150" fmla="*/ 2473036 h 2514600"/>
              <a:gd name="connsiteX151" fmla="*/ 869475 w 4419600"/>
              <a:gd name="connsiteY151" fmla="*/ 2506547 h 2514600"/>
              <a:gd name="connsiteX152" fmla="*/ 866377 w 4419600"/>
              <a:gd name="connsiteY152" fmla="*/ 2514600 h 2514600"/>
              <a:gd name="connsiteX153" fmla="*/ 856673 w 4419600"/>
              <a:gd name="connsiteY153" fmla="*/ 2514600 h 2514600"/>
              <a:gd name="connsiteX154" fmla="*/ 865909 w 4419600"/>
              <a:gd name="connsiteY154" fmla="*/ 2500745 h 2514600"/>
              <a:gd name="connsiteX155" fmla="*/ 889990 w 4419600"/>
              <a:gd name="connsiteY155" fmla="*/ 2447000 h 2514600"/>
              <a:gd name="connsiteX156" fmla="*/ 887763 w 4419600"/>
              <a:gd name="connsiteY156" fmla="*/ 2448890 h 2514600"/>
              <a:gd name="connsiteX157" fmla="*/ 891469 w 4419600"/>
              <a:gd name="connsiteY157" fmla="*/ 2443083 h 2514600"/>
              <a:gd name="connsiteX158" fmla="*/ 907473 w 4419600"/>
              <a:gd name="connsiteY158" fmla="*/ 2417618 h 2514600"/>
              <a:gd name="connsiteX159" fmla="*/ 949036 w 4419600"/>
              <a:gd name="connsiteY159" fmla="*/ 2348345 h 2514600"/>
              <a:gd name="connsiteX160" fmla="*/ 907473 w 4419600"/>
              <a:gd name="connsiteY160" fmla="*/ 2389909 h 2514600"/>
              <a:gd name="connsiteX161" fmla="*/ 838200 w 4419600"/>
              <a:gd name="connsiteY161" fmla="*/ 2500745 h 2514600"/>
              <a:gd name="connsiteX162" fmla="*/ 824345 w 4419600"/>
              <a:gd name="connsiteY162" fmla="*/ 2514600 h 2514600"/>
              <a:gd name="connsiteX163" fmla="*/ 788309 w 4419600"/>
              <a:gd name="connsiteY163" fmla="*/ 2514600 h 2514600"/>
              <a:gd name="connsiteX164" fmla="*/ 789511 w 4419600"/>
              <a:gd name="connsiteY164" fmla="*/ 2505764 h 2514600"/>
              <a:gd name="connsiteX165" fmla="*/ 755073 w 4419600"/>
              <a:gd name="connsiteY165" fmla="*/ 2500745 h 2514600"/>
              <a:gd name="connsiteX166" fmla="*/ 714228 w 4419600"/>
              <a:gd name="connsiteY166" fmla="*/ 2514600 h 2514600"/>
              <a:gd name="connsiteX167" fmla="*/ 596642 w 4419600"/>
              <a:gd name="connsiteY167" fmla="*/ 2514600 h 2514600"/>
              <a:gd name="connsiteX168" fmla="*/ 616309 w 4419600"/>
              <a:gd name="connsiteY168" fmla="*/ 2493715 h 2514600"/>
              <a:gd name="connsiteX169" fmla="*/ 630382 w 4419600"/>
              <a:gd name="connsiteY169" fmla="*/ 2473036 h 2514600"/>
              <a:gd name="connsiteX170" fmla="*/ 630382 w 4419600"/>
              <a:gd name="connsiteY170" fmla="*/ 2348345 h 2514600"/>
              <a:gd name="connsiteX171" fmla="*/ 533400 w 4419600"/>
              <a:gd name="connsiteY171" fmla="*/ 2445327 h 2514600"/>
              <a:gd name="connsiteX172" fmla="*/ 477982 w 4419600"/>
              <a:gd name="connsiteY172" fmla="*/ 2473036 h 2514600"/>
              <a:gd name="connsiteX173" fmla="*/ 436418 w 4419600"/>
              <a:gd name="connsiteY173" fmla="*/ 2486891 h 2514600"/>
              <a:gd name="connsiteX174" fmla="*/ 477982 w 4419600"/>
              <a:gd name="connsiteY174" fmla="*/ 2431473 h 2514600"/>
              <a:gd name="connsiteX175" fmla="*/ 533400 w 4419600"/>
              <a:gd name="connsiteY175" fmla="*/ 2320636 h 2514600"/>
              <a:gd name="connsiteX176" fmla="*/ 477982 w 4419600"/>
              <a:gd name="connsiteY176" fmla="*/ 2334491 h 2514600"/>
              <a:gd name="connsiteX177" fmla="*/ 394855 w 4419600"/>
              <a:gd name="connsiteY177" fmla="*/ 2389909 h 2514600"/>
              <a:gd name="connsiteX178" fmla="*/ 325582 w 4419600"/>
              <a:gd name="connsiteY178" fmla="*/ 2431473 h 2514600"/>
              <a:gd name="connsiteX179" fmla="*/ 290364 w 4419600"/>
              <a:gd name="connsiteY179" fmla="*/ 2444325 h 2514600"/>
              <a:gd name="connsiteX180" fmla="*/ 260566 w 4419600"/>
              <a:gd name="connsiteY180" fmla="*/ 2457325 h 2514600"/>
              <a:gd name="connsiteX181" fmla="*/ 270164 w 4419600"/>
              <a:gd name="connsiteY181" fmla="*/ 2445327 h 2514600"/>
              <a:gd name="connsiteX182" fmla="*/ 339436 w 4419600"/>
              <a:gd name="connsiteY182" fmla="*/ 2334491 h 2514600"/>
              <a:gd name="connsiteX183" fmla="*/ 270164 w 4419600"/>
              <a:gd name="connsiteY183" fmla="*/ 2362200 h 2514600"/>
              <a:gd name="connsiteX184" fmla="*/ 228600 w 4419600"/>
              <a:gd name="connsiteY184" fmla="*/ 2376055 h 2514600"/>
              <a:gd name="connsiteX185" fmla="*/ 159327 w 4419600"/>
              <a:gd name="connsiteY185" fmla="*/ 2417618 h 2514600"/>
              <a:gd name="connsiteX186" fmla="*/ 131618 w 4419600"/>
              <a:gd name="connsiteY186" fmla="*/ 2403764 h 2514600"/>
              <a:gd name="connsiteX187" fmla="*/ 187036 w 4419600"/>
              <a:gd name="connsiteY187" fmla="*/ 2334491 h 2514600"/>
              <a:gd name="connsiteX188" fmla="*/ 214745 w 4419600"/>
              <a:gd name="connsiteY188" fmla="*/ 2292927 h 2514600"/>
              <a:gd name="connsiteX189" fmla="*/ 173182 w 4419600"/>
              <a:gd name="connsiteY189" fmla="*/ 2306782 h 2514600"/>
              <a:gd name="connsiteX190" fmla="*/ 87152 w 4419600"/>
              <a:gd name="connsiteY190" fmla="*/ 2324995 h 2514600"/>
              <a:gd name="connsiteX191" fmla="*/ 0 w 4419600"/>
              <a:gd name="connsiteY191" fmla="*/ 234213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419600" h="2514600">
                <a:moveTo>
                  <a:pt x="260566" y="2457325"/>
                </a:moveTo>
                <a:lnTo>
                  <a:pt x="214745" y="2514600"/>
                </a:lnTo>
                <a:lnTo>
                  <a:pt x="188610" y="2514600"/>
                </a:lnTo>
                <a:lnTo>
                  <a:pt x="205823" y="2498312"/>
                </a:lnTo>
                <a:cubicBezTo>
                  <a:pt x="221877" y="2484246"/>
                  <a:pt x="238596" y="2470991"/>
                  <a:pt x="256309" y="2459182"/>
                </a:cubicBezTo>
                <a:close/>
                <a:moveTo>
                  <a:pt x="887763" y="2448890"/>
                </a:moveTo>
                <a:lnTo>
                  <a:pt x="880253" y="2460658"/>
                </a:lnTo>
                <a:cubicBezTo>
                  <a:pt x="856158" y="2497992"/>
                  <a:pt x="876281" y="2463019"/>
                  <a:pt x="885747" y="2450602"/>
                </a:cubicBezTo>
                <a:close/>
                <a:moveTo>
                  <a:pt x="4326928" y="2367666"/>
                </a:moveTo>
                <a:lnTo>
                  <a:pt x="4325752" y="2370204"/>
                </a:lnTo>
                <a:cubicBezTo>
                  <a:pt x="4318317" y="2385707"/>
                  <a:pt x="4311376" y="2399266"/>
                  <a:pt x="4320407" y="2380875"/>
                </a:cubicBezTo>
                <a:close/>
                <a:moveTo>
                  <a:pt x="0" y="0"/>
                </a:moveTo>
                <a:lnTo>
                  <a:pt x="4419600" y="0"/>
                </a:lnTo>
                <a:lnTo>
                  <a:pt x="4419600" y="2477982"/>
                </a:lnTo>
                <a:lnTo>
                  <a:pt x="4404929" y="2488456"/>
                </a:lnTo>
                <a:cubicBezTo>
                  <a:pt x="4397549" y="2494714"/>
                  <a:pt x="4390078" y="2501530"/>
                  <a:pt x="4382788" y="2507228"/>
                </a:cubicBezTo>
                <a:lnTo>
                  <a:pt x="4369926" y="2514600"/>
                </a:lnTo>
                <a:lnTo>
                  <a:pt x="4343400" y="2514600"/>
                </a:lnTo>
                <a:cubicBezTo>
                  <a:pt x="4317072" y="2488272"/>
                  <a:pt x="4350595" y="2440396"/>
                  <a:pt x="4357255" y="2403764"/>
                </a:cubicBezTo>
                <a:cubicBezTo>
                  <a:pt x="4371900" y="2323215"/>
                  <a:pt x="4381470" y="2403645"/>
                  <a:pt x="4357255" y="2306782"/>
                </a:cubicBezTo>
                <a:cubicBezTo>
                  <a:pt x="4343748" y="2333796"/>
                  <a:pt x="4334282" y="2352817"/>
                  <a:pt x="4327866" y="2365766"/>
                </a:cubicBezTo>
                <a:lnTo>
                  <a:pt x="4326928" y="2367666"/>
                </a:lnTo>
                <a:lnTo>
                  <a:pt x="4333920" y="2352587"/>
                </a:lnTo>
                <a:cubicBezTo>
                  <a:pt x="4340344" y="2337878"/>
                  <a:pt x="4338564" y="2337654"/>
                  <a:pt x="4301836" y="2403764"/>
                </a:cubicBezTo>
                <a:cubicBezTo>
                  <a:pt x="4286791" y="2430845"/>
                  <a:pt x="4276905" y="2460755"/>
                  <a:pt x="4260273" y="2486891"/>
                </a:cubicBezTo>
                <a:lnTo>
                  <a:pt x="4238106" y="2514600"/>
                </a:lnTo>
                <a:lnTo>
                  <a:pt x="4196938" y="2514600"/>
                </a:lnTo>
                <a:lnTo>
                  <a:pt x="4204855" y="2486891"/>
                </a:lnTo>
                <a:cubicBezTo>
                  <a:pt x="4207512" y="2476265"/>
                  <a:pt x="4200988" y="2497164"/>
                  <a:pt x="4195611" y="2514123"/>
                </a:cubicBezTo>
                <a:lnTo>
                  <a:pt x="4195458" y="2514600"/>
                </a:lnTo>
                <a:lnTo>
                  <a:pt x="4023796" y="2514600"/>
                </a:lnTo>
                <a:lnTo>
                  <a:pt x="4025737" y="2506563"/>
                </a:lnTo>
                <a:cubicBezTo>
                  <a:pt x="4033555" y="2465570"/>
                  <a:pt x="4036425" y="2424947"/>
                  <a:pt x="4024745" y="2389909"/>
                </a:cubicBezTo>
                <a:cubicBezTo>
                  <a:pt x="4016484" y="2365125"/>
                  <a:pt x="3985366" y="2424706"/>
                  <a:pt x="3969327" y="2445327"/>
                </a:cubicBezTo>
                <a:cubicBezTo>
                  <a:pt x="3952795" y="2466583"/>
                  <a:pt x="3941618" y="2491509"/>
                  <a:pt x="3927764" y="2514600"/>
                </a:cubicBezTo>
                <a:lnTo>
                  <a:pt x="3751160" y="2514600"/>
                </a:lnTo>
                <a:lnTo>
                  <a:pt x="3754238" y="2502430"/>
                </a:lnTo>
                <a:cubicBezTo>
                  <a:pt x="3762783" y="2468477"/>
                  <a:pt x="3775364" y="2416951"/>
                  <a:pt x="3775364" y="2403764"/>
                </a:cubicBezTo>
                <a:cubicBezTo>
                  <a:pt x="3775364" y="2380216"/>
                  <a:pt x="3766127" y="2357582"/>
                  <a:pt x="3761509" y="2334491"/>
                </a:cubicBezTo>
                <a:cubicBezTo>
                  <a:pt x="3747654" y="2343727"/>
                  <a:pt x="3731719" y="2350426"/>
                  <a:pt x="3719945" y="2362200"/>
                </a:cubicBezTo>
                <a:cubicBezTo>
                  <a:pt x="3691852" y="2390293"/>
                  <a:pt x="3674272" y="2427716"/>
                  <a:pt x="3650673" y="2459182"/>
                </a:cubicBezTo>
                <a:lnTo>
                  <a:pt x="3606339" y="2514600"/>
                </a:lnTo>
                <a:lnTo>
                  <a:pt x="3559233" y="2514600"/>
                </a:lnTo>
                <a:lnTo>
                  <a:pt x="3567545" y="2473036"/>
                </a:lnTo>
                <a:cubicBezTo>
                  <a:pt x="3575699" y="2440419"/>
                  <a:pt x="3627150" y="2386687"/>
                  <a:pt x="3595255" y="2376055"/>
                </a:cubicBezTo>
                <a:cubicBezTo>
                  <a:pt x="3547769" y="2360227"/>
                  <a:pt x="3527421" y="2437939"/>
                  <a:pt x="3518679" y="2499706"/>
                </a:cubicBezTo>
                <a:lnTo>
                  <a:pt x="3516951" y="2514600"/>
                </a:lnTo>
                <a:lnTo>
                  <a:pt x="3494528" y="2514600"/>
                </a:lnTo>
                <a:lnTo>
                  <a:pt x="3496001" y="2510562"/>
                </a:lnTo>
                <a:cubicBezTo>
                  <a:pt x="3533643" y="2407800"/>
                  <a:pt x="3520391" y="2448649"/>
                  <a:pt x="3530234" y="2418980"/>
                </a:cubicBezTo>
                <a:lnTo>
                  <a:pt x="3535968" y="2401672"/>
                </a:lnTo>
                <a:lnTo>
                  <a:pt x="3567545" y="2362200"/>
                </a:lnTo>
                <a:cubicBezTo>
                  <a:pt x="3577536" y="2348879"/>
                  <a:pt x="3607029" y="2332411"/>
                  <a:pt x="3595255" y="2320636"/>
                </a:cubicBezTo>
                <a:cubicBezTo>
                  <a:pt x="3583481" y="2308861"/>
                  <a:pt x="3567546" y="2339109"/>
                  <a:pt x="3553691" y="2348345"/>
                </a:cubicBezTo>
                <a:cubicBezTo>
                  <a:pt x="3547069" y="2368212"/>
                  <a:pt x="3542099" y="2383174"/>
                  <a:pt x="3538338" y="2394517"/>
                </a:cubicBezTo>
                <a:lnTo>
                  <a:pt x="3535968" y="2401672"/>
                </a:lnTo>
                <a:lnTo>
                  <a:pt x="3512127" y="2431473"/>
                </a:lnTo>
                <a:cubicBezTo>
                  <a:pt x="3496685" y="2453533"/>
                  <a:pt x="3486402" y="2478967"/>
                  <a:pt x="3470564" y="2500745"/>
                </a:cubicBezTo>
                <a:lnTo>
                  <a:pt x="3459617" y="2514600"/>
                </a:lnTo>
                <a:lnTo>
                  <a:pt x="3337946" y="2514600"/>
                </a:lnTo>
                <a:lnTo>
                  <a:pt x="3337998" y="2514233"/>
                </a:lnTo>
                <a:cubicBezTo>
                  <a:pt x="3338926" y="2499991"/>
                  <a:pt x="3340169" y="2485871"/>
                  <a:pt x="3345873" y="2473036"/>
                </a:cubicBezTo>
                <a:cubicBezTo>
                  <a:pt x="3353830" y="2455132"/>
                  <a:pt x="3376568" y="2447775"/>
                  <a:pt x="3387436" y="2431473"/>
                </a:cubicBezTo>
                <a:cubicBezTo>
                  <a:pt x="3395537" y="2419322"/>
                  <a:pt x="3396673" y="2403764"/>
                  <a:pt x="3401291" y="2389909"/>
                </a:cubicBezTo>
                <a:lnTo>
                  <a:pt x="3359727" y="2445327"/>
                </a:lnTo>
                <a:cubicBezTo>
                  <a:pt x="3344741" y="2465308"/>
                  <a:pt x="3334059" y="2489136"/>
                  <a:pt x="3322074" y="2511640"/>
                </a:cubicBezTo>
                <a:lnTo>
                  <a:pt x="3320262" y="2514600"/>
                </a:lnTo>
                <a:lnTo>
                  <a:pt x="3248891" y="2514600"/>
                </a:lnTo>
                <a:cubicBezTo>
                  <a:pt x="3258127" y="2491509"/>
                  <a:pt x="3265478" y="2467571"/>
                  <a:pt x="3276600" y="2445327"/>
                </a:cubicBezTo>
                <a:cubicBezTo>
                  <a:pt x="3284047" y="2430434"/>
                  <a:pt x="3316083" y="2391990"/>
                  <a:pt x="3304309" y="2403764"/>
                </a:cubicBezTo>
                <a:cubicBezTo>
                  <a:pt x="3287981" y="2420092"/>
                  <a:pt x="3276166" y="2440392"/>
                  <a:pt x="3262745" y="2459182"/>
                </a:cubicBezTo>
                <a:cubicBezTo>
                  <a:pt x="3246426" y="2482029"/>
                  <a:pt x="3239336" y="2492744"/>
                  <a:pt x="3232944" y="2504513"/>
                </a:cubicBezTo>
                <a:lnTo>
                  <a:pt x="3227857" y="2514600"/>
                </a:lnTo>
                <a:lnTo>
                  <a:pt x="3118229" y="2514600"/>
                </a:lnTo>
                <a:lnTo>
                  <a:pt x="3120104" y="2506446"/>
                </a:lnTo>
                <a:cubicBezTo>
                  <a:pt x="3126174" y="2490706"/>
                  <a:pt x="3135920" y="2473065"/>
                  <a:pt x="3138055" y="2459182"/>
                </a:cubicBezTo>
                <a:cubicBezTo>
                  <a:pt x="3143020" y="2426906"/>
                  <a:pt x="3170023" y="2389371"/>
                  <a:pt x="3151909" y="2362200"/>
                </a:cubicBezTo>
                <a:cubicBezTo>
                  <a:pt x="3138847" y="2342607"/>
                  <a:pt x="3105948" y="2379385"/>
                  <a:pt x="3082636" y="2376055"/>
                </a:cubicBezTo>
                <a:cubicBezTo>
                  <a:pt x="3069705" y="2374208"/>
                  <a:pt x="3064163" y="2357582"/>
                  <a:pt x="3054927" y="2348345"/>
                </a:cubicBezTo>
                <a:cubicBezTo>
                  <a:pt x="3036454" y="2371436"/>
                  <a:pt x="3020419" y="2396708"/>
                  <a:pt x="2999509" y="2417618"/>
                </a:cubicBezTo>
                <a:cubicBezTo>
                  <a:pt x="2987735" y="2429392"/>
                  <a:pt x="2965392" y="2460220"/>
                  <a:pt x="2957945" y="2445327"/>
                </a:cubicBezTo>
                <a:cubicBezTo>
                  <a:pt x="2937189" y="2403815"/>
                  <a:pt x="2948709" y="2352964"/>
                  <a:pt x="2944091" y="2306782"/>
                </a:cubicBezTo>
                <a:cubicBezTo>
                  <a:pt x="2934855" y="2329873"/>
                  <a:pt x="2927504" y="2353811"/>
                  <a:pt x="2916382" y="2376055"/>
                </a:cubicBezTo>
                <a:cubicBezTo>
                  <a:pt x="2908935" y="2390948"/>
                  <a:pt x="2904469" y="2422884"/>
                  <a:pt x="2888673" y="2417618"/>
                </a:cubicBezTo>
                <a:cubicBezTo>
                  <a:pt x="2870609" y="2411597"/>
                  <a:pt x="2879436" y="2380673"/>
                  <a:pt x="2874818" y="2362200"/>
                </a:cubicBezTo>
                <a:lnTo>
                  <a:pt x="2847109" y="2403764"/>
                </a:lnTo>
                <a:cubicBezTo>
                  <a:pt x="2828636" y="2431473"/>
                  <a:pt x="2807638" y="2457655"/>
                  <a:pt x="2791691" y="2486891"/>
                </a:cubicBezTo>
                <a:lnTo>
                  <a:pt x="2782266" y="2514600"/>
                </a:lnTo>
                <a:lnTo>
                  <a:pt x="2679515" y="2514600"/>
                </a:lnTo>
                <a:lnTo>
                  <a:pt x="2677944" y="2468162"/>
                </a:lnTo>
                <a:cubicBezTo>
                  <a:pt x="2678915" y="2423605"/>
                  <a:pt x="2683164" y="2378364"/>
                  <a:pt x="2680855" y="2334491"/>
                </a:cubicBezTo>
                <a:cubicBezTo>
                  <a:pt x="2680855" y="2334491"/>
                  <a:pt x="2621275" y="2366361"/>
                  <a:pt x="2597727" y="2389909"/>
                </a:cubicBezTo>
                <a:cubicBezTo>
                  <a:pt x="2583354" y="2404282"/>
                  <a:pt x="2549127" y="2472131"/>
                  <a:pt x="2528902" y="2513174"/>
                </a:cubicBezTo>
                <a:lnTo>
                  <a:pt x="2528203" y="2514600"/>
                </a:lnTo>
                <a:lnTo>
                  <a:pt x="2448408" y="2514600"/>
                </a:lnTo>
                <a:lnTo>
                  <a:pt x="2463543" y="2446548"/>
                </a:lnTo>
                <a:cubicBezTo>
                  <a:pt x="2466707" y="2418432"/>
                  <a:pt x="2468418" y="2389909"/>
                  <a:pt x="2473036" y="2362200"/>
                </a:cubicBezTo>
                <a:cubicBezTo>
                  <a:pt x="2447912" y="2395700"/>
                  <a:pt x="2435191" y="2411900"/>
                  <a:pt x="2429417" y="2419009"/>
                </a:cubicBezTo>
                <a:lnTo>
                  <a:pt x="2427562" y="2421195"/>
                </a:lnTo>
                <a:lnTo>
                  <a:pt x="2427474" y="2421273"/>
                </a:lnTo>
                <a:cubicBezTo>
                  <a:pt x="2426144" y="2422705"/>
                  <a:pt x="2425187" y="2423916"/>
                  <a:pt x="2425283" y="2423881"/>
                </a:cubicBezTo>
                <a:lnTo>
                  <a:pt x="2427562" y="2421195"/>
                </a:lnTo>
                <a:lnTo>
                  <a:pt x="2431897" y="2417343"/>
                </a:lnTo>
                <a:cubicBezTo>
                  <a:pt x="2436071" y="2414803"/>
                  <a:pt x="2437452" y="2419515"/>
                  <a:pt x="2417618" y="2459182"/>
                </a:cubicBezTo>
                <a:cubicBezTo>
                  <a:pt x="2411597" y="2471225"/>
                  <a:pt x="2403940" y="2482392"/>
                  <a:pt x="2396422" y="2493623"/>
                </a:cubicBezTo>
                <a:lnTo>
                  <a:pt x="2384156" y="2514600"/>
                </a:lnTo>
                <a:lnTo>
                  <a:pt x="2306782" y="2514600"/>
                </a:lnTo>
                <a:cubicBezTo>
                  <a:pt x="2292927" y="2496127"/>
                  <a:pt x="2287860" y="2463711"/>
                  <a:pt x="2265218" y="2459182"/>
                </a:cubicBezTo>
                <a:cubicBezTo>
                  <a:pt x="2256825" y="2457504"/>
                  <a:pt x="2247043" y="2476459"/>
                  <a:pt x="2239055" y="2496747"/>
                </a:cubicBezTo>
                <a:lnTo>
                  <a:pt x="2232756" y="2514600"/>
                </a:lnTo>
                <a:lnTo>
                  <a:pt x="2038290" y="2514600"/>
                </a:lnTo>
                <a:lnTo>
                  <a:pt x="2038812" y="2491529"/>
                </a:lnTo>
                <a:cubicBezTo>
                  <a:pt x="2038758" y="2459783"/>
                  <a:pt x="2036383" y="2417968"/>
                  <a:pt x="2029691" y="2362200"/>
                </a:cubicBezTo>
                <a:cubicBezTo>
                  <a:pt x="2026211" y="2333200"/>
                  <a:pt x="2011218" y="2306782"/>
                  <a:pt x="2001982" y="2279073"/>
                </a:cubicBezTo>
                <a:cubicBezTo>
                  <a:pt x="1997364" y="2292927"/>
                  <a:pt x="1993880" y="2307213"/>
                  <a:pt x="1988127" y="2320636"/>
                </a:cubicBezTo>
                <a:cubicBezTo>
                  <a:pt x="1979991" y="2339619"/>
                  <a:pt x="1967670" y="2356717"/>
                  <a:pt x="1960418" y="2376055"/>
                </a:cubicBezTo>
                <a:cubicBezTo>
                  <a:pt x="1953732" y="2393884"/>
                  <a:pt x="1952164" y="2413274"/>
                  <a:pt x="1946564" y="2431473"/>
                </a:cubicBezTo>
                <a:lnTo>
                  <a:pt x="1918855" y="2514600"/>
                </a:lnTo>
                <a:lnTo>
                  <a:pt x="1848265" y="2514600"/>
                </a:lnTo>
                <a:lnTo>
                  <a:pt x="1847943" y="2507823"/>
                </a:lnTo>
                <a:cubicBezTo>
                  <a:pt x="1847973" y="2469195"/>
                  <a:pt x="1849582" y="2424545"/>
                  <a:pt x="1821873" y="2431473"/>
                </a:cubicBezTo>
                <a:cubicBezTo>
                  <a:pt x="1801220" y="2436637"/>
                  <a:pt x="1796602" y="2457418"/>
                  <a:pt x="1795992" y="2482105"/>
                </a:cubicBezTo>
                <a:lnTo>
                  <a:pt x="1796490" y="2514600"/>
                </a:lnTo>
                <a:lnTo>
                  <a:pt x="1793445" y="2514600"/>
                </a:lnTo>
                <a:lnTo>
                  <a:pt x="1793050" y="2491731"/>
                </a:lnTo>
                <a:cubicBezTo>
                  <a:pt x="1795166" y="2435328"/>
                  <a:pt x="1798342" y="2403764"/>
                  <a:pt x="1724891" y="2403764"/>
                </a:cubicBezTo>
                <a:cubicBezTo>
                  <a:pt x="1710287" y="2403764"/>
                  <a:pt x="1697182" y="2413000"/>
                  <a:pt x="1683327" y="2417618"/>
                </a:cubicBezTo>
                <a:cubicBezTo>
                  <a:pt x="1678709" y="2403764"/>
                  <a:pt x="1676004" y="2389117"/>
                  <a:pt x="1669473" y="2376055"/>
                </a:cubicBezTo>
                <a:cubicBezTo>
                  <a:pt x="1662026" y="2361162"/>
                  <a:pt x="1650025" y="2348948"/>
                  <a:pt x="1641764" y="2334491"/>
                </a:cubicBezTo>
                <a:cubicBezTo>
                  <a:pt x="1631517" y="2316559"/>
                  <a:pt x="1623291" y="2297546"/>
                  <a:pt x="1614055" y="2279073"/>
                </a:cubicBezTo>
                <a:cubicBezTo>
                  <a:pt x="1586032" y="2391162"/>
                  <a:pt x="1606221" y="2316427"/>
                  <a:pt x="1544782" y="2500745"/>
                </a:cubicBezTo>
                <a:cubicBezTo>
                  <a:pt x="1530927" y="2496127"/>
                  <a:pt x="1513545" y="2497218"/>
                  <a:pt x="1503218" y="2486891"/>
                </a:cubicBezTo>
                <a:cubicBezTo>
                  <a:pt x="1492891" y="2476564"/>
                  <a:pt x="1494492" y="2459001"/>
                  <a:pt x="1489364" y="2445327"/>
                </a:cubicBezTo>
                <a:cubicBezTo>
                  <a:pt x="1480632" y="2422041"/>
                  <a:pt x="1477576" y="2395160"/>
                  <a:pt x="1461655" y="2376055"/>
                </a:cubicBezTo>
                <a:cubicBezTo>
                  <a:pt x="1452306" y="2364836"/>
                  <a:pt x="1433946" y="2366818"/>
                  <a:pt x="1420091" y="2362200"/>
                </a:cubicBezTo>
                <a:cubicBezTo>
                  <a:pt x="1415473" y="2399145"/>
                  <a:pt x="1411898" y="2436236"/>
                  <a:pt x="1406236" y="2473036"/>
                </a:cubicBezTo>
                <a:cubicBezTo>
                  <a:pt x="1404446" y="2484673"/>
                  <a:pt x="1404102" y="2496999"/>
                  <a:pt x="1402646" y="2508912"/>
                </a:cubicBezTo>
                <a:lnTo>
                  <a:pt x="1400898" y="2514600"/>
                </a:lnTo>
                <a:lnTo>
                  <a:pt x="1269316" y="2514600"/>
                </a:lnTo>
                <a:lnTo>
                  <a:pt x="1267691" y="2500745"/>
                </a:lnTo>
                <a:cubicBezTo>
                  <a:pt x="1263820" y="2477517"/>
                  <a:pt x="1267523" y="2450635"/>
                  <a:pt x="1253836" y="2431473"/>
                </a:cubicBezTo>
                <a:cubicBezTo>
                  <a:pt x="1241832" y="2414667"/>
                  <a:pt x="1216891" y="2413000"/>
                  <a:pt x="1198418" y="2403764"/>
                </a:cubicBezTo>
                <a:cubicBezTo>
                  <a:pt x="1184564" y="2417618"/>
                  <a:pt x="1167239" y="2428712"/>
                  <a:pt x="1156855" y="2445327"/>
                </a:cubicBezTo>
                <a:cubicBezTo>
                  <a:pt x="1153856" y="2450126"/>
                  <a:pt x="1149166" y="2461047"/>
                  <a:pt x="1143750" y="2474979"/>
                </a:cubicBezTo>
                <a:lnTo>
                  <a:pt x="1129254" y="2514600"/>
                </a:lnTo>
                <a:lnTo>
                  <a:pt x="1003604" y="2514600"/>
                </a:lnTo>
                <a:lnTo>
                  <a:pt x="1004455" y="2486891"/>
                </a:lnTo>
                <a:cubicBezTo>
                  <a:pt x="999359" y="2494536"/>
                  <a:pt x="995154" y="2500664"/>
                  <a:pt x="991665" y="2505701"/>
                </a:cubicBezTo>
                <a:lnTo>
                  <a:pt x="985503" y="2514600"/>
                </a:lnTo>
                <a:lnTo>
                  <a:pt x="921327" y="2514600"/>
                </a:lnTo>
                <a:cubicBezTo>
                  <a:pt x="916709" y="2500745"/>
                  <a:pt x="922077" y="2473036"/>
                  <a:pt x="907473" y="2473036"/>
                </a:cubicBezTo>
                <a:cubicBezTo>
                  <a:pt x="890176" y="2473036"/>
                  <a:pt x="878111" y="2488449"/>
                  <a:pt x="869475" y="2506547"/>
                </a:cubicBezTo>
                <a:lnTo>
                  <a:pt x="866377" y="2514600"/>
                </a:lnTo>
                <a:lnTo>
                  <a:pt x="856673" y="2514600"/>
                </a:lnTo>
                <a:lnTo>
                  <a:pt x="865909" y="2500745"/>
                </a:lnTo>
                <a:cubicBezTo>
                  <a:pt x="884603" y="2463357"/>
                  <a:pt x="890344" y="2449395"/>
                  <a:pt x="889990" y="2447000"/>
                </a:cubicBezTo>
                <a:lnTo>
                  <a:pt x="887763" y="2448890"/>
                </a:lnTo>
                <a:lnTo>
                  <a:pt x="891469" y="2443083"/>
                </a:lnTo>
                <a:cubicBezTo>
                  <a:pt x="895970" y="2435972"/>
                  <a:pt x="901269" y="2427545"/>
                  <a:pt x="907473" y="2417618"/>
                </a:cubicBezTo>
                <a:cubicBezTo>
                  <a:pt x="921745" y="2394783"/>
                  <a:pt x="949036" y="2375273"/>
                  <a:pt x="949036" y="2348345"/>
                </a:cubicBezTo>
                <a:cubicBezTo>
                  <a:pt x="949036" y="2328752"/>
                  <a:pt x="920375" y="2375164"/>
                  <a:pt x="907473" y="2389909"/>
                </a:cubicBezTo>
                <a:cubicBezTo>
                  <a:pt x="846656" y="2459415"/>
                  <a:pt x="859568" y="2436645"/>
                  <a:pt x="838200" y="2500745"/>
                </a:cubicBezTo>
                <a:lnTo>
                  <a:pt x="824345" y="2514600"/>
                </a:lnTo>
                <a:lnTo>
                  <a:pt x="788309" y="2514600"/>
                </a:lnTo>
                <a:lnTo>
                  <a:pt x="789511" y="2505764"/>
                </a:lnTo>
                <a:cubicBezTo>
                  <a:pt x="800149" y="2445933"/>
                  <a:pt x="814052" y="2441767"/>
                  <a:pt x="755073" y="2500745"/>
                </a:cubicBezTo>
                <a:lnTo>
                  <a:pt x="714228" y="2514600"/>
                </a:lnTo>
                <a:lnTo>
                  <a:pt x="596642" y="2514600"/>
                </a:lnTo>
                <a:lnTo>
                  <a:pt x="616309" y="2493715"/>
                </a:lnTo>
                <a:cubicBezTo>
                  <a:pt x="622690" y="2486491"/>
                  <a:pt x="628081" y="2479363"/>
                  <a:pt x="630382" y="2473036"/>
                </a:cubicBezTo>
                <a:cubicBezTo>
                  <a:pt x="655825" y="2403069"/>
                  <a:pt x="648342" y="2402228"/>
                  <a:pt x="630382" y="2348345"/>
                </a:cubicBezTo>
                <a:cubicBezTo>
                  <a:pt x="630382" y="2348345"/>
                  <a:pt x="568784" y="2416377"/>
                  <a:pt x="533400" y="2445327"/>
                </a:cubicBezTo>
                <a:cubicBezTo>
                  <a:pt x="517415" y="2458405"/>
                  <a:pt x="496965" y="2464900"/>
                  <a:pt x="477982" y="2473036"/>
                </a:cubicBezTo>
                <a:cubicBezTo>
                  <a:pt x="464559" y="2478789"/>
                  <a:pt x="436418" y="2501495"/>
                  <a:pt x="436418" y="2486891"/>
                </a:cubicBezTo>
                <a:cubicBezTo>
                  <a:pt x="436418" y="2463800"/>
                  <a:pt x="464561" y="2450263"/>
                  <a:pt x="477982" y="2431473"/>
                </a:cubicBezTo>
                <a:cubicBezTo>
                  <a:pt x="515712" y="2378651"/>
                  <a:pt x="505143" y="2391278"/>
                  <a:pt x="533400" y="2320636"/>
                </a:cubicBezTo>
                <a:lnTo>
                  <a:pt x="477982" y="2334491"/>
                </a:lnTo>
                <a:cubicBezTo>
                  <a:pt x="445674" y="2342568"/>
                  <a:pt x="422951" y="2372030"/>
                  <a:pt x="394855" y="2389909"/>
                </a:cubicBezTo>
                <a:cubicBezTo>
                  <a:pt x="372136" y="2404366"/>
                  <a:pt x="349668" y="2419430"/>
                  <a:pt x="325582" y="2431473"/>
                </a:cubicBezTo>
                <a:cubicBezTo>
                  <a:pt x="314460" y="2437034"/>
                  <a:pt x="302315" y="2440513"/>
                  <a:pt x="290364" y="2444325"/>
                </a:cubicBezTo>
                <a:lnTo>
                  <a:pt x="260566" y="2457325"/>
                </a:lnTo>
                <a:lnTo>
                  <a:pt x="270164" y="2445327"/>
                </a:lnTo>
                <a:cubicBezTo>
                  <a:pt x="291490" y="2416892"/>
                  <a:pt x="323785" y="2360576"/>
                  <a:pt x="339436" y="2334491"/>
                </a:cubicBezTo>
                <a:cubicBezTo>
                  <a:pt x="316345" y="2343727"/>
                  <a:pt x="293450" y="2353468"/>
                  <a:pt x="270164" y="2362200"/>
                </a:cubicBezTo>
                <a:cubicBezTo>
                  <a:pt x="256490" y="2367328"/>
                  <a:pt x="241662" y="2369524"/>
                  <a:pt x="228600" y="2376055"/>
                </a:cubicBezTo>
                <a:cubicBezTo>
                  <a:pt x="204514" y="2388098"/>
                  <a:pt x="182418" y="2403764"/>
                  <a:pt x="159327" y="2417618"/>
                </a:cubicBezTo>
                <a:cubicBezTo>
                  <a:pt x="37691" y="2441946"/>
                  <a:pt x="95944" y="2439439"/>
                  <a:pt x="131618" y="2403764"/>
                </a:cubicBezTo>
                <a:cubicBezTo>
                  <a:pt x="152528" y="2382854"/>
                  <a:pt x="169294" y="2358148"/>
                  <a:pt x="187036" y="2334491"/>
                </a:cubicBezTo>
                <a:cubicBezTo>
                  <a:pt x="197027" y="2321170"/>
                  <a:pt x="222191" y="2307820"/>
                  <a:pt x="214745" y="2292927"/>
                </a:cubicBezTo>
                <a:cubicBezTo>
                  <a:pt x="208214" y="2279865"/>
                  <a:pt x="187412" y="2303498"/>
                  <a:pt x="173182" y="2306782"/>
                </a:cubicBezTo>
                <a:cubicBezTo>
                  <a:pt x="146703" y="2312893"/>
                  <a:pt x="117300" y="2318979"/>
                  <a:pt x="87152" y="2324995"/>
                </a:cubicBezTo>
                <a:lnTo>
                  <a:pt x="0" y="2342132"/>
                </a:lnTo>
                <a:close/>
              </a:path>
            </a:pathLst>
          </a:custGeom>
          <a:solidFill>
            <a:schemeClr val="bg1"/>
          </a:solidFill>
          <a:ln w="3175">
            <a:solidFill>
              <a:schemeClr val="tx1"/>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r>
              <a:rPr lang="en-US" sz="1600" b="1" dirty="0">
                <a:latin typeface="Arial MT"/>
                <a:cs typeface="Times New Roman" panose="02020603050405020304" pitchFamily="18" charset="0"/>
              </a:rPr>
              <a:t>Drones, and AI can be used to monitor Yamuna: NGT-constituted panel</a:t>
            </a:r>
          </a:p>
          <a:p>
            <a:r>
              <a:rPr lang="en-US" sz="1400" b="1" i="1" dirty="0">
                <a:solidFill>
                  <a:srgbClr val="121212"/>
                </a:solidFill>
                <a:latin typeface="Arial MT"/>
                <a:cs typeface="Times New Roman" panose="02020603050405020304" pitchFamily="18" charset="0"/>
              </a:rPr>
              <a:t>(</a:t>
            </a:r>
            <a:r>
              <a:rPr lang="en-US" sz="1400" b="1" i="1" dirty="0">
                <a:solidFill>
                  <a:srgbClr val="C00000"/>
                </a:solidFill>
                <a:latin typeface="Arial MT"/>
                <a:cs typeface="Times New Roman" panose="02020603050405020304" pitchFamily="18" charset="0"/>
              </a:rPr>
              <a:t>03</a:t>
            </a:r>
            <a:r>
              <a:rPr lang="en-US" sz="1400" b="1" i="1" baseline="30000" dirty="0">
                <a:solidFill>
                  <a:srgbClr val="C00000"/>
                </a:solidFill>
                <a:latin typeface="Arial MT"/>
                <a:cs typeface="Times New Roman" panose="02020603050405020304" pitchFamily="18" charset="0"/>
              </a:rPr>
              <a:t>h</a:t>
            </a:r>
            <a:r>
              <a:rPr lang="en-US" sz="1400" b="1" i="1" dirty="0">
                <a:solidFill>
                  <a:srgbClr val="C00000"/>
                </a:solidFill>
                <a:latin typeface="Arial MT"/>
                <a:cs typeface="Times New Roman" panose="02020603050405020304" pitchFamily="18" charset="0"/>
              </a:rPr>
              <a:t> Feb 2019)</a:t>
            </a:r>
            <a:endParaRPr lang="en-US" sz="1400" b="1" dirty="0">
              <a:solidFill>
                <a:srgbClr val="000000"/>
              </a:solidFill>
              <a:latin typeface="Arial MT"/>
              <a:cs typeface="Times New Roman" panose="02020603050405020304" pitchFamily="18" charset="0"/>
            </a:endParaRPr>
          </a:p>
        </p:txBody>
      </p:sp>
      <p:pic>
        <p:nvPicPr>
          <p:cNvPr id="9" name="Picture 8">
            <a:extLst>
              <a:ext uri="{FF2B5EF4-FFF2-40B4-BE49-F238E27FC236}">
                <a16:creationId xmlns:a16="http://schemas.microsoft.com/office/drawing/2014/main" id="{AFF9BE5C-5F8D-1B6B-4287-D677D0196251}"/>
              </a:ext>
            </a:extLst>
          </p:cNvPr>
          <p:cNvPicPr>
            <a:picLocks noChangeAspect="1"/>
          </p:cNvPicPr>
          <p:nvPr/>
        </p:nvPicPr>
        <p:blipFill>
          <a:blip r:embed="rId4"/>
          <a:stretch>
            <a:fillRect/>
          </a:stretch>
        </p:blipFill>
        <p:spPr>
          <a:xfrm>
            <a:off x="7455814" y="4872955"/>
            <a:ext cx="3300171" cy="384845"/>
          </a:xfrm>
          <a:prstGeom prst="rect">
            <a:avLst/>
          </a:prstGeom>
        </p:spPr>
      </p:pic>
      <p:sp>
        <p:nvSpPr>
          <p:cNvPr id="14"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9" name="object 2"/>
          <p:cNvSpPr txBox="1">
            <a:spLocks/>
          </p:cNvSpPr>
          <p:nvPr/>
        </p:nvSpPr>
        <p:spPr>
          <a:xfrm>
            <a:off x="591266" y="631684"/>
            <a:ext cx="22281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spc="-5" dirty="0"/>
              <a:t>Introduction</a:t>
            </a:r>
            <a:endParaRPr lang="en-US" sz="2800" b="1" kern="0" dirty="0"/>
          </a:p>
        </p:txBody>
      </p:sp>
    </p:spTree>
    <p:extLst>
      <p:ext uri="{BB962C8B-B14F-4D97-AF65-F5344CB8AC3E}">
        <p14:creationId xmlns:p14="http://schemas.microsoft.com/office/powerpoint/2010/main" val="396329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800" y="1154182"/>
            <a:ext cx="5480584" cy="4588436"/>
          </a:xfrm>
          <a:prstGeom prst="rect">
            <a:avLst/>
          </a:prstGeom>
        </p:spPr>
        <p:txBody>
          <a:bodyPr vert="horz" wrap="square" lIns="0" tIns="114300" rIns="0" bIns="0" rtlCol="0">
            <a:spAutoFit/>
          </a:bodyPr>
          <a:lstStyle/>
          <a:p>
            <a:pPr marL="232410" indent="-219710">
              <a:lnSpc>
                <a:spcPct val="100000"/>
              </a:lnSpc>
              <a:spcBef>
                <a:spcPts val="800"/>
              </a:spcBef>
              <a:buChar char="•"/>
              <a:tabLst>
                <a:tab pos="231775" algn="l"/>
                <a:tab pos="232410" algn="l"/>
              </a:tabLst>
            </a:pPr>
            <a:r>
              <a:rPr lang="en-US" sz="1600" spc="-5" dirty="0">
                <a:latin typeface="Arial MT"/>
                <a:cs typeface="Arial MT"/>
              </a:rPr>
              <a:t>Optically Active constituents (OAC)</a:t>
            </a:r>
          </a:p>
          <a:p>
            <a:pPr marL="689610" lvl="1" indent="-219710">
              <a:spcBef>
                <a:spcPts val="800"/>
              </a:spcBef>
              <a:buFontTx/>
              <a:buChar char="•"/>
              <a:tabLst>
                <a:tab pos="231775" algn="l"/>
                <a:tab pos="232410" algn="l"/>
              </a:tabLst>
            </a:pPr>
            <a:r>
              <a:rPr lang="en-US" sz="1600" spc="-5" dirty="0">
                <a:latin typeface="Arial MT"/>
                <a:cs typeface="Arial MT"/>
              </a:rPr>
              <a:t>Chlorophyll-a</a:t>
            </a:r>
            <a:endParaRPr lang="en-US" sz="1600" dirty="0">
              <a:latin typeface="Arial MT"/>
              <a:cs typeface="Arial MT"/>
            </a:endParaRPr>
          </a:p>
          <a:p>
            <a:pPr marL="689610" lvl="1" indent="-219710">
              <a:spcBef>
                <a:spcPts val="800"/>
              </a:spcBef>
              <a:buFontTx/>
              <a:buChar char="•"/>
              <a:tabLst>
                <a:tab pos="231775" algn="l"/>
                <a:tab pos="232410" algn="l"/>
              </a:tabLst>
            </a:pPr>
            <a:r>
              <a:rPr lang="en-US" sz="1600" dirty="0">
                <a:latin typeface="Arial MT"/>
                <a:cs typeface="Arial MT"/>
              </a:rPr>
              <a:t>Total Suspended Solids (TSM/SPM)</a:t>
            </a:r>
            <a:endParaRPr lang="en-US" sz="1600" spc="-20" dirty="0">
              <a:latin typeface="Arial MT"/>
              <a:cs typeface="Arial MT"/>
            </a:endParaRPr>
          </a:p>
          <a:p>
            <a:pPr marL="689610" lvl="1" indent="-219710">
              <a:spcBef>
                <a:spcPts val="800"/>
              </a:spcBef>
              <a:buFontTx/>
              <a:buChar char="•"/>
              <a:tabLst>
                <a:tab pos="231775" algn="l"/>
                <a:tab pos="232410" algn="l"/>
              </a:tabLst>
            </a:pPr>
            <a:r>
              <a:rPr lang="en-US" sz="1600" spc="-20" dirty="0">
                <a:latin typeface="Arial MT"/>
                <a:cs typeface="Arial MT"/>
              </a:rPr>
              <a:t>Colored Dissolved Organic Matter (CDOM)</a:t>
            </a:r>
          </a:p>
          <a:p>
            <a:pPr marL="232410" indent="-219710">
              <a:spcBef>
                <a:spcPts val="800"/>
              </a:spcBef>
              <a:buFontTx/>
              <a:buChar char="•"/>
              <a:tabLst>
                <a:tab pos="231775" algn="l"/>
                <a:tab pos="232410" algn="l"/>
              </a:tabLst>
            </a:pPr>
            <a:r>
              <a:rPr lang="en-US" sz="1600" spc="-20" dirty="0">
                <a:latin typeface="Arial MT"/>
                <a:cs typeface="Arial MT"/>
              </a:rPr>
              <a:t>Bottom and Adjacency Effect</a:t>
            </a:r>
          </a:p>
          <a:p>
            <a:pPr marL="689610" lvl="1" indent="-219710">
              <a:spcBef>
                <a:spcPts val="800"/>
              </a:spcBef>
              <a:buFontTx/>
              <a:buChar char="•"/>
              <a:tabLst>
                <a:tab pos="231775" algn="l"/>
                <a:tab pos="232410" algn="l"/>
              </a:tabLst>
            </a:pPr>
            <a:r>
              <a:rPr lang="en-US" sz="1600" spc="-20" dirty="0">
                <a:latin typeface="Arial MT"/>
                <a:cs typeface="Arial MT"/>
              </a:rPr>
              <a:t>Optically deep water</a:t>
            </a:r>
          </a:p>
          <a:p>
            <a:pPr marL="689610" lvl="1" indent="-219710">
              <a:spcBef>
                <a:spcPts val="800"/>
              </a:spcBef>
              <a:buFontTx/>
              <a:buChar char="•"/>
              <a:tabLst>
                <a:tab pos="231775" algn="l"/>
                <a:tab pos="232410" algn="l"/>
              </a:tabLst>
            </a:pPr>
            <a:r>
              <a:rPr lang="en-US" sz="1600" spc="-20" dirty="0">
                <a:latin typeface="Arial MT"/>
                <a:cs typeface="Arial MT"/>
              </a:rPr>
              <a:t>Optically shallow water</a:t>
            </a:r>
          </a:p>
          <a:p>
            <a:pPr marL="689610" lvl="1" indent="-219710">
              <a:spcBef>
                <a:spcPts val="800"/>
              </a:spcBef>
              <a:buFontTx/>
              <a:buChar char="•"/>
              <a:tabLst>
                <a:tab pos="231775" algn="l"/>
                <a:tab pos="232410" algn="l"/>
              </a:tabLst>
            </a:pPr>
            <a:r>
              <a:rPr lang="en-US" sz="1600" spc="-20" dirty="0">
                <a:latin typeface="Arial MT"/>
                <a:cs typeface="Arial MT"/>
              </a:rPr>
              <a:t>Adjacency effect</a:t>
            </a:r>
          </a:p>
          <a:p>
            <a:pPr marL="232410" indent="-219710">
              <a:spcBef>
                <a:spcPts val="800"/>
              </a:spcBef>
              <a:buFontTx/>
              <a:buChar char="•"/>
              <a:tabLst>
                <a:tab pos="231775" algn="l"/>
                <a:tab pos="232410" algn="l"/>
              </a:tabLst>
            </a:pPr>
            <a:r>
              <a:rPr lang="en-US" sz="1600" spc="-5" dirty="0">
                <a:latin typeface="Arial MT"/>
                <a:cs typeface="Arial MT"/>
              </a:rPr>
              <a:t>Atmosphere</a:t>
            </a:r>
          </a:p>
          <a:p>
            <a:pPr marL="689610" marR="5080" lvl="1" indent="-219710">
              <a:spcBef>
                <a:spcPts val="800"/>
              </a:spcBef>
              <a:buChar char="•"/>
              <a:tabLst>
                <a:tab pos="231775" algn="l"/>
                <a:tab pos="232410" algn="l"/>
              </a:tabLst>
            </a:pPr>
            <a:r>
              <a:rPr lang="en-US" sz="1600" spc="-5" dirty="0">
                <a:latin typeface="Arial MT"/>
                <a:cs typeface="Arial MT"/>
              </a:rPr>
              <a:t>90-95% of the signals at sensors originate from contributions of the water surface and the atmosphere</a:t>
            </a:r>
          </a:p>
          <a:p>
            <a:pPr marL="689610" marR="5080" lvl="1" indent="-219710">
              <a:spcBef>
                <a:spcPts val="800"/>
              </a:spcBef>
              <a:buChar char="•"/>
              <a:tabLst>
                <a:tab pos="231775" algn="l"/>
                <a:tab pos="232410" algn="l"/>
              </a:tabLst>
            </a:pPr>
            <a:r>
              <a:rPr lang="en-US" sz="1600" spc="-5" dirty="0">
                <a:latin typeface="Arial MT"/>
                <a:cs typeface="Arial MT"/>
              </a:rPr>
              <a:t>Only 5-10% include the signal interested in water remote sensing</a:t>
            </a:r>
          </a:p>
        </p:txBody>
      </p:sp>
      <p:sp>
        <p:nvSpPr>
          <p:cNvPr id="5" name="object 5"/>
          <p:cNvSpPr txBox="1"/>
          <p:nvPr/>
        </p:nvSpPr>
        <p:spPr>
          <a:xfrm>
            <a:off x="6779384" y="5943600"/>
            <a:ext cx="4302760" cy="533479"/>
          </a:xfrm>
          <a:prstGeom prst="rect">
            <a:avLst/>
          </a:prstGeom>
        </p:spPr>
        <p:txBody>
          <a:bodyPr vert="horz" wrap="square" lIns="0" tIns="12700" rIns="0" bIns="0" rtlCol="0">
            <a:spAutoFit/>
          </a:bodyPr>
          <a:lstStyle/>
          <a:p>
            <a:pPr algn="ctr">
              <a:lnSpc>
                <a:spcPct val="100000"/>
              </a:lnSpc>
              <a:spcBef>
                <a:spcPts val="100"/>
              </a:spcBef>
            </a:pPr>
            <a:r>
              <a:rPr lang="en-US" sz="1100" spc="-10" dirty="0">
                <a:latin typeface="Arial MT"/>
                <a:cs typeface="Arial MT"/>
              </a:rPr>
              <a:t>Interaction of Light with water</a:t>
            </a:r>
          </a:p>
          <a:p>
            <a:pPr algn="ctr">
              <a:lnSpc>
                <a:spcPct val="100000"/>
              </a:lnSpc>
              <a:spcBef>
                <a:spcPts val="100"/>
              </a:spcBef>
            </a:pPr>
            <a:endParaRPr sz="1100" dirty="0">
              <a:latin typeface="Arial MT"/>
              <a:cs typeface="Arial MT"/>
            </a:endParaRPr>
          </a:p>
          <a:p>
            <a:pPr algn="ctr">
              <a:lnSpc>
                <a:spcPct val="100000"/>
              </a:lnSpc>
            </a:pPr>
            <a:r>
              <a:rPr sz="1100" spc="-5" dirty="0">
                <a:latin typeface="Arial MT"/>
                <a:cs typeface="Arial MT"/>
              </a:rPr>
              <a:t>Credit:</a:t>
            </a:r>
            <a:r>
              <a:rPr sz="1100" spc="20" dirty="0">
                <a:latin typeface="Arial MT"/>
                <a:cs typeface="Arial MT"/>
              </a:rPr>
              <a:t> </a:t>
            </a:r>
            <a:r>
              <a:rPr lang="en-US" sz="1100" spc="20" dirty="0">
                <a:latin typeface="Arial MT"/>
                <a:cs typeface="Arial MT"/>
              </a:rPr>
              <a:t>Dornhofer and Oppelt 2016 &amp; Koponen 2006</a:t>
            </a:r>
            <a:endParaRPr sz="1100" dirty="0">
              <a:latin typeface="Arial MT"/>
              <a:cs typeface="Arial MT"/>
            </a:endParaRPr>
          </a:p>
        </p:txBody>
      </p:sp>
      <p:sp>
        <p:nvSpPr>
          <p:cNvPr id="8" name="object 8"/>
          <p:cNvSpPr txBox="1"/>
          <p:nvPr/>
        </p:nvSpPr>
        <p:spPr>
          <a:xfrm>
            <a:off x="11734800" y="6615088"/>
            <a:ext cx="402528"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5</a:t>
            </a:fld>
            <a:endParaRPr sz="1200" dirty="0">
              <a:latin typeface="Arial MT"/>
              <a:cs typeface="Arial MT"/>
            </a:endParaRPr>
          </a:p>
        </p:txBody>
      </p:sp>
      <p:cxnSp>
        <p:nvCxnSpPr>
          <p:cNvPr id="13" name="Straight Connector 12"/>
          <p:cNvCxnSpPr/>
          <p:nvPr/>
        </p:nvCxnSpPr>
        <p:spPr>
          <a:xfrm>
            <a:off x="591266"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5638801" y="1048436"/>
            <a:ext cx="6491600" cy="4844030"/>
          </a:xfrm>
          <a:prstGeom prst="rect">
            <a:avLst/>
          </a:prstGeom>
        </p:spPr>
      </p:pic>
      <p:sp>
        <p:nvSpPr>
          <p:cNvPr id="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0" name="object 2"/>
          <p:cNvSpPr txBox="1">
            <a:spLocks/>
          </p:cNvSpPr>
          <p:nvPr/>
        </p:nvSpPr>
        <p:spPr>
          <a:xfrm>
            <a:off x="591266" y="631684"/>
            <a:ext cx="106101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spc="-5" dirty="0"/>
              <a:t>Background: Water Quality Monitoring with Earth Observation</a:t>
            </a:r>
            <a:endParaRPr lang="en-US" sz="2800" b="1" kern="0" dirty="0"/>
          </a:p>
        </p:txBody>
      </p:sp>
    </p:spTree>
    <p:extLst>
      <p:ext uri="{BB962C8B-B14F-4D97-AF65-F5344CB8AC3E}">
        <p14:creationId xmlns:p14="http://schemas.microsoft.com/office/powerpoint/2010/main" val="8795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6</a:t>
            </a:fld>
            <a:endParaRPr sz="1200" dirty="0">
              <a:latin typeface="Arial MT"/>
              <a:cs typeface="Arial MT"/>
            </a:endParaRPr>
          </a:p>
        </p:txBody>
      </p:sp>
      <p:sp>
        <p:nvSpPr>
          <p:cNvPr id="10" name="Content Placeholder 2"/>
          <p:cNvSpPr txBox="1">
            <a:spLocks/>
          </p:cNvSpPr>
          <p:nvPr/>
        </p:nvSpPr>
        <p:spPr>
          <a:xfrm>
            <a:off x="244710" y="1416395"/>
            <a:ext cx="6533606" cy="4985486"/>
          </a:xfrm>
          <a:prstGeom prst="rect">
            <a:avLst/>
          </a:prstGeom>
        </p:spPr>
        <p:txBody>
          <a:bodyPr vert="horz" lIns="91440" tIns="45720" rIns="91440" bIns="45720" rtlCol="0" anchor="t" anchorCtr="0">
            <a:noAutofit/>
          </a:bodyPr>
          <a:lstStyle/>
          <a:p>
            <a:pPr marL="508000" indent="-508000" algn="just">
              <a:lnSpc>
                <a:spcPct val="150000"/>
              </a:lnSpc>
              <a:buFont typeface="Wingdings" panose="05000000000000000000" pitchFamily="2" charset="2"/>
              <a:buChar char="Ø"/>
              <a:defRPr/>
            </a:pPr>
            <a:r>
              <a:rPr lang="en-US" sz="1600" dirty="0">
                <a:latin typeface="Arial MT"/>
                <a:cs typeface="Arial MT"/>
              </a:rPr>
              <a:t>Rising water security crisis and receding water across has global implications.</a:t>
            </a:r>
          </a:p>
          <a:p>
            <a:pPr marL="508000" indent="-508000" algn="just">
              <a:lnSpc>
                <a:spcPct val="150000"/>
              </a:lnSpc>
              <a:buFont typeface="Wingdings" panose="05000000000000000000" pitchFamily="2" charset="2"/>
              <a:buChar char="Ø"/>
              <a:defRPr/>
            </a:pPr>
            <a:r>
              <a:rPr lang="en-US" sz="1600" dirty="0">
                <a:latin typeface="Arial MT"/>
                <a:cs typeface="Arial MT"/>
              </a:rPr>
              <a:t>Spatial variability does not always benefit regional conditions.</a:t>
            </a:r>
          </a:p>
          <a:p>
            <a:pPr marL="508000" indent="-508000" algn="just">
              <a:lnSpc>
                <a:spcPct val="150000"/>
              </a:lnSpc>
              <a:buFont typeface="Wingdings" panose="05000000000000000000" pitchFamily="2" charset="2"/>
              <a:buChar char="Ø"/>
              <a:defRPr/>
            </a:pPr>
            <a:r>
              <a:rPr lang="en-US" sz="1600" dirty="0">
                <a:latin typeface="Arial MT"/>
                <a:cs typeface="Arial MT"/>
              </a:rPr>
              <a:t>To encounter spatial-temporal challenges, it is mandatory to focus on using drones and UAVs (airborne monitoring).</a:t>
            </a:r>
          </a:p>
          <a:p>
            <a:pPr algn="just">
              <a:lnSpc>
                <a:spcPct val="150000"/>
              </a:lnSpc>
              <a:defRPr/>
            </a:pPr>
            <a:endParaRPr lang="en-US" sz="1600" dirty="0">
              <a:latin typeface="Arial MT"/>
              <a:cs typeface="Arial MT"/>
            </a:endParaRPr>
          </a:p>
          <a:p>
            <a:pPr marL="508000" indent="-508000" algn="just">
              <a:lnSpc>
                <a:spcPct val="150000"/>
              </a:lnSpc>
              <a:buFont typeface="Wingdings" panose="05000000000000000000" pitchFamily="2" charset="2"/>
              <a:buChar char="Ø"/>
              <a:defRPr/>
            </a:pPr>
            <a:r>
              <a:rPr lang="en-US" sz="1600" dirty="0">
                <a:latin typeface="Arial MT"/>
                <a:cs typeface="Arial MT"/>
              </a:rPr>
              <a:t>Reasons to use UAVs</a:t>
            </a:r>
          </a:p>
          <a:p>
            <a:pPr marL="965200" lvl="1" indent="-508000" algn="just">
              <a:lnSpc>
                <a:spcPct val="150000"/>
              </a:lnSpc>
              <a:buFont typeface="Wingdings" panose="05000000000000000000" pitchFamily="2" charset="2"/>
              <a:buChar char="Ø"/>
              <a:defRPr/>
            </a:pPr>
            <a:r>
              <a:rPr lang="en-US" sz="1600" dirty="0">
                <a:latin typeface="Arial MT"/>
                <a:cs typeface="Arial MT"/>
              </a:rPr>
              <a:t>Cloud-free, haze-free (acquisition) with broader spatial resolution and better revisiting time</a:t>
            </a:r>
          </a:p>
          <a:p>
            <a:pPr marL="965200" lvl="1" indent="-508000" algn="just">
              <a:lnSpc>
                <a:spcPct val="150000"/>
              </a:lnSpc>
              <a:buFont typeface="Wingdings" panose="05000000000000000000" pitchFamily="2" charset="2"/>
              <a:buChar char="Ø"/>
              <a:defRPr/>
            </a:pPr>
            <a:r>
              <a:rPr lang="en-US" sz="1600" dirty="0">
                <a:latin typeface="Arial MT"/>
                <a:cs typeface="Arial MT"/>
              </a:rPr>
              <a:t>Flexibility of mounting with any sensor and payload</a:t>
            </a:r>
          </a:p>
          <a:p>
            <a:pPr marL="965200" lvl="1" indent="-508000" algn="just">
              <a:lnSpc>
                <a:spcPct val="150000"/>
              </a:lnSpc>
              <a:buFont typeface="Wingdings" panose="05000000000000000000" pitchFamily="2" charset="2"/>
              <a:buChar char="Ø"/>
              <a:defRPr/>
            </a:pPr>
            <a:r>
              <a:rPr lang="en-US" sz="1600" dirty="0">
                <a:latin typeface="Arial MT"/>
                <a:cs typeface="Arial MT"/>
              </a:rPr>
              <a:t>Easily deployable for quick and emerging natural calamities (flood, earthquake) </a:t>
            </a:r>
          </a:p>
          <a:p>
            <a:pPr marL="508000" indent="-508000" algn="just">
              <a:spcBef>
                <a:spcPct val="20000"/>
              </a:spcBef>
              <a:buFont typeface="Wingdings" panose="05000000000000000000" pitchFamily="2" charset="2"/>
              <a:buChar char="Ø"/>
              <a:defRPr/>
            </a:pPr>
            <a:endParaRPr lang="en-US" sz="1600" dirty="0">
              <a:latin typeface="Arial MT"/>
              <a:cs typeface="Arial MT"/>
            </a:endParaRPr>
          </a:p>
          <a:p>
            <a:pPr marL="508000" indent="-508000" algn="just">
              <a:spcBef>
                <a:spcPct val="20000"/>
              </a:spcBef>
              <a:buFont typeface="Wingdings" panose="05000000000000000000" pitchFamily="2" charset="2"/>
              <a:buChar char="Ø"/>
              <a:defRPr/>
            </a:pPr>
            <a:endParaRPr lang="en-US" sz="1600" dirty="0">
              <a:latin typeface="Arial MT"/>
              <a:cs typeface="Arial MT"/>
            </a:endParaRPr>
          </a:p>
          <a:p>
            <a:pPr algn="just">
              <a:spcBef>
                <a:spcPct val="20000"/>
              </a:spcBef>
              <a:defRPr/>
            </a:pPr>
            <a:endParaRPr lang="en-IN" sz="1600" dirty="0">
              <a:latin typeface="Arial MT"/>
              <a:cs typeface="Arial MT"/>
            </a:endParaRPr>
          </a:p>
        </p:txBody>
      </p:sp>
      <p:cxnSp>
        <p:nvCxnSpPr>
          <p:cNvPr id="11" name="Straight Connector 10"/>
          <p:cNvCxnSpPr/>
          <p:nvPr/>
        </p:nvCxnSpPr>
        <p:spPr>
          <a:xfrm>
            <a:off x="381000" y="6553200"/>
            <a:ext cx="11295934"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Rectangle 2"/>
          <p:cNvSpPr/>
          <p:nvPr/>
        </p:nvSpPr>
        <p:spPr>
          <a:xfrm>
            <a:off x="8617568" y="3012231"/>
            <a:ext cx="1895833" cy="215444"/>
          </a:xfrm>
          <a:prstGeom prst="rect">
            <a:avLst/>
          </a:prstGeom>
        </p:spPr>
        <p:txBody>
          <a:bodyPr wrap="square">
            <a:spAutoFit/>
          </a:bodyPr>
          <a:lstStyle/>
          <a:p>
            <a:r>
              <a:rPr lang="en-US" sz="800" dirty="0">
                <a:latin typeface="Arial MT"/>
              </a:rPr>
              <a:t>Source: https://www.sdg6data.org/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170" y="3191906"/>
            <a:ext cx="5100630" cy="3132694"/>
          </a:xfrm>
          <a:prstGeom prst="rect">
            <a:avLst/>
          </a:prstGeom>
        </p:spPr>
      </p:pic>
      <p:sp>
        <p:nvSpPr>
          <p:cNvPr id="14" name="Rectangle 13"/>
          <p:cNvSpPr/>
          <p:nvPr/>
        </p:nvSpPr>
        <p:spPr>
          <a:xfrm>
            <a:off x="7772400" y="6324600"/>
            <a:ext cx="4572000" cy="200055"/>
          </a:xfrm>
          <a:prstGeom prst="rect">
            <a:avLst/>
          </a:prstGeom>
        </p:spPr>
        <p:txBody>
          <a:bodyPr wrap="square">
            <a:spAutoFit/>
          </a:bodyPr>
          <a:lstStyle/>
          <a:p>
            <a:r>
              <a:rPr lang="en-US" sz="700" dirty="0">
                <a:latin typeface="Arial MT"/>
              </a:rPr>
              <a:t>Source: https://www.rd-alliance.org/rda-disciplines/rda-and-sustainable-development-goals-sdgs</a:t>
            </a:r>
          </a:p>
        </p:txBody>
      </p:sp>
      <p:sp>
        <p:nvSpPr>
          <p:cNvPr id="15" name="Rectangle 14"/>
          <p:cNvSpPr/>
          <p:nvPr/>
        </p:nvSpPr>
        <p:spPr>
          <a:xfrm>
            <a:off x="7010400" y="3962400"/>
            <a:ext cx="981729" cy="795853"/>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T"/>
            </a:endParaRPr>
          </a:p>
        </p:txBody>
      </p:sp>
      <p:sp>
        <p:nvSpPr>
          <p:cNvPr id="16" name="Rectangle 15"/>
          <p:cNvSpPr/>
          <p:nvPr/>
        </p:nvSpPr>
        <p:spPr>
          <a:xfrm>
            <a:off x="8001000" y="5528747"/>
            <a:ext cx="1049058" cy="795853"/>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T"/>
            </a:endParaRPr>
          </a:p>
        </p:txBody>
      </p:sp>
      <p:sp>
        <p:nvSpPr>
          <p:cNvPr id="17" name="Rectangle 16"/>
          <p:cNvSpPr/>
          <p:nvPr/>
        </p:nvSpPr>
        <p:spPr>
          <a:xfrm>
            <a:off x="7010400" y="5528747"/>
            <a:ext cx="1049058" cy="795853"/>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T"/>
            </a:endParaRPr>
          </a:p>
        </p:txBody>
      </p:sp>
      <p:pic>
        <p:nvPicPr>
          <p:cNvPr id="18" name="Picture 17">
            <a:extLst>
              <a:ext uri="{FF2B5EF4-FFF2-40B4-BE49-F238E27FC236}">
                <a16:creationId xmlns:a16="http://schemas.microsoft.com/office/drawing/2014/main" id="{B4CE7DC7-EEEA-388C-B092-82832C3EEB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83" b="95980" l="1847" r="94460">
                        <a14:foregroundMark x1="14063" y1="25293" x2="14063" y2="25293"/>
                        <a14:foregroundMark x1="6818" y1="26968" x2="6818" y2="26968"/>
                        <a14:foregroundMark x1="15625" y1="25796" x2="15625" y2="25796"/>
                        <a14:foregroundMark x1="10227" y1="26466" x2="10227" y2="26466"/>
                        <a14:foregroundMark x1="8807" y1="26466" x2="8807" y2="26466"/>
                        <a14:foregroundMark x1="17045" y1="26466" x2="17045" y2="26466"/>
                        <a14:foregroundMark x1="16477" y1="32161" x2="16477" y2="32161"/>
                        <a14:foregroundMark x1="14063" y1="37353" x2="14063" y2="37353"/>
                        <a14:foregroundMark x1="11648" y1="28141" x2="11648" y2="28141"/>
                        <a14:foregroundMark x1="11222" y1="23451" x2="11222" y2="23451"/>
                        <a14:foregroundMark x1="16477" y1="22948" x2="16477" y2="22948"/>
                        <a14:foregroundMark x1="17045" y1="22948" x2="17045" y2="22948"/>
                        <a14:foregroundMark x1="20455" y1="24121" x2="20455" y2="24121"/>
                        <a14:foregroundMark x1="21449" y1="24623" x2="21449" y2="24623"/>
                        <a14:foregroundMark x1="21449" y1="35008" x2="21449" y2="35008"/>
                        <a14:foregroundMark x1="15625" y1="36683" x2="14063" y2="36683"/>
                        <a14:foregroundMark x1="9233" y1="36683" x2="9233" y2="36683"/>
                        <a14:foregroundMark x1="7244" y1="36683" x2="7244" y2="36683"/>
                        <a14:foregroundMark x1="6818" y1="38526" x2="6818" y2="38526"/>
                        <a14:foregroundMark x1="6818" y1="35678" x2="6818" y2="35678"/>
                        <a14:foregroundMark x1="6818" y1="29816" x2="6818" y2="29816"/>
                        <a14:foregroundMark x1="1847" y1="41876" x2="1847" y2="41876"/>
                        <a14:foregroundMark x1="7244" y1="44221" x2="7244" y2="44221"/>
                        <a14:foregroundMark x1="7244" y1="44221" x2="7244" y2="44221"/>
                        <a14:foregroundMark x1="33665" y1="13233" x2="33665" y2="13233"/>
                        <a14:foregroundMark x1="31250" y1="7370" x2="31250" y2="7370"/>
                        <a14:foregroundMark x1="37500" y1="4020" x2="37500" y2="4020"/>
                        <a14:foregroundMark x1="45881" y1="3350" x2="45881" y2="3350"/>
                        <a14:foregroundMark x1="37074" y1="3350" x2="37074" y2="3350"/>
                        <a14:foregroundMark x1="42898" y1="21273" x2="42898" y2="21273"/>
                        <a14:foregroundMark x1="38494" y1="21273" x2="38494" y2="21273"/>
                        <a14:foregroundMark x1="40483" y1="21273" x2="40483" y2="21273"/>
                        <a14:foregroundMark x1="40483" y1="24121" x2="40483" y2="24121"/>
                        <a14:foregroundMark x1="39915" y1="22446" x2="39915" y2="22446"/>
                        <a14:foregroundMark x1="37074" y1="19430" x2="37074" y2="19430"/>
                        <a14:foregroundMark x1="31676" y1="39698" x2="31676" y2="39698"/>
                        <a14:foregroundMark x1="33665" y1="36181" x2="33665" y2="36181"/>
                        <a14:foregroundMark x1="33665" y1="37856" x2="33665" y2="37856"/>
                        <a14:foregroundMark x1="57955" y1="65494" x2="57955" y2="65494"/>
                        <a14:foregroundMark x1="49290" y1="57454" x2="49290" y2="57454"/>
                        <a14:foregroundMark x1="48722" y1="56951" x2="48722" y2="56951"/>
                        <a14:foregroundMark x1="54119" y1="56951" x2="54119" y2="56951"/>
                        <a14:foregroundMark x1="56108" y1="54606" x2="56108" y2="54606"/>
                        <a14:foregroundMark x1="55114" y1="54606" x2="55114" y2="54606"/>
                        <a14:foregroundMark x1="56534" y1="55109" x2="56534" y2="55109"/>
                        <a14:foregroundMark x1="54119" y1="55109" x2="54119" y2="55109"/>
                        <a14:foregroundMark x1="44886" y1="51759" x2="44886" y2="51759"/>
                        <a14:foregroundMark x1="60938" y1="13233" x2="60938" y2="13233"/>
                        <a14:foregroundMark x1="64773" y1="21776" x2="64773" y2="21776"/>
                        <a14:foregroundMark x1="59517" y1="19430" x2="59517" y2="19430"/>
                        <a14:foregroundMark x1="46307" y1="57454" x2="46307" y2="57454"/>
                        <a14:foregroundMark x1="89773" y1="35008" x2="89773" y2="35008"/>
                        <a14:foregroundMark x1="93182" y1="35008" x2="93182" y2="35008"/>
                        <a14:foregroundMark x1="84375" y1="31491" x2="84375" y2="31491"/>
                        <a14:foregroundMark x1="78977" y1="35008" x2="78977" y2="35008"/>
                        <a14:foregroundMark x1="77983" y1="39698" x2="77983" y2="39698"/>
                        <a14:foregroundMark x1="77983" y1="44724" x2="77983" y2="44724"/>
                        <a14:foregroundMark x1="95028" y1="44724" x2="95028" y2="44724"/>
                        <a14:foregroundMark x1="92188" y1="43719" x2="92188" y2="43719"/>
                        <a14:foregroundMark x1="89205" y1="43049" x2="89205" y2="43049"/>
                        <a14:foregroundMark x1="56534" y1="4523" x2="56534" y2="4523"/>
                        <a14:foregroundMark x1="45313" y1="59129" x2="45313" y2="59129"/>
                        <a14:foregroundMark x1="18466" y1="60972" x2="18466" y2="60972"/>
                        <a14:foregroundMark x1="51705" y1="4020" x2="51705" y2="4020"/>
                        <a14:foregroundMark x1="65767" y1="86265" x2="65767" y2="86265"/>
                        <a14:foregroundMark x1="58523" y1="84422" x2="58523" y2="84422"/>
                        <a14:foregroundMark x1="54545" y1="80402" x2="54545" y2="80402"/>
                        <a14:foregroundMark x1="56108" y1="83920" x2="56108" y2="83920"/>
                        <a14:foregroundMark x1="54119" y1="83417" x2="54119" y2="83417"/>
                        <a14:foregroundMark x1="68750" y1="81575" x2="68750" y2="81575"/>
                        <a14:foregroundMark x1="64773" y1="93635" x2="64773" y2="93635"/>
                        <a14:foregroundMark x1="57955" y1="94807" x2="57955" y2="94807"/>
                        <a14:foregroundMark x1="56108" y1="95477" x2="56108" y2="95477"/>
                        <a14:foregroundMark x1="53125" y1="95980" x2="53125" y2="95980"/>
                        <a14:foregroundMark x1="39915" y1="94305" x2="39915" y2="94305"/>
                        <a14:foregroundMark x1="35511" y1="91457" x2="35511" y2="91457"/>
                        <a14:foregroundMark x1="37074" y1="90285" x2="37074" y2="90285"/>
                        <a14:foregroundMark x1="28267" y1="90787" x2="28267" y2="90787"/>
                        <a14:foregroundMark x1="34659" y1="91960" x2="34659" y2="91960"/>
                        <a14:foregroundMark x1="41903" y1="91960" x2="41903" y2="91960"/>
                        <a14:foregroundMark x1="39915" y1="89615" x2="39915" y2="89615"/>
                        <a14:foregroundMark x1="38494" y1="89615" x2="38494" y2="89615"/>
                        <a14:foregroundMark x1="36080" y1="85092" x2="36080" y2="85092"/>
                        <a14:foregroundMark x1="32102" y1="37353" x2="32102" y2="37353"/>
                        <a14:foregroundMark x1="92614" y1="61474" x2="92614" y2="61474"/>
                        <a14:foregroundMark x1="87216" y1="61474" x2="87216" y2="61474"/>
                        <a14:foregroundMark x1="83807" y1="60972" x2="83807" y2="60972"/>
                      </a14:backgroundRemoval>
                    </a14:imgEffect>
                  </a14:imgLayer>
                </a14:imgProps>
              </a:ext>
            </a:extLst>
          </a:blip>
          <a:stretch>
            <a:fillRect/>
          </a:stretch>
        </p:blipFill>
        <p:spPr>
          <a:xfrm>
            <a:off x="7391400" y="-4615"/>
            <a:ext cx="4209334" cy="3052615"/>
          </a:xfrm>
          <a:prstGeom prst="rect">
            <a:avLst/>
          </a:prstGeom>
        </p:spPr>
      </p:pic>
      <p:sp>
        <p:nvSpPr>
          <p:cNvPr id="6" name="Rectangle 5">
            <a:extLst>
              <a:ext uri="{FF2B5EF4-FFF2-40B4-BE49-F238E27FC236}">
                <a16:creationId xmlns:a16="http://schemas.microsoft.com/office/drawing/2014/main" id="{AB26F8A6-3A47-7FF1-EE5A-6B69A13F2BA9}"/>
              </a:ext>
            </a:extLst>
          </p:cNvPr>
          <p:cNvSpPr/>
          <p:nvPr/>
        </p:nvSpPr>
        <p:spPr>
          <a:xfrm>
            <a:off x="10439400" y="688383"/>
            <a:ext cx="1103468" cy="911817"/>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T"/>
            </a:endParaRPr>
          </a:p>
        </p:txBody>
      </p:sp>
      <p:sp>
        <p:nvSpPr>
          <p:cNvPr id="1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21" name="object 2"/>
          <p:cNvSpPr txBox="1">
            <a:spLocks/>
          </p:cNvSpPr>
          <p:nvPr/>
        </p:nvSpPr>
        <p:spPr>
          <a:xfrm>
            <a:off x="591266" y="631684"/>
            <a:ext cx="33711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Problem Statement</a:t>
            </a:r>
            <a:endParaRPr lang="en-US" sz="2800" b="1" kern="0" dirty="0"/>
          </a:p>
        </p:txBody>
      </p:sp>
    </p:spTree>
    <p:extLst>
      <p:ext uri="{BB962C8B-B14F-4D97-AF65-F5344CB8AC3E}">
        <p14:creationId xmlns:p14="http://schemas.microsoft.com/office/powerpoint/2010/main" val="205801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85798" y="5964983"/>
            <a:ext cx="10686335" cy="443711"/>
          </a:xfrm>
          <a:prstGeom prst="rect">
            <a:avLst/>
          </a:prstGeom>
        </p:spPr>
        <p:txBody>
          <a:bodyPr vert="horz" wrap="square" lIns="0" tIns="12700" rIns="0" bIns="0" rtlCol="0">
            <a:spAutoFit/>
          </a:bodyPr>
          <a:lstStyle/>
          <a:p>
            <a:pPr marL="12700" algn="ctr">
              <a:lnSpc>
                <a:spcPct val="100000"/>
              </a:lnSpc>
              <a:spcBef>
                <a:spcPts val="100"/>
              </a:spcBef>
            </a:pPr>
            <a:r>
              <a:rPr lang="en-US" sz="1400" dirty="0">
                <a:latin typeface="Arial MT"/>
              </a:rPr>
              <a:t>Figure: Showing the importance of multispectral and hyperspectral, UAV-based imagery estimation of water quality monitoring, sampling, and geospatial mapping</a:t>
            </a:r>
            <a:endParaRPr sz="1400" dirty="0">
              <a:latin typeface="Arial MT"/>
            </a:endParaRPr>
          </a:p>
        </p:txBody>
      </p:sp>
      <p:sp>
        <p:nvSpPr>
          <p:cNvPr id="8"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7</a:t>
            </a:fld>
            <a:endParaRPr sz="1200" dirty="0">
              <a:latin typeface="Arial MT"/>
              <a:cs typeface="Arial MT"/>
            </a:endParaRPr>
          </a:p>
        </p:txBody>
      </p:sp>
      <p:cxnSp>
        <p:nvCxnSpPr>
          <p:cNvPr id="11" name="Straight Connector 10"/>
          <p:cNvCxnSpPr/>
          <p:nvPr/>
        </p:nvCxnSpPr>
        <p:spPr>
          <a:xfrm>
            <a:off x="381000" y="6553200"/>
            <a:ext cx="11295934" cy="0"/>
          </a:xfrm>
          <a:prstGeom prst="line">
            <a:avLst/>
          </a:prstGeom>
          <a:ln w="19050"/>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457" y="1279407"/>
            <a:ext cx="8833015" cy="4643995"/>
          </a:xfrm>
          <a:prstGeom prst="rect">
            <a:avLst/>
          </a:prstGeom>
        </p:spPr>
      </p:pic>
      <p:sp>
        <p:nvSpPr>
          <p:cNvPr id="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3" name="object 2"/>
          <p:cNvSpPr txBox="1">
            <a:spLocks/>
          </p:cNvSpPr>
          <p:nvPr/>
        </p:nvSpPr>
        <p:spPr>
          <a:xfrm>
            <a:off x="591266" y="631684"/>
            <a:ext cx="33711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Graphical Abstract</a:t>
            </a:r>
            <a:endParaRPr lang="en-US" sz="2800" b="1" kern="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8</a:t>
            </a:fld>
            <a:endParaRPr sz="1200" dirty="0">
              <a:latin typeface="Arial MT"/>
              <a:cs typeface="Arial MT"/>
            </a:endParaRPr>
          </a:p>
        </p:txBody>
      </p:sp>
      <p:cxnSp>
        <p:nvCxnSpPr>
          <p:cNvPr id="11" name="Straight Connector 10"/>
          <p:cNvCxnSpPr/>
          <p:nvPr/>
        </p:nvCxnSpPr>
        <p:spPr>
          <a:xfrm>
            <a:off x="381000" y="6553200"/>
            <a:ext cx="11295934"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3" name="Group 72">
            <a:extLst>
              <a:ext uri="{FF2B5EF4-FFF2-40B4-BE49-F238E27FC236}">
                <a16:creationId xmlns:a16="http://schemas.microsoft.com/office/drawing/2014/main" id="{1E9F513E-6CDF-E657-3398-126247335CAD}"/>
              </a:ext>
            </a:extLst>
          </p:cNvPr>
          <p:cNvGrpSpPr/>
          <p:nvPr/>
        </p:nvGrpSpPr>
        <p:grpSpPr>
          <a:xfrm>
            <a:off x="16702" y="1349502"/>
            <a:ext cx="12024529" cy="4674894"/>
            <a:chOff x="86032" y="1143000"/>
            <a:chExt cx="12090897" cy="4875889"/>
          </a:xfrm>
        </p:grpSpPr>
        <p:sp>
          <p:nvSpPr>
            <p:cNvPr id="45" name="Right Triangle 44">
              <a:extLst>
                <a:ext uri="{FF2B5EF4-FFF2-40B4-BE49-F238E27FC236}">
                  <a16:creationId xmlns:a16="http://schemas.microsoft.com/office/drawing/2014/main" id="{1BB40C9A-9216-61EC-CD25-B2BC35B95EB5}"/>
                </a:ext>
              </a:extLst>
            </p:cNvPr>
            <p:cNvSpPr/>
            <p:nvPr/>
          </p:nvSpPr>
          <p:spPr>
            <a:xfrm flipH="1" flipV="1">
              <a:off x="86032" y="2057400"/>
              <a:ext cx="305530" cy="381000"/>
            </a:xfrm>
            <a:prstGeom prst="rtTriangle">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15F831-10DC-8F25-833A-4C55AF3344CB}"/>
                </a:ext>
              </a:extLst>
            </p:cNvPr>
            <p:cNvSpPr/>
            <p:nvPr/>
          </p:nvSpPr>
          <p:spPr>
            <a:xfrm>
              <a:off x="228600" y="1143000"/>
              <a:ext cx="3038168" cy="4875889"/>
            </a:xfrm>
            <a:prstGeom prst="rect">
              <a:avLst/>
            </a:prstGeom>
            <a:solidFill>
              <a:schemeClr val="tx1">
                <a:alpha val="10000"/>
              </a:schemeClr>
            </a:solidFill>
            <a:ln w="57150">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FC547E-160E-8D9A-F330-0CDB67B11951}"/>
                </a:ext>
              </a:extLst>
            </p:cNvPr>
            <p:cNvSpPr/>
            <p:nvPr/>
          </p:nvSpPr>
          <p:spPr>
            <a:xfrm>
              <a:off x="381000" y="1358550"/>
              <a:ext cx="2743200" cy="4561855"/>
            </a:xfrm>
            <a:prstGeom prst="rect">
              <a:avLst/>
            </a:prstGeom>
            <a:solidFill>
              <a:schemeClr val="bg1">
                <a:lumMod val="9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MT"/>
                  <a:cs typeface="Arial MT"/>
                </a:rPr>
                <a:t>Lack of spectral information to estimate and differentiate WQ parameters</a:t>
              </a:r>
              <a:endParaRPr lang="en-US" dirty="0">
                <a:solidFill>
                  <a:schemeClr val="tx1"/>
                </a:solidFill>
              </a:endParaRPr>
            </a:p>
          </p:txBody>
        </p:sp>
        <p:sp>
          <p:nvSpPr>
            <p:cNvPr id="44" name="Rectangle 43">
              <a:extLst>
                <a:ext uri="{FF2B5EF4-FFF2-40B4-BE49-F238E27FC236}">
                  <a16:creationId xmlns:a16="http://schemas.microsoft.com/office/drawing/2014/main" id="{92160041-525D-8875-A53E-370D9E8CA4C1}"/>
                </a:ext>
              </a:extLst>
            </p:cNvPr>
            <p:cNvSpPr/>
            <p:nvPr/>
          </p:nvSpPr>
          <p:spPr>
            <a:xfrm>
              <a:off x="86032" y="1600200"/>
              <a:ext cx="10668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MT"/>
                </a:rPr>
                <a:t>01</a:t>
              </a:r>
            </a:p>
          </p:txBody>
        </p:sp>
        <p:pic>
          <p:nvPicPr>
            <p:cNvPr id="47" name="Graphic 46" descr="Lightbulb with solid fill">
              <a:extLst>
                <a:ext uri="{FF2B5EF4-FFF2-40B4-BE49-F238E27FC236}">
                  <a16:creationId xmlns:a16="http://schemas.microsoft.com/office/drawing/2014/main" id="{0C12E7EB-6F0F-E767-09B2-116E3C08D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1112" y="1444375"/>
              <a:ext cx="914400" cy="914400"/>
            </a:xfrm>
            <a:prstGeom prst="rect">
              <a:avLst/>
            </a:prstGeom>
          </p:spPr>
        </p:pic>
        <p:sp>
          <p:nvSpPr>
            <p:cNvPr id="61" name="Rectangle 60">
              <a:extLst>
                <a:ext uri="{FF2B5EF4-FFF2-40B4-BE49-F238E27FC236}">
                  <a16:creationId xmlns:a16="http://schemas.microsoft.com/office/drawing/2014/main" id="{B37149EB-15BE-FDD1-6E28-6B0A6B4ED091}"/>
                </a:ext>
              </a:extLst>
            </p:cNvPr>
            <p:cNvSpPr/>
            <p:nvPr/>
          </p:nvSpPr>
          <p:spPr>
            <a:xfrm>
              <a:off x="3200400" y="1143000"/>
              <a:ext cx="3038168" cy="4875889"/>
            </a:xfrm>
            <a:prstGeom prst="rect">
              <a:avLst/>
            </a:prstGeom>
            <a:solidFill>
              <a:schemeClr val="tx1">
                <a:alpha val="10000"/>
              </a:schemeClr>
            </a:solidFill>
            <a:ln w="57150">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5A05D14-E585-D85D-F76E-ECFB7034FE9C}"/>
                </a:ext>
              </a:extLst>
            </p:cNvPr>
            <p:cNvSpPr/>
            <p:nvPr/>
          </p:nvSpPr>
          <p:spPr>
            <a:xfrm>
              <a:off x="3039925" y="1358550"/>
              <a:ext cx="3344649" cy="4561855"/>
            </a:xfrm>
            <a:prstGeom prst="rect">
              <a:avLst/>
            </a:prstGeom>
            <a:solidFill>
              <a:schemeClr val="bg1">
                <a:lumMod val="9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defRPr/>
              </a:pPr>
              <a:endParaRPr lang="en-US" dirty="0">
                <a:solidFill>
                  <a:schemeClr val="tx1"/>
                </a:solidFill>
                <a:latin typeface="Arial MT"/>
              </a:endParaRPr>
            </a:p>
            <a:p>
              <a:pPr algn="ctr">
                <a:lnSpc>
                  <a:spcPts val="2000"/>
                </a:lnSpc>
                <a:defRPr/>
              </a:pPr>
              <a:r>
                <a:rPr lang="en-US" dirty="0">
                  <a:solidFill>
                    <a:schemeClr val="tx1"/>
                  </a:solidFill>
                  <a:latin typeface="Arial MT"/>
                </a:rPr>
                <a:t>Field surveying and laboratory analysis could be non-homogeneous and spatially undistributed.</a:t>
              </a:r>
            </a:p>
            <a:p>
              <a:pPr algn="ctr">
                <a:lnSpc>
                  <a:spcPts val="2000"/>
                </a:lnSpc>
                <a:defRPr/>
              </a:pPr>
              <a:endParaRPr lang="en-US" dirty="0">
                <a:solidFill>
                  <a:schemeClr val="tx1"/>
                </a:solidFill>
                <a:latin typeface="Arial MT"/>
              </a:endParaRPr>
            </a:p>
            <a:p>
              <a:pPr algn="ctr">
                <a:lnSpc>
                  <a:spcPts val="2000"/>
                </a:lnSpc>
                <a:defRPr/>
              </a:pPr>
              <a:r>
                <a:rPr lang="en-US" dirty="0">
                  <a:solidFill>
                    <a:schemeClr val="tx1"/>
                  </a:solidFill>
                  <a:latin typeface="Arial MT"/>
                </a:rPr>
                <a:t>The precision and accuracy of collected field and in-situ data need comparative data</a:t>
              </a:r>
            </a:p>
          </p:txBody>
        </p:sp>
        <p:sp>
          <p:nvSpPr>
            <p:cNvPr id="63" name="Rectangle 62">
              <a:extLst>
                <a:ext uri="{FF2B5EF4-FFF2-40B4-BE49-F238E27FC236}">
                  <a16:creationId xmlns:a16="http://schemas.microsoft.com/office/drawing/2014/main" id="{419B8B89-9F98-E3D8-590B-86180CA59E8E}"/>
                </a:ext>
              </a:extLst>
            </p:cNvPr>
            <p:cNvSpPr/>
            <p:nvPr/>
          </p:nvSpPr>
          <p:spPr>
            <a:xfrm>
              <a:off x="3057832" y="1600200"/>
              <a:ext cx="1066800" cy="457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MT"/>
                </a:rPr>
                <a:t>02</a:t>
              </a:r>
            </a:p>
          </p:txBody>
        </p:sp>
        <p:sp>
          <p:nvSpPr>
            <p:cNvPr id="65" name="Rectangle 64">
              <a:extLst>
                <a:ext uri="{FF2B5EF4-FFF2-40B4-BE49-F238E27FC236}">
                  <a16:creationId xmlns:a16="http://schemas.microsoft.com/office/drawing/2014/main" id="{7B924CBB-7D7D-700A-65ED-173C3232D9A4}"/>
                </a:ext>
              </a:extLst>
            </p:cNvPr>
            <p:cNvSpPr/>
            <p:nvPr/>
          </p:nvSpPr>
          <p:spPr>
            <a:xfrm>
              <a:off x="6220974" y="1143000"/>
              <a:ext cx="3038168" cy="4875889"/>
            </a:xfrm>
            <a:prstGeom prst="rect">
              <a:avLst/>
            </a:prstGeom>
            <a:solidFill>
              <a:schemeClr val="tx1">
                <a:alpha val="10000"/>
              </a:schemeClr>
            </a:solidFill>
            <a:ln w="57150">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589C71B-4742-5F8B-F0FC-374C168A010A}"/>
                </a:ext>
              </a:extLst>
            </p:cNvPr>
            <p:cNvSpPr/>
            <p:nvPr/>
          </p:nvSpPr>
          <p:spPr>
            <a:xfrm>
              <a:off x="6373374" y="1358550"/>
              <a:ext cx="2743200" cy="4561855"/>
            </a:xfrm>
            <a:prstGeom prst="rect">
              <a:avLst/>
            </a:prstGeom>
            <a:solidFill>
              <a:schemeClr val="bg1">
                <a:lumMod val="9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67" name="Rectangle 66">
              <a:extLst>
                <a:ext uri="{FF2B5EF4-FFF2-40B4-BE49-F238E27FC236}">
                  <a16:creationId xmlns:a16="http://schemas.microsoft.com/office/drawing/2014/main" id="{8CAD2BDD-FB38-FA10-FCD0-311EACEEC76E}"/>
                </a:ext>
              </a:extLst>
            </p:cNvPr>
            <p:cNvSpPr/>
            <p:nvPr/>
          </p:nvSpPr>
          <p:spPr>
            <a:xfrm>
              <a:off x="6078406" y="1600200"/>
              <a:ext cx="1066800" cy="457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MT"/>
                </a:rPr>
                <a:t>03</a:t>
              </a:r>
            </a:p>
          </p:txBody>
        </p:sp>
        <p:sp>
          <p:nvSpPr>
            <p:cNvPr id="69" name="Rectangle 68">
              <a:extLst>
                <a:ext uri="{FF2B5EF4-FFF2-40B4-BE49-F238E27FC236}">
                  <a16:creationId xmlns:a16="http://schemas.microsoft.com/office/drawing/2014/main" id="{2EFA13C5-E513-8D17-7CE9-CCC564CB7B02}"/>
                </a:ext>
              </a:extLst>
            </p:cNvPr>
            <p:cNvSpPr/>
            <p:nvPr/>
          </p:nvSpPr>
          <p:spPr>
            <a:xfrm>
              <a:off x="9138761" y="1143000"/>
              <a:ext cx="3038168" cy="4875889"/>
            </a:xfrm>
            <a:prstGeom prst="rect">
              <a:avLst/>
            </a:prstGeom>
            <a:solidFill>
              <a:schemeClr val="tx1">
                <a:alpha val="10000"/>
              </a:schemeClr>
            </a:solidFill>
            <a:ln w="57150">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04E87D-B5BA-EDC6-131C-16FDD22FCAF6}"/>
                </a:ext>
              </a:extLst>
            </p:cNvPr>
            <p:cNvSpPr/>
            <p:nvPr/>
          </p:nvSpPr>
          <p:spPr>
            <a:xfrm>
              <a:off x="9291161" y="1358550"/>
              <a:ext cx="2743200" cy="4561855"/>
            </a:xfrm>
            <a:prstGeom prst="rect">
              <a:avLst/>
            </a:prstGeom>
            <a:solidFill>
              <a:schemeClr val="bg1">
                <a:lumMod val="9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71" name="Rectangle 70">
              <a:extLst>
                <a:ext uri="{FF2B5EF4-FFF2-40B4-BE49-F238E27FC236}">
                  <a16:creationId xmlns:a16="http://schemas.microsoft.com/office/drawing/2014/main" id="{29BE3F52-B545-DC7E-29E2-FC521E6BBC0C}"/>
                </a:ext>
              </a:extLst>
            </p:cNvPr>
            <p:cNvSpPr/>
            <p:nvPr/>
          </p:nvSpPr>
          <p:spPr>
            <a:xfrm>
              <a:off x="8996193" y="1600200"/>
              <a:ext cx="10668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MT"/>
                </a:rPr>
                <a:t>04</a:t>
              </a:r>
            </a:p>
          </p:txBody>
        </p:sp>
      </p:grpSp>
      <p:pic>
        <p:nvPicPr>
          <p:cNvPr id="75" name="Graphic 74" descr="Atom with solid fill">
            <a:extLst>
              <a:ext uri="{FF2B5EF4-FFF2-40B4-BE49-F238E27FC236}">
                <a16:creationId xmlns:a16="http://schemas.microsoft.com/office/drawing/2014/main" id="{2066CA67-6BBF-8435-B250-B282112D5F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2070" y="1600760"/>
            <a:ext cx="914400" cy="914400"/>
          </a:xfrm>
          <a:prstGeom prst="rect">
            <a:avLst/>
          </a:prstGeom>
        </p:spPr>
      </p:pic>
      <p:sp>
        <p:nvSpPr>
          <p:cNvPr id="77" name="TextBox 76">
            <a:extLst>
              <a:ext uri="{FF2B5EF4-FFF2-40B4-BE49-F238E27FC236}">
                <a16:creationId xmlns:a16="http://schemas.microsoft.com/office/drawing/2014/main" id="{2849CD56-B9F4-649D-4576-A8720AD21365}"/>
              </a:ext>
            </a:extLst>
          </p:cNvPr>
          <p:cNvSpPr txBox="1"/>
          <p:nvPr/>
        </p:nvSpPr>
        <p:spPr>
          <a:xfrm>
            <a:off x="6324600" y="2780241"/>
            <a:ext cx="2721502" cy="2657138"/>
          </a:xfrm>
          <a:prstGeom prst="rect">
            <a:avLst/>
          </a:prstGeom>
          <a:noFill/>
        </p:spPr>
        <p:txBody>
          <a:bodyPr wrap="square">
            <a:spAutoFit/>
          </a:bodyPr>
          <a:lstStyle/>
          <a:p>
            <a:pPr algn="ctr">
              <a:lnSpc>
                <a:spcPts val="2000"/>
              </a:lnSpc>
              <a:defRPr/>
            </a:pPr>
            <a:r>
              <a:rPr lang="en-US" dirty="0">
                <a:latin typeface="Arial MT"/>
                <a:cs typeface="Arial MT"/>
              </a:rPr>
              <a:t>Limited studies have tried to evaluate and establish the relationship between UAV platforms and satellite-borne datasets.</a:t>
            </a:r>
          </a:p>
          <a:p>
            <a:pPr algn="ctr">
              <a:lnSpc>
                <a:spcPts val="2000"/>
              </a:lnSpc>
              <a:defRPr/>
            </a:pPr>
            <a:endParaRPr lang="en-US" dirty="0">
              <a:latin typeface="Arial MT"/>
              <a:cs typeface="Arial MT"/>
            </a:endParaRPr>
          </a:p>
          <a:p>
            <a:pPr algn="ctr">
              <a:lnSpc>
                <a:spcPts val="2000"/>
              </a:lnSpc>
              <a:defRPr/>
            </a:pPr>
            <a:endParaRPr lang="en-US" dirty="0">
              <a:latin typeface="Arial MT"/>
              <a:cs typeface="Arial MT"/>
            </a:endParaRPr>
          </a:p>
          <a:p>
            <a:pPr algn="ctr">
              <a:lnSpc>
                <a:spcPts val="2000"/>
              </a:lnSpc>
              <a:defRPr/>
            </a:pPr>
            <a:r>
              <a:rPr lang="en-US" dirty="0">
                <a:latin typeface="Arial MT"/>
                <a:cs typeface="Arial MT"/>
              </a:rPr>
              <a:t>UAVs arrange to cover inaccessible areas.</a:t>
            </a:r>
          </a:p>
        </p:txBody>
      </p:sp>
      <p:pic>
        <p:nvPicPr>
          <p:cNvPr id="79" name="Graphic 78" descr="Satellite with solid fill">
            <a:extLst>
              <a:ext uri="{FF2B5EF4-FFF2-40B4-BE49-F238E27FC236}">
                <a16:creationId xmlns:a16="http://schemas.microsoft.com/office/drawing/2014/main" id="{0019E752-E2F6-CE7C-AAFE-86CC3C0A51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65608" y="1677102"/>
            <a:ext cx="914400" cy="914400"/>
          </a:xfrm>
          <a:prstGeom prst="rect">
            <a:avLst/>
          </a:prstGeom>
        </p:spPr>
      </p:pic>
      <p:sp>
        <p:nvSpPr>
          <p:cNvPr id="81" name="TextBox 80">
            <a:extLst>
              <a:ext uri="{FF2B5EF4-FFF2-40B4-BE49-F238E27FC236}">
                <a16:creationId xmlns:a16="http://schemas.microsoft.com/office/drawing/2014/main" id="{798EA7D2-C9ED-215C-E387-3EB6479F436A}"/>
              </a:ext>
            </a:extLst>
          </p:cNvPr>
          <p:cNvSpPr txBox="1"/>
          <p:nvPr/>
        </p:nvSpPr>
        <p:spPr>
          <a:xfrm>
            <a:off x="9161526" y="2748910"/>
            <a:ext cx="2704324" cy="2585323"/>
          </a:xfrm>
          <a:prstGeom prst="rect">
            <a:avLst/>
          </a:prstGeom>
          <a:noFill/>
        </p:spPr>
        <p:txBody>
          <a:bodyPr wrap="square">
            <a:spAutoFit/>
          </a:bodyPr>
          <a:lstStyle/>
          <a:p>
            <a:pPr algn="ctr"/>
            <a:r>
              <a:rPr lang="en-US" dirty="0">
                <a:latin typeface="Arial MT"/>
              </a:rPr>
              <a:t>Hyperspectral sensors can acquire spectrally rich information from the scene that helps identify diverse features both spatially and spectrally.</a:t>
            </a:r>
          </a:p>
          <a:p>
            <a:pPr algn="ctr"/>
            <a:endParaRPr lang="en-US" dirty="0">
              <a:latin typeface="Arial MT"/>
            </a:endParaRPr>
          </a:p>
          <a:p>
            <a:pPr algn="ctr"/>
            <a:r>
              <a:rPr lang="en-US" dirty="0">
                <a:latin typeface="Arial MT"/>
              </a:rPr>
              <a:t>Cost and operations can be a challenge. </a:t>
            </a:r>
          </a:p>
        </p:txBody>
      </p:sp>
      <p:sp>
        <p:nvSpPr>
          <p:cNvPr id="82" name="Right Triangle 81">
            <a:extLst>
              <a:ext uri="{FF2B5EF4-FFF2-40B4-BE49-F238E27FC236}">
                <a16:creationId xmlns:a16="http://schemas.microsoft.com/office/drawing/2014/main" id="{23A04FD6-1FC8-3F6C-5CFC-5B3D094D8A5F}"/>
              </a:ext>
            </a:extLst>
          </p:cNvPr>
          <p:cNvSpPr/>
          <p:nvPr/>
        </p:nvSpPr>
        <p:spPr>
          <a:xfrm flipH="1" flipV="1">
            <a:off x="2964884" y="2237318"/>
            <a:ext cx="297273" cy="365294"/>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ight Triangle 82">
            <a:extLst>
              <a:ext uri="{FF2B5EF4-FFF2-40B4-BE49-F238E27FC236}">
                <a16:creationId xmlns:a16="http://schemas.microsoft.com/office/drawing/2014/main" id="{4C70990B-521D-98B8-F40A-050DF0B013E0}"/>
              </a:ext>
            </a:extLst>
          </p:cNvPr>
          <p:cNvSpPr/>
          <p:nvPr/>
        </p:nvSpPr>
        <p:spPr>
          <a:xfrm flipH="1" flipV="1">
            <a:off x="5967370" y="2237318"/>
            <a:ext cx="297273" cy="36529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ight Triangle 83">
            <a:extLst>
              <a:ext uri="{FF2B5EF4-FFF2-40B4-BE49-F238E27FC236}">
                <a16:creationId xmlns:a16="http://schemas.microsoft.com/office/drawing/2014/main" id="{49B1467F-98C8-23D4-E771-8C1B99E59EF2}"/>
              </a:ext>
            </a:extLst>
          </p:cNvPr>
          <p:cNvSpPr/>
          <p:nvPr/>
        </p:nvSpPr>
        <p:spPr>
          <a:xfrm flipH="1" flipV="1">
            <a:off x="8880880" y="2226208"/>
            <a:ext cx="297273" cy="36529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Graphic 85" descr="Database with solid fill">
            <a:extLst>
              <a:ext uri="{FF2B5EF4-FFF2-40B4-BE49-F238E27FC236}">
                <a16:creationId xmlns:a16="http://schemas.microsoft.com/office/drawing/2014/main" id="{4AAB137E-0DE6-2474-FA25-3DBA4A3256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56488" y="1688212"/>
            <a:ext cx="914400" cy="914400"/>
          </a:xfrm>
          <a:prstGeom prst="rect">
            <a:avLst/>
          </a:prstGeom>
        </p:spPr>
      </p:pic>
      <p:sp>
        <p:nvSpPr>
          <p:cNvPr id="29"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31" name="object 2"/>
          <p:cNvSpPr txBox="1">
            <a:spLocks/>
          </p:cNvSpPr>
          <p:nvPr/>
        </p:nvSpPr>
        <p:spPr>
          <a:xfrm>
            <a:off x="591266" y="631684"/>
            <a:ext cx="2670891"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Research Gaps</a:t>
            </a:r>
            <a:endParaRPr lang="en-US" sz="2800" b="1" kern="0" dirty="0"/>
          </a:p>
        </p:txBody>
      </p:sp>
    </p:spTree>
    <p:extLst>
      <p:ext uri="{BB962C8B-B14F-4D97-AF65-F5344CB8AC3E}">
        <p14:creationId xmlns:p14="http://schemas.microsoft.com/office/powerpoint/2010/main" val="334115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381000" y="6553200"/>
            <a:ext cx="11295934"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0" name="Table 10">
            <a:extLst>
              <a:ext uri="{FF2B5EF4-FFF2-40B4-BE49-F238E27FC236}">
                <a16:creationId xmlns:a16="http://schemas.microsoft.com/office/drawing/2014/main" id="{C38AF10B-D42B-DD05-9763-D51942E6B592}"/>
              </a:ext>
            </a:extLst>
          </p:cNvPr>
          <p:cNvGraphicFramePr>
            <a:graphicFrameLocks noGrp="1"/>
          </p:cNvGraphicFramePr>
          <p:nvPr>
            <p:extLst>
              <p:ext uri="{D42A27DB-BD31-4B8C-83A1-F6EECF244321}">
                <p14:modId xmlns:p14="http://schemas.microsoft.com/office/powerpoint/2010/main" val="4098441891"/>
              </p:ext>
            </p:extLst>
          </p:nvPr>
        </p:nvGraphicFramePr>
        <p:xfrm>
          <a:off x="209758" y="1225920"/>
          <a:ext cx="11772483" cy="4406160"/>
        </p:xfrm>
        <a:graphic>
          <a:graphicData uri="http://schemas.openxmlformats.org/drawingml/2006/table">
            <a:tbl>
              <a:tblPr firstRow="1" bandRow="1">
                <a:tableStyleId>{073A0DAA-6AF3-43AB-8588-CEC1D06C72B9}</a:tableStyleId>
              </a:tblPr>
              <a:tblGrid>
                <a:gridCol w="1702937">
                  <a:extLst>
                    <a:ext uri="{9D8B030D-6E8A-4147-A177-3AD203B41FA5}">
                      <a16:colId xmlns:a16="http://schemas.microsoft.com/office/drawing/2014/main" val="3450546758"/>
                    </a:ext>
                  </a:extLst>
                </a:gridCol>
                <a:gridCol w="1925060">
                  <a:extLst>
                    <a:ext uri="{9D8B030D-6E8A-4147-A177-3AD203B41FA5}">
                      <a16:colId xmlns:a16="http://schemas.microsoft.com/office/drawing/2014/main" val="2354992590"/>
                    </a:ext>
                  </a:extLst>
                </a:gridCol>
                <a:gridCol w="1628897">
                  <a:extLst>
                    <a:ext uri="{9D8B030D-6E8A-4147-A177-3AD203B41FA5}">
                      <a16:colId xmlns:a16="http://schemas.microsoft.com/office/drawing/2014/main" val="318874292"/>
                    </a:ext>
                  </a:extLst>
                </a:gridCol>
                <a:gridCol w="2149909">
                  <a:extLst>
                    <a:ext uri="{9D8B030D-6E8A-4147-A177-3AD203B41FA5}">
                      <a16:colId xmlns:a16="http://schemas.microsoft.com/office/drawing/2014/main" val="296835767"/>
                    </a:ext>
                  </a:extLst>
                </a:gridCol>
                <a:gridCol w="1925060">
                  <a:extLst>
                    <a:ext uri="{9D8B030D-6E8A-4147-A177-3AD203B41FA5}">
                      <a16:colId xmlns:a16="http://schemas.microsoft.com/office/drawing/2014/main" val="729785386"/>
                    </a:ext>
                  </a:extLst>
                </a:gridCol>
                <a:gridCol w="2440620">
                  <a:extLst>
                    <a:ext uri="{9D8B030D-6E8A-4147-A177-3AD203B41FA5}">
                      <a16:colId xmlns:a16="http://schemas.microsoft.com/office/drawing/2014/main" val="1659071721"/>
                    </a:ext>
                  </a:extLst>
                </a:gridCol>
              </a:tblGrid>
              <a:tr h="500700">
                <a:tc>
                  <a:txBody>
                    <a:bodyPr/>
                    <a:lstStyle/>
                    <a:p>
                      <a:pPr algn="ctr"/>
                      <a:r>
                        <a:rPr lang="en-US" sz="1200" dirty="0">
                          <a:latin typeface="Arial MT"/>
                        </a:rPr>
                        <a:t>Sensor (Instrument)</a:t>
                      </a:r>
                    </a:p>
                  </a:txBody>
                  <a:tcPr/>
                </a:tc>
                <a:tc>
                  <a:txBody>
                    <a:bodyPr/>
                    <a:lstStyle/>
                    <a:p>
                      <a:pPr algn="ctr"/>
                      <a:r>
                        <a:rPr lang="en-US" sz="1200" dirty="0">
                          <a:latin typeface="Arial MT"/>
                        </a:rPr>
                        <a:t>Spectral Range</a:t>
                      </a:r>
                    </a:p>
                  </a:txBody>
                  <a:tcPr/>
                </a:tc>
                <a:tc>
                  <a:txBody>
                    <a:bodyPr/>
                    <a:lstStyle/>
                    <a:p>
                      <a:pPr algn="ctr"/>
                      <a:r>
                        <a:rPr lang="en-US" sz="1200" dirty="0">
                          <a:latin typeface="Arial MT"/>
                        </a:rPr>
                        <a:t>Data Format</a:t>
                      </a:r>
                    </a:p>
                  </a:txBody>
                  <a:tcPr/>
                </a:tc>
                <a:tc>
                  <a:txBody>
                    <a:bodyPr/>
                    <a:lstStyle/>
                    <a:p>
                      <a:pPr algn="ctr"/>
                      <a:r>
                        <a:rPr lang="en-US" sz="1200" dirty="0">
                          <a:latin typeface="Arial MT"/>
                        </a:rPr>
                        <a:t>Spectral Resolution</a:t>
                      </a:r>
                    </a:p>
                  </a:txBody>
                  <a:tcPr/>
                </a:tc>
                <a:tc>
                  <a:txBody>
                    <a:bodyPr/>
                    <a:lstStyle/>
                    <a:p>
                      <a:pPr algn="ctr"/>
                      <a:r>
                        <a:rPr lang="en-US" sz="1200" dirty="0">
                          <a:latin typeface="Arial MT"/>
                        </a:rPr>
                        <a:t>Spatial Pixel</a:t>
                      </a:r>
                    </a:p>
                  </a:txBody>
                  <a:tcPr/>
                </a:tc>
                <a:tc>
                  <a:txBody>
                    <a:bodyPr/>
                    <a:lstStyle/>
                    <a:p>
                      <a:pPr algn="ctr"/>
                      <a:r>
                        <a:rPr lang="en-US" sz="1200" dirty="0">
                          <a:latin typeface="Arial MT"/>
                        </a:rPr>
                        <a:t>Temporal Resolution</a:t>
                      </a:r>
                    </a:p>
                    <a:p>
                      <a:pPr algn="ctr"/>
                      <a:r>
                        <a:rPr lang="en-US" sz="1200" dirty="0">
                          <a:latin typeface="Arial MT"/>
                        </a:rPr>
                        <a:t>(Revisit Time)</a:t>
                      </a:r>
                    </a:p>
                  </a:txBody>
                  <a:tcPr/>
                </a:tc>
                <a:extLst>
                  <a:ext uri="{0D108BD9-81ED-4DB2-BD59-A6C34878D82A}">
                    <a16:rowId xmlns:a16="http://schemas.microsoft.com/office/drawing/2014/main" val="2046117141"/>
                  </a:ext>
                </a:extLst>
              </a:tr>
              <a:tr h="901260">
                <a:tc>
                  <a:txBody>
                    <a:bodyPr/>
                    <a:lstStyle/>
                    <a:p>
                      <a:pPr algn="just"/>
                      <a:r>
                        <a:rPr lang="en-US" sz="1200" dirty="0">
                          <a:solidFill>
                            <a:schemeClr val="dk1"/>
                          </a:solidFill>
                          <a:latin typeface="Arial MT"/>
                          <a:ea typeface="+mn-ea"/>
                          <a:cs typeface="+mn-cs"/>
                        </a:rPr>
                        <a:t>Red Edge-P</a:t>
                      </a:r>
                    </a:p>
                  </a:txBody>
                  <a:tcPr/>
                </a:tc>
                <a:tc>
                  <a:txBody>
                    <a:bodyPr/>
                    <a:lstStyle/>
                    <a:p>
                      <a:pPr algn="ctr"/>
                      <a:r>
                        <a:rPr lang="en-US" sz="1200" dirty="0">
                          <a:solidFill>
                            <a:schemeClr val="dk1"/>
                          </a:solidFill>
                          <a:latin typeface="Arial MT"/>
                          <a:ea typeface="+mn-ea"/>
                          <a:cs typeface="+mn-cs"/>
                        </a:rPr>
                        <a:t>Blue (475nm), Green (560 nm), Red (668 nm), Red-Edge (717 nm), NIR (842 nm)</a:t>
                      </a:r>
                    </a:p>
                  </a:txBody>
                  <a:tcPr/>
                </a:tc>
                <a:tc>
                  <a:txBody>
                    <a:bodyPr/>
                    <a:lstStyle/>
                    <a:p>
                      <a:pPr algn="ctr"/>
                      <a:r>
                        <a:rPr lang="en-US" sz="1200" dirty="0">
                          <a:solidFill>
                            <a:schemeClr val="dk1"/>
                          </a:solidFill>
                          <a:latin typeface="Arial MT"/>
                          <a:ea typeface="+mn-ea"/>
                          <a:cs typeface="+mn-cs"/>
                        </a:rPr>
                        <a:t>VRT (Virtual Dataset)</a:t>
                      </a:r>
                    </a:p>
                  </a:txBody>
                  <a:tcPr/>
                </a:tc>
                <a:tc>
                  <a:txBody>
                    <a:bodyPr/>
                    <a:lstStyle/>
                    <a:p>
                      <a:pPr algn="ctr"/>
                      <a:r>
                        <a:rPr lang="en-US" sz="1200" dirty="0">
                          <a:solidFill>
                            <a:schemeClr val="dk1"/>
                          </a:solidFill>
                          <a:latin typeface="Arial MT"/>
                          <a:ea typeface="+mn-ea"/>
                          <a:cs typeface="+mn-cs"/>
                        </a:rPr>
                        <a:t>5 spectral bands, acquired imagery @ 1.6 MP resolution</a:t>
                      </a:r>
                    </a:p>
                  </a:txBody>
                  <a:tcPr/>
                </a:tc>
                <a:tc>
                  <a:txBody>
                    <a:bodyPr/>
                    <a:lstStyle/>
                    <a:p>
                      <a:pPr algn="ctr"/>
                      <a:r>
                        <a:rPr lang="en-US" sz="1200" dirty="0">
                          <a:solidFill>
                            <a:schemeClr val="dk1"/>
                          </a:solidFill>
                          <a:latin typeface="Arial MT"/>
                          <a:ea typeface="+mn-ea"/>
                          <a:cs typeface="+mn-cs"/>
                        </a:rPr>
                        <a:t>2.65 cm/pixel ~ GSD</a:t>
                      </a:r>
                    </a:p>
                  </a:txBody>
                  <a:tcPr/>
                </a:tc>
                <a:tc>
                  <a:txBody>
                    <a:bodyPr/>
                    <a:lstStyle/>
                    <a:p>
                      <a:pPr algn="ctr"/>
                      <a:r>
                        <a:rPr lang="en-US" sz="1200" dirty="0">
                          <a:solidFill>
                            <a:schemeClr val="dk1"/>
                          </a:solidFill>
                          <a:latin typeface="Arial MT"/>
                          <a:ea typeface="+mn-ea"/>
                          <a:cs typeface="+mn-cs"/>
                        </a:rPr>
                        <a:t>25 -30 minutes (100% recharge)</a:t>
                      </a:r>
                    </a:p>
                  </a:txBody>
                  <a:tcPr/>
                </a:tc>
                <a:extLst>
                  <a:ext uri="{0D108BD9-81ED-4DB2-BD59-A6C34878D82A}">
                    <a16:rowId xmlns:a16="http://schemas.microsoft.com/office/drawing/2014/main" val="34692958"/>
                  </a:ext>
                </a:extLst>
              </a:tr>
              <a:tr h="1702380">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Landsat series (8,9)</a:t>
                      </a:r>
                    </a:p>
                    <a:p>
                      <a:pPr algn="just"/>
                      <a:endParaRPr lang="en-US" sz="1200" dirty="0">
                        <a:solidFill>
                          <a:schemeClr val="dk1"/>
                        </a:solidFill>
                        <a:latin typeface="Arial MT"/>
                        <a:ea typeface="+mn-ea"/>
                        <a:cs typeface="+mn-cs"/>
                      </a:endParaRPr>
                    </a:p>
                    <a:p>
                      <a:pPr algn="just"/>
                      <a:endParaRPr lang="en-US" sz="1200" dirty="0">
                        <a:solidFill>
                          <a:schemeClr val="dk1"/>
                        </a:solidFill>
                        <a:latin typeface="Arial MT"/>
                        <a:ea typeface="+mn-ea"/>
                        <a:cs typeface="+mn-cs"/>
                      </a:endParaRPr>
                    </a:p>
                    <a:p>
                      <a:pPr algn="just"/>
                      <a:r>
                        <a:rPr lang="en-US" sz="1200" dirty="0">
                          <a:solidFill>
                            <a:schemeClr val="dk1"/>
                          </a:solidFill>
                          <a:latin typeface="Arial MT"/>
                          <a:ea typeface="+mn-ea"/>
                          <a:cs typeface="+mn-cs"/>
                        </a:rPr>
                        <a:t>Sentinel-2</a:t>
                      </a:r>
                    </a:p>
                    <a:p>
                      <a:pPr algn="just"/>
                      <a:endParaRPr lang="en-US" sz="1200" dirty="0">
                        <a:solidFill>
                          <a:schemeClr val="dk1"/>
                        </a:solidFill>
                        <a:latin typeface="Arial MT"/>
                        <a:ea typeface="+mn-ea"/>
                        <a:cs typeface="+mn-cs"/>
                      </a:endParaRPr>
                    </a:p>
                    <a:p>
                      <a:pPr algn="just"/>
                      <a:r>
                        <a:rPr lang="en-US" sz="1200" dirty="0">
                          <a:solidFill>
                            <a:schemeClr val="dk1"/>
                          </a:solidFill>
                          <a:latin typeface="Arial MT"/>
                          <a:ea typeface="+mn-ea"/>
                          <a:cs typeface="+mn-cs"/>
                        </a:rPr>
                        <a:t>MODIS (TERRA/AQUA)</a:t>
                      </a:r>
                    </a:p>
                  </a:txBody>
                  <a:tcPr/>
                </a:tc>
                <a:tc>
                  <a:txBody>
                    <a:bodyPr/>
                    <a:lstStyle/>
                    <a:p>
                      <a:pPr algn="ctr"/>
                      <a:r>
                        <a:rPr lang="en-US" sz="1200" dirty="0">
                          <a:solidFill>
                            <a:schemeClr val="dk1"/>
                          </a:solidFill>
                          <a:latin typeface="Arial MT"/>
                          <a:ea typeface="+mn-ea"/>
                          <a:cs typeface="+mn-cs"/>
                        </a:rPr>
                        <a:t>400 – 2500 nm</a:t>
                      </a:r>
                    </a:p>
                    <a:p>
                      <a:pPr algn="ctr"/>
                      <a:r>
                        <a:rPr lang="en-US" sz="1200" dirty="0">
                          <a:solidFill>
                            <a:schemeClr val="dk1"/>
                          </a:solidFill>
                          <a:latin typeface="Arial MT"/>
                          <a:ea typeface="+mn-ea"/>
                          <a:cs typeface="+mn-cs"/>
                        </a:rPr>
                        <a:t>12-bit dynamic range (Overall SNR is improved0</a:t>
                      </a:r>
                    </a:p>
                    <a:p>
                      <a:pPr algn="ctr"/>
                      <a:r>
                        <a:rPr lang="en-US" sz="1200" dirty="0">
                          <a:solidFill>
                            <a:schemeClr val="dk1"/>
                          </a:solidFill>
                          <a:latin typeface="Arial MT"/>
                          <a:ea typeface="+mn-ea"/>
                          <a:cs typeface="+mn-cs"/>
                        </a:rPr>
                        <a:t>400 – 2300 nm</a:t>
                      </a:r>
                    </a:p>
                    <a:p>
                      <a:pPr algn="ctr"/>
                      <a:r>
                        <a:rPr lang="en-US" sz="1200" dirty="0">
                          <a:solidFill>
                            <a:schemeClr val="dk1"/>
                          </a:solidFill>
                          <a:latin typeface="Arial MT"/>
                          <a:ea typeface="+mn-ea"/>
                          <a:cs typeface="+mn-cs"/>
                        </a:rPr>
                        <a:t>16-bit decimal numbers</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Arial M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Level – 1,2 Products and  GeoTIFF, HDF5 format.</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9 spectral bands (OLI and TIRS sensors)</a:t>
                      </a:r>
                    </a:p>
                    <a:p>
                      <a:pPr algn="l"/>
                      <a:endParaRPr lang="en-US" sz="1200" dirty="0">
                        <a:solidFill>
                          <a:schemeClr val="dk1"/>
                        </a:solidFill>
                        <a:latin typeface="Arial MT"/>
                        <a:ea typeface="+mn-ea"/>
                        <a:cs typeface="+mn-cs"/>
                      </a:endParaRPr>
                    </a:p>
                    <a:p>
                      <a:pPr algn="l"/>
                      <a:r>
                        <a:rPr lang="en-US" sz="1200" dirty="0">
                          <a:solidFill>
                            <a:schemeClr val="dk1"/>
                          </a:solidFill>
                          <a:latin typeface="Arial MT"/>
                          <a:ea typeface="+mn-ea"/>
                          <a:cs typeface="+mn-cs"/>
                        </a:rPr>
                        <a:t>13 spectral bands (4 @ 10 m, 6 @ 20 m, 3 @ 60 m), Orbital swath width (290 km)</a:t>
                      </a: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30 meters (B1-7, 9), 15 meters (B8), 100 meters (B10-11)</a:t>
                      </a:r>
                    </a:p>
                    <a:p>
                      <a:pPr algn="just"/>
                      <a:endParaRPr lang="en-US" sz="1200" dirty="0">
                        <a:solidFill>
                          <a:schemeClr val="dk1"/>
                        </a:solidFill>
                        <a:latin typeface="Arial MT"/>
                        <a:ea typeface="+mn-ea"/>
                        <a:cs typeface="+mn-cs"/>
                      </a:endParaRPr>
                    </a:p>
                    <a:p>
                      <a:pPr algn="just"/>
                      <a:r>
                        <a:rPr lang="en-US" sz="1200" dirty="0">
                          <a:solidFill>
                            <a:schemeClr val="dk1"/>
                          </a:solidFill>
                          <a:latin typeface="Arial MT"/>
                          <a:ea typeface="+mn-ea"/>
                          <a:cs typeface="+mn-cs"/>
                        </a:rPr>
                        <a:t>10 meters (B2-4, B8), 20 meters (B5 – B7, B8a, B11, B12), 60 meters (B1, B9, B10)</a:t>
                      </a: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16 days</a:t>
                      </a:r>
                    </a:p>
                    <a:p>
                      <a:pPr algn="just"/>
                      <a:endParaRPr lang="en-US" sz="1200" dirty="0">
                        <a:solidFill>
                          <a:schemeClr val="dk1"/>
                        </a:solidFill>
                        <a:latin typeface="Arial MT"/>
                        <a:ea typeface="+mn-ea"/>
                        <a:cs typeface="+mn-cs"/>
                      </a:endParaRPr>
                    </a:p>
                    <a:p>
                      <a:pPr algn="just"/>
                      <a:endParaRPr lang="en-US" sz="1200" dirty="0">
                        <a:solidFill>
                          <a:schemeClr val="dk1"/>
                        </a:solidFill>
                        <a:latin typeface="Arial MT"/>
                        <a:ea typeface="+mn-ea"/>
                        <a:cs typeface="+mn-cs"/>
                      </a:endParaRPr>
                    </a:p>
                    <a:p>
                      <a:pPr algn="just"/>
                      <a:endParaRPr lang="en-US" sz="1200" dirty="0">
                        <a:solidFill>
                          <a:schemeClr val="dk1"/>
                        </a:solidFill>
                        <a:latin typeface="Arial MT"/>
                        <a:ea typeface="+mn-ea"/>
                        <a:cs typeface="+mn-cs"/>
                      </a:endParaRPr>
                    </a:p>
                    <a:p>
                      <a:pPr algn="just"/>
                      <a:endParaRPr lang="en-US" sz="1200" dirty="0">
                        <a:solidFill>
                          <a:schemeClr val="dk1"/>
                        </a:solidFill>
                        <a:latin typeface="Arial MT"/>
                        <a:ea typeface="+mn-ea"/>
                        <a:cs typeface="+mn-cs"/>
                      </a:endParaRPr>
                    </a:p>
                    <a:p>
                      <a:pPr algn="just"/>
                      <a:r>
                        <a:rPr lang="en-US" sz="1200" dirty="0">
                          <a:solidFill>
                            <a:schemeClr val="dk1"/>
                          </a:solidFill>
                          <a:latin typeface="Arial MT"/>
                          <a:ea typeface="+mn-ea"/>
                          <a:cs typeface="+mn-cs"/>
                        </a:rPr>
                        <a:t>10 days</a:t>
                      </a:r>
                    </a:p>
                  </a:txBody>
                  <a:tcPr/>
                </a:tc>
                <a:extLst>
                  <a:ext uri="{0D108BD9-81ED-4DB2-BD59-A6C34878D82A}">
                    <a16:rowId xmlns:a16="http://schemas.microsoft.com/office/drawing/2014/main" val="604715145"/>
                  </a:ext>
                </a:extLst>
              </a:tr>
              <a:tr h="1301820">
                <a:tc>
                  <a:txBody>
                    <a:bodyPr/>
                    <a:lstStyle/>
                    <a:p>
                      <a:pPr algn="just"/>
                      <a:r>
                        <a:rPr lang="en-US" sz="1200" dirty="0">
                          <a:solidFill>
                            <a:schemeClr val="dk1"/>
                          </a:solidFill>
                          <a:latin typeface="Arial MT"/>
                          <a:ea typeface="+mn-ea"/>
                          <a:cs typeface="+mn-cs"/>
                        </a:rPr>
                        <a:t>PRISMA, DESIS</a:t>
                      </a:r>
                      <a:br>
                        <a:rPr lang="en-US" sz="1200" dirty="0">
                          <a:solidFill>
                            <a:schemeClr val="dk1"/>
                          </a:solidFill>
                          <a:latin typeface="Arial MT"/>
                          <a:ea typeface="+mn-ea"/>
                          <a:cs typeface="+mn-cs"/>
                        </a:rPr>
                      </a:br>
                      <a:r>
                        <a:rPr lang="en-US" sz="1200" dirty="0">
                          <a:solidFill>
                            <a:schemeClr val="dk1"/>
                          </a:solidFill>
                          <a:latin typeface="Arial MT"/>
                          <a:ea typeface="+mn-ea"/>
                          <a:cs typeface="+mn-cs"/>
                        </a:rPr>
                        <a:t>(Hyperspectral Instrument)</a:t>
                      </a:r>
                    </a:p>
                  </a:txBody>
                  <a:tcPr/>
                </a:tc>
                <a:tc>
                  <a:txBody>
                    <a:bodyPr/>
                    <a:lstStyle/>
                    <a:p>
                      <a:pPr algn="just"/>
                      <a:r>
                        <a:rPr lang="en-US" sz="1200" dirty="0">
                          <a:solidFill>
                            <a:schemeClr val="dk1"/>
                          </a:solidFill>
                          <a:latin typeface="Arial MT"/>
                          <a:ea typeface="+mn-ea"/>
                          <a:cs typeface="+mn-cs"/>
                        </a:rPr>
                        <a:t>400 – 1010 nm, 1350 - 2505</a:t>
                      </a:r>
                    </a:p>
                  </a:txBody>
                  <a:tcPr/>
                </a:tc>
                <a:tc>
                  <a:txBody>
                    <a:bodyPr/>
                    <a:lstStyle/>
                    <a:p>
                      <a:pPr algn="just"/>
                      <a:r>
                        <a:rPr lang="en-US" sz="1200" dirty="0">
                          <a:solidFill>
                            <a:schemeClr val="dk1"/>
                          </a:solidFill>
                          <a:latin typeface="Arial MT"/>
                          <a:ea typeface="+mn-ea"/>
                          <a:cs typeface="+mn-cs"/>
                        </a:rPr>
                        <a:t>Decimal Number values (DN)</a:t>
                      </a:r>
                    </a:p>
                  </a:txBody>
                  <a:tcPr/>
                </a:tc>
                <a:tc>
                  <a:txBody>
                    <a:bodyPr/>
                    <a:lstStyle/>
                    <a:p>
                      <a:pPr algn="just"/>
                      <a:r>
                        <a:rPr lang="en-US" sz="1200" dirty="0">
                          <a:solidFill>
                            <a:schemeClr val="dk1"/>
                          </a:solidFill>
                          <a:latin typeface="Arial MT"/>
                          <a:ea typeface="+mn-ea"/>
                          <a:cs typeface="+mn-cs"/>
                        </a:rPr>
                        <a:t>2.55 nm (DESIS)</a:t>
                      </a:r>
                      <a:br>
                        <a:rPr lang="en-US" sz="1200" dirty="0">
                          <a:solidFill>
                            <a:schemeClr val="dk1"/>
                          </a:solidFill>
                          <a:latin typeface="Arial MT"/>
                          <a:ea typeface="+mn-ea"/>
                          <a:cs typeface="+mn-cs"/>
                        </a:rPr>
                      </a:br>
                      <a:r>
                        <a:rPr lang="en-US" sz="1200" dirty="0">
                          <a:solidFill>
                            <a:schemeClr val="dk1"/>
                          </a:solidFill>
                          <a:latin typeface="Arial MT"/>
                          <a:ea typeface="+mn-ea"/>
                          <a:cs typeface="+mn-cs"/>
                        </a:rPr>
                        <a:t>11-13 nm spectral sampling (VNIR – SWIR)</a:t>
                      </a:r>
                    </a:p>
                  </a:txBody>
                  <a:tcPr/>
                </a:tc>
                <a:tc>
                  <a:txBody>
                    <a:bodyPr/>
                    <a:lstStyle/>
                    <a:p>
                      <a:pPr algn="just"/>
                      <a:r>
                        <a:rPr lang="en-US" sz="1200" dirty="0">
                          <a:solidFill>
                            <a:schemeClr val="dk1"/>
                          </a:solidFill>
                          <a:latin typeface="Arial MT"/>
                          <a:ea typeface="+mn-ea"/>
                          <a:cs typeface="+mn-cs"/>
                        </a:rPr>
                        <a:t>30 m (PRISMA), 30 m (DESIS), 205 sq meter sampled @ 2.55 nm, 406 sq meter sampled @ 10.21 nm, 30 m (VNIR, SWIR) and 5 m PAN.</a:t>
                      </a: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Arial MT"/>
                          <a:ea typeface="+mn-ea"/>
                          <a:cs typeface="+mn-cs"/>
                        </a:rPr>
                        <a:t>7-14 days</a:t>
                      </a:r>
                    </a:p>
                  </a:txBody>
                  <a:tcPr/>
                </a:tc>
                <a:extLst>
                  <a:ext uri="{0D108BD9-81ED-4DB2-BD59-A6C34878D82A}">
                    <a16:rowId xmlns:a16="http://schemas.microsoft.com/office/drawing/2014/main" val="3240147871"/>
                  </a:ext>
                </a:extLst>
              </a:tr>
            </a:tbl>
          </a:graphicData>
        </a:graphic>
      </p:graphicFrame>
      <p:pic>
        <p:nvPicPr>
          <p:cNvPr id="1027" name="Picture 6" descr="https___bucketeer-e05bbc84-baa3-437e-9518-adb32be77984.s3.amazonaws.com_public_images_38902727-8009-44f7-bbc9-5d42baffaed1_780x4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0736" y="3594872"/>
            <a:ext cx="1174572" cy="656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estern Lake Erie and an algae bloom as seen from a Landsat-8 satellite">
            <a:extLst>
              <a:ext uri="{FF2B5EF4-FFF2-40B4-BE49-F238E27FC236}">
                <a16:creationId xmlns:a16="http://schemas.microsoft.com/office/drawing/2014/main" id="{92AD6092-335C-5F6D-B3B2-065141039C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6755" y="2734787"/>
            <a:ext cx="1182534" cy="728336"/>
          </a:xfrm>
          <a:prstGeom prst="rect">
            <a:avLst/>
          </a:prstGeom>
          <a:noFill/>
          <a:ln>
            <a:noFill/>
          </a:ln>
        </p:spPr>
      </p:pic>
      <p:pic>
        <p:nvPicPr>
          <p:cNvPr id="4" name="Picture 3">
            <a:extLst>
              <a:ext uri="{FF2B5EF4-FFF2-40B4-BE49-F238E27FC236}">
                <a16:creationId xmlns:a16="http://schemas.microsoft.com/office/drawing/2014/main" id="{D9ABB924-59F4-85D4-259C-87C218C460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0736" y="4577674"/>
            <a:ext cx="1174573" cy="728337"/>
          </a:xfrm>
          <a:prstGeom prst="rect">
            <a:avLst/>
          </a:prstGeom>
          <a:noFill/>
          <a:ln>
            <a:noFill/>
          </a:ln>
        </p:spPr>
      </p:pic>
      <p:sp>
        <p:nvSpPr>
          <p:cNvPr id="6" name="object 2">
            <a:extLst>
              <a:ext uri="{FF2B5EF4-FFF2-40B4-BE49-F238E27FC236}">
                <a16:creationId xmlns:a16="http://schemas.microsoft.com/office/drawing/2014/main" id="{1FF9F60F-37AE-BD92-D358-296FCAE662EB}"/>
              </a:ext>
            </a:extLst>
          </p:cNvPr>
          <p:cNvSpPr txBox="1">
            <a:spLocks/>
          </p:cNvSpPr>
          <p:nvPr/>
        </p:nvSpPr>
        <p:spPr>
          <a:xfrm>
            <a:off x="1618101" y="5937308"/>
            <a:ext cx="8955795" cy="289823"/>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1800" kern="0" spc="-5" dirty="0"/>
              <a:t>* </a:t>
            </a:r>
            <a:r>
              <a:rPr lang="en-US" sz="1800" b="1" kern="0" spc="-5" dirty="0"/>
              <a:t>Prosed Study Area</a:t>
            </a:r>
            <a:r>
              <a:rPr lang="en-US" sz="1800" kern="0" spc="-5" dirty="0"/>
              <a:t>: Ganga River Basin and In-land water bodies around Delhi region </a:t>
            </a:r>
            <a:endParaRPr lang="en-US" sz="1800" kern="0" dirty="0"/>
          </a:p>
        </p:txBody>
      </p:sp>
      <p:sp>
        <p:nvSpPr>
          <p:cNvPr id="11" name="object 6">
            <a:extLst>
              <a:ext uri="{FF2B5EF4-FFF2-40B4-BE49-F238E27FC236}">
                <a16:creationId xmlns:a16="http://schemas.microsoft.com/office/drawing/2014/main" id="{2030076D-519C-37B2-BC14-D9881EA50FA3}"/>
              </a:ext>
            </a:extLst>
          </p:cNvPr>
          <p:cNvSpPr txBox="1">
            <a:spLocks noGrp="1"/>
          </p:cNvSpPr>
          <p:nvPr>
            <p:ph type="ftr" sz="quarter" idx="5"/>
          </p:nvPr>
        </p:nvSpPr>
        <p:spPr>
          <a:xfrm>
            <a:off x="5168363" y="6641526"/>
            <a:ext cx="2141739" cy="166712"/>
          </a:xfrm>
          <a:prstGeom prst="rect">
            <a:avLst/>
          </a:prstGeom>
          <a:ln w="28575">
            <a:solidFill>
              <a:schemeClr val="accent2"/>
            </a:solidFill>
          </a:ln>
        </p:spPr>
        <p:txBody>
          <a:bodyPr vert="horz" wrap="square" lIns="0" tIns="0" rIns="0" bIns="0" rtlCol="0">
            <a:spAutoFit/>
          </a:bodyPr>
          <a:lstStyle/>
          <a:p>
            <a:pPr marL="12700">
              <a:lnSpc>
                <a:spcPts val="1315"/>
              </a:lnSpc>
            </a:pPr>
            <a:r>
              <a:rPr lang="en-US" sz="1200" dirty="0"/>
              <a:t>  EGU General Assembly 2023</a:t>
            </a:r>
          </a:p>
        </p:txBody>
      </p:sp>
      <p:sp>
        <p:nvSpPr>
          <p:cNvPr id="13" name="object 2"/>
          <p:cNvSpPr txBox="1">
            <a:spLocks/>
          </p:cNvSpPr>
          <p:nvPr/>
        </p:nvSpPr>
        <p:spPr>
          <a:xfrm>
            <a:off x="591266" y="631684"/>
            <a:ext cx="5885734" cy="443711"/>
          </a:xfrm>
          <a:prstGeom prst="rect">
            <a:avLst/>
          </a:prstGeom>
        </p:spPr>
        <p:txBody>
          <a:bodyPr vert="horz" wrap="square" lIns="0" tIns="12700" rIns="0" bIns="0" rtlCol="0">
            <a:spAutoFit/>
          </a:bodyPr>
          <a:lstStyle>
            <a:lvl1pPr>
              <a:defRPr sz="2400" b="0" i="0">
                <a:solidFill>
                  <a:schemeClr val="tx1"/>
                </a:solidFill>
                <a:latin typeface="Arial MT"/>
                <a:ea typeface="+mj-ea"/>
                <a:cs typeface="Arial MT"/>
              </a:defRPr>
            </a:lvl1pPr>
          </a:lstStyle>
          <a:p>
            <a:pPr marL="12700">
              <a:spcBef>
                <a:spcPts val="100"/>
              </a:spcBef>
            </a:pPr>
            <a:r>
              <a:rPr lang="en-US" sz="2800" b="1" dirty="0"/>
              <a:t>Dataset and Proposed Study Area</a:t>
            </a:r>
            <a:endParaRPr lang="en-US" sz="2800" b="1" kern="0" dirty="0"/>
          </a:p>
        </p:txBody>
      </p:sp>
      <p:sp>
        <p:nvSpPr>
          <p:cNvPr id="14" name="object 8"/>
          <p:cNvSpPr txBox="1"/>
          <p:nvPr/>
        </p:nvSpPr>
        <p:spPr>
          <a:xfrm>
            <a:off x="11771581" y="6615088"/>
            <a:ext cx="344219" cy="166712"/>
          </a:xfrm>
          <a:prstGeom prst="rect">
            <a:avLst/>
          </a:prstGeom>
        </p:spPr>
        <p:txBody>
          <a:bodyPr vert="horz" wrap="square" lIns="0" tIns="0" rIns="0" bIns="0" rtlCol="0">
            <a:spAutoFit/>
          </a:bodyPr>
          <a:lstStyle/>
          <a:p>
            <a:pPr marL="38100">
              <a:lnSpc>
                <a:spcPts val="1315"/>
              </a:lnSpc>
            </a:pPr>
            <a:fld id="{81D60167-4931-47E6-BA6A-407CBD079E47}" type="slidenum">
              <a:rPr sz="1200" dirty="0">
                <a:latin typeface="Arial MT"/>
                <a:cs typeface="Arial MT"/>
              </a:rPr>
              <a:t>9</a:t>
            </a:fld>
            <a:endParaRPr sz="1200" dirty="0">
              <a:latin typeface="Arial MT"/>
              <a:cs typeface="Arial MT"/>
            </a:endParaRPr>
          </a:p>
        </p:txBody>
      </p:sp>
    </p:spTree>
    <p:extLst>
      <p:ext uri="{BB962C8B-B14F-4D97-AF65-F5344CB8AC3E}">
        <p14:creationId xmlns:p14="http://schemas.microsoft.com/office/powerpoint/2010/main" val="4058887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12384</TotalTime>
  <Words>2379</Words>
  <Application>Microsoft Office PowerPoint</Application>
  <PresentationFormat>Widescreen</PresentationFormat>
  <Paragraphs>303</Paragraphs>
  <Slides>23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 MT</vt:lpstr>
      <vt:lpstr>Calibri</vt:lpstr>
      <vt:lpstr>Wingdings</vt: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Abhinav Galodha</cp:lastModifiedBy>
  <cp:revision>1037</cp:revision>
  <dcterms:created xsi:type="dcterms:W3CDTF">2021-08-24T13:07:57Z</dcterms:created>
  <dcterms:modified xsi:type="dcterms:W3CDTF">2023-04-25T10:53:40Z</dcterms:modified>
</cp:coreProperties>
</file>