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80" r:id="rId2"/>
    <p:sldId id="285" r:id="rId3"/>
    <p:sldId id="286" r:id="rId4"/>
    <p:sldId id="284" r:id="rId5"/>
    <p:sldId id="281" r:id="rId6"/>
    <p:sldId id="289" r:id="rId7"/>
    <p:sldId id="291" r:id="rId8"/>
    <p:sldId id="287" r:id="rId9"/>
    <p:sldId id="288" r:id="rId10"/>
    <p:sldId id="282" r:id="rId11"/>
    <p:sldId id="290" r:id="rId12"/>
    <p:sldId id="277"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6" d="100"/>
          <a:sy n="96" d="100"/>
        </p:scale>
        <p:origin x="418" y="7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1050;&#1085;&#1080;&#1075;&#1072;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1050;&#1085;&#1080;&#1075;&#1072;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1050;&#1085;&#1080;&#1075;&#1072;1"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r>
              <a:rPr lang="en-US" dirty="0">
                <a:solidFill>
                  <a:sysClr val="windowText" lastClr="000000"/>
                </a:solidFill>
              </a:rPr>
              <a:t>Proportion of soil samples by Co</a:t>
            </a:r>
            <a:endParaRPr lang="ru-RU" dirty="0">
              <a:solidFill>
                <a:sysClr val="windowText" lastClr="000000"/>
              </a:solidFill>
            </a:endParaRPr>
          </a:p>
        </c:rich>
      </c:tx>
      <c:layout>
        <c:manualLayout>
          <c:xMode val="edge"/>
          <c:yMode val="edge"/>
          <c:x val="0.14416670112043659"/>
          <c:y val="3.106034388936648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ru-RU"/>
        </a:p>
      </c:txPr>
    </c:title>
    <c:autoTitleDeleted val="0"/>
    <c:plotArea>
      <c:layout/>
      <c:barChart>
        <c:barDir val="col"/>
        <c:grouping val="percentStacked"/>
        <c:varyColors val="0"/>
        <c:ser>
          <c:idx val="0"/>
          <c:order val="0"/>
          <c:tx>
            <c:strRef>
              <c:f>Лист1!$B$21</c:f>
              <c:strCache>
                <c:ptCount val="1"/>
                <c:pt idx="0">
                  <c:v>deficiency</c:v>
                </c:pt>
              </c:strCache>
            </c:strRef>
          </c:tx>
          <c:spPr>
            <a:solidFill>
              <a:srgbClr val="0070C0"/>
            </a:solidFill>
            <a:ln>
              <a:noFill/>
            </a:ln>
            <a:effectLst/>
          </c:spPr>
          <c:invertIfNegative val="0"/>
          <c:cat>
            <c:strRef>
              <c:f>Лист1!$A$22:$A$24</c:f>
              <c:strCache>
                <c:ptCount val="3"/>
                <c:pt idx="0">
                  <c:v>Taiga-forest non-chernozem </c:v>
                </c:pt>
                <c:pt idx="1">
                  <c:v>Forest-steppe </c:v>
                </c:pt>
                <c:pt idx="2">
                  <c:v>Steppe</c:v>
                </c:pt>
              </c:strCache>
            </c:strRef>
          </c:cat>
          <c:val>
            <c:numRef>
              <c:f>Лист1!$B$22:$B$24</c:f>
              <c:numCache>
                <c:formatCode>General</c:formatCode>
                <c:ptCount val="3"/>
                <c:pt idx="0">
                  <c:v>73.2</c:v>
                </c:pt>
                <c:pt idx="1">
                  <c:v>4.2</c:v>
                </c:pt>
                <c:pt idx="2">
                  <c:v>26.4</c:v>
                </c:pt>
              </c:numCache>
            </c:numRef>
          </c:val>
          <c:extLst xmlns:c16r2="http://schemas.microsoft.com/office/drawing/2015/06/chart">
            <c:ext xmlns:c16="http://schemas.microsoft.com/office/drawing/2014/chart" uri="{C3380CC4-5D6E-409C-BE32-E72D297353CC}">
              <c16:uniqueId val="{00000000-9662-4D11-B4CA-828EC9E25B8D}"/>
            </c:ext>
          </c:extLst>
        </c:ser>
        <c:ser>
          <c:idx val="1"/>
          <c:order val="1"/>
          <c:tx>
            <c:strRef>
              <c:f>Лист1!$C$21</c:f>
              <c:strCache>
                <c:ptCount val="1"/>
                <c:pt idx="0">
                  <c:v>within metabolic regulation</c:v>
                </c:pt>
              </c:strCache>
            </c:strRef>
          </c:tx>
          <c:spPr>
            <a:solidFill>
              <a:schemeClr val="accent3">
                <a:lumMod val="60000"/>
                <a:lumOff val="40000"/>
              </a:schemeClr>
            </a:solidFill>
            <a:ln>
              <a:noFill/>
            </a:ln>
            <a:effectLst/>
          </c:spPr>
          <c:invertIfNegative val="0"/>
          <c:cat>
            <c:strRef>
              <c:f>Лист1!$A$22:$A$24</c:f>
              <c:strCache>
                <c:ptCount val="3"/>
                <c:pt idx="0">
                  <c:v>Taiga-forest non-chernozem </c:v>
                </c:pt>
                <c:pt idx="1">
                  <c:v>Forest-steppe </c:v>
                </c:pt>
                <c:pt idx="2">
                  <c:v>Steppe</c:v>
                </c:pt>
              </c:strCache>
            </c:strRef>
          </c:cat>
          <c:val>
            <c:numRef>
              <c:f>Лист1!$C$22:$C$24</c:f>
              <c:numCache>
                <c:formatCode>General</c:formatCode>
                <c:ptCount val="3"/>
                <c:pt idx="0">
                  <c:v>25.9</c:v>
                </c:pt>
                <c:pt idx="1">
                  <c:v>95.8</c:v>
                </c:pt>
                <c:pt idx="2">
                  <c:v>68.7</c:v>
                </c:pt>
              </c:numCache>
            </c:numRef>
          </c:val>
          <c:extLst xmlns:c16r2="http://schemas.microsoft.com/office/drawing/2015/06/chart">
            <c:ext xmlns:c16="http://schemas.microsoft.com/office/drawing/2014/chart" uri="{C3380CC4-5D6E-409C-BE32-E72D297353CC}">
              <c16:uniqueId val="{00000001-9662-4D11-B4CA-828EC9E25B8D}"/>
            </c:ext>
          </c:extLst>
        </c:ser>
        <c:ser>
          <c:idx val="2"/>
          <c:order val="2"/>
          <c:tx>
            <c:strRef>
              <c:f>Лист1!$D$21</c:f>
              <c:strCache>
                <c:ptCount val="1"/>
                <c:pt idx="0">
                  <c:v>excess</c:v>
                </c:pt>
              </c:strCache>
            </c:strRef>
          </c:tx>
          <c:spPr>
            <a:solidFill>
              <a:srgbClr val="FF0000"/>
            </a:solidFill>
            <a:ln>
              <a:noFill/>
            </a:ln>
            <a:effectLst/>
          </c:spPr>
          <c:invertIfNegative val="0"/>
          <c:cat>
            <c:strRef>
              <c:f>Лист1!$A$22:$A$24</c:f>
              <c:strCache>
                <c:ptCount val="3"/>
                <c:pt idx="0">
                  <c:v>Taiga-forest non-chernozem </c:v>
                </c:pt>
                <c:pt idx="1">
                  <c:v>Forest-steppe </c:v>
                </c:pt>
                <c:pt idx="2">
                  <c:v>Steppe</c:v>
                </c:pt>
              </c:strCache>
            </c:strRef>
          </c:cat>
          <c:val>
            <c:numRef>
              <c:f>Лист1!$D$22:$D$24</c:f>
              <c:numCache>
                <c:formatCode>General</c:formatCode>
                <c:ptCount val="3"/>
                <c:pt idx="0">
                  <c:v>0.9</c:v>
                </c:pt>
                <c:pt idx="1">
                  <c:v>0</c:v>
                </c:pt>
                <c:pt idx="2">
                  <c:v>4.9000000000000004</c:v>
                </c:pt>
              </c:numCache>
            </c:numRef>
          </c:val>
          <c:extLst xmlns:c16r2="http://schemas.microsoft.com/office/drawing/2015/06/chart">
            <c:ext xmlns:c16="http://schemas.microsoft.com/office/drawing/2014/chart" uri="{C3380CC4-5D6E-409C-BE32-E72D297353CC}">
              <c16:uniqueId val="{00000002-9662-4D11-B4CA-828EC9E25B8D}"/>
            </c:ext>
          </c:extLst>
        </c:ser>
        <c:dLbls>
          <c:showLegendKey val="0"/>
          <c:showVal val="0"/>
          <c:showCatName val="0"/>
          <c:showSerName val="0"/>
          <c:showPercent val="0"/>
          <c:showBubbleSize val="0"/>
        </c:dLbls>
        <c:gapWidth val="150"/>
        <c:overlap val="100"/>
        <c:axId val="290308424"/>
        <c:axId val="290307248"/>
      </c:barChart>
      <c:catAx>
        <c:axId val="290308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900" b="0" i="0" u="none" strike="noStrike" kern="1200" baseline="0">
                <a:solidFill>
                  <a:sysClr val="windowText" lastClr="000000"/>
                </a:solidFill>
                <a:latin typeface="+mn-lt"/>
                <a:ea typeface="+mn-ea"/>
                <a:cs typeface="+mn-cs"/>
              </a:defRPr>
            </a:pPr>
            <a:endParaRPr lang="ru-RU"/>
          </a:p>
        </c:txPr>
        <c:crossAx val="290307248"/>
        <c:crosses val="autoZero"/>
        <c:auto val="1"/>
        <c:lblAlgn val="ctr"/>
        <c:lblOffset val="100"/>
        <c:noMultiLvlLbl val="0"/>
      </c:catAx>
      <c:valAx>
        <c:axId val="29030724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ru-RU"/>
          </a:p>
        </c:txPr>
        <c:crossAx val="2903084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ru-RU"/>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a:pPr>
      <a:endParaRPr lang="ru-RU"/>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r>
              <a:rPr lang="en-US" sz="1400" b="0" i="0" baseline="0" dirty="0">
                <a:effectLst/>
              </a:rPr>
              <a:t>Proportion of soil samples by Cu</a:t>
            </a:r>
            <a:endParaRPr lang="ru-RU" sz="1400" dirty="0">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ru-RU"/>
        </a:p>
      </c:txPr>
    </c:title>
    <c:autoTitleDeleted val="0"/>
    <c:plotArea>
      <c:layout/>
      <c:barChart>
        <c:barDir val="col"/>
        <c:grouping val="percentStacked"/>
        <c:varyColors val="0"/>
        <c:ser>
          <c:idx val="0"/>
          <c:order val="0"/>
          <c:tx>
            <c:strRef>
              <c:f>Лист1!$E$21</c:f>
              <c:strCache>
                <c:ptCount val="1"/>
                <c:pt idx="0">
                  <c:v>deficiency</c:v>
                </c:pt>
              </c:strCache>
            </c:strRef>
          </c:tx>
          <c:spPr>
            <a:solidFill>
              <a:srgbClr val="0070C0"/>
            </a:solidFill>
            <a:ln>
              <a:noFill/>
            </a:ln>
            <a:effectLst/>
          </c:spPr>
          <c:invertIfNegative val="0"/>
          <c:cat>
            <c:strRef>
              <c:f>Лист1!$A$22:$A$24</c:f>
              <c:strCache>
                <c:ptCount val="3"/>
                <c:pt idx="0">
                  <c:v>Taiga-forest non-chernozem </c:v>
                </c:pt>
                <c:pt idx="1">
                  <c:v>Forest-steppe </c:v>
                </c:pt>
                <c:pt idx="2">
                  <c:v>Steppe</c:v>
                </c:pt>
              </c:strCache>
            </c:strRef>
          </c:cat>
          <c:val>
            <c:numRef>
              <c:f>Лист1!$E$22:$E$24</c:f>
              <c:numCache>
                <c:formatCode>General</c:formatCode>
                <c:ptCount val="3"/>
                <c:pt idx="0">
                  <c:v>70.2</c:v>
                </c:pt>
                <c:pt idx="1">
                  <c:v>25.8</c:v>
                </c:pt>
                <c:pt idx="2">
                  <c:v>26.4</c:v>
                </c:pt>
              </c:numCache>
            </c:numRef>
          </c:val>
          <c:extLst xmlns:c16r2="http://schemas.microsoft.com/office/drawing/2015/06/chart">
            <c:ext xmlns:c16="http://schemas.microsoft.com/office/drawing/2014/chart" uri="{C3380CC4-5D6E-409C-BE32-E72D297353CC}">
              <c16:uniqueId val="{00000000-56BF-4015-8AA5-C43CFBDE50D5}"/>
            </c:ext>
          </c:extLst>
        </c:ser>
        <c:ser>
          <c:idx val="1"/>
          <c:order val="1"/>
          <c:tx>
            <c:strRef>
              <c:f>Лист1!$F$21</c:f>
              <c:strCache>
                <c:ptCount val="1"/>
                <c:pt idx="0">
                  <c:v>within metabolic regulation</c:v>
                </c:pt>
              </c:strCache>
            </c:strRef>
          </c:tx>
          <c:spPr>
            <a:solidFill>
              <a:schemeClr val="accent3">
                <a:lumMod val="60000"/>
                <a:lumOff val="40000"/>
              </a:schemeClr>
            </a:solidFill>
            <a:ln>
              <a:noFill/>
            </a:ln>
            <a:effectLst/>
          </c:spPr>
          <c:invertIfNegative val="0"/>
          <c:cat>
            <c:strRef>
              <c:f>Лист1!$A$22:$A$24</c:f>
              <c:strCache>
                <c:ptCount val="3"/>
                <c:pt idx="0">
                  <c:v>Taiga-forest non-chernozem </c:v>
                </c:pt>
                <c:pt idx="1">
                  <c:v>Forest-steppe </c:v>
                </c:pt>
                <c:pt idx="2">
                  <c:v>Steppe</c:v>
                </c:pt>
              </c:strCache>
            </c:strRef>
          </c:cat>
          <c:val>
            <c:numRef>
              <c:f>Лист1!$F$22:$F$24</c:f>
              <c:numCache>
                <c:formatCode>General</c:formatCode>
                <c:ptCount val="3"/>
                <c:pt idx="0">
                  <c:v>27.2</c:v>
                </c:pt>
                <c:pt idx="1">
                  <c:v>72.400000000000006</c:v>
                </c:pt>
                <c:pt idx="2">
                  <c:v>68.7</c:v>
                </c:pt>
              </c:numCache>
            </c:numRef>
          </c:val>
          <c:extLst xmlns:c16r2="http://schemas.microsoft.com/office/drawing/2015/06/chart">
            <c:ext xmlns:c16="http://schemas.microsoft.com/office/drawing/2014/chart" uri="{C3380CC4-5D6E-409C-BE32-E72D297353CC}">
              <c16:uniqueId val="{00000001-56BF-4015-8AA5-C43CFBDE50D5}"/>
            </c:ext>
          </c:extLst>
        </c:ser>
        <c:ser>
          <c:idx val="2"/>
          <c:order val="2"/>
          <c:tx>
            <c:strRef>
              <c:f>Лист1!$G$21</c:f>
              <c:strCache>
                <c:ptCount val="1"/>
                <c:pt idx="0">
                  <c:v>excess</c:v>
                </c:pt>
              </c:strCache>
            </c:strRef>
          </c:tx>
          <c:spPr>
            <a:solidFill>
              <a:srgbClr val="FF0000"/>
            </a:solidFill>
            <a:ln>
              <a:noFill/>
            </a:ln>
            <a:effectLst/>
          </c:spPr>
          <c:invertIfNegative val="0"/>
          <c:cat>
            <c:strRef>
              <c:f>Лист1!$A$22:$A$24</c:f>
              <c:strCache>
                <c:ptCount val="3"/>
                <c:pt idx="0">
                  <c:v>Taiga-forest non-chernozem </c:v>
                </c:pt>
                <c:pt idx="1">
                  <c:v>Forest-steppe </c:v>
                </c:pt>
                <c:pt idx="2">
                  <c:v>Steppe</c:v>
                </c:pt>
              </c:strCache>
            </c:strRef>
          </c:cat>
          <c:val>
            <c:numRef>
              <c:f>Лист1!$G$22:$G$24</c:f>
              <c:numCache>
                <c:formatCode>General</c:formatCode>
                <c:ptCount val="3"/>
                <c:pt idx="0">
                  <c:v>2.6</c:v>
                </c:pt>
                <c:pt idx="1">
                  <c:v>1.8</c:v>
                </c:pt>
                <c:pt idx="2">
                  <c:v>4.9000000000000004</c:v>
                </c:pt>
              </c:numCache>
            </c:numRef>
          </c:val>
          <c:extLst xmlns:c16r2="http://schemas.microsoft.com/office/drawing/2015/06/chart">
            <c:ext xmlns:c16="http://schemas.microsoft.com/office/drawing/2014/chart" uri="{C3380CC4-5D6E-409C-BE32-E72D297353CC}">
              <c16:uniqueId val="{00000002-56BF-4015-8AA5-C43CFBDE50D5}"/>
            </c:ext>
          </c:extLst>
        </c:ser>
        <c:dLbls>
          <c:showLegendKey val="0"/>
          <c:showVal val="0"/>
          <c:showCatName val="0"/>
          <c:showSerName val="0"/>
          <c:showPercent val="0"/>
          <c:showBubbleSize val="0"/>
        </c:dLbls>
        <c:gapWidth val="150"/>
        <c:overlap val="100"/>
        <c:axId val="290309600"/>
        <c:axId val="290306072"/>
      </c:barChart>
      <c:catAx>
        <c:axId val="2903096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ru-RU"/>
          </a:p>
        </c:txPr>
        <c:crossAx val="290306072"/>
        <c:crosses val="autoZero"/>
        <c:auto val="1"/>
        <c:lblAlgn val="ctr"/>
        <c:lblOffset val="100"/>
        <c:noMultiLvlLbl val="0"/>
      </c:catAx>
      <c:valAx>
        <c:axId val="29030607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ru-RU"/>
          </a:p>
        </c:txPr>
        <c:crossAx val="2903096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ru-RU"/>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a:pPr>
      <a:endParaRPr lang="ru-RU"/>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prstClr val="black">
                    <a:lumMod val="65000"/>
                    <a:lumOff val="35000"/>
                  </a:prstClr>
                </a:solidFill>
                <a:latin typeface="+mn-lt"/>
                <a:ea typeface="+mn-ea"/>
                <a:cs typeface="+mn-cs"/>
              </a:defRPr>
            </a:pPr>
            <a:r>
              <a:rPr lang="en-US" sz="1400" b="0" i="0" baseline="0" dirty="0">
                <a:solidFill>
                  <a:schemeClr val="tx1"/>
                </a:solidFill>
                <a:effectLst/>
              </a:rPr>
              <a:t>Proportion of soil samples by </a:t>
            </a:r>
            <a:r>
              <a:rPr lang="en-US" sz="1400" dirty="0">
                <a:solidFill>
                  <a:schemeClr val="tx1"/>
                </a:solidFill>
              </a:rPr>
              <a:t>I</a:t>
            </a:r>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prstClr val="black">
                  <a:lumMod val="65000"/>
                  <a:lumOff val="35000"/>
                </a:prstClr>
              </a:solidFill>
              <a:latin typeface="+mn-lt"/>
              <a:ea typeface="+mn-ea"/>
              <a:cs typeface="+mn-cs"/>
            </a:defRPr>
          </a:pPr>
          <a:endParaRPr lang="ru-RU"/>
        </a:p>
      </c:txPr>
    </c:title>
    <c:autoTitleDeleted val="0"/>
    <c:plotArea>
      <c:layout/>
      <c:barChart>
        <c:barDir val="col"/>
        <c:grouping val="percentStacked"/>
        <c:varyColors val="0"/>
        <c:ser>
          <c:idx val="0"/>
          <c:order val="0"/>
          <c:tx>
            <c:strRef>
              <c:f>Лист1!$H$21</c:f>
              <c:strCache>
                <c:ptCount val="1"/>
                <c:pt idx="0">
                  <c:v>deficiency</c:v>
                </c:pt>
              </c:strCache>
            </c:strRef>
          </c:tx>
          <c:spPr>
            <a:solidFill>
              <a:srgbClr val="0070C0"/>
            </a:solidFill>
            <a:ln>
              <a:noFill/>
            </a:ln>
            <a:effectLst/>
          </c:spPr>
          <c:invertIfNegative val="0"/>
          <c:cat>
            <c:strRef>
              <c:f>Лист1!$A$22:$A$24</c:f>
              <c:strCache>
                <c:ptCount val="3"/>
                <c:pt idx="0">
                  <c:v>Taiga-forest non-chernozem </c:v>
                </c:pt>
                <c:pt idx="1">
                  <c:v>Forest-steppe </c:v>
                </c:pt>
                <c:pt idx="2">
                  <c:v>Steppe</c:v>
                </c:pt>
              </c:strCache>
            </c:strRef>
          </c:cat>
          <c:val>
            <c:numRef>
              <c:f>Лист1!$H$22:$H$24</c:f>
              <c:numCache>
                <c:formatCode>General</c:formatCode>
                <c:ptCount val="3"/>
                <c:pt idx="0">
                  <c:v>86.6</c:v>
                </c:pt>
                <c:pt idx="1">
                  <c:v>77.7</c:v>
                </c:pt>
                <c:pt idx="2">
                  <c:v>77.599999999999994</c:v>
                </c:pt>
              </c:numCache>
            </c:numRef>
          </c:val>
          <c:extLst xmlns:c16r2="http://schemas.microsoft.com/office/drawing/2015/06/chart">
            <c:ext xmlns:c16="http://schemas.microsoft.com/office/drawing/2014/chart" uri="{C3380CC4-5D6E-409C-BE32-E72D297353CC}">
              <c16:uniqueId val="{00000000-FA14-495B-B312-2526A741D7AD}"/>
            </c:ext>
          </c:extLst>
        </c:ser>
        <c:ser>
          <c:idx val="1"/>
          <c:order val="1"/>
          <c:tx>
            <c:strRef>
              <c:f>Лист1!$I$21</c:f>
              <c:strCache>
                <c:ptCount val="1"/>
                <c:pt idx="0">
                  <c:v>within metabolic regulation</c:v>
                </c:pt>
              </c:strCache>
            </c:strRef>
          </c:tx>
          <c:spPr>
            <a:solidFill>
              <a:schemeClr val="accent3">
                <a:lumMod val="60000"/>
                <a:lumOff val="40000"/>
              </a:schemeClr>
            </a:solidFill>
            <a:ln>
              <a:noFill/>
            </a:ln>
            <a:effectLst/>
          </c:spPr>
          <c:invertIfNegative val="0"/>
          <c:cat>
            <c:strRef>
              <c:f>Лист1!$A$22:$A$24</c:f>
              <c:strCache>
                <c:ptCount val="3"/>
                <c:pt idx="0">
                  <c:v>Taiga-forest non-chernozem </c:v>
                </c:pt>
                <c:pt idx="1">
                  <c:v>Forest-steppe </c:v>
                </c:pt>
                <c:pt idx="2">
                  <c:v>Steppe</c:v>
                </c:pt>
              </c:strCache>
            </c:strRef>
          </c:cat>
          <c:val>
            <c:numRef>
              <c:f>Лист1!$I$22:$I$24</c:f>
              <c:numCache>
                <c:formatCode>General</c:formatCode>
                <c:ptCount val="3"/>
                <c:pt idx="0">
                  <c:v>13.4</c:v>
                </c:pt>
                <c:pt idx="1">
                  <c:v>22.3</c:v>
                </c:pt>
                <c:pt idx="2">
                  <c:v>22.4</c:v>
                </c:pt>
              </c:numCache>
            </c:numRef>
          </c:val>
          <c:extLst xmlns:c16r2="http://schemas.microsoft.com/office/drawing/2015/06/chart">
            <c:ext xmlns:c16="http://schemas.microsoft.com/office/drawing/2014/chart" uri="{C3380CC4-5D6E-409C-BE32-E72D297353CC}">
              <c16:uniqueId val="{00000001-FA14-495B-B312-2526A741D7AD}"/>
            </c:ext>
          </c:extLst>
        </c:ser>
        <c:dLbls>
          <c:showLegendKey val="0"/>
          <c:showVal val="0"/>
          <c:showCatName val="0"/>
          <c:showSerName val="0"/>
          <c:showPercent val="0"/>
          <c:showBubbleSize val="0"/>
        </c:dLbls>
        <c:gapWidth val="150"/>
        <c:overlap val="100"/>
        <c:axId val="290312344"/>
        <c:axId val="290312736"/>
      </c:barChart>
      <c:catAx>
        <c:axId val="2903123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ru-RU"/>
          </a:p>
        </c:txPr>
        <c:crossAx val="290312736"/>
        <c:crosses val="autoZero"/>
        <c:auto val="1"/>
        <c:lblAlgn val="ctr"/>
        <c:lblOffset val="100"/>
        <c:noMultiLvlLbl val="0"/>
      </c:catAx>
      <c:valAx>
        <c:axId val="29031273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ru-RU"/>
          </a:p>
        </c:txPr>
        <c:crossAx val="2903123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ru-RU"/>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a:pPr>
      <a:endParaRPr lang="ru-RU"/>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1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E13517B-8187-4396-A357-11FD147252DA}" type="datetimeFigureOut">
              <a:rPr lang="ru-RU" smtClean="0"/>
              <a:pPr/>
              <a:t>23.03.2023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98F9A3D-DDA8-436B-8EBC-D2A64C7F027B}" type="slidenum">
              <a:rPr lang="ru-RU" smtClean="0"/>
              <a:pPr/>
              <a:t>‹#›</a:t>
            </a:fld>
            <a:endParaRPr lang="ru-RU"/>
          </a:p>
        </p:txBody>
      </p:sp>
    </p:spTree>
    <p:extLst>
      <p:ext uri="{BB962C8B-B14F-4D97-AF65-F5344CB8AC3E}">
        <p14:creationId xmlns:p14="http://schemas.microsoft.com/office/powerpoint/2010/main" val="17396984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398F9A3D-DDA8-436B-8EBC-D2A64C7F027B}" type="slidenum">
              <a:rPr lang="ru-RU" smtClean="0"/>
              <a:pPr/>
              <a:t>2</a:t>
            </a:fld>
            <a:endParaRPr lang="ru-RU"/>
          </a:p>
        </p:txBody>
      </p:sp>
    </p:spTree>
    <p:extLst>
      <p:ext uri="{BB962C8B-B14F-4D97-AF65-F5344CB8AC3E}">
        <p14:creationId xmlns:p14="http://schemas.microsoft.com/office/powerpoint/2010/main" val="1670369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398F9A3D-DDA8-436B-8EBC-D2A64C7F027B}" type="slidenum">
              <a:rPr lang="ru-RU" smtClean="0"/>
              <a:pPr/>
              <a:t>4</a:t>
            </a:fld>
            <a:endParaRPr lang="ru-RU"/>
          </a:p>
        </p:txBody>
      </p:sp>
    </p:spTree>
    <p:extLst>
      <p:ext uri="{BB962C8B-B14F-4D97-AF65-F5344CB8AC3E}">
        <p14:creationId xmlns:p14="http://schemas.microsoft.com/office/powerpoint/2010/main" val="27648259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398F9A3D-DDA8-436B-8EBC-D2A64C7F027B}" type="slidenum">
              <a:rPr lang="ru-RU" smtClean="0"/>
              <a:pPr/>
              <a:t>5</a:t>
            </a:fld>
            <a:endParaRPr lang="ru-RU"/>
          </a:p>
        </p:txBody>
      </p:sp>
    </p:spTree>
    <p:extLst>
      <p:ext uri="{BB962C8B-B14F-4D97-AF65-F5344CB8AC3E}">
        <p14:creationId xmlns:p14="http://schemas.microsoft.com/office/powerpoint/2010/main" val="7209621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398F9A3D-DDA8-436B-8EBC-D2A64C7F027B}" type="slidenum">
              <a:rPr lang="ru-RU" smtClean="0"/>
              <a:pPr/>
              <a:t>6</a:t>
            </a:fld>
            <a:endParaRPr lang="ru-RU"/>
          </a:p>
        </p:txBody>
      </p:sp>
    </p:spTree>
    <p:extLst>
      <p:ext uri="{BB962C8B-B14F-4D97-AF65-F5344CB8AC3E}">
        <p14:creationId xmlns:p14="http://schemas.microsoft.com/office/powerpoint/2010/main" val="41935418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398F9A3D-DDA8-436B-8EBC-D2A64C7F027B}" type="slidenum">
              <a:rPr lang="ru-RU" smtClean="0"/>
              <a:pPr/>
              <a:t>9</a:t>
            </a:fld>
            <a:endParaRPr lang="ru-RU"/>
          </a:p>
        </p:txBody>
      </p:sp>
    </p:spTree>
    <p:extLst>
      <p:ext uri="{BB962C8B-B14F-4D97-AF65-F5344CB8AC3E}">
        <p14:creationId xmlns:p14="http://schemas.microsoft.com/office/powerpoint/2010/main" val="16139193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398F9A3D-DDA8-436B-8EBC-D2A64C7F027B}" type="slidenum">
              <a:rPr lang="ru-RU" smtClean="0"/>
              <a:pPr/>
              <a:t>10</a:t>
            </a:fld>
            <a:endParaRPr lang="ru-RU"/>
          </a:p>
        </p:txBody>
      </p:sp>
    </p:spTree>
    <p:extLst>
      <p:ext uri="{BB962C8B-B14F-4D97-AF65-F5344CB8AC3E}">
        <p14:creationId xmlns:p14="http://schemas.microsoft.com/office/powerpoint/2010/main" val="42628695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096788A3-B34B-4883-8130-A8947875B45D}" type="datetimeFigureOut">
              <a:rPr lang="ru-RU" smtClean="0"/>
              <a:pPr/>
              <a:t>23.03.2023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25E4E8E-CA71-4B9F-91ED-E6D75F532167}"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096788A3-B34B-4883-8130-A8947875B45D}" type="datetimeFigureOut">
              <a:rPr lang="ru-RU" smtClean="0"/>
              <a:pPr/>
              <a:t>23.03.2023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25E4E8E-CA71-4B9F-91ED-E6D75F532167}"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096788A3-B34B-4883-8130-A8947875B45D}" type="datetimeFigureOut">
              <a:rPr lang="ru-RU" smtClean="0"/>
              <a:pPr/>
              <a:t>23.03.2023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25E4E8E-CA71-4B9F-91ED-E6D75F532167}"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096788A3-B34B-4883-8130-A8947875B45D}" type="datetimeFigureOut">
              <a:rPr lang="ru-RU" smtClean="0"/>
              <a:pPr/>
              <a:t>23.03.2023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25E4E8E-CA71-4B9F-91ED-E6D75F532167}"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096788A3-B34B-4883-8130-A8947875B45D}" type="datetimeFigureOut">
              <a:rPr lang="ru-RU" smtClean="0"/>
              <a:pPr/>
              <a:t>23.03.2023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25E4E8E-CA71-4B9F-91ED-E6D75F532167}"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096788A3-B34B-4883-8130-A8947875B45D}" type="datetimeFigureOut">
              <a:rPr lang="ru-RU" smtClean="0"/>
              <a:pPr/>
              <a:t>23.03.2023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25E4E8E-CA71-4B9F-91ED-E6D75F532167}"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096788A3-B34B-4883-8130-A8947875B45D}" type="datetimeFigureOut">
              <a:rPr lang="ru-RU" smtClean="0"/>
              <a:pPr/>
              <a:t>23.03.2023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C25E4E8E-CA71-4B9F-91ED-E6D75F532167}"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096788A3-B34B-4883-8130-A8947875B45D}" type="datetimeFigureOut">
              <a:rPr lang="ru-RU" smtClean="0"/>
              <a:pPr/>
              <a:t>23.03.2023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C25E4E8E-CA71-4B9F-91ED-E6D75F532167}"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96788A3-B34B-4883-8130-A8947875B45D}" type="datetimeFigureOut">
              <a:rPr lang="ru-RU" smtClean="0"/>
              <a:pPr/>
              <a:t>23.03.2023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C25E4E8E-CA71-4B9F-91ED-E6D75F532167}"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096788A3-B34B-4883-8130-A8947875B45D}" type="datetimeFigureOut">
              <a:rPr lang="ru-RU" smtClean="0"/>
              <a:pPr/>
              <a:t>23.03.2023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25E4E8E-CA71-4B9F-91ED-E6D75F532167}"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096788A3-B34B-4883-8130-A8947875B45D}" type="datetimeFigureOut">
              <a:rPr lang="ru-RU" smtClean="0"/>
              <a:pPr/>
              <a:t>23.03.2023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25E4E8E-CA71-4B9F-91ED-E6D75F532167}"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6788A3-B34B-4883-8130-A8947875B45D}" type="datetimeFigureOut">
              <a:rPr lang="ru-RU" smtClean="0"/>
              <a:pPr/>
              <a:t>23.03.2023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5E4E8E-CA71-4B9F-91ED-E6D75F532167}"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s://doi.org/10.1134/S0016702920100080" TargetMode="External"/><Relationship Id="rId2" Type="http://schemas.openxmlformats.org/officeDocument/2006/relationships/hyperlink" Target="https://doi.org/10.1134/S001670291713002X" TargetMode="External"/><Relationship Id="rId1" Type="http://schemas.openxmlformats.org/officeDocument/2006/relationships/slideLayout" Target="../slideLayouts/slideLayout6.xml"/><Relationship Id="rId6" Type="http://schemas.openxmlformats.org/officeDocument/2006/relationships/hyperlink" Target="https://doi.org/10.5194/egusphere-egu2020-9000" TargetMode="External"/><Relationship Id="rId5" Type="http://schemas.openxmlformats.org/officeDocument/2006/relationships/hyperlink" Target="https://doi.org/10.1007/s10653-021-01133-4" TargetMode="External"/><Relationship Id="rId4" Type="http://schemas.openxmlformats.org/officeDocument/2006/relationships/hyperlink" Target="https://doi.org/10.1007/s10653-019-00442-z"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5.xml"/><Relationship Id="rId7" Type="http://schemas.openxmlformats.org/officeDocument/2006/relationships/image" Target="../media/image15.wmf"/><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4.wmf"/><Relationship Id="rId4" Type="http://schemas.openxmlformats.org/officeDocument/2006/relationships/oleObject" Target="../embeddings/oleObject1.bin"/><Relationship Id="rId9" Type="http://schemas.openxmlformats.org/officeDocument/2006/relationships/image" Target="../media/image16.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7FEB926A-64D1-62CE-89DF-299C679007AC}"/>
              </a:ext>
            </a:extLst>
          </p:cNvPr>
          <p:cNvSpPr>
            <a:spLocks noGrp="1"/>
          </p:cNvSpPr>
          <p:nvPr>
            <p:ph type="ctrTitle"/>
          </p:nvPr>
        </p:nvSpPr>
        <p:spPr>
          <a:xfrm>
            <a:off x="790918" y="2110907"/>
            <a:ext cx="7690757" cy="1790700"/>
          </a:xfrm>
        </p:spPr>
        <p:txBody>
          <a:bodyPr>
            <a:normAutofit fontScale="90000"/>
          </a:bodyPr>
          <a:lstStyle/>
          <a:p>
            <a:r>
              <a:rPr lang="en-US" sz="2700" b="1" dirty="0">
                <a:latin typeface="Arial" panose="020B0604020202020204" pitchFamily="34" charset="0"/>
                <a:cs typeface="Arial" panose="020B0604020202020204" pitchFamily="34" charset="0"/>
              </a:rPr>
              <a:t>Cartographic evaluation of the risk of Cu, Co and I deficiency in the soil cover of the Central Federal District (Russia) provoking spatial variation of the endemic morbidity level </a:t>
            </a:r>
            <a:br>
              <a:rPr lang="en-US" sz="2700" b="1" dirty="0">
                <a:latin typeface="Arial" panose="020B0604020202020204" pitchFamily="34" charset="0"/>
                <a:cs typeface="Arial" panose="020B0604020202020204" pitchFamily="34" charset="0"/>
              </a:rPr>
            </a:br>
            <a:r>
              <a:rPr lang="en-US" sz="2700" b="1" i="1" dirty="0">
                <a:latin typeface="Arial" panose="020B0604020202020204" pitchFamily="34" charset="0"/>
                <a:cs typeface="Arial" panose="020B0604020202020204" pitchFamily="34" charset="0"/>
              </a:rPr>
              <a:t>(on example of thyroid diseases)</a:t>
            </a:r>
            <a:endParaRPr lang="ru-RU" sz="2700" b="1" i="1" dirty="0">
              <a:latin typeface="Arial" panose="020B0604020202020204" pitchFamily="34" charset="0"/>
              <a:cs typeface="Arial" panose="020B0604020202020204" pitchFamily="34" charset="0"/>
            </a:endParaRPr>
          </a:p>
        </p:txBody>
      </p:sp>
      <p:sp>
        <p:nvSpPr>
          <p:cNvPr id="3" name="Подзаголовок 2">
            <a:extLst>
              <a:ext uri="{FF2B5EF4-FFF2-40B4-BE49-F238E27FC236}">
                <a16:creationId xmlns:a16="http://schemas.microsoft.com/office/drawing/2014/main" xmlns="" id="{E1512C06-B745-FAB7-AF1E-19B5F7FD3E74}"/>
              </a:ext>
            </a:extLst>
          </p:cNvPr>
          <p:cNvSpPr>
            <a:spLocks noGrp="1"/>
          </p:cNvSpPr>
          <p:nvPr>
            <p:ph type="subTitle" idx="1"/>
          </p:nvPr>
        </p:nvSpPr>
        <p:spPr>
          <a:xfrm>
            <a:off x="1143000" y="4217942"/>
            <a:ext cx="6858000" cy="1583871"/>
          </a:xfrm>
        </p:spPr>
        <p:txBody>
          <a:bodyPr>
            <a:normAutofit fontScale="92500" lnSpcReduction="20000"/>
          </a:bodyPr>
          <a:lstStyle/>
          <a:p>
            <a:r>
              <a:rPr lang="en-US" sz="2475" i="1" dirty="0"/>
              <a:t>J. Bech</a:t>
            </a:r>
            <a:r>
              <a:rPr lang="en-US" sz="2475" i="1" baseline="30000" dirty="0"/>
              <a:t>1</a:t>
            </a:r>
            <a:r>
              <a:rPr lang="ru-RU" sz="2475" i="1" dirty="0"/>
              <a:t>, </a:t>
            </a:r>
            <a:r>
              <a:rPr lang="en-US" sz="2475" i="1" dirty="0"/>
              <a:t>V.S. Baranchukov</a:t>
            </a:r>
            <a:r>
              <a:rPr lang="en-US" sz="2475" i="1" baseline="30000" dirty="0"/>
              <a:t>2</a:t>
            </a:r>
            <a:r>
              <a:rPr lang="en-US" sz="2475" i="1" dirty="0"/>
              <a:t>, E.M. Korobova</a:t>
            </a:r>
            <a:r>
              <a:rPr lang="en-US" sz="2475" i="1" baseline="30000" dirty="0"/>
              <a:t>2</a:t>
            </a:r>
            <a:r>
              <a:rPr lang="en-US" sz="2475" i="1" dirty="0"/>
              <a:t> </a:t>
            </a:r>
            <a:endParaRPr lang="en-US" sz="2475" i="1" baseline="30000" dirty="0"/>
          </a:p>
          <a:p>
            <a:r>
              <a:rPr lang="en-US" sz="2100" baseline="30000" dirty="0"/>
              <a:t>1</a:t>
            </a:r>
            <a:r>
              <a:rPr lang="en-US" sz="2100" dirty="0"/>
              <a:t>Faculty of Biology, University of Barcelona (UB), Barcelona, Spain</a:t>
            </a:r>
          </a:p>
          <a:p>
            <a:r>
              <a:rPr lang="en-US" sz="2100" dirty="0"/>
              <a:t>(jaumebechborras@gmail.com)</a:t>
            </a:r>
          </a:p>
          <a:p>
            <a:r>
              <a:rPr lang="en-US" sz="2100" baseline="30000" dirty="0"/>
              <a:t>2</a:t>
            </a:r>
            <a:r>
              <a:rPr lang="en-US" sz="2100" dirty="0"/>
              <a:t>Vernadsky Institute of Geochemistry and Analytical Chemistry, Rus. Ac. of Sci., Moscow, Russia (korobova@geokhi.ru)</a:t>
            </a:r>
            <a:endParaRPr lang="en-US" sz="2100" i="1" baseline="30000" dirty="0"/>
          </a:p>
          <a:p>
            <a:endParaRPr lang="ru-RU" i="1" dirty="0"/>
          </a:p>
        </p:txBody>
      </p:sp>
      <p:pic>
        <p:nvPicPr>
          <p:cNvPr id="6" name="Рисунок 5">
            <a:extLst>
              <a:ext uri="{FF2B5EF4-FFF2-40B4-BE49-F238E27FC236}">
                <a16:creationId xmlns:a16="http://schemas.microsoft.com/office/drawing/2014/main" xmlns="" id="{D5A212EC-7DE8-E1BC-D9D3-69659C5275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24414" y="25884"/>
            <a:ext cx="3676650" cy="952500"/>
          </a:xfrm>
          <a:prstGeom prst="rect">
            <a:avLst/>
          </a:prstGeom>
        </p:spPr>
      </p:pic>
      <p:pic>
        <p:nvPicPr>
          <p:cNvPr id="11" name="Рисунок 10">
            <a:extLst>
              <a:ext uri="{FF2B5EF4-FFF2-40B4-BE49-F238E27FC236}">
                <a16:creationId xmlns:a16="http://schemas.microsoft.com/office/drawing/2014/main" xmlns="" id="{89F10681-ADCC-14E3-672A-9339F321B1C5}"/>
              </a:ext>
            </a:extLst>
          </p:cNvPr>
          <p:cNvPicPr>
            <a:picLocks noChangeAspect="1"/>
          </p:cNvPicPr>
          <p:nvPr/>
        </p:nvPicPr>
        <p:blipFill>
          <a:blip r:embed="rId4"/>
          <a:stretch>
            <a:fillRect/>
          </a:stretch>
        </p:blipFill>
        <p:spPr>
          <a:xfrm>
            <a:off x="7825178" y="46837"/>
            <a:ext cx="1318822" cy="1318822"/>
          </a:xfrm>
          <a:prstGeom prst="rect">
            <a:avLst/>
          </a:prstGeom>
        </p:spPr>
      </p:pic>
      <p:pic>
        <p:nvPicPr>
          <p:cNvPr id="1026" name="Picture 2" descr="University of Barcelona - RadoNorm">
            <a:extLst>
              <a:ext uri="{FF2B5EF4-FFF2-40B4-BE49-F238E27FC236}">
                <a16:creationId xmlns:a16="http://schemas.microsoft.com/office/drawing/2014/main" xmlns="" id="{DF3E61AA-29EF-1087-CA0E-1FD83317EC3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29442" y="286184"/>
            <a:ext cx="2195736" cy="660246"/>
          </a:xfrm>
          <a:prstGeom prst="rect">
            <a:avLst/>
          </a:prstGeom>
          <a:noFill/>
          <a:extLst>
            <a:ext uri="{909E8E84-426E-40DD-AFC4-6F175D3DCCD1}">
              <a14:hiddenFill xmlns:a14="http://schemas.microsoft.com/office/drawing/2010/main">
                <a:solidFill>
                  <a:srgbClr val="FFFFFF"/>
                </a:solidFill>
              </a14:hiddenFill>
            </a:ext>
          </a:extLst>
        </p:spPr>
      </p:pic>
      <p:pic>
        <p:nvPicPr>
          <p:cNvPr id="4" name="Рисунок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40352" y="5451481"/>
            <a:ext cx="1333333" cy="1333333"/>
          </a:xfrm>
          <a:prstGeom prst="rect">
            <a:avLst/>
          </a:prstGeom>
        </p:spPr>
      </p:pic>
    </p:spTree>
    <p:extLst>
      <p:ext uri="{BB962C8B-B14F-4D97-AF65-F5344CB8AC3E}">
        <p14:creationId xmlns:p14="http://schemas.microsoft.com/office/powerpoint/2010/main" val="9140104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E2C0C334-4851-59A8-4714-348666027FAC}"/>
              </a:ext>
            </a:extLst>
          </p:cNvPr>
          <p:cNvSpPr>
            <a:spLocks noGrp="1"/>
          </p:cNvSpPr>
          <p:nvPr>
            <p:ph type="title"/>
          </p:nvPr>
        </p:nvSpPr>
        <p:spPr>
          <a:xfrm>
            <a:off x="596044" y="116632"/>
            <a:ext cx="8229600" cy="648072"/>
          </a:xfrm>
        </p:spPr>
        <p:txBody>
          <a:bodyPr>
            <a:normAutofit/>
          </a:bodyPr>
          <a:lstStyle/>
          <a:p>
            <a:r>
              <a:rPr lang="en-US" sz="2800" dirty="0"/>
              <a:t>Conclusion</a:t>
            </a:r>
            <a:endParaRPr lang="ru-RU" sz="2800" dirty="0"/>
          </a:p>
        </p:txBody>
      </p:sp>
      <p:sp>
        <p:nvSpPr>
          <p:cNvPr id="4" name="TextBox 3">
            <a:extLst>
              <a:ext uri="{FF2B5EF4-FFF2-40B4-BE49-F238E27FC236}">
                <a16:creationId xmlns:a16="http://schemas.microsoft.com/office/drawing/2014/main" xmlns="" id="{D17F1C97-D7A8-3DCB-62B4-BED243E9094C}"/>
              </a:ext>
            </a:extLst>
          </p:cNvPr>
          <p:cNvSpPr txBox="1"/>
          <p:nvPr/>
        </p:nvSpPr>
        <p:spPr>
          <a:xfrm>
            <a:off x="0" y="836712"/>
            <a:ext cx="9144000" cy="5824095"/>
          </a:xfrm>
          <a:prstGeom prst="rect">
            <a:avLst/>
          </a:prstGeom>
          <a:noFill/>
        </p:spPr>
        <p:txBody>
          <a:bodyPr wrap="square">
            <a:spAutoFit/>
          </a:bodyPr>
          <a:lstStyle/>
          <a:p>
            <a:pPr algn="just">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presented mapping allowed demonstration of zonal and regional peculiarities in Cu, Co and I status of the soil cover in CFD. The obtained cartographic estimates are comparable with the published averaged results at the oblast level. </a:t>
            </a:r>
          </a:p>
          <a:p>
            <a:pPr algn="just">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Comparison with the published medical information on the cases of average annual thyroid disorders registered  for the first time in their life for the period from 2013 to 2017 on the level of administrative unit "oblast" showed a significant inverse correlation with the cartographic estimates of soil I and </a:t>
            </a:r>
            <a:r>
              <a:rPr lang="en-US" dirty="0">
                <a:latin typeface="Calibri" panose="020F0502020204030204" pitchFamily="34" charset="0"/>
                <a:ea typeface="Calibri" panose="020F0502020204030204" pitchFamily="34" charset="0"/>
                <a:cs typeface="Times New Roman" panose="02020603050405020304" pitchFamily="18" charset="0"/>
              </a:rPr>
              <a:t>combined (</a:t>
            </a:r>
            <a:r>
              <a:rPr lang="en-US" dirty="0" err="1">
                <a:latin typeface="Calibri" panose="020F0502020204030204" pitchFamily="34" charset="0"/>
                <a:ea typeface="Calibri" panose="020F0502020204030204" pitchFamily="34" charset="0"/>
                <a:cs typeface="Times New Roman" panose="02020603050405020304" pitchFamily="18" charset="0"/>
              </a:rPr>
              <a:t>I+Cu+Co</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status with due regard to soil structure (14 units in CFD with exception of Bryansk and Oryol oblast</a:t>
            </a:r>
            <a:r>
              <a:rPr lang="en-US" dirty="0">
                <a:latin typeface="Calibri" panose="020F0502020204030204" pitchFamily="34" charset="0"/>
                <a:ea typeface="Calibri" panose="020F0502020204030204" pitchFamily="34" charset="0"/>
                <a:cs typeface="Times New Roman" panose="02020603050405020304" pitchFamily="18" charset="0"/>
              </a:rPr>
              <a:t>’ significantly affected by technogenic contamination by </a:t>
            </a:r>
            <a:r>
              <a:rPr lang="en-US" baseline="30000" dirty="0">
                <a:latin typeface="Calibri" panose="020F0502020204030204" pitchFamily="34" charset="0"/>
                <a:ea typeface="Calibri" panose="020F0502020204030204" pitchFamily="34" charset="0"/>
                <a:cs typeface="Times New Roman" panose="02020603050405020304" pitchFamily="18" charset="0"/>
              </a:rPr>
              <a:t>131</a:t>
            </a:r>
            <a:r>
              <a:rPr lang="en-US" dirty="0">
                <a:latin typeface="Calibri" panose="020F0502020204030204" pitchFamily="34" charset="0"/>
                <a:ea typeface="Calibri" panose="020F0502020204030204" pitchFamily="34" charset="0"/>
                <a:cs typeface="Times New Roman" panose="02020603050405020304" pitchFamily="18" charset="0"/>
              </a:rPr>
              <a:t>I radioisotope and of Moscow urbanized oblast’).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Urban population suffered from thyroid diseases to a higher extent as compared to rural (R=-0.593) that corresponds to our previous estimates and the studies of other researches.</a:t>
            </a:r>
          </a:p>
          <a:p>
            <a:pPr algn="just">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The results confirmed the possibility of assessing the geochemical risk of endemic diseases based on geochemical soil maps and identifying the negative contribution of micronutrient deficiency in the environment to thyroid morbidity in the population, even at a fairly </a:t>
            </a:r>
            <a:r>
              <a:rPr lang="en-US" dirty="0" err="1">
                <a:latin typeface="Calibri" panose="020F0502020204030204" pitchFamily="34" charset="0"/>
                <a:ea typeface="Calibri" panose="020F0502020204030204" pitchFamily="34" charset="0"/>
                <a:cs typeface="Times New Roman" panose="02020603050405020304" pitchFamily="18" charset="0"/>
              </a:rPr>
              <a:t>generalised</a:t>
            </a:r>
            <a:r>
              <a:rPr lang="en-US" dirty="0">
                <a:latin typeface="Calibri" panose="020F0502020204030204" pitchFamily="34" charset="0"/>
                <a:ea typeface="Calibri" panose="020F0502020204030204" pitchFamily="34" charset="0"/>
                <a:cs typeface="Times New Roman" panose="02020603050405020304" pitchFamily="18" charset="0"/>
              </a:rPr>
              <a:t> spatial level.</a:t>
            </a:r>
          </a:p>
          <a:p>
            <a:pPr algn="just">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However, our </a:t>
            </a:r>
            <a:r>
              <a:rPr lang="en-US">
                <a:latin typeface="Calibri" panose="020F0502020204030204" pitchFamily="34" charset="0"/>
                <a:ea typeface="Calibri" panose="020F0502020204030204" pitchFamily="34" charset="0"/>
                <a:cs typeface="Times New Roman" panose="02020603050405020304" pitchFamily="18" charset="0"/>
              </a:rPr>
              <a:t>experience shows </a:t>
            </a:r>
            <a:r>
              <a:rPr lang="en-US" dirty="0">
                <a:latin typeface="Calibri" panose="020F0502020204030204" pitchFamily="34" charset="0"/>
                <a:ea typeface="Calibri" panose="020F0502020204030204" pitchFamily="34" charset="0"/>
                <a:cs typeface="Times New Roman" panose="02020603050405020304" pitchFamily="18" charset="0"/>
              </a:rPr>
              <a:t>that to further develop the proposed approach, the availability of medical information on disease prevalence at the settlement level would be more informative and accurate.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409119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References</a:t>
            </a:r>
            <a:endParaRPr lang="ru-RU" dirty="0"/>
          </a:p>
        </p:txBody>
      </p:sp>
      <p:sp>
        <p:nvSpPr>
          <p:cNvPr id="3" name="Прямоугольник 2"/>
          <p:cNvSpPr/>
          <p:nvPr/>
        </p:nvSpPr>
        <p:spPr>
          <a:xfrm>
            <a:off x="318356" y="1268760"/>
            <a:ext cx="8507288" cy="5262979"/>
          </a:xfrm>
          <a:prstGeom prst="rect">
            <a:avLst/>
          </a:prstGeom>
        </p:spPr>
        <p:txBody>
          <a:bodyPr wrap="square">
            <a:spAutoFit/>
          </a:bodyPr>
          <a:lstStyle/>
          <a:p>
            <a:r>
              <a:rPr lang="en-US" sz="1600" dirty="0"/>
              <a:t>Kovalsky,</a:t>
            </a:r>
            <a:r>
              <a:rPr lang="ru-RU" sz="1600" dirty="0"/>
              <a:t> </a:t>
            </a:r>
            <a:r>
              <a:rPr lang="en-US" sz="1600" dirty="0"/>
              <a:t>V.V. Geochemical Ecology (</a:t>
            </a:r>
            <a:r>
              <a:rPr lang="en-US" sz="1600" dirty="0" err="1"/>
              <a:t>Nauka</a:t>
            </a:r>
            <a:r>
              <a:rPr lang="en-US" sz="1600" dirty="0"/>
              <a:t>, Moscow, 1974) [in Russian].</a:t>
            </a:r>
          </a:p>
          <a:p>
            <a:endParaRPr lang="en-US" sz="1600" dirty="0"/>
          </a:p>
          <a:p>
            <a:r>
              <a:rPr lang="en-US" sz="1600" b="0" i="0" dirty="0">
                <a:solidFill>
                  <a:srgbClr val="333333"/>
                </a:solidFill>
                <a:effectLst/>
                <a:latin typeface="-apple-system"/>
              </a:rPr>
              <a:t>Korobova, E.M. Principles of spatial organization and evolution of the biosphere and the noosphere. </a:t>
            </a:r>
            <a:r>
              <a:rPr lang="en-US" sz="1600" b="0" i="1" dirty="0">
                <a:solidFill>
                  <a:srgbClr val="333333"/>
                </a:solidFill>
                <a:effectLst/>
                <a:latin typeface="-apple-system"/>
              </a:rPr>
              <a:t>Geochem. Int.</a:t>
            </a:r>
            <a:r>
              <a:rPr lang="en-US" sz="1600" b="0" i="0" dirty="0">
                <a:solidFill>
                  <a:srgbClr val="333333"/>
                </a:solidFill>
                <a:effectLst/>
                <a:latin typeface="-apple-system"/>
              </a:rPr>
              <a:t> </a:t>
            </a:r>
            <a:r>
              <a:rPr lang="en-US" sz="1600" b="1" i="0" dirty="0">
                <a:solidFill>
                  <a:srgbClr val="333333"/>
                </a:solidFill>
                <a:effectLst/>
                <a:latin typeface="-apple-system"/>
              </a:rPr>
              <a:t>55</a:t>
            </a:r>
            <a:r>
              <a:rPr lang="en-US" sz="1600" b="0" i="0" dirty="0">
                <a:solidFill>
                  <a:srgbClr val="333333"/>
                </a:solidFill>
                <a:effectLst/>
                <a:latin typeface="-apple-system"/>
              </a:rPr>
              <a:t>, 1205–1282 (2017). </a:t>
            </a:r>
            <a:r>
              <a:rPr lang="en-US" sz="1600" b="0" i="0" dirty="0">
                <a:solidFill>
                  <a:srgbClr val="333333"/>
                </a:solidFill>
                <a:effectLst/>
                <a:latin typeface="-apple-system"/>
                <a:hlinkClick r:id="rId2"/>
              </a:rPr>
              <a:t>https://doi.org/10.1134/S001670291713002X</a:t>
            </a:r>
            <a:r>
              <a:rPr lang="en-US" sz="1600" b="0" i="0" dirty="0">
                <a:solidFill>
                  <a:srgbClr val="333333"/>
                </a:solidFill>
                <a:effectLst/>
                <a:latin typeface="-apple-system"/>
              </a:rPr>
              <a:t> </a:t>
            </a:r>
            <a:r>
              <a:rPr lang="en-US" sz="1600" dirty="0"/>
              <a:t/>
            </a:r>
            <a:br>
              <a:rPr lang="en-US" sz="1600" dirty="0"/>
            </a:br>
            <a:r>
              <a:rPr lang="en-US" sz="1600" dirty="0"/>
              <a:t/>
            </a:r>
            <a:br>
              <a:rPr lang="en-US" sz="1600" dirty="0"/>
            </a:br>
            <a:r>
              <a:rPr lang="en-US" sz="1600" dirty="0"/>
              <a:t>Korobova, E.M. Toxicity as a Biogeochemical Problem. Geochem. Int. 58, 1092–1096 (2020). </a:t>
            </a:r>
            <a:r>
              <a:rPr lang="en-US" sz="1600" dirty="0">
                <a:hlinkClick r:id="rId3"/>
              </a:rPr>
              <a:t>https://doi.org/10.1134/S0016702920100080</a:t>
            </a:r>
            <a:r>
              <a:rPr lang="en-US" sz="1600" dirty="0"/>
              <a:t/>
            </a:r>
            <a:br>
              <a:rPr lang="en-US" sz="1600" dirty="0"/>
            </a:br>
            <a:r>
              <a:rPr lang="en-US" sz="1600" dirty="0"/>
              <a:t/>
            </a:r>
            <a:br>
              <a:rPr lang="en-US" sz="1600" dirty="0"/>
            </a:br>
            <a:r>
              <a:rPr lang="en-US" sz="1600" dirty="0"/>
              <a:t>Korobova, E., Romanov, S. &amp; </a:t>
            </a:r>
            <a:r>
              <a:rPr lang="en-US" sz="1600" dirty="0" err="1"/>
              <a:t>Silenok</a:t>
            </a:r>
            <a:r>
              <a:rPr lang="en-US" sz="1600" dirty="0"/>
              <a:t>, A. Endemic diseases of geochemical origin and methodological approaches toward their prevention and elimination. Environ Geochem Health 42, 2595–2608 (2020). </a:t>
            </a:r>
            <a:r>
              <a:rPr lang="en-US" sz="1600" dirty="0">
                <a:hlinkClick r:id="rId4"/>
              </a:rPr>
              <a:t>https://doi.org/10.1007/s10653-019-00442-z</a:t>
            </a:r>
            <a:r>
              <a:rPr lang="en-US" sz="1600" dirty="0"/>
              <a:t/>
            </a:r>
            <a:br>
              <a:rPr lang="en-US" sz="1600" dirty="0"/>
            </a:br>
            <a:r>
              <a:rPr lang="en-US" sz="1600" dirty="0"/>
              <a:t/>
            </a:r>
            <a:br>
              <a:rPr lang="en-US" sz="1600" dirty="0"/>
            </a:br>
            <a:r>
              <a:rPr lang="en-US" sz="1600" dirty="0"/>
              <a:t>Korobova, E.M., Baranchukov, V.S., </a:t>
            </a:r>
            <a:r>
              <a:rPr lang="en-US" sz="1600" dirty="0" err="1"/>
              <a:t>Kurnosova</a:t>
            </a:r>
            <a:r>
              <a:rPr lang="en-US" sz="1600" dirty="0"/>
              <a:t>, I.V. et al. Spatial geochemical differentiation of the iodine-induced health risk and distribution of thyroid cancer among urban and rural population of the Central Russian plain affected by the Chernobyl NPP accident. Environ Geochem Health 44, 1875–1891 (2022). </a:t>
            </a:r>
            <a:r>
              <a:rPr lang="en-US" sz="1600" dirty="0">
                <a:hlinkClick r:id="rId5"/>
              </a:rPr>
              <a:t>https://doi.org/10.1007/s10653-021-01133-4</a:t>
            </a:r>
            <a:r>
              <a:rPr lang="en-US" sz="1600" dirty="0"/>
              <a:t> </a:t>
            </a:r>
          </a:p>
          <a:p>
            <a:endParaRPr lang="en-US" sz="1600" dirty="0"/>
          </a:p>
          <a:p>
            <a:pPr algn="l"/>
            <a:r>
              <a:rPr lang="en-US" sz="1600" dirty="0"/>
              <a:t>Baranchukov, V., Korobova, E., and Romanov, S.: Application of Geoinformation Technologies for minimization of thyroid gland diseases in the impact areas of the radioiodine fallout, EGU General Assembly 2020, Online, 4–8 May 2020, EGU2020-9000, 2020. </a:t>
            </a:r>
            <a:r>
              <a:rPr lang="en-US" sz="1600" dirty="0">
                <a:hlinkClick r:id="rId6"/>
              </a:rPr>
              <a:t>https://doi.org/10.5194/egusphere-egu2020-9000</a:t>
            </a:r>
            <a:r>
              <a:rPr lang="en-US" sz="1600" dirty="0"/>
              <a:t> </a:t>
            </a:r>
          </a:p>
        </p:txBody>
      </p:sp>
    </p:spTree>
    <p:extLst>
      <p:ext uri="{BB962C8B-B14F-4D97-AF65-F5344CB8AC3E}">
        <p14:creationId xmlns:p14="http://schemas.microsoft.com/office/powerpoint/2010/main" val="7564313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2204864"/>
            <a:ext cx="8229600" cy="1143000"/>
          </a:xfrm>
        </p:spPr>
        <p:txBody>
          <a:bodyPr>
            <a:normAutofit fontScale="90000"/>
          </a:bodyPr>
          <a:lstStyle/>
          <a:p>
            <a:r>
              <a:rPr lang="en-US" sz="5400" b="1" i="1" dirty="0">
                <a:solidFill>
                  <a:srgbClr val="C00000"/>
                </a:solidFill>
              </a:rPr>
              <a:t>Many thanks for </a:t>
            </a:r>
            <a:br>
              <a:rPr lang="en-US" sz="5400" b="1" i="1" dirty="0">
                <a:solidFill>
                  <a:srgbClr val="C00000"/>
                </a:solidFill>
              </a:rPr>
            </a:br>
            <a:r>
              <a:rPr lang="en-US" sz="5400" b="1" i="1" dirty="0">
                <a:solidFill>
                  <a:srgbClr val="C00000"/>
                </a:solidFill>
              </a:rPr>
              <a:t>your attention</a:t>
            </a:r>
            <a:endParaRPr lang="ru-RU" sz="5400" b="1" i="1" dirty="0">
              <a:solidFill>
                <a:srgbClr val="C00000"/>
              </a:solidFill>
            </a:endParaRPr>
          </a:p>
        </p:txBody>
      </p:sp>
      <p:sp>
        <p:nvSpPr>
          <p:cNvPr id="5" name="TextBox 4">
            <a:extLst>
              <a:ext uri="{FF2B5EF4-FFF2-40B4-BE49-F238E27FC236}">
                <a16:creationId xmlns:a16="http://schemas.microsoft.com/office/drawing/2014/main" xmlns="" id="{14185011-5D95-A3E3-F176-E05FF650DE52}"/>
              </a:ext>
            </a:extLst>
          </p:cNvPr>
          <p:cNvSpPr txBox="1"/>
          <p:nvPr/>
        </p:nvSpPr>
        <p:spPr>
          <a:xfrm>
            <a:off x="785758" y="6093296"/>
            <a:ext cx="7920880" cy="646331"/>
          </a:xfrm>
          <a:prstGeom prst="rect">
            <a:avLst/>
          </a:prstGeom>
          <a:noFill/>
        </p:spPr>
        <p:txBody>
          <a:bodyPr wrap="square">
            <a:spAutoFit/>
          </a:bodyPr>
          <a:lstStyle/>
          <a:p>
            <a:pPr algn="ctr"/>
            <a:r>
              <a:rPr lang="en-US" i="1" dirty="0"/>
              <a:t>Acknowledgements. The study was partly funded by RFBR and </a:t>
            </a:r>
          </a:p>
          <a:p>
            <a:pPr algn="ctr"/>
            <a:r>
              <a:rPr lang="en-US" i="1" dirty="0"/>
              <a:t>BRFBR project #20-55-00012.</a:t>
            </a:r>
          </a:p>
        </p:txBody>
      </p:sp>
    </p:spTree>
    <p:extLst>
      <p:ext uri="{BB962C8B-B14F-4D97-AF65-F5344CB8AC3E}">
        <p14:creationId xmlns:p14="http://schemas.microsoft.com/office/powerpoint/2010/main" val="32683342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E2C0C334-4851-59A8-4714-348666027FAC}"/>
              </a:ext>
            </a:extLst>
          </p:cNvPr>
          <p:cNvSpPr>
            <a:spLocks noGrp="1"/>
          </p:cNvSpPr>
          <p:nvPr>
            <p:ph type="title"/>
          </p:nvPr>
        </p:nvSpPr>
        <p:spPr>
          <a:xfrm>
            <a:off x="596044" y="116632"/>
            <a:ext cx="8440452" cy="864096"/>
          </a:xfrm>
        </p:spPr>
        <p:txBody>
          <a:bodyPr>
            <a:normAutofit/>
          </a:bodyPr>
          <a:lstStyle/>
          <a:p>
            <a:r>
              <a:rPr lang="en-US" dirty="0"/>
              <a:t>Theoretical basis </a:t>
            </a:r>
            <a:endParaRPr lang="ru-RU" dirty="0"/>
          </a:p>
        </p:txBody>
      </p:sp>
      <p:sp>
        <p:nvSpPr>
          <p:cNvPr id="4" name="TextBox 3">
            <a:extLst>
              <a:ext uri="{FF2B5EF4-FFF2-40B4-BE49-F238E27FC236}">
                <a16:creationId xmlns:a16="http://schemas.microsoft.com/office/drawing/2014/main" xmlns="" id="{D17F1C97-D7A8-3DCB-62B4-BED243E9094C}"/>
              </a:ext>
            </a:extLst>
          </p:cNvPr>
          <p:cNvSpPr txBox="1"/>
          <p:nvPr/>
        </p:nvSpPr>
        <p:spPr>
          <a:xfrm>
            <a:off x="318356" y="1700808"/>
            <a:ext cx="8507288" cy="3970318"/>
          </a:xfrm>
          <a:prstGeom prst="rect">
            <a:avLst/>
          </a:prstGeom>
          <a:noFill/>
        </p:spPr>
        <p:txBody>
          <a:bodyPr wrap="square">
            <a:spAutoFit/>
          </a:bodyPr>
          <a:lstStyle/>
          <a:p>
            <a:pPr algn="just"/>
            <a:r>
              <a:rPr lang="en-US" dirty="0"/>
              <a:t>Analysis of the biogeochemical concept of the biosphere created by Vernadsky, of biogeochemical endemic diseases and chemical ecology suggested by Vinogradov and of studies in geochemical ecology developed by Kovalsky, has led us to the hypothesis that stable biogeochemical endemic diseases could appear only after the formation of </a:t>
            </a:r>
            <a:r>
              <a:rPr lang="en-US" i="1" dirty="0"/>
              <a:t>Homo sapiens as a species who </a:t>
            </a:r>
            <a:r>
              <a:rPr lang="en-US" dirty="0"/>
              <a:t>acquired possibility to survive in practically all environments including geochemically unfavorable for their living (i.e. with deficiency or excess of biologically significant elements while the best conditions correspond to elements’ optimum levels). </a:t>
            </a:r>
          </a:p>
          <a:p>
            <a:pPr algn="just"/>
            <a:r>
              <a:rPr lang="en-US" i="1" dirty="0"/>
              <a:t>The first endemic diseases of geochemical nature resulted from discrepancy between the geochemical environment in which Homo sapiens was formed and geochemical conditions of the colonized areas (human and animal goiter, scurvy, tooth decay or fluorosis, etc.). Biogeochemical endemic diseases of the second type spread due to technogenic contamination of the environment and affected all species within the area (Mo gout, Minamata, </a:t>
            </a:r>
            <a:r>
              <a:rPr lang="en-US" i="1" dirty="0" err="1"/>
              <a:t>Itai-Itai</a:t>
            </a:r>
            <a:r>
              <a:rPr lang="en-US" i="1" dirty="0"/>
              <a:t>, and </a:t>
            </a:r>
            <a:r>
              <a:rPr lang="en-US" i="1" dirty="0" err="1"/>
              <a:t>Yusho</a:t>
            </a:r>
            <a:r>
              <a:rPr lang="en-US" i="1" dirty="0"/>
              <a:t> human diseases) (</a:t>
            </a:r>
            <a:r>
              <a:rPr lang="en-US" i="1" dirty="0" err="1"/>
              <a:t>Korobova</a:t>
            </a:r>
            <a:r>
              <a:rPr lang="en-US" i="1" dirty="0"/>
              <a:t>, 2017).</a:t>
            </a:r>
            <a:endParaRPr lang="en-US" dirty="0"/>
          </a:p>
        </p:txBody>
      </p:sp>
    </p:spTree>
    <p:extLst>
      <p:ext uri="{BB962C8B-B14F-4D97-AF65-F5344CB8AC3E}">
        <p14:creationId xmlns:p14="http://schemas.microsoft.com/office/powerpoint/2010/main" val="4190152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49122" y="94595"/>
            <a:ext cx="8229600" cy="1143000"/>
          </a:xfrm>
        </p:spPr>
        <p:txBody>
          <a:bodyPr>
            <a:normAutofit/>
          </a:bodyPr>
          <a:lstStyle/>
          <a:p>
            <a:pPr algn="ctr"/>
            <a:r>
              <a:rPr lang="en-US" sz="2800" dirty="0">
                <a:latin typeface="Segoe UI Semibold" panose="020B0702040204020203" pitchFamily="34" charset="0"/>
                <a:ea typeface="Times New Roman" panose="02020603050405020304" pitchFamily="18" charset="0"/>
                <a:cs typeface="Segoe UI Semibold" panose="020B0702040204020203" pitchFamily="34" charset="0"/>
              </a:rPr>
              <a:t>Principles for creating ecological and geochemical risk maps</a:t>
            </a:r>
            <a:endParaRPr lang="ru-RU" sz="2800" dirty="0">
              <a:latin typeface="Segoe UI Semibold" panose="020B0702040204020203" pitchFamily="34" charset="0"/>
              <a:cs typeface="Segoe UI Semibold" panose="020B0702040204020203" pitchFamily="34" charset="0"/>
            </a:endParaRPr>
          </a:p>
        </p:txBody>
      </p:sp>
      <p:pic>
        <p:nvPicPr>
          <p:cNvPr id="4" name="Рисунок 3">
            <a:extLst>
              <a:ext uri="{FF2B5EF4-FFF2-40B4-BE49-F238E27FC236}">
                <a16:creationId xmlns:a16="http://schemas.microsoft.com/office/drawing/2014/main" xmlns="" id="{8E3BBDDB-D041-AFD9-FFBA-40B1ECA0D363}"/>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6479" y="2466327"/>
            <a:ext cx="1767014" cy="2389934"/>
          </a:xfrm>
          <a:prstGeom prst="rect">
            <a:avLst/>
          </a:prstGeom>
          <a:noFill/>
          <a:ln>
            <a:noFill/>
          </a:ln>
        </p:spPr>
      </p:pic>
      <p:pic>
        <p:nvPicPr>
          <p:cNvPr id="7" name="Рисунок 6">
            <a:extLst>
              <a:ext uri="{FF2B5EF4-FFF2-40B4-BE49-F238E27FC236}">
                <a16:creationId xmlns:a16="http://schemas.microsoft.com/office/drawing/2014/main" xmlns="" id="{152813B9-2C0A-D4F6-17E1-DFC1D213A764}"/>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52604" y="2466430"/>
            <a:ext cx="1744200" cy="2389934"/>
          </a:xfrm>
          <a:prstGeom prst="rect">
            <a:avLst/>
          </a:prstGeom>
          <a:noFill/>
          <a:ln>
            <a:noFill/>
          </a:ln>
        </p:spPr>
      </p:pic>
      <p:sp>
        <p:nvSpPr>
          <p:cNvPr id="8" name="TextBox 7">
            <a:extLst>
              <a:ext uri="{FF2B5EF4-FFF2-40B4-BE49-F238E27FC236}">
                <a16:creationId xmlns:a16="http://schemas.microsoft.com/office/drawing/2014/main" xmlns="" id="{4C98E32B-F1B5-5C4D-FF85-2A7A68D434A7}"/>
              </a:ext>
            </a:extLst>
          </p:cNvPr>
          <p:cNvSpPr txBox="1"/>
          <p:nvPr/>
        </p:nvSpPr>
        <p:spPr>
          <a:xfrm>
            <a:off x="28600" y="1159254"/>
            <a:ext cx="4343384" cy="523220"/>
          </a:xfrm>
          <a:prstGeom prst="rect">
            <a:avLst/>
          </a:prstGeom>
          <a:noFill/>
        </p:spPr>
        <p:txBody>
          <a:bodyPr wrap="square" rtlCol="0">
            <a:spAutoFit/>
          </a:bodyPr>
          <a:lstStyle/>
          <a:p>
            <a:pPr algn="ctr"/>
            <a:r>
              <a:rPr lang="en-US" sz="1400" b="1" dirty="0"/>
              <a:t>Theoretical basis – the concept of bi</a:t>
            </a:r>
            <a:r>
              <a:rPr lang="ru-RU" sz="1400" b="1" dirty="0"/>
              <a:t>-</a:t>
            </a:r>
            <a:r>
              <a:rPr lang="en-US" sz="1400" b="1" dirty="0"/>
              <a:t>layered</a:t>
            </a:r>
            <a:r>
              <a:rPr lang="ru-RU" sz="1400" b="1" dirty="0"/>
              <a:t> </a:t>
            </a:r>
            <a:r>
              <a:rPr lang="en-US" sz="1400" b="1" dirty="0"/>
              <a:t>structure of </a:t>
            </a:r>
          </a:p>
          <a:p>
            <a:pPr algn="ctr"/>
            <a:r>
              <a:rPr lang="en-US" sz="1400" b="1" dirty="0"/>
              <a:t>modern noosphere  </a:t>
            </a:r>
            <a:endParaRPr lang="ru-RU" sz="1400" b="1" dirty="0"/>
          </a:p>
        </p:txBody>
      </p:sp>
      <p:sp>
        <p:nvSpPr>
          <p:cNvPr id="10" name="TextBox 9">
            <a:extLst>
              <a:ext uri="{FF2B5EF4-FFF2-40B4-BE49-F238E27FC236}">
                <a16:creationId xmlns:a16="http://schemas.microsoft.com/office/drawing/2014/main" xmlns="" id="{9E76589C-8866-A1A8-8AED-28B7C14C70D0}"/>
              </a:ext>
            </a:extLst>
          </p:cNvPr>
          <p:cNvSpPr txBox="1"/>
          <p:nvPr/>
        </p:nvSpPr>
        <p:spPr>
          <a:xfrm>
            <a:off x="105620" y="1615937"/>
            <a:ext cx="2327996" cy="830997"/>
          </a:xfrm>
          <a:prstGeom prst="rect">
            <a:avLst/>
          </a:prstGeom>
          <a:noFill/>
        </p:spPr>
        <p:txBody>
          <a:bodyPr wrap="square">
            <a:spAutoFit/>
          </a:bodyPr>
          <a:lstStyle/>
          <a:p>
            <a:r>
              <a:rPr lang="en-US" sz="1200" dirty="0"/>
              <a:t>Harmonic/sustainable structure of the primary biosphere formed in the long run of co-evolution of living organisms and environment</a:t>
            </a:r>
            <a:endParaRPr lang="ru-RU" sz="1200" dirty="0"/>
          </a:p>
        </p:txBody>
      </p:sp>
      <p:sp>
        <p:nvSpPr>
          <p:cNvPr id="13" name="TextBox 12">
            <a:extLst>
              <a:ext uri="{FF2B5EF4-FFF2-40B4-BE49-F238E27FC236}">
                <a16:creationId xmlns:a16="http://schemas.microsoft.com/office/drawing/2014/main" xmlns="" id="{75E0F525-1F8D-8E89-A543-7007DD4C94CD}"/>
              </a:ext>
            </a:extLst>
          </p:cNvPr>
          <p:cNvSpPr txBox="1"/>
          <p:nvPr/>
        </p:nvSpPr>
        <p:spPr>
          <a:xfrm>
            <a:off x="2499359" y="4899039"/>
            <a:ext cx="2149204" cy="1015663"/>
          </a:xfrm>
          <a:prstGeom prst="rect">
            <a:avLst/>
          </a:prstGeom>
          <a:noFill/>
        </p:spPr>
        <p:txBody>
          <a:bodyPr wrap="square">
            <a:spAutoFit/>
          </a:bodyPr>
          <a:lstStyle/>
          <a:p>
            <a:r>
              <a:rPr lang="en-US" sz="1200" dirty="0"/>
              <a:t>Stable endemic diseases of the first kind  appeared in colonized areas and affected only humans and domesticated animals</a:t>
            </a:r>
            <a:endParaRPr lang="ru-RU" sz="1200" dirty="0"/>
          </a:p>
        </p:txBody>
      </p:sp>
      <p:sp>
        <p:nvSpPr>
          <p:cNvPr id="14" name="Прямоугольник 13">
            <a:extLst>
              <a:ext uri="{FF2B5EF4-FFF2-40B4-BE49-F238E27FC236}">
                <a16:creationId xmlns:a16="http://schemas.microsoft.com/office/drawing/2014/main" xmlns="" id="{302C90BE-3F0B-D3C6-3EF2-66448EC521F8}"/>
              </a:ext>
            </a:extLst>
          </p:cNvPr>
          <p:cNvSpPr/>
          <p:nvPr/>
        </p:nvSpPr>
        <p:spPr>
          <a:xfrm>
            <a:off x="-35738" y="5877272"/>
            <a:ext cx="4607738" cy="1015663"/>
          </a:xfrm>
          <a:prstGeom prst="rect">
            <a:avLst/>
          </a:prstGeom>
          <a:solidFill>
            <a:schemeClr val="tx2">
              <a:lumMod val="20000"/>
              <a:lumOff val="80000"/>
            </a:schemeClr>
          </a:solidFill>
          <a:ln>
            <a:solidFill>
              <a:schemeClr val="accent1">
                <a:lumMod val="20000"/>
                <a:lumOff val="80000"/>
              </a:schemeClr>
            </a:solidFill>
          </a:ln>
        </p:spPr>
        <p:txBody>
          <a:bodyPr wrap="square">
            <a:spAutoFit/>
          </a:bodyPr>
          <a:lstStyle/>
          <a:p>
            <a:pPr algn="just"/>
            <a:r>
              <a:rPr lang="en-US" sz="1200" dirty="0"/>
              <a:t>Contamination of the environment has reached such a scale that modern eco-geochemical situation in any area can be interpreted now as a result of </a:t>
            </a:r>
            <a:r>
              <a:rPr lang="en-US" sz="1200" b="1" dirty="0"/>
              <a:t>the combined effect of both natural and anthropogenic geochemically </a:t>
            </a:r>
            <a:r>
              <a:rPr lang="en-US" sz="1200" b="1" dirty="0" err="1"/>
              <a:t>unfavourable</a:t>
            </a:r>
            <a:r>
              <a:rPr lang="en-US" sz="1200" b="1" dirty="0"/>
              <a:t> factors </a:t>
            </a:r>
            <a:r>
              <a:rPr lang="en-US" sz="1200" dirty="0"/>
              <a:t>(biogeochemical </a:t>
            </a:r>
            <a:r>
              <a:rPr lang="en-US" sz="1200" dirty="0" err="1"/>
              <a:t>endemies</a:t>
            </a:r>
            <a:r>
              <a:rPr lang="en-US" sz="1200" dirty="0"/>
              <a:t> of the </a:t>
            </a:r>
            <a:r>
              <a:rPr lang="en-US" sz="1200" b="1" dirty="0"/>
              <a:t>second </a:t>
            </a:r>
            <a:r>
              <a:rPr lang="en-US" sz="1200" dirty="0"/>
              <a:t>kind affecting all species including aborigine). </a:t>
            </a:r>
          </a:p>
        </p:txBody>
      </p:sp>
      <p:pic>
        <p:nvPicPr>
          <p:cNvPr id="16" name="Рисунок 15">
            <a:extLst>
              <a:ext uri="{FF2B5EF4-FFF2-40B4-BE49-F238E27FC236}">
                <a16:creationId xmlns:a16="http://schemas.microsoft.com/office/drawing/2014/main" xmlns="" id="{7B093B7C-C641-CCD6-1523-8587E5C91E3C}"/>
              </a:ext>
            </a:extLst>
          </p:cNvPr>
          <p:cNvPicPr>
            <a:picLocks noChangeAspect="1"/>
          </p:cNvPicPr>
          <p:nvPr/>
        </p:nvPicPr>
        <p:blipFill>
          <a:blip r:embed="rId4"/>
          <a:stretch>
            <a:fillRect/>
          </a:stretch>
        </p:blipFill>
        <p:spPr>
          <a:xfrm>
            <a:off x="5082162" y="2466327"/>
            <a:ext cx="3976697" cy="3168352"/>
          </a:xfrm>
          <a:prstGeom prst="rect">
            <a:avLst/>
          </a:prstGeom>
        </p:spPr>
      </p:pic>
      <p:sp>
        <p:nvSpPr>
          <p:cNvPr id="17" name="TextBox 16">
            <a:extLst>
              <a:ext uri="{FF2B5EF4-FFF2-40B4-BE49-F238E27FC236}">
                <a16:creationId xmlns:a16="http://schemas.microsoft.com/office/drawing/2014/main" xmlns="" id="{55984AFD-65BD-139E-4EF0-F37C9E4F4814}"/>
              </a:ext>
            </a:extLst>
          </p:cNvPr>
          <p:cNvSpPr txBox="1"/>
          <p:nvPr/>
        </p:nvSpPr>
        <p:spPr>
          <a:xfrm>
            <a:off x="88340" y="4915356"/>
            <a:ext cx="2149204" cy="1015663"/>
          </a:xfrm>
          <a:prstGeom prst="rect">
            <a:avLst/>
          </a:prstGeom>
          <a:noFill/>
        </p:spPr>
        <p:txBody>
          <a:bodyPr wrap="square">
            <a:spAutoFit/>
          </a:bodyPr>
          <a:lstStyle/>
          <a:p>
            <a:r>
              <a:rPr lang="en-US" sz="1200" dirty="0"/>
              <a:t>No risk of existence for stable endemic diseases (individuals weakened by the disease did not survive due to competition for survival)</a:t>
            </a:r>
            <a:r>
              <a:rPr lang="ru-RU" sz="1200" dirty="0"/>
              <a:t>.</a:t>
            </a:r>
          </a:p>
        </p:txBody>
      </p:sp>
      <p:sp>
        <p:nvSpPr>
          <p:cNvPr id="19" name="TextBox 18">
            <a:extLst>
              <a:ext uri="{FF2B5EF4-FFF2-40B4-BE49-F238E27FC236}">
                <a16:creationId xmlns:a16="http://schemas.microsoft.com/office/drawing/2014/main" xmlns="" id="{460EAA2D-CFBB-7397-F8CB-F09FEBFBB58A}"/>
              </a:ext>
            </a:extLst>
          </p:cNvPr>
          <p:cNvSpPr txBox="1"/>
          <p:nvPr/>
        </p:nvSpPr>
        <p:spPr>
          <a:xfrm>
            <a:off x="5220072" y="1237595"/>
            <a:ext cx="3865889" cy="1169551"/>
          </a:xfrm>
          <a:prstGeom prst="rect">
            <a:avLst/>
          </a:prstGeom>
          <a:noFill/>
        </p:spPr>
        <p:txBody>
          <a:bodyPr wrap="square">
            <a:spAutoFit/>
          </a:bodyPr>
          <a:lstStyle/>
          <a:p>
            <a:pPr algn="just">
              <a:defRPr/>
            </a:pPr>
            <a:r>
              <a:rPr lang="en-US" altLang="ru-RU" sz="1400" b="1" dirty="0"/>
              <a:t>Basing on the idea of bi-layered structure of modern noosphere  a sequence of operations for                            creation of a risk map of endemic diseases of a geochemical nature in modern noosphere should be as follows.</a:t>
            </a:r>
          </a:p>
        </p:txBody>
      </p:sp>
      <p:sp>
        <p:nvSpPr>
          <p:cNvPr id="21" name="TextBox 20">
            <a:extLst>
              <a:ext uri="{FF2B5EF4-FFF2-40B4-BE49-F238E27FC236}">
                <a16:creationId xmlns:a16="http://schemas.microsoft.com/office/drawing/2014/main" xmlns="" id="{7D49648A-D986-7C9D-6E61-D3335EE774FB}"/>
              </a:ext>
            </a:extLst>
          </p:cNvPr>
          <p:cNvSpPr txBox="1"/>
          <p:nvPr/>
        </p:nvSpPr>
        <p:spPr>
          <a:xfrm>
            <a:off x="2436805" y="1617284"/>
            <a:ext cx="2546014" cy="830997"/>
          </a:xfrm>
          <a:prstGeom prst="rect">
            <a:avLst/>
          </a:prstGeom>
          <a:noFill/>
        </p:spPr>
        <p:txBody>
          <a:bodyPr wrap="square">
            <a:spAutoFit/>
          </a:bodyPr>
          <a:lstStyle/>
          <a:p>
            <a:r>
              <a:rPr lang="en-US" sz="1200" dirty="0"/>
              <a:t>Appearance of humans who acquired ability to survive in geochemically unfavorable conditions led to spread  of stable endemic diseases </a:t>
            </a:r>
            <a:endParaRPr lang="ru-RU" sz="1200" dirty="0"/>
          </a:p>
        </p:txBody>
      </p:sp>
      <p:sp>
        <p:nvSpPr>
          <p:cNvPr id="23" name="TextBox 22">
            <a:extLst>
              <a:ext uri="{FF2B5EF4-FFF2-40B4-BE49-F238E27FC236}">
                <a16:creationId xmlns:a16="http://schemas.microsoft.com/office/drawing/2014/main" xmlns="" id="{D14AB150-4ECB-FF90-FA22-E7736A281C10}"/>
              </a:ext>
            </a:extLst>
          </p:cNvPr>
          <p:cNvSpPr txBox="1"/>
          <p:nvPr/>
        </p:nvSpPr>
        <p:spPr>
          <a:xfrm>
            <a:off x="4727120" y="5726173"/>
            <a:ext cx="4443425" cy="1169551"/>
          </a:xfrm>
          <a:prstGeom prst="rect">
            <a:avLst/>
          </a:prstGeom>
          <a:noFill/>
        </p:spPr>
        <p:txBody>
          <a:bodyPr wrap="square">
            <a:spAutoFit/>
          </a:bodyPr>
          <a:lstStyle/>
          <a:p>
            <a:pPr indent="450850" algn="just">
              <a:defRPr/>
            </a:pPr>
            <a:r>
              <a:rPr lang="en-US" altLang="ru-RU" sz="1400" b="1" dirty="0"/>
              <a:t>The proposed technique was used for cartographic evaluation of the risk of Cu, Co and I deficiency in the soil cover of the Central Federal District (Russia) related to spatial variation of morbidity level among local population.</a:t>
            </a:r>
            <a:endParaRPr lang="ru-RU" sz="1400" dirty="0"/>
          </a:p>
        </p:txBody>
      </p:sp>
    </p:spTree>
    <p:extLst>
      <p:ext uri="{BB962C8B-B14F-4D97-AF65-F5344CB8AC3E}">
        <p14:creationId xmlns:p14="http://schemas.microsoft.com/office/powerpoint/2010/main" val="41415901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E2C0C334-4851-59A8-4714-348666027FAC}"/>
              </a:ext>
            </a:extLst>
          </p:cNvPr>
          <p:cNvSpPr>
            <a:spLocks noGrp="1"/>
          </p:cNvSpPr>
          <p:nvPr>
            <p:ph type="title"/>
          </p:nvPr>
        </p:nvSpPr>
        <p:spPr>
          <a:xfrm>
            <a:off x="596044" y="116632"/>
            <a:ext cx="8440452" cy="864096"/>
          </a:xfrm>
        </p:spPr>
        <p:txBody>
          <a:bodyPr>
            <a:normAutofit/>
          </a:bodyPr>
          <a:lstStyle/>
          <a:p>
            <a:r>
              <a:rPr lang="en-US" sz="2800" dirty="0"/>
              <a:t>The main goal and methods</a:t>
            </a:r>
            <a:endParaRPr lang="ru-RU" sz="2800" dirty="0"/>
          </a:p>
        </p:txBody>
      </p:sp>
      <p:sp>
        <p:nvSpPr>
          <p:cNvPr id="4" name="TextBox 3">
            <a:extLst>
              <a:ext uri="{FF2B5EF4-FFF2-40B4-BE49-F238E27FC236}">
                <a16:creationId xmlns:a16="http://schemas.microsoft.com/office/drawing/2014/main" xmlns="" id="{D17F1C97-D7A8-3DCB-62B4-BED243E9094C}"/>
              </a:ext>
            </a:extLst>
          </p:cNvPr>
          <p:cNvSpPr txBox="1"/>
          <p:nvPr/>
        </p:nvSpPr>
        <p:spPr>
          <a:xfrm>
            <a:off x="457200" y="980728"/>
            <a:ext cx="8507288" cy="5632311"/>
          </a:xfrm>
          <a:prstGeom prst="rect">
            <a:avLst/>
          </a:prstGeom>
          <a:noFill/>
        </p:spPr>
        <p:txBody>
          <a:bodyPr wrap="square">
            <a:spAutoFit/>
          </a:bodyPr>
          <a:lstStyle/>
          <a:p>
            <a:pPr algn="just"/>
            <a:r>
              <a:rPr lang="en-US" dirty="0"/>
              <a:t>The main goal of the presented study is evaluation of contribution of the </a:t>
            </a:r>
            <a:r>
              <a:rPr lang="en-US" b="1" dirty="0"/>
              <a:t>natural </a:t>
            </a:r>
            <a:r>
              <a:rPr lang="en-US" dirty="0"/>
              <a:t>geochemical risk of human diseases in the Central part of the Russian plain provoked by deficiency of biologically significant microelements (Cu, Co and I) in the environment.</a:t>
            </a:r>
          </a:p>
          <a:p>
            <a:pPr algn="just"/>
            <a:endParaRPr lang="en-US" dirty="0"/>
          </a:p>
          <a:p>
            <a:pPr algn="just"/>
            <a:r>
              <a:rPr lang="en-US" dirty="0"/>
              <a:t>To estimate the ecological and geochemical risk we used the concept of lower and upper threshold concentrations in soils leading to specific diseases in cattle grazing within the particular areas based on numerous experimental data (Kovalsky, 1974), the data on I, Cu and Co variation in the soil cover of different oblast’s of the Central Federal District (Russia), and available published medical data of thyroid diseases in these areas. </a:t>
            </a:r>
          </a:p>
          <a:p>
            <a:pPr algn="just"/>
            <a:endParaRPr lang="en-US" dirty="0"/>
          </a:p>
          <a:p>
            <a:pPr algn="just"/>
            <a:r>
              <a:rPr lang="en-US" dirty="0"/>
              <a:t> The cartographic basis used for the creation of preliminary assessment maps of the distribution of trace elements in the soil cover of the region was the Unified State Register of Soil Resources of Russia (scale 1:2 500 000). Levels of Cu, Co and I content in soils were based on published data of the elements concentration in soils and our original experimental database with due regards to their genetic types, soil-forming rocks and granulometric composition. </a:t>
            </a:r>
          </a:p>
          <a:p>
            <a:pPr algn="just"/>
            <a:endParaRPr lang="en-US" dirty="0"/>
          </a:p>
          <a:p>
            <a:pPr algn="just"/>
            <a:r>
              <a:rPr lang="en-US" dirty="0"/>
              <a:t>Medical data was obtained from statistic materials of Russian Central Research Institute of Organization and Informatization of Healthcare of the Ministry of Health</a:t>
            </a:r>
            <a:r>
              <a:rPr lang="ru-RU" dirty="0"/>
              <a:t> «</a:t>
            </a:r>
            <a:r>
              <a:rPr lang="en-US" dirty="0"/>
              <a:t>Morbidity of the entire population of Russia</a:t>
            </a:r>
            <a:r>
              <a:rPr lang="ru-RU" dirty="0"/>
              <a:t>»</a:t>
            </a:r>
            <a:r>
              <a:rPr lang="en-US" dirty="0"/>
              <a:t> in the period of 2013-2017.</a:t>
            </a:r>
          </a:p>
        </p:txBody>
      </p:sp>
    </p:spTree>
    <p:extLst>
      <p:ext uri="{BB962C8B-B14F-4D97-AF65-F5344CB8AC3E}">
        <p14:creationId xmlns:p14="http://schemas.microsoft.com/office/powerpoint/2010/main" val="15465288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E2C0C334-4851-59A8-4714-348666027FAC}"/>
              </a:ext>
            </a:extLst>
          </p:cNvPr>
          <p:cNvSpPr>
            <a:spLocks noGrp="1"/>
          </p:cNvSpPr>
          <p:nvPr>
            <p:ph type="title"/>
          </p:nvPr>
        </p:nvSpPr>
        <p:spPr>
          <a:xfrm>
            <a:off x="612545" y="-145516"/>
            <a:ext cx="8229600" cy="1143000"/>
          </a:xfrm>
        </p:spPr>
        <p:txBody>
          <a:bodyPr>
            <a:normAutofit/>
          </a:bodyPr>
          <a:lstStyle/>
          <a:p>
            <a:r>
              <a:rPr lang="en-US" sz="2800" dirty="0"/>
              <a:t>Study area</a:t>
            </a:r>
            <a:endParaRPr lang="ru-RU" sz="2800" dirty="0"/>
          </a:p>
        </p:txBody>
      </p:sp>
      <p:sp>
        <p:nvSpPr>
          <p:cNvPr id="4" name="TextBox 3">
            <a:extLst>
              <a:ext uri="{FF2B5EF4-FFF2-40B4-BE49-F238E27FC236}">
                <a16:creationId xmlns:a16="http://schemas.microsoft.com/office/drawing/2014/main" xmlns="" id="{D17F1C97-D7A8-3DCB-62B4-BED243E9094C}"/>
              </a:ext>
            </a:extLst>
          </p:cNvPr>
          <p:cNvSpPr txBox="1"/>
          <p:nvPr/>
        </p:nvSpPr>
        <p:spPr>
          <a:xfrm>
            <a:off x="4895528" y="2780928"/>
            <a:ext cx="3960440" cy="4308872"/>
          </a:xfrm>
          <a:prstGeom prst="rect">
            <a:avLst/>
          </a:prstGeom>
          <a:noFill/>
        </p:spPr>
        <p:txBody>
          <a:bodyPr wrap="square">
            <a:spAutoFit/>
          </a:bodyPr>
          <a:lstStyle/>
          <a:p>
            <a:pPr algn="just"/>
            <a:endParaRPr lang="en-US" dirty="0"/>
          </a:p>
          <a:p>
            <a:pPr algn="just"/>
            <a:r>
              <a:rPr lang="en-US" sz="1400" dirty="0"/>
              <a:t>The Central Federal District (CFD) occupies the central part of the East European Plain. It has an area </a:t>
            </a:r>
            <a:r>
              <a:rPr lang="en-US" sz="1400"/>
              <a:t>of 650,205 km², </a:t>
            </a:r>
            <a:r>
              <a:rPr lang="en-US" sz="1400" dirty="0"/>
              <a:t>which is larger than any of the European countries and includes 18 subjects. CFD greatly exceeds the other federal districts of the country in terms of population and has a high. </a:t>
            </a:r>
          </a:p>
          <a:p>
            <a:pPr algn="just"/>
            <a:r>
              <a:rPr lang="en-US" sz="1400" dirty="0"/>
              <a:t>The Central Federal District (CFD) of Russia is a highly populated area (26.9% of </a:t>
            </a:r>
            <a:r>
              <a:rPr lang="en-US" sz="1400"/>
              <a:t>Russia's population, </a:t>
            </a:r>
            <a:r>
              <a:rPr lang="en-US" sz="1400" dirty="0"/>
              <a:t>average population density of 57.7 people/km</a:t>
            </a:r>
            <a:r>
              <a:rPr lang="en-US" sz="1400" baseline="30000" dirty="0"/>
              <a:t>2</a:t>
            </a:r>
            <a:r>
              <a:rPr lang="en-US" sz="1400" dirty="0"/>
              <a:t>) with a developed infrastructure where agriculture specializes in the cultivation </a:t>
            </a:r>
            <a:r>
              <a:rPr lang="en-US" sz="1400"/>
              <a:t>of cereals, vegetables, sunflowers, </a:t>
            </a:r>
            <a:r>
              <a:rPr lang="en-US" sz="1400" dirty="0"/>
              <a:t>and cattle breeding. The territory is also known for a deficiency </a:t>
            </a:r>
            <a:r>
              <a:rPr lang="en-US" sz="1400"/>
              <a:t>of Cu, </a:t>
            </a:r>
            <a:r>
              <a:rPr lang="en-US" sz="1400" dirty="0"/>
              <a:t>Co and I in the environment and respectively in the main agricultural plants and animals cultivated in </a:t>
            </a:r>
            <a:r>
              <a:rPr lang="en-US" sz="1400"/>
              <a:t>the CFD, </a:t>
            </a:r>
            <a:r>
              <a:rPr lang="en-US" sz="1400" dirty="0"/>
              <a:t>as well as in the diets of the local rural and urban population living on local products. </a:t>
            </a:r>
          </a:p>
          <a:p>
            <a:pPr algn="just"/>
            <a:endParaRPr lang="en-US" dirty="0"/>
          </a:p>
        </p:txBody>
      </p:sp>
      <p:pic>
        <p:nvPicPr>
          <p:cNvPr id="10" name="Рисунок 9" descr="Изображение выглядит как карта&#10;&#10;Автоматически созданное описание">
            <a:extLst>
              <a:ext uri="{FF2B5EF4-FFF2-40B4-BE49-F238E27FC236}">
                <a16:creationId xmlns:a16="http://schemas.microsoft.com/office/drawing/2014/main" xmlns="" id="{A2952F6C-B4BE-8D8C-F0DC-2A7C1443185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290" t="8517" b="8383"/>
          <a:stretch/>
        </p:blipFill>
        <p:spPr>
          <a:xfrm>
            <a:off x="4985284" y="965351"/>
            <a:ext cx="3780928" cy="2122183"/>
          </a:xfrm>
          <a:prstGeom prst="rect">
            <a:avLst/>
          </a:prstGeom>
        </p:spPr>
      </p:pic>
      <p:pic>
        <p:nvPicPr>
          <p:cNvPr id="6" name="Рисунок 5" descr="Изображение выглядит как карта&#10;&#10;Автоматически созданное описание">
            <a:extLst>
              <a:ext uri="{FF2B5EF4-FFF2-40B4-BE49-F238E27FC236}">
                <a16:creationId xmlns:a16="http://schemas.microsoft.com/office/drawing/2014/main" xmlns="" id="{98BA616F-1D70-6628-A3F6-5D61AF0A232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7788" y="731409"/>
            <a:ext cx="4308198" cy="6093296"/>
          </a:xfrm>
          <a:prstGeom prst="rect">
            <a:avLst/>
          </a:prstGeom>
        </p:spPr>
      </p:pic>
    </p:spTree>
    <p:extLst>
      <p:ext uri="{BB962C8B-B14F-4D97-AF65-F5344CB8AC3E}">
        <p14:creationId xmlns:p14="http://schemas.microsoft.com/office/powerpoint/2010/main" val="17053166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E2C0C334-4851-59A8-4714-348666027FAC}"/>
              </a:ext>
            </a:extLst>
          </p:cNvPr>
          <p:cNvSpPr>
            <a:spLocks noGrp="1"/>
          </p:cNvSpPr>
          <p:nvPr>
            <p:ph type="title"/>
          </p:nvPr>
        </p:nvSpPr>
        <p:spPr>
          <a:xfrm>
            <a:off x="51209" y="59083"/>
            <a:ext cx="9092789" cy="675273"/>
          </a:xfrm>
        </p:spPr>
        <p:txBody>
          <a:bodyPr>
            <a:noAutofit/>
          </a:bodyPr>
          <a:lstStyle/>
          <a:p>
            <a:r>
              <a:rPr lang="en-US" sz="2800" dirty="0"/>
              <a:t>Zonal evaluation of the sufficiency of Cu, Co and I for farm animals (Kovalsky, 1974) within the study area</a:t>
            </a:r>
            <a:endParaRPr lang="ru-RU" sz="2800" dirty="0"/>
          </a:p>
        </p:txBody>
      </p:sp>
      <p:sp>
        <p:nvSpPr>
          <p:cNvPr id="5" name="TextBox 4">
            <a:extLst>
              <a:ext uri="{FF2B5EF4-FFF2-40B4-BE49-F238E27FC236}">
                <a16:creationId xmlns:a16="http://schemas.microsoft.com/office/drawing/2014/main" xmlns="" id="{F94D3CAE-6C29-C7E1-F121-335232EC2FA2}"/>
              </a:ext>
            </a:extLst>
          </p:cNvPr>
          <p:cNvSpPr txBox="1"/>
          <p:nvPr/>
        </p:nvSpPr>
        <p:spPr>
          <a:xfrm>
            <a:off x="2919953" y="820365"/>
            <a:ext cx="6192178" cy="830997"/>
          </a:xfrm>
          <a:prstGeom prst="rect">
            <a:avLst/>
          </a:prstGeom>
          <a:noFill/>
        </p:spPr>
        <p:txBody>
          <a:bodyPr wrap="square">
            <a:spAutoFit/>
          </a:bodyPr>
          <a:lstStyle/>
          <a:p>
            <a:pPr algn="just"/>
            <a:r>
              <a:rPr lang="en-US" sz="1600" dirty="0"/>
              <a:t>The study area is located in three zonal regions. According to </a:t>
            </a:r>
            <a:r>
              <a:rPr lang="en-US" sz="1600" dirty="0" err="1"/>
              <a:t>V.V.Kovalsky</a:t>
            </a:r>
            <a:r>
              <a:rPr lang="en-US" sz="1600" dirty="0"/>
              <a:t>, every zone is characterized by specific variation of micronutrients and different sufficiency of trace elements for animals .</a:t>
            </a:r>
            <a:endParaRPr lang="ru-RU" sz="1600" dirty="0"/>
          </a:p>
        </p:txBody>
      </p:sp>
      <p:pic>
        <p:nvPicPr>
          <p:cNvPr id="9" name="Рисунок 8" descr="Изображение выглядит как карта&#10;&#10;Автоматически созданное описание">
            <a:extLst>
              <a:ext uri="{FF2B5EF4-FFF2-40B4-BE49-F238E27FC236}">
                <a16:creationId xmlns:a16="http://schemas.microsoft.com/office/drawing/2014/main" xmlns="" id="{A6D25B1E-61FC-90AE-6EA9-FEF30B4F8B3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20408"/>
          <a:stretch/>
        </p:blipFill>
        <p:spPr>
          <a:xfrm>
            <a:off x="179512" y="790624"/>
            <a:ext cx="2592288" cy="2878365"/>
          </a:xfrm>
          <a:prstGeom prst="rect">
            <a:avLst/>
          </a:prstGeom>
        </p:spPr>
      </p:pic>
      <p:grpSp>
        <p:nvGrpSpPr>
          <p:cNvPr id="11" name="Группа 10">
            <a:extLst>
              <a:ext uri="{FF2B5EF4-FFF2-40B4-BE49-F238E27FC236}">
                <a16:creationId xmlns:a16="http://schemas.microsoft.com/office/drawing/2014/main" xmlns="" id="{4F083FDA-323D-809F-CA34-2338798F1ECF}"/>
              </a:ext>
            </a:extLst>
          </p:cNvPr>
          <p:cNvGrpSpPr/>
          <p:nvPr/>
        </p:nvGrpSpPr>
        <p:grpSpPr>
          <a:xfrm>
            <a:off x="0" y="3573016"/>
            <a:ext cx="9143998" cy="2269597"/>
            <a:chOff x="0" y="4044285"/>
            <a:chExt cx="8481088" cy="2823786"/>
          </a:xfrm>
        </p:grpSpPr>
        <p:graphicFrame>
          <p:nvGraphicFramePr>
            <p:cNvPr id="7" name="Диаграмма 6">
              <a:extLst>
                <a:ext uri="{FF2B5EF4-FFF2-40B4-BE49-F238E27FC236}">
                  <a16:creationId xmlns:a16="http://schemas.microsoft.com/office/drawing/2014/main" xmlns="" id="{A982FE02-5452-F4A6-DF0E-9F682AC62BE8}"/>
                </a:ext>
              </a:extLst>
            </p:cNvPr>
            <p:cNvGraphicFramePr>
              <a:graphicFrameLocks/>
            </p:cNvGraphicFramePr>
            <p:nvPr>
              <p:extLst>
                <p:ext uri="{D42A27DB-BD31-4B8C-83A1-F6EECF244321}">
                  <p14:modId xmlns:p14="http://schemas.microsoft.com/office/powerpoint/2010/main" val="3349865059"/>
                </p:ext>
              </p:extLst>
            </p:nvPr>
          </p:nvGraphicFramePr>
          <p:xfrm>
            <a:off x="0" y="4056261"/>
            <a:ext cx="2804190" cy="281181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Диаграмма 7">
              <a:extLst>
                <a:ext uri="{FF2B5EF4-FFF2-40B4-BE49-F238E27FC236}">
                  <a16:creationId xmlns:a16="http://schemas.microsoft.com/office/drawing/2014/main" xmlns="" id="{88EE39C1-43C0-4999-8C8C-7953A456FA60}"/>
                </a:ext>
              </a:extLst>
            </p:cNvPr>
            <p:cNvGraphicFramePr>
              <a:graphicFrameLocks/>
            </p:cNvGraphicFramePr>
            <p:nvPr>
              <p:extLst>
                <p:ext uri="{D42A27DB-BD31-4B8C-83A1-F6EECF244321}">
                  <p14:modId xmlns:p14="http://schemas.microsoft.com/office/powerpoint/2010/main" val="1850204433"/>
                </p:ext>
              </p:extLst>
            </p:nvPr>
          </p:nvGraphicFramePr>
          <p:xfrm>
            <a:off x="2804190" y="4044285"/>
            <a:ext cx="2836544" cy="281371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 name="Диаграмма 9">
              <a:extLst>
                <a:ext uri="{FF2B5EF4-FFF2-40B4-BE49-F238E27FC236}">
                  <a16:creationId xmlns:a16="http://schemas.microsoft.com/office/drawing/2014/main" xmlns="" id="{C4C50268-E42E-48E1-8B56-7AAE68652121}"/>
                </a:ext>
              </a:extLst>
            </p:cNvPr>
            <p:cNvGraphicFramePr>
              <a:graphicFrameLocks/>
            </p:cNvGraphicFramePr>
            <p:nvPr>
              <p:extLst>
                <p:ext uri="{D42A27DB-BD31-4B8C-83A1-F6EECF244321}">
                  <p14:modId xmlns:p14="http://schemas.microsoft.com/office/powerpoint/2010/main" val="2652270086"/>
                </p:ext>
              </p:extLst>
            </p:nvPr>
          </p:nvGraphicFramePr>
          <p:xfrm>
            <a:off x="5640734" y="4044285"/>
            <a:ext cx="2840354" cy="2805885"/>
          </p:xfrm>
          <a:graphic>
            <a:graphicData uri="http://schemas.openxmlformats.org/drawingml/2006/chart">
              <c:chart xmlns:c="http://schemas.openxmlformats.org/drawingml/2006/chart" xmlns:r="http://schemas.openxmlformats.org/officeDocument/2006/relationships" r:id="rId6"/>
            </a:graphicData>
          </a:graphic>
        </p:graphicFrame>
      </p:grpSp>
      <p:pic>
        <p:nvPicPr>
          <p:cNvPr id="12" name="Рисунок 11" descr="Изображение выглядит как карта&#10;&#10;Автоматически созданное описание">
            <a:extLst>
              <a:ext uri="{FF2B5EF4-FFF2-40B4-BE49-F238E27FC236}">
                <a16:creationId xmlns:a16="http://schemas.microsoft.com/office/drawing/2014/main" xmlns="" id="{05FC42CD-E690-8C94-3D40-455A186BBD3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82527" r="23378"/>
          <a:stretch/>
        </p:blipFill>
        <p:spPr>
          <a:xfrm>
            <a:off x="2771800" y="2164273"/>
            <a:ext cx="2944687" cy="1024074"/>
          </a:xfrm>
          <a:prstGeom prst="rect">
            <a:avLst/>
          </a:prstGeom>
        </p:spPr>
      </p:pic>
      <p:graphicFrame>
        <p:nvGraphicFramePr>
          <p:cNvPr id="3" name="Таблица 2">
            <a:extLst>
              <a:ext uri="{FF2B5EF4-FFF2-40B4-BE49-F238E27FC236}">
                <a16:creationId xmlns:a16="http://schemas.microsoft.com/office/drawing/2014/main" xmlns="" id="{040357EF-3EE7-B745-2556-3E7D2F0209F4}"/>
              </a:ext>
            </a:extLst>
          </p:cNvPr>
          <p:cNvGraphicFramePr>
            <a:graphicFrameLocks noGrp="1"/>
          </p:cNvGraphicFramePr>
          <p:nvPr>
            <p:extLst>
              <p:ext uri="{D42A27DB-BD31-4B8C-83A1-F6EECF244321}">
                <p14:modId xmlns:p14="http://schemas.microsoft.com/office/powerpoint/2010/main" val="1430385195"/>
              </p:ext>
            </p:extLst>
          </p:nvPr>
        </p:nvGraphicFramePr>
        <p:xfrm>
          <a:off x="5892039" y="1727563"/>
          <a:ext cx="3109469" cy="1802721"/>
        </p:xfrm>
        <a:graphic>
          <a:graphicData uri="http://schemas.openxmlformats.org/drawingml/2006/table">
            <a:tbl>
              <a:tblPr>
                <a:tableStyleId>{5C22544A-7EE6-4342-B048-85BDC9FD1C3A}</a:tableStyleId>
              </a:tblPr>
              <a:tblGrid>
                <a:gridCol w="1525865">
                  <a:extLst>
                    <a:ext uri="{9D8B030D-6E8A-4147-A177-3AD203B41FA5}">
                      <a16:colId xmlns:a16="http://schemas.microsoft.com/office/drawing/2014/main" xmlns="" val="20000"/>
                    </a:ext>
                  </a:extLst>
                </a:gridCol>
                <a:gridCol w="527868">
                  <a:extLst>
                    <a:ext uri="{9D8B030D-6E8A-4147-A177-3AD203B41FA5}">
                      <a16:colId xmlns:a16="http://schemas.microsoft.com/office/drawing/2014/main" xmlns="" val="20001"/>
                    </a:ext>
                  </a:extLst>
                </a:gridCol>
                <a:gridCol w="527868">
                  <a:extLst>
                    <a:ext uri="{9D8B030D-6E8A-4147-A177-3AD203B41FA5}">
                      <a16:colId xmlns:a16="http://schemas.microsoft.com/office/drawing/2014/main" xmlns="" val="20005"/>
                    </a:ext>
                  </a:extLst>
                </a:gridCol>
                <a:gridCol w="527868">
                  <a:extLst>
                    <a:ext uri="{9D8B030D-6E8A-4147-A177-3AD203B41FA5}">
                      <a16:colId xmlns:a16="http://schemas.microsoft.com/office/drawing/2014/main" xmlns="" val="20009"/>
                    </a:ext>
                  </a:extLst>
                </a:gridCol>
              </a:tblGrid>
              <a:tr h="1080120">
                <a:tc>
                  <a:txBody>
                    <a:bodyPr/>
                    <a:lstStyle/>
                    <a:p>
                      <a:pPr algn="ctr" fontAlgn="ctr"/>
                      <a:r>
                        <a:rPr lang="en-US" sz="1100" u="none" strike="noStrike" dirty="0">
                          <a:effectLst/>
                        </a:rPr>
                        <a:t>Number of soil samples used to evaluate their distribution in terms of the availability of certain elements</a:t>
                      </a:r>
                      <a:endParaRPr lang="en-US" sz="1100" b="0" i="0" u="none" strike="noStrike" dirty="0">
                        <a:solidFill>
                          <a:srgbClr val="000000"/>
                        </a:solidFill>
                        <a:effectLst/>
                        <a:latin typeface="Calibri" panose="020F0502020204030204" pitchFamily="34" charset="0"/>
                      </a:endParaRPr>
                    </a:p>
                  </a:txBody>
                  <a:tcPr marL="7187" marR="7187" marT="71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200" u="none" strike="noStrike" dirty="0">
                          <a:effectLst/>
                        </a:rPr>
                        <a:t>Co</a:t>
                      </a:r>
                      <a:endParaRPr lang="en-US" sz="1200" b="0" i="0" u="none" strike="noStrike" dirty="0">
                        <a:solidFill>
                          <a:srgbClr val="000000"/>
                        </a:solidFill>
                        <a:effectLst/>
                        <a:latin typeface="Calibri" panose="020F0502020204030204" pitchFamily="34" charset="0"/>
                      </a:endParaRPr>
                    </a:p>
                  </a:txBody>
                  <a:tcPr marL="7187" marR="7187" marT="71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u="none" strike="noStrike" dirty="0">
                          <a:effectLst/>
                        </a:rPr>
                        <a:t>Cu</a:t>
                      </a:r>
                      <a:endParaRPr lang="en-US" sz="1200" b="0" i="0" u="none" strike="noStrike" dirty="0">
                        <a:solidFill>
                          <a:srgbClr val="000000"/>
                        </a:solidFill>
                        <a:effectLst/>
                        <a:latin typeface="Calibri" panose="020F0502020204030204" pitchFamily="34" charset="0"/>
                      </a:endParaRPr>
                    </a:p>
                  </a:txBody>
                  <a:tcPr marL="7187" marR="7187" marT="71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panose="020F0502020204030204" pitchFamily="34" charset="0"/>
                        </a:rPr>
                        <a:t>I</a:t>
                      </a:r>
                    </a:p>
                  </a:txBody>
                  <a:tcPr marL="7187" marR="7187" marT="71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0">
                <a:tc>
                  <a:txBody>
                    <a:bodyPr/>
                    <a:lstStyle/>
                    <a:p>
                      <a:pPr algn="ctr" fontAlgn="b"/>
                      <a:r>
                        <a:rPr lang="en-US" sz="1100" u="none" strike="noStrike" dirty="0">
                          <a:effectLst/>
                        </a:rPr>
                        <a:t>Taiga-forest non-chernozem</a:t>
                      </a:r>
                      <a:endParaRPr lang="en-US" sz="1100" b="0" i="0" u="none" strike="noStrike" dirty="0">
                        <a:solidFill>
                          <a:srgbClr val="000000"/>
                        </a:solidFill>
                        <a:effectLst/>
                        <a:latin typeface="Calibri" panose="020F0502020204030204" pitchFamily="34" charset="0"/>
                      </a:endParaRPr>
                    </a:p>
                  </a:txBody>
                  <a:tcPr marL="7187" marR="7187" marT="718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200" u="none" strike="noStrike" dirty="0">
                          <a:effectLst/>
                        </a:rPr>
                        <a:t>552</a:t>
                      </a:r>
                      <a:endParaRPr lang="ru-RU" sz="1200" b="0" i="0" u="none" strike="noStrike" dirty="0">
                        <a:solidFill>
                          <a:srgbClr val="000000"/>
                        </a:solidFill>
                        <a:effectLst/>
                        <a:latin typeface="Calibri" panose="020F0502020204030204" pitchFamily="34" charset="0"/>
                      </a:endParaRPr>
                    </a:p>
                  </a:txBody>
                  <a:tcPr marL="7187" marR="7187" marT="71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200" u="none" strike="noStrike" dirty="0">
                          <a:effectLst/>
                        </a:rPr>
                        <a:t>1119</a:t>
                      </a:r>
                      <a:endParaRPr lang="ru-RU" sz="1200" b="0" i="0" u="none" strike="noStrike" dirty="0">
                        <a:solidFill>
                          <a:srgbClr val="000000"/>
                        </a:solidFill>
                        <a:effectLst/>
                        <a:latin typeface="Calibri" panose="020F0502020204030204" pitchFamily="34" charset="0"/>
                      </a:endParaRPr>
                    </a:p>
                  </a:txBody>
                  <a:tcPr marL="7187" marR="7187" marT="71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200" u="none" strike="noStrike" dirty="0">
                          <a:effectLst/>
                        </a:rPr>
                        <a:t>296</a:t>
                      </a:r>
                      <a:endParaRPr lang="ru-RU" sz="1200" b="0" i="0" u="none" strike="noStrike" dirty="0">
                        <a:solidFill>
                          <a:srgbClr val="000000"/>
                        </a:solidFill>
                        <a:effectLst/>
                        <a:latin typeface="Calibri" panose="020F0502020204030204" pitchFamily="34" charset="0"/>
                      </a:endParaRPr>
                    </a:p>
                  </a:txBody>
                  <a:tcPr marL="7187" marR="7187" marT="71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0">
                <a:tc>
                  <a:txBody>
                    <a:bodyPr/>
                    <a:lstStyle/>
                    <a:p>
                      <a:pPr algn="ctr" fontAlgn="b"/>
                      <a:r>
                        <a:rPr lang="en-US" sz="1100" u="none" strike="noStrike" dirty="0">
                          <a:effectLst/>
                        </a:rPr>
                        <a:t>Forest-steppe</a:t>
                      </a:r>
                      <a:endParaRPr lang="en-US" sz="1100" b="0" i="0" u="none" strike="noStrike" dirty="0">
                        <a:solidFill>
                          <a:srgbClr val="000000"/>
                        </a:solidFill>
                        <a:effectLst/>
                        <a:latin typeface="Calibri" panose="020F0502020204030204" pitchFamily="34" charset="0"/>
                      </a:endParaRPr>
                    </a:p>
                  </a:txBody>
                  <a:tcPr marL="7187" marR="7187" marT="718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200" u="none" strike="noStrike" dirty="0">
                          <a:effectLst/>
                        </a:rPr>
                        <a:t>47</a:t>
                      </a:r>
                      <a:endParaRPr lang="ru-RU" sz="1200" b="0" i="0" u="none" strike="noStrike" dirty="0">
                        <a:solidFill>
                          <a:srgbClr val="000000"/>
                        </a:solidFill>
                        <a:effectLst/>
                        <a:latin typeface="Calibri" panose="020F0502020204030204" pitchFamily="34" charset="0"/>
                      </a:endParaRPr>
                    </a:p>
                  </a:txBody>
                  <a:tcPr marL="7187" marR="7187" marT="71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200" u="none" strike="noStrike" dirty="0">
                          <a:effectLst/>
                        </a:rPr>
                        <a:t>58</a:t>
                      </a:r>
                      <a:endParaRPr lang="ru-RU" sz="1200" b="0" i="0" u="none" strike="noStrike" dirty="0">
                        <a:solidFill>
                          <a:srgbClr val="000000"/>
                        </a:solidFill>
                        <a:effectLst/>
                        <a:latin typeface="Calibri" panose="020F0502020204030204" pitchFamily="34" charset="0"/>
                      </a:endParaRPr>
                    </a:p>
                  </a:txBody>
                  <a:tcPr marL="7187" marR="7187" marT="71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200" u="none" strike="noStrike" dirty="0">
                          <a:effectLst/>
                        </a:rPr>
                        <a:t>9</a:t>
                      </a:r>
                      <a:endParaRPr lang="ru-RU" sz="1200" b="0" i="0" u="none" strike="noStrike" dirty="0">
                        <a:solidFill>
                          <a:srgbClr val="000000"/>
                        </a:solidFill>
                        <a:effectLst/>
                        <a:latin typeface="Calibri" panose="020F0502020204030204" pitchFamily="34" charset="0"/>
                      </a:endParaRPr>
                    </a:p>
                  </a:txBody>
                  <a:tcPr marL="7187" marR="7187" marT="71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0">
                <a:tc>
                  <a:txBody>
                    <a:bodyPr/>
                    <a:lstStyle/>
                    <a:p>
                      <a:pPr algn="ctr" fontAlgn="b"/>
                      <a:r>
                        <a:rPr lang="en-US" sz="1100" u="none" strike="noStrike" dirty="0">
                          <a:effectLst/>
                        </a:rPr>
                        <a:t>Steppe</a:t>
                      </a:r>
                      <a:endParaRPr lang="en-US" sz="1100" b="0" i="0" u="none" strike="noStrike" dirty="0">
                        <a:solidFill>
                          <a:srgbClr val="000000"/>
                        </a:solidFill>
                        <a:effectLst/>
                        <a:latin typeface="Calibri" panose="020F0502020204030204" pitchFamily="34" charset="0"/>
                      </a:endParaRPr>
                    </a:p>
                  </a:txBody>
                  <a:tcPr marL="7187" marR="7187" marT="718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200" u="none" strike="noStrike">
                          <a:effectLst/>
                        </a:rPr>
                        <a:t>304</a:t>
                      </a:r>
                      <a:endParaRPr lang="ru-RU" sz="1200" b="0" i="0" u="none" strike="noStrike">
                        <a:solidFill>
                          <a:srgbClr val="000000"/>
                        </a:solidFill>
                        <a:effectLst/>
                        <a:latin typeface="Calibri" panose="020F0502020204030204" pitchFamily="34" charset="0"/>
                      </a:endParaRPr>
                    </a:p>
                  </a:txBody>
                  <a:tcPr marL="7187" marR="7187" marT="71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200" u="none" strike="noStrike" dirty="0">
                          <a:effectLst/>
                        </a:rPr>
                        <a:t>342</a:t>
                      </a:r>
                      <a:endParaRPr lang="ru-RU" sz="1200" b="0" i="0" u="none" strike="noStrike" dirty="0">
                        <a:solidFill>
                          <a:srgbClr val="000000"/>
                        </a:solidFill>
                        <a:effectLst/>
                        <a:latin typeface="Calibri" panose="020F0502020204030204" pitchFamily="34" charset="0"/>
                      </a:endParaRPr>
                    </a:p>
                  </a:txBody>
                  <a:tcPr marL="7187" marR="7187" marT="71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200" u="none" strike="noStrike" dirty="0">
                          <a:effectLst/>
                        </a:rPr>
                        <a:t>49</a:t>
                      </a:r>
                      <a:endParaRPr lang="ru-RU" sz="1200" b="0" i="0" u="none" strike="noStrike" dirty="0">
                        <a:solidFill>
                          <a:srgbClr val="000000"/>
                        </a:solidFill>
                        <a:effectLst/>
                        <a:latin typeface="Calibri" panose="020F0502020204030204" pitchFamily="34" charset="0"/>
                      </a:endParaRPr>
                    </a:p>
                  </a:txBody>
                  <a:tcPr marL="7187" marR="7187" marT="718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graphicFrame>
        <p:nvGraphicFramePr>
          <p:cNvPr id="4" name="Таблица 3">
            <a:extLst>
              <a:ext uri="{FF2B5EF4-FFF2-40B4-BE49-F238E27FC236}">
                <a16:creationId xmlns:a16="http://schemas.microsoft.com/office/drawing/2014/main" xmlns="" id="{184A7BEF-EEF5-A6AF-7515-DD42D9A72D08}"/>
              </a:ext>
            </a:extLst>
          </p:cNvPr>
          <p:cNvGraphicFramePr>
            <a:graphicFrameLocks noGrp="1"/>
          </p:cNvGraphicFramePr>
          <p:nvPr>
            <p:extLst>
              <p:ext uri="{D42A27DB-BD31-4B8C-83A1-F6EECF244321}">
                <p14:modId xmlns:p14="http://schemas.microsoft.com/office/powerpoint/2010/main" val="1133418471"/>
              </p:ext>
            </p:extLst>
          </p:nvPr>
        </p:nvGraphicFramePr>
        <p:xfrm>
          <a:off x="1427437" y="5870957"/>
          <a:ext cx="6019336" cy="944880"/>
        </p:xfrm>
        <a:graphic>
          <a:graphicData uri="http://schemas.openxmlformats.org/drawingml/2006/table">
            <a:tbl>
              <a:tblPr>
                <a:tableStyleId>{5C22544A-7EE6-4342-B048-85BDC9FD1C3A}</a:tableStyleId>
              </a:tblPr>
              <a:tblGrid>
                <a:gridCol w="2697411">
                  <a:extLst>
                    <a:ext uri="{9D8B030D-6E8A-4147-A177-3AD203B41FA5}">
                      <a16:colId xmlns:a16="http://schemas.microsoft.com/office/drawing/2014/main" xmlns="" val="133136900"/>
                    </a:ext>
                  </a:extLst>
                </a:gridCol>
                <a:gridCol w="793848">
                  <a:extLst>
                    <a:ext uri="{9D8B030D-6E8A-4147-A177-3AD203B41FA5}">
                      <a16:colId xmlns:a16="http://schemas.microsoft.com/office/drawing/2014/main" xmlns="" val="3779319213"/>
                    </a:ext>
                  </a:extLst>
                </a:gridCol>
                <a:gridCol w="2029802">
                  <a:extLst>
                    <a:ext uri="{9D8B030D-6E8A-4147-A177-3AD203B41FA5}">
                      <a16:colId xmlns:a16="http://schemas.microsoft.com/office/drawing/2014/main" xmlns="" val="2327412620"/>
                    </a:ext>
                  </a:extLst>
                </a:gridCol>
                <a:gridCol w="498275">
                  <a:extLst>
                    <a:ext uri="{9D8B030D-6E8A-4147-A177-3AD203B41FA5}">
                      <a16:colId xmlns:a16="http://schemas.microsoft.com/office/drawing/2014/main" xmlns="" val="3520313378"/>
                    </a:ext>
                  </a:extLst>
                </a:gridCol>
              </a:tblGrid>
              <a:tr h="262258">
                <a:tc>
                  <a:txBody>
                    <a:bodyPr/>
                    <a:lstStyle/>
                    <a:p>
                      <a:pPr algn="ctr" fontAlgn="b"/>
                      <a:r>
                        <a:rPr lang="en-US" sz="1200" u="none" strike="noStrike" dirty="0">
                          <a:effectLst/>
                        </a:rPr>
                        <a:t>Levels</a:t>
                      </a:r>
                      <a:r>
                        <a:rPr lang="en-US" sz="1200" u="none" strike="noStrike" baseline="0" dirty="0">
                          <a:effectLst/>
                        </a:rPr>
                        <a:t> of </a:t>
                      </a:r>
                      <a:r>
                        <a:rPr lang="en-US" sz="1200" u="none" strike="noStrike" dirty="0">
                          <a:effectLst/>
                        </a:rPr>
                        <a:t>sufficiency</a:t>
                      </a:r>
                      <a:r>
                        <a:rPr lang="en-US" sz="1200" u="none" strike="noStrike" baseline="0" dirty="0">
                          <a:effectLst/>
                        </a:rPr>
                        <a:t> according to </a:t>
                      </a:r>
                      <a:r>
                        <a:rPr lang="en-US" sz="1200" u="none" strike="noStrike" dirty="0">
                          <a:effectLst/>
                        </a:rPr>
                        <a:t>                                                                                                                             element concentration in soils (mg/kg)</a:t>
                      </a:r>
                      <a:endParaRPr lang="en-US" sz="12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u="none" strike="noStrike" dirty="0">
                          <a:effectLst/>
                        </a:rPr>
                        <a:t>Deficiency</a:t>
                      </a:r>
                      <a:endParaRPr lang="en-US" sz="12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u="none" strike="noStrike">
                          <a:effectLst/>
                        </a:rPr>
                        <a:t>Within metabolic regulation</a:t>
                      </a:r>
                      <a:endParaRPr lang="en-US" sz="12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u="none" strike="noStrike" dirty="0">
                          <a:effectLst/>
                        </a:rPr>
                        <a:t>Excess</a:t>
                      </a:r>
                      <a:endParaRPr lang="en-US" sz="12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713001294"/>
                  </a:ext>
                </a:extLst>
              </a:tr>
              <a:tr h="182880">
                <a:tc>
                  <a:txBody>
                    <a:bodyPr/>
                    <a:lstStyle/>
                    <a:p>
                      <a:pPr algn="ctr" fontAlgn="b"/>
                      <a:r>
                        <a:rPr lang="en-US" sz="1200" u="none" strike="noStrike">
                          <a:effectLst/>
                        </a:rPr>
                        <a:t>Co</a:t>
                      </a:r>
                      <a:endParaRPr lang="en-US" sz="12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200" u="none" strike="noStrike" dirty="0">
                          <a:effectLst/>
                        </a:rPr>
                        <a:t>&lt;7</a:t>
                      </a:r>
                      <a:endParaRPr lang="ru-RU" sz="12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200" u="none" strike="noStrike">
                          <a:effectLst/>
                        </a:rPr>
                        <a:t>7-30</a:t>
                      </a:r>
                      <a:endParaRPr lang="ru-RU" sz="12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200" u="none" strike="noStrike" dirty="0">
                          <a:effectLst/>
                        </a:rPr>
                        <a:t>&gt;30</a:t>
                      </a:r>
                      <a:endParaRPr lang="ru-RU" sz="12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937687270"/>
                  </a:ext>
                </a:extLst>
              </a:tr>
              <a:tr h="182880">
                <a:tc>
                  <a:txBody>
                    <a:bodyPr/>
                    <a:lstStyle/>
                    <a:p>
                      <a:pPr algn="ctr" fontAlgn="b"/>
                      <a:r>
                        <a:rPr lang="en-US" sz="1200" u="none" strike="noStrike">
                          <a:effectLst/>
                        </a:rPr>
                        <a:t>Cu</a:t>
                      </a:r>
                      <a:endParaRPr lang="en-US" sz="12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200" u="none" strike="noStrike" dirty="0">
                          <a:effectLst/>
                        </a:rPr>
                        <a:t>&lt;15</a:t>
                      </a:r>
                      <a:endParaRPr lang="ru-RU" sz="12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200" u="none" strike="noStrike">
                          <a:effectLst/>
                        </a:rPr>
                        <a:t>15-60</a:t>
                      </a:r>
                      <a:endParaRPr lang="ru-RU" sz="12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200" u="none" strike="noStrike" dirty="0">
                          <a:effectLst/>
                        </a:rPr>
                        <a:t>&gt;60</a:t>
                      </a:r>
                      <a:endParaRPr lang="ru-RU" sz="12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237826371"/>
                  </a:ext>
                </a:extLst>
              </a:tr>
              <a:tr h="182880">
                <a:tc>
                  <a:txBody>
                    <a:bodyPr/>
                    <a:lstStyle/>
                    <a:p>
                      <a:pPr algn="ctr" fontAlgn="b"/>
                      <a:r>
                        <a:rPr lang="en-US" sz="1200" u="none" strike="noStrike">
                          <a:effectLst/>
                        </a:rPr>
                        <a:t>I</a:t>
                      </a:r>
                      <a:endParaRPr lang="en-US" sz="12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200" u="none" strike="noStrike" dirty="0">
                          <a:effectLst/>
                        </a:rPr>
                        <a:t>&lt;5</a:t>
                      </a:r>
                      <a:endParaRPr lang="ru-RU" sz="12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200" u="none" strike="noStrike">
                          <a:effectLst/>
                        </a:rPr>
                        <a:t>5-40</a:t>
                      </a:r>
                      <a:endParaRPr lang="ru-RU" sz="12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200" u="none" strike="noStrike" dirty="0">
                          <a:effectLst/>
                        </a:rPr>
                        <a:t>&gt;40</a:t>
                      </a:r>
                      <a:endParaRPr lang="ru-RU" sz="12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856935364"/>
                  </a:ext>
                </a:extLst>
              </a:tr>
            </a:tbl>
          </a:graphicData>
        </a:graphic>
      </p:graphicFrame>
    </p:spTree>
    <p:extLst>
      <p:ext uri="{BB962C8B-B14F-4D97-AF65-F5344CB8AC3E}">
        <p14:creationId xmlns:p14="http://schemas.microsoft.com/office/powerpoint/2010/main" val="26776018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4EB64527-3552-9E12-7F0F-C2FB39D1202D}"/>
              </a:ext>
            </a:extLst>
          </p:cNvPr>
          <p:cNvSpPr>
            <a:spLocks noGrp="1"/>
          </p:cNvSpPr>
          <p:nvPr>
            <p:ph type="title"/>
          </p:nvPr>
        </p:nvSpPr>
        <p:spPr>
          <a:xfrm>
            <a:off x="457199" y="0"/>
            <a:ext cx="8229600" cy="1143000"/>
          </a:xfrm>
        </p:spPr>
        <p:txBody>
          <a:bodyPr>
            <a:noAutofit/>
          </a:bodyPr>
          <a:lstStyle/>
          <a:p>
            <a:r>
              <a:rPr lang="en-US" sz="2800" dirty="0">
                <a:latin typeface="Calibri" panose="020F0502020204030204" pitchFamily="34" charset="0"/>
                <a:ea typeface="Times New Roman" panose="02020603050405020304" pitchFamily="18" charset="0"/>
                <a:cs typeface="Calibri" panose="020F0502020204030204" pitchFamily="34" charset="0"/>
              </a:rPr>
              <a:t>Co, Cu and I variation in soil cover as a basis of geochemical risk assessment</a:t>
            </a:r>
            <a:endParaRPr lang="ru-RU" sz="2800" dirty="0"/>
          </a:p>
        </p:txBody>
      </p:sp>
      <p:graphicFrame>
        <p:nvGraphicFramePr>
          <p:cNvPr id="3" name="Таблица 2">
            <a:extLst>
              <a:ext uri="{FF2B5EF4-FFF2-40B4-BE49-F238E27FC236}">
                <a16:creationId xmlns:a16="http://schemas.microsoft.com/office/drawing/2014/main" xmlns="" id="{36FB3647-CB70-440F-BF39-A996BD3BD085}"/>
              </a:ext>
            </a:extLst>
          </p:cNvPr>
          <p:cNvGraphicFramePr>
            <a:graphicFrameLocks noGrp="1"/>
          </p:cNvGraphicFramePr>
          <p:nvPr>
            <p:extLst>
              <p:ext uri="{D42A27DB-BD31-4B8C-83A1-F6EECF244321}">
                <p14:modId xmlns:p14="http://schemas.microsoft.com/office/powerpoint/2010/main" val="3976174919"/>
              </p:ext>
            </p:extLst>
          </p:nvPr>
        </p:nvGraphicFramePr>
        <p:xfrm>
          <a:off x="390362" y="1268760"/>
          <a:ext cx="8363273" cy="5247392"/>
        </p:xfrm>
        <a:graphic>
          <a:graphicData uri="http://schemas.openxmlformats.org/drawingml/2006/table">
            <a:tbl>
              <a:tblPr>
                <a:tableStyleId>{5C22544A-7EE6-4342-B048-85BDC9FD1C3A}</a:tableStyleId>
              </a:tblPr>
              <a:tblGrid>
                <a:gridCol w="3767499">
                  <a:extLst>
                    <a:ext uri="{9D8B030D-6E8A-4147-A177-3AD203B41FA5}">
                      <a16:colId xmlns:a16="http://schemas.microsoft.com/office/drawing/2014/main" xmlns="" val="3137240956"/>
                    </a:ext>
                  </a:extLst>
                </a:gridCol>
                <a:gridCol w="1984408">
                  <a:extLst>
                    <a:ext uri="{9D8B030D-6E8A-4147-A177-3AD203B41FA5}">
                      <a16:colId xmlns:a16="http://schemas.microsoft.com/office/drawing/2014/main" xmlns="" val="1796317611"/>
                    </a:ext>
                  </a:extLst>
                </a:gridCol>
                <a:gridCol w="949064">
                  <a:extLst>
                    <a:ext uri="{9D8B030D-6E8A-4147-A177-3AD203B41FA5}">
                      <a16:colId xmlns:a16="http://schemas.microsoft.com/office/drawing/2014/main" xmlns="" val="2715993706"/>
                    </a:ext>
                  </a:extLst>
                </a:gridCol>
                <a:gridCol w="920305">
                  <a:extLst>
                    <a:ext uri="{9D8B030D-6E8A-4147-A177-3AD203B41FA5}">
                      <a16:colId xmlns:a16="http://schemas.microsoft.com/office/drawing/2014/main" xmlns="" val="2382698745"/>
                    </a:ext>
                  </a:extLst>
                </a:gridCol>
                <a:gridCol w="741997">
                  <a:extLst>
                    <a:ext uri="{9D8B030D-6E8A-4147-A177-3AD203B41FA5}">
                      <a16:colId xmlns:a16="http://schemas.microsoft.com/office/drawing/2014/main" xmlns="" val="2054248554"/>
                    </a:ext>
                  </a:extLst>
                </a:gridCol>
              </a:tblGrid>
              <a:tr h="675392">
                <a:tc rowSpan="2">
                  <a:txBody>
                    <a:bodyPr/>
                    <a:lstStyle/>
                    <a:p>
                      <a:pPr algn="ctr" fontAlgn="ctr"/>
                      <a:r>
                        <a:rPr lang="en-US" sz="1600" u="none" strike="noStrike" dirty="0">
                          <a:effectLst/>
                        </a:rPr>
                        <a:t>Soil type</a:t>
                      </a:r>
                      <a:endParaRPr lang="en-US" sz="16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ctr"/>
                      <a:r>
                        <a:rPr lang="en-US" sz="1600" u="none" strike="noStrike" dirty="0">
                          <a:effectLst/>
                        </a:rPr>
                        <a:t>Texture</a:t>
                      </a:r>
                      <a:endParaRPr lang="en-US" sz="16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fontAlgn="b"/>
                      <a:r>
                        <a:rPr lang="en-US" sz="1600" u="none" strike="noStrike">
                          <a:effectLst/>
                        </a:rPr>
                        <a:t>Estimated concentration, mg/kg</a:t>
                      </a:r>
                      <a:endParaRPr lang="en-US" sz="16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xmlns="" val="1375175"/>
                  </a:ext>
                </a:extLst>
              </a:tr>
              <a:tr h="241931">
                <a:tc vMerge="1">
                  <a:txBody>
                    <a:bodyPr/>
                    <a:lstStyle/>
                    <a:p>
                      <a:endParaRPr lang="ru-RU"/>
                    </a:p>
                  </a:txBody>
                  <a:tcPr/>
                </a:tc>
                <a:tc vMerge="1">
                  <a:txBody>
                    <a:bodyPr/>
                    <a:lstStyle/>
                    <a:p>
                      <a:endParaRPr lang="ru-RU"/>
                    </a:p>
                  </a:txBody>
                  <a:tcPr/>
                </a:tc>
                <a:tc>
                  <a:txBody>
                    <a:bodyPr/>
                    <a:lstStyle/>
                    <a:p>
                      <a:pPr algn="ctr" fontAlgn="b"/>
                      <a:r>
                        <a:rPr lang="en-US" sz="1600" u="none" strike="noStrike">
                          <a:effectLst/>
                        </a:rPr>
                        <a:t>Co</a:t>
                      </a:r>
                      <a:endParaRPr lang="en-US" sz="16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u="none" strike="noStrike">
                          <a:effectLst/>
                        </a:rPr>
                        <a:t>Cu</a:t>
                      </a:r>
                      <a:endParaRPr lang="en-US" sz="16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u="none" strike="noStrike">
                          <a:effectLst/>
                        </a:rPr>
                        <a:t>I</a:t>
                      </a:r>
                      <a:endParaRPr lang="en-US" sz="16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65711046"/>
                  </a:ext>
                </a:extLst>
              </a:tr>
              <a:tr h="241931">
                <a:tc>
                  <a:txBody>
                    <a:bodyPr/>
                    <a:lstStyle/>
                    <a:p>
                      <a:pPr algn="ctr" fontAlgn="b"/>
                      <a:r>
                        <a:rPr lang="en-US" sz="1600" u="none" strike="noStrike">
                          <a:effectLst/>
                        </a:rPr>
                        <a:t>Greyic Phaeozems Albic</a:t>
                      </a:r>
                      <a:endParaRPr lang="en-US" sz="16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u="none" strike="noStrike" dirty="0">
                          <a:effectLst/>
                        </a:rPr>
                        <a:t>С</a:t>
                      </a:r>
                      <a:r>
                        <a:rPr lang="en-US" sz="1600" u="none" strike="noStrike" dirty="0">
                          <a:effectLst/>
                        </a:rPr>
                        <a:t>lay</a:t>
                      </a:r>
                      <a:endParaRPr lang="en-US" sz="16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u="none" strike="noStrike">
                          <a:effectLst/>
                        </a:rPr>
                        <a:t>8.40</a:t>
                      </a:r>
                      <a:endParaRPr lang="ru-RU" sz="16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u="none" strike="noStrike">
                          <a:effectLst/>
                        </a:rPr>
                        <a:t>25.29</a:t>
                      </a:r>
                      <a:endParaRPr lang="ru-RU" sz="16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u="none" strike="noStrike">
                          <a:effectLst/>
                        </a:rPr>
                        <a:t>2.00</a:t>
                      </a:r>
                      <a:endParaRPr lang="ru-RU" sz="16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43969498"/>
                  </a:ext>
                </a:extLst>
              </a:tr>
              <a:tr h="241931">
                <a:tc>
                  <a:txBody>
                    <a:bodyPr/>
                    <a:lstStyle/>
                    <a:p>
                      <a:pPr algn="ctr" fontAlgn="b"/>
                      <a:r>
                        <a:rPr lang="en-US" sz="1600" u="none" strike="noStrike" dirty="0">
                          <a:effectLst/>
                        </a:rPr>
                        <a:t>Haplic </a:t>
                      </a:r>
                      <a:r>
                        <a:rPr lang="en-US" sz="1600" u="none" strike="noStrike" dirty="0" err="1">
                          <a:effectLst/>
                        </a:rPr>
                        <a:t>Gleysols</a:t>
                      </a:r>
                      <a:r>
                        <a:rPr lang="en-US" sz="1600" u="none" strike="noStrike" dirty="0">
                          <a:effectLst/>
                        </a:rPr>
                        <a:t> Humic</a:t>
                      </a:r>
                      <a:endParaRPr lang="en-US" sz="16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u="none" strike="noStrike">
                          <a:effectLst/>
                        </a:rPr>
                        <a:t>Light loamy</a:t>
                      </a:r>
                      <a:endParaRPr lang="en-US" sz="16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u="none" strike="noStrike">
                          <a:effectLst/>
                        </a:rPr>
                        <a:t>10.29</a:t>
                      </a:r>
                      <a:endParaRPr lang="ru-RU" sz="16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u="none" strike="noStrike">
                          <a:effectLst/>
                        </a:rPr>
                        <a:t>23.61</a:t>
                      </a:r>
                      <a:endParaRPr lang="ru-RU" sz="16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u="none" strike="noStrike">
                          <a:effectLst/>
                        </a:rPr>
                        <a:t>1.23</a:t>
                      </a:r>
                      <a:endParaRPr lang="ru-RU" sz="16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530192317"/>
                  </a:ext>
                </a:extLst>
              </a:tr>
              <a:tr h="241931">
                <a:tc>
                  <a:txBody>
                    <a:bodyPr/>
                    <a:lstStyle/>
                    <a:p>
                      <a:pPr algn="ctr" fontAlgn="b"/>
                      <a:r>
                        <a:rPr lang="en-US" sz="1600" u="none" strike="noStrike" dirty="0">
                          <a:effectLst/>
                        </a:rPr>
                        <a:t>Fibric Histosols Dystric</a:t>
                      </a:r>
                      <a:endParaRPr lang="en-US" sz="16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u="none" strike="noStrike">
                          <a:effectLst/>
                        </a:rPr>
                        <a:t> </a:t>
                      </a:r>
                      <a:endParaRPr lang="ru-RU" sz="16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u="none" strike="noStrike">
                          <a:effectLst/>
                        </a:rPr>
                        <a:t>5.74</a:t>
                      </a:r>
                      <a:endParaRPr lang="ru-RU" sz="16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u="none" strike="noStrike">
                          <a:effectLst/>
                        </a:rPr>
                        <a:t>8.31</a:t>
                      </a:r>
                      <a:endParaRPr lang="ru-RU" sz="16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u="none" strike="noStrike">
                          <a:effectLst/>
                        </a:rPr>
                        <a:t>9.23</a:t>
                      </a:r>
                      <a:endParaRPr lang="ru-RU" sz="16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479393177"/>
                  </a:ext>
                </a:extLst>
              </a:tr>
              <a:tr h="262092">
                <a:tc>
                  <a:txBody>
                    <a:bodyPr/>
                    <a:lstStyle/>
                    <a:p>
                      <a:pPr algn="ctr" fontAlgn="b"/>
                      <a:r>
                        <a:rPr lang="en-US" sz="1600" u="none" strike="noStrike">
                          <a:effectLst/>
                        </a:rPr>
                        <a:t>Gleyic Albeluvisols Abruptic</a:t>
                      </a:r>
                      <a:endParaRPr lang="en-US" sz="16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u="none" strike="noStrike">
                          <a:effectLst/>
                        </a:rPr>
                        <a:t>Middle loamy</a:t>
                      </a:r>
                      <a:endParaRPr lang="en-US" sz="1600" b="0" i="0" u="none" strike="noStrike">
                        <a:solidFill>
                          <a:srgbClr val="000000"/>
                        </a:solidFill>
                        <a:effectLst/>
                        <a:latin typeface="Calibri" panose="020F0502020204030204" pitchFamily="34" charset="0"/>
                      </a:endParaRPr>
                    </a:p>
                  </a:txBody>
                  <a:tcPr marL="7620" marR="7620" marT="15240" marB="1524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u="none" strike="noStrike">
                          <a:effectLst/>
                        </a:rPr>
                        <a:t>7.06</a:t>
                      </a:r>
                      <a:endParaRPr lang="ru-RU" sz="16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u="none" strike="noStrike">
                          <a:effectLst/>
                        </a:rPr>
                        <a:t>14.88</a:t>
                      </a:r>
                      <a:endParaRPr lang="ru-RU" sz="16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u="none" strike="noStrike">
                          <a:effectLst/>
                        </a:rPr>
                        <a:t>1.23</a:t>
                      </a:r>
                      <a:endParaRPr lang="ru-RU" sz="16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460772455"/>
                  </a:ext>
                </a:extLst>
              </a:tr>
              <a:tr h="262092">
                <a:tc>
                  <a:txBody>
                    <a:bodyPr/>
                    <a:lstStyle/>
                    <a:p>
                      <a:pPr algn="ctr" fontAlgn="b"/>
                      <a:r>
                        <a:rPr lang="en-US" sz="1600" u="none" strike="noStrike">
                          <a:effectLst/>
                        </a:rPr>
                        <a:t>Greyic Phaeozems Albic</a:t>
                      </a:r>
                      <a:endParaRPr lang="en-US" sz="16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u="none" strike="noStrike">
                          <a:effectLst/>
                        </a:rPr>
                        <a:t>Middle loamy</a:t>
                      </a:r>
                      <a:endParaRPr lang="en-US" sz="1600" b="0" i="0" u="none" strike="noStrike">
                        <a:solidFill>
                          <a:srgbClr val="000000"/>
                        </a:solidFill>
                        <a:effectLst/>
                        <a:latin typeface="Calibri" panose="020F0502020204030204" pitchFamily="34" charset="0"/>
                      </a:endParaRPr>
                    </a:p>
                  </a:txBody>
                  <a:tcPr marL="7620" marR="7620" marT="15240" marB="1524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u="none" strike="noStrike">
                          <a:effectLst/>
                        </a:rPr>
                        <a:t>8.50</a:t>
                      </a:r>
                      <a:endParaRPr lang="ru-RU" sz="16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u="none" strike="noStrike">
                          <a:effectLst/>
                        </a:rPr>
                        <a:t>25.29</a:t>
                      </a:r>
                      <a:endParaRPr lang="ru-RU" sz="16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u="none" strike="noStrike">
                          <a:effectLst/>
                        </a:rPr>
                        <a:t>2.50</a:t>
                      </a:r>
                      <a:endParaRPr lang="ru-RU" sz="16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911297939"/>
                  </a:ext>
                </a:extLst>
              </a:tr>
              <a:tr h="241931">
                <a:tc>
                  <a:txBody>
                    <a:bodyPr/>
                    <a:lstStyle/>
                    <a:p>
                      <a:pPr algn="ctr" fontAlgn="b"/>
                      <a:r>
                        <a:rPr lang="en-US" sz="1600" u="none" strike="noStrike">
                          <a:effectLst/>
                        </a:rPr>
                        <a:t>Haplic Albeluvisols Abruptic</a:t>
                      </a:r>
                      <a:endParaRPr lang="en-US" sz="16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u="none" strike="noStrike" dirty="0">
                          <a:effectLst/>
                        </a:rPr>
                        <a:t>С</a:t>
                      </a:r>
                      <a:r>
                        <a:rPr lang="en-US" sz="1600" u="none" strike="noStrike" dirty="0">
                          <a:effectLst/>
                        </a:rPr>
                        <a:t>lay</a:t>
                      </a:r>
                      <a:endParaRPr lang="en-US" sz="16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u="none" strike="noStrike">
                          <a:effectLst/>
                        </a:rPr>
                        <a:t>6.18</a:t>
                      </a:r>
                      <a:endParaRPr lang="ru-RU" sz="16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u="none" strike="noStrike">
                          <a:effectLst/>
                        </a:rPr>
                        <a:t>12.72</a:t>
                      </a:r>
                      <a:endParaRPr lang="ru-RU" sz="16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u="none" strike="noStrike">
                          <a:effectLst/>
                        </a:rPr>
                        <a:t>0.50</a:t>
                      </a:r>
                      <a:endParaRPr lang="ru-RU" sz="16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545022003"/>
                  </a:ext>
                </a:extLst>
              </a:tr>
              <a:tr h="241931">
                <a:tc>
                  <a:txBody>
                    <a:bodyPr/>
                    <a:lstStyle/>
                    <a:p>
                      <a:pPr algn="ctr" fontAlgn="b"/>
                      <a:r>
                        <a:rPr lang="en-US" sz="1600" u="none" strike="noStrike">
                          <a:effectLst/>
                        </a:rPr>
                        <a:t>Histic Gleysols Dystric</a:t>
                      </a:r>
                      <a:endParaRPr lang="en-US" sz="16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u="none" strike="noStrike">
                          <a:effectLst/>
                        </a:rPr>
                        <a:t> </a:t>
                      </a:r>
                      <a:endParaRPr lang="ru-RU" sz="16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u="none" strike="noStrike">
                          <a:effectLst/>
                        </a:rPr>
                        <a:t>5.74</a:t>
                      </a:r>
                      <a:endParaRPr lang="ru-RU" sz="16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u="none" strike="noStrike">
                          <a:effectLst/>
                        </a:rPr>
                        <a:t>8.31</a:t>
                      </a:r>
                      <a:endParaRPr lang="ru-RU" sz="16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u="none" strike="noStrike">
                          <a:effectLst/>
                        </a:rPr>
                        <a:t>5.31</a:t>
                      </a:r>
                      <a:endParaRPr lang="ru-RU" sz="16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720379102"/>
                  </a:ext>
                </a:extLst>
              </a:tr>
              <a:tr h="241931">
                <a:tc>
                  <a:txBody>
                    <a:bodyPr/>
                    <a:lstStyle/>
                    <a:p>
                      <a:pPr algn="ctr" fontAlgn="b"/>
                      <a:r>
                        <a:rPr lang="en-US" sz="1600" u="none" strike="noStrike">
                          <a:effectLst/>
                        </a:rPr>
                        <a:t>Histic Podzols</a:t>
                      </a:r>
                      <a:endParaRPr lang="en-US" sz="16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u="none" strike="noStrike" dirty="0">
                          <a:effectLst/>
                        </a:rPr>
                        <a:t>Sandy</a:t>
                      </a:r>
                      <a:endParaRPr lang="en-US" sz="16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u="none" strike="noStrike">
                          <a:effectLst/>
                        </a:rPr>
                        <a:t>6.18</a:t>
                      </a:r>
                      <a:endParaRPr lang="ru-RU" sz="16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u="none" strike="noStrike">
                          <a:effectLst/>
                        </a:rPr>
                        <a:t>12.72</a:t>
                      </a:r>
                      <a:endParaRPr lang="ru-RU" sz="16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u="none" strike="noStrike">
                          <a:effectLst/>
                        </a:rPr>
                        <a:t>0.79</a:t>
                      </a:r>
                      <a:endParaRPr lang="ru-RU" sz="16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80068683"/>
                  </a:ext>
                </a:extLst>
              </a:tr>
              <a:tr h="241931">
                <a:tc>
                  <a:txBody>
                    <a:bodyPr/>
                    <a:lstStyle/>
                    <a:p>
                      <a:pPr algn="ctr" fontAlgn="b"/>
                      <a:r>
                        <a:rPr lang="en-US" sz="1600" u="none" strike="noStrike">
                          <a:effectLst/>
                        </a:rPr>
                        <a:t>Luvic Phaeozems Albic</a:t>
                      </a:r>
                      <a:endParaRPr lang="en-US" sz="16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u="none" strike="noStrike">
                          <a:effectLst/>
                        </a:rPr>
                        <a:t>Middle loamy</a:t>
                      </a:r>
                      <a:endParaRPr lang="en-US" sz="16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u="none" strike="noStrike">
                          <a:effectLst/>
                        </a:rPr>
                        <a:t>9.20</a:t>
                      </a:r>
                      <a:endParaRPr lang="ru-RU" sz="16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u="none" strike="noStrike">
                          <a:effectLst/>
                        </a:rPr>
                        <a:t>16.00</a:t>
                      </a:r>
                      <a:endParaRPr lang="ru-RU" sz="16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u="none" strike="noStrike">
                          <a:effectLst/>
                        </a:rPr>
                        <a:t>4.00</a:t>
                      </a:r>
                      <a:endParaRPr lang="ru-RU" sz="16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446009252"/>
                  </a:ext>
                </a:extLst>
              </a:tr>
              <a:tr h="241931">
                <a:tc>
                  <a:txBody>
                    <a:bodyPr/>
                    <a:lstStyle/>
                    <a:p>
                      <a:pPr algn="ctr" fontAlgn="b"/>
                      <a:r>
                        <a:rPr lang="en-US" sz="1600" u="none" strike="noStrike">
                          <a:effectLst/>
                        </a:rPr>
                        <a:t>Mollic Leptosols Eutric</a:t>
                      </a:r>
                      <a:endParaRPr lang="en-US" sz="16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u="none" strike="noStrike" dirty="0">
                          <a:effectLst/>
                        </a:rPr>
                        <a:t>С</a:t>
                      </a:r>
                      <a:r>
                        <a:rPr lang="en-US" sz="1600" u="none" strike="noStrike" dirty="0">
                          <a:effectLst/>
                        </a:rPr>
                        <a:t>lay</a:t>
                      </a:r>
                      <a:endParaRPr lang="en-US" sz="16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u="none" strike="noStrike">
                          <a:effectLst/>
                        </a:rPr>
                        <a:t>14.00</a:t>
                      </a:r>
                      <a:endParaRPr lang="ru-RU" sz="16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u="none" strike="noStrike">
                          <a:effectLst/>
                        </a:rPr>
                        <a:t>2.60</a:t>
                      </a:r>
                      <a:endParaRPr lang="ru-RU" sz="16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u="none" strike="noStrike">
                          <a:effectLst/>
                        </a:rPr>
                        <a:t>4.10</a:t>
                      </a:r>
                      <a:endParaRPr lang="ru-RU" sz="16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830235087"/>
                  </a:ext>
                </a:extLst>
              </a:tr>
              <a:tr h="241931">
                <a:tc>
                  <a:txBody>
                    <a:bodyPr/>
                    <a:lstStyle/>
                    <a:p>
                      <a:pPr algn="ctr" fontAlgn="b"/>
                      <a:r>
                        <a:rPr lang="en-US" sz="1600" u="none" strike="noStrike">
                          <a:effectLst/>
                        </a:rPr>
                        <a:t>Rendzic Leptosols Eutric</a:t>
                      </a:r>
                      <a:endParaRPr lang="en-US" sz="16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u="none" strike="noStrike">
                          <a:effectLst/>
                        </a:rPr>
                        <a:t>Middle loamy</a:t>
                      </a:r>
                      <a:endParaRPr lang="en-US" sz="16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u="none" strike="noStrike" dirty="0">
                          <a:effectLst/>
                        </a:rPr>
                        <a:t>15.11</a:t>
                      </a:r>
                      <a:endParaRPr lang="ru-RU" sz="16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u="none" strike="noStrike">
                          <a:effectLst/>
                        </a:rPr>
                        <a:t>46.40</a:t>
                      </a:r>
                      <a:endParaRPr lang="ru-RU" sz="16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u="none" strike="noStrike">
                          <a:effectLst/>
                        </a:rPr>
                        <a:t>0.79</a:t>
                      </a:r>
                      <a:endParaRPr lang="ru-RU" sz="16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999273521"/>
                  </a:ext>
                </a:extLst>
              </a:tr>
              <a:tr h="241931">
                <a:tc>
                  <a:txBody>
                    <a:bodyPr/>
                    <a:lstStyle/>
                    <a:p>
                      <a:pPr algn="ctr" fontAlgn="b"/>
                      <a:r>
                        <a:rPr lang="en-US" sz="1600" u="none" strike="noStrike">
                          <a:effectLst/>
                        </a:rPr>
                        <a:t>Rubic Arenosols Eutric</a:t>
                      </a:r>
                      <a:endParaRPr lang="en-US" sz="16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u="none" strike="noStrike">
                          <a:effectLst/>
                        </a:rPr>
                        <a:t>Sandy</a:t>
                      </a:r>
                      <a:endParaRPr lang="en-US" sz="16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u="none" strike="noStrike" dirty="0">
                          <a:effectLst/>
                        </a:rPr>
                        <a:t>9.20</a:t>
                      </a:r>
                      <a:endParaRPr lang="ru-RU" sz="16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u="none" strike="noStrike">
                          <a:effectLst/>
                        </a:rPr>
                        <a:t>16.00</a:t>
                      </a:r>
                      <a:endParaRPr lang="ru-RU" sz="16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u="none" strike="noStrike">
                          <a:effectLst/>
                        </a:rPr>
                        <a:t>0.50</a:t>
                      </a:r>
                      <a:endParaRPr lang="ru-RU" sz="16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689795906"/>
                  </a:ext>
                </a:extLst>
              </a:tr>
              <a:tr h="241931">
                <a:tc>
                  <a:txBody>
                    <a:bodyPr/>
                    <a:lstStyle/>
                    <a:p>
                      <a:pPr algn="ctr" fontAlgn="b"/>
                      <a:r>
                        <a:rPr lang="en-US" sz="1600" u="none" strike="noStrike">
                          <a:effectLst/>
                        </a:rPr>
                        <a:t>Umbric Albeluvisols Abruptic</a:t>
                      </a:r>
                      <a:endParaRPr lang="en-US" sz="16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u="none" strike="noStrike">
                          <a:effectLst/>
                        </a:rPr>
                        <a:t>Sandy</a:t>
                      </a:r>
                      <a:endParaRPr lang="en-US" sz="16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u="none" strike="noStrike" dirty="0">
                          <a:effectLst/>
                        </a:rPr>
                        <a:t>7.06</a:t>
                      </a:r>
                      <a:endParaRPr lang="ru-RU" sz="16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u="none" strike="noStrike">
                          <a:effectLst/>
                        </a:rPr>
                        <a:t>14.88</a:t>
                      </a:r>
                      <a:endParaRPr lang="ru-RU" sz="16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u="none" strike="noStrike">
                          <a:effectLst/>
                        </a:rPr>
                        <a:t>0.79</a:t>
                      </a:r>
                      <a:endParaRPr lang="ru-RU" sz="16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908361891"/>
                  </a:ext>
                </a:extLst>
              </a:tr>
              <a:tr h="241931">
                <a:tc>
                  <a:txBody>
                    <a:bodyPr/>
                    <a:lstStyle/>
                    <a:p>
                      <a:pPr algn="ctr" fontAlgn="b"/>
                      <a:r>
                        <a:rPr lang="en-US" sz="1600" u="none" strike="noStrike">
                          <a:effectLst/>
                        </a:rPr>
                        <a:t>Umbric Fluvisols Oxyaquic</a:t>
                      </a:r>
                      <a:endParaRPr lang="en-US" sz="16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u="none" strike="noStrike">
                          <a:effectLst/>
                        </a:rPr>
                        <a:t> </a:t>
                      </a:r>
                      <a:endParaRPr lang="ru-RU" sz="16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u="none" strike="noStrike">
                          <a:effectLst/>
                        </a:rPr>
                        <a:t>14.00</a:t>
                      </a:r>
                      <a:endParaRPr lang="ru-RU" sz="16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u="none" strike="noStrike">
                          <a:effectLst/>
                        </a:rPr>
                        <a:t>26.66</a:t>
                      </a:r>
                      <a:endParaRPr lang="ru-RU" sz="16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u="none" strike="noStrike">
                          <a:effectLst/>
                        </a:rPr>
                        <a:t>2.27</a:t>
                      </a:r>
                      <a:endParaRPr lang="ru-RU" sz="16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668592903"/>
                  </a:ext>
                </a:extLst>
              </a:tr>
              <a:tr h="241931">
                <a:tc>
                  <a:txBody>
                    <a:bodyPr/>
                    <a:lstStyle/>
                    <a:p>
                      <a:pPr algn="ctr" fontAlgn="b"/>
                      <a:r>
                        <a:rPr lang="en-US" sz="1600" u="none" strike="noStrike">
                          <a:effectLst/>
                        </a:rPr>
                        <a:t>Voronic Chernozems Pachic</a:t>
                      </a:r>
                      <a:endParaRPr lang="en-US" sz="16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u="none" strike="noStrike">
                          <a:effectLst/>
                        </a:rPr>
                        <a:t>Light loamy</a:t>
                      </a:r>
                      <a:endParaRPr lang="en-US" sz="16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u="none" strike="noStrike" dirty="0">
                          <a:effectLst/>
                        </a:rPr>
                        <a:t>11.36</a:t>
                      </a:r>
                      <a:endParaRPr lang="ru-RU" sz="16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u="none" strike="noStrike">
                          <a:effectLst/>
                        </a:rPr>
                        <a:t>17.83</a:t>
                      </a:r>
                      <a:endParaRPr lang="ru-RU" sz="16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u="none" strike="noStrike">
                          <a:effectLst/>
                        </a:rPr>
                        <a:t>5.60</a:t>
                      </a:r>
                      <a:endParaRPr lang="ru-RU" sz="16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33661921"/>
                  </a:ext>
                </a:extLst>
              </a:tr>
              <a:tr h="241931">
                <a:tc>
                  <a:txBody>
                    <a:bodyPr/>
                    <a:lstStyle/>
                    <a:p>
                      <a:pPr algn="ctr" fontAlgn="b"/>
                      <a:r>
                        <a:rPr lang="en-US" sz="1600" u="none" strike="noStrike">
                          <a:effectLst/>
                        </a:rPr>
                        <a:t>Voronic Chernozems Pachic</a:t>
                      </a:r>
                      <a:endParaRPr lang="en-US" sz="16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u="none" strike="noStrike">
                          <a:effectLst/>
                        </a:rPr>
                        <a:t>Middle loamy</a:t>
                      </a:r>
                      <a:endParaRPr lang="en-US" sz="16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u="none" strike="noStrike">
                          <a:effectLst/>
                        </a:rPr>
                        <a:t>11.00</a:t>
                      </a:r>
                      <a:endParaRPr lang="ru-RU" sz="16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u="none" strike="noStrike" dirty="0">
                          <a:effectLst/>
                        </a:rPr>
                        <a:t>19.00</a:t>
                      </a:r>
                      <a:endParaRPr lang="ru-RU" sz="16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u="none" strike="noStrike" dirty="0">
                          <a:effectLst/>
                        </a:rPr>
                        <a:t>4.10</a:t>
                      </a:r>
                      <a:endParaRPr lang="ru-RU" sz="16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779588649"/>
                  </a:ext>
                </a:extLst>
              </a:tr>
              <a:tr h="241931">
                <a:tc>
                  <a:txBody>
                    <a:bodyPr/>
                    <a:lstStyle/>
                    <a:p>
                      <a:pPr algn="ctr" fontAlgn="b"/>
                      <a:r>
                        <a:rPr lang="en-US" sz="1600" u="none" strike="noStrike">
                          <a:effectLst/>
                        </a:rPr>
                        <a:t>Voronic Chernozems Pachic</a:t>
                      </a:r>
                      <a:endParaRPr lang="en-US" sz="16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u="none" strike="noStrike" dirty="0">
                          <a:effectLst/>
                        </a:rPr>
                        <a:t>С</a:t>
                      </a:r>
                      <a:r>
                        <a:rPr lang="en-US" sz="1600" u="none" strike="noStrike" dirty="0">
                          <a:effectLst/>
                        </a:rPr>
                        <a:t>lay</a:t>
                      </a:r>
                      <a:endParaRPr lang="en-US" sz="16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u="none" strike="noStrike">
                          <a:effectLst/>
                        </a:rPr>
                        <a:t>11.00</a:t>
                      </a:r>
                      <a:endParaRPr lang="ru-RU" sz="16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u="none" strike="noStrike">
                          <a:effectLst/>
                        </a:rPr>
                        <a:t>19.00</a:t>
                      </a:r>
                      <a:endParaRPr lang="ru-RU" sz="1600" b="0" i="0" u="none" strike="noStrike">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1600" u="none" strike="noStrike" dirty="0">
                          <a:effectLst/>
                        </a:rPr>
                        <a:t>5.60</a:t>
                      </a:r>
                      <a:endParaRPr lang="ru-RU" sz="16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352077192"/>
                  </a:ext>
                </a:extLst>
              </a:tr>
            </a:tbl>
          </a:graphicData>
        </a:graphic>
      </p:graphicFrame>
    </p:spTree>
    <p:extLst>
      <p:ext uri="{BB962C8B-B14F-4D97-AF65-F5344CB8AC3E}">
        <p14:creationId xmlns:p14="http://schemas.microsoft.com/office/powerpoint/2010/main" val="12160624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16632"/>
            <a:ext cx="9180512" cy="576064"/>
          </a:xfrm>
        </p:spPr>
        <p:txBody>
          <a:bodyPr>
            <a:normAutofit fontScale="90000"/>
          </a:bodyPr>
          <a:lstStyle/>
          <a:p>
            <a:r>
              <a:rPr lang="en-US" sz="2800" dirty="0">
                <a:latin typeface="Calibri" panose="020F0502020204030204" pitchFamily="34" charset="0"/>
                <a:ea typeface="Times New Roman" panose="02020603050405020304" pitchFamily="18" charset="0"/>
                <a:cs typeface="Calibri" panose="020F0502020204030204" pitchFamily="34" charset="0"/>
              </a:rPr>
              <a:t>Geochemical risk assessment of the potential availability of Co, Cu and I</a:t>
            </a:r>
            <a:r>
              <a:rPr lang="ru-RU" sz="2800" dirty="0">
                <a:latin typeface="Calibri" panose="020F0502020204030204" pitchFamily="34" charset="0"/>
                <a:ea typeface="Times New Roman" panose="02020603050405020304" pitchFamily="18" charset="0"/>
                <a:cs typeface="Calibri" panose="020F0502020204030204" pitchFamily="34" charset="0"/>
              </a:rPr>
              <a:t> </a:t>
            </a:r>
            <a:r>
              <a:rPr lang="en-US" sz="2800" dirty="0">
                <a:latin typeface="Calibri" panose="020F0502020204030204" pitchFamily="34" charset="0"/>
                <a:ea typeface="Times New Roman" panose="02020603050405020304" pitchFamily="18" charset="0"/>
                <a:cs typeface="Calibri" panose="020F0502020204030204" pitchFamily="34" charset="0"/>
              </a:rPr>
              <a:t>in soil cover </a:t>
            </a:r>
            <a:endParaRPr lang="ru-RU" sz="2800" dirty="0">
              <a:latin typeface="Calibri" panose="020F0502020204030204" pitchFamily="34" charset="0"/>
              <a:cs typeface="Calibri" panose="020F0502020204030204" pitchFamily="34" charset="0"/>
            </a:endParaRPr>
          </a:p>
        </p:txBody>
      </p:sp>
      <p:grpSp>
        <p:nvGrpSpPr>
          <p:cNvPr id="3" name="Группа 2">
            <a:extLst>
              <a:ext uri="{FF2B5EF4-FFF2-40B4-BE49-F238E27FC236}">
                <a16:creationId xmlns:a16="http://schemas.microsoft.com/office/drawing/2014/main" xmlns="" id="{3E7F0C97-D0A9-8287-1B19-830B73FAFFFF}"/>
              </a:ext>
            </a:extLst>
          </p:cNvPr>
          <p:cNvGrpSpPr/>
          <p:nvPr/>
        </p:nvGrpSpPr>
        <p:grpSpPr>
          <a:xfrm>
            <a:off x="13114" y="1273289"/>
            <a:ext cx="9117772" cy="4311422"/>
            <a:chOff x="26228" y="476672"/>
            <a:chExt cx="9117772" cy="4311422"/>
          </a:xfrm>
        </p:grpSpPr>
        <p:pic>
          <p:nvPicPr>
            <p:cNvPr id="10" name="Рисунок 9" descr="Изображение выглядит как карта&#10;&#10;Автоматически созданное описание">
              <a:extLst>
                <a:ext uri="{FF2B5EF4-FFF2-40B4-BE49-F238E27FC236}">
                  <a16:creationId xmlns:a16="http://schemas.microsoft.com/office/drawing/2014/main" xmlns="" id="{9721B284-0425-2067-E5F0-3C0D9924E7C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228" y="476672"/>
              <a:ext cx="3039600" cy="4311422"/>
            </a:xfrm>
            <a:prstGeom prst="rect">
              <a:avLst/>
            </a:prstGeom>
          </p:spPr>
        </p:pic>
        <p:grpSp>
          <p:nvGrpSpPr>
            <p:cNvPr id="14" name="Группа 13">
              <a:extLst>
                <a:ext uri="{FF2B5EF4-FFF2-40B4-BE49-F238E27FC236}">
                  <a16:creationId xmlns:a16="http://schemas.microsoft.com/office/drawing/2014/main" xmlns="" id="{F9188C37-94AB-7F78-2298-399F1E906D13}"/>
                </a:ext>
              </a:extLst>
            </p:cNvPr>
            <p:cNvGrpSpPr/>
            <p:nvPr/>
          </p:nvGrpSpPr>
          <p:grpSpPr>
            <a:xfrm>
              <a:off x="3065828" y="476672"/>
              <a:ext cx="6078172" cy="4311422"/>
              <a:chOff x="3951811" y="1268760"/>
              <a:chExt cx="7902284" cy="5589240"/>
            </a:xfrm>
          </p:grpSpPr>
          <p:pic>
            <p:nvPicPr>
              <p:cNvPr id="5" name="Рисунок 4" descr="Изображение выглядит как карта&#10;&#10;Автоматически созданное описание">
                <a:extLst>
                  <a:ext uri="{FF2B5EF4-FFF2-40B4-BE49-F238E27FC236}">
                    <a16:creationId xmlns:a16="http://schemas.microsoft.com/office/drawing/2014/main" xmlns="" id="{2A9A05EA-F390-BAA6-7E95-EA134BEB9A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1811" y="1268760"/>
                <a:ext cx="3951810" cy="5589240"/>
              </a:xfrm>
              <a:prstGeom prst="rect">
                <a:avLst/>
              </a:prstGeom>
            </p:spPr>
          </p:pic>
          <p:pic>
            <p:nvPicPr>
              <p:cNvPr id="13" name="Рисунок 12" descr="Изображение выглядит как карта&#10;&#10;Автоматически созданное описание">
                <a:extLst>
                  <a:ext uri="{FF2B5EF4-FFF2-40B4-BE49-F238E27FC236}">
                    <a16:creationId xmlns:a16="http://schemas.microsoft.com/office/drawing/2014/main" xmlns="" id="{37A8143B-E164-211F-6CE2-1A86295F2B9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02286" y="1268762"/>
                <a:ext cx="3951809" cy="5589238"/>
              </a:xfrm>
              <a:prstGeom prst="rect">
                <a:avLst/>
              </a:prstGeom>
            </p:spPr>
          </p:pic>
        </p:grpSp>
      </p:grpSp>
    </p:spTree>
    <p:extLst>
      <p:ext uri="{BB962C8B-B14F-4D97-AF65-F5344CB8AC3E}">
        <p14:creationId xmlns:p14="http://schemas.microsoft.com/office/powerpoint/2010/main" val="16885163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30" y="-243408"/>
            <a:ext cx="9138270" cy="1152128"/>
          </a:xfrm>
        </p:spPr>
        <p:txBody>
          <a:bodyPr>
            <a:normAutofit/>
          </a:bodyPr>
          <a:lstStyle/>
          <a:p>
            <a:r>
              <a:rPr lang="en-US" sz="2400" dirty="0">
                <a:latin typeface="Segoe UI Semibold" panose="020B0702040204020203" pitchFamily="34" charset="0"/>
                <a:ea typeface="Times New Roman" panose="02020603050405020304" pitchFamily="18" charset="0"/>
                <a:cs typeface="Segoe UI Semibold" panose="020B0702040204020203" pitchFamily="34" charset="0"/>
              </a:rPr>
              <a:t>Correlation between geochemical risk and thyroid disorders</a:t>
            </a:r>
            <a:r>
              <a:rPr lang="ru-RU" sz="2400" dirty="0">
                <a:latin typeface="Segoe UI Semibold" panose="020B0702040204020203" pitchFamily="34" charset="0"/>
                <a:ea typeface="Times New Roman" panose="02020603050405020304" pitchFamily="18" charset="0"/>
                <a:cs typeface="Segoe UI Semibold" panose="020B0702040204020203" pitchFamily="34" charset="0"/>
              </a:rPr>
              <a:t/>
            </a:r>
            <a:br>
              <a:rPr lang="ru-RU" sz="2400" dirty="0">
                <a:latin typeface="Segoe UI Semibold" panose="020B0702040204020203" pitchFamily="34" charset="0"/>
                <a:ea typeface="Times New Roman" panose="02020603050405020304" pitchFamily="18" charset="0"/>
                <a:cs typeface="Segoe UI Semibold" panose="020B0702040204020203" pitchFamily="34" charset="0"/>
              </a:rPr>
            </a:br>
            <a:r>
              <a:rPr lang="en-US" sz="2400" dirty="0">
                <a:latin typeface="Segoe UI Semibold" panose="020B0702040204020203" pitchFamily="34" charset="0"/>
                <a:ea typeface="Times New Roman" panose="02020603050405020304" pitchFamily="18" charset="0"/>
                <a:cs typeface="Segoe UI Semibold" panose="020B0702040204020203" pitchFamily="34" charset="0"/>
              </a:rPr>
              <a:t>on the oblast’ level</a:t>
            </a:r>
            <a:endParaRPr lang="ru-RU" sz="1400" dirty="0">
              <a:latin typeface="Segoe UI Semibold" panose="020B0702040204020203" pitchFamily="34" charset="0"/>
              <a:cs typeface="Segoe UI Semibold" panose="020B0702040204020203" pitchFamily="34" charset="0"/>
            </a:endParaRPr>
          </a:p>
        </p:txBody>
      </p:sp>
      <p:sp>
        <p:nvSpPr>
          <p:cNvPr id="7" name="TextBox 6">
            <a:extLst>
              <a:ext uri="{FF2B5EF4-FFF2-40B4-BE49-F238E27FC236}">
                <a16:creationId xmlns:a16="http://schemas.microsoft.com/office/drawing/2014/main" xmlns="" id="{BB405FFD-F134-2C55-59AF-98D51F33477E}"/>
              </a:ext>
            </a:extLst>
          </p:cNvPr>
          <p:cNvSpPr txBox="1"/>
          <p:nvPr/>
        </p:nvSpPr>
        <p:spPr>
          <a:xfrm>
            <a:off x="148756" y="3936248"/>
            <a:ext cx="5328592" cy="2753831"/>
          </a:xfrm>
          <a:prstGeom prst="rect">
            <a:avLst/>
          </a:prstGeom>
          <a:noFill/>
        </p:spPr>
        <p:txBody>
          <a:bodyPr wrap="square">
            <a:spAutoFit/>
          </a:bodyPr>
          <a:lstStyle/>
          <a:p>
            <a:pPr algn="just">
              <a:lnSpc>
                <a:spcPct val="107000"/>
              </a:lnSpc>
              <a:spcAft>
                <a:spcPts val="800"/>
              </a:spcAft>
            </a:pPr>
            <a:r>
              <a:rPr lang="en-US" sz="1300" dirty="0">
                <a:latin typeface="Calibri" panose="020F0502020204030204" pitchFamily="34" charset="0"/>
                <a:ea typeface="Calibri" panose="020F0502020204030204" pitchFamily="34" charset="0"/>
                <a:cs typeface="Times New Roman" panose="02020603050405020304" pitchFamily="18" charset="0"/>
              </a:rPr>
              <a:t>Average annual incidence of thyroid disease per 100,000 people between 2013 and 2017 on the level of administrative unit "oblast"</a:t>
            </a:r>
            <a:r>
              <a:rPr lang="en-US" sz="1300" dirty="0">
                <a:effectLst/>
                <a:latin typeface="Calibri" panose="020F0502020204030204" pitchFamily="34" charset="0"/>
                <a:ea typeface="Calibri" panose="020F0502020204030204" pitchFamily="34" charset="0"/>
                <a:cs typeface="Times New Roman" panose="02020603050405020304" pitchFamily="18" charset="0"/>
              </a:rPr>
              <a:t> showed a significant inverse correlation with cartographic estimates of soil I and </a:t>
            </a:r>
            <a:r>
              <a:rPr lang="en-US" sz="1300" dirty="0" err="1">
                <a:effectLst/>
                <a:latin typeface="Calibri" panose="020F0502020204030204" pitchFamily="34" charset="0"/>
                <a:ea typeface="Calibri" panose="020F0502020204030204" pitchFamily="34" charset="0"/>
                <a:cs typeface="Times New Roman" panose="02020603050405020304" pitchFamily="18" charset="0"/>
              </a:rPr>
              <a:t>I+Cu+Co</a:t>
            </a:r>
            <a:r>
              <a:rPr lang="en-US" sz="1300" dirty="0">
                <a:effectLst/>
                <a:latin typeface="Calibri" panose="020F0502020204030204" pitchFamily="34" charset="0"/>
                <a:ea typeface="Calibri" panose="020F0502020204030204" pitchFamily="34" charset="0"/>
                <a:cs typeface="Times New Roman" panose="02020603050405020304" pitchFamily="18" charset="0"/>
              </a:rPr>
              <a:t> status weighted for the </a:t>
            </a:r>
            <a:r>
              <a:rPr lang="en-US" sz="1300" dirty="0">
                <a:latin typeface="Calibri" panose="020F0502020204030204" pitchFamily="34" charset="0"/>
                <a:ea typeface="Calibri" panose="020F0502020204030204" pitchFamily="34" charset="0"/>
                <a:cs typeface="Times New Roman" panose="02020603050405020304" pitchFamily="18" charset="0"/>
              </a:rPr>
              <a:t>areas </a:t>
            </a:r>
            <a:r>
              <a:rPr lang="en-US" sz="1300" dirty="0">
                <a:effectLst/>
                <a:latin typeface="Calibri" panose="020F0502020204030204" pitchFamily="34" charset="0"/>
                <a:ea typeface="Calibri" panose="020F0502020204030204" pitchFamily="34" charset="0"/>
                <a:cs typeface="Times New Roman" panose="02020603050405020304" pitchFamily="18" charset="0"/>
              </a:rPr>
              <a:t>with due regard to their soil structure (with exception of Bryansk and Oryol oblast’ significantly affected by technogenic contamination with radioisotope </a:t>
            </a:r>
            <a:r>
              <a:rPr lang="en-US" sz="1300" baseline="30000" dirty="0">
                <a:effectLst/>
                <a:latin typeface="Calibri" panose="020F0502020204030204" pitchFamily="34" charset="0"/>
                <a:ea typeface="Calibri" panose="020F0502020204030204" pitchFamily="34" charset="0"/>
                <a:cs typeface="Times New Roman" panose="02020603050405020304" pitchFamily="18" charset="0"/>
              </a:rPr>
              <a:t>131</a:t>
            </a:r>
            <a:r>
              <a:rPr lang="en-US" sz="1300" dirty="0">
                <a:effectLst/>
                <a:latin typeface="Calibri" panose="020F0502020204030204" pitchFamily="34" charset="0"/>
                <a:ea typeface="Calibri" panose="020F0502020204030204" pitchFamily="34" charset="0"/>
                <a:cs typeface="Times New Roman" panose="02020603050405020304" pitchFamily="18" charset="0"/>
              </a:rPr>
              <a:t>I</a:t>
            </a:r>
            <a:r>
              <a:rPr lang="en-US" sz="1300" dirty="0">
                <a:latin typeface="Calibri" panose="020F0502020204030204" pitchFamily="34" charset="0"/>
                <a:ea typeface="Calibri" panose="020F0502020204030204" pitchFamily="34" charset="0"/>
                <a:cs typeface="Times New Roman" panose="02020603050405020304" pitchFamily="18" charset="0"/>
              </a:rPr>
              <a:t> and of Moscow urbanized oblast’ in which medical service and living conditions are higher and diets mainly consist of imported products).</a:t>
            </a:r>
            <a:r>
              <a:rPr lang="en-US" sz="1300" dirty="0">
                <a:effectLst/>
                <a:latin typeface="Calibri" panose="020F0502020204030204" pitchFamily="34" charset="0"/>
                <a:ea typeface="Calibri" panose="020F0502020204030204" pitchFamily="34" charset="0"/>
                <a:cs typeface="Times New Roman" panose="02020603050405020304" pitchFamily="18" charset="0"/>
              </a:rPr>
              <a:t> </a:t>
            </a:r>
          </a:p>
          <a:p>
            <a:pPr algn="just">
              <a:lnSpc>
                <a:spcPct val="107000"/>
              </a:lnSpc>
              <a:spcAft>
                <a:spcPts val="800"/>
              </a:spcAft>
            </a:pPr>
            <a:r>
              <a:rPr lang="en-US" sz="1300" dirty="0">
                <a:latin typeface="Calibri" panose="020F0502020204030204" pitchFamily="34" charset="0"/>
                <a:ea typeface="Calibri" panose="020F0502020204030204" pitchFamily="34" charset="0"/>
                <a:cs typeface="Times New Roman" panose="02020603050405020304" pitchFamily="18" charset="0"/>
              </a:rPr>
              <a:t>S</a:t>
            </a:r>
            <a:r>
              <a:rPr lang="en-US" sz="1300" dirty="0">
                <a:effectLst/>
                <a:latin typeface="Calibri" panose="020F0502020204030204" pitchFamily="34" charset="0"/>
                <a:ea typeface="Calibri" panose="020F0502020204030204" pitchFamily="34" charset="0"/>
                <a:cs typeface="Times New Roman" panose="02020603050405020304" pitchFamily="18" charset="0"/>
              </a:rPr>
              <a:t>igni</a:t>
            </a:r>
            <a:r>
              <a:rPr lang="en-US" sz="1300" dirty="0">
                <a:latin typeface="Calibri" panose="020F0502020204030204" pitchFamily="34" charset="0"/>
                <a:ea typeface="Calibri" panose="020F0502020204030204" pitchFamily="34" charset="0"/>
                <a:cs typeface="Times New Roman" panose="02020603050405020304" pitchFamily="18" charset="0"/>
              </a:rPr>
              <a:t>ficant negative </a:t>
            </a:r>
            <a:r>
              <a:rPr lang="en-US" sz="1300" dirty="0">
                <a:effectLst/>
                <a:latin typeface="Calibri" panose="020F0502020204030204" pitchFamily="34" charset="0"/>
                <a:ea typeface="Calibri" panose="020F0502020204030204" pitchFamily="34" charset="0"/>
                <a:cs typeface="Times New Roman" panose="02020603050405020304" pitchFamily="18" charset="0"/>
              </a:rPr>
              <a:t>correlation was found also between thyroid disorders level and combined concentration of three </a:t>
            </a:r>
            <a:r>
              <a:rPr lang="en-US" sz="1300" dirty="0">
                <a:latin typeface="Calibri" panose="020F0502020204030204" pitchFamily="34" charset="0"/>
                <a:ea typeface="Calibri" panose="020F0502020204030204" pitchFamily="34" charset="0"/>
                <a:cs typeface="Times New Roman" panose="02020603050405020304" pitchFamily="18" charset="0"/>
              </a:rPr>
              <a:t>studied elements (R=-0.460). Urban population suffered from thyroid diseases to higher extent as compared to rural (R=-0.593).</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3" name="Объект 2">
            <a:extLst>
              <a:ext uri="{FF2B5EF4-FFF2-40B4-BE49-F238E27FC236}">
                <a16:creationId xmlns:a16="http://schemas.microsoft.com/office/drawing/2014/main" xmlns="" id="{89C8B75D-C44D-4926-9D1C-AF0A77B019D0}"/>
              </a:ext>
            </a:extLst>
          </p:cNvPr>
          <p:cNvGraphicFramePr>
            <a:graphicFrameLocks noChangeAspect="1"/>
          </p:cNvGraphicFramePr>
          <p:nvPr>
            <p:extLst>
              <p:ext uri="{D42A27DB-BD31-4B8C-83A1-F6EECF244321}">
                <p14:modId xmlns:p14="http://schemas.microsoft.com/office/powerpoint/2010/main" val="1423575222"/>
              </p:ext>
            </p:extLst>
          </p:nvPr>
        </p:nvGraphicFramePr>
        <p:xfrm>
          <a:off x="450705" y="638405"/>
          <a:ext cx="4124594" cy="3297843"/>
        </p:xfrm>
        <a:graphic>
          <a:graphicData uri="http://schemas.openxmlformats.org/presentationml/2006/ole">
            <mc:AlternateContent xmlns:mc="http://schemas.openxmlformats.org/markup-compatibility/2006">
              <mc:Choice xmlns:v="urn:schemas-microsoft-com:vml" Requires="v">
                <p:oleObj spid="_x0000_s1026" name="Graph" r:id="rId4" imgW="5943600" imgH="4462200" progId="Statistica.Graph">
                  <p:embed/>
                </p:oleObj>
              </mc:Choice>
              <mc:Fallback>
                <p:oleObj name="Graph" r:id="rId4" imgW="5943600" imgH="4462200" progId="Statistica.Graph">
                  <p:embed/>
                  <p:pic>
                    <p:nvPicPr>
                      <p:cNvPr id="0" name=""/>
                      <p:cNvPicPr/>
                      <p:nvPr/>
                    </p:nvPicPr>
                    <p:blipFill>
                      <a:blip r:embed="rId5"/>
                      <a:stretch>
                        <a:fillRect/>
                      </a:stretch>
                    </p:blipFill>
                    <p:spPr>
                      <a:xfrm>
                        <a:off x="450705" y="638405"/>
                        <a:ext cx="4124594" cy="3297843"/>
                      </a:xfrm>
                      <a:prstGeom prst="rect">
                        <a:avLst/>
                      </a:prstGeom>
                    </p:spPr>
                  </p:pic>
                </p:oleObj>
              </mc:Fallback>
            </mc:AlternateContent>
          </a:graphicData>
        </a:graphic>
      </p:graphicFrame>
      <p:graphicFrame>
        <p:nvGraphicFramePr>
          <p:cNvPr id="4" name="Объект 3">
            <a:extLst>
              <a:ext uri="{FF2B5EF4-FFF2-40B4-BE49-F238E27FC236}">
                <a16:creationId xmlns:a16="http://schemas.microsoft.com/office/drawing/2014/main" xmlns="" id="{683B6AC5-4BE8-8FD3-87EE-456288C9F41A}"/>
              </a:ext>
            </a:extLst>
          </p:cNvPr>
          <p:cNvGraphicFramePr>
            <a:graphicFrameLocks noChangeAspect="1"/>
          </p:cNvGraphicFramePr>
          <p:nvPr>
            <p:extLst>
              <p:ext uri="{D42A27DB-BD31-4B8C-83A1-F6EECF244321}">
                <p14:modId xmlns:p14="http://schemas.microsoft.com/office/powerpoint/2010/main" val="3015107916"/>
              </p:ext>
            </p:extLst>
          </p:nvPr>
        </p:nvGraphicFramePr>
        <p:xfrm>
          <a:off x="4899775" y="705499"/>
          <a:ext cx="3878455" cy="3083541"/>
        </p:xfrm>
        <a:graphic>
          <a:graphicData uri="http://schemas.openxmlformats.org/presentationml/2006/ole">
            <mc:AlternateContent xmlns:mc="http://schemas.openxmlformats.org/markup-compatibility/2006">
              <mc:Choice xmlns:v="urn:schemas-microsoft-com:vml" Requires="v">
                <p:oleObj spid="_x0000_s1027" name="Graph" r:id="rId6" imgW="5943600" imgH="4462200" progId="Statistica.Graph">
                  <p:embed/>
                </p:oleObj>
              </mc:Choice>
              <mc:Fallback>
                <p:oleObj name="Graph" r:id="rId6" imgW="5943600" imgH="4462200" progId="Statistica.Graph">
                  <p:embed/>
                  <p:pic>
                    <p:nvPicPr>
                      <p:cNvPr id="0" name=""/>
                      <p:cNvPicPr/>
                      <p:nvPr/>
                    </p:nvPicPr>
                    <p:blipFill>
                      <a:blip r:embed="rId7"/>
                      <a:stretch>
                        <a:fillRect/>
                      </a:stretch>
                    </p:blipFill>
                    <p:spPr>
                      <a:xfrm>
                        <a:off x="4899775" y="705499"/>
                        <a:ext cx="3878455" cy="3083541"/>
                      </a:xfrm>
                      <a:prstGeom prst="rect">
                        <a:avLst/>
                      </a:prstGeom>
                    </p:spPr>
                  </p:pic>
                </p:oleObj>
              </mc:Fallback>
            </mc:AlternateContent>
          </a:graphicData>
        </a:graphic>
      </p:graphicFrame>
      <p:graphicFrame>
        <p:nvGraphicFramePr>
          <p:cNvPr id="6" name="Объект 5">
            <a:extLst>
              <a:ext uri="{FF2B5EF4-FFF2-40B4-BE49-F238E27FC236}">
                <a16:creationId xmlns:a16="http://schemas.microsoft.com/office/drawing/2014/main" xmlns="" id="{ABAA984E-B344-C8A3-5D44-153E9E505C25}"/>
              </a:ext>
            </a:extLst>
          </p:cNvPr>
          <p:cNvGraphicFramePr>
            <a:graphicFrameLocks noChangeAspect="1"/>
          </p:cNvGraphicFramePr>
          <p:nvPr>
            <p:extLst>
              <p:ext uri="{D42A27DB-BD31-4B8C-83A1-F6EECF244321}">
                <p14:modId xmlns:p14="http://schemas.microsoft.com/office/powerpoint/2010/main" val="3316298406"/>
              </p:ext>
            </p:extLst>
          </p:nvPr>
        </p:nvGraphicFramePr>
        <p:xfrm>
          <a:off x="5508104" y="3789040"/>
          <a:ext cx="3532928" cy="2753830"/>
        </p:xfrm>
        <a:graphic>
          <a:graphicData uri="http://schemas.openxmlformats.org/presentationml/2006/ole">
            <mc:AlternateContent xmlns:mc="http://schemas.openxmlformats.org/markup-compatibility/2006">
              <mc:Choice xmlns:v="urn:schemas-microsoft-com:vml" Requires="v">
                <p:oleObj spid="_x0000_s1028" name="Graph" r:id="rId8" imgW="5943600" imgH="4462200" progId="Statistica.Graph">
                  <p:embed/>
                </p:oleObj>
              </mc:Choice>
              <mc:Fallback>
                <p:oleObj name="Graph" r:id="rId8" imgW="5943600" imgH="4462200" progId="Statistica.Graph">
                  <p:embed/>
                  <p:pic>
                    <p:nvPicPr>
                      <p:cNvPr id="0" name=""/>
                      <p:cNvPicPr/>
                      <p:nvPr/>
                    </p:nvPicPr>
                    <p:blipFill>
                      <a:blip r:embed="rId9"/>
                      <a:stretch>
                        <a:fillRect/>
                      </a:stretch>
                    </p:blipFill>
                    <p:spPr>
                      <a:xfrm>
                        <a:off x="5508104" y="3789040"/>
                        <a:ext cx="3532928" cy="2753830"/>
                      </a:xfrm>
                      <a:prstGeom prst="rect">
                        <a:avLst/>
                      </a:prstGeom>
                    </p:spPr>
                  </p:pic>
                </p:oleObj>
              </mc:Fallback>
            </mc:AlternateContent>
          </a:graphicData>
        </a:graphic>
      </p:graphicFrame>
    </p:spTree>
    <p:extLst>
      <p:ext uri="{BB962C8B-B14F-4D97-AF65-F5344CB8AC3E}">
        <p14:creationId xmlns:p14="http://schemas.microsoft.com/office/powerpoint/2010/main" val="849734229"/>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3074</TotalTime>
  <Words>1623</Words>
  <Application>Microsoft Office PowerPoint</Application>
  <PresentationFormat>Экран (4:3)</PresentationFormat>
  <Paragraphs>184</Paragraphs>
  <Slides>12</Slides>
  <Notes>6</Notes>
  <HiddenSlides>0</HiddenSlides>
  <MMClips>0</MMClips>
  <ScaleCrop>false</ScaleCrop>
  <HeadingPairs>
    <vt:vector size="8" baseType="variant">
      <vt:variant>
        <vt:lpstr>Использованные шрифты</vt:lpstr>
      </vt:variant>
      <vt:variant>
        <vt:i4>5</vt:i4>
      </vt:variant>
      <vt:variant>
        <vt:lpstr>Тема</vt:lpstr>
      </vt:variant>
      <vt:variant>
        <vt:i4>1</vt:i4>
      </vt:variant>
      <vt:variant>
        <vt:lpstr>Внедренные серверы OLE</vt:lpstr>
      </vt:variant>
      <vt:variant>
        <vt:i4>1</vt:i4>
      </vt:variant>
      <vt:variant>
        <vt:lpstr>Заголовки слайдов</vt:lpstr>
      </vt:variant>
      <vt:variant>
        <vt:i4>12</vt:i4>
      </vt:variant>
    </vt:vector>
  </HeadingPairs>
  <TitlesOfParts>
    <vt:vector size="19" baseType="lpstr">
      <vt:lpstr>-apple-system</vt:lpstr>
      <vt:lpstr>Arial</vt:lpstr>
      <vt:lpstr>Calibri</vt:lpstr>
      <vt:lpstr>Segoe UI Semibold</vt:lpstr>
      <vt:lpstr>Times New Roman</vt:lpstr>
      <vt:lpstr>Тема Office</vt:lpstr>
      <vt:lpstr>Graph</vt:lpstr>
      <vt:lpstr>Cartographic evaluation of the risk of Cu, Co and I deficiency in the soil cover of the Central Federal District (Russia) provoking spatial variation of the endemic morbidity level  (on example of thyroid diseases)</vt:lpstr>
      <vt:lpstr>Theoretical basis </vt:lpstr>
      <vt:lpstr>Principles for creating ecological and geochemical risk maps</vt:lpstr>
      <vt:lpstr>The main goal and methods</vt:lpstr>
      <vt:lpstr>Study area</vt:lpstr>
      <vt:lpstr>Zonal evaluation of the sufficiency of Cu, Co and I for farm animals (Kovalsky, 1974) within the study area</vt:lpstr>
      <vt:lpstr>Co, Cu and I variation in soil cover as a basis of geochemical risk assessment</vt:lpstr>
      <vt:lpstr>Geochemical risk assessment of the potential availability of Co, Cu and I in soil cover </vt:lpstr>
      <vt:lpstr>Correlation between geochemical risk and thyroid disorders on the oblast’ level</vt:lpstr>
      <vt:lpstr>Conclusion</vt:lpstr>
      <vt:lpstr>References</vt:lpstr>
      <vt:lpstr>Many thanks for  your attention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seven</dc:creator>
  <cp:lastModifiedBy>Коробова Елена Михайловна</cp:lastModifiedBy>
  <cp:revision>105</cp:revision>
  <dcterms:created xsi:type="dcterms:W3CDTF">2021-08-28T08:25:11Z</dcterms:created>
  <dcterms:modified xsi:type="dcterms:W3CDTF">2023-03-23T14:51:59Z</dcterms:modified>
</cp:coreProperties>
</file>