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98" r:id="rId3"/>
    <p:sldId id="261" r:id="rId4"/>
    <p:sldId id="286" r:id="rId5"/>
    <p:sldId id="293" r:id="rId6"/>
    <p:sldId id="275" r:id="rId7"/>
    <p:sldId id="280" r:id="rId8"/>
    <p:sldId id="288" r:id="rId9"/>
    <p:sldId id="283" r:id="rId10"/>
    <p:sldId id="285" r:id="rId11"/>
    <p:sldId id="284" r:id="rId12"/>
    <p:sldId id="281" r:id="rId13"/>
    <p:sldId id="287" r:id="rId14"/>
    <p:sldId id="292" r:id="rId15"/>
    <p:sldId id="268" r:id="rId16"/>
    <p:sldId id="282" r:id="rId17"/>
    <p:sldId id="277" r:id="rId18"/>
    <p:sldId id="300" r:id="rId19"/>
    <p:sldId id="304" r:id="rId20"/>
    <p:sldId id="299" r:id="rId21"/>
  </p:sldIdLst>
  <p:sldSz cx="12192000" cy="6858000"/>
  <p:notesSz cx="6858000" cy="9144000"/>
  <p:defaultTextStyle>
    <a:defPPr>
      <a:defRPr lang="en-I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5"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21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366" autoAdjust="0"/>
  </p:normalViewPr>
  <p:slideViewPr>
    <p:cSldViewPr snapToGrid="0">
      <p:cViewPr varScale="1">
        <p:scale>
          <a:sx n="69" d="100"/>
          <a:sy n="69" d="100"/>
        </p:scale>
        <p:origin x="12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nton\Desktop\&#1502;&#1505;&#1502;&#1499;&#1497;%20&#1511;&#1489;&#1500;&#1492;%20&#1491;&#1493;&#1511;&#1496;&#1493;&#1512;&#1496;%20&#1489;&#1513;\&#1488;&#1511;&#1505;&#1500;&#1497;&#1501;%20&#1513;&#1500;%20&#1514;&#1493;&#1510;&#1488;&#1493;&#1514;\spec_calib_real_yotam.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Calibration curves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L"/>
        </a:p>
      </c:txPr>
    </c:title>
    <c:autoTitleDeleted val="0"/>
    <c:plotArea>
      <c:layout/>
      <c:scatterChart>
        <c:scatterStyle val="smoothMarker"/>
        <c:varyColors val="0"/>
        <c:ser>
          <c:idx val="0"/>
          <c:order val="0"/>
          <c:tx>
            <c:v>gross calib</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2.953649505621541E-2"/>
                  <c:y val="2.9019940602460756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br>
                      <a:rPr lang="en-US" baseline="0" dirty="0"/>
                    </a:br>
                    <a:r>
                      <a:rPr lang="en-US" baseline="0" dirty="0"/>
                      <a:t>R² = 0.9957</a:t>
                    </a:r>
                    <a:endParaRPr lang="en-US"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trendlineLbl>
          </c:trendline>
          <c:errBars>
            <c:errDir val="y"/>
            <c:errBarType val="both"/>
            <c:errValType val="percentage"/>
            <c:noEndCap val="0"/>
            <c:val val="10"/>
            <c:spPr>
              <a:noFill/>
              <a:ln w="9525" cap="flat" cmpd="sng" algn="ctr">
                <a:solidFill>
                  <a:schemeClr val="tx1">
                    <a:lumMod val="65000"/>
                    <a:lumOff val="35000"/>
                  </a:schemeClr>
                </a:solidFill>
                <a:round/>
              </a:ln>
              <a:effectLst/>
            </c:spPr>
          </c:errBars>
          <c:xVal>
            <c:numRef>
              <c:f>'calibration_gros_31.7.22'!$AJ$1:$AN$1</c:f>
              <c:numCache>
                <c:formatCode>General</c:formatCode>
                <c:ptCount val="5"/>
                <c:pt idx="0">
                  <c:v>0</c:v>
                </c:pt>
                <c:pt idx="1">
                  <c:v>0.5</c:v>
                </c:pt>
                <c:pt idx="2">
                  <c:v>1</c:v>
                </c:pt>
                <c:pt idx="3">
                  <c:v>1.5</c:v>
                </c:pt>
                <c:pt idx="4">
                  <c:v>2</c:v>
                </c:pt>
              </c:numCache>
            </c:numRef>
          </c:xVal>
          <c:yVal>
            <c:numRef>
              <c:f>'calibration_gros_31.7.22'!$AJ$7:$AN$7</c:f>
              <c:numCache>
                <c:formatCode>0.000</c:formatCode>
                <c:ptCount val="5"/>
                <c:pt idx="0">
                  <c:v>0.65361812806828778</c:v>
                </c:pt>
                <c:pt idx="1">
                  <c:v>0.54603650808365034</c:v>
                </c:pt>
                <c:pt idx="2">
                  <c:v>0.46104349687355017</c:v>
                </c:pt>
                <c:pt idx="3">
                  <c:v>0.36805466403967685</c:v>
                </c:pt>
                <c:pt idx="4">
                  <c:v>0.29648002000817408</c:v>
                </c:pt>
              </c:numCache>
            </c:numRef>
          </c:yVal>
          <c:smooth val="1"/>
          <c:extLst>
            <c:ext xmlns:c16="http://schemas.microsoft.com/office/drawing/2014/chart" uri="{C3380CC4-5D6E-409C-BE32-E72D297353CC}">
              <c16:uniqueId val="{00000001-D39E-4A09-A742-771BF876471D}"/>
            </c:ext>
          </c:extLst>
        </c:ser>
        <c:ser>
          <c:idx val="1"/>
          <c:order val="1"/>
          <c:tx>
            <c:v>yotam_calib</c:v>
          </c:tx>
          <c:spPr>
            <a:ln w="19050" cap="rnd">
              <a:solidFill>
                <a:schemeClr val="accent2"/>
              </a:solid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0"/>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trendlineLbl>
          </c:trendline>
          <c:errBars>
            <c:errDir val="y"/>
            <c:errBarType val="both"/>
            <c:errValType val="percentage"/>
            <c:noEndCap val="0"/>
            <c:val val="10"/>
            <c:spPr>
              <a:noFill/>
              <a:ln w="9525" cap="flat" cmpd="sng" algn="ctr">
                <a:solidFill>
                  <a:schemeClr val="tx1">
                    <a:lumMod val="65000"/>
                    <a:lumOff val="35000"/>
                  </a:schemeClr>
                </a:solidFill>
                <a:round/>
              </a:ln>
              <a:effectLst/>
            </c:spPr>
          </c:errBars>
          <c:xVal>
            <c:numRef>
              <c:f>'final results dust'!$B$1:$G$1</c:f>
              <c:numCache>
                <c:formatCode>General</c:formatCode>
                <c:ptCount val="6"/>
                <c:pt idx="0">
                  <c:v>0</c:v>
                </c:pt>
                <c:pt idx="1">
                  <c:v>0.3</c:v>
                </c:pt>
                <c:pt idx="2">
                  <c:v>0.6</c:v>
                </c:pt>
                <c:pt idx="3">
                  <c:v>0.9</c:v>
                </c:pt>
                <c:pt idx="4">
                  <c:v>1.2</c:v>
                </c:pt>
                <c:pt idx="5">
                  <c:v>1.5</c:v>
                </c:pt>
              </c:numCache>
            </c:numRef>
          </c:xVal>
          <c:yVal>
            <c:numRef>
              <c:f>'final results dust'!$B$2:$G$2</c:f>
              <c:numCache>
                <c:formatCode>General</c:formatCode>
                <c:ptCount val="6"/>
                <c:pt idx="0" formatCode="0.000">
                  <c:v>0.6957613807395131</c:v>
                </c:pt>
                <c:pt idx="2" formatCode="0.000">
                  <c:v>0.52968887864937131</c:v>
                </c:pt>
                <c:pt idx="3" formatCode="0.000">
                  <c:v>0.48836104126407109</c:v>
                </c:pt>
                <c:pt idx="4" formatCode="0.000">
                  <c:v>0.42081002173588661</c:v>
                </c:pt>
                <c:pt idx="5" formatCode="0.000">
                  <c:v>0.34796208837932097</c:v>
                </c:pt>
              </c:numCache>
            </c:numRef>
          </c:yVal>
          <c:smooth val="1"/>
          <c:extLst>
            <c:ext xmlns:c16="http://schemas.microsoft.com/office/drawing/2014/chart" uri="{C3380CC4-5D6E-409C-BE32-E72D297353CC}">
              <c16:uniqueId val="{00000003-D39E-4A09-A742-771BF876471D}"/>
            </c:ext>
          </c:extLst>
        </c:ser>
        <c:ser>
          <c:idx val="4"/>
          <c:order val="4"/>
          <c:tx>
            <c:v>palchan1</c:v>
          </c:tx>
          <c:spPr>
            <a:ln w="19050" cap="rnd">
              <a:solidFill>
                <a:schemeClr val="accent5"/>
              </a:solidFill>
              <a:round/>
            </a:ln>
            <a:effectLst/>
          </c:spPr>
          <c:marker>
            <c:symbol val="circle"/>
            <c:size val="5"/>
            <c:spPr>
              <a:solidFill>
                <a:schemeClr val="accent5"/>
              </a:solidFill>
              <a:ln w="9525">
                <a:solidFill>
                  <a:schemeClr val="accent5"/>
                </a:solidFill>
              </a:ln>
              <a:effectLst/>
            </c:spPr>
          </c:marker>
          <c:errBars>
            <c:errDir val="y"/>
            <c:errBarType val="both"/>
            <c:errValType val="percentage"/>
            <c:noEndCap val="0"/>
            <c:val val="10"/>
            <c:spPr>
              <a:noFill/>
              <a:ln w="9525" cap="flat" cmpd="sng" algn="ctr">
                <a:solidFill>
                  <a:schemeClr val="tx1">
                    <a:lumMod val="65000"/>
                    <a:lumOff val="35000"/>
                  </a:schemeClr>
                </a:solidFill>
                <a:round/>
              </a:ln>
              <a:effectLst/>
            </c:spPr>
          </c:errBars>
          <c:xVal>
            <c:numLit>
              <c:formatCode>General</c:formatCode>
              <c:ptCount val="1"/>
              <c:pt idx="0">
                <c:v>1.5</c:v>
              </c:pt>
            </c:numLit>
          </c:xVal>
          <c:yVal>
            <c:numLit>
              <c:formatCode>General</c:formatCode>
              <c:ptCount val="1"/>
              <c:pt idx="0">
                <c:v>0.33900000000000002</c:v>
              </c:pt>
            </c:numLit>
          </c:yVal>
          <c:smooth val="1"/>
          <c:extLst>
            <c:ext xmlns:c16="http://schemas.microsoft.com/office/drawing/2014/chart" uri="{C3380CC4-5D6E-409C-BE32-E72D297353CC}">
              <c16:uniqueId val="{00000004-D39E-4A09-A742-771BF876471D}"/>
            </c:ext>
          </c:extLst>
        </c:ser>
        <c:dLbls>
          <c:showLegendKey val="0"/>
          <c:showVal val="0"/>
          <c:showCatName val="0"/>
          <c:showSerName val="0"/>
          <c:showPercent val="0"/>
          <c:showBubbleSize val="0"/>
        </c:dLbls>
        <c:axId val="1202520160"/>
        <c:axId val="1202518080"/>
        <c:extLst>
          <c:ext xmlns:c15="http://schemas.microsoft.com/office/drawing/2012/chart" uri="{02D57815-91ED-43cb-92C2-25804820EDAC}">
            <c15:filteredScatterSeries>
              <c15:ser>
                <c:idx val="2"/>
                <c:order val="2"/>
                <c:tx>
                  <c:v>400 ppm</c:v>
                </c:tx>
                <c:spPr>
                  <a:ln w="19050" cap="rnd">
                    <a:solidFill>
                      <a:schemeClr val="accent3"/>
                    </a:solidFill>
                    <a:round/>
                  </a:ln>
                  <a:effectLst/>
                </c:spPr>
                <c:marker>
                  <c:symbol val="circle"/>
                  <c:size val="5"/>
                  <c:spPr>
                    <a:solidFill>
                      <a:schemeClr val="accent3"/>
                    </a:solidFill>
                    <a:ln w="9525">
                      <a:solidFill>
                        <a:schemeClr val="accent3"/>
                      </a:solidFill>
                    </a:ln>
                    <a:effectLst/>
                  </c:spPr>
                </c:marker>
                <c:errBars>
                  <c:errDir val="y"/>
                  <c:errBarType val="both"/>
                  <c:errValType val="percentage"/>
                  <c:noEndCap val="0"/>
                  <c:val val="10"/>
                  <c:spPr>
                    <a:noFill/>
                    <a:ln w="9525" cap="flat" cmpd="sng" algn="ctr">
                      <a:solidFill>
                        <a:schemeClr val="tx1">
                          <a:lumMod val="65000"/>
                          <a:lumOff val="35000"/>
                        </a:schemeClr>
                      </a:solidFill>
                      <a:round/>
                    </a:ln>
                    <a:effectLst/>
                  </c:spPr>
                </c:errBars>
                <c:xVal>
                  <c:numRef>
                    <c:extLst>
                      <c:ext uri="{02D57815-91ED-43cb-92C2-25804820EDAC}">
                        <c15:formulaRef>
                          <c15:sqref>'final results dust'!$F$5</c15:sqref>
                        </c15:formulaRef>
                      </c:ext>
                    </c:extLst>
                    <c:numCache>
                      <c:formatCode>General</c:formatCode>
                      <c:ptCount val="1"/>
                      <c:pt idx="0">
                        <c:v>2</c:v>
                      </c:pt>
                    </c:numCache>
                  </c:numRef>
                </c:xVal>
                <c:yVal>
                  <c:numRef>
                    <c:extLst>
                      <c:ext uri="{02D57815-91ED-43cb-92C2-25804820EDAC}">
                        <c15:formulaRef>
                          <c15:sqref>'final results dust'!$H$14</c15:sqref>
                        </c15:formulaRef>
                      </c:ext>
                    </c:extLst>
                    <c:numCache>
                      <c:formatCode>0.000</c:formatCode>
                      <c:ptCount val="1"/>
                      <c:pt idx="0">
                        <c:v>0.3979570519661359</c:v>
                      </c:pt>
                    </c:numCache>
                  </c:numRef>
                </c:yVal>
                <c:smooth val="1"/>
                <c:extLst>
                  <c:ext xmlns:c16="http://schemas.microsoft.com/office/drawing/2014/chart" uri="{C3380CC4-5D6E-409C-BE32-E72D297353CC}">
                    <c16:uniqueId val="{00000005-D39E-4A09-A742-771BF876471D}"/>
                  </c:ext>
                </c:extLst>
              </c15:ser>
            </c15:filteredScatterSeries>
            <c15:filteredScatterSeries>
              <c15:ser>
                <c:idx val="3"/>
                <c:order val="3"/>
                <c:tx>
                  <c:v>850 ppm</c:v>
                </c:tx>
                <c:spPr>
                  <a:ln w="19050" cap="rnd">
                    <a:solidFill>
                      <a:schemeClr val="accent4"/>
                    </a:solidFill>
                    <a:round/>
                  </a:ln>
                  <a:effectLst/>
                </c:spPr>
                <c:marker>
                  <c:symbol val="circle"/>
                  <c:size val="5"/>
                  <c:spPr>
                    <a:solidFill>
                      <a:schemeClr val="accent4"/>
                    </a:solidFill>
                    <a:ln w="9525">
                      <a:solidFill>
                        <a:schemeClr val="accent4"/>
                      </a:solidFill>
                    </a:ln>
                    <a:effectLst/>
                  </c:spPr>
                </c:marker>
                <c:errBars>
                  <c:errDir val="y"/>
                  <c:errBarType val="both"/>
                  <c:errValType val="percentage"/>
                  <c:noEndCap val="0"/>
                  <c:val val="10"/>
                  <c:spPr>
                    <a:noFill/>
                    <a:ln w="9525" cap="flat" cmpd="sng" algn="ctr">
                      <a:solidFill>
                        <a:schemeClr val="tx1">
                          <a:lumMod val="65000"/>
                          <a:lumOff val="35000"/>
                        </a:schemeClr>
                      </a:solidFill>
                      <a:round/>
                    </a:ln>
                    <a:effectLst/>
                  </c:spPr>
                </c:errBars>
                <c:xVal>
                  <c:numLit>
                    <c:formatCode>General</c:formatCode>
                    <c:ptCount val="1"/>
                    <c:pt idx="0">
                      <c:v>2</c:v>
                    </c:pt>
                  </c:numLit>
                </c:xVal>
                <c:yVal>
                  <c:numLit>
                    <c:formatCode>General</c:formatCode>
                    <c:ptCount val="1"/>
                    <c:pt idx="0">
                      <c:v>0.42199999999999999</c:v>
                    </c:pt>
                  </c:numLit>
                </c:yVal>
                <c:smooth val="1"/>
                <c:extLst xmlns:c15="http://schemas.microsoft.com/office/drawing/2012/chart">
                  <c:ext xmlns:c16="http://schemas.microsoft.com/office/drawing/2014/chart" uri="{C3380CC4-5D6E-409C-BE32-E72D297353CC}">
                    <c16:uniqueId val="{00000006-D39E-4A09-A742-771BF876471D}"/>
                  </c:ext>
                </c:extLst>
              </c15:ser>
            </c15:filteredScatterSeries>
            <c15:filteredScatterSeries>
              <c15:ser>
                <c:idx val="5"/>
                <c:order val="5"/>
                <c:tx>
                  <c:v>palchan calib</c:v>
                </c:tx>
                <c:spPr>
                  <a:ln w="19050" cap="rnd">
                    <a:solidFill>
                      <a:schemeClr val="accent6"/>
                    </a:solid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ysDot"/>
                    </a:ln>
                    <a:effectLst/>
                  </c:spPr>
                  <c:trendlineType val="linear"/>
                  <c:dispRSqr val="0"/>
                  <c:dispEq val="0"/>
                </c:trendline>
                <c:xVal>
                  <c:numRef>
                    <c:extLst xmlns:c15="http://schemas.microsoft.com/office/drawing/2012/chart">
                      <c:ext xmlns:c15="http://schemas.microsoft.com/office/drawing/2012/chart" uri="{02D57815-91ED-43cb-92C2-25804820EDAC}">
                        <c15:formulaRef>
                          <c15:sqref>'final results dust'!$B$9:$G$9</c15:sqref>
                        </c15:formulaRef>
                      </c:ext>
                    </c:extLst>
                    <c:numCache>
                      <c:formatCode>General</c:formatCode>
                      <c:ptCount val="6"/>
                      <c:pt idx="0">
                        <c:v>0</c:v>
                      </c:pt>
                      <c:pt idx="1">
                        <c:v>0.3</c:v>
                      </c:pt>
                      <c:pt idx="2">
                        <c:v>0.6</c:v>
                      </c:pt>
                      <c:pt idx="3">
                        <c:v>0.9</c:v>
                      </c:pt>
                      <c:pt idx="4">
                        <c:v>1.2</c:v>
                      </c:pt>
                      <c:pt idx="5">
                        <c:v>1.5</c:v>
                      </c:pt>
                    </c:numCache>
                  </c:numRef>
                </c:xVal>
                <c:yVal>
                  <c:numRef>
                    <c:extLst xmlns:c15="http://schemas.microsoft.com/office/drawing/2012/chart">
                      <c:ext xmlns:c15="http://schemas.microsoft.com/office/drawing/2012/chart" uri="{02D57815-91ED-43cb-92C2-25804820EDAC}">
                        <c15:formulaRef>
                          <c15:sqref>'final results dust'!$B$10:$G$10</c15:sqref>
                        </c15:formulaRef>
                      </c:ext>
                    </c:extLst>
                    <c:numCache>
                      <c:formatCode>General</c:formatCode>
                      <c:ptCount val="6"/>
                      <c:pt idx="0" formatCode="0.000">
                        <c:v>0.58352635464142444</c:v>
                      </c:pt>
                      <c:pt idx="2" formatCode="0.000">
                        <c:v>0.53333178361076716</c:v>
                      </c:pt>
                      <c:pt idx="3" formatCode="0.000">
                        <c:v>0.5054944107703343</c:v>
                      </c:pt>
                      <c:pt idx="4" formatCode="0.000">
                        <c:v>0.44767185849705066</c:v>
                      </c:pt>
                      <c:pt idx="5" formatCode="0.000">
                        <c:v>0.45154753325165298</c:v>
                      </c:pt>
                    </c:numCache>
                  </c:numRef>
                </c:yVal>
                <c:smooth val="1"/>
                <c:extLst xmlns:c15="http://schemas.microsoft.com/office/drawing/2012/chart">
                  <c:ext xmlns:c16="http://schemas.microsoft.com/office/drawing/2014/chart" uri="{C3380CC4-5D6E-409C-BE32-E72D297353CC}">
                    <c16:uniqueId val="{00000008-D39E-4A09-A742-771BF876471D}"/>
                  </c:ext>
                </c:extLst>
              </c15:ser>
            </c15:filteredScatterSeries>
          </c:ext>
        </c:extLst>
      </c:scatterChart>
      <c:valAx>
        <c:axId val="12025201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Dust (gr)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L"/>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1202518080"/>
        <c:crosses val="autoZero"/>
        <c:crossBetween val="midCat"/>
      </c:valAx>
      <c:valAx>
        <c:axId val="120251808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Fluorescence intensity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IL"/>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1202520160"/>
        <c:crosses val="autoZero"/>
        <c:crossBetween val="midCat"/>
      </c:valAx>
      <c:spPr>
        <a:noFill/>
        <a:ln w="25400">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24A284-68ED-403D-B7F0-0B5DD7E065C1}" type="datetimeFigureOut">
              <a:rPr lang="en-IL" smtClean="0"/>
              <a:t>18/04/2023</a:t>
            </a:fld>
            <a:endParaRPr lang="en-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0D89F-5F09-437F-A812-DD040E588993}" type="slidenum">
              <a:rPr lang="en-IL" smtClean="0"/>
              <a:t>‹#›</a:t>
            </a:fld>
            <a:endParaRPr lang="en-IL"/>
          </a:p>
        </p:txBody>
      </p:sp>
    </p:spTree>
    <p:extLst>
      <p:ext uri="{BB962C8B-B14F-4D97-AF65-F5344CB8AC3E}">
        <p14:creationId xmlns:p14="http://schemas.microsoft.com/office/powerpoint/2010/main" val="304870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Hy everyone, my name is Anton </a:t>
            </a:r>
            <a:r>
              <a:rPr lang="en-US" dirty="0" err="1"/>
              <a:t>Lokshin</a:t>
            </a:r>
            <a:r>
              <a:rPr lang="en-US" dirty="0"/>
              <a:t>. In the two minutes I have I will focus on the  role of atmospheric dust as foliar fertilizer. </a:t>
            </a:r>
            <a:r>
              <a:rPr lang="he-IL" dirty="0"/>
              <a:t>לתקן </a:t>
            </a:r>
            <a:endParaRPr lang="en-IL" dirty="0"/>
          </a:p>
        </p:txBody>
      </p:sp>
      <p:sp>
        <p:nvSpPr>
          <p:cNvPr id="4" name="Slide Number Placeholder 3"/>
          <p:cNvSpPr>
            <a:spLocks noGrp="1"/>
          </p:cNvSpPr>
          <p:nvPr>
            <p:ph type="sldNum" sz="quarter" idx="5"/>
          </p:nvPr>
        </p:nvSpPr>
        <p:spPr/>
        <p:txBody>
          <a:bodyPr/>
          <a:lstStyle/>
          <a:p>
            <a:fld id="{8740D89F-5F09-437F-A812-DD040E588993}" type="slidenum">
              <a:rPr lang="en-IL" smtClean="0"/>
              <a:t>1</a:t>
            </a:fld>
            <a:endParaRPr lang="en-IL"/>
          </a:p>
        </p:txBody>
      </p:sp>
    </p:spTree>
    <p:extLst>
      <p:ext uri="{BB962C8B-B14F-4D97-AF65-F5344CB8AC3E}">
        <p14:creationId xmlns:p14="http://schemas.microsoft.com/office/powerpoint/2010/main" val="1440556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found that foliar application of volcanic ash under eco2 increased the concentration of Fe and Ni. I added Al to the graph because It’s concentration is abundant in dust and ash so it can serve as a tracer for nutrient flux.  </a:t>
            </a:r>
          </a:p>
        </p:txBody>
      </p:sp>
      <p:sp>
        <p:nvSpPr>
          <p:cNvPr id="4" name="Slide Number Placeholder 3"/>
          <p:cNvSpPr>
            <a:spLocks noGrp="1"/>
          </p:cNvSpPr>
          <p:nvPr>
            <p:ph type="sldNum" sz="quarter" idx="5"/>
          </p:nvPr>
        </p:nvSpPr>
        <p:spPr/>
        <p:txBody>
          <a:bodyPr/>
          <a:lstStyle/>
          <a:p>
            <a:fld id="{8740D89F-5F09-437F-A812-DD040E588993}" type="slidenum">
              <a:rPr lang="en-IL" smtClean="0"/>
              <a:t>10</a:t>
            </a:fld>
            <a:endParaRPr lang="en-IL"/>
          </a:p>
        </p:txBody>
      </p:sp>
    </p:spTree>
    <p:extLst>
      <p:ext uri="{BB962C8B-B14F-4D97-AF65-F5344CB8AC3E}">
        <p14:creationId xmlns:p14="http://schemas.microsoft.com/office/powerpoint/2010/main" val="3798672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impact of a foliar application of desert dust was even more impressive, specifically regarding Ni. Ni concentration became even higher than under ambient co2 condition but still in a nontoxic levels. These results show that in the future, foliar assimilation might be a highly important mechanism for plants nutrition. The roots may not work as well in the future world as we see in the black violins, but leaves can compensate. </a:t>
            </a:r>
            <a:endParaRPr lang="en-IL" dirty="0"/>
          </a:p>
        </p:txBody>
      </p:sp>
      <p:sp>
        <p:nvSpPr>
          <p:cNvPr id="4" name="Slide Number Placeholder 3"/>
          <p:cNvSpPr>
            <a:spLocks noGrp="1"/>
          </p:cNvSpPr>
          <p:nvPr>
            <p:ph type="sldNum" sz="quarter" idx="5"/>
          </p:nvPr>
        </p:nvSpPr>
        <p:spPr/>
        <p:txBody>
          <a:bodyPr/>
          <a:lstStyle/>
          <a:p>
            <a:fld id="{8740D89F-5F09-437F-A812-DD040E588993}" type="slidenum">
              <a:rPr lang="en-IL" smtClean="0"/>
              <a:t>11</a:t>
            </a:fld>
            <a:endParaRPr lang="en-IL"/>
          </a:p>
        </p:txBody>
      </p:sp>
    </p:spTree>
    <p:extLst>
      <p:ext uri="{BB962C8B-B14F-4D97-AF65-F5344CB8AC3E}">
        <p14:creationId xmlns:p14="http://schemas.microsoft.com/office/powerpoint/2010/main" val="280891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started from the question regarding the direct and immediate impact of atmospheric particles on plants nutrition. We saw that foliar assimilation pathway was the only way in which plants took nutrients from atmospheric particles. Then we grew plants under elevated co2 levels, and indeed we saw the reduction in nutrients concentration. Foliar application of dust and ash increased the concentration of Fe and Ni which means that this process might partially compensate the downregulation of roots.  </a:t>
            </a:r>
            <a:endParaRPr lang="en-IL" dirty="0"/>
          </a:p>
        </p:txBody>
      </p:sp>
      <p:sp>
        <p:nvSpPr>
          <p:cNvPr id="4" name="Slide Number Placeholder 3"/>
          <p:cNvSpPr>
            <a:spLocks noGrp="1"/>
          </p:cNvSpPr>
          <p:nvPr>
            <p:ph type="sldNum" sz="quarter" idx="5"/>
          </p:nvPr>
        </p:nvSpPr>
        <p:spPr/>
        <p:txBody>
          <a:bodyPr/>
          <a:lstStyle/>
          <a:p>
            <a:fld id="{8740D89F-5F09-437F-A812-DD040E588993}" type="slidenum">
              <a:rPr lang="en-IL" smtClean="0"/>
              <a:t>12</a:t>
            </a:fld>
            <a:endParaRPr lang="en-IL"/>
          </a:p>
        </p:txBody>
      </p:sp>
    </p:spTree>
    <p:extLst>
      <p:ext uri="{BB962C8B-B14F-4D97-AF65-F5344CB8AC3E}">
        <p14:creationId xmlns:p14="http://schemas.microsoft.com/office/powerpoint/2010/main" val="2005419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want to acknowledge Dr Ran </a:t>
            </a:r>
            <a:r>
              <a:rPr lang="en-US" dirty="0" err="1"/>
              <a:t>Erel</a:t>
            </a:r>
            <a:r>
              <a:rPr lang="en-US" dirty="0"/>
              <a:t> and his team and </a:t>
            </a:r>
            <a:r>
              <a:rPr lang="en-US" dirty="0" err="1"/>
              <a:t>volcani</a:t>
            </a:r>
            <a:r>
              <a:rPr lang="en-US" dirty="0"/>
              <a:t> center for their scientific contribution. As well as Prof. </a:t>
            </a:r>
            <a:r>
              <a:rPr lang="en-US" dirty="0" err="1"/>
              <a:t>Igal</a:t>
            </a:r>
            <a:r>
              <a:rPr lang="en-US" dirty="0"/>
              <a:t> </a:t>
            </a:r>
            <a:r>
              <a:rPr lang="en-US" dirty="0" err="1"/>
              <a:t>Erel</a:t>
            </a:r>
            <a:r>
              <a:rPr lang="en-US" dirty="0"/>
              <a:t> And KKL – JNF as well and ISF funds for supporting our research. </a:t>
            </a:r>
            <a:endParaRPr lang="en-IL" dirty="0"/>
          </a:p>
        </p:txBody>
      </p:sp>
      <p:sp>
        <p:nvSpPr>
          <p:cNvPr id="4" name="Slide Number Placeholder 3"/>
          <p:cNvSpPr>
            <a:spLocks noGrp="1"/>
          </p:cNvSpPr>
          <p:nvPr>
            <p:ph type="sldNum" sz="quarter" idx="5"/>
          </p:nvPr>
        </p:nvSpPr>
        <p:spPr/>
        <p:txBody>
          <a:bodyPr/>
          <a:lstStyle/>
          <a:p>
            <a:fld id="{8740D89F-5F09-437F-A812-DD040E588993}" type="slidenum">
              <a:rPr lang="en-IL" smtClean="0"/>
              <a:t>13</a:t>
            </a:fld>
            <a:endParaRPr lang="en-IL"/>
          </a:p>
        </p:txBody>
      </p:sp>
    </p:spTree>
    <p:extLst>
      <p:ext uri="{BB962C8B-B14F-4D97-AF65-F5344CB8AC3E}">
        <p14:creationId xmlns:p14="http://schemas.microsoft.com/office/powerpoint/2010/main" val="2258908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 want to thank Daniel </a:t>
            </a:r>
            <a:r>
              <a:rPr lang="en-US" dirty="0" err="1"/>
              <a:t>palchan</a:t>
            </a:r>
            <a:r>
              <a:rPr lang="en-US" dirty="0"/>
              <a:t> and </a:t>
            </a:r>
            <a:r>
              <a:rPr lang="en-US" dirty="0" err="1"/>
              <a:t>avner</a:t>
            </a:r>
            <a:r>
              <a:rPr lang="en-US" dirty="0"/>
              <a:t> gross for their dedication to the research and supervision. Ran </a:t>
            </a:r>
            <a:r>
              <a:rPr lang="en-US" dirty="0" err="1"/>
              <a:t>Erel</a:t>
            </a:r>
            <a:r>
              <a:rPr lang="en-US" dirty="0"/>
              <a:t> and </a:t>
            </a:r>
            <a:r>
              <a:rPr lang="en-US" dirty="0" err="1"/>
              <a:t>volcani</a:t>
            </a:r>
            <a:r>
              <a:rPr lang="en-US" dirty="0"/>
              <a:t> center for their scientific contribution. And KKL – JNF as well and ISF funds for supporting our research. </a:t>
            </a:r>
            <a:endParaRPr lang="en-IL" dirty="0"/>
          </a:p>
        </p:txBody>
      </p:sp>
      <p:sp>
        <p:nvSpPr>
          <p:cNvPr id="4" name="Slide Number Placeholder 3"/>
          <p:cNvSpPr>
            <a:spLocks noGrp="1"/>
          </p:cNvSpPr>
          <p:nvPr>
            <p:ph type="sldNum" sz="quarter" idx="5"/>
          </p:nvPr>
        </p:nvSpPr>
        <p:spPr/>
        <p:txBody>
          <a:bodyPr/>
          <a:lstStyle/>
          <a:p>
            <a:fld id="{8740D89F-5F09-437F-A812-DD040E588993}" type="slidenum">
              <a:rPr lang="en-IL" smtClean="0"/>
              <a:t>14</a:t>
            </a:fld>
            <a:endParaRPr lang="en-IL"/>
          </a:p>
        </p:txBody>
      </p:sp>
    </p:spTree>
    <p:extLst>
      <p:ext uri="{BB962C8B-B14F-4D97-AF65-F5344CB8AC3E}">
        <p14:creationId xmlns:p14="http://schemas.microsoft.com/office/powerpoint/2010/main" val="2802990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5800" y="1143000"/>
            <a:ext cx="5486400" cy="3086100"/>
          </a:xfrm>
        </p:spPr>
      </p:sp>
      <p:sp>
        <p:nvSpPr>
          <p:cNvPr id="3" name="מציין מיקום של הערות 2"/>
          <p:cNvSpPr>
            <a:spLocks noGrp="1"/>
          </p:cNvSpPr>
          <p:nvPr>
            <p:ph type="body" idx="1"/>
          </p:nvPr>
        </p:nvSpPr>
        <p:spPr/>
        <p:txBody>
          <a:bodyPr/>
          <a:lstStyle/>
          <a:p>
            <a:pPr algn="l" rtl="0"/>
            <a:r>
              <a:rPr lang="en-US" dirty="0"/>
              <a:t>But look</a:t>
            </a:r>
            <a:r>
              <a:rPr lang="en-US" baseline="0" dirty="0"/>
              <a:t> how the dust coverage of leaves was less harmful in an higher co2 condition. Add </a:t>
            </a:r>
            <a:r>
              <a:rPr lang="en-US" baseline="0" dirty="0" err="1"/>
              <a:t>hoding</a:t>
            </a:r>
            <a:r>
              <a:rPr lang="en-US" baseline="0" dirty="0"/>
              <a:t> capacity graph, also graph of growing on soil, </a:t>
            </a:r>
            <a:endParaRPr lang="he-IL" dirty="0"/>
          </a:p>
        </p:txBody>
      </p:sp>
      <p:sp>
        <p:nvSpPr>
          <p:cNvPr id="4" name="מציין מיקום של מספר שקופית 3"/>
          <p:cNvSpPr>
            <a:spLocks noGrp="1"/>
          </p:cNvSpPr>
          <p:nvPr>
            <p:ph type="sldNum" sz="quarter" idx="10"/>
          </p:nvPr>
        </p:nvSpPr>
        <p:spPr/>
        <p:txBody>
          <a:bodyPr/>
          <a:lstStyle/>
          <a:p>
            <a:fld id="{21B91651-9EEB-4414-B6C4-510E854D7BE2}" type="slidenum">
              <a:rPr lang="he-IL" smtClean="0"/>
              <a:t>15</a:t>
            </a:fld>
            <a:endParaRPr lang="he-IL"/>
          </a:p>
        </p:txBody>
      </p:sp>
    </p:spTree>
    <p:extLst>
      <p:ext uri="{BB962C8B-B14F-4D97-AF65-F5344CB8AC3E}">
        <p14:creationId xmlns:p14="http://schemas.microsoft.com/office/powerpoint/2010/main" val="2883437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this research I further study the direct effect of dust particles dust and ashes are the most significant particles in the atmosphere, so we decided to study the direct fertilizing effect of atmospheric particles in an ambient and elevated CO2 levels. So We collected desert dust from Negev desert, Fire ash from burning pine branches. Volcanic ash we collected from Etna mount in </a:t>
            </a:r>
            <a:r>
              <a:rPr lang="en-US" dirty="0" err="1"/>
              <a:t>Cicily</a:t>
            </a:r>
            <a:r>
              <a:rPr lang="en-US" dirty="0"/>
              <a:t>. </a:t>
            </a:r>
            <a:endParaRPr lang="en-IL" dirty="0"/>
          </a:p>
        </p:txBody>
      </p:sp>
      <p:sp>
        <p:nvSpPr>
          <p:cNvPr id="4" name="Slide Number Placeholder 3"/>
          <p:cNvSpPr>
            <a:spLocks noGrp="1"/>
          </p:cNvSpPr>
          <p:nvPr>
            <p:ph type="sldNum" sz="quarter" idx="5"/>
          </p:nvPr>
        </p:nvSpPr>
        <p:spPr/>
        <p:txBody>
          <a:bodyPr/>
          <a:lstStyle/>
          <a:p>
            <a:fld id="{8740D89F-5F09-437F-A812-DD040E588993}" type="slidenum">
              <a:rPr lang="en-IL" smtClean="0"/>
              <a:t>16</a:t>
            </a:fld>
            <a:endParaRPr lang="en-IL"/>
          </a:p>
        </p:txBody>
      </p:sp>
    </p:spTree>
    <p:extLst>
      <p:ext uri="{BB962C8B-B14F-4D97-AF65-F5344CB8AC3E}">
        <p14:creationId xmlns:p14="http://schemas.microsoft.com/office/powerpoint/2010/main" val="1730701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endParaRPr lang="he-IL" dirty="0"/>
          </a:p>
        </p:txBody>
      </p:sp>
      <p:sp>
        <p:nvSpPr>
          <p:cNvPr id="4" name="מציין מיקום של מספר שקופית 3"/>
          <p:cNvSpPr>
            <a:spLocks noGrp="1"/>
          </p:cNvSpPr>
          <p:nvPr>
            <p:ph type="sldNum" sz="quarter" idx="10"/>
          </p:nvPr>
        </p:nvSpPr>
        <p:spPr/>
        <p:txBody>
          <a:bodyPr/>
          <a:lstStyle/>
          <a:p>
            <a:fld id="{21B91651-9EEB-4414-B6C4-510E854D7BE2}" type="slidenum">
              <a:rPr lang="he-IL" smtClean="0"/>
              <a:t>17</a:t>
            </a:fld>
            <a:endParaRPr lang="he-IL"/>
          </a:p>
        </p:txBody>
      </p:sp>
    </p:spTree>
    <p:extLst>
      <p:ext uri="{BB962C8B-B14F-4D97-AF65-F5344CB8AC3E}">
        <p14:creationId xmlns:p14="http://schemas.microsoft.com/office/powerpoint/2010/main" val="2003334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l" rtl="0"/>
            <a:endParaRPr lang="en-US" baseline="0" dirty="0"/>
          </a:p>
        </p:txBody>
      </p:sp>
      <p:sp>
        <p:nvSpPr>
          <p:cNvPr id="4" name="מציין מיקום של מספר שקופית 3"/>
          <p:cNvSpPr>
            <a:spLocks noGrp="1"/>
          </p:cNvSpPr>
          <p:nvPr>
            <p:ph type="sldNum" sz="quarter" idx="10"/>
          </p:nvPr>
        </p:nvSpPr>
        <p:spPr/>
        <p:txBody>
          <a:bodyPr/>
          <a:lstStyle/>
          <a:p>
            <a:fld id="{21B91651-9EEB-4414-B6C4-510E854D7BE2}" type="slidenum">
              <a:rPr lang="he-IL" smtClean="0"/>
              <a:t>19</a:t>
            </a:fld>
            <a:endParaRPr lang="he-IL"/>
          </a:p>
        </p:txBody>
      </p:sp>
    </p:spTree>
    <p:extLst>
      <p:ext uri="{BB962C8B-B14F-4D97-AF65-F5344CB8AC3E}">
        <p14:creationId xmlns:p14="http://schemas.microsoft.com/office/powerpoint/2010/main" val="2671518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AdvTT1895a33e"/>
              </a:rPr>
              <a:t>for the past 20 years Several studies indicate that the future elevated levels of CO2 will increase the biomass and carbon content of plants but at the same time the concentration of other nutrients are expected to decrease as we can see in this graph – increase in carbon and reduction in other essential elements such as… And when we are talking about agricultural plants, for example grasses and legumes, the projected reduction in concentration might threaten the future of human nutrition. Its recently published in nature and science.  </a:t>
            </a:r>
            <a:endParaRPr lang="en-IL" dirty="0"/>
          </a:p>
        </p:txBody>
      </p:sp>
      <p:sp>
        <p:nvSpPr>
          <p:cNvPr id="4" name="Slide Number Placeholder 3"/>
          <p:cNvSpPr>
            <a:spLocks noGrp="1"/>
          </p:cNvSpPr>
          <p:nvPr>
            <p:ph type="sldNum" sz="quarter" idx="5"/>
          </p:nvPr>
        </p:nvSpPr>
        <p:spPr/>
        <p:txBody>
          <a:bodyPr/>
          <a:lstStyle/>
          <a:p>
            <a:fld id="{8740D89F-5F09-437F-A812-DD040E588993}" type="slidenum">
              <a:rPr lang="en-IL" smtClean="0"/>
              <a:t>2</a:t>
            </a:fld>
            <a:endParaRPr lang="en-IL"/>
          </a:p>
        </p:txBody>
      </p:sp>
    </p:spTree>
    <p:extLst>
      <p:ext uri="{BB962C8B-B14F-4D97-AF65-F5344CB8AC3E}">
        <p14:creationId xmlns:p14="http://schemas.microsoft.com/office/powerpoint/2010/main" val="3080967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But the soils are not the only source of nutrients. In fact, we already know that the atmosphere is a huge reservoir of nutrients that move from one place to another in atmospheric circulation. I want to demonstrate this movement by watching a short video - this is a video made by Nasa, one year of global atmospheric circulation – orange, green, white. Say here also that desert dust, fire ash and volcanic ash are the most important particles. </a:t>
            </a:r>
          </a:p>
          <a:p>
            <a:endParaRPr lang="en-US" dirty="0"/>
          </a:p>
          <a:p>
            <a:endParaRPr lang="en-IL" dirty="0"/>
          </a:p>
        </p:txBody>
      </p:sp>
      <p:sp>
        <p:nvSpPr>
          <p:cNvPr id="4" name="Slide Number Placeholder 3"/>
          <p:cNvSpPr>
            <a:spLocks noGrp="1"/>
          </p:cNvSpPr>
          <p:nvPr>
            <p:ph type="sldNum" sz="quarter" idx="5"/>
          </p:nvPr>
        </p:nvSpPr>
        <p:spPr/>
        <p:txBody>
          <a:bodyPr/>
          <a:lstStyle/>
          <a:p>
            <a:fld id="{8740D89F-5F09-437F-A812-DD040E588993}" type="slidenum">
              <a:rPr lang="en-IL" smtClean="0"/>
              <a:t>3</a:t>
            </a:fld>
            <a:endParaRPr lang="en-IL"/>
          </a:p>
        </p:txBody>
      </p:sp>
    </p:spTree>
    <p:extLst>
      <p:ext uri="{BB962C8B-B14F-4D97-AF65-F5344CB8AC3E}">
        <p14:creationId xmlns:p14="http://schemas.microsoft.com/office/powerpoint/2010/main" val="2785988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three most abundant atmospheric particles are desert dust, volcanic ash and fire ash. These particles enriched with a life sustaining nutrients such as P, K. We know that in a long term, these particles supply nutrients to ecosystems, and they replenish nutrient reservoirs in soils, however we do not know the immediate and direct impact of these particles on plants nutrition. In this research we aimed to study direct and immediate nutritional impact of Desert dust, volcanic ash and fire ash on plants nutrition. Since these particles arrive from the air, we decided to study their impact by applying dust and ashes directly to roots and directly to the foliage. In agriculture, foliar fertilization methods is a common practice using synthetic fertilizers, however in ecological studies this phenomenon is overlooked.   	   </a:t>
            </a:r>
            <a:endParaRPr lang="he-IL" dirty="0"/>
          </a:p>
          <a:p>
            <a:endParaRPr lang="en-IL" dirty="0"/>
          </a:p>
        </p:txBody>
      </p:sp>
      <p:sp>
        <p:nvSpPr>
          <p:cNvPr id="4" name="Slide Number Placeholder 3"/>
          <p:cNvSpPr>
            <a:spLocks noGrp="1"/>
          </p:cNvSpPr>
          <p:nvPr>
            <p:ph type="sldNum" sz="quarter" idx="5"/>
          </p:nvPr>
        </p:nvSpPr>
        <p:spPr/>
        <p:txBody>
          <a:bodyPr/>
          <a:lstStyle/>
          <a:p>
            <a:fld id="{8740D89F-5F09-437F-A812-DD040E588993}" type="slidenum">
              <a:rPr lang="en-IL" smtClean="0"/>
              <a:t>4</a:t>
            </a:fld>
            <a:endParaRPr lang="en-IL"/>
          </a:p>
        </p:txBody>
      </p:sp>
    </p:spTree>
    <p:extLst>
      <p:ext uri="{BB962C8B-B14F-4D97-AF65-F5344CB8AC3E}">
        <p14:creationId xmlns:p14="http://schemas.microsoft.com/office/powerpoint/2010/main" val="4179012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this research we aimed to study direct and immediate nutritional impact of Desert dust, volcanic ash and fire ash on plants nutrition. Since these particles arrive from the air, we decided to study their impact by applying dust and ashes directly to roots and directly to the foliage. In agriculture, foliar fertilization methods is a common practice by using synthetic fertilizers, however in ecological studies foliar nutrient assimilation is mostly overlooked.   	   </a:t>
            </a:r>
            <a:endParaRPr lang="he-IL" dirty="0"/>
          </a:p>
          <a:p>
            <a:endParaRPr lang="en-IL" dirty="0"/>
          </a:p>
        </p:txBody>
      </p:sp>
      <p:sp>
        <p:nvSpPr>
          <p:cNvPr id="4" name="Slide Number Placeholder 3"/>
          <p:cNvSpPr>
            <a:spLocks noGrp="1"/>
          </p:cNvSpPr>
          <p:nvPr>
            <p:ph type="sldNum" sz="quarter" idx="5"/>
          </p:nvPr>
        </p:nvSpPr>
        <p:spPr/>
        <p:txBody>
          <a:bodyPr/>
          <a:lstStyle/>
          <a:p>
            <a:fld id="{8740D89F-5F09-437F-A812-DD040E588993}" type="slidenum">
              <a:rPr lang="en-IL" smtClean="0"/>
              <a:t>5</a:t>
            </a:fld>
            <a:endParaRPr lang="en-IL"/>
          </a:p>
        </p:txBody>
      </p:sp>
    </p:spTree>
    <p:extLst>
      <p:ext uri="{BB962C8B-B14F-4D97-AF65-F5344CB8AC3E}">
        <p14:creationId xmlns:p14="http://schemas.microsoft.com/office/powerpoint/2010/main" val="4083560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685800" y="1143000"/>
            <a:ext cx="5486400" cy="3086100"/>
          </a:xfrm>
        </p:spPr>
      </p:sp>
      <p:sp>
        <p:nvSpPr>
          <p:cNvPr id="3" name="מציין מיקום של הערות 2"/>
          <p:cNvSpPr>
            <a:spLocks noGrp="1"/>
          </p:cNvSpPr>
          <p:nvPr>
            <p:ph type="body" idx="1"/>
          </p:nvPr>
        </p:nvSpPr>
        <p:spPr/>
        <p:txBody>
          <a:bodyPr/>
          <a:lstStyle/>
          <a:p>
            <a:pPr algn="l" rtl="0"/>
            <a:r>
              <a:rPr lang="en-US" baseline="0" dirty="0"/>
              <a:t>We designed an experiment where we collected dust from </a:t>
            </a:r>
            <a:r>
              <a:rPr lang="en-US" baseline="0" dirty="0" err="1"/>
              <a:t>negev</a:t>
            </a:r>
            <a:r>
              <a:rPr lang="en-US" baseline="0" dirty="0"/>
              <a:t> desert, volcanic ash from etna mountain from </a:t>
            </a:r>
            <a:r>
              <a:rPr lang="en-US" baseline="0" dirty="0" err="1"/>
              <a:t>cicily</a:t>
            </a:r>
            <a:r>
              <a:rPr lang="en-US" baseline="0" dirty="0"/>
              <a:t> and we produced fire ash by burning branches of pine trees. We used chickpea as a model plant. we Grew them in a two isolated rooms one with ambient and other under elevated CO2 levels. Four weeks after germination, when the plants were strong enough, we applied dust and ashes in a two separate manners – directly to the roots and directly to the leaves while covering the top of the pots to prevent percolation of particles to the roots. Then we waited for three weeks after which we terminated the experiment. We measured the biomass and nutrients concentration.</a:t>
            </a:r>
          </a:p>
        </p:txBody>
      </p:sp>
      <p:sp>
        <p:nvSpPr>
          <p:cNvPr id="4" name="מציין מיקום של מספר שקופית 3"/>
          <p:cNvSpPr>
            <a:spLocks noGrp="1"/>
          </p:cNvSpPr>
          <p:nvPr>
            <p:ph type="sldNum" sz="quarter" idx="10"/>
          </p:nvPr>
        </p:nvSpPr>
        <p:spPr/>
        <p:txBody>
          <a:bodyPr/>
          <a:lstStyle/>
          <a:p>
            <a:fld id="{21B91651-9EEB-4414-B6C4-510E854D7BE2}" type="slidenum">
              <a:rPr lang="he-IL" smtClean="0"/>
              <a:t>6</a:t>
            </a:fld>
            <a:endParaRPr lang="he-IL"/>
          </a:p>
        </p:txBody>
      </p:sp>
    </p:spTree>
    <p:extLst>
      <p:ext uri="{BB962C8B-B14F-4D97-AF65-F5344CB8AC3E}">
        <p14:creationId xmlns:p14="http://schemas.microsoft.com/office/powerpoint/2010/main" val="3567703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 ongoing work of </a:t>
            </a:r>
            <a:r>
              <a:rPr lang="en-US" dirty="0" err="1"/>
              <a:t>A.Gross</a:t>
            </a:r>
            <a:r>
              <a:rPr lang="en-US" dirty="0"/>
              <a:t>, Ran </a:t>
            </a:r>
            <a:r>
              <a:rPr lang="en-US" dirty="0" err="1"/>
              <a:t>Erel</a:t>
            </a:r>
            <a:r>
              <a:rPr lang="en-US" dirty="0"/>
              <a:t>, Sudeep Tiwari and </a:t>
            </a:r>
            <a:r>
              <a:rPr lang="en-US" dirty="0" err="1"/>
              <a:t>Glnatan</a:t>
            </a:r>
            <a:r>
              <a:rPr lang="en-US" dirty="0"/>
              <a:t> Golan suggests that the chemical environment on the surface of chickpea leaves is highly acidic as you can see at the right figure, I measured chickpea leaves </a:t>
            </a:r>
            <a:r>
              <a:rPr lang="en-US" dirty="0" err="1"/>
              <a:t>ph</a:t>
            </a:r>
            <a:r>
              <a:rPr lang="en-US" dirty="0"/>
              <a:t> and it is very acidic.  Such an acidic environment drives the solubilization of nutrients that considered to be biologically unavailable for roots. This happens due to secretion of organic acids from the tips of trichomes. </a:t>
            </a:r>
            <a:r>
              <a:rPr lang="en-US" dirty="0" err="1"/>
              <a:t>Elnatan</a:t>
            </a:r>
            <a:r>
              <a:rPr lang="en-US" dirty="0"/>
              <a:t> Golan showed that Chickpea spices that have more trichomes will secrete more organic acids which in turn will increase their ability to use atmospheric particles as nutritional source. </a:t>
            </a:r>
          </a:p>
          <a:p>
            <a:endParaRPr lang="en-US" dirty="0"/>
          </a:p>
        </p:txBody>
      </p:sp>
      <p:sp>
        <p:nvSpPr>
          <p:cNvPr id="4" name="Slide Number Placeholder 3"/>
          <p:cNvSpPr>
            <a:spLocks noGrp="1"/>
          </p:cNvSpPr>
          <p:nvPr>
            <p:ph type="sldNum" sz="quarter" idx="5"/>
          </p:nvPr>
        </p:nvSpPr>
        <p:spPr/>
        <p:txBody>
          <a:bodyPr/>
          <a:lstStyle/>
          <a:p>
            <a:fld id="{8740D89F-5F09-437F-A812-DD040E588993}" type="slidenum">
              <a:rPr lang="en-IL" smtClean="0"/>
              <a:t>7</a:t>
            </a:fld>
            <a:endParaRPr lang="en-IL"/>
          </a:p>
        </p:txBody>
      </p:sp>
    </p:spTree>
    <p:extLst>
      <p:ext uri="{BB962C8B-B14F-4D97-AF65-F5344CB8AC3E}">
        <p14:creationId xmlns:p14="http://schemas.microsoft.com/office/powerpoint/2010/main" val="1703353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please come back with me to the future of elevated CO2 levels. </a:t>
            </a:r>
            <a:endParaRPr lang="en-IL" dirty="0"/>
          </a:p>
        </p:txBody>
      </p:sp>
      <p:sp>
        <p:nvSpPr>
          <p:cNvPr id="4" name="Slide Number Placeholder 3"/>
          <p:cNvSpPr>
            <a:spLocks noGrp="1"/>
          </p:cNvSpPr>
          <p:nvPr>
            <p:ph type="sldNum" sz="quarter" idx="5"/>
          </p:nvPr>
        </p:nvSpPr>
        <p:spPr/>
        <p:txBody>
          <a:bodyPr/>
          <a:lstStyle/>
          <a:p>
            <a:fld id="{8740D89F-5F09-437F-A812-DD040E588993}" type="slidenum">
              <a:rPr lang="en-IL" smtClean="0"/>
              <a:t>8</a:t>
            </a:fld>
            <a:endParaRPr lang="en-IL"/>
          </a:p>
        </p:txBody>
      </p:sp>
    </p:spTree>
    <p:extLst>
      <p:ext uri="{BB962C8B-B14F-4D97-AF65-F5344CB8AC3E}">
        <p14:creationId xmlns:p14="http://schemas.microsoft.com/office/powerpoint/2010/main" val="1101789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I mentioned before, we also grew chickpea plants under elevated co2 levels. Here we see the change of nutrient concentration in plants that grew under elevated co2 levels in comparison to plants that were grown under ambient co2 levels. You can clearly see reduction of nutrients such as Mg, K, Ca, Fe especially larger reduction more that 50% for Cu and Ni. Such a dramatic reduction of nickel might be harmful for plants because Ni is essential for activation of Urease enzyme that is needed for nitrogen assimilation. Now look what happened after foliar application of volcanic ash - </a:t>
            </a:r>
          </a:p>
          <a:p>
            <a:endParaRPr lang="en-US" dirty="0"/>
          </a:p>
          <a:p>
            <a:endParaRPr lang="en-US" dirty="0"/>
          </a:p>
          <a:p>
            <a:r>
              <a:rPr lang="he-IL" dirty="0"/>
              <a:t> </a:t>
            </a:r>
            <a:r>
              <a:rPr lang="en-US" dirty="0"/>
              <a:t>    </a:t>
            </a:r>
          </a:p>
        </p:txBody>
      </p:sp>
      <p:sp>
        <p:nvSpPr>
          <p:cNvPr id="4" name="Slide Number Placeholder 3"/>
          <p:cNvSpPr>
            <a:spLocks noGrp="1"/>
          </p:cNvSpPr>
          <p:nvPr>
            <p:ph type="sldNum" sz="quarter" idx="5"/>
          </p:nvPr>
        </p:nvSpPr>
        <p:spPr/>
        <p:txBody>
          <a:bodyPr/>
          <a:lstStyle/>
          <a:p>
            <a:fld id="{8740D89F-5F09-437F-A812-DD040E588993}" type="slidenum">
              <a:rPr lang="en-IL" smtClean="0"/>
              <a:t>9</a:t>
            </a:fld>
            <a:endParaRPr lang="en-IL"/>
          </a:p>
        </p:txBody>
      </p:sp>
    </p:spTree>
    <p:extLst>
      <p:ext uri="{BB962C8B-B14F-4D97-AF65-F5344CB8AC3E}">
        <p14:creationId xmlns:p14="http://schemas.microsoft.com/office/powerpoint/2010/main" val="1384733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42C30-4F6D-5175-CD20-BF74572B5D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L"/>
          </a:p>
        </p:txBody>
      </p:sp>
      <p:sp>
        <p:nvSpPr>
          <p:cNvPr id="3" name="Subtitle 2">
            <a:extLst>
              <a:ext uri="{FF2B5EF4-FFF2-40B4-BE49-F238E27FC236}">
                <a16:creationId xmlns:a16="http://schemas.microsoft.com/office/drawing/2014/main" id="{48F91646-28E2-0C0C-2804-42BF29E1BCA4}"/>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F3178B01-EBDB-AFDF-C263-71092E9E103D}"/>
              </a:ext>
            </a:extLst>
          </p:cNvPr>
          <p:cNvSpPr>
            <a:spLocks noGrp="1"/>
          </p:cNvSpPr>
          <p:nvPr>
            <p:ph type="dt" sz="half" idx="10"/>
          </p:nvPr>
        </p:nvSpPr>
        <p:spPr/>
        <p:txBody>
          <a:bodyPr/>
          <a:lstStyle/>
          <a:p>
            <a:fld id="{C9D5F6C9-10CF-4D61-9276-5D049C5973CA}" type="datetimeFigureOut">
              <a:rPr lang="en-IL" smtClean="0"/>
              <a:t>18/04/2023</a:t>
            </a:fld>
            <a:endParaRPr lang="en-IL"/>
          </a:p>
        </p:txBody>
      </p:sp>
      <p:sp>
        <p:nvSpPr>
          <p:cNvPr id="5" name="Footer Placeholder 4">
            <a:extLst>
              <a:ext uri="{FF2B5EF4-FFF2-40B4-BE49-F238E27FC236}">
                <a16:creationId xmlns:a16="http://schemas.microsoft.com/office/drawing/2014/main" id="{8F3238E2-DB2E-1B02-DB57-7FC1D8E6A97F}"/>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725B1B8-4E26-7A02-C710-5C73D962DCD5}"/>
              </a:ext>
            </a:extLst>
          </p:cNvPr>
          <p:cNvSpPr>
            <a:spLocks noGrp="1"/>
          </p:cNvSpPr>
          <p:nvPr>
            <p:ph type="sldNum" sz="quarter" idx="12"/>
          </p:nvPr>
        </p:nvSpPr>
        <p:spPr/>
        <p:txBody>
          <a:bodyPr/>
          <a:lstStyle/>
          <a:p>
            <a:fld id="{CFA6A41F-A567-4F8A-AB7A-7D13E453D144}" type="slidenum">
              <a:rPr lang="en-IL" smtClean="0"/>
              <a:t>‹#›</a:t>
            </a:fld>
            <a:endParaRPr lang="en-IL"/>
          </a:p>
        </p:txBody>
      </p:sp>
    </p:spTree>
    <p:extLst>
      <p:ext uri="{BB962C8B-B14F-4D97-AF65-F5344CB8AC3E}">
        <p14:creationId xmlns:p14="http://schemas.microsoft.com/office/powerpoint/2010/main" val="167144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F16E2-E6F2-1C4D-6F5F-097B669EDF10}"/>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6DEAF8A2-D6EC-CCCB-C851-79DD285DF0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A8E3C23B-8A2F-25CA-1BE2-E50820673C33}"/>
              </a:ext>
            </a:extLst>
          </p:cNvPr>
          <p:cNvSpPr>
            <a:spLocks noGrp="1"/>
          </p:cNvSpPr>
          <p:nvPr>
            <p:ph type="dt" sz="half" idx="10"/>
          </p:nvPr>
        </p:nvSpPr>
        <p:spPr/>
        <p:txBody>
          <a:bodyPr/>
          <a:lstStyle/>
          <a:p>
            <a:fld id="{C9D5F6C9-10CF-4D61-9276-5D049C5973CA}" type="datetimeFigureOut">
              <a:rPr lang="en-IL" smtClean="0"/>
              <a:t>18/04/2023</a:t>
            </a:fld>
            <a:endParaRPr lang="en-IL"/>
          </a:p>
        </p:txBody>
      </p:sp>
      <p:sp>
        <p:nvSpPr>
          <p:cNvPr id="5" name="Footer Placeholder 4">
            <a:extLst>
              <a:ext uri="{FF2B5EF4-FFF2-40B4-BE49-F238E27FC236}">
                <a16:creationId xmlns:a16="http://schemas.microsoft.com/office/drawing/2014/main" id="{32CCBE0A-287C-C239-544B-36482B01E921}"/>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3B4465EC-EDDA-871F-A7C3-3066B1FA2ED9}"/>
              </a:ext>
            </a:extLst>
          </p:cNvPr>
          <p:cNvSpPr>
            <a:spLocks noGrp="1"/>
          </p:cNvSpPr>
          <p:nvPr>
            <p:ph type="sldNum" sz="quarter" idx="12"/>
          </p:nvPr>
        </p:nvSpPr>
        <p:spPr/>
        <p:txBody>
          <a:bodyPr/>
          <a:lstStyle/>
          <a:p>
            <a:fld id="{CFA6A41F-A567-4F8A-AB7A-7D13E453D144}" type="slidenum">
              <a:rPr lang="en-IL" smtClean="0"/>
              <a:t>‹#›</a:t>
            </a:fld>
            <a:endParaRPr lang="en-IL"/>
          </a:p>
        </p:txBody>
      </p:sp>
    </p:spTree>
    <p:extLst>
      <p:ext uri="{BB962C8B-B14F-4D97-AF65-F5344CB8AC3E}">
        <p14:creationId xmlns:p14="http://schemas.microsoft.com/office/powerpoint/2010/main" val="24394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20784D-E546-6FC4-8CFE-E0834A2CA5F1}"/>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9A7BBDBA-78BA-D291-8BB3-FCC0E981AE0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9A803FD4-2EC6-6E0A-5063-3F40678719A4}"/>
              </a:ext>
            </a:extLst>
          </p:cNvPr>
          <p:cNvSpPr>
            <a:spLocks noGrp="1"/>
          </p:cNvSpPr>
          <p:nvPr>
            <p:ph type="dt" sz="half" idx="10"/>
          </p:nvPr>
        </p:nvSpPr>
        <p:spPr/>
        <p:txBody>
          <a:bodyPr/>
          <a:lstStyle/>
          <a:p>
            <a:fld id="{C9D5F6C9-10CF-4D61-9276-5D049C5973CA}" type="datetimeFigureOut">
              <a:rPr lang="en-IL" smtClean="0"/>
              <a:t>18/04/2023</a:t>
            </a:fld>
            <a:endParaRPr lang="en-IL"/>
          </a:p>
        </p:txBody>
      </p:sp>
      <p:sp>
        <p:nvSpPr>
          <p:cNvPr id="5" name="Footer Placeholder 4">
            <a:extLst>
              <a:ext uri="{FF2B5EF4-FFF2-40B4-BE49-F238E27FC236}">
                <a16:creationId xmlns:a16="http://schemas.microsoft.com/office/drawing/2014/main" id="{182009CE-AA7D-0672-AE4B-D15ADE1A61B4}"/>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1FAA7C1E-7D1E-9548-E04A-C081D61F8B7E}"/>
              </a:ext>
            </a:extLst>
          </p:cNvPr>
          <p:cNvSpPr>
            <a:spLocks noGrp="1"/>
          </p:cNvSpPr>
          <p:nvPr>
            <p:ph type="sldNum" sz="quarter" idx="12"/>
          </p:nvPr>
        </p:nvSpPr>
        <p:spPr/>
        <p:txBody>
          <a:bodyPr/>
          <a:lstStyle/>
          <a:p>
            <a:fld id="{CFA6A41F-A567-4F8A-AB7A-7D13E453D144}" type="slidenum">
              <a:rPr lang="en-IL" smtClean="0"/>
              <a:t>‹#›</a:t>
            </a:fld>
            <a:endParaRPr lang="en-IL"/>
          </a:p>
        </p:txBody>
      </p:sp>
    </p:spTree>
    <p:extLst>
      <p:ext uri="{BB962C8B-B14F-4D97-AF65-F5344CB8AC3E}">
        <p14:creationId xmlns:p14="http://schemas.microsoft.com/office/powerpoint/2010/main" val="2790846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BC467-3B74-FB1D-8DB1-ABE9E7AA51FD}"/>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CAEEEF08-6940-2533-BEE0-5C38E2B428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D1F0B08E-6654-407B-71F9-0F909C7563BE}"/>
              </a:ext>
            </a:extLst>
          </p:cNvPr>
          <p:cNvSpPr>
            <a:spLocks noGrp="1"/>
          </p:cNvSpPr>
          <p:nvPr>
            <p:ph type="dt" sz="half" idx="10"/>
          </p:nvPr>
        </p:nvSpPr>
        <p:spPr/>
        <p:txBody>
          <a:bodyPr/>
          <a:lstStyle/>
          <a:p>
            <a:fld id="{C9D5F6C9-10CF-4D61-9276-5D049C5973CA}" type="datetimeFigureOut">
              <a:rPr lang="en-IL" smtClean="0"/>
              <a:t>18/04/2023</a:t>
            </a:fld>
            <a:endParaRPr lang="en-IL"/>
          </a:p>
        </p:txBody>
      </p:sp>
      <p:sp>
        <p:nvSpPr>
          <p:cNvPr id="5" name="Footer Placeholder 4">
            <a:extLst>
              <a:ext uri="{FF2B5EF4-FFF2-40B4-BE49-F238E27FC236}">
                <a16:creationId xmlns:a16="http://schemas.microsoft.com/office/drawing/2014/main" id="{5DA4CC72-1075-BAA7-70BA-50B14414604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4EB66A06-C39A-2919-4569-B725CF34FB1E}"/>
              </a:ext>
            </a:extLst>
          </p:cNvPr>
          <p:cNvSpPr>
            <a:spLocks noGrp="1"/>
          </p:cNvSpPr>
          <p:nvPr>
            <p:ph type="sldNum" sz="quarter" idx="12"/>
          </p:nvPr>
        </p:nvSpPr>
        <p:spPr/>
        <p:txBody>
          <a:bodyPr/>
          <a:lstStyle/>
          <a:p>
            <a:fld id="{CFA6A41F-A567-4F8A-AB7A-7D13E453D144}" type="slidenum">
              <a:rPr lang="en-IL" smtClean="0"/>
              <a:t>‹#›</a:t>
            </a:fld>
            <a:endParaRPr lang="en-IL"/>
          </a:p>
        </p:txBody>
      </p:sp>
    </p:spTree>
    <p:extLst>
      <p:ext uri="{BB962C8B-B14F-4D97-AF65-F5344CB8AC3E}">
        <p14:creationId xmlns:p14="http://schemas.microsoft.com/office/powerpoint/2010/main" val="4022563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532D3-3C3D-2F43-A327-ACE5FCA30F8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4976FB9B-90F4-638B-68C9-CEF2FBD9CC67}"/>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93F3C9-4177-3EBC-084B-303BBE00F7DA}"/>
              </a:ext>
            </a:extLst>
          </p:cNvPr>
          <p:cNvSpPr>
            <a:spLocks noGrp="1"/>
          </p:cNvSpPr>
          <p:nvPr>
            <p:ph type="dt" sz="half" idx="10"/>
          </p:nvPr>
        </p:nvSpPr>
        <p:spPr/>
        <p:txBody>
          <a:bodyPr/>
          <a:lstStyle/>
          <a:p>
            <a:fld id="{C9D5F6C9-10CF-4D61-9276-5D049C5973CA}" type="datetimeFigureOut">
              <a:rPr lang="en-IL" smtClean="0"/>
              <a:t>18/04/2023</a:t>
            </a:fld>
            <a:endParaRPr lang="en-IL"/>
          </a:p>
        </p:txBody>
      </p:sp>
      <p:sp>
        <p:nvSpPr>
          <p:cNvPr id="5" name="Footer Placeholder 4">
            <a:extLst>
              <a:ext uri="{FF2B5EF4-FFF2-40B4-BE49-F238E27FC236}">
                <a16:creationId xmlns:a16="http://schemas.microsoft.com/office/drawing/2014/main" id="{BC6B4537-1249-79F7-03A1-7A1E78F0AD2E}"/>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DC42CA49-763C-1D28-48DF-F32D8083134E}"/>
              </a:ext>
            </a:extLst>
          </p:cNvPr>
          <p:cNvSpPr>
            <a:spLocks noGrp="1"/>
          </p:cNvSpPr>
          <p:nvPr>
            <p:ph type="sldNum" sz="quarter" idx="12"/>
          </p:nvPr>
        </p:nvSpPr>
        <p:spPr/>
        <p:txBody>
          <a:bodyPr/>
          <a:lstStyle/>
          <a:p>
            <a:fld id="{CFA6A41F-A567-4F8A-AB7A-7D13E453D144}" type="slidenum">
              <a:rPr lang="en-IL" smtClean="0"/>
              <a:t>‹#›</a:t>
            </a:fld>
            <a:endParaRPr lang="en-IL"/>
          </a:p>
        </p:txBody>
      </p:sp>
    </p:spTree>
    <p:extLst>
      <p:ext uri="{BB962C8B-B14F-4D97-AF65-F5344CB8AC3E}">
        <p14:creationId xmlns:p14="http://schemas.microsoft.com/office/powerpoint/2010/main" val="52600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40B0-4A6C-7026-B505-504B53900256}"/>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0ABA685C-74F9-0BBE-C426-B82DD7EF46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532DC823-E3DD-9DF7-AEC1-76F064DDAD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71B4161B-6D00-578B-DE68-9E8FFE94C806}"/>
              </a:ext>
            </a:extLst>
          </p:cNvPr>
          <p:cNvSpPr>
            <a:spLocks noGrp="1"/>
          </p:cNvSpPr>
          <p:nvPr>
            <p:ph type="dt" sz="half" idx="10"/>
          </p:nvPr>
        </p:nvSpPr>
        <p:spPr/>
        <p:txBody>
          <a:bodyPr/>
          <a:lstStyle/>
          <a:p>
            <a:fld id="{C9D5F6C9-10CF-4D61-9276-5D049C5973CA}" type="datetimeFigureOut">
              <a:rPr lang="en-IL" smtClean="0"/>
              <a:t>18/04/2023</a:t>
            </a:fld>
            <a:endParaRPr lang="en-IL"/>
          </a:p>
        </p:txBody>
      </p:sp>
      <p:sp>
        <p:nvSpPr>
          <p:cNvPr id="6" name="Footer Placeholder 5">
            <a:extLst>
              <a:ext uri="{FF2B5EF4-FFF2-40B4-BE49-F238E27FC236}">
                <a16:creationId xmlns:a16="http://schemas.microsoft.com/office/drawing/2014/main" id="{8668C42A-BD16-2219-D6DE-88E69142DC34}"/>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DB76658D-0BC9-8C13-FEAD-DF4F05698762}"/>
              </a:ext>
            </a:extLst>
          </p:cNvPr>
          <p:cNvSpPr>
            <a:spLocks noGrp="1"/>
          </p:cNvSpPr>
          <p:nvPr>
            <p:ph type="sldNum" sz="quarter" idx="12"/>
          </p:nvPr>
        </p:nvSpPr>
        <p:spPr/>
        <p:txBody>
          <a:bodyPr/>
          <a:lstStyle/>
          <a:p>
            <a:fld id="{CFA6A41F-A567-4F8A-AB7A-7D13E453D144}" type="slidenum">
              <a:rPr lang="en-IL" smtClean="0"/>
              <a:t>‹#›</a:t>
            </a:fld>
            <a:endParaRPr lang="en-IL"/>
          </a:p>
        </p:txBody>
      </p:sp>
    </p:spTree>
    <p:extLst>
      <p:ext uri="{BB962C8B-B14F-4D97-AF65-F5344CB8AC3E}">
        <p14:creationId xmlns:p14="http://schemas.microsoft.com/office/powerpoint/2010/main" val="3628534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43CF1-9BA2-8EDA-1AFE-0035DD6D8E3E}"/>
              </a:ext>
            </a:extLst>
          </p:cNvPr>
          <p:cNvSpPr>
            <a:spLocks noGrp="1"/>
          </p:cNvSpPr>
          <p:nvPr>
            <p:ph type="title"/>
          </p:nvPr>
        </p:nvSpPr>
        <p:spPr>
          <a:xfrm>
            <a:off x="839788" y="365127"/>
            <a:ext cx="10515600" cy="132556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42DF077D-57EC-7DC1-9824-EC8ACF9D673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867A3E-9766-8734-CA2B-4033A4E054A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15808448-EA98-1A93-67F2-143573A98ED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69462-FC54-8625-0648-EF49EFB0898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6A0B9B15-4306-922F-52AC-CD87A30E98B4}"/>
              </a:ext>
            </a:extLst>
          </p:cNvPr>
          <p:cNvSpPr>
            <a:spLocks noGrp="1"/>
          </p:cNvSpPr>
          <p:nvPr>
            <p:ph type="dt" sz="half" idx="10"/>
          </p:nvPr>
        </p:nvSpPr>
        <p:spPr/>
        <p:txBody>
          <a:bodyPr/>
          <a:lstStyle/>
          <a:p>
            <a:fld id="{C9D5F6C9-10CF-4D61-9276-5D049C5973CA}" type="datetimeFigureOut">
              <a:rPr lang="en-IL" smtClean="0"/>
              <a:t>18/04/2023</a:t>
            </a:fld>
            <a:endParaRPr lang="en-IL"/>
          </a:p>
        </p:txBody>
      </p:sp>
      <p:sp>
        <p:nvSpPr>
          <p:cNvPr id="8" name="Footer Placeholder 7">
            <a:extLst>
              <a:ext uri="{FF2B5EF4-FFF2-40B4-BE49-F238E27FC236}">
                <a16:creationId xmlns:a16="http://schemas.microsoft.com/office/drawing/2014/main" id="{CB27B408-C1FB-253D-219C-D0B95A7C6E94}"/>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11763BB4-1ACD-CD14-C70C-BF0CB4459528}"/>
              </a:ext>
            </a:extLst>
          </p:cNvPr>
          <p:cNvSpPr>
            <a:spLocks noGrp="1"/>
          </p:cNvSpPr>
          <p:nvPr>
            <p:ph type="sldNum" sz="quarter" idx="12"/>
          </p:nvPr>
        </p:nvSpPr>
        <p:spPr/>
        <p:txBody>
          <a:bodyPr/>
          <a:lstStyle/>
          <a:p>
            <a:fld id="{CFA6A41F-A567-4F8A-AB7A-7D13E453D144}" type="slidenum">
              <a:rPr lang="en-IL" smtClean="0"/>
              <a:t>‹#›</a:t>
            </a:fld>
            <a:endParaRPr lang="en-IL"/>
          </a:p>
        </p:txBody>
      </p:sp>
    </p:spTree>
    <p:extLst>
      <p:ext uri="{BB962C8B-B14F-4D97-AF65-F5344CB8AC3E}">
        <p14:creationId xmlns:p14="http://schemas.microsoft.com/office/powerpoint/2010/main" val="4235742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7556-2403-87C4-4D03-4AABB3E3E3B8}"/>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24778C49-47CE-2566-AECF-67EB181A0BD2}"/>
              </a:ext>
            </a:extLst>
          </p:cNvPr>
          <p:cNvSpPr>
            <a:spLocks noGrp="1"/>
          </p:cNvSpPr>
          <p:nvPr>
            <p:ph type="dt" sz="half" idx="10"/>
          </p:nvPr>
        </p:nvSpPr>
        <p:spPr/>
        <p:txBody>
          <a:bodyPr/>
          <a:lstStyle/>
          <a:p>
            <a:fld id="{C9D5F6C9-10CF-4D61-9276-5D049C5973CA}" type="datetimeFigureOut">
              <a:rPr lang="en-IL" smtClean="0"/>
              <a:t>18/04/2023</a:t>
            </a:fld>
            <a:endParaRPr lang="en-IL"/>
          </a:p>
        </p:txBody>
      </p:sp>
      <p:sp>
        <p:nvSpPr>
          <p:cNvPr id="4" name="Footer Placeholder 3">
            <a:extLst>
              <a:ext uri="{FF2B5EF4-FFF2-40B4-BE49-F238E27FC236}">
                <a16:creationId xmlns:a16="http://schemas.microsoft.com/office/drawing/2014/main" id="{8B1043F9-810A-FC2F-CE15-72B8AC4454FF}"/>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BFE11CCE-8DAF-9F89-E044-5DB563429486}"/>
              </a:ext>
            </a:extLst>
          </p:cNvPr>
          <p:cNvSpPr>
            <a:spLocks noGrp="1"/>
          </p:cNvSpPr>
          <p:nvPr>
            <p:ph type="sldNum" sz="quarter" idx="12"/>
          </p:nvPr>
        </p:nvSpPr>
        <p:spPr/>
        <p:txBody>
          <a:bodyPr/>
          <a:lstStyle/>
          <a:p>
            <a:fld id="{CFA6A41F-A567-4F8A-AB7A-7D13E453D144}" type="slidenum">
              <a:rPr lang="en-IL" smtClean="0"/>
              <a:t>‹#›</a:t>
            </a:fld>
            <a:endParaRPr lang="en-IL"/>
          </a:p>
        </p:txBody>
      </p:sp>
    </p:spTree>
    <p:extLst>
      <p:ext uri="{BB962C8B-B14F-4D97-AF65-F5344CB8AC3E}">
        <p14:creationId xmlns:p14="http://schemas.microsoft.com/office/powerpoint/2010/main" val="301578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12E371-8439-A20A-457D-76B4F28B4EC8}"/>
              </a:ext>
            </a:extLst>
          </p:cNvPr>
          <p:cNvSpPr>
            <a:spLocks noGrp="1"/>
          </p:cNvSpPr>
          <p:nvPr>
            <p:ph type="dt" sz="half" idx="10"/>
          </p:nvPr>
        </p:nvSpPr>
        <p:spPr/>
        <p:txBody>
          <a:bodyPr/>
          <a:lstStyle/>
          <a:p>
            <a:fld id="{C9D5F6C9-10CF-4D61-9276-5D049C5973CA}" type="datetimeFigureOut">
              <a:rPr lang="en-IL" smtClean="0"/>
              <a:t>18/04/2023</a:t>
            </a:fld>
            <a:endParaRPr lang="en-IL"/>
          </a:p>
        </p:txBody>
      </p:sp>
      <p:sp>
        <p:nvSpPr>
          <p:cNvPr id="3" name="Footer Placeholder 2">
            <a:extLst>
              <a:ext uri="{FF2B5EF4-FFF2-40B4-BE49-F238E27FC236}">
                <a16:creationId xmlns:a16="http://schemas.microsoft.com/office/drawing/2014/main" id="{47F4083B-00C6-966E-1F18-4163EC8DCE20}"/>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1D17F8B2-23DD-0D4F-4013-8A4A65EACEBD}"/>
              </a:ext>
            </a:extLst>
          </p:cNvPr>
          <p:cNvSpPr>
            <a:spLocks noGrp="1"/>
          </p:cNvSpPr>
          <p:nvPr>
            <p:ph type="sldNum" sz="quarter" idx="12"/>
          </p:nvPr>
        </p:nvSpPr>
        <p:spPr/>
        <p:txBody>
          <a:bodyPr/>
          <a:lstStyle/>
          <a:p>
            <a:fld id="{CFA6A41F-A567-4F8A-AB7A-7D13E453D144}" type="slidenum">
              <a:rPr lang="en-IL" smtClean="0"/>
              <a:t>‹#›</a:t>
            </a:fld>
            <a:endParaRPr lang="en-IL"/>
          </a:p>
        </p:txBody>
      </p:sp>
    </p:spTree>
    <p:extLst>
      <p:ext uri="{BB962C8B-B14F-4D97-AF65-F5344CB8AC3E}">
        <p14:creationId xmlns:p14="http://schemas.microsoft.com/office/powerpoint/2010/main" val="3917534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B7669-4073-C5C9-D16D-CC9769C8C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FE287866-B01C-F628-E3A9-99A2F16E84EB}"/>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BB732300-F78A-20E5-E53F-AE6D65C526F8}"/>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593B4D-8AA2-D999-2909-67E4F9910AA6}"/>
              </a:ext>
            </a:extLst>
          </p:cNvPr>
          <p:cNvSpPr>
            <a:spLocks noGrp="1"/>
          </p:cNvSpPr>
          <p:nvPr>
            <p:ph type="dt" sz="half" idx="10"/>
          </p:nvPr>
        </p:nvSpPr>
        <p:spPr/>
        <p:txBody>
          <a:bodyPr/>
          <a:lstStyle/>
          <a:p>
            <a:fld id="{C9D5F6C9-10CF-4D61-9276-5D049C5973CA}" type="datetimeFigureOut">
              <a:rPr lang="en-IL" smtClean="0"/>
              <a:t>18/04/2023</a:t>
            </a:fld>
            <a:endParaRPr lang="en-IL"/>
          </a:p>
        </p:txBody>
      </p:sp>
      <p:sp>
        <p:nvSpPr>
          <p:cNvPr id="6" name="Footer Placeholder 5">
            <a:extLst>
              <a:ext uri="{FF2B5EF4-FFF2-40B4-BE49-F238E27FC236}">
                <a16:creationId xmlns:a16="http://schemas.microsoft.com/office/drawing/2014/main" id="{08FCBB4E-2471-80B5-5452-32275D157C16}"/>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5C99284F-FB6B-D9E1-5F55-BA0157D5FF9F}"/>
              </a:ext>
            </a:extLst>
          </p:cNvPr>
          <p:cNvSpPr>
            <a:spLocks noGrp="1"/>
          </p:cNvSpPr>
          <p:nvPr>
            <p:ph type="sldNum" sz="quarter" idx="12"/>
          </p:nvPr>
        </p:nvSpPr>
        <p:spPr/>
        <p:txBody>
          <a:bodyPr/>
          <a:lstStyle/>
          <a:p>
            <a:fld id="{CFA6A41F-A567-4F8A-AB7A-7D13E453D144}" type="slidenum">
              <a:rPr lang="en-IL" smtClean="0"/>
              <a:t>‹#›</a:t>
            </a:fld>
            <a:endParaRPr lang="en-IL"/>
          </a:p>
        </p:txBody>
      </p:sp>
    </p:spTree>
    <p:extLst>
      <p:ext uri="{BB962C8B-B14F-4D97-AF65-F5344CB8AC3E}">
        <p14:creationId xmlns:p14="http://schemas.microsoft.com/office/powerpoint/2010/main" val="3688062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BC1EF-2754-3F4D-6C79-CCECF49A45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D48DEC1E-8C7E-7489-439F-3C659EE38324}"/>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IL"/>
          </a:p>
        </p:txBody>
      </p:sp>
      <p:sp>
        <p:nvSpPr>
          <p:cNvPr id="4" name="Text Placeholder 3">
            <a:extLst>
              <a:ext uri="{FF2B5EF4-FFF2-40B4-BE49-F238E27FC236}">
                <a16:creationId xmlns:a16="http://schemas.microsoft.com/office/drawing/2014/main" id="{73192D44-A64C-C32B-05C1-4E957CE62DE7}"/>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1E9771-95E1-89A2-A34D-76A60ACC341F}"/>
              </a:ext>
            </a:extLst>
          </p:cNvPr>
          <p:cNvSpPr>
            <a:spLocks noGrp="1"/>
          </p:cNvSpPr>
          <p:nvPr>
            <p:ph type="dt" sz="half" idx="10"/>
          </p:nvPr>
        </p:nvSpPr>
        <p:spPr/>
        <p:txBody>
          <a:bodyPr/>
          <a:lstStyle/>
          <a:p>
            <a:fld id="{C9D5F6C9-10CF-4D61-9276-5D049C5973CA}" type="datetimeFigureOut">
              <a:rPr lang="en-IL" smtClean="0"/>
              <a:t>18/04/2023</a:t>
            </a:fld>
            <a:endParaRPr lang="en-IL"/>
          </a:p>
        </p:txBody>
      </p:sp>
      <p:sp>
        <p:nvSpPr>
          <p:cNvPr id="6" name="Footer Placeholder 5">
            <a:extLst>
              <a:ext uri="{FF2B5EF4-FFF2-40B4-BE49-F238E27FC236}">
                <a16:creationId xmlns:a16="http://schemas.microsoft.com/office/drawing/2014/main" id="{1F25E505-97A6-65ED-213D-B6C7280BE109}"/>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E1F5A300-38B5-2486-5F35-37DDCF93DBF4}"/>
              </a:ext>
            </a:extLst>
          </p:cNvPr>
          <p:cNvSpPr>
            <a:spLocks noGrp="1"/>
          </p:cNvSpPr>
          <p:nvPr>
            <p:ph type="sldNum" sz="quarter" idx="12"/>
          </p:nvPr>
        </p:nvSpPr>
        <p:spPr/>
        <p:txBody>
          <a:bodyPr/>
          <a:lstStyle/>
          <a:p>
            <a:fld id="{CFA6A41F-A567-4F8A-AB7A-7D13E453D144}" type="slidenum">
              <a:rPr lang="en-IL" smtClean="0"/>
              <a:t>‹#›</a:t>
            </a:fld>
            <a:endParaRPr lang="en-IL"/>
          </a:p>
        </p:txBody>
      </p:sp>
    </p:spTree>
    <p:extLst>
      <p:ext uri="{BB962C8B-B14F-4D97-AF65-F5344CB8AC3E}">
        <p14:creationId xmlns:p14="http://schemas.microsoft.com/office/powerpoint/2010/main" val="1422474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CAFCC9-C52C-F279-7A66-F6C1109896C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IL"/>
          </a:p>
        </p:txBody>
      </p:sp>
      <p:sp>
        <p:nvSpPr>
          <p:cNvPr id="3" name="Text Placeholder 2">
            <a:extLst>
              <a:ext uri="{FF2B5EF4-FFF2-40B4-BE49-F238E27FC236}">
                <a16:creationId xmlns:a16="http://schemas.microsoft.com/office/drawing/2014/main" id="{F6748A94-BEFA-50CB-3808-CBB3392D39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E0B8A40A-32E1-2E97-BBC9-7DE84AFEA1E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5F6C9-10CF-4D61-9276-5D049C5973CA}" type="datetimeFigureOut">
              <a:rPr lang="en-IL" smtClean="0"/>
              <a:t>18/04/2023</a:t>
            </a:fld>
            <a:endParaRPr lang="en-IL"/>
          </a:p>
        </p:txBody>
      </p:sp>
      <p:sp>
        <p:nvSpPr>
          <p:cNvPr id="5" name="Footer Placeholder 4">
            <a:extLst>
              <a:ext uri="{FF2B5EF4-FFF2-40B4-BE49-F238E27FC236}">
                <a16:creationId xmlns:a16="http://schemas.microsoft.com/office/drawing/2014/main" id="{88250392-CEA8-37DC-F0ED-AE73D48D61C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L"/>
          </a:p>
        </p:txBody>
      </p:sp>
      <p:sp>
        <p:nvSpPr>
          <p:cNvPr id="6" name="Slide Number Placeholder 5">
            <a:extLst>
              <a:ext uri="{FF2B5EF4-FFF2-40B4-BE49-F238E27FC236}">
                <a16:creationId xmlns:a16="http://schemas.microsoft.com/office/drawing/2014/main" id="{8A059997-D72D-961B-0A33-A3853D1ACDA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6A41F-A567-4F8A-AB7A-7D13E453D144}" type="slidenum">
              <a:rPr lang="en-IL" smtClean="0"/>
              <a:t>‹#›</a:t>
            </a:fld>
            <a:endParaRPr lang="en-IL"/>
          </a:p>
        </p:txBody>
      </p:sp>
    </p:spTree>
    <p:extLst>
      <p:ext uri="{BB962C8B-B14F-4D97-AF65-F5344CB8AC3E}">
        <p14:creationId xmlns:p14="http://schemas.microsoft.com/office/powerpoint/2010/main" val="3157786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6.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כותרת 1">
            <a:extLst>
              <a:ext uri="{FF2B5EF4-FFF2-40B4-BE49-F238E27FC236}">
                <a16:creationId xmlns:a16="http://schemas.microsoft.com/office/drawing/2014/main" id="{D7EBA08D-1D12-5493-AF05-3475C6A1D172}"/>
              </a:ext>
            </a:extLst>
          </p:cNvPr>
          <p:cNvSpPr>
            <a:spLocks noGrp="1"/>
          </p:cNvSpPr>
          <p:nvPr>
            <p:ph type="title"/>
          </p:nvPr>
        </p:nvSpPr>
        <p:spPr>
          <a:xfrm>
            <a:off x="106826" y="47630"/>
            <a:ext cx="11927857" cy="1135737"/>
          </a:xfrm>
        </p:spPr>
        <p:txBody>
          <a:bodyPr vert="horz" lIns="91440" tIns="45720" rIns="91440" bIns="45720" rtlCol="0" anchor="ctr">
            <a:noAutofit/>
          </a:bodyPr>
          <a:lstStyle/>
          <a:p>
            <a:pPr algn="ctr"/>
            <a:r>
              <a:rPr lang="en-US" sz="2800" b="1" dirty="0"/>
              <a:t>Desert dust, volcanic ash and forest fire ash as plant fertilizers in an ambient and elevated CO</a:t>
            </a:r>
            <a:r>
              <a:rPr lang="en-US" sz="1800" b="1" dirty="0"/>
              <a:t>2</a:t>
            </a:r>
            <a:r>
              <a:rPr lang="en-US" sz="2800" b="1" dirty="0"/>
              <a:t> levels</a:t>
            </a:r>
          </a:p>
        </p:txBody>
      </p:sp>
      <p:sp>
        <p:nvSpPr>
          <p:cNvPr id="7" name="TextBox 6">
            <a:extLst>
              <a:ext uri="{FF2B5EF4-FFF2-40B4-BE49-F238E27FC236}">
                <a16:creationId xmlns:a16="http://schemas.microsoft.com/office/drawing/2014/main" id="{D90C0B1B-ED76-2655-6069-DA63AB7D99EF}"/>
              </a:ext>
            </a:extLst>
          </p:cNvPr>
          <p:cNvSpPr txBox="1"/>
          <p:nvPr/>
        </p:nvSpPr>
        <p:spPr>
          <a:xfrm>
            <a:off x="590990" y="5646659"/>
            <a:ext cx="11010020" cy="4393983"/>
          </a:xfrm>
          <a:prstGeom prst="rect">
            <a:avLst/>
          </a:prstGeom>
        </p:spPr>
        <p:txBody>
          <a:bodyPr vert="horz" lIns="91440" tIns="45720" rIns="91440" bIns="45720" rtlCol="0">
            <a:normAutofit/>
          </a:bodyPr>
          <a:lstStyle/>
          <a:p>
            <a:pPr algn="ctr">
              <a:lnSpc>
                <a:spcPct val="90000"/>
              </a:lnSpc>
              <a:spcAft>
                <a:spcPts val="600"/>
              </a:spcAft>
            </a:pPr>
            <a:r>
              <a:rPr lang="en-US" sz="2000" u="sng" dirty="0"/>
              <a:t>Anton Lokshin</a:t>
            </a:r>
            <a:r>
              <a:rPr lang="en-US" sz="2000" u="sng" baseline="30000" dirty="0"/>
              <a:t>1,2</a:t>
            </a:r>
            <a:r>
              <a:rPr lang="en-US" sz="2000" u="sng" dirty="0"/>
              <a:t>, Daniel Palchan</a:t>
            </a:r>
            <a:r>
              <a:rPr lang="en-US" sz="2000" u="sng" baseline="30000" dirty="0"/>
              <a:t>2</a:t>
            </a:r>
            <a:r>
              <a:rPr lang="en-US" sz="2000" u="sng" dirty="0"/>
              <a:t>  and Avner Gross</a:t>
            </a:r>
            <a:r>
              <a:rPr lang="en-US" sz="2000" u="sng" baseline="30000" dirty="0"/>
              <a:t>1</a:t>
            </a:r>
            <a:br>
              <a:rPr lang="en-US" u="sng" baseline="30000" dirty="0"/>
            </a:br>
            <a:br>
              <a:rPr lang="en-US" dirty="0"/>
            </a:br>
            <a:r>
              <a:rPr lang="en-US" sz="1600" dirty="0"/>
              <a:t>1. Department of Environment, Geoinformatics and urban Planning sciences, Ben Gurion University of the Negev, Israel</a:t>
            </a:r>
            <a:br>
              <a:rPr lang="en-US" sz="1600" dirty="0"/>
            </a:br>
            <a:r>
              <a:rPr lang="en-US" sz="1600" dirty="0"/>
              <a:t> 2. Department of Civil Engineering, Ariel University, Israel</a:t>
            </a:r>
          </a:p>
        </p:txBody>
      </p:sp>
      <p:grpSp>
        <p:nvGrpSpPr>
          <p:cNvPr id="17" name="Group 1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601498"/>
            <a:ext cx="1014060" cy="2017580"/>
            <a:chOff x="0" y="4601497"/>
            <a:chExt cx="1014060" cy="2017580"/>
          </a:xfrm>
        </p:grpSpPr>
        <p:sp>
          <p:nvSpPr>
            <p:cNvPr id="18"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9A105412-274D-7F08-89B2-FBCFA1C26AD1}"/>
              </a:ext>
            </a:extLst>
          </p:cNvPr>
          <p:cNvPicPr>
            <a:picLocks noChangeAspect="1"/>
          </p:cNvPicPr>
          <p:nvPr/>
        </p:nvPicPr>
        <p:blipFill rotWithShape="1">
          <a:blip r:embed="rId3"/>
          <a:srcRect l="26743" t="24913" r="27862" b="14562"/>
          <a:stretch/>
        </p:blipFill>
        <p:spPr>
          <a:xfrm>
            <a:off x="1905475" y="1217167"/>
            <a:ext cx="8381051" cy="4361892"/>
          </a:xfrm>
          <a:prstGeom prst="rect">
            <a:avLst/>
          </a:prstGeom>
        </p:spPr>
      </p:pic>
      <p:grpSp>
        <p:nvGrpSpPr>
          <p:cNvPr id="21" name="Group 2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1" y="1"/>
            <a:ext cx="972709" cy="1935307"/>
            <a:chOff x="10918968" y="713127"/>
            <a:chExt cx="1273032" cy="2532832"/>
          </a:xfrm>
        </p:grpSpPr>
        <p:sp>
          <p:nvSpPr>
            <p:cNvPr id="22" name="Rectangle 2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2" name="Object 1">
            <a:extLst>
              <a:ext uri="{FF2B5EF4-FFF2-40B4-BE49-F238E27FC236}">
                <a16:creationId xmlns:a16="http://schemas.microsoft.com/office/drawing/2014/main" id="{1736F01E-BB05-6688-AFCC-D50766FD6ACD}"/>
              </a:ext>
            </a:extLst>
          </p:cNvPr>
          <p:cNvGraphicFramePr>
            <a:graphicFrameLocks noChangeAspect="1"/>
          </p:cNvGraphicFramePr>
          <p:nvPr>
            <p:extLst>
              <p:ext uri="{D42A27DB-BD31-4B8C-83A1-F6EECF244321}">
                <p14:modId xmlns:p14="http://schemas.microsoft.com/office/powerpoint/2010/main" val="1455279211"/>
              </p:ext>
            </p:extLst>
          </p:nvPr>
        </p:nvGraphicFramePr>
        <p:xfrm>
          <a:off x="10284888" y="2686707"/>
          <a:ext cx="1907113" cy="1054021"/>
        </p:xfrm>
        <a:graphic>
          <a:graphicData uri="http://schemas.openxmlformats.org/presentationml/2006/ole">
            <mc:AlternateContent xmlns:mc="http://schemas.openxmlformats.org/markup-compatibility/2006">
              <mc:Choice xmlns:v="urn:schemas-microsoft-com:vml" Requires="v">
                <p:oleObj name="Acrobat Document" r:id="rId4" imgW="6095858" imgH="3047921" progId="Acrobat.Document.DC">
                  <p:embed/>
                </p:oleObj>
              </mc:Choice>
              <mc:Fallback>
                <p:oleObj name="Acrobat Document" r:id="rId4" imgW="6095858" imgH="3047921" progId="Acrobat.Document.DC">
                  <p:embed/>
                  <p:pic>
                    <p:nvPicPr>
                      <p:cNvPr id="2" name="Object 1">
                        <a:extLst>
                          <a:ext uri="{FF2B5EF4-FFF2-40B4-BE49-F238E27FC236}">
                            <a16:creationId xmlns:a16="http://schemas.microsoft.com/office/drawing/2014/main" id="{1736F01E-BB05-6688-AFCC-D50766FD6ACD}"/>
                          </a:ext>
                        </a:extLst>
                      </p:cNvPr>
                      <p:cNvPicPr/>
                      <p:nvPr/>
                    </p:nvPicPr>
                    <p:blipFill>
                      <a:blip r:embed="rId5"/>
                      <a:stretch>
                        <a:fillRect/>
                      </a:stretch>
                    </p:blipFill>
                    <p:spPr>
                      <a:xfrm>
                        <a:off x="10284888" y="2686707"/>
                        <a:ext cx="1907113" cy="1054021"/>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E23B48E9-B825-8B8C-3C7D-2803F07786F5}"/>
              </a:ext>
            </a:extLst>
          </p:cNvPr>
          <p:cNvPicPr>
            <a:picLocks noChangeAspect="1"/>
          </p:cNvPicPr>
          <p:nvPr/>
        </p:nvPicPr>
        <p:blipFill rotWithShape="1">
          <a:blip r:embed="rId6"/>
          <a:srcRect l="35540" t="39176" r="35568" b="41364"/>
          <a:stretch/>
        </p:blipFill>
        <p:spPr>
          <a:xfrm>
            <a:off x="106826" y="2768225"/>
            <a:ext cx="1662545" cy="629888"/>
          </a:xfrm>
          <a:prstGeom prst="rect">
            <a:avLst/>
          </a:prstGeom>
        </p:spPr>
      </p:pic>
    </p:spTree>
    <p:extLst>
      <p:ext uri="{BB962C8B-B14F-4D97-AF65-F5344CB8AC3E}">
        <p14:creationId xmlns:p14="http://schemas.microsoft.com/office/powerpoint/2010/main" val="3774959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FF2B905-D040-254F-CC93-8A309380762F}"/>
              </a:ext>
            </a:extLst>
          </p:cNvPr>
          <p:cNvSpPr txBox="1"/>
          <p:nvPr/>
        </p:nvSpPr>
        <p:spPr>
          <a:xfrm>
            <a:off x="-284747" y="166500"/>
            <a:ext cx="12476747" cy="553998"/>
          </a:xfrm>
          <a:prstGeom prst="rect">
            <a:avLst/>
          </a:prstGeom>
          <a:noFill/>
        </p:spPr>
        <p:txBody>
          <a:bodyPr wrap="square">
            <a:spAutoFit/>
          </a:bodyPr>
          <a:lstStyle/>
          <a:p>
            <a:pPr algn="ctr"/>
            <a:r>
              <a:rPr lang="en-US" sz="3000" dirty="0">
                <a:solidFill>
                  <a:srgbClr val="9F1233"/>
                </a:solidFill>
                <a:latin typeface="AdvTT5d017813"/>
              </a:rPr>
              <a:t>Foliar application of volcanic ash increases nutrient concentrations</a:t>
            </a:r>
            <a:endParaRPr lang="en-IL" sz="3000" dirty="0">
              <a:solidFill>
                <a:srgbClr val="9F1233"/>
              </a:solidFill>
              <a:latin typeface="AdvTT5d017813"/>
            </a:endParaRPr>
          </a:p>
        </p:txBody>
      </p:sp>
      <p:cxnSp>
        <p:nvCxnSpPr>
          <p:cNvPr id="16" name="Straight Connector 15">
            <a:extLst>
              <a:ext uri="{FF2B5EF4-FFF2-40B4-BE49-F238E27FC236}">
                <a16:creationId xmlns:a16="http://schemas.microsoft.com/office/drawing/2014/main" id="{F8BA0711-1DD8-57DC-A1C1-9B261FD19BB8}"/>
              </a:ext>
            </a:extLst>
          </p:cNvPr>
          <p:cNvCxnSpPr/>
          <p:nvPr/>
        </p:nvCxnSpPr>
        <p:spPr>
          <a:xfrm>
            <a:off x="0" y="851207"/>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קבוצה 23">
            <a:extLst>
              <a:ext uri="{FF2B5EF4-FFF2-40B4-BE49-F238E27FC236}">
                <a16:creationId xmlns:a16="http://schemas.microsoft.com/office/drawing/2014/main" id="{F518A1D8-8C16-741F-2D1F-2F0F6A9F49ED}"/>
              </a:ext>
            </a:extLst>
          </p:cNvPr>
          <p:cNvGrpSpPr/>
          <p:nvPr/>
        </p:nvGrpSpPr>
        <p:grpSpPr>
          <a:xfrm>
            <a:off x="225847" y="2354320"/>
            <a:ext cx="2191532" cy="2228189"/>
            <a:chOff x="691004" y="879677"/>
            <a:chExt cx="2835797" cy="3554211"/>
          </a:xfrm>
        </p:grpSpPr>
        <p:grpSp>
          <p:nvGrpSpPr>
            <p:cNvPr id="3" name="קבוצה 24">
              <a:extLst>
                <a:ext uri="{FF2B5EF4-FFF2-40B4-BE49-F238E27FC236}">
                  <a16:creationId xmlns:a16="http://schemas.microsoft.com/office/drawing/2014/main" id="{95AA898A-6621-E261-E212-6143A1EA429A}"/>
                </a:ext>
              </a:extLst>
            </p:cNvPr>
            <p:cNvGrpSpPr/>
            <p:nvPr/>
          </p:nvGrpSpPr>
          <p:grpSpPr>
            <a:xfrm>
              <a:off x="691004" y="879677"/>
              <a:ext cx="2835797" cy="3554211"/>
              <a:chOff x="3260202" y="2002421"/>
              <a:chExt cx="2835797" cy="3554211"/>
            </a:xfrm>
          </p:grpSpPr>
          <p:pic>
            <p:nvPicPr>
              <p:cNvPr id="5" name="תמונה 26">
                <a:extLst>
                  <a:ext uri="{FF2B5EF4-FFF2-40B4-BE49-F238E27FC236}">
                    <a16:creationId xmlns:a16="http://schemas.microsoft.com/office/drawing/2014/main" id="{1AAAFF03-BBFF-7864-6C6B-1A98F3AB9F27}"/>
                  </a:ext>
                </a:extLst>
              </p:cNvPr>
              <p:cNvPicPr>
                <a:picLocks noChangeAspect="1"/>
              </p:cNvPicPr>
              <p:nvPr/>
            </p:nvPicPr>
            <p:blipFill rotWithShape="1">
              <a:blip r:embed="rId3"/>
              <a:srcRect l="75000" t="38650" r="13797" b="39072"/>
              <a:stretch/>
            </p:blipFill>
            <p:spPr>
              <a:xfrm>
                <a:off x="3260202" y="2384386"/>
                <a:ext cx="2835797" cy="3172246"/>
              </a:xfrm>
              <a:prstGeom prst="rect">
                <a:avLst/>
              </a:prstGeom>
            </p:spPr>
          </p:pic>
          <p:pic>
            <p:nvPicPr>
              <p:cNvPr id="6" name="תמונה 27">
                <a:extLst>
                  <a:ext uri="{FF2B5EF4-FFF2-40B4-BE49-F238E27FC236}">
                    <a16:creationId xmlns:a16="http://schemas.microsoft.com/office/drawing/2014/main" id="{31E9F012-E893-24B8-72C2-2E360387E52C}"/>
                  </a:ext>
                </a:extLst>
              </p:cNvPr>
              <p:cNvPicPr>
                <a:picLocks noChangeAspect="1"/>
              </p:cNvPicPr>
              <p:nvPr/>
            </p:nvPicPr>
            <p:blipFill rotWithShape="1">
              <a:blip r:embed="rId4"/>
              <a:srcRect l="35601" t="37974" r="55570" b="50887"/>
              <a:stretch/>
            </p:blipFill>
            <p:spPr>
              <a:xfrm>
                <a:off x="4139877" y="2002421"/>
                <a:ext cx="1076446" cy="763929"/>
              </a:xfrm>
              <a:prstGeom prst="rect">
                <a:avLst/>
              </a:prstGeom>
            </p:spPr>
          </p:pic>
        </p:grpSp>
        <p:sp>
          <p:nvSpPr>
            <p:cNvPr id="4" name="אליפסה 25">
              <a:extLst>
                <a:ext uri="{FF2B5EF4-FFF2-40B4-BE49-F238E27FC236}">
                  <a16:creationId xmlns:a16="http://schemas.microsoft.com/office/drawing/2014/main" id="{652FB39E-D965-9BD3-F700-9AB054A16948}"/>
                </a:ext>
              </a:extLst>
            </p:cNvPr>
            <p:cNvSpPr/>
            <p:nvPr/>
          </p:nvSpPr>
          <p:spPr>
            <a:xfrm>
              <a:off x="1423686" y="2847765"/>
              <a:ext cx="142368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23" name="Picture 22" descr="A picture containing diagram&#10;&#10;Description automatically generated">
            <a:extLst>
              <a:ext uri="{FF2B5EF4-FFF2-40B4-BE49-F238E27FC236}">
                <a16:creationId xmlns:a16="http://schemas.microsoft.com/office/drawing/2014/main" id="{19165B31-6EFC-9255-836D-CC0B98499A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0092" y="929584"/>
            <a:ext cx="7671816" cy="5209032"/>
          </a:xfrm>
          <a:prstGeom prst="rect">
            <a:avLst/>
          </a:prstGeom>
        </p:spPr>
      </p:pic>
      <p:pic>
        <p:nvPicPr>
          <p:cNvPr id="26" name="Picture 25" descr="Chart, scatter chart&#10;&#10;Description automatically generated">
            <a:extLst>
              <a:ext uri="{FF2B5EF4-FFF2-40B4-BE49-F238E27FC236}">
                <a16:creationId xmlns:a16="http://schemas.microsoft.com/office/drawing/2014/main" id="{A1EE9FE8-45D2-F037-C2B3-44F707C1516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0092" y="934156"/>
            <a:ext cx="7671816" cy="5199888"/>
          </a:xfrm>
          <a:prstGeom prst="rect">
            <a:avLst/>
          </a:prstGeom>
        </p:spPr>
      </p:pic>
      <p:sp>
        <p:nvSpPr>
          <p:cNvPr id="7" name="TextBox 6">
            <a:extLst>
              <a:ext uri="{FF2B5EF4-FFF2-40B4-BE49-F238E27FC236}">
                <a16:creationId xmlns:a16="http://schemas.microsoft.com/office/drawing/2014/main" id="{2B47BE90-71E0-711F-BB88-536B531D20D5}"/>
              </a:ext>
            </a:extLst>
          </p:cNvPr>
          <p:cNvSpPr txBox="1"/>
          <p:nvPr/>
        </p:nvSpPr>
        <p:spPr>
          <a:xfrm>
            <a:off x="4658501" y="1418097"/>
            <a:ext cx="3225563" cy="369332"/>
          </a:xfrm>
          <a:prstGeom prst="rect">
            <a:avLst/>
          </a:prstGeom>
          <a:noFill/>
          <a:ln>
            <a:noFill/>
          </a:ln>
        </p:spPr>
        <p:txBody>
          <a:bodyPr wrap="none" rtlCol="0">
            <a:spAutoFit/>
          </a:bodyPr>
          <a:lstStyle/>
          <a:p>
            <a:r>
              <a:rPr lang="en-US" dirty="0">
                <a:solidFill>
                  <a:srgbClr val="7030A0"/>
                </a:solidFill>
              </a:rPr>
              <a:t>Foliar application of volcanic ash</a:t>
            </a:r>
            <a:endParaRPr lang="en-IL" dirty="0">
              <a:solidFill>
                <a:srgbClr val="7030A0"/>
              </a:solidFill>
            </a:endParaRPr>
          </a:p>
        </p:txBody>
      </p:sp>
    </p:spTree>
    <p:extLst>
      <p:ext uri="{BB962C8B-B14F-4D97-AF65-F5344CB8AC3E}">
        <p14:creationId xmlns:p14="http://schemas.microsoft.com/office/powerpoint/2010/main" val="237337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0055828F-CAFF-8DB2-BB49-6B29939E1851}"/>
              </a:ext>
            </a:extLst>
          </p:cNvPr>
          <p:cNvCxnSpPr/>
          <p:nvPr/>
        </p:nvCxnSpPr>
        <p:spPr>
          <a:xfrm>
            <a:off x="0" y="851207"/>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A83A203-365B-90D2-C0C1-B6951E8BE3B3}"/>
              </a:ext>
            </a:extLst>
          </p:cNvPr>
          <p:cNvSpPr txBox="1"/>
          <p:nvPr/>
        </p:nvSpPr>
        <p:spPr>
          <a:xfrm>
            <a:off x="-284747" y="166500"/>
            <a:ext cx="12476747" cy="553998"/>
          </a:xfrm>
          <a:prstGeom prst="rect">
            <a:avLst/>
          </a:prstGeom>
          <a:noFill/>
        </p:spPr>
        <p:txBody>
          <a:bodyPr wrap="square">
            <a:spAutoFit/>
          </a:bodyPr>
          <a:lstStyle/>
          <a:p>
            <a:pPr algn="ctr"/>
            <a:r>
              <a:rPr lang="en-US" sz="3000" dirty="0">
                <a:solidFill>
                  <a:srgbClr val="9F1233"/>
                </a:solidFill>
                <a:latin typeface="AdvTT5d017813"/>
              </a:rPr>
              <a:t>Foliar application of dust increases nutrient concentrations</a:t>
            </a:r>
            <a:endParaRPr lang="en-IL" sz="3000" dirty="0">
              <a:solidFill>
                <a:srgbClr val="9F1233"/>
              </a:solidFill>
              <a:latin typeface="AdvTT5d017813"/>
            </a:endParaRPr>
          </a:p>
        </p:txBody>
      </p:sp>
      <p:grpSp>
        <p:nvGrpSpPr>
          <p:cNvPr id="18" name="קבוצה 23">
            <a:extLst>
              <a:ext uri="{FF2B5EF4-FFF2-40B4-BE49-F238E27FC236}">
                <a16:creationId xmlns:a16="http://schemas.microsoft.com/office/drawing/2014/main" id="{C9AF1089-3845-C601-C717-CA65AF77469E}"/>
              </a:ext>
            </a:extLst>
          </p:cNvPr>
          <p:cNvGrpSpPr/>
          <p:nvPr/>
        </p:nvGrpSpPr>
        <p:grpSpPr>
          <a:xfrm>
            <a:off x="225847" y="2354320"/>
            <a:ext cx="2191532" cy="2228189"/>
            <a:chOff x="691004" y="879677"/>
            <a:chExt cx="2835797" cy="3554211"/>
          </a:xfrm>
        </p:grpSpPr>
        <p:grpSp>
          <p:nvGrpSpPr>
            <p:cNvPr id="19" name="קבוצה 24">
              <a:extLst>
                <a:ext uri="{FF2B5EF4-FFF2-40B4-BE49-F238E27FC236}">
                  <a16:creationId xmlns:a16="http://schemas.microsoft.com/office/drawing/2014/main" id="{64D62060-13CC-D0D3-469B-451154BD1FDD}"/>
                </a:ext>
              </a:extLst>
            </p:cNvPr>
            <p:cNvGrpSpPr/>
            <p:nvPr/>
          </p:nvGrpSpPr>
          <p:grpSpPr>
            <a:xfrm>
              <a:off x="691004" y="879677"/>
              <a:ext cx="2835797" cy="3554211"/>
              <a:chOff x="3260202" y="2002421"/>
              <a:chExt cx="2835797" cy="3554211"/>
            </a:xfrm>
          </p:grpSpPr>
          <p:pic>
            <p:nvPicPr>
              <p:cNvPr id="23" name="תמונה 26">
                <a:extLst>
                  <a:ext uri="{FF2B5EF4-FFF2-40B4-BE49-F238E27FC236}">
                    <a16:creationId xmlns:a16="http://schemas.microsoft.com/office/drawing/2014/main" id="{66BED300-A856-1354-2A19-180506E4BAF7}"/>
                  </a:ext>
                </a:extLst>
              </p:cNvPr>
              <p:cNvPicPr>
                <a:picLocks noChangeAspect="1"/>
              </p:cNvPicPr>
              <p:nvPr/>
            </p:nvPicPr>
            <p:blipFill rotWithShape="1">
              <a:blip r:embed="rId3"/>
              <a:srcRect l="75000" t="38650" r="13797" b="39072"/>
              <a:stretch/>
            </p:blipFill>
            <p:spPr>
              <a:xfrm>
                <a:off x="3260202" y="2384386"/>
                <a:ext cx="2835797" cy="3172246"/>
              </a:xfrm>
              <a:prstGeom prst="rect">
                <a:avLst/>
              </a:prstGeom>
            </p:spPr>
          </p:pic>
          <p:pic>
            <p:nvPicPr>
              <p:cNvPr id="24" name="תמונה 27">
                <a:extLst>
                  <a:ext uri="{FF2B5EF4-FFF2-40B4-BE49-F238E27FC236}">
                    <a16:creationId xmlns:a16="http://schemas.microsoft.com/office/drawing/2014/main" id="{3A19C348-3AE0-0C76-46A2-05F0B0B4CBF7}"/>
                  </a:ext>
                </a:extLst>
              </p:cNvPr>
              <p:cNvPicPr>
                <a:picLocks noChangeAspect="1"/>
              </p:cNvPicPr>
              <p:nvPr/>
            </p:nvPicPr>
            <p:blipFill rotWithShape="1">
              <a:blip r:embed="rId4"/>
              <a:srcRect l="35601" t="37974" r="55570" b="50887"/>
              <a:stretch/>
            </p:blipFill>
            <p:spPr>
              <a:xfrm>
                <a:off x="4139877" y="2002421"/>
                <a:ext cx="1076446" cy="763929"/>
              </a:xfrm>
              <a:prstGeom prst="rect">
                <a:avLst/>
              </a:prstGeom>
            </p:spPr>
          </p:pic>
        </p:grpSp>
        <p:sp>
          <p:nvSpPr>
            <p:cNvPr id="20" name="אליפסה 25">
              <a:extLst>
                <a:ext uri="{FF2B5EF4-FFF2-40B4-BE49-F238E27FC236}">
                  <a16:creationId xmlns:a16="http://schemas.microsoft.com/office/drawing/2014/main" id="{E1673C56-558A-F32F-4283-7F6E43B24B5D}"/>
                </a:ext>
              </a:extLst>
            </p:cNvPr>
            <p:cNvSpPr/>
            <p:nvPr/>
          </p:nvSpPr>
          <p:spPr>
            <a:xfrm>
              <a:off x="1423686" y="2847765"/>
              <a:ext cx="142368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36" name="Picture 35" descr="A picture containing diagram&#10;&#10;Description automatically generated">
            <a:extLst>
              <a:ext uri="{FF2B5EF4-FFF2-40B4-BE49-F238E27FC236}">
                <a16:creationId xmlns:a16="http://schemas.microsoft.com/office/drawing/2014/main" id="{6D775E76-BE95-334E-675A-7D90EAA30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0092" y="929584"/>
            <a:ext cx="7671816" cy="5209032"/>
          </a:xfrm>
          <a:prstGeom prst="rect">
            <a:avLst/>
          </a:prstGeom>
        </p:spPr>
      </p:pic>
      <p:pic>
        <p:nvPicPr>
          <p:cNvPr id="38" name="Picture 37" descr="Chart&#10;&#10;Description automatically generated">
            <a:extLst>
              <a:ext uri="{FF2B5EF4-FFF2-40B4-BE49-F238E27FC236}">
                <a16:creationId xmlns:a16="http://schemas.microsoft.com/office/drawing/2014/main" id="{D80BE54A-0B89-9721-0659-1CEEB4C6FCB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0092" y="929584"/>
            <a:ext cx="7671816" cy="5209032"/>
          </a:xfrm>
          <a:prstGeom prst="rect">
            <a:avLst/>
          </a:prstGeom>
        </p:spPr>
      </p:pic>
      <p:sp>
        <p:nvSpPr>
          <p:cNvPr id="2" name="TextBox 1">
            <a:extLst>
              <a:ext uri="{FF2B5EF4-FFF2-40B4-BE49-F238E27FC236}">
                <a16:creationId xmlns:a16="http://schemas.microsoft.com/office/drawing/2014/main" id="{B1D4E29E-969A-89AC-C715-FF9CFF1E0825}"/>
              </a:ext>
            </a:extLst>
          </p:cNvPr>
          <p:cNvSpPr txBox="1"/>
          <p:nvPr/>
        </p:nvSpPr>
        <p:spPr>
          <a:xfrm>
            <a:off x="4658500" y="1418097"/>
            <a:ext cx="3175741" cy="369332"/>
          </a:xfrm>
          <a:prstGeom prst="rect">
            <a:avLst/>
          </a:prstGeom>
          <a:noFill/>
          <a:ln>
            <a:noFill/>
          </a:ln>
        </p:spPr>
        <p:txBody>
          <a:bodyPr wrap="none" rtlCol="0">
            <a:spAutoFit/>
          </a:bodyPr>
          <a:lstStyle/>
          <a:p>
            <a:r>
              <a:rPr lang="en-US" dirty="0">
                <a:solidFill>
                  <a:srgbClr val="FFC000"/>
                </a:solidFill>
              </a:rPr>
              <a:t>Foliar application of Desert dust</a:t>
            </a:r>
            <a:endParaRPr lang="en-IL" dirty="0">
              <a:solidFill>
                <a:srgbClr val="FFC000"/>
              </a:solidFill>
            </a:endParaRPr>
          </a:p>
        </p:txBody>
      </p:sp>
    </p:spTree>
    <p:extLst>
      <p:ext uri="{BB962C8B-B14F-4D97-AF65-F5344CB8AC3E}">
        <p14:creationId xmlns:p14="http://schemas.microsoft.com/office/powerpoint/2010/main" val="64095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58F7E9-CB30-2942-56FC-BA1B8193490C}"/>
              </a:ext>
            </a:extLst>
          </p:cNvPr>
          <p:cNvSpPr>
            <a:spLocks noGrp="1"/>
          </p:cNvSpPr>
          <p:nvPr>
            <p:ph idx="1"/>
          </p:nvPr>
        </p:nvSpPr>
        <p:spPr>
          <a:xfrm>
            <a:off x="165183" y="1562250"/>
            <a:ext cx="11861635" cy="4753461"/>
          </a:xfrm>
        </p:spPr>
        <p:txBody>
          <a:bodyPr>
            <a:normAutofit/>
          </a:bodyPr>
          <a:lstStyle/>
          <a:p>
            <a:pPr marL="742932" indent="-742932" algn="just">
              <a:buFont typeface="+mj-lt"/>
              <a:buAutoNum type="arabicPeriod"/>
            </a:pPr>
            <a:r>
              <a:rPr lang="en-US" dirty="0">
                <a:latin typeface="Times New Roman" panose="02020603050405020304" pitchFamily="18" charset="0"/>
                <a:cs typeface="Times New Roman" panose="02020603050405020304" pitchFamily="18" charset="0"/>
              </a:rPr>
              <a:t>Foliar nutrient uptake – direct nutritional impact</a:t>
            </a:r>
          </a:p>
          <a:p>
            <a:pPr marL="514338" indent="-514338" algn="just">
              <a:buFont typeface="+mj-lt"/>
              <a:buAutoNum type="arabicPeriod"/>
            </a:pPr>
            <a:endParaRPr lang="en-US" dirty="0">
              <a:latin typeface="Times New Roman" panose="02020603050405020304" pitchFamily="18" charset="0"/>
              <a:cs typeface="Times New Roman" panose="02020603050405020304" pitchFamily="18" charset="0"/>
            </a:endParaRPr>
          </a:p>
          <a:p>
            <a:pPr marL="742932" indent="-742932" algn="just">
              <a:lnSpc>
                <a:spcPct val="120000"/>
              </a:lnSpc>
              <a:buFont typeface="+mj-lt"/>
              <a:buAutoNum type="arabicPeriod"/>
            </a:pPr>
            <a:r>
              <a:rPr lang="en-US" dirty="0">
                <a:latin typeface="Times New Roman" panose="02020603050405020304" pitchFamily="18" charset="0"/>
                <a:cs typeface="Times New Roman" panose="02020603050405020304" pitchFamily="18" charset="0"/>
              </a:rPr>
              <a:t>Increased biomass after application of desert dust, volcanic ash, fire ash</a:t>
            </a:r>
          </a:p>
          <a:p>
            <a:pPr marL="742932" indent="-742932" algn="just">
              <a:buFont typeface="+mj-lt"/>
              <a:buAutoNum type="arabicPeriod"/>
            </a:pPr>
            <a:endParaRPr lang="en-US" dirty="0">
              <a:latin typeface="Times New Roman" panose="02020603050405020304" pitchFamily="18" charset="0"/>
              <a:cs typeface="Times New Roman" panose="02020603050405020304" pitchFamily="18" charset="0"/>
            </a:endParaRPr>
          </a:p>
          <a:p>
            <a:pPr marL="742932" indent="-742932" algn="just">
              <a:buFont typeface="+mj-lt"/>
              <a:buAutoNum type="arabicPeriod"/>
            </a:pPr>
            <a:r>
              <a:rPr lang="en-US" dirty="0">
                <a:latin typeface="Times New Roman" panose="02020603050405020304" pitchFamily="18" charset="0"/>
                <a:cs typeface="Times New Roman" panose="02020603050405020304" pitchFamily="18" charset="0"/>
              </a:rPr>
              <a:t>Reduction of nutrient concentration </a:t>
            </a:r>
            <a:r>
              <a:rPr lang="en-US">
                <a:latin typeface="Times New Roman" panose="02020603050405020304" pitchFamily="18" charset="0"/>
                <a:cs typeface="Times New Roman" panose="02020603050405020304" pitchFamily="18" charset="0"/>
              </a:rPr>
              <a:t>under eCO</a:t>
            </a:r>
            <a:r>
              <a:rPr lang="en-US" sz="1800">
                <a:latin typeface="Times New Roman" panose="02020603050405020304" pitchFamily="18" charset="0"/>
                <a:cs typeface="Times New Roman" panose="02020603050405020304" pitchFamily="18" charset="0"/>
              </a:rPr>
              <a:t>2</a:t>
            </a:r>
            <a:r>
              <a:rPr lang="en-US">
                <a:latin typeface="Times New Roman" panose="02020603050405020304" pitchFamily="18" charset="0"/>
                <a:cs typeface="Times New Roman" panose="02020603050405020304" pitchFamily="18" charset="0"/>
              </a:rPr>
              <a:t>,</a:t>
            </a:r>
            <a:r>
              <a:rPr lang="en-US" sz="180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BUT</a:t>
            </a:r>
            <a:r>
              <a:rPr lang="en-US" sz="1800" dirty="0">
                <a:latin typeface="Times New Roman" panose="02020603050405020304" pitchFamily="18" charset="0"/>
                <a:cs typeface="Times New Roman" panose="02020603050405020304" pitchFamily="18" charset="0"/>
              </a:rPr>
              <a:t> </a:t>
            </a:r>
          </a:p>
          <a:p>
            <a:pPr marL="514338" indent="-514338" algn="just">
              <a:buFont typeface="+mj-lt"/>
              <a:buAutoNum type="arabicPeriod"/>
            </a:pPr>
            <a:endParaRPr lang="en-US" dirty="0">
              <a:latin typeface="Times New Roman" panose="02020603050405020304" pitchFamily="18" charset="0"/>
              <a:cs typeface="Times New Roman" panose="02020603050405020304" pitchFamily="18" charset="0"/>
            </a:endParaRPr>
          </a:p>
          <a:p>
            <a:pPr marL="742932" indent="-742932" algn="just">
              <a:lnSpc>
                <a:spcPct val="120000"/>
              </a:lnSpc>
              <a:spcAft>
                <a:spcPts val="1200"/>
              </a:spcAft>
              <a:buFont typeface="+mj-lt"/>
              <a:buAutoNum type="arabicPeriod"/>
            </a:pPr>
            <a:r>
              <a:rPr lang="en-US" dirty="0">
                <a:latin typeface="Times New Roman" panose="02020603050405020304" pitchFamily="18" charset="0"/>
                <a:cs typeface="Times New Roman" panose="02020603050405020304" pitchFamily="18" charset="0"/>
              </a:rPr>
              <a:t>Foliar application under eCO</a:t>
            </a:r>
            <a:r>
              <a:rPr lang="en-US" sz="18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increases the concentration of Fe, Ni</a:t>
            </a:r>
            <a:endParaRPr lang="en-IL"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0443A32-AE9F-CF38-80D5-DF4C30784429}"/>
              </a:ext>
            </a:extLst>
          </p:cNvPr>
          <p:cNvSpPr txBox="1"/>
          <p:nvPr/>
        </p:nvSpPr>
        <p:spPr>
          <a:xfrm>
            <a:off x="-284747" y="166500"/>
            <a:ext cx="12476747" cy="553998"/>
          </a:xfrm>
          <a:prstGeom prst="rect">
            <a:avLst/>
          </a:prstGeom>
          <a:noFill/>
        </p:spPr>
        <p:txBody>
          <a:bodyPr wrap="square">
            <a:spAutoFit/>
          </a:bodyPr>
          <a:lstStyle/>
          <a:p>
            <a:pPr algn="ctr"/>
            <a:r>
              <a:rPr lang="en-US" sz="3000" dirty="0">
                <a:solidFill>
                  <a:srgbClr val="9F1233"/>
                </a:solidFill>
                <a:latin typeface="AdvTT5d017813"/>
              </a:rPr>
              <a:t>Summery</a:t>
            </a:r>
            <a:endParaRPr lang="en-IL" sz="3000" dirty="0">
              <a:solidFill>
                <a:srgbClr val="9F1233"/>
              </a:solidFill>
              <a:latin typeface="AdvTT5d017813"/>
            </a:endParaRPr>
          </a:p>
        </p:txBody>
      </p:sp>
      <p:cxnSp>
        <p:nvCxnSpPr>
          <p:cNvPr id="5" name="Straight Connector 4">
            <a:extLst>
              <a:ext uri="{FF2B5EF4-FFF2-40B4-BE49-F238E27FC236}">
                <a16:creationId xmlns:a16="http://schemas.microsoft.com/office/drawing/2014/main" id="{E301BEE4-996E-1459-0516-7895A882F783}"/>
              </a:ext>
            </a:extLst>
          </p:cNvPr>
          <p:cNvCxnSpPr/>
          <p:nvPr/>
        </p:nvCxnSpPr>
        <p:spPr>
          <a:xfrm>
            <a:off x="0" y="851207"/>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92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field of corn&#10;&#10;Description automatically generated with low confidence">
            <a:extLst>
              <a:ext uri="{FF2B5EF4-FFF2-40B4-BE49-F238E27FC236}">
                <a16:creationId xmlns:a16="http://schemas.microsoft.com/office/drawing/2014/main" id="{323A0ECD-8FC4-0455-20C2-0FAF2DD8D25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718885" y="254229"/>
            <a:ext cx="10754227" cy="6328987"/>
          </a:xfrm>
          <a:prstGeom prst="rect">
            <a:avLst/>
          </a:prstGeom>
        </p:spPr>
      </p:pic>
      <p:sp>
        <p:nvSpPr>
          <p:cNvPr id="7" name="TextBox 6">
            <a:extLst>
              <a:ext uri="{FF2B5EF4-FFF2-40B4-BE49-F238E27FC236}">
                <a16:creationId xmlns:a16="http://schemas.microsoft.com/office/drawing/2014/main" id="{8685DA01-93B4-33DA-0132-FA3D324E1C2D}"/>
              </a:ext>
            </a:extLst>
          </p:cNvPr>
          <p:cNvSpPr txBox="1"/>
          <p:nvPr/>
        </p:nvSpPr>
        <p:spPr>
          <a:xfrm>
            <a:off x="-142374" y="383164"/>
            <a:ext cx="12476747" cy="1015663"/>
          </a:xfrm>
          <a:prstGeom prst="rect">
            <a:avLst/>
          </a:prstGeom>
          <a:noFill/>
        </p:spPr>
        <p:txBody>
          <a:bodyPr wrap="square">
            <a:spAutoFit/>
          </a:bodyPr>
          <a:lstStyle/>
          <a:p>
            <a:pPr algn="ctr"/>
            <a:r>
              <a:rPr lang="en-US" sz="6000" dirty="0">
                <a:latin typeface="AdvTT5d017813"/>
              </a:rPr>
              <a:t>Acknowledgments</a:t>
            </a:r>
            <a:endParaRPr lang="en-IL" sz="6000" dirty="0">
              <a:latin typeface="AdvTT5d017813"/>
            </a:endParaRPr>
          </a:p>
        </p:txBody>
      </p:sp>
      <p:sp>
        <p:nvSpPr>
          <p:cNvPr id="12" name="TextBox 11">
            <a:extLst>
              <a:ext uri="{FF2B5EF4-FFF2-40B4-BE49-F238E27FC236}">
                <a16:creationId xmlns:a16="http://schemas.microsoft.com/office/drawing/2014/main" id="{DD42A18E-4B8C-F179-729F-22E3699914F1}"/>
              </a:ext>
            </a:extLst>
          </p:cNvPr>
          <p:cNvSpPr txBox="1"/>
          <p:nvPr/>
        </p:nvSpPr>
        <p:spPr>
          <a:xfrm>
            <a:off x="3586735" y="5789290"/>
            <a:ext cx="3426371" cy="830997"/>
          </a:xfrm>
          <a:prstGeom prst="rect">
            <a:avLst/>
          </a:prstGeom>
          <a:noFill/>
        </p:spPr>
        <p:txBody>
          <a:bodyPr wrap="square">
            <a:spAutoFit/>
          </a:bodyPr>
          <a:lstStyle>
            <a:defPPr>
              <a:defRPr lang="en-IL"/>
            </a:defPPr>
            <a:lvl1pPr>
              <a:defRPr sz="2800">
                <a:latin typeface="Times New Roman" panose="02020603050405020304" pitchFamily="18" charset="0"/>
                <a:cs typeface="Times New Roman" panose="02020603050405020304" pitchFamily="18" charset="0"/>
              </a:defRPr>
            </a:lvl1pPr>
          </a:lstStyle>
          <a:p>
            <a:pPr algn="ctr"/>
            <a:r>
              <a:rPr lang="en-US" sz="2400" b="1" dirty="0"/>
              <a:t>KKL climate team doctoral fellowship</a:t>
            </a:r>
            <a:endParaRPr lang="en-IL" sz="2400" b="1" dirty="0"/>
          </a:p>
        </p:txBody>
      </p:sp>
      <p:pic>
        <p:nvPicPr>
          <p:cNvPr id="8" name="Picture 7">
            <a:extLst>
              <a:ext uri="{FF2B5EF4-FFF2-40B4-BE49-F238E27FC236}">
                <a16:creationId xmlns:a16="http://schemas.microsoft.com/office/drawing/2014/main" id="{3146FC4D-A737-E470-2EF1-842B219D95FB}"/>
              </a:ext>
            </a:extLst>
          </p:cNvPr>
          <p:cNvPicPr>
            <a:picLocks noChangeAspect="1"/>
          </p:cNvPicPr>
          <p:nvPr/>
        </p:nvPicPr>
        <p:blipFill rotWithShape="1">
          <a:blip r:embed="rId4"/>
          <a:srcRect l="14493" t="26846" r="78209" b="59279"/>
          <a:stretch/>
        </p:blipFill>
        <p:spPr>
          <a:xfrm>
            <a:off x="4653662" y="4407015"/>
            <a:ext cx="1292516" cy="1382275"/>
          </a:xfrm>
          <a:prstGeom prst="rect">
            <a:avLst/>
          </a:prstGeom>
        </p:spPr>
      </p:pic>
      <p:sp>
        <p:nvSpPr>
          <p:cNvPr id="19" name="TextBox 18">
            <a:extLst>
              <a:ext uri="{FF2B5EF4-FFF2-40B4-BE49-F238E27FC236}">
                <a16:creationId xmlns:a16="http://schemas.microsoft.com/office/drawing/2014/main" id="{DCDA3A04-0F77-7CCF-F99A-095D3FF925E9}"/>
              </a:ext>
            </a:extLst>
          </p:cNvPr>
          <p:cNvSpPr txBox="1"/>
          <p:nvPr/>
        </p:nvSpPr>
        <p:spPr>
          <a:xfrm>
            <a:off x="691979" y="2371086"/>
            <a:ext cx="5931244" cy="461665"/>
          </a:xfrm>
          <a:prstGeom prst="rect">
            <a:avLst/>
          </a:prstGeom>
          <a:noFill/>
        </p:spPr>
        <p:txBody>
          <a:bodyPr wrap="square">
            <a:spAutoFit/>
          </a:bodyPr>
          <a:lstStyle>
            <a:defPPr>
              <a:defRPr lang="en-IL"/>
            </a:defPPr>
            <a:lvl1pPr>
              <a:defRPr sz="2800">
                <a:latin typeface="Times New Roman" panose="02020603050405020304" pitchFamily="18" charset="0"/>
                <a:cs typeface="Times New Roman" panose="02020603050405020304" pitchFamily="18" charset="0"/>
              </a:defRPr>
            </a:lvl1pPr>
          </a:lstStyle>
          <a:p>
            <a:r>
              <a:rPr lang="en-US" sz="2400" b="1" dirty="0"/>
              <a:t>Prof. Yigal </a:t>
            </a:r>
            <a:r>
              <a:rPr lang="en-US" sz="2400" b="1" dirty="0" err="1"/>
              <a:t>Erel</a:t>
            </a:r>
            <a:r>
              <a:rPr lang="en-US" sz="2400" b="1" dirty="0"/>
              <a:t>, Mr. </a:t>
            </a:r>
            <a:r>
              <a:rPr lang="en-US" sz="2400" b="1" dirty="0" err="1"/>
              <a:t>Ofir</a:t>
            </a:r>
            <a:r>
              <a:rPr lang="en-US" sz="2400" b="1" dirty="0"/>
              <a:t> Tirosh (HUJI)</a:t>
            </a:r>
            <a:endParaRPr lang="en-IL" sz="2400" b="1" dirty="0"/>
          </a:p>
        </p:txBody>
      </p:sp>
      <p:sp>
        <p:nvSpPr>
          <p:cNvPr id="23" name="TextBox 22">
            <a:extLst>
              <a:ext uri="{FF2B5EF4-FFF2-40B4-BE49-F238E27FC236}">
                <a16:creationId xmlns:a16="http://schemas.microsoft.com/office/drawing/2014/main" id="{AF6FA249-888D-A783-CFDC-DC8BE111CE8E}"/>
              </a:ext>
            </a:extLst>
          </p:cNvPr>
          <p:cNvSpPr txBox="1"/>
          <p:nvPr/>
        </p:nvSpPr>
        <p:spPr>
          <a:xfrm>
            <a:off x="691979" y="1745997"/>
            <a:ext cx="5404021"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Dr. Ran </a:t>
            </a:r>
            <a:r>
              <a:rPr lang="en-US" sz="2400" b="1" dirty="0" err="1">
                <a:latin typeface="Times New Roman" panose="02020603050405020304" pitchFamily="18" charset="0"/>
                <a:cs typeface="Times New Roman" panose="02020603050405020304" pitchFamily="18" charset="0"/>
              </a:rPr>
              <a:t>Erel</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Volcani</a:t>
            </a:r>
            <a:r>
              <a:rPr lang="en-US" sz="2400" b="1" dirty="0">
                <a:latin typeface="Times New Roman" panose="02020603050405020304" pitchFamily="18" charset="0"/>
                <a:cs typeface="Times New Roman" panose="02020603050405020304" pitchFamily="18" charset="0"/>
              </a:rPr>
              <a:t> Center) </a:t>
            </a:r>
            <a:endParaRPr lang="en-IL" sz="2400" b="1" dirty="0">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83F8CFE6-49F1-21A7-FEB6-FB004BA2ED4E}"/>
              </a:ext>
            </a:extLst>
          </p:cNvPr>
          <p:cNvPicPr>
            <a:picLocks noChangeAspect="1"/>
          </p:cNvPicPr>
          <p:nvPr/>
        </p:nvPicPr>
        <p:blipFill rotWithShape="1">
          <a:blip r:embed="rId5"/>
          <a:srcRect l="14281" t="25151" r="70820" b="49511"/>
          <a:stretch/>
        </p:blipFill>
        <p:spPr>
          <a:xfrm>
            <a:off x="866745" y="4407015"/>
            <a:ext cx="1444948" cy="1382275"/>
          </a:xfrm>
          <a:prstGeom prst="rect">
            <a:avLst/>
          </a:prstGeom>
        </p:spPr>
      </p:pic>
      <p:sp>
        <p:nvSpPr>
          <p:cNvPr id="36" name="TextBox 35">
            <a:extLst>
              <a:ext uri="{FF2B5EF4-FFF2-40B4-BE49-F238E27FC236}">
                <a16:creationId xmlns:a16="http://schemas.microsoft.com/office/drawing/2014/main" id="{9CB1843B-F7AC-C451-1F5B-1B74BDAD7FB1}"/>
              </a:ext>
            </a:extLst>
          </p:cNvPr>
          <p:cNvSpPr txBox="1"/>
          <p:nvPr/>
        </p:nvSpPr>
        <p:spPr>
          <a:xfrm>
            <a:off x="824731" y="5982054"/>
            <a:ext cx="2347781" cy="46166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ISF 144/19</a:t>
            </a:r>
            <a:endParaRPr lang="en-IL" sz="24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FA9CE30-1550-3CF7-166C-C5376A70E749}"/>
              </a:ext>
            </a:extLst>
          </p:cNvPr>
          <p:cNvSpPr txBox="1"/>
          <p:nvPr/>
        </p:nvSpPr>
        <p:spPr>
          <a:xfrm>
            <a:off x="718887" y="2993434"/>
            <a:ext cx="5931244" cy="461665"/>
          </a:xfrm>
          <a:prstGeom prst="rect">
            <a:avLst/>
          </a:prstGeom>
          <a:noFill/>
        </p:spPr>
        <p:txBody>
          <a:bodyPr wrap="square">
            <a:spAutoFit/>
          </a:bodyPr>
          <a:lstStyle>
            <a:defPPr>
              <a:defRPr lang="en-IL"/>
            </a:defPPr>
            <a:lvl1pPr>
              <a:defRPr sz="2800">
                <a:latin typeface="Times New Roman" panose="02020603050405020304" pitchFamily="18" charset="0"/>
                <a:cs typeface="Times New Roman" panose="02020603050405020304" pitchFamily="18" charset="0"/>
              </a:defRPr>
            </a:lvl1pPr>
          </a:lstStyle>
          <a:p>
            <a:r>
              <a:rPr lang="en-US" sz="2400" b="1" dirty="0"/>
              <a:t>Prof. Alon </a:t>
            </a:r>
            <a:r>
              <a:rPr lang="en-US" sz="2400" b="1" dirty="0" err="1"/>
              <a:t>Angert</a:t>
            </a:r>
            <a:r>
              <a:rPr lang="en-US" sz="2400" b="1" dirty="0"/>
              <a:t>, Ms. Tal Weiner (HUJI)</a:t>
            </a:r>
            <a:endParaRPr lang="en-IL" sz="2400" b="1" dirty="0"/>
          </a:p>
        </p:txBody>
      </p:sp>
    </p:spTree>
    <p:extLst>
      <p:ext uri="{BB962C8B-B14F-4D97-AF65-F5344CB8AC3E}">
        <p14:creationId xmlns:p14="http://schemas.microsoft.com/office/powerpoint/2010/main" val="1601014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40DC6B-633F-2F25-B1F4-2B6A7D59CB9F}"/>
              </a:ext>
            </a:extLst>
          </p:cNvPr>
          <p:cNvSpPr txBox="1"/>
          <p:nvPr/>
        </p:nvSpPr>
        <p:spPr>
          <a:xfrm>
            <a:off x="4093850" y="2875003"/>
            <a:ext cx="4004301" cy="1107996"/>
          </a:xfrm>
          <a:prstGeom prst="rect">
            <a:avLst/>
          </a:prstGeom>
          <a:noFill/>
        </p:spPr>
        <p:txBody>
          <a:bodyPr wrap="none" rtlCol="0">
            <a:spAutoFit/>
          </a:bodyPr>
          <a:lstStyle/>
          <a:p>
            <a:r>
              <a:rPr lang="en-US" sz="6600" dirty="0"/>
              <a:t>Thank you!</a:t>
            </a:r>
            <a:endParaRPr lang="en-IL" sz="6600" dirty="0"/>
          </a:p>
        </p:txBody>
      </p:sp>
    </p:spTree>
    <p:extLst>
      <p:ext uri="{BB962C8B-B14F-4D97-AF65-F5344CB8AC3E}">
        <p14:creationId xmlns:p14="http://schemas.microsoft.com/office/powerpoint/2010/main" val="442327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 y="0"/>
            <a:ext cx="12191999" cy="584775"/>
          </a:xfrm>
          <a:prstGeom prst="rect">
            <a:avLst/>
          </a:prstGeom>
          <a:solidFill>
            <a:schemeClr val="bg1">
              <a:lumMod val="95000"/>
            </a:schemeClr>
          </a:solidFill>
          <a:ln>
            <a:noFill/>
          </a:ln>
        </p:spPr>
        <p:txBody>
          <a:bodyPr wrap="square" rtlCol="1">
            <a:spAutoFit/>
          </a:bodyPr>
          <a:lstStyle/>
          <a:p>
            <a:pPr algn="ctr" rtl="0"/>
            <a:r>
              <a:rPr lang="en-US" sz="3200" dirty="0"/>
              <a:t>Elevated CO2 enables higher C assimilation even for dusted leaves</a:t>
            </a:r>
          </a:p>
        </p:txBody>
      </p:sp>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3260" y="974415"/>
            <a:ext cx="8003875" cy="5270103"/>
          </a:xfrm>
          <a:prstGeom prst="rect">
            <a:avLst/>
          </a:prstGeom>
        </p:spPr>
      </p:pic>
    </p:spTree>
    <p:extLst>
      <p:ext uri="{BB962C8B-B14F-4D97-AF65-F5344CB8AC3E}">
        <p14:creationId xmlns:p14="http://schemas.microsoft.com/office/powerpoint/2010/main" val="1562351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D03C8A7-1885-8D24-AD00-0BA5AE281AE7}"/>
              </a:ext>
            </a:extLst>
          </p:cNvPr>
          <p:cNvCxnSpPr/>
          <p:nvPr/>
        </p:nvCxnSpPr>
        <p:spPr>
          <a:xfrm>
            <a:off x="0" y="89933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5" descr="A picture containing ground, outdoor, laying, pile&#10;&#10;Description automatically generated">
            <a:extLst>
              <a:ext uri="{FF2B5EF4-FFF2-40B4-BE49-F238E27FC236}">
                <a16:creationId xmlns:a16="http://schemas.microsoft.com/office/drawing/2014/main" id="{E630EEBC-4897-C99A-2B74-18E8F8139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5211" y="1462451"/>
            <a:ext cx="4084615" cy="3026428"/>
          </a:xfrm>
          <a:prstGeom prst="rect">
            <a:avLst/>
          </a:prstGeom>
        </p:spPr>
      </p:pic>
      <p:sp>
        <p:nvSpPr>
          <p:cNvPr id="9" name="TextBox 8">
            <a:extLst>
              <a:ext uri="{FF2B5EF4-FFF2-40B4-BE49-F238E27FC236}">
                <a16:creationId xmlns:a16="http://schemas.microsoft.com/office/drawing/2014/main" id="{CC1BFACD-EBDC-E264-4AF1-1AA4BDCA964B}"/>
              </a:ext>
            </a:extLst>
          </p:cNvPr>
          <p:cNvSpPr txBox="1"/>
          <p:nvPr/>
        </p:nvSpPr>
        <p:spPr>
          <a:xfrm>
            <a:off x="-284747" y="-68202"/>
            <a:ext cx="12476747" cy="1015663"/>
          </a:xfrm>
          <a:prstGeom prst="rect">
            <a:avLst/>
          </a:prstGeom>
          <a:noFill/>
        </p:spPr>
        <p:txBody>
          <a:bodyPr wrap="square">
            <a:spAutoFit/>
          </a:bodyPr>
          <a:lstStyle/>
          <a:p>
            <a:pPr algn="ctr"/>
            <a:r>
              <a:rPr lang="en-US" sz="3000" dirty="0">
                <a:solidFill>
                  <a:srgbClr val="9F1233"/>
                </a:solidFill>
                <a:latin typeface="AdvTT5d017813"/>
              </a:rPr>
              <a:t>Desert dust, fire and volcanic ash are the most abundant particles in the atmosphere</a:t>
            </a:r>
            <a:endParaRPr lang="en-IL" sz="3000" dirty="0">
              <a:solidFill>
                <a:srgbClr val="9F1233"/>
              </a:solidFill>
              <a:latin typeface="AdvTT5d017813"/>
            </a:endParaRPr>
          </a:p>
        </p:txBody>
      </p:sp>
      <p:pic>
        <p:nvPicPr>
          <p:cNvPr id="11" name="Picture 10">
            <a:extLst>
              <a:ext uri="{FF2B5EF4-FFF2-40B4-BE49-F238E27FC236}">
                <a16:creationId xmlns:a16="http://schemas.microsoft.com/office/drawing/2014/main" id="{D55ED2F4-D90F-C7F4-2F0C-7EEF03EB2C28}"/>
              </a:ext>
            </a:extLst>
          </p:cNvPr>
          <p:cNvPicPr>
            <a:picLocks noChangeAspect="1"/>
          </p:cNvPicPr>
          <p:nvPr/>
        </p:nvPicPr>
        <p:blipFill rotWithShape="1">
          <a:blip r:embed="rId4"/>
          <a:srcRect l="11546" t="12587" r="35461" b="17017"/>
          <a:stretch/>
        </p:blipFill>
        <p:spPr>
          <a:xfrm>
            <a:off x="134717" y="1462451"/>
            <a:ext cx="4050300" cy="3026428"/>
          </a:xfrm>
          <a:prstGeom prst="rect">
            <a:avLst/>
          </a:prstGeom>
        </p:spPr>
      </p:pic>
      <p:pic>
        <p:nvPicPr>
          <p:cNvPr id="8" name="Picture 7" descr="A person walking on a rocky terrain&#10;&#10;Description automatically generated with low confidence">
            <a:extLst>
              <a:ext uri="{FF2B5EF4-FFF2-40B4-BE49-F238E27FC236}">
                <a16:creationId xmlns:a16="http://schemas.microsoft.com/office/drawing/2014/main" id="{1953A02E-C77C-1D69-B347-AB28F9E1B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7858" y="1026029"/>
            <a:ext cx="3131964" cy="3926191"/>
          </a:xfrm>
          <a:prstGeom prst="rect">
            <a:avLst/>
          </a:prstGeom>
        </p:spPr>
      </p:pic>
      <p:sp>
        <p:nvSpPr>
          <p:cNvPr id="12" name="TextBox 11">
            <a:extLst>
              <a:ext uri="{FF2B5EF4-FFF2-40B4-BE49-F238E27FC236}">
                <a16:creationId xmlns:a16="http://schemas.microsoft.com/office/drawing/2014/main" id="{126CFA0D-9C99-BF84-5657-9B1B798FCE76}"/>
              </a:ext>
            </a:extLst>
          </p:cNvPr>
          <p:cNvSpPr txBox="1"/>
          <p:nvPr/>
        </p:nvSpPr>
        <p:spPr>
          <a:xfrm>
            <a:off x="1435887" y="5360288"/>
            <a:ext cx="1447960" cy="369332"/>
          </a:xfrm>
          <a:prstGeom prst="rect">
            <a:avLst/>
          </a:prstGeom>
          <a:noFill/>
        </p:spPr>
        <p:txBody>
          <a:bodyPr wrap="none" rtlCol="0">
            <a:spAutoFit/>
          </a:bodyPr>
          <a:lstStyle/>
          <a:p>
            <a:r>
              <a:rPr lang="en-US" dirty="0"/>
              <a:t>Negev Desert</a:t>
            </a:r>
            <a:endParaRPr lang="en-IL" dirty="0"/>
          </a:p>
        </p:txBody>
      </p:sp>
      <p:sp>
        <p:nvSpPr>
          <p:cNvPr id="13" name="TextBox 12">
            <a:extLst>
              <a:ext uri="{FF2B5EF4-FFF2-40B4-BE49-F238E27FC236}">
                <a16:creationId xmlns:a16="http://schemas.microsoft.com/office/drawing/2014/main" id="{EB19DADB-DB02-79F7-3DAF-4BEADDF1A394}"/>
              </a:ext>
            </a:extLst>
          </p:cNvPr>
          <p:cNvSpPr txBox="1"/>
          <p:nvPr/>
        </p:nvSpPr>
        <p:spPr>
          <a:xfrm>
            <a:off x="8650153" y="5360288"/>
            <a:ext cx="2534733" cy="369332"/>
          </a:xfrm>
          <a:prstGeom prst="rect">
            <a:avLst/>
          </a:prstGeom>
          <a:noFill/>
        </p:spPr>
        <p:txBody>
          <a:bodyPr wrap="none" rtlCol="0">
            <a:spAutoFit/>
          </a:bodyPr>
          <a:lstStyle/>
          <a:p>
            <a:r>
              <a:rPr lang="en-US" dirty="0"/>
              <a:t>Burning of pine branches</a:t>
            </a:r>
            <a:endParaRPr lang="en-IL" dirty="0"/>
          </a:p>
        </p:txBody>
      </p:sp>
      <p:sp>
        <p:nvSpPr>
          <p:cNvPr id="14" name="TextBox 13">
            <a:extLst>
              <a:ext uri="{FF2B5EF4-FFF2-40B4-BE49-F238E27FC236}">
                <a16:creationId xmlns:a16="http://schemas.microsoft.com/office/drawing/2014/main" id="{ADC526FF-AD8D-4430-03CF-34A96EFD24F9}"/>
              </a:ext>
            </a:extLst>
          </p:cNvPr>
          <p:cNvSpPr txBox="1"/>
          <p:nvPr/>
        </p:nvSpPr>
        <p:spPr>
          <a:xfrm>
            <a:off x="4650485" y="5360288"/>
            <a:ext cx="3003451" cy="369332"/>
          </a:xfrm>
          <a:prstGeom prst="rect">
            <a:avLst/>
          </a:prstGeom>
          <a:noFill/>
        </p:spPr>
        <p:txBody>
          <a:bodyPr wrap="none" rtlCol="0">
            <a:spAutoFit/>
          </a:bodyPr>
          <a:lstStyle/>
          <a:p>
            <a:r>
              <a:rPr lang="en-US" dirty="0"/>
              <a:t>Volcanic ash from Mount Etna</a:t>
            </a:r>
            <a:endParaRPr lang="en-IL" dirty="0"/>
          </a:p>
        </p:txBody>
      </p:sp>
    </p:spTree>
    <p:extLst>
      <p:ext uri="{BB962C8B-B14F-4D97-AF65-F5344CB8AC3E}">
        <p14:creationId xmlns:p14="http://schemas.microsoft.com/office/powerpoint/2010/main" val="1811311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81C3613B-A4E4-C77A-11B3-07EE768168BF}"/>
              </a:ext>
            </a:extLst>
          </p:cNvPr>
          <p:cNvCxnSpPr/>
          <p:nvPr/>
        </p:nvCxnSpPr>
        <p:spPr>
          <a:xfrm>
            <a:off x="0" y="706821"/>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icture 2" descr="Chart, waterfall chart&#10;&#10;Description automatically generated">
            <a:extLst>
              <a:ext uri="{FF2B5EF4-FFF2-40B4-BE49-F238E27FC236}">
                <a16:creationId xmlns:a16="http://schemas.microsoft.com/office/drawing/2014/main" id="{68F9393B-EB65-ACF2-C40C-92EFBEBC6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404" y="1513634"/>
            <a:ext cx="9525635" cy="4159581"/>
          </a:xfrm>
          <a:prstGeom prst="rect">
            <a:avLst/>
          </a:prstGeom>
        </p:spPr>
      </p:pic>
      <p:sp>
        <p:nvSpPr>
          <p:cNvPr id="2" name="TextBox 1">
            <a:extLst>
              <a:ext uri="{FF2B5EF4-FFF2-40B4-BE49-F238E27FC236}">
                <a16:creationId xmlns:a16="http://schemas.microsoft.com/office/drawing/2014/main" id="{8A3D1018-EE15-82E1-648E-4B6B59B57B85}"/>
              </a:ext>
            </a:extLst>
          </p:cNvPr>
          <p:cNvSpPr txBox="1"/>
          <p:nvPr/>
        </p:nvSpPr>
        <p:spPr>
          <a:xfrm>
            <a:off x="262187" y="-33644"/>
            <a:ext cx="11219155" cy="584775"/>
          </a:xfrm>
          <a:prstGeom prst="rect">
            <a:avLst/>
          </a:prstGeom>
          <a:noFill/>
        </p:spPr>
        <p:txBody>
          <a:bodyPr wrap="square">
            <a:spAutoFit/>
          </a:bodyPr>
          <a:lstStyle/>
          <a:p>
            <a:pPr algn="ctr"/>
            <a:r>
              <a:rPr lang="en-US" sz="3200" b="0" i="0" u="none" strike="noStrike" baseline="0" dirty="0">
                <a:solidFill>
                  <a:srgbClr val="9F1233"/>
                </a:solidFill>
                <a:latin typeface="AdvTT5d017813"/>
              </a:rPr>
              <a:t>Results</a:t>
            </a:r>
            <a:endParaRPr lang="en-IL" sz="3200" dirty="0"/>
          </a:p>
        </p:txBody>
      </p:sp>
    </p:spTree>
    <p:extLst>
      <p:ext uri="{BB962C8B-B14F-4D97-AF65-F5344CB8AC3E}">
        <p14:creationId xmlns:p14="http://schemas.microsoft.com/office/powerpoint/2010/main" val="3132964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ox and whisker chart&#10;&#10;Description automatically generated">
            <a:extLst>
              <a:ext uri="{FF2B5EF4-FFF2-40B4-BE49-F238E27FC236}">
                <a16:creationId xmlns:a16="http://schemas.microsoft.com/office/drawing/2014/main" id="{783752CF-4383-A7B6-8CB3-4957C8E5C8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5573" y="1207354"/>
            <a:ext cx="3600853" cy="5466905"/>
          </a:xfrm>
        </p:spPr>
      </p:pic>
      <p:sp>
        <p:nvSpPr>
          <p:cNvPr id="6" name="TextBox 5">
            <a:extLst>
              <a:ext uri="{FF2B5EF4-FFF2-40B4-BE49-F238E27FC236}">
                <a16:creationId xmlns:a16="http://schemas.microsoft.com/office/drawing/2014/main" id="{32F69F44-794A-B241-BAB8-34131CF5FEB0}"/>
              </a:ext>
            </a:extLst>
          </p:cNvPr>
          <p:cNvSpPr txBox="1"/>
          <p:nvPr/>
        </p:nvSpPr>
        <p:spPr>
          <a:xfrm>
            <a:off x="262187" y="-33644"/>
            <a:ext cx="11219155" cy="584775"/>
          </a:xfrm>
          <a:prstGeom prst="rect">
            <a:avLst/>
          </a:prstGeom>
          <a:noFill/>
        </p:spPr>
        <p:txBody>
          <a:bodyPr wrap="square">
            <a:spAutoFit/>
          </a:bodyPr>
          <a:lstStyle/>
          <a:p>
            <a:pPr algn="ctr"/>
            <a:r>
              <a:rPr lang="en-US" sz="3200" b="0" i="0" u="none" strike="noStrike" baseline="0" dirty="0">
                <a:solidFill>
                  <a:srgbClr val="9F1233"/>
                </a:solidFill>
                <a:latin typeface="AdvTT5d017813"/>
              </a:rPr>
              <a:t>Results – growing in soil</a:t>
            </a:r>
            <a:endParaRPr lang="en-IL" sz="3200" dirty="0"/>
          </a:p>
        </p:txBody>
      </p:sp>
      <p:cxnSp>
        <p:nvCxnSpPr>
          <p:cNvPr id="7" name="Straight Connector 6">
            <a:extLst>
              <a:ext uri="{FF2B5EF4-FFF2-40B4-BE49-F238E27FC236}">
                <a16:creationId xmlns:a16="http://schemas.microsoft.com/office/drawing/2014/main" id="{E5F088AF-EA66-6595-0584-5AA5FDC27D7C}"/>
              </a:ext>
            </a:extLst>
          </p:cNvPr>
          <p:cNvCxnSpPr/>
          <p:nvPr/>
        </p:nvCxnSpPr>
        <p:spPr>
          <a:xfrm>
            <a:off x="0" y="706821"/>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794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מלבן 7"/>
          <p:cNvSpPr/>
          <p:nvPr/>
        </p:nvSpPr>
        <p:spPr>
          <a:xfrm>
            <a:off x="5971607" y="3244334"/>
            <a:ext cx="248786" cy="369332"/>
          </a:xfrm>
          <a:prstGeom prst="rect">
            <a:avLst/>
          </a:prstGeom>
        </p:spPr>
        <p:txBody>
          <a:bodyPr wrap="none">
            <a:spAutoFit/>
          </a:bodyPr>
          <a:lstStyle/>
          <a:p>
            <a:r>
              <a:rPr lang="he-IL" dirty="0"/>
              <a:t> </a:t>
            </a:r>
          </a:p>
        </p:txBody>
      </p:sp>
      <p:cxnSp>
        <p:nvCxnSpPr>
          <p:cNvPr id="2" name="Straight Connector 1">
            <a:extLst>
              <a:ext uri="{FF2B5EF4-FFF2-40B4-BE49-F238E27FC236}">
                <a16:creationId xmlns:a16="http://schemas.microsoft.com/office/drawing/2014/main" id="{683D7C17-FD69-7297-B744-6C8032235F67}"/>
              </a:ext>
            </a:extLst>
          </p:cNvPr>
          <p:cNvCxnSpPr/>
          <p:nvPr/>
        </p:nvCxnSpPr>
        <p:spPr>
          <a:xfrm>
            <a:off x="0" y="706821"/>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1E3D9DE-92CE-023E-7F4C-B92FA75E611C}"/>
              </a:ext>
            </a:extLst>
          </p:cNvPr>
          <p:cNvSpPr txBox="1"/>
          <p:nvPr/>
        </p:nvSpPr>
        <p:spPr>
          <a:xfrm>
            <a:off x="-284747" y="-68202"/>
            <a:ext cx="12476747" cy="584775"/>
          </a:xfrm>
          <a:prstGeom prst="rect">
            <a:avLst/>
          </a:prstGeom>
          <a:noFill/>
          <a:ln>
            <a:noFill/>
          </a:ln>
        </p:spPr>
        <p:txBody>
          <a:bodyPr wrap="square" rtlCol="1">
            <a:spAutoFit/>
          </a:bodyPr>
          <a:lstStyle>
            <a:defPPr>
              <a:defRPr lang="en-IL"/>
            </a:defPPr>
            <a:lvl1pPr algn="ctr">
              <a:defRPr sz="3200">
                <a:solidFill>
                  <a:srgbClr val="9F1233"/>
                </a:solidFill>
                <a:latin typeface="AdvTT5d017813"/>
              </a:defRPr>
            </a:lvl1pPr>
          </a:lstStyle>
          <a:p>
            <a:r>
              <a:rPr lang="en-US" dirty="0"/>
              <a:t>Methods</a:t>
            </a:r>
            <a:endParaRPr lang="he-IL" dirty="0"/>
          </a:p>
        </p:txBody>
      </p:sp>
      <p:sp>
        <p:nvSpPr>
          <p:cNvPr id="20" name="TextBox 19">
            <a:extLst>
              <a:ext uri="{FF2B5EF4-FFF2-40B4-BE49-F238E27FC236}">
                <a16:creationId xmlns:a16="http://schemas.microsoft.com/office/drawing/2014/main" id="{CD598260-6BA1-7403-F10A-6E1D415884E2}"/>
              </a:ext>
            </a:extLst>
          </p:cNvPr>
          <p:cNvSpPr txBox="1"/>
          <p:nvPr/>
        </p:nvSpPr>
        <p:spPr>
          <a:xfrm>
            <a:off x="68647" y="979035"/>
            <a:ext cx="11805920" cy="954107"/>
          </a:xfrm>
          <a:prstGeom prst="rect">
            <a:avLst/>
          </a:prstGeom>
          <a:noFill/>
        </p:spPr>
        <p:txBody>
          <a:bodyPr wrap="square" rtlCol="0">
            <a:spAutoFit/>
          </a:bodyPr>
          <a:lstStyle>
            <a:defPPr>
              <a:defRPr lang="en-IL"/>
            </a:defPPr>
            <a:lvl1pPr>
              <a:defRPr sz="2800"/>
            </a:lvl1pPr>
          </a:lstStyle>
          <a:p>
            <a:r>
              <a:rPr lang="en-US" dirty="0"/>
              <a:t>Semi-quantification of particle mass on leaves </a:t>
            </a:r>
            <a:r>
              <a:rPr lang="en-US" dirty="0" err="1"/>
              <a:t>FieldSpec</a:t>
            </a:r>
            <a:r>
              <a:rPr lang="en-US" dirty="0"/>
              <a:t> 4 Hi-Res NG Spectroradiometer </a:t>
            </a:r>
            <a:endParaRPr lang="en-IL" dirty="0"/>
          </a:p>
        </p:txBody>
      </p:sp>
      <p:pic>
        <p:nvPicPr>
          <p:cNvPr id="7" name="Picture 6">
            <a:extLst>
              <a:ext uri="{FF2B5EF4-FFF2-40B4-BE49-F238E27FC236}">
                <a16:creationId xmlns:a16="http://schemas.microsoft.com/office/drawing/2014/main" id="{6D37A770-D12F-7D29-2796-63AD9CF1F91A}"/>
              </a:ext>
            </a:extLst>
          </p:cNvPr>
          <p:cNvPicPr>
            <a:picLocks noChangeAspect="1"/>
          </p:cNvPicPr>
          <p:nvPr/>
        </p:nvPicPr>
        <p:blipFill rotWithShape="1">
          <a:blip r:embed="rId3"/>
          <a:srcRect l="31250" t="29629" r="59000" b="62371"/>
          <a:stretch/>
        </p:blipFill>
        <p:spPr>
          <a:xfrm>
            <a:off x="5149884" y="6185566"/>
            <a:ext cx="1188720" cy="548623"/>
          </a:xfrm>
          <a:prstGeom prst="rect">
            <a:avLst/>
          </a:prstGeom>
        </p:spPr>
      </p:pic>
      <p:pic>
        <p:nvPicPr>
          <p:cNvPr id="10" name="Picture 9" descr="Chart, histogram&#10;&#10;Description automatically generated">
            <a:extLst>
              <a:ext uri="{FF2B5EF4-FFF2-40B4-BE49-F238E27FC236}">
                <a16:creationId xmlns:a16="http://schemas.microsoft.com/office/drawing/2014/main" id="{CB9F6D81-0B7F-8DC7-04F7-0F7BAF344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596" y="2424605"/>
            <a:ext cx="5066284" cy="3726574"/>
          </a:xfrm>
          <a:prstGeom prst="rect">
            <a:avLst/>
          </a:prstGeom>
        </p:spPr>
      </p:pic>
      <p:graphicFrame>
        <p:nvGraphicFramePr>
          <p:cNvPr id="11" name="תרשים 1">
            <a:extLst>
              <a:ext uri="{FF2B5EF4-FFF2-40B4-BE49-F238E27FC236}">
                <a16:creationId xmlns:a16="http://schemas.microsoft.com/office/drawing/2014/main" id="{80B3E530-5DA8-411F-1DFB-9D6B5F10C749}"/>
              </a:ext>
            </a:extLst>
          </p:cNvPr>
          <p:cNvGraphicFramePr>
            <a:graphicFrameLocks noGrp="1"/>
          </p:cNvGraphicFramePr>
          <p:nvPr/>
        </p:nvGraphicFramePr>
        <p:xfrm>
          <a:off x="5971607" y="2241841"/>
          <a:ext cx="5616358" cy="3726574"/>
        </p:xfrm>
        <a:graphic>
          <a:graphicData uri="http://schemas.openxmlformats.org/drawingml/2006/chart">
            <c:chart xmlns:c="http://schemas.openxmlformats.org/drawingml/2006/chart" xmlns:r="http://schemas.openxmlformats.org/officeDocument/2006/relationships" r:id="rId5"/>
          </a:graphicData>
        </a:graphic>
      </p:graphicFrame>
      <p:sp>
        <p:nvSpPr>
          <p:cNvPr id="4" name="Rectangle 3">
            <a:extLst>
              <a:ext uri="{FF2B5EF4-FFF2-40B4-BE49-F238E27FC236}">
                <a16:creationId xmlns:a16="http://schemas.microsoft.com/office/drawing/2014/main" id="{5350298C-B69F-A5BB-56A3-612BAB30EB70}"/>
              </a:ext>
            </a:extLst>
          </p:cNvPr>
          <p:cNvSpPr/>
          <p:nvPr/>
        </p:nvSpPr>
        <p:spPr>
          <a:xfrm>
            <a:off x="10037379" y="3613666"/>
            <a:ext cx="1550586" cy="1483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043661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48162D-C95B-8904-DD9D-150075ED7D1D}"/>
              </a:ext>
            </a:extLst>
          </p:cNvPr>
          <p:cNvSpPr txBox="1"/>
          <p:nvPr/>
        </p:nvSpPr>
        <p:spPr>
          <a:xfrm>
            <a:off x="346383" y="166300"/>
            <a:ext cx="11219155" cy="584775"/>
          </a:xfrm>
          <a:prstGeom prst="rect">
            <a:avLst/>
          </a:prstGeom>
          <a:noFill/>
        </p:spPr>
        <p:txBody>
          <a:bodyPr wrap="square">
            <a:spAutoFit/>
          </a:bodyPr>
          <a:lstStyle/>
          <a:p>
            <a:pPr algn="ctr"/>
            <a:r>
              <a:rPr lang="en-US" sz="3200" dirty="0">
                <a:solidFill>
                  <a:srgbClr val="9F1233"/>
                </a:solidFill>
                <a:latin typeface="AdvTT5d017813"/>
              </a:rPr>
              <a:t>Increasing CO</a:t>
            </a:r>
            <a:r>
              <a:rPr lang="en-US" sz="2000" dirty="0">
                <a:solidFill>
                  <a:srgbClr val="9F1233"/>
                </a:solidFill>
                <a:latin typeface="AdvTT5d017813"/>
              </a:rPr>
              <a:t>2</a:t>
            </a:r>
            <a:r>
              <a:rPr lang="en-US" sz="3200" dirty="0">
                <a:solidFill>
                  <a:srgbClr val="9F1233"/>
                </a:solidFill>
                <a:latin typeface="AdvTT5d017813"/>
              </a:rPr>
              <a:t> threatens human nutrition</a:t>
            </a:r>
            <a:endParaRPr lang="en-IL" sz="2400" dirty="0"/>
          </a:p>
        </p:txBody>
      </p:sp>
      <p:cxnSp>
        <p:nvCxnSpPr>
          <p:cNvPr id="7" name="Straight Connector 6">
            <a:extLst>
              <a:ext uri="{FF2B5EF4-FFF2-40B4-BE49-F238E27FC236}">
                <a16:creationId xmlns:a16="http://schemas.microsoft.com/office/drawing/2014/main" id="{58E29DCC-C5DE-1AAE-DBEC-532184D52667}"/>
              </a:ext>
            </a:extLst>
          </p:cNvPr>
          <p:cNvCxnSpPr/>
          <p:nvPr/>
        </p:nvCxnSpPr>
        <p:spPr>
          <a:xfrm>
            <a:off x="-1" y="94746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27D5D5D-6A4A-34F6-BCBA-5928CC3EB99B}"/>
              </a:ext>
            </a:extLst>
          </p:cNvPr>
          <p:cNvSpPr txBox="1"/>
          <p:nvPr/>
        </p:nvSpPr>
        <p:spPr>
          <a:xfrm>
            <a:off x="1455822" y="4240713"/>
            <a:ext cx="184731" cy="369332"/>
          </a:xfrm>
          <a:prstGeom prst="rect">
            <a:avLst/>
          </a:prstGeom>
          <a:noFill/>
        </p:spPr>
        <p:txBody>
          <a:bodyPr wrap="none" rtlCol="0">
            <a:spAutoFit/>
          </a:bodyPr>
          <a:lstStyle/>
          <a:p>
            <a:endParaRPr lang="en-IL" dirty="0"/>
          </a:p>
        </p:txBody>
      </p:sp>
      <p:pic>
        <p:nvPicPr>
          <p:cNvPr id="4" name="Picture 3">
            <a:extLst>
              <a:ext uri="{FF2B5EF4-FFF2-40B4-BE49-F238E27FC236}">
                <a16:creationId xmlns:a16="http://schemas.microsoft.com/office/drawing/2014/main" id="{364B40D1-2830-E80D-3832-852F0C0C111A}"/>
              </a:ext>
            </a:extLst>
          </p:cNvPr>
          <p:cNvPicPr>
            <a:picLocks noChangeAspect="1"/>
          </p:cNvPicPr>
          <p:nvPr/>
        </p:nvPicPr>
        <p:blipFill rotWithShape="1">
          <a:blip r:embed="rId3"/>
          <a:srcRect l="25305" t="8025" r="25338" b="11579"/>
          <a:stretch/>
        </p:blipFill>
        <p:spPr>
          <a:xfrm>
            <a:off x="6886827" y="1305467"/>
            <a:ext cx="4810613" cy="4783699"/>
          </a:xfrm>
          <a:prstGeom prst="rect">
            <a:avLst/>
          </a:prstGeom>
        </p:spPr>
      </p:pic>
      <p:sp>
        <p:nvSpPr>
          <p:cNvPr id="6" name="TextBox 5">
            <a:extLst>
              <a:ext uri="{FF2B5EF4-FFF2-40B4-BE49-F238E27FC236}">
                <a16:creationId xmlns:a16="http://schemas.microsoft.com/office/drawing/2014/main" id="{2F6F07ED-CDEE-F71F-1A05-49DD2985D43E}"/>
              </a:ext>
            </a:extLst>
          </p:cNvPr>
          <p:cNvSpPr txBox="1"/>
          <p:nvPr/>
        </p:nvSpPr>
        <p:spPr>
          <a:xfrm>
            <a:off x="6899185" y="6274519"/>
            <a:ext cx="2110129" cy="369332"/>
          </a:xfrm>
          <a:prstGeom prst="rect">
            <a:avLst/>
          </a:prstGeom>
          <a:noFill/>
        </p:spPr>
        <p:txBody>
          <a:bodyPr wrap="none" rtlCol="0">
            <a:spAutoFit/>
          </a:bodyPr>
          <a:lstStyle/>
          <a:p>
            <a:r>
              <a:rPr lang="en-US" dirty="0"/>
              <a:t>(</a:t>
            </a:r>
            <a:r>
              <a:rPr lang="en-US" dirty="0" err="1"/>
              <a:t>Loladze</a:t>
            </a:r>
            <a:r>
              <a:rPr lang="en-US" dirty="0"/>
              <a:t> 2014, </a:t>
            </a:r>
            <a:r>
              <a:rPr lang="en-US" dirty="0" err="1"/>
              <a:t>eLife</a:t>
            </a:r>
            <a:r>
              <a:rPr lang="en-US" dirty="0"/>
              <a:t>)</a:t>
            </a:r>
            <a:endParaRPr lang="en-IL" dirty="0"/>
          </a:p>
        </p:txBody>
      </p:sp>
      <p:pic>
        <p:nvPicPr>
          <p:cNvPr id="10" name="Picture 9">
            <a:extLst>
              <a:ext uri="{FF2B5EF4-FFF2-40B4-BE49-F238E27FC236}">
                <a16:creationId xmlns:a16="http://schemas.microsoft.com/office/drawing/2014/main" id="{AFAE1440-7E9D-B6DF-0136-DE77058B4BD0}"/>
              </a:ext>
            </a:extLst>
          </p:cNvPr>
          <p:cNvPicPr>
            <a:picLocks noChangeAspect="1"/>
          </p:cNvPicPr>
          <p:nvPr/>
        </p:nvPicPr>
        <p:blipFill rotWithShape="1">
          <a:blip r:embed="rId4"/>
          <a:srcRect l="7007" t="8401" r="40789" b="60414"/>
          <a:stretch/>
        </p:blipFill>
        <p:spPr>
          <a:xfrm>
            <a:off x="166242" y="1212632"/>
            <a:ext cx="5566364" cy="1870376"/>
          </a:xfrm>
          <a:prstGeom prst="rect">
            <a:avLst/>
          </a:prstGeom>
        </p:spPr>
      </p:pic>
      <p:sp>
        <p:nvSpPr>
          <p:cNvPr id="15" name="TextBox 14">
            <a:extLst>
              <a:ext uri="{FF2B5EF4-FFF2-40B4-BE49-F238E27FC236}">
                <a16:creationId xmlns:a16="http://schemas.microsoft.com/office/drawing/2014/main" id="{42973399-D6C1-98DB-3392-C76CD4080AD9}"/>
              </a:ext>
            </a:extLst>
          </p:cNvPr>
          <p:cNvSpPr txBox="1"/>
          <p:nvPr/>
        </p:nvSpPr>
        <p:spPr>
          <a:xfrm>
            <a:off x="202958" y="3139984"/>
            <a:ext cx="2752869" cy="369332"/>
          </a:xfrm>
          <a:prstGeom prst="rect">
            <a:avLst/>
          </a:prstGeom>
          <a:noFill/>
        </p:spPr>
        <p:txBody>
          <a:bodyPr wrap="none" rtlCol="0">
            <a:spAutoFit/>
          </a:bodyPr>
          <a:lstStyle>
            <a:defPPr>
              <a:defRPr lang="en-IL"/>
            </a:defPPr>
          </a:lstStyle>
          <a:p>
            <a:r>
              <a:rPr lang="en-US" dirty="0"/>
              <a:t>(</a:t>
            </a:r>
            <a:r>
              <a:rPr lang="en-US" dirty="0" err="1"/>
              <a:t>Mayers</a:t>
            </a:r>
            <a:r>
              <a:rPr lang="en-US" dirty="0"/>
              <a:t> et al, Nature 2014)</a:t>
            </a:r>
            <a:endParaRPr lang="en-IL" dirty="0"/>
          </a:p>
        </p:txBody>
      </p:sp>
      <p:sp>
        <p:nvSpPr>
          <p:cNvPr id="2" name="Rectangle 1">
            <a:extLst>
              <a:ext uri="{FF2B5EF4-FFF2-40B4-BE49-F238E27FC236}">
                <a16:creationId xmlns:a16="http://schemas.microsoft.com/office/drawing/2014/main" id="{921D4569-6B5D-B4AC-C88C-6C036D321E0B}"/>
              </a:ext>
            </a:extLst>
          </p:cNvPr>
          <p:cNvSpPr/>
          <p:nvPr/>
        </p:nvSpPr>
        <p:spPr>
          <a:xfrm>
            <a:off x="166242" y="1132818"/>
            <a:ext cx="5789719" cy="243896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 name="Rectangle 2">
            <a:extLst>
              <a:ext uri="{FF2B5EF4-FFF2-40B4-BE49-F238E27FC236}">
                <a16:creationId xmlns:a16="http://schemas.microsoft.com/office/drawing/2014/main" id="{42BF7A71-1E90-B0C6-F604-A85041D51958}"/>
              </a:ext>
            </a:extLst>
          </p:cNvPr>
          <p:cNvSpPr/>
          <p:nvPr/>
        </p:nvSpPr>
        <p:spPr>
          <a:xfrm>
            <a:off x="6796751" y="1132818"/>
            <a:ext cx="5015479" cy="562434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9" name="Picture 8">
            <a:extLst>
              <a:ext uri="{FF2B5EF4-FFF2-40B4-BE49-F238E27FC236}">
                <a16:creationId xmlns:a16="http://schemas.microsoft.com/office/drawing/2014/main" id="{9785AA45-D526-056B-4BD0-7ED3AE4BE457}"/>
              </a:ext>
            </a:extLst>
          </p:cNvPr>
          <p:cNvPicPr>
            <a:picLocks noChangeAspect="1"/>
          </p:cNvPicPr>
          <p:nvPr/>
        </p:nvPicPr>
        <p:blipFill rotWithShape="1">
          <a:blip r:embed="rId5"/>
          <a:srcRect l="9348" t="34234" r="37366" b="32779"/>
          <a:stretch/>
        </p:blipFill>
        <p:spPr>
          <a:xfrm>
            <a:off x="183075" y="4405337"/>
            <a:ext cx="5648283" cy="1889075"/>
          </a:xfrm>
          <a:prstGeom prst="rect">
            <a:avLst/>
          </a:prstGeom>
        </p:spPr>
      </p:pic>
      <p:sp>
        <p:nvSpPr>
          <p:cNvPr id="11" name="Rectangle 10">
            <a:extLst>
              <a:ext uri="{FF2B5EF4-FFF2-40B4-BE49-F238E27FC236}">
                <a16:creationId xmlns:a16="http://schemas.microsoft.com/office/drawing/2014/main" id="{5A59D12E-8C08-B519-BEA1-7BB909A5D93E}"/>
              </a:ext>
            </a:extLst>
          </p:cNvPr>
          <p:cNvSpPr/>
          <p:nvPr/>
        </p:nvSpPr>
        <p:spPr>
          <a:xfrm>
            <a:off x="166242" y="3775162"/>
            <a:ext cx="5789719" cy="296896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3" name="Picture 12">
            <a:extLst>
              <a:ext uri="{FF2B5EF4-FFF2-40B4-BE49-F238E27FC236}">
                <a16:creationId xmlns:a16="http://schemas.microsoft.com/office/drawing/2014/main" id="{E79A24FF-993F-3681-D5C4-8B865CD83739}"/>
              </a:ext>
            </a:extLst>
          </p:cNvPr>
          <p:cNvPicPr>
            <a:picLocks noChangeAspect="1"/>
          </p:cNvPicPr>
          <p:nvPr/>
        </p:nvPicPr>
        <p:blipFill rotWithShape="1">
          <a:blip r:embed="rId6"/>
          <a:srcRect l="9223" t="15908" r="68885" b="78086"/>
          <a:stretch/>
        </p:blipFill>
        <p:spPr>
          <a:xfrm>
            <a:off x="183076" y="3899454"/>
            <a:ext cx="2669059" cy="411903"/>
          </a:xfrm>
          <a:prstGeom prst="rect">
            <a:avLst/>
          </a:prstGeom>
        </p:spPr>
      </p:pic>
    </p:spTree>
    <p:extLst>
      <p:ext uri="{BB962C8B-B14F-4D97-AF65-F5344CB8AC3E}">
        <p14:creationId xmlns:p14="http://schemas.microsoft.com/office/powerpoint/2010/main" val="3463634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1">
            <a:extLst>
              <a:ext uri="{FF2B5EF4-FFF2-40B4-BE49-F238E27FC236}">
                <a16:creationId xmlns:a16="http://schemas.microsoft.com/office/drawing/2014/main" id="{408CDE74-B913-4C2C-3EC4-DFE6093415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213"/>
          <a:stretch/>
        </p:blipFill>
        <p:spPr bwMode="auto">
          <a:xfrm>
            <a:off x="4440330" y="1480837"/>
            <a:ext cx="2939416" cy="4288620"/>
          </a:xfrm>
          <a:prstGeom prst="rect">
            <a:avLst/>
          </a:prstGeom>
          <a:noFill/>
          <a:ln>
            <a:noFill/>
          </a:ln>
        </p:spPr>
      </p:pic>
      <p:sp>
        <p:nvSpPr>
          <p:cNvPr id="13" name="TextBox 12">
            <a:extLst>
              <a:ext uri="{FF2B5EF4-FFF2-40B4-BE49-F238E27FC236}">
                <a16:creationId xmlns:a16="http://schemas.microsoft.com/office/drawing/2014/main" id="{6A7B3324-B1E7-C201-C419-7B70D8F8D2C7}"/>
              </a:ext>
            </a:extLst>
          </p:cNvPr>
          <p:cNvSpPr txBox="1"/>
          <p:nvPr/>
        </p:nvSpPr>
        <p:spPr>
          <a:xfrm>
            <a:off x="-284747" y="166500"/>
            <a:ext cx="12476747" cy="553998"/>
          </a:xfrm>
          <a:prstGeom prst="rect">
            <a:avLst/>
          </a:prstGeom>
          <a:noFill/>
        </p:spPr>
        <p:txBody>
          <a:bodyPr wrap="square">
            <a:spAutoFit/>
          </a:bodyPr>
          <a:lstStyle/>
          <a:p>
            <a:pPr algn="ctr"/>
            <a:r>
              <a:rPr lang="en-US" sz="3000" dirty="0">
                <a:solidFill>
                  <a:srgbClr val="9F1233"/>
                </a:solidFill>
                <a:latin typeface="AdvTT5d017813"/>
              </a:rPr>
              <a:t>Holding capacity</a:t>
            </a:r>
            <a:endParaRPr lang="en-IL" sz="3000" dirty="0">
              <a:solidFill>
                <a:srgbClr val="9F1233"/>
              </a:solidFill>
              <a:latin typeface="AdvTT5d017813"/>
            </a:endParaRPr>
          </a:p>
        </p:txBody>
      </p:sp>
      <p:cxnSp>
        <p:nvCxnSpPr>
          <p:cNvPr id="15" name="Straight Connector 14">
            <a:extLst>
              <a:ext uri="{FF2B5EF4-FFF2-40B4-BE49-F238E27FC236}">
                <a16:creationId xmlns:a16="http://schemas.microsoft.com/office/drawing/2014/main" id="{87C14F00-2FCC-DA6E-4F3C-F5BF884172B1}"/>
              </a:ext>
            </a:extLst>
          </p:cNvPr>
          <p:cNvCxnSpPr/>
          <p:nvPr/>
        </p:nvCxnSpPr>
        <p:spPr>
          <a:xfrm>
            <a:off x="0" y="851206"/>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154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48162D-C95B-8904-DD9D-150075ED7D1D}"/>
              </a:ext>
            </a:extLst>
          </p:cNvPr>
          <p:cNvSpPr txBox="1"/>
          <p:nvPr/>
        </p:nvSpPr>
        <p:spPr>
          <a:xfrm>
            <a:off x="333703" y="145843"/>
            <a:ext cx="11219155" cy="584775"/>
          </a:xfrm>
          <a:prstGeom prst="rect">
            <a:avLst/>
          </a:prstGeom>
          <a:noFill/>
        </p:spPr>
        <p:txBody>
          <a:bodyPr wrap="square">
            <a:spAutoFit/>
          </a:bodyPr>
          <a:lstStyle/>
          <a:p>
            <a:pPr algn="ctr"/>
            <a:r>
              <a:rPr lang="en-US" sz="3200" dirty="0">
                <a:solidFill>
                  <a:srgbClr val="9F1233"/>
                </a:solidFill>
                <a:latin typeface="AdvTT5d017813"/>
              </a:rPr>
              <a:t>Atmosphere is a huge nutrient reservoir </a:t>
            </a:r>
            <a:endParaRPr lang="en-IL" sz="3200" dirty="0"/>
          </a:p>
        </p:txBody>
      </p:sp>
      <p:cxnSp>
        <p:nvCxnSpPr>
          <p:cNvPr id="7" name="Straight Connector 6">
            <a:extLst>
              <a:ext uri="{FF2B5EF4-FFF2-40B4-BE49-F238E27FC236}">
                <a16:creationId xmlns:a16="http://schemas.microsoft.com/office/drawing/2014/main" id="{58E29DCC-C5DE-1AAE-DBEC-532184D52667}"/>
              </a:ext>
            </a:extLst>
          </p:cNvPr>
          <p:cNvCxnSpPr/>
          <p:nvPr/>
        </p:nvCxnSpPr>
        <p:spPr>
          <a:xfrm>
            <a:off x="0" y="851207"/>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F1ED7F7-35EB-8FFD-3618-25BF59BF39A5}"/>
              </a:ext>
            </a:extLst>
          </p:cNvPr>
          <p:cNvSpPr txBox="1"/>
          <p:nvPr/>
        </p:nvSpPr>
        <p:spPr>
          <a:xfrm>
            <a:off x="1456529" y="6276455"/>
            <a:ext cx="1425390" cy="369332"/>
          </a:xfrm>
          <a:prstGeom prst="rect">
            <a:avLst/>
          </a:prstGeom>
          <a:noFill/>
        </p:spPr>
        <p:txBody>
          <a:bodyPr wrap="none" rtlCol="0">
            <a:spAutoFit/>
          </a:bodyPr>
          <a:lstStyle/>
          <a:p>
            <a:r>
              <a:rPr lang="en-US" dirty="0"/>
              <a:t>(NASA, 2006)</a:t>
            </a:r>
            <a:endParaRPr lang="en-IL" dirty="0"/>
          </a:p>
        </p:txBody>
      </p:sp>
      <p:pic>
        <p:nvPicPr>
          <p:cNvPr id="3" name="NASA _ GEOS-5 Aerosols">
            <a:hlinkClick r:id="" action="ppaction://media"/>
            <a:extLst>
              <a:ext uri="{FF2B5EF4-FFF2-40B4-BE49-F238E27FC236}">
                <a16:creationId xmlns:a16="http://schemas.microsoft.com/office/drawing/2014/main" id="{DC62DC5F-4EB2-9B54-83F9-4FA75FC2B2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990600"/>
            <a:ext cx="9753600" cy="4876800"/>
          </a:xfrm>
          <a:prstGeom prst="rect">
            <a:avLst/>
          </a:prstGeom>
        </p:spPr>
      </p:pic>
    </p:spTree>
    <p:extLst>
      <p:ext uri="{BB962C8B-B14F-4D97-AF65-F5344CB8AC3E}">
        <p14:creationId xmlns:p14="http://schemas.microsoft.com/office/powerpoint/2010/main" val="7276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תמונה 2">
            <a:extLst>
              <a:ext uri="{FF2B5EF4-FFF2-40B4-BE49-F238E27FC236}">
                <a16:creationId xmlns:a16="http://schemas.microsoft.com/office/drawing/2014/main" id="{88E5BB7D-168B-C7CA-5AB8-31121F4AA231}"/>
              </a:ext>
            </a:extLst>
          </p:cNvPr>
          <p:cNvPicPr>
            <a:picLocks noChangeAspect="1"/>
          </p:cNvPicPr>
          <p:nvPr/>
        </p:nvPicPr>
        <p:blipFill>
          <a:blip r:embed="rId3"/>
          <a:stretch>
            <a:fillRect/>
          </a:stretch>
        </p:blipFill>
        <p:spPr>
          <a:xfrm>
            <a:off x="7993867" y="1238545"/>
            <a:ext cx="3653432" cy="2321216"/>
          </a:xfrm>
          <a:prstGeom prst="rect">
            <a:avLst/>
          </a:prstGeom>
        </p:spPr>
      </p:pic>
      <p:pic>
        <p:nvPicPr>
          <p:cNvPr id="7" name="תמונה 6">
            <a:extLst>
              <a:ext uri="{FF2B5EF4-FFF2-40B4-BE49-F238E27FC236}">
                <a16:creationId xmlns:a16="http://schemas.microsoft.com/office/drawing/2014/main" id="{8E5325E8-5D55-72CF-16F2-3BBE4F04522D}"/>
              </a:ext>
            </a:extLst>
          </p:cNvPr>
          <p:cNvPicPr>
            <a:picLocks noChangeAspect="1"/>
          </p:cNvPicPr>
          <p:nvPr/>
        </p:nvPicPr>
        <p:blipFill rotWithShape="1">
          <a:blip r:embed="rId4"/>
          <a:srcRect l="14802" t="33333" r="41875" b="12631"/>
          <a:stretch/>
        </p:blipFill>
        <p:spPr>
          <a:xfrm>
            <a:off x="4095704" y="1238545"/>
            <a:ext cx="3655915" cy="2321216"/>
          </a:xfrm>
          <a:prstGeom prst="rect">
            <a:avLst/>
          </a:prstGeom>
        </p:spPr>
      </p:pic>
      <p:pic>
        <p:nvPicPr>
          <p:cNvPr id="8" name="תמונה 5">
            <a:extLst>
              <a:ext uri="{FF2B5EF4-FFF2-40B4-BE49-F238E27FC236}">
                <a16:creationId xmlns:a16="http://schemas.microsoft.com/office/drawing/2014/main" id="{6FD7F083-83FF-A6BC-D832-6A9A1C78F522}"/>
              </a:ext>
            </a:extLst>
          </p:cNvPr>
          <p:cNvPicPr>
            <a:picLocks noChangeAspect="1"/>
          </p:cNvPicPr>
          <p:nvPr/>
        </p:nvPicPr>
        <p:blipFill rotWithShape="1">
          <a:blip r:embed="rId5"/>
          <a:srcRect l="9967" t="26842" r="32303" b="9474"/>
          <a:stretch/>
        </p:blipFill>
        <p:spPr>
          <a:xfrm>
            <a:off x="330869" y="1238545"/>
            <a:ext cx="3603296" cy="2321216"/>
          </a:xfrm>
          <a:prstGeom prst="rect">
            <a:avLst/>
          </a:prstGeom>
        </p:spPr>
      </p:pic>
      <p:sp>
        <p:nvSpPr>
          <p:cNvPr id="9" name="מלבן 5">
            <a:extLst>
              <a:ext uri="{FF2B5EF4-FFF2-40B4-BE49-F238E27FC236}">
                <a16:creationId xmlns:a16="http://schemas.microsoft.com/office/drawing/2014/main" id="{8ED3A387-17E9-81DE-8586-AEE9D8D1BF18}"/>
              </a:ext>
            </a:extLst>
          </p:cNvPr>
          <p:cNvSpPr/>
          <p:nvPr/>
        </p:nvSpPr>
        <p:spPr>
          <a:xfrm>
            <a:off x="1090318" y="4153525"/>
            <a:ext cx="9865895" cy="49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3200" dirty="0">
                <a:solidFill>
                  <a:schemeClr val="tx1"/>
                </a:solidFill>
              </a:rPr>
              <a:t>P, K, Ca, Mg, Mn, Fe, Cu, Ni</a:t>
            </a:r>
          </a:p>
          <a:p>
            <a:pPr algn="ctr" rtl="0"/>
            <a:endParaRPr lang="en-US" sz="3200" dirty="0">
              <a:solidFill>
                <a:schemeClr val="tx1"/>
              </a:solidFill>
            </a:endParaRPr>
          </a:p>
        </p:txBody>
      </p:sp>
      <p:sp>
        <p:nvSpPr>
          <p:cNvPr id="10" name="TextBox 9">
            <a:extLst>
              <a:ext uri="{FF2B5EF4-FFF2-40B4-BE49-F238E27FC236}">
                <a16:creationId xmlns:a16="http://schemas.microsoft.com/office/drawing/2014/main" id="{F653828A-563D-C144-7471-853692CA3C96}"/>
              </a:ext>
            </a:extLst>
          </p:cNvPr>
          <p:cNvSpPr txBox="1"/>
          <p:nvPr/>
        </p:nvSpPr>
        <p:spPr>
          <a:xfrm>
            <a:off x="189997" y="145843"/>
            <a:ext cx="11219155" cy="584775"/>
          </a:xfrm>
          <a:prstGeom prst="rect">
            <a:avLst/>
          </a:prstGeom>
          <a:noFill/>
        </p:spPr>
        <p:txBody>
          <a:bodyPr wrap="square">
            <a:spAutoFit/>
          </a:bodyPr>
          <a:lstStyle/>
          <a:p>
            <a:pPr algn="ctr"/>
            <a:r>
              <a:rPr lang="en-US" sz="3200" dirty="0">
                <a:solidFill>
                  <a:srgbClr val="9F1233"/>
                </a:solidFill>
                <a:latin typeface="AdvTT5d017813"/>
              </a:rPr>
              <a:t>Atmospheric particles enriched with life sustaining nutrients</a:t>
            </a:r>
          </a:p>
        </p:txBody>
      </p:sp>
      <p:cxnSp>
        <p:nvCxnSpPr>
          <p:cNvPr id="11" name="Straight Connector 10">
            <a:extLst>
              <a:ext uri="{FF2B5EF4-FFF2-40B4-BE49-F238E27FC236}">
                <a16:creationId xmlns:a16="http://schemas.microsoft.com/office/drawing/2014/main" id="{97556A5D-D4D0-5273-B66D-C1E9965CA001}"/>
              </a:ext>
            </a:extLst>
          </p:cNvPr>
          <p:cNvCxnSpPr/>
          <p:nvPr/>
        </p:nvCxnSpPr>
        <p:spPr>
          <a:xfrm>
            <a:off x="0" y="851207"/>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E40A289-EABF-8476-17E4-B21C928F2698}"/>
              </a:ext>
            </a:extLst>
          </p:cNvPr>
          <p:cNvPicPr>
            <a:picLocks noChangeAspect="1"/>
          </p:cNvPicPr>
          <p:nvPr/>
        </p:nvPicPr>
        <p:blipFill rotWithShape="1">
          <a:blip r:embed="rId6"/>
          <a:srcRect l="17045" t="16301" r="18181" b="12412"/>
          <a:stretch/>
        </p:blipFill>
        <p:spPr>
          <a:xfrm>
            <a:off x="4463690" y="4808541"/>
            <a:ext cx="2939823" cy="1819951"/>
          </a:xfrm>
          <a:prstGeom prst="rect">
            <a:avLst/>
          </a:prstGeom>
        </p:spPr>
      </p:pic>
    </p:spTree>
    <p:extLst>
      <p:ext uri="{BB962C8B-B14F-4D97-AF65-F5344CB8AC3E}">
        <p14:creationId xmlns:p14="http://schemas.microsoft.com/office/powerpoint/2010/main" val="459249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97556A5D-D4D0-5273-B66D-C1E9965CA001}"/>
              </a:ext>
            </a:extLst>
          </p:cNvPr>
          <p:cNvCxnSpPr/>
          <p:nvPr/>
        </p:nvCxnSpPr>
        <p:spPr>
          <a:xfrm>
            <a:off x="0" y="851207"/>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E917F2C-A8C6-32B9-A08D-AD93267C8A34}"/>
              </a:ext>
            </a:extLst>
          </p:cNvPr>
          <p:cNvSpPr txBox="1"/>
          <p:nvPr/>
        </p:nvSpPr>
        <p:spPr>
          <a:xfrm>
            <a:off x="189998" y="2122612"/>
            <a:ext cx="11375927" cy="2308324"/>
          </a:xfrm>
          <a:prstGeom prst="rect">
            <a:avLst/>
          </a:prstGeom>
          <a:noFill/>
        </p:spPr>
        <p:txBody>
          <a:bodyPr wrap="square">
            <a:spAutoFit/>
          </a:bodyPr>
          <a:lstStyle/>
          <a:p>
            <a:pPr algn="ctr"/>
            <a:r>
              <a:rPr lang="en-US" sz="4800" dirty="0"/>
              <a:t>Our goal is to study the direct and immediate impact of desert dust, volcanic ash and fire ash on plants nutrition </a:t>
            </a:r>
            <a:endParaRPr lang="en-IL" sz="4800" dirty="0"/>
          </a:p>
        </p:txBody>
      </p:sp>
      <p:sp>
        <p:nvSpPr>
          <p:cNvPr id="4" name="TextBox 3">
            <a:extLst>
              <a:ext uri="{FF2B5EF4-FFF2-40B4-BE49-F238E27FC236}">
                <a16:creationId xmlns:a16="http://schemas.microsoft.com/office/drawing/2014/main" id="{48B92E7B-6359-7E34-4C92-05E21B4669A1}"/>
              </a:ext>
            </a:extLst>
          </p:cNvPr>
          <p:cNvSpPr txBox="1"/>
          <p:nvPr/>
        </p:nvSpPr>
        <p:spPr>
          <a:xfrm>
            <a:off x="189997" y="145843"/>
            <a:ext cx="11219155" cy="584775"/>
          </a:xfrm>
          <a:prstGeom prst="rect">
            <a:avLst/>
          </a:prstGeom>
          <a:noFill/>
        </p:spPr>
        <p:txBody>
          <a:bodyPr wrap="square">
            <a:spAutoFit/>
          </a:bodyPr>
          <a:lstStyle/>
          <a:p>
            <a:pPr algn="ctr"/>
            <a:r>
              <a:rPr lang="en-US" sz="3200" dirty="0">
                <a:solidFill>
                  <a:srgbClr val="9F1233"/>
                </a:solidFill>
                <a:latin typeface="AdvTT5d017813"/>
              </a:rPr>
              <a:t>Research goal</a:t>
            </a:r>
          </a:p>
        </p:txBody>
      </p:sp>
    </p:spTree>
    <p:extLst>
      <p:ext uri="{BB962C8B-B14F-4D97-AF65-F5344CB8AC3E}">
        <p14:creationId xmlns:p14="http://schemas.microsoft.com/office/powerpoint/2010/main" val="2203058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 y="1"/>
            <a:ext cx="12191999" cy="584775"/>
          </a:xfrm>
          <a:prstGeom prst="rect">
            <a:avLst/>
          </a:prstGeom>
          <a:noFill/>
          <a:ln>
            <a:noFill/>
          </a:ln>
        </p:spPr>
        <p:txBody>
          <a:bodyPr wrap="square" rtlCol="1">
            <a:spAutoFit/>
          </a:bodyPr>
          <a:lstStyle/>
          <a:p>
            <a:pPr algn="ctr" rtl="0"/>
            <a:r>
              <a:rPr lang="en-US" sz="3200" dirty="0">
                <a:solidFill>
                  <a:srgbClr val="9F1233"/>
                </a:solidFill>
                <a:latin typeface="AdvTT5d017813"/>
              </a:rPr>
              <a:t>Experimental Design</a:t>
            </a:r>
            <a:endParaRPr lang="he-IL" sz="3200" dirty="0">
              <a:solidFill>
                <a:srgbClr val="9F1233"/>
              </a:solidFill>
              <a:latin typeface="AdvTT5d017813"/>
            </a:endParaRPr>
          </a:p>
        </p:txBody>
      </p:sp>
      <p:sp>
        <p:nvSpPr>
          <p:cNvPr id="8" name="מלבן 7"/>
          <p:cNvSpPr/>
          <p:nvPr/>
        </p:nvSpPr>
        <p:spPr>
          <a:xfrm>
            <a:off x="5971607" y="3244333"/>
            <a:ext cx="248786" cy="369332"/>
          </a:xfrm>
          <a:prstGeom prst="rect">
            <a:avLst/>
          </a:prstGeom>
        </p:spPr>
        <p:txBody>
          <a:bodyPr wrap="none">
            <a:spAutoFit/>
          </a:bodyPr>
          <a:lstStyle/>
          <a:p>
            <a:r>
              <a:rPr lang="he-IL" dirty="0"/>
              <a:t> </a:t>
            </a:r>
          </a:p>
        </p:txBody>
      </p:sp>
      <p:grpSp>
        <p:nvGrpSpPr>
          <p:cNvPr id="19" name="קבוצה 18"/>
          <p:cNvGrpSpPr/>
          <p:nvPr/>
        </p:nvGrpSpPr>
        <p:grpSpPr>
          <a:xfrm>
            <a:off x="-573873" y="3272911"/>
            <a:ext cx="2537585" cy="2969420"/>
            <a:chOff x="691004" y="879677"/>
            <a:chExt cx="2835797" cy="3554211"/>
          </a:xfrm>
        </p:grpSpPr>
        <p:grpSp>
          <p:nvGrpSpPr>
            <p:cNvPr id="15" name="קבוצה 14"/>
            <p:cNvGrpSpPr/>
            <p:nvPr/>
          </p:nvGrpSpPr>
          <p:grpSpPr>
            <a:xfrm>
              <a:off x="691004" y="879677"/>
              <a:ext cx="2835797" cy="3554211"/>
              <a:chOff x="3260202" y="2002421"/>
              <a:chExt cx="2835797" cy="3554211"/>
            </a:xfrm>
          </p:grpSpPr>
          <p:pic>
            <p:nvPicPr>
              <p:cNvPr id="7" name="תמונה 6"/>
              <p:cNvPicPr>
                <a:picLocks noChangeAspect="1"/>
              </p:cNvPicPr>
              <p:nvPr/>
            </p:nvPicPr>
            <p:blipFill rotWithShape="1">
              <a:blip r:embed="rId3"/>
              <a:srcRect l="75000" t="38650" r="13797" b="39072"/>
              <a:stretch/>
            </p:blipFill>
            <p:spPr>
              <a:xfrm>
                <a:off x="3260202" y="2384386"/>
                <a:ext cx="2835797" cy="3172246"/>
              </a:xfrm>
              <a:prstGeom prst="rect">
                <a:avLst/>
              </a:prstGeom>
            </p:spPr>
          </p:pic>
          <p:pic>
            <p:nvPicPr>
              <p:cNvPr id="10" name="תמונה 9"/>
              <p:cNvPicPr>
                <a:picLocks noChangeAspect="1"/>
              </p:cNvPicPr>
              <p:nvPr/>
            </p:nvPicPr>
            <p:blipFill rotWithShape="1">
              <a:blip r:embed="rId4"/>
              <a:srcRect l="35601" t="37974" r="55570" b="50887"/>
              <a:stretch/>
            </p:blipFill>
            <p:spPr>
              <a:xfrm>
                <a:off x="4139877" y="2002421"/>
                <a:ext cx="1076446" cy="763929"/>
              </a:xfrm>
              <a:prstGeom prst="rect">
                <a:avLst/>
              </a:prstGeom>
            </p:spPr>
          </p:pic>
        </p:grpSp>
        <p:sp>
          <p:nvSpPr>
            <p:cNvPr id="16" name="אליפסה 15"/>
            <p:cNvSpPr/>
            <p:nvPr/>
          </p:nvSpPr>
          <p:spPr>
            <a:xfrm>
              <a:off x="1423686" y="2847765"/>
              <a:ext cx="1423686"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9" name="תמונה 8"/>
          <p:cNvPicPr>
            <a:picLocks noChangeAspect="1"/>
          </p:cNvPicPr>
          <p:nvPr/>
        </p:nvPicPr>
        <p:blipFill rotWithShape="1">
          <a:blip r:embed="rId5"/>
          <a:srcRect l="13125" t="46428" r="69062" b="30953"/>
          <a:stretch/>
        </p:blipFill>
        <p:spPr>
          <a:xfrm>
            <a:off x="66667" y="2227329"/>
            <a:ext cx="1382259" cy="987329"/>
          </a:xfrm>
          <a:prstGeom prst="rect">
            <a:avLst/>
          </a:prstGeom>
        </p:spPr>
      </p:pic>
      <p:pic>
        <p:nvPicPr>
          <p:cNvPr id="21" name="תמונה 20"/>
          <p:cNvPicPr>
            <a:picLocks noChangeAspect="1"/>
          </p:cNvPicPr>
          <p:nvPr/>
        </p:nvPicPr>
        <p:blipFill rotWithShape="1">
          <a:blip r:embed="rId6"/>
          <a:srcRect l="37901" t="60476" r="49911" b="27858"/>
          <a:stretch/>
        </p:blipFill>
        <p:spPr>
          <a:xfrm>
            <a:off x="4209402" y="7314493"/>
            <a:ext cx="1485900" cy="800100"/>
          </a:xfrm>
          <a:prstGeom prst="rect">
            <a:avLst/>
          </a:prstGeom>
        </p:spPr>
      </p:pic>
      <p:pic>
        <p:nvPicPr>
          <p:cNvPr id="22" name="תמונה 21"/>
          <p:cNvPicPr>
            <a:picLocks noChangeAspect="1"/>
          </p:cNvPicPr>
          <p:nvPr/>
        </p:nvPicPr>
        <p:blipFill rotWithShape="1">
          <a:blip r:embed="rId7"/>
          <a:srcRect l="12321" t="45476" r="74956" b="39524"/>
          <a:stretch/>
        </p:blipFill>
        <p:spPr>
          <a:xfrm>
            <a:off x="135095" y="1297797"/>
            <a:ext cx="1313831" cy="871279"/>
          </a:xfrm>
          <a:prstGeom prst="rect">
            <a:avLst/>
          </a:prstGeom>
        </p:spPr>
      </p:pic>
      <p:grpSp>
        <p:nvGrpSpPr>
          <p:cNvPr id="17" name="קבוצה 16"/>
          <p:cNvGrpSpPr/>
          <p:nvPr/>
        </p:nvGrpSpPr>
        <p:grpSpPr>
          <a:xfrm>
            <a:off x="8293209" y="1195280"/>
            <a:ext cx="2304712" cy="2429531"/>
            <a:chOff x="8216095" y="2258993"/>
            <a:chExt cx="2835797" cy="3172246"/>
          </a:xfrm>
          <a:noFill/>
        </p:grpSpPr>
        <p:pic>
          <p:nvPicPr>
            <p:cNvPr id="12" name="תמונה 11"/>
            <p:cNvPicPr>
              <a:picLocks noChangeAspect="1"/>
            </p:cNvPicPr>
            <p:nvPr/>
          </p:nvPicPr>
          <p:blipFill rotWithShape="1">
            <a:blip r:embed="rId3"/>
            <a:srcRect l="75000" t="38650" r="13797" b="39072"/>
            <a:stretch/>
          </p:blipFill>
          <p:spPr>
            <a:xfrm>
              <a:off x="8216095" y="2258993"/>
              <a:ext cx="2835797" cy="3172246"/>
            </a:xfrm>
            <a:prstGeom prst="rect">
              <a:avLst/>
            </a:prstGeom>
            <a:grpFill/>
          </p:spPr>
        </p:pic>
        <p:pic>
          <p:nvPicPr>
            <p:cNvPr id="11" name="תמונה 10"/>
            <p:cNvPicPr>
              <a:picLocks noChangeAspect="1"/>
            </p:cNvPicPr>
            <p:nvPr/>
          </p:nvPicPr>
          <p:blipFill rotWithShape="1">
            <a:blip r:embed="rId8"/>
            <a:srcRect l="55158" t="43207" r="36013" b="53418"/>
            <a:stretch/>
          </p:blipFill>
          <p:spPr>
            <a:xfrm rot="1080493">
              <a:off x="8416723" y="3508620"/>
              <a:ext cx="1076447" cy="231494"/>
            </a:xfrm>
            <a:prstGeom prst="rect">
              <a:avLst/>
            </a:prstGeom>
            <a:grpFill/>
          </p:spPr>
        </p:pic>
        <p:pic>
          <p:nvPicPr>
            <p:cNvPr id="13" name="תמונה 12"/>
            <p:cNvPicPr>
              <a:picLocks noChangeAspect="1"/>
            </p:cNvPicPr>
            <p:nvPr/>
          </p:nvPicPr>
          <p:blipFill rotWithShape="1">
            <a:blip r:embed="rId8"/>
            <a:srcRect l="55158" t="43207" r="36013" b="53418"/>
            <a:stretch/>
          </p:blipFill>
          <p:spPr>
            <a:xfrm rot="20403010">
              <a:off x="9818794" y="3481718"/>
              <a:ext cx="1076447" cy="231494"/>
            </a:xfrm>
            <a:prstGeom prst="rect">
              <a:avLst/>
            </a:prstGeom>
            <a:grpFill/>
          </p:spPr>
        </p:pic>
      </p:grpSp>
      <p:pic>
        <p:nvPicPr>
          <p:cNvPr id="14" name="תמונה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8970" y="1314426"/>
            <a:ext cx="4324845" cy="3265757"/>
          </a:xfrm>
          <a:prstGeom prst="rect">
            <a:avLst/>
          </a:prstGeom>
        </p:spPr>
      </p:pic>
      <p:pic>
        <p:nvPicPr>
          <p:cNvPr id="23" name="תמונה 22"/>
          <p:cNvPicPr>
            <a:picLocks noChangeAspect="1"/>
          </p:cNvPicPr>
          <p:nvPr/>
        </p:nvPicPr>
        <p:blipFill rotWithShape="1">
          <a:blip r:embed="rId7"/>
          <a:srcRect l="12321" t="45476" r="74956" b="39524"/>
          <a:stretch/>
        </p:blipFill>
        <p:spPr>
          <a:xfrm>
            <a:off x="6987619" y="1377516"/>
            <a:ext cx="1305591" cy="865813"/>
          </a:xfrm>
          <a:prstGeom prst="rect">
            <a:avLst/>
          </a:prstGeom>
        </p:spPr>
      </p:pic>
      <p:pic>
        <p:nvPicPr>
          <p:cNvPr id="18" name="תמונה 17"/>
          <p:cNvPicPr>
            <a:picLocks noChangeAspect="1"/>
          </p:cNvPicPr>
          <p:nvPr/>
        </p:nvPicPr>
        <p:blipFill rotWithShape="1">
          <a:blip r:embed="rId10" cstate="print">
            <a:extLst>
              <a:ext uri="{28A0092B-C50C-407E-A947-70E740481C1C}">
                <a14:useLocalDpi xmlns:a14="http://schemas.microsoft.com/office/drawing/2010/main" val="0"/>
              </a:ext>
            </a:extLst>
          </a:blip>
          <a:srcRect l="6866" t="17677" r="30751"/>
          <a:stretch/>
        </p:blipFill>
        <p:spPr>
          <a:xfrm>
            <a:off x="6987619" y="3537343"/>
            <a:ext cx="4164269" cy="3265757"/>
          </a:xfrm>
          <a:prstGeom prst="rect">
            <a:avLst/>
          </a:prstGeom>
        </p:spPr>
      </p:pic>
      <p:sp>
        <p:nvSpPr>
          <p:cNvPr id="25" name="TextBox 24"/>
          <p:cNvSpPr txBox="1"/>
          <p:nvPr/>
        </p:nvSpPr>
        <p:spPr>
          <a:xfrm>
            <a:off x="4395" y="672060"/>
            <a:ext cx="2686954" cy="523220"/>
          </a:xfrm>
          <a:prstGeom prst="rect">
            <a:avLst/>
          </a:prstGeom>
          <a:noFill/>
        </p:spPr>
        <p:txBody>
          <a:bodyPr wrap="none" rtlCol="1">
            <a:spAutoFit/>
          </a:bodyPr>
          <a:lstStyle/>
          <a:p>
            <a:pPr algn="l" rtl="0"/>
            <a:r>
              <a:rPr lang="en-US" sz="2800" dirty="0"/>
              <a:t>Foliar application</a:t>
            </a:r>
            <a:endParaRPr lang="he-IL" sz="2800" dirty="0"/>
          </a:p>
        </p:txBody>
      </p:sp>
      <p:sp>
        <p:nvSpPr>
          <p:cNvPr id="26" name="TextBox 25"/>
          <p:cNvSpPr txBox="1"/>
          <p:nvPr/>
        </p:nvSpPr>
        <p:spPr>
          <a:xfrm>
            <a:off x="8376056" y="711257"/>
            <a:ext cx="2564292" cy="523220"/>
          </a:xfrm>
          <a:prstGeom prst="rect">
            <a:avLst/>
          </a:prstGeom>
          <a:noFill/>
        </p:spPr>
        <p:txBody>
          <a:bodyPr wrap="none" rtlCol="1">
            <a:spAutoFit/>
          </a:bodyPr>
          <a:lstStyle/>
          <a:p>
            <a:pPr algn="l" rtl="0"/>
            <a:r>
              <a:rPr lang="en-US" sz="2800" dirty="0"/>
              <a:t>Root application</a:t>
            </a:r>
            <a:endParaRPr lang="he-IL" sz="2800" dirty="0"/>
          </a:p>
        </p:txBody>
      </p:sp>
      <p:pic>
        <p:nvPicPr>
          <p:cNvPr id="27" name="תמונה 26"/>
          <p:cNvPicPr>
            <a:picLocks noChangeAspect="1"/>
          </p:cNvPicPr>
          <p:nvPr/>
        </p:nvPicPr>
        <p:blipFill rotWithShape="1">
          <a:blip r:embed="rId5"/>
          <a:srcRect l="13125" t="46428" r="69062" b="30953"/>
          <a:stretch/>
        </p:blipFill>
        <p:spPr>
          <a:xfrm>
            <a:off x="6949285" y="2287540"/>
            <a:ext cx="1382259" cy="987329"/>
          </a:xfrm>
          <a:prstGeom prst="rect">
            <a:avLst/>
          </a:prstGeom>
        </p:spPr>
      </p:pic>
      <p:cxnSp>
        <p:nvCxnSpPr>
          <p:cNvPr id="2" name="Straight Connector 1">
            <a:extLst>
              <a:ext uri="{FF2B5EF4-FFF2-40B4-BE49-F238E27FC236}">
                <a16:creationId xmlns:a16="http://schemas.microsoft.com/office/drawing/2014/main" id="{683D7C17-FD69-7297-B744-6C8032235F67}"/>
              </a:ext>
            </a:extLst>
          </p:cNvPr>
          <p:cNvCxnSpPr/>
          <p:nvPr/>
        </p:nvCxnSpPr>
        <p:spPr>
          <a:xfrm>
            <a:off x="0" y="706821"/>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150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ox and whisker chart&#10;&#10;Description automatically generated">
            <a:extLst>
              <a:ext uri="{FF2B5EF4-FFF2-40B4-BE49-F238E27FC236}">
                <a16:creationId xmlns:a16="http://schemas.microsoft.com/office/drawing/2014/main" id="{0E29C729-42EB-7ACC-C615-D2532960099D}"/>
              </a:ext>
            </a:extLst>
          </p:cNvPr>
          <p:cNvPicPr>
            <a:picLocks noChangeAspect="1"/>
          </p:cNvPicPr>
          <p:nvPr/>
        </p:nvPicPr>
        <p:blipFill rotWithShape="1">
          <a:blip r:embed="rId3">
            <a:extLst>
              <a:ext uri="{28A0092B-C50C-407E-A947-70E740481C1C}">
                <a14:useLocalDpi xmlns:a14="http://schemas.microsoft.com/office/drawing/2010/main" val="0"/>
              </a:ext>
            </a:extLst>
          </a:blip>
          <a:srcRect r="59144" b="24693"/>
          <a:stretch/>
        </p:blipFill>
        <p:spPr>
          <a:xfrm>
            <a:off x="8794780" y="1796165"/>
            <a:ext cx="3020233" cy="3733695"/>
          </a:xfrm>
          <a:prstGeom prst="rect">
            <a:avLst/>
          </a:prstGeom>
        </p:spPr>
      </p:pic>
      <p:sp>
        <p:nvSpPr>
          <p:cNvPr id="8" name="TextBox 7">
            <a:extLst>
              <a:ext uri="{FF2B5EF4-FFF2-40B4-BE49-F238E27FC236}">
                <a16:creationId xmlns:a16="http://schemas.microsoft.com/office/drawing/2014/main" id="{6475B30F-CA91-B5BC-B81A-C1F4E1357A4F}"/>
              </a:ext>
            </a:extLst>
          </p:cNvPr>
          <p:cNvSpPr txBox="1"/>
          <p:nvPr/>
        </p:nvSpPr>
        <p:spPr>
          <a:xfrm>
            <a:off x="-284747" y="166500"/>
            <a:ext cx="12476747" cy="553998"/>
          </a:xfrm>
          <a:prstGeom prst="rect">
            <a:avLst/>
          </a:prstGeom>
          <a:noFill/>
        </p:spPr>
        <p:txBody>
          <a:bodyPr wrap="square">
            <a:spAutoFit/>
          </a:bodyPr>
          <a:lstStyle/>
          <a:p>
            <a:pPr algn="ctr"/>
            <a:r>
              <a:rPr lang="en-US" sz="3000" dirty="0">
                <a:solidFill>
                  <a:srgbClr val="9F1233"/>
                </a:solidFill>
                <a:latin typeface="AdvTT5d017813"/>
              </a:rPr>
              <a:t>Mechanism - plant acidifies leaf surface</a:t>
            </a:r>
            <a:endParaRPr lang="en-IL" sz="3000" dirty="0">
              <a:solidFill>
                <a:srgbClr val="9F1233"/>
              </a:solidFill>
              <a:latin typeface="AdvTT5d017813"/>
            </a:endParaRPr>
          </a:p>
        </p:txBody>
      </p:sp>
      <p:cxnSp>
        <p:nvCxnSpPr>
          <p:cNvPr id="9" name="Straight Connector 8">
            <a:extLst>
              <a:ext uri="{FF2B5EF4-FFF2-40B4-BE49-F238E27FC236}">
                <a16:creationId xmlns:a16="http://schemas.microsoft.com/office/drawing/2014/main" id="{FF3D4FF5-E41C-CE6C-BBF5-04581B8BF885}"/>
              </a:ext>
            </a:extLst>
          </p:cNvPr>
          <p:cNvCxnSpPr/>
          <p:nvPr/>
        </p:nvCxnSpPr>
        <p:spPr>
          <a:xfrm>
            <a:off x="0" y="851207"/>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E0FAB193-CB80-FAF9-C9C9-EE8034C6DAC0}"/>
              </a:ext>
            </a:extLst>
          </p:cNvPr>
          <p:cNvPicPr>
            <a:picLocks noChangeAspect="1"/>
          </p:cNvPicPr>
          <p:nvPr/>
        </p:nvPicPr>
        <p:blipFill rotWithShape="1">
          <a:blip r:embed="rId4"/>
          <a:srcRect l="44310" t="31930" r="45082" b="49009"/>
          <a:stretch/>
        </p:blipFill>
        <p:spPr>
          <a:xfrm>
            <a:off x="5953627" y="2112875"/>
            <a:ext cx="3130216" cy="316388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4E4FD48F-36D5-4A6A-BFA2-7408313FD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115" y="2216738"/>
            <a:ext cx="5512652" cy="2956159"/>
          </a:xfrm>
          <a:prstGeom prst="rect">
            <a:avLst/>
          </a:prstGeom>
        </p:spPr>
      </p:pic>
      <p:sp>
        <p:nvSpPr>
          <p:cNvPr id="2" name="TextBox 1">
            <a:extLst>
              <a:ext uri="{FF2B5EF4-FFF2-40B4-BE49-F238E27FC236}">
                <a16:creationId xmlns:a16="http://schemas.microsoft.com/office/drawing/2014/main" id="{0B5A6F0D-FF70-8B41-7318-B5ED607A4668}"/>
              </a:ext>
            </a:extLst>
          </p:cNvPr>
          <p:cNvSpPr txBox="1"/>
          <p:nvPr/>
        </p:nvSpPr>
        <p:spPr>
          <a:xfrm>
            <a:off x="51955" y="5276758"/>
            <a:ext cx="2342308" cy="307777"/>
          </a:xfrm>
          <a:prstGeom prst="rect">
            <a:avLst/>
          </a:prstGeom>
          <a:noFill/>
        </p:spPr>
        <p:txBody>
          <a:bodyPr wrap="none" rtlCol="0">
            <a:spAutoFit/>
          </a:bodyPr>
          <a:lstStyle/>
          <a:p>
            <a:r>
              <a:rPr lang="en-US" sz="1400" dirty="0"/>
              <a:t>Photo taken by </a:t>
            </a:r>
            <a:r>
              <a:rPr lang="en-US" sz="1400" dirty="0" err="1"/>
              <a:t>Elnatan</a:t>
            </a:r>
            <a:r>
              <a:rPr lang="en-US" sz="1400" dirty="0"/>
              <a:t> Golan</a:t>
            </a:r>
            <a:endParaRPr lang="en-IL" sz="1400" dirty="0"/>
          </a:p>
        </p:txBody>
      </p:sp>
      <p:sp>
        <p:nvSpPr>
          <p:cNvPr id="3" name="TextBox 2">
            <a:extLst>
              <a:ext uri="{FF2B5EF4-FFF2-40B4-BE49-F238E27FC236}">
                <a16:creationId xmlns:a16="http://schemas.microsoft.com/office/drawing/2014/main" id="{26A95F0D-367C-4F7C-E7C7-ADD75DD9763C}"/>
              </a:ext>
            </a:extLst>
          </p:cNvPr>
          <p:cNvSpPr txBox="1"/>
          <p:nvPr/>
        </p:nvSpPr>
        <p:spPr>
          <a:xfrm>
            <a:off x="5957981" y="5249420"/>
            <a:ext cx="1402307" cy="307777"/>
          </a:xfrm>
          <a:prstGeom prst="rect">
            <a:avLst/>
          </a:prstGeom>
          <a:noFill/>
        </p:spPr>
        <p:txBody>
          <a:bodyPr wrap="none" rtlCol="0">
            <a:spAutoFit/>
          </a:bodyPr>
          <a:lstStyle/>
          <a:p>
            <a:r>
              <a:rPr lang="en-US" sz="1400" dirty="0"/>
              <a:t>Gross et al. 2021</a:t>
            </a:r>
            <a:endParaRPr lang="en-IL" sz="1400" dirty="0"/>
          </a:p>
        </p:txBody>
      </p:sp>
    </p:spTree>
    <p:extLst>
      <p:ext uri="{BB962C8B-B14F-4D97-AF65-F5344CB8AC3E}">
        <p14:creationId xmlns:p14="http://schemas.microsoft.com/office/powerpoint/2010/main" val="55317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CF174-FF8D-20D5-B899-264431B5D17E}"/>
              </a:ext>
            </a:extLst>
          </p:cNvPr>
          <p:cNvSpPr>
            <a:spLocks noGrp="1"/>
          </p:cNvSpPr>
          <p:nvPr>
            <p:ph type="title"/>
          </p:nvPr>
        </p:nvSpPr>
        <p:spPr>
          <a:xfrm>
            <a:off x="502757" y="178499"/>
            <a:ext cx="11689243" cy="1366528"/>
          </a:xfrm>
          <a:noFill/>
        </p:spPr>
        <p:txBody>
          <a:bodyPr wrap="square">
            <a:spAutoFit/>
          </a:bodyPr>
          <a:lstStyle/>
          <a:p>
            <a:pPr algn="ctr"/>
            <a:r>
              <a:rPr lang="en-US" sz="3000" dirty="0">
                <a:solidFill>
                  <a:srgbClr val="9F1233"/>
                </a:solidFill>
                <a:latin typeface="AdvTT5d017813"/>
                <a:ea typeface="+mn-ea"/>
                <a:cs typeface="+mn-cs"/>
              </a:rPr>
              <a:t>Now come back with me to the future (of an elevated CO</a:t>
            </a:r>
            <a:r>
              <a:rPr lang="en-US" sz="2000" dirty="0">
                <a:solidFill>
                  <a:srgbClr val="9F1233"/>
                </a:solidFill>
                <a:latin typeface="AdvTT5d017813"/>
                <a:ea typeface="+mn-ea"/>
                <a:cs typeface="+mn-cs"/>
              </a:rPr>
              <a:t>2</a:t>
            </a:r>
            <a:r>
              <a:rPr lang="en-US" sz="3200" dirty="0">
                <a:solidFill>
                  <a:srgbClr val="9F1233"/>
                </a:solidFill>
                <a:latin typeface="AdvTT5d017813"/>
                <a:ea typeface="+mn-ea"/>
                <a:cs typeface="+mn-cs"/>
              </a:rPr>
              <a:t>)</a:t>
            </a:r>
            <a:br>
              <a:rPr lang="en-US" sz="3000" dirty="0">
                <a:solidFill>
                  <a:srgbClr val="9F1233"/>
                </a:solidFill>
                <a:latin typeface="AdvTT5d017813"/>
                <a:ea typeface="+mn-ea"/>
                <a:cs typeface="+mn-cs"/>
              </a:rPr>
            </a:br>
            <a:br>
              <a:rPr lang="en-US" sz="3000" dirty="0">
                <a:solidFill>
                  <a:srgbClr val="9F1233"/>
                </a:solidFill>
                <a:latin typeface="AdvTT5d017813"/>
                <a:ea typeface="+mn-ea"/>
                <a:cs typeface="+mn-cs"/>
              </a:rPr>
            </a:br>
            <a:endParaRPr lang="en-IL" sz="3000" dirty="0">
              <a:solidFill>
                <a:srgbClr val="9F1233"/>
              </a:solidFill>
              <a:latin typeface="AdvTT5d017813"/>
              <a:ea typeface="+mn-ea"/>
              <a:cs typeface="+mn-cs"/>
            </a:endParaRPr>
          </a:p>
        </p:txBody>
      </p:sp>
      <p:pic>
        <p:nvPicPr>
          <p:cNvPr id="5" name="Picture 4">
            <a:extLst>
              <a:ext uri="{FF2B5EF4-FFF2-40B4-BE49-F238E27FC236}">
                <a16:creationId xmlns:a16="http://schemas.microsoft.com/office/drawing/2014/main" id="{3DCFC37A-B43A-0328-4CDE-95E77374CC82}"/>
              </a:ext>
            </a:extLst>
          </p:cNvPr>
          <p:cNvPicPr>
            <a:picLocks noChangeAspect="1"/>
          </p:cNvPicPr>
          <p:nvPr/>
        </p:nvPicPr>
        <p:blipFill rotWithShape="1">
          <a:blip r:embed="rId3"/>
          <a:srcRect l="35029" t="27576" r="11705" b="30909"/>
          <a:stretch/>
        </p:blipFill>
        <p:spPr>
          <a:xfrm>
            <a:off x="894151" y="1393103"/>
            <a:ext cx="10777773" cy="4724979"/>
          </a:xfrm>
          <a:prstGeom prst="rect">
            <a:avLst/>
          </a:prstGeom>
        </p:spPr>
      </p:pic>
      <p:cxnSp>
        <p:nvCxnSpPr>
          <p:cNvPr id="3" name="Straight Connector 2">
            <a:extLst>
              <a:ext uri="{FF2B5EF4-FFF2-40B4-BE49-F238E27FC236}">
                <a16:creationId xmlns:a16="http://schemas.microsoft.com/office/drawing/2014/main" id="{894D8E3C-1A29-7A1C-45EF-81F89E45CB0F}"/>
              </a:ext>
            </a:extLst>
          </p:cNvPr>
          <p:cNvCxnSpPr/>
          <p:nvPr/>
        </p:nvCxnSpPr>
        <p:spPr>
          <a:xfrm>
            <a:off x="0" y="706821"/>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2014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C1DAF3-A35C-AD43-EC3D-38F0AFA9BB6C}"/>
              </a:ext>
            </a:extLst>
          </p:cNvPr>
          <p:cNvSpPr txBox="1"/>
          <p:nvPr/>
        </p:nvSpPr>
        <p:spPr>
          <a:xfrm>
            <a:off x="5579919" y="6182595"/>
            <a:ext cx="797013" cy="369332"/>
          </a:xfrm>
          <a:prstGeom prst="rect">
            <a:avLst/>
          </a:prstGeom>
          <a:noFill/>
        </p:spPr>
        <p:txBody>
          <a:bodyPr wrap="none" rtlCol="0">
            <a:spAutoFit/>
          </a:bodyPr>
          <a:lstStyle/>
          <a:p>
            <a:r>
              <a:rPr lang="en-US" dirty="0"/>
              <a:t>(n=20)</a:t>
            </a:r>
            <a:endParaRPr lang="en-IL" dirty="0"/>
          </a:p>
        </p:txBody>
      </p:sp>
      <p:sp>
        <p:nvSpPr>
          <p:cNvPr id="14" name="TextBox 13">
            <a:extLst>
              <a:ext uri="{FF2B5EF4-FFF2-40B4-BE49-F238E27FC236}">
                <a16:creationId xmlns:a16="http://schemas.microsoft.com/office/drawing/2014/main" id="{E5B7EF44-2215-8926-6580-B8F6EDEEA685}"/>
              </a:ext>
            </a:extLst>
          </p:cNvPr>
          <p:cNvSpPr txBox="1"/>
          <p:nvPr/>
        </p:nvSpPr>
        <p:spPr>
          <a:xfrm>
            <a:off x="-284747" y="166500"/>
            <a:ext cx="12476747" cy="553998"/>
          </a:xfrm>
          <a:prstGeom prst="rect">
            <a:avLst/>
          </a:prstGeom>
          <a:noFill/>
        </p:spPr>
        <p:txBody>
          <a:bodyPr wrap="square">
            <a:spAutoFit/>
          </a:bodyPr>
          <a:lstStyle/>
          <a:p>
            <a:pPr algn="ctr"/>
            <a:r>
              <a:rPr lang="en-US" sz="3000" dirty="0">
                <a:solidFill>
                  <a:srgbClr val="9F1233"/>
                </a:solidFill>
                <a:latin typeface="AdvTT5d017813"/>
              </a:rPr>
              <a:t>Nutrient concentration reduction under elevated CO</a:t>
            </a:r>
            <a:r>
              <a:rPr lang="en-US" sz="2000" dirty="0">
                <a:solidFill>
                  <a:srgbClr val="9F1233"/>
                </a:solidFill>
                <a:latin typeface="AdvTT5d017813"/>
              </a:rPr>
              <a:t>2</a:t>
            </a:r>
            <a:endParaRPr lang="en-IL" sz="3000" dirty="0">
              <a:solidFill>
                <a:srgbClr val="9F1233"/>
              </a:solidFill>
              <a:latin typeface="AdvTT5d017813"/>
            </a:endParaRPr>
          </a:p>
        </p:txBody>
      </p:sp>
      <p:cxnSp>
        <p:nvCxnSpPr>
          <p:cNvPr id="15" name="Straight Connector 14">
            <a:extLst>
              <a:ext uri="{FF2B5EF4-FFF2-40B4-BE49-F238E27FC236}">
                <a16:creationId xmlns:a16="http://schemas.microsoft.com/office/drawing/2014/main" id="{169EFA04-034D-D6F6-C804-DB6BD936B2D0}"/>
              </a:ext>
            </a:extLst>
          </p:cNvPr>
          <p:cNvCxnSpPr/>
          <p:nvPr/>
        </p:nvCxnSpPr>
        <p:spPr>
          <a:xfrm>
            <a:off x="0" y="851207"/>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790529E-2E73-4309-8D79-61CCFD3DBFBB}"/>
              </a:ext>
            </a:extLst>
          </p:cNvPr>
          <p:cNvPicPr>
            <a:picLocks noChangeAspect="1"/>
          </p:cNvPicPr>
          <p:nvPr/>
        </p:nvPicPr>
        <p:blipFill rotWithShape="1">
          <a:blip r:embed="rId3"/>
          <a:srcRect l="74655" t="36322" r="15517" b="42529"/>
          <a:stretch/>
        </p:blipFill>
        <p:spPr>
          <a:xfrm>
            <a:off x="420415" y="2701161"/>
            <a:ext cx="1761695" cy="1820924"/>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BCE148C7-DBD4-973B-541F-EF8356362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0092" y="929584"/>
            <a:ext cx="7671816" cy="5209032"/>
          </a:xfrm>
          <a:prstGeom prst="rect">
            <a:avLst/>
          </a:prstGeom>
        </p:spPr>
      </p:pic>
    </p:spTree>
    <p:extLst>
      <p:ext uri="{BB962C8B-B14F-4D97-AF65-F5344CB8AC3E}">
        <p14:creationId xmlns:p14="http://schemas.microsoft.com/office/powerpoint/2010/main" val="13071492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64540</TotalTime>
  <Words>1566</Words>
  <Application>Microsoft Office PowerPoint</Application>
  <PresentationFormat>Widescreen</PresentationFormat>
  <Paragraphs>91</Paragraphs>
  <Slides>20</Slides>
  <Notes>18</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8" baseType="lpstr">
      <vt:lpstr>AdvTT1895a33e</vt:lpstr>
      <vt:lpstr>AdvTT5d017813</vt:lpstr>
      <vt:lpstr>Arial</vt:lpstr>
      <vt:lpstr>Calibri</vt:lpstr>
      <vt:lpstr>Calibri Light</vt:lpstr>
      <vt:lpstr>Times New Roman</vt:lpstr>
      <vt:lpstr>Office Theme</vt:lpstr>
      <vt:lpstr>Acrobat Document</vt:lpstr>
      <vt:lpstr>Desert dust, volcanic ash and forest fire ash as plant fertilizers in an ambient and elevated CO2 levels</vt:lpstr>
      <vt:lpstr>PowerPoint Presentation</vt:lpstr>
      <vt:lpstr>PowerPoint Presentation</vt:lpstr>
      <vt:lpstr>PowerPoint Presentation</vt:lpstr>
      <vt:lpstr>PowerPoint Presentation</vt:lpstr>
      <vt:lpstr>PowerPoint Presentation</vt:lpstr>
      <vt:lpstr>PowerPoint Presentation</vt:lpstr>
      <vt:lpstr>Now come back with me to the future (of an elevated CO2)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jana korsunsky</dc:creator>
  <cp:lastModifiedBy>jana korsunsky</cp:lastModifiedBy>
  <cp:revision>53</cp:revision>
  <dcterms:created xsi:type="dcterms:W3CDTF">2023-01-19T17:40:46Z</dcterms:created>
  <dcterms:modified xsi:type="dcterms:W3CDTF">2023-04-20T20:00:20Z</dcterms:modified>
</cp:coreProperties>
</file>