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70" r:id="rId6"/>
    <p:sldId id="283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7689-D51D-22C7-D618-3EFF7FF5E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11BE6-8BD1-A0E5-57F7-3F974EEC9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4495-80EC-DF9A-407C-AEC4D1299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A2F93-DAEA-9F95-F54B-9594C659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43D43-9F11-EB6D-13BC-0558A032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80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A2C5-7F2F-7E22-6683-0C1DA376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24E97-93B7-F8A9-1742-CEBDF5EBC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720C0-B898-8649-F4BA-58071FA5B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8F873-6F5A-E32E-93DE-CD732D36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E112E-79C9-59B1-0A88-16BE6794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1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033733-B949-1CF8-38A7-0F21532B5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3A333-B37D-8AB2-F515-01BD60C6A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81F67-7143-DC2E-4710-BC1ECAC7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AD5E-356C-E004-602F-24351DB5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75DA8-35A8-54B1-A713-DA7781E1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9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5DB61-8BE9-DB4A-52B6-7409F117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8CDFA-E6DD-131B-5E98-9C82E3088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2AA8-97F3-2617-64D9-1EA7601B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29247-26C3-18F3-DDC3-A396DAC5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34BDF-C4A6-A622-0AFB-24D55453D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9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A14EF-34F0-871D-40E2-831464CD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091BC-3678-4DE9-CF93-B6A9974A3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8FE07-3300-FD7A-8116-2822FE65C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9E3D2-8E3E-1002-4E0B-AD30626E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37DB9-C58C-F55E-FF7E-A28CC5A4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65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3A82-4B94-8005-E7A7-A97D34FD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AA21B-9AA2-ECF5-550D-CE1BADCAD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44418-70A2-DD5D-BBAE-C932EE066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DB504-E0A1-72B9-6D24-8ED155AC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D33FF-D9F5-DE8A-6F24-5768679D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653F-3E51-84C2-EB42-40B96FEC3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1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899A6-2278-84BA-3583-FE8B7267A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43E49-F23A-12E6-6777-9B03FBBAB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260CC-4F1F-5B74-B194-596175AF1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0E25CA-D10B-C808-884B-290FCF7CC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2A7A8-2C59-15B7-9ABD-9504A090A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CF341-F5A3-1886-C85D-CDD4330ED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271782-2C95-7DD9-9140-0BF21D2C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1C477-E0F8-1557-14CD-99DC89FA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0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2F68-0CB7-1F8A-C1E4-158CA85D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2C53B4-9C7E-9093-2108-AC3BB722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D10E3-D0F6-70EA-A924-331465E6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35BA7-4CAB-04B5-D9BA-0AEB7F98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22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8A311F-CB7B-667D-AAE0-C7FB64B1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C05898-61AC-71AF-FE4F-5145F07DC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8F02A-CF5C-2BB2-8C08-C8B8A896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9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46EFE-714D-5CCA-6743-367DDFDC1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8FE82-6A8B-123D-EA5D-6D585A9B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419DC-3504-659C-3F43-7B8BC1F37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B7362-169F-C732-E37D-4B0125BCC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79380-0817-2EC1-B936-D00CECDA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A968D-F82A-F636-00D2-BC0733EB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7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79924-478A-D336-20F2-91FF3F82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26353-A2FA-4061-17B1-B9D2839D0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52152-4968-BA7D-9277-5EB466187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52A11-9EA3-D7F6-3C02-B64ADAEC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8DEB8-2B5A-4761-9C9E-855FFA2B1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861E0-7D00-66CE-BA23-45FB1AEF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4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B80F9-8F0B-78F2-DA26-952410F4F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37557-8411-F7BE-6D98-3168DF82F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23851-931D-6112-E8F5-30956849C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C7905-36CE-4A80-A8E6-72A04FE1CD8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78A6D-4201-2325-B0A6-E3F6D64D1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A47C2-0A01-B946-5ECA-7EA6E74B5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7D5CC-3DE5-4CBC-85EF-EF954A981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040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3144A-9CD0-C647-F862-90B919EA35BE}"/>
              </a:ext>
            </a:extLst>
          </p:cNvPr>
          <p:cNvSpPr txBox="1"/>
          <p:nvPr/>
        </p:nvSpPr>
        <p:spPr>
          <a:xfrm>
            <a:off x="466724" y="3959032"/>
            <a:ext cx="1035367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Drought intensity and successiveness together displace populations in Somalia</a:t>
            </a:r>
            <a:endParaRPr lang="en-US" sz="3100" b="1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36" name="Picture 12" descr="On the move: What drives Somalia's migration? – Climate Econometrics">
            <a:extLst>
              <a:ext uri="{FF2B5EF4-FFF2-40B4-BE49-F238E27FC236}">
                <a16:creationId xmlns:a16="http://schemas.microsoft.com/office/drawing/2014/main" id="{07D80A43-A9C8-3F6E-F8FC-F70695E2D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7" r="31895" b="-1"/>
          <a:stretch/>
        </p:blipFill>
        <p:spPr bwMode="auto">
          <a:xfrm>
            <a:off x="81915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54C5C8C-CD48-1A29-8BFE-A54255C32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 r="30991" b="-2"/>
          <a:stretch/>
        </p:blipFill>
        <p:spPr bwMode="auto"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omalia drought: Are US terror laws hampering aid effort? - BBC News">
            <a:extLst>
              <a:ext uri="{FF2B5EF4-FFF2-40B4-BE49-F238E27FC236}">
                <a16:creationId xmlns:a16="http://schemas.microsoft.com/office/drawing/2014/main" id="{365CA3F2-E39F-CEE1-EDD0-F44692CAA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r="23063" b="2"/>
          <a:stretch/>
        </p:blipFill>
        <p:spPr bwMode="auto">
          <a:xfrm>
            <a:off x="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9B866B4-1821-8FD7-B694-70A7377CDAAB}"/>
              </a:ext>
            </a:extLst>
          </p:cNvPr>
          <p:cNvSpPr txBox="1"/>
          <p:nvPr/>
        </p:nvSpPr>
        <p:spPr>
          <a:xfrm>
            <a:off x="466724" y="4597167"/>
            <a:ext cx="1035367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Woi Sok Oh</a:t>
            </a:r>
            <a:r>
              <a:rPr lang="en-US" sz="20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, Juan Rocha  , and Simon Levin</a:t>
            </a:r>
            <a:endParaRPr lang="en-US" sz="2000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1A57A-DA40-A354-BCE4-0CD9B58ED006}"/>
              </a:ext>
            </a:extLst>
          </p:cNvPr>
          <p:cNvSpPr txBox="1"/>
          <p:nvPr/>
        </p:nvSpPr>
        <p:spPr>
          <a:xfrm>
            <a:off x="1897166" y="555783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A726A-F7B4-9721-6900-54BC1F7A877C}"/>
              </a:ext>
            </a:extLst>
          </p:cNvPr>
          <p:cNvSpPr txBox="1"/>
          <p:nvPr/>
        </p:nvSpPr>
        <p:spPr>
          <a:xfrm>
            <a:off x="3683237" y="555783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7E8E6D-B71D-7AA6-6F6A-2E80C3D08162}"/>
              </a:ext>
            </a:extLst>
          </p:cNvPr>
          <p:cNvSpPr txBox="1"/>
          <p:nvPr/>
        </p:nvSpPr>
        <p:spPr>
          <a:xfrm>
            <a:off x="5877062" y="555783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59EE84-F1FB-B3F9-C0A9-12E458E75D87}"/>
              </a:ext>
            </a:extLst>
          </p:cNvPr>
          <p:cNvSpPr txBox="1"/>
          <p:nvPr/>
        </p:nvSpPr>
        <p:spPr>
          <a:xfrm>
            <a:off x="466724" y="6058451"/>
            <a:ext cx="64819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High Meadows Environmental Institute, Princeton University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Department of Ecology &amp; Evolutionary Biology, Princeton University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Stockholm Resilience Centre</a:t>
            </a:r>
            <a:endParaRPr lang="en-US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696A35-4168-0AE0-1CDA-79EF604D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42" y="5997566"/>
            <a:ext cx="2633163" cy="7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30DCDE5-F8F2-0992-253D-A7A111CD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509" y="5997567"/>
            <a:ext cx="2627830" cy="84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52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33144A-9CD0-C647-F862-90B919EA35BE}"/>
              </a:ext>
            </a:extLst>
          </p:cNvPr>
          <p:cNvSpPr txBox="1"/>
          <p:nvPr/>
        </p:nvSpPr>
        <p:spPr>
          <a:xfrm>
            <a:off x="148612" y="152400"/>
            <a:ext cx="10585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quantitatively find both drought intensity and successiveness drive</a:t>
            </a:r>
            <a:b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displacement decisions using temporal network model in 2017–2018.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14B65-5FB9-5E67-96B1-EE8E49053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887929"/>
              </p:ext>
            </p:extLst>
          </p:nvPr>
        </p:nvGraphicFramePr>
        <p:xfrm>
          <a:off x="1228450" y="1190625"/>
          <a:ext cx="5000190" cy="5110164"/>
        </p:xfrm>
        <a:graphic>
          <a:graphicData uri="http://schemas.openxmlformats.org/drawingml/2006/table">
            <a:tbl>
              <a:tblPr/>
              <a:tblGrid>
                <a:gridCol w="2841930">
                  <a:extLst>
                    <a:ext uri="{9D8B030D-6E8A-4147-A177-3AD203B41FA5}">
                      <a16:colId xmlns:a16="http://schemas.microsoft.com/office/drawing/2014/main" val="2069883523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val="4061829465"/>
                    </a:ext>
                  </a:extLst>
                </a:gridCol>
                <a:gridCol w="549619">
                  <a:extLst>
                    <a:ext uri="{9D8B030D-6E8A-4147-A177-3AD203B41FA5}">
                      <a16:colId xmlns:a16="http://schemas.microsoft.com/office/drawing/2014/main" val="881310563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val="2197228895"/>
                    </a:ext>
                  </a:extLst>
                </a:gridCol>
                <a:gridCol w="134053">
                  <a:extLst>
                    <a:ext uri="{9D8B030D-6E8A-4147-A177-3AD203B41FA5}">
                      <a16:colId xmlns:a16="http://schemas.microsoft.com/office/drawing/2014/main" val="1967198482"/>
                    </a:ext>
                  </a:extLst>
                </a:gridCol>
              </a:tblGrid>
              <a:tr h="28389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</a:p>
                  </a:txBody>
                  <a:tcPr marL="3619" marR="3619" marT="36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Region</a:t>
                      </a:r>
                    </a:p>
                  </a:txBody>
                  <a:tcPr marL="3619" marR="3619" marT="36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24658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Edges (intercept)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-5.634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-3.766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58650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Mutual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0.693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0.864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67931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Transitive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1.282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0.565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51299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Cyclic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-0.106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-0.199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59623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Experience (prev. 3 month)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23.163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22.383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33817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Experience (year ago)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21.810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21.444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75854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Reciprocity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-0.280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361263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Total conflict events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-0.005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03507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Total conflict events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-0.183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40177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-0.112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-0.262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96375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-0.209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0.143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18551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-0.125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96288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0.303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-0.206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19876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0.182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49210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-0.027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-0.090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8838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Successive low SPI-3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-0.051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0.092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66435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Successive low SPI-3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0.122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-0.315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14602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9C0D65BE-4957-C718-545E-5EF379B01A51}"/>
              </a:ext>
            </a:extLst>
          </p:cNvPr>
          <p:cNvSpPr/>
          <p:nvPr/>
        </p:nvSpPr>
        <p:spPr>
          <a:xfrm>
            <a:off x="17265" y="1590675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411605-53C1-47C0-B7EB-3099DB77AC8C}"/>
              </a:ext>
            </a:extLst>
          </p:cNvPr>
          <p:cNvSpPr/>
          <p:nvPr/>
        </p:nvSpPr>
        <p:spPr>
          <a:xfrm>
            <a:off x="536378" y="1590675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407A1F-BAD0-07BC-6BFA-61EF8E5C90FD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169665" y="1666875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75FA847-0463-CE38-846F-4B388A0F696B}"/>
              </a:ext>
            </a:extLst>
          </p:cNvPr>
          <p:cNvSpPr/>
          <p:nvPr/>
        </p:nvSpPr>
        <p:spPr>
          <a:xfrm>
            <a:off x="17265" y="20002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76A193-A2B2-CBBA-BF30-668FDC9E05B3}"/>
              </a:ext>
            </a:extLst>
          </p:cNvPr>
          <p:cNvSpPr/>
          <p:nvPr/>
        </p:nvSpPr>
        <p:spPr>
          <a:xfrm>
            <a:off x="536378" y="2000250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F8F04A-B869-96E1-50F4-1AEEB12AEB16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169665" y="2076450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DE264EE-286D-D60B-5239-BACF2212F60E}"/>
              </a:ext>
            </a:extLst>
          </p:cNvPr>
          <p:cNvSpPr/>
          <p:nvPr/>
        </p:nvSpPr>
        <p:spPr>
          <a:xfrm>
            <a:off x="276821" y="2378928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B83BC2-94DF-9257-7629-E08DDA7B52E2}"/>
              </a:ext>
            </a:extLst>
          </p:cNvPr>
          <p:cNvCxnSpPr>
            <a:cxnSpLocks/>
            <a:stCxn id="15" idx="4"/>
            <a:endCxn id="19" idx="1"/>
          </p:cNvCxnSpPr>
          <p:nvPr/>
        </p:nvCxnSpPr>
        <p:spPr>
          <a:xfrm>
            <a:off x="93465" y="2152650"/>
            <a:ext cx="205674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FD9841-3604-87A8-FA43-979931547057}"/>
              </a:ext>
            </a:extLst>
          </p:cNvPr>
          <p:cNvCxnSpPr>
            <a:cxnSpLocks/>
            <a:stCxn id="19" idx="7"/>
            <a:endCxn id="16" idx="4"/>
          </p:cNvCxnSpPr>
          <p:nvPr/>
        </p:nvCxnSpPr>
        <p:spPr>
          <a:xfrm flipV="1">
            <a:off x="406903" y="2152650"/>
            <a:ext cx="205675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3B9559-B1BB-FAD0-1F8A-C48FACABA198}"/>
              </a:ext>
            </a:extLst>
          </p:cNvPr>
          <p:cNvCxnSpPr>
            <a:cxnSpLocks/>
          </p:cNvCxnSpPr>
          <p:nvPr/>
        </p:nvCxnSpPr>
        <p:spPr>
          <a:xfrm flipH="1" flipV="1">
            <a:off x="781647" y="1743075"/>
            <a:ext cx="397668" cy="128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DA6FC-28FE-33A7-5BE4-456BFF5C345D}"/>
              </a:ext>
            </a:extLst>
          </p:cNvPr>
          <p:cNvCxnSpPr>
            <a:cxnSpLocks/>
          </p:cNvCxnSpPr>
          <p:nvPr/>
        </p:nvCxnSpPr>
        <p:spPr>
          <a:xfrm flipH="1">
            <a:off x="679254" y="2216943"/>
            <a:ext cx="536667" cy="60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120E007-C589-C2A5-555E-23DA7F15B7F6}"/>
              </a:ext>
            </a:extLst>
          </p:cNvPr>
          <p:cNvSpPr/>
          <p:nvPr/>
        </p:nvSpPr>
        <p:spPr>
          <a:xfrm>
            <a:off x="2361924" y="202256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93C1CD2-F91E-A244-E119-EE019F2B61AD}"/>
              </a:ext>
            </a:extLst>
          </p:cNvPr>
          <p:cNvSpPr/>
          <p:nvPr/>
        </p:nvSpPr>
        <p:spPr>
          <a:xfrm>
            <a:off x="2881037" y="2022568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B56CA6-7EA6-32F6-F371-AFE0621F333A}"/>
              </a:ext>
            </a:extLst>
          </p:cNvPr>
          <p:cNvCxnSpPr>
            <a:stCxn id="32" idx="6"/>
            <a:endCxn id="33" idx="2"/>
          </p:cNvCxnSpPr>
          <p:nvPr/>
        </p:nvCxnSpPr>
        <p:spPr>
          <a:xfrm>
            <a:off x="2514324" y="2098768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F36849A-ACB9-06EB-CA07-563914F07C3B}"/>
              </a:ext>
            </a:extLst>
          </p:cNvPr>
          <p:cNvSpPr/>
          <p:nvPr/>
        </p:nvSpPr>
        <p:spPr>
          <a:xfrm>
            <a:off x="2621480" y="2401246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2EF7697-C0B0-C080-E85A-ED9D4D1A4234}"/>
              </a:ext>
            </a:extLst>
          </p:cNvPr>
          <p:cNvCxnSpPr>
            <a:cxnSpLocks/>
            <a:stCxn id="32" idx="4"/>
            <a:endCxn id="35" idx="1"/>
          </p:cNvCxnSpPr>
          <p:nvPr/>
        </p:nvCxnSpPr>
        <p:spPr>
          <a:xfrm>
            <a:off x="2438124" y="2174968"/>
            <a:ext cx="205674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8BB3359-DC7D-4934-3347-C6233DF43F35}"/>
              </a:ext>
            </a:extLst>
          </p:cNvPr>
          <p:cNvCxnSpPr>
            <a:cxnSpLocks/>
            <a:stCxn id="35" idx="7"/>
            <a:endCxn id="33" idx="4"/>
          </p:cNvCxnSpPr>
          <p:nvPr/>
        </p:nvCxnSpPr>
        <p:spPr>
          <a:xfrm flipV="1">
            <a:off x="2751562" y="2174968"/>
            <a:ext cx="205675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21FB24-2B7C-634E-C9BA-7AB51E05A423}"/>
              </a:ext>
            </a:extLst>
          </p:cNvPr>
          <p:cNvCxnSpPr>
            <a:cxnSpLocks/>
          </p:cNvCxnSpPr>
          <p:nvPr/>
        </p:nvCxnSpPr>
        <p:spPr>
          <a:xfrm flipH="1">
            <a:off x="1901456" y="2327368"/>
            <a:ext cx="512109" cy="150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B67D88C8-78D5-60B9-612D-CE46C554CCA1}"/>
              </a:ext>
            </a:extLst>
          </p:cNvPr>
          <p:cNvSpPr/>
          <p:nvPr/>
        </p:nvSpPr>
        <p:spPr>
          <a:xfrm>
            <a:off x="0" y="275760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5DD667-D921-5F0F-EA29-924BF979BBAE}"/>
              </a:ext>
            </a:extLst>
          </p:cNvPr>
          <p:cNvSpPr/>
          <p:nvPr/>
        </p:nvSpPr>
        <p:spPr>
          <a:xfrm>
            <a:off x="519113" y="2757606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F7187B-765E-6B7D-72E8-6AED6ADBD0B8}"/>
              </a:ext>
            </a:extLst>
          </p:cNvPr>
          <p:cNvCxnSpPr>
            <a:stCxn id="40" idx="6"/>
            <a:endCxn id="41" idx="2"/>
          </p:cNvCxnSpPr>
          <p:nvPr/>
        </p:nvCxnSpPr>
        <p:spPr>
          <a:xfrm>
            <a:off x="152400" y="2833806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A1BB1341-CBE6-1C19-26A6-3965F11DAC9F}"/>
              </a:ext>
            </a:extLst>
          </p:cNvPr>
          <p:cNvSpPr/>
          <p:nvPr/>
        </p:nvSpPr>
        <p:spPr>
          <a:xfrm>
            <a:off x="313318" y="2905579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1A8FB78-ADEE-765A-F1E5-7579E35768ED}"/>
              </a:ext>
            </a:extLst>
          </p:cNvPr>
          <p:cNvSpPr/>
          <p:nvPr/>
        </p:nvSpPr>
        <p:spPr>
          <a:xfrm>
            <a:off x="379994" y="2954912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241A330-9890-5813-CE2E-0BFF0D37AA2C}"/>
              </a:ext>
            </a:extLst>
          </p:cNvPr>
          <p:cNvSpPr/>
          <p:nvPr/>
        </p:nvSpPr>
        <p:spPr>
          <a:xfrm>
            <a:off x="459337" y="3001959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B427BFE-5388-60D2-702D-02E3A27C028C}"/>
              </a:ext>
            </a:extLst>
          </p:cNvPr>
          <p:cNvSpPr/>
          <p:nvPr/>
        </p:nvSpPr>
        <p:spPr>
          <a:xfrm>
            <a:off x="233333" y="3056639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281BE2-F32D-C024-61F8-B0EDDE728441}"/>
              </a:ext>
            </a:extLst>
          </p:cNvPr>
          <p:cNvSpPr/>
          <p:nvPr/>
        </p:nvSpPr>
        <p:spPr>
          <a:xfrm>
            <a:off x="752446" y="3056639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5256C5-BCAF-15C6-46E4-0C93806AC3D8}"/>
              </a:ext>
            </a:extLst>
          </p:cNvPr>
          <p:cNvCxnSpPr>
            <a:stCxn id="46" idx="6"/>
            <a:endCxn id="47" idx="2"/>
          </p:cNvCxnSpPr>
          <p:nvPr/>
        </p:nvCxnSpPr>
        <p:spPr>
          <a:xfrm>
            <a:off x="385733" y="3132839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9EA04FF-28F2-9105-8996-2B4ECD978DC2}"/>
              </a:ext>
            </a:extLst>
          </p:cNvPr>
          <p:cNvCxnSpPr>
            <a:cxnSpLocks/>
          </p:cNvCxnSpPr>
          <p:nvPr/>
        </p:nvCxnSpPr>
        <p:spPr>
          <a:xfrm flipH="1" flipV="1">
            <a:off x="688778" y="3286125"/>
            <a:ext cx="527143" cy="83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8ABDE86-D809-DDD0-43A0-761B702A830A}"/>
              </a:ext>
            </a:extLst>
          </p:cNvPr>
          <p:cNvSpPr txBox="1"/>
          <p:nvPr/>
        </p:nvSpPr>
        <p:spPr>
          <a:xfrm>
            <a:off x="1198380" y="6325255"/>
            <a:ext cx="173637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(O) Origin attribute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(D) Destin. attribute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1CC503-2653-0009-C4F8-B8CA43629911}"/>
              </a:ext>
            </a:extLst>
          </p:cNvPr>
          <p:cNvSpPr txBox="1"/>
          <p:nvPr/>
        </p:nvSpPr>
        <p:spPr>
          <a:xfrm>
            <a:off x="6512867" y="1972210"/>
            <a:ext cx="550182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Triadic network structures are statistically 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displacement experiences are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on destination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 occurrences are insignificant to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Drought intensity has no lag or 1-month lag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displacement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successive droughts pull people at the 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level.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06BAF9C-CE89-A89D-C122-3C9C9BE20014}"/>
              </a:ext>
            </a:extLst>
          </p:cNvPr>
          <p:cNvSpPr/>
          <p:nvPr/>
        </p:nvSpPr>
        <p:spPr>
          <a:xfrm>
            <a:off x="1191844" y="4028801"/>
            <a:ext cx="5142281" cy="17528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772052-D14B-6425-BA68-673A642D22F5}"/>
              </a:ext>
            </a:extLst>
          </p:cNvPr>
          <p:cNvSpPr txBox="1"/>
          <p:nvPr/>
        </p:nvSpPr>
        <p:spPr>
          <a:xfrm>
            <a:off x="6512867" y="1161037"/>
            <a:ext cx="202170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Positive SPI-3 : wet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Negative SPI-3 : dry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CCBD92-B30F-8B1E-7E9E-975FF5095BD0}"/>
              </a:ext>
            </a:extLst>
          </p:cNvPr>
          <p:cNvCxnSpPr>
            <a:cxnSpLocks/>
            <a:stCxn id="56" idx="3"/>
            <a:endCxn id="2" idx="1"/>
          </p:cNvCxnSpPr>
          <p:nvPr/>
        </p:nvCxnSpPr>
        <p:spPr>
          <a:xfrm flipV="1">
            <a:off x="6334125" y="1453425"/>
            <a:ext cx="178742" cy="3451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539E6AC-8F0D-BF98-A4C0-E58BB5E787F0}"/>
              </a:ext>
            </a:extLst>
          </p:cNvPr>
          <p:cNvSpPr txBox="1"/>
          <p:nvPr/>
        </p:nvSpPr>
        <p:spPr>
          <a:xfrm>
            <a:off x="5350061" y="9224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ACEE5-F3B4-D16B-054D-DC0A7724C4AB}"/>
              </a:ext>
            </a:extLst>
          </p:cNvPr>
          <p:cNvSpPr txBox="1"/>
          <p:nvPr/>
        </p:nvSpPr>
        <p:spPr>
          <a:xfrm>
            <a:off x="4049303" y="9224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admin2</a:t>
            </a:r>
          </a:p>
        </p:txBody>
      </p:sp>
    </p:spTree>
    <p:extLst>
      <p:ext uri="{BB962C8B-B14F-4D97-AF65-F5344CB8AC3E}">
        <p14:creationId xmlns:p14="http://schemas.microsoft.com/office/powerpoint/2010/main" val="182235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33144A-9CD0-C647-F862-90B919EA35BE}"/>
              </a:ext>
            </a:extLst>
          </p:cNvPr>
          <p:cNvSpPr txBox="1"/>
          <p:nvPr/>
        </p:nvSpPr>
        <p:spPr>
          <a:xfrm>
            <a:off x="148612" y="152400"/>
            <a:ext cx="10585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quantitatively find both drought intensity and successiveness drive</a:t>
            </a:r>
            <a:b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displacement decisions using temporal network model in 2017–2018.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14B65-5FB9-5E67-96B1-EE8E49053B7D}"/>
              </a:ext>
            </a:extLst>
          </p:cNvPr>
          <p:cNvGraphicFramePr>
            <a:graphicFrameLocks noGrp="1"/>
          </p:cNvGraphicFramePr>
          <p:nvPr/>
        </p:nvGraphicFramePr>
        <p:xfrm>
          <a:off x="1228450" y="1190625"/>
          <a:ext cx="5000190" cy="5110164"/>
        </p:xfrm>
        <a:graphic>
          <a:graphicData uri="http://schemas.openxmlformats.org/drawingml/2006/table">
            <a:tbl>
              <a:tblPr/>
              <a:tblGrid>
                <a:gridCol w="2841930">
                  <a:extLst>
                    <a:ext uri="{9D8B030D-6E8A-4147-A177-3AD203B41FA5}">
                      <a16:colId xmlns:a16="http://schemas.microsoft.com/office/drawing/2014/main" val="2069883523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val="4061829465"/>
                    </a:ext>
                  </a:extLst>
                </a:gridCol>
                <a:gridCol w="549619">
                  <a:extLst>
                    <a:ext uri="{9D8B030D-6E8A-4147-A177-3AD203B41FA5}">
                      <a16:colId xmlns:a16="http://schemas.microsoft.com/office/drawing/2014/main" val="881310563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val="2197228895"/>
                    </a:ext>
                  </a:extLst>
                </a:gridCol>
                <a:gridCol w="134053">
                  <a:extLst>
                    <a:ext uri="{9D8B030D-6E8A-4147-A177-3AD203B41FA5}">
                      <a16:colId xmlns:a16="http://schemas.microsoft.com/office/drawing/2014/main" val="1967198482"/>
                    </a:ext>
                  </a:extLst>
                </a:gridCol>
              </a:tblGrid>
              <a:tr h="28389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</a:p>
                  </a:txBody>
                  <a:tcPr marL="3619" marR="3619" marT="36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Region</a:t>
                      </a:r>
                    </a:p>
                  </a:txBody>
                  <a:tcPr marL="3619" marR="3619" marT="36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24658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Edges (intercept)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-5.634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-3.766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58650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Mutual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0.693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0.864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67931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Transitive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1.282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0.565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51299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Cyclic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-0.106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-0.199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59623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Experience (prev. 3 month)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23.163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22.383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33817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Experience (year ago)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21.810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21.444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75854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Reciprocity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-0.280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361263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Total conflict events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-0.005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03507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Total conflict events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-0.183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40177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-0.112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-0.262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96375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-0.209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0.143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18551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-0.125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96288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0.303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-0.206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19876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0.182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49210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-0.027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-0.090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8838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Successive low SPI-3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-0.051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0.092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66435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Successive low SPI-3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0.122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-0.315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14602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9C0D65BE-4957-C718-545E-5EF379B01A51}"/>
              </a:ext>
            </a:extLst>
          </p:cNvPr>
          <p:cNvSpPr/>
          <p:nvPr/>
        </p:nvSpPr>
        <p:spPr>
          <a:xfrm>
            <a:off x="17265" y="1590675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411605-53C1-47C0-B7EB-3099DB77AC8C}"/>
              </a:ext>
            </a:extLst>
          </p:cNvPr>
          <p:cNvSpPr/>
          <p:nvPr/>
        </p:nvSpPr>
        <p:spPr>
          <a:xfrm>
            <a:off x="536378" y="1590675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407A1F-BAD0-07BC-6BFA-61EF8E5C90FD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169665" y="1666875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75FA847-0463-CE38-846F-4B388A0F696B}"/>
              </a:ext>
            </a:extLst>
          </p:cNvPr>
          <p:cNvSpPr/>
          <p:nvPr/>
        </p:nvSpPr>
        <p:spPr>
          <a:xfrm>
            <a:off x="17265" y="20002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76A193-A2B2-CBBA-BF30-668FDC9E05B3}"/>
              </a:ext>
            </a:extLst>
          </p:cNvPr>
          <p:cNvSpPr/>
          <p:nvPr/>
        </p:nvSpPr>
        <p:spPr>
          <a:xfrm>
            <a:off x="536378" y="2000250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F8F04A-B869-96E1-50F4-1AEEB12AEB16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169665" y="2076450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DE264EE-286D-D60B-5239-BACF2212F60E}"/>
              </a:ext>
            </a:extLst>
          </p:cNvPr>
          <p:cNvSpPr/>
          <p:nvPr/>
        </p:nvSpPr>
        <p:spPr>
          <a:xfrm>
            <a:off x="276821" y="2378928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B83BC2-94DF-9257-7629-E08DDA7B52E2}"/>
              </a:ext>
            </a:extLst>
          </p:cNvPr>
          <p:cNvCxnSpPr>
            <a:cxnSpLocks/>
            <a:stCxn id="15" idx="4"/>
            <a:endCxn id="19" idx="1"/>
          </p:cNvCxnSpPr>
          <p:nvPr/>
        </p:nvCxnSpPr>
        <p:spPr>
          <a:xfrm>
            <a:off x="93465" y="2152650"/>
            <a:ext cx="205674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FD9841-3604-87A8-FA43-979931547057}"/>
              </a:ext>
            </a:extLst>
          </p:cNvPr>
          <p:cNvCxnSpPr>
            <a:cxnSpLocks/>
            <a:stCxn id="19" idx="7"/>
            <a:endCxn id="16" idx="4"/>
          </p:cNvCxnSpPr>
          <p:nvPr/>
        </p:nvCxnSpPr>
        <p:spPr>
          <a:xfrm flipV="1">
            <a:off x="406903" y="2152650"/>
            <a:ext cx="205675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3B9559-B1BB-FAD0-1F8A-C48FACABA198}"/>
              </a:ext>
            </a:extLst>
          </p:cNvPr>
          <p:cNvCxnSpPr>
            <a:cxnSpLocks/>
          </p:cNvCxnSpPr>
          <p:nvPr/>
        </p:nvCxnSpPr>
        <p:spPr>
          <a:xfrm flipH="1" flipV="1">
            <a:off x="781647" y="1743075"/>
            <a:ext cx="397668" cy="128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DA6FC-28FE-33A7-5BE4-456BFF5C345D}"/>
              </a:ext>
            </a:extLst>
          </p:cNvPr>
          <p:cNvCxnSpPr>
            <a:cxnSpLocks/>
          </p:cNvCxnSpPr>
          <p:nvPr/>
        </p:nvCxnSpPr>
        <p:spPr>
          <a:xfrm flipH="1">
            <a:off x="679254" y="2216943"/>
            <a:ext cx="536667" cy="60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120E007-C589-C2A5-555E-23DA7F15B7F6}"/>
              </a:ext>
            </a:extLst>
          </p:cNvPr>
          <p:cNvSpPr/>
          <p:nvPr/>
        </p:nvSpPr>
        <p:spPr>
          <a:xfrm>
            <a:off x="2361924" y="202256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93C1CD2-F91E-A244-E119-EE019F2B61AD}"/>
              </a:ext>
            </a:extLst>
          </p:cNvPr>
          <p:cNvSpPr/>
          <p:nvPr/>
        </p:nvSpPr>
        <p:spPr>
          <a:xfrm>
            <a:off x="2881037" y="2022568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B56CA6-7EA6-32F6-F371-AFE0621F333A}"/>
              </a:ext>
            </a:extLst>
          </p:cNvPr>
          <p:cNvCxnSpPr>
            <a:stCxn id="32" idx="6"/>
            <a:endCxn id="33" idx="2"/>
          </p:cNvCxnSpPr>
          <p:nvPr/>
        </p:nvCxnSpPr>
        <p:spPr>
          <a:xfrm>
            <a:off x="2514324" y="2098768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F36849A-ACB9-06EB-CA07-563914F07C3B}"/>
              </a:ext>
            </a:extLst>
          </p:cNvPr>
          <p:cNvSpPr/>
          <p:nvPr/>
        </p:nvSpPr>
        <p:spPr>
          <a:xfrm>
            <a:off x="2621480" y="2401246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2EF7697-C0B0-C080-E85A-ED9D4D1A4234}"/>
              </a:ext>
            </a:extLst>
          </p:cNvPr>
          <p:cNvCxnSpPr>
            <a:cxnSpLocks/>
            <a:stCxn id="32" idx="4"/>
            <a:endCxn id="35" idx="1"/>
          </p:cNvCxnSpPr>
          <p:nvPr/>
        </p:nvCxnSpPr>
        <p:spPr>
          <a:xfrm>
            <a:off x="2438124" y="2174968"/>
            <a:ext cx="205674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8BB3359-DC7D-4934-3347-C6233DF43F35}"/>
              </a:ext>
            </a:extLst>
          </p:cNvPr>
          <p:cNvCxnSpPr>
            <a:cxnSpLocks/>
            <a:stCxn id="35" idx="7"/>
            <a:endCxn id="33" idx="4"/>
          </p:cNvCxnSpPr>
          <p:nvPr/>
        </p:nvCxnSpPr>
        <p:spPr>
          <a:xfrm flipV="1">
            <a:off x="2751562" y="2174968"/>
            <a:ext cx="205675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21FB24-2B7C-634E-C9BA-7AB51E05A423}"/>
              </a:ext>
            </a:extLst>
          </p:cNvPr>
          <p:cNvCxnSpPr>
            <a:cxnSpLocks/>
          </p:cNvCxnSpPr>
          <p:nvPr/>
        </p:nvCxnSpPr>
        <p:spPr>
          <a:xfrm flipH="1">
            <a:off x="1901456" y="2327368"/>
            <a:ext cx="512109" cy="150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B67D88C8-78D5-60B9-612D-CE46C554CCA1}"/>
              </a:ext>
            </a:extLst>
          </p:cNvPr>
          <p:cNvSpPr/>
          <p:nvPr/>
        </p:nvSpPr>
        <p:spPr>
          <a:xfrm>
            <a:off x="0" y="275760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5DD667-D921-5F0F-EA29-924BF979BBAE}"/>
              </a:ext>
            </a:extLst>
          </p:cNvPr>
          <p:cNvSpPr/>
          <p:nvPr/>
        </p:nvSpPr>
        <p:spPr>
          <a:xfrm>
            <a:off x="519113" y="2757606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F7187B-765E-6B7D-72E8-6AED6ADBD0B8}"/>
              </a:ext>
            </a:extLst>
          </p:cNvPr>
          <p:cNvCxnSpPr>
            <a:stCxn id="40" idx="6"/>
            <a:endCxn id="41" idx="2"/>
          </p:cNvCxnSpPr>
          <p:nvPr/>
        </p:nvCxnSpPr>
        <p:spPr>
          <a:xfrm>
            <a:off x="152400" y="2833806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A1BB1341-CBE6-1C19-26A6-3965F11DAC9F}"/>
              </a:ext>
            </a:extLst>
          </p:cNvPr>
          <p:cNvSpPr/>
          <p:nvPr/>
        </p:nvSpPr>
        <p:spPr>
          <a:xfrm>
            <a:off x="313318" y="2905579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1A8FB78-ADEE-765A-F1E5-7579E35768ED}"/>
              </a:ext>
            </a:extLst>
          </p:cNvPr>
          <p:cNvSpPr/>
          <p:nvPr/>
        </p:nvSpPr>
        <p:spPr>
          <a:xfrm>
            <a:off x="379994" y="2954912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241A330-9890-5813-CE2E-0BFF0D37AA2C}"/>
              </a:ext>
            </a:extLst>
          </p:cNvPr>
          <p:cNvSpPr/>
          <p:nvPr/>
        </p:nvSpPr>
        <p:spPr>
          <a:xfrm>
            <a:off x="459337" y="3001959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B427BFE-5388-60D2-702D-02E3A27C028C}"/>
              </a:ext>
            </a:extLst>
          </p:cNvPr>
          <p:cNvSpPr/>
          <p:nvPr/>
        </p:nvSpPr>
        <p:spPr>
          <a:xfrm>
            <a:off x="233333" y="3056639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281BE2-F32D-C024-61F8-B0EDDE728441}"/>
              </a:ext>
            </a:extLst>
          </p:cNvPr>
          <p:cNvSpPr/>
          <p:nvPr/>
        </p:nvSpPr>
        <p:spPr>
          <a:xfrm>
            <a:off x="752446" y="3056639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5256C5-BCAF-15C6-46E4-0C93806AC3D8}"/>
              </a:ext>
            </a:extLst>
          </p:cNvPr>
          <p:cNvCxnSpPr>
            <a:stCxn id="46" idx="6"/>
            <a:endCxn id="47" idx="2"/>
          </p:cNvCxnSpPr>
          <p:nvPr/>
        </p:nvCxnSpPr>
        <p:spPr>
          <a:xfrm>
            <a:off x="385733" y="3132839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9EA04FF-28F2-9105-8996-2B4ECD978DC2}"/>
              </a:ext>
            </a:extLst>
          </p:cNvPr>
          <p:cNvCxnSpPr>
            <a:cxnSpLocks/>
          </p:cNvCxnSpPr>
          <p:nvPr/>
        </p:nvCxnSpPr>
        <p:spPr>
          <a:xfrm flipH="1" flipV="1">
            <a:off x="688778" y="3286125"/>
            <a:ext cx="527143" cy="83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8ABDE86-D809-DDD0-43A0-761B702A830A}"/>
              </a:ext>
            </a:extLst>
          </p:cNvPr>
          <p:cNvSpPr txBox="1"/>
          <p:nvPr/>
        </p:nvSpPr>
        <p:spPr>
          <a:xfrm>
            <a:off x="1198380" y="6325255"/>
            <a:ext cx="173637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(O) Origin attribute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(D) Destin. attribute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1CC503-2653-0009-C4F8-B8CA43629911}"/>
              </a:ext>
            </a:extLst>
          </p:cNvPr>
          <p:cNvSpPr txBox="1"/>
          <p:nvPr/>
        </p:nvSpPr>
        <p:spPr>
          <a:xfrm>
            <a:off x="6512867" y="1972210"/>
            <a:ext cx="550182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Triadic network structures are statistically 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displacement experiences are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on destination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 occurrences are insignificant to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intensity has no lag or 1-month lag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displacement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Less successive droughts pull people at the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region level.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06BAF9C-CE89-A89D-C122-3C9C9BE20014}"/>
              </a:ext>
            </a:extLst>
          </p:cNvPr>
          <p:cNvSpPr/>
          <p:nvPr/>
        </p:nvSpPr>
        <p:spPr>
          <a:xfrm>
            <a:off x="1191844" y="5728983"/>
            <a:ext cx="5142281" cy="644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4FC12A-3AB5-1C19-504C-99641535201B}"/>
              </a:ext>
            </a:extLst>
          </p:cNvPr>
          <p:cNvSpPr txBox="1"/>
          <p:nvPr/>
        </p:nvSpPr>
        <p:spPr>
          <a:xfrm>
            <a:off x="6512867" y="1161037"/>
            <a:ext cx="233910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: More successive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 : Less successive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AC05CF5-131B-73D6-278E-F19D948A2DFF}"/>
              </a:ext>
            </a:extLst>
          </p:cNvPr>
          <p:cNvCxnSpPr>
            <a:cxnSpLocks/>
            <a:stCxn id="56" idx="3"/>
            <a:endCxn id="2" idx="1"/>
          </p:cNvCxnSpPr>
          <p:nvPr/>
        </p:nvCxnSpPr>
        <p:spPr>
          <a:xfrm flipV="1">
            <a:off x="6334125" y="1453425"/>
            <a:ext cx="178742" cy="45977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42505B3-5E45-D398-9184-55141A14C4A5}"/>
              </a:ext>
            </a:extLst>
          </p:cNvPr>
          <p:cNvSpPr txBox="1"/>
          <p:nvPr/>
        </p:nvSpPr>
        <p:spPr>
          <a:xfrm>
            <a:off x="5350061" y="9224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8695E-F190-E797-190A-9B6994FCDDF1}"/>
              </a:ext>
            </a:extLst>
          </p:cNvPr>
          <p:cNvSpPr txBox="1"/>
          <p:nvPr/>
        </p:nvSpPr>
        <p:spPr>
          <a:xfrm>
            <a:off x="4049303" y="9224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admin2</a:t>
            </a:r>
          </a:p>
        </p:txBody>
      </p:sp>
    </p:spTree>
    <p:extLst>
      <p:ext uri="{BB962C8B-B14F-4D97-AF65-F5344CB8AC3E}">
        <p14:creationId xmlns:p14="http://schemas.microsoft.com/office/powerpoint/2010/main" val="1914501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ousands Displaced by Floods and Conflict near Jowhar, So… | Flickr">
            <a:extLst>
              <a:ext uri="{FF2B5EF4-FFF2-40B4-BE49-F238E27FC236}">
                <a16:creationId xmlns:a16="http://schemas.microsoft.com/office/drawing/2014/main" id="{E03F8964-E1F2-01C3-143C-1DCE6B2CB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F1E271-210C-7D1A-15DA-143F12542128}"/>
              </a:ext>
            </a:extLst>
          </p:cNvPr>
          <p:cNvSpPr txBox="1"/>
          <p:nvPr/>
        </p:nvSpPr>
        <p:spPr>
          <a:xfrm>
            <a:off x="609600" y="329506"/>
            <a:ext cx="3891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3080" name="Picture 8" descr="Circle, twitter icon - Free download on Iconfinder">
            <a:extLst>
              <a:ext uri="{FF2B5EF4-FFF2-40B4-BE49-F238E27FC236}">
                <a16:creationId xmlns:a16="http://schemas.microsoft.com/office/drawing/2014/main" id="{256D87E6-0FFC-8623-3A59-B5A60712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6019800"/>
            <a:ext cx="647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F28129-0527-350B-B058-5B2A4702D4FF}"/>
              </a:ext>
            </a:extLst>
          </p:cNvPr>
          <p:cNvSpPr txBox="1"/>
          <p:nvPr/>
        </p:nvSpPr>
        <p:spPr>
          <a:xfrm>
            <a:off x="5803900" y="6082040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@oh_woi</a:t>
            </a:r>
          </a:p>
        </p:txBody>
      </p:sp>
      <p:pic>
        <p:nvPicPr>
          <p:cNvPr id="9" name="Graphic 8" descr="Dog House outline">
            <a:extLst>
              <a:ext uri="{FF2B5EF4-FFF2-40B4-BE49-F238E27FC236}">
                <a16:creationId xmlns:a16="http://schemas.microsoft.com/office/drawing/2014/main" id="{E4A05111-B313-F52A-C88D-F69E01D19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3671" y="582421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9D9901-D39C-1A1A-33AD-98BA7369A528}"/>
              </a:ext>
            </a:extLst>
          </p:cNvPr>
          <p:cNvSpPr txBox="1"/>
          <p:nvPr/>
        </p:nvSpPr>
        <p:spPr>
          <a:xfrm>
            <a:off x="8634721" y="6082040"/>
            <a:ext cx="2779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woisokoh.com </a:t>
            </a:r>
          </a:p>
        </p:txBody>
      </p:sp>
      <p:pic>
        <p:nvPicPr>
          <p:cNvPr id="21" name="Graphic 20" descr="Email with solid fill">
            <a:extLst>
              <a:ext uri="{FF2B5EF4-FFF2-40B4-BE49-F238E27FC236}">
                <a16:creationId xmlns:a16="http://schemas.microsoft.com/office/drawing/2014/main" id="{7B7DC0BD-4A3D-29E0-870A-6C57FA113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1900" y="5043160"/>
            <a:ext cx="781050" cy="7810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CC1FCB-B226-93C0-55F2-1B537B467623}"/>
              </a:ext>
            </a:extLst>
          </p:cNvPr>
          <p:cNvSpPr txBox="1"/>
          <p:nvPr/>
        </p:nvSpPr>
        <p:spPr>
          <a:xfrm>
            <a:off x="5822950" y="5187346"/>
            <a:ext cx="371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w.oh@princeton.edu</a:t>
            </a:r>
          </a:p>
        </p:txBody>
      </p:sp>
    </p:spTree>
    <p:extLst>
      <p:ext uri="{BB962C8B-B14F-4D97-AF65-F5344CB8AC3E}">
        <p14:creationId xmlns:p14="http://schemas.microsoft.com/office/powerpoint/2010/main" val="405137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A86EE-A788-778A-02B4-CDF956319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" t="11684" r="53840" b="9965"/>
          <a:stretch/>
        </p:blipFill>
        <p:spPr>
          <a:xfrm>
            <a:off x="177778" y="1332002"/>
            <a:ext cx="4003846" cy="45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7314D8-A70B-5381-6237-D517B7F05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45" r="15925" b="2222"/>
          <a:stretch/>
        </p:blipFill>
        <p:spPr>
          <a:xfrm>
            <a:off x="4181624" y="1612375"/>
            <a:ext cx="5604223" cy="3491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E4C1B-718C-2E75-A57E-3E25AEAE49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1" t="55566" r="11263" b="24949"/>
          <a:stretch/>
        </p:blipFill>
        <p:spPr>
          <a:xfrm>
            <a:off x="4573547" y="5739353"/>
            <a:ext cx="7023271" cy="108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3144A-9CD0-C647-F862-90B919EA35BE}"/>
              </a:ext>
            </a:extLst>
          </p:cNvPr>
          <p:cNvSpPr txBox="1"/>
          <p:nvPr/>
        </p:nvSpPr>
        <p:spPr>
          <a:xfrm>
            <a:off x="148612" y="152400"/>
            <a:ext cx="11165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Droughts as well as armed conflicts severely damages Somali’s wellbeing, </a:t>
            </a:r>
          </a:p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leading to a huge wave of population movements.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A0FE82-CDDF-A9D5-4F7E-1D9EA4F23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07" r="19004" b="79596"/>
          <a:stretch/>
        </p:blipFill>
        <p:spPr>
          <a:xfrm>
            <a:off x="4573547" y="5277739"/>
            <a:ext cx="7023271" cy="493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BD2EF-6FB2-59AF-6592-5B8A59EA0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40" r="38974"/>
          <a:stretch/>
        </p:blipFill>
        <p:spPr>
          <a:xfrm>
            <a:off x="7070781" y="1332002"/>
            <a:ext cx="4943441" cy="44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A86EE-A788-778A-02B4-CDF956319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" t="11684" r="53840" b="9965"/>
          <a:stretch/>
        </p:blipFill>
        <p:spPr>
          <a:xfrm>
            <a:off x="177778" y="1332002"/>
            <a:ext cx="4003846" cy="45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7314D8-A70B-5381-6237-D517B7F05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45" r="15925" b="2222"/>
          <a:stretch/>
        </p:blipFill>
        <p:spPr>
          <a:xfrm>
            <a:off x="4181624" y="1612375"/>
            <a:ext cx="5604223" cy="3491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E4C1B-718C-2E75-A57E-3E25AEAE49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1" t="55566" r="11263" b="24949"/>
          <a:stretch/>
        </p:blipFill>
        <p:spPr>
          <a:xfrm>
            <a:off x="4573547" y="5739353"/>
            <a:ext cx="7023271" cy="108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3144A-9CD0-C647-F862-90B919EA35BE}"/>
              </a:ext>
            </a:extLst>
          </p:cNvPr>
          <p:cNvSpPr txBox="1"/>
          <p:nvPr/>
        </p:nvSpPr>
        <p:spPr>
          <a:xfrm>
            <a:off x="148612" y="152400"/>
            <a:ext cx="11165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Droughts as well as armed conflicts severely damages Somali’s wellbeing, </a:t>
            </a:r>
          </a:p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leading to a huge wave of population movements.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A0FE82-CDDF-A9D5-4F7E-1D9EA4F23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07" r="19004" b="79596"/>
          <a:stretch/>
        </p:blipFill>
        <p:spPr>
          <a:xfrm>
            <a:off x="4573547" y="5277739"/>
            <a:ext cx="7023271" cy="493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BD2EF-6FB2-59AF-6592-5B8A59EA0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40" r="38974"/>
          <a:stretch/>
        </p:blipFill>
        <p:spPr>
          <a:xfrm>
            <a:off x="7070781" y="1332002"/>
            <a:ext cx="4943441" cy="4440953"/>
          </a:xfrm>
          <a:prstGeom prst="rect">
            <a:avLst/>
          </a:prstGeom>
        </p:spPr>
      </p:pic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FFC4ABB2-455B-4DDD-80E7-1FA5962BF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55" y="1157700"/>
            <a:ext cx="4776640" cy="5574292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762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35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A86EE-A788-778A-02B4-CDF956319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" t="11684" r="53840" b="9965"/>
          <a:stretch/>
        </p:blipFill>
        <p:spPr>
          <a:xfrm>
            <a:off x="177778" y="1332002"/>
            <a:ext cx="4003846" cy="45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7314D8-A70B-5381-6237-D517B7F05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45" r="15925" b="2222"/>
          <a:stretch/>
        </p:blipFill>
        <p:spPr>
          <a:xfrm>
            <a:off x="4181624" y="1612375"/>
            <a:ext cx="5604223" cy="3491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E4C1B-718C-2E75-A57E-3E25AEAE49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1" t="55566" r="11263" b="24949"/>
          <a:stretch/>
        </p:blipFill>
        <p:spPr>
          <a:xfrm>
            <a:off x="4573547" y="5739353"/>
            <a:ext cx="7023271" cy="108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3144A-9CD0-C647-F862-90B919EA35BE}"/>
              </a:ext>
            </a:extLst>
          </p:cNvPr>
          <p:cNvSpPr txBox="1"/>
          <p:nvPr/>
        </p:nvSpPr>
        <p:spPr>
          <a:xfrm>
            <a:off x="148612" y="152400"/>
            <a:ext cx="11165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Droughts as well as armed conflicts severely damages Somali’s wellbeing, </a:t>
            </a:r>
          </a:p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leading to a huge wave of population movements.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A0FE82-CDDF-A9D5-4F7E-1D9EA4F23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07" r="19004" b="79596"/>
          <a:stretch/>
        </p:blipFill>
        <p:spPr>
          <a:xfrm>
            <a:off x="4573547" y="5277739"/>
            <a:ext cx="7023271" cy="493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BD2EF-6FB2-59AF-6592-5B8A59EA0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40" r="38974"/>
          <a:stretch/>
        </p:blipFill>
        <p:spPr>
          <a:xfrm>
            <a:off x="7070781" y="1332002"/>
            <a:ext cx="4943441" cy="4440953"/>
          </a:xfrm>
          <a:prstGeom prst="rect">
            <a:avLst/>
          </a:prstGeom>
        </p:spPr>
      </p:pic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FFC4ABB2-455B-4DDD-80E7-1FA5962BF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55" y="1157700"/>
            <a:ext cx="4776640" cy="5574292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762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96FE26-1200-1B69-65C2-8FC2BA4F2D3D}"/>
              </a:ext>
            </a:extLst>
          </p:cNvPr>
          <p:cNvSpPr/>
          <p:nvPr/>
        </p:nvSpPr>
        <p:spPr>
          <a:xfrm>
            <a:off x="6245004" y="1085045"/>
            <a:ext cx="5262398" cy="13614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how do droughts affect migration decisions?</a:t>
            </a:r>
          </a:p>
        </p:txBody>
      </p:sp>
    </p:spTree>
    <p:extLst>
      <p:ext uri="{BB962C8B-B14F-4D97-AF65-F5344CB8AC3E}">
        <p14:creationId xmlns:p14="http://schemas.microsoft.com/office/powerpoint/2010/main" val="275183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40955C-446B-223E-13C3-1D328D2A43FB}"/>
              </a:ext>
            </a:extLst>
          </p:cNvPr>
          <p:cNvSpPr txBox="1">
            <a:spLocks/>
          </p:cNvSpPr>
          <p:nvPr/>
        </p:nvSpPr>
        <p:spPr>
          <a:xfrm>
            <a:off x="628650" y="1319789"/>
            <a:ext cx="10984230" cy="4857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2600" dirty="0">
                <a:latin typeface="Franklin Gothic Book" panose="020B0503020102020204" pitchFamily="34" charset="0"/>
              </a:rPr>
              <a:t>Provided by </a:t>
            </a:r>
            <a:r>
              <a:rPr lang="en-US" altLang="ko-KR" sz="2600" dirty="0">
                <a:latin typeface="Franklin Gothic Medium" panose="020B0603020102020204" pitchFamily="34" charset="0"/>
              </a:rPr>
              <a:t>UNHCR</a:t>
            </a:r>
            <a:r>
              <a:rPr lang="en-US" altLang="ko-KR" sz="2600" dirty="0">
                <a:latin typeface="Franklin Gothic Book" panose="020B0503020102020204" pitchFamily="34" charset="0"/>
              </a:rPr>
              <a:t> (United Nations High Commissioner for Refugees)</a:t>
            </a:r>
          </a:p>
          <a:p>
            <a:pPr algn="l"/>
            <a:r>
              <a:rPr lang="en-US" altLang="ko-KR" sz="2600" dirty="0">
                <a:latin typeface="Franklin Gothic Book" panose="020B0503020102020204" pitchFamily="34" charset="0"/>
              </a:rPr>
              <a:t>39 local partners monitored IDPs at strategic points (e.g., transit sites, established IDP settlements, border crossings, and ad hoc locations) and interviewed displaced people.</a:t>
            </a:r>
          </a:p>
          <a:p>
            <a:pPr algn="l"/>
            <a:r>
              <a:rPr lang="en-US" altLang="ko-KR" sz="2600" dirty="0">
                <a:latin typeface="Franklin Gothic Book" panose="020B0503020102020204" pitchFamily="34" charset="0"/>
              </a:rPr>
              <a:t>IDP flows from 2016 to 2022 (ongoing); We used monthly flows in 2017-2018.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45A22E-0BBC-05BD-FD91-F9BEA9DA5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68"/>
          <a:stretch/>
        </p:blipFill>
        <p:spPr>
          <a:xfrm>
            <a:off x="10706209" y="1275136"/>
            <a:ext cx="1457655" cy="588714"/>
          </a:xfrm>
          <a:prstGeom prst="rect">
            <a:avLst/>
          </a:prstGeom>
        </p:spPr>
      </p:pic>
      <p:pic>
        <p:nvPicPr>
          <p:cNvPr id="17" name="Picture 1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08165847-3EBD-E1AF-CDCB-43CB198EC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4" t="38620" r="21154" b="41038"/>
          <a:stretch/>
        </p:blipFill>
        <p:spPr bwMode="auto">
          <a:xfrm>
            <a:off x="688948" y="5085100"/>
            <a:ext cx="10972645" cy="1589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6DE7699-90BB-0123-4F34-76F1727780F7}"/>
              </a:ext>
            </a:extLst>
          </p:cNvPr>
          <p:cNvSpPr/>
          <p:nvPr/>
        </p:nvSpPr>
        <p:spPr>
          <a:xfrm>
            <a:off x="4375695" y="4188512"/>
            <a:ext cx="256620" cy="25662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5BB911-F5DF-033B-4B46-E9F1BD5ED349}"/>
              </a:ext>
            </a:extLst>
          </p:cNvPr>
          <p:cNvSpPr/>
          <p:nvPr/>
        </p:nvSpPr>
        <p:spPr>
          <a:xfrm>
            <a:off x="2319604" y="4185376"/>
            <a:ext cx="256620" cy="25662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9D93CC-947E-0174-3C50-0C8F91EBA2C0}"/>
              </a:ext>
            </a:extLst>
          </p:cNvPr>
          <p:cNvCxnSpPr>
            <a:cxnSpLocks/>
            <a:stCxn id="21" idx="6"/>
            <a:endCxn id="20" idx="2"/>
          </p:cNvCxnSpPr>
          <p:nvPr/>
        </p:nvCxnSpPr>
        <p:spPr>
          <a:xfrm>
            <a:off x="2576224" y="4313686"/>
            <a:ext cx="1799471" cy="31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D25BBD-3A72-97B7-6F2A-B579CE9AEF44}"/>
              </a:ext>
            </a:extLst>
          </p:cNvPr>
          <p:cNvSpPr txBox="1"/>
          <p:nvPr/>
        </p:nvSpPr>
        <p:spPr>
          <a:xfrm>
            <a:off x="1232445" y="4002422"/>
            <a:ext cx="782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Medium" panose="020B0603020102020204" pitchFamily="34" charset="0"/>
              </a:rPr>
              <a:t>Origin</a:t>
            </a:r>
            <a:br>
              <a:rPr lang="en-US" sz="1600" dirty="0">
                <a:latin typeface="Franklin Gothic Medium" panose="020B0603020102020204" pitchFamily="34" charset="0"/>
              </a:rPr>
            </a:br>
            <a:r>
              <a:rPr lang="en-US" sz="1600" dirty="0">
                <a:latin typeface="Franklin Gothic Medium" panose="020B0603020102020204" pitchFamily="34" charset="0"/>
              </a:rPr>
              <a:t>district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0701EB-C9F1-08F9-D55B-51A17A0CDEDE}"/>
              </a:ext>
            </a:extLst>
          </p:cNvPr>
          <p:cNvSpPr txBox="1"/>
          <p:nvPr/>
        </p:nvSpPr>
        <p:spPr>
          <a:xfrm>
            <a:off x="2938024" y="4021569"/>
            <a:ext cx="107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Medium" panose="020B0603020102020204" pitchFamily="34" charset="0"/>
              </a:rPr>
              <a:t>IDP flows</a:t>
            </a:r>
            <a:br>
              <a:rPr lang="en-US" sz="1600" dirty="0">
                <a:latin typeface="Franklin Gothic Medium" panose="020B0603020102020204" pitchFamily="34" charset="0"/>
              </a:rPr>
            </a:br>
            <a:endParaRPr lang="en-US" sz="1600" dirty="0">
              <a:latin typeface="Franklin Gothic Medium" panose="020B06030201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61F469-B01C-336C-B6BA-8930FD4FDFA5}"/>
              </a:ext>
            </a:extLst>
          </p:cNvPr>
          <p:cNvSpPr txBox="1"/>
          <p:nvPr/>
        </p:nvSpPr>
        <p:spPr>
          <a:xfrm>
            <a:off x="4732504" y="4009603"/>
            <a:ext cx="119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Medium" panose="020B0603020102020204" pitchFamily="34" charset="0"/>
              </a:rPr>
              <a:t>Destination</a:t>
            </a:r>
            <a:br>
              <a:rPr lang="en-US" sz="1600" dirty="0">
                <a:latin typeface="Franklin Gothic Medium" panose="020B0603020102020204" pitchFamily="34" charset="0"/>
              </a:rPr>
            </a:br>
            <a:r>
              <a:rPr lang="en-US" sz="1600" dirty="0">
                <a:latin typeface="Franklin Gothic Medium" panose="020B0603020102020204" pitchFamily="34" charset="0"/>
              </a:rPr>
              <a:t>district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DE7019-A488-A45B-702D-38BA3CFFF6F5}"/>
              </a:ext>
            </a:extLst>
          </p:cNvPr>
          <p:cNvSpPr/>
          <p:nvPr/>
        </p:nvSpPr>
        <p:spPr>
          <a:xfrm flipV="1">
            <a:off x="1119673" y="3928761"/>
            <a:ext cx="4923607" cy="712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1EE7DF3-E668-CCDF-2579-C804A92D8689}"/>
              </a:ext>
            </a:extLst>
          </p:cNvPr>
          <p:cNvSpPr txBox="1">
            <a:spLocks/>
          </p:cNvSpPr>
          <p:nvPr/>
        </p:nvSpPr>
        <p:spPr>
          <a:xfrm>
            <a:off x="628650" y="-50427"/>
            <a:ext cx="10576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>
                <a:latin typeface="Franklin Gothic Demi" panose="020B0703020102020204" pitchFamily="34" charset="0"/>
              </a:rPr>
              <a:t>Protection &amp; Return Monitoring Network (PRMN) Data</a:t>
            </a:r>
            <a:endParaRPr lang="ko-KR" altLang="en-US" sz="3200" dirty="0">
              <a:latin typeface="Franklin Gothic Demi" panose="020B07030201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625C19-0064-E06B-4771-F106DD75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348-A23F-4186-A569-36B3BC010E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6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5023BF-082C-3A81-1E0E-75B5D6C8B4E8}"/>
              </a:ext>
            </a:extLst>
          </p:cNvPr>
          <p:cNvSpPr txBox="1">
            <a:spLocks/>
          </p:cNvSpPr>
          <p:nvPr/>
        </p:nvSpPr>
        <p:spPr>
          <a:xfrm>
            <a:off x="628650" y="-50427"/>
            <a:ext cx="109498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>
                <a:latin typeface="Franklin Gothic Demi" panose="020B0703020102020204" pitchFamily="34" charset="0"/>
              </a:rPr>
              <a:t>Bootstrapping Temporal Exponential Random Graph Model</a:t>
            </a:r>
            <a:endParaRPr lang="ko-KR" altLang="en-US" sz="3200" dirty="0">
              <a:latin typeface="Franklin Gothic Demi" panose="020B0703020102020204" pitchFamily="34" charset="0"/>
            </a:endParaRP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3D687864-28A8-7058-5F50-46FA0241856D}"/>
              </a:ext>
            </a:extLst>
          </p:cNvPr>
          <p:cNvSpPr txBox="1"/>
          <p:nvPr/>
        </p:nvSpPr>
        <p:spPr>
          <a:xfrm>
            <a:off x="959217" y="2433016"/>
            <a:ext cx="3238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i="0" dirty="0">
                <a:effectLst/>
                <a:latin typeface="Franklin Gothic Book" panose="020B0503020102020204" pitchFamily="34" charset="0"/>
              </a:rPr>
              <a:t>Logistic regression</a:t>
            </a:r>
            <a:endParaRPr lang="en-US" sz="2400" b="0" i="0" dirty="0">
              <a:latin typeface="Franklin Gothic Book" panose="020B0503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7">
                <a:extLst>
                  <a:ext uri="{FF2B5EF4-FFF2-40B4-BE49-F238E27FC236}">
                    <a16:creationId xmlns:a16="http://schemas.microsoft.com/office/drawing/2014/main" id="{B3798C30-3930-8999-408C-1223CCD81BCC}"/>
                  </a:ext>
                </a:extLst>
              </p:cNvPr>
              <p:cNvSpPr txBox="1"/>
              <p:nvPr/>
            </p:nvSpPr>
            <p:spPr>
              <a:xfrm>
                <a:off x="4388217" y="2299932"/>
                <a:ext cx="6096000" cy="676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17">
                <a:extLst>
                  <a:ext uri="{FF2B5EF4-FFF2-40B4-BE49-F238E27FC236}">
                    <a16:creationId xmlns:a16="http://schemas.microsoft.com/office/drawing/2014/main" id="{B3798C30-3930-8999-408C-1223CCD81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217" y="2299932"/>
                <a:ext cx="6096000" cy="6769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9">
                <a:extLst>
                  <a:ext uri="{FF2B5EF4-FFF2-40B4-BE49-F238E27FC236}">
                    <a16:creationId xmlns:a16="http://schemas.microsoft.com/office/drawing/2014/main" id="{30BC62F5-10EB-ECA8-87D0-C409BF694D53}"/>
                  </a:ext>
                </a:extLst>
              </p:cNvPr>
              <p:cNvSpPr txBox="1"/>
              <p:nvPr/>
            </p:nvSpPr>
            <p:spPr>
              <a:xfrm>
                <a:off x="4388217" y="3907336"/>
                <a:ext cx="6096000" cy="703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19">
                <a:extLst>
                  <a:ext uri="{FF2B5EF4-FFF2-40B4-BE49-F238E27FC236}">
                    <a16:creationId xmlns:a16="http://schemas.microsoft.com/office/drawing/2014/main" id="{30BC62F5-10EB-ECA8-87D0-C409BF694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217" y="3907336"/>
                <a:ext cx="6096000" cy="7031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20">
            <a:extLst>
              <a:ext uri="{FF2B5EF4-FFF2-40B4-BE49-F238E27FC236}">
                <a16:creationId xmlns:a16="http://schemas.microsoft.com/office/drawing/2014/main" id="{D0C3E70F-1050-AB14-2A1F-5E900F129BA2}"/>
              </a:ext>
            </a:extLst>
          </p:cNvPr>
          <p:cNvSpPr txBox="1"/>
          <p:nvPr/>
        </p:nvSpPr>
        <p:spPr>
          <a:xfrm>
            <a:off x="959217" y="4028073"/>
            <a:ext cx="342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i="0" dirty="0">
                <a:effectLst/>
                <a:latin typeface="Franklin Gothic Book" panose="020B0503020102020204" pitchFamily="34" charset="0"/>
              </a:rPr>
              <a:t>ERGM</a:t>
            </a:r>
            <a:endParaRPr lang="en-US" sz="2400" b="0" i="0" dirty="0">
              <a:latin typeface="Franklin Gothic Book" panose="020B05030201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9EC07E-0264-7756-D6AB-2C79A6B54496}"/>
              </a:ext>
            </a:extLst>
          </p:cNvPr>
          <p:cNvCxnSpPr>
            <a:cxnSpLocks/>
          </p:cNvCxnSpPr>
          <p:nvPr/>
        </p:nvCxnSpPr>
        <p:spPr>
          <a:xfrm>
            <a:off x="5778867" y="2431084"/>
            <a:ext cx="314325" cy="166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6">
            <a:extLst>
              <a:ext uri="{FF2B5EF4-FFF2-40B4-BE49-F238E27FC236}">
                <a16:creationId xmlns:a16="http://schemas.microsoft.com/office/drawing/2014/main" id="{E6DAB6B0-7E3D-410E-D1C6-70057FB3C13E}"/>
              </a:ext>
            </a:extLst>
          </p:cNvPr>
          <p:cNvSpPr txBox="1"/>
          <p:nvPr/>
        </p:nvSpPr>
        <p:spPr>
          <a:xfrm>
            <a:off x="5141577" y="2191091"/>
            <a:ext cx="63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ranklin Gothic Book" panose="020B0503020102020204" pitchFamily="34" charset="0"/>
              </a:rPr>
              <a:t>{0,1}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DCCCF4-CD16-2A91-A8C5-839609EAE603}"/>
              </a:ext>
            </a:extLst>
          </p:cNvPr>
          <p:cNvCxnSpPr>
            <a:cxnSpLocks/>
          </p:cNvCxnSpPr>
          <p:nvPr/>
        </p:nvCxnSpPr>
        <p:spPr>
          <a:xfrm>
            <a:off x="5902691" y="4007689"/>
            <a:ext cx="314325" cy="166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8">
            <a:extLst>
              <a:ext uri="{FF2B5EF4-FFF2-40B4-BE49-F238E27FC236}">
                <a16:creationId xmlns:a16="http://schemas.microsoft.com/office/drawing/2014/main" id="{F3816B34-D735-2FA0-EE0E-DD518077AAF9}"/>
              </a:ext>
            </a:extLst>
          </p:cNvPr>
          <p:cNvSpPr txBox="1"/>
          <p:nvPr/>
        </p:nvSpPr>
        <p:spPr>
          <a:xfrm>
            <a:off x="4808564" y="3612575"/>
            <a:ext cx="1234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ranklin Gothic Book" panose="020B0503020102020204" pitchFamily="34" charset="0"/>
              </a:rPr>
              <a:t>No flow (0)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Flow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9">
                <a:extLst>
                  <a:ext uri="{FF2B5EF4-FFF2-40B4-BE49-F238E27FC236}">
                    <a16:creationId xmlns:a16="http://schemas.microsoft.com/office/drawing/2014/main" id="{19D5D69B-285D-0603-4569-2B6EC073121F}"/>
                  </a:ext>
                </a:extLst>
              </p:cNvPr>
              <p:cNvSpPr txBox="1"/>
              <p:nvPr/>
            </p:nvSpPr>
            <p:spPr>
              <a:xfrm>
                <a:off x="8837639" y="3245628"/>
                <a:ext cx="23951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latin typeface="Franklin Gothic Book" panose="020B0503020102020204" pitchFamily="34" charset="0"/>
                  </a:rPr>
                  <a:t>a vector of model</a:t>
                </a:r>
              </a:p>
              <a:p>
                <a:r>
                  <a:rPr lang="en-US" dirty="0">
                    <a:latin typeface="Franklin Gothic Book" panose="020B0503020102020204" pitchFamily="34" charset="0"/>
                  </a:rPr>
                  <a:t>statistics for network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>
                  <a:latin typeface="Franklin Gothic Book" panose="020B0503020102020204" pitchFamily="34" charset="0"/>
                </a:endParaRPr>
              </a:p>
            </p:txBody>
          </p:sp>
        </mc:Choice>
        <mc:Fallback xmlns="">
          <p:sp>
            <p:nvSpPr>
              <p:cNvPr id="10" name="TextBox 29">
                <a:extLst>
                  <a:ext uri="{FF2B5EF4-FFF2-40B4-BE49-F238E27FC236}">
                    <a16:creationId xmlns:a16="http://schemas.microsoft.com/office/drawing/2014/main" id="{19D5D69B-285D-0603-4569-2B6EC0731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639" y="3245628"/>
                <a:ext cx="2395143" cy="646331"/>
              </a:xfrm>
              <a:prstGeom prst="rect">
                <a:avLst/>
              </a:prstGeom>
              <a:blipFill>
                <a:blip r:embed="rId4"/>
                <a:stretch>
                  <a:fillRect l="-229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9BF925-968D-E780-6955-E1EF47724A3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404377" y="3568794"/>
            <a:ext cx="433262" cy="416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CA0BC5-FA24-8236-A74C-2E08459E7019}"/>
              </a:ext>
            </a:extLst>
          </p:cNvPr>
          <p:cNvCxnSpPr>
            <a:cxnSpLocks/>
          </p:cNvCxnSpPr>
          <p:nvPr/>
        </p:nvCxnSpPr>
        <p:spPr>
          <a:xfrm flipH="1">
            <a:off x="8164879" y="1986670"/>
            <a:ext cx="739560" cy="446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30EB9F-1384-9194-4E97-7C40A6A27B94}"/>
              </a:ext>
            </a:extLst>
          </p:cNvPr>
          <p:cNvCxnSpPr>
            <a:cxnSpLocks/>
          </p:cNvCxnSpPr>
          <p:nvPr/>
        </p:nvCxnSpPr>
        <p:spPr>
          <a:xfrm flipH="1">
            <a:off x="7736254" y="2013939"/>
            <a:ext cx="1168185" cy="419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8">
            <a:extLst>
              <a:ext uri="{FF2B5EF4-FFF2-40B4-BE49-F238E27FC236}">
                <a16:creationId xmlns:a16="http://schemas.microsoft.com/office/drawing/2014/main" id="{15C8C135-9825-A6F5-B793-29D524BDE8BA}"/>
              </a:ext>
            </a:extLst>
          </p:cNvPr>
          <p:cNvSpPr txBox="1"/>
          <p:nvPr/>
        </p:nvSpPr>
        <p:spPr>
          <a:xfrm>
            <a:off x="8966351" y="1754333"/>
            <a:ext cx="131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ranklin Gothic Book" panose="020B0503020102020204" pitchFamily="34" charset="0"/>
              </a:rPr>
              <a:t>coefficients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1A8DBA-930F-CCC9-9BE6-FB880F4D81AD}"/>
              </a:ext>
            </a:extLst>
          </p:cNvPr>
          <p:cNvCxnSpPr>
            <a:cxnSpLocks/>
          </p:cNvCxnSpPr>
          <p:nvPr/>
        </p:nvCxnSpPr>
        <p:spPr>
          <a:xfrm>
            <a:off x="7537853" y="3691245"/>
            <a:ext cx="433262" cy="307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1">
            <a:extLst>
              <a:ext uri="{FF2B5EF4-FFF2-40B4-BE49-F238E27FC236}">
                <a16:creationId xmlns:a16="http://schemas.microsoft.com/office/drawing/2014/main" id="{D5C93A00-52CF-130B-A34B-66B87A621C1A}"/>
              </a:ext>
            </a:extLst>
          </p:cNvPr>
          <p:cNvSpPr txBox="1"/>
          <p:nvPr/>
        </p:nvSpPr>
        <p:spPr>
          <a:xfrm>
            <a:off x="6292686" y="3575290"/>
            <a:ext cx="131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ranklin Gothic Book" panose="020B0503020102020204" pitchFamily="34" charset="0"/>
              </a:rPr>
              <a:t>coefficients</a:t>
            </a:r>
          </a:p>
        </p:txBody>
      </p:sp>
      <p:sp>
        <p:nvSpPr>
          <p:cNvPr id="18" name="TextBox 43">
            <a:extLst>
              <a:ext uri="{FF2B5EF4-FFF2-40B4-BE49-F238E27FC236}">
                <a16:creationId xmlns:a16="http://schemas.microsoft.com/office/drawing/2014/main" id="{1C5FA06C-AF84-1B64-468C-5A6DF47C4E1C}"/>
              </a:ext>
            </a:extLst>
          </p:cNvPr>
          <p:cNvSpPr txBox="1"/>
          <p:nvPr/>
        </p:nvSpPr>
        <p:spPr>
          <a:xfrm>
            <a:off x="8837639" y="4324142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ranklin Gothic Book" panose="020B0503020102020204" pitchFamily="34" charset="0"/>
              </a:rPr>
              <a:t>Normalizing constant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A31B3C-3761-237D-84F3-7ED95EEF6696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8280971" y="4483904"/>
            <a:ext cx="556668" cy="24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Down 19">
            <a:extLst>
              <a:ext uri="{FF2B5EF4-FFF2-40B4-BE49-F238E27FC236}">
                <a16:creationId xmlns:a16="http://schemas.microsoft.com/office/drawing/2014/main" id="{BFAB607B-C75D-C504-E0A4-1295F531D69E}"/>
              </a:ext>
            </a:extLst>
          </p:cNvPr>
          <p:cNvSpPr/>
          <p:nvPr/>
        </p:nvSpPr>
        <p:spPr>
          <a:xfrm>
            <a:off x="2459404" y="3004873"/>
            <a:ext cx="428625" cy="937323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52CFD406-4F9A-576F-DF62-FD45A6FD1FF2}"/>
              </a:ext>
            </a:extLst>
          </p:cNvPr>
          <p:cNvSpPr/>
          <p:nvPr/>
        </p:nvSpPr>
        <p:spPr>
          <a:xfrm>
            <a:off x="7007592" y="3032852"/>
            <a:ext cx="428625" cy="56507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81BF4F-0137-E72F-B37D-E27160B9B5B9}"/>
              </a:ext>
            </a:extLst>
          </p:cNvPr>
          <p:cNvSpPr txBox="1"/>
          <p:nvPr/>
        </p:nvSpPr>
        <p:spPr>
          <a:xfrm>
            <a:off x="695325" y="1324660"/>
            <a:ext cx="1082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Franklin Gothic Book" panose="020B0503020102020204" pitchFamily="34" charset="0"/>
              </a:rPr>
              <a:t>ERGM is used to “describe parsimoniously the local selection forces that shape the global structure of a network” (Hunter et al. 2008)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C6E36A1-944B-BFE5-D61C-8AA3EA94FC38}"/>
              </a:ext>
            </a:extLst>
          </p:cNvPr>
          <p:cNvSpPr/>
          <p:nvPr/>
        </p:nvSpPr>
        <p:spPr>
          <a:xfrm>
            <a:off x="2459404" y="4693474"/>
            <a:ext cx="428625" cy="937323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88BDFAFA-F5F6-BB3A-9E9E-0B4C8245557E}"/>
              </a:ext>
            </a:extLst>
          </p:cNvPr>
          <p:cNvSpPr txBox="1"/>
          <p:nvPr/>
        </p:nvSpPr>
        <p:spPr>
          <a:xfrm>
            <a:off x="959217" y="5661701"/>
            <a:ext cx="342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i="0" dirty="0" err="1">
                <a:effectLst/>
                <a:latin typeface="Franklin Gothic Book" panose="020B0503020102020204" pitchFamily="34" charset="0"/>
              </a:rPr>
              <a:t>bTERGM</a:t>
            </a:r>
            <a:endParaRPr lang="en-US" sz="2400" b="0" i="0" dirty="0">
              <a:latin typeface="Franklin Gothic Book" panose="020B0503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9">
                <a:extLst>
                  <a:ext uri="{FF2B5EF4-FFF2-40B4-BE49-F238E27FC236}">
                    <a16:creationId xmlns:a16="http://schemas.microsoft.com/office/drawing/2014/main" id="{926BB7AF-3DA2-EFCA-C6DF-8938981C0001}"/>
                  </a:ext>
                </a:extLst>
              </p:cNvPr>
              <p:cNvSpPr txBox="1"/>
              <p:nvPr/>
            </p:nvSpPr>
            <p:spPr>
              <a:xfrm>
                <a:off x="4388217" y="5540962"/>
                <a:ext cx="6096000" cy="703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19">
                <a:extLst>
                  <a:ext uri="{FF2B5EF4-FFF2-40B4-BE49-F238E27FC236}">
                    <a16:creationId xmlns:a16="http://schemas.microsoft.com/office/drawing/2014/main" id="{926BB7AF-3DA2-EFCA-C6DF-8938981C0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217" y="5540962"/>
                <a:ext cx="6096000" cy="70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43">
            <a:extLst>
              <a:ext uri="{FF2B5EF4-FFF2-40B4-BE49-F238E27FC236}">
                <a16:creationId xmlns:a16="http://schemas.microsoft.com/office/drawing/2014/main" id="{E8016D4F-4163-78C7-8838-FDE7630263ED}"/>
              </a:ext>
            </a:extLst>
          </p:cNvPr>
          <p:cNvSpPr txBox="1"/>
          <p:nvPr/>
        </p:nvSpPr>
        <p:spPr>
          <a:xfrm>
            <a:off x="4765409" y="6324220"/>
            <a:ext cx="568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Maximum pseudolikelihood estimation with bootstrapping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E821025-8CFC-166C-94A0-C08BB054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348-A23F-4186-A569-36B3BC010E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33144A-9CD0-C647-F862-90B919EA35BE}"/>
              </a:ext>
            </a:extLst>
          </p:cNvPr>
          <p:cNvSpPr txBox="1"/>
          <p:nvPr/>
        </p:nvSpPr>
        <p:spPr>
          <a:xfrm>
            <a:off x="148612" y="152400"/>
            <a:ext cx="10585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quantitatively find both drought intensity and successiveness drive</a:t>
            </a:r>
            <a:b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displacement decisions using temporal network model in 2017–2018.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14B65-5FB9-5E67-96B1-EE8E49053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639368"/>
              </p:ext>
            </p:extLst>
          </p:nvPr>
        </p:nvGraphicFramePr>
        <p:xfrm>
          <a:off x="1228450" y="1190625"/>
          <a:ext cx="5000190" cy="5110164"/>
        </p:xfrm>
        <a:graphic>
          <a:graphicData uri="http://schemas.openxmlformats.org/drawingml/2006/table">
            <a:tbl>
              <a:tblPr/>
              <a:tblGrid>
                <a:gridCol w="2841930">
                  <a:extLst>
                    <a:ext uri="{9D8B030D-6E8A-4147-A177-3AD203B41FA5}">
                      <a16:colId xmlns:a16="http://schemas.microsoft.com/office/drawing/2014/main" val="2069883523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val="4061829465"/>
                    </a:ext>
                  </a:extLst>
                </a:gridCol>
                <a:gridCol w="549619">
                  <a:extLst>
                    <a:ext uri="{9D8B030D-6E8A-4147-A177-3AD203B41FA5}">
                      <a16:colId xmlns:a16="http://schemas.microsoft.com/office/drawing/2014/main" val="881310563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val="2197228895"/>
                    </a:ext>
                  </a:extLst>
                </a:gridCol>
                <a:gridCol w="134053">
                  <a:extLst>
                    <a:ext uri="{9D8B030D-6E8A-4147-A177-3AD203B41FA5}">
                      <a16:colId xmlns:a16="http://schemas.microsoft.com/office/drawing/2014/main" val="1967198482"/>
                    </a:ext>
                  </a:extLst>
                </a:gridCol>
              </a:tblGrid>
              <a:tr h="28389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</a:p>
                  </a:txBody>
                  <a:tcPr marL="3619" marR="3619" marT="36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Region</a:t>
                      </a:r>
                    </a:p>
                  </a:txBody>
                  <a:tcPr marL="3619" marR="3619" marT="36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24658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Edges (intercept)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-5.634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-3.766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58650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Mutual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0.693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0.864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67931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Transitive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1.282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0.565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51299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Cyclic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-0.106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-0.199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59623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Experience (prev. 3 month)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23.163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22.383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33817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Experience (year ago)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21.810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21.444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75854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Reciprocity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-0.280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361263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Total conflict events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-0.005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03507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Total conflict events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-0.183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40177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-0.112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-0.262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96375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-0.209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0.143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18551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-0.125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96288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0.303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-0.206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19876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0.182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49210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-0.027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-0.090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8838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Successive low SPI-3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-0.051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0.092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66435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Successive low SPI-3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0.122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-0.315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14602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9C0D65BE-4957-C718-545E-5EF379B01A51}"/>
              </a:ext>
            </a:extLst>
          </p:cNvPr>
          <p:cNvSpPr/>
          <p:nvPr/>
        </p:nvSpPr>
        <p:spPr>
          <a:xfrm>
            <a:off x="17265" y="1590675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411605-53C1-47C0-B7EB-3099DB77AC8C}"/>
              </a:ext>
            </a:extLst>
          </p:cNvPr>
          <p:cNvSpPr/>
          <p:nvPr/>
        </p:nvSpPr>
        <p:spPr>
          <a:xfrm>
            <a:off x="536378" y="1590675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407A1F-BAD0-07BC-6BFA-61EF8E5C90FD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169665" y="1666875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75FA847-0463-CE38-846F-4B388A0F696B}"/>
              </a:ext>
            </a:extLst>
          </p:cNvPr>
          <p:cNvSpPr/>
          <p:nvPr/>
        </p:nvSpPr>
        <p:spPr>
          <a:xfrm>
            <a:off x="17265" y="20002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76A193-A2B2-CBBA-BF30-668FDC9E05B3}"/>
              </a:ext>
            </a:extLst>
          </p:cNvPr>
          <p:cNvSpPr/>
          <p:nvPr/>
        </p:nvSpPr>
        <p:spPr>
          <a:xfrm>
            <a:off x="536378" y="2000250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F8F04A-B869-96E1-50F4-1AEEB12AEB16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169665" y="2076450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DE264EE-286D-D60B-5239-BACF2212F60E}"/>
              </a:ext>
            </a:extLst>
          </p:cNvPr>
          <p:cNvSpPr/>
          <p:nvPr/>
        </p:nvSpPr>
        <p:spPr>
          <a:xfrm>
            <a:off x="276821" y="2378928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B83BC2-94DF-9257-7629-E08DDA7B52E2}"/>
              </a:ext>
            </a:extLst>
          </p:cNvPr>
          <p:cNvCxnSpPr>
            <a:cxnSpLocks/>
            <a:stCxn id="15" idx="4"/>
            <a:endCxn id="19" idx="1"/>
          </p:cNvCxnSpPr>
          <p:nvPr/>
        </p:nvCxnSpPr>
        <p:spPr>
          <a:xfrm>
            <a:off x="93465" y="2152650"/>
            <a:ext cx="205674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FD9841-3604-87A8-FA43-979931547057}"/>
              </a:ext>
            </a:extLst>
          </p:cNvPr>
          <p:cNvCxnSpPr>
            <a:cxnSpLocks/>
            <a:stCxn id="19" idx="7"/>
            <a:endCxn id="16" idx="4"/>
          </p:cNvCxnSpPr>
          <p:nvPr/>
        </p:nvCxnSpPr>
        <p:spPr>
          <a:xfrm flipV="1">
            <a:off x="406903" y="2152650"/>
            <a:ext cx="205675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3B9559-B1BB-FAD0-1F8A-C48FACABA198}"/>
              </a:ext>
            </a:extLst>
          </p:cNvPr>
          <p:cNvCxnSpPr>
            <a:cxnSpLocks/>
          </p:cNvCxnSpPr>
          <p:nvPr/>
        </p:nvCxnSpPr>
        <p:spPr>
          <a:xfrm flipH="1" flipV="1">
            <a:off x="781647" y="1743075"/>
            <a:ext cx="397668" cy="128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DA6FC-28FE-33A7-5BE4-456BFF5C345D}"/>
              </a:ext>
            </a:extLst>
          </p:cNvPr>
          <p:cNvCxnSpPr>
            <a:cxnSpLocks/>
          </p:cNvCxnSpPr>
          <p:nvPr/>
        </p:nvCxnSpPr>
        <p:spPr>
          <a:xfrm flipH="1">
            <a:off x="679254" y="2216943"/>
            <a:ext cx="536667" cy="60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120E007-C589-C2A5-555E-23DA7F15B7F6}"/>
              </a:ext>
            </a:extLst>
          </p:cNvPr>
          <p:cNvSpPr/>
          <p:nvPr/>
        </p:nvSpPr>
        <p:spPr>
          <a:xfrm>
            <a:off x="2361924" y="202256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93C1CD2-F91E-A244-E119-EE019F2B61AD}"/>
              </a:ext>
            </a:extLst>
          </p:cNvPr>
          <p:cNvSpPr/>
          <p:nvPr/>
        </p:nvSpPr>
        <p:spPr>
          <a:xfrm>
            <a:off x="2881037" y="2022568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B56CA6-7EA6-32F6-F371-AFE0621F333A}"/>
              </a:ext>
            </a:extLst>
          </p:cNvPr>
          <p:cNvCxnSpPr>
            <a:stCxn id="32" idx="6"/>
            <a:endCxn id="33" idx="2"/>
          </p:cNvCxnSpPr>
          <p:nvPr/>
        </p:nvCxnSpPr>
        <p:spPr>
          <a:xfrm>
            <a:off x="2514324" y="2098768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F36849A-ACB9-06EB-CA07-563914F07C3B}"/>
              </a:ext>
            </a:extLst>
          </p:cNvPr>
          <p:cNvSpPr/>
          <p:nvPr/>
        </p:nvSpPr>
        <p:spPr>
          <a:xfrm>
            <a:off x="2621480" y="2401246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2EF7697-C0B0-C080-E85A-ED9D4D1A4234}"/>
              </a:ext>
            </a:extLst>
          </p:cNvPr>
          <p:cNvCxnSpPr>
            <a:cxnSpLocks/>
            <a:stCxn id="32" idx="4"/>
            <a:endCxn id="35" idx="1"/>
          </p:cNvCxnSpPr>
          <p:nvPr/>
        </p:nvCxnSpPr>
        <p:spPr>
          <a:xfrm>
            <a:off x="2438124" y="2174968"/>
            <a:ext cx="205674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8BB3359-DC7D-4934-3347-C6233DF43F35}"/>
              </a:ext>
            </a:extLst>
          </p:cNvPr>
          <p:cNvCxnSpPr>
            <a:cxnSpLocks/>
            <a:stCxn id="35" idx="7"/>
            <a:endCxn id="33" idx="4"/>
          </p:cNvCxnSpPr>
          <p:nvPr/>
        </p:nvCxnSpPr>
        <p:spPr>
          <a:xfrm flipV="1">
            <a:off x="2751562" y="2174968"/>
            <a:ext cx="205675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21FB24-2B7C-634E-C9BA-7AB51E05A423}"/>
              </a:ext>
            </a:extLst>
          </p:cNvPr>
          <p:cNvCxnSpPr>
            <a:cxnSpLocks/>
          </p:cNvCxnSpPr>
          <p:nvPr/>
        </p:nvCxnSpPr>
        <p:spPr>
          <a:xfrm flipH="1">
            <a:off x="1901456" y="2327368"/>
            <a:ext cx="512109" cy="150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B67D88C8-78D5-60B9-612D-CE46C554CCA1}"/>
              </a:ext>
            </a:extLst>
          </p:cNvPr>
          <p:cNvSpPr/>
          <p:nvPr/>
        </p:nvSpPr>
        <p:spPr>
          <a:xfrm>
            <a:off x="0" y="275760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5DD667-D921-5F0F-EA29-924BF979BBAE}"/>
              </a:ext>
            </a:extLst>
          </p:cNvPr>
          <p:cNvSpPr/>
          <p:nvPr/>
        </p:nvSpPr>
        <p:spPr>
          <a:xfrm>
            <a:off x="519113" y="2757606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F7187B-765E-6B7D-72E8-6AED6ADBD0B8}"/>
              </a:ext>
            </a:extLst>
          </p:cNvPr>
          <p:cNvCxnSpPr>
            <a:stCxn id="40" idx="6"/>
            <a:endCxn id="41" idx="2"/>
          </p:cNvCxnSpPr>
          <p:nvPr/>
        </p:nvCxnSpPr>
        <p:spPr>
          <a:xfrm>
            <a:off x="152400" y="2833806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A1BB1341-CBE6-1C19-26A6-3965F11DAC9F}"/>
              </a:ext>
            </a:extLst>
          </p:cNvPr>
          <p:cNvSpPr/>
          <p:nvPr/>
        </p:nvSpPr>
        <p:spPr>
          <a:xfrm>
            <a:off x="313318" y="2905579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1A8FB78-ADEE-765A-F1E5-7579E35768ED}"/>
              </a:ext>
            </a:extLst>
          </p:cNvPr>
          <p:cNvSpPr/>
          <p:nvPr/>
        </p:nvSpPr>
        <p:spPr>
          <a:xfrm>
            <a:off x="379994" y="2954912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241A330-9890-5813-CE2E-0BFF0D37AA2C}"/>
              </a:ext>
            </a:extLst>
          </p:cNvPr>
          <p:cNvSpPr/>
          <p:nvPr/>
        </p:nvSpPr>
        <p:spPr>
          <a:xfrm>
            <a:off x="459337" y="3001959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B427BFE-5388-60D2-702D-02E3A27C028C}"/>
              </a:ext>
            </a:extLst>
          </p:cNvPr>
          <p:cNvSpPr/>
          <p:nvPr/>
        </p:nvSpPr>
        <p:spPr>
          <a:xfrm>
            <a:off x="233333" y="3056639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281BE2-F32D-C024-61F8-B0EDDE728441}"/>
              </a:ext>
            </a:extLst>
          </p:cNvPr>
          <p:cNvSpPr/>
          <p:nvPr/>
        </p:nvSpPr>
        <p:spPr>
          <a:xfrm>
            <a:off x="752446" y="3056639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5256C5-BCAF-15C6-46E4-0C93806AC3D8}"/>
              </a:ext>
            </a:extLst>
          </p:cNvPr>
          <p:cNvCxnSpPr>
            <a:stCxn id="46" idx="6"/>
            <a:endCxn id="47" idx="2"/>
          </p:cNvCxnSpPr>
          <p:nvPr/>
        </p:nvCxnSpPr>
        <p:spPr>
          <a:xfrm>
            <a:off x="385733" y="3132839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9EA04FF-28F2-9105-8996-2B4ECD978DC2}"/>
              </a:ext>
            </a:extLst>
          </p:cNvPr>
          <p:cNvCxnSpPr>
            <a:cxnSpLocks/>
          </p:cNvCxnSpPr>
          <p:nvPr/>
        </p:nvCxnSpPr>
        <p:spPr>
          <a:xfrm flipH="1" flipV="1">
            <a:off x="688778" y="3286125"/>
            <a:ext cx="527143" cy="83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8ABDE86-D809-DDD0-43A0-761B702A830A}"/>
              </a:ext>
            </a:extLst>
          </p:cNvPr>
          <p:cNvSpPr txBox="1"/>
          <p:nvPr/>
        </p:nvSpPr>
        <p:spPr>
          <a:xfrm>
            <a:off x="1198380" y="6325255"/>
            <a:ext cx="173637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(O) Origin attribute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(D) Destin. attribute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1CC503-2653-0009-C4F8-B8CA43629911}"/>
              </a:ext>
            </a:extLst>
          </p:cNvPr>
          <p:cNvSpPr txBox="1"/>
          <p:nvPr/>
        </p:nvSpPr>
        <p:spPr>
          <a:xfrm>
            <a:off x="6512867" y="1972210"/>
            <a:ext cx="550182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Triadic network structures are statistically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significant.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displacement experiences are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on destination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 occurrences are insignificant to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intensity has no lag or 1-month lag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displacement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successive droughts pull people at the 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level.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06BAF9C-CE89-A89D-C122-3C9C9BE20014}"/>
              </a:ext>
            </a:extLst>
          </p:cNvPr>
          <p:cNvSpPr/>
          <p:nvPr/>
        </p:nvSpPr>
        <p:spPr>
          <a:xfrm>
            <a:off x="1191844" y="2022568"/>
            <a:ext cx="5142281" cy="644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4F72E9-BD6F-580F-5530-A55EFA93E69C}"/>
              </a:ext>
            </a:extLst>
          </p:cNvPr>
          <p:cNvSpPr txBox="1"/>
          <p:nvPr/>
        </p:nvSpPr>
        <p:spPr>
          <a:xfrm>
            <a:off x="6512867" y="1161037"/>
            <a:ext cx="234711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: Frequently observed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: Rarely observed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EA94F68-15E0-288B-5EBA-EC215CECD570}"/>
              </a:ext>
            </a:extLst>
          </p:cNvPr>
          <p:cNvCxnSpPr>
            <a:stCxn id="56" idx="3"/>
            <a:endCxn id="57" idx="1"/>
          </p:cNvCxnSpPr>
          <p:nvPr/>
        </p:nvCxnSpPr>
        <p:spPr>
          <a:xfrm flipV="1">
            <a:off x="6334125" y="1453425"/>
            <a:ext cx="178742" cy="8913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D7D8533-A452-A872-5057-7AB2069622E4}"/>
              </a:ext>
            </a:extLst>
          </p:cNvPr>
          <p:cNvSpPr txBox="1"/>
          <p:nvPr/>
        </p:nvSpPr>
        <p:spPr>
          <a:xfrm>
            <a:off x="5350061" y="9224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EA08E-257B-B9CE-EDAF-AA8C0A04618B}"/>
              </a:ext>
            </a:extLst>
          </p:cNvPr>
          <p:cNvSpPr txBox="1"/>
          <p:nvPr/>
        </p:nvSpPr>
        <p:spPr>
          <a:xfrm>
            <a:off x="4049303" y="9224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admin2</a:t>
            </a:r>
          </a:p>
        </p:txBody>
      </p:sp>
    </p:spTree>
    <p:extLst>
      <p:ext uri="{BB962C8B-B14F-4D97-AF65-F5344CB8AC3E}">
        <p14:creationId xmlns:p14="http://schemas.microsoft.com/office/powerpoint/2010/main" val="329965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33144A-9CD0-C647-F862-90B919EA35BE}"/>
              </a:ext>
            </a:extLst>
          </p:cNvPr>
          <p:cNvSpPr txBox="1"/>
          <p:nvPr/>
        </p:nvSpPr>
        <p:spPr>
          <a:xfrm>
            <a:off x="148612" y="152400"/>
            <a:ext cx="10585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quantitatively find both drought intensity and successiveness drive</a:t>
            </a:r>
            <a:b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displacement decisions using temporal network model in 2017–2018.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14B65-5FB9-5E67-96B1-EE8E49053B7D}"/>
              </a:ext>
            </a:extLst>
          </p:cNvPr>
          <p:cNvGraphicFramePr>
            <a:graphicFrameLocks noGrp="1"/>
          </p:cNvGraphicFramePr>
          <p:nvPr/>
        </p:nvGraphicFramePr>
        <p:xfrm>
          <a:off x="1228450" y="1190625"/>
          <a:ext cx="5000190" cy="5110164"/>
        </p:xfrm>
        <a:graphic>
          <a:graphicData uri="http://schemas.openxmlformats.org/drawingml/2006/table">
            <a:tbl>
              <a:tblPr/>
              <a:tblGrid>
                <a:gridCol w="2841930">
                  <a:extLst>
                    <a:ext uri="{9D8B030D-6E8A-4147-A177-3AD203B41FA5}">
                      <a16:colId xmlns:a16="http://schemas.microsoft.com/office/drawing/2014/main" val="2069883523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val="4061829465"/>
                    </a:ext>
                  </a:extLst>
                </a:gridCol>
                <a:gridCol w="549619">
                  <a:extLst>
                    <a:ext uri="{9D8B030D-6E8A-4147-A177-3AD203B41FA5}">
                      <a16:colId xmlns:a16="http://schemas.microsoft.com/office/drawing/2014/main" val="881310563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val="2197228895"/>
                    </a:ext>
                  </a:extLst>
                </a:gridCol>
                <a:gridCol w="134053">
                  <a:extLst>
                    <a:ext uri="{9D8B030D-6E8A-4147-A177-3AD203B41FA5}">
                      <a16:colId xmlns:a16="http://schemas.microsoft.com/office/drawing/2014/main" val="1967198482"/>
                    </a:ext>
                  </a:extLst>
                </a:gridCol>
              </a:tblGrid>
              <a:tr h="28389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</a:p>
                  </a:txBody>
                  <a:tcPr marL="3619" marR="3619" marT="36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Region</a:t>
                      </a:r>
                    </a:p>
                  </a:txBody>
                  <a:tcPr marL="3619" marR="3619" marT="36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24658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Edges (intercept)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-5.634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-3.766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58650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Mutual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0.693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0.864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67931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Transitive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1.282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0.565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51299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Cyclic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-0.106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-0.199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59623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Experience (prev. 3 month)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23.163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22.383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33817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Experience (year ago)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21.810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21.444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75854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Reciprocity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-0.280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361263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Total conflict events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-0.005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03507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Total conflict events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-0.183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40177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-0.112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-0.262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96375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-0.209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0.143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18551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-0.125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96288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0.303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-0.206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19876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0.182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49210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-0.027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-0.090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8838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Successive low SPI-3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-0.051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0.092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66435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Successive low SPI-3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0.122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-0.315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14602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9C0D65BE-4957-C718-545E-5EF379B01A51}"/>
              </a:ext>
            </a:extLst>
          </p:cNvPr>
          <p:cNvSpPr/>
          <p:nvPr/>
        </p:nvSpPr>
        <p:spPr>
          <a:xfrm>
            <a:off x="17265" y="1590675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411605-53C1-47C0-B7EB-3099DB77AC8C}"/>
              </a:ext>
            </a:extLst>
          </p:cNvPr>
          <p:cNvSpPr/>
          <p:nvPr/>
        </p:nvSpPr>
        <p:spPr>
          <a:xfrm>
            <a:off x="536378" y="1590675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407A1F-BAD0-07BC-6BFA-61EF8E5C90FD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169665" y="1666875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75FA847-0463-CE38-846F-4B388A0F696B}"/>
              </a:ext>
            </a:extLst>
          </p:cNvPr>
          <p:cNvSpPr/>
          <p:nvPr/>
        </p:nvSpPr>
        <p:spPr>
          <a:xfrm>
            <a:off x="17265" y="20002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76A193-A2B2-CBBA-BF30-668FDC9E05B3}"/>
              </a:ext>
            </a:extLst>
          </p:cNvPr>
          <p:cNvSpPr/>
          <p:nvPr/>
        </p:nvSpPr>
        <p:spPr>
          <a:xfrm>
            <a:off x="536378" y="2000250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F8F04A-B869-96E1-50F4-1AEEB12AEB16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169665" y="2076450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DE264EE-286D-D60B-5239-BACF2212F60E}"/>
              </a:ext>
            </a:extLst>
          </p:cNvPr>
          <p:cNvSpPr/>
          <p:nvPr/>
        </p:nvSpPr>
        <p:spPr>
          <a:xfrm>
            <a:off x="276821" y="2378928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B83BC2-94DF-9257-7629-E08DDA7B52E2}"/>
              </a:ext>
            </a:extLst>
          </p:cNvPr>
          <p:cNvCxnSpPr>
            <a:cxnSpLocks/>
            <a:stCxn id="15" idx="4"/>
            <a:endCxn id="19" idx="1"/>
          </p:cNvCxnSpPr>
          <p:nvPr/>
        </p:nvCxnSpPr>
        <p:spPr>
          <a:xfrm>
            <a:off x="93465" y="2152650"/>
            <a:ext cx="205674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FD9841-3604-87A8-FA43-979931547057}"/>
              </a:ext>
            </a:extLst>
          </p:cNvPr>
          <p:cNvCxnSpPr>
            <a:cxnSpLocks/>
            <a:stCxn id="19" idx="7"/>
            <a:endCxn id="16" idx="4"/>
          </p:cNvCxnSpPr>
          <p:nvPr/>
        </p:nvCxnSpPr>
        <p:spPr>
          <a:xfrm flipV="1">
            <a:off x="406903" y="2152650"/>
            <a:ext cx="205675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3B9559-B1BB-FAD0-1F8A-C48FACABA198}"/>
              </a:ext>
            </a:extLst>
          </p:cNvPr>
          <p:cNvCxnSpPr>
            <a:cxnSpLocks/>
          </p:cNvCxnSpPr>
          <p:nvPr/>
        </p:nvCxnSpPr>
        <p:spPr>
          <a:xfrm flipH="1" flipV="1">
            <a:off x="781647" y="1743075"/>
            <a:ext cx="397668" cy="128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DA6FC-28FE-33A7-5BE4-456BFF5C345D}"/>
              </a:ext>
            </a:extLst>
          </p:cNvPr>
          <p:cNvCxnSpPr>
            <a:cxnSpLocks/>
          </p:cNvCxnSpPr>
          <p:nvPr/>
        </p:nvCxnSpPr>
        <p:spPr>
          <a:xfrm flipH="1">
            <a:off x="679254" y="2216943"/>
            <a:ext cx="536667" cy="60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120E007-C589-C2A5-555E-23DA7F15B7F6}"/>
              </a:ext>
            </a:extLst>
          </p:cNvPr>
          <p:cNvSpPr/>
          <p:nvPr/>
        </p:nvSpPr>
        <p:spPr>
          <a:xfrm>
            <a:off x="2361924" y="202256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93C1CD2-F91E-A244-E119-EE019F2B61AD}"/>
              </a:ext>
            </a:extLst>
          </p:cNvPr>
          <p:cNvSpPr/>
          <p:nvPr/>
        </p:nvSpPr>
        <p:spPr>
          <a:xfrm>
            <a:off x="2881037" y="2022568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B56CA6-7EA6-32F6-F371-AFE0621F333A}"/>
              </a:ext>
            </a:extLst>
          </p:cNvPr>
          <p:cNvCxnSpPr>
            <a:stCxn id="32" idx="6"/>
            <a:endCxn id="33" idx="2"/>
          </p:cNvCxnSpPr>
          <p:nvPr/>
        </p:nvCxnSpPr>
        <p:spPr>
          <a:xfrm>
            <a:off x="2514324" y="2098768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F36849A-ACB9-06EB-CA07-563914F07C3B}"/>
              </a:ext>
            </a:extLst>
          </p:cNvPr>
          <p:cNvSpPr/>
          <p:nvPr/>
        </p:nvSpPr>
        <p:spPr>
          <a:xfrm>
            <a:off x="2621480" y="2401246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2EF7697-C0B0-C080-E85A-ED9D4D1A4234}"/>
              </a:ext>
            </a:extLst>
          </p:cNvPr>
          <p:cNvCxnSpPr>
            <a:cxnSpLocks/>
            <a:stCxn id="32" idx="4"/>
            <a:endCxn id="35" idx="1"/>
          </p:cNvCxnSpPr>
          <p:nvPr/>
        </p:nvCxnSpPr>
        <p:spPr>
          <a:xfrm>
            <a:off x="2438124" y="2174968"/>
            <a:ext cx="205674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8BB3359-DC7D-4934-3347-C6233DF43F35}"/>
              </a:ext>
            </a:extLst>
          </p:cNvPr>
          <p:cNvCxnSpPr>
            <a:cxnSpLocks/>
            <a:stCxn id="35" idx="7"/>
            <a:endCxn id="33" idx="4"/>
          </p:cNvCxnSpPr>
          <p:nvPr/>
        </p:nvCxnSpPr>
        <p:spPr>
          <a:xfrm flipV="1">
            <a:off x="2751562" y="2174968"/>
            <a:ext cx="205675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21FB24-2B7C-634E-C9BA-7AB51E05A423}"/>
              </a:ext>
            </a:extLst>
          </p:cNvPr>
          <p:cNvCxnSpPr>
            <a:cxnSpLocks/>
          </p:cNvCxnSpPr>
          <p:nvPr/>
        </p:nvCxnSpPr>
        <p:spPr>
          <a:xfrm flipH="1">
            <a:off x="1901456" y="2327368"/>
            <a:ext cx="512109" cy="150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B67D88C8-78D5-60B9-612D-CE46C554CCA1}"/>
              </a:ext>
            </a:extLst>
          </p:cNvPr>
          <p:cNvSpPr/>
          <p:nvPr/>
        </p:nvSpPr>
        <p:spPr>
          <a:xfrm>
            <a:off x="0" y="275760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5DD667-D921-5F0F-EA29-924BF979BBAE}"/>
              </a:ext>
            </a:extLst>
          </p:cNvPr>
          <p:cNvSpPr/>
          <p:nvPr/>
        </p:nvSpPr>
        <p:spPr>
          <a:xfrm>
            <a:off x="519113" y="2757606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F7187B-765E-6B7D-72E8-6AED6ADBD0B8}"/>
              </a:ext>
            </a:extLst>
          </p:cNvPr>
          <p:cNvCxnSpPr>
            <a:stCxn id="40" idx="6"/>
            <a:endCxn id="41" idx="2"/>
          </p:cNvCxnSpPr>
          <p:nvPr/>
        </p:nvCxnSpPr>
        <p:spPr>
          <a:xfrm>
            <a:off x="152400" y="2833806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A1BB1341-CBE6-1C19-26A6-3965F11DAC9F}"/>
              </a:ext>
            </a:extLst>
          </p:cNvPr>
          <p:cNvSpPr/>
          <p:nvPr/>
        </p:nvSpPr>
        <p:spPr>
          <a:xfrm>
            <a:off x="313318" y="2905579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1A8FB78-ADEE-765A-F1E5-7579E35768ED}"/>
              </a:ext>
            </a:extLst>
          </p:cNvPr>
          <p:cNvSpPr/>
          <p:nvPr/>
        </p:nvSpPr>
        <p:spPr>
          <a:xfrm>
            <a:off x="379994" y="2954912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241A330-9890-5813-CE2E-0BFF0D37AA2C}"/>
              </a:ext>
            </a:extLst>
          </p:cNvPr>
          <p:cNvSpPr/>
          <p:nvPr/>
        </p:nvSpPr>
        <p:spPr>
          <a:xfrm>
            <a:off x="459337" y="3001959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B427BFE-5388-60D2-702D-02E3A27C028C}"/>
              </a:ext>
            </a:extLst>
          </p:cNvPr>
          <p:cNvSpPr/>
          <p:nvPr/>
        </p:nvSpPr>
        <p:spPr>
          <a:xfrm>
            <a:off x="233333" y="3056639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281BE2-F32D-C024-61F8-B0EDDE728441}"/>
              </a:ext>
            </a:extLst>
          </p:cNvPr>
          <p:cNvSpPr/>
          <p:nvPr/>
        </p:nvSpPr>
        <p:spPr>
          <a:xfrm>
            <a:off x="752446" y="3056639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5256C5-BCAF-15C6-46E4-0C93806AC3D8}"/>
              </a:ext>
            </a:extLst>
          </p:cNvPr>
          <p:cNvCxnSpPr>
            <a:stCxn id="46" idx="6"/>
            <a:endCxn id="47" idx="2"/>
          </p:cNvCxnSpPr>
          <p:nvPr/>
        </p:nvCxnSpPr>
        <p:spPr>
          <a:xfrm>
            <a:off x="385733" y="3132839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9EA04FF-28F2-9105-8996-2B4ECD978DC2}"/>
              </a:ext>
            </a:extLst>
          </p:cNvPr>
          <p:cNvCxnSpPr>
            <a:cxnSpLocks/>
          </p:cNvCxnSpPr>
          <p:nvPr/>
        </p:nvCxnSpPr>
        <p:spPr>
          <a:xfrm flipH="1" flipV="1">
            <a:off x="688778" y="3286125"/>
            <a:ext cx="527143" cy="83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8ABDE86-D809-DDD0-43A0-761B702A830A}"/>
              </a:ext>
            </a:extLst>
          </p:cNvPr>
          <p:cNvSpPr txBox="1"/>
          <p:nvPr/>
        </p:nvSpPr>
        <p:spPr>
          <a:xfrm>
            <a:off x="1198380" y="6325255"/>
            <a:ext cx="173637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(O) Origin attribute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(D) Destin. attribute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1CC503-2653-0009-C4F8-B8CA43629911}"/>
              </a:ext>
            </a:extLst>
          </p:cNvPr>
          <p:cNvSpPr txBox="1"/>
          <p:nvPr/>
        </p:nvSpPr>
        <p:spPr>
          <a:xfrm>
            <a:off x="6512867" y="1972210"/>
            <a:ext cx="550182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Triadic network structures are statistically 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Previous displacement experiences are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critical on destination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 occurrences are insignificant to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intensity has no lag or 1-month lag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displacement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successive droughts pull people at the 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level.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06BAF9C-CE89-A89D-C122-3C9C9BE20014}"/>
              </a:ext>
            </a:extLst>
          </p:cNvPr>
          <p:cNvSpPr/>
          <p:nvPr/>
        </p:nvSpPr>
        <p:spPr>
          <a:xfrm>
            <a:off x="1191844" y="2591080"/>
            <a:ext cx="5142281" cy="644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29555-BDD0-EEF7-4D12-AAB561194D44}"/>
              </a:ext>
            </a:extLst>
          </p:cNvPr>
          <p:cNvSpPr txBox="1"/>
          <p:nvPr/>
        </p:nvSpPr>
        <p:spPr>
          <a:xfrm>
            <a:off x="5350061" y="9224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43B27-0673-EE44-1645-0B535D225D2C}"/>
              </a:ext>
            </a:extLst>
          </p:cNvPr>
          <p:cNvSpPr txBox="1"/>
          <p:nvPr/>
        </p:nvSpPr>
        <p:spPr>
          <a:xfrm>
            <a:off x="4049303" y="9224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admin2</a:t>
            </a:r>
          </a:p>
        </p:txBody>
      </p:sp>
    </p:spTree>
    <p:extLst>
      <p:ext uri="{BB962C8B-B14F-4D97-AF65-F5344CB8AC3E}">
        <p14:creationId xmlns:p14="http://schemas.microsoft.com/office/powerpoint/2010/main" val="261590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33144A-9CD0-C647-F862-90B919EA35BE}"/>
              </a:ext>
            </a:extLst>
          </p:cNvPr>
          <p:cNvSpPr txBox="1"/>
          <p:nvPr/>
        </p:nvSpPr>
        <p:spPr>
          <a:xfrm>
            <a:off x="148612" y="152400"/>
            <a:ext cx="10585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quantitatively find both drought intensity and successiveness drive</a:t>
            </a:r>
            <a:b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displacement decisions using temporal network model in 2017–2018.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14B65-5FB9-5E67-96B1-EE8E49053B7D}"/>
              </a:ext>
            </a:extLst>
          </p:cNvPr>
          <p:cNvGraphicFramePr>
            <a:graphicFrameLocks noGrp="1"/>
          </p:cNvGraphicFramePr>
          <p:nvPr/>
        </p:nvGraphicFramePr>
        <p:xfrm>
          <a:off x="1228450" y="1190625"/>
          <a:ext cx="5000190" cy="5110164"/>
        </p:xfrm>
        <a:graphic>
          <a:graphicData uri="http://schemas.openxmlformats.org/drawingml/2006/table">
            <a:tbl>
              <a:tblPr/>
              <a:tblGrid>
                <a:gridCol w="2841930">
                  <a:extLst>
                    <a:ext uri="{9D8B030D-6E8A-4147-A177-3AD203B41FA5}">
                      <a16:colId xmlns:a16="http://schemas.microsoft.com/office/drawing/2014/main" val="2069883523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val="4061829465"/>
                    </a:ext>
                  </a:extLst>
                </a:gridCol>
                <a:gridCol w="549619">
                  <a:extLst>
                    <a:ext uri="{9D8B030D-6E8A-4147-A177-3AD203B41FA5}">
                      <a16:colId xmlns:a16="http://schemas.microsoft.com/office/drawing/2014/main" val="881310563"/>
                    </a:ext>
                  </a:extLst>
                </a:gridCol>
                <a:gridCol w="737294">
                  <a:extLst>
                    <a:ext uri="{9D8B030D-6E8A-4147-A177-3AD203B41FA5}">
                      <a16:colId xmlns:a16="http://schemas.microsoft.com/office/drawing/2014/main" val="2197228895"/>
                    </a:ext>
                  </a:extLst>
                </a:gridCol>
                <a:gridCol w="134053">
                  <a:extLst>
                    <a:ext uri="{9D8B030D-6E8A-4147-A177-3AD203B41FA5}">
                      <a16:colId xmlns:a16="http://schemas.microsoft.com/office/drawing/2014/main" val="1967198482"/>
                    </a:ext>
                  </a:extLst>
                </a:gridCol>
              </a:tblGrid>
              <a:tr h="28389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</a:p>
                  </a:txBody>
                  <a:tcPr marL="3619" marR="3619" marT="36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Region</a:t>
                      </a:r>
                    </a:p>
                  </a:txBody>
                  <a:tcPr marL="3619" marR="3619" marT="36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24658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Edges (intercept)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-5.634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-3.766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58650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Mutual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0.693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0.864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67931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Transitive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1.282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0.565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51299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Cyclic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-0.106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-0.199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59623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Experience (prev. 3 month)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23.163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22.383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33817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Experience (year ago)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21.810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21.444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75854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Reciprocity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-0.280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361263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Total conflict events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-0.005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03507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Total conflict events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-0.183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40177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-0.112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-0.262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96375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-0.209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0.143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18551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-0.125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96288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0.303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-0.206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19876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SPI-3, lag 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0.182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49210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SPI-3, lag 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-0.027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-0.090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8838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(O) Successive low SPI-3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-0.051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0.092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66435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 Successive low SPI-3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0.122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-0.315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3619" marR="3619" marT="36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14602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9C0D65BE-4957-C718-545E-5EF379B01A51}"/>
              </a:ext>
            </a:extLst>
          </p:cNvPr>
          <p:cNvSpPr/>
          <p:nvPr/>
        </p:nvSpPr>
        <p:spPr>
          <a:xfrm>
            <a:off x="17265" y="1590675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411605-53C1-47C0-B7EB-3099DB77AC8C}"/>
              </a:ext>
            </a:extLst>
          </p:cNvPr>
          <p:cNvSpPr/>
          <p:nvPr/>
        </p:nvSpPr>
        <p:spPr>
          <a:xfrm>
            <a:off x="536378" y="1590675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407A1F-BAD0-07BC-6BFA-61EF8E5C90FD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169665" y="1666875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75FA847-0463-CE38-846F-4B388A0F696B}"/>
              </a:ext>
            </a:extLst>
          </p:cNvPr>
          <p:cNvSpPr/>
          <p:nvPr/>
        </p:nvSpPr>
        <p:spPr>
          <a:xfrm>
            <a:off x="17265" y="20002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76A193-A2B2-CBBA-BF30-668FDC9E05B3}"/>
              </a:ext>
            </a:extLst>
          </p:cNvPr>
          <p:cNvSpPr/>
          <p:nvPr/>
        </p:nvSpPr>
        <p:spPr>
          <a:xfrm>
            <a:off x="536378" y="2000250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F8F04A-B869-96E1-50F4-1AEEB12AEB16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169665" y="2076450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DE264EE-286D-D60B-5239-BACF2212F60E}"/>
              </a:ext>
            </a:extLst>
          </p:cNvPr>
          <p:cNvSpPr/>
          <p:nvPr/>
        </p:nvSpPr>
        <p:spPr>
          <a:xfrm>
            <a:off x="276821" y="2378928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B83BC2-94DF-9257-7629-E08DDA7B52E2}"/>
              </a:ext>
            </a:extLst>
          </p:cNvPr>
          <p:cNvCxnSpPr>
            <a:cxnSpLocks/>
            <a:stCxn id="15" idx="4"/>
            <a:endCxn id="19" idx="1"/>
          </p:cNvCxnSpPr>
          <p:nvPr/>
        </p:nvCxnSpPr>
        <p:spPr>
          <a:xfrm>
            <a:off x="93465" y="2152650"/>
            <a:ext cx="205674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FD9841-3604-87A8-FA43-979931547057}"/>
              </a:ext>
            </a:extLst>
          </p:cNvPr>
          <p:cNvCxnSpPr>
            <a:cxnSpLocks/>
            <a:stCxn id="19" idx="7"/>
            <a:endCxn id="16" idx="4"/>
          </p:cNvCxnSpPr>
          <p:nvPr/>
        </p:nvCxnSpPr>
        <p:spPr>
          <a:xfrm flipV="1">
            <a:off x="406903" y="2152650"/>
            <a:ext cx="205675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3B9559-B1BB-FAD0-1F8A-C48FACABA198}"/>
              </a:ext>
            </a:extLst>
          </p:cNvPr>
          <p:cNvCxnSpPr>
            <a:cxnSpLocks/>
          </p:cNvCxnSpPr>
          <p:nvPr/>
        </p:nvCxnSpPr>
        <p:spPr>
          <a:xfrm flipH="1" flipV="1">
            <a:off x="781647" y="1743075"/>
            <a:ext cx="397668" cy="128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DA6FC-28FE-33A7-5BE4-456BFF5C345D}"/>
              </a:ext>
            </a:extLst>
          </p:cNvPr>
          <p:cNvCxnSpPr>
            <a:cxnSpLocks/>
          </p:cNvCxnSpPr>
          <p:nvPr/>
        </p:nvCxnSpPr>
        <p:spPr>
          <a:xfrm flipH="1">
            <a:off x="679254" y="2216943"/>
            <a:ext cx="536667" cy="60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120E007-C589-C2A5-555E-23DA7F15B7F6}"/>
              </a:ext>
            </a:extLst>
          </p:cNvPr>
          <p:cNvSpPr/>
          <p:nvPr/>
        </p:nvSpPr>
        <p:spPr>
          <a:xfrm>
            <a:off x="2361924" y="202256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93C1CD2-F91E-A244-E119-EE019F2B61AD}"/>
              </a:ext>
            </a:extLst>
          </p:cNvPr>
          <p:cNvSpPr/>
          <p:nvPr/>
        </p:nvSpPr>
        <p:spPr>
          <a:xfrm>
            <a:off x="2881037" y="2022568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B56CA6-7EA6-32F6-F371-AFE0621F333A}"/>
              </a:ext>
            </a:extLst>
          </p:cNvPr>
          <p:cNvCxnSpPr>
            <a:stCxn id="32" idx="6"/>
            <a:endCxn id="33" idx="2"/>
          </p:cNvCxnSpPr>
          <p:nvPr/>
        </p:nvCxnSpPr>
        <p:spPr>
          <a:xfrm>
            <a:off x="2514324" y="2098768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F36849A-ACB9-06EB-CA07-563914F07C3B}"/>
              </a:ext>
            </a:extLst>
          </p:cNvPr>
          <p:cNvSpPr/>
          <p:nvPr/>
        </p:nvSpPr>
        <p:spPr>
          <a:xfrm>
            <a:off x="2621480" y="2401246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2EF7697-C0B0-C080-E85A-ED9D4D1A4234}"/>
              </a:ext>
            </a:extLst>
          </p:cNvPr>
          <p:cNvCxnSpPr>
            <a:cxnSpLocks/>
            <a:stCxn id="32" idx="4"/>
            <a:endCxn id="35" idx="1"/>
          </p:cNvCxnSpPr>
          <p:nvPr/>
        </p:nvCxnSpPr>
        <p:spPr>
          <a:xfrm>
            <a:off x="2438124" y="2174968"/>
            <a:ext cx="205674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8BB3359-DC7D-4934-3347-C6233DF43F35}"/>
              </a:ext>
            </a:extLst>
          </p:cNvPr>
          <p:cNvCxnSpPr>
            <a:cxnSpLocks/>
            <a:stCxn id="35" idx="7"/>
            <a:endCxn id="33" idx="4"/>
          </p:cNvCxnSpPr>
          <p:nvPr/>
        </p:nvCxnSpPr>
        <p:spPr>
          <a:xfrm flipV="1">
            <a:off x="2751562" y="2174968"/>
            <a:ext cx="205675" cy="24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21FB24-2B7C-634E-C9BA-7AB51E05A423}"/>
              </a:ext>
            </a:extLst>
          </p:cNvPr>
          <p:cNvCxnSpPr>
            <a:cxnSpLocks/>
          </p:cNvCxnSpPr>
          <p:nvPr/>
        </p:nvCxnSpPr>
        <p:spPr>
          <a:xfrm flipH="1">
            <a:off x="1901456" y="2327368"/>
            <a:ext cx="512109" cy="150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B67D88C8-78D5-60B9-612D-CE46C554CCA1}"/>
              </a:ext>
            </a:extLst>
          </p:cNvPr>
          <p:cNvSpPr/>
          <p:nvPr/>
        </p:nvSpPr>
        <p:spPr>
          <a:xfrm>
            <a:off x="0" y="275760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5DD667-D921-5F0F-EA29-924BF979BBAE}"/>
              </a:ext>
            </a:extLst>
          </p:cNvPr>
          <p:cNvSpPr/>
          <p:nvPr/>
        </p:nvSpPr>
        <p:spPr>
          <a:xfrm>
            <a:off x="519113" y="2757606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F7187B-765E-6B7D-72E8-6AED6ADBD0B8}"/>
              </a:ext>
            </a:extLst>
          </p:cNvPr>
          <p:cNvCxnSpPr>
            <a:stCxn id="40" idx="6"/>
            <a:endCxn id="41" idx="2"/>
          </p:cNvCxnSpPr>
          <p:nvPr/>
        </p:nvCxnSpPr>
        <p:spPr>
          <a:xfrm>
            <a:off x="152400" y="2833806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A1BB1341-CBE6-1C19-26A6-3965F11DAC9F}"/>
              </a:ext>
            </a:extLst>
          </p:cNvPr>
          <p:cNvSpPr/>
          <p:nvPr/>
        </p:nvSpPr>
        <p:spPr>
          <a:xfrm>
            <a:off x="313318" y="2905579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1A8FB78-ADEE-765A-F1E5-7579E35768ED}"/>
              </a:ext>
            </a:extLst>
          </p:cNvPr>
          <p:cNvSpPr/>
          <p:nvPr/>
        </p:nvSpPr>
        <p:spPr>
          <a:xfrm>
            <a:off x="379994" y="2954912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241A330-9890-5813-CE2E-0BFF0D37AA2C}"/>
              </a:ext>
            </a:extLst>
          </p:cNvPr>
          <p:cNvSpPr/>
          <p:nvPr/>
        </p:nvSpPr>
        <p:spPr>
          <a:xfrm>
            <a:off x="459337" y="3001959"/>
            <a:ext cx="36576" cy="36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B427BFE-5388-60D2-702D-02E3A27C028C}"/>
              </a:ext>
            </a:extLst>
          </p:cNvPr>
          <p:cNvSpPr/>
          <p:nvPr/>
        </p:nvSpPr>
        <p:spPr>
          <a:xfrm>
            <a:off x="233333" y="3056639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281BE2-F32D-C024-61F8-B0EDDE728441}"/>
              </a:ext>
            </a:extLst>
          </p:cNvPr>
          <p:cNvSpPr/>
          <p:nvPr/>
        </p:nvSpPr>
        <p:spPr>
          <a:xfrm>
            <a:off x="752446" y="3056639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5256C5-BCAF-15C6-46E4-0C93806AC3D8}"/>
              </a:ext>
            </a:extLst>
          </p:cNvPr>
          <p:cNvCxnSpPr>
            <a:stCxn id="46" idx="6"/>
            <a:endCxn id="47" idx="2"/>
          </p:cNvCxnSpPr>
          <p:nvPr/>
        </p:nvCxnSpPr>
        <p:spPr>
          <a:xfrm>
            <a:off x="385733" y="3132839"/>
            <a:ext cx="3667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9EA04FF-28F2-9105-8996-2B4ECD978DC2}"/>
              </a:ext>
            </a:extLst>
          </p:cNvPr>
          <p:cNvCxnSpPr>
            <a:cxnSpLocks/>
          </p:cNvCxnSpPr>
          <p:nvPr/>
        </p:nvCxnSpPr>
        <p:spPr>
          <a:xfrm flipH="1" flipV="1">
            <a:off x="688778" y="3286125"/>
            <a:ext cx="527143" cy="83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8ABDE86-D809-DDD0-43A0-761B702A830A}"/>
              </a:ext>
            </a:extLst>
          </p:cNvPr>
          <p:cNvSpPr txBox="1"/>
          <p:nvPr/>
        </p:nvSpPr>
        <p:spPr>
          <a:xfrm>
            <a:off x="1198380" y="6325255"/>
            <a:ext cx="173637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(O) Origin attribute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(D) Destin. attribute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1CC503-2653-0009-C4F8-B8CA43629911}"/>
              </a:ext>
            </a:extLst>
          </p:cNvPr>
          <p:cNvSpPr txBox="1"/>
          <p:nvPr/>
        </p:nvSpPr>
        <p:spPr>
          <a:xfrm>
            <a:off x="6512867" y="1972210"/>
            <a:ext cx="550182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Triadic network structures are statistically 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displacement experiences are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on destination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Conflict occurrences are insignificant to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displacement.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intensity has no lag or 1-month lag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displacement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successive droughts pull people at the 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level.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06BAF9C-CE89-A89D-C122-3C9C9BE20014}"/>
              </a:ext>
            </a:extLst>
          </p:cNvPr>
          <p:cNvSpPr/>
          <p:nvPr/>
        </p:nvSpPr>
        <p:spPr>
          <a:xfrm>
            <a:off x="1191844" y="3442207"/>
            <a:ext cx="5142281" cy="644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4D6702-831C-E689-F983-38918EECDAAD}"/>
              </a:ext>
            </a:extLst>
          </p:cNvPr>
          <p:cNvSpPr txBox="1"/>
          <p:nvPr/>
        </p:nvSpPr>
        <p:spPr>
          <a:xfrm>
            <a:off x="5350061" y="9224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10351-0EB7-9440-64A4-160C73568F17}"/>
              </a:ext>
            </a:extLst>
          </p:cNvPr>
          <p:cNvSpPr txBox="1"/>
          <p:nvPr/>
        </p:nvSpPr>
        <p:spPr>
          <a:xfrm>
            <a:off x="4049303" y="9224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admin2</a:t>
            </a:r>
          </a:p>
        </p:txBody>
      </p:sp>
    </p:spTree>
    <p:extLst>
      <p:ext uri="{BB962C8B-B14F-4D97-AF65-F5344CB8AC3E}">
        <p14:creationId xmlns:p14="http://schemas.microsoft.com/office/powerpoint/2010/main" val="2745170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1507</Words>
  <Application>Microsoft Office PowerPoint</Application>
  <PresentationFormat>Widescreen</PresentationFormat>
  <Paragraphs>481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Franklin Gothic Book</vt:lpstr>
      <vt:lpstr>Franklin Gothic Demi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Woi Sok Oh</dc:creator>
  <cp:lastModifiedBy>Woi Sok Oh</cp:lastModifiedBy>
  <cp:revision>5</cp:revision>
  <dcterms:created xsi:type="dcterms:W3CDTF">2023-04-24T01:35:45Z</dcterms:created>
  <dcterms:modified xsi:type="dcterms:W3CDTF">2023-04-24T04:10:50Z</dcterms:modified>
</cp:coreProperties>
</file>