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8" r:id="rId4"/>
    <p:sldId id="257" r:id="rId5"/>
    <p:sldId id="26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31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59C12-C285-A494-EC6C-B15D14E70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19068-7AA2-9553-5DB6-F95072072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A8FA4-0E03-8997-648B-AF21297A4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A3E4-045E-4BC0-B349-D1CD392BE11F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140BD-117D-F88B-376F-EC4461A0F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D0E7E-59A6-0A32-9961-3B3DDB0D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811F-549A-4693-979F-1BC22A376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8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5D1A3-D36F-D5BD-0151-F1127006A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C7083E-E6D1-EEEB-A981-A05598C00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1B83A-31DD-95CF-FEFA-789C04F8C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A3E4-045E-4BC0-B349-D1CD392BE11F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A57E3-E46C-B530-5DC7-290CBCCFC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E4434-68F5-14F3-E8F4-3BD065A4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811F-549A-4693-979F-1BC22A376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07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4C715D-7A84-9B6C-0C38-F754B65FE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188344-4D2A-1EAF-5C47-50E3ECD5A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724A-D1CF-8980-D5D9-A990470F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A3E4-045E-4BC0-B349-D1CD392BE11F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2F62A-12D0-8E6D-50CE-FEB59416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06276-B6E9-7A26-A0E3-A2805D62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811F-549A-4693-979F-1BC22A376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88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5A027-7407-FE28-20C3-D081D39CE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05A449-E2DF-8386-21E9-0A691E01C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9D243-B1DC-4A10-9F8F-0FED02096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5EC-FA78-4B03-9767-DB11C4EC196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70A89-9B66-7739-3A18-0E5885C61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03354-6E4D-09CE-6370-5364F1AE0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43AC-FA84-45E9-9560-6803F360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72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3828D-9CF2-314D-FA9B-5D14CF76A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5CC48-BFCC-B940-BE60-593197FF8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F948-B897-3E4B-3B92-7420A283F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5EC-FA78-4B03-9767-DB11C4EC196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2285B-594B-5E77-D901-3BB81CC9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FAAE1-6E7A-F942-3105-98FBC415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43AC-FA84-45E9-9560-6803F360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06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F069E-4AC2-AC30-B9BD-F63669C46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1BDAB-995D-223D-78FF-CBA7FEDD6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A44A2-7A22-A506-6820-9C5D53928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5EC-FA78-4B03-9767-DB11C4EC196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1F7C3-BACE-7470-EB90-D6D8E6E85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D596A-0D92-EC46-D800-8C60E5AA8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43AC-FA84-45E9-9560-6803F360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92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6B5F3-0CEF-424C-C6A5-2CA398E2B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072B5-BDD7-2CEF-3BE0-A20CC5DFC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EF4AB-1515-1683-759A-AEF4FB215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A2B5D-311D-5AD2-50CD-AF911167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5EC-FA78-4B03-9767-DB11C4EC196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6F2C5-8F81-1E77-8ED5-79CD86B4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6146D-AA98-B812-BDBD-A2512CC33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43AC-FA84-45E9-9560-6803F360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51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FE903-B80E-64CE-8382-7B94482A0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A1A84-9807-D71B-151D-72F6C1FEC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FE560D-6BFE-B5FB-183A-B03857B0C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7576B-A14B-440C-0582-CD836C3A0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447CE2-705D-1A7C-594A-849CC9B7C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D04E73-2172-82DA-4B54-D28D10FEE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5EC-FA78-4B03-9767-DB11C4EC196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BDA4E9-4179-EF22-5FDF-54007FBE6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D7097F-ABFC-C10A-BD81-F45606053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43AC-FA84-45E9-9560-6803F360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36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34A25-0706-4349-DBB8-AFE2DDC0C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0C1DC4-98DA-7E72-4716-5F327A62E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5EC-FA78-4B03-9767-DB11C4EC196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DCAB7D-7EDE-5175-4400-C5037AFB6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D148B0-7967-E200-C779-2A2D48CD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43AC-FA84-45E9-9560-6803F360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0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132D9A-B5F5-5DFA-6562-08667DAE9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5EC-FA78-4B03-9767-DB11C4EC196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3613C8-6306-B69E-6B36-7AB8F1AA7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3B023-7280-8431-2F9A-40551B57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43AC-FA84-45E9-9560-6803F360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47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EC69D-A8D2-285F-D8B5-84D569D6A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34894-9DC8-29AD-7683-E502D5764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77C7A-291C-5E14-EF8E-B71D5E152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2AE002-AF5E-E8A5-E69F-7F250980A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5EC-FA78-4B03-9767-DB11C4EC196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DB0CD-3481-94EF-DCE8-F8A66EA86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F426D-6659-A503-181B-B66C50EF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43AC-FA84-45E9-9560-6803F360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5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293D3-D054-A709-6A5A-F70A8B00A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3A60B-623A-592B-8A3A-4BE60A1B6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4B717-861B-3793-3610-BB0CCF3F9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A3E4-045E-4BC0-B349-D1CD392BE11F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458FA-38E4-0409-F755-1C1E2B83C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DD8C1-C794-F0AC-A462-B79BFA6E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811F-549A-4693-979F-1BC22A376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12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FDA16-7809-AE83-EE62-ED9C58A93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EE883B-4F54-5821-B5A6-86C8D28A8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B7D3AD-60DE-4469-5633-EF76045D0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8E8E6-D21B-AD5D-3B81-3B69A0286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5EC-FA78-4B03-9767-DB11C4EC196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BD78-ED7F-77A1-14DA-79806BA0B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A4F4C-DFE8-A7DD-D0B3-362B3E2A0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43AC-FA84-45E9-9560-6803F360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33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084FA-0759-15F9-3B9F-BE34044D6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FB60A3-1FF5-1ABF-7CA7-ADC227A4C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1E23B-7A07-1E22-CB00-01E118B11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5EC-FA78-4B03-9767-DB11C4EC196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30874-569C-9552-D00A-EA0B27DD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02781-5B40-06A1-A866-93166AB8D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43AC-FA84-45E9-9560-6803F360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69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DE0F31-225F-1CC1-3098-896A480EF4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2F8D38-84DA-48CB-170F-D64AF6A19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2EC79-6552-E671-0D68-C26018F01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5EC-FA78-4B03-9767-DB11C4EC196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0EA02-F00C-17E4-EB40-D0167721D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56F36-67FE-BDB6-A6F8-1D5E6795A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43AC-FA84-45E9-9560-6803F360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72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016"/>
            <a:ext cx="12188388" cy="685596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048913" y="1515806"/>
            <a:ext cx="2893979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0" i="0" dirty="0">
                <a:solidFill>
                  <a:schemeClr val="bg1"/>
                </a:solidFill>
                <a:latin typeface="Quadon Medium"/>
                <a:cs typeface="Quadon Medium"/>
              </a:rPr>
              <a:t>ENGINEERING SCHOOL OF SUSTAINABLE INFRASTRUCTURE &amp; ENVIRONMENT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161731" y="2854082"/>
            <a:ext cx="11030269" cy="1779041"/>
          </a:xfrm>
        </p:spPr>
        <p:txBody>
          <a:bodyPr/>
          <a:lstStyle>
            <a:lvl1pPr algn="l">
              <a:lnSpc>
                <a:spcPct val="8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61733" y="4746839"/>
            <a:ext cx="11575140" cy="774700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32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tona Book"/>
                <a:ea typeface="+mj-ea"/>
                <a:cs typeface="Gentona Book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248604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49FE6-2F60-E372-A85C-5EEDB84D2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33B25-633C-8F00-A694-85B5B716B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09480-EB58-DA0F-D747-E9F45CE48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A3E4-045E-4BC0-B349-D1CD392BE11F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7B4BF-03C8-FAC2-063E-182CF4787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87B75-987B-36CE-4AAE-204FF1C5D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811F-549A-4693-979F-1BC22A376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7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4F89C-DFBB-91F0-012B-B89245C91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5361B-6419-DD3E-22F6-84B8512AE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1CEF8A-52D4-84B0-DA4A-49A495BC6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FB492-5546-6FF1-D435-876C692B7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A3E4-045E-4BC0-B349-D1CD392BE11F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37F22-7DB5-CEE3-3D4C-6408788D6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1AA11-9246-269B-FAC8-76638ECC8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811F-549A-4693-979F-1BC22A376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9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CF2DD-5958-DE6D-33CB-A6EBDB648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C5D51-F6A1-E7B6-307E-57D96CF93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4B968-86C9-824C-44B8-85736FB50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091329-F53D-9544-53AD-48B321DC6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B94542-2AB2-4469-61CD-006CB9083E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D6EAA6-0A0A-B562-21B6-63598CBD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A3E4-045E-4BC0-B349-D1CD392BE11F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D5293C-9ABD-6912-62AD-9BF7BC784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03F59E-28CB-B653-882E-D7DD2E303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811F-549A-4693-979F-1BC22A376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8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80FDE-F988-9120-EDF5-BCFE662F7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40A075-0612-0158-BE2A-8402FACCD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A3E4-045E-4BC0-B349-D1CD392BE11F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FC741B-B23E-87B0-CEE7-607FCE000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D6CE1F-5217-A687-3EE5-04EB6B923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811F-549A-4693-979F-1BC22A376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1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ACD40B-CABD-4730-D5DA-646465B3E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A3E4-045E-4BC0-B349-D1CD392BE11F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75E7A8-25C2-3B92-C90B-0A3FFFEA2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81910-172C-1E00-FD9C-ADE065A0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811F-549A-4693-979F-1BC22A376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2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05B1D-F286-B1B1-E15D-429F28F7F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54604-2FD3-C162-D0CB-B2F3292A1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A1DE7D-14FD-9890-F860-CFF67D598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16B856-4E85-F05E-8089-3E0AFE237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A3E4-045E-4BC0-B349-D1CD392BE11F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56197C-5C23-D04E-3EA0-CFF94AABC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82688-AB29-DCD5-6D04-5538C1CEA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811F-549A-4693-979F-1BC22A376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AF878-D64C-B761-E514-057955F56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FA2F2A-170E-65BD-FD29-CE1561BC0A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3272B-6FEF-541A-D348-CC6A618E8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975C65-A09F-87D4-9DA9-9E4B8A08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A3E4-045E-4BC0-B349-D1CD392BE11F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48FDC-AEB0-DCB2-28C4-4C56CE343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B99F8-DC32-B285-D996-75D55E5C5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811F-549A-4693-979F-1BC22A376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40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375E9E-57E0-09F1-224C-D33B977C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9280C-3E3F-F1F9-AE08-15D3EBC1A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22B0E-912D-E9A8-F698-09A302047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AA3E4-045E-4BC0-B349-D1CD392BE11F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31E82-8C9F-75AA-F8A9-321D9A712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F0B21-345C-2F45-5B38-9F71A09C0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7811F-549A-4693-979F-1BC22A376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3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AC87D0-3DAD-7F1C-322F-F6A4A1658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A737F-B267-BEAF-6864-D4C020EFA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A3A91-F77F-A2D7-7F8C-3AFCBAE54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AF5EC-FA78-4B03-9767-DB11C4EC196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74908-EDD9-2A31-B9E4-669DEB54F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B9290-59BC-3FA8-DB63-DB3A472B5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643AC-FA84-45E9-9560-6803F360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9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floridahealth.gov/licensing-and-regul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DA62D-2D52-75C0-D556-A55390B449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Identification of thresholds on Sea surface temperature and chlorophyll-a for understanding environmental suitability of 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V. vulnificus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incidence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9AC9B0-E81C-8ABA-DE58-3E572A630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425903"/>
            <a:ext cx="9756449" cy="1655762"/>
          </a:xfrm>
        </p:spPr>
        <p:txBody>
          <a:bodyPr>
            <a:normAutofit/>
          </a:bodyPr>
          <a:lstStyle/>
          <a:p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Yusuf Jamal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Moiz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Usmani, Mayank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Gangwar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Antarpreet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Jutla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98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A47BC-FCD1-64E1-7E67-CCDE4B6AB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for Biscayne Bay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01476-10D2-D8F7-1B14-661857C4C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contrast to Tampa Bay, chlorophyll shows year round association with cases as illustrated by high odds ratios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SST  behavior similar to Tampa Bay with values  above Q1 showing high association with cases.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to Tampa Bay, highest number of cases occur in the last two quartiles for both SST and chlorophyll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suggests that cases  association with   chlorophyll is seasonal and depends on location.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SST behavior is comparable for all locations.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31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C47AF-3FF3-4A5D-716A-CE9FCCA2F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Assigning thresholds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25A0D-2CC2-68CB-2F6F-7852B979C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Chlorophyll's role could be highly variable depending on the location and season. However, it is observed that a greater number of cases have occurred when chlorophyll concentrations exceed Q2.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Overall,SST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above Q1 shows high odds of infection.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non-summer months SST above Q2 can be regarded as threshold beyond which odds ratio increase.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summer months, no sharp threshold exist for SST since all quartiles have high odds of infection with Last two having highest odds.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83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any questions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Contact: yjamal@ufl.edu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A2F04CA-9852-D8C4-64F2-B7BA92265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678890"/>
            <a:ext cx="5458968" cy="55002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9150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02BB1-BC83-1E69-EFE1-351E752EF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541A9-764C-F0B9-9490-FDC1BA2CB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Vibrio spp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are pathogenic bacteria native to warm and brackish water which accounts for around 80000 illnesses and 100 deaths annually in the United States.</a:t>
            </a:r>
          </a:p>
          <a:p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V. vulnificus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has the highest mortality rate of all seafood-borne pathogens.</a:t>
            </a:r>
          </a:p>
          <a:p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Understanding the environmental conditions that lead to increased </a:t>
            </a:r>
            <a:r>
              <a:rPr lang="en-US" sz="2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V. vulnificus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growth and spread can aid in the development of early warning systems and targeted prevention strategies. </a:t>
            </a:r>
          </a:p>
          <a:p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CEE731-C463-5884-4393-A716339E87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70" r="13540" b="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00FCE4-9282-67D6-2D71-9DF9C00CC779}"/>
              </a:ext>
            </a:extLst>
          </p:cNvPr>
          <p:cNvSpPr txBox="1"/>
          <p:nvPr/>
        </p:nvSpPr>
        <p:spPr>
          <a:xfrm>
            <a:off x="1562381" y="6343370"/>
            <a:ext cx="8218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source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0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Baker-Austin, C., &amp; Oliver, J. D. (2020). Vibrio vulnificus. </a:t>
            </a:r>
            <a:r>
              <a:rPr lang="en-US" sz="1000" i="1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Trends in Microbiology</a:t>
            </a:r>
            <a:r>
              <a:rPr lang="en-US" sz="10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, </a:t>
            </a:r>
            <a:r>
              <a:rPr lang="en-US" sz="1000" i="1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28</a:t>
            </a:r>
            <a:r>
              <a:rPr lang="en-US" sz="10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(1), 81–82. https://doi.org/10.1016/j.tim.2019.08.006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57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55A414-F4ED-7594-05D9-22475B9FE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r>
              <a:rPr lang="en-US" sz="5400" dirty="0"/>
              <a:t> 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5A4A8-0BE0-97A0-8841-736D957A2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Remote sensing datasets on SST and chlorophyll-a from  AQUA MODIS 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V.vulnificus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cases data from Florida Department of Health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analysis to estimate association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Seasonal analysis to estimate temporal variability of association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11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https://www.floridahealth.gov/licensing-and-regulation/</a:t>
            </a:r>
            <a:endParaRPr lang="en-US" sz="1100" dirty="0"/>
          </a:p>
          <a:p>
            <a:pPr marL="0" indent="0">
              <a:buNone/>
            </a:pPr>
            <a:r>
              <a:rPr lang="en-US" sz="1100" u="sng" dirty="0"/>
              <a:t>https://sealevel.nasa.gov/missions/aqua</a:t>
            </a:r>
          </a:p>
          <a:p>
            <a:pPr marL="0" indent="0">
              <a:buNone/>
            </a:pPr>
            <a:endParaRPr lang="en-US" sz="11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7" name="Picture 6" descr="A picture containing graphics, text, graphic design, font&#10;&#10;Description automatically generated">
            <a:extLst>
              <a:ext uri="{FF2B5EF4-FFF2-40B4-BE49-F238E27FC236}">
                <a16:creationId xmlns:a16="http://schemas.microsoft.com/office/drawing/2014/main" id="{DC07CBE1-B4D1-8AD1-FFA9-D56319997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4" r="1" b="1"/>
          <a:stretch/>
        </p:blipFill>
        <p:spPr>
          <a:xfrm>
            <a:off x="8538024" y="909278"/>
            <a:ext cx="2804232" cy="2903769"/>
          </a:xfrm>
          <a:prstGeom prst="rect">
            <a:avLst/>
          </a:prstGeom>
        </p:spPr>
      </p:pic>
      <p:pic>
        <p:nvPicPr>
          <p:cNvPr id="5" name="Picture 4" descr="A satellite flying over the earth&#10;&#10;Description automatically generated with low confidence">
            <a:extLst>
              <a:ext uri="{FF2B5EF4-FFF2-40B4-BE49-F238E27FC236}">
                <a16:creationId xmlns:a16="http://schemas.microsoft.com/office/drawing/2014/main" id="{7DE24C26-5A10-82B5-0478-96D6B29D13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2" b="3"/>
          <a:stretch/>
        </p:blipFill>
        <p:spPr>
          <a:xfrm>
            <a:off x="8161785" y="4079193"/>
            <a:ext cx="3400038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2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9C02D8-4D2F-BD9C-FB0F-205A62C61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region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map of the united states&#10;&#10;Description automatically generated with low confidence">
            <a:extLst>
              <a:ext uri="{FF2B5EF4-FFF2-40B4-BE49-F238E27FC236}">
                <a16:creationId xmlns:a16="http://schemas.microsoft.com/office/drawing/2014/main" id="{24CEC861-058E-271F-9DA7-EB95A2BB0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651" y="505668"/>
            <a:ext cx="5954768" cy="606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75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95DB2-F86F-5130-855D-925382471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753" y="48930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Cases distribution with chlorophyll-a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53467DB-30E5-B190-686C-DFCE18BF6F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248315"/>
              </p:ext>
            </p:extLst>
          </p:nvPr>
        </p:nvGraphicFramePr>
        <p:xfrm>
          <a:off x="2153540" y="1675756"/>
          <a:ext cx="6913550" cy="11747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82710">
                  <a:extLst>
                    <a:ext uri="{9D8B030D-6E8A-4147-A177-3AD203B41FA5}">
                      <a16:colId xmlns:a16="http://schemas.microsoft.com/office/drawing/2014/main" val="41218290"/>
                    </a:ext>
                  </a:extLst>
                </a:gridCol>
                <a:gridCol w="1382710">
                  <a:extLst>
                    <a:ext uri="{9D8B030D-6E8A-4147-A177-3AD203B41FA5}">
                      <a16:colId xmlns:a16="http://schemas.microsoft.com/office/drawing/2014/main" val="1642360674"/>
                    </a:ext>
                  </a:extLst>
                </a:gridCol>
                <a:gridCol w="1382710">
                  <a:extLst>
                    <a:ext uri="{9D8B030D-6E8A-4147-A177-3AD203B41FA5}">
                      <a16:colId xmlns:a16="http://schemas.microsoft.com/office/drawing/2014/main" val="3320056697"/>
                    </a:ext>
                  </a:extLst>
                </a:gridCol>
                <a:gridCol w="1382710">
                  <a:extLst>
                    <a:ext uri="{9D8B030D-6E8A-4147-A177-3AD203B41FA5}">
                      <a16:colId xmlns:a16="http://schemas.microsoft.com/office/drawing/2014/main" val="1096026639"/>
                    </a:ext>
                  </a:extLst>
                </a:gridCol>
                <a:gridCol w="1382710">
                  <a:extLst>
                    <a:ext uri="{9D8B030D-6E8A-4147-A177-3AD203B41FA5}">
                      <a16:colId xmlns:a16="http://schemas.microsoft.com/office/drawing/2014/main" val="3404260597"/>
                    </a:ext>
                  </a:extLst>
                </a:gridCol>
              </a:tblGrid>
              <a:tr h="240406">
                <a:tc>
                  <a:txBody>
                    <a:bodyPr/>
                    <a:lstStyle/>
                    <a:p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Q2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Q3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Q4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0150425"/>
                  </a:ext>
                </a:extLst>
              </a:tr>
              <a:tr h="2448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Cases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4532640"/>
                  </a:ext>
                </a:extLst>
              </a:tr>
              <a:tr h="6895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Chlorophyll range(mg/m3)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6.98-12.57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12.73-16.78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17-21.56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21.74-44.73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613194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C67BAC0-5A4E-1005-4977-4D01FD6EE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734627"/>
              </p:ext>
            </p:extLst>
          </p:nvPr>
        </p:nvGraphicFramePr>
        <p:xfrm>
          <a:off x="2153540" y="3007155"/>
          <a:ext cx="6913550" cy="11747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82710">
                  <a:extLst>
                    <a:ext uri="{9D8B030D-6E8A-4147-A177-3AD203B41FA5}">
                      <a16:colId xmlns:a16="http://schemas.microsoft.com/office/drawing/2014/main" val="291485245"/>
                    </a:ext>
                  </a:extLst>
                </a:gridCol>
                <a:gridCol w="1382710">
                  <a:extLst>
                    <a:ext uri="{9D8B030D-6E8A-4147-A177-3AD203B41FA5}">
                      <a16:colId xmlns:a16="http://schemas.microsoft.com/office/drawing/2014/main" val="3492985142"/>
                    </a:ext>
                  </a:extLst>
                </a:gridCol>
                <a:gridCol w="1382710">
                  <a:extLst>
                    <a:ext uri="{9D8B030D-6E8A-4147-A177-3AD203B41FA5}">
                      <a16:colId xmlns:a16="http://schemas.microsoft.com/office/drawing/2014/main" val="289357315"/>
                    </a:ext>
                  </a:extLst>
                </a:gridCol>
                <a:gridCol w="1382710">
                  <a:extLst>
                    <a:ext uri="{9D8B030D-6E8A-4147-A177-3AD203B41FA5}">
                      <a16:colId xmlns:a16="http://schemas.microsoft.com/office/drawing/2014/main" val="3275718325"/>
                    </a:ext>
                  </a:extLst>
                </a:gridCol>
                <a:gridCol w="1382710">
                  <a:extLst>
                    <a:ext uri="{9D8B030D-6E8A-4147-A177-3AD203B41FA5}">
                      <a16:colId xmlns:a16="http://schemas.microsoft.com/office/drawing/2014/main" val="4034327558"/>
                    </a:ext>
                  </a:extLst>
                </a:gridCol>
              </a:tblGrid>
              <a:tr h="263446">
                <a:tc>
                  <a:txBody>
                    <a:bodyPr/>
                    <a:lstStyle/>
                    <a:p>
                      <a:endParaRPr lang="en-US" sz="1400" b="1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Q2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Q3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Q4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1587888"/>
                  </a:ext>
                </a:extLst>
              </a:tr>
              <a:tr h="263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Cases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7043178"/>
                  </a:ext>
                </a:extLst>
              </a:tr>
              <a:tr h="647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Chlorophyll range(mg/m3)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9.16-14.27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14.36-18.58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18.77-22.77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22.89-37.80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35022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5E2E586-C4C5-EDAE-5159-C01B72D41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066955"/>
              </p:ext>
            </p:extLst>
          </p:nvPr>
        </p:nvGraphicFramePr>
        <p:xfrm>
          <a:off x="2153540" y="4531340"/>
          <a:ext cx="6913550" cy="12370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82710">
                  <a:extLst>
                    <a:ext uri="{9D8B030D-6E8A-4147-A177-3AD203B41FA5}">
                      <a16:colId xmlns:a16="http://schemas.microsoft.com/office/drawing/2014/main" val="1693451629"/>
                    </a:ext>
                  </a:extLst>
                </a:gridCol>
                <a:gridCol w="1382710">
                  <a:extLst>
                    <a:ext uri="{9D8B030D-6E8A-4147-A177-3AD203B41FA5}">
                      <a16:colId xmlns:a16="http://schemas.microsoft.com/office/drawing/2014/main" val="2604592808"/>
                    </a:ext>
                  </a:extLst>
                </a:gridCol>
                <a:gridCol w="1382710">
                  <a:extLst>
                    <a:ext uri="{9D8B030D-6E8A-4147-A177-3AD203B41FA5}">
                      <a16:colId xmlns:a16="http://schemas.microsoft.com/office/drawing/2014/main" val="3729091250"/>
                    </a:ext>
                  </a:extLst>
                </a:gridCol>
                <a:gridCol w="1382710">
                  <a:extLst>
                    <a:ext uri="{9D8B030D-6E8A-4147-A177-3AD203B41FA5}">
                      <a16:colId xmlns:a16="http://schemas.microsoft.com/office/drawing/2014/main" val="2381702748"/>
                    </a:ext>
                  </a:extLst>
                </a:gridCol>
                <a:gridCol w="1382710">
                  <a:extLst>
                    <a:ext uri="{9D8B030D-6E8A-4147-A177-3AD203B41FA5}">
                      <a16:colId xmlns:a16="http://schemas.microsoft.com/office/drawing/2014/main" val="3001485151"/>
                    </a:ext>
                  </a:extLst>
                </a:gridCol>
              </a:tblGrid>
              <a:tr h="277417">
                <a:tc>
                  <a:txBody>
                    <a:bodyPr/>
                    <a:lstStyle/>
                    <a:p>
                      <a:endParaRPr lang="en-US" sz="1400" b="1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Q2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Q3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Q4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9483389"/>
                  </a:ext>
                </a:extLst>
              </a:tr>
              <a:tr h="2774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Cases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1449264"/>
                  </a:ext>
                </a:extLst>
              </a:tr>
              <a:tr h="6822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Chlorophyll range(mg/m3)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6.63-11.36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11.55-14.70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14.78-19.93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20.47-45.17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997687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2E23C5A-B8CF-1995-6192-2065C104D334}"/>
              </a:ext>
            </a:extLst>
          </p:cNvPr>
          <p:cNvSpPr txBox="1"/>
          <p:nvPr/>
        </p:nvSpPr>
        <p:spPr>
          <a:xfrm>
            <a:off x="9400375" y="1885690"/>
            <a:ext cx="125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537D2C-4321-FBCE-2602-B7C128EBEBB1}"/>
              </a:ext>
            </a:extLst>
          </p:cNvPr>
          <p:cNvSpPr txBox="1"/>
          <p:nvPr/>
        </p:nvSpPr>
        <p:spPr>
          <a:xfrm>
            <a:off x="9400375" y="3429000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Non-summer</a:t>
            </a:r>
            <a:r>
              <a:rPr lang="en-US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273EF2-0942-AD9C-5759-1056574C713C}"/>
              </a:ext>
            </a:extLst>
          </p:cNvPr>
          <p:cNvSpPr txBox="1"/>
          <p:nvPr/>
        </p:nvSpPr>
        <p:spPr>
          <a:xfrm>
            <a:off x="9528561" y="4972310"/>
            <a:ext cx="134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Summer </a:t>
            </a:r>
          </a:p>
        </p:txBody>
      </p:sp>
    </p:spTree>
    <p:extLst>
      <p:ext uri="{BB962C8B-B14F-4D97-AF65-F5344CB8AC3E}">
        <p14:creationId xmlns:p14="http://schemas.microsoft.com/office/powerpoint/2010/main" val="1535631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64F4-5D67-FCDE-4BC8-E900E58C0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26" y="234525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Results for chlorophyll 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C0429C-198C-D4D3-79B6-7EEB16D421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761538"/>
              </p:ext>
            </p:extLst>
          </p:nvPr>
        </p:nvGraphicFramePr>
        <p:xfrm>
          <a:off x="2173526" y="1454933"/>
          <a:ext cx="5937250" cy="180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78660">
                  <a:extLst>
                    <a:ext uri="{9D8B030D-6E8A-4147-A177-3AD203B41FA5}">
                      <a16:colId xmlns:a16="http://schemas.microsoft.com/office/drawing/2014/main" val="2609257262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589316702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2286034372"/>
                    </a:ext>
                  </a:extLst>
                </a:gridCol>
              </a:tblGrid>
              <a:tr h="91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Category 1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Category 2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Odds ratio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8313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Q1, Q2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Q3, Q4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1.13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65687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Q2-Q4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1.85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4080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Q1, Q3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Q2, Q4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1.13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3631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Q1-Q3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Q4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0.78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145817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C6AFC3-B5B8-69F9-CF57-066813562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535782"/>
              </p:ext>
            </p:extLst>
          </p:nvPr>
        </p:nvGraphicFramePr>
        <p:xfrm>
          <a:off x="2173526" y="3568233"/>
          <a:ext cx="5937250" cy="3024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78660">
                  <a:extLst>
                    <a:ext uri="{9D8B030D-6E8A-4147-A177-3AD203B41FA5}">
                      <a16:colId xmlns:a16="http://schemas.microsoft.com/office/drawing/2014/main" val="3753664225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1138065487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38406152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Category 1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Category 2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Odds ratio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6196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D1, D6, D8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D2, D3, D4, D5, D7, D9, D10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3.23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2767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D1, D4, D6, D8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D2, D3, D5, D7, D9, D10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2.57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3670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D1, D2, D4, D6, D8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D3, D5, D7, D9, D10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2.21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8131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D1, D2, D4, D6, D7, D8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D3, D5, D9, D10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2.06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0820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D1, D2, D4, D6, D7, D8, D10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D3, D5, D9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994012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C6257C4-ECCD-05E1-DF7D-956C5C0B790F}"/>
              </a:ext>
            </a:extLst>
          </p:cNvPr>
          <p:cNvSpPr txBox="1"/>
          <p:nvPr/>
        </p:nvSpPr>
        <p:spPr>
          <a:xfrm>
            <a:off x="8651265" y="2372350"/>
            <a:ext cx="2702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Quartile based odds ratios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EFA1D7-35E7-9F37-69BE-081AB5D45782}"/>
              </a:ext>
            </a:extLst>
          </p:cNvPr>
          <p:cNvSpPr txBox="1"/>
          <p:nvPr/>
        </p:nvSpPr>
        <p:spPr>
          <a:xfrm>
            <a:off x="8772291" y="5095854"/>
            <a:ext cx="246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Decile based odds ratios</a:t>
            </a:r>
          </a:p>
        </p:txBody>
      </p:sp>
    </p:spTree>
    <p:extLst>
      <p:ext uri="{BB962C8B-B14F-4D97-AF65-F5344CB8AC3E}">
        <p14:creationId xmlns:p14="http://schemas.microsoft.com/office/powerpoint/2010/main" val="3652876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B07D-1001-9A47-C7D5-486D24F78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Seasonal results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F42ACF-8160-1888-F0F8-AAEE780B7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Non-summer months show little association with chlorophyll, the odds of cases in summer months are higher for chlorophyll concentrations in Q3 and Q4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74335E4-02BE-6052-2686-67AB707890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174259"/>
              </p:ext>
            </p:extLst>
          </p:nvPr>
        </p:nvGraphicFramePr>
        <p:xfrm>
          <a:off x="952500" y="1825625"/>
          <a:ext cx="9472736" cy="29216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68184">
                  <a:extLst>
                    <a:ext uri="{9D8B030D-6E8A-4147-A177-3AD203B41FA5}">
                      <a16:colId xmlns:a16="http://schemas.microsoft.com/office/drawing/2014/main" val="2808121070"/>
                    </a:ext>
                  </a:extLst>
                </a:gridCol>
                <a:gridCol w="2368184">
                  <a:extLst>
                    <a:ext uri="{9D8B030D-6E8A-4147-A177-3AD203B41FA5}">
                      <a16:colId xmlns:a16="http://schemas.microsoft.com/office/drawing/2014/main" val="3430939703"/>
                    </a:ext>
                  </a:extLst>
                </a:gridCol>
                <a:gridCol w="2368184">
                  <a:extLst>
                    <a:ext uri="{9D8B030D-6E8A-4147-A177-3AD203B41FA5}">
                      <a16:colId xmlns:a16="http://schemas.microsoft.com/office/drawing/2014/main" val="348031297"/>
                    </a:ext>
                  </a:extLst>
                </a:gridCol>
                <a:gridCol w="2368184">
                  <a:extLst>
                    <a:ext uri="{9D8B030D-6E8A-4147-A177-3AD203B41FA5}">
                      <a16:colId xmlns:a16="http://schemas.microsoft.com/office/drawing/2014/main" val="36670696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Category 1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Category 2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Odds ratio summer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Odds ratio non-summer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7319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Q1, Q2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Q3, Q4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2.30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0.57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65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Q2-Q4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3.16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0.52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2982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Q1, Q3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Q2, Q4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1.64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51948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Q1-Q3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Q4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1394640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D8C98AD4-E84D-413B-F6D4-2C8B6A15B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850" y="203786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83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8B1BC-A111-33B7-F81E-77661CF47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Cases distribution with SST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01A629-0409-4B7A-75A5-94BA3D6BAA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091677"/>
              </p:ext>
            </p:extLst>
          </p:nvPr>
        </p:nvGraphicFramePr>
        <p:xfrm>
          <a:off x="1102407" y="1690688"/>
          <a:ext cx="6503350" cy="11153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00670">
                  <a:extLst>
                    <a:ext uri="{9D8B030D-6E8A-4147-A177-3AD203B41FA5}">
                      <a16:colId xmlns:a16="http://schemas.microsoft.com/office/drawing/2014/main" val="3235787125"/>
                    </a:ext>
                  </a:extLst>
                </a:gridCol>
                <a:gridCol w="1300670">
                  <a:extLst>
                    <a:ext uri="{9D8B030D-6E8A-4147-A177-3AD203B41FA5}">
                      <a16:colId xmlns:a16="http://schemas.microsoft.com/office/drawing/2014/main" val="1688663748"/>
                    </a:ext>
                  </a:extLst>
                </a:gridCol>
                <a:gridCol w="1300670">
                  <a:extLst>
                    <a:ext uri="{9D8B030D-6E8A-4147-A177-3AD203B41FA5}">
                      <a16:colId xmlns:a16="http://schemas.microsoft.com/office/drawing/2014/main" val="944667725"/>
                    </a:ext>
                  </a:extLst>
                </a:gridCol>
                <a:gridCol w="1300670">
                  <a:extLst>
                    <a:ext uri="{9D8B030D-6E8A-4147-A177-3AD203B41FA5}">
                      <a16:colId xmlns:a16="http://schemas.microsoft.com/office/drawing/2014/main" val="4109434495"/>
                    </a:ext>
                  </a:extLst>
                </a:gridCol>
                <a:gridCol w="1300670">
                  <a:extLst>
                    <a:ext uri="{9D8B030D-6E8A-4147-A177-3AD203B41FA5}">
                      <a16:colId xmlns:a16="http://schemas.microsoft.com/office/drawing/2014/main" val="130973898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endParaRPr lang="en-US" sz="1800" kern="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Q2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Q3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Q4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41058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Cases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2848329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SST range(</a:t>
                      </a:r>
                      <a:r>
                        <a:rPr lang="en-US" sz="1800" b="1" kern="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15.37-20.52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20.76-26.17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26.35-30.66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30.83-32.75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394454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5010352-1DE8-2B5E-0F20-448D19578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364891"/>
              </p:ext>
            </p:extLst>
          </p:nvPr>
        </p:nvGraphicFramePr>
        <p:xfrm>
          <a:off x="1102407" y="3221419"/>
          <a:ext cx="6503350" cy="11153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00670">
                  <a:extLst>
                    <a:ext uri="{9D8B030D-6E8A-4147-A177-3AD203B41FA5}">
                      <a16:colId xmlns:a16="http://schemas.microsoft.com/office/drawing/2014/main" val="2642465662"/>
                    </a:ext>
                  </a:extLst>
                </a:gridCol>
                <a:gridCol w="1300670">
                  <a:extLst>
                    <a:ext uri="{9D8B030D-6E8A-4147-A177-3AD203B41FA5}">
                      <a16:colId xmlns:a16="http://schemas.microsoft.com/office/drawing/2014/main" val="2058091119"/>
                    </a:ext>
                  </a:extLst>
                </a:gridCol>
                <a:gridCol w="1300670">
                  <a:extLst>
                    <a:ext uri="{9D8B030D-6E8A-4147-A177-3AD203B41FA5}">
                      <a16:colId xmlns:a16="http://schemas.microsoft.com/office/drawing/2014/main" val="918191330"/>
                    </a:ext>
                  </a:extLst>
                </a:gridCol>
                <a:gridCol w="1300670">
                  <a:extLst>
                    <a:ext uri="{9D8B030D-6E8A-4147-A177-3AD203B41FA5}">
                      <a16:colId xmlns:a16="http://schemas.microsoft.com/office/drawing/2014/main" val="2240701509"/>
                    </a:ext>
                  </a:extLst>
                </a:gridCol>
                <a:gridCol w="1300670">
                  <a:extLst>
                    <a:ext uri="{9D8B030D-6E8A-4147-A177-3AD203B41FA5}">
                      <a16:colId xmlns:a16="http://schemas.microsoft.com/office/drawing/2014/main" val="222567202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endParaRPr lang="en-US" sz="1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Q2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Q3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Q4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5835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Cases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40640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SST range(</a:t>
                      </a:r>
                      <a:r>
                        <a:rPr lang="en-US" sz="1800" b="1" kern="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14.29-18.54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18.62-20.55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20.63-23.24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23.56-29.16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58509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55F9AF5-FBAD-0818-ED51-F7121BD627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118931"/>
              </p:ext>
            </p:extLst>
          </p:nvPr>
        </p:nvGraphicFramePr>
        <p:xfrm>
          <a:off x="1102407" y="4858558"/>
          <a:ext cx="6503350" cy="11153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00670">
                  <a:extLst>
                    <a:ext uri="{9D8B030D-6E8A-4147-A177-3AD203B41FA5}">
                      <a16:colId xmlns:a16="http://schemas.microsoft.com/office/drawing/2014/main" val="3813675808"/>
                    </a:ext>
                  </a:extLst>
                </a:gridCol>
                <a:gridCol w="1300670">
                  <a:extLst>
                    <a:ext uri="{9D8B030D-6E8A-4147-A177-3AD203B41FA5}">
                      <a16:colId xmlns:a16="http://schemas.microsoft.com/office/drawing/2014/main" val="2116290367"/>
                    </a:ext>
                  </a:extLst>
                </a:gridCol>
                <a:gridCol w="1300670">
                  <a:extLst>
                    <a:ext uri="{9D8B030D-6E8A-4147-A177-3AD203B41FA5}">
                      <a16:colId xmlns:a16="http://schemas.microsoft.com/office/drawing/2014/main" val="1974563891"/>
                    </a:ext>
                  </a:extLst>
                </a:gridCol>
                <a:gridCol w="1300670">
                  <a:extLst>
                    <a:ext uri="{9D8B030D-6E8A-4147-A177-3AD203B41FA5}">
                      <a16:colId xmlns:a16="http://schemas.microsoft.com/office/drawing/2014/main" val="1846364050"/>
                    </a:ext>
                  </a:extLst>
                </a:gridCol>
                <a:gridCol w="1300670">
                  <a:extLst>
                    <a:ext uri="{9D8B030D-6E8A-4147-A177-3AD203B41FA5}">
                      <a16:colId xmlns:a16="http://schemas.microsoft.com/office/drawing/2014/main" val="135323991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endParaRPr lang="en-US" sz="1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Q2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Q3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Q4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5459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Cases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988622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SST range(</a:t>
                      </a:r>
                      <a:r>
                        <a:rPr lang="en-US" sz="1800" b="1" kern="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23.51-27.80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28.06-30.74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30.89-31.50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31.51-32.88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1888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65D59C9-81AC-D5D5-B20C-B7E183D86451}"/>
              </a:ext>
            </a:extLst>
          </p:cNvPr>
          <p:cNvSpPr txBox="1"/>
          <p:nvPr/>
        </p:nvSpPr>
        <p:spPr>
          <a:xfrm>
            <a:off x="8349242" y="1902055"/>
            <a:ext cx="125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175EC7-CB84-34DA-36B4-5D893898F48C}"/>
              </a:ext>
            </a:extLst>
          </p:cNvPr>
          <p:cNvSpPr txBox="1"/>
          <p:nvPr/>
        </p:nvSpPr>
        <p:spPr>
          <a:xfrm>
            <a:off x="8239015" y="3338560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Non-summer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F3EE2F-2652-7E19-0671-D03B4D965DAF}"/>
              </a:ext>
            </a:extLst>
          </p:cNvPr>
          <p:cNvSpPr txBox="1"/>
          <p:nvPr/>
        </p:nvSpPr>
        <p:spPr>
          <a:xfrm>
            <a:off x="8349242" y="5171098"/>
            <a:ext cx="134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Summer </a:t>
            </a:r>
          </a:p>
        </p:txBody>
      </p:sp>
    </p:spTree>
    <p:extLst>
      <p:ext uri="{BB962C8B-B14F-4D97-AF65-F5344CB8AC3E}">
        <p14:creationId xmlns:p14="http://schemas.microsoft.com/office/powerpoint/2010/main" val="1291804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E5668-B4C8-3DD3-DA8B-3F8E6D0D4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results for SST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C95C6-2B98-E9FB-3177-59588BCFE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2400" dirty="0"/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Odds ratios higher than chlorophyll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Comparable odds ratios in summer months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SST greater than Q3 is strongly associated with cases, with most cases occurring in Q4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Overall, SST above Q1 have high odds of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V.vulnificus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2077BE6-C30C-1D53-0BB6-78759167A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650088"/>
              </p:ext>
            </p:extLst>
          </p:nvPr>
        </p:nvGraphicFramePr>
        <p:xfrm>
          <a:off x="466456" y="1539946"/>
          <a:ext cx="10887344" cy="21412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76908">
                  <a:extLst>
                    <a:ext uri="{9D8B030D-6E8A-4147-A177-3AD203B41FA5}">
                      <a16:colId xmlns:a16="http://schemas.microsoft.com/office/drawing/2014/main" val="693104421"/>
                    </a:ext>
                  </a:extLst>
                </a:gridCol>
                <a:gridCol w="2177609">
                  <a:extLst>
                    <a:ext uri="{9D8B030D-6E8A-4147-A177-3AD203B41FA5}">
                      <a16:colId xmlns:a16="http://schemas.microsoft.com/office/drawing/2014/main" val="4048420923"/>
                    </a:ext>
                  </a:extLst>
                </a:gridCol>
                <a:gridCol w="2177609">
                  <a:extLst>
                    <a:ext uri="{9D8B030D-6E8A-4147-A177-3AD203B41FA5}">
                      <a16:colId xmlns:a16="http://schemas.microsoft.com/office/drawing/2014/main" val="3291809868"/>
                    </a:ext>
                  </a:extLst>
                </a:gridCol>
                <a:gridCol w="2177609">
                  <a:extLst>
                    <a:ext uri="{9D8B030D-6E8A-4147-A177-3AD203B41FA5}">
                      <a16:colId xmlns:a16="http://schemas.microsoft.com/office/drawing/2014/main" val="995061575"/>
                    </a:ext>
                  </a:extLst>
                </a:gridCol>
                <a:gridCol w="2177609">
                  <a:extLst>
                    <a:ext uri="{9D8B030D-6E8A-4147-A177-3AD203B41FA5}">
                      <a16:colId xmlns:a16="http://schemas.microsoft.com/office/drawing/2014/main" val="3979089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Category 1</a:t>
                      </a:r>
                      <a:endParaRPr lang="en-US" sz="16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Category 2</a:t>
                      </a:r>
                      <a:endParaRPr lang="en-US" sz="16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Overall Odds ratio</a:t>
                      </a:r>
                      <a:endParaRPr lang="en-US" sz="16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Odds ratio summer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Odds ratio non-summer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037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Q1, Q2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Q3, Q4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6.93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1.81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3.18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297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Q2-Q4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12.57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632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Q1-Q3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Q4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7.02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1.55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821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235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3722</TotalTime>
  <Words>783</Words>
  <Application>Microsoft Office PowerPoint</Application>
  <PresentationFormat>Widescreen</PresentationFormat>
  <Paragraphs>222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Gentona Book</vt:lpstr>
      <vt:lpstr>Quadon Medium</vt:lpstr>
      <vt:lpstr>Times New Roman</vt:lpstr>
      <vt:lpstr>Office Theme</vt:lpstr>
      <vt:lpstr>1_Office Theme</vt:lpstr>
      <vt:lpstr>Identification of thresholds on Sea surface temperature and chlorophyll-a for understanding environmental suitability of V. vulnificus incidence</vt:lpstr>
      <vt:lpstr>Background</vt:lpstr>
      <vt:lpstr>Methodology </vt:lpstr>
      <vt:lpstr>Study region</vt:lpstr>
      <vt:lpstr>Cases distribution with chlorophyll-a </vt:lpstr>
      <vt:lpstr>Overall Results for chlorophyll  </vt:lpstr>
      <vt:lpstr>Seasonal results</vt:lpstr>
      <vt:lpstr>Cases distribution with SST</vt:lpstr>
      <vt:lpstr>Overall results for SST </vt:lpstr>
      <vt:lpstr>Analysis for Biscayne Bay </vt:lpstr>
      <vt:lpstr>Assigning thresholds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Identification of thresholds on Sea surface temperature and chlorophyll-a for understanding environmental suitability of V. vulnificus incidence</dc:title>
  <dc:creator>Jamal,Yusuf</dc:creator>
  <cp:lastModifiedBy>Yusuf Jamal</cp:lastModifiedBy>
  <cp:revision>16</cp:revision>
  <dcterms:created xsi:type="dcterms:W3CDTF">2023-04-14T10:37:10Z</dcterms:created>
  <dcterms:modified xsi:type="dcterms:W3CDTF">2023-05-05T18:56:46Z</dcterms:modified>
</cp:coreProperties>
</file>