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80E"/>
    <a:srgbClr val="D74B0E"/>
    <a:srgbClr val="2D52FB"/>
    <a:srgbClr val="FFFFFF"/>
    <a:srgbClr val="B45050"/>
    <a:srgbClr val="EDA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5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CE6ED-9599-43D2-9F18-BBF8F0AD727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2816-D396-4770-9CDD-951C5BD3F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0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E3BD-4E84-4B02-B19D-AA32C3F06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1089"/>
            <a:ext cx="12192000" cy="1834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96FDF-E916-4872-9C12-ED858FE0A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9067"/>
            <a:ext cx="9144000" cy="604987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Miroslav Hanzelka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6932E-5B58-4D10-A662-1055183C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1593"/>
            <a:ext cx="373216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2023-Apr-24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AF01-DB80-4EDD-B4FB-C0848B04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2165" y="6491592"/>
            <a:ext cx="4705432" cy="3651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60166-F8F8-4D68-977D-D0558D7D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596" y="6491591"/>
            <a:ext cx="3754403" cy="365125"/>
          </a:xfrm>
        </p:spPr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867276-7273-456A-9EC9-6CD71FD2B2D4}"/>
              </a:ext>
            </a:extLst>
          </p:cNvPr>
          <p:cNvSpPr txBox="1">
            <a:spLocks/>
          </p:cNvSpPr>
          <p:nvPr userDrawn="1"/>
        </p:nvSpPr>
        <p:spPr>
          <a:xfrm>
            <a:off x="1051756" y="3370640"/>
            <a:ext cx="10109418" cy="164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 Center for Space Physics, Boston University, USA</a:t>
            </a:r>
          </a:p>
          <a:p>
            <a:r>
              <a:rPr lang="en-US" sz="2800" dirty="0">
                <a:solidFill>
                  <a:schemeClr val="tx1"/>
                </a:solidFill>
              </a:rPr>
              <a:t>2 Institute of Atmospheric Physics, Prague, Czechia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3 </a:t>
            </a:r>
            <a:r>
              <a:rPr lang="en-US" sz="2800" dirty="0">
                <a:solidFill>
                  <a:schemeClr val="tx1"/>
                </a:solidFill>
              </a:rPr>
              <a:t>Department of Atmospheric and Oceanic Sciences, UCLA, USA</a:t>
            </a:r>
          </a:p>
        </p:txBody>
      </p:sp>
    </p:spTree>
    <p:extLst>
      <p:ext uri="{BB962C8B-B14F-4D97-AF65-F5344CB8AC3E}">
        <p14:creationId xmlns:p14="http://schemas.microsoft.com/office/powerpoint/2010/main" val="60853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5C1A-2255-4911-BE52-2324F612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00B20-87D5-4AC8-ABDA-BDC3B908D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EA8E0-3F56-458D-8D7F-3D211E5E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2022-Nov-07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5A40-C3BA-4F4B-9A0B-B4D2486F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9E927-777E-4360-9A73-89F371AF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6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847C4-1350-43ED-BD59-C1FFC54E0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D15-3D0E-46D8-86BD-DF0AB0D4B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98F18-4955-4D9B-AE7E-8E967521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2022-Nov-07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E9415-68A1-4BC1-A2F4-C6F24C0D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71878-FE86-49C8-8278-A9515152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F93F-046D-43AA-B330-C763D566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0E48F-FCD9-435B-AECC-64A2D26E2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280E7-0431-459C-BD62-1124C453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2023-Apr-24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FA90A-5DB1-4914-B4DA-6DD3DA57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B0456-5B23-4CDB-9082-13AB385F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46A6-FC32-47A7-BEAC-D750C2D3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B5292-1E63-4D6E-B41B-82ED3354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4FCB-F74F-40BE-9D64-0E4ECEB3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2023-Apr-24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7F132-085A-428A-B599-74126CC4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FB7B-96AA-40C6-987C-C9C372E4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D8A3-4A46-4E5F-B729-40AD366B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288F6-DA73-4825-BEE9-D9999CA57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962166"/>
            <a:ext cx="5654040" cy="5214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32A13-E87D-461C-9356-E319CC57D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62166"/>
            <a:ext cx="5654040" cy="5214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91D2C-4268-4D00-893E-814680C0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2022-Nov-07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F4317-02EF-4299-BD4B-2B514478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F521D-21DF-408E-93F1-75AF2C7B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C8F3-EB9B-457E-9D42-9D0BC0DD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644DA-23D9-45F8-8637-AA01B6FDE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ECBB4-D200-451C-850E-8B6A181CD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50330-5443-4001-9F4B-BB65E1961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E0C22-1E44-4CB7-AD27-1C1A79F8E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93232-8D18-4556-B8F4-922CCAF3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2022-Nov-07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5099D-3B26-4215-B4FE-6C5D2AA3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8FDA3-6BE1-4091-A690-22078589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DF56-550D-4BCE-872A-970AA1E0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0740A-B1D8-4880-99FF-C7983CD4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2022-Nov-07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8A618-688B-408F-9BFB-E3B56E15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9CA9B-96DE-4B99-B9A8-4431923A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5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21A33-62A3-4BEF-8FCC-8A3C89C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2022-Nov-07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A3650-A851-4EB1-8986-83C6EA82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6A773-899C-4281-BEB5-EE61B72E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62A8-7F83-45CC-820D-999708CB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EFD7-9549-4094-9817-9DEA93445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D7A91-90C4-4647-BBEC-ED0B2478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44645-4EF0-4334-919C-B209BC09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2022-Nov-07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78769-7A42-41A8-97E8-3206E7FE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C6B1F-0E07-4E44-BB5D-9205876E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B249-ACAF-427C-BFB9-AE3EF047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46D81-DB2B-48BF-987E-C814896F9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7B0AC-9D72-4F6E-947F-9694D0E96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29CB3-1509-487D-901A-F966471D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2022-Nov-07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7C917-1C27-41DA-8DD7-CF3E7699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E6B42-A18F-4A9D-8D22-E2289C52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CA977-F025-4FB5-B7E0-F5758108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7536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914E0-399B-466F-BE4A-1326149A4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317" y="780968"/>
            <a:ext cx="11726297" cy="5395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AFD0-E0B0-4A9E-A933-C6B28813D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1593"/>
            <a:ext cx="3747863" cy="3651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2023-Apr-24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38FE9-7AEA-4B9C-B9EE-9ED76E0D1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7863" y="6491592"/>
            <a:ext cx="4662262" cy="3651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EGU 2023 VIENNA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195B-0C30-401C-A594-341D43281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124" y="6491591"/>
            <a:ext cx="3781875" cy="3651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3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spas.2023.1163515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D316-A11B-43A7-97CC-2C6277684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Nonlinear Scattering of Relativistic Electrons by Oblique EMIC Waves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29397-9845-465C-8C68-AACADE02A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901" y="2679067"/>
            <a:ext cx="10567159" cy="604987"/>
          </a:xfrm>
        </p:spPr>
        <p:txBody>
          <a:bodyPr>
            <a:normAutofit fontScale="92500"/>
          </a:bodyPr>
          <a:lstStyle/>
          <a:p>
            <a:r>
              <a:rPr lang="en-US" dirty="0"/>
              <a:t>Miroslav Hanzelka</a:t>
            </a:r>
            <a:r>
              <a:rPr lang="en-US" baseline="30000" dirty="0"/>
              <a:t>1,2</a:t>
            </a:r>
            <a:r>
              <a:rPr lang="en-US" dirty="0"/>
              <a:t>, Wen Li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Qianli</a:t>
            </a:r>
            <a:r>
              <a:rPr lang="en-US" dirty="0"/>
              <a:t> Ma</a:t>
            </a:r>
            <a:r>
              <a:rPr lang="en-US" baseline="30000" dirty="0"/>
              <a:t>1,3</a:t>
            </a:r>
            <a:r>
              <a:rPr lang="en-US" dirty="0"/>
              <a:t>, Luisa Capannolo</a:t>
            </a:r>
            <a:r>
              <a:rPr lang="en-US" baseline="30000" dirty="0"/>
              <a:t>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C2C30-6099-4B44-9CFA-95DFF748A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1" y="5312621"/>
            <a:ext cx="1844156" cy="826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7158C6-E7AF-4749-8D21-4BE17DDAB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41" y="5037084"/>
            <a:ext cx="4158193" cy="129341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CC328CF-6597-4A8D-AD8D-74EB7053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2023-Apr-24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5A6665C-9114-4BCD-B02E-95639EAA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 2023 VIENNA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F3E6C2-7BA2-497A-8B66-C05BC26B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C812B6-7EED-26C8-7077-04B27B4B8F45}"/>
              </a:ext>
            </a:extLst>
          </p:cNvPr>
          <p:cNvCxnSpPr/>
          <p:nvPr/>
        </p:nvCxnSpPr>
        <p:spPr>
          <a:xfrm>
            <a:off x="2865758" y="5149841"/>
            <a:ext cx="0" cy="11400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D4B473-58C2-DE48-8629-9EE2E2A0B88C}"/>
              </a:ext>
            </a:extLst>
          </p:cNvPr>
          <p:cNvCxnSpPr/>
          <p:nvPr/>
        </p:nvCxnSpPr>
        <p:spPr>
          <a:xfrm>
            <a:off x="7576407" y="5149841"/>
            <a:ext cx="0" cy="11400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0AAF228-F228-42F9-AD07-D9150855A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197" y="5294352"/>
            <a:ext cx="3894049" cy="798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858ECA-DCF7-49F4-8B0C-A3B3065E3848}"/>
              </a:ext>
            </a:extLst>
          </p:cNvPr>
          <p:cNvSpPr txBox="1"/>
          <p:nvPr/>
        </p:nvSpPr>
        <p:spPr>
          <a:xfrm>
            <a:off x="9419008" y="7551"/>
            <a:ext cx="277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12:15–12:25|EGU23-17286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B5A89-DAC2-4C7B-8333-4589F8B1CEAE}"/>
              </a:ext>
            </a:extLst>
          </p:cNvPr>
          <p:cNvSpPr txBox="1"/>
          <p:nvPr/>
        </p:nvSpPr>
        <p:spPr>
          <a:xfrm>
            <a:off x="-1" y="0"/>
            <a:ext cx="345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DOI: 10.3389/fspas.2023.1163515</a:t>
            </a:r>
          </a:p>
        </p:txBody>
      </p:sp>
    </p:spTree>
    <p:extLst>
      <p:ext uri="{BB962C8B-B14F-4D97-AF65-F5344CB8AC3E}">
        <p14:creationId xmlns:p14="http://schemas.microsoft.com/office/powerpoint/2010/main" val="198683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C18F-1A9C-499A-A2B2-41FEE897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 – ELFIN Observations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F52C4E-6C68-4D2B-AEB9-DDB94AB5A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3" y="1336058"/>
            <a:ext cx="3669026" cy="466210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BF35B-CCFE-4893-A964-0465E84F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2023-Apr-24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A9D5E-E4A6-4828-A0C1-AC94A067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 2023 VIENNA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B57F-AD35-4FDB-BDAC-19F7C587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0B2AD6-F237-4C08-B5BC-D09EE049DB4E}"/>
              </a:ext>
            </a:extLst>
          </p:cNvPr>
          <p:cNvSpPr txBox="1"/>
          <p:nvPr/>
        </p:nvSpPr>
        <p:spPr>
          <a:xfrm>
            <a:off x="852524" y="835132"/>
            <a:ext cx="334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ELFIN statistics (~400 km altitude)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72C5620-F21F-4A3E-8893-01DB492213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7008" y="835132"/>
                <a:ext cx="7122606" cy="53418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3"/>
                    </a:solidFill>
                  </a:rPr>
                  <a:t>Broad aim</a:t>
                </a:r>
                <a:r>
                  <a:rPr lang="en-US" dirty="0"/>
                  <a:t>: How does electron scattering by EMICs depend on wave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r>
                  <a:rPr lang="en-US" dirty="0"/>
                  <a:t> (amplitude)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(wave normal angle)?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Questions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How does force bunching (=“anomalous” trapping) affect the scattering into the loss cone?</a:t>
                </a:r>
              </a:p>
              <a:p>
                <a:pPr lvl="1"/>
                <a:r>
                  <a:rPr lang="en-US" dirty="0"/>
                  <a:t>How does the scattering/precipitation pattern change at higher wave normal angles?</a:t>
                </a:r>
              </a:p>
              <a:p>
                <a:pPr lvl="1"/>
                <a:r>
                  <a:rPr lang="en-US" dirty="0"/>
                  <a:t>How efficient is the precipitation of counter-streaming electrons compared to the co-streaming?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u="sng" dirty="0">
                    <a:solidFill>
                      <a:srgbClr val="00B050"/>
                    </a:solidFill>
                  </a:rPr>
                  <a:t>Test-particle study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72C5620-F21F-4A3E-8893-01DB4922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008" y="835132"/>
                <a:ext cx="7122606" cy="5341831"/>
              </a:xfrm>
              <a:prstGeom prst="rect">
                <a:avLst/>
              </a:prstGeom>
              <a:blipFill>
                <a:blip r:embed="rId3"/>
                <a:stretch>
                  <a:fillRect l="-1283" t="-159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F58667B-D2D3-440E-80F6-4C74C98453B7}"/>
              </a:ext>
            </a:extLst>
          </p:cNvPr>
          <p:cNvSpPr txBox="1"/>
          <p:nvPr/>
        </p:nvSpPr>
        <p:spPr>
          <a:xfrm>
            <a:off x="760799" y="1130283"/>
            <a:ext cx="353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2019-2022, 144 EMIC-driven events</a:t>
            </a:r>
          </a:p>
        </p:txBody>
      </p:sp>
    </p:spTree>
    <p:extLst>
      <p:ext uri="{BB962C8B-B14F-4D97-AF65-F5344CB8AC3E}">
        <p14:creationId xmlns:p14="http://schemas.microsoft.com/office/powerpoint/2010/main" val="14453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CBD4-A52B-4E43-950C-A418661A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and Input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B790-57B8-4104-96F1-A123578C6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17" y="780969"/>
            <a:ext cx="11726297" cy="1034082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accent3"/>
                </a:solidFill>
              </a:rPr>
              <a:t>Forward-in-time</a:t>
            </a:r>
            <a:r>
              <a:rPr lang="en-US" dirty="0"/>
              <a:t> test-particle simulation </a:t>
            </a:r>
            <a:r>
              <a:rPr lang="en-US" dirty="0">
                <a:sym typeface="Wingdings" panose="05000000000000000000" pitchFamily="2" charset="2"/>
              </a:rPr>
              <a:t> analyze </a:t>
            </a:r>
            <a:r>
              <a:rPr lang="en-US" dirty="0">
                <a:solidFill>
                  <a:schemeClr val="accent3"/>
                </a:solidFill>
                <a:sym typeface="Wingdings" panose="05000000000000000000" pitchFamily="2" charset="2"/>
              </a:rPr>
              <a:t>advection and diffusion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accent3"/>
                </a:solidFill>
                <a:sym typeface="Wingdings" panose="05000000000000000000" pitchFamily="2" charset="2"/>
              </a:rPr>
              <a:t>Backward-in-time</a:t>
            </a:r>
            <a:r>
              <a:rPr lang="en-US" dirty="0">
                <a:sym typeface="Wingdings" panose="05000000000000000000" pitchFamily="2" charset="2"/>
              </a:rPr>
              <a:t> test-particle simulation  analyze </a:t>
            </a:r>
            <a:r>
              <a:rPr lang="en-US" dirty="0">
                <a:solidFill>
                  <a:schemeClr val="accent3"/>
                </a:solidFill>
                <a:sym typeface="Wingdings" panose="05000000000000000000" pitchFamily="2" charset="2"/>
              </a:rPr>
              <a:t>perturbed PSD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542C5-94F2-4093-B918-F0011ECF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2023-Apr-24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FE486-8462-4C65-A17B-0565637A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2023 VIENNA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F66E6-EC90-43C6-AF09-9E994F4F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3035F-AEF4-46AF-BAA7-EFC337CD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3" y="2378419"/>
            <a:ext cx="4421396" cy="3860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B8AD2F-D95E-4CB4-AFCD-135C42297375}"/>
              </a:ext>
            </a:extLst>
          </p:cNvPr>
          <p:cNvSpPr txBox="1"/>
          <p:nvPr/>
        </p:nvSpPr>
        <p:spPr>
          <a:xfrm>
            <a:off x="243317" y="2030092"/>
            <a:ext cx="3169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Wave amplitude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E20FE13-B7A6-4407-BC96-B7D6798DBC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4523" y="2067287"/>
                <a:ext cx="6534625" cy="2016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3"/>
                    </a:solidFill>
                    <a:sym typeface="Wingdings" panose="05000000000000000000" pitchFamily="2" charset="2"/>
                  </a:rPr>
                  <a:t>Input: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Helium band EMIC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Wave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0.8 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∼0.76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Hz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Plasma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pe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Electron kinetic energy 900 keV – 30 MeV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E20FE13-B7A6-4407-BC96-B7D6798D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523" y="2067287"/>
                <a:ext cx="6534625" cy="2016576"/>
              </a:xfrm>
              <a:prstGeom prst="rect">
                <a:avLst/>
              </a:prstGeom>
              <a:blipFill>
                <a:blip r:embed="rId3"/>
                <a:stretch>
                  <a:fillRect l="-1306" t="-4230" b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CB03DA6-C3A0-40B8-B60E-39BD65511B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24522" y="4159489"/>
                <a:ext cx="6534625" cy="2458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accent3"/>
                    </a:solidFill>
                    <a:sym typeface="Wingdings" panose="05000000000000000000" pitchFamily="2" charset="2"/>
                  </a:rPr>
                  <a:t>Minimum resonance energy: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Rmin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∥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~ 2.9 MeV for parallel waves at the equator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CB03DA6-C3A0-40B8-B60E-39BD65511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522" y="4159489"/>
                <a:ext cx="6534625" cy="2458003"/>
              </a:xfrm>
              <a:prstGeom prst="rect">
                <a:avLst/>
              </a:prstGeom>
              <a:blipFill>
                <a:blip r:embed="rId4"/>
                <a:stretch>
                  <a:fillRect l="-1493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5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8742-5F15-4335-9BA0-C9BF33C1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Trajectory Examples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35AC13-9955-4D91-855F-D635093F2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6" y="1159181"/>
            <a:ext cx="11170486" cy="539591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5F165-440C-4EDA-A214-CA9E17CF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2023-Apr-24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99E1D-D863-401C-A7DF-5BF7585A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2023 VIENNA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BE9EB-90E5-4047-AE0D-F858A4C9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FE189-CAA9-4D3A-B7F3-F3E19C0AADAB}"/>
              </a:ext>
            </a:extLst>
          </p:cNvPr>
          <p:cNvSpPr txBox="1"/>
          <p:nvPr/>
        </p:nvSpPr>
        <p:spPr>
          <a:xfrm>
            <a:off x="1840356" y="697515"/>
            <a:ext cx="2093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Force bunching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62D16-225E-4529-871B-73444BCAE1FF}"/>
              </a:ext>
            </a:extLst>
          </p:cNvPr>
          <p:cNvSpPr txBox="1"/>
          <p:nvPr/>
        </p:nvSpPr>
        <p:spPr>
          <a:xfrm>
            <a:off x="4433288" y="697515"/>
            <a:ext cx="409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Trapping + bunching + diffusion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AFDFE-E4A0-4E72-A9A9-147AEC80EB5A}"/>
              </a:ext>
            </a:extLst>
          </p:cNvPr>
          <p:cNvSpPr txBox="1"/>
          <p:nvPr/>
        </p:nvSpPr>
        <p:spPr>
          <a:xfrm>
            <a:off x="8657570" y="697515"/>
            <a:ext cx="3311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3"/>
                </a:solidFill>
              </a:rPr>
              <a:t>Multiresonance</a:t>
            </a:r>
            <a:r>
              <a:rPr lang="en-US" sz="2400" dirty="0">
                <a:solidFill>
                  <a:schemeClr val="accent3"/>
                </a:solidFill>
              </a:rPr>
              <a:t> diffusion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EC926D-55AC-431E-8FAF-F56BD0CC01B0}"/>
                  </a:ext>
                </a:extLst>
              </p:cNvPr>
              <p:cNvSpPr txBox="1"/>
              <p:nvPr/>
            </p:nvSpPr>
            <p:spPr>
              <a:xfrm rot="16200000">
                <a:off x="-1267933" y="3395700"/>
                <a:ext cx="31654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=1.6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nT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EC926D-55AC-431E-8FAF-F56BD0CC0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67933" y="3395700"/>
                <a:ext cx="3165482" cy="461665"/>
              </a:xfrm>
              <a:prstGeom prst="rect">
                <a:avLst/>
              </a:prstGeom>
              <a:blipFill>
                <a:blip r:embed="rId3"/>
                <a:stretch>
                  <a:fillRect l="-10526" r="-28947" b="-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4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17D5-2FC2-45EF-B532-7F551D7C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Advection and Diffusion – Quasi-parallel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448691-DE3C-443E-9838-7BF08715E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7" y="1288183"/>
            <a:ext cx="7211022" cy="52294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D98D5-F14D-419C-9FD6-03E208C4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2023-Apr-24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8220A-D349-4922-8081-20354760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2023 VIENNA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6E59-C6D4-4281-9867-C1F95C8E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5EDC4-C243-4537-92FD-8BD0B03B4D8E}"/>
                  </a:ext>
                </a:extLst>
              </p:cNvPr>
              <p:cNvSpPr txBox="1"/>
              <p:nvPr/>
            </p:nvSpPr>
            <p:spPr>
              <a:xfrm>
                <a:off x="1378474" y="1075871"/>
                <a:ext cx="1905457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eq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=0.16 %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5EDC4-C243-4537-92FD-8BD0B03B4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74" y="1075871"/>
                <a:ext cx="1905457" cy="301686"/>
              </a:xfrm>
              <a:prstGeom prst="rect">
                <a:avLst/>
              </a:prstGeom>
              <a:blipFill>
                <a:blip r:embed="rId3"/>
                <a:stretch>
                  <a:fillRect l="-4792" t="-154000" r="-3195" b="-2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CD3CC-2EFA-49EE-ABCC-EB0BC36F180B}"/>
                  </a:ext>
                </a:extLst>
              </p:cNvPr>
              <p:cNvSpPr txBox="1"/>
              <p:nvPr/>
            </p:nvSpPr>
            <p:spPr>
              <a:xfrm>
                <a:off x="4652209" y="1085680"/>
                <a:ext cx="1905458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eq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=2.56 %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CD3CC-2EFA-49EE-ABCC-EB0BC36F1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09" y="1085680"/>
                <a:ext cx="1905458" cy="301686"/>
              </a:xfrm>
              <a:prstGeom prst="rect">
                <a:avLst/>
              </a:prstGeom>
              <a:blipFill>
                <a:blip r:embed="rId4"/>
                <a:stretch>
                  <a:fillRect l="-4792" t="-154000" r="-3195" b="-2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4886FB-2A08-4A7E-A5A2-74B80B35E4C4}"/>
                  </a:ext>
                </a:extLst>
              </p:cNvPr>
              <p:cNvSpPr txBox="1"/>
              <p:nvPr/>
            </p:nvSpPr>
            <p:spPr>
              <a:xfrm>
                <a:off x="7693335" y="1114938"/>
                <a:ext cx="4448247" cy="121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eq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eq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mirror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(0))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eq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…. Standard deviation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4886FB-2A08-4A7E-A5A2-74B80B35E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35" y="1114938"/>
                <a:ext cx="4448247" cy="1212768"/>
              </a:xfrm>
              <a:prstGeom prst="rect">
                <a:avLst/>
              </a:prstGeom>
              <a:blipFill>
                <a:blip r:embed="rId5"/>
                <a:stretch>
                  <a:fillRect b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7B4B099-AFB9-40B3-B211-D458481549A7}"/>
              </a:ext>
            </a:extLst>
          </p:cNvPr>
          <p:cNvSpPr txBox="1"/>
          <p:nvPr/>
        </p:nvSpPr>
        <p:spPr>
          <a:xfrm>
            <a:off x="7798376" y="2872430"/>
            <a:ext cx="4021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Force bunching </a:t>
            </a:r>
            <a:r>
              <a:rPr lang="en-US" sz="2400" dirty="0">
                <a:sym typeface="Wingdings" panose="05000000000000000000" pitchFamily="2" charset="2"/>
              </a:rPr>
              <a:t> motion away from loss cone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chemeClr val="accent3"/>
                </a:solidFill>
                <a:sym typeface="Wingdings" panose="05000000000000000000" pitchFamily="2" charset="2"/>
              </a:rPr>
              <a:t>Phase-trapping and diffusion </a:t>
            </a:r>
            <a:r>
              <a:rPr lang="en-US" sz="2400" dirty="0">
                <a:sym typeface="Wingdings" panose="05000000000000000000" pitchFamily="2" charset="2"/>
              </a:rPr>
              <a:t> scattering into the loss cone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7C6D6-6B52-4A41-BD1B-0668DD14E88B}"/>
              </a:ext>
            </a:extLst>
          </p:cNvPr>
          <p:cNvSpPr txBox="1"/>
          <p:nvPr/>
        </p:nvSpPr>
        <p:spPr>
          <a:xfrm>
            <a:off x="7812137" y="5843910"/>
            <a:ext cx="371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Equatorial loss cone angle = 3.6 deg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2BC536-BB2F-4FB5-8600-2D99C8561480}"/>
              </a:ext>
            </a:extLst>
          </p:cNvPr>
          <p:cNvSpPr txBox="1"/>
          <p:nvPr/>
        </p:nvSpPr>
        <p:spPr>
          <a:xfrm>
            <a:off x="2017211" y="63893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Propagation along the wave</a:t>
            </a:r>
          </a:p>
        </p:txBody>
      </p:sp>
    </p:spTree>
    <p:extLst>
      <p:ext uri="{BB962C8B-B14F-4D97-AF65-F5344CB8AC3E}">
        <p14:creationId xmlns:p14="http://schemas.microsoft.com/office/powerpoint/2010/main" val="225433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17D5-2FC2-45EF-B532-7F551D7C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Advection and Diffusion – Oblique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448691-DE3C-443E-9838-7BF08715E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4" y="1322555"/>
            <a:ext cx="6908179" cy="52294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D98D5-F14D-419C-9FD6-03E208C4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2023-Apr-24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8220A-D349-4922-8081-20354760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2023 VIENNA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6E59-C6D4-4281-9867-C1F95C8E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5EDC4-C243-4537-92FD-8BD0B03B4D8E}"/>
                  </a:ext>
                </a:extLst>
              </p:cNvPr>
              <p:cNvSpPr txBox="1"/>
              <p:nvPr/>
            </p:nvSpPr>
            <p:spPr>
              <a:xfrm>
                <a:off x="1928490" y="1100536"/>
                <a:ext cx="934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5EDC4-C243-4537-92FD-8BD0B03B4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490" y="1100536"/>
                <a:ext cx="934423" cy="276999"/>
              </a:xfrm>
              <a:prstGeom prst="rect">
                <a:avLst/>
              </a:prstGeom>
              <a:blipFill>
                <a:blip r:embed="rId3"/>
                <a:stretch>
                  <a:fillRect l="-454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CD3CC-2EFA-49EE-ABCC-EB0BC36F180B}"/>
                  </a:ext>
                </a:extLst>
              </p:cNvPr>
              <p:cNvSpPr txBox="1"/>
              <p:nvPr/>
            </p:nvSpPr>
            <p:spPr>
              <a:xfrm>
                <a:off x="5202224" y="1100536"/>
                <a:ext cx="9262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CD3CC-2EFA-49EE-ABCC-EB0BC36F1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24" y="1100536"/>
                <a:ext cx="926279" cy="276999"/>
              </a:xfrm>
              <a:prstGeom prst="rect">
                <a:avLst/>
              </a:prstGeom>
              <a:blipFill>
                <a:blip r:embed="rId4"/>
                <a:stretch>
                  <a:fillRect l="-526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DD34DFC-AF2F-4372-A56C-0A7F7C5525C2}"/>
              </a:ext>
            </a:extLst>
          </p:cNvPr>
          <p:cNvSpPr txBox="1"/>
          <p:nvPr/>
        </p:nvSpPr>
        <p:spPr>
          <a:xfrm>
            <a:off x="2017211" y="63893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Propagation along the wave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FF2660-9788-4F63-A4CA-5C76C5A1F8C0}"/>
              </a:ext>
            </a:extLst>
          </p:cNvPr>
          <p:cNvSpPr txBox="1"/>
          <p:nvPr/>
        </p:nvSpPr>
        <p:spPr>
          <a:xfrm>
            <a:off x="7924144" y="647537"/>
            <a:ext cx="3856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Propagation against the wave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4651EC-6B56-45DC-B17B-EB956D0F698C}"/>
                  </a:ext>
                </a:extLst>
              </p:cNvPr>
              <p:cNvSpPr txBox="1"/>
              <p:nvPr/>
            </p:nvSpPr>
            <p:spPr>
              <a:xfrm rot="16200000">
                <a:off x="-631462" y="3581570"/>
                <a:ext cx="1905457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eq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=0.16 %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4651EC-6B56-45DC-B17B-EB956D0F6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31462" y="3581570"/>
                <a:ext cx="1905457" cy="301686"/>
              </a:xfrm>
              <a:prstGeom prst="rect">
                <a:avLst/>
              </a:prstGeom>
              <a:blipFill>
                <a:blip r:embed="rId5"/>
                <a:stretch>
                  <a:fillRect l="-159184" t="-3195" r="-228571" b="-47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FED21C2-4930-49BC-AD5E-417A43A96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59" y="1239035"/>
            <a:ext cx="3419207" cy="5169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4C9056-DB18-4D90-BB53-E4AE162D2900}"/>
                  </a:ext>
                </a:extLst>
              </p:cNvPr>
              <p:cNvSpPr txBox="1"/>
              <p:nvPr/>
            </p:nvSpPr>
            <p:spPr>
              <a:xfrm>
                <a:off x="9337223" y="1100536"/>
                <a:ext cx="9262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4C9056-DB18-4D90-BB53-E4AE162D2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23" y="1100536"/>
                <a:ext cx="926279" cy="276999"/>
              </a:xfrm>
              <a:prstGeom prst="rect">
                <a:avLst/>
              </a:prstGeom>
              <a:blipFill>
                <a:blip r:embed="rId8"/>
                <a:stretch>
                  <a:fillRect l="-592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93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17D5-2FC2-45EF-B532-7F551D7C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Perturbed PSD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D98D5-F14D-419C-9FD6-03E208C4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2023-Apr-24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8220A-D349-4922-8081-20354760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2023 VIENNA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6E59-C6D4-4281-9867-C1F95C8E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5EDC4-C243-4537-92FD-8BD0B03B4D8E}"/>
                  </a:ext>
                </a:extLst>
              </p:cNvPr>
              <p:cNvSpPr txBox="1"/>
              <p:nvPr/>
            </p:nvSpPr>
            <p:spPr>
              <a:xfrm>
                <a:off x="1625980" y="1100536"/>
                <a:ext cx="7980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5EDC4-C243-4537-92FD-8BD0B03B4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80" y="1100536"/>
                <a:ext cx="798039" cy="276999"/>
              </a:xfrm>
              <a:prstGeom prst="rect">
                <a:avLst/>
              </a:prstGeom>
              <a:blipFill>
                <a:blip r:embed="rId2"/>
                <a:stretch>
                  <a:fillRect l="-687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CD3CC-2EFA-49EE-ABCC-EB0BC36F180B}"/>
                  </a:ext>
                </a:extLst>
              </p:cNvPr>
              <p:cNvSpPr txBox="1"/>
              <p:nvPr/>
            </p:nvSpPr>
            <p:spPr>
              <a:xfrm>
                <a:off x="4789711" y="1100536"/>
                <a:ext cx="9262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FCD3CC-2EFA-49EE-ABCC-EB0BC36F1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1" y="1100536"/>
                <a:ext cx="926279" cy="276999"/>
              </a:xfrm>
              <a:prstGeom prst="rect">
                <a:avLst/>
              </a:prstGeom>
              <a:blipFill>
                <a:blip r:embed="rId3"/>
                <a:stretch>
                  <a:fillRect l="-592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DD34DFC-AF2F-4372-A56C-0A7F7C5525C2}"/>
              </a:ext>
            </a:extLst>
          </p:cNvPr>
          <p:cNvSpPr txBox="1"/>
          <p:nvPr/>
        </p:nvSpPr>
        <p:spPr>
          <a:xfrm>
            <a:off x="1714702" y="638930"/>
            <a:ext cx="36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Propagation along the wave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FF2660-9788-4F63-A4CA-5C76C5A1F8C0}"/>
              </a:ext>
            </a:extLst>
          </p:cNvPr>
          <p:cNvSpPr txBox="1"/>
          <p:nvPr/>
        </p:nvSpPr>
        <p:spPr>
          <a:xfrm>
            <a:off x="7924144" y="647537"/>
            <a:ext cx="3856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Propagation against the wave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2A9FD1-7872-4160-96DA-441CF1498A74}"/>
                  </a:ext>
                </a:extLst>
              </p:cNvPr>
              <p:cNvSpPr txBox="1"/>
              <p:nvPr/>
            </p:nvSpPr>
            <p:spPr>
              <a:xfrm rot="16200000">
                <a:off x="-631463" y="4798030"/>
                <a:ext cx="1905458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eq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=0.64 %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2A9FD1-7872-4160-96DA-441CF1498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31463" y="4798030"/>
                <a:ext cx="1905458" cy="301686"/>
              </a:xfrm>
              <a:prstGeom prst="rect">
                <a:avLst/>
              </a:prstGeom>
              <a:blipFill>
                <a:blip r:embed="rId4"/>
                <a:stretch>
                  <a:fillRect l="-159184" t="-3205" r="-228571" b="-51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4651EC-6B56-45DC-B17B-EB956D0F698C}"/>
                  </a:ext>
                </a:extLst>
              </p:cNvPr>
              <p:cNvSpPr txBox="1"/>
              <p:nvPr/>
            </p:nvSpPr>
            <p:spPr>
              <a:xfrm rot="16200000">
                <a:off x="-631462" y="2325428"/>
                <a:ext cx="1905457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eq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=0.16 %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4651EC-6B56-45DC-B17B-EB956D0F6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31462" y="2325428"/>
                <a:ext cx="1905457" cy="301686"/>
              </a:xfrm>
              <a:prstGeom prst="rect">
                <a:avLst/>
              </a:prstGeom>
              <a:blipFill>
                <a:blip r:embed="rId5"/>
                <a:stretch>
                  <a:fillRect l="-159184" t="-3195" r="-228571" b="-47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FED21C2-4930-49BC-AD5E-417A43A96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59" y="1375846"/>
            <a:ext cx="3419207" cy="4867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4C9056-DB18-4D90-BB53-E4AE162D2900}"/>
                  </a:ext>
                </a:extLst>
              </p:cNvPr>
              <p:cNvSpPr txBox="1"/>
              <p:nvPr/>
            </p:nvSpPr>
            <p:spPr>
              <a:xfrm>
                <a:off x="9337223" y="1093661"/>
                <a:ext cx="9262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4C9056-DB18-4D90-BB53-E4AE162D2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23" y="1093661"/>
                <a:ext cx="926279" cy="276999"/>
              </a:xfrm>
              <a:prstGeom prst="rect">
                <a:avLst/>
              </a:prstGeom>
              <a:blipFill>
                <a:blip r:embed="rId7"/>
                <a:stretch>
                  <a:fillRect l="-592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D12B8A5-CB41-490A-B977-0143DCF7D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4" y="1355178"/>
            <a:ext cx="6530615" cy="4885256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543E56-13AF-4A2A-9049-A9DFCBF6FF40}"/>
              </a:ext>
            </a:extLst>
          </p:cNvPr>
          <p:cNvSpPr txBox="1"/>
          <p:nvPr/>
        </p:nvSpPr>
        <p:spPr>
          <a:xfrm>
            <a:off x="3033487" y="6136685"/>
            <a:ext cx="149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LCA = 6.1 deg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84431E-D514-4FE8-9A60-14FC5C2D7815}"/>
              </a:ext>
            </a:extLst>
          </p:cNvPr>
          <p:cNvSpPr txBox="1"/>
          <p:nvPr/>
        </p:nvSpPr>
        <p:spPr>
          <a:xfrm>
            <a:off x="10384208" y="6136685"/>
            <a:ext cx="149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LCA = 3.7 deg</a:t>
            </a:r>
          </a:p>
        </p:txBody>
      </p:sp>
    </p:spTree>
    <p:extLst>
      <p:ext uri="{BB962C8B-B14F-4D97-AF65-F5344CB8AC3E}">
        <p14:creationId xmlns:p14="http://schemas.microsoft.com/office/powerpoint/2010/main" val="368098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F9C0-C8FA-4AF8-BF41-B734AEE1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and Future Directions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C2575-8EF6-4CFD-B060-8FDFCC108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317" y="780968"/>
                <a:ext cx="11423877" cy="2966009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Summary: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Higher order resonances can affect trajectories even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dirty="0"/>
                  <a:t> is small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Advection can dominate over diffusion in certain regions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space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Scattering of electrons propagating against oblique EMICs is significant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Very oblique EMIC waves are not efficient in scattering electrons at high pitch angles</a:t>
                </a:r>
                <a:endParaRPr lang="cs-CZ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Force bunching and advection of particles in the loss cone is compensated by diffusion from higher pitch-angle regions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C2575-8EF6-4CFD-B060-8FDFCC108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317" y="780968"/>
                <a:ext cx="11423877" cy="2966009"/>
              </a:xfrm>
              <a:blipFill>
                <a:blip r:embed="rId2"/>
                <a:stretch>
                  <a:fillRect l="-747" t="-2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C95A-3709-42BD-B3DA-6803A648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2023-Apr-24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552E6-6FE5-4DC4-B6B0-304792D6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 2023 VIENNA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CC49D-BC0C-42E9-BEE1-06B78012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D1A9-B114-4AB3-9B9A-CAB040F6A513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9BDCF2-F73A-422E-949C-7AD1F030FB6C}"/>
              </a:ext>
            </a:extLst>
          </p:cNvPr>
          <p:cNvSpPr txBox="1">
            <a:spLocks/>
          </p:cNvSpPr>
          <p:nvPr/>
        </p:nvSpPr>
        <p:spPr>
          <a:xfrm>
            <a:off x="243317" y="3960109"/>
            <a:ext cx="11423877" cy="156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Future:</a:t>
            </a:r>
          </a:p>
          <a:p>
            <a:pPr lvl="1"/>
            <a:r>
              <a:rPr lang="en-US" dirty="0"/>
              <a:t>What is the long-term evolution of the electrons PSD (multiple bounces)?</a:t>
            </a:r>
          </a:p>
          <a:p>
            <a:pPr lvl="1"/>
            <a:r>
              <a:rPr lang="en-US" dirty="0"/>
              <a:t>How do</a:t>
            </a:r>
            <a:r>
              <a:rPr lang="cs-CZ" dirty="0"/>
              <a:t> </a:t>
            </a:r>
            <a:r>
              <a:rPr lang="en-US" dirty="0"/>
              <a:t>force bunching effects caused by chorus waves and EMIC waves</a:t>
            </a:r>
            <a:r>
              <a:rPr lang="cs-CZ" dirty="0"/>
              <a:t> </a:t>
            </a:r>
            <a:r>
              <a:rPr lang="en-US" dirty="0"/>
              <a:t>compare?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7F3F5C-7475-41E2-8C4E-EAC850B8CE50}"/>
              </a:ext>
            </a:extLst>
          </p:cNvPr>
          <p:cNvSpPr txBox="1">
            <a:spLocks/>
          </p:cNvSpPr>
          <p:nvPr/>
        </p:nvSpPr>
        <p:spPr>
          <a:xfrm>
            <a:off x="243318" y="5685781"/>
            <a:ext cx="11705365" cy="52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more details, see </a:t>
            </a:r>
            <a:r>
              <a:rPr lang="en-US" dirty="0">
                <a:hlinkClick r:id="rId3"/>
              </a:rPr>
              <a:t>https://doi.org/10.3389/fspas.2023.1163515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4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C415795-1DCA-418B-B50C-9F93237CE334}" vid="{ED451EE3-4676-44BB-AF97-AB5953E258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plasma_wave_simulations</Template>
  <TotalTime>6021</TotalTime>
  <Words>480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Wingdings</vt:lpstr>
      <vt:lpstr>Office Theme</vt:lpstr>
      <vt:lpstr>Nonlinear Scattering of Relativistic Electrons by Oblique EMIC Waves</vt:lpstr>
      <vt:lpstr>Motivation – ELFIN Observations</vt:lpstr>
      <vt:lpstr>Method and Input Parameters</vt:lpstr>
      <vt:lpstr>Trajectory Examples</vt:lpstr>
      <vt:lpstr>Advection and Diffusion – Quasi-parallel </vt:lpstr>
      <vt:lpstr>Advection and Diffusion – Oblique </vt:lpstr>
      <vt:lpstr>Perturbed PSD</vt:lpstr>
      <vt:lpstr>Summary and 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Wavelength-Scale Density Ducts on the Subpacket Structure of Chorus</dc:title>
  <dc:creator>Miroslav Hanzelka</dc:creator>
  <cp:lastModifiedBy>Miroslav Hanzelka</cp:lastModifiedBy>
  <cp:revision>39</cp:revision>
  <dcterms:created xsi:type="dcterms:W3CDTF">2022-11-01T13:26:07Z</dcterms:created>
  <dcterms:modified xsi:type="dcterms:W3CDTF">2023-04-23T23:56:33Z</dcterms:modified>
</cp:coreProperties>
</file>