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6" r:id="rId2"/>
    <p:sldId id="318" r:id="rId3"/>
    <p:sldId id="468" r:id="rId4"/>
    <p:sldId id="317" r:id="rId5"/>
    <p:sldId id="344" r:id="rId6"/>
    <p:sldId id="458" r:id="rId7"/>
    <p:sldId id="337" r:id="rId8"/>
    <p:sldId id="459" r:id="rId9"/>
    <p:sldId id="452" r:id="rId10"/>
    <p:sldId id="325" r:id="rId11"/>
    <p:sldId id="405" r:id="rId12"/>
    <p:sldId id="401" r:id="rId13"/>
    <p:sldId id="457" r:id="rId14"/>
    <p:sldId id="435" r:id="rId15"/>
    <p:sldId id="397" r:id="rId16"/>
    <p:sldId id="463" r:id="rId17"/>
    <p:sldId id="408" r:id="rId18"/>
    <p:sldId id="409" r:id="rId19"/>
    <p:sldId id="416" r:id="rId20"/>
    <p:sldId id="410" r:id="rId21"/>
    <p:sldId id="411" r:id="rId22"/>
    <p:sldId id="412" r:id="rId23"/>
    <p:sldId id="417" r:id="rId24"/>
    <p:sldId id="464" r:id="rId25"/>
    <p:sldId id="465" r:id="rId26"/>
    <p:sldId id="440" r:id="rId27"/>
    <p:sldId id="441" r:id="rId28"/>
    <p:sldId id="442" r:id="rId29"/>
    <p:sldId id="443" r:id="rId30"/>
    <p:sldId id="444" r:id="rId31"/>
    <p:sldId id="413" r:id="rId32"/>
    <p:sldId id="429" r:id="rId33"/>
    <p:sldId id="445" r:id="rId34"/>
    <p:sldId id="448" r:id="rId35"/>
    <p:sldId id="426" r:id="rId36"/>
    <p:sldId id="466" r:id="rId37"/>
    <p:sldId id="453" r:id="rId38"/>
    <p:sldId id="450" r:id="rId39"/>
    <p:sldId id="467" r:id="rId40"/>
  </p:sldIdLst>
  <p:sldSz cx="9902825" cy="6858000"/>
  <p:notesSz cx="6735763" cy="9866313"/>
  <p:embeddedFontLst>
    <p:embeddedFont>
      <p:font typeface="Arial Unicode MS" panose="020B0604020202020204" pitchFamily="50" charset="-127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  <p:embeddedFont>
      <p:font typeface="KoPub돋움체 Medium" panose="02020603020101020101" pitchFamily="18" charset="-127"/>
      <p:regular r:id="rId49"/>
    </p:embeddedFont>
    <p:embeddedFont>
      <p:font typeface="Open Sans Medium" panose="020B0600000101010101" charset="0"/>
      <p:regular r:id="rId50"/>
      <p:italic r:id="rId51"/>
    </p:embeddedFont>
    <p:embeddedFont>
      <p:font typeface="Rix모던고딕 EB" panose="02020603020101020101" pitchFamily="18" charset="-127"/>
      <p:regular r:id="rId52"/>
    </p:embeddedFont>
    <p:embeddedFont>
      <p:font typeface="Rix모던고딕 L" panose="02020603020101020101" pitchFamily="18" charset="-127"/>
      <p:regular r:id="rId53"/>
    </p:embeddedFont>
    <p:embeddedFont>
      <p:font typeface="나눔고딕" panose="020D0604000000000000" pitchFamily="50" charset="-127"/>
      <p:regular r:id="rId54"/>
      <p:bold r:id="rId55"/>
    </p:embeddedFont>
    <p:embeddedFont>
      <p:font typeface="나눔고딕 Bold" panose="020D0804000000000000" pitchFamily="50" charset="-127"/>
      <p:bold r:id="rId56"/>
    </p:embeddedFont>
    <p:embeddedFont>
      <p:font typeface="나눔스퀘어" panose="020B0600000101010101" pitchFamily="50" charset="-127"/>
      <p:regular r:id="rId57"/>
    </p:embeddedFont>
    <p:embeddedFont>
      <p:font typeface="맑은 고딕" panose="020B0503020000020004" pitchFamily="50" charset="-127"/>
      <p:regular r:id="rId58"/>
      <p:bold r:id="rId5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142" userDrawn="1">
          <p15:clr>
            <a:srgbClr val="A4A3A4"/>
          </p15:clr>
        </p15:guide>
        <p15:guide id="3" pos="6045" userDrawn="1">
          <p15:clr>
            <a:srgbClr val="A4A3A4"/>
          </p15:clr>
        </p15:guide>
        <p15:guide id="4" pos="239" userDrawn="1">
          <p15:clr>
            <a:srgbClr val="A4A3A4"/>
          </p15:clr>
        </p15:guide>
        <p15:guide id="5" orient="horz" pos="527" userDrawn="1">
          <p15:clr>
            <a:srgbClr val="A4A3A4"/>
          </p15:clr>
        </p15:guide>
        <p15:guide id="6" orient="horz" pos="731" userDrawn="1">
          <p15:clr>
            <a:srgbClr val="A4A3A4"/>
          </p15:clr>
        </p15:guide>
        <p15:guide id="7" orient="horz" pos="845" userDrawn="1">
          <p15:clr>
            <a:srgbClr val="A4A3A4"/>
          </p15:clr>
        </p15:guide>
        <p15:guide id="8" orient="horz" pos="3974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0" pos="1441" userDrawn="1">
          <p15:clr>
            <a:srgbClr val="A4A3A4"/>
          </p15:clr>
        </p15:guide>
        <p15:guide id="11" pos="45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CCCCCC"/>
    <a:srgbClr val="FFFFFF"/>
    <a:srgbClr val="CAF297"/>
    <a:srgbClr val="8FAADC"/>
    <a:srgbClr val="515191"/>
    <a:srgbClr val="FFE699"/>
    <a:srgbClr val="A2ABD2"/>
    <a:srgbClr val="30459C"/>
    <a:srgbClr val="1C3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6" autoAdjust="0"/>
    <p:restoredTop sz="94987" autoAdjust="0"/>
  </p:normalViewPr>
  <p:slideViewPr>
    <p:cSldViewPr snapToGrid="0">
      <p:cViewPr varScale="1">
        <p:scale>
          <a:sx n="107" d="100"/>
          <a:sy n="107" d="100"/>
        </p:scale>
        <p:origin x="1770" y="102"/>
      </p:cViewPr>
      <p:guideLst>
        <p:guide pos="3142"/>
        <p:guide pos="6045"/>
        <p:guide pos="239"/>
        <p:guide orient="horz" pos="527"/>
        <p:guide orient="horz" pos="731"/>
        <p:guide orient="horz" pos="845"/>
        <p:guide orient="horz" pos="3974"/>
        <p:guide orient="horz" pos="2183"/>
        <p:guide pos="1441"/>
        <p:guide pos="45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644" y="7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8830" cy="495029"/>
          </a:xfrm>
          <a:prstGeom prst="rect">
            <a:avLst/>
          </a:prstGeom>
        </p:spPr>
        <p:txBody>
          <a:bodyPr vert="horz" lIns="90607" tIns="45303" rIns="90607" bIns="45303" rtlCol="0"/>
          <a:lstStyle>
            <a:lvl1pPr algn="l">
              <a:defRPr sz="11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5376" y="0"/>
            <a:ext cx="2918830" cy="495029"/>
          </a:xfrm>
          <a:prstGeom prst="rect">
            <a:avLst/>
          </a:prstGeom>
        </p:spPr>
        <p:txBody>
          <a:bodyPr vert="horz" lIns="90607" tIns="45303" rIns="90607" bIns="45303" rtlCol="0"/>
          <a:lstStyle>
            <a:lvl1pPr algn="r">
              <a:defRPr sz="1100"/>
            </a:lvl1pPr>
          </a:lstStyle>
          <a:p>
            <a:fld id="{CE8891ED-4571-4FAB-A73F-7EADC202E205}" type="datetimeFigureOut">
              <a:rPr lang="ko-KR" altLang="en-US" smtClean="0"/>
              <a:t>2023-05-31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3" y="9371288"/>
            <a:ext cx="2918830" cy="495028"/>
          </a:xfrm>
          <a:prstGeom prst="rect">
            <a:avLst/>
          </a:prstGeom>
        </p:spPr>
        <p:txBody>
          <a:bodyPr vert="horz" lIns="90607" tIns="45303" rIns="90607" bIns="45303" rtlCol="0" anchor="b"/>
          <a:lstStyle>
            <a:lvl1pPr algn="l">
              <a:defRPr sz="11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5376" y="9371288"/>
            <a:ext cx="2918830" cy="495028"/>
          </a:xfrm>
          <a:prstGeom prst="rect">
            <a:avLst/>
          </a:prstGeom>
        </p:spPr>
        <p:txBody>
          <a:bodyPr vert="horz" lIns="90607" tIns="45303" rIns="90607" bIns="45303" rtlCol="0" anchor="b"/>
          <a:lstStyle>
            <a:lvl1pPr algn="r">
              <a:defRPr sz="1100"/>
            </a:lvl1pPr>
          </a:lstStyle>
          <a:p>
            <a:fld id="{138B8E69-4A8D-445D-B1E7-1C56F5286C56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81989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8830" cy="495029"/>
          </a:xfrm>
          <a:prstGeom prst="rect">
            <a:avLst/>
          </a:prstGeom>
        </p:spPr>
        <p:txBody>
          <a:bodyPr vert="horz" lIns="90607" tIns="45303" rIns="90607" bIns="45303" rtlCol="0"/>
          <a:lstStyle>
            <a:lvl1pPr algn="l">
              <a:defRPr sz="11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6" y="0"/>
            <a:ext cx="2918830" cy="495029"/>
          </a:xfrm>
          <a:prstGeom prst="rect">
            <a:avLst/>
          </a:prstGeom>
        </p:spPr>
        <p:txBody>
          <a:bodyPr vert="horz" lIns="90607" tIns="45303" rIns="90607" bIns="45303" rtlCol="0"/>
          <a:lstStyle>
            <a:lvl1pPr algn="r">
              <a:defRPr sz="1100"/>
            </a:lvl1pPr>
          </a:lstStyle>
          <a:p>
            <a:fld id="{37EDD124-C590-4C0F-9B02-8DB9562165CB}" type="datetimeFigureOut">
              <a:rPr lang="ko-KR" altLang="en-US" smtClean="0"/>
              <a:t>2023-05-31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63613" y="1233488"/>
            <a:ext cx="48085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7" tIns="45303" rIns="90607" bIns="45303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8" y="4748165"/>
            <a:ext cx="5388610" cy="3884860"/>
          </a:xfrm>
          <a:prstGeom prst="rect">
            <a:avLst/>
          </a:prstGeom>
        </p:spPr>
        <p:txBody>
          <a:bodyPr vert="horz" lIns="90607" tIns="45303" rIns="90607" bIns="45303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371288"/>
            <a:ext cx="2918830" cy="495028"/>
          </a:xfrm>
          <a:prstGeom prst="rect">
            <a:avLst/>
          </a:prstGeom>
        </p:spPr>
        <p:txBody>
          <a:bodyPr vert="horz" lIns="90607" tIns="45303" rIns="90607" bIns="45303" rtlCol="0" anchor="b"/>
          <a:lstStyle>
            <a:lvl1pPr algn="l">
              <a:defRPr sz="11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6" y="9371288"/>
            <a:ext cx="2918830" cy="495028"/>
          </a:xfrm>
          <a:prstGeom prst="rect">
            <a:avLst/>
          </a:prstGeom>
        </p:spPr>
        <p:txBody>
          <a:bodyPr vert="horz" lIns="90607" tIns="45303" rIns="90607" bIns="45303" rtlCol="0" anchor="b"/>
          <a:lstStyle>
            <a:lvl1pPr algn="r">
              <a:defRPr sz="1100"/>
            </a:lvl1pPr>
          </a:lstStyle>
          <a:p>
            <a:fld id="{B5DBA0DF-FC0E-455C-BE48-9FC2E76958D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0825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BA0DF-FC0E-455C-BE48-9FC2E76958D7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1945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BA0DF-FC0E-455C-BE48-9FC2E76958D7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888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4" cy="68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88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380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1" y="-4553"/>
            <a:ext cx="9902826" cy="644083"/>
          </a:xfrm>
          <a:prstGeom prst="rect">
            <a:avLst/>
          </a:prstGeom>
          <a:solidFill>
            <a:srgbClr val="2D2D8A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</a:endParaRPr>
          </a:p>
        </p:txBody>
      </p:sp>
      <p:grpSp>
        <p:nvGrpSpPr>
          <p:cNvPr id="18" name="그룹 17"/>
          <p:cNvGrpSpPr/>
          <p:nvPr userDrawn="1"/>
        </p:nvGrpSpPr>
        <p:grpSpPr>
          <a:xfrm>
            <a:off x="-1" y="6453336"/>
            <a:ext cx="9902825" cy="60853"/>
            <a:chOff x="1141" y="6561209"/>
            <a:chExt cx="9144000" cy="60853"/>
          </a:xfrm>
        </p:grpSpPr>
        <p:sp>
          <p:nvSpPr>
            <p:cNvPr id="19" name="직사각형 18"/>
            <p:cNvSpPr/>
            <p:nvPr/>
          </p:nvSpPr>
          <p:spPr>
            <a:xfrm>
              <a:off x="1141" y="6561209"/>
              <a:ext cx="9144000" cy="60853"/>
            </a:xfrm>
            <a:prstGeom prst="rect">
              <a:avLst/>
            </a:prstGeom>
            <a:solidFill>
              <a:srgbClr val="16164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7153999" y="6561209"/>
              <a:ext cx="1990001" cy="6085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</a:endParaRPr>
            </a:p>
          </p:txBody>
        </p:sp>
      </p:grpSp>
      <p:sp>
        <p:nvSpPr>
          <p:cNvPr id="8" name="슬라이드 번호 개체 틀 5">
            <a:extLst>
              <a:ext uri="{FF2B5EF4-FFF2-40B4-BE49-F238E27FC236}">
                <a16:creationId xmlns:a16="http://schemas.microsoft.com/office/drawing/2014/main" id="{87144923-57AD-42B3-96DE-167192583288}"/>
              </a:ext>
            </a:extLst>
          </p:cNvPr>
          <p:cNvSpPr txBox="1">
            <a:spLocks/>
          </p:cNvSpPr>
          <p:nvPr userDrawn="1"/>
        </p:nvSpPr>
        <p:spPr>
          <a:xfrm>
            <a:off x="3800872" y="6461721"/>
            <a:ext cx="2311400" cy="4121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223DC92-2400-4B48-86E7-1F052063CEEB}" type="slidenum">
              <a:rPr lang="ko-KR" altLang="en-US" smtClean="0"/>
              <a:pPr algn="ctr"/>
              <a:t>‹#›</a:t>
            </a:fld>
            <a:r>
              <a:rPr lang="en-US" altLang="ko-KR" dirty="0"/>
              <a:t>/</a:t>
            </a:r>
            <a:r>
              <a:rPr lang="ko-KR" altLang="en-US" dirty="0"/>
              <a:t> </a:t>
            </a:r>
            <a:r>
              <a:rPr lang="en-US" altLang="ko-KR" dirty="0"/>
              <a:t>39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235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3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번짐">
            <a:extLst>
              <a:ext uri="{FF2B5EF4-FFF2-40B4-BE49-F238E27FC236}">
                <a16:creationId xmlns:a16="http://schemas.microsoft.com/office/drawing/2014/main" id="{A9BF4C4D-3C19-4E56-88CB-A109A043E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9"/>
          <a:stretch/>
        </p:blipFill>
        <p:spPr>
          <a:xfrm>
            <a:off x="658964" y="1276400"/>
            <a:ext cx="2490676" cy="21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4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번짐">
            <a:extLst>
              <a:ext uri="{FF2B5EF4-FFF2-40B4-BE49-F238E27FC236}">
                <a16:creationId xmlns:a16="http://schemas.microsoft.com/office/drawing/2014/main" id="{E80EA673-6B36-434F-86D7-12B32D8F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9"/>
          <a:stretch/>
        </p:blipFill>
        <p:spPr>
          <a:xfrm>
            <a:off x="3353" y="1276400"/>
            <a:ext cx="2490676" cy="21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97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00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4" r:id="rId3"/>
    <p:sldLayoutId id="2147483662" r:id="rId4"/>
    <p:sldLayoutId id="2147483666" r:id="rId5"/>
    <p:sldLayoutId id="2147483665" r:id="rId6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57.png"/><Relationship Id="rId34" Type="http://schemas.openxmlformats.org/officeDocument/2006/relationships/image" Target="../media/image230.png"/><Relationship Id="rId42" Type="http://schemas.openxmlformats.org/officeDocument/2006/relationships/image" Target="../media/image260.png"/><Relationship Id="rId38" Type="http://schemas.openxmlformats.org/officeDocument/2006/relationships/image" Target="../media/image56.png"/><Relationship Id="rId46" Type="http://schemas.openxmlformats.org/officeDocument/2006/relationships/image" Target="../media/image300.png"/><Relationship Id="rId41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40" Type="http://schemas.openxmlformats.org/officeDocument/2006/relationships/image" Target="../media/image240.png"/><Relationship Id="rId45" Type="http://schemas.openxmlformats.org/officeDocument/2006/relationships/image" Target="../media/image290.png"/><Relationship Id="rId44" Type="http://schemas.openxmlformats.org/officeDocument/2006/relationships/image" Target="../media/image280.png"/><Relationship Id="rId43" Type="http://schemas.openxmlformats.org/officeDocument/2006/relationships/image" Target="../media/image2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낙동강 전경. 사진 안동시 제공">
            <a:extLst>
              <a:ext uri="{FF2B5EF4-FFF2-40B4-BE49-F238E27FC236}">
                <a16:creationId xmlns:a16="http://schemas.microsoft.com/office/drawing/2014/main" id="{6C5ADFAE-03C3-3A46-B954-A7FED48C2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9" y="0"/>
            <a:ext cx="9909875" cy="59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그림 11" descr="텍스트, 전자기기이(가) 표시된 사진&#10;&#10;자동 생성된 설명">
            <a:extLst>
              <a:ext uri="{FF2B5EF4-FFF2-40B4-BE49-F238E27FC236}">
                <a16:creationId xmlns:a16="http://schemas.microsoft.com/office/drawing/2014/main" id="{4C48C6DE-454F-7854-D970-F9F79888B9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573" y="659011"/>
            <a:ext cx="4945475" cy="4491213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09D343D0-70E1-41BF-550E-C53FA30DD7FA}"/>
              </a:ext>
            </a:extLst>
          </p:cNvPr>
          <p:cNvSpPr/>
          <p:nvPr/>
        </p:nvSpPr>
        <p:spPr>
          <a:xfrm>
            <a:off x="3049" y="6092965"/>
            <a:ext cx="9899776" cy="774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2FDAD05-006C-9CE4-AD53-D308657B7D29}"/>
              </a:ext>
            </a:extLst>
          </p:cNvPr>
          <p:cNvSpPr/>
          <p:nvPr/>
        </p:nvSpPr>
        <p:spPr>
          <a:xfrm>
            <a:off x="2870" y="5974105"/>
            <a:ext cx="9909875" cy="216858"/>
          </a:xfrm>
          <a:prstGeom prst="rect">
            <a:avLst/>
          </a:prstGeom>
          <a:solidFill>
            <a:srgbClr val="ED6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A78C3CC7-06AC-EEBA-53EE-9209F0465ABA}"/>
              </a:ext>
            </a:extLst>
          </p:cNvPr>
          <p:cNvSpPr/>
          <p:nvPr/>
        </p:nvSpPr>
        <p:spPr>
          <a:xfrm>
            <a:off x="0" y="1853514"/>
            <a:ext cx="9902824" cy="766117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42000">
                <a:schemeClr val="bg1">
                  <a:alpha val="3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175D68C-D353-92C9-3664-EF319403C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307" y="6207209"/>
            <a:ext cx="2944597" cy="619250"/>
          </a:xfrm>
          <a:prstGeom prst="rect">
            <a:avLst/>
          </a:prstGeom>
        </p:spPr>
      </p:pic>
      <p:pic>
        <p:nvPicPr>
          <p:cNvPr id="11" name="Picture 6" descr="로고이(가) 표시된 사진&#10;&#10;자동 생성된 설명">
            <a:extLst>
              <a:ext uri="{FF2B5EF4-FFF2-40B4-BE49-F238E27FC236}">
                <a16:creationId xmlns:a16="http://schemas.microsoft.com/office/drawing/2014/main" id="{C8533771-FE4A-9D3D-AC71-489A67E0D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70"/>
          <a:stretch/>
        </p:blipFill>
        <p:spPr bwMode="auto">
          <a:xfrm>
            <a:off x="7595559" y="6245076"/>
            <a:ext cx="2304217" cy="61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21">
            <a:extLst>
              <a:ext uri="{FF2B5EF4-FFF2-40B4-BE49-F238E27FC236}">
                <a16:creationId xmlns:a16="http://schemas.microsoft.com/office/drawing/2014/main" id="{297705D2-C0D4-70D1-AA79-98E9247B7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842" y="3763605"/>
            <a:ext cx="6486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2952750" latinLnBrk="1">
              <a:spcBef>
                <a:spcPct val="20000"/>
              </a:spcBef>
              <a:buChar char="•"/>
              <a:defRPr kumimoji="1" sz="14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2952750" latinLnBrk="1">
              <a:spcBef>
                <a:spcPct val="20000"/>
              </a:spcBef>
              <a:buChar char="–"/>
              <a:defRPr kumimoji="1" sz="1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2952750" latinLnBrk="1">
              <a:spcBef>
                <a:spcPct val="20000"/>
              </a:spcBef>
              <a:buChar char="•"/>
              <a:defRPr kumimoji="1" sz="1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2952750" latinLnBrk="1">
              <a:spcBef>
                <a:spcPct val="20000"/>
              </a:spcBef>
              <a:buChar char="–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2952750" latinLnBrk="1">
              <a:spcBef>
                <a:spcPct val="20000"/>
              </a:spcBef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2952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2952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2952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2952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0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rgbClr val="0E1E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An Sung Uk1), Choi Seung Cheol 2) , Kim Byng Sik3)  </a:t>
            </a:r>
          </a:p>
        </p:txBody>
      </p:sp>
      <p:sp>
        <p:nvSpPr>
          <p:cNvPr id="16" name="Text Box 622">
            <a:extLst>
              <a:ext uri="{FF2B5EF4-FFF2-40B4-BE49-F238E27FC236}">
                <a16:creationId xmlns:a16="http://schemas.microsoft.com/office/drawing/2014/main" id="{49601472-6BCB-D03A-1A86-DFD489C95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0" y="4630076"/>
            <a:ext cx="957636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2952750" latinLnBrk="1">
              <a:spcBef>
                <a:spcPct val="20000"/>
              </a:spcBef>
              <a:buChar char="•"/>
              <a:defRPr kumimoji="1" sz="14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2952750" latinLnBrk="1">
              <a:spcBef>
                <a:spcPct val="20000"/>
              </a:spcBef>
              <a:buChar char="–"/>
              <a:defRPr kumimoji="1" sz="1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2952750" latinLnBrk="1">
              <a:spcBef>
                <a:spcPct val="20000"/>
              </a:spcBef>
              <a:buChar char="•"/>
              <a:defRPr kumimoji="1" sz="1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2952750" latinLnBrk="1">
              <a:spcBef>
                <a:spcPct val="20000"/>
              </a:spcBef>
              <a:buChar char="–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2952750" latinLnBrk="1">
              <a:spcBef>
                <a:spcPct val="20000"/>
              </a:spcBef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2952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2952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2952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2952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1). Master’s Student, Department of Urban Environmental and Disaster Management, </a:t>
            </a:r>
            <a:br>
              <a:rPr lang="en-US" altLang="ko-KR" sz="14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</a:br>
            <a:r>
              <a:rPr lang="en-US" altLang="ko-KR" sz="14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   </a:t>
            </a:r>
            <a:r>
              <a:rPr lang="en-US" altLang="ko-KR" sz="1400" spc="-150" dirty="0" err="1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Kangwon</a:t>
            </a:r>
            <a:r>
              <a:rPr lang="en-US" altLang="ko-KR" sz="14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National University (E-mail:aso750@kangwon.ac.kr)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2). Researcher, AI for Climate &amp; Disaster Management Center </a:t>
            </a:r>
            <a:br>
              <a:rPr lang="en-US" altLang="ko-KR" sz="14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</a:br>
            <a:r>
              <a:rPr lang="en-US" altLang="ko-KR" sz="14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   (E-mail : tmdak781@kangwon.ac.kr)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3). Corresponding Author. Professor, Department of Urban Environmental and Disaster Management,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   </a:t>
            </a:r>
            <a:r>
              <a:rPr lang="en-US" altLang="ko-KR" sz="1400" spc="-150" dirty="0" err="1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Kangwon</a:t>
            </a:r>
            <a:r>
              <a:rPr lang="en-US" altLang="ko-KR" sz="14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National University (E-mail: hydrokbs@kangwon.ac.kr)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1C20A7-FB18-70CD-0B96-3CE809E0854D}"/>
              </a:ext>
            </a:extLst>
          </p:cNvPr>
          <p:cNvSpPr txBox="1"/>
          <p:nvPr/>
        </p:nvSpPr>
        <p:spPr>
          <a:xfrm>
            <a:off x="85220" y="1801677"/>
            <a:ext cx="9725336" cy="869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rgbClr val="0E1E7D"/>
                </a:solidFill>
                <a:effectLst>
                  <a:outerShdw blurRad="50800" dist="38100" dir="2700000" algn="t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Simulation of long-term rainfall runoff using LSTM(Long Short-Term Memory) networks </a:t>
            </a:r>
            <a:br>
              <a:rPr lang="en-US" altLang="ko-KR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rgbClr val="0E1E7D"/>
                </a:solidFill>
                <a:effectLst>
                  <a:outerShdw blurRad="50800" dist="38100" dir="2700000" algn="t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</a:br>
            <a:r>
              <a:rPr lang="en-US" altLang="ko-KR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rgbClr val="0E1E7D"/>
                </a:solidFill>
                <a:effectLst>
                  <a:outerShdw blurRad="50800" dist="38100" dir="2700000" algn="t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;case of </a:t>
            </a:r>
            <a:r>
              <a:rPr lang="en-US" altLang="ko-KR" b="1" spc="-30" dirty="0" err="1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rgbClr val="0E1E7D"/>
                </a:solidFill>
                <a:effectLst>
                  <a:outerShdw blurRad="50800" dist="38100" dir="2700000" algn="t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Samcheok</a:t>
            </a:r>
            <a:r>
              <a:rPr lang="en-US" altLang="ko-KR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rgbClr val="0E1E7D"/>
                </a:solidFill>
                <a:effectLst>
                  <a:outerShdw blurRad="50800" dist="38100" dir="2700000" algn="t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ko-KR" b="1" spc="-30" dirty="0" err="1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rgbClr val="0E1E7D"/>
                </a:solidFill>
                <a:effectLst>
                  <a:outerShdw blurRad="50800" dist="38100" dir="2700000" algn="t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Osipcheon</a:t>
            </a:r>
            <a:r>
              <a:rPr lang="en-US" altLang="ko-KR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rgbClr val="0E1E7D"/>
                </a:solidFill>
                <a:effectLst>
                  <a:outerShdw blurRad="50800" dist="38100" dir="2700000" algn="tl" rotWithShape="0">
                    <a:prstClr val="black">
                      <a:alpha val="45000"/>
                    </a:prstClr>
                  </a:outerShdw>
                </a:effectLst>
                <a:latin typeface="+mj-ea"/>
                <a:ea typeface="+mj-ea"/>
              </a:rPr>
              <a:t> basin in South Korea</a:t>
            </a:r>
            <a:endParaRPr lang="ko-KR" altLang="en-US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rgbClr val="0E1E7D"/>
              </a:solidFill>
              <a:effectLst>
                <a:outerShdw blurRad="50800" dist="38100" dir="2700000" algn="tl" rotWithShape="0">
                  <a:prstClr val="black">
                    <a:alpha val="45000"/>
                  </a:prst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3" name="Picture 2" descr="KNU KANGWON NATIONAL UNIVERSITY">
            <a:extLst>
              <a:ext uri="{FF2B5EF4-FFF2-40B4-BE49-F238E27FC236}">
                <a16:creationId xmlns:a16="http://schemas.microsoft.com/office/drawing/2014/main" id="{917AE390-ED3E-9F08-E79A-782206A8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0" y="6268857"/>
            <a:ext cx="846433" cy="52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12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FECED7E4-742C-2DB7-84EC-710BF999D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800" y="2796514"/>
            <a:ext cx="4598623" cy="292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92AFD00B-F638-4E86-A32E-E96FB36440E3}"/>
              </a:ext>
            </a:extLst>
          </p:cNvPr>
          <p:cNvGrpSpPr/>
          <p:nvPr/>
        </p:nvGrpSpPr>
        <p:grpSpPr>
          <a:xfrm>
            <a:off x="362851" y="3845327"/>
            <a:ext cx="1486938" cy="1341219"/>
            <a:chOff x="-1560753" y="3556074"/>
            <a:chExt cx="1560752" cy="161641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252C87A6-A9C2-424A-8625-E278D6052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60753" y="3556074"/>
              <a:ext cx="1560752" cy="16164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5EB9B727-E755-4E6B-AB78-9836211DE7C4}"/>
                </a:ext>
              </a:extLst>
            </p:cNvPr>
            <p:cNvSpPr/>
            <p:nvPr/>
          </p:nvSpPr>
          <p:spPr>
            <a:xfrm>
              <a:off x="-704850" y="4089400"/>
              <a:ext cx="150182" cy="161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0DFE0563-4242-4AB1-B188-A4987F0CE6FA}"/>
                </a:ext>
              </a:extLst>
            </p:cNvPr>
            <p:cNvSpPr/>
            <p:nvPr/>
          </p:nvSpPr>
          <p:spPr>
            <a:xfrm>
              <a:off x="-511071" y="3979389"/>
              <a:ext cx="47521" cy="465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4C71AB-2981-4B33-A1CC-C90EAE15B5E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   3.1 Current status of the target basin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44372497-90A5-4A39-A271-3B048188BFC7}"/>
              </a:ext>
            </a:extLst>
          </p:cNvPr>
          <p:cNvGrpSpPr/>
          <p:nvPr/>
        </p:nvGrpSpPr>
        <p:grpSpPr>
          <a:xfrm>
            <a:off x="413824" y="2239639"/>
            <a:ext cx="5010418" cy="219915"/>
            <a:chOff x="485774" y="3886451"/>
            <a:chExt cx="5905501" cy="269624"/>
          </a:xfrm>
        </p:grpSpPr>
        <p:pic>
          <p:nvPicPr>
            <p:cNvPr id="36" name="Picture 2" descr="C:\Documents and Settings\Administrator\바탕 화면\mania작업방\그림2.jpg">
              <a:extLst>
                <a:ext uri="{FF2B5EF4-FFF2-40B4-BE49-F238E27FC236}">
                  <a16:creationId xmlns:a16="http://schemas.microsoft.com/office/drawing/2014/main" id="{FBF1BDDE-8682-411B-9868-2D5C40231D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5774" y="3894137"/>
              <a:ext cx="5905501" cy="261938"/>
            </a:xfrm>
            <a:prstGeom prst="rect">
              <a:avLst/>
            </a:prstGeom>
            <a:noFill/>
          </p:spPr>
        </p:pic>
        <p:sp>
          <p:nvSpPr>
            <p:cNvPr id="37" name="Text Box 49">
              <a:extLst>
                <a:ext uri="{FF2B5EF4-FFF2-40B4-BE49-F238E27FC236}">
                  <a16:creationId xmlns:a16="http://schemas.microsoft.com/office/drawing/2014/main" id="{02E22416-EFC4-4DE0-B5C5-57FA627E5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93" y="3886451"/>
              <a:ext cx="5589182" cy="226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r>
                <a:rPr lang="ko-KR" altLang="en-US" sz="12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rPr>
                <a:t>대상 유역</a:t>
              </a:r>
              <a:r>
                <a:rPr lang="en-US" altLang="ko-KR" sz="12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rPr>
                <a:t> </a:t>
              </a:r>
              <a:r>
                <a:rPr lang="ko-KR" altLang="en-US" sz="12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rPr>
                <a:t>현황도</a:t>
              </a: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F14712BE-9209-4B7D-8BE8-715B0F8CCCFB}"/>
              </a:ext>
            </a:extLst>
          </p:cNvPr>
          <p:cNvGrpSpPr/>
          <p:nvPr/>
        </p:nvGrpSpPr>
        <p:grpSpPr>
          <a:xfrm>
            <a:off x="5359450" y="2222014"/>
            <a:ext cx="4224423" cy="219915"/>
            <a:chOff x="485774" y="3886451"/>
            <a:chExt cx="4979092" cy="269624"/>
          </a:xfrm>
        </p:grpSpPr>
        <p:pic>
          <p:nvPicPr>
            <p:cNvPr id="39" name="Picture 2" descr="C:\Documents and Settings\Administrator\바탕 화면\mania작업방\그림2.jpg">
              <a:extLst>
                <a:ext uri="{FF2B5EF4-FFF2-40B4-BE49-F238E27FC236}">
                  <a16:creationId xmlns:a16="http://schemas.microsoft.com/office/drawing/2014/main" id="{2C7096B8-B63F-422F-A2FD-079A36F446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5774" y="3894137"/>
              <a:ext cx="4979091" cy="261938"/>
            </a:xfrm>
            <a:prstGeom prst="rect">
              <a:avLst/>
            </a:prstGeom>
            <a:noFill/>
          </p:spPr>
        </p:pic>
        <p:sp>
          <p:nvSpPr>
            <p:cNvPr id="40" name="Text Box 49">
              <a:extLst>
                <a:ext uri="{FF2B5EF4-FFF2-40B4-BE49-F238E27FC236}">
                  <a16:creationId xmlns:a16="http://schemas.microsoft.com/office/drawing/2014/main" id="{6EF86849-A6CD-49AA-B841-3CB33A36B6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93" y="3886451"/>
              <a:ext cx="4662773" cy="226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r>
                <a:rPr lang="ko-KR" altLang="en-US" sz="12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rPr>
                <a:t>유량 관측 자료 시계열</a:t>
              </a:r>
              <a:r>
                <a:rPr lang="en-US" altLang="ko-KR" sz="12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rPr>
                <a:t>(2011-2020)</a:t>
              </a:r>
              <a:endParaRPr lang="ko-KR" altLang="en-US" sz="12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 Bold" pitchFamily="50" charset="-127"/>
                <a:ea typeface="나눔고딕 Bold" pitchFamily="50" charset="-12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BF4B00-B894-4DD9-A0FA-B23B513590F2}"/>
                  </a:ext>
                </a:extLst>
              </p:cNvPr>
              <p:cNvSpPr txBox="1"/>
              <p:nvPr/>
            </p:nvSpPr>
            <p:spPr>
              <a:xfrm>
                <a:off x="395734" y="5501076"/>
                <a:ext cx="2270929" cy="270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dirty="0"/>
                  <a:t>○ </a:t>
                </a:r>
                <a:r>
                  <a:rPr lang="en-US" altLang="ko-KR" sz="1100" dirty="0"/>
                  <a:t>Basin area: 350.16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1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lang="en-US" altLang="ko-KR" sz="11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 </m:t>
                        </m:r>
                        <m:r>
                          <a:rPr lang="en-US" altLang="ko-KR" sz="11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𝑘𝑚</m:t>
                        </m:r>
                      </m:e>
                      <m:sup>
                        <m:r>
                          <a:rPr lang="en-US" altLang="ko-KR" sz="11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4BF4B00-B894-4DD9-A0FA-B23B51359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34" y="5501076"/>
                <a:ext cx="2270929" cy="270360"/>
              </a:xfrm>
              <a:prstGeom prst="rect">
                <a:avLst/>
              </a:prstGeom>
              <a:blipFill>
                <a:blip r:embed="rId5"/>
                <a:stretch>
                  <a:fillRect t="-2222" b="-111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65A4588C-8B76-6967-8C52-1012CBC8BD29}"/>
              </a:ext>
            </a:extLst>
          </p:cNvPr>
          <p:cNvCxnSpPr>
            <a:cxnSpLocks/>
          </p:cNvCxnSpPr>
          <p:nvPr/>
        </p:nvCxnSpPr>
        <p:spPr>
          <a:xfrm>
            <a:off x="8454320" y="2881319"/>
            <a:ext cx="0" cy="2711893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266B8B-919D-F045-66F1-C27AD1AD7D6E}"/>
              </a:ext>
            </a:extLst>
          </p:cNvPr>
          <p:cNvSpPr txBox="1"/>
          <p:nvPr/>
        </p:nvSpPr>
        <p:spPr>
          <a:xfrm>
            <a:off x="6764117" y="3233114"/>
            <a:ext cx="6708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Train</a:t>
            </a:r>
            <a:endParaRPr lang="ko-KR" altLang="en-US" sz="1400" b="1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FAB380-930F-FA71-A7B4-47DB68680235}"/>
              </a:ext>
            </a:extLst>
          </p:cNvPr>
          <p:cNvSpPr txBox="1"/>
          <p:nvPr/>
        </p:nvSpPr>
        <p:spPr>
          <a:xfrm>
            <a:off x="8596125" y="3254628"/>
            <a:ext cx="5619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Test</a:t>
            </a:r>
            <a:endParaRPr lang="ko-KR" altLang="en-US" sz="1400" b="1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3107C898-1E5B-2474-8A95-5C4138963696}"/>
              </a:ext>
            </a:extLst>
          </p:cNvPr>
          <p:cNvCxnSpPr>
            <a:cxnSpLocks/>
          </p:cNvCxnSpPr>
          <p:nvPr/>
        </p:nvCxnSpPr>
        <p:spPr>
          <a:xfrm>
            <a:off x="5227026" y="3651935"/>
            <a:ext cx="3227294" cy="0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40FD5A34-9537-BF7E-2E50-1EE2633227EC}"/>
              </a:ext>
            </a:extLst>
          </p:cNvPr>
          <p:cNvCxnSpPr>
            <a:cxnSpLocks/>
          </p:cNvCxnSpPr>
          <p:nvPr/>
        </p:nvCxnSpPr>
        <p:spPr>
          <a:xfrm>
            <a:off x="8454320" y="3651935"/>
            <a:ext cx="954243" cy="0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F2E8DAB-8585-1868-E536-BB0778D6636B}"/>
                  </a:ext>
                </a:extLst>
              </p:cNvPr>
              <p:cNvSpPr txBox="1"/>
              <p:nvPr/>
            </p:nvSpPr>
            <p:spPr>
              <a:xfrm rot="10800000">
                <a:off x="4714479" y="3233114"/>
                <a:ext cx="369332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sz="1200" dirty="0"/>
                  <a:t>Discharge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2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</a:rPr>
                        </m:ctrlPr>
                      </m:sSupPr>
                      <m:e>
                        <m:r>
                          <a:rPr lang="en-US" altLang="ko-KR" sz="12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</a:rPr>
                          <m:t>𝑚</m:t>
                        </m:r>
                      </m:e>
                      <m:sup>
                        <m:r>
                          <a:rPr lang="en-US" altLang="ko-KR" sz="12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</a:rPr>
                          <m:t>3</m:t>
                        </m:r>
                      </m:sup>
                    </m:sSup>
                    <m:r>
                      <a:rPr lang="en-US" altLang="ko-KR" sz="12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</a:rPr>
                      <m:t>/</m:t>
                    </m:r>
                    <m:r>
                      <a:rPr lang="en-US" altLang="ko-KR" sz="12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</a:rPr>
                      <m:t>𝑠</m:t>
                    </m:r>
                  </m:oMath>
                </a14:m>
                <a:r>
                  <a:rPr lang="en-US" altLang="ko-KR" sz="1200" dirty="0"/>
                  <a:t>)</a:t>
                </a:r>
                <a:endParaRPr lang="ko-KR" altLang="en-US" sz="1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F2E8DAB-8585-1868-E536-BB0778D66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714479" y="3233114"/>
                <a:ext cx="369332" cy="1728087"/>
              </a:xfrm>
              <a:prstGeom prst="rect">
                <a:avLst/>
              </a:prstGeom>
              <a:blipFill>
                <a:blip r:embed="rId6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8F6FA692-CD65-63EF-9DA9-F04FD5645CFF}"/>
              </a:ext>
            </a:extLst>
          </p:cNvPr>
          <p:cNvSpPr txBox="1"/>
          <p:nvPr/>
        </p:nvSpPr>
        <p:spPr>
          <a:xfrm>
            <a:off x="6886383" y="5816296"/>
            <a:ext cx="927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Time(day)</a:t>
            </a:r>
            <a:endParaRPr lang="ko-KR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E31CA7C-2FA4-79FD-7CB8-9FD26896D1B0}"/>
                  </a:ext>
                </a:extLst>
              </p:cNvPr>
              <p:cNvSpPr txBox="1"/>
              <p:nvPr/>
            </p:nvSpPr>
            <p:spPr>
              <a:xfrm rot="10800000">
                <a:off x="9583872" y="3105133"/>
                <a:ext cx="369332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sz="1200" dirty="0"/>
                  <a:t>Rainfall (</a:t>
                </a:r>
                <a14:m>
                  <m:oMath xmlns:m="http://schemas.openxmlformats.org/officeDocument/2006/math">
                    <m:r>
                      <a:rPr lang="en-US" altLang="ko-KR" sz="12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</a:rPr>
                      <m:t>𝑚𝑚</m:t>
                    </m:r>
                  </m:oMath>
                </a14:m>
                <a:r>
                  <a:rPr lang="en-US" altLang="ko-KR" sz="1200" dirty="0"/>
                  <a:t>)</a:t>
                </a:r>
                <a:endParaRPr lang="ko-KR" altLang="en-US" sz="12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E31CA7C-2FA4-79FD-7CB8-9FD26896D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583872" y="3105133"/>
                <a:ext cx="369332" cy="1728087"/>
              </a:xfrm>
              <a:prstGeom prst="rect">
                <a:avLst/>
              </a:prstGeom>
              <a:blipFill>
                <a:blip r:embed="rId7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그림 26">
            <a:extLst>
              <a:ext uri="{FF2B5EF4-FFF2-40B4-BE49-F238E27FC236}">
                <a16:creationId xmlns:a16="http://schemas.microsoft.com/office/drawing/2014/main" id="{2409A115-40A9-A15D-555B-A4DE1081B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0461" y="2459554"/>
            <a:ext cx="2673136" cy="3855486"/>
          </a:xfrm>
          <a:prstGeom prst="rect">
            <a:avLst/>
          </a:prstGeom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EF46EE0D-41B2-4797-9E59-B11C10D50EC9}"/>
              </a:ext>
            </a:extLst>
          </p:cNvPr>
          <p:cNvCxnSpPr>
            <a:cxnSpLocks/>
          </p:cNvCxnSpPr>
          <p:nvPr/>
        </p:nvCxnSpPr>
        <p:spPr>
          <a:xfrm flipV="1">
            <a:off x="1385526" y="3387855"/>
            <a:ext cx="979395" cy="80071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A8BBCB3A-90A0-4890-B144-12929A8AE74F}"/>
              </a:ext>
            </a:extLst>
          </p:cNvPr>
          <p:cNvCxnSpPr>
            <a:cxnSpLocks/>
          </p:cNvCxnSpPr>
          <p:nvPr/>
        </p:nvCxnSpPr>
        <p:spPr>
          <a:xfrm>
            <a:off x="1382128" y="4220972"/>
            <a:ext cx="891740" cy="97223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518B4D-45ED-95CB-486B-86C6DC078ED1}"/>
              </a:ext>
            </a:extLst>
          </p:cNvPr>
          <p:cNvSpPr txBox="1"/>
          <p:nvPr/>
        </p:nvSpPr>
        <p:spPr>
          <a:xfrm>
            <a:off x="6512188" y="3745791"/>
            <a:ext cx="1149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2011 - 2018</a:t>
            </a:r>
            <a:endParaRPr lang="ko-KR" alt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9EA381-9AB2-AD54-0E05-44779CFC3337}"/>
              </a:ext>
            </a:extLst>
          </p:cNvPr>
          <p:cNvSpPr txBox="1"/>
          <p:nvPr/>
        </p:nvSpPr>
        <p:spPr>
          <a:xfrm>
            <a:off x="8356825" y="3745476"/>
            <a:ext cx="1149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2019 - 2020</a:t>
            </a:r>
            <a:endParaRPr lang="ko-KR" alt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E4A9BE-94C6-2FAC-11C4-03967717752D}"/>
              </a:ext>
            </a:extLst>
          </p:cNvPr>
          <p:cNvSpPr txBox="1"/>
          <p:nvPr/>
        </p:nvSpPr>
        <p:spPr>
          <a:xfrm>
            <a:off x="-1" y="1135559"/>
            <a:ext cx="9902825" cy="1032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2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Daily weather station data from 2011 to 2020 are collected at five weather stations in ASOS (</a:t>
            </a:r>
            <a:r>
              <a:rPr lang="en-US" altLang="ko-KR" sz="12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Donghae</a:t>
            </a:r>
            <a:r>
              <a:rPr lang="en-US" altLang="ko-KR" sz="12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, </a:t>
            </a:r>
            <a:r>
              <a:rPr lang="en-US" altLang="ko-KR" sz="12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Taebaek</a:t>
            </a:r>
            <a:r>
              <a:rPr lang="en-US" altLang="ko-KR" sz="12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) and AWS (</a:t>
            </a:r>
            <a:r>
              <a:rPr lang="en-US" altLang="ko-KR" sz="12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Samcheok</a:t>
            </a:r>
            <a:r>
              <a:rPr lang="en-US" altLang="ko-KR" sz="12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, </a:t>
            </a:r>
            <a:r>
              <a:rPr lang="en-US" altLang="ko-KR" sz="12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Singi</a:t>
            </a:r>
            <a:r>
              <a:rPr lang="en-US" altLang="ko-KR" sz="12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, and </a:t>
            </a:r>
            <a:r>
              <a:rPr lang="en-US" altLang="ko-KR" sz="12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Dogye</a:t>
            </a:r>
            <a:r>
              <a:rPr lang="en-US" altLang="ko-KR" sz="12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) and WAMIS collects daily runoff data from the estuary of  </a:t>
            </a:r>
            <a:r>
              <a:rPr lang="en-US" altLang="ko-KR" sz="12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Samcheok</a:t>
            </a:r>
            <a:r>
              <a:rPr lang="en-US" altLang="ko-KR" sz="12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en-US" altLang="ko-KR" sz="12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Osipcheon</a:t>
            </a:r>
            <a:r>
              <a:rPr lang="en-US" altLang="ko-KR" sz="12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during the same period</a:t>
            </a: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2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Estimation of potential evaporation using Angstrom &amp; Hargreaves formula collecting of weather data based on the area ratio of Thiessen based on 5 observatories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895D0-9746-63C5-0576-C226D9C74281}"/>
              </a:ext>
            </a:extLst>
          </p:cNvPr>
          <p:cNvSpPr txBox="1"/>
          <p:nvPr/>
        </p:nvSpPr>
        <p:spPr>
          <a:xfrm>
            <a:off x="-151593" y="6194427"/>
            <a:ext cx="95601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※</a:t>
            </a:r>
            <a:r>
              <a:rPr lang="en-US" altLang="ko-KR" sz="105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en-US" altLang="ko-KR" sz="105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AWS</a:t>
            </a:r>
            <a:r>
              <a:rPr lang="en-US" altLang="ko-KR" sz="105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: Automatic Weather Station, ASOS :  Automated Synoptic Observing System, </a:t>
            </a:r>
            <a:r>
              <a:rPr lang="en-US" altLang="ko-KR" sz="105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WAMIS</a:t>
            </a:r>
            <a:r>
              <a:rPr lang="en-US" altLang="ko-KR" sz="105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: </a:t>
            </a:r>
            <a:r>
              <a:rPr lang="en-US" altLang="ko-KR" sz="105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WAter</a:t>
            </a:r>
            <a:r>
              <a:rPr lang="en-US" altLang="ko-KR" sz="105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resources Management Information System</a:t>
            </a:r>
            <a:endParaRPr lang="ko-KR" altLang="en-US" sz="1050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62937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4C71AB-2981-4B33-A1CC-C90EAE15B5E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   3.2 LSTM Model Learning and Results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D74B7C48-4274-87A8-21B9-D7FFA23B779F}"/>
              </a:ext>
            </a:extLst>
          </p:cNvPr>
          <p:cNvGrpSpPr/>
          <p:nvPr/>
        </p:nvGrpSpPr>
        <p:grpSpPr>
          <a:xfrm>
            <a:off x="663348" y="2572331"/>
            <a:ext cx="8576127" cy="3623291"/>
            <a:chOff x="231204" y="1734240"/>
            <a:chExt cx="7994408" cy="4793167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0A7EAC67-99DE-E605-0041-8654230958CB}"/>
                </a:ext>
              </a:extLst>
            </p:cNvPr>
            <p:cNvGrpSpPr/>
            <p:nvPr/>
          </p:nvGrpSpPr>
          <p:grpSpPr>
            <a:xfrm>
              <a:off x="231204" y="1734240"/>
              <a:ext cx="2593679" cy="4782858"/>
              <a:chOff x="4304117" y="5233285"/>
              <a:chExt cx="1648655" cy="2106808"/>
            </a:xfrm>
          </p:grpSpPr>
          <p:sp>
            <p:nvSpPr>
              <p:cNvPr id="11" name="양쪽 모서리가 둥근 사각형 68">
                <a:extLst>
                  <a:ext uri="{FF2B5EF4-FFF2-40B4-BE49-F238E27FC236}">
                    <a16:creationId xmlns:a16="http://schemas.microsoft.com/office/drawing/2014/main" id="{A9B63BBA-BCCA-39F6-8E22-1314EA4AEB0B}"/>
                  </a:ext>
                </a:extLst>
              </p:cNvPr>
              <p:cNvSpPr/>
              <p:nvPr/>
            </p:nvSpPr>
            <p:spPr>
              <a:xfrm>
                <a:off x="4304120" y="5233285"/>
                <a:ext cx="1648652" cy="280580"/>
              </a:xfrm>
              <a:prstGeom prst="round2SameRect">
                <a:avLst>
                  <a:gd name="adj1" fmla="val 10053"/>
                  <a:gd name="adj2" fmla="val 0"/>
                </a:avLst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txBody>
              <a:bodyPr wrap="none" rtlCol="0" anchor="ctr"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indent="-180975" algn="ctr" eaLnBrk="1" fontAlgn="auto" hangingPunct="1">
                  <a:spcBef>
                    <a:spcPts val="0"/>
                  </a:spcBef>
                  <a:spcAft>
                    <a:spcPts val="300"/>
                  </a:spcAft>
                  <a:buClr>
                    <a:srgbClr val="FFFFFF">
                      <a:lumMod val="65000"/>
                    </a:srgbClr>
                  </a:buClr>
                  <a:buSzPct val="80000"/>
                  <a:defRPr/>
                </a:pPr>
                <a:r>
                  <a:rPr lang="en-US" altLang="ko-KR" sz="1400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나눔고딕 Bold" pitchFamily="50" charset="-127"/>
                    <a:ea typeface="나눔고딕 Bold" pitchFamily="50" charset="-127"/>
                  </a:rPr>
                  <a:t>Model 1</a:t>
                </a:r>
                <a:endParaRPr lang="ko-KR" altLang="en-US" sz="1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endParaRPr>
              </a:p>
            </p:txBody>
          </p:sp>
          <p:sp>
            <p:nvSpPr>
              <p:cNvPr id="12" name="양쪽 모서리가 둥근 사각형 71">
                <a:extLst>
                  <a:ext uri="{FF2B5EF4-FFF2-40B4-BE49-F238E27FC236}">
                    <a16:creationId xmlns:a16="http://schemas.microsoft.com/office/drawing/2014/main" id="{010D1E70-7AB0-0306-122D-304E2500A7FD}"/>
                  </a:ext>
                </a:extLst>
              </p:cNvPr>
              <p:cNvSpPr/>
              <p:nvPr/>
            </p:nvSpPr>
            <p:spPr>
              <a:xfrm>
                <a:off x="4304117" y="5513865"/>
                <a:ext cx="1648655" cy="1826228"/>
              </a:xfrm>
              <a:prstGeom prst="round2SameRect">
                <a:avLst>
                  <a:gd name="adj1" fmla="val 0"/>
                  <a:gd name="adj2" fmla="val 2506"/>
                </a:avLst>
              </a:prstGeom>
              <a:solidFill>
                <a:srgbClr val="FFFFFF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txBody>
              <a:bodyPr tIns="72000" rtlCol="0" anchor="ctr">
                <a:scene3d>
                  <a:camera prst="orthographicFront"/>
                  <a:lightRig rig="threePt" dir="t"/>
                </a:scene3d>
                <a:sp3d>
                  <a:bevelT w="0" h="0"/>
                  <a:bevelB w="0" h="0"/>
                </a:sp3d>
              </a:bodyPr>
              <a:lstStyle/>
              <a:p>
                <a:pPr marL="144000" lvl="1" indent="-108000" latinLnBrk="0" hangingPunct="0">
                  <a:lnSpc>
                    <a:spcPct val="150000"/>
                  </a:lnSpc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P : </a:t>
                </a:r>
                <a:b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</a:br>
                <a: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Daily rainfall(mm)</a:t>
                </a:r>
              </a:p>
              <a:p>
                <a:pPr marL="144000" lvl="1" indent="-108000" latinLnBrk="0" hangingPunct="0">
                  <a:lnSpc>
                    <a:spcPct val="150000"/>
                  </a:lnSpc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r>
                  <a:rPr kumimoji="1" lang="en-US" altLang="ko-KR" sz="900" dirty="0" err="1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Tmax</a:t>
                </a:r>
                <a: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 : </a:t>
                </a:r>
                <a:b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</a:br>
                <a: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The highest temperature(°C)</a:t>
                </a:r>
              </a:p>
              <a:p>
                <a:pPr marL="144000" lvl="1" indent="-108000" latinLnBrk="0" hangingPunct="0">
                  <a:lnSpc>
                    <a:spcPct val="150000"/>
                  </a:lnSpc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r>
                  <a:rPr kumimoji="1" lang="en-US" altLang="ko-KR" sz="900" dirty="0" err="1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Wmax</a:t>
                </a:r>
                <a: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 : </a:t>
                </a:r>
                <a:b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</a:br>
                <a: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The highest temperature(°C)</a:t>
                </a:r>
              </a:p>
              <a:p>
                <a:pPr marL="144000" lvl="1" indent="-108000" latinLnBrk="0" hangingPunct="0">
                  <a:lnSpc>
                    <a:spcPct val="150000"/>
                  </a:lnSpc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r>
                  <a:rPr kumimoji="1" lang="en-US" altLang="ko-KR" sz="900" dirty="0" err="1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Tmin</a:t>
                </a:r>
                <a: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 : </a:t>
                </a:r>
                <a:b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</a:br>
                <a: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The lowest temperature(°C), </a:t>
                </a:r>
              </a:p>
              <a:p>
                <a:pPr marL="144000" lvl="1" indent="-108000" latinLnBrk="0" hangingPunct="0">
                  <a:lnSpc>
                    <a:spcPct val="150000"/>
                  </a:lnSpc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r>
                  <a:rPr kumimoji="1" lang="en-US" altLang="ko-KR" sz="900" dirty="0" err="1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Wmean</a:t>
                </a:r>
                <a: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 : </a:t>
                </a:r>
                <a:r>
                  <a:rPr kumimoji="1" lang="en-US" altLang="ko-KR" sz="900" dirty="0">
                    <a:latin typeface="Open Sans Medium" pitchFamily="2" charset="0"/>
                    <a:cs typeface="Open Sans Medium" pitchFamily="2" charset="0"/>
                  </a:rPr>
                  <a:t>Average wind speed</a:t>
                </a:r>
                <a: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(m/s), </a:t>
                </a:r>
              </a:p>
              <a:p>
                <a:pPr marL="144000" lvl="1" indent="-108000" latinLnBrk="0" hangingPunct="0">
                  <a:lnSpc>
                    <a:spcPct val="150000"/>
                  </a:lnSpc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r>
                  <a:rPr kumimoji="1" lang="en-US" altLang="ko-KR" sz="900" dirty="0" err="1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Tmean</a:t>
                </a:r>
                <a: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 : </a:t>
                </a:r>
                <a:b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</a:br>
                <a:r>
                  <a:rPr kumimoji="1" lang="en-US" altLang="ko-KR" sz="900" dirty="0">
                    <a:latin typeface="Open Sans Medium" pitchFamily="2" charset="0"/>
                    <a:cs typeface="Open Sans Medium" pitchFamily="2" charset="0"/>
                  </a:rPr>
                  <a:t>The average temperature</a:t>
                </a:r>
                <a:r>
                  <a:rPr kumimoji="1" lang="en-US" altLang="ko-KR" sz="90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(°C)</a:t>
                </a:r>
                <a:endParaRPr kumimoji="1" lang="ko-KR" altLang="ko-KR" sz="900" dirty="0">
                  <a:latin typeface="Open Sans Medium" pitchFamily="2" charset="0"/>
                  <a:cs typeface="Open Sans Medium" pitchFamily="2" charset="0"/>
                </a:endParaRPr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78D72ECA-34C7-0308-2361-8E6F8B72D0DB}"/>
                </a:ext>
              </a:extLst>
            </p:cNvPr>
            <p:cNvGrpSpPr/>
            <p:nvPr/>
          </p:nvGrpSpPr>
          <p:grpSpPr>
            <a:xfrm>
              <a:off x="2933805" y="1744551"/>
              <a:ext cx="5291807" cy="4782856"/>
              <a:chOff x="4541375" y="4247733"/>
              <a:chExt cx="3363703" cy="2106806"/>
            </a:xfrm>
          </p:grpSpPr>
          <p:sp>
            <p:nvSpPr>
              <p:cNvPr id="7" name="양쪽 모서리가 둥근 사각형 88">
                <a:extLst>
                  <a:ext uri="{FF2B5EF4-FFF2-40B4-BE49-F238E27FC236}">
                    <a16:creationId xmlns:a16="http://schemas.microsoft.com/office/drawing/2014/main" id="{8F8356FC-BD91-32FF-8F86-B96768A21C32}"/>
                  </a:ext>
                </a:extLst>
              </p:cNvPr>
              <p:cNvSpPr/>
              <p:nvPr/>
            </p:nvSpPr>
            <p:spPr>
              <a:xfrm>
                <a:off x="4543541" y="4247735"/>
                <a:ext cx="1643650" cy="276035"/>
              </a:xfrm>
              <a:prstGeom prst="round2SameRect">
                <a:avLst>
                  <a:gd name="adj1" fmla="val 10053"/>
                  <a:gd name="adj2" fmla="val 0"/>
                </a:avLst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txBody>
              <a:bodyPr wrap="none" rtlCol="0" anchor="ctr"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indent="-180975" algn="ctr" eaLnBrk="1" fontAlgn="auto" hangingPunct="1">
                  <a:spcBef>
                    <a:spcPts val="0"/>
                  </a:spcBef>
                  <a:spcAft>
                    <a:spcPts val="300"/>
                  </a:spcAft>
                  <a:buClr>
                    <a:srgbClr val="FFFFFF">
                      <a:lumMod val="65000"/>
                    </a:srgbClr>
                  </a:buClr>
                  <a:buSzPct val="80000"/>
                  <a:defRPr/>
                </a:pPr>
                <a:r>
                  <a:rPr lang="en-US" altLang="ko-KR" sz="1400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나눔고딕 Bold" pitchFamily="50" charset="-127"/>
                    <a:ea typeface="나눔고딕 Bold" pitchFamily="50" charset="-127"/>
                  </a:rPr>
                  <a:t>Model 2</a:t>
                </a:r>
                <a:endParaRPr lang="ko-KR" altLang="en-US" sz="1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endParaRPr>
              </a:p>
            </p:txBody>
          </p:sp>
          <p:sp>
            <p:nvSpPr>
              <p:cNvPr id="8" name="양쪽 모서리가 둥근 사각형 89">
                <a:extLst>
                  <a:ext uri="{FF2B5EF4-FFF2-40B4-BE49-F238E27FC236}">
                    <a16:creationId xmlns:a16="http://schemas.microsoft.com/office/drawing/2014/main" id="{71F45898-0504-5E89-B74A-FCEC82F19BA8}"/>
                  </a:ext>
                </a:extLst>
              </p:cNvPr>
              <p:cNvSpPr/>
              <p:nvPr/>
            </p:nvSpPr>
            <p:spPr>
              <a:xfrm>
                <a:off x="4541375" y="4523770"/>
                <a:ext cx="1645816" cy="1830769"/>
              </a:xfrm>
              <a:prstGeom prst="round2SameRect">
                <a:avLst>
                  <a:gd name="adj1" fmla="val 0"/>
                  <a:gd name="adj2" fmla="val 2506"/>
                </a:avLst>
              </a:prstGeom>
              <a:solidFill>
                <a:srgbClr val="FFFFFF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txBody>
              <a:bodyPr tIns="72000" rtlCol="0" anchor="t">
                <a:scene3d>
                  <a:camera prst="orthographicFront"/>
                  <a:lightRig rig="threePt" dir="t"/>
                </a:scene3d>
                <a:sp3d>
                  <a:bevelT w="0" h="0"/>
                  <a:bevelB w="0" h="0"/>
                </a:sp3d>
              </a:bodyPr>
              <a:lstStyle/>
              <a:p>
                <a:pPr marL="36000" lvl="1" algn="ctr" latinLnBrk="0" hangingPunct="0">
                  <a:spcAft>
                    <a:spcPts val="300"/>
                  </a:spcAft>
                  <a:buClr>
                    <a:srgbClr val="262626"/>
                  </a:buClr>
                  <a:defRPr/>
                </a:pPr>
                <a:endParaRPr lang="en-US" altLang="ko-KR" sz="2000" dirty="0">
                  <a:solidFill>
                    <a:srgbClr val="303030"/>
                  </a:solidFill>
                  <a:latin typeface="Arial Unicode MS" panose="020B0604020202020204" pitchFamily="50" charset="-127"/>
                </a:endParaRPr>
              </a:p>
              <a:p>
                <a:pPr marL="36000" lvl="1" algn="ctr" latinLnBrk="0" hangingPunct="0">
                  <a:spcAft>
                    <a:spcPts val="300"/>
                  </a:spcAft>
                  <a:buClr>
                    <a:srgbClr val="262626"/>
                  </a:buClr>
                  <a:defRPr/>
                </a:pPr>
                <a:r>
                  <a:rPr lang="en-US" altLang="ko-KR" sz="2000" dirty="0">
                    <a:solidFill>
                      <a:srgbClr val="303030"/>
                    </a:solidFill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P, ET</a:t>
                </a:r>
              </a:p>
              <a:p>
                <a:pPr marL="36000" lvl="1" algn="ctr" latinLnBrk="0" hangingPunct="0">
                  <a:spcAft>
                    <a:spcPts val="300"/>
                  </a:spcAft>
                  <a:buClr>
                    <a:srgbClr val="262626"/>
                  </a:buClr>
                  <a:defRPr/>
                </a:pPr>
                <a:endParaRPr lang="en-US" altLang="ko-KR" sz="1100" dirty="0">
                  <a:solidFill>
                    <a:srgbClr val="303030"/>
                  </a:solidFill>
                  <a:latin typeface="Arial Unicode MS" panose="020B0604020202020204" pitchFamily="50" charset="-127"/>
                </a:endParaRPr>
              </a:p>
              <a:p>
                <a:pPr marL="144000" lvl="1" indent="-108000" algn="just" hangingPunct="0"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r>
                  <a:rPr kumimoji="1" lang="en-US" altLang="ko-KR" sz="1050" dirty="0">
                    <a:latin typeface="Open Sans Medium" pitchFamily="2" charset="0"/>
                    <a:cs typeface="Open Sans Medium" pitchFamily="2" charset="0"/>
                  </a:rPr>
                  <a:t>P : </a:t>
                </a:r>
                <a:r>
                  <a:rPr kumimoji="1" lang="en-US" altLang="ko-KR" sz="105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Daily rainfall(mm)</a:t>
                </a:r>
                <a:endParaRPr kumimoji="1" lang="en-US" altLang="ko-KR" sz="1050" dirty="0">
                  <a:latin typeface="Open Sans Medium" pitchFamily="2" charset="0"/>
                  <a:cs typeface="Open Sans Medium" pitchFamily="2" charset="0"/>
                </a:endParaRPr>
              </a:p>
              <a:p>
                <a:pPr marL="144000" lvl="1" indent="-108000" algn="just" latinLnBrk="0" hangingPunct="0"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endParaRPr kumimoji="1" lang="en-US" altLang="ko-KR" sz="1050" dirty="0">
                  <a:latin typeface="Open Sans Medium" pitchFamily="2" charset="0"/>
                  <a:cs typeface="Open Sans Medium" pitchFamily="2" charset="0"/>
                </a:endParaRPr>
              </a:p>
              <a:p>
                <a:pPr marL="144000" lvl="1" indent="-108000"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r>
                  <a:rPr kumimoji="1" lang="en-US" altLang="ko-KR" sz="1050" dirty="0">
                    <a:latin typeface="Open Sans Medium" pitchFamily="2" charset="0"/>
                    <a:cs typeface="Open Sans Medium" pitchFamily="2" charset="0"/>
                  </a:rPr>
                  <a:t>ET : </a:t>
                </a:r>
                <a:br>
                  <a:rPr kumimoji="1" lang="en-US" altLang="ko-KR" sz="1050" dirty="0">
                    <a:latin typeface="Open Sans Medium" pitchFamily="2" charset="0"/>
                    <a:cs typeface="Open Sans Medium" pitchFamily="2" charset="0"/>
                  </a:rPr>
                </a:br>
                <a:r>
                  <a:rPr kumimoji="1" lang="en-US" altLang="ko-KR" sz="1050" dirty="0">
                    <a:latin typeface="Open Sans Medium" pitchFamily="2" charset="0"/>
                    <a:cs typeface="Open Sans Medium" pitchFamily="2" charset="0"/>
                  </a:rPr>
                  <a:t>Potential evaporation amount</a:t>
                </a:r>
                <a:br>
                  <a:rPr kumimoji="1" lang="en-US" altLang="ko-KR" sz="1050" dirty="0">
                    <a:latin typeface="Open Sans Medium" pitchFamily="2" charset="0"/>
                    <a:cs typeface="Open Sans Medium" pitchFamily="2" charset="0"/>
                  </a:rPr>
                </a:br>
                <a:r>
                  <a:rPr kumimoji="1" lang="en-US" altLang="ko-KR" sz="900" dirty="0">
                    <a:latin typeface="Open Sans Medium" pitchFamily="2" charset="0"/>
                    <a:cs typeface="Open Sans Medium" pitchFamily="2" charset="0"/>
                  </a:rPr>
                  <a:t>(H a r g r e a v e s   &amp; A n g s t o r m)</a:t>
                </a:r>
              </a:p>
            </p:txBody>
          </p:sp>
          <p:sp>
            <p:nvSpPr>
              <p:cNvPr id="9" name="양쪽 모서리가 둥근 사각형 88">
                <a:extLst>
                  <a:ext uri="{FF2B5EF4-FFF2-40B4-BE49-F238E27FC236}">
                    <a16:creationId xmlns:a16="http://schemas.microsoft.com/office/drawing/2014/main" id="{5873B3BD-0D35-1B2C-20B8-88CCBEB35364}"/>
                  </a:ext>
                </a:extLst>
              </p:cNvPr>
              <p:cNvSpPr/>
              <p:nvPr/>
            </p:nvSpPr>
            <p:spPr>
              <a:xfrm>
                <a:off x="6256426" y="4247733"/>
                <a:ext cx="1648652" cy="276037"/>
              </a:xfrm>
              <a:prstGeom prst="round2SameRect">
                <a:avLst>
                  <a:gd name="adj1" fmla="val 10053"/>
                  <a:gd name="adj2" fmla="val 0"/>
                </a:avLst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txBody>
              <a:bodyPr wrap="none" rtlCol="0" anchor="ctr"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indent="-180975" algn="ctr" eaLnBrk="1" fontAlgn="auto" hangingPunct="1">
                  <a:spcBef>
                    <a:spcPts val="0"/>
                  </a:spcBef>
                  <a:spcAft>
                    <a:spcPts val="300"/>
                  </a:spcAft>
                  <a:buClr>
                    <a:srgbClr val="FFFFFF">
                      <a:lumMod val="65000"/>
                    </a:srgbClr>
                  </a:buClr>
                  <a:buSzPct val="80000"/>
                  <a:defRPr/>
                </a:pPr>
                <a:r>
                  <a:rPr lang="en-US" altLang="ko-KR" sz="1400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나눔고딕 Bold" pitchFamily="50" charset="-127"/>
                    <a:ea typeface="나눔고딕 Bold" pitchFamily="50" charset="-127"/>
                  </a:rPr>
                  <a:t>Model 3</a:t>
                </a:r>
                <a:endParaRPr lang="ko-KR" altLang="en-US" sz="14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endParaRPr>
              </a:p>
            </p:txBody>
          </p:sp>
          <p:sp>
            <p:nvSpPr>
              <p:cNvPr id="10" name="양쪽 모서리가 둥근 사각형 89">
                <a:extLst>
                  <a:ext uri="{FF2B5EF4-FFF2-40B4-BE49-F238E27FC236}">
                    <a16:creationId xmlns:a16="http://schemas.microsoft.com/office/drawing/2014/main" id="{20FBE07E-1990-E8C3-EE42-1C013846F774}"/>
                  </a:ext>
                </a:extLst>
              </p:cNvPr>
              <p:cNvSpPr/>
              <p:nvPr/>
            </p:nvSpPr>
            <p:spPr>
              <a:xfrm>
                <a:off x="6256426" y="4523771"/>
                <a:ext cx="1648652" cy="1826227"/>
              </a:xfrm>
              <a:prstGeom prst="round2SameRect">
                <a:avLst>
                  <a:gd name="adj1" fmla="val 0"/>
                  <a:gd name="adj2" fmla="val 2506"/>
                </a:avLst>
              </a:prstGeom>
              <a:solidFill>
                <a:srgbClr val="FFFFFF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txBody>
              <a:bodyPr tIns="72000" rtlCol="0" anchor="t">
                <a:scene3d>
                  <a:camera prst="orthographicFront"/>
                  <a:lightRig rig="threePt" dir="t"/>
                </a:scene3d>
                <a:sp3d>
                  <a:bevelT w="0" h="0"/>
                  <a:bevelB w="0" h="0"/>
                </a:sp3d>
              </a:bodyPr>
              <a:lstStyle/>
              <a:p>
                <a:pPr marL="36000" lvl="1" algn="ctr" latinLnBrk="0" hangingPunct="0">
                  <a:spcAft>
                    <a:spcPts val="300"/>
                  </a:spcAft>
                  <a:buClr>
                    <a:srgbClr val="262626"/>
                  </a:buClr>
                  <a:defRPr/>
                </a:pPr>
                <a:endParaRPr lang="en-US" altLang="ko-KR" sz="2000" dirty="0">
                  <a:solidFill>
                    <a:srgbClr val="303030"/>
                  </a:solidFill>
                  <a:latin typeface="Arial Unicode MS" panose="020B0604020202020204" pitchFamily="50" charset="-127"/>
                </a:endParaRPr>
              </a:p>
              <a:p>
                <a:pPr marL="36000" lvl="1" algn="ctr" latinLnBrk="0" hangingPunct="0">
                  <a:spcAft>
                    <a:spcPts val="300"/>
                  </a:spcAft>
                  <a:buClr>
                    <a:srgbClr val="262626"/>
                  </a:buClr>
                  <a:defRPr/>
                </a:pPr>
                <a:r>
                  <a:rPr lang="en-US" altLang="ko-KR" sz="2000" dirty="0">
                    <a:solidFill>
                      <a:srgbClr val="303030"/>
                    </a:solidFill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P - ET</a:t>
                </a:r>
              </a:p>
              <a:p>
                <a:pPr marL="36000" lvl="1" algn="ctr" latinLnBrk="0" hangingPunct="0">
                  <a:spcAft>
                    <a:spcPts val="300"/>
                  </a:spcAft>
                  <a:buClr>
                    <a:srgbClr val="262626"/>
                  </a:buClr>
                  <a:defRPr/>
                </a:pPr>
                <a:endParaRPr lang="en-US" altLang="ko-KR" sz="1100" dirty="0">
                  <a:solidFill>
                    <a:srgbClr val="303030"/>
                  </a:solidFill>
                  <a:latin typeface="Arial Unicode MS" panose="020B0604020202020204" pitchFamily="50" charset="-127"/>
                </a:endParaRPr>
              </a:p>
              <a:p>
                <a:pPr marL="144000" lvl="1" indent="-108000" algn="just"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r>
                  <a:rPr kumimoji="1" lang="en-US" altLang="ko-KR" sz="1050" dirty="0">
                    <a:latin typeface="Open Sans Medium" pitchFamily="2" charset="0"/>
                    <a:cs typeface="Open Sans Medium" pitchFamily="2" charset="0"/>
                  </a:rPr>
                  <a:t>P : </a:t>
                </a:r>
                <a:r>
                  <a:rPr kumimoji="1" lang="en-US" altLang="ko-KR" sz="1050" dirty="0">
                    <a:latin typeface="Open Sans Medium" pitchFamily="2" charset="0"/>
                    <a:ea typeface="Open Sans Medium" pitchFamily="2" charset="0"/>
                    <a:cs typeface="Open Sans Medium" pitchFamily="2" charset="0"/>
                  </a:rPr>
                  <a:t>Daily rainfall(mm)</a:t>
                </a:r>
                <a:endParaRPr kumimoji="1" lang="en-US" altLang="ko-KR" sz="1050" dirty="0">
                  <a:latin typeface="Open Sans Medium" pitchFamily="2" charset="0"/>
                  <a:cs typeface="Open Sans Medium" pitchFamily="2" charset="0"/>
                </a:endParaRPr>
              </a:p>
              <a:p>
                <a:pPr marL="144000" lvl="1" indent="-108000" algn="just"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endParaRPr kumimoji="1" lang="en-US" altLang="ko-KR" sz="1050" dirty="0">
                  <a:latin typeface="Open Sans Medium" pitchFamily="2" charset="0"/>
                  <a:cs typeface="Open Sans Medium" pitchFamily="2" charset="0"/>
                </a:endParaRPr>
              </a:p>
              <a:p>
                <a:pPr marL="144000" lvl="1" indent="-108000"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r>
                  <a:rPr kumimoji="1" lang="en-US" altLang="ko-KR" sz="1050" dirty="0">
                    <a:latin typeface="Open Sans Medium" pitchFamily="2" charset="0"/>
                    <a:cs typeface="Open Sans Medium" pitchFamily="2" charset="0"/>
                  </a:rPr>
                  <a:t>ET : </a:t>
                </a:r>
                <a:br>
                  <a:rPr kumimoji="1" lang="en-US" altLang="ko-KR" sz="1050" dirty="0">
                    <a:latin typeface="Open Sans Medium" pitchFamily="2" charset="0"/>
                    <a:cs typeface="Open Sans Medium" pitchFamily="2" charset="0"/>
                  </a:rPr>
                </a:br>
                <a:r>
                  <a:rPr kumimoji="1" lang="en-US" altLang="ko-KR" sz="1050" dirty="0">
                    <a:latin typeface="Open Sans Medium" pitchFamily="2" charset="0"/>
                    <a:cs typeface="Open Sans Medium" pitchFamily="2" charset="0"/>
                  </a:rPr>
                  <a:t>Potential evaporation amount</a:t>
                </a:r>
                <a:br>
                  <a:rPr kumimoji="1" lang="en-US" altLang="ko-KR" sz="1050" dirty="0">
                    <a:latin typeface="Open Sans Medium" pitchFamily="2" charset="0"/>
                    <a:cs typeface="Open Sans Medium" pitchFamily="2" charset="0"/>
                  </a:rPr>
                </a:br>
                <a:r>
                  <a:rPr kumimoji="1" lang="en-US" altLang="ko-KR" sz="900" dirty="0">
                    <a:latin typeface="Open Sans Medium" pitchFamily="2" charset="0"/>
                    <a:cs typeface="Open Sans Medium" pitchFamily="2" charset="0"/>
                  </a:rPr>
                  <a:t>(H a r g r e a v e s   &amp; A n g s t o r m)</a:t>
                </a:r>
                <a:endParaRPr kumimoji="1" lang="en-US" altLang="ko-KR" sz="1050" dirty="0">
                  <a:latin typeface="Open Sans Medium" pitchFamily="2" charset="0"/>
                  <a:cs typeface="Open Sans Medium" pitchFamily="2" charset="0"/>
                </a:endParaRPr>
              </a:p>
            </p:txBody>
          </p:sp>
        </p:grpSp>
      </p:grpSp>
      <p:sp>
        <p:nvSpPr>
          <p:cNvPr id="13" name="Text Box 2021">
            <a:extLst>
              <a:ext uri="{FF2B5EF4-FFF2-40B4-BE49-F238E27FC236}">
                <a16:creationId xmlns:a16="http://schemas.microsoft.com/office/drawing/2014/main" id="{C91B911B-2112-B1A6-842F-406A1D912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56" y="1256285"/>
            <a:ext cx="9525897" cy="10752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har char="•"/>
              <a:defRPr kumimoji="1" sz="14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1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Six </a:t>
            </a:r>
            <a:r>
              <a:rPr kumimoji="0" lang="en-US" altLang="ko-KR" sz="11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weather observation elements</a:t>
            </a:r>
            <a:r>
              <a:rPr kumimoji="0" lang="en-US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, </a:t>
            </a:r>
            <a:r>
              <a:rPr kumimoji="0" lang="en-US" altLang="ko-KR" sz="11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PET (daily rainfall, potential evaporation), </a:t>
            </a:r>
            <a:r>
              <a:rPr kumimoji="0" lang="en-US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and </a:t>
            </a:r>
            <a:r>
              <a:rPr kumimoji="0" lang="en-US" altLang="ko-KR" sz="11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P-ET (daily rainfall – potential evaporation) </a:t>
            </a:r>
            <a:r>
              <a:rPr kumimoji="0" lang="en-US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are used as input data for each of the three LSTM models to compare the results after learning to select the optimal model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endParaRPr kumimoji="0" lang="en-US" altLang="ko-KR" sz="1100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en-US" altLang="ko-KR" sz="11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Simulating the amount of outflow after ensemble with MLP (Multi Layer Perceptron) </a:t>
            </a:r>
            <a:r>
              <a:rPr kumimoji="0" lang="en-US" altLang="ko-KR" sz="11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with the same input as the selected model's input</a:t>
            </a:r>
          </a:p>
        </p:txBody>
      </p:sp>
    </p:spTree>
    <p:extLst>
      <p:ext uri="{BB962C8B-B14F-4D97-AF65-F5344CB8AC3E}">
        <p14:creationId xmlns:p14="http://schemas.microsoft.com/office/powerpoint/2010/main" val="1320681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07" name="그룹 106">
            <a:extLst>
              <a:ext uri="{FF2B5EF4-FFF2-40B4-BE49-F238E27FC236}">
                <a16:creationId xmlns:a16="http://schemas.microsoft.com/office/drawing/2014/main" id="{5D7596C4-CE05-CBB8-D561-59B4BE8104F7}"/>
              </a:ext>
            </a:extLst>
          </p:cNvPr>
          <p:cNvGrpSpPr/>
          <p:nvPr/>
        </p:nvGrpSpPr>
        <p:grpSpPr>
          <a:xfrm>
            <a:off x="516083" y="1170064"/>
            <a:ext cx="8929436" cy="5127689"/>
            <a:chOff x="4315204" y="2511060"/>
            <a:chExt cx="5095372" cy="4276079"/>
          </a:xfrm>
        </p:grpSpPr>
        <p:sp>
          <p:nvSpPr>
            <p:cNvPr id="35" name="AutoShape 253">
              <a:extLst>
                <a:ext uri="{FF2B5EF4-FFF2-40B4-BE49-F238E27FC236}">
                  <a16:creationId xmlns:a16="http://schemas.microsoft.com/office/drawing/2014/main" id="{508D46F5-93E0-BBC4-4831-B0743B9122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15204" y="2511060"/>
              <a:ext cx="5095372" cy="4276079"/>
            </a:xfrm>
            <a:prstGeom prst="roundRect">
              <a:avLst>
                <a:gd name="adj" fmla="val 139"/>
              </a:avLst>
            </a:prstGeom>
            <a:solidFill>
              <a:srgbClr val="FFFFFF"/>
            </a:solidFill>
            <a:ln w="28575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951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+mn-lt"/>
                <a:ea typeface="+mn-ea"/>
              </a:endParaRP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CC76FC11-0355-B047-A46B-418857DC21A6}"/>
                </a:ext>
              </a:extLst>
            </p:cNvPr>
            <p:cNvGrpSpPr/>
            <p:nvPr/>
          </p:nvGrpSpPr>
          <p:grpSpPr>
            <a:xfrm>
              <a:off x="4366618" y="2600674"/>
              <a:ext cx="5010418" cy="213646"/>
              <a:chOff x="485774" y="3894137"/>
              <a:chExt cx="5905501" cy="261938"/>
            </a:xfrm>
          </p:grpSpPr>
          <p:pic>
            <p:nvPicPr>
              <p:cNvPr id="37" name="Picture 2" descr="C:\Documents and Settings\Administrator\바탕 화면\mania작업방\그림2.jpg">
                <a:extLst>
                  <a:ext uri="{FF2B5EF4-FFF2-40B4-BE49-F238E27FC236}">
                    <a16:creationId xmlns:a16="http://schemas.microsoft.com/office/drawing/2014/main" id="{94571265-27F5-F628-FD15-845A9B9840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85774" y="3894137"/>
                <a:ext cx="5905501" cy="261938"/>
              </a:xfrm>
              <a:prstGeom prst="rect">
                <a:avLst/>
              </a:prstGeom>
              <a:noFill/>
            </p:spPr>
          </p:pic>
          <p:sp>
            <p:nvSpPr>
              <p:cNvPr id="38" name="Text Box 49">
                <a:extLst>
                  <a:ext uri="{FF2B5EF4-FFF2-40B4-BE49-F238E27FC236}">
                    <a16:creationId xmlns:a16="http://schemas.microsoft.com/office/drawing/2014/main" id="{3A866909-FB3F-19BA-BDC3-046847E83E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093" y="3905252"/>
                <a:ext cx="5589182" cy="1888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en-US" altLang="ko-KR" sz="1200" dirty="0">
                    <a:gradFill>
                      <a:gsLst>
                        <a:gs pos="0">
                          <a:schemeClr val="tx1"/>
                        </a:gs>
                        <a:gs pos="100000">
                          <a:schemeClr val="tx1"/>
                        </a:gs>
                      </a:gsLst>
                      <a:lin ang="5400000" scaled="0"/>
                    </a:gradFill>
                    <a:latin typeface="나눔고딕 Bold" pitchFamily="50" charset="-127"/>
                    <a:ea typeface="나눔고딕 Bold" pitchFamily="50" charset="-127"/>
                  </a:rPr>
                  <a:t>Current Status of Weather Data Time Series Using Thiessen Area Ratio</a:t>
                </a:r>
                <a:endParaRPr lang="ko-KR" altLang="en-US" sz="12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endParaRPr>
              </a:p>
            </p:txBody>
          </p:sp>
        </p:grpSp>
      </p:grp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C193D089-FE2E-8732-F342-2A404FB163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004873"/>
              </p:ext>
            </p:extLst>
          </p:nvPr>
        </p:nvGraphicFramePr>
        <p:xfrm>
          <a:off x="621033" y="2962424"/>
          <a:ext cx="2845747" cy="521976"/>
        </p:xfrm>
        <a:graphic>
          <a:graphicData uri="http://schemas.openxmlformats.org/drawingml/2006/table">
            <a:tbl>
              <a:tblPr/>
              <a:tblGrid>
                <a:gridCol w="740728">
                  <a:extLst>
                    <a:ext uri="{9D8B030D-6E8A-4147-A177-3AD203B41FA5}">
                      <a16:colId xmlns:a16="http://schemas.microsoft.com/office/drawing/2014/main" val="214171974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399327095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4291991620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317591932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1785535160"/>
                    </a:ext>
                  </a:extLst>
                </a:gridCol>
                <a:gridCol w="423795">
                  <a:extLst>
                    <a:ext uri="{9D8B030D-6E8A-4147-A177-3AD203B41FA5}">
                      <a16:colId xmlns:a16="http://schemas.microsoft.com/office/drawing/2014/main" val="3433096069"/>
                    </a:ext>
                  </a:extLst>
                </a:gridCol>
              </a:tblGrid>
              <a:tr h="260988">
                <a:tc>
                  <a:txBody>
                    <a:bodyPr/>
                    <a:lstStyle/>
                    <a:p>
                      <a:pPr algn="l" fontAlgn="b"/>
                      <a:endParaRPr lang="ko-KR" altLang="en-US" sz="1000" kern="1200" dirty="0">
                        <a:solidFill>
                          <a:schemeClr val="tx1"/>
                        </a:solidFill>
                        <a:latin typeface="나눔고딕 Bold" pitchFamily="50" charset="-127"/>
                        <a:ea typeface="나눔고딕 Bold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mean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std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min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max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var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915706"/>
                  </a:ext>
                </a:extLst>
              </a:tr>
              <a:tr h="260988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1000" kern="1200" dirty="0" err="1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Tmax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(°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C)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16.93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9.55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-8.14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37.23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91.38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855998"/>
                  </a:ext>
                </a:extLst>
              </a:tr>
            </a:tbl>
          </a:graphicData>
        </a:graphic>
      </p:graphicFrame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7765EEDF-05A5-AFF9-EA56-290027581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974549"/>
              </p:ext>
            </p:extLst>
          </p:nvPr>
        </p:nvGraphicFramePr>
        <p:xfrm>
          <a:off x="3571729" y="2970020"/>
          <a:ext cx="2845747" cy="514380"/>
        </p:xfrm>
        <a:graphic>
          <a:graphicData uri="http://schemas.openxmlformats.org/drawingml/2006/table">
            <a:tbl>
              <a:tblPr/>
              <a:tblGrid>
                <a:gridCol w="740728">
                  <a:extLst>
                    <a:ext uri="{9D8B030D-6E8A-4147-A177-3AD203B41FA5}">
                      <a16:colId xmlns:a16="http://schemas.microsoft.com/office/drawing/2014/main" val="214171974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399327095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4291991620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317591932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1785535160"/>
                    </a:ext>
                  </a:extLst>
                </a:gridCol>
                <a:gridCol w="423795">
                  <a:extLst>
                    <a:ext uri="{9D8B030D-6E8A-4147-A177-3AD203B41FA5}">
                      <a16:colId xmlns:a16="http://schemas.microsoft.com/office/drawing/2014/main" val="3433096069"/>
                    </a:ext>
                  </a:extLst>
                </a:gridCol>
              </a:tblGrid>
              <a:tr h="200055">
                <a:tc>
                  <a:txBody>
                    <a:bodyPr/>
                    <a:lstStyle/>
                    <a:p>
                      <a:pPr algn="l" fontAlgn="b"/>
                      <a:endParaRPr lang="ko-KR" altLang="en-US" sz="1000" kern="1200" dirty="0">
                        <a:solidFill>
                          <a:schemeClr val="tx1"/>
                        </a:solidFill>
                        <a:latin typeface="나눔고딕 Bold" pitchFamily="50" charset="-127"/>
                        <a:ea typeface="나눔고딕 Bold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mean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std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min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max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var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915706"/>
                  </a:ext>
                </a:extLst>
              </a:tr>
              <a:tr h="149313">
                <a:tc>
                  <a:txBody>
                    <a:bodyPr/>
                    <a:lstStyle/>
                    <a:p>
                      <a:pPr marL="0" algn="ctr" defTabSz="914400" rtl="0" eaLnBrk="1" fontAlgn="t" latinLnBrk="1" hangingPunct="1"/>
                      <a:r>
                        <a:rPr lang="en-US" altLang="ko-KR" sz="1000" kern="1200" dirty="0" err="1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Wmean</a:t>
                      </a:r>
                      <a:endParaRPr lang="en-US" altLang="ko-KR" sz="1000" kern="1200" dirty="0">
                        <a:solidFill>
                          <a:schemeClr val="tx1"/>
                        </a:solidFill>
                        <a:latin typeface="나눔고딕 Bold" pitchFamily="50" charset="-127"/>
                        <a:ea typeface="나눔고딕 Bold" pitchFamily="50" charset="-127"/>
                        <a:cs typeface="+mn-cs"/>
                      </a:endParaRPr>
                    </a:p>
                    <a:p>
                      <a:pPr marL="0" algn="ctr" defTabSz="914400" rtl="0" eaLnBrk="1" fontAlgn="t" latinLnBrk="1" hangingPunct="1"/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(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m/s)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1.82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0.73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0.20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6.11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0.53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855998"/>
                  </a:ext>
                </a:extLst>
              </a:tr>
            </a:tbl>
          </a:graphicData>
        </a:graphic>
      </p:graphicFrame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1365D4D3-7A82-F976-1F64-89803F9C9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05134"/>
              </p:ext>
            </p:extLst>
          </p:nvPr>
        </p:nvGraphicFramePr>
        <p:xfrm>
          <a:off x="6508624" y="2962424"/>
          <a:ext cx="2845747" cy="514380"/>
        </p:xfrm>
        <a:graphic>
          <a:graphicData uri="http://schemas.openxmlformats.org/drawingml/2006/table">
            <a:tbl>
              <a:tblPr/>
              <a:tblGrid>
                <a:gridCol w="740728">
                  <a:extLst>
                    <a:ext uri="{9D8B030D-6E8A-4147-A177-3AD203B41FA5}">
                      <a16:colId xmlns:a16="http://schemas.microsoft.com/office/drawing/2014/main" val="214171974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399327095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4291991620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317591932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1785535160"/>
                    </a:ext>
                  </a:extLst>
                </a:gridCol>
                <a:gridCol w="423795">
                  <a:extLst>
                    <a:ext uri="{9D8B030D-6E8A-4147-A177-3AD203B41FA5}">
                      <a16:colId xmlns:a16="http://schemas.microsoft.com/office/drawing/2014/main" val="3433096069"/>
                    </a:ext>
                  </a:extLst>
                </a:gridCol>
              </a:tblGrid>
              <a:tr h="234740">
                <a:tc>
                  <a:txBody>
                    <a:bodyPr/>
                    <a:lstStyle/>
                    <a:p>
                      <a:pPr algn="l" fontAlgn="b"/>
                      <a:endParaRPr lang="ko-KR" altLang="en-US" sz="1000" kern="1200" dirty="0">
                        <a:solidFill>
                          <a:schemeClr val="tx1"/>
                        </a:solidFill>
                        <a:latin typeface="나눔고딕 Bold" pitchFamily="50" charset="-127"/>
                        <a:ea typeface="나눔고딕 Bold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mean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std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min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max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var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915706"/>
                  </a:ext>
                </a:extLst>
              </a:tr>
              <a:tr h="279640">
                <a:tc>
                  <a:txBody>
                    <a:bodyPr/>
                    <a:lstStyle/>
                    <a:p>
                      <a:pPr marL="0" algn="ctr" defTabSz="914400" rtl="0" eaLnBrk="1" fontAlgn="t" latinLnBrk="1" hangingPunct="1"/>
                      <a:r>
                        <a:rPr lang="en-US" altLang="ko-KR" sz="1000" kern="1200" dirty="0" err="1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Tmean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(°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C)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11.83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9.35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-12.10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31.07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87.59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855998"/>
                  </a:ext>
                </a:extLst>
              </a:tr>
            </a:tbl>
          </a:graphicData>
        </a:graphic>
      </p:graphicFrame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AB6A3F7D-0F0A-00D2-6C86-561C679D1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154870"/>
              </p:ext>
            </p:extLst>
          </p:nvPr>
        </p:nvGraphicFramePr>
        <p:xfrm>
          <a:off x="658377" y="5294357"/>
          <a:ext cx="2845747" cy="400110"/>
        </p:xfrm>
        <a:graphic>
          <a:graphicData uri="http://schemas.openxmlformats.org/drawingml/2006/table">
            <a:tbl>
              <a:tblPr/>
              <a:tblGrid>
                <a:gridCol w="740728">
                  <a:extLst>
                    <a:ext uri="{9D8B030D-6E8A-4147-A177-3AD203B41FA5}">
                      <a16:colId xmlns:a16="http://schemas.microsoft.com/office/drawing/2014/main" val="214171974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399327095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4291991620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317591932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1785535160"/>
                    </a:ext>
                  </a:extLst>
                </a:gridCol>
                <a:gridCol w="423795">
                  <a:extLst>
                    <a:ext uri="{9D8B030D-6E8A-4147-A177-3AD203B41FA5}">
                      <a16:colId xmlns:a16="http://schemas.microsoft.com/office/drawing/2014/main" val="3433096069"/>
                    </a:ext>
                  </a:extLst>
                </a:gridCol>
              </a:tblGrid>
              <a:tr h="200055">
                <a:tc>
                  <a:txBody>
                    <a:bodyPr/>
                    <a:lstStyle/>
                    <a:p>
                      <a:pPr algn="l" fontAlgn="b"/>
                      <a:endParaRPr lang="ko-KR" altLang="en-US" sz="1000" kern="1200" dirty="0">
                        <a:solidFill>
                          <a:schemeClr val="tx1"/>
                        </a:solidFill>
                        <a:latin typeface="나눔고딕 Bold" pitchFamily="50" charset="-127"/>
                        <a:ea typeface="나눔고딕 Bold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mean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std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min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max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var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915706"/>
                  </a:ext>
                </a:extLst>
              </a:tr>
              <a:tr h="200055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P(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mm)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3.39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12.66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199.60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160.35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855998"/>
                  </a:ext>
                </a:extLst>
              </a:tr>
            </a:tbl>
          </a:graphicData>
        </a:graphic>
      </p:graphicFrame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2BCF61B2-8986-4A9F-2A9F-FD71F9BBD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395504"/>
              </p:ext>
            </p:extLst>
          </p:nvPr>
        </p:nvGraphicFramePr>
        <p:xfrm>
          <a:off x="3571728" y="5294357"/>
          <a:ext cx="2845747" cy="544858"/>
        </p:xfrm>
        <a:graphic>
          <a:graphicData uri="http://schemas.openxmlformats.org/drawingml/2006/table">
            <a:tbl>
              <a:tblPr/>
              <a:tblGrid>
                <a:gridCol w="740728">
                  <a:extLst>
                    <a:ext uri="{9D8B030D-6E8A-4147-A177-3AD203B41FA5}">
                      <a16:colId xmlns:a16="http://schemas.microsoft.com/office/drawing/2014/main" val="214171974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399327095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4291991620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317591932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1785535160"/>
                    </a:ext>
                  </a:extLst>
                </a:gridCol>
                <a:gridCol w="423795">
                  <a:extLst>
                    <a:ext uri="{9D8B030D-6E8A-4147-A177-3AD203B41FA5}">
                      <a16:colId xmlns:a16="http://schemas.microsoft.com/office/drawing/2014/main" val="3433096069"/>
                    </a:ext>
                  </a:extLst>
                </a:gridCol>
              </a:tblGrid>
              <a:tr h="211909">
                <a:tc>
                  <a:txBody>
                    <a:bodyPr/>
                    <a:lstStyle/>
                    <a:p>
                      <a:pPr algn="l" fontAlgn="b"/>
                      <a:endParaRPr lang="ko-KR" altLang="en-US" sz="1000" kern="1200" dirty="0">
                        <a:solidFill>
                          <a:schemeClr val="tx1"/>
                        </a:solidFill>
                        <a:latin typeface="나눔고딕 Bold" pitchFamily="50" charset="-127"/>
                        <a:ea typeface="나눔고딕 Bold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mean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std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min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max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var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915706"/>
                  </a:ext>
                </a:extLst>
              </a:tr>
              <a:tr h="332949">
                <a:tc>
                  <a:txBody>
                    <a:bodyPr/>
                    <a:lstStyle/>
                    <a:p>
                      <a:pPr marL="0" algn="ctr" defTabSz="914400" rtl="0" eaLnBrk="1" fontAlgn="t" latinLnBrk="1" hangingPunct="1"/>
                      <a:r>
                        <a:rPr lang="en-US" altLang="ko-KR" sz="1000" kern="1200" dirty="0" err="1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Wmax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(m/s)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8.17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2.86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1.24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22.35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8.22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855998"/>
                  </a:ext>
                </a:extLst>
              </a:tr>
            </a:tbl>
          </a:graphicData>
        </a:graphic>
      </p:graphicFrame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4E938565-C91A-4154-B6D3-02E22455E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655244"/>
              </p:ext>
            </p:extLst>
          </p:nvPr>
        </p:nvGraphicFramePr>
        <p:xfrm>
          <a:off x="6521913" y="5294356"/>
          <a:ext cx="2845747" cy="544859"/>
        </p:xfrm>
        <a:graphic>
          <a:graphicData uri="http://schemas.openxmlformats.org/drawingml/2006/table">
            <a:tbl>
              <a:tblPr/>
              <a:tblGrid>
                <a:gridCol w="740728">
                  <a:extLst>
                    <a:ext uri="{9D8B030D-6E8A-4147-A177-3AD203B41FA5}">
                      <a16:colId xmlns:a16="http://schemas.microsoft.com/office/drawing/2014/main" val="214171974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399327095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4291991620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3175919327"/>
                    </a:ext>
                  </a:extLst>
                </a:gridCol>
                <a:gridCol w="420306">
                  <a:extLst>
                    <a:ext uri="{9D8B030D-6E8A-4147-A177-3AD203B41FA5}">
                      <a16:colId xmlns:a16="http://schemas.microsoft.com/office/drawing/2014/main" val="1785535160"/>
                    </a:ext>
                  </a:extLst>
                </a:gridCol>
                <a:gridCol w="423795">
                  <a:extLst>
                    <a:ext uri="{9D8B030D-6E8A-4147-A177-3AD203B41FA5}">
                      <a16:colId xmlns:a16="http://schemas.microsoft.com/office/drawing/2014/main" val="3433096069"/>
                    </a:ext>
                  </a:extLst>
                </a:gridCol>
              </a:tblGrid>
              <a:tr h="301126">
                <a:tc>
                  <a:txBody>
                    <a:bodyPr/>
                    <a:lstStyle/>
                    <a:p>
                      <a:pPr algn="l" fontAlgn="b"/>
                      <a:endParaRPr lang="ko-KR" altLang="en-US" sz="1000" kern="1200" dirty="0">
                        <a:solidFill>
                          <a:schemeClr val="tx1"/>
                        </a:solidFill>
                        <a:latin typeface="나눔고딕 Bold" pitchFamily="50" charset="-127"/>
                        <a:ea typeface="나눔고딕 Bold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mean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std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min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max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var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915706"/>
                  </a:ext>
                </a:extLst>
              </a:tr>
              <a:tr h="243733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1000" kern="1200" dirty="0" err="1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Tmin</a:t>
                      </a: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(°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C)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7.43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9.56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-16.56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27.05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1" hangingPunct="1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91.55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855998"/>
                  </a:ext>
                </a:extLst>
              </a:tr>
            </a:tbl>
          </a:graphicData>
        </a:graphic>
      </p:graphicFrame>
      <p:pic>
        <p:nvPicPr>
          <p:cNvPr id="9" name="그림 8">
            <a:extLst>
              <a:ext uri="{FF2B5EF4-FFF2-40B4-BE49-F238E27FC236}">
                <a16:creationId xmlns:a16="http://schemas.microsoft.com/office/drawing/2014/main" id="{DD1F4C66-6BE5-2A9A-6B00-9F11886D5B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9" y="1723836"/>
            <a:ext cx="2896729" cy="119190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4ABACD4-4D8B-5C27-9389-F67135F5D1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352" y="1725220"/>
            <a:ext cx="2908510" cy="11916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95BF66B-5CF1-C819-7087-6CE8A58099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77" y="1717553"/>
            <a:ext cx="2912020" cy="11916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AAB93E4-BE31-7C00-5976-CB49B3FB5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3" y="4010403"/>
            <a:ext cx="2902572" cy="11916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D3365BE4-D1BC-9E9C-BBE0-CC837C0AA4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28" y="4006643"/>
            <a:ext cx="2898000" cy="120128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F8672AB-9F8E-3106-361F-F2DAE3021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76" y="4005360"/>
            <a:ext cx="2895998" cy="119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02E0B1-BB29-85E5-CBB5-EE731E814140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3.2 LSTM Model Learning and Results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2419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AE69259-4110-598D-6119-CAD6D210B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"/>
          <a:stretch/>
        </p:blipFill>
        <p:spPr bwMode="auto">
          <a:xfrm>
            <a:off x="424809" y="1575121"/>
            <a:ext cx="6958353" cy="163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C2032-C453-DAF1-50F0-1D603E7D8862}"/>
              </a:ext>
            </a:extLst>
          </p:cNvPr>
          <p:cNvSpPr txBox="1"/>
          <p:nvPr/>
        </p:nvSpPr>
        <p:spPr>
          <a:xfrm>
            <a:off x="3363609" y="3207982"/>
            <a:ext cx="86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Time(day)</a:t>
            </a:r>
            <a:endParaRPr lang="ko-KR" alt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F6336-0C6D-9869-AA51-8C6791D8CBE1}"/>
              </a:ext>
            </a:extLst>
          </p:cNvPr>
          <p:cNvSpPr txBox="1"/>
          <p:nvPr/>
        </p:nvSpPr>
        <p:spPr>
          <a:xfrm rot="10800000">
            <a:off x="0" y="1648786"/>
            <a:ext cx="369332" cy="17295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ko-KR" sz="1200" dirty="0"/>
              <a:t>Evapotranspiration (mm)</a:t>
            </a:r>
            <a:endParaRPr lang="ko-KR" alt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BFF75-41EC-6A86-68AA-80F2179EF7A4}"/>
              </a:ext>
            </a:extLst>
          </p:cNvPr>
          <p:cNvSpPr txBox="1"/>
          <p:nvPr/>
        </p:nvSpPr>
        <p:spPr>
          <a:xfrm>
            <a:off x="184666" y="1237137"/>
            <a:ext cx="164118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&lt; ET(Model – 2) &gt;</a:t>
            </a:r>
            <a:endParaRPr lang="ko-KR" altLang="en-US" sz="14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5385AC-BF71-ABD5-1DD7-B024A1CE8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"/>
          <a:stretch/>
        </p:blipFill>
        <p:spPr bwMode="auto">
          <a:xfrm>
            <a:off x="424809" y="4331575"/>
            <a:ext cx="6958353" cy="164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4EC494-177D-D75E-D367-F468A7DAC5A2}"/>
              </a:ext>
            </a:extLst>
          </p:cNvPr>
          <p:cNvSpPr txBox="1"/>
          <p:nvPr/>
        </p:nvSpPr>
        <p:spPr>
          <a:xfrm rot="10800000">
            <a:off x="55477" y="4638655"/>
            <a:ext cx="369332" cy="8205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ko-KR" sz="1200" dirty="0"/>
              <a:t>P-ET(mm)</a:t>
            </a:r>
            <a:endParaRPr lang="ko-KR" alt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90C56-55CD-2CDF-8DE8-74195C5C0E18}"/>
              </a:ext>
            </a:extLst>
          </p:cNvPr>
          <p:cNvSpPr txBox="1"/>
          <p:nvPr/>
        </p:nvSpPr>
        <p:spPr>
          <a:xfrm>
            <a:off x="3363609" y="5979732"/>
            <a:ext cx="86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Time(day)</a:t>
            </a:r>
            <a:endParaRPr lang="ko-KR" altLang="en-US" sz="1400" dirty="0"/>
          </a:p>
        </p:txBody>
      </p:sp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742578D9-92A0-2E26-7617-33BC47648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44270"/>
              </p:ext>
            </p:extLst>
          </p:nvPr>
        </p:nvGraphicFramePr>
        <p:xfrm>
          <a:off x="7438638" y="2148437"/>
          <a:ext cx="2420810" cy="730224"/>
        </p:xfrm>
        <a:graphic>
          <a:graphicData uri="http://schemas.openxmlformats.org/drawingml/2006/table">
            <a:tbl>
              <a:tblPr/>
              <a:tblGrid>
                <a:gridCol w="630119">
                  <a:extLst>
                    <a:ext uri="{9D8B030D-6E8A-4147-A177-3AD203B41FA5}">
                      <a16:colId xmlns:a16="http://schemas.microsoft.com/office/drawing/2014/main" val="2141719747"/>
                    </a:ext>
                  </a:extLst>
                </a:gridCol>
                <a:gridCol w="357545">
                  <a:extLst>
                    <a:ext uri="{9D8B030D-6E8A-4147-A177-3AD203B41FA5}">
                      <a16:colId xmlns:a16="http://schemas.microsoft.com/office/drawing/2014/main" val="3993270957"/>
                    </a:ext>
                  </a:extLst>
                </a:gridCol>
                <a:gridCol w="357545">
                  <a:extLst>
                    <a:ext uri="{9D8B030D-6E8A-4147-A177-3AD203B41FA5}">
                      <a16:colId xmlns:a16="http://schemas.microsoft.com/office/drawing/2014/main" val="4291991620"/>
                    </a:ext>
                  </a:extLst>
                </a:gridCol>
                <a:gridCol w="357545">
                  <a:extLst>
                    <a:ext uri="{9D8B030D-6E8A-4147-A177-3AD203B41FA5}">
                      <a16:colId xmlns:a16="http://schemas.microsoft.com/office/drawing/2014/main" val="3175919327"/>
                    </a:ext>
                  </a:extLst>
                </a:gridCol>
                <a:gridCol w="357545">
                  <a:extLst>
                    <a:ext uri="{9D8B030D-6E8A-4147-A177-3AD203B41FA5}">
                      <a16:colId xmlns:a16="http://schemas.microsoft.com/office/drawing/2014/main" val="1785535160"/>
                    </a:ext>
                  </a:extLst>
                </a:gridCol>
                <a:gridCol w="360511">
                  <a:extLst>
                    <a:ext uri="{9D8B030D-6E8A-4147-A177-3AD203B41FA5}">
                      <a16:colId xmlns:a16="http://schemas.microsoft.com/office/drawing/2014/main" val="3433096069"/>
                    </a:ext>
                  </a:extLst>
                </a:gridCol>
              </a:tblGrid>
              <a:tr h="233497">
                <a:tc>
                  <a:txBody>
                    <a:bodyPr/>
                    <a:lstStyle/>
                    <a:p>
                      <a:pPr algn="l" fontAlgn="b"/>
                      <a:endParaRPr lang="ko-KR" altLang="en-US" sz="1000" kern="1200" dirty="0">
                        <a:solidFill>
                          <a:schemeClr val="tx1"/>
                        </a:solidFill>
                        <a:latin typeface="나눔고딕 Bold" pitchFamily="50" charset="-127"/>
                        <a:ea typeface="나눔고딕 Bold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mean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std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min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max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var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915706"/>
                  </a:ext>
                </a:extLst>
              </a:tr>
              <a:tr h="496727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ET (mm/d)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나눔고딕 Bold" pitchFamily="50" charset="-127"/>
                        <a:ea typeface="나눔고딕 Bold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9.99</a:t>
                      </a:r>
                    </a:p>
                  </a:txBody>
                  <a:tcPr marL="9526" marR="9526" marT="9526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4.32</a:t>
                      </a:r>
                    </a:p>
                  </a:txBody>
                  <a:tcPr marL="9526" marR="9526" marT="9526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1.40</a:t>
                      </a:r>
                    </a:p>
                  </a:txBody>
                  <a:tcPr marL="9526" marR="9526" marT="9526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19.10</a:t>
                      </a:r>
                    </a:p>
                  </a:txBody>
                  <a:tcPr marL="9526" marR="9526" marT="9526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10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18.73</a:t>
                      </a:r>
                    </a:p>
                  </a:txBody>
                  <a:tcPr marL="9526" marR="9526" marT="9526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855998"/>
                  </a:ext>
                </a:extLst>
              </a:tr>
            </a:tbl>
          </a:graphicData>
        </a:graphic>
      </p:graphicFrame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8C7383C0-94B4-495B-CC1B-FC9A56A26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458410"/>
              </p:ext>
            </p:extLst>
          </p:nvPr>
        </p:nvGraphicFramePr>
        <p:xfrm>
          <a:off x="7438638" y="4728955"/>
          <a:ext cx="2420811" cy="730224"/>
        </p:xfrm>
        <a:graphic>
          <a:graphicData uri="http://schemas.openxmlformats.org/drawingml/2006/table">
            <a:tbl>
              <a:tblPr/>
              <a:tblGrid>
                <a:gridCol w="630119">
                  <a:extLst>
                    <a:ext uri="{9D8B030D-6E8A-4147-A177-3AD203B41FA5}">
                      <a16:colId xmlns:a16="http://schemas.microsoft.com/office/drawing/2014/main" val="2141719747"/>
                    </a:ext>
                  </a:extLst>
                </a:gridCol>
                <a:gridCol w="357545">
                  <a:extLst>
                    <a:ext uri="{9D8B030D-6E8A-4147-A177-3AD203B41FA5}">
                      <a16:colId xmlns:a16="http://schemas.microsoft.com/office/drawing/2014/main" val="3993270957"/>
                    </a:ext>
                  </a:extLst>
                </a:gridCol>
                <a:gridCol w="357545">
                  <a:extLst>
                    <a:ext uri="{9D8B030D-6E8A-4147-A177-3AD203B41FA5}">
                      <a16:colId xmlns:a16="http://schemas.microsoft.com/office/drawing/2014/main" val="4291991620"/>
                    </a:ext>
                  </a:extLst>
                </a:gridCol>
                <a:gridCol w="279834">
                  <a:extLst>
                    <a:ext uri="{9D8B030D-6E8A-4147-A177-3AD203B41FA5}">
                      <a16:colId xmlns:a16="http://schemas.microsoft.com/office/drawing/2014/main" val="3175919327"/>
                    </a:ext>
                  </a:extLst>
                </a:gridCol>
                <a:gridCol w="397884">
                  <a:extLst>
                    <a:ext uri="{9D8B030D-6E8A-4147-A177-3AD203B41FA5}">
                      <a16:colId xmlns:a16="http://schemas.microsoft.com/office/drawing/2014/main" val="1785535160"/>
                    </a:ext>
                  </a:extLst>
                </a:gridCol>
                <a:gridCol w="397884">
                  <a:extLst>
                    <a:ext uri="{9D8B030D-6E8A-4147-A177-3AD203B41FA5}">
                      <a16:colId xmlns:a16="http://schemas.microsoft.com/office/drawing/2014/main" val="3433096069"/>
                    </a:ext>
                  </a:extLst>
                </a:gridCol>
              </a:tblGrid>
              <a:tr h="233497">
                <a:tc>
                  <a:txBody>
                    <a:bodyPr/>
                    <a:lstStyle/>
                    <a:p>
                      <a:pPr algn="l" fontAlgn="b"/>
                      <a:endParaRPr lang="ko-KR" altLang="en-US" sz="1000" kern="1200" dirty="0">
                        <a:solidFill>
                          <a:schemeClr val="tx1"/>
                        </a:solidFill>
                        <a:latin typeface="나눔고딕 Bold" pitchFamily="50" charset="-127"/>
                        <a:ea typeface="나눔고딕 Bold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mean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std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min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max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var</a:t>
                      </a: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915706"/>
                  </a:ext>
                </a:extLst>
              </a:tr>
              <a:tr h="496727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나눔고딕 Bold" pitchFamily="50" charset="-127"/>
                          <a:ea typeface="나눔고딕 Bold" pitchFamily="50" charset="-127"/>
                          <a:cs typeface="+mn-cs"/>
                        </a:rPr>
                        <a:t>P-ET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나눔고딕 Bold" pitchFamily="50" charset="-127"/>
                        <a:ea typeface="나눔고딕 Bold" pitchFamily="50" charset="-127"/>
                        <a:cs typeface="+mn-cs"/>
                      </a:endParaRPr>
                    </a:p>
                  </a:txBody>
                  <a:tcPr marL="9525" marR="9525" marT="9525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9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2.56</a:t>
                      </a:r>
                    </a:p>
                  </a:txBody>
                  <a:tcPr marL="9526" marR="9526" marT="9526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9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12.04</a:t>
                      </a:r>
                    </a:p>
                  </a:txBody>
                  <a:tcPr marL="9526" marR="9526" marT="9526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9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0</a:t>
                      </a:r>
                    </a:p>
                  </a:txBody>
                  <a:tcPr marL="9526" marR="9526" marT="9526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9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196.68</a:t>
                      </a:r>
                    </a:p>
                  </a:txBody>
                  <a:tcPr marL="9526" marR="9526" marT="9526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altLang="ko-KR" sz="900" b="0" kern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595959"/>
                          </a:solidFill>
                          <a:latin typeface="+mj-ea"/>
                          <a:ea typeface="+mj-ea"/>
                          <a:cs typeface="+mn-cs"/>
                        </a:rPr>
                        <a:t>144.88</a:t>
                      </a:r>
                    </a:p>
                  </a:txBody>
                  <a:tcPr marL="9526" marR="9526" marT="9526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855998"/>
                  </a:ext>
                </a:extLst>
              </a:tr>
            </a:tbl>
          </a:graphicData>
        </a:graphic>
      </p:graphicFrame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B8A4855B-10EF-3B2A-7FF5-4C8C81308614}"/>
              </a:ext>
            </a:extLst>
          </p:cNvPr>
          <p:cNvCxnSpPr>
            <a:cxnSpLocks/>
          </p:cNvCxnSpPr>
          <p:nvPr/>
        </p:nvCxnSpPr>
        <p:spPr>
          <a:xfrm flipH="1">
            <a:off x="102826" y="3694670"/>
            <a:ext cx="9697171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9C1039-1018-96B5-621E-BAFC7FB45966}"/>
              </a:ext>
            </a:extLst>
          </p:cNvPr>
          <p:cNvSpPr txBox="1"/>
          <p:nvPr/>
        </p:nvSpPr>
        <p:spPr>
          <a:xfrm>
            <a:off x="184666" y="3983786"/>
            <a:ext cx="204585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&lt; P – ET (Model – 3) &gt;</a:t>
            </a:r>
            <a:endParaRPr lang="ko-KR" altLang="en-US" sz="14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6CBD7-ACD7-80E2-FDBC-1E7A324559FD}"/>
              </a:ext>
            </a:extLst>
          </p:cNvPr>
          <p:cNvSpPr txBox="1"/>
          <p:nvPr/>
        </p:nvSpPr>
        <p:spPr>
          <a:xfrm>
            <a:off x="6620188" y="1770287"/>
            <a:ext cx="405770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000" spc="-98" dirty="0" err="1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Hagreaves</a:t>
            </a:r>
            <a:r>
              <a:rPr lang="en-US" altLang="ko-KR" sz="1000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&amp; </a:t>
            </a:r>
            <a:r>
              <a:rPr lang="en-US" altLang="ko-KR" sz="1000" spc="-98" dirty="0" err="1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Angstorm</a:t>
            </a:r>
            <a:r>
              <a:rPr lang="en-US" altLang="ko-KR" sz="1000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formula</a:t>
            </a:r>
            <a:endParaRPr lang="ko-KR" altLang="en-US" sz="1000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C4194D-B239-3E76-2870-FC642C41C9E7}"/>
              </a:ext>
            </a:extLst>
          </p:cNvPr>
          <p:cNvSpPr txBox="1"/>
          <p:nvPr/>
        </p:nvSpPr>
        <p:spPr>
          <a:xfrm>
            <a:off x="6620188" y="4355702"/>
            <a:ext cx="405770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000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Precipitation(P) minus</a:t>
            </a:r>
            <a:r>
              <a:rPr lang="ko-KR" altLang="en-US" sz="1000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en-US" altLang="ko-KR" sz="1000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Evaporation(ET)</a:t>
            </a:r>
            <a:endParaRPr lang="ko-KR" altLang="en-US" sz="1000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CCED7-F5E2-7E1B-4566-5CB81342A301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3.2 LSTM Model Learning and Results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6353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53">
            <a:extLst>
              <a:ext uri="{FF2B5EF4-FFF2-40B4-BE49-F238E27FC236}">
                <a16:creationId xmlns:a16="http://schemas.microsoft.com/office/drawing/2014/main" id="{9C0D2DB9-B590-7A3A-6F15-A909ACA98C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6701" y="1527258"/>
            <a:ext cx="9363074" cy="4669947"/>
          </a:xfrm>
          <a:prstGeom prst="roundRect">
            <a:avLst>
              <a:gd name="adj" fmla="val 139"/>
            </a:avLst>
          </a:prstGeom>
          <a:solidFill>
            <a:srgbClr val="FFFFFF"/>
          </a:solidFill>
          <a:ln w="2857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9511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4C71AB-2981-4B33-A1CC-C90EAE15B5E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   3.2 LSTM</a:t>
            </a:r>
            <a:r>
              <a:rPr lang="ko-KR" altLang="en-US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모델 </a:t>
            </a:r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parameter </a:t>
            </a:r>
            <a:r>
              <a:rPr lang="ko-KR" altLang="en-US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설정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B50A8FC4-6462-D06E-A63B-844AB6F1C1FA}"/>
              </a:ext>
            </a:extLst>
          </p:cNvPr>
          <p:cNvGrpSpPr/>
          <p:nvPr/>
        </p:nvGrpSpPr>
        <p:grpSpPr>
          <a:xfrm>
            <a:off x="375724" y="1621835"/>
            <a:ext cx="5010418" cy="219915"/>
            <a:chOff x="485774" y="3886451"/>
            <a:chExt cx="5905501" cy="269624"/>
          </a:xfrm>
        </p:grpSpPr>
        <p:pic>
          <p:nvPicPr>
            <p:cNvPr id="32" name="Picture 2" descr="C:\Documents and Settings\Administrator\바탕 화면\mania작업방\그림2.jpg">
              <a:extLst>
                <a:ext uri="{FF2B5EF4-FFF2-40B4-BE49-F238E27FC236}">
                  <a16:creationId xmlns:a16="http://schemas.microsoft.com/office/drawing/2014/main" id="{84169B71-F2EE-8915-CFE9-6FCC8AB1B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5774" y="3894137"/>
              <a:ext cx="5905501" cy="261938"/>
            </a:xfrm>
            <a:prstGeom prst="rect">
              <a:avLst/>
            </a:prstGeom>
            <a:noFill/>
          </p:spPr>
        </p:pic>
        <p:sp>
          <p:nvSpPr>
            <p:cNvPr id="33" name="Text Box 49">
              <a:extLst>
                <a:ext uri="{FF2B5EF4-FFF2-40B4-BE49-F238E27FC236}">
                  <a16:creationId xmlns:a16="http://schemas.microsoft.com/office/drawing/2014/main" id="{B2201FAE-3A08-1EAC-F83C-5A7596CA73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93" y="3886451"/>
              <a:ext cx="5589182" cy="226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altLang="ko-KR" sz="12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rPr>
                <a:t>Model parameter</a:t>
              </a:r>
              <a:endParaRPr lang="ko-KR" altLang="en-US" sz="12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 Bold" pitchFamily="50" charset="-127"/>
                <a:ea typeface="나눔고딕 Bold" pitchFamily="50" charset="-127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6B175D33-7FDE-2D1E-355E-22056BB38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46" y="1968670"/>
            <a:ext cx="8901983" cy="41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71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3" name="Text Box 2">
            <a:extLst>
              <a:ext uri="{FF2B5EF4-FFF2-40B4-BE49-F238E27FC236}">
                <a16:creationId xmlns:a16="http://schemas.microsoft.com/office/drawing/2014/main" id="{35B8C732-B326-450B-83B6-E4C6046C4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1308514"/>
            <a:ext cx="9144000" cy="491609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indent="0" algn="just" fontAlgn="base" latinLnBrk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671B"/>
              </a:buClr>
              <a:buFont typeface="Wingdings" panose="05000000000000000000" pitchFamily="2" charset="2"/>
              <a:buNone/>
              <a:defRPr kumimoji="0" sz="1100" b="0">
                <a:solidFill>
                  <a:schemeClr val="tx1">
                    <a:lumMod val="75000"/>
                    <a:lumOff val="25000"/>
                  </a:schemeClr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defRPr>
            </a:lvl1pPr>
            <a:lvl2pPr marL="817563" indent="-3143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3100"/>
            </a:lvl2pPr>
            <a:lvl3pPr marL="1258888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700"/>
            </a:lvl3pPr>
            <a:lvl4pPr marL="1762125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200"/>
            </a:lvl4pPr>
            <a:lvl5pPr marL="2265363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200"/>
            </a:lvl5pPr>
            <a:lvl6pPr marL="2770261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6pPr>
            <a:lvl7pPr marL="3273945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7pPr>
            <a:lvl8pPr marL="3777629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8pPr>
            <a:lvl9pPr marL="4281312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9pPr>
          </a:lstStyle>
          <a:p>
            <a:pPr algn="l"/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Model structures and parameters are empirically set and learned 973 times in total using Early Stopping, which stops learning when there is no change in loss during a period of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30235-E07A-A313-988E-0AB28B998FEE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3.2 LSTM Model Learning and Results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551C9A3-29D3-1EF8-393E-F7256258D655}"/>
              </a:ext>
            </a:extLst>
          </p:cNvPr>
          <p:cNvGrpSpPr/>
          <p:nvPr/>
        </p:nvGrpSpPr>
        <p:grpSpPr>
          <a:xfrm>
            <a:off x="120446" y="1868476"/>
            <a:ext cx="9661931" cy="4494223"/>
            <a:chOff x="647790" y="17915230"/>
            <a:chExt cx="11464677" cy="5332766"/>
          </a:xfrm>
        </p:grpSpPr>
        <p:sp>
          <p:nvSpPr>
            <p:cNvPr id="7" name="AutoShape 253">
              <a:extLst>
                <a:ext uri="{FF2B5EF4-FFF2-40B4-BE49-F238E27FC236}">
                  <a16:creationId xmlns:a16="http://schemas.microsoft.com/office/drawing/2014/main" id="{22025FE3-F35B-C429-05F0-89778F84F0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47790" y="17915230"/>
              <a:ext cx="11464677" cy="5332766"/>
            </a:xfrm>
            <a:prstGeom prst="roundRect">
              <a:avLst>
                <a:gd name="adj" fmla="val 139"/>
              </a:avLst>
            </a:prstGeom>
            <a:solidFill>
              <a:srgbClr val="FFFFFF"/>
            </a:solidFill>
            <a:ln w="28575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951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+mn-lt"/>
                <a:ea typeface="+mn-ea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F4161AB8-9D6F-A4AF-1D82-A64A81DA73D7}"/>
                </a:ext>
              </a:extLst>
            </p:cNvPr>
            <p:cNvGrpSpPr/>
            <p:nvPr/>
          </p:nvGrpSpPr>
          <p:grpSpPr>
            <a:xfrm>
              <a:off x="812781" y="18268081"/>
              <a:ext cx="2142117" cy="4651681"/>
              <a:chOff x="161226" y="1684012"/>
              <a:chExt cx="2160632" cy="5423371"/>
            </a:xfrm>
          </p:grpSpPr>
          <p:sp>
            <p:nvSpPr>
              <p:cNvPr id="96" name="직사각형 95">
                <a:extLst>
                  <a:ext uri="{FF2B5EF4-FFF2-40B4-BE49-F238E27FC236}">
                    <a16:creationId xmlns:a16="http://schemas.microsoft.com/office/drawing/2014/main" id="{34BB2A46-1996-1388-D753-5FC5A68BC95C}"/>
                  </a:ext>
                </a:extLst>
              </p:cNvPr>
              <p:cNvSpPr/>
              <p:nvPr/>
            </p:nvSpPr>
            <p:spPr>
              <a:xfrm>
                <a:off x="379413" y="1684012"/>
                <a:ext cx="1721225" cy="81578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b="1" spc="-98" dirty="0">
                    <a:ln w="0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595959"/>
                    </a:solidFill>
                    <a:latin typeface="+mj-ea"/>
                    <a:ea typeface="+mj-ea"/>
                  </a:rPr>
                  <a:t>Input Layer</a:t>
                </a:r>
                <a:endParaRPr lang="ko-KR" altLang="en-US" sz="1600" dirty="0"/>
              </a:p>
            </p:txBody>
          </p:sp>
          <p:sp>
            <p:nvSpPr>
              <p:cNvPr id="100" name="타원 99">
                <a:extLst>
                  <a:ext uri="{FF2B5EF4-FFF2-40B4-BE49-F238E27FC236}">
                    <a16:creationId xmlns:a16="http://schemas.microsoft.com/office/drawing/2014/main" id="{D42B1805-5062-ADD7-A138-86D0C6D1FE84}"/>
                  </a:ext>
                </a:extLst>
              </p:cNvPr>
              <p:cNvSpPr/>
              <p:nvPr/>
            </p:nvSpPr>
            <p:spPr>
              <a:xfrm>
                <a:off x="164260" y="3885664"/>
                <a:ext cx="2157598" cy="1021975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b="1" spc="-98" dirty="0">
                    <a:ln w="0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595959"/>
                    </a:solidFill>
                    <a:latin typeface="+mj-ea"/>
                    <a:ea typeface="+mj-ea"/>
                  </a:rPr>
                  <a:t>Layer 2</a:t>
                </a:r>
              </a:p>
              <a:p>
                <a:pPr algn="ctr"/>
                <a:r>
                  <a:rPr lang="en-US" altLang="ko-KR" sz="1600" b="1" spc="-98" dirty="0">
                    <a:ln w="0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595959"/>
                    </a:solidFill>
                    <a:latin typeface="+mj-ea"/>
                    <a:ea typeface="+mj-ea"/>
                  </a:rPr>
                  <a:t>(32)</a:t>
                </a:r>
                <a:endParaRPr lang="ko-KR" altLang="en-US" sz="1600" dirty="0"/>
              </a:p>
            </p:txBody>
          </p:sp>
          <p:cxnSp>
            <p:nvCxnSpPr>
              <p:cNvPr id="101" name="직선 화살표 연결선 100">
                <a:extLst>
                  <a:ext uri="{FF2B5EF4-FFF2-40B4-BE49-F238E27FC236}">
                    <a16:creationId xmlns:a16="http://schemas.microsoft.com/office/drawing/2014/main" id="{456E3E3E-7F8F-C48A-D174-1156529E06A5}"/>
                  </a:ext>
                </a:extLst>
              </p:cNvPr>
              <p:cNvCxnSpPr>
                <a:cxnSpLocks/>
                <a:stCxn id="100" idx="4"/>
                <a:endCxn id="103" idx="0"/>
              </p:cNvCxnSpPr>
              <p:nvPr/>
            </p:nvCxnSpPr>
            <p:spPr>
              <a:xfrm flipH="1">
                <a:off x="1240025" y="4907639"/>
                <a:ext cx="3034" cy="18202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직사각형 101">
                <a:extLst>
                  <a:ext uri="{FF2B5EF4-FFF2-40B4-BE49-F238E27FC236}">
                    <a16:creationId xmlns:a16="http://schemas.microsoft.com/office/drawing/2014/main" id="{EB11E6CB-853A-A190-968B-750182F0F1E1}"/>
                  </a:ext>
                </a:extLst>
              </p:cNvPr>
              <p:cNvSpPr/>
              <p:nvPr/>
            </p:nvSpPr>
            <p:spPr>
              <a:xfrm>
                <a:off x="379413" y="6291596"/>
                <a:ext cx="1721225" cy="81578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b="1" spc="-98" dirty="0">
                    <a:ln w="0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595959"/>
                    </a:solidFill>
                    <a:latin typeface="+mj-ea"/>
                    <a:ea typeface="+mj-ea"/>
                  </a:rPr>
                  <a:t>Output Layer</a:t>
                </a:r>
              </a:p>
              <a:p>
                <a:pPr algn="ctr"/>
                <a:r>
                  <a:rPr lang="en-US" altLang="ko-KR" sz="1600" b="1" spc="-98" dirty="0">
                    <a:ln w="0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595959"/>
                    </a:solidFill>
                    <a:latin typeface="+mj-ea"/>
                    <a:ea typeface="+mj-ea"/>
                  </a:rPr>
                  <a:t>(1)</a:t>
                </a:r>
                <a:endParaRPr lang="ko-KR" altLang="en-US" sz="1600" dirty="0"/>
              </a:p>
            </p:txBody>
          </p:sp>
          <p:sp>
            <p:nvSpPr>
              <p:cNvPr id="103" name="타원 102">
                <a:extLst>
                  <a:ext uri="{FF2B5EF4-FFF2-40B4-BE49-F238E27FC236}">
                    <a16:creationId xmlns:a16="http://schemas.microsoft.com/office/drawing/2014/main" id="{5B41CA2E-DAE5-1F6C-E6D8-F4EDFABE54BC}"/>
                  </a:ext>
                </a:extLst>
              </p:cNvPr>
              <p:cNvSpPr/>
              <p:nvPr/>
            </p:nvSpPr>
            <p:spPr>
              <a:xfrm>
                <a:off x="161226" y="5089659"/>
                <a:ext cx="2157598" cy="1021975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b="1" spc="-98" dirty="0">
                    <a:ln w="0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595959"/>
                    </a:solidFill>
                    <a:latin typeface="+mj-ea"/>
                    <a:ea typeface="+mj-ea"/>
                  </a:rPr>
                  <a:t>Layer 3</a:t>
                </a:r>
              </a:p>
              <a:p>
                <a:pPr algn="ctr"/>
                <a:r>
                  <a:rPr lang="en-US" altLang="ko-KR" sz="1600" b="1" spc="-98" dirty="0">
                    <a:ln w="0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595959"/>
                    </a:solidFill>
                    <a:latin typeface="+mj-ea"/>
                    <a:ea typeface="+mj-ea"/>
                  </a:rPr>
                  <a:t>(16)</a:t>
                </a:r>
                <a:endParaRPr lang="ko-KR" altLang="en-US" sz="1600" dirty="0"/>
              </a:p>
            </p:txBody>
          </p:sp>
          <p:cxnSp>
            <p:nvCxnSpPr>
              <p:cNvPr id="104" name="직선 화살표 연결선 103">
                <a:extLst>
                  <a:ext uri="{FF2B5EF4-FFF2-40B4-BE49-F238E27FC236}">
                    <a16:creationId xmlns:a16="http://schemas.microsoft.com/office/drawing/2014/main" id="{204E625E-56BB-8980-58A3-044E2A3E0D6E}"/>
                  </a:ext>
                </a:extLst>
              </p:cNvPr>
              <p:cNvCxnSpPr>
                <a:cxnSpLocks/>
                <a:stCxn id="103" idx="4"/>
                <a:endCxn id="102" idx="0"/>
              </p:cNvCxnSpPr>
              <p:nvPr/>
            </p:nvCxnSpPr>
            <p:spPr>
              <a:xfrm>
                <a:off x="1240025" y="6111634"/>
                <a:ext cx="0" cy="17996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타원 104">
                <a:extLst>
                  <a:ext uri="{FF2B5EF4-FFF2-40B4-BE49-F238E27FC236}">
                    <a16:creationId xmlns:a16="http://schemas.microsoft.com/office/drawing/2014/main" id="{501ABA4A-CA90-9D99-A932-99D94A788954}"/>
                  </a:ext>
                </a:extLst>
              </p:cNvPr>
              <p:cNvSpPr/>
              <p:nvPr/>
            </p:nvSpPr>
            <p:spPr>
              <a:xfrm>
                <a:off x="164260" y="2681669"/>
                <a:ext cx="2157598" cy="1021975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b="1" spc="-98" dirty="0">
                    <a:ln w="0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595959"/>
                    </a:solidFill>
                    <a:latin typeface="+mj-ea"/>
                    <a:ea typeface="+mj-ea"/>
                  </a:rPr>
                  <a:t>Layer 1</a:t>
                </a:r>
              </a:p>
              <a:p>
                <a:pPr algn="ctr"/>
                <a:r>
                  <a:rPr lang="en-US" altLang="ko-KR" sz="1600" b="1" spc="-98" dirty="0">
                    <a:ln w="0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595959"/>
                    </a:solidFill>
                    <a:latin typeface="+mj-ea"/>
                    <a:ea typeface="+mj-ea"/>
                  </a:rPr>
                  <a:t>(64)</a:t>
                </a:r>
                <a:endParaRPr lang="ko-KR" altLang="en-US" sz="1600" dirty="0"/>
              </a:p>
            </p:txBody>
          </p:sp>
          <p:cxnSp>
            <p:nvCxnSpPr>
              <p:cNvPr id="106" name="직선 화살표 연결선 105">
                <a:extLst>
                  <a:ext uri="{FF2B5EF4-FFF2-40B4-BE49-F238E27FC236}">
                    <a16:creationId xmlns:a16="http://schemas.microsoft.com/office/drawing/2014/main" id="{0024213C-246C-F195-4484-20D36F4642AF}"/>
                  </a:ext>
                </a:extLst>
              </p:cNvPr>
              <p:cNvCxnSpPr>
                <a:cxnSpLocks/>
                <a:stCxn id="105" idx="4"/>
                <a:endCxn id="100" idx="0"/>
              </p:cNvCxnSpPr>
              <p:nvPr/>
            </p:nvCxnSpPr>
            <p:spPr>
              <a:xfrm>
                <a:off x="1243059" y="3703643"/>
                <a:ext cx="0" cy="18202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직선 화살표 연결선 106">
                <a:extLst>
                  <a:ext uri="{FF2B5EF4-FFF2-40B4-BE49-F238E27FC236}">
                    <a16:creationId xmlns:a16="http://schemas.microsoft.com/office/drawing/2014/main" id="{BC5406D1-317B-B0B0-B873-2F6AE7296478}"/>
                  </a:ext>
                </a:extLst>
              </p:cNvPr>
              <p:cNvCxnSpPr>
                <a:cxnSpLocks/>
                <a:stCxn id="96" idx="2"/>
                <a:endCxn id="105" idx="0"/>
              </p:cNvCxnSpPr>
              <p:nvPr/>
            </p:nvCxnSpPr>
            <p:spPr>
              <a:xfrm>
                <a:off x="1240025" y="2499799"/>
                <a:ext cx="3034" cy="1818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화살표: 오른쪽 8">
              <a:extLst>
                <a:ext uri="{FF2B5EF4-FFF2-40B4-BE49-F238E27FC236}">
                  <a16:creationId xmlns:a16="http://schemas.microsoft.com/office/drawing/2014/main" id="{7B7D5715-96D3-0028-CB06-AF871C164D06}"/>
                </a:ext>
              </a:extLst>
            </p:cNvPr>
            <p:cNvSpPr/>
            <p:nvPr/>
          </p:nvSpPr>
          <p:spPr>
            <a:xfrm>
              <a:off x="2701361" y="20440185"/>
              <a:ext cx="322232" cy="450702"/>
            </a:xfrm>
            <a:prstGeom prst="rightArrow">
              <a:avLst/>
            </a:prstGeom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CC5706CC-B508-3CB6-B29B-33B28D7D1637}"/>
                </a:ext>
              </a:extLst>
            </p:cNvPr>
            <p:cNvSpPr/>
            <p:nvPr/>
          </p:nvSpPr>
          <p:spPr>
            <a:xfrm>
              <a:off x="3111545" y="18629494"/>
              <a:ext cx="2697750" cy="3657004"/>
            </a:xfrm>
            <a:prstGeom prst="roundRect">
              <a:avLst/>
            </a:prstGeom>
            <a:solidFill>
              <a:srgbClr val="CAF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1BF82D2B-9540-64E8-C3DE-5DD08B970968}"/>
                </a:ext>
              </a:extLst>
            </p:cNvPr>
            <p:cNvSpPr/>
            <p:nvPr/>
          </p:nvSpPr>
          <p:spPr>
            <a:xfrm>
              <a:off x="6320498" y="18637510"/>
              <a:ext cx="4894704" cy="3657004"/>
            </a:xfrm>
            <a:prstGeom prst="roundRect">
              <a:avLst/>
            </a:prstGeom>
            <a:solidFill>
              <a:srgbClr val="CAF2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직사각형 20">
                  <a:extLst>
                    <a:ext uri="{FF2B5EF4-FFF2-40B4-BE49-F238E27FC236}">
                      <a16:creationId xmlns:a16="http://schemas.microsoft.com/office/drawing/2014/main" id="{8393AA9D-D878-5738-66FC-09210AE58628}"/>
                    </a:ext>
                  </a:extLst>
                </p:cNvPr>
                <p:cNvSpPr/>
                <p:nvPr/>
              </p:nvSpPr>
              <p:spPr>
                <a:xfrm>
                  <a:off x="8186797" y="22380561"/>
                  <a:ext cx="1386062" cy="41241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</a:rPr>
                    <a:t>Input</a:t>
                  </a:r>
                  <a:r>
                    <a:rPr lang="ko-KR" altLang="en-US" sz="16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altLang="ko-KR" sz="1600" dirty="0">
                      <a:solidFill>
                        <a:schemeClr val="tx1"/>
                      </a:solidFill>
                    </a:rPr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ko-KR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94" name="직사각형 1293">
                  <a:extLst>
                    <a:ext uri="{FF2B5EF4-FFF2-40B4-BE49-F238E27FC236}">
                      <a16:creationId xmlns:a16="http://schemas.microsoft.com/office/drawing/2014/main" id="{A2D2F47B-BE45-F02C-9FD6-2B9BC0B29F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6797" y="22380561"/>
                  <a:ext cx="1386062" cy="412416"/>
                </a:xfrm>
                <a:prstGeom prst="rect">
                  <a:avLst/>
                </a:prstGeom>
                <a:blipFill>
                  <a:blip r:embed="rId34"/>
                  <a:stretch>
                    <a:fillRect b="-1044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874F41A8-FAF5-BF96-BCCB-98BF56167016}"/>
                </a:ext>
              </a:extLst>
            </p:cNvPr>
            <p:cNvGrpSpPr/>
            <p:nvPr/>
          </p:nvGrpSpPr>
          <p:grpSpPr>
            <a:xfrm>
              <a:off x="7301384" y="21725305"/>
              <a:ext cx="3426019" cy="426473"/>
              <a:chOff x="5466738" y="5520120"/>
              <a:chExt cx="2852879" cy="372271"/>
            </a:xfrm>
          </p:grpSpPr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id="{25B5AB88-65CF-82C2-436D-B586789F0C5E}"/>
                  </a:ext>
                </a:extLst>
              </p:cNvPr>
              <p:cNvGrpSpPr/>
              <p:nvPr/>
            </p:nvGrpSpPr>
            <p:grpSpPr>
              <a:xfrm>
                <a:off x="5466738" y="5532391"/>
                <a:ext cx="2716229" cy="360000"/>
                <a:chOff x="3190461" y="5246279"/>
                <a:chExt cx="2716229" cy="360000"/>
              </a:xfrm>
            </p:grpSpPr>
            <p:sp>
              <p:nvSpPr>
                <p:cNvPr id="59" name="직사각형 58">
                  <a:extLst>
                    <a:ext uri="{FF2B5EF4-FFF2-40B4-BE49-F238E27FC236}">
                      <a16:creationId xmlns:a16="http://schemas.microsoft.com/office/drawing/2014/main" id="{8F945F56-62F7-A852-1DCF-23D7B0519A11}"/>
                    </a:ext>
                  </a:extLst>
                </p:cNvPr>
                <p:cNvSpPr/>
                <p:nvPr/>
              </p:nvSpPr>
              <p:spPr>
                <a:xfrm>
                  <a:off x="3190461" y="5246279"/>
                  <a:ext cx="2716229" cy="360000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cxnSp>
              <p:nvCxnSpPr>
                <p:cNvPr id="60" name="직선 연결선 59">
                  <a:extLst>
                    <a:ext uri="{FF2B5EF4-FFF2-40B4-BE49-F238E27FC236}">
                      <a16:creationId xmlns:a16="http://schemas.microsoft.com/office/drawing/2014/main" id="{30E3C35B-281D-D62A-8255-106E734806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59428" y="5246279"/>
                  <a:ext cx="0" cy="360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직선 연결선 60">
                  <a:extLst>
                    <a:ext uri="{FF2B5EF4-FFF2-40B4-BE49-F238E27FC236}">
                      <a16:creationId xmlns:a16="http://schemas.microsoft.com/office/drawing/2014/main" id="{4542ED07-F6CC-1524-7283-3146B6D0F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09051" y="5246279"/>
                  <a:ext cx="0" cy="360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직선 연결선 61">
                  <a:extLst>
                    <a:ext uri="{FF2B5EF4-FFF2-40B4-BE49-F238E27FC236}">
                      <a16:creationId xmlns:a16="http://schemas.microsoft.com/office/drawing/2014/main" id="{E8C7E5D7-EF26-0380-0387-0B753A7163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63251" y="5246279"/>
                  <a:ext cx="0" cy="360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직선 연결선 62">
                  <a:extLst>
                    <a:ext uri="{FF2B5EF4-FFF2-40B4-BE49-F238E27FC236}">
                      <a16:creationId xmlns:a16="http://schemas.microsoft.com/office/drawing/2014/main" id="{959552D0-D7E3-73FA-216B-3206A90728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70943" y="5246279"/>
                  <a:ext cx="0" cy="360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FA06E10-65E7-78A7-1F2B-C93702820CA2}"/>
                  </a:ext>
                </a:extLst>
              </p:cNvPr>
              <p:cNvSpPr txBox="1"/>
              <p:nvPr/>
            </p:nvSpPr>
            <p:spPr>
              <a:xfrm>
                <a:off x="6849189" y="5520120"/>
                <a:ext cx="5284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/>
                  <a:t>.  .  .</a:t>
                </a:r>
                <a:endParaRPr lang="ko-KR" altLang="en-US" sz="1600" b="1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27E6073-1F91-937E-307B-AEE7DEE78551}"/>
                  </a:ext>
                </a:extLst>
              </p:cNvPr>
              <p:cNvSpPr txBox="1"/>
              <p:nvPr/>
            </p:nvSpPr>
            <p:spPr>
              <a:xfrm>
                <a:off x="5484953" y="5639526"/>
                <a:ext cx="421162" cy="201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600" b="1" dirty="0" err="1"/>
                  <a:t>Tmax</a:t>
                </a:r>
                <a:endParaRPr lang="ko-KR" altLang="en-US" sz="600" b="1" dirty="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1039134-1CD2-8E64-EBD6-F5DA9613FDFD}"/>
                  </a:ext>
                </a:extLst>
              </p:cNvPr>
              <p:cNvSpPr txBox="1"/>
              <p:nvPr/>
            </p:nvSpPr>
            <p:spPr>
              <a:xfrm>
                <a:off x="6160621" y="5638591"/>
                <a:ext cx="619413" cy="201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b="1" dirty="0" err="1"/>
                  <a:t>Precipitaion</a:t>
                </a:r>
                <a:endParaRPr lang="ko-KR" altLang="en-US" sz="600" b="1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9416B4C-453E-EDB4-F4EC-7547C8D7617F}"/>
                  </a:ext>
                </a:extLst>
              </p:cNvPr>
              <p:cNvSpPr txBox="1"/>
              <p:nvPr/>
            </p:nvSpPr>
            <p:spPr>
              <a:xfrm>
                <a:off x="5811847" y="5633558"/>
                <a:ext cx="421162" cy="201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600" b="1" dirty="0" err="1"/>
                  <a:t>Tmean</a:t>
                </a:r>
                <a:endParaRPr lang="ko-KR" altLang="en-US" sz="600" b="1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9E96879-8007-E08C-5533-218D69D29089}"/>
                  </a:ext>
                </a:extLst>
              </p:cNvPr>
              <p:cNvSpPr txBox="1"/>
              <p:nvPr/>
            </p:nvSpPr>
            <p:spPr>
              <a:xfrm>
                <a:off x="7404590" y="5641772"/>
                <a:ext cx="915027" cy="191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600" b="1" dirty="0"/>
                  <a:t>Evapotranspiration</a:t>
                </a:r>
                <a:endParaRPr lang="ko-KR" altLang="en-US" sz="600" b="1" dirty="0"/>
              </a:p>
            </p:txBody>
          </p:sp>
        </p:grp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27F1B62C-7560-7B72-2720-51DE18C54175}"/>
                </a:ext>
              </a:extLst>
            </p:cNvPr>
            <p:cNvGrpSpPr/>
            <p:nvPr/>
          </p:nvGrpSpPr>
          <p:grpSpPr>
            <a:xfrm>
              <a:off x="3231064" y="20953045"/>
              <a:ext cx="3346269" cy="1001806"/>
              <a:chOff x="-764773" y="4030715"/>
              <a:chExt cx="2786470" cy="874483"/>
            </a:xfrm>
          </p:grpSpPr>
          <p:grpSp>
            <p:nvGrpSpPr>
              <p:cNvPr id="46" name="그룹 45">
                <a:extLst>
                  <a:ext uri="{FF2B5EF4-FFF2-40B4-BE49-F238E27FC236}">
                    <a16:creationId xmlns:a16="http://schemas.microsoft.com/office/drawing/2014/main" id="{E7C8DDCC-817A-E804-4B4F-C786CE7E5577}"/>
                  </a:ext>
                </a:extLst>
              </p:cNvPr>
              <p:cNvGrpSpPr/>
              <p:nvPr/>
            </p:nvGrpSpPr>
            <p:grpSpPr>
              <a:xfrm>
                <a:off x="-764773" y="4030715"/>
                <a:ext cx="2031911" cy="874483"/>
                <a:chOff x="-2329925" y="3289381"/>
                <a:chExt cx="2031911" cy="874483"/>
              </a:xfrm>
            </p:grpSpPr>
            <p:grpSp>
              <p:nvGrpSpPr>
                <p:cNvPr id="48" name="그룹 47">
                  <a:extLst>
                    <a:ext uri="{FF2B5EF4-FFF2-40B4-BE49-F238E27FC236}">
                      <a16:creationId xmlns:a16="http://schemas.microsoft.com/office/drawing/2014/main" id="{D7CBB4DA-B9A8-47A5-A7EC-399E160575A3}"/>
                    </a:ext>
                  </a:extLst>
                </p:cNvPr>
                <p:cNvGrpSpPr/>
                <p:nvPr/>
              </p:nvGrpSpPr>
              <p:grpSpPr>
                <a:xfrm>
                  <a:off x="-2003909" y="3289381"/>
                  <a:ext cx="1433985" cy="443505"/>
                  <a:chOff x="1007953" y="3902436"/>
                  <a:chExt cx="1433985" cy="443505"/>
                </a:xfrm>
              </p:grpSpPr>
              <p:sp>
                <p:nvSpPr>
                  <p:cNvPr id="50" name="타원 49">
                    <a:extLst>
                      <a:ext uri="{FF2B5EF4-FFF2-40B4-BE49-F238E27FC236}">
                        <a16:creationId xmlns:a16="http://schemas.microsoft.com/office/drawing/2014/main" id="{DDC532F6-4CBE-A582-F970-A23817B86C8E}"/>
                      </a:ext>
                    </a:extLst>
                  </p:cNvPr>
                  <p:cNvSpPr/>
                  <p:nvPr/>
                </p:nvSpPr>
                <p:spPr>
                  <a:xfrm>
                    <a:off x="1007953" y="3928645"/>
                    <a:ext cx="420083" cy="417296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2E74B3BE-218B-9498-3D9B-BC3E6CC9FD48}"/>
                      </a:ext>
                    </a:extLst>
                  </p:cNvPr>
                  <p:cNvSpPr txBox="1"/>
                  <p:nvPr/>
                </p:nvSpPr>
                <p:spPr>
                  <a:xfrm>
                    <a:off x="1433040" y="3902436"/>
                    <a:ext cx="52840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600" b="1" dirty="0"/>
                      <a:t>.  .  .</a:t>
                    </a:r>
                    <a:endParaRPr lang="ko-KR" altLang="en-US" sz="1600" b="1" dirty="0"/>
                  </a:p>
                </p:txBody>
              </p:sp>
              <p:sp>
                <p:nvSpPr>
                  <p:cNvPr id="52" name="타원 51">
                    <a:extLst>
                      <a:ext uri="{FF2B5EF4-FFF2-40B4-BE49-F238E27FC236}">
                        <a16:creationId xmlns:a16="http://schemas.microsoft.com/office/drawing/2014/main" id="{BB755A04-6A0A-A53E-8094-6E795EB87E5A}"/>
                      </a:ext>
                    </a:extLst>
                  </p:cNvPr>
                  <p:cNvSpPr/>
                  <p:nvPr/>
                </p:nvSpPr>
                <p:spPr>
                  <a:xfrm>
                    <a:off x="2021855" y="3928645"/>
                    <a:ext cx="420083" cy="417296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직사각형 48">
                      <a:extLst>
                        <a:ext uri="{FF2B5EF4-FFF2-40B4-BE49-F238E27FC236}">
                          <a16:creationId xmlns:a16="http://schemas.microsoft.com/office/drawing/2014/main" id="{97E880D9-6B31-E8ED-CDB8-37521F48C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329925" y="3803863"/>
                      <a:ext cx="2031911" cy="360001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hidden state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(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2" name="직사각형 151">
                      <a:extLst>
                        <a:ext uri="{FF2B5EF4-FFF2-40B4-BE49-F238E27FC236}">
                          <a16:creationId xmlns:a16="http://schemas.microsoft.com/office/drawing/2014/main" id="{85E19AF3-8D4A-52F3-61A7-3993E620B5E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2329925" y="3803863"/>
                      <a:ext cx="2031911" cy="360001"/>
                    </a:xfrm>
                    <a:prstGeom prst="rect">
                      <a:avLst/>
                    </a:prstGeom>
                    <a:blipFill>
                      <a:blip r:embed="rId38"/>
                      <a:stretch>
                        <a:fillRect t="-5556" b="-2592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7" name="직선 화살표 연결선 46">
                <a:extLst>
                  <a:ext uri="{FF2B5EF4-FFF2-40B4-BE49-F238E27FC236}">
                    <a16:creationId xmlns:a16="http://schemas.microsoft.com/office/drawing/2014/main" id="{DA5E66A6-0EC4-8A06-AB02-376E417010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4397" y="4265573"/>
                <a:ext cx="9173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D41D8736-6139-D9E8-950E-B6B43A911DB2}"/>
                </a:ext>
              </a:extLst>
            </p:cNvPr>
            <p:cNvGrpSpPr/>
            <p:nvPr/>
          </p:nvGrpSpPr>
          <p:grpSpPr>
            <a:xfrm>
              <a:off x="6713694" y="20436941"/>
              <a:ext cx="4347068" cy="710027"/>
              <a:chOff x="2529909" y="4115672"/>
              <a:chExt cx="3619845" cy="619787"/>
            </a:xfrm>
          </p:grpSpPr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49FF527A-613D-5585-2751-E22229432BD1}"/>
                  </a:ext>
                </a:extLst>
              </p:cNvPr>
              <p:cNvSpPr/>
              <p:nvPr/>
            </p:nvSpPr>
            <p:spPr>
              <a:xfrm>
                <a:off x="2529909" y="4115672"/>
                <a:ext cx="831485" cy="2507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b="1" dirty="0">
                    <a:solidFill>
                      <a:schemeClr val="tx1"/>
                    </a:solidFill>
                  </a:rPr>
                  <a:t>forget gate</a:t>
                </a:r>
                <a:endParaRPr lang="ko-KR" altLang="en-US" sz="105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직사각형 43">
                <a:extLst>
                  <a:ext uri="{FF2B5EF4-FFF2-40B4-BE49-F238E27FC236}">
                    <a16:creationId xmlns:a16="http://schemas.microsoft.com/office/drawing/2014/main" id="{7109F068-92BF-0941-2603-C3D034249B36}"/>
                  </a:ext>
                </a:extLst>
              </p:cNvPr>
              <p:cNvSpPr/>
              <p:nvPr/>
            </p:nvSpPr>
            <p:spPr>
              <a:xfrm>
                <a:off x="3845474" y="4478176"/>
                <a:ext cx="831484" cy="25282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b="1" dirty="0">
                    <a:solidFill>
                      <a:schemeClr val="tx1"/>
                    </a:solidFill>
                  </a:rPr>
                  <a:t>input gate</a:t>
                </a:r>
                <a:endParaRPr lang="ko-KR" altLang="en-US" sz="105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03F8721D-2B31-7A51-5C3E-99D5D418A0B4}"/>
                  </a:ext>
                </a:extLst>
              </p:cNvPr>
              <p:cNvSpPr/>
              <p:nvPr/>
            </p:nvSpPr>
            <p:spPr>
              <a:xfrm>
                <a:off x="5227971" y="4484682"/>
                <a:ext cx="921783" cy="2507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b="1" dirty="0">
                    <a:solidFill>
                      <a:schemeClr val="tx1"/>
                    </a:solidFill>
                  </a:rPr>
                  <a:t>output gate</a:t>
                </a:r>
                <a:endParaRPr lang="ko-KR" altLang="en-US" sz="105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DF3CC28-21FA-4B5D-BE73-55A8175D73DD}"/>
                </a:ext>
              </a:extLst>
            </p:cNvPr>
            <p:cNvGrpSpPr/>
            <p:nvPr/>
          </p:nvGrpSpPr>
          <p:grpSpPr>
            <a:xfrm>
              <a:off x="7954774" y="21164535"/>
              <a:ext cx="1722071" cy="508078"/>
              <a:chOff x="1007953" y="4087047"/>
              <a:chExt cx="1433985" cy="443505"/>
            </a:xfrm>
          </p:grpSpPr>
          <p:sp>
            <p:nvSpPr>
              <p:cNvPr id="40" name="타원 39">
                <a:extLst>
                  <a:ext uri="{FF2B5EF4-FFF2-40B4-BE49-F238E27FC236}">
                    <a16:creationId xmlns:a16="http://schemas.microsoft.com/office/drawing/2014/main" id="{5B2965B1-DF71-B84E-E48F-39830FC928FC}"/>
                  </a:ext>
                </a:extLst>
              </p:cNvPr>
              <p:cNvSpPr/>
              <p:nvPr/>
            </p:nvSpPr>
            <p:spPr>
              <a:xfrm>
                <a:off x="1007953" y="4113256"/>
                <a:ext cx="420083" cy="417296"/>
              </a:xfrm>
              <a:prstGeom prst="ellipse">
                <a:avLst/>
              </a:pr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17AD710-FCE6-5B85-E468-2C5B53FADC46}"/>
                  </a:ext>
                </a:extLst>
              </p:cNvPr>
              <p:cNvSpPr txBox="1"/>
              <p:nvPr/>
            </p:nvSpPr>
            <p:spPr>
              <a:xfrm>
                <a:off x="1433040" y="4087047"/>
                <a:ext cx="5284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/>
                  <a:t>.  .  .</a:t>
                </a:r>
                <a:endParaRPr lang="ko-KR" altLang="en-US" sz="1600" b="1" dirty="0"/>
              </a:p>
            </p:txBody>
          </p:sp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id="{81E25324-E163-22A4-A705-2C8C72B041D4}"/>
                  </a:ext>
                </a:extLst>
              </p:cNvPr>
              <p:cNvSpPr/>
              <p:nvPr/>
            </p:nvSpPr>
            <p:spPr>
              <a:xfrm>
                <a:off x="2021855" y="4113256"/>
                <a:ext cx="420083" cy="417296"/>
              </a:xfrm>
              <a:prstGeom prst="ellipse">
                <a:avLst/>
              </a:pr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1C7AF571-6EF1-06E5-953A-CA5231F9F902}"/>
                </a:ext>
              </a:extLst>
            </p:cNvPr>
            <p:cNvGrpSpPr/>
            <p:nvPr/>
          </p:nvGrpSpPr>
          <p:grpSpPr>
            <a:xfrm>
              <a:off x="3224850" y="19236957"/>
              <a:ext cx="3352485" cy="1001806"/>
              <a:chOff x="-470757" y="1508031"/>
              <a:chExt cx="2791646" cy="874483"/>
            </a:xfrm>
          </p:grpSpPr>
          <p:grpSp>
            <p:nvGrpSpPr>
              <p:cNvPr id="286" name="그룹 285">
                <a:extLst>
                  <a:ext uri="{FF2B5EF4-FFF2-40B4-BE49-F238E27FC236}">
                    <a16:creationId xmlns:a16="http://schemas.microsoft.com/office/drawing/2014/main" id="{9101B2BF-6F28-0F0F-B1A8-065A0F703141}"/>
                  </a:ext>
                </a:extLst>
              </p:cNvPr>
              <p:cNvGrpSpPr/>
              <p:nvPr/>
            </p:nvGrpSpPr>
            <p:grpSpPr>
              <a:xfrm>
                <a:off x="-470757" y="1508031"/>
                <a:ext cx="2031911" cy="874483"/>
                <a:chOff x="-2329925" y="3289381"/>
                <a:chExt cx="2031911" cy="874483"/>
              </a:xfrm>
            </p:grpSpPr>
            <p:grpSp>
              <p:nvGrpSpPr>
                <p:cNvPr id="35" name="그룹 34">
                  <a:extLst>
                    <a:ext uri="{FF2B5EF4-FFF2-40B4-BE49-F238E27FC236}">
                      <a16:creationId xmlns:a16="http://schemas.microsoft.com/office/drawing/2014/main" id="{14C547AE-BE8D-F6F0-AD20-73600DE5EDBC}"/>
                    </a:ext>
                  </a:extLst>
                </p:cNvPr>
                <p:cNvGrpSpPr/>
                <p:nvPr/>
              </p:nvGrpSpPr>
              <p:grpSpPr>
                <a:xfrm>
                  <a:off x="-2003909" y="3289381"/>
                  <a:ext cx="1433985" cy="443505"/>
                  <a:chOff x="1007953" y="3902436"/>
                  <a:chExt cx="1433985" cy="443505"/>
                </a:xfrm>
              </p:grpSpPr>
              <p:sp>
                <p:nvSpPr>
                  <p:cNvPr id="37" name="타원 36">
                    <a:extLst>
                      <a:ext uri="{FF2B5EF4-FFF2-40B4-BE49-F238E27FC236}">
                        <a16:creationId xmlns:a16="http://schemas.microsoft.com/office/drawing/2014/main" id="{6BC3079B-52B5-B6D5-9B3D-32AF9B8886EA}"/>
                      </a:ext>
                    </a:extLst>
                  </p:cNvPr>
                  <p:cNvSpPr/>
                  <p:nvPr/>
                </p:nvSpPr>
                <p:spPr>
                  <a:xfrm>
                    <a:off x="1007953" y="3928645"/>
                    <a:ext cx="420083" cy="417296"/>
                  </a:xfrm>
                  <a:prstGeom prst="ellipse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7A518963-7B46-7F7C-8AC0-AA59ACF65660}"/>
                      </a:ext>
                    </a:extLst>
                  </p:cNvPr>
                  <p:cNvSpPr txBox="1"/>
                  <p:nvPr/>
                </p:nvSpPr>
                <p:spPr>
                  <a:xfrm>
                    <a:off x="1433040" y="3902436"/>
                    <a:ext cx="52840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600" b="1" dirty="0"/>
                      <a:t>.  .  .</a:t>
                    </a:r>
                    <a:endParaRPr lang="ko-KR" altLang="en-US" sz="1600" b="1" dirty="0"/>
                  </a:p>
                </p:txBody>
              </p:sp>
              <p:sp>
                <p:nvSpPr>
                  <p:cNvPr id="39" name="타원 38">
                    <a:extLst>
                      <a:ext uri="{FF2B5EF4-FFF2-40B4-BE49-F238E27FC236}">
                        <a16:creationId xmlns:a16="http://schemas.microsoft.com/office/drawing/2014/main" id="{42735D7A-F298-72A4-E8D3-EFACD28EDE92}"/>
                      </a:ext>
                    </a:extLst>
                  </p:cNvPr>
                  <p:cNvSpPr/>
                  <p:nvPr/>
                </p:nvSpPr>
                <p:spPr>
                  <a:xfrm>
                    <a:off x="2021855" y="3928645"/>
                    <a:ext cx="420083" cy="417296"/>
                  </a:xfrm>
                  <a:prstGeom prst="ellipse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직사각형 35">
                      <a:extLst>
                        <a:ext uri="{FF2B5EF4-FFF2-40B4-BE49-F238E27FC236}">
                          <a16:creationId xmlns:a16="http://schemas.microsoft.com/office/drawing/2014/main" id="{7995A831-4BEC-8B3A-42FC-7CA9F076C0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329925" y="3803863"/>
                      <a:ext cx="2031911" cy="360001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Cell state (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ko-K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ko-K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6" name="직사각형 155">
                      <a:extLst>
                        <a:ext uri="{FF2B5EF4-FFF2-40B4-BE49-F238E27FC236}">
                          <a16:creationId xmlns:a16="http://schemas.microsoft.com/office/drawing/2014/main" id="{AE808C03-9614-DA1C-3412-21D1A2E73E8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2329925" y="3803863"/>
                      <a:ext cx="2031911" cy="360001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t="-5556" b="-2592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4" name="직선 화살표 연결선 33">
                <a:extLst>
                  <a:ext uri="{FF2B5EF4-FFF2-40B4-BE49-F238E27FC236}">
                    <a16:creationId xmlns:a16="http://schemas.microsoft.com/office/drawing/2014/main" id="{58B3944D-51E4-DBD3-3D2A-DE2DD7846A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97615" y="1774041"/>
                <a:ext cx="923274" cy="37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298846F8-9F9F-4BA3-6DBE-AE5C397C3BC2}"/>
                </a:ext>
              </a:extLst>
            </p:cNvPr>
            <p:cNvGrpSpPr/>
            <p:nvPr/>
          </p:nvGrpSpPr>
          <p:grpSpPr>
            <a:xfrm>
              <a:off x="6780058" y="19389475"/>
              <a:ext cx="883176" cy="286574"/>
              <a:chOff x="2810338" y="2842660"/>
              <a:chExt cx="1303874" cy="443505"/>
            </a:xfrm>
          </p:grpSpPr>
          <p:sp>
            <p:nvSpPr>
              <p:cNvPr id="279" name="타원 278">
                <a:extLst>
                  <a:ext uri="{FF2B5EF4-FFF2-40B4-BE49-F238E27FC236}">
                    <a16:creationId xmlns:a16="http://schemas.microsoft.com/office/drawing/2014/main" id="{53C24D81-0D33-E7E7-ABCC-9B71BE2DF333}"/>
                  </a:ext>
                </a:extLst>
              </p:cNvPr>
              <p:cNvSpPr/>
              <p:nvPr/>
            </p:nvSpPr>
            <p:spPr>
              <a:xfrm>
                <a:off x="2810338" y="2868869"/>
                <a:ext cx="420083" cy="41729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5BED3491-A131-8113-027A-CFA6F573982B}"/>
                  </a:ext>
                </a:extLst>
              </p:cNvPr>
              <p:cNvSpPr txBox="1"/>
              <p:nvPr/>
            </p:nvSpPr>
            <p:spPr>
              <a:xfrm>
                <a:off x="3146449" y="2842660"/>
                <a:ext cx="543102" cy="40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. . .</a:t>
                </a:r>
                <a:endParaRPr lang="ko-KR" altLang="en-US" sz="900" dirty="0"/>
              </a:p>
            </p:txBody>
          </p:sp>
          <p:sp>
            <p:nvSpPr>
              <p:cNvPr id="281" name="타원 280">
                <a:extLst>
                  <a:ext uri="{FF2B5EF4-FFF2-40B4-BE49-F238E27FC236}">
                    <a16:creationId xmlns:a16="http://schemas.microsoft.com/office/drawing/2014/main" id="{36F2CE6F-3FD8-9556-1D65-8E70C33E84AC}"/>
                  </a:ext>
                </a:extLst>
              </p:cNvPr>
              <p:cNvSpPr/>
              <p:nvPr/>
            </p:nvSpPr>
            <p:spPr>
              <a:xfrm>
                <a:off x="3694129" y="2868869"/>
                <a:ext cx="420083" cy="41729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</p:grpSp>
        <p:cxnSp>
          <p:nvCxnSpPr>
            <p:cNvPr id="30" name="직선 화살표 연결선 29">
              <a:extLst>
                <a:ext uri="{FF2B5EF4-FFF2-40B4-BE49-F238E27FC236}">
                  <a16:creationId xmlns:a16="http://schemas.microsoft.com/office/drawing/2014/main" id="{3D8E8A0F-B942-2238-C5FC-5BF49E47CA97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 flipV="1">
              <a:off x="7212959" y="19802817"/>
              <a:ext cx="0" cy="6341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6" name="그룹 225">
              <a:extLst>
                <a:ext uri="{FF2B5EF4-FFF2-40B4-BE49-F238E27FC236}">
                  <a16:creationId xmlns:a16="http://schemas.microsoft.com/office/drawing/2014/main" id="{60F60C40-AF6D-C740-021A-03AE76E846B7}"/>
                </a:ext>
              </a:extLst>
            </p:cNvPr>
            <p:cNvGrpSpPr/>
            <p:nvPr/>
          </p:nvGrpSpPr>
          <p:grpSpPr>
            <a:xfrm>
              <a:off x="8357817" y="19389475"/>
              <a:ext cx="883176" cy="286574"/>
              <a:chOff x="2810338" y="2842660"/>
              <a:chExt cx="1303874" cy="443505"/>
            </a:xfrm>
          </p:grpSpPr>
          <p:sp>
            <p:nvSpPr>
              <p:cNvPr id="276" name="타원 275">
                <a:extLst>
                  <a:ext uri="{FF2B5EF4-FFF2-40B4-BE49-F238E27FC236}">
                    <a16:creationId xmlns:a16="http://schemas.microsoft.com/office/drawing/2014/main" id="{C8E8A173-6850-635D-2F01-8ED55D01AA3A}"/>
                  </a:ext>
                </a:extLst>
              </p:cNvPr>
              <p:cNvSpPr/>
              <p:nvPr/>
            </p:nvSpPr>
            <p:spPr>
              <a:xfrm>
                <a:off x="2810338" y="2868869"/>
                <a:ext cx="420083" cy="417296"/>
              </a:xfrm>
              <a:prstGeom prst="ellipse">
                <a:avLst/>
              </a:prstGeom>
              <a:solidFill>
                <a:srgbClr val="5151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B1C43184-513B-F783-B5F6-5E5CE2E47CFC}"/>
                  </a:ext>
                </a:extLst>
              </p:cNvPr>
              <p:cNvSpPr txBox="1"/>
              <p:nvPr/>
            </p:nvSpPr>
            <p:spPr>
              <a:xfrm>
                <a:off x="3146449" y="2842660"/>
                <a:ext cx="543102" cy="40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. . .</a:t>
                </a:r>
                <a:endParaRPr lang="ko-KR" altLang="en-US" sz="900" dirty="0"/>
              </a:p>
            </p:txBody>
          </p:sp>
          <p:sp>
            <p:nvSpPr>
              <p:cNvPr id="278" name="타원 277">
                <a:extLst>
                  <a:ext uri="{FF2B5EF4-FFF2-40B4-BE49-F238E27FC236}">
                    <a16:creationId xmlns:a16="http://schemas.microsoft.com/office/drawing/2014/main" id="{F569665A-BF8E-973B-85C6-93157F72EEC1}"/>
                  </a:ext>
                </a:extLst>
              </p:cNvPr>
              <p:cNvSpPr/>
              <p:nvPr/>
            </p:nvSpPr>
            <p:spPr>
              <a:xfrm>
                <a:off x="3694129" y="2868869"/>
                <a:ext cx="420083" cy="417296"/>
              </a:xfrm>
              <a:prstGeom prst="ellipse">
                <a:avLst/>
              </a:prstGeom>
              <a:solidFill>
                <a:srgbClr val="5151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</p:grpSp>
        <p:grpSp>
          <p:nvGrpSpPr>
            <p:cNvPr id="228" name="그룹 227">
              <a:extLst>
                <a:ext uri="{FF2B5EF4-FFF2-40B4-BE49-F238E27FC236}">
                  <a16:creationId xmlns:a16="http://schemas.microsoft.com/office/drawing/2014/main" id="{4FF39FAE-ED77-E729-5510-DAB8FBCF27E4}"/>
                </a:ext>
              </a:extLst>
            </p:cNvPr>
            <p:cNvGrpSpPr/>
            <p:nvPr/>
          </p:nvGrpSpPr>
          <p:grpSpPr>
            <a:xfrm>
              <a:off x="9978877" y="19389475"/>
              <a:ext cx="883176" cy="286574"/>
              <a:chOff x="2810338" y="2842660"/>
              <a:chExt cx="1303874" cy="443505"/>
            </a:xfrm>
          </p:grpSpPr>
          <p:sp>
            <p:nvSpPr>
              <p:cNvPr id="273" name="타원 272">
                <a:extLst>
                  <a:ext uri="{FF2B5EF4-FFF2-40B4-BE49-F238E27FC236}">
                    <a16:creationId xmlns:a16="http://schemas.microsoft.com/office/drawing/2014/main" id="{88052F78-EDE4-BCC0-3314-A3657B16D52E}"/>
                  </a:ext>
                </a:extLst>
              </p:cNvPr>
              <p:cNvSpPr/>
              <p:nvPr/>
            </p:nvSpPr>
            <p:spPr>
              <a:xfrm>
                <a:off x="2810338" y="2868869"/>
                <a:ext cx="420083" cy="417296"/>
              </a:xfrm>
              <a:prstGeom prst="ellipse">
                <a:avLst/>
              </a:prstGeom>
              <a:solidFill>
                <a:srgbClr val="8FAA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60AEBA95-CF51-AA52-1E28-D90DB16E971E}"/>
                  </a:ext>
                </a:extLst>
              </p:cNvPr>
              <p:cNvSpPr txBox="1"/>
              <p:nvPr/>
            </p:nvSpPr>
            <p:spPr>
              <a:xfrm>
                <a:off x="3146449" y="2842660"/>
                <a:ext cx="543102" cy="40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/>
                  <a:t>. . .</a:t>
                </a:r>
                <a:endParaRPr lang="ko-KR" altLang="en-US" sz="900" dirty="0"/>
              </a:p>
            </p:txBody>
          </p:sp>
          <p:sp>
            <p:nvSpPr>
              <p:cNvPr id="275" name="타원 274">
                <a:extLst>
                  <a:ext uri="{FF2B5EF4-FFF2-40B4-BE49-F238E27FC236}">
                    <a16:creationId xmlns:a16="http://schemas.microsoft.com/office/drawing/2014/main" id="{B9ED9E24-6494-5A43-355C-08BC495B5A9B}"/>
                  </a:ext>
                </a:extLst>
              </p:cNvPr>
              <p:cNvSpPr/>
              <p:nvPr/>
            </p:nvSpPr>
            <p:spPr>
              <a:xfrm>
                <a:off x="3694129" y="2868869"/>
                <a:ext cx="420083" cy="417296"/>
              </a:xfrm>
              <a:prstGeom prst="ellipse">
                <a:avLst/>
              </a:prstGeom>
              <a:solidFill>
                <a:srgbClr val="8FAA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</p:grpSp>
        <p:cxnSp>
          <p:nvCxnSpPr>
            <p:cNvPr id="229" name="직선 화살표 연결선 228">
              <a:extLst>
                <a:ext uri="{FF2B5EF4-FFF2-40B4-BE49-F238E27FC236}">
                  <a16:creationId xmlns:a16="http://schemas.microsoft.com/office/drawing/2014/main" id="{621295C5-2F08-1051-9F06-1845B8B4CE6D}"/>
                </a:ext>
              </a:extLst>
            </p:cNvPr>
            <p:cNvCxnSpPr>
              <a:cxnSpLocks/>
            </p:cNvCxnSpPr>
            <p:nvPr/>
          </p:nvCxnSpPr>
          <p:spPr>
            <a:xfrm>
              <a:off x="7743459" y="19558741"/>
              <a:ext cx="4751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직선 화살표 연결선 230">
              <a:extLst>
                <a:ext uri="{FF2B5EF4-FFF2-40B4-BE49-F238E27FC236}">
                  <a16:creationId xmlns:a16="http://schemas.microsoft.com/office/drawing/2014/main" id="{D0FD1EB2-3CC4-CB27-8092-7E4CA249C4AE}"/>
                </a:ext>
              </a:extLst>
            </p:cNvPr>
            <p:cNvCxnSpPr>
              <a:cxnSpLocks/>
            </p:cNvCxnSpPr>
            <p:nvPr/>
          </p:nvCxnSpPr>
          <p:spPr>
            <a:xfrm>
              <a:off x="9392863" y="19558741"/>
              <a:ext cx="4751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직선 화살표 연결선 231">
              <a:extLst>
                <a:ext uri="{FF2B5EF4-FFF2-40B4-BE49-F238E27FC236}">
                  <a16:creationId xmlns:a16="http://schemas.microsoft.com/office/drawing/2014/main" id="{2BDFF3E4-36AB-541E-AC18-CFF740C9DA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63300" y="19826346"/>
              <a:ext cx="0" cy="6105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직선 화살표 연결선 232">
              <a:extLst>
                <a:ext uri="{FF2B5EF4-FFF2-40B4-BE49-F238E27FC236}">
                  <a16:creationId xmlns:a16="http://schemas.microsoft.com/office/drawing/2014/main" id="{068E50C2-759F-17F8-71BA-C2CD42BD10C5}"/>
                </a:ext>
              </a:extLst>
            </p:cNvPr>
            <p:cNvCxnSpPr>
              <a:cxnSpLocks/>
              <a:stCxn id="242" idx="0"/>
            </p:cNvCxnSpPr>
            <p:nvPr/>
          </p:nvCxnSpPr>
          <p:spPr>
            <a:xfrm flipH="1" flipV="1">
              <a:off x="4462139" y="18157151"/>
              <a:ext cx="1" cy="47234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직선 화살표 연결선 233">
              <a:extLst>
                <a:ext uri="{FF2B5EF4-FFF2-40B4-BE49-F238E27FC236}">
                  <a16:creationId xmlns:a16="http://schemas.microsoft.com/office/drawing/2014/main" id="{4F62F094-F337-455D-B529-84BB43D9F5B4}"/>
                </a:ext>
              </a:extLst>
            </p:cNvPr>
            <p:cNvCxnSpPr>
              <a:cxnSpLocks/>
            </p:cNvCxnSpPr>
            <p:nvPr/>
          </p:nvCxnSpPr>
          <p:spPr>
            <a:xfrm>
              <a:off x="2679758" y="19512164"/>
              <a:ext cx="409266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직선 화살표 연결선 234">
              <a:extLst>
                <a:ext uri="{FF2B5EF4-FFF2-40B4-BE49-F238E27FC236}">
                  <a16:creationId xmlns:a16="http://schemas.microsoft.com/office/drawing/2014/main" id="{2CF96058-B089-1620-AD69-A899C940AC03}"/>
                </a:ext>
              </a:extLst>
            </p:cNvPr>
            <p:cNvCxnSpPr>
              <a:cxnSpLocks/>
            </p:cNvCxnSpPr>
            <p:nvPr/>
          </p:nvCxnSpPr>
          <p:spPr>
            <a:xfrm>
              <a:off x="2679758" y="21340891"/>
              <a:ext cx="409266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직선 화살표 연결선 235">
              <a:extLst>
                <a:ext uri="{FF2B5EF4-FFF2-40B4-BE49-F238E27FC236}">
                  <a16:creationId xmlns:a16="http://schemas.microsoft.com/office/drawing/2014/main" id="{76483C87-7388-BBFF-C7CD-96FCCE9392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2959" y="20750569"/>
              <a:ext cx="0" cy="2897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직선 화살표 연결선 236">
              <a:extLst>
                <a:ext uri="{FF2B5EF4-FFF2-40B4-BE49-F238E27FC236}">
                  <a16:creationId xmlns:a16="http://schemas.microsoft.com/office/drawing/2014/main" id="{C1E33943-37FD-8C45-B33A-162F0A843562}"/>
                </a:ext>
              </a:extLst>
            </p:cNvPr>
            <p:cNvCxnSpPr>
              <a:cxnSpLocks/>
              <a:stCxn id="270" idx="0"/>
            </p:cNvCxnSpPr>
            <p:nvPr/>
          </p:nvCxnSpPr>
          <p:spPr>
            <a:xfrm flipH="1" flipV="1">
              <a:off x="9604458" y="19571300"/>
              <a:ext cx="1" cy="12894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직선 화살표 연결선 237">
              <a:extLst>
                <a:ext uri="{FF2B5EF4-FFF2-40B4-BE49-F238E27FC236}">
                  <a16:creationId xmlns:a16="http://schemas.microsoft.com/office/drawing/2014/main" id="{75D85EC5-63BC-E757-06E5-6C0A7045EF1D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1563483" y="19285426"/>
              <a:ext cx="1" cy="44199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직선 화살표 연결선 238">
              <a:extLst>
                <a:ext uri="{FF2B5EF4-FFF2-40B4-BE49-F238E27FC236}">
                  <a16:creationId xmlns:a16="http://schemas.microsoft.com/office/drawing/2014/main" id="{98450D33-3E1D-D8BA-7BB5-7A4CC58D99C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1563484" y="20377357"/>
              <a:ext cx="1" cy="44199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연결선: 꺾임 240">
              <a:extLst>
                <a:ext uri="{FF2B5EF4-FFF2-40B4-BE49-F238E27FC236}">
                  <a16:creationId xmlns:a16="http://schemas.microsoft.com/office/drawing/2014/main" id="{6CBAD556-5047-4112-F13B-682B15086B5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477749" y="18576874"/>
              <a:ext cx="14549" cy="1217594"/>
            </a:xfrm>
            <a:prstGeom prst="bentConnector3">
              <a:avLst>
                <a:gd name="adj1" fmla="val 81176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1994E481-FB7C-128E-9425-B4A64A2E64DD}"/>
                </a:ext>
              </a:extLst>
            </p:cNvPr>
            <p:cNvSpPr txBox="1"/>
            <p:nvPr/>
          </p:nvSpPr>
          <p:spPr>
            <a:xfrm>
              <a:off x="3787984" y="18629494"/>
              <a:ext cx="1348312" cy="36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/>
                <a:t>64, 32, 16</a:t>
              </a:r>
              <a:endParaRPr lang="ko-KR" altLang="en-US" sz="1600" dirty="0"/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3B019A7B-9605-3249-853B-C5E6F9E21943}"/>
                </a:ext>
              </a:extLst>
            </p:cNvPr>
            <p:cNvSpPr txBox="1"/>
            <p:nvPr/>
          </p:nvSpPr>
          <p:spPr>
            <a:xfrm>
              <a:off x="3787984" y="20405242"/>
              <a:ext cx="1348312" cy="36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/>
                <a:t>64, 32, 16</a:t>
              </a:r>
              <a:endParaRPr lang="ko-KR" altLang="en-US" sz="1600" dirty="0"/>
            </a:p>
          </p:txBody>
        </p:sp>
        <p:cxnSp>
          <p:nvCxnSpPr>
            <p:cNvPr id="245" name="연결선: 꺾임 244">
              <a:extLst>
                <a:ext uri="{FF2B5EF4-FFF2-40B4-BE49-F238E27FC236}">
                  <a16:creationId xmlns:a16="http://schemas.microsoft.com/office/drawing/2014/main" id="{9F6AF7CB-119D-3481-859D-AF536D3CF03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477749" y="20323282"/>
              <a:ext cx="14549" cy="1217594"/>
            </a:xfrm>
            <a:prstGeom prst="bentConnector3">
              <a:avLst>
                <a:gd name="adj1" fmla="val 81176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0D8EF8E6-7AB4-908F-8405-813CA612ED89}"/>
                    </a:ext>
                  </a:extLst>
                </p:cNvPr>
                <p:cNvSpPr txBox="1"/>
                <p:nvPr/>
              </p:nvSpPr>
              <p:spPr>
                <a:xfrm>
                  <a:off x="5675463" y="19099213"/>
                  <a:ext cx="821805" cy="4238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1222" name="TextBox 1221">
                  <a:extLst>
                    <a:ext uri="{FF2B5EF4-FFF2-40B4-BE49-F238E27FC236}">
                      <a16:creationId xmlns:a16="http://schemas.microsoft.com/office/drawing/2014/main" id="{A4782723-C7EF-2187-F720-B154E08B08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5463" y="19099213"/>
                  <a:ext cx="821805" cy="423852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E2864049-76E9-1959-21C2-406148781546}"/>
                    </a:ext>
                  </a:extLst>
                </p:cNvPr>
                <p:cNvSpPr txBox="1"/>
                <p:nvPr/>
              </p:nvSpPr>
              <p:spPr>
                <a:xfrm>
                  <a:off x="5667128" y="20772517"/>
                  <a:ext cx="821805" cy="3878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1225" name="TextBox 1224">
                  <a:extLst>
                    <a:ext uri="{FF2B5EF4-FFF2-40B4-BE49-F238E27FC236}">
                      <a16:creationId xmlns:a16="http://schemas.microsoft.com/office/drawing/2014/main" id="{4918E0CD-F0A2-74CD-68A9-E3AE2D9370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7128" y="20772517"/>
                  <a:ext cx="821805" cy="387847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DE05CF5C-9FE8-8F2F-5DDF-48E587809F60}"/>
                    </a:ext>
                  </a:extLst>
                </p:cNvPr>
                <p:cNvSpPr txBox="1"/>
                <p:nvPr/>
              </p:nvSpPr>
              <p:spPr>
                <a:xfrm>
                  <a:off x="4049516" y="22400118"/>
                  <a:ext cx="821805" cy="4238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1231" name="TextBox 1230">
                  <a:extLst>
                    <a:ext uri="{FF2B5EF4-FFF2-40B4-BE49-F238E27FC236}">
                      <a16:creationId xmlns:a16="http://schemas.microsoft.com/office/drawing/2014/main" id="{FF3089A8-3F73-46B4-78B7-1B0E323842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9516" y="22400118"/>
                  <a:ext cx="821805" cy="423852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F46C83C6-CBC2-52F7-99A6-8C8CBF8E6C34}"/>
                    </a:ext>
                  </a:extLst>
                </p:cNvPr>
                <p:cNvSpPr txBox="1"/>
                <p:nvPr/>
              </p:nvSpPr>
              <p:spPr>
                <a:xfrm>
                  <a:off x="4529878" y="18157151"/>
                  <a:ext cx="821805" cy="3878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1232" name="TextBox 1231">
                  <a:extLst>
                    <a:ext uri="{FF2B5EF4-FFF2-40B4-BE49-F238E27FC236}">
                      <a16:creationId xmlns:a16="http://schemas.microsoft.com/office/drawing/2014/main" id="{4D5E891E-ABDD-FD87-187B-D7B53B4E7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9878" y="18157151"/>
                  <a:ext cx="821805" cy="387847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id="{17A6EB13-84C5-EFD9-F57A-E2CB0BA9BE87}"/>
                    </a:ext>
                  </a:extLst>
                </p:cNvPr>
                <p:cNvSpPr txBox="1"/>
                <p:nvPr/>
              </p:nvSpPr>
              <p:spPr>
                <a:xfrm>
                  <a:off x="6546583" y="19907953"/>
                  <a:ext cx="821805" cy="4238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1233" name="TextBox 1232">
                  <a:extLst>
                    <a:ext uri="{FF2B5EF4-FFF2-40B4-BE49-F238E27FC236}">
                      <a16:creationId xmlns:a16="http://schemas.microsoft.com/office/drawing/2014/main" id="{F145A431-B7A0-9099-E892-7E4909A0C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6583" y="19907953"/>
                  <a:ext cx="821805" cy="423852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F563769C-B3FD-A949-45E8-60064AFACA0D}"/>
                    </a:ext>
                  </a:extLst>
                </p:cNvPr>
                <p:cNvSpPr txBox="1"/>
                <p:nvPr/>
              </p:nvSpPr>
              <p:spPr>
                <a:xfrm>
                  <a:off x="8364676" y="19978159"/>
                  <a:ext cx="821805" cy="4238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1234" name="TextBox 1233">
                  <a:extLst>
                    <a:ext uri="{FF2B5EF4-FFF2-40B4-BE49-F238E27FC236}">
                      <a16:creationId xmlns:a16="http://schemas.microsoft.com/office/drawing/2014/main" id="{4805B6E5-5AD4-54FD-3D3C-C511F7E2EA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4676" y="19978159"/>
                  <a:ext cx="821805" cy="423852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59793E2D-AEF9-E428-48F8-00C05F851178}"/>
                    </a:ext>
                  </a:extLst>
                </p:cNvPr>
                <p:cNvSpPr txBox="1"/>
                <p:nvPr/>
              </p:nvSpPr>
              <p:spPr>
                <a:xfrm>
                  <a:off x="9576773" y="19907953"/>
                  <a:ext cx="821805" cy="4238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1235" name="TextBox 1234">
                  <a:extLst>
                    <a:ext uri="{FF2B5EF4-FFF2-40B4-BE49-F238E27FC236}">
                      <a16:creationId xmlns:a16="http://schemas.microsoft.com/office/drawing/2014/main" id="{559AE540-2B1E-D960-B2A6-839A59AE6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6773" y="19907953"/>
                  <a:ext cx="821805" cy="423852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521F5A9B-D779-0866-88DF-B7226644288F}"/>
                </a:ext>
              </a:extLst>
            </p:cNvPr>
            <p:cNvSpPr txBox="1"/>
            <p:nvPr/>
          </p:nvSpPr>
          <p:spPr>
            <a:xfrm>
              <a:off x="8131904" y="18760377"/>
              <a:ext cx="1348312" cy="36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/>
                <a:t>64, 32, 16</a:t>
              </a:r>
              <a:endParaRPr lang="ko-KR" altLang="en-US" sz="1600" dirty="0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0226244B-0690-DF2B-D2D4-A8A2A7629539}"/>
                </a:ext>
              </a:extLst>
            </p:cNvPr>
            <p:cNvSpPr txBox="1"/>
            <p:nvPr/>
          </p:nvSpPr>
          <p:spPr>
            <a:xfrm>
              <a:off x="9716319" y="18762487"/>
              <a:ext cx="1348312" cy="36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/>
                <a:t>64, 32, 16</a:t>
              </a:r>
              <a:endParaRPr lang="ko-KR" altLang="en-US" sz="1600" dirty="0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1922BB55-5439-6CFE-628B-9B5CDFDF1AB6}"/>
                </a:ext>
              </a:extLst>
            </p:cNvPr>
            <p:cNvSpPr txBox="1"/>
            <p:nvPr/>
          </p:nvSpPr>
          <p:spPr>
            <a:xfrm>
              <a:off x="6547489" y="18760829"/>
              <a:ext cx="1348312" cy="36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/>
                <a:t>64, 32, 16</a:t>
              </a:r>
              <a:endParaRPr lang="ko-KR" altLang="en-US" sz="1600" dirty="0"/>
            </a:p>
          </p:txBody>
        </p:sp>
        <p:cxnSp>
          <p:nvCxnSpPr>
            <p:cNvPr id="264" name="연결선: 꺾임 263">
              <a:extLst>
                <a:ext uri="{FF2B5EF4-FFF2-40B4-BE49-F238E27FC236}">
                  <a16:creationId xmlns:a16="http://schemas.microsoft.com/office/drawing/2014/main" id="{791778D6-3B1B-8271-1516-0EF4C590F2E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785544" y="19023834"/>
              <a:ext cx="14549" cy="598634"/>
            </a:xfrm>
            <a:prstGeom prst="bentConnector3">
              <a:avLst>
                <a:gd name="adj1" fmla="val 95294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연결선: 꺾임 264">
              <a:extLst>
                <a:ext uri="{FF2B5EF4-FFF2-40B4-BE49-F238E27FC236}">
                  <a16:creationId xmlns:a16="http://schemas.microsoft.com/office/drawing/2014/main" id="{575541CA-87F0-40BF-0914-EDB3F1945CB4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0420816" y="19023834"/>
              <a:ext cx="14549" cy="598634"/>
            </a:xfrm>
            <a:prstGeom prst="bentConnector3">
              <a:avLst>
                <a:gd name="adj1" fmla="val 95294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연결선: 꺾임 265">
              <a:extLst>
                <a:ext uri="{FF2B5EF4-FFF2-40B4-BE49-F238E27FC236}">
                  <a16:creationId xmlns:a16="http://schemas.microsoft.com/office/drawing/2014/main" id="{A2E38765-2350-5830-07E5-27D507EE1B3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214371" y="19023834"/>
              <a:ext cx="14549" cy="598634"/>
            </a:xfrm>
            <a:prstGeom prst="bentConnector3">
              <a:avLst>
                <a:gd name="adj1" fmla="val 95294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직사각형 266">
              <a:extLst>
                <a:ext uri="{FF2B5EF4-FFF2-40B4-BE49-F238E27FC236}">
                  <a16:creationId xmlns:a16="http://schemas.microsoft.com/office/drawing/2014/main" id="{7092A87C-FA7E-56AC-89DF-6A8D9BF95F4E}"/>
                </a:ext>
              </a:extLst>
            </p:cNvPr>
            <p:cNvSpPr/>
            <p:nvPr/>
          </p:nvSpPr>
          <p:spPr>
            <a:xfrm>
              <a:off x="6722379" y="21082863"/>
              <a:ext cx="998529" cy="28728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1" dirty="0">
                  <a:solidFill>
                    <a:schemeClr val="tx1"/>
                  </a:solidFill>
                </a:rPr>
                <a:t>sigmoid</a:t>
              </a:r>
              <a:endParaRPr lang="ko-KR" alt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268" name="직사각형 267">
              <a:extLst>
                <a:ext uri="{FF2B5EF4-FFF2-40B4-BE49-F238E27FC236}">
                  <a16:creationId xmlns:a16="http://schemas.microsoft.com/office/drawing/2014/main" id="{27E42555-E2EB-1FE3-9A25-5DCE66E4C2F5}"/>
                </a:ext>
              </a:extLst>
            </p:cNvPr>
            <p:cNvSpPr/>
            <p:nvPr/>
          </p:nvSpPr>
          <p:spPr>
            <a:xfrm>
              <a:off x="8283274" y="20454707"/>
              <a:ext cx="998529" cy="28728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1" dirty="0">
                  <a:solidFill>
                    <a:schemeClr val="tx1"/>
                  </a:solidFill>
                </a:rPr>
                <a:t>sigmoid</a:t>
              </a:r>
              <a:endParaRPr lang="ko-KR" alt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269" name="직사각형 268">
              <a:extLst>
                <a:ext uri="{FF2B5EF4-FFF2-40B4-BE49-F238E27FC236}">
                  <a16:creationId xmlns:a16="http://schemas.microsoft.com/office/drawing/2014/main" id="{FDD6E604-F03D-E4ED-ACE5-DA1BFE9B49B9}"/>
                </a:ext>
              </a:extLst>
            </p:cNvPr>
            <p:cNvSpPr/>
            <p:nvPr/>
          </p:nvSpPr>
          <p:spPr>
            <a:xfrm>
              <a:off x="10064037" y="20460594"/>
              <a:ext cx="998529" cy="28728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1" dirty="0">
                  <a:solidFill>
                    <a:schemeClr val="tx1"/>
                  </a:solidFill>
                </a:rPr>
                <a:t>sigmoid</a:t>
              </a:r>
              <a:endParaRPr lang="ko-KR" alt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270" name="직사각형 269">
              <a:extLst>
                <a:ext uri="{FF2B5EF4-FFF2-40B4-BE49-F238E27FC236}">
                  <a16:creationId xmlns:a16="http://schemas.microsoft.com/office/drawing/2014/main" id="{AEA0AC4B-A574-7C3B-7D10-0013B54B9E8E}"/>
                </a:ext>
              </a:extLst>
            </p:cNvPr>
            <p:cNvSpPr/>
            <p:nvPr/>
          </p:nvSpPr>
          <p:spPr>
            <a:xfrm>
              <a:off x="9319592" y="20860765"/>
              <a:ext cx="569732" cy="28728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1" dirty="0">
                  <a:solidFill>
                    <a:schemeClr val="tx1"/>
                  </a:solidFill>
                </a:rPr>
                <a:t>tanh</a:t>
              </a:r>
              <a:endParaRPr lang="ko-KR" altLang="en-US" sz="1050" b="1" dirty="0">
                <a:solidFill>
                  <a:schemeClr val="tx1"/>
                </a:solidFill>
              </a:endParaRPr>
            </a:p>
          </p:txBody>
        </p:sp>
        <p:cxnSp>
          <p:nvCxnSpPr>
            <p:cNvPr id="271" name="연결선: 꺾임 270">
              <a:extLst>
                <a:ext uri="{FF2B5EF4-FFF2-40B4-BE49-F238E27FC236}">
                  <a16:creationId xmlns:a16="http://schemas.microsoft.com/office/drawing/2014/main" id="{050B0EC6-452C-E45C-1482-4DC3629810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81803" y="19571299"/>
              <a:ext cx="322654" cy="1014977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연결선: 꺾임 271">
              <a:extLst>
                <a:ext uri="{FF2B5EF4-FFF2-40B4-BE49-F238E27FC236}">
                  <a16:creationId xmlns:a16="http://schemas.microsoft.com/office/drawing/2014/main" id="{243408DD-3495-B37F-7AE7-1D9292B75D68}"/>
                </a:ext>
              </a:extLst>
            </p:cNvPr>
            <p:cNvCxnSpPr>
              <a:cxnSpLocks/>
              <a:stCxn id="44" idx="2"/>
              <a:endCxn id="269" idx="1"/>
            </p:cNvCxnSpPr>
            <p:nvPr/>
          </p:nvCxnSpPr>
          <p:spPr>
            <a:xfrm rot="5400000" flipH="1" flipV="1">
              <a:off x="9159615" y="20237440"/>
              <a:ext cx="537622" cy="1271219"/>
            </a:xfrm>
            <a:prstGeom prst="bentConnector4">
              <a:avLst>
                <a:gd name="adj1" fmla="val -10350"/>
                <a:gd name="adj2" fmla="val 88451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7584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E1EB2E6-D603-FF2F-C917-49CA4DF83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2" y="1170064"/>
            <a:ext cx="7960877" cy="50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4C71AB-2981-4B33-A1CC-C90EAE15B5E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3.2 LSTM Model Learning and Results (Training)</a:t>
            </a:r>
            <a:r>
              <a:rPr lang="ko-KR" altLang="en-US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– Model 1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B262F0-E4DD-14B6-4B57-18E1963E1A4A}"/>
                  </a:ext>
                </a:extLst>
              </p:cNvPr>
              <p:cNvSpPr txBox="1"/>
              <p:nvPr/>
            </p:nvSpPr>
            <p:spPr>
              <a:xfrm rot="10800000">
                <a:off x="433230" y="2839349"/>
                <a:ext cx="461665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Discharge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/</m:t>
                    </m:r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𝑠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B262F0-E4DD-14B6-4B57-18E1963E1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33230" y="2839349"/>
                <a:ext cx="461665" cy="1728087"/>
              </a:xfrm>
              <a:prstGeom prst="rect">
                <a:avLst/>
              </a:prstGeom>
              <a:blipFill>
                <a:blip r:embed="rId3"/>
                <a:stretch>
                  <a:fillRect t="-5300" r="-11842" b="-56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FAAB1BB-A545-8449-0B4D-27DA2459D3FB}"/>
              </a:ext>
            </a:extLst>
          </p:cNvPr>
          <p:cNvSpPr txBox="1"/>
          <p:nvPr/>
        </p:nvSpPr>
        <p:spPr>
          <a:xfrm>
            <a:off x="3182872" y="1507421"/>
            <a:ext cx="413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RMSE : 8.89          NSE : 0.87          R2 : 0.87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D6D44-27F9-7D33-2868-68DC73B19D57}"/>
              </a:ext>
            </a:extLst>
          </p:cNvPr>
          <p:cNvSpPr txBox="1"/>
          <p:nvPr/>
        </p:nvSpPr>
        <p:spPr>
          <a:xfrm>
            <a:off x="4415212" y="6125075"/>
            <a:ext cx="10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Time(day)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B52A54-55C2-E9E2-A241-89D9EDAAF3D1}"/>
                  </a:ext>
                </a:extLst>
              </p:cNvPr>
              <p:cNvSpPr txBox="1"/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Precipitation (</a:t>
                </a:r>
                <a14:m>
                  <m:oMath xmlns:m="http://schemas.openxmlformats.org/officeDocument/2006/math"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𝑚𝑚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B52A54-55C2-E9E2-A241-89D9EDAA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blipFill>
                <a:blip r:embed="rId4"/>
                <a:stretch>
                  <a:fillRect t="-4560" r="-12000" b="-52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9129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A4E90EE8-C6A6-F13B-67E8-23C5FA74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2" y="1170064"/>
            <a:ext cx="7960877" cy="50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C2E2B-DB22-CC53-883A-A414C9558A2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3.2 LSTM Model Learning and Results (Training)</a:t>
            </a:r>
            <a:r>
              <a:rPr lang="ko-KR" altLang="en-US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– Model 2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FBA48-0CCC-C1B8-A30A-7ED24B8CBD5A}"/>
              </a:ext>
            </a:extLst>
          </p:cNvPr>
          <p:cNvSpPr txBox="1"/>
          <p:nvPr/>
        </p:nvSpPr>
        <p:spPr>
          <a:xfrm>
            <a:off x="3182471" y="1509160"/>
            <a:ext cx="408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RMSE : 9.72          NSE : 0.84          R2 : 0.85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50CBB5-42C7-48CE-579F-171FA718A7A2}"/>
                  </a:ext>
                </a:extLst>
              </p:cNvPr>
              <p:cNvSpPr txBox="1"/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Discharge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/</m:t>
                    </m:r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𝑠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50CBB5-42C7-48CE-579F-171FA718A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blipFill>
                <a:blip r:embed="rId3"/>
                <a:stretch>
                  <a:fillRect t="-5300" r="-11842" b="-56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24C485C-1D4F-78C2-1768-83878740DCC7}"/>
              </a:ext>
            </a:extLst>
          </p:cNvPr>
          <p:cNvSpPr txBox="1"/>
          <p:nvPr/>
        </p:nvSpPr>
        <p:spPr>
          <a:xfrm>
            <a:off x="4415212" y="6125075"/>
            <a:ext cx="10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Time(day)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38BADF-A885-99CC-5612-6CC410757B96}"/>
                  </a:ext>
                </a:extLst>
              </p:cNvPr>
              <p:cNvSpPr txBox="1"/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Precipitation (</a:t>
                </a:r>
                <a14:m>
                  <m:oMath xmlns:m="http://schemas.openxmlformats.org/officeDocument/2006/math"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𝑚𝑚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38BADF-A885-99CC-5612-6CC410757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blipFill>
                <a:blip r:embed="rId4"/>
                <a:stretch>
                  <a:fillRect t="-4560" r="-12000" b="-52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0846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7A79A4B6-FBA7-D7E3-60FB-D4CD95337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1" y="1169436"/>
            <a:ext cx="7960877" cy="50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C7D91-5CB9-12D1-26EB-AAAF319418A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3.2 LSTM Model Learning and Results (Training)</a:t>
            </a:r>
            <a:r>
              <a:rPr lang="ko-KR" altLang="en-US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– Model 3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546C0-136D-BEDA-590B-C076DAB9FC6F}"/>
              </a:ext>
            </a:extLst>
          </p:cNvPr>
          <p:cNvSpPr txBox="1"/>
          <p:nvPr/>
        </p:nvSpPr>
        <p:spPr>
          <a:xfrm>
            <a:off x="3182471" y="1509160"/>
            <a:ext cx="408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RMSE : 9.28          NSE : 0.86          R2 : 0.86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FDD398-625F-1224-5BB1-E8B4A402782C}"/>
                  </a:ext>
                </a:extLst>
              </p:cNvPr>
              <p:cNvSpPr txBox="1"/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Discharge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/</m:t>
                    </m:r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𝑠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FDD398-625F-1224-5BB1-E8B4A4027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blipFill>
                <a:blip r:embed="rId3"/>
                <a:stretch>
                  <a:fillRect t="-5300" r="-11842" b="-56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02CFD19-528F-1769-825C-3E2EE2B6ACCF}"/>
              </a:ext>
            </a:extLst>
          </p:cNvPr>
          <p:cNvSpPr txBox="1"/>
          <p:nvPr/>
        </p:nvSpPr>
        <p:spPr>
          <a:xfrm>
            <a:off x="4415212" y="6125075"/>
            <a:ext cx="10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Time(day)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4CEA30-68D0-27A0-21B1-5C8D6986A080}"/>
                  </a:ext>
                </a:extLst>
              </p:cNvPr>
              <p:cNvSpPr txBox="1"/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Precipitation (</a:t>
                </a:r>
                <a14:m>
                  <m:oMath xmlns:m="http://schemas.openxmlformats.org/officeDocument/2006/math"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𝑚𝑚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4CEA30-68D0-27A0-21B1-5C8D6986A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blipFill>
                <a:blip r:embed="rId4"/>
                <a:stretch>
                  <a:fillRect t="-4560" r="-12000" b="-52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3899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C7D91-5CB9-12D1-26EB-AAAF319418A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3.2 LSTM Model Learning and Results (Training)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2" name="AutoShape 253">
            <a:extLst>
              <a:ext uri="{FF2B5EF4-FFF2-40B4-BE49-F238E27FC236}">
                <a16:creationId xmlns:a16="http://schemas.microsoft.com/office/drawing/2014/main" id="{F65ED7B1-7C25-12D7-CBDA-1AD103AB5D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083" y="1170064"/>
            <a:ext cx="8929436" cy="5127689"/>
          </a:xfrm>
          <a:prstGeom prst="roundRect">
            <a:avLst>
              <a:gd name="adj" fmla="val 139"/>
            </a:avLst>
          </a:prstGeom>
          <a:solidFill>
            <a:srgbClr val="FFFFFF"/>
          </a:solidFill>
          <a:ln w="2857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9511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EFB98317-CF7E-BAEE-3780-CC0AA8370672}"/>
              </a:ext>
            </a:extLst>
          </p:cNvPr>
          <p:cNvGraphicFramePr>
            <a:graphicFrameLocks noGrp="1"/>
          </p:cNvGraphicFramePr>
          <p:nvPr/>
        </p:nvGraphicFramePr>
        <p:xfrm>
          <a:off x="1752600" y="1202389"/>
          <a:ext cx="6143624" cy="5063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5906">
                  <a:extLst>
                    <a:ext uri="{9D8B030D-6E8A-4147-A177-3AD203B41FA5}">
                      <a16:colId xmlns:a16="http://schemas.microsoft.com/office/drawing/2014/main" val="297266962"/>
                    </a:ext>
                  </a:extLst>
                </a:gridCol>
                <a:gridCol w="1535906">
                  <a:extLst>
                    <a:ext uri="{9D8B030D-6E8A-4147-A177-3AD203B41FA5}">
                      <a16:colId xmlns:a16="http://schemas.microsoft.com/office/drawing/2014/main" val="1685095953"/>
                    </a:ext>
                  </a:extLst>
                </a:gridCol>
                <a:gridCol w="1535906">
                  <a:extLst>
                    <a:ext uri="{9D8B030D-6E8A-4147-A177-3AD203B41FA5}">
                      <a16:colId xmlns:a16="http://schemas.microsoft.com/office/drawing/2014/main" val="834643479"/>
                    </a:ext>
                  </a:extLst>
                </a:gridCol>
                <a:gridCol w="1535906">
                  <a:extLst>
                    <a:ext uri="{9D8B030D-6E8A-4147-A177-3AD203B41FA5}">
                      <a16:colId xmlns:a16="http://schemas.microsoft.com/office/drawing/2014/main" val="3514102586"/>
                    </a:ext>
                  </a:extLst>
                </a:gridCol>
              </a:tblGrid>
              <a:tr h="232136"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Model</a:t>
                      </a:r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Model 2</a:t>
                      </a:r>
                      <a:endParaRPr lang="en-US" altLang="ko-KR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Model 3</a:t>
                      </a:r>
                      <a:endParaRPr lang="en-US" altLang="ko-KR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082302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-0.56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-0.72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34831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5.47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5.56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5.85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510337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79.04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94.53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86.14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636054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RMSE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8.89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9.72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9.28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091581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NRMSE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36.2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39.6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58213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PBIAS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-5.3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454495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RSR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214611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rSD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215298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17899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mNSE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51827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rNSE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-1.17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47360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084956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186244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rd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44557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82051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86125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981093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bR2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024717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05981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984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0757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F2B1CC-8C60-4850-BF58-550F7B82FF6C}"/>
              </a:ext>
            </a:extLst>
          </p:cNvPr>
          <p:cNvSpPr txBox="1"/>
          <p:nvPr/>
        </p:nvSpPr>
        <p:spPr>
          <a:xfrm>
            <a:off x="622901" y="215253"/>
            <a:ext cx="4063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3600" b="1" kern="1200" spc="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  <a:cs typeface="+mn-cs"/>
              </a:rPr>
              <a:t>Table of Contents</a:t>
            </a:r>
            <a:endParaRPr kumimoji="1" lang="ko-KR" altLang="en-US" sz="2400" b="1" kern="1200" spc="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+mj-ea"/>
              <a:ea typeface="+mj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389F5-47C6-4C69-B17E-4646E4A985B8}"/>
              </a:ext>
            </a:extLst>
          </p:cNvPr>
          <p:cNvSpPr txBox="1"/>
          <p:nvPr/>
        </p:nvSpPr>
        <p:spPr>
          <a:xfrm>
            <a:off x="2288358" y="719482"/>
            <a:ext cx="6991566" cy="5722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marR="0" indent="-180000" defTabSz="914400">
              <a:lnSpc>
                <a:spcPct val="150000"/>
              </a:lnSpc>
              <a:spcBef>
                <a:spcPts val="1500"/>
              </a:spcBef>
              <a:buClrTx/>
              <a:buSzTx/>
              <a:buFontTx/>
              <a:buAutoNum type="arabicPeriod"/>
              <a:tabLst/>
              <a:defRPr/>
            </a:pPr>
            <a:r>
              <a:rPr lang="ko-KR" alt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 </a:t>
            </a:r>
            <a: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Introduction</a:t>
            </a:r>
            <a:b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1.1 Research Background and Purpose</a:t>
            </a:r>
            <a:b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1.2 Research Trends</a:t>
            </a:r>
            <a:endParaRPr lang="ko-KR" alt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+mj-ea"/>
              <a:ea typeface="+mj-ea"/>
            </a:endParaRPr>
          </a:p>
          <a:p>
            <a:pPr marL="180000" indent="-180000">
              <a:lnSpc>
                <a:spcPct val="150000"/>
              </a:lnSpc>
              <a:spcBef>
                <a:spcPts val="1500"/>
              </a:spcBef>
              <a:buFontTx/>
              <a:buAutoNum type="arabicPeriod"/>
              <a:defRPr/>
            </a:pPr>
            <a:r>
              <a:rPr lang="ko-KR" alt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 </a:t>
            </a:r>
            <a: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Theory and methodology</a:t>
            </a:r>
            <a:b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2.1 LSTM(Long Short – Term Memory)</a:t>
            </a:r>
            <a:b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2.2 Flowchart</a:t>
            </a:r>
          </a:p>
          <a:p>
            <a:pPr marL="180000" indent="-180000">
              <a:lnSpc>
                <a:spcPct val="150000"/>
              </a:lnSpc>
              <a:spcBef>
                <a:spcPts val="1500"/>
              </a:spcBef>
              <a:buFontTx/>
              <a:buAutoNum type="arabicPeriod"/>
              <a:defRPr/>
            </a:pPr>
            <a: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 Application and Analysis</a:t>
            </a:r>
            <a:b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3.1 Current status of the target basin</a:t>
            </a:r>
            <a:b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3.2 LSTM Model Learning and Results</a:t>
            </a:r>
            <a:b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3.3 LSTM – MLP Ensemble Model Learning and Results</a:t>
            </a:r>
            <a:endParaRPr lang="en-US" altLang="ko-KR" sz="24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+mj-ea"/>
              <a:ea typeface="+mj-ea"/>
            </a:endParaRPr>
          </a:p>
          <a:p>
            <a:pPr marL="180000" marR="0" indent="-180000" defTabSz="914400">
              <a:lnSpc>
                <a:spcPct val="150000"/>
              </a:lnSpc>
              <a:spcBef>
                <a:spcPts val="1500"/>
              </a:spcBef>
              <a:buClrTx/>
              <a:buSzTx/>
              <a:buFontTx/>
              <a:buAutoNum type="arabicPeriod"/>
              <a:tabLst/>
              <a:defRPr/>
            </a:pPr>
            <a: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 Conclusion</a:t>
            </a:r>
            <a:endParaRPr lang="ko-KR" altLang="en-US" sz="24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32218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8D55949-A5DF-D7B7-8F94-90914D56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2" y="1170064"/>
            <a:ext cx="7960877" cy="50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B01A52-87E4-C3BA-716B-94D1F823602A}"/>
              </a:ext>
            </a:extLst>
          </p:cNvPr>
          <p:cNvSpPr txBox="1"/>
          <p:nvPr/>
        </p:nvSpPr>
        <p:spPr>
          <a:xfrm>
            <a:off x="-2" y="769326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3.2 LSTM Model Learning and Results (Test)</a:t>
            </a:r>
            <a:r>
              <a:rPr lang="ko-KR" altLang="en-US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– Model 1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39BDA-0D0F-5ECC-E416-EA8A6B82897A}"/>
              </a:ext>
            </a:extLst>
          </p:cNvPr>
          <p:cNvSpPr txBox="1"/>
          <p:nvPr/>
        </p:nvSpPr>
        <p:spPr>
          <a:xfrm>
            <a:off x="3182471" y="1509160"/>
            <a:ext cx="423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RMSE : 19.67          NSE : 0.81          R2 : 0.84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D7BF53-5580-834F-E8C6-9E0557DD9FBF}"/>
                  </a:ext>
                </a:extLst>
              </p:cNvPr>
              <p:cNvSpPr txBox="1"/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Discharge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/</m:t>
                    </m:r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𝑠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D7BF53-5580-834F-E8C6-9E0557DD9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blipFill>
                <a:blip r:embed="rId3"/>
                <a:stretch>
                  <a:fillRect t="-5300" r="-11842" b="-56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EBED51F-BCEF-2A96-7F65-7F8E6521F53E}"/>
              </a:ext>
            </a:extLst>
          </p:cNvPr>
          <p:cNvSpPr txBox="1"/>
          <p:nvPr/>
        </p:nvSpPr>
        <p:spPr>
          <a:xfrm>
            <a:off x="4415212" y="6125075"/>
            <a:ext cx="10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Time(day)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B9F74E-F429-1927-DA0E-91496759CA0C}"/>
                  </a:ext>
                </a:extLst>
              </p:cNvPr>
              <p:cNvSpPr txBox="1"/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Precipitation (</a:t>
                </a:r>
                <a14:m>
                  <m:oMath xmlns:m="http://schemas.openxmlformats.org/officeDocument/2006/math"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𝑚𝑚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B9F74E-F429-1927-DA0E-91496759C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blipFill>
                <a:blip r:embed="rId4"/>
                <a:stretch>
                  <a:fillRect t="-4560" r="-12000" b="-52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3828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5A18831-A637-D94E-446F-076EE2216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2" y="1170064"/>
            <a:ext cx="7960877" cy="50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A170A0-3021-CB68-60AA-6E1C1A8A943E}"/>
              </a:ext>
            </a:extLst>
          </p:cNvPr>
          <p:cNvSpPr txBox="1"/>
          <p:nvPr/>
        </p:nvSpPr>
        <p:spPr>
          <a:xfrm>
            <a:off x="-2" y="769326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3.2 LSTM Model Learning and Results (Test)</a:t>
            </a:r>
            <a:r>
              <a:rPr lang="ko-KR" altLang="en-US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– Model 2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88A7AD-85B1-57D4-E5B0-24751E5209B4}"/>
              </a:ext>
            </a:extLst>
          </p:cNvPr>
          <p:cNvSpPr txBox="1"/>
          <p:nvPr/>
        </p:nvSpPr>
        <p:spPr>
          <a:xfrm>
            <a:off x="3182470" y="1509160"/>
            <a:ext cx="432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RMSE : 19.69          NSE : 0.81          R2 : 0.84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2FB963-E136-148E-D6A4-778122B2B94C}"/>
                  </a:ext>
                </a:extLst>
              </p:cNvPr>
              <p:cNvSpPr txBox="1"/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Discharge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/</m:t>
                    </m:r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𝑠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2FB963-E136-148E-D6A4-778122B2B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blipFill>
                <a:blip r:embed="rId3"/>
                <a:stretch>
                  <a:fillRect t="-5300" r="-11842" b="-56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545F1FE-3D58-FF22-C482-D349A102AA03}"/>
              </a:ext>
            </a:extLst>
          </p:cNvPr>
          <p:cNvSpPr txBox="1"/>
          <p:nvPr/>
        </p:nvSpPr>
        <p:spPr>
          <a:xfrm>
            <a:off x="4415212" y="6125075"/>
            <a:ext cx="10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Time(day)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1194BA-A66D-2396-B705-4A4DDD6856A7}"/>
                  </a:ext>
                </a:extLst>
              </p:cNvPr>
              <p:cNvSpPr txBox="1"/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Precipitation (</a:t>
                </a:r>
                <a14:m>
                  <m:oMath xmlns:m="http://schemas.openxmlformats.org/officeDocument/2006/math"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𝑚𝑚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1194BA-A66D-2396-B705-4A4DDD685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blipFill>
                <a:blip r:embed="rId4"/>
                <a:stretch>
                  <a:fillRect t="-4560" r="-12000" b="-52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3313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8BEC9537-19E5-1AF4-A588-5D52D0E65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3" y="1170792"/>
            <a:ext cx="7960876" cy="50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AFCB75-38BE-A51C-0563-C7BD5639E80E}"/>
              </a:ext>
            </a:extLst>
          </p:cNvPr>
          <p:cNvSpPr txBox="1"/>
          <p:nvPr/>
        </p:nvSpPr>
        <p:spPr>
          <a:xfrm>
            <a:off x="-2" y="769326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3.2 LSTM Model Learning and Results (Test)</a:t>
            </a:r>
            <a:r>
              <a:rPr lang="ko-KR" altLang="en-US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– Model 3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984799-2317-06CE-5BC6-65B1AE95B560}"/>
              </a:ext>
            </a:extLst>
          </p:cNvPr>
          <p:cNvSpPr txBox="1"/>
          <p:nvPr/>
        </p:nvSpPr>
        <p:spPr>
          <a:xfrm>
            <a:off x="3182470" y="1509160"/>
            <a:ext cx="43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RMSE : 19.73          NSE : 0.81          R2 : 0.87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F951D0-7132-B68E-3BF5-C5092FE2585F}"/>
                  </a:ext>
                </a:extLst>
              </p:cNvPr>
              <p:cNvSpPr txBox="1"/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Discharge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/</m:t>
                    </m:r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𝑠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F951D0-7132-B68E-3BF5-C5092FE25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blipFill>
                <a:blip r:embed="rId3"/>
                <a:stretch>
                  <a:fillRect t="-5300" r="-11842" b="-56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5F114AC-E985-678C-26E2-08F499C62B67}"/>
              </a:ext>
            </a:extLst>
          </p:cNvPr>
          <p:cNvSpPr txBox="1"/>
          <p:nvPr/>
        </p:nvSpPr>
        <p:spPr>
          <a:xfrm>
            <a:off x="4415212" y="6125075"/>
            <a:ext cx="10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Time(day)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C049DA-D793-172D-9105-16EFE2CDE666}"/>
                  </a:ext>
                </a:extLst>
              </p:cNvPr>
              <p:cNvSpPr txBox="1"/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Precipitation (</a:t>
                </a:r>
                <a14:m>
                  <m:oMath xmlns:m="http://schemas.openxmlformats.org/officeDocument/2006/math"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𝑚𝑚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C049DA-D793-172D-9105-16EFE2CDE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blipFill>
                <a:blip r:embed="rId4"/>
                <a:stretch>
                  <a:fillRect t="-4560" r="-12000" b="-52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3555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53">
            <a:extLst>
              <a:ext uri="{FF2B5EF4-FFF2-40B4-BE49-F238E27FC236}">
                <a16:creationId xmlns:a16="http://schemas.microsoft.com/office/drawing/2014/main" id="{5CEF9951-5949-5E9A-B646-8A448FA9BBD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788" y="1170064"/>
            <a:ext cx="9789459" cy="5284524"/>
          </a:xfrm>
          <a:prstGeom prst="roundRect">
            <a:avLst>
              <a:gd name="adj" fmla="val 139"/>
            </a:avLst>
          </a:prstGeom>
          <a:solidFill>
            <a:srgbClr val="FFFFFF"/>
          </a:solidFill>
          <a:ln w="2857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9511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C7D91-5CB9-12D1-26EB-AAAF319418A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3.2 LSTM Model Learning and Results (Test)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021">
                <a:extLst>
                  <a:ext uri="{FF2B5EF4-FFF2-40B4-BE49-F238E27FC236}">
                    <a16:creationId xmlns:a16="http://schemas.microsoft.com/office/drawing/2014/main" id="{EA9095EC-067C-1867-B69C-BECAC52CC6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32057" y="1419826"/>
                <a:ext cx="3488581" cy="39359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marL="342900" indent="-342900" latinLnBrk="1">
                  <a:spcBef>
                    <a:spcPct val="20000"/>
                  </a:spcBef>
                  <a:buChar char="•"/>
                  <a:defRPr kumimoji="1" sz="146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1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11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9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9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9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9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9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91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0"/>
                  </a:spcBef>
                  <a:defRPr/>
                </a:pPr>
                <a:r>
                  <a:rPr kumimoji="0" lang="en-US" altLang="ko-KR" sz="1400" kern="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595959"/>
                    </a:solidFill>
                    <a:latin typeface="+mj-ea"/>
                    <a:ea typeface="+mj-ea"/>
                  </a:rPr>
                  <a:t>As a result of the test, NSE of Model 1, 2, and 3 was 0.81, and</a:t>
                </a:r>
                <a14:m>
                  <m:oMath xmlns:m="http://schemas.openxmlformats.org/officeDocument/2006/math">
                    <m:r>
                      <a:rPr kumimoji="0" lang="en-US" altLang="ko-KR" sz="1400" kern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+mj-ea"/>
                      </a:rPr>
                      <m:t> </m:t>
                    </m:r>
                    <m:sSup>
                      <m:sSupPr>
                        <m:ctrlPr>
                          <a:rPr kumimoji="0" lang="en-US" altLang="ko-KR" sz="1400" i="1" kern="0" dirty="0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kumimoji="0" lang="en-US" altLang="ko-KR" sz="1400" kern="0" dirty="0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𝑅</m:t>
                        </m:r>
                      </m:e>
                      <m:sup>
                        <m:r>
                          <a:rPr kumimoji="0" lang="en-US" altLang="ko-KR" sz="1400" kern="0" dirty="0">
                            <a:ln>
                              <a:solidFill>
                                <a:schemeClr val="bg1">
                                  <a:alpha val="0"/>
                                </a:schemeClr>
                              </a:solidFill>
                            </a:ln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altLang="ko-KR" sz="1400" kern="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595959"/>
                    </a:solidFill>
                    <a:latin typeface="+mj-ea"/>
                    <a:ea typeface="+mj-ea"/>
                  </a:rPr>
                  <a:t> of Model 3 was the highest at 0.87, but Model 1 was finally selected because RMSE and PBIAS of Model 1 were the lowest</a:t>
                </a: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  <a:defRPr/>
                </a:pPr>
                <a:endParaRPr kumimoji="0" lang="en-US" altLang="ko-KR" sz="1400" kern="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595959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  <a:defRPr/>
                </a:pPr>
                <a:r>
                  <a:rPr kumimoji="0" lang="en-US" altLang="ko-KR" sz="1400" kern="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595959"/>
                    </a:solidFill>
                    <a:latin typeface="+mj-ea"/>
                    <a:ea typeface="+mj-ea"/>
                  </a:rPr>
                  <a:t>LSTM – Model 1 simulation results and models with Multi-Layer Perceptron (MLP) added, respectively, compared time series after simulation (2011 – 2020)</a:t>
                </a:r>
              </a:p>
            </p:txBody>
          </p:sp>
        </mc:Choice>
        <mc:Fallback xmlns="">
          <p:sp>
            <p:nvSpPr>
              <p:cNvPr id="3" name="Text Box 2021">
                <a:extLst>
                  <a:ext uri="{FF2B5EF4-FFF2-40B4-BE49-F238E27FC236}">
                    <a16:creationId xmlns:a16="http://schemas.microsoft.com/office/drawing/2014/main" id="{EA9095EC-067C-1867-B69C-BECAC52CC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2057" y="1419826"/>
                <a:ext cx="3488581" cy="39359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B6152359-80C4-E765-6E9B-81FB45660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60587"/>
              </p:ext>
            </p:extLst>
          </p:nvPr>
        </p:nvGraphicFramePr>
        <p:xfrm>
          <a:off x="179292" y="1271866"/>
          <a:ext cx="5930156" cy="5063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2539">
                  <a:extLst>
                    <a:ext uri="{9D8B030D-6E8A-4147-A177-3AD203B41FA5}">
                      <a16:colId xmlns:a16="http://schemas.microsoft.com/office/drawing/2014/main" val="297266962"/>
                    </a:ext>
                  </a:extLst>
                </a:gridCol>
                <a:gridCol w="1482539">
                  <a:extLst>
                    <a:ext uri="{9D8B030D-6E8A-4147-A177-3AD203B41FA5}">
                      <a16:colId xmlns:a16="http://schemas.microsoft.com/office/drawing/2014/main" val="1685095953"/>
                    </a:ext>
                  </a:extLst>
                </a:gridCol>
                <a:gridCol w="1482539">
                  <a:extLst>
                    <a:ext uri="{9D8B030D-6E8A-4147-A177-3AD203B41FA5}">
                      <a16:colId xmlns:a16="http://schemas.microsoft.com/office/drawing/2014/main" val="834643479"/>
                    </a:ext>
                  </a:extLst>
                </a:gridCol>
                <a:gridCol w="1482539">
                  <a:extLst>
                    <a:ext uri="{9D8B030D-6E8A-4147-A177-3AD203B41FA5}">
                      <a16:colId xmlns:a16="http://schemas.microsoft.com/office/drawing/2014/main" val="3514102586"/>
                    </a:ext>
                  </a:extLst>
                </a:gridCol>
              </a:tblGrid>
              <a:tr h="232136"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Model</a:t>
                      </a:r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Model 2</a:t>
                      </a:r>
                      <a:endParaRPr lang="en-US" altLang="ko-KR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Model 3</a:t>
                      </a:r>
                      <a:endParaRPr lang="en-US" altLang="ko-KR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082302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-3.99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-4.34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-5.67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34831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510337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386.75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387.55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389.41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636054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RMSE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091581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NRMSE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58213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PBIAS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-19.1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-20.8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-27.2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454495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RSR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214611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rSD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215298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17899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mNSE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51827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rNSE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47360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084956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186244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rd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44557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82051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86125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981093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bR2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024717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05981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984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999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53">
            <a:extLst>
              <a:ext uri="{FF2B5EF4-FFF2-40B4-BE49-F238E27FC236}">
                <a16:creationId xmlns:a16="http://schemas.microsoft.com/office/drawing/2014/main" id="{9C0D2DB9-B590-7A3A-6F15-A909ACA98C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6701" y="1482811"/>
            <a:ext cx="9363074" cy="4933470"/>
          </a:xfrm>
          <a:prstGeom prst="roundRect">
            <a:avLst>
              <a:gd name="adj" fmla="val 139"/>
            </a:avLst>
          </a:prstGeom>
          <a:solidFill>
            <a:srgbClr val="FFFFFF"/>
          </a:solidFill>
          <a:ln w="2857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9511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4C71AB-2981-4B33-A1CC-C90EAE15B5E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   3.3 LSTM – MLP Ensemble Model Learning and Results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13" name="Text Box 2">
            <a:extLst>
              <a:ext uri="{FF2B5EF4-FFF2-40B4-BE49-F238E27FC236}">
                <a16:creationId xmlns:a16="http://schemas.microsoft.com/office/drawing/2014/main" id="{35B8C732-B326-450B-83B6-E4C6046C4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1209899"/>
            <a:ext cx="9777600" cy="199735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indent="0" algn="just" fontAlgn="base" latinLnBrk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671B"/>
              </a:buClr>
              <a:buFont typeface="Wingdings" panose="05000000000000000000" pitchFamily="2" charset="2"/>
              <a:buNone/>
              <a:defRPr kumimoji="0" sz="1100" b="0">
                <a:solidFill>
                  <a:schemeClr val="tx1">
                    <a:lumMod val="75000"/>
                    <a:lumOff val="25000"/>
                  </a:schemeClr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defRPr>
            </a:lvl1pPr>
            <a:lvl2pPr marL="817563" indent="-3143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3100"/>
            </a:lvl2pPr>
            <a:lvl3pPr marL="1258888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700"/>
            </a:lvl3pPr>
            <a:lvl4pPr marL="1762125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200"/>
            </a:lvl4pPr>
            <a:lvl5pPr marL="2265363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200"/>
            </a:lvl5pPr>
            <a:lvl6pPr marL="2770261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6pPr>
            <a:lvl7pPr marL="3273945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7pPr>
            <a:lvl8pPr marL="3777629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8pPr>
            <a:lvl9pPr marL="4281312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9pPr>
          </a:lstStyle>
          <a:p>
            <a:pPr algn="l"/>
            <a:r>
              <a:rPr lang="en-US" altLang="ko-KR" sz="12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Learn 6 LSTM-MLP models by ensemble MLP(Multi Layer Perceptron) on the selected LSTM – Model 1 (using mean)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B50A8FC4-6462-D06E-A63B-844AB6F1C1FA}"/>
              </a:ext>
            </a:extLst>
          </p:cNvPr>
          <p:cNvGrpSpPr/>
          <p:nvPr/>
        </p:nvGrpSpPr>
        <p:grpSpPr>
          <a:xfrm>
            <a:off x="375724" y="1550048"/>
            <a:ext cx="5010418" cy="219915"/>
            <a:chOff x="485774" y="3886451"/>
            <a:chExt cx="5905501" cy="269624"/>
          </a:xfrm>
        </p:grpSpPr>
        <p:pic>
          <p:nvPicPr>
            <p:cNvPr id="32" name="Picture 2" descr="C:\Documents and Settings\Administrator\바탕 화면\mania작업방\그림2.jpg">
              <a:extLst>
                <a:ext uri="{FF2B5EF4-FFF2-40B4-BE49-F238E27FC236}">
                  <a16:creationId xmlns:a16="http://schemas.microsoft.com/office/drawing/2014/main" id="{84169B71-F2EE-8915-CFE9-6FCC8AB1B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5774" y="3894137"/>
              <a:ext cx="5905501" cy="261938"/>
            </a:xfrm>
            <a:prstGeom prst="rect">
              <a:avLst/>
            </a:prstGeom>
            <a:noFill/>
          </p:spPr>
        </p:pic>
        <p:sp>
          <p:nvSpPr>
            <p:cNvPr id="33" name="Text Box 49">
              <a:extLst>
                <a:ext uri="{FF2B5EF4-FFF2-40B4-BE49-F238E27FC236}">
                  <a16:creationId xmlns:a16="http://schemas.microsoft.com/office/drawing/2014/main" id="{B2201FAE-3A08-1EAC-F83C-5A7596CA73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93" y="3886451"/>
              <a:ext cx="5589182" cy="226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altLang="ko-KR" sz="12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rPr>
                <a:t>Model parameter</a:t>
              </a:r>
              <a:endParaRPr lang="ko-KR" altLang="en-US" sz="12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 Bold" pitchFamily="50" charset="-127"/>
                <a:ea typeface="나눔고딕 Bold" pitchFamily="50" charset="-12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41" name="표 1140">
                <a:extLst>
                  <a:ext uri="{FF2B5EF4-FFF2-40B4-BE49-F238E27FC236}">
                    <a16:creationId xmlns:a16="http://schemas.microsoft.com/office/drawing/2014/main" id="{EF125189-2372-97F8-4E8E-2A75DA2DF45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3981" y="1820959"/>
              <a:ext cx="4898009" cy="4451404"/>
            </p:xfrm>
            <a:graphic>
              <a:graphicData uri="http://schemas.openxmlformats.org/drawingml/2006/table">
                <a:tbl>
                  <a:tblPr/>
                  <a:tblGrid>
                    <a:gridCol w="729308">
                      <a:extLst>
                        <a:ext uri="{9D8B030D-6E8A-4147-A177-3AD203B41FA5}">
                          <a16:colId xmlns:a16="http://schemas.microsoft.com/office/drawing/2014/main" val="2963852256"/>
                        </a:ext>
                      </a:extLst>
                    </a:gridCol>
                    <a:gridCol w="600387">
                      <a:extLst>
                        <a:ext uri="{9D8B030D-6E8A-4147-A177-3AD203B41FA5}">
                          <a16:colId xmlns:a16="http://schemas.microsoft.com/office/drawing/2014/main" val="4026262374"/>
                        </a:ext>
                      </a:extLst>
                    </a:gridCol>
                    <a:gridCol w="764308">
                      <a:extLst>
                        <a:ext uri="{9D8B030D-6E8A-4147-A177-3AD203B41FA5}">
                          <a16:colId xmlns:a16="http://schemas.microsoft.com/office/drawing/2014/main" val="397272693"/>
                        </a:ext>
                      </a:extLst>
                    </a:gridCol>
                    <a:gridCol w="577482">
                      <a:extLst>
                        <a:ext uri="{9D8B030D-6E8A-4147-A177-3AD203B41FA5}">
                          <a16:colId xmlns:a16="http://schemas.microsoft.com/office/drawing/2014/main" val="3652687314"/>
                        </a:ext>
                      </a:extLst>
                    </a:gridCol>
                    <a:gridCol w="2226524">
                      <a:extLst>
                        <a:ext uri="{9D8B030D-6E8A-4147-A177-3AD203B41FA5}">
                          <a16:colId xmlns:a16="http://schemas.microsoft.com/office/drawing/2014/main" val="4258750688"/>
                        </a:ext>
                      </a:extLst>
                    </a:gridCol>
                  </a:tblGrid>
                  <a:tr h="323142">
                    <a:tc grid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Model structure</a:t>
                          </a:r>
                          <a:endParaRPr lang="ko-KR" altLang="en-US" sz="12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나눔고딕 Bold" pitchFamily="50" charset="-127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5146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Setting</a:t>
                          </a:r>
                          <a:endParaRPr lang="ko-KR" altLang="en-US" sz="12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나눔고딕 Bold" pitchFamily="50" charset="-127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5146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Note</a:t>
                          </a:r>
                          <a:endParaRPr lang="ko-KR" altLang="en-US" sz="12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나눔고딕 Bold" pitchFamily="50" charset="-127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5146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3175785"/>
                      </a:ext>
                    </a:extLst>
                  </a:tr>
                  <a:tr h="499408">
                    <a:tc grid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Model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146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8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LSTM - MLP</a:t>
                          </a:r>
                          <a:endParaRPr lang="ko-KR" altLang="en-US" sz="8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146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 err="1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Tensorflow</a:t>
                          </a:r>
                          <a:endParaRPr lang="en-US" altLang="ko-KR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Open Sans Medium" pitchFamily="2" charset="0"/>
                            <a:cs typeface="Open Sans Medium" pitchFamily="2" charset="0"/>
                          </a:endParaRPr>
                        </a:p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(python)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146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7311676"/>
                      </a:ext>
                    </a:extLst>
                  </a:tr>
                  <a:tr h="304376">
                    <a:tc grid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Optimizer</a:t>
                          </a:r>
                          <a:endParaRPr lang="en-US" sz="9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Open Sans Medium" pitchFamily="2" charset="0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Adam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Learning Rate : 0.00003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6419328"/>
                      </a:ext>
                    </a:extLst>
                  </a:tr>
                  <a:tr h="495259">
                    <a:tc row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Input data</a:t>
                          </a:r>
                          <a:endParaRPr lang="ko-KR" altLang="en-US" sz="9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Training</a:t>
                          </a:r>
                          <a:endParaRPr lang="ko-KR" altLang="en-US" sz="9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2011-01-01</a:t>
                          </a:r>
                        </a:p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~</a:t>
                          </a:r>
                        </a:p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2018-12-31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b="1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Y data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b="1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X data</a:t>
                          </a:r>
                          <a:endParaRPr lang="ko-KR" altLang="en-US" sz="900" b="1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9069061"/>
                      </a:ext>
                    </a:extLst>
                  </a:tr>
                  <a:tr h="875197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Test</a:t>
                          </a:r>
                          <a:endParaRPr lang="ko-KR" altLang="en-US" sz="9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2019-01-01</a:t>
                          </a:r>
                        </a:p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~</a:t>
                          </a:r>
                        </a:p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2020-12-31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+mn-ea"/>
                              <a:cs typeface="Open Sans Medium" pitchFamily="2" charset="0"/>
                            </a:rPr>
                            <a:t>Runoff</a:t>
                          </a:r>
                          <a:endParaRPr lang="en-US" altLang="ko-KR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Open Sans Medium" pitchFamily="2" charset="0"/>
                            <a:cs typeface="Open Sans Medium" pitchFamily="2" charset="0"/>
                          </a:endParaRPr>
                        </a:p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ko-KR" sz="900" i="1" kern="0" spc="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나눔고딕 Bold" pitchFamily="50" charset="-127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900" kern="0" spc="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나눔고딕 Bold" pitchFamily="50" charset="-127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ko-KR" sz="900" kern="0" spc="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나눔고딕 Bold" pitchFamily="50" charset="-127"/>
                                      <a:cs typeface="+mn-cs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ko-KR" sz="900" kern="0" spc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나눔고딕 Bold" pitchFamily="50" charset="-127"/>
                                  <a:cs typeface="+mn-cs"/>
                                </a:rPr>
                                <m:t>/</m:t>
                              </m:r>
                              <m:r>
                                <a:rPr lang="en-US" altLang="ko-KR" sz="900" kern="0" spc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나눔고딕 Bold" pitchFamily="50" charset="-127"/>
                                  <a:cs typeface="+mn-cs"/>
                                </a:rPr>
                                <m:t>𝑠</m:t>
                              </m:r>
                            </m:oMath>
                          </a14:m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)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altLang="ko-KR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Open Sans Medium" pitchFamily="2" charset="0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25877745"/>
                      </a:ext>
                    </a:extLst>
                  </a:tr>
                  <a:tr h="464173">
                    <a:tc rowSpan="2" grid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Hidden Layer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LSTM : 3 Layer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Activation : tanh</a:t>
                          </a:r>
                          <a:endParaRPr 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Open Sans Medium" pitchFamily="2" charset="0"/>
                            <a:cs typeface="Open Sans Medium" pitchFamily="2" charset="0"/>
                          </a:endParaRPr>
                        </a:p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Layer 1 : 64,          Layer 2 : 32,</a:t>
                          </a: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          </a:t>
                          </a:r>
                          <a:r>
                            <a:rPr lang="en-US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Layer 3 : 16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5101619"/>
                      </a:ext>
                    </a:extLst>
                  </a:tr>
                  <a:tr h="464173">
                    <a:tc gridSpan="2" vMerge="1">
                      <a:txBody>
                        <a:bodyPr/>
                        <a:lstStyle/>
                        <a:p>
                          <a:pPr algn="ctr" fontAlgn="base" latinLnBrk="1"/>
                          <a:endParaRPr lang="en-US" altLang="ko-KR" sz="900" b="1" kern="0" spc="0" dirty="0">
                            <a:solidFill>
                              <a:srgbClr val="000000"/>
                            </a:solidFill>
                            <a:effectLst/>
                            <a:latin typeface="KoPub바탕체 Light" panose="02020603020101020101" pitchFamily="18" charset="-127"/>
                            <a:ea typeface="+mn-ea"/>
                            <a:cs typeface="+mn-cs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MLP : </a:t>
                          </a:r>
                        </a:p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3 Layer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Activation : tanh</a:t>
                          </a:r>
                        </a:p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Layer 1 : 128,         Layer 2 : 64,         Layer3 : 32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5491146"/>
                      </a:ext>
                    </a:extLst>
                  </a:tr>
                  <a:tr h="512838">
                    <a:tc gridSpan="2">
                      <a:txBody>
                        <a:bodyPr/>
                        <a:lstStyle/>
                        <a:p>
                          <a:pPr algn="ctr" fontAlgn="base" latinLnBrk="1"/>
                          <a:r>
                            <a:rPr lang="en-US" altLang="ko-KR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Output Layer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1Layer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Concatenate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3477970"/>
                      </a:ext>
                    </a:extLst>
                  </a:tr>
                  <a:tr h="512838">
                    <a:tc gridSpan="2">
                      <a:txBody>
                        <a:bodyPr/>
                        <a:lstStyle/>
                        <a:p>
                          <a:pPr algn="ctr" fontAlgn="base" latinLnBrk="1"/>
                          <a:r>
                            <a:rPr lang="en-US" altLang="ko-KR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Epoch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1200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-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66416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41" name="표 1140">
                <a:extLst>
                  <a:ext uri="{FF2B5EF4-FFF2-40B4-BE49-F238E27FC236}">
                    <a16:creationId xmlns:a16="http://schemas.microsoft.com/office/drawing/2014/main" id="{EF125189-2372-97F8-4E8E-2A75DA2DF45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404186"/>
                  </p:ext>
                </p:extLst>
              </p:nvPr>
            </p:nvGraphicFramePr>
            <p:xfrm>
              <a:off x="383981" y="1820959"/>
              <a:ext cx="4898009" cy="4451404"/>
            </p:xfrm>
            <a:graphic>
              <a:graphicData uri="http://schemas.openxmlformats.org/drawingml/2006/table">
                <a:tbl>
                  <a:tblPr/>
                  <a:tblGrid>
                    <a:gridCol w="729308">
                      <a:extLst>
                        <a:ext uri="{9D8B030D-6E8A-4147-A177-3AD203B41FA5}">
                          <a16:colId xmlns:a16="http://schemas.microsoft.com/office/drawing/2014/main" val="2963852256"/>
                        </a:ext>
                      </a:extLst>
                    </a:gridCol>
                    <a:gridCol w="600387">
                      <a:extLst>
                        <a:ext uri="{9D8B030D-6E8A-4147-A177-3AD203B41FA5}">
                          <a16:colId xmlns:a16="http://schemas.microsoft.com/office/drawing/2014/main" val="4026262374"/>
                        </a:ext>
                      </a:extLst>
                    </a:gridCol>
                    <a:gridCol w="764308">
                      <a:extLst>
                        <a:ext uri="{9D8B030D-6E8A-4147-A177-3AD203B41FA5}">
                          <a16:colId xmlns:a16="http://schemas.microsoft.com/office/drawing/2014/main" val="397272693"/>
                        </a:ext>
                      </a:extLst>
                    </a:gridCol>
                    <a:gridCol w="577482">
                      <a:extLst>
                        <a:ext uri="{9D8B030D-6E8A-4147-A177-3AD203B41FA5}">
                          <a16:colId xmlns:a16="http://schemas.microsoft.com/office/drawing/2014/main" val="3652687314"/>
                        </a:ext>
                      </a:extLst>
                    </a:gridCol>
                    <a:gridCol w="2226524">
                      <a:extLst>
                        <a:ext uri="{9D8B030D-6E8A-4147-A177-3AD203B41FA5}">
                          <a16:colId xmlns:a16="http://schemas.microsoft.com/office/drawing/2014/main" val="4258750688"/>
                        </a:ext>
                      </a:extLst>
                    </a:gridCol>
                  </a:tblGrid>
                  <a:tr h="323142">
                    <a:tc grid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Model structure</a:t>
                          </a:r>
                          <a:endParaRPr lang="ko-KR" altLang="en-US" sz="12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나눔고딕 Bold" pitchFamily="50" charset="-127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5146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Setting</a:t>
                          </a:r>
                          <a:endParaRPr lang="ko-KR" altLang="en-US" sz="12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나눔고딕 Bold" pitchFamily="50" charset="-127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5146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12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Note</a:t>
                          </a:r>
                          <a:endParaRPr lang="ko-KR" altLang="en-US" sz="12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나눔고딕 Bold" pitchFamily="50" charset="-127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5146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3175785"/>
                      </a:ext>
                    </a:extLst>
                  </a:tr>
                  <a:tr h="499408">
                    <a:tc grid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Model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146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8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LSTM - MLP</a:t>
                          </a:r>
                          <a:endParaRPr lang="ko-KR" altLang="en-US" sz="8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146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 err="1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Tensorflow</a:t>
                          </a:r>
                          <a:endParaRPr lang="en-US" altLang="ko-KR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Open Sans Medium" pitchFamily="2" charset="0"/>
                            <a:cs typeface="Open Sans Medium" pitchFamily="2" charset="0"/>
                          </a:endParaRPr>
                        </a:p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(python)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5146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97311676"/>
                      </a:ext>
                    </a:extLst>
                  </a:tr>
                  <a:tr h="304376">
                    <a:tc grid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Optimizer</a:t>
                          </a:r>
                          <a:endParaRPr lang="en-US" sz="9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Open Sans Medium" pitchFamily="2" charset="0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Adam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Learning Rate : 0.00003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6419328"/>
                      </a:ext>
                    </a:extLst>
                  </a:tr>
                  <a:tr h="495259">
                    <a:tc row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Input data</a:t>
                          </a:r>
                          <a:endParaRPr lang="ko-KR" altLang="en-US" sz="9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Training</a:t>
                          </a:r>
                          <a:endParaRPr lang="ko-KR" altLang="en-US" sz="9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2011-01-01</a:t>
                          </a:r>
                        </a:p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~</a:t>
                          </a:r>
                        </a:p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2018-12-31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b="1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Y data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b="1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X data</a:t>
                          </a:r>
                          <a:endParaRPr lang="ko-KR" altLang="en-US" sz="900" b="1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9069061"/>
                      </a:ext>
                    </a:extLst>
                  </a:tr>
                  <a:tr h="875197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Test</a:t>
                          </a:r>
                          <a:endParaRPr lang="ko-KR" altLang="en-US" sz="900" b="1" kern="1200" dirty="0">
                            <a:solidFill>
                              <a:schemeClr val="tx1"/>
                            </a:solidFill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2019-01-01</a:t>
                          </a:r>
                        </a:p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~</a:t>
                          </a:r>
                        </a:p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2020-12-31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2105" t="-184722" r="-387368" b="-2243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altLang="ko-KR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Open Sans Medium" pitchFamily="2" charset="0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25877745"/>
                      </a:ext>
                    </a:extLst>
                  </a:tr>
                  <a:tr h="464173">
                    <a:tc rowSpan="2" gridSpan="2"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Hidden Layer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LSTM : 3 Layer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Activation : tanh</a:t>
                          </a:r>
                          <a:endParaRPr 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Open Sans Medium" pitchFamily="2" charset="0"/>
                            <a:cs typeface="Open Sans Medium" pitchFamily="2" charset="0"/>
                          </a:endParaRPr>
                        </a:p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Layer 1 : 64,          Layer 2 : 32,</a:t>
                          </a: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          </a:t>
                          </a:r>
                          <a:r>
                            <a:rPr lang="en-US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Layer 3 : 16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5101619"/>
                      </a:ext>
                    </a:extLst>
                  </a:tr>
                  <a:tr h="464173">
                    <a:tc gridSpan="2" vMerge="1">
                      <a:txBody>
                        <a:bodyPr/>
                        <a:lstStyle/>
                        <a:p>
                          <a:pPr algn="ctr" fontAlgn="base" latinLnBrk="1"/>
                          <a:endParaRPr lang="en-US" altLang="ko-KR" sz="900" b="1" kern="0" spc="0" dirty="0">
                            <a:solidFill>
                              <a:srgbClr val="000000"/>
                            </a:solidFill>
                            <a:effectLst/>
                            <a:latin typeface="KoPub바탕체 Light" panose="02020603020101020101" pitchFamily="18" charset="-127"/>
                            <a:ea typeface="+mn-ea"/>
                            <a:cs typeface="+mn-cs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MLP : </a:t>
                          </a:r>
                        </a:p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3 Layer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Activation : tanh</a:t>
                          </a:r>
                        </a:p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Layer 1 : 128,         Layer 2 : 64,         Layer3 : 32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5491146"/>
                      </a:ext>
                    </a:extLst>
                  </a:tr>
                  <a:tr h="512838">
                    <a:tc gridSpan="2">
                      <a:txBody>
                        <a:bodyPr/>
                        <a:lstStyle/>
                        <a:p>
                          <a:pPr algn="ctr" fontAlgn="base" latinLnBrk="1"/>
                          <a:r>
                            <a:rPr lang="en-US" altLang="ko-KR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Output Layer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1Layer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Concatenate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3477970"/>
                      </a:ext>
                    </a:extLst>
                  </a:tr>
                  <a:tr h="512838">
                    <a:tc gridSpan="2">
                      <a:txBody>
                        <a:bodyPr/>
                        <a:lstStyle/>
                        <a:p>
                          <a:pPr algn="ctr" fontAlgn="base" latinLnBrk="1"/>
                          <a:r>
                            <a:rPr lang="en-US" altLang="ko-KR" sz="900" b="1" kern="1200" dirty="0">
                              <a:solidFill>
                                <a:schemeClr val="tx1"/>
                              </a:solidFill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Epoch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fontAlgn="base" latinLnBrk="0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ko-KR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1200</a:t>
                          </a:r>
                          <a:endParaRPr lang="ko-KR" altLang="en-US" sz="900" kern="0" spc="0" dirty="0">
                            <a:solidFill>
                              <a:srgbClr val="000000"/>
                            </a:solidFill>
                            <a:effectLst/>
                            <a:latin typeface="Open Sans Medium" pitchFamily="2" charset="0"/>
                            <a:ea typeface="+mn-ea"/>
                            <a:cs typeface="Open Sans Medium" pitchFamily="2" charset="0"/>
                          </a:endParaRPr>
                        </a:p>
                      </a:txBody>
                      <a:tcPr marL="64770" marR="64770" marT="17907" marB="17907" anchor="ctr">
                        <a:lnR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3780038" rtl="0" eaLnBrk="1" fontAlgn="base" latinLnBrk="0" hangingPunct="1">
                            <a:lnSpc>
                              <a:spcPct val="16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900" kern="0" spc="0" dirty="0">
                              <a:solidFill>
                                <a:srgbClr val="000000"/>
                              </a:solidFill>
                              <a:effectLst/>
                              <a:latin typeface="Open Sans Medium" pitchFamily="2" charset="0"/>
                              <a:ea typeface="Open Sans Medium" pitchFamily="2" charset="0"/>
                              <a:cs typeface="Open Sans Medium" pitchFamily="2" charset="0"/>
                            </a:rPr>
                            <a:t>-</a:t>
                          </a:r>
                        </a:p>
                      </a:txBody>
                      <a:tcPr marL="64770" marR="64770" marT="17907" marB="17907" anchor="ctr">
                        <a:lnL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556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664169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그림 9">
            <a:extLst>
              <a:ext uri="{FF2B5EF4-FFF2-40B4-BE49-F238E27FC236}">
                <a16:creationId xmlns:a16="http://schemas.microsoft.com/office/drawing/2014/main" id="{CA9772F0-22EA-C902-B550-31905B7C1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290" y="2669816"/>
            <a:ext cx="4119574" cy="2753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374076-13CE-6AF0-F6A0-FB04E9BE4A91}"/>
              </a:ext>
            </a:extLst>
          </p:cNvPr>
          <p:cNvSpPr txBox="1"/>
          <p:nvPr/>
        </p:nvSpPr>
        <p:spPr>
          <a:xfrm>
            <a:off x="4118348" y="3503123"/>
            <a:ext cx="1031820" cy="7703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44000" lvl="1" indent="-108000" latinLnBrk="0" hangingPunct="0">
              <a:lnSpc>
                <a:spcPct val="150000"/>
              </a:lnSpc>
              <a:spcAft>
                <a:spcPts val="300"/>
              </a:spcAft>
              <a:buClr>
                <a:srgbClr val="262626"/>
              </a:buClr>
              <a:buFont typeface="Arial" pitchFamily="34" charset="0"/>
              <a:buChar char="•"/>
              <a:defRPr/>
            </a:pPr>
            <a:r>
              <a:rPr lang="en-US" altLang="ko-KR" sz="900" kern="0" dirty="0">
                <a:solidFill>
                  <a:srgbClr val="00000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P (°C) </a:t>
            </a:r>
          </a:p>
          <a:p>
            <a:pPr marL="144000" lvl="1" indent="-108000" latinLnBrk="0" hangingPunct="0">
              <a:lnSpc>
                <a:spcPct val="150000"/>
              </a:lnSpc>
              <a:spcAft>
                <a:spcPts val="300"/>
              </a:spcAft>
              <a:buClr>
                <a:srgbClr val="262626"/>
              </a:buClr>
              <a:buFont typeface="Arial" pitchFamily="34" charset="0"/>
              <a:buChar char="•"/>
              <a:defRPr/>
            </a:pPr>
            <a:r>
              <a:rPr lang="en-US" altLang="ko-KR" sz="900" kern="0" dirty="0" err="1">
                <a:solidFill>
                  <a:srgbClr val="00000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Tmax</a:t>
            </a:r>
            <a:r>
              <a:rPr lang="en-US" altLang="ko-KR" sz="900" kern="0" dirty="0">
                <a:solidFill>
                  <a:srgbClr val="00000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(°C)</a:t>
            </a:r>
          </a:p>
          <a:p>
            <a:pPr marL="144000" lvl="1" indent="-108000" latinLnBrk="0" hangingPunct="0">
              <a:lnSpc>
                <a:spcPct val="150000"/>
              </a:lnSpc>
              <a:spcAft>
                <a:spcPts val="300"/>
              </a:spcAft>
              <a:buClr>
                <a:srgbClr val="262626"/>
              </a:buClr>
              <a:buFont typeface="Arial" pitchFamily="34" charset="0"/>
              <a:buChar char="•"/>
              <a:defRPr/>
            </a:pPr>
            <a:r>
              <a:rPr lang="en-US" altLang="ko-KR" sz="900" kern="0" dirty="0" err="1">
                <a:solidFill>
                  <a:srgbClr val="00000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Wmax</a:t>
            </a:r>
            <a:r>
              <a:rPr lang="en-US" altLang="ko-KR" sz="900" kern="0" dirty="0">
                <a:solidFill>
                  <a:srgbClr val="00000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(m/s)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6B4294-67A7-0A8E-50DA-BEA48FE7EA0E}"/>
              </a:ext>
            </a:extLst>
          </p:cNvPr>
          <p:cNvSpPr txBox="1"/>
          <p:nvPr/>
        </p:nvSpPr>
        <p:spPr>
          <a:xfrm>
            <a:off x="3093587" y="3518856"/>
            <a:ext cx="1239263" cy="7703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44000" lvl="1" indent="-108000" latinLnBrk="0" hangingPunct="0">
              <a:lnSpc>
                <a:spcPct val="150000"/>
              </a:lnSpc>
              <a:spcAft>
                <a:spcPts val="300"/>
              </a:spcAft>
              <a:buClr>
                <a:srgbClr val="262626"/>
              </a:buClr>
              <a:buFont typeface="Arial" pitchFamily="34" charset="0"/>
              <a:buChar char="•"/>
              <a:defRPr/>
            </a:pPr>
            <a:r>
              <a:rPr lang="en-US" altLang="ko-KR" sz="900" kern="0" dirty="0" err="1">
                <a:solidFill>
                  <a:srgbClr val="00000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Tmin</a:t>
            </a:r>
            <a:r>
              <a:rPr lang="en-US" altLang="ko-KR" sz="900" kern="0" dirty="0">
                <a:solidFill>
                  <a:srgbClr val="00000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(°C)</a:t>
            </a:r>
          </a:p>
          <a:p>
            <a:pPr marL="144000" lvl="1" indent="-108000" latinLnBrk="0" hangingPunct="0">
              <a:lnSpc>
                <a:spcPct val="150000"/>
              </a:lnSpc>
              <a:spcAft>
                <a:spcPts val="300"/>
              </a:spcAft>
              <a:buClr>
                <a:srgbClr val="262626"/>
              </a:buClr>
              <a:buFont typeface="Arial" pitchFamily="34" charset="0"/>
              <a:buChar char="•"/>
              <a:defRPr/>
            </a:pPr>
            <a:r>
              <a:rPr lang="en-US" altLang="ko-KR" sz="900" kern="0" dirty="0" err="1">
                <a:solidFill>
                  <a:srgbClr val="00000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Wmean</a:t>
            </a:r>
            <a:r>
              <a:rPr lang="en-US" altLang="ko-KR" sz="900" kern="0" dirty="0">
                <a:solidFill>
                  <a:srgbClr val="00000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(m/s) </a:t>
            </a:r>
          </a:p>
          <a:p>
            <a:pPr marL="144000" lvl="1" indent="-108000" latinLnBrk="0" hangingPunct="0">
              <a:lnSpc>
                <a:spcPct val="150000"/>
              </a:lnSpc>
              <a:spcAft>
                <a:spcPts val="300"/>
              </a:spcAft>
              <a:buClr>
                <a:srgbClr val="262626"/>
              </a:buClr>
              <a:buFont typeface="Arial" pitchFamily="34" charset="0"/>
              <a:buChar char="•"/>
              <a:defRPr/>
            </a:pPr>
            <a:r>
              <a:rPr lang="en-US" altLang="ko-KR" sz="900" kern="0" dirty="0" err="1">
                <a:solidFill>
                  <a:srgbClr val="00000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Tmean</a:t>
            </a:r>
            <a:r>
              <a:rPr lang="en-US" altLang="ko-KR" sz="900" kern="0" dirty="0">
                <a:solidFill>
                  <a:srgbClr val="000000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(°C)</a:t>
            </a:r>
            <a:endParaRPr lang="ko-KR" altLang="ko-KR" sz="900" kern="0" dirty="0">
              <a:solidFill>
                <a:srgbClr val="000000"/>
              </a:solidFill>
              <a:latin typeface="Open Sans Medium" pitchFamily="2" charset="0"/>
              <a:cs typeface="Open San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84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E1EB2E6-D603-FF2F-C917-49CA4DF83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2" y="1170064"/>
            <a:ext cx="7960877" cy="50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4C71AB-2981-4B33-A1CC-C90EAE15B5E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3.3 LSTM – MLP Ensemble Model Learning and Results(Training)</a:t>
            </a:r>
            <a:r>
              <a:rPr lang="ko-KR" altLang="en-US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– LSTM - Model 1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B262F0-E4DD-14B6-4B57-18E1963E1A4A}"/>
                  </a:ext>
                </a:extLst>
              </p:cNvPr>
              <p:cNvSpPr txBox="1"/>
              <p:nvPr/>
            </p:nvSpPr>
            <p:spPr>
              <a:xfrm rot="10800000">
                <a:off x="433230" y="2839349"/>
                <a:ext cx="461665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Discharge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/</m:t>
                    </m:r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𝑠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B262F0-E4DD-14B6-4B57-18E1963E1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33230" y="2839349"/>
                <a:ext cx="461665" cy="1728087"/>
              </a:xfrm>
              <a:prstGeom prst="rect">
                <a:avLst/>
              </a:prstGeom>
              <a:blipFill>
                <a:blip r:embed="rId3"/>
                <a:stretch>
                  <a:fillRect t="-5300" r="-11842" b="-56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FAAB1BB-A545-8449-0B4D-27DA2459D3FB}"/>
              </a:ext>
            </a:extLst>
          </p:cNvPr>
          <p:cNvSpPr txBox="1"/>
          <p:nvPr/>
        </p:nvSpPr>
        <p:spPr>
          <a:xfrm>
            <a:off x="3182872" y="1507421"/>
            <a:ext cx="413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RMSE : 8.89          NSE : 0.87          R2 : 0.87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D6D44-27F9-7D33-2868-68DC73B19D57}"/>
              </a:ext>
            </a:extLst>
          </p:cNvPr>
          <p:cNvSpPr txBox="1"/>
          <p:nvPr/>
        </p:nvSpPr>
        <p:spPr>
          <a:xfrm>
            <a:off x="4415212" y="6125075"/>
            <a:ext cx="10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Time(day)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B52A54-55C2-E9E2-A241-89D9EDAAF3D1}"/>
                  </a:ext>
                </a:extLst>
              </p:cNvPr>
              <p:cNvSpPr txBox="1"/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Precipitation (</a:t>
                </a:r>
                <a14:m>
                  <m:oMath xmlns:m="http://schemas.openxmlformats.org/officeDocument/2006/math"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𝑚𝑚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B52A54-55C2-E9E2-A241-89D9EDAA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blipFill>
                <a:blip r:embed="rId4"/>
                <a:stretch>
                  <a:fillRect t="-4560" r="-12000" b="-52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2762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8257742-5A17-273B-3815-03553E4A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8" y="1170064"/>
            <a:ext cx="7960101" cy="50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4C71AB-2981-4B33-A1CC-C90EAE15B5E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3.3 LSTM – MLP Ensemble Model Learning and Results(Training) – LSTM - MLP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B262F0-E4DD-14B6-4B57-18E1963E1A4A}"/>
                  </a:ext>
                </a:extLst>
              </p:cNvPr>
              <p:cNvSpPr txBox="1"/>
              <p:nvPr/>
            </p:nvSpPr>
            <p:spPr>
              <a:xfrm rot="10800000">
                <a:off x="433230" y="2839349"/>
                <a:ext cx="461665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Discharge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/</m:t>
                    </m:r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𝑠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B262F0-E4DD-14B6-4B57-18E1963E1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33230" y="2839349"/>
                <a:ext cx="461665" cy="1728087"/>
              </a:xfrm>
              <a:prstGeom prst="rect">
                <a:avLst/>
              </a:prstGeom>
              <a:blipFill>
                <a:blip r:embed="rId3"/>
                <a:stretch>
                  <a:fillRect t="-5300" r="-11842" b="-56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FAAB1BB-A545-8449-0B4D-27DA2459D3FB}"/>
              </a:ext>
            </a:extLst>
          </p:cNvPr>
          <p:cNvSpPr txBox="1"/>
          <p:nvPr/>
        </p:nvSpPr>
        <p:spPr>
          <a:xfrm>
            <a:off x="3182872" y="1507421"/>
            <a:ext cx="413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RMSE : 8.07          NSE : 0.89          R2 : 0.89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D6D44-27F9-7D33-2868-68DC73B19D57}"/>
              </a:ext>
            </a:extLst>
          </p:cNvPr>
          <p:cNvSpPr txBox="1"/>
          <p:nvPr/>
        </p:nvSpPr>
        <p:spPr>
          <a:xfrm>
            <a:off x="4415212" y="6125075"/>
            <a:ext cx="10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Time(day)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B52A54-55C2-E9E2-A241-89D9EDAAF3D1}"/>
                  </a:ext>
                </a:extLst>
              </p:cNvPr>
              <p:cNvSpPr txBox="1"/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Precipitation (</a:t>
                </a:r>
                <a14:m>
                  <m:oMath xmlns:m="http://schemas.openxmlformats.org/officeDocument/2006/math"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𝑚𝑚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B52A54-55C2-E9E2-A241-89D9EDAA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blipFill>
                <a:blip r:embed="rId4"/>
                <a:stretch>
                  <a:fillRect t="-4560" r="-12000" b="-52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168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C7D91-5CB9-12D1-26EB-AAAF319418A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3.3 LSTM – MLP Ensemble Model Learning and Results(Training)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2" name="AutoShape 253">
            <a:extLst>
              <a:ext uri="{FF2B5EF4-FFF2-40B4-BE49-F238E27FC236}">
                <a16:creationId xmlns:a16="http://schemas.microsoft.com/office/drawing/2014/main" id="{F65ED7B1-7C25-12D7-CBDA-1AD103AB5D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083" y="1170064"/>
            <a:ext cx="8929436" cy="5127689"/>
          </a:xfrm>
          <a:prstGeom prst="roundRect">
            <a:avLst>
              <a:gd name="adj" fmla="val 139"/>
            </a:avLst>
          </a:prstGeom>
          <a:solidFill>
            <a:srgbClr val="FFFFFF"/>
          </a:solidFill>
          <a:ln w="2857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9511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EFB98317-CF7E-BAEE-3780-CC0AA8370672}"/>
              </a:ext>
            </a:extLst>
          </p:cNvPr>
          <p:cNvGraphicFramePr>
            <a:graphicFrameLocks noGrp="1"/>
          </p:cNvGraphicFramePr>
          <p:nvPr/>
        </p:nvGraphicFramePr>
        <p:xfrm>
          <a:off x="2727602" y="1211354"/>
          <a:ext cx="4447617" cy="5063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2539">
                  <a:extLst>
                    <a:ext uri="{9D8B030D-6E8A-4147-A177-3AD203B41FA5}">
                      <a16:colId xmlns:a16="http://schemas.microsoft.com/office/drawing/2014/main" val="297266962"/>
                    </a:ext>
                  </a:extLst>
                </a:gridCol>
                <a:gridCol w="1482539">
                  <a:extLst>
                    <a:ext uri="{9D8B030D-6E8A-4147-A177-3AD203B41FA5}">
                      <a16:colId xmlns:a16="http://schemas.microsoft.com/office/drawing/2014/main" val="1685095953"/>
                    </a:ext>
                  </a:extLst>
                </a:gridCol>
                <a:gridCol w="1482539">
                  <a:extLst>
                    <a:ext uri="{9D8B030D-6E8A-4147-A177-3AD203B41FA5}">
                      <a16:colId xmlns:a16="http://schemas.microsoft.com/office/drawing/2014/main" val="834643479"/>
                    </a:ext>
                  </a:extLst>
                </a:gridCol>
              </a:tblGrid>
              <a:tr h="232136"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LSTM - Model</a:t>
                      </a:r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Ensemble Model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082302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-0.56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34831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5.47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510337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79.04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65.11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636054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RMSE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8.89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091581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NRMSE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36.2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58213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PBIAS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454495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RSR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214611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rSD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215298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17899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mNSE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51827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rNSE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47360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084956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186244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rd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44557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82051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86125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981093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bR2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024717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05981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984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382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8D55949-A5DF-D7B7-8F94-90914D56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2" y="1170064"/>
            <a:ext cx="7960877" cy="50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B01A52-87E4-C3BA-716B-94D1F823602A}"/>
              </a:ext>
            </a:extLst>
          </p:cNvPr>
          <p:cNvSpPr txBox="1"/>
          <p:nvPr/>
        </p:nvSpPr>
        <p:spPr>
          <a:xfrm>
            <a:off x="-2" y="769326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3.3 LSTM – MLP Ensemble Model Learning and Results(Test) – LSTM – Model 1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39BDA-0D0F-5ECC-E416-EA8A6B82897A}"/>
              </a:ext>
            </a:extLst>
          </p:cNvPr>
          <p:cNvSpPr txBox="1"/>
          <p:nvPr/>
        </p:nvSpPr>
        <p:spPr>
          <a:xfrm>
            <a:off x="3182471" y="1509160"/>
            <a:ext cx="423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RMSE : 19.67          NSE : 0.81          R2 : 0.84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D7BF53-5580-834F-E8C6-9E0557DD9FBF}"/>
                  </a:ext>
                </a:extLst>
              </p:cNvPr>
              <p:cNvSpPr txBox="1"/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Discharge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/</m:t>
                    </m:r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𝑠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D7BF53-5580-834F-E8C6-9E0557DD9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blipFill>
                <a:blip r:embed="rId3"/>
                <a:stretch>
                  <a:fillRect t="-5300" r="-11842" b="-56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EBED51F-BCEF-2A96-7F65-7F8E6521F53E}"/>
              </a:ext>
            </a:extLst>
          </p:cNvPr>
          <p:cNvSpPr txBox="1"/>
          <p:nvPr/>
        </p:nvSpPr>
        <p:spPr>
          <a:xfrm>
            <a:off x="4415212" y="6125075"/>
            <a:ext cx="10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Time(day)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B9F74E-F429-1927-DA0E-91496759CA0C}"/>
                  </a:ext>
                </a:extLst>
              </p:cNvPr>
              <p:cNvSpPr txBox="1"/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Precipitation (</a:t>
                </a:r>
                <a14:m>
                  <m:oMath xmlns:m="http://schemas.openxmlformats.org/officeDocument/2006/math"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𝑚𝑚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B9F74E-F429-1927-DA0E-91496759C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blipFill>
                <a:blip r:embed="rId4"/>
                <a:stretch>
                  <a:fillRect t="-4560" r="-12000" b="-52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1190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ACC0EAA-9370-30C9-5B2D-9DBF9CAAF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8" y="1169436"/>
            <a:ext cx="7960101" cy="50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B01A52-87E4-C3BA-716B-94D1F823602A}"/>
              </a:ext>
            </a:extLst>
          </p:cNvPr>
          <p:cNvSpPr txBox="1"/>
          <p:nvPr/>
        </p:nvSpPr>
        <p:spPr>
          <a:xfrm>
            <a:off x="-2" y="769326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3.3 LSTM – MLP Ensemble Model Learning and Results(Test) – LSTM - MLP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39BDA-0D0F-5ECC-E416-EA8A6B82897A}"/>
              </a:ext>
            </a:extLst>
          </p:cNvPr>
          <p:cNvSpPr txBox="1"/>
          <p:nvPr/>
        </p:nvSpPr>
        <p:spPr>
          <a:xfrm>
            <a:off x="3182471" y="1509160"/>
            <a:ext cx="423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RMSE : 21.31          NSE : 0.78          R2 : 0.78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D7BF53-5580-834F-E8C6-9E0557DD9FBF}"/>
                  </a:ext>
                </a:extLst>
              </p:cNvPr>
              <p:cNvSpPr txBox="1"/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Discharge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/</m:t>
                    </m:r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𝑠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D7BF53-5580-834F-E8C6-9E0557DD9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blipFill>
                <a:blip r:embed="rId3"/>
                <a:stretch>
                  <a:fillRect t="-5300" r="-11842" b="-56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EBED51F-BCEF-2A96-7F65-7F8E6521F53E}"/>
              </a:ext>
            </a:extLst>
          </p:cNvPr>
          <p:cNvSpPr txBox="1"/>
          <p:nvPr/>
        </p:nvSpPr>
        <p:spPr>
          <a:xfrm>
            <a:off x="4415212" y="6125075"/>
            <a:ext cx="10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Time(day)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B9F74E-F429-1927-DA0E-91496759CA0C}"/>
                  </a:ext>
                </a:extLst>
              </p:cNvPr>
              <p:cNvSpPr txBox="1"/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Precipitation (</a:t>
                </a:r>
                <a14:m>
                  <m:oMath xmlns:m="http://schemas.openxmlformats.org/officeDocument/2006/math"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𝑚𝑚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B9F74E-F429-1927-DA0E-91496759C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blipFill>
                <a:blip r:embed="rId4"/>
                <a:stretch>
                  <a:fillRect t="-4560" r="-12000" b="-52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5889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FA19C3-D0D2-5427-0CA8-9FE8A6E8BA94}"/>
              </a:ext>
            </a:extLst>
          </p:cNvPr>
          <p:cNvSpPr txBox="1"/>
          <p:nvPr/>
        </p:nvSpPr>
        <p:spPr>
          <a:xfrm>
            <a:off x="2860395" y="2717106"/>
            <a:ext cx="4490664" cy="1423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indent="-180000" defTabSz="914400">
              <a:lnSpc>
                <a:spcPct val="150000"/>
              </a:lnSpc>
              <a:spcBef>
                <a:spcPts val="1500"/>
              </a:spcBef>
              <a:buClrTx/>
              <a:buSzTx/>
              <a:buFontTx/>
              <a:buAutoNum type="arabicPeriod"/>
              <a:tabLst/>
              <a:defRPr/>
            </a:pPr>
            <a:r>
              <a:rPr lang="ko-KR" alt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 </a:t>
            </a:r>
            <a: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Introduction</a:t>
            </a:r>
            <a:b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1.1 Research Background and Purpose</a:t>
            </a:r>
            <a:b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1.2 Research Trends</a:t>
            </a:r>
            <a:endParaRPr lang="ko-KR" alt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57283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C7D91-5CB9-12D1-26EB-AAAF319418A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3.3 LSTM – MLP Ensemble Model Learning and Results(Test)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2" name="AutoShape 253">
            <a:extLst>
              <a:ext uri="{FF2B5EF4-FFF2-40B4-BE49-F238E27FC236}">
                <a16:creationId xmlns:a16="http://schemas.microsoft.com/office/drawing/2014/main" id="{F65ED7B1-7C25-12D7-CBDA-1AD103AB5D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083" y="1170064"/>
            <a:ext cx="8929436" cy="5127689"/>
          </a:xfrm>
          <a:prstGeom prst="roundRect">
            <a:avLst>
              <a:gd name="adj" fmla="val 139"/>
            </a:avLst>
          </a:prstGeom>
          <a:solidFill>
            <a:srgbClr val="FFFFFF"/>
          </a:solidFill>
          <a:ln w="2857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9511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EFB98317-CF7E-BAEE-3780-CC0AA8370672}"/>
              </a:ext>
            </a:extLst>
          </p:cNvPr>
          <p:cNvGraphicFramePr>
            <a:graphicFrameLocks noGrp="1"/>
          </p:cNvGraphicFramePr>
          <p:nvPr/>
        </p:nvGraphicFramePr>
        <p:xfrm>
          <a:off x="2727602" y="1211354"/>
          <a:ext cx="4447617" cy="5063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2539">
                  <a:extLst>
                    <a:ext uri="{9D8B030D-6E8A-4147-A177-3AD203B41FA5}">
                      <a16:colId xmlns:a16="http://schemas.microsoft.com/office/drawing/2014/main" val="297266962"/>
                    </a:ext>
                  </a:extLst>
                </a:gridCol>
                <a:gridCol w="1482539">
                  <a:extLst>
                    <a:ext uri="{9D8B030D-6E8A-4147-A177-3AD203B41FA5}">
                      <a16:colId xmlns:a16="http://schemas.microsoft.com/office/drawing/2014/main" val="1685095953"/>
                    </a:ext>
                  </a:extLst>
                </a:gridCol>
                <a:gridCol w="1482539">
                  <a:extLst>
                    <a:ext uri="{9D8B030D-6E8A-4147-A177-3AD203B41FA5}">
                      <a16:colId xmlns:a16="http://schemas.microsoft.com/office/drawing/2014/main" val="834643479"/>
                    </a:ext>
                  </a:extLst>
                </a:gridCol>
              </a:tblGrid>
              <a:tr h="232136"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LSTM - Model</a:t>
                      </a:r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Ensemble Model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082302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-3.99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34831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510337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386.75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454.25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636054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RMSE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091581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NRMSE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58213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PBIAS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-19.1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454495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RSR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214611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rSD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215298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17899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mNSE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51827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rNSE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47360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084956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186244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rd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44557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82051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86125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981093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bR2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024717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05981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984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156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>
            <a:extLst>
              <a:ext uri="{FF2B5EF4-FFF2-40B4-BE49-F238E27FC236}">
                <a16:creationId xmlns:a16="http://schemas.microsoft.com/office/drawing/2014/main" id="{AC2F9EC5-DA98-D337-077F-1C8FADBEF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7" y="1170064"/>
            <a:ext cx="7963168" cy="506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5E9559-5B99-0665-FC0F-EBCC6457A32C}"/>
              </a:ext>
            </a:extLst>
          </p:cNvPr>
          <p:cNvSpPr txBox="1"/>
          <p:nvPr/>
        </p:nvSpPr>
        <p:spPr>
          <a:xfrm>
            <a:off x="-2" y="769326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3.3 LSTM – MLP Ensemble Model Learning and Results(Simulation) – Model 1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74DA33-5B43-F1E5-9CA9-7152722FD478}"/>
              </a:ext>
            </a:extLst>
          </p:cNvPr>
          <p:cNvSpPr txBox="1"/>
          <p:nvPr/>
        </p:nvSpPr>
        <p:spPr>
          <a:xfrm>
            <a:off x="3182470" y="1509160"/>
            <a:ext cx="43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RMSE : 11.9          NSE : 0.84          R2 : 0.85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A82BAE-5949-2552-381B-2B26D5BDCC31}"/>
                  </a:ext>
                </a:extLst>
              </p:cNvPr>
              <p:cNvSpPr txBox="1"/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Discharge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/</m:t>
                    </m:r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𝑠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A82BAE-5949-2552-381B-2B26D5BDC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blipFill>
                <a:blip r:embed="rId3"/>
                <a:stretch>
                  <a:fillRect t="-5300" r="-11842" b="-56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DE8ACB8-A8FC-AE05-413C-A90DDECEB8C1}"/>
              </a:ext>
            </a:extLst>
          </p:cNvPr>
          <p:cNvSpPr txBox="1"/>
          <p:nvPr/>
        </p:nvSpPr>
        <p:spPr>
          <a:xfrm>
            <a:off x="4415212" y="6125075"/>
            <a:ext cx="10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Time(day)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3E3D2D-C360-100B-D0DE-2F9568705496}"/>
                  </a:ext>
                </a:extLst>
              </p:cNvPr>
              <p:cNvSpPr txBox="1"/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Precipitation (</a:t>
                </a:r>
                <a14:m>
                  <m:oMath xmlns:m="http://schemas.openxmlformats.org/officeDocument/2006/math"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𝑚𝑚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3E3D2D-C360-100B-D0DE-2F9568705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blipFill>
                <a:blip r:embed="rId4"/>
                <a:stretch>
                  <a:fillRect t="-4560" r="-12000" b="-52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9493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D0A89EF4-0783-E320-2218-1F1ED1DD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3" y="1170064"/>
            <a:ext cx="7960876" cy="506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2EDAB4-BA88-908F-040F-DCA0AFA5896F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3.3 LSTM – MLP Ensemble Model Learning and Results (Simulation) – LSTM - MLP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591C7C-F8EF-F599-09F8-DC1E5D831BCE}"/>
              </a:ext>
            </a:extLst>
          </p:cNvPr>
          <p:cNvSpPr txBox="1"/>
          <p:nvPr/>
        </p:nvSpPr>
        <p:spPr>
          <a:xfrm>
            <a:off x="3182470" y="1509160"/>
            <a:ext cx="43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RMSE : 11.64          NSE : 0.85          R2 : 0.85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807C91-A94E-E7EA-1750-8DF996EFB130}"/>
                  </a:ext>
                </a:extLst>
              </p:cNvPr>
              <p:cNvSpPr txBox="1"/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Discharge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</m:ctrlPr>
                      </m:sSupPr>
                      <m:e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lang="en-US" altLang="ko-KR" sz="18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/</m:t>
                    </m:r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𝑠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807C91-A94E-E7EA-1750-8DF996EFB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03289" y="2839349"/>
                <a:ext cx="461665" cy="1728087"/>
              </a:xfrm>
              <a:prstGeom prst="rect">
                <a:avLst/>
              </a:prstGeom>
              <a:blipFill>
                <a:blip r:embed="rId3"/>
                <a:stretch>
                  <a:fillRect t="-5300" r="-11842" b="-56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DA6E7C2-7E7B-F5AB-BD55-C66C60F0F755}"/>
              </a:ext>
            </a:extLst>
          </p:cNvPr>
          <p:cNvSpPr txBox="1"/>
          <p:nvPr/>
        </p:nvSpPr>
        <p:spPr>
          <a:xfrm>
            <a:off x="4415212" y="6125075"/>
            <a:ext cx="107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Time(day)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182847-39C3-A1BA-C27F-49E055EA4D25}"/>
                  </a:ext>
                </a:extLst>
              </p:cNvPr>
              <p:cNvSpPr txBox="1"/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ko-KR" dirty="0"/>
                  <a:t>Precipitation (</a:t>
                </a:r>
                <a14:m>
                  <m:oMath xmlns:m="http://schemas.openxmlformats.org/officeDocument/2006/math">
                    <m:r>
                      <a:rPr lang="en-US" altLang="ko-KR" sz="18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  <a:cs typeface="+mn-cs"/>
                      </a:rPr>
                      <m:t>𝑚𝑚</m:t>
                    </m:r>
                  </m:oMath>
                </a14:m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182847-39C3-A1BA-C27F-49E055EA4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007926" y="2769114"/>
                <a:ext cx="461665" cy="1867100"/>
              </a:xfrm>
              <a:prstGeom prst="rect">
                <a:avLst/>
              </a:prstGeom>
              <a:blipFill>
                <a:blip r:embed="rId4"/>
                <a:stretch>
                  <a:fillRect t="-4560" r="-12000" b="-52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005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C7D91-5CB9-12D1-26EB-AAAF319418A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3.3 LSTM – MLP Ensemble Model Learning and Results (Simulation)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2" name="AutoShape 253">
            <a:extLst>
              <a:ext uri="{FF2B5EF4-FFF2-40B4-BE49-F238E27FC236}">
                <a16:creationId xmlns:a16="http://schemas.microsoft.com/office/drawing/2014/main" id="{F65ED7B1-7C25-12D7-CBDA-1AD103AB5D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6083" y="1170064"/>
            <a:ext cx="8929436" cy="5127689"/>
          </a:xfrm>
          <a:prstGeom prst="roundRect">
            <a:avLst>
              <a:gd name="adj" fmla="val 139"/>
            </a:avLst>
          </a:prstGeom>
          <a:solidFill>
            <a:srgbClr val="FFFFFF"/>
          </a:solidFill>
          <a:ln w="2857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9511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EFB98317-CF7E-BAEE-3780-CC0AA8370672}"/>
              </a:ext>
            </a:extLst>
          </p:cNvPr>
          <p:cNvGraphicFramePr>
            <a:graphicFrameLocks noGrp="1"/>
          </p:cNvGraphicFramePr>
          <p:nvPr/>
        </p:nvGraphicFramePr>
        <p:xfrm>
          <a:off x="2727602" y="1211354"/>
          <a:ext cx="4447617" cy="5063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2539">
                  <a:extLst>
                    <a:ext uri="{9D8B030D-6E8A-4147-A177-3AD203B41FA5}">
                      <a16:colId xmlns:a16="http://schemas.microsoft.com/office/drawing/2014/main" val="297266962"/>
                    </a:ext>
                  </a:extLst>
                </a:gridCol>
                <a:gridCol w="1482539">
                  <a:extLst>
                    <a:ext uri="{9D8B030D-6E8A-4147-A177-3AD203B41FA5}">
                      <a16:colId xmlns:a16="http://schemas.microsoft.com/office/drawing/2014/main" val="1685095953"/>
                    </a:ext>
                  </a:extLst>
                </a:gridCol>
                <a:gridCol w="1482539">
                  <a:extLst>
                    <a:ext uri="{9D8B030D-6E8A-4147-A177-3AD203B41FA5}">
                      <a16:colId xmlns:a16="http://schemas.microsoft.com/office/drawing/2014/main" val="834643479"/>
                    </a:ext>
                  </a:extLst>
                </a:gridCol>
              </a:tblGrid>
              <a:tr h="232136"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LSTM - Model</a:t>
                      </a:r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Ensemble Model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082302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-1.31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34831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6.19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510337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141.51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135.42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636054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RMSE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11.9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091581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NRMSE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39.7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58213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PBIAS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-8.6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454495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RSR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214611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rSD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215298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0.84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17899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mNSE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0.49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51827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rNSE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0.57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147360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0.95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084956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0.75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186244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rd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0.87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44557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820519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0.92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86125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981093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bR2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0.69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024717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0.81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059810"/>
                  </a:ext>
                </a:extLst>
              </a:tr>
              <a:tr h="2415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0.59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984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4948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4C71AB-2981-4B33-A1CC-C90EAE15B5E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3.3 LSTM – MLP Ensemble Model Learning and Results (Simulation)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9C46FCB-B4DC-30DE-2F70-C86E57362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8" y="1170063"/>
            <a:ext cx="3881033" cy="376385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6F103BB-5659-7279-C043-0DB9AAC2B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791" y="1170063"/>
            <a:ext cx="3810855" cy="3763851"/>
          </a:xfrm>
          <a:prstGeom prst="rect">
            <a:avLst/>
          </a:prstGeom>
        </p:spPr>
      </p:pic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FD4F82A6-673A-B44A-2D0F-69A6F95E9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622887"/>
              </p:ext>
            </p:extLst>
          </p:nvPr>
        </p:nvGraphicFramePr>
        <p:xfrm>
          <a:off x="258654" y="5301090"/>
          <a:ext cx="9385514" cy="962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634">
                  <a:extLst>
                    <a:ext uri="{9D8B030D-6E8A-4147-A177-3AD203B41FA5}">
                      <a16:colId xmlns:a16="http://schemas.microsoft.com/office/drawing/2014/main" val="3040954890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489189800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2925948035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494459936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675733448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258496935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2243305212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61618672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385476335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352944660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3987125677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1908655782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848914534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3775182237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888249846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1395822600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987099201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2692047887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520020952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3468173708"/>
                    </a:ext>
                  </a:extLst>
                </a:gridCol>
                <a:gridCol w="418894">
                  <a:extLst>
                    <a:ext uri="{9D8B030D-6E8A-4147-A177-3AD203B41FA5}">
                      <a16:colId xmlns:a16="http://schemas.microsoft.com/office/drawing/2014/main" val="3240294290"/>
                    </a:ext>
                  </a:extLst>
                </a:gridCol>
              </a:tblGrid>
              <a:tr h="313805"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RMSE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NRMSE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PBIAS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RSR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rSD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mNSE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rNSE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bR2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VE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329237"/>
                  </a:ext>
                </a:extLst>
              </a:tr>
              <a:tr h="3138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LSTM - Model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-1.31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141.51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-8.6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476126"/>
                  </a:ext>
                </a:extLst>
              </a:tr>
              <a:tr h="3138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Ensemble Model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135.42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05407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5E49C8-B573-09CA-87CC-6FA47ADF9A1E}"/>
                  </a:ext>
                </a:extLst>
              </p:cNvPr>
              <p:cNvSpPr txBox="1"/>
              <p:nvPr/>
            </p:nvSpPr>
            <p:spPr>
              <a:xfrm>
                <a:off x="5006287" y="4933914"/>
                <a:ext cx="18258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/>
                  <a:t>Observed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</a:rPr>
                        </m:ctrlPr>
                      </m:sSupPr>
                      <m:e>
                        <m:r>
                          <a:rPr lang="en-US" altLang="ko-KR" sz="14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</a:rPr>
                          <m:t>𝑚</m:t>
                        </m:r>
                      </m:e>
                      <m:sup>
                        <m:r>
                          <a:rPr lang="en-US" altLang="ko-KR" sz="14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</a:rPr>
                          <m:t>3</m:t>
                        </m:r>
                      </m:sup>
                    </m:sSup>
                    <m:r>
                      <a:rPr lang="en-US" altLang="ko-KR" sz="14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</a:rPr>
                      <m:t>/</m:t>
                    </m:r>
                    <m:r>
                      <a:rPr lang="en-US" altLang="ko-KR" sz="14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</a:rPr>
                      <m:t>𝑠</m:t>
                    </m:r>
                  </m:oMath>
                </a14:m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5E49C8-B573-09CA-87CC-6FA47ADF9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287" y="4933914"/>
                <a:ext cx="1825861" cy="307777"/>
              </a:xfrm>
              <a:prstGeom prst="rect">
                <a:avLst/>
              </a:prstGeom>
              <a:blipFill>
                <a:blip r:embed="rId4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4CAF09-B1E4-8F95-A8AA-A97739091C70}"/>
                  </a:ext>
                </a:extLst>
              </p:cNvPr>
              <p:cNvSpPr txBox="1"/>
              <p:nvPr/>
            </p:nvSpPr>
            <p:spPr>
              <a:xfrm>
                <a:off x="1345636" y="4933914"/>
                <a:ext cx="18258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/>
                  <a:t>Observed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</a:rPr>
                        </m:ctrlPr>
                      </m:sSupPr>
                      <m:e>
                        <m:r>
                          <a:rPr lang="en-US" altLang="ko-KR" sz="14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</a:rPr>
                          <m:t>𝑚</m:t>
                        </m:r>
                      </m:e>
                      <m:sup>
                        <m:r>
                          <a:rPr lang="en-US" altLang="ko-KR" sz="1400" b="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나눔고딕 Bold" pitchFamily="50" charset="-127"/>
                          </a:rPr>
                          <m:t>3</m:t>
                        </m:r>
                      </m:sup>
                    </m:sSup>
                    <m:r>
                      <a:rPr lang="en-US" altLang="ko-KR" sz="14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</a:rPr>
                      <m:t>/</m:t>
                    </m:r>
                    <m:r>
                      <a:rPr lang="en-US" altLang="ko-KR" sz="1400" b="0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나눔고딕 Bold" pitchFamily="50" charset="-127"/>
                      </a:rPr>
                      <m:t>𝑠</m:t>
                    </m:r>
                  </m:oMath>
                </a14:m>
                <a:r>
                  <a:rPr lang="en-US" altLang="ko-KR" sz="1400" dirty="0"/>
                  <a:t>)</a:t>
                </a:r>
                <a:endParaRPr lang="ko-KR" alt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4CAF09-B1E4-8F95-A8AA-A97739091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636" y="4933914"/>
                <a:ext cx="1825861" cy="307777"/>
              </a:xfrm>
              <a:prstGeom prst="rect">
                <a:avLst/>
              </a:prstGeom>
              <a:blipFill>
                <a:blip r:embed="rId5"/>
                <a:stretch>
                  <a:fillRect b="-215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직사각형 1">
            <a:extLst>
              <a:ext uri="{FF2B5EF4-FFF2-40B4-BE49-F238E27FC236}">
                <a16:creationId xmlns:a16="http://schemas.microsoft.com/office/drawing/2014/main" id="{AB709CE3-5A86-74ED-B499-CAE78292ED9F}"/>
              </a:ext>
            </a:extLst>
          </p:cNvPr>
          <p:cNvSpPr/>
          <p:nvPr/>
        </p:nvSpPr>
        <p:spPr>
          <a:xfrm>
            <a:off x="1668162" y="5301090"/>
            <a:ext cx="1254211" cy="9628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8B9410-D9BD-7DF3-AA97-47C989781119}"/>
              </a:ext>
            </a:extLst>
          </p:cNvPr>
          <p:cNvSpPr txBox="1"/>
          <p:nvPr/>
        </p:nvSpPr>
        <p:spPr>
          <a:xfrm>
            <a:off x="7865541" y="1648187"/>
            <a:ext cx="1996387" cy="2312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The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error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was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reduced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,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but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it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was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a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slight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difference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.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However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,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the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dispersion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of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the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b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</a:b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low-flow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portion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was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noticeably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ko-KR" altLang="en-US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reduced</a:t>
            </a:r>
            <a:r>
              <a:rPr lang="ko-KR" altLang="en-US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7358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2EDAB4-BA88-908F-040F-DCA0AFA5896F}"/>
              </a:ext>
            </a:extLst>
          </p:cNvPr>
          <p:cNvSpPr txBox="1"/>
          <p:nvPr/>
        </p:nvSpPr>
        <p:spPr>
          <a:xfrm>
            <a:off x="-1" y="769954"/>
            <a:ext cx="86957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3.3 LSTM – MLP Ensemble Model Learning and Results (Simulation)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01321-3E3C-119F-090E-6BBD842140DB}"/>
              </a:ext>
            </a:extLst>
          </p:cNvPr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2FFC6621-38B6-331D-1F40-0C45181D6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3" y="1359314"/>
            <a:ext cx="9575517" cy="4891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F4B74D-9A60-E2EE-90AB-E01959ECAB70}"/>
              </a:ext>
            </a:extLst>
          </p:cNvPr>
          <p:cNvSpPr txBox="1"/>
          <p:nvPr/>
        </p:nvSpPr>
        <p:spPr>
          <a:xfrm>
            <a:off x="7401944" y="849191"/>
            <a:ext cx="17359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Daily runoff </a:t>
            </a:r>
            <a:r>
              <a:rPr lang="en-US" altLang="ko-KR" sz="1200" spc="-98" dirty="0" err="1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hydroplot</a:t>
            </a:r>
            <a:endParaRPr lang="ko-KR" altLang="en-US" sz="1200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08455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2EDAB4-BA88-908F-040F-DCA0AFA5896F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3.3 LSTM – MLP Ensemble Model Learning and Results (Simulation)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C4BD7D2-F292-E475-95B6-B54CA9FB4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00" y="1359314"/>
            <a:ext cx="8681622" cy="2581000"/>
          </a:xfrm>
          <a:prstGeom prst="rect">
            <a:avLst/>
          </a:prstGeom>
        </p:spPr>
      </p:pic>
      <p:pic>
        <p:nvPicPr>
          <p:cNvPr id="8" name="그림 7" descr="도표이(가) 표시된 사진&#10;&#10;자동 생성된 설명">
            <a:extLst>
              <a:ext uri="{FF2B5EF4-FFF2-40B4-BE49-F238E27FC236}">
                <a16:creationId xmlns:a16="http://schemas.microsoft.com/office/drawing/2014/main" id="{24430A47-9086-D706-1E3D-C2E47937C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2" t="33991" b="33447"/>
          <a:stretch/>
        </p:blipFill>
        <p:spPr>
          <a:xfrm>
            <a:off x="1517686" y="3982290"/>
            <a:ext cx="4604174" cy="1197907"/>
          </a:xfrm>
          <a:prstGeom prst="rect">
            <a:avLst/>
          </a:prstGeom>
        </p:spPr>
      </p:pic>
      <p:pic>
        <p:nvPicPr>
          <p:cNvPr id="9" name="그림 8" descr="도표이(가) 표시된 사진&#10;&#10;자동 생성된 설명">
            <a:extLst>
              <a:ext uri="{FF2B5EF4-FFF2-40B4-BE49-F238E27FC236}">
                <a16:creationId xmlns:a16="http://schemas.microsoft.com/office/drawing/2014/main" id="{9B98A9D3-ED99-72E1-FADA-E69854515A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8" t="33870" b="33667"/>
          <a:stretch/>
        </p:blipFill>
        <p:spPr>
          <a:xfrm>
            <a:off x="1451859" y="5215784"/>
            <a:ext cx="4669462" cy="11979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B88F70-09CC-6FE1-ABBF-46CB1CEC2120}"/>
              </a:ext>
            </a:extLst>
          </p:cNvPr>
          <p:cNvSpPr txBox="1"/>
          <p:nvPr/>
        </p:nvSpPr>
        <p:spPr>
          <a:xfrm>
            <a:off x="200961" y="5683932"/>
            <a:ext cx="10812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dist">
              <a:defRPr sz="1050" b="1" spc="-98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defRPr>
            </a:lvl1pPr>
          </a:lstStyle>
          <a:p>
            <a:r>
              <a:rPr lang="en-US" altLang="ko-KR" dirty="0"/>
              <a:t>&lt;Observed&gt;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026CE-0108-F1C0-6FB3-A2A03167EA52}"/>
              </a:ext>
            </a:extLst>
          </p:cNvPr>
          <p:cNvSpPr txBox="1"/>
          <p:nvPr/>
        </p:nvSpPr>
        <p:spPr>
          <a:xfrm>
            <a:off x="102107" y="4450438"/>
            <a:ext cx="1278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dist">
              <a:defRPr sz="1050" b="1" spc="-98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defRPr>
            </a:lvl1pPr>
          </a:lstStyle>
          <a:p>
            <a:r>
              <a:rPr lang="en-US" altLang="ko-KR" dirty="0"/>
              <a:t>&lt;LSTM - MLP&gt;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01321-3E3C-119F-090E-6BBD842140DB}"/>
              </a:ext>
            </a:extLst>
          </p:cNvPr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3. Application and Analysis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99ACD29-047F-C8BC-0EC4-89171C3486CD}"/>
              </a:ext>
            </a:extLst>
          </p:cNvPr>
          <p:cNvCxnSpPr>
            <a:cxnSpLocks/>
          </p:cNvCxnSpPr>
          <p:nvPr/>
        </p:nvCxnSpPr>
        <p:spPr>
          <a:xfrm>
            <a:off x="67914" y="5215784"/>
            <a:ext cx="621549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BD83DE-E379-72E3-BA49-A4BB2B01BDDA}"/>
              </a:ext>
            </a:extLst>
          </p:cNvPr>
          <p:cNvSpPr txBox="1"/>
          <p:nvPr/>
        </p:nvSpPr>
        <p:spPr>
          <a:xfrm>
            <a:off x="6658682" y="3835423"/>
            <a:ext cx="3176229" cy="2636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Pbb</a:t>
            </a: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(Probability-based band partitioning ) and boxplot have similar historical runoff and ensemble results.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In LSTM – MLP </a:t>
            </a:r>
            <a:b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</a:b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Q – Q plot, R2 was 0.85, so it is judged that ensemble models will be available.</a:t>
            </a:r>
            <a:endParaRPr lang="ko-KR" altLang="en-US" sz="1400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E512393D-0312-A8DA-71E4-C9A67618163B}"/>
              </a:ext>
            </a:extLst>
          </p:cNvPr>
          <p:cNvCxnSpPr>
            <a:cxnSpLocks/>
          </p:cNvCxnSpPr>
          <p:nvPr/>
        </p:nvCxnSpPr>
        <p:spPr>
          <a:xfrm>
            <a:off x="6504263" y="3982290"/>
            <a:ext cx="0" cy="23423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47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F2B1CC-8C60-4850-BF58-550F7B82FF6C}"/>
              </a:ext>
            </a:extLst>
          </p:cNvPr>
          <p:cNvSpPr txBox="1"/>
          <p:nvPr/>
        </p:nvSpPr>
        <p:spPr>
          <a:xfrm>
            <a:off x="3385117" y="2994852"/>
            <a:ext cx="3132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3600" b="1" kern="1200" spc="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  <a:cs typeface="+mn-cs"/>
              </a:rPr>
              <a:t>4. Conclusion</a:t>
            </a:r>
            <a:endParaRPr kumimoji="1" lang="ko-KR" altLang="en-US" sz="3600" b="1" kern="1200" spc="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+mj-ea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976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4. Conclusion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CD748E04-E539-83CE-07A1-43D379E20163}"/>
              </a:ext>
            </a:extLst>
          </p:cNvPr>
          <p:cNvCxnSpPr>
            <a:cxnSpLocks/>
          </p:cNvCxnSpPr>
          <p:nvPr/>
        </p:nvCxnSpPr>
        <p:spPr>
          <a:xfrm>
            <a:off x="135924" y="5585525"/>
            <a:ext cx="950399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Text Box 2021">
            <a:extLst>
              <a:ext uri="{FF2B5EF4-FFF2-40B4-BE49-F238E27FC236}">
                <a16:creationId xmlns:a16="http://schemas.microsoft.com/office/drawing/2014/main" id="{DAF1B622-2230-09EA-B7AF-2D3BC5CB9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24" y="687841"/>
            <a:ext cx="9646251" cy="4898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har char="•"/>
              <a:defRPr kumimoji="1" sz="14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1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The potential evaporation was calculated using the Hargreaves &amp; Angstrom formula using the Thiessen area method by collecting runoff data and weather data from five stations (2011–2020).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tx1"/>
              </a:buClr>
              <a:defRPr/>
            </a:pPr>
            <a:endParaRPr lang="en-US" altLang="ko-KR" sz="1400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As a result of learning six weather observation </a:t>
            </a:r>
            <a:r>
              <a:rPr lang="en-US" altLang="ko-KR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factors,PET</a:t>
            </a: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(daily rainfall, potential evaporation), and P-ET </a:t>
            </a:r>
            <a:b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</a:b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(daily rainfall-daily potential evaporation), NSE of Model 1, 2, and 3 were the same, but Model 1 had the lowest RMSE and PBIAS, so the optimal model of LSTM Model 1, 2, and 3 was selected as Model 1.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tx1"/>
              </a:buClr>
              <a:defRPr/>
            </a:pPr>
            <a:endParaRPr lang="en-US" altLang="ko-KR" sz="1400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After training ensemble model(LSTM – model 1 and MLP), the overall error was reduced as a result of simulating and comparing the entire period.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tx1"/>
              </a:buClr>
              <a:defRPr/>
            </a:pPr>
            <a:endParaRPr lang="en-US" altLang="ko-KR" sz="1400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The error was reduced, but it was a slight difference. However, the dispersion of the low-flow portion was noticeably reduced.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tx1"/>
              </a:buClr>
              <a:defRPr/>
            </a:pPr>
            <a:endParaRPr lang="en-US" altLang="ko-KR" sz="1400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tx1"/>
              </a:buClr>
              <a:defRPr/>
            </a:pP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Research using various LSTM ensemble models will be conducted in the future, and high LSTM utilization can be expected in the runoff simulation.</a:t>
            </a:r>
          </a:p>
        </p:txBody>
      </p:sp>
      <p:sp>
        <p:nvSpPr>
          <p:cNvPr id="5" name="Text Box 2021">
            <a:extLst>
              <a:ext uri="{FF2B5EF4-FFF2-40B4-BE49-F238E27FC236}">
                <a16:creationId xmlns:a16="http://schemas.microsoft.com/office/drawing/2014/main" id="{969CF4CF-B8D1-AD94-A6D6-710DCC534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24" y="5586555"/>
            <a:ext cx="9646251" cy="7882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latinLnBrk="1">
              <a:spcBef>
                <a:spcPct val="20000"/>
              </a:spcBef>
              <a:buChar char="•"/>
              <a:defRPr kumimoji="1" sz="14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1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91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chemeClr val="tx1"/>
              </a:buClr>
              <a:buNone/>
              <a:defRPr/>
            </a:pPr>
            <a:r>
              <a:rPr lang="en-US" altLang="ko-KR" sz="105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ea"/>
                <a:ea typeface="+mj-ea"/>
              </a:rPr>
              <a:t>Acknowledgements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chemeClr val="tx1"/>
              </a:buClr>
              <a:buNone/>
              <a:defRPr/>
            </a:pPr>
            <a:r>
              <a:rPr lang="en-US" altLang="ko-KR" sz="1050" kern="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+mj-ea"/>
                <a:ea typeface="+mj-ea"/>
              </a:rPr>
              <a:t>This research was supported by a grant(2022-MOIS61-001) of Development Risk Prediction Technology of Storm and Flood For Climate Change based on Artificial Intelligence funded by Ministry of Interior and Safety(MOIS, Korea).</a:t>
            </a:r>
          </a:p>
        </p:txBody>
      </p:sp>
    </p:spTree>
    <p:extLst>
      <p:ext uri="{BB962C8B-B14F-4D97-AF65-F5344CB8AC3E}">
        <p14:creationId xmlns:p14="http://schemas.microsoft.com/office/powerpoint/2010/main" val="2596533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F2B1CC-8C60-4850-BF58-550F7B82FF6C}"/>
              </a:ext>
            </a:extLst>
          </p:cNvPr>
          <p:cNvSpPr txBox="1"/>
          <p:nvPr/>
        </p:nvSpPr>
        <p:spPr>
          <a:xfrm>
            <a:off x="3705782" y="2994852"/>
            <a:ext cx="2491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3600" b="1" kern="1200" spc="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  <a:cs typeface="+mn-cs"/>
              </a:rPr>
              <a:t>Thank you</a:t>
            </a:r>
            <a:endParaRPr kumimoji="1" lang="ko-KR" altLang="en-US" sz="3600" b="1" kern="1200" spc="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+mj-ea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9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 1. Introduction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4C71AB-2981-4B33-A1CC-C90EAE15B5ED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   1.1 Research Background and Purpose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13" name="Text Box 2">
            <a:extLst>
              <a:ext uri="{FF2B5EF4-FFF2-40B4-BE49-F238E27FC236}">
                <a16:creationId xmlns:a16="http://schemas.microsoft.com/office/drawing/2014/main" id="{35B8C732-B326-450B-83B6-E4C6046C4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1129347"/>
            <a:ext cx="9144000" cy="1649619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indent="0" algn="just" fontAlgn="base" latinLnBrk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671B"/>
              </a:buClr>
              <a:buFont typeface="Wingdings" panose="05000000000000000000" pitchFamily="2" charset="2"/>
              <a:buNone/>
              <a:defRPr kumimoji="0" sz="1100" b="0">
                <a:solidFill>
                  <a:schemeClr val="tx1">
                    <a:lumMod val="75000"/>
                    <a:lumOff val="25000"/>
                  </a:schemeClr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defRPr>
            </a:lvl1pPr>
            <a:lvl2pPr marL="817563" indent="-3143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3100"/>
            </a:lvl2pPr>
            <a:lvl3pPr marL="1258888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700"/>
            </a:lvl3pPr>
            <a:lvl4pPr marL="1762125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200"/>
            </a:lvl4pPr>
            <a:lvl5pPr marL="2265363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200"/>
            </a:lvl5pPr>
            <a:lvl6pPr marL="2770261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6pPr>
            <a:lvl7pPr marL="3273945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7pPr>
            <a:lvl8pPr marL="3777629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8pPr>
            <a:lvl9pPr marL="4281312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9pPr>
          </a:lstStyle>
          <a:p>
            <a:pPr marL="285750" indent="-285750">
              <a:lnSpc>
                <a:spcPct val="13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Long-term data rainfall, runoff, and evaporation time series are required in the basin for water resource management</a:t>
            </a: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altLang="ko-KR" sz="1400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In this study, several input data groups were learned from the LSTM model to select the optimal model and ensemble with MLP (Multi Layer Perceptron) to simulate the runoff of the </a:t>
            </a:r>
            <a:r>
              <a:rPr lang="en-US" altLang="ko-KR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Samcheok</a:t>
            </a: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</a:t>
            </a:r>
            <a:r>
              <a:rPr lang="en-US" altLang="ko-KR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Osipcheon</a:t>
            </a: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basin in south </a:t>
            </a:r>
            <a:r>
              <a:rPr lang="en-US" altLang="ko-KR" sz="1400" kern="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korea</a:t>
            </a: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, respectively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87F798E-5C82-1C81-DA92-31864C2D4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3" y="2832518"/>
            <a:ext cx="6460076" cy="3532854"/>
          </a:xfrm>
          <a:prstGeom prst="rect">
            <a:avLst/>
          </a:prstGeom>
        </p:spPr>
      </p:pic>
      <p:sp>
        <p:nvSpPr>
          <p:cNvPr id="11" name="Rectangle 78">
            <a:extLst>
              <a:ext uri="{FF2B5EF4-FFF2-40B4-BE49-F238E27FC236}">
                <a16:creationId xmlns:a16="http://schemas.microsoft.com/office/drawing/2014/main" id="{AEE07E03-BC05-DAC6-F3E5-FF12DD9F8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338" y="3526354"/>
            <a:ext cx="2412999" cy="8046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ap="rnd">
            <a:gradFill>
              <a:gsLst>
                <a:gs pos="5000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 altLang="ko-KR" sz="1000" dirty="0">
              <a:solidFill>
                <a:schemeClr val="tx1"/>
              </a:solidFill>
              <a:latin typeface="나눔고딕 Bold" panose="020D0804000000000000" pitchFamily="50" charset="-127"/>
              <a:ea typeface="나눔고딕 Bold" panose="020D0804000000000000" pitchFamily="50" charset="-127"/>
              <a:sym typeface="Monotype Sorts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223CCF6D-948F-A9F0-0A36-7510C1FF8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8427" y="3594858"/>
            <a:ext cx="1265322" cy="22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lvl="1" indent="-180975" algn="ctr" fontAlgn="base">
              <a:lnSpc>
                <a:spcPct val="105000"/>
              </a:lnSpc>
              <a:spcAft>
                <a:spcPts val="240"/>
              </a:spcAft>
              <a:buClr>
                <a:schemeClr val="tx1"/>
              </a:buClr>
              <a:buSzPct val="80000"/>
              <a:tabLst>
                <a:tab pos="5648325" algn="l"/>
              </a:tabLst>
              <a:defRPr/>
            </a:pP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Bold" panose="020D0304000000000000" pitchFamily="50" charset="-127"/>
                <a:ea typeface="나눔고딕 Bold" panose="020D0304000000000000" pitchFamily="50" charset="-127"/>
                <a:sym typeface="Monotype Sorts" pitchFamily="2" charset="2"/>
              </a:rPr>
              <a:t>&lt; Physical rainfall-runoff models &gt;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 Bold" panose="020D0304000000000000" pitchFamily="50" charset="-127"/>
              <a:ea typeface="나눔고딕 Bold" panose="020D0304000000000000" pitchFamily="50" charset="-127"/>
              <a:sym typeface="Monotype Sorts" pitchFamily="2" charset="2"/>
            </a:endParaRPr>
          </a:p>
        </p:txBody>
      </p:sp>
      <p:sp>
        <p:nvSpPr>
          <p:cNvPr id="13" name="Rectangle 78">
            <a:extLst>
              <a:ext uri="{FF2B5EF4-FFF2-40B4-BE49-F238E27FC236}">
                <a16:creationId xmlns:a16="http://schemas.microsoft.com/office/drawing/2014/main" id="{6723124F-A8BE-0B73-4243-1427DE53C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6974" y="5004634"/>
            <a:ext cx="2412999" cy="8046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ap="rnd">
            <a:gradFill>
              <a:gsLst>
                <a:gs pos="5000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 altLang="ko-KR" sz="1000" dirty="0">
              <a:solidFill>
                <a:schemeClr val="tx1"/>
              </a:solidFill>
              <a:latin typeface="나눔고딕 Bold" panose="020D0804000000000000" pitchFamily="50" charset="-127"/>
              <a:ea typeface="나눔고딕 Bold" panose="020D0804000000000000" pitchFamily="50" charset="-127"/>
              <a:sym typeface="Monotype Sorts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EFEBD613-4CE4-DEE3-2A72-E43D0B5D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0812" y="3928667"/>
            <a:ext cx="1265322" cy="22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lvl="1" indent="-180975" algn="ctr" fontAlgn="base">
              <a:lnSpc>
                <a:spcPct val="105000"/>
              </a:lnSpc>
              <a:spcAft>
                <a:spcPts val="240"/>
              </a:spcAft>
              <a:buClr>
                <a:schemeClr val="tx1"/>
              </a:buClr>
              <a:buSzPct val="80000"/>
              <a:tabLst>
                <a:tab pos="5648325" algn="l"/>
              </a:tabLst>
              <a:defRPr/>
            </a:pP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Bold" panose="020D0304000000000000" pitchFamily="50" charset="-127"/>
                <a:ea typeface="나눔고딕 Bold" panose="020D0304000000000000" pitchFamily="50" charset="-127"/>
                <a:sym typeface="Monotype Sorts" pitchFamily="2" charset="2"/>
              </a:rPr>
              <a:t>TANK, TOP-Model, SWAT etc.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 Bold" panose="020D0304000000000000" pitchFamily="50" charset="-127"/>
              <a:ea typeface="나눔고딕 Bold" panose="020D0304000000000000" pitchFamily="50" charset="-127"/>
              <a:sym typeface="Monotype Sorts" pitchFamily="2" charset="2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5EF22E12-D894-ADD7-713E-FF7BC8558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0812" y="5066888"/>
            <a:ext cx="1265322" cy="22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lvl="1" indent="-180975" algn="ctr" fontAlgn="base">
              <a:lnSpc>
                <a:spcPct val="105000"/>
              </a:lnSpc>
              <a:spcAft>
                <a:spcPts val="240"/>
              </a:spcAft>
              <a:buClr>
                <a:schemeClr val="tx1"/>
              </a:buClr>
              <a:buSzPct val="80000"/>
              <a:tabLst>
                <a:tab pos="5648325" algn="l"/>
              </a:tabLst>
              <a:defRPr/>
            </a:pP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Bold" panose="020D0304000000000000" pitchFamily="50" charset="-127"/>
                <a:ea typeface="나눔고딕 Bold" panose="020D0304000000000000" pitchFamily="50" charset="-127"/>
                <a:sym typeface="Monotype Sorts" pitchFamily="2" charset="2"/>
              </a:rPr>
              <a:t>&lt;</a:t>
            </a:r>
            <a:r>
              <a:rPr lang="en-US" altLang="ko-KR" sz="1000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Artificial Intelligence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Bold" panose="020D0304000000000000" pitchFamily="50" charset="-127"/>
                <a:ea typeface="나눔고딕 Bold" panose="020D0304000000000000" pitchFamily="50" charset="-127"/>
                <a:sym typeface="Monotype Sorts" pitchFamily="2" charset="2"/>
              </a:rPr>
              <a:t>&gt;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 Bold" panose="020D0304000000000000" pitchFamily="50" charset="-127"/>
              <a:ea typeface="나눔고딕 Bold" panose="020D0304000000000000" pitchFamily="50" charset="-127"/>
              <a:sym typeface="Monotype Sorts" pitchFamily="2" charset="2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FA40879A-D9BB-EE7B-BC00-E3DE8D25A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0479" y="5431324"/>
            <a:ext cx="1265322" cy="22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lvl="1" indent="-180975" algn="ctr" fontAlgn="base">
              <a:lnSpc>
                <a:spcPct val="105000"/>
              </a:lnSpc>
              <a:spcAft>
                <a:spcPts val="240"/>
              </a:spcAft>
              <a:buClr>
                <a:schemeClr val="tx1"/>
              </a:buClr>
              <a:buSzPct val="80000"/>
              <a:tabLst>
                <a:tab pos="5648325" algn="l"/>
              </a:tabLst>
              <a:defRPr/>
            </a:pP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Bold" panose="020D0304000000000000" pitchFamily="50" charset="-127"/>
                <a:ea typeface="나눔고딕 Bold" panose="020D0304000000000000" pitchFamily="50" charset="-127"/>
                <a:sym typeface="Monotype Sorts" pitchFamily="2" charset="2"/>
              </a:rPr>
              <a:t>LSTM,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Bold" panose="020D0304000000000000" pitchFamily="50" charset="-127"/>
                <a:ea typeface="나눔고딕 Bold" panose="020D0304000000000000" pitchFamily="50" charset="-127"/>
                <a:sym typeface="Monotype Sorts" pitchFamily="2" charset="2"/>
              </a:rPr>
              <a:t>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Bold" panose="020D0304000000000000" pitchFamily="50" charset="-127"/>
                <a:ea typeface="나눔고딕 Bold" panose="020D0304000000000000" pitchFamily="50" charset="-127"/>
                <a:sym typeface="Monotype Sorts" pitchFamily="2" charset="2"/>
              </a:rPr>
              <a:t>RNN,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Bold" panose="020D0304000000000000" pitchFamily="50" charset="-127"/>
                <a:ea typeface="나눔고딕 Bold" panose="020D0304000000000000" pitchFamily="50" charset="-127"/>
                <a:sym typeface="Monotype Sorts" pitchFamily="2" charset="2"/>
              </a:rPr>
              <a:t>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Bold" panose="020D0304000000000000" pitchFamily="50" charset="-127"/>
                <a:ea typeface="나눔고딕 Bold" panose="020D0304000000000000" pitchFamily="50" charset="-127"/>
                <a:sym typeface="Monotype Sorts" pitchFamily="2" charset="2"/>
              </a:rPr>
              <a:t>CNN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Bold" panose="020D0304000000000000" pitchFamily="50" charset="-127"/>
                <a:ea typeface="나눔고딕 Bold" panose="020D0304000000000000" pitchFamily="50" charset="-127"/>
                <a:sym typeface="Monotype Sorts" pitchFamily="2" charset="2"/>
              </a:rPr>
              <a:t>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Bold" panose="020D0304000000000000" pitchFamily="50" charset="-127"/>
                <a:ea typeface="나눔고딕 Bold" panose="020D0304000000000000" pitchFamily="50" charset="-127"/>
                <a:sym typeface="Monotype Sorts" pitchFamily="2" charset="2"/>
              </a:rPr>
              <a:t>etc.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나눔고딕 Bold" panose="020D0304000000000000" pitchFamily="50" charset="-127"/>
              <a:ea typeface="나눔고딕 Bold" panose="020D0304000000000000" pitchFamily="50" charset="-127"/>
              <a:sym typeface="Monotype Sort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39279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 1. Introduction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3" name="Text Box 2">
            <a:extLst>
              <a:ext uri="{FF2B5EF4-FFF2-40B4-BE49-F238E27FC236}">
                <a16:creationId xmlns:a16="http://schemas.microsoft.com/office/drawing/2014/main" id="{35B8C732-B326-450B-83B6-E4C6046C4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1239881"/>
            <a:ext cx="9144000" cy="233077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indent="0" algn="just" fontAlgn="base" latinLnBrk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671B"/>
              </a:buClr>
              <a:buFont typeface="Wingdings" panose="05000000000000000000" pitchFamily="2" charset="2"/>
              <a:buNone/>
              <a:defRPr kumimoji="0" sz="1100" b="0">
                <a:solidFill>
                  <a:schemeClr val="tx1">
                    <a:lumMod val="75000"/>
                    <a:lumOff val="25000"/>
                  </a:schemeClr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defRPr>
            </a:lvl1pPr>
            <a:lvl2pPr marL="817563" indent="-3143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3100"/>
            </a:lvl2pPr>
            <a:lvl3pPr marL="1258888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700"/>
            </a:lvl3pPr>
            <a:lvl4pPr marL="1762125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200"/>
            </a:lvl4pPr>
            <a:lvl5pPr marL="2265363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200"/>
            </a:lvl5pPr>
            <a:lvl6pPr marL="2770261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6pPr>
            <a:lvl7pPr marL="3273945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7pPr>
            <a:lvl8pPr marL="3777629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8pPr>
            <a:lvl9pPr marL="4281312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9pPr>
          </a:lstStyle>
          <a:p>
            <a:pPr algn="l"/>
            <a:r>
              <a:rPr lang="en-US" altLang="ko-KR" sz="14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Studies are being conducted to predict dam inflows and water levels using deep learning techniques</a:t>
            </a:r>
            <a:endParaRPr lang="en-US" altLang="ko-KR" sz="1400" kern="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59" name="텍스트 개체 틀 2">
            <a:extLst>
              <a:ext uri="{FF2B5EF4-FFF2-40B4-BE49-F238E27FC236}">
                <a16:creationId xmlns:a16="http://schemas.microsoft.com/office/drawing/2014/main" id="{BF3707F6-E81F-4C18-BDB7-6ADAE3D4D946}"/>
              </a:ext>
            </a:extLst>
          </p:cNvPr>
          <p:cNvSpPr txBox="1">
            <a:spLocks/>
          </p:cNvSpPr>
          <p:nvPr/>
        </p:nvSpPr>
        <p:spPr bwMode="auto">
          <a:xfrm>
            <a:off x="626943" y="2019068"/>
            <a:ext cx="8701852" cy="381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11" tIns="49756" rIns="99511" bIns="49756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0" name="AutoShape 64">
            <a:extLst>
              <a:ext uri="{FF2B5EF4-FFF2-40B4-BE49-F238E27FC236}">
                <a16:creationId xmlns:a16="http://schemas.microsoft.com/office/drawing/2014/main" id="{AB1E1213-8EFC-4901-AC32-C7D25388116B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4047288" y="3430776"/>
            <a:ext cx="4282430" cy="1062776"/>
          </a:xfrm>
          <a:custGeom>
            <a:avLst/>
            <a:gdLst>
              <a:gd name="T0" fmla="*/ 1230689243 w 21600"/>
              <a:gd name="T1" fmla="*/ 29218745 h 21600"/>
              <a:gd name="T2" fmla="*/ 663278830 w 21600"/>
              <a:gd name="T3" fmla="*/ 58437491 h 21600"/>
              <a:gd name="T4" fmla="*/ 95868417 w 21600"/>
              <a:gd name="T5" fmla="*/ 29218745 h 21600"/>
              <a:gd name="T6" fmla="*/ 66327883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1 w 21600"/>
              <a:gd name="T13" fmla="*/ 3361 h 21600"/>
              <a:gd name="T14" fmla="*/ 18239 w 21600"/>
              <a:gd name="T15" fmla="*/ 1823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21" y="21600"/>
                </a:lnTo>
                <a:lnTo>
                  <a:pt x="1847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endParaRPr lang="ko-KR" altLang="en-US" dirty="0"/>
          </a:p>
        </p:txBody>
      </p:sp>
      <p:sp>
        <p:nvSpPr>
          <p:cNvPr id="61" name="AutoShape 253">
            <a:extLst>
              <a:ext uri="{FF2B5EF4-FFF2-40B4-BE49-F238E27FC236}">
                <a16:creationId xmlns:a16="http://schemas.microsoft.com/office/drawing/2014/main" id="{512C4251-332C-4FD1-9C29-B71C7BE476D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1800" y="1831109"/>
            <a:ext cx="5217808" cy="4276079"/>
          </a:xfrm>
          <a:prstGeom prst="roundRect">
            <a:avLst>
              <a:gd name="adj" fmla="val 139"/>
            </a:avLst>
          </a:prstGeom>
          <a:solidFill>
            <a:srgbClr val="FFFFFF"/>
          </a:solidFill>
          <a:ln w="28575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9511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</p:txBody>
      </p:sp>
      <p:sp>
        <p:nvSpPr>
          <p:cNvPr id="62" name="Rectangle 59">
            <a:extLst>
              <a:ext uri="{FF2B5EF4-FFF2-40B4-BE49-F238E27FC236}">
                <a16:creationId xmlns:a16="http://schemas.microsoft.com/office/drawing/2014/main" id="{14720925-9D04-4E4C-B316-242130597C9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566453" y="2192312"/>
            <a:ext cx="4258299" cy="3581614"/>
          </a:xfrm>
          <a:prstGeom prst="roundRect">
            <a:avLst>
              <a:gd name="adj" fmla="val 1743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rgbClr val="FDFDFD">
                  <a:alpha val="0"/>
                </a:srgbClr>
              </a:gs>
            </a:gsLst>
            <a:lin ang="16200000" scaled="1"/>
            <a:tileRect/>
          </a:gradFill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indent="241300" defTabSz="99511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굴림" charset="-127"/>
              <a:ea typeface="굴림" charset="-127"/>
            </a:endParaRPr>
          </a:p>
        </p:txBody>
      </p:sp>
      <p:sp>
        <p:nvSpPr>
          <p:cNvPr id="63" name="AutoShape 128">
            <a:extLst>
              <a:ext uri="{FF2B5EF4-FFF2-40B4-BE49-F238E27FC236}">
                <a16:creationId xmlns:a16="http://schemas.microsoft.com/office/drawing/2014/main" id="{B5ED4BF5-13D3-4EED-9598-4949B1A5630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523697" y="2136353"/>
            <a:ext cx="4237980" cy="3533579"/>
          </a:xfrm>
          <a:prstGeom prst="roundRect">
            <a:avLst>
              <a:gd name="adj" fmla="val 1836"/>
            </a:avLst>
          </a:prstGeom>
          <a:solidFill>
            <a:schemeClr val="bg1"/>
          </a:solidFill>
          <a:ln w="3175" algn="ctr">
            <a:noFill/>
            <a:round/>
            <a:headEnd/>
            <a:tailEnd/>
          </a:ln>
        </p:spPr>
        <p:txBody>
          <a:bodyPr lIns="54000" tIns="36000" rIns="54000" bIns="36000" anchor="ctr"/>
          <a:lstStyle/>
          <a:p>
            <a:pPr indent="-85725" algn="ctr" defTabSz="88582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kumimoji="0" lang="ko-KR" altLang="en-US" sz="1400" b="1" spc="-15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64" name="Picture 5">
            <a:extLst>
              <a:ext uri="{FF2B5EF4-FFF2-40B4-BE49-F238E27FC236}">
                <a16:creationId xmlns:a16="http://schemas.microsoft.com/office/drawing/2014/main" id="{B8C59891-F16D-47F2-8247-4FC043C2B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0520" y="1942156"/>
            <a:ext cx="3804105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직사각형 64">
            <a:extLst>
              <a:ext uri="{FF2B5EF4-FFF2-40B4-BE49-F238E27FC236}">
                <a16:creationId xmlns:a16="http://schemas.microsoft.com/office/drawing/2014/main" id="{2160DF51-EB31-4EB7-98C5-C9D249456122}"/>
              </a:ext>
            </a:extLst>
          </p:cNvPr>
          <p:cNvSpPr/>
          <p:nvPr/>
        </p:nvSpPr>
        <p:spPr>
          <a:xfrm>
            <a:off x="6108682" y="1966609"/>
            <a:ext cx="3185581" cy="22574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lvl="0">
              <a:spcAft>
                <a:spcPts val="1600"/>
              </a:spcAft>
            </a:pPr>
            <a:r>
              <a:rPr lang="en-US" altLang="ko-KR" sz="1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127000" algn="ctr" rotWithShape="0">
                    <a:prstClr val="black"/>
                  </a:outerShdw>
                </a:effectLst>
                <a:latin typeface="Rix모던고딕 EB" pitchFamily="18" charset="-127"/>
                <a:ea typeface="Rix모던고딕 EB" pitchFamily="18" charset="-127"/>
              </a:rPr>
              <a:t>Key Contents</a:t>
            </a:r>
            <a:endParaRPr lang="ko-KR" altLang="en-US" sz="14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effectLst>
                <a:outerShdw blurRad="127000" algn="ctr" rotWithShape="0">
                  <a:prstClr val="black"/>
                </a:outerShdw>
              </a:effectLst>
              <a:latin typeface="Rix모던고딕 EB" pitchFamily="18" charset="-127"/>
              <a:ea typeface="Rix모던고딕 EB" pitchFamily="18" charset="-127"/>
            </a:endParaRPr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EA2402F2-0D4B-43F2-8B3B-DD6FFBE5DBFD}"/>
              </a:ext>
            </a:extLst>
          </p:cNvPr>
          <p:cNvSpPr/>
          <p:nvPr/>
        </p:nvSpPr>
        <p:spPr>
          <a:xfrm>
            <a:off x="5934374" y="2378748"/>
            <a:ext cx="3361885" cy="353816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Autofit/>
          </a:bodyPr>
          <a:lstStyle/>
          <a:p>
            <a:pPr marL="216000" indent="-216000">
              <a:spcAft>
                <a:spcPts val="500"/>
              </a:spcAft>
              <a:buSzPct val="120000"/>
              <a:buBlip>
                <a:blip r:embed="rId4"/>
              </a:buBlip>
            </a:pP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Han </a:t>
            </a:r>
            <a:r>
              <a:rPr lang="en-US" altLang="ko-KR" sz="1100" kern="0" dirty="0" err="1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Hee-chan</a:t>
            </a: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 et al. (2021) predicted the inflow </a:t>
            </a:r>
            <a:b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</a:b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of the </a:t>
            </a:r>
            <a:r>
              <a:rPr lang="en-US" altLang="ko-KR" sz="1100" kern="0" dirty="0" err="1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Soyang</a:t>
            </a: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 River dam using LSTM and showed </a:t>
            </a:r>
            <a:b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</a:b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high accuracy compared to the actual </a:t>
            </a:r>
            <a:b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</a:b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measurement</a:t>
            </a:r>
          </a:p>
          <a:p>
            <a:pPr>
              <a:spcAft>
                <a:spcPts val="500"/>
              </a:spcAft>
              <a:buSzPct val="120000"/>
            </a:pPr>
            <a:endParaRPr lang="en-US" altLang="ko-KR" sz="1100" kern="0" dirty="0">
              <a:solidFill>
                <a:schemeClr val="tx1"/>
              </a:solidFill>
              <a:latin typeface="나눔고딕 Bold" panose="020D0804000000000000" pitchFamily="50" charset="-127"/>
              <a:ea typeface="나눔고딕 Bold" panose="020D0804000000000000" pitchFamily="50" charset="-127"/>
            </a:endParaRPr>
          </a:p>
          <a:p>
            <a:pPr marL="216000" indent="-216000">
              <a:spcAft>
                <a:spcPts val="500"/>
              </a:spcAft>
              <a:buSzPct val="120000"/>
              <a:buBlip>
                <a:blip r:embed="rId4"/>
              </a:buBlip>
            </a:pP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Jeong Jae-won et al. (2021) predicted the water </a:t>
            </a:r>
            <a:b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</a:b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level of the </a:t>
            </a:r>
            <a:r>
              <a:rPr lang="en-US" altLang="ko-KR" sz="1100" kern="0" dirty="0" err="1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Seomjingang</a:t>
            </a: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 River 1, 3, and 6 hours </a:t>
            </a:r>
            <a:b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</a:b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ahead of time using LSTM, found to be </a:t>
            </a:r>
            <a:b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</a:b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underestimated, and suggested limitations and </a:t>
            </a:r>
            <a:b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</a:b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improvement measures</a:t>
            </a:r>
          </a:p>
          <a:p>
            <a:pPr>
              <a:spcAft>
                <a:spcPts val="500"/>
              </a:spcAft>
              <a:buSzPct val="120000"/>
            </a:pPr>
            <a:endParaRPr lang="en-US" altLang="ko-KR" sz="1100" kern="0" dirty="0">
              <a:solidFill>
                <a:schemeClr val="tx1"/>
              </a:solidFill>
              <a:latin typeface="나눔고딕 Bold" panose="020D0804000000000000" pitchFamily="50" charset="-127"/>
              <a:ea typeface="나눔고딕 Bold" panose="020D0804000000000000" pitchFamily="50" charset="-127"/>
            </a:endParaRPr>
          </a:p>
          <a:p>
            <a:pPr marL="216000" indent="-216000">
              <a:spcAft>
                <a:spcPts val="500"/>
              </a:spcAft>
              <a:buSzPct val="120000"/>
              <a:buBlip>
                <a:blip r:embed="rId4"/>
              </a:buBlip>
            </a:pP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Lee et al. (2020) analyzed the future runoff of </a:t>
            </a:r>
            <a:b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</a:b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the Mekong River basin using LSTM and verified </a:t>
            </a:r>
            <a:b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</a:b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the usability of deep learning techniques</a:t>
            </a:r>
          </a:p>
          <a:p>
            <a:pPr>
              <a:spcAft>
                <a:spcPts val="500"/>
              </a:spcAft>
              <a:buSzPct val="120000"/>
            </a:pPr>
            <a:endParaRPr lang="en-US" altLang="ko-KR" sz="1100" kern="0" dirty="0">
              <a:solidFill>
                <a:schemeClr val="tx1"/>
              </a:solidFill>
              <a:latin typeface="나눔고딕 Bold" panose="020D0804000000000000" pitchFamily="50" charset="-127"/>
              <a:ea typeface="나눔고딕 Bold" panose="020D0804000000000000" pitchFamily="50" charset="-127"/>
            </a:endParaRPr>
          </a:p>
          <a:p>
            <a:pPr marL="216000" indent="-216000">
              <a:spcAft>
                <a:spcPts val="500"/>
              </a:spcAft>
              <a:buSzPct val="120000"/>
              <a:buBlip>
                <a:blip r:embed="rId4"/>
              </a:buBlip>
            </a:pP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Xu et al. (2020)</a:t>
            </a:r>
            <a:r>
              <a:rPr lang="ko-KR" altLang="en-US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은 </a:t>
            </a: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LSTM</a:t>
            </a:r>
            <a:r>
              <a:rPr lang="ko-KR" altLang="en-US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을 이용하여 중국</a:t>
            </a:r>
            <a: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 </a:t>
            </a:r>
            <a:r>
              <a:rPr lang="ko-KR" altLang="en-US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양쯔강 및</a:t>
            </a:r>
            <a:b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</a:br>
            <a:r>
              <a:rPr lang="ko-KR" altLang="en-US" sz="1100" kern="0" dirty="0" err="1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훈강을</a:t>
            </a:r>
            <a:r>
              <a:rPr lang="ko-KR" altLang="en-US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  <a:t> 대상으로 유출량을 예측함</a:t>
            </a:r>
            <a:endParaRPr lang="en-US" altLang="ko-KR" sz="1100" kern="0" dirty="0">
              <a:solidFill>
                <a:schemeClr val="tx1"/>
              </a:solidFill>
              <a:latin typeface="나눔고딕 Bold" panose="020D0804000000000000" pitchFamily="50" charset="-127"/>
              <a:ea typeface="나눔고딕 Bold" panose="020D0804000000000000" pitchFamily="50" charset="-127"/>
            </a:endParaRPr>
          </a:p>
          <a:p>
            <a:pPr>
              <a:spcAft>
                <a:spcPts val="500"/>
              </a:spcAft>
              <a:buSzPct val="120000"/>
            </a:pPr>
            <a:br>
              <a:rPr lang="en-US" altLang="ko-KR" sz="1100" kern="0" dirty="0">
                <a:solidFill>
                  <a:schemeClr val="tx1"/>
                </a:solidFill>
                <a:latin typeface="나눔고딕 Bold" panose="020D0804000000000000" pitchFamily="50" charset="-127"/>
                <a:ea typeface="나눔고딕 Bold" panose="020D0804000000000000" pitchFamily="50" charset="-127"/>
              </a:rPr>
            </a:br>
            <a:endParaRPr lang="en-US" altLang="ko-KR" sz="1100" kern="0" dirty="0">
              <a:solidFill>
                <a:schemeClr val="tx1"/>
              </a:solidFill>
              <a:latin typeface="나눔고딕 Bold" panose="020D0804000000000000" pitchFamily="50" charset="-127"/>
              <a:ea typeface="나눔고딕 Bold" panose="020D0804000000000000" pitchFamily="50" charset="-127"/>
            </a:endParaRPr>
          </a:p>
          <a:p>
            <a:pPr marL="216000" indent="-216000">
              <a:spcAft>
                <a:spcPts val="500"/>
              </a:spcAft>
              <a:buSzPct val="120000"/>
              <a:buBlip>
                <a:blip r:embed="rId4"/>
              </a:buBlip>
            </a:pPr>
            <a:endParaRPr lang="ko-KR" altLang="en-US" sz="1100" kern="0" dirty="0">
              <a:solidFill>
                <a:schemeClr val="tx1"/>
              </a:solidFill>
              <a:latin typeface="나눔고딕 Bold" panose="020D0804000000000000" pitchFamily="50" charset="-127"/>
              <a:ea typeface="나눔고딕 Bold" panose="020D0804000000000000" pitchFamily="50" charset="-127"/>
            </a:endParaRPr>
          </a:p>
        </p:txBody>
      </p:sp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98224E97-311B-4EDA-A3A2-A9CC58D1F3D3}"/>
              </a:ext>
            </a:extLst>
          </p:cNvPr>
          <p:cNvGrpSpPr/>
          <p:nvPr/>
        </p:nvGrpSpPr>
        <p:grpSpPr>
          <a:xfrm>
            <a:off x="585347" y="1926215"/>
            <a:ext cx="5010418" cy="219915"/>
            <a:chOff x="485774" y="3886451"/>
            <a:chExt cx="5905501" cy="269624"/>
          </a:xfrm>
        </p:grpSpPr>
        <p:pic>
          <p:nvPicPr>
            <p:cNvPr id="115" name="Picture 2" descr="C:\Documents and Settings\Administrator\바탕 화면\mania작업방\그림2.jpg">
              <a:extLst>
                <a:ext uri="{FF2B5EF4-FFF2-40B4-BE49-F238E27FC236}">
                  <a16:creationId xmlns:a16="http://schemas.microsoft.com/office/drawing/2014/main" id="{EF75C463-D94A-4C4C-BAA4-C0E0027EF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4" y="3894137"/>
              <a:ext cx="5905501" cy="261938"/>
            </a:xfrm>
            <a:prstGeom prst="rect">
              <a:avLst/>
            </a:prstGeom>
            <a:noFill/>
          </p:spPr>
        </p:pic>
        <p:sp>
          <p:nvSpPr>
            <p:cNvPr id="116" name="Text Box 49">
              <a:extLst>
                <a:ext uri="{FF2B5EF4-FFF2-40B4-BE49-F238E27FC236}">
                  <a16:creationId xmlns:a16="http://schemas.microsoft.com/office/drawing/2014/main" id="{C0E5052E-E2AD-4031-9EA1-C24ADBB0A5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93" y="3886451"/>
              <a:ext cx="5589182" cy="226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altLang="ko-KR" sz="12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rPr>
                <a:t>Results of previous domestic and international studies</a:t>
              </a:r>
              <a:endParaRPr lang="ko-KR" altLang="en-US" sz="12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 Bold" pitchFamily="50" charset="-127"/>
                <a:ea typeface="나눔고딕 Bold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876F3CFC-5F65-4368-B184-D03494021272}"/>
              </a:ext>
            </a:extLst>
          </p:cNvPr>
          <p:cNvGrpSpPr/>
          <p:nvPr/>
        </p:nvGrpSpPr>
        <p:grpSpPr>
          <a:xfrm>
            <a:off x="493100" y="2223042"/>
            <a:ext cx="5101675" cy="3765440"/>
            <a:chOff x="482490" y="1887824"/>
            <a:chExt cx="4649324" cy="4284219"/>
          </a:xfrm>
        </p:grpSpPr>
        <p:grpSp>
          <p:nvGrpSpPr>
            <p:cNvPr id="117" name="그룹 116">
              <a:extLst>
                <a:ext uri="{FF2B5EF4-FFF2-40B4-BE49-F238E27FC236}">
                  <a16:creationId xmlns:a16="http://schemas.microsoft.com/office/drawing/2014/main" id="{8F76A5A6-A7B8-4585-AF4C-0DA296D2CC18}"/>
                </a:ext>
              </a:extLst>
            </p:cNvPr>
            <p:cNvGrpSpPr/>
            <p:nvPr/>
          </p:nvGrpSpPr>
          <p:grpSpPr>
            <a:xfrm>
              <a:off x="482715" y="1888443"/>
              <a:ext cx="2303214" cy="2035904"/>
              <a:chOff x="4463987" y="5301208"/>
              <a:chExt cx="1464023" cy="896798"/>
            </a:xfrm>
          </p:grpSpPr>
          <p:sp>
            <p:nvSpPr>
              <p:cNvPr id="118" name="양쪽 모서리가 둥근 사각형 68">
                <a:extLst>
                  <a:ext uri="{FF2B5EF4-FFF2-40B4-BE49-F238E27FC236}">
                    <a16:creationId xmlns:a16="http://schemas.microsoft.com/office/drawing/2014/main" id="{BF851180-F46F-458F-9518-EFEA6EA4FDC3}"/>
                  </a:ext>
                </a:extLst>
              </p:cNvPr>
              <p:cNvSpPr/>
              <p:nvPr/>
            </p:nvSpPr>
            <p:spPr>
              <a:xfrm>
                <a:off x="4463988" y="5301208"/>
                <a:ext cx="1464022" cy="124367"/>
              </a:xfrm>
              <a:prstGeom prst="round2SameRect">
                <a:avLst>
                  <a:gd name="adj1" fmla="val 10053"/>
                  <a:gd name="adj2" fmla="val 0"/>
                </a:avLst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txBody>
              <a:bodyPr wrap="none" rtlCol="0" anchor="ctr"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marR="0" lvl="0" indent="-180975" algn="ctr" defTabSz="914400" eaLnBrk="1" fontAlgn="auto" latinLnBrk="0" hangingPunct="1">
                  <a:spcBef>
                    <a:spcPts val="0"/>
                  </a:spcBef>
                  <a:spcAft>
                    <a:spcPts val="300"/>
                  </a:spcAft>
                  <a:buClr>
                    <a:srgbClr val="FFFFFF">
                      <a:lumMod val="65000"/>
                    </a:srgbClr>
                  </a:buClr>
                  <a:buSzPct val="80000"/>
                  <a:buFontTx/>
                  <a:buNone/>
                  <a:tabLst/>
                  <a:defRPr/>
                </a:pPr>
                <a:endParaRPr kumimoji="0" lang="ko-KR" alt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나눔고딕 Bold" panose="020D0804000000000000" pitchFamily="50" charset="-127"/>
                  <a:ea typeface="나눔고딕 Bold" panose="020D0804000000000000" pitchFamily="50" charset="-127"/>
                </a:endParaRPr>
              </a:p>
            </p:txBody>
          </p:sp>
          <p:sp>
            <p:nvSpPr>
              <p:cNvPr id="119" name="양쪽 모서리가 둥근 사각형 71">
                <a:extLst>
                  <a:ext uri="{FF2B5EF4-FFF2-40B4-BE49-F238E27FC236}">
                    <a16:creationId xmlns:a16="http://schemas.microsoft.com/office/drawing/2014/main" id="{24248615-57B5-4585-9C36-461559924D26}"/>
                  </a:ext>
                </a:extLst>
              </p:cNvPr>
              <p:cNvSpPr/>
              <p:nvPr/>
            </p:nvSpPr>
            <p:spPr>
              <a:xfrm>
                <a:off x="4463987" y="5425574"/>
                <a:ext cx="1464023" cy="772432"/>
              </a:xfrm>
              <a:prstGeom prst="round2SameRect">
                <a:avLst>
                  <a:gd name="adj1" fmla="val 0"/>
                  <a:gd name="adj2" fmla="val 2506"/>
                </a:avLst>
              </a:prstGeom>
              <a:solidFill>
                <a:srgbClr val="FFFFFF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txBody>
              <a:bodyPr tIns="72000" rtlCol="0" anchor="t">
                <a:scene3d>
                  <a:camera prst="orthographicFront"/>
                  <a:lightRig rig="threePt" dir="t"/>
                </a:scene3d>
                <a:sp3d>
                  <a:bevelT w="0" h="0"/>
                  <a:bevelB w="0" h="0"/>
                </a:sp3d>
              </a:bodyPr>
              <a:lstStyle/>
              <a:p>
                <a:pPr marL="144000" lvl="1" indent="-108000" latinLnBrk="0" hangingPunct="0"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endParaRPr kumimoji="0" lang="ko-KR" altLang="en-US" sz="1000" kern="0" spc="-15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262626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굴림" panose="020B0600000101010101" pitchFamily="50" charset="-127"/>
                </a:endParaRPr>
              </a:p>
            </p:txBody>
          </p:sp>
        </p:grpSp>
        <p:grpSp>
          <p:nvGrpSpPr>
            <p:cNvPr id="120" name="그룹 119">
              <a:extLst>
                <a:ext uri="{FF2B5EF4-FFF2-40B4-BE49-F238E27FC236}">
                  <a16:creationId xmlns:a16="http://schemas.microsoft.com/office/drawing/2014/main" id="{A209574C-645A-4D48-A36D-84510AEA6176}"/>
                </a:ext>
              </a:extLst>
            </p:cNvPr>
            <p:cNvGrpSpPr/>
            <p:nvPr/>
          </p:nvGrpSpPr>
          <p:grpSpPr>
            <a:xfrm>
              <a:off x="2828600" y="1887824"/>
              <a:ext cx="2303214" cy="2035906"/>
              <a:chOff x="4463987" y="5301208"/>
              <a:chExt cx="1464023" cy="896799"/>
            </a:xfrm>
          </p:grpSpPr>
          <p:sp>
            <p:nvSpPr>
              <p:cNvPr id="121" name="양쪽 모서리가 둥근 사각형 73">
                <a:extLst>
                  <a:ext uri="{FF2B5EF4-FFF2-40B4-BE49-F238E27FC236}">
                    <a16:creationId xmlns:a16="http://schemas.microsoft.com/office/drawing/2014/main" id="{3C3BC2EA-A09F-4E1F-BAFC-AB92F613F07A}"/>
                  </a:ext>
                </a:extLst>
              </p:cNvPr>
              <p:cNvSpPr/>
              <p:nvPr/>
            </p:nvSpPr>
            <p:spPr>
              <a:xfrm>
                <a:off x="4463988" y="5301208"/>
                <a:ext cx="1464022" cy="124367"/>
              </a:xfrm>
              <a:prstGeom prst="round2SameRect">
                <a:avLst>
                  <a:gd name="adj1" fmla="val 10053"/>
                  <a:gd name="adj2" fmla="val 0"/>
                </a:avLst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txBody>
              <a:bodyPr wrap="none" rtlCol="0" anchor="ctr"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lvl="0" indent="-180975" algn="ctr" latinLnBrk="0">
                  <a:spcAft>
                    <a:spcPts val="300"/>
                  </a:spcAft>
                  <a:buClr>
                    <a:srgbClr val="FFFFFF">
                      <a:lumMod val="65000"/>
                    </a:srgbClr>
                  </a:buClr>
                  <a:buSzPct val="80000"/>
                  <a:defRPr/>
                </a:pPr>
                <a:endParaRPr kumimoji="0" lang="ko-KR" alt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나눔고딕 Bold" panose="020D0804000000000000" pitchFamily="50" charset="-127"/>
                  <a:ea typeface="나눔고딕 Bold" panose="020D0804000000000000" pitchFamily="50" charset="-127"/>
                </a:endParaRPr>
              </a:p>
            </p:txBody>
          </p:sp>
          <p:sp>
            <p:nvSpPr>
              <p:cNvPr id="122" name="양쪽 모서리가 둥근 사각형 74">
                <a:extLst>
                  <a:ext uri="{FF2B5EF4-FFF2-40B4-BE49-F238E27FC236}">
                    <a16:creationId xmlns:a16="http://schemas.microsoft.com/office/drawing/2014/main" id="{C86DBCCF-C793-43DC-99B3-C6A5777256F3}"/>
                  </a:ext>
                </a:extLst>
              </p:cNvPr>
              <p:cNvSpPr/>
              <p:nvPr/>
            </p:nvSpPr>
            <p:spPr>
              <a:xfrm>
                <a:off x="4463987" y="5425575"/>
                <a:ext cx="1464023" cy="772432"/>
              </a:xfrm>
              <a:prstGeom prst="round2SameRect">
                <a:avLst>
                  <a:gd name="adj1" fmla="val 0"/>
                  <a:gd name="adj2" fmla="val 2506"/>
                </a:avLst>
              </a:prstGeom>
              <a:solidFill>
                <a:srgbClr val="FFFFFF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txBody>
              <a:bodyPr tIns="72000" rtlCol="0" anchor="t">
                <a:scene3d>
                  <a:camera prst="orthographicFront"/>
                  <a:lightRig rig="threePt" dir="t"/>
                </a:scene3d>
                <a:sp3d>
                  <a:bevelT w="0" h="0"/>
                  <a:bevelB w="0" h="0"/>
                </a:sp3d>
              </a:bodyPr>
              <a:lstStyle/>
              <a:p>
                <a:pPr marL="144000" lvl="1" indent="-108000" algn="l" fontAlgn="auto" latinLnBrk="0" hangingPunct="0">
                  <a:spcBef>
                    <a:spcPts val="0"/>
                  </a:spcBef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endParaRPr kumimoji="0" lang="ko-KR" altLang="en-US" sz="1000" kern="0" spc="-15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262626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굴림" panose="020B0600000101010101" pitchFamily="50" charset="-127"/>
                </a:endParaRPr>
              </a:p>
            </p:txBody>
          </p:sp>
        </p:grpSp>
        <p:sp>
          <p:nvSpPr>
            <p:cNvPr id="123" name="양쪽 모서리가 둥근 사각형 84">
              <a:extLst>
                <a:ext uri="{FF2B5EF4-FFF2-40B4-BE49-F238E27FC236}">
                  <a16:creationId xmlns:a16="http://schemas.microsoft.com/office/drawing/2014/main" id="{DA7067C8-0715-4027-A152-6E7AF6DB6375}"/>
                </a:ext>
              </a:extLst>
            </p:cNvPr>
            <p:cNvSpPr/>
            <p:nvPr/>
          </p:nvSpPr>
          <p:spPr>
            <a:xfrm>
              <a:off x="482715" y="4415941"/>
              <a:ext cx="2303214" cy="1753569"/>
            </a:xfrm>
            <a:prstGeom prst="round2SameRect">
              <a:avLst>
                <a:gd name="adj1" fmla="val 0"/>
                <a:gd name="adj2" fmla="val 2506"/>
              </a:avLst>
            </a:prstGeom>
            <a:solidFill>
              <a:srgbClr val="FFFFFF"/>
            </a:solid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txBody>
            <a:bodyPr tIns="72000" rtlCol="0" anchor="t">
              <a:scene3d>
                <a:camera prst="orthographicFront"/>
                <a:lightRig rig="threePt" dir="t"/>
              </a:scene3d>
              <a:sp3d>
                <a:bevelT w="0" h="0"/>
                <a:bevelB w="0" h="0"/>
              </a:sp3d>
            </a:bodyPr>
            <a:lstStyle/>
            <a:p>
              <a:pPr marL="144000" lvl="1" indent="-108000" latinLnBrk="0" hangingPunct="0">
                <a:spcAft>
                  <a:spcPts val="300"/>
                </a:spcAft>
                <a:buClr>
                  <a:srgbClr val="262626"/>
                </a:buClr>
                <a:buFont typeface="Arial" pitchFamily="34" charset="0"/>
                <a:buChar char="•"/>
                <a:defRPr/>
              </a:pPr>
              <a:endParaRPr lang="ko-KR" altLang="en-US" sz="1000" kern="0" spc="-15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26262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anose="020B0600000101010101" pitchFamily="50" charset="-127"/>
              </a:endParaRPr>
            </a:p>
          </p:txBody>
        </p:sp>
        <p:grpSp>
          <p:nvGrpSpPr>
            <p:cNvPr id="124" name="그룹 123">
              <a:extLst>
                <a:ext uri="{FF2B5EF4-FFF2-40B4-BE49-F238E27FC236}">
                  <a16:creationId xmlns:a16="http://schemas.microsoft.com/office/drawing/2014/main" id="{9614EE43-ECF1-40D7-9B6F-FDC47C3558B8}"/>
                </a:ext>
              </a:extLst>
            </p:cNvPr>
            <p:cNvGrpSpPr/>
            <p:nvPr/>
          </p:nvGrpSpPr>
          <p:grpSpPr>
            <a:xfrm>
              <a:off x="2812056" y="4136137"/>
              <a:ext cx="2303214" cy="2035906"/>
              <a:chOff x="4463987" y="5301208"/>
              <a:chExt cx="1464023" cy="896799"/>
            </a:xfrm>
          </p:grpSpPr>
          <p:sp>
            <p:nvSpPr>
              <p:cNvPr id="125" name="양쪽 모서리가 둥근 사각형 88">
                <a:extLst>
                  <a:ext uri="{FF2B5EF4-FFF2-40B4-BE49-F238E27FC236}">
                    <a16:creationId xmlns:a16="http://schemas.microsoft.com/office/drawing/2014/main" id="{A1F9738D-8250-4325-8ACB-9B7E1466D12B}"/>
                  </a:ext>
                </a:extLst>
              </p:cNvPr>
              <p:cNvSpPr/>
              <p:nvPr/>
            </p:nvSpPr>
            <p:spPr>
              <a:xfrm>
                <a:off x="4463988" y="5301208"/>
                <a:ext cx="1464022" cy="124367"/>
              </a:xfrm>
              <a:prstGeom prst="round2SameRect">
                <a:avLst>
                  <a:gd name="adj1" fmla="val 10053"/>
                  <a:gd name="adj2" fmla="val 0"/>
                </a:avLst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txBody>
              <a:bodyPr wrap="none" rtlCol="0" anchor="ctr"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marR="0" lvl="0" indent="-180975" algn="ctr" defTabSz="914400" eaLnBrk="1" fontAlgn="auto" latinLnBrk="0" hangingPunct="1">
                  <a:spcBef>
                    <a:spcPts val="0"/>
                  </a:spcBef>
                  <a:spcAft>
                    <a:spcPts val="300"/>
                  </a:spcAft>
                  <a:buClr>
                    <a:srgbClr val="FFFFFF">
                      <a:lumMod val="65000"/>
                    </a:srgbClr>
                  </a:buClr>
                  <a:buSzPct val="80000"/>
                  <a:buFontTx/>
                  <a:buNone/>
                  <a:tabLst/>
                  <a:defRPr/>
                </a:pPr>
                <a:endParaRPr kumimoji="0" lang="ko-KR" altLang="en-US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나눔고딕 Bold" panose="020D0804000000000000" pitchFamily="50" charset="-127"/>
                  <a:ea typeface="나눔고딕 Bold" panose="020D0804000000000000" pitchFamily="50" charset="-127"/>
                </a:endParaRPr>
              </a:p>
            </p:txBody>
          </p:sp>
          <p:sp>
            <p:nvSpPr>
              <p:cNvPr id="126" name="양쪽 모서리가 둥근 사각형 89">
                <a:extLst>
                  <a:ext uri="{FF2B5EF4-FFF2-40B4-BE49-F238E27FC236}">
                    <a16:creationId xmlns:a16="http://schemas.microsoft.com/office/drawing/2014/main" id="{FCF51F23-A1F5-4853-9AF1-DD34F736926D}"/>
                  </a:ext>
                </a:extLst>
              </p:cNvPr>
              <p:cNvSpPr/>
              <p:nvPr/>
            </p:nvSpPr>
            <p:spPr>
              <a:xfrm>
                <a:off x="4463987" y="5425575"/>
                <a:ext cx="1464023" cy="772432"/>
              </a:xfrm>
              <a:prstGeom prst="round2SameRect">
                <a:avLst>
                  <a:gd name="adj1" fmla="val 0"/>
                  <a:gd name="adj2" fmla="val 2506"/>
                </a:avLst>
              </a:prstGeom>
              <a:solidFill>
                <a:srgbClr val="FFFFFF"/>
              </a:solidFill>
              <a:ln w="6350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txBody>
              <a:bodyPr tIns="72000" rtlCol="0" anchor="t">
                <a:scene3d>
                  <a:camera prst="orthographicFront"/>
                  <a:lightRig rig="threePt" dir="t"/>
                </a:scene3d>
                <a:sp3d>
                  <a:bevelT w="0" h="0"/>
                  <a:bevelB w="0" h="0"/>
                </a:sp3d>
              </a:bodyPr>
              <a:lstStyle/>
              <a:p>
                <a:pPr marL="144000" lvl="1" indent="-108000" latinLnBrk="0" hangingPunct="0">
                  <a:spcAft>
                    <a:spcPts val="300"/>
                  </a:spcAft>
                  <a:buClr>
                    <a:srgbClr val="262626"/>
                  </a:buClr>
                  <a:buFont typeface="Arial" pitchFamily="34" charset="0"/>
                  <a:buChar char="•"/>
                  <a:defRPr/>
                </a:pPr>
                <a:endParaRPr lang="ko-KR" altLang="en-US" sz="1000" kern="0" spc="-15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262626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굴림" panose="020B0600000101010101" pitchFamily="50" charset="-127"/>
                </a:endParaRPr>
              </a:p>
            </p:txBody>
          </p:sp>
        </p:grpSp>
        <p:sp>
          <p:nvSpPr>
            <p:cNvPr id="138" name="직사각형 137">
              <a:extLst>
                <a:ext uri="{FF2B5EF4-FFF2-40B4-BE49-F238E27FC236}">
                  <a16:creationId xmlns:a16="http://schemas.microsoft.com/office/drawing/2014/main" id="{A7E39D2B-9BA6-4A7C-8449-6B90D4AB3583}"/>
                </a:ext>
              </a:extLst>
            </p:cNvPr>
            <p:cNvSpPr/>
            <p:nvPr/>
          </p:nvSpPr>
          <p:spPr>
            <a:xfrm>
              <a:off x="482490" y="1901049"/>
              <a:ext cx="2303212" cy="297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굴림" charset="-127"/>
                <a:buNone/>
                <a:tabLst/>
                <a:defRPr/>
              </a:pPr>
              <a:r>
                <a:rPr lang="en-US" altLang="ko-KR" sz="11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rPr>
                <a:t>Prediction of Dam Flow Using LSTM</a:t>
              </a:r>
              <a:endParaRPr lang="ko-KR" altLang="en-US" sz="11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143" name="직사각형 142">
              <a:extLst>
                <a:ext uri="{FF2B5EF4-FFF2-40B4-BE49-F238E27FC236}">
                  <a16:creationId xmlns:a16="http://schemas.microsoft.com/office/drawing/2014/main" id="{98DE7D2B-4D88-4386-BD64-66518DA01D32}"/>
                </a:ext>
              </a:extLst>
            </p:cNvPr>
            <p:cNvSpPr/>
            <p:nvPr/>
          </p:nvSpPr>
          <p:spPr>
            <a:xfrm>
              <a:off x="2821758" y="1888441"/>
              <a:ext cx="2310056" cy="288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굴림" charset="-127"/>
                <a:buNone/>
                <a:tabLst/>
                <a:defRPr/>
              </a:pPr>
              <a:r>
                <a:rPr lang="en-US" altLang="ko-KR" sz="105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rPr>
                <a:t>Analysis of future leakage using LSTM</a:t>
              </a:r>
              <a:endParaRPr lang="ko-KR" altLang="en-US" sz="10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148" name="직사각형 147">
              <a:extLst>
                <a:ext uri="{FF2B5EF4-FFF2-40B4-BE49-F238E27FC236}">
                  <a16:creationId xmlns:a16="http://schemas.microsoft.com/office/drawing/2014/main" id="{5CB1B4A9-C0EB-41A7-8ED3-A4DD06E9E068}"/>
                </a:ext>
              </a:extLst>
            </p:cNvPr>
            <p:cNvSpPr/>
            <p:nvPr/>
          </p:nvSpPr>
          <p:spPr>
            <a:xfrm>
              <a:off x="482490" y="4143758"/>
              <a:ext cx="2289309" cy="297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굴림" charset="-127"/>
                <a:buNone/>
                <a:tabLst/>
                <a:defRPr/>
              </a:pPr>
              <a:r>
                <a:rPr lang="en-US" altLang="ko-KR" sz="110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rPr>
                <a:t>Prediction of flood level using LSTM</a:t>
              </a:r>
              <a:endParaRPr lang="ko-KR" altLang="en-US" sz="11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150" name="양쪽 모서리가 둥근 사각형 116">
              <a:extLst>
                <a:ext uri="{FF2B5EF4-FFF2-40B4-BE49-F238E27FC236}">
                  <a16:creationId xmlns:a16="http://schemas.microsoft.com/office/drawing/2014/main" id="{9D2A8F5C-56BC-474E-987C-3B36994CB439}"/>
                </a:ext>
              </a:extLst>
            </p:cNvPr>
            <p:cNvSpPr/>
            <p:nvPr/>
          </p:nvSpPr>
          <p:spPr>
            <a:xfrm>
              <a:off x="482715" y="4139999"/>
              <a:ext cx="2303212" cy="282337"/>
            </a:xfrm>
            <a:prstGeom prst="round2SameRect">
              <a:avLst>
                <a:gd name="adj1" fmla="val 10053"/>
                <a:gd name="adj2" fmla="val 0"/>
              </a:avLst>
            </a:pr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txBody>
            <a:bodyPr wrap="none" rtlCol="0" anchor="ctr"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marR="0" lvl="0" indent="-180975" algn="ctr" defTabSz="914400" eaLnBrk="1" fontAlgn="auto" latinLnBrk="0" hangingPunct="1">
                <a:spcBef>
                  <a:spcPts val="0"/>
                </a:spcBef>
                <a:spcAft>
                  <a:spcPts val="300"/>
                </a:spcAft>
                <a:buClr>
                  <a:srgbClr val="FFFFFF">
                    <a:lumMod val="65000"/>
                  </a:srgbClr>
                </a:buClr>
                <a:buSzPct val="80000"/>
                <a:buFontTx/>
                <a:buNone/>
                <a:tabLst/>
                <a:defRPr/>
              </a:pPr>
              <a:endParaRPr kumimoji="0" lang="ko-KR" altLang="en-US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나눔고딕 Bold" panose="020D0804000000000000" pitchFamily="50" charset="-127"/>
                <a:ea typeface="나눔고딕 Bold" panose="020D0804000000000000" pitchFamily="50" charset="-127"/>
              </a:endParaRPr>
            </a:p>
          </p:txBody>
        </p:sp>
        <p:sp>
          <p:nvSpPr>
            <p:cNvPr id="154" name="직사각형 153">
              <a:extLst>
                <a:ext uri="{FF2B5EF4-FFF2-40B4-BE49-F238E27FC236}">
                  <a16:creationId xmlns:a16="http://schemas.microsoft.com/office/drawing/2014/main" id="{AC34D582-3892-4E0D-941C-A9B66F0B3318}"/>
                </a:ext>
              </a:extLst>
            </p:cNvPr>
            <p:cNvSpPr/>
            <p:nvPr/>
          </p:nvSpPr>
          <p:spPr>
            <a:xfrm>
              <a:off x="2821758" y="4147978"/>
              <a:ext cx="2300353" cy="288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굴림" charset="-127"/>
                <a:buNone/>
                <a:tabLst/>
                <a:defRPr/>
              </a:pPr>
              <a:r>
                <a:rPr lang="en-US" altLang="ko-KR" sz="1050" dirty="0">
                  <a:gradFill>
                    <a:gsLst>
                      <a:gs pos="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나눔고딕 Bold" pitchFamily="50" charset="-127"/>
                  <a:ea typeface="나눔고딕 Bold" pitchFamily="50" charset="-127"/>
                </a:rPr>
                <a:t>Estimation of River Flow Using LSTM</a:t>
              </a:r>
              <a:endParaRPr lang="ko-KR" altLang="en-US" sz="105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나눔고딕 Bold" pitchFamily="50" charset="-127"/>
                <a:ea typeface="나눔고딕 Bold" pitchFamily="50" charset="-127"/>
              </a:endParaRPr>
            </a:p>
          </p:txBody>
        </p:sp>
      </p:grpSp>
      <p:sp>
        <p:nvSpPr>
          <p:cNvPr id="112" name="양쪽 모서리가 둥근 사각형 71">
            <a:extLst>
              <a:ext uri="{FF2B5EF4-FFF2-40B4-BE49-F238E27FC236}">
                <a16:creationId xmlns:a16="http://schemas.microsoft.com/office/drawing/2014/main" id="{0A4EB4CA-E5EC-4B84-B456-47DC7059BBEC}"/>
              </a:ext>
            </a:extLst>
          </p:cNvPr>
          <p:cNvSpPr/>
          <p:nvPr/>
        </p:nvSpPr>
        <p:spPr>
          <a:xfrm>
            <a:off x="528310" y="2528772"/>
            <a:ext cx="1193103" cy="1415918"/>
          </a:xfrm>
          <a:prstGeom prst="round2SameRect">
            <a:avLst>
              <a:gd name="adj1" fmla="val 0"/>
              <a:gd name="adj2" fmla="val 2506"/>
            </a:avLst>
          </a:prstGeom>
          <a:solidFill>
            <a:srgbClr val="FFFFFF"/>
          </a:solidFill>
          <a:ln w="6350" cap="flat" cmpd="sng" algn="ctr">
            <a:noFill/>
            <a:prstDash val="solid"/>
          </a:ln>
          <a:effectLst/>
        </p:spPr>
        <p:txBody>
          <a:bodyPr tIns="72000" rtlCol="0" anchor="t"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a:bodyPr>
          <a:lstStyle/>
          <a:p>
            <a:pPr marL="144000" lvl="1" indent="-108000" latinLnBrk="0" hangingPunct="0">
              <a:spcAft>
                <a:spcPts val="300"/>
              </a:spcAft>
              <a:buClr>
                <a:srgbClr val="262626"/>
              </a:buClr>
              <a:buFont typeface="Arial" pitchFamily="34" charset="0"/>
              <a:buChar char="•"/>
              <a:defRPr/>
            </a:pPr>
            <a:r>
              <a:rPr lang="en-US" altLang="ko-KR" sz="8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26262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anose="020B0600000101010101" pitchFamily="50" charset="-127"/>
              </a:rPr>
              <a:t>Prediction of inflow of </a:t>
            </a:r>
            <a:r>
              <a:rPr lang="en-US" altLang="ko-KR" sz="800" kern="0" dirty="0" err="1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26262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anose="020B0600000101010101" pitchFamily="50" charset="-127"/>
              </a:rPr>
              <a:t>Soyanggang</a:t>
            </a:r>
            <a:r>
              <a:rPr lang="en-US" altLang="ko-KR" sz="8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26262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anose="020B0600000101010101" pitchFamily="50" charset="-127"/>
              </a:rPr>
              <a:t> Dam using Deep Learning Model (LSTM-s2s)</a:t>
            </a:r>
          </a:p>
          <a:p>
            <a:pPr marL="144000" lvl="1" indent="-108000" latinLnBrk="0" hangingPunct="0">
              <a:spcAft>
                <a:spcPts val="300"/>
              </a:spcAft>
              <a:buClr>
                <a:srgbClr val="262626"/>
              </a:buClr>
              <a:buFont typeface="Arial" pitchFamily="34" charset="0"/>
              <a:buChar char="•"/>
              <a:defRPr/>
            </a:pPr>
            <a:endParaRPr lang="en-US" altLang="ko-KR" sz="800" kern="0" dirty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262626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굴림" panose="020B0600000101010101" pitchFamily="50" charset="-127"/>
            </a:endParaRPr>
          </a:p>
          <a:p>
            <a:pPr marL="144000" lvl="1" indent="-108000" latinLnBrk="0" hangingPunct="0">
              <a:spcAft>
                <a:spcPts val="300"/>
              </a:spcAft>
              <a:buClr>
                <a:srgbClr val="262626"/>
              </a:buClr>
              <a:buFont typeface="Arial" pitchFamily="34" charset="0"/>
              <a:buChar char="•"/>
              <a:defRPr/>
            </a:pPr>
            <a:r>
              <a:rPr lang="en-US" altLang="ko-KR" sz="8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26262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anose="020B0600000101010101" pitchFamily="50" charset="-127"/>
              </a:rPr>
              <a:t>High accuracy for dam inflow prediction</a:t>
            </a:r>
            <a:endParaRPr kumimoji="0" lang="ko-KR" altLang="en-US" sz="800" kern="0" dirty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262626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굴림" panose="020B0600000101010101" pitchFamily="50" charset="-127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9BDEFE8B-457F-4C14-80EB-4CEA23F7F7E9}"/>
              </a:ext>
            </a:extLst>
          </p:cNvPr>
          <p:cNvSpPr txBox="1"/>
          <p:nvPr/>
        </p:nvSpPr>
        <p:spPr>
          <a:xfrm>
            <a:off x="-1" y="769954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   1.2 Research Trends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sp>
        <p:nvSpPr>
          <p:cNvPr id="1035" name="양쪽 모서리가 둥근 사각형 71">
            <a:extLst>
              <a:ext uri="{FF2B5EF4-FFF2-40B4-BE49-F238E27FC236}">
                <a16:creationId xmlns:a16="http://schemas.microsoft.com/office/drawing/2014/main" id="{F1A92420-C440-4F13-BF79-9E02A9EF795A}"/>
              </a:ext>
            </a:extLst>
          </p:cNvPr>
          <p:cNvSpPr/>
          <p:nvPr/>
        </p:nvSpPr>
        <p:spPr>
          <a:xfrm>
            <a:off x="530571" y="4482802"/>
            <a:ext cx="1193103" cy="1415918"/>
          </a:xfrm>
          <a:prstGeom prst="round2SameRect">
            <a:avLst>
              <a:gd name="adj1" fmla="val 0"/>
              <a:gd name="adj2" fmla="val 2506"/>
            </a:avLst>
          </a:prstGeom>
          <a:solidFill>
            <a:srgbClr val="FFFFFF"/>
          </a:solidFill>
          <a:ln w="6350" cap="flat" cmpd="sng" algn="ctr">
            <a:noFill/>
            <a:prstDash val="solid"/>
          </a:ln>
          <a:effectLst/>
        </p:spPr>
        <p:txBody>
          <a:bodyPr tIns="72000" rtlCol="0" anchor="t"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a:bodyPr>
          <a:lstStyle/>
          <a:p>
            <a:pPr marL="144000" lvl="1" indent="-108000" latinLnBrk="0" hangingPunct="0">
              <a:spcAft>
                <a:spcPts val="300"/>
              </a:spcAft>
              <a:buClr>
                <a:srgbClr val="262626"/>
              </a:buClr>
              <a:buFont typeface="Arial" pitchFamily="34" charset="0"/>
              <a:buChar char="•"/>
              <a:defRPr/>
            </a:pPr>
            <a:r>
              <a:rPr lang="en-US" altLang="ko-KR" sz="7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26262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anose="020B0600000101010101" pitchFamily="50" charset="-127"/>
              </a:rPr>
              <a:t>Using the Deep Learning Model (LSTM), the river water level is predicted 1, 3, and 6 hours ahead, and the prediction accuracy is compared and analyzed according to the prior prediction time</a:t>
            </a:r>
            <a:endParaRPr kumimoji="0" lang="ko-KR" altLang="en-US" sz="700" kern="0" dirty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262626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굴림" panose="020B0600000101010101" pitchFamily="50" charset="-127"/>
            </a:endParaRPr>
          </a:p>
        </p:txBody>
      </p:sp>
      <p:sp>
        <p:nvSpPr>
          <p:cNvPr id="1036" name="직사각형 1035">
            <a:extLst>
              <a:ext uri="{FF2B5EF4-FFF2-40B4-BE49-F238E27FC236}">
                <a16:creationId xmlns:a16="http://schemas.microsoft.com/office/drawing/2014/main" id="{681C0B6F-04BF-46BB-BAAB-6C078122B440}"/>
              </a:ext>
            </a:extLst>
          </p:cNvPr>
          <p:cNvSpPr/>
          <p:nvPr/>
        </p:nvSpPr>
        <p:spPr>
          <a:xfrm>
            <a:off x="2095649" y="5814907"/>
            <a:ext cx="117268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600" dirty="0">
                <a:latin typeface="Rix모던고딕 L"/>
                <a:ea typeface="Rix모던고딕 L"/>
              </a:rPr>
              <a:t>※ Jung</a:t>
            </a:r>
            <a:r>
              <a:rPr lang="ko-KR" altLang="en-US" sz="600" dirty="0">
                <a:latin typeface="Rix모던고딕 L"/>
                <a:ea typeface="Rix모던고딕 L"/>
              </a:rPr>
              <a:t> </a:t>
            </a:r>
            <a:r>
              <a:rPr lang="en-US" altLang="ko-KR" sz="600" dirty="0">
                <a:latin typeface="Rix모던고딕 L"/>
                <a:ea typeface="Rix모던고딕 L"/>
              </a:rPr>
              <a:t>et</a:t>
            </a:r>
            <a:r>
              <a:rPr lang="ko-KR" altLang="en-US" sz="600" dirty="0">
                <a:latin typeface="Rix모던고딕 L"/>
                <a:ea typeface="Rix모던고딕 L"/>
              </a:rPr>
              <a:t> </a:t>
            </a:r>
            <a:r>
              <a:rPr lang="en-US" altLang="ko-KR" sz="600" dirty="0">
                <a:latin typeface="Rix모던고딕 L"/>
                <a:ea typeface="Rix모던고딕 L"/>
              </a:rPr>
              <a:t>al</a:t>
            </a:r>
            <a:r>
              <a:rPr lang="en-US" altLang="ko-KR" sz="600" dirty="0"/>
              <a:t> (2021)</a:t>
            </a:r>
            <a:endParaRPr lang="ko-KR" altLang="en-US" sz="600" dirty="0"/>
          </a:p>
        </p:txBody>
      </p:sp>
      <p:sp>
        <p:nvSpPr>
          <p:cNvPr id="1038" name="직사각형 1037">
            <a:extLst>
              <a:ext uri="{FF2B5EF4-FFF2-40B4-BE49-F238E27FC236}">
                <a16:creationId xmlns:a16="http://schemas.microsoft.com/office/drawing/2014/main" id="{9C7382A0-F5B5-4AE3-B62E-D3AA663D5DEE}"/>
              </a:ext>
            </a:extLst>
          </p:cNvPr>
          <p:cNvSpPr/>
          <p:nvPr/>
        </p:nvSpPr>
        <p:spPr>
          <a:xfrm>
            <a:off x="1588962" y="2558319"/>
            <a:ext cx="140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600" dirty="0">
                <a:latin typeface="Rix모던고딕 L"/>
                <a:ea typeface="Rix모던고딕 L"/>
              </a:rPr>
              <a:t>&lt;Results of Dam Inflow Prediction Using LSTM&gt;</a:t>
            </a:r>
            <a:endParaRPr lang="ko-KR" altLang="en-US" sz="600" dirty="0"/>
          </a:p>
        </p:txBody>
      </p:sp>
      <p:sp>
        <p:nvSpPr>
          <p:cNvPr id="1045" name="직사각형 1044">
            <a:extLst>
              <a:ext uri="{FF2B5EF4-FFF2-40B4-BE49-F238E27FC236}">
                <a16:creationId xmlns:a16="http://schemas.microsoft.com/office/drawing/2014/main" id="{044B442A-8247-4290-A235-03206EBAB1BA}"/>
              </a:ext>
            </a:extLst>
          </p:cNvPr>
          <p:cNvSpPr/>
          <p:nvPr/>
        </p:nvSpPr>
        <p:spPr>
          <a:xfrm>
            <a:off x="1655643" y="4532610"/>
            <a:ext cx="14513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600" dirty="0">
                <a:latin typeface="Rix모던고딕 L"/>
                <a:ea typeface="Rix모던고딕 L"/>
              </a:rPr>
              <a:t>&lt;Results of water level prediction using deep learning techniques&gt;</a:t>
            </a:r>
            <a:endParaRPr lang="ko-KR" altLang="en-US" sz="600" dirty="0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C86BAFEA-6489-4315-89E8-67FEA35CED73}"/>
              </a:ext>
            </a:extLst>
          </p:cNvPr>
          <p:cNvSpPr/>
          <p:nvPr/>
        </p:nvSpPr>
        <p:spPr>
          <a:xfrm>
            <a:off x="2079332" y="3734857"/>
            <a:ext cx="117268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600" dirty="0">
                <a:latin typeface="Rix모던고딕 L"/>
                <a:ea typeface="Rix모던고딕 L"/>
              </a:rPr>
              <a:t>※ Han</a:t>
            </a:r>
            <a:r>
              <a:rPr lang="ko-KR" altLang="en-US" sz="600" dirty="0">
                <a:latin typeface="Rix모던고딕 L"/>
                <a:ea typeface="Rix모던고딕 L"/>
              </a:rPr>
              <a:t> </a:t>
            </a:r>
            <a:r>
              <a:rPr lang="en-US" altLang="ko-KR" sz="600" dirty="0">
                <a:latin typeface="Rix모던고딕 L"/>
                <a:ea typeface="Rix모던고딕 L"/>
              </a:rPr>
              <a:t>et</a:t>
            </a:r>
            <a:r>
              <a:rPr lang="ko-KR" altLang="en-US" sz="600" dirty="0">
                <a:latin typeface="Rix모던고딕 L"/>
                <a:ea typeface="Rix모던고딕 L"/>
              </a:rPr>
              <a:t> </a:t>
            </a:r>
            <a:r>
              <a:rPr lang="en-US" altLang="ko-KR" sz="600" dirty="0">
                <a:latin typeface="Rix모던고딕 L"/>
                <a:ea typeface="Rix모던고딕 L"/>
              </a:rPr>
              <a:t>al</a:t>
            </a:r>
            <a:r>
              <a:rPr lang="en-US" altLang="ko-KR" sz="600" dirty="0"/>
              <a:t> (2021)</a:t>
            </a:r>
            <a:endParaRPr lang="ko-KR" altLang="en-US" sz="6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09C4EB5-D4AC-4CF4-A6D1-9206E3D15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044" y="2831997"/>
            <a:ext cx="1395033" cy="8931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4341B81-B5F3-46BB-B773-B19C63CAE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1976" y="4822468"/>
            <a:ext cx="1229037" cy="7786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양쪽 모서리가 둥근 사각형 71">
            <a:extLst>
              <a:ext uri="{FF2B5EF4-FFF2-40B4-BE49-F238E27FC236}">
                <a16:creationId xmlns:a16="http://schemas.microsoft.com/office/drawing/2014/main" id="{B8C87C3D-320C-FB14-8E0C-7E666DAD945A}"/>
              </a:ext>
            </a:extLst>
          </p:cNvPr>
          <p:cNvSpPr/>
          <p:nvPr/>
        </p:nvSpPr>
        <p:spPr>
          <a:xfrm>
            <a:off x="3080214" y="2480135"/>
            <a:ext cx="1193103" cy="1415918"/>
          </a:xfrm>
          <a:prstGeom prst="round2SameRect">
            <a:avLst>
              <a:gd name="adj1" fmla="val 0"/>
              <a:gd name="adj2" fmla="val 2506"/>
            </a:avLst>
          </a:prstGeom>
          <a:solidFill>
            <a:srgbClr val="FFFFFF"/>
          </a:solidFill>
          <a:ln w="6350" cap="flat" cmpd="sng" algn="ctr">
            <a:noFill/>
            <a:prstDash val="solid"/>
          </a:ln>
          <a:effectLst/>
        </p:spPr>
        <p:txBody>
          <a:bodyPr tIns="72000" rtlCol="0" anchor="t"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a:bodyPr>
          <a:lstStyle/>
          <a:p>
            <a:pPr marL="36000" lvl="1" latinLnBrk="0" hangingPunct="0">
              <a:spcAft>
                <a:spcPts val="300"/>
              </a:spcAft>
              <a:buClr>
                <a:srgbClr val="262626"/>
              </a:buClr>
              <a:defRPr/>
            </a:pPr>
            <a:r>
              <a:rPr lang="en-US" altLang="ko-KR" sz="9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26262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anose="020B0600000101010101" pitchFamily="50" charset="-127"/>
              </a:rPr>
              <a:t>Analysis of future runoff of Mekong River basin under climate change scenario using deep learning and presentation of utilization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53EDBE9-07CE-0BF7-38FB-77577932C3B9}"/>
              </a:ext>
            </a:extLst>
          </p:cNvPr>
          <p:cNvSpPr/>
          <p:nvPr/>
        </p:nvSpPr>
        <p:spPr>
          <a:xfrm>
            <a:off x="4367110" y="4532610"/>
            <a:ext cx="11185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600" dirty="0">
                <a:latin typeface="Rix모던고딕 L"/>
                <a:ea typeface="Rix모던고딕 L"/>
              </a:rPr>
              <a:t>&lt;Runoff Forecast Results&gt;</a:t>
            </a:r>
            <a:endParaRPr lang="ko-KR" altLang="en-US" sz="600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793CD4F-39D7-C339-D81C-87A19DAB8251}"/>
              </a:ext>
            </a:extLst>
          </p:cNvPr>
          <p:cNvSpPr/>
          <p:nvPr/>
        </p:nvSpPr>
        <p:spPr>
          <a:xfrm>
            <a:off x="4278380" y="2448650"/>
            <a:ext cx="1378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600" dirty="0">
                <a:latin typeface="Rix모던고딕 L"/>
                <a:ea typeface="Rix모던고딕 L"/>
              </a:rPr>
              <a:t>&lt;Conceptual diagram of outflow analysis using LSTM&gt;</a:t>
            </a:r>
            <a:endParaRPr lang="ko-KR" altLang="en-US" sz="6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51E08F8-F8BB-FE13-021F-42D5BC297E80}"/>
              </a:ext>
            </a:extLst>
          </p:cNvPr>
          <p:cNvSpPr/>
          <p:nvPr/>
        </p:nvSpPr>
        <p:spPr>
          <a:xfrm>
            <a:off x="4602304" y="5802463"/>
            <a:ext cx="137918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600" dirty="0">
                <a:latin typeface="Rix모던고딕 L"/>
                <a:ea typeface="Rix모던고딕 L"/>
              </a:rPr>
              <a:t>※</a:t>
            </a:r>
            <a:r>
              <a:rPr lang="en-US" altLang="ko-KR" sz="600" dirty="0"/>
              <a:t> Xu et al. (2020)</a:t>
            </a:r>
            <a:endParaRPr lang="ko-KR" altLang="en-US" sz="600" dirty="0"/>
          </a:p>
        </p:txBody>
      </p:sp>
      <p:sp>
        <p:nvSpPr>
          <p:cNvPr id="12" name="양쪽 모서리가 둥근 사각형 71">
            <a:extLst>
              <a:ext uri="{FF2B5EF4-FFF2-40B4-BE49-F238E27FC236}">
                <a16:creationId xmlns:a16="http://schemas.microsoft.com/office/drawing/2014/main" id="{A3F2EDFD-0E94-32A5-53BC-8F648E5F9BC6}"/>
              </a:ext>
            </a:extLst>
          </p:cNvPr>
          <p:cNvSpPr/>
          <p:nvPr/>
        </p:nvSpPr>
        <p:spPr>
          <a:xfrm>
            <a:off x="3067964" y="4502329"/>
            <a:ext cx="1193103" cy="1415918"/>
          </a:xfrm>
          <a:prstGeom prst="round2SameRect">
            <a:avLst>
              <a:gd name="adj1" fmla="val 0"/>
              <a:gd name="adj2" fmla="val 2506"/>
            </a:avLst>
          </a:prstGeom>
          <a:solidFill>
            <a:srgbClr val="FFFFFF"/>
          </a:solidFill>
          <a:ln w="6350" cap="flat" cmpd="sng" algn="ctr">
            <a:noFill/>
            <a:prstDash val="solid"/>
          </a:ln>
          <a:effectLst/>
        </p:spPr>
        <p:txBody>
          <a:bodyPr tIns="72000" rtlCol="0" anchor="t">
            <a:scene3d>
              <a:camera prst="orthographicFront"/>
              <a:lightRig rig="threePt" dir="t"/>
            </a:scene3d>
            <a:sp3d>
              <a:bevelT w="0" h="0"/>
              <a:bevelB w="0" h="0"/>
            </a:sp3d>
          </a:bodyPr>
          <a:lstStyle/>
          <a:p>
            <a:pPr marL="144000" lvl="1" indent="-108000" latinLnBrk="0" hangingPunct="0">
              <a:lnSpc>
                <a:spcPct val="150000"/>
              </a:lnSpc>
              <a:spcAft>
                <a:spcPts val="300"/>
              </a:spcAft>
              <a:buClr>
                <a:srgbClr val="262626"/>
              </a:buClr>
              <a:buFont typeface="Arial" pitchFamily="34" charset="0"/>
              <a:buChar char="•"/>
              <a:defRPr/>
            </a:pPr>
            <a:r>
              <a:rPr lang="en-US" altLang="ko-KR" sz="8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262626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굴림" panose="020B0600000101010101" pitchFamily="50" charset="-127"/>
              </a:rPr>
              <a:t>Excellent performance is confirmed by predicting runoff volume in China's Yangtze and Hun River basins</a:t>
            </a:r>
            <a:endParaRPr kumimoji="0" lang="ko-KR" altLang="en-US" sz="800" kern="0" dirty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262626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굴림" panose="020B0600000101010101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B0F2A82-1080-841C-2CC3-A9F50EA78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5362" y="2695100"/>
            <a:ext cx="1140328" cy="11188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A1345525-DDCC-2660-FD6F-675F0AAC70E2}"/>
              </a:ext>
            </a:extLst>
          </p:cNvPr>
          <p:cNvSpPr/>
          <p:nvPr/>
        </p:nvSpPr>
        <p:spPr>
          <a:xfrm>
            <a:off x="4577827" y="3803720"/>
            <a:ext cx="117268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600" dirty="0">
                <a:latin typeface="Rix모던고딕 L"/>
                <a:ea typeface="Rix모던고딕 L"/>
              </a:rPr>
              <a:t>※ </a:t>
            </a:r>
            <a:r>
              <a:rPr lang="en-US" altLang="ko-KR" sz="600" dirty="0"/>
              <a:t>Lee et al. (2020)</a:t>
            </a:r>
            <a:endParaRPr lang="ko-KR" altLang="en-US" sz="6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2F2A4AD8-8DB2-AB57-831C-3F9C5A6364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6830" y="5292723"/>
            <a:ext cx="1237528" cy="4639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361EAA9-7C4F-5B7D-9931-1AB34A9FF0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6830" y="4750212"/>
            <a:ext cx="1237528" cy="5040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9578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FA19C3-D0D2-5427-0CA8-9FE8A6E8BA94}"/>
              </a:ext>
            </a:extLst>
          </p:cNvPr>
          <p:cNvSpPr txBox="1"/>
          <p:nvPr/>
        </p:nvSpPr>
        <p:spPr>
          <a:xfrm>
            <a:off x="2474912" y="2647856"/>
            <a:ext cx="4953000" cy="156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500"/>
              </a:spcBef>
              <a:defRPr/>
            </a:pPr>
            <a: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2.</a:t>
            </a:r>
            <a:r>
              <a:rPr lang="ko-KR" altLang="en-US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 </a:t>
            </a:r>
            <a: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Theory and methodology</a:t>
            </a:r>
            <a:b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  </a:t>
            </a: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2.1 LSTM(Long Short – Term Memory)</a:t>
            </a:r>
            <a:b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   2.2 Flowchart</a:t>
            </a:r>
          </a:p>
        </p:txBody>
      </p:sp>
    </p:spTree>
    <p:extLst>
      <p:ext uri="{BB962C8B-B14F-4D97-AF65-F5344CB8AC3E}">
        <p14:creationId xmlns:p14="http://schemas.microsoft.com/office/powerpoint/2010/main" val="394615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 2. Theory and methodology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4C71AB-2981-4B33-A1CC-C90EAE15B5ED}"/>
              </a:ext>
            </a:extLst>
          </p:cNvPr>
          <p:cNvSpPr txBox="1"/>
          <p:nvPr/>
        </p:nvSpPr>
        <p:spPr>
          <a:xfrm>
            <a:off x="-4" y="769952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   2.1 </a:t>
            </a:r>
            <a:r>
              <a:rPr lang="en-US" altLang="ko-KR" sz="2000" b="1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LSTM (Long Short-Term Memory)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C0ECA7A-4FE9-8C22-6C06-5DD6B6028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465" y="2088699"/>
            <a:ext cx="6268481" cy="268060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45FE837-D98E-82E5-FACF-997B74171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396" y="4919457"/>
            <a:ext cx="3454617" cy="1329407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66FE0DF5-3761-0FB0-C578-4BE07D86B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1" y="1446933"/>
            <a:ext cx="9364664" cy="249235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indent="0" algn="just" fontAlgn="base" latinLnBrk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671B"/>
              </a:buClr>
              <a:buFont typeface="Wingdings" panose="05000000000000000000" pitchFamily="2" charset="2"/>
              <a:buNone/>
              <a:defRPr kumimoji="0" sz="1100" b="0">
                <a:solidFill>
                  <a:schemeClr val="tx1">
                    <a:lumMod val="75000"/>
                    <a:lumOff val="25000"/>
                  </a:schemeClr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defRPr>
            </a:lvl1pPr>
            <a:lvl2pPr marL="817563" indent="-3143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3100"/>
            </a:lvl2pPr>
            <a:lvl3pPr marL="1258888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700"/>
            </a:lvl3pPr>
            <a:lvl4pPr marL="1762125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200"/>
            </a:lvl4pPr>
            <a:lvl5pPr marL="2265363" indent="-2508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200"/>
            </a:lvl5pPr>
            <a:lvl6pPr marL="2770261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6pPr>
            <a:lvl7pPr marL="3273945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7pPr>
            <a:lvl8pPr marL="3777629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8pPr>
            <a:lvl9pPr marL="4281312" indent="-251842" defTabSz="1007368">
              <a:spcBef>
                <a:spcPct val="20000"/>
              </a:spcBef>
              <a:buFont typeface="Arial" pitchFamily="34" charset="0"/>
              <a:buChar char="•"/>
              <a:defRPr kumimoji="1" sz="2200"/>
            </a:lvl9pPr>
          </a:lstStyle>
          <a:p>
            <a:pPr marL="285750" indent="-285750" eaLnBrk="1" hangingPunct="1">
              <a:lnSpc>
                <a:spcPct val="13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ko-KR" sz="1400" kern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LSTM (Long-term Short-Term Memory) model is used to improve the long-term dependency problem of RNN </a:t>
            </a:r>
          </a:p>
        </p:txBody>
      </p:sp>
    </p:spTree>
    <p:extLst>
      <p:ext uri="{BB962C8B-B14F-4D97-AF65-F5344CB8AC3E}">
        <p14:creationId xmlns:p14="http://schemas.microsoft.com/office/powerpoint/2010/main" val="2121098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" y="57484"/>
            <a:ext cx="99028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>
              <a:bevelT w="0" h="0"/>
            </a:sp3d>
          </a:bodyPr>
          <a:lstStyle/>
          <a:p>
            <a:r>
              <a:rPr lang="en-US" altLang="ko-KR" sz="2800" b="1" spc="-30" dirty="0">
                <a:ln>
                  <a:solidFill>
                    <a:srgbClr val="7030A0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2. Theory and methodology</a:t>
            </a:r>
            <a:endParaRPr lang="ko-KR" altLang="en-US" sz="2800" b="1" spc="-30" dirty="0">
              <a:ln>
                <a:solidFill>
                  <a:srgbClr val="7030A0">
                    <a:alpha val="0"/>
                  </a:srgb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4C71AB-2981-4B33-A1CC-C90EAE15B5ED}"/>
              </a:ext>
            </a:extLst>
          </p:cNvPr>
          <p:cNvSpPr txBox="1"/>
          <p:nvPr/>
        </p:nvSpPr>
        <p:spPr>
          <a:xfrm>
            <a:off x="-4" y="769952"/>
            <a:ext cx="99028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spc="-98" dirty="0">
                <a:ln w="0">
                  <a:solidFill>
                    <a:schemeClr val="tx1">
                      <a:alpha val="0"/>
                    </a:schemeClr>
                  </a:solidFill>
                </a:ln>
                <a:solidFill>
                  <a:srgbClr val="595959"/>
                </a:solidFill>
                <a:latin typeface="+mj-ea"/>
                <a:ea typeface="+mj-ea"/>
              </a:rPr>
              <a:t>    2.2 Flowchart</a:t>
            </a:r>
            <a:endParaRPr lang="ko-KR" altLang="en-US" sz="2000" b="1" spc="-98" dirty="0">
              <a:ln w="0">
                <a:solidFill>
                  <a:schemeClr val="tx1">
                    <a:alpha val="0"/>
                  </a:schemeClr>
                </a:solidFill>
              </a:ln>
              <a:solidFill>
                <a:srgbClr val="595959"/>
              </a:solidFill>
              <a:latin typeface="+mj-ea"/>
              <a:ea typeface="+mj-ea"/>
            </a:endParaRPr>
          </a:p>
        </p:txBody>
      </p:sp>
      <p:pic>
        <p:nvPicPr>
          <p:cNvPr id="228" name="그림 227">
            <a:extLst>
              <a:ext uri="{FF2B5EF4-FFF2-40B4-BE49-F238E27FC236}">
                <a16:creationId xmlns:a16="http://schemas.microsoft.com/office/drawing/2014/main" id="{8A8C6239-FCE0-7976-A519-772AAE2FC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2" y="1590673"/>
            <a:ext cx="9324979" cy="435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34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4BB799-14C8-3A20-A6D9-9F940EF69107}"/>
              </a:ext>
            </a:extLst>
          </p:cNvPr>
          <p:cNvSpPr txBox="1"/>
          <p:nvPr/>
        </p:nvSpPr>
        <p:spPr>
          <a:xfrm>
            <a:off x="2198592" y="2579513"/>
            <a:ext cx="6443383" cy="1977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500"/>
              </a:spcBef>
              <a:defRPr/>
            </a:pPr>
            <a: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3. Application and Analysis</a:t>
            </a:r>
            <a:b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  </a:t>
            </a: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3.1 Current status of the target basin</a:t>
            </a:r>
            <a:b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   3.2 LSTM Model Learning and Results</a:t>
            </a:r>
            <a:b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</a:br>
            <a:r>
              <a:rPr lang="en-US" altLang="ko-K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ea"/>
                <a:ea typeface="+mj-ea"/>
              </a:rPr>
              <a:t>   3.3 LSTM – MLP Ensemble Model Learning and Results</a:t>
            </a:r>
            <a:endParaRPr lang="en-US" altLang="ko-KR" sz="24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92010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사용자 지정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23280</TotalTime>
  <Words>3128</Words>
  <Application>Microsoft Office PowerPoint</Application>
  <PresentationFormat>사용자 지정</PresentationFormat>
  <Paragraphs>831</Paragraphs>
  <Slides>39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54" baseType="lpstr">
      <vt:lpstr>맑은 고딕</vt:lpstr>
      <vt:lpstr>Arial</vt:lpstr>
      <vt:lpstr>Open Sans Medium</vt:lpstr>
      <vt:lpstr>굴림</vt:lpstr>
      <vt:lpstr>Rix모던고딕 EB</vt:lpstr>
      <vt:lpstr>KoPub돋움체 Medium</vt:lpstr>
      <vt:lpstr>Rix모던고딕 L</vt:lpstr>
      <vt:lpstr>나눔고딕 Bold</vt:lpstr>
      <vt:lpstr>Cambria Math</vt:lpstr>
      <vt:lpstr>나눔스퀘어</vt:lpstr>
      <vt:lpstr>Calibri</vt:lpstr>
      <vt:lpstr>Wingdings</vt:lpstr>
      <vt:lpstr>나눔고딕</vt:lpstr>
      <vt:lpstr>Arial Unicode MS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(주)에스디엠이앤씨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SWAT 모형을 이용한 미계측 유역의 가뭄 예측을 위한 공급가능일수곡선 개발</dc:title>
  <dc:subject>박사학위논문</dc:subject>
  <dc:creator>최정렬</dc:creator>
  <cp:lastModifiedBy>AnSung wook</cp:lastModifiedBy>
  <cp:revision>1345</cp:revision>
  <cp:lastPrinted>2021-11-29T09:15:48Z</cp:lastPrinted>
  <dcterms:created xsi:type="dcterms:W3CDTF">2015-10-26T05:00:49Z</dcterms:created>
  <dcterms:modified xsi:type="dcterms:W3CDTF">2023-05-31T13:21:59Z</dcterms:modified>
</cp:coreProperties>
</file>