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sldIdLst>
    <p:sldId id="314" r:id="rId2"/>
  </p:sldIdLst>
  <p:sldSz cx="49377600" cy="32918400"/>
  <p:notesSz cx="6858000" cy="9144000"/>
  <p:embeddedFontLst>
    <p:embeddedFont>
      <p:font typeface="Bitter"/>
      <p:regular r:id="rId4"/>
      <p:bold r:id="rId5"/>
      <p:italic r:id="rId6"/>
      <p:boldItalic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Garamond" panose="02020404030301010803" pitchFamily="18" charset="0"/>
      <p:regular r:id="rId14"/>
      <p:bold r:id="rId15"/>
      <p:italic r:id="rId16"/>
    </p:embeddedFont>
    <p:embeddedFont>
      <p:font typeface="Lato" panose="020B0604020202020204" pitchFamily="34" charset="0"/>
      <p:regular r:id="rId17"/>
      <p:bold r:id="rId18"/>
      <p:italic r:id="rId19"/>
      <p:boldItalic r:id="rId20"/>
    </p:embeddedFont>
    <p:embeddedFont>
      <p:font typeface="Lato Black" panose="020F0502020204030203" pitchFamily="34" charset="0"/>
      <p:bold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552" userDrawn="1">
          <p15:clr>
            <a:srgbClr val="A4A3A4"/>
          </p15:clr>
        </p15:guide>
        <p15:guide id="3" pos="2712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  <p15:guide id="7" pos="5304" userDrawn="1">
          <p15:clr>
            <a:srgbClr val="A4A3A4"/>
          </p15:clr>
        </p15:guide>
        <p15:guide id="8" pos="10536" userDrawn="1">
          <p15:clr>
            <a:srgbClr val="5ACBF0"/>
          </p15:clr>
        </p15:guide>
        <p15:guide id="9" pos="7896" userDrawn="1">
          <p15:clr>
            <a:srgbClr val="A4A3A4"/>
          </p15:clr>
        </p15:guide>
        <p15:guide id="10" pos="13104" userDrawn="1">
          <p15:clr>
            <a:srgbClr val="A4A3A4"/>
          </p15:clr>
        </p15:guide>
        <p15:guide id="11" pos="18168" userDrawn="1">
          <p15:clr>
            <a:srgbClr val="A4A3A4"/>
          </p15:clr>
        </p15:guide>
        <p15:guide id="12" pos="20836" userDrawn="1">
          <p15:clr>
            <a:srgbClr val="A4A3A4"/>
          </p15:clr>
        </p15:guide>
        <p15:guide id="13" pos="23328" userDrawn="1">
          <p15:clr>
            <a:srgbClr val="A4A3A4"/>
          </p15:clr>
        </p15:guide>
        <p15:guide id="14" pos="25944" userDrawn="1">
          <p15:clr>
            <a:srgbClr val="A4A3A4"/>
          </p15:clr>
        </p15:guide>
        <p15:guide id="15" pos="28440" userDrawn="1">
          <p15:clr>
            <a:srgbClr val="A4A3A4"/>
          </p15:clr>
        </p15:guide>
        <p15:guide id="16" orient="horz" pos="20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4A4D"/>
    <a:srgbClr val="E51F24"/>
    <a:srgbClr val="6BD1D3"/>
    <a:srgbClr val="33A8AC"/>
    <a:srgbClr val="0D89AB"/>
    <a:srgbClr val="12B7E4"/>
    <a:srgbClr val="F8D0DD"/>
    <a:srgbClr val="EFBAB7"/>
    <a:srgbClr val="F3B3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8" autoAdjust="0"/>
    <p:restoredTop sz="90319" autoAdjust="0"/>
  </p:normalViewPr>
  <p:slideViewPr>
    <p:cSldViewPr snapToGrid="0" showGuides="1">
      <p:cViewPr varScale="1">
        <p:scale>
          <a:sx n="20" d="100"/>
          <a:sy n="20" d="100"/>
        </p:scale>
        <p:origin x="773" y="53"/>
      </p:cViewPr>
      <p:guideLst>
        <p:guide pos="15552"/>
        <p:guide pos="2712"/>
        <p:guide orient="horz" pos="1104"/>
        <p:guide pos="5304"/>
        <p:guide pos="10536"/>
        <p:guide pos="7896"/>
        <p:guide pos="13104"/>
        <p:guide pos="18168"/>
        <p:guide pos="20836"/>
        <p:guide pos="23328"/>
        <p:guide pos="25944"/>
        <p:guide pos="28440"/>
        <p:guide orient="horz" pos="20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font" Target="fonts/font15.fntdata"/><Relationship Id="rId26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21" Type="http://schemas.openxmlformats.org/officeDocument/2006/relationships/font" Target="fonts/font18.fntdata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24" Type="http://schemas.openxmlformats.org/officeDocument/2006/relationships/viewProps" Target="viewProps.xml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23" Type="http://schemas.openxmlformats.org/officeDocument/2006/relationships/presProps" Target="presProps.xml"/><Relationship Id="rId10" Type="http://schemas.openxmlformats.org/officeDocument/2006/relationships/font" Target="fonts/font7.fntdata"/><Relationship Id="rId19" Type="http://schemas.openxmlformats.org/officeDocument/2006/relationships/font" Target="fonts/font16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B04D-1C75-43E0-9B64-B7DDAA42BB2C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2670-3342-473C-969D-FDFF399F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5387342"/>
            <a:ext cx="4197096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17289782"/>
            <a:ext cx="370332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5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35848" y="1752600"/>
            <a:ext cx="1064704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4713" y="1752600"/>
            <a:ext cx="31323915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995" y="8206749"/>
            <a:ext cx="4258818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8995" y="22029429"/>
            <a:ext cx="4258818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4710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997410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1" y="1752607"/>
            <a:ext cx="425881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1147" y="8069582"/>
            <a:ext cx="20889036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01147" y="12024360"/>
            <a:ext cx="2088903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997413" y="8069582"/>
            <a:ext cx="20991911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997413" y="12024360"/>
            <a:ext cx="20991911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2" y="2194560"/>
            <a:ext cx="15925561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1911" y="4739647"/>
            <a:ext cx="2499741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2" y="9875520"/>
            <a:ext cx="15925561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2" y="2194560"/>
            <a:ext cx="15925561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991911" y="4739647"/>
            <a:ext cx="2499741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2" y="9875520"/>
            <a:ext cx="15925561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1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94710" y="1752607"/>
            <a:ext cx="425881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710" y="8763000"/>
            <a:ext cx="425881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4710" y="30510487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6330" y="30510487"/>
            <a:ext cx="166649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872930" y="30510487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mailto:calil.torresmaral@gmail.com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: Único Canto Arredondado 16">
            <a:extLst>
              <a:ext uri="{FF2B5EF4-FFF2-40B4-BE49-F238E27FC236}">
                <a16:creationId xmlns:a16="http://schemas.microsoft.com/office/drawing/2014/main" id="{BF491FFF-7023-52CF-2B1A-0F26101F6458}"/>
              </a:ext>
            </a:extLst>
          </p:cNvPr>
          <p:cNvSpPr/>
          <p:nvPr/>
        </p:nvSpPr>
        <p:spPr>
          <a:xfrm>
            <a:off x="37404841" y="18164675"/>
            <a:ext cx="11622491" cy="6045607"/>
          </a:xfrm>
          <a:prstGeom prst="round1Rect">
            <a:avLst/>
          </a:prstGeom>
          <a:solidFill>
            <a:schemeClr val="bg1"/>
          </a:solidFill>
          <a:ln w="1047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: Único Canto Arredondado 30">
            <a:extLst>
              <a:ext uri="{FF2B5EF4-FFF2-40B4-BE49-F238E27FC236}">
                <a16:creationId xmlns:a16="http://schemas.microsoft.com/office/drawing/2014/main" id="{2CBADC08-03A7-C954-E85C-FE0DDCFF9A4F}"/>
              </a:ext>
            </a:extLst>
          </p:cNvPr>
          <p:cNvSpPr/>
          <p:nvPr/>
        </p:nvSpPr>
        <p:spPr>
          <a:xfrm>
            <a:off x="37404842" y="7635860"/>
            <a:ext cx="11622490" cy="9569297"/>
          </a:xfrm>
          <a:prstGeom prst="round1Rect">
            <a:avLst/>
          </a:prstGeom>
          <a:solidFill>
            <a:schemeClr val="bg1"/>
          </a:solidFill>
          <a:ln w="1047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0" name="Retângulo: Cantos Diagonais Arredondados 29">
            <a:extLst>
              <a:ext uri="{FF2B5EF4-FFF2-40B4-BE49-F238E27FC236}">
                <a16:creationId xmlns:a16="http://schemas.microsoft.com/office/drawing/2014/main" id="{DB8E786E-78A1-8E70-C22B-43ADCE3C988E}"/>
              </a:ext>
            </a:extLst>
          </p:cNvPr>
          <p:cNvSpPr/>
          <p:nvPr/>
        </p:nvSpPr>
        <p:spPr>
          <a:xfrm>
            <a:off x="14766994" y="7650544"/>
            <a:ext cx="22444502" cy="24630494"/>
          </a:xfrm>
          <a:prstGeom prst="round2DiagRect">
            <a:avLst/>
          </a:prstGeom>
          <a:solidFill>
            <a:schemeClr val="bg1"/>
          </a:solidFill>
          <a:ln w="1047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57E3E74-82FE-DFDA-74E4-CAFE96F0E496}"/>
              </a:ext>
            </a:extLst>
          </p:cNvPr>
          <p:cNvSpPr/>
          <p:nvPr/>
        </p:nvSpPr>
        <p:spPr>
          <a:xfrm>
            <a:off x="-2839453" y="-721894"/>
            <a:ext cx="53708969" cy="718759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7000"/>
            </a:schemeClr>
          </a:solidFill>
          <a:ln w="104775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Superiores, Um Arredondado e Um Recortado 12">
            <a:extLst>
              <a:ext uri="{FF2B5EF4-FFF2-40B4-BE49-F238E27FC236}">
                <a16:creationId xmlns:a16="http://schemas.microsoft.com/office/drawing/2014/main" id="{0C6FB1C8-E5A7-C648-EEBF-2112E68D8FAF}"/>
              </a:ext>
            </a:extLst>
          </p:cNvPr>
          <p:cNvSpPr/>
          <p:nvPr/>
        </p:nvSpPr>
        <p:spPr>
          <a:xfrm>
            <a:off x="2447580" y="6749808"/>
            <a:ext cx="9862458" cy="783770"/>
          </a:xfrm>
          <a:prstGeom prst="snipRoundRect">
            <a:avLst/>
          </a:prstGeom>
          <a:solidFill>
            <a:schemeClr val="accent6">
              <a:lumMod val="75000"/>
              <a:alpha val="68000"/>
            </a:schemeClr>
          </a:solidFill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Garamond" panose="02020404030301010803" pitchFamily="18" charset="0"/>
              </a:rPr>
              <a:t>MOTIVATION</a:t>
            </a:r>
          </a:p>
        </p:txBody>
      </p:sp>
      <p:sp>
        <p:nvSpPr>
          <p:cNvPr id="15" name="Retângulo: Cantos Superiores, Um Arredondado e Um Recortado 14">
            <a:extLst>
              <a:ext uri="{FF2B5EF4-FFF2-40B4-BE49-F238E27FC236}">
                <a16:creationId xmlns:a16="http://schemas.microsoft.com/office/drawing/2014/main" id="{2A823645-B1CE-52B3-D6DD-86941DC63FAA}"/>
              </a:ext>
            </a:extLst>
          </p:cNvPr>
          <p:cNvSpPr/>
          <p:nvPr/>
        </p:nvSpPr>
        <p:spPr>
          <a:xfrm>
            <a:off x="21064201" y="6793351"/>
            <a:ext cx="9862458" cy="826443"/>
          </a:xfrm>
          <a:prstGeom prst="snipRoundRect">
            <a:avLst/>
          </a:prstGeom>
          <a:solidFill>
            <a:schemeClr val="accent6">
              <a:lumMod val="75000"/>
              <a:alpha val="68000"/>
            </a:schemeClr>
          </a:solidFill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Garamond" panose="02020404030301010803" pitchFamily="18" charset="0"/>
              </a:rPr>
              <a:t>PRELIMINARY RESULTS</a:t>
            </a:r>
          </a:p>
        </p:txBody>
      </p:sp>
      <p:pic>
        <p:nvPicPr>
          <p:cNvPr id="21" name="Picture 2" descr="Media at the EGU General Assembly - EGU General Assembly 2023 Press Centre">
            <a:extLst>
              <a:ext uri="{FF2B5EF4-FFF2-40B4-BE49-F238E27FC236}">
                <a16:creationId xmlns:a16="http://schemas.microsoft.com/office/drawing/2014/main" id="{41E17032-1806-E069-2E9C-9A09AB98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1534838"/>
            <a:ext cx="5821421" cy="231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UNEMAT - Universidade do Estado de Mato Grosso">
            <a:extLst>
              <a:ext uri="{FF2B5EF4-FFF2-40B4-BE49-F238E27FC236}">
                <a16:creationId xmlns:a16="http://schemas.microsoft.com/office/drawing/2014/main" id="{60AFB9B6-2B28-5424-8FBB-D5855CB40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011" y="199069"/>
            <a:ext cx="2701874" cy="28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The logo : Communications">
            <a:extLst>
              <a:ext uri="{FF2B5EF4-FFF2-40B4-BE49-F238E27FC236}">
                <a16:creationId xmlns:a16="http://schemas.microsoft.com/office/drawing/2014/main" id="{F4367A0D-E3EF-D08B-FF22-039898078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472" y="3743227"/>
            <a:ext cx="6317657" cy="20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0">
            <a:extLst>
              <a:ext uri="{FF2B5EF4-FFF2-40B4-BE49-F238E27FC236}">
                <a16:creationId xmlns:a16="http://schemas.microsoft.com/office/drawing/2014/main" id="{76AA3CDD-2027-DA26-E7B5-DD909553CF4F}"/>
              </a:ext>
            </a:extLst>
          </p:cNvPr>
          <p:cNvSpPr txBox="1"/>
          <p:nvPr/>
        </p:nvSpPr>
        <p:spPr>
          <a:xfrm>
            <a:off x="7521344" y="747397"/>
            <a:ext cx="366495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Garamond" panose="02020404030301010803" pitchFamily="18" charset="0"/>
                <a:cs typeface="Segoe UI" panose="020B0502040204020203" pitchFamily="34" charset="0"/>
              </a:rPr>
              <a:t>Investigating thermal sensitivity of southern Amazonian forests with UAV thermal images</a:t>
            </a:r>
            <a:endParaRPr lang="en-US" sz="9600" b="1" i="1" dirty="0">
              <a:latin typeface="Garamond" panose="02020404030301010803" pitchFamily="18" charset="0"/>
              <a:cs typeface="Segoe UI" panose="020B0502040204020203" pitchFamily="34" charset="0"/>
            </a:endParaRPr>
          </a:p>
          <a:p>
            <a:br>
              <a:rPr lang="en-US" sz="5400" i="1" dirty="0">
                <a:latin typeface="Lato" panose="020F0502020204030203" pitchFamily="34" charset="0"/>
                <a:cs typeface="Segoe UI" panose="020B0502040204020203" pitchFamily="34" charset="0"/>
              </a:rPr>
            </a:br>
            <a:endParaRPr lang="en-US" sz="5400" i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7BBE185-90E1-CD8B-2949-1DB292222C00}"/>
              </a:ext>
            </a:extLst>
          </p:cNvPr>
          <p:cNvSpPr txBox="1"/>
          <p:nvPr/>
        </p:nvSpPr>
        <p:spPr>
          <a:xfrm>
            <a:off x="17562682" y="4275579"/>
            <a:ext cx="18879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Calil Torres Amaral¹, Emma Docherty², Emanuel Gloor², David Galbraith²</a:t>
            </a:r>
          </a:p>
          <a:p>
            <a:endParaRPr lang="pt-BR" sz="2400" dirty="0">
              <a:latin typeface="Garamond" panose="02020404030301010803" pitchFamily="18" charset="0"/>
            </a:endParaRP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3C64727-7876-23F7-67E7-4E72290FD3B6}"/>
              </a:ext>
            </a:extLst>
          </p:cNvPr>
          <p:cNvSpPr txBox="1">
            <a:spLocks/>
          </p:cNvSpPr>
          <p:nvPr/>
        </p:nvSpPr>
        <p:spPr>
          <a:xfrm>
            <a:off x="18813205" y="5373545"/>
            <a:ext cx="14781771" cy="872022"/>
          </a:xfrm>
          <a:prstGeom prst="rect">
            <a:avLst/>
          </a:prstGeom>
        </p:spPr>
        <p:txBody>
          <a:bodyPr/>
          <a:lstStyle>
            <a:lvl1pPr marL="1097280" indent="-109728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52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i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pt-BR" sz="4000" i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¹Universidade do Estado de Mato Grosso (UNEMAT);  ²University </a:t>
            </a:r>
            <a:r>
              <a:rPr lang="pt-BR" sz="4000" i="1" dirty="0" err="1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of</a:t>
            </a:r>
            <a:r>
              <a:rPr lang="pt-BR" sz="4000" i="1" dirty="0">
                <a:solidFill>
                  <a:schemeClr val="bg1">
                    <a:lumMod val="95000"/>
                  </a:schemeClr>
                </a:solidFill>
                <a:latin typeface="Garamond" panose="02020404030301010803" pitchFamily="18" charset="0"/>
              </a:rPr>
              <a:t> Leeds</a:t>
            </a:r>
            <a:endParaRPr lang="en-US" sz="2000" i="1" dirty="0">
              <a:solidFill>
                <a:schemeClr val="bg1">
                  <a:lumMod val="9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1CD23660-2755-B515-49BC-1CFC5C14510D}"/>
              </a:ext>
            </a:extLst>
          </p:cNvPr>
          <p:cNvGrpSpPr/>
          <p:nvPr/>
        </p:nvGrpSpPr>
        <p:grpSpPr>
          <a:xfrm>
            <a:off x="409090" y="20770235"/>
            <a:ext cx="14121362" cy="13611521"/>
            <a:chOff x="553468" y="20698046"/>
            <a:chExt cx="14121362" cy="13611521"/>
          </a:xfrm>
        </p:grpSpPr>
        <p:sp>
          <p:nvSpPr>
            <p:cNvPr id="35" name="Retângulo: Único Canto Arredondado 34">
              <a:extLst>
                <a:ext uri="{FF2B5EF4-FFF2-40B4-BE49-F238E27FC236}">
                  <a16:creationId xmlns:a16="http://schemas.microsoft.com/office/drawing/2014/main" id="{F2E0F446-F3EF-3829-EDBC-C41A84F072CA}"/>
                </a:ext>
              </a:extLst>
            </p:cNvPr>
            <p:cNvSpPr/>
            <p:nvPr/>
          </p:nvSpPr>
          <p:spPr>
            <a:xfrm>
              <a:off x="553468" y="21608095"/>
              <a:ext cx="14121362" cy="10586069"/>
            </a:xfrm>
            <a:prstGeom prst="round1Rect">
              <a:avLst/>
            </a:prstGeom>
            <a:solidFill>
              <a:schemeClr val="bg1"/>
            </a:solidFill>
            <a:ln w="104775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: Cantos Superiores, Um Arredondado e Um Recortado 11">
              <a:extLst>
                <a:ext uri="{FF2B5EF4-FFF2-40B4-BE49-F238E27FC236}">
                  <a16:creationId xmlns:a16="http://schemas.microsoft.com/office/drawing/2014/main" id="{4C926557-A109-9894-D1AE-0708F15E4570}"/>
                </a:ext>
              </a:extLst>
            </p:cNvPr>
            <p:cNvSpPr/>
            <p:nvPr/>
          </p:nvSpPr>
          <p:spPr>
            <a:xfrm>
              <a:off x="2481940" y="20698046"/>
              <a:ext cx="9862458" cy="910050"/>
            </a:xfrm>
            <a:prstGeom prst="snipRoundRect">
              <a:avLst/>
            </a:prstGeom>
            <a:solidFill>
              <a:schemeClr val="accent6">
                <a:lumMod val="75000"/>
                <a:alpha val="68000"/>
              </a:schemeClr>
            </a:solidFill>
            <a:ln w="508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400" b="1" dirty="0">
                  <a:latin typeface="Garamond" panose="02020404030301010803" pitchFamily="18" charset="0"/>
                </a:rPr>
                <a:t>METHODS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6C509BB9-E57E-0AF3-5EBD-4724447A42CD}"/>
                </a:ext>
              </a:extLst>
            </p:cNvPr>
            <p:cNvSpPr txBox="1"/>
            <p:nvPr/>
          </p:nvSpPr>
          <p:spPr>
            <a:xfrm>
              <a:off x="919173" y="22447345"/>
              <a:ext cx="12841969" cy="11862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en-US" sz="4000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3 forest plots (edaphoclimatic differences)</a:t>
              </a: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endParaRPr lang="en-US" sz="4000" dirty="0">
                <a:latin typeface="Bitter" pitchFamily="2" charset="0"/>
                <a:cs typeface="Segoe UI" panose="020B0502040204020203" pitchFamily="34" charset="0"/>
              </a:endParaRP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en-US" sz="4000" dirty="0">
                  <a:latin typeface="Bitter" pitchFamily="2" charset="0"/>
                  <a:cs typeface="Segoe UI" panose="020B0502040204020203" pitchFamily="34" charset="0"/>
                </a:rPr>
                <a:t>D</a:t>
              </a:r>
              <a:r>
                <a:rPr lang="en-US" sz="4000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iurnal cycle (8 am- 5:30 pm) - flights using </a:t>
              </a:r>
              <a:r>
                <a:rPr lang="en-US" sz="4000" i="1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Mavic </a:t>
              </a:r>
              <a:r>
                <a:rPr lang="en-US" sz="4000" i="1" dirty="0" err="1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Entrerprise</a:t>
              </a:r>
              <a:r>
                <a:rPr lang="en-US" sz="4000" i="1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 Advanced 2</a:t>
              </a:r>
            </a:p>
            <a:p>
              <a:pPr lvl="1">
                <a:lnSpc>
                  <a:spcPct val="12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		85 flights – Wet season</a:t>
              </a:r>
            </a:p>
            <a:p>
              <a:pPr>
                <a:lnSpc>
                  <a:spcPct val="12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			102 flights – Dry season</a:t>
              </a:r>
            </a:p>
            <a:p>
              <a:pPr>
                <a:lnSpc>
                  <a:spcPct val="120000"/>
                </a:lnSpc>
              </a:pPr>
              <a:endPara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endParaRP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en-US" sz="4000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Air temperature + relative humidity + soil moisture – </a:t>
              </a:r>
              <a:r>
                <a:rPr lang="en-US" sz="4000" i="1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in situ</a:t>
              </a: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endParaRPr lang="en-US" sz="4000" dirty="0">
                <a:latin typeface="Bitter" pitchFamily="2" charset="0"/>
                <a:cs typeface="Segoe UI" panose="020B0502040204020203" pitchFamily="34" charset="0"/>
              </a:endParaRP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en-US" sz="4000" dirty="0">
                  <a:latin typeface="Bitter" pitchFamily="2" charset="0"/>
                  <a:cs typeface="Segoe UI" panose="020B0502040204020203" pitchFamily="34" charset="0"/>
                </a:rPr>
                <a:t>Thermal camera calibration in laboratory</a:t>
              </a: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endPara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endParaRP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r>
                <a:rPr lang="en-US" sz="4000" dirty="0">
                  <a:solidFill>
                    <a:schemeClr val="tx1"/>
                  </a:solidFill>
                  <a:latin typeface="Bitter" pitchFamily="2" charset="0"/>
                  <a:cs typeface="Segoe UI" panose="020B0502040204020203" pitchFamily="34" charset="0"/>
                </a:rPr>
                <a:t>Thermal image processing </a:t>
              </a: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endParaRPr lang="en-US" sz="4000" dirty="0">
                <a:latin typeface="Bitter" pitchFamily="2" charset="0"/>
                <a:cs typeface="Segoe UI" panose="020B0502040204020203" pitchFamily="34" charset="0"/>
              </a:endParaRPr>
            </a:p>
            <a:p>
              <a:pPr marL="571500" indent="-571500">
                <a:lnSpc>
                  <a:spcPct val="120000"/>
                </a:lnSpc>
                <a:buFont typeface="Wingdings" panose="05000000000000000000" pitchFamily="2" charset="2"/>
                <a:buChar char="§"/>
              </a:pPr>
              <a:endParaRPr lang="en-US" sz="4000" dirty="0">
                <a:latin typeface="Bitter" pitchFamily="2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sz="4000" dirty="0">
                <a:latin typeface="Bitter" pitchFamily="2" charset="0"/>
                <a:cs typeface="Segoe UI" panose="020B0502040204020203" pitchFamily="34" charset="0"/>
              </a:endParaRPr>
            </a:p>
          </p:txBody>
        </p:sp>
      </p:grpSp>
      <p:sp>
        <p:nvSpPr>
          <p:cNvPr id="37" name="Retângulo: Único Canto Arredondado 36">
            <a:extLst>
              <a:ext uri="{FF2B5EF4-FFF2-40B4-BE49-F238E27FC236}">
                <a16:creationId xmlns:a16="http://schemas.microsoft.com/office/drawing/2014/main" id="{0BA7E67E-6225-E61E-55C8-FEAFFF941DA4}"/>
              </a:ext>
            </a:extLst>
          </p:cNvPr>
          <p:cNvSpPr/>
          <p:nvPr/>
        </p:nvSpPr>
        <p:spPr>
          <a:xfrm>
            <a:off x="450204" y="7563671"/>
            <a:ext cx="14080247" cy="12873820"/>
          </a:xfrm>
          <a:prstGeom prst="round1Rect">
            <a:avLst/>
          </a:prstGeom>
          <a:solidFill>
            <a:schemeClr val="bg1"/>
          </a:solidFill>
          <a:ln w="1047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  <a:latin typeface="Bitter" pitchFamily="2" charset="0"/>
              <a:cs typeface="Segoe UI" panose="020B0502040204020203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1F7FAFEB-FE3E-3491-FEEE-57482C10ABB7}"/>
              </a:ext>
            </a:extLst>
          </p:cNvPr>
          <p:cNvGrpSpPr/>
          <p:nvPr/>
        </p:nvGrpSpPr>
        <p:grpSpPr>
          <a:xfrm>
            <a:off x="37380779" y="24484396"/>
            <a:ext cx="11622490" cy="7649633"/>
            <a:chOff x="37171579" y="24377260"/>
            <a:chExt cx="11622490" cy="7649633"/>
          </a:xfrm>
        </p:grpSpPr>
        <p:sp>
          <p:nvSpPr>
            <p:cNvPr id="41" name="Retângulo: Cantos Diagonais Arredondados 40">
              <a:extLst>
                <a:ext uri="{FF2B5EF4-FFF2-40B4-BE49-F238E27FC236}">
                  <a16:creationId xmlns:a16="http://schemas.microsoft.com/office/drawing/2014/main" id="{D064C2D3-4AAD-E2BD-4372-9439C3F3568D}"/>
                </a:ext>
              </a:extLst>
            </p:cNvPr>
            <p:cNvSpPr/>
            <p:nvPr/>
          </p:nvSpPr>
          <p:spPr>
            <a:xfrm>
              <a:off x="37171579" y="24377260"/>
              <a:ext cx="11622490" cy="7649633"/>
            </a:xfrm>
            <a:prstGeom prst="round2DiagRect">
              <a:avLst/>
            </a:prstGeom>
            <a:solidFill>
              <a:schemeClr val="bg1"/>
            </a:solidFill>
            <a:ln w="104775" cmpd="sng">
              <a:solidFill>
                <a:schemeClr val="tx1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1274964 w 11622490"/>
                        <a:gd name="connsiteY0" fmla="*/ 0 h 7649633"/>
                        <a:gd name="connsiteX1" fmla="*/ 2068274 w 11622490"/>
                        <a:gd name="connsiteY1" fmla="*/ 0 h 7649633"/>
                        <a:gd name="connsiteX2" fmla="*/ 2654634 w 11622490"/>
                        <a:gd name="connsiteY2" fmla="*/ 0 h 7649633"/>
                        <a:gd name="connsiteX3" fmla="*/ 3137519 w 11622490"/>
                        <a:gd name="connsiteY3" fmla="*/ 0 h 7649633"/>
                        <a:gd name="connsiteX4" fmla="*/ 3827354 w 11622490"/>
                        <a:gd name="connsiteY4" fmla="*/ 0 h 7649633"/>
                        <a:gd name="connsiteX5" fmla="*/ 4620664 w 11622490"/>
                        <a:gd name="connsiteY5" fmla="*/ 0 h 7649633"/>
                        <a:gd name="connsiteX6" fmla="*/ 5517450 w 11622490"/>
                        <a:gd name="connsiteY6" fmla="*/ 0 h 7649633"/>
                        <a:gd name="connsiteX7" fmla="*/ 6310760 w 11622490"/>
                        <a:gd name="connsiteY7" fmla="*/ 0 h 7649633"/>
                        <a:gd name="connsiteX8" fmla="*/ 7207546 w 11622490"/>
                        <a:gd name="connsiteY8" fmla="*/ 0 h 7649633"/>
                        <a:gd name="connsiteX9" fmla="*/ 8000856 w 11622490"/>
                        <a:gd name="connsiteY9" fmla="*/ 0 h 7649633"/>
                        <a:gd name="connsiteX10" fmla="*/ 8483740 w 11622490"/>
                        <a:gd name="connsiteY10" fmla="*/ 0 h 7649633"/>
                        <a:gd name="connsiteX11" fmla="*/ 9277051 w 11622490"/>
                        <a:gd name="connsiteY11" fmla="*/ 0 h 7649633"/>
                        <a:gd name="connsiteX12" fmla="*/ 9863411 w 11622490"/>
                        <a:gd name="connsiteY12" fmla="*/ 0 h 7649633"/>
                        <a:gd name="connsiteX13" fmla="*/ 10346295 w 11622490"/>
                        <a:gd name="connsiteY13" fmla="*/ 0 h 7649633"/>
                        <a:gd name="connsiteX14" fmla="*/ 10725704 w 11622490"/>
                        <a:gd name="connsiteY14" fmla="*/ 0 h 7649633"/>
                        <a:gd name="connsiteX15" fmla="*/ 11622490 w 11622490"/>
                        <a:gd name="connsiteY15" fmla="*/ 0 h 7649633"/>
                        <a:gd name="connsiteX16" fmla="*/ 11622490 w 11622490"/>
                        <a:gd name="connsiteY16" fmla="*/ 0 h 7649633"/>
                        <a:gd name="connsiteX17" fmla="*/ 11622490 w 11622490"/>
                        <a:gd name="connsiteY17" fmla="*/ 509974 h 7649633"/>
                        <a:gd name="connsiteX18" fmla="*/ 11622490 w 11622490"/>
                        <a:gd name="connsiteY18" fmla="*/ 1019947 h 7649633"/>
                        <a:gd name="connsiteX19" fmla="*/ 11622490 w 11622490"/>
                        <a:gd name="connsiteY19" fmla="*/ 1784907 h 7649633"/>
                        <a:gd name="connsiteX20" fmla="*/ 11622490 w 11622490"/>
                        <a:gd name="connsiteY20" fmla="*/ 2549868 h 7649633"/>
                        <a:gd name="connsiteX21" fmla="*/ 11622490 w 11622490"/>
                        <a:gd name="connsiteY21" fmla="*/ 3187335 h 7649633"/>
                        <a:gd name="connsiteX22" fmla="*/ 11622490 w 11622490"/>
                        <a:gd name="connsiteY22" fmla="*/ 3952295 h 7649633"/>
                        <a:gd name="connsiteX23" fmla="*/ 11622490 w 11622490"/>
                        <a:gd name="connsiteY23" fmla="*/ 4589762 h 7649633"/>
                        <a:gd name="connsiteX24" fmla="*/ 11622490 w 11622490"/>
                        <a:gd name="connsiteY24" fmla="*/ 5290975 h 7649633"/>
                        <a:gd name="connsiteX25" fmla="*/ 11622490 w 11622490"/>
                        <a:gd name="connsiteY25" fmla="*/ 5737202 h 7649633"/>
                        <a:gd name="connsiteX26" fmla="*/ 11622490 w 11622490"/>
                        <a:gd name="connsiteY26" fmla="*/ 6374669 h 7649633"/>
                        <a:gd name="connsiteX27" fmla="*/ 10347526 w 11622490"/>
                        <a:gd name="connsiteY27" fmla="*/ 7649633 h 7649633"/>
                        <a:gd name="connsiteX28" fmla="*/ 9450740 w 11622490"/>
                        <a:gd name="connsiteY28" fmla="*/ 7649633 h 7649633"/>
                        <a:gd name="connsiteX29" fmla="*/ 8553955 w 11622490"/>
                        <a:gd name="connsiteY29" fmla="*/ 7649633 h 7649633"/>
                        <a:gd name="connsiteX30" fmla="*/ 7967595 w 11622490"/>
                        <a:gd name="connsiteY30" fmla="*/ 7649633 h 7649633"/>
                        <a:gd name="connsiteX31" fmla="*/ 7277760 w 11622490"/>
                        <a:gd name="connsiteY31" fmla="*/ 7649633 h 7649633"/>
                        <a:gd name="connsiteX32" fmla="*/ 6794875 w 11622490"/>
                        <a:gd name="connsiteY32" fmla="*/ 7649633 h 7649633"/>
                        <a:gd name="connsiteX33" fmla="*/ 6001565 w 11622490"/>
                        <a:gd name="connsiteY33" fmla="*/ 7649633 h 7649633"/>
                        <a:gd name="connsiteX34" fmla="*/ 5104779 w 11622490"/>
                        <a:gd name="connsiteY34" fmla="*/ 7649633 h 7649633"/>
                        <a:gd name="connsiteX35" fmla="*/ 4518420 w 11622490"/>
                        <a:gd name="connsiteY35" fmla="*/ 7649633 h 7649633"/>
                        <a:gd name="connsiteX36" fmla="*/ 3621634 w 11622490"/>
                        <a:gd name="connsiteY36" fmla="*/ 7649633 h 7649633"/>
                        <a:gd name="connsiteX37" fmla="*/ 2931799 w 11622490"/>
                        <a:gd name="connsiteY37" fmla="*/ 7649633 h 7649633"/>
                        <a:gd name="connsiteX38" fmla="*/ 2035013 w 11622490"/>
                        <a:gd name="connsiteY38" fmla="*/ 7649633 h 7649633"/>
                        <a:gd name="connsiteX39" fmla="*/ 1138228 w 11622490"/>
                        <a:gd name="connsiteY39" fmla="*/ 7649633 h 7649633"/>
                        <a:gd name="connsiteX40" fmla="*/ 655343 w 11622490"/>
                        <a:gd name="connsiteY40" fmla="*/ 7649633 h 7649633"/>
                        <a:gd name="connsiteX41" fmla="*/ 0 w 11622490"/>
                        <a:gd name="connsiteY41" fmla="*/ 7649633 h 7649633"/>
                        <a:gd name="connsiteX42" fmla="*/ 0 w 11622490"/>
                        <a:gd name="connsiteY42" fmla="*/ 7649633 h 7649633"/>
                        <a:gd name="connsiteX43" fmla="*/ 0 w 11622490"/>
                        <a:gd name="connsiteY43" fmla="*/ 7012166 h 7649633"/>
                        <a:gd name="connsiteX44" fmla="*/ 0 w 11622490"/>
                        <a:gd name="connsiteY44" fmla="*/ 6247206 h 7649633"/>
                        <a:gd name="connsiteX45" fmla="*/ 0 w 11622490"/>
                        <a:gd name="connsiteY45" fmla="*/ 5800979 h 7649633"/>
                        <a:gd name="connsiteX46" fmla="*/ 0 w 11622490"/>
                        <a:gd name="connsiteY46" fmla="*/ 5354752 h 7649633"/>
                        <a:gd name="connsiteX47" fmla="*/ 0 w 11622490"/>
                        <a:gd name="connsiteY47" fmla="*/ 4589792 h 7649633"/>
                        <a:gd name="connsiteX48" fmla="*/ 0 w 11622490"/>
                        <a:gd name="connsiteY48" fmla="*/ 4016072 h 7649633"/>
                        <a:gd name="connsiteX49" fmla="*/ 0 w 11622490"/>
                        <a:gd name="connsiteY49" fmla="*/ 3251111 h 7649633"/>
                        <a:gd name="connsiteX50" fmla="*/ 0 w 11622490"/>
                        <a:gd name="connsiteY50" fmla="*/ 2677391 h 7649633"/>
                        <a:gd name="connsiteX51" fmla="*/ 0 w 11622490"/>
                        <a:gd name="connsiteY51" fmla="*/ 1976178 h 7649633"/>
                        <a:gd name="connsiteX52" fmla="*/ 0 w 11622490"/>
                        <a:gd name="connsiteY52" fmla="*/ 1274964 h 7649633"/>
                        <a:gd name="connsiteX53" fmla="*/ 1274964 w 11622490"/>
                        <a:gd name="connsiteY53" fmla="*/ 0 h 76496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1622490" h="7649633" fill="none" extrusionOk="0">
                          <a:moveTo>
                            <a:pt x="1274964" y="0"/>
                          </a:moveTo>
                          <a:cubicBezTo>
                            <a:pt x="1495866" y="-25848"/>
                            <a:pt x="1708034" y="5933"/>
                            <a:pt x="2068274" y="0"/>
                          </a:cubicBezTo>
                          <a:cubicBezTo>
                            <a:pt x="2428514" y="-5933"/>
                            <a:pt x="2406358" y="-8026"/>
                            <a:pt x="2654634" y="0"/>
                          </a:cubicBezTo>
                          <a:cubicBezTo>
                            <a:pt x="2902910" y="8026"/>
                            <a:pt x="2902731" y="20557"/>
                            <a:pt x="3137519" y="0"/>
                          </a:cubicBezTo>
                          <a:cubicBezTo>
                            <a:pt x="3372307" y="-20557"/>
                            <a:pt x="3494210" y="-24065"/>
                            <a:pt x="3827354" y="0"/>
                          </a:cubicBezTo>
                          <a:cubicBezTo>
                            <a:pt x="4160499" y="24065"/>
                            <a:pt x="4414244" y="26653"/>
                            <a:pt x="4620664" y="0"/>
                          </a:cubicBezTo>
                          <a:cubicBezTo>
                            <a:pt x="4827084" y="-26653"/>
                            <a:pt x="5232567" y="22636"/>
                            <a:pt x="5517450" y="0"/>
                          </a:cubicBezTo>
                          <a:cubicBezTo>
                            <a:pt x="5802333" y="-22636"/>
                            <a:pt x="6097189" y="34137"/>
                            <a:pt x="6310760" y="0"/>
                          </a:cubicBezTo>
                          <a:cubicBezTo>
                            <a:pt x="6524331" y="-34137"/>
                            <a:pt x="6778627" y="31451"/>
                            <a:pt x="7207546" y="0"/>
                          </a:cubicBezTo>
                          <a:cubicBezTo>
                            <a:pt x="7636465" y="-31451"/>
                            <a:pt x="7607147" y="-19014"/>
                            <a:pt x="8000856" y="0"/>
                          </a:cubicBezTo>
                          <a:cubicBezTo>
                            <a:pt x="8394565" y="19014"/>
                            <a:pt x="8348406" y="-5203"/>
                            <a:pt x="8483740" y="0"/>
                          </a:cubicBezTo>
                          <a:cubicBezTo>
                            <a:pt x="8619074" y="5203"/>
                            <a:pt x="9061317" y="-27557"/>
                            <a:pt x="9277051" y="0"/>
                          </a:cubicBezTo>
                          <a:cubicBezTo>
                            <a:pt x="9492785" y="27557"/>
                            <a:pt x="9648521" y="1416"/>
                            <a:pt x="9863411" y="0"/>
                          </a:cubicBezTo>
                          <a:cubicBezTo>
                            <a:pt x="10078301" y="-1416"/>
                            <a:pt x="10231579" y="3180"/>
                            <a:pt x="10346295" y="0"/>
                          </a:cubicBezTo>
                          <a:cubicBezTo>
                            <a:pt x="10461011" y="-3180"/>
                            <a:pt x="10590903" y="-803"/>
                            <a:pt x="10725704" y="0"/>
                          </a:cubicBezTo>
                          <a:cubicBezTo>
                            <a:pt x="10860505" y="803"/>
                            <a:pt x="11207244" y="-33086"/>
                            <a:pt x="11622490" y="0"/>
                          </a:cubicBezTo>
                          <a:lnTo>
                            <a:pt x="11622490" y="0"/>
                          </a:lnTo>
                          <a:cubicBezTo>
                            <a:pt x="11606393" y="139764"/>
                            <a:pt x="11629984" y="394950"/>
                            <a:pt x="11622490" y="509974"/>
                          </a:cubicBezTo>
                          <a:cubicBezTo>
                            <a:pt x="11614996" y="624998"/>
                            <a:pt x="11644367" y="893911"/>
                            <a:pt x="11622490" y="1019947"/>
                          </a:cubicBezTo>
                          <a:cubicBezTo>
                            <a:pt x="11600613" y="1145983"/>
                            <a:pt x="11601990" y="1471553"/>
                            <a:pt x="11622490" y="1784907"/>
                          </a:cubicBezTo>
                          <a:cubicBezTo>
                            <a:pt x="11642990" y="2098261"/>
                            <a:pt x="11619934" y="2224317"/>
                            <a:pt x="11622490" y="2549868"/>
                          </a:cubicBezTo>
                          <a:cubicBezTo>
                            <a:pt x="11625046" y="2875419"/>
                            <a:pt x="11618199" y="2980452"/>
                            <a:pt x="11622490" y="3187335"/>
                          </a:cubicBezTo>
                          <a:cubicBezTo>
                            <a:pt x="11626781" y="3394218"/>
                            <a:pt x="11592000" y="3735331"/>
                            <a:pt x="11622490" y="3952295"/>
                          </a:cubicBezTo>
                          <a:cubicBezTo>
                            <a:pt x="11652980" y="4169259"/>
                            <a:pt x="11617531" y="4349116"/>
                            <a:pt x="11622490" y="4589762"/>
                          </a:cubicBezTo>
                          <a:cubicBezTo>
                            <a:pt x="11627449" y="4830408"/>
                            <a:pt x="11603735" y="5058432"/>
                            <a:pt x="11622490" y="5290975"/>
                          </a:cubicBezTo>
                          <a:cubicBezTo>
                            <a:pt x="11641245" y="5523518"/>
                            <a:pt x="11600837" y="5631144"/>
                            <a:pt x="11622490" y="5737202"/>
                          </a:cubicBezTo>
                          <a:cubicBezTo>
                            <a:pt x="11644143" y="5843260"/>
                            <a:pt x="11633733" y="6176620"/>
                            <a:pt x="11622490" y="6374669"/>
                          </a:cubicBezTo>
                          <a:cubicBezTo>
                            <a:pt x="11721506" y="7086852"/>
                            <a:pt x="10955117" y="7680654"/>
                            <a:pt x="10347526" y="7649633"/>
                          </a:cubicBezTo>
                          <a:cubicBezTo>
                            <a:pt x="10139861" y="7632696"/>
                            <a:pt x="9698597" y="7681852"/>
                            <a:pt x="9450740" y="7649633"/>
                          </a:cubicBezTo>
                          <a:cubicBezTo>
                            <a:pt x="9202883" y="7617414"/>
                            <a:pt x="8893313" y="7621005"/>
                            <a:pt x="8553955" y="7649633"/>
                          </a:cubicBezTo>
                          <a:cubicBezTo>
                            <a:pt x="8214598" y="7678261"/>
                            <a:pt x="8241798" y="7673275"/>
                            <a:pt x="7967595" y="7649633"/>
                          </a:cubicBezTo>
                          <a:cubicBezTo>
                            <a:pt x="7693392" y="7625991"/>
                            <a:pt x="7580515" y="7668191"/>
                            <a:pt x="7277760" y="7649633"/>
                          </a:cubicBezTo>
                          <a:cubicBezTo>
                            <a:pt x="6975005" y="7631075"/>
                            <a:pt x="6970623" y="7659279"/>
                            <a:pt x="6794875" y="7649633"/>
                          </a:cubicBezTo>
                          <a:cubicBezTo>
                            <a:pt x="6619128" y="7639987"/>
                            <a:pt x="6244290" y="7671166"/>
                            <a:pt x="6001565" y="7649633"/>
                          </a:cubicBezTo>
                          <a:cubicBezTo>
                            <a:pt x="5758840" y="7628101"/>
                            <a:pt x="5441782" y="7664744"/>
                            <a:pt x="5104779" y="7649633"/>
                          </a:cubicBezTo>
                          <a:cubicBezTo>
                            <a:pt x="4767776" y="7634522"/>
                            <a:pt x="4720458" y="7634381"/>
                            <a:pt x="4518420" y="7649633"/>
                          </a:cubicBezTo>
                          <a:cubicBezTo>
                            <a:pt x="4316382" y="7664885"/>
                            <a:pt x="3864162" y="7645420"/>
                            <a:pt x="3621634" y="7649633"/>
                          </a:cubicBezTo>
                          <a:cubicBezTo>
                            <a:pt x="3379106" y="7653846"/>
                            <a:pt x="3207810" y="7656197"/>
                            <a:pt x="2931799" y="7649633"/>
                          </a:cubicBezTo>
                          <a:cubicBezTo>
                            <a:pt x="2655789" y="7643069"/>
                            <a:pt x="2275865" y="7684811"/>
                            <a:pt x="2035013" y="7649633"/>
                          </a:cubicBezTo>
                          <a:cubicBezTo>
                            <a:pt x="1794161" y="7614455"/>
                            <a:pt x="1364658" y="7619863"/>
                            <a:pt x="1138228" y="7649633"/>
                          </a:cubicBezTo>
                          <a:cubicBezTo>
                            <a:pt x="911798" y="7679403"/>
                            <a:pt x="888281" y="7632927"/>
                            <a:pt x="655343" y="7649633"/>
                          </a:cubicBezTo>
                          <a:cubicBezTo>
                            <a:pt x="422406" y="7666339"/>
                            <a:pt x="304995" y="7640110"/>
                            <a:pt x="0" y="7649633"/>
                          </a:cubicBezTo>
                          <a:lnTo>
                            <a:pt x="0" y="7649633"/>
                          </a:lnTo>
                          <a:cubicBezTo>
                            <a:pt x="-27912" y="7336699"/>
                            <a:pt x="10354" y="7269084"/>
                            <a:pt x="0" y="7012166"/>
                          </a:cubicBezTo>
                          <a:cubicBezTo>
                            <a:pt x="-10354" y="6755248"/>
                            <a:pt x="33404" y="6588416"/>
                            <a:pt x="0" y="6247206"/>
                          </a:cubicBezTo>
                          <a:cubicBezTo>
                            <a:pt x="-33404" y="5905996"/>
                            <a:pt x="22202" y="5980203"/>
                            <a:pt x="0" y="5800979"/>
                          </a:cubicBezTo>
                          <a:cubicBezTo>
                            <a:pt x="-22202" y="5621755"/>
                            <a:pt x="-20690" y="5544803"/>
                            <a:pt x="0" y="5354752"/>
                          </a:cubicBezTo>
                          <a:cubicBezTo>
                            <a:pt x="20690" y="5164701"/>
                            <a:pt x="29329" y="4755004"/>
                            <a:pt x="0" y="4589792"/>
                          </a:cubicBezTo>
                          <a:cubicBezTo>
                            <a:pt x="-29329" y="4424580"/>
                            <a:pt x="5645" y="4234593"/>
                            <a:pt x="0" y="4016072"/>
                          </a:cubicBezTo>
                          <a:cubicBezTo>
                            <a:pt x="-5645" y="3797551"/>
                            <a:pt x="-12650" y="3499614"/>
                            <a:pt x="0" y="3251111"/>
                          </a:cubicBezTo>
                          <a:cubicBezTo>
                            <a:pt x="12650" y="3002608"/>
                            <a:pt x="23640" y="2881074"/>
                            <a:pt x="0" y="2677391"/>
                          </a:cubicBezTo>
                          <a:cubicBezTo>
                            <a:pt x="-23640" y="2473708"/>
                            <a:pt x="18216" y="2234539"/>
                            <a:pt x="0" y="1976178"/>
                          </a:cubicBezTo>
                          <a:cubicBezTo>
                            <a:pt x="-18216" y="1717817"/>
                            <a:pt x="27388" y="1538738"/>
                            <a:pt x="0" y="1274964"/>
                          </a:cubicBezTo>
                          <a:cubicBezTo>
                            <a:pt x="-12517" y="542979"/>
                            <a:pt x="607361" y="131039"/>
                            <a:pt x="1274964" y="0"/>
                          </a:cubicBezTo>
                          <a:close/>
                        </a:path>
                        <a:path w="11622490" h="7649633" stroke="0" extrusionOk="0">
                          <a:moveTo>
                            <a:pt x="1274964" y="0"/>
                          </a:moveTo>
                          <a:cubicBezTo>
                            <a:pt x="1418344" y="-18687"/>
                            <a:pt x="1727265" y="20273"/>
                            <a:pt x="1861324" y="0"/>
                          </a:cubicBezTo>
                          <a:cubicBezTo>
                            <a:pt x="1995383" y="-20273"/>
                            <a:pt x="2078304" y="784"/>
                            <a:pt x="2240733" y="0"/>
                          </a:cubicBezTo>
                          <a:cubicBezTo>
                            <a:pt x="2403162" y="-784"/>
                            <a:pt x="2854171" y="42500"/>
                            <a:pt x="3137519" y="0"/>
                          </a:cubicBezTo>
                          <a:cubicBezTo>
                            <a:pt x="3420867" y="-42500"/>
                            <a:pt x="3522799" y="-11239"/>
                            <a:pt x="3723878" y="0"/>
                          </a:cubicBezTo>
                          <a:cubicBezTo>
                            <a:pt x="3924957" y="11239"/>
                            <a:pt x="4066924" y="16383"/>
                            <a:pt x="4310238" y="0"/>
                          </a:cubicBezTo>
                          <a:cubicBezTo>
                            <a:pt x="4553552" y="-16383"/>
                            <a:pt x="4831858" y="42133"/>
                            <a:pt x="5207024" y="0"/>
                          </a:cubicBezTo>
                          <a:cubicBezTo>
                            <a:pt x="5582190" y="-42133"/>
                            <a:pt x="5508613" y="10526"/>
                            <a:pt x="5689908" y="0"/>
                          </a:cubicBezTo>
                          <a:cubicBezTo>
                            <a:pt x="5871203" y="-10526"/>
                            <a:pt x="6211182" y="16773"/>
                            <a:pt x="6586694" y="0"/>
                          </a:cubicBezTo>
                          <a:cubicBezTo>
                            <a:pt x="6962206" y="-16773"/>
                            <a:pt x="7259717" y="23826"/>
                            <a:pt x="7483480" y="0"/>
                          </a:cubicBezTo>
                          <a:cubicBezTo>
                            <a:pt x="7707243" y="-23826"/>
                            <a:pt x="7900130" y="-2922"/>
                            <a:pt x="8173315" y="0"/>
                          </a:cubicBezTo>
                          <a:cubicBezTo>
                            <a:pt x="8446501" y="2922"/>
                            <a:pt x="8767082" y="18937"/>
                            <a:pt x="9070100" y="0"/>
                          </a:cubicBezTo>
                          <a:cubicBezTo>
                            <a:pt x="9373119" y="-18937"/>
                            <a:pt x="9396120" y="-16232"/>
                            <a:pt x="9656460" y="0"/>
                          </a:cubicBezTo>
                          <a:cubicBezTo>
                            <a:pt x="9916800" y="16232"/>
                            <a:pt x="9962148" y="9488"/>
                            <a:pt x="10242820" y="0"/>
                          </a:cubicBezTo>
                          <a:cubicBezTo>
                            <a:pt x="10523492" y="-9488"/>
                            <a:pt x="10651104" y="-20194"/>
                            <a:pt x="11036130" y="0"/>
                          </a:cubicBezTo>
                          <a:cubicBezTo>
                            <a:pt x="11421156" y="20194"/>
                            <a:pt x="11386032" y="-16383"/>
                            <a:pt x="11622490" y="0"/>
                          </a:cubicBezTo>
                          <a:lnTo>
                            <a:pt x="11622490" y="0"/>
                          </a:lnTo>
                          <a:cubicBezTo>
                            <a:pt x="11645669" y="231707"/>
                            <a:pt x="11639459" y="436213"/>
                            <a:pt x="11622490" y="764960"/>
                          </a:cubicBezTo>
                          <a:cubicBezTo>
                            <a:pt x="11605521" y="1093707"/>
                            <a:pt x="11608462" y="1258692"/>
                            <a:pt x="11622490" y="1466174"/>
                          </a:cubicBezTo>
                          <a:cubicBezTo>
                            <a:pt x="11636518" y="1673656"/>
                            <a:pt x="11628145" y="1909054"/>
                            <a:pt x="11622490" y="2167387"/>
                          </a:cubicBezTo>
                          <a:cubicBezTo>
                            <a:pt x="11616835" y="2425720"/>
                            <a:pt x="11603089" y="2648541"/>
                            <a:pt x="11622490" y="2868601"/>
                          </a:cubicBezTo>
                          <a:cubicBezTo>
                            <a:pt x="11641891" y="3088661"/>
                            <a:pt x="11611612" y="3155233"/>
                            <a:pt x="11622490" y="3314828"/>
                          </a:cubicBezTo>
                          <a:cubicBezTo>
                            <a:pt x="11633368" y="3474423"/>
                            <a:pt x="11634773" y="3647362"/>
                            <a:pt x="11622490" y="3824801"/>
                          </a:cubicBezTo>
                          <a:cubicBezTo>
                            <a:pt x="11610207" y="4002240"/>
                            <a:pt x="11642145" y="4195047"/>
                            <a:pt x="11622490" y="4526015"/>
                          </a:cubicBezTo>
                          <a:cubicBezTo>
                            <a:pt x="11602835" y="4856983"/>
                            <a:pt x="11625267" y="4933406"/>
                            <a:pt x="11622490" y="5099735"/>
                          </a:cubicBezTo>
                          <a:cubicBezTo>
                            <a:pt x="11619713" y="5266064"/>
                            <a:pt x="11609553" y="5363601"/>
                            <a:pt x="11622490" y="5609709"/>
                          </a:cubicBezTo>
                          <a:cubicBezTo>
                            <a:pt x="11635427" y="5855817"/>
                            <a:pt x="11589046" y="6175298"/>
                            <a:pt x="11622490" y="6374669"/>
                          </a:cubicBezTo>
                          <a:cubicBezTo>
                            <a:pt x="11582029" y="7129241"/>
                            <a:pt x="11061383" y="7619757"/>
                            <a:pt x="10347526" y="7649633"/>
                          </a:cubicBezTo>
                          <a:cubicBezTo>
                            <a:pt x="10176328" y="7634843"/>
                            <a:pt x="10079814" y="7644615"/>
                            <a:pt x="9968117" y="7649633"/>
                          </a:cubicBezTo>
                          <a:cubicBezTo>
                            <a:pt x="9856420" y="7654651"/>
                            <a:pt x="9420744" y="7682128"/>
                            <a:pt x="9174806" y="7649633"/>
                          </a:cubicBezTo>
                          <a:cubicBezTo>
                            <a:pt x="8928868" y="7617138"/>
                            <a:pt x="8879719" y="7660431"/>
                            <a:pt x="8795397" y="7649633"/>
                          </a:cubicBezTo>
                          <a:cubicBezTo>
                            <a:pt x="8711075" y="7638835"/>
                            <a:pt x="8410696" y="7667469"/>
                            <a:pt x="8209037" y="7649633"/>
                          </a:cubicBezTo>
                          <a:cubicBezTo>
                            <a:pt x="8007378" y="7631797"/>
                            <a:pt x="7591681" y="7664306"/>
                            <a:pt x="7312252" y="7649633"/>
                          </a:cubicBezTo>
                          <a:cubicBezTo>
                            <a:pt x="7032823" y="7634960"/>
                            <a:pt x="6935555" y="7664934"/>
                            <a:pt x="6622417" y="7649633"/>
                          </a:cubicBezTo>
                          <a:cubicBezTo>
                            <a:pt x="6309279" y="7634332"/>
                            <a:pt x="6002182" y="7668838"/>
                            <a:pt x="5829106" y="7649633"/>
                          </a:cubicBezTo>
                          <a:cubicBezTo>
                            <a:pt x="5656030" y="7630428"/>
                            <a:pt x="5525728" y="7665663"/>
                            <a:pt x="5242747" y="7649633"/>
                          </a:cubicBezTo>
                          <a:cubicBezTo>
                            <a:pt x="4959766" y="7633603"/>
                            <a:pt x="4849411" y="7675275"/>
                            <a:pt x="4552911" y="7649633"/>
                          </a:cubicBezTo>
                          <a:cubicBezTo>
                            <a:pt x="4256411" y="7623991"/>
                            <a:pt x="3894065" y="7660843"/>
                            <a:pt x="3656126" y="7649633"/>
                          </a:cubicBezTo>
                          <a:cubicBezTo>
                            <a:pt x="3418187" y="7638423"/>
                            <a:pt x="3370383" y="7662020"/>
                            <a:pt x="3173241" y="7649633"/>
                          </a:cubicBezTo>
                          <a:cubicBezTo>
                            <a:pt x="2976100" y="7637246"/>
                            <a:pt x="2572673" y="7621508"/>
                            <a:pt x="2379931" y="7649633"/>
                          </a:cubicBezTo>
                          <a:cubicBezTo>
                            <a:pt x="2187189" y="7677759"/>
                            <a:pt x="2094207" y="7664176"/>
                            <a:pt x="1897046" y="7649633"/>
                          </a:cubicBezTo>
                          <a:cubicBezTo>
                            <a:pt x="1699886" y="7635090"/>
                            <a:pt x="1550870" y="7649365"/>
                            <a:pt x="1207211" y="7649633"/>
                          </a:cubicBezTo>
                          <a:cubicBezTo>
                            <a:pt x="863553" y="7649901"/>
                            <a:pt x="553815" y="7652469"/>
                            <a:pt x="0" y="7649633"/>
                          </a:cubicBezTo>
                          <a:lnTo>
                            <a:pt x="0" y="7649633"/>
                          </a:lnTo>
                          <a:cubicBezTo>
                            <a:pt x="9199" y="7540136"/>
                            <a:pt x="7210" y="7302928"/>
                            <a:pt x="0" y="7203406"/>
                          </a:cubicBezTo>
                          <a:cubicBezTo>
                            <a:pt x="-7210" y="7103884"/>
                            <a:pt x="-721" y="6737282"/>
                            <a:pt x="0" y="6438446"/>
                          </a:cubicBezTo>
                          <a:cubicBezTo>
                            <a:pt x="721" y="6139610"/>
                            <a:pt x="-4118" y="6070211"/>
                            <a:pt x="0" y="5800979"/>
                          </a:cubicBezTo>
                          <a:cubicBezTo>
                            <a:pt x="4118" y="5531747"/>
                            <a:pt x="-34493" y="5404122"/>
                            <a:pt x="0" y="5036019"/>
                          </a:cubicBezTo>
                          <a:cubicBezTo>
                            <a:pt x="34493" y="4667916"/>
                            <a:pt x="-10833" y="4481304"/>
                            <a:pt x="0" y="4334805"/>
                          </a:cubicBezTo>
                          <a:cubicBezTo>
                            <a:pt x="10833" y="4188306"/>
                            <a:pt x="-16947" y="3918389"/>
                            <a:pt x="0" y="3761085"/>
                          </a:cubicBezTo>
                          <a:cubicBezTo>
                            <a:pt x="16947" y="3603781"/>
                            <a:pt x="-19360" y="3332198"/>
                            <a:pt x="0" y="3059871"/>
                          </a:cubicBezTo>
                          <a:cubicBezTo>
                            <a:pt x="19360" y="2787544"/>
                            <a:pt x="12535" y="2785329"/>
                            <a:pt x="0" y="2549898"/>
                          </a:cubicBezTo>
                          <a:cubicBezTo>
                            <a:pt x="-12535" y="2314467"/>
                            <a:pt x="-2429" y="2079790"/>
                            <a:pt x="0" y="1912431"/>
                          </a:cubicBezTo>
                          <a:cubicBezTo>
                            <a:pt x="2429" y="1745072"/>
                            <a:pt x="29521" y="1441121"/>
                            <a:pt x="0" y="1274964"/>
                          </a:cubicBezTo>
                          <a:cubicBezTo>
                            <a:pt x="31249" y="522168"/>
                            <a:pt x="602146" y="-24651"/>
                            <a:pt x="1274964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E9135013-0E8B-9C22-53D8-4BF43B1748CD}"/>
                </a:ext>
              </a:extLst>
            </p:cNvPr>
            <p:cNvSpPr txBox="1"/>
            <p:nvPr/>
          </p:nvSpPr>
          <p:spPr>
            <a:xfrm>
              <a:off x="38441658" y="24803454"/>
              <a:ext cx="9830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dirty="0">
                  <a:latin typeface="Bitter" pitchFamily="2" charset="0"/>
                </a:rPr>
                <a:t>This work </a:t>
              </a:r>
              <a:r>
                <a:rPr lang="pt-BR" sz="3200" dirty="0" err="1">
                  <a:latin typeface="Bitter" pitchFamily="2" charset="0"/>
                </a:rPr>
                <a:t>is</a:t>
              </a:r>
              <a:r>
                <a:rPr lang="pt-BR" sz="3200" dirty="0">
                  <a:latin typeface="Bitter" pitchFamily="2" charset="0"/>
                </a:rPr>
                <a:t> </a:t>
              </a:r>
              <a:r>
                <a:rPr lang="pt-BR" sz="3200" dirty="0" err="1">
                  <a:latin typeface="Bitter" pitchFamily="2" charset="0"/>
                </a:rPr>
                <a:t>part</a:t>
              </a:r>
              <a:r>
                <a:rPr lang="pt-BR" sz="3200" dirty="0">
                  <a:latin typeface="Bitter" pitchFamily="2" charset="0"/>
                </a:rPr>
                <a:t> </a:t>
              </a:r>
              <a:r>
                <a:rPr lang="pt-BR" sz="3200" dirty="0" err="1">
                  <a:latin typeface="Bitter" pitchFamily="2" charset="0"/>
                </a:rPr>
                <a:t>of</a:t>
              </a:r>
              <a:r>
                <a:rPr lang="pt-BR" sz="3200" dirty="0">
                  <a:latin typeface="Bitter" pitchFamily="2" charset="0"/>
                </a:rPr>
                <a:t> Calil Torres Amaral PhD </a:t>
              </a:r>
              <a:r>
                <a:rPr lang="pt-BR" sz="3200" dirty="0" err="1">
                  <a:latin typeface="Bitter" pitchFamily="2" charset="0"/>
                </a:rPr>
                <a:t>thesis</a:t>
              </a:r>
              <a:r>
                <a:rPr lang="pt-BR" sz="3200" dirty="0">
                  <a:latin typeface="Bitter" pitchFamily="2" charset="0"/>
                </a:rPr>
                <a:t>.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6646C1A3-CA26-7B13-CA62-5E09FD032C87}"/>
                </a:ext>
              </a:extLst>
            </p:cNvPr>
            <p:cNvSpPr txBox="1"/>
            <p:nvPr/>
          </p:nvSpPr>
          <p:spPr>
            <a:xfrm>
              <a:off x="37549337" y="25936454"/>
              <a:ext cx="9830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latin typeface="Bitter" pitchFamily="2" charset="0"/>
                </a:rPr>
                <a:t>Email: </a:t>
              </a:r>
              <a:r>
                <a:rPr lang="pt-BR" sz="3200" dirty="0">
                  <a:latin typeface="Bitter" pitchFamily="2" charset="0"/>
                  <a:hlinkClick r:id="rId5"/>
                </a:rPr>
                <a:t>calil.torresmaral@gmail.com</a:t>
              </a:r>
              <a:endParaRPr lang="pt-BR" sz="3200" dirty="0">
                <a:latin typeface="Bitter" pitchFamily="2" charset="0"/>
              </a:endParaRPr>
            </a:p>
          </p:txBody>
        </p:sp>
        <p:sp>
          <p:nvSpPr>
            <p:cNvPr id="49" name="CaixaDeTexto 48">
              <a:extLst>
                <a:ext uri="{FF2B5EF4-FFF2-40B4-BE49-F238E27FC236}">
                  <a16:creationId xmlns:a16="http://schemas.microsoft.com/office/drawing/2014/main" id="{82E29F9A-BF8D-DF12-0C33-CFA62EE7D804}"/>
                </a:ext>
              </a:extLst>
            </p:cNvPr>
            <p:cNvSpPr txBox="1"/>
            <p:nvPr/>
          </p:nvSpPr>
          <p:spPr>
            <a:xfrm>
              <a:off x="37549337" y="26857615"/>
              <a:ext cx="1084854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3200" b="1" dirty="0" err="1">
                  <a:latin typeface="Bitter" pitchFamily="2" charset="0"/>
                </a:rPr>
                <a:t>Acknowledgments</a:t>
              </a:r>
              <a:r>
                <a:rPr lang="pt-BR" sz="3200" b="1" dirty="0">
                  <a:latin typeface="Bitter" pitchFamily="2" charset="0"/>
                </a:rPr>
                <a:t>: </a:t>
              </a:r>
              <a:r>
                <a:rPr lang="pt-BR" sz="3200" dirty="0">
                  <a:latin typeface="Bitter" pitchFamily="2" charset="0"/>
                </a:rPr>
                <a:t>Work </a:t>
              </a:r>
              <a:r>
                <a:rPr lang="pt-BR" sz="3200" dirty="0" err="1">
                  <a:latin typeface="Bitter" pitchFamily="2" charset="0"/>
                </a:rPr>
                <a:t>funded</a:t>
              </a:r>
              <a:r>
                <a:rPr lang="pt-BR" sz="3200" dirty="0">
                  <a:latin typeface="Bitter" pitchFamily="2" charset="0"/>
                </a:rPr>
                <a:t> </a:t>
              </a:r>
              <a:r>
                <a:rPr lang="pt-BR" sz="3200" dirty="0" err="1">
                  <a:latin typeface="Bitter" pitchFamily="2" charset="0"/>
                </a:rPr>
                <a:t>by</a:t>
              </a:r>
              <a:r>
                <a:rPr lang="pt-BR" sz="3200" dirty="0">
                  <a:latin typeface="Bitter" pitchFamily="2" charset="0"/>
                </a:rPr>
                <a:t> </a:t>
              </a:r>
              <a:r>
                <a:rPr lang="pt-BR" sz="3200" dirty="0" err="1">
                  <a:latin typeface="Bitter" pitchFamily="2" charset="0"/>
                </a:rPr>
                <a:t>Coordernação</a:t>
              </a:r>
              <a:r>
                <a:rPr lang="pt-BR" sz="3200" dirty="0">
                  <a:latin typeface="Bitter" pitchFamily="2" charset="0"/>
                </a:rPr>
                <a:t> de Aperfeiçoamento de Pessoal de Nível Superior (CAPES) </a:t>
              </a:r>
              <a:r>
                <a:rPr lang="pt-BR" sz="3200" dirty="0" err="1">
                  <a:latin typeface="Bitter" pitchFamily="2" charset="0"/>
                </a:rPr>
                <a:t>and</a:t>
              </a:r>
              <a:r>
                <a:rPr lang="pt-BR" sz="3200" dirty="0">
                  <a:latin typeface="Bitter" pitchFamily="2" charset="0"/>
                </a:rPr>
                <a:t> ARBOLES Project. We </a:t>
              </a:r>
              <a:r>
                <a:rPr lang="pt-BR" sz="3200" dirty="0" err="1">
                  <a:latin typeface="Bitter" pitchFamily="2" charset="0"/>
                </a:rPr>
                <a:t>thank</a:t>
              </a:r>
              <a:r>
                <a:rPr lang="pt-BR" sz="3200" dirty="0">
                  <a:latin typeface="Bitter" pitchFamily="2" charset="0"/>
                </a:rPr>
                <a:t> </a:t>
              </a:r>
              <a:r>
                <a:rPr lang="pt-BR" sz="3200" dirty="0" err="1">
                  <a:latin typeface="Bitter" pitchFamily="2" charset="0"/>
                </a:rPr>
                <a:t>ForestPlot</a:t>
              </a:r>
              <a:r>
                <a:rPr lang="pt-BR" sz="3200" dirty="0">
                  <a:latin typeface="Bitter" pitchFamily="2" charset="0"/>
                </a:rPr>
                <a:t> </a:t>
              </a:r>
              <a:r>
                <a:rPr lang="pt-BR" sz="3200" dirty="0" err="1">
                  <a:latin typeface="Bitter" pitchFamily="2" charset="0"/>
                </a:rPr>
                <a:t>and</a:t>
              </a:r>
              <a:r>
                <a:rPr lang="pt-BR" sz="3200" dirty="0">
                  <a:latin typeface="Bitter" pitchFamily="2" charset="0"/>
                </a:rPr>
                <a:t> all </a:t>
              </a:r>
              <a:r>
                <a:rPr lang="pt-BR" sz="3200" dirty="0" err="1">
                  <a:latin typeface="Bitter" pitchFamily="2" charset="0"/>
                </a:rPr>
                <a:t>the</a:t>
              </a:r>
              <a:r>
                <a:rPr lang="pt-BR" sz="3200" dirty="0">
                  <a:latin typeface="Bitter" pitchFamily="2" charset="0"/>
                </a:rPr>
                <a:t> </a:t>
              </a:r>
              <a:r>
                <a:rPr lang="pt-BR" sz="3200" dirty="0" err="1">
                  <a:latin typeface="Bitter" pitchFamily="2" charset="0"/>
                </a:rPr>
                <a:t>researchers</a:t>
              </a:r>
              <a:r>
                <a:rPr lang="pt-BR" sz="3200" dirty="0">
                  <a:latin typeface="Bitter" pitchFamily="2" charset="0"/>
                </a:rPr>
                <a:t> from Laboratório de Ecologia Vegetal </a:t>
              </a:r>
              <a:r>
                <a:rPr lang="pt-BR" sz="3200" dirty="0" err="1">
                  <a:latin typeface="Bitter" pitchFamily="2" charset="0"/>
                </a:rPr>
                <a:t>of</a:t>
              </a:r>
              <a:r>
                <a:rPr lang="pt-BR" sz="3200" dirty="0">
                  <a:latin typeface="Bitter" pitchFamily="2" charset="0"/>
                </a:rPr>
                <a:t> 									UNEMAT (LABEV). </a:t>
              </a:r>
            </a:p>
          </p:txBody>
        </p:sp>
        <p:pic>
          <p:nvPicPr>
            <p:cNvPr id="5" name="Imagem 4" descr="Código QR&#10;&#10;Descrição gerada automaticamente">
              <a:extLst>
                <a:ext uri="{FF2B5EF4-FFF2-40B4-BE49-F238E27FC236}">
                  <a16:creationId xmlns:a16="http://schemas.microsoft.com/office/drawing/2014/main" id="{D257A29F-96FC-CA2A-96AC-038314852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02510" y="28992541"/>
              <a:ext cx="2899974" cy="289997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E7BEDC-C31A-594D-4B18-1854F31C86E8}"/>
                </a:ext>
              </a:extLst>
            </p:cNvPr>
            <p:cNvSpPr txBox="1"/>
            <p:nvPr/>
          </p:nvSpPr>
          <p:spPr>
            <a:xfrm>
              <a:off x="42719600" y="29905522"/>
              <a:ext cx="5018179" cy="120032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Black" panose="020F0A02020204030203" pitchFamily="34" charset="0"/>
                  <a:cs typeface="Arial" panose="020B0604020202020204" pitchFamily="34" charset="0"/>
                </a:rPr>
                <a:t>This presentation applied for the OSPP.</a:t>
              </a:r>
            </a:p>
          </p:txBody>
        </p:sp>
        <p:cxnSp>
          <p:nvCxnSpPr>
            <p:cNvPr id="27" name="Straight Arrow Connector 23">
              <a:extLst>
                <a:ext uri="{FF2B5EF4-FFF2-40B4-BE49-F238E27FC236}">
                  <a16:creationId xmlns:a16="http://schemas.microsoft.com/office/drawing/2014/main" id="{A47E0FF5-A6E1-0DCF-3DB4-2D94715D1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09774" y="30505687"/>
              <a:ext cx="938351" cy="0"/>
            </a:xfrm>
            <a:prstGeom prst="straightConnector1">
              <a:avLst/>
            </a:prstGeom>
            <a:ln w="66675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Graphic 7">
              <a:extLst>
                <a:ext uri="{FF2B5EF4-FFF2-40B4-BE49-F238E27FC236}">
                  <a16:creationId xmlns:a16="http://schemas.microsoft.com/office/drawing/2014/main" id="{C0F17FCA-5B8A-6E32-1095-D3923DA1A81C}"/>
                </a:ext>
              </a:extLst>
            </p:cNvPr>
            <p:cNvSpPr/>
            <p:nvPr/>
          </p:nvSpPr>
          <p:spPr>
            <a:xfrm>
              <a:off x="41841701" y="29778387"/>
              <a:ext cx="780805" cy="1454597"/>
            </a:xfrm>
            <a:custGeom>
              <a:avLst/>
              <a:gdLst>
                <a:gd name="connsiteX0" fmla="*/ 321256 w 2089376"/>
                <a:gd name="connsiteY0" fmla="*/ 0 h 3614056"/>
                <a:gd name="connsiteX1" fmla="*/ 0 w 2089376"/>
                <a:gd name="connsiteY1" fmla="*/ 321256 h 3614056"/>
                <a:gd name="connsiteX2" fmla="*/ 0 w 2089376"/>
                <a:gd name="connsiteY2" fmla="*/ 3292801 h 3614056"/>
                <a:gd name="connsiteX3" fmla="*/ 321256 w 2089376"/>
                <a:gd name="connsiteY3" fmla="*/ 3614057 h 3614056"/>
                <a:gd name="connsiteX4" fmla="*/ 1815047 w 2089376"/>
                <a:gd name="connsiteY4" fmla="*/ 3614057 h 3614056"/>
                <a:gd name="connsiteX5" fmla="*/ 2136303 w 2089376"/>
                <a:gd name="connsiteY5" fmla="*/ 3292801 h 3614056"/>
                <a:gd name="connsiteX6" fmla="*/ 2136303 w 2089376"/>
                <a:gd name="connsiteY6" fmla="*/ 321256 h 3614056"/>
                <a:gd name="connsiteX7" fmla="*/ 1815047 w 2089376"/>
                <a:gd name="connsiteY7" fmla="*/ 0 h 3614056"/>
                <a:gd name="connsiteX8" fmla="*/ 321256 w 2089376"/>
                <a:gd name="connsiteY8" fmla="*/ 0 h 3614056"/>
                <a:gd name="connsiteX9" fmla="*/ 889115 w 2089376"/>
                <a:gd name="connsiteY9" fmla="*/ 309397 h 3614056"/>
                <a:gd name="connsiteX10" fmla="*/ 1247302 w 2089376"/>
                <a:gd name="connsiteY10" fmla="*/ 309397 h 3614056"/>
                <a:gd name="connsiteX11" fmla="*/ 1289936 w 2089376"/>
                <a:gd name="connsiteY11" fmla="*/ 369650 h 3614056"/>
                <a:gd name="connsiteX12" fmla="*/ 1247302 w 2089376"/>
                <a:gd name="connsiteY12" fmla="*/ 429903 h 3614056"/>
                <a:gd name="connsiteX13" fmla="*/ 889115 w 2089376"/>
                <a:gd name="connsiteY13" fmla="*/ 429903 h 3614056"/>
                <a:gd name="connsiteX14" fmla="*/ 846480 w 2089376"/>
                <a:gd name="connsiteY14" fmla="*/ 369650 h 3614056"/>
                <a:gd name="connsiteX15" fmla="*/ 889115 w 2089376"/>
                <a:gd name="connsiteY15" fmla="*/ 309397 h 3614056"/>
                <a:gd name="connsiteX16" fmla="*/ 176468 w 2089376"/>
                <a:gd name="connsiteY16" fmla="*/ 738905 h 3614056"/>
                <a:gd name="connsiteX17" fmla="*/ 1959892 w 2089376"/>
                <a:gd name="connsiteY17" fmla="*/ 738905 h 3614056"/>
                <a:gd name="connsiteX18" fmla="*/ 1959892 w 2089376"/>
                <a:gd name="connsiteY18" fmla="*/ 2875208 h 3614056"/>
                <a:gd name="connsiteX19" fmla="*/ 176468 w 2089376"/>
                <a:gd name="connsiteY19" fmla="*/ 2875208 h 3614056"/>
                <a:gd name="connsiteX20" fmla="*/ 176468 w 2089376"/>
                <a:gd name="connsiteY20" fmla="*/ 738905 h 3614056"/>
                <a:gd name="connsiteX21" fmla="*/ 1068180 w 2089376"/>
                <a:gd name="connsiteY21" fmla="*/ 3045747 h 3614056"/>
                <a:gd name="connsiteX22" fmla="*/ 1068180 w 2089376"/>
                <a:gd name="connsiteY22" fmla="*/ 3045747 h 3614056"/>
                <a:gd name="connsiteX23" fmla="*/ 1267066 w 2089376"/>
                <a:gd name="connsiteY23" fmla="*/ 3244633 h 3614056"/>
                <a:gd name="connsiteX24" fmla="*/ 1267066 w 2089376"/>
                <a:gd name="connsiteY24" fmla="*/ 3244633 h 3614056"/>
                <a:gd name="connsiteX25" fmla="*/ 1267066 w 2089376"/>
                <a:gd name="connsiteY25" fmla="*/ 3244633 h 3614056"/>
                <a:gd name="connsiteX26" fmla="*/ 1267066 w 2089376"/>
                <a:gd name="connsiteY26" fmla="*/ 3244633 h 3614056"/>
                <a:gd name="connsiteX27" fmla="*/ 1068180 w 2089376"/>
                <a:gd name="connsiteY27" fmla="*/ 3443519 h 3614056"/>
                <a:gd name="connsiteX28" fmla="*/ 1068180 w 2089376"/>
                <a:gd name="connsiteY28" fmla="*/ 3443519 h 3614056"/>
                <a:gd name="connsiteX29" fmla="*/ 1068180 w 2089376"/>
                <a:gd name="connsiteY29" fmla="*/ 3443519 h 3614056"/>
                <a:gd name="connsiteX30" fmla="*/ 1068180 w 2089376"/>
                <a:gd name="connsiteY30" fmla="*/ 3443519 h 3614056"/>
                <a:gd name="connsiteX31" fmla="*/ 869294 w 2089376"/>
                <a:gd name="connsiteY31" fmla="*/ 3244633 h 3614056"/>
                <a:gd name="connsiteX32" fmla="*/ 869294 w 2089376"/>
                <a:gd name="connsiteY32" fmla="*/ 3244633 h 3614056"/>
                <a:gd name="connsiteX33" fmla="*/ 869294 w 2089376"/>
                <a:gd name="connsiteY33" fmla="*/ 3244633 h 3614056"/>
                <a:gd name="connsiteX34" fmla="*/ 869294 w 2089376"/>
                <a:gd name="connsiteY34" fmla="*/ 3244633 h 3614056"/>
                <a:gd name="connsiteX35" fmla="*/ 1068180 w 2089376"/>
                <a:gd name="connsiteY35" fmla="*/ 3045747 h 3614056"/>
                <a:gd name="connsiteX36" fmla="*/ 1068180 w 2089376"/>
                <a:gd name="connsiteY36" fmla="*/ 3045747 h 3614056"/>
                <a:gd name="connsiteX37" fmla="*/ 1068180 w 2089376"/>
                <a:gd name="connsiteY37" fmla="*/ 3045747 h 361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89376" h="3614056">
                  <a:moveTo>
                    <a:pt x="321256" y="0"/>
                  </a:moveTo>
                  <a:cubicBezTo>
                    <a:pt x="144562" y="0"/>
                    <a:pt x="0" y="144562"/>
                    <a:pt x="0" y="321256"/>
                  </a:cubicBezTo>
                  <a:lnTo>
                    <a:pt x="0" y="3292801"/>
                  </a:lnTo>
                  <a:cubicBezTo>
                    <a:pt x="0" y="3469495"/>
                    <a:pt x="144562" y="3614057"/>
                    <a:pt x="321256" y="3614057"/>
                  </a:cubicBezTo>
                  <a:lnTo>
                    <a:pt x="1815047" y="3614057"/>
                  </a:lnTo>
                  <a:cubicBezTo>
                    <a:pt x="1991741" y="3614057"/>
                    <a:pt x="2136303" y="3469495"/>
                    <a:pt x="2136303" y="3292801"/>
                  </a:cubicBezTo>
                  <a:lnTo>
                    <a:pt x="2136303" y="321256"/>
                  </a:lnTo>
                  <a:cubicBezTo>
                    <a:pt x="2136303" y="144562"/>
                    <a:pt x="1991741" y="0"/>
                    <a:pt x="1815047" y="0"/>
                  </a:cubicBezTo>
                  <a:lnTo>
                    <a:pt x="321256" y="0"/>
                  </a:lnTo>
                  <a:close/>
                  <a:moveTo>
                    <a:pt x="889115" y="309397"/>
                  </a:moveTo>
                  <a:lnTo>
                    <a:pt x="1247302" y="309397"/>
                  </a:lnTo>
                  <a:cubicBezTo>
                    <a:pt x="1270849" y="309397"/>
                    <a:pt x="1289936" y="336390"/>
                    <a:pt x="1289936" y="369650"/>
                  </a:cubicBezTo>
                  <a:cubicBezTo>
                    <a:pt x="1289936" y="402911"/>
                    <a:pt x="1270849" y="429903"/>
                    <a:pt x="1247302" y="429903"/>
                  </a:cubicBezTo>
                  <a:lnTo>
                    <a:pt x="889115" y="429903"/>
                  </a:lnTo>
                  <a:cubicBezTo>
                    <a:pt x="865567" y="429903"/>
                    <a:pt x="846480" y="402911"/>
                    <a:pt x="846480" y="369650"/>
                  </a:cubicBezTo>
                  <a:cubicBezTo>
                    <a:pt x="846480" y="336390"/>
                    <a:pt x="865567" y="309397"/>
                    <a:pt x="889115" y="309397"/>
                  </a:cubicBezTo>
                  <a:close/>
                  <a:moveTo>
                    <a:pt x="176468" y="738905"/>
                  </a:moveTo>
                  <a:lnTo>
                    <a:pt x="1959892" y="738905"/>
                  </a:lnTo>
                  <a:lnTo>
                    <a:pt x="1959892" y="2875208"/>
                  </a:lnTo>
                  <a:lnTo>
                    <a:pt x="176468" y="2875208"/>
                  </a:lnTo>
                  <a:lnTo>
                    <a:pt x="176468" y="738905"/>
                  </a:lnTo>
                  <a:close/>
                  <a:moveTo>
                    <a:pt x="1068180" y="3045747"/>
                  </a:moveTo>
                  <a:cubicBezTo>
                    <a:pt x="1068180" y="3045747"/>
                    <a:pt x="1068180" y="3045747"/>
                    <a:pt x="1068180" y="3045747"/>
                  </a:cubicBezTo>
                  <a:cubicBezTo>
                    <a:pt x="1178013" y="3045747"/>
                    <a:pt x="1267066" y="3134799"/>
                    <a:pt x="1267066" y="3244633"/>
                  </a:cubicBezTo>
                  <a:cubicBezTo>
                    <a:pt x="1267066" y="3244633"/>
                    <a:pt x="1267066" y="3244633"/>
                    <a:pt x="1267066" y="3244633"/>
                  </a:cubicBezTo>
                  <a:lnTo>
                    <a:pt x="1267066" y="3244633"/>
                  </a:lnTo>
                  <a:cubicBezTo>
                    <a:pt x="1267066" y="3244633"/>
                    <a:pt x="1267066" y="3244633"/>
                    <a:pt x="1267066" y="3244633"/>
                  </a:cubicBezTo>
                  <a:cubicBezTo>
                    <a:pt x="1267066" y="3354466"/>
                    <a:pt x="1178013" y="3443519"/>
                    <a:pt x="1068180" y="3443519"/>
                  </a:cubicBezTo>
                  <a:cubicBezTo>
                    <a:pt x="1068180" y="3443519"/>
                    <a:pt x="1068180" y="3443519"/>
                    <a:pt x="1068180" y="3443519"/>
                  </a:cubicBezTo>
                  <a:lnTo>
                    <a:pt x="1068180" y="3443519"/>
                  </a:lnTo>
                  <a:cubicBezTo>
                    <a:pt x="1068180" y="3443519"/>
                    <a:pt x="1068180" y="3443519"/>
                    <a:pt x="1068180" y="3443519"/>
                  </a:cubicBezTo>
                  <a:cubicBezTo>
                    <a:pt x="958346" y="3443519"/>
                    <a:pt x="869294" y="3354466"/>
                    <a:pt x="869294" y="3244633"/>
                  </a:cubicBezTo>
                  <a:cubicBezTo>
                    <a:pt x="869294" y="3244633"/>
                    <a:pt x="869294" y="3244633"/>
                    <a:pt x="869294" y="3244633"/>
                  </a:cubicBezTo>
                  <a:lnTo>
                    <a:pt x="869294" y="3244633"/>
                  </a:lnTo>
                  <a:cubicBezTo>
                    <a:pt x="869294" y="3244633"/>
                    <a:pt x="869294" y="3244633"/>
                    <a:pt x="869294" y="3244633"/>
                  </a:cubicBezTo>
                  <a:cubicBezTo>
                    <a:pt x="869294" y="3134799"/>
                    <a:pt x="958346" y="3045747"/>
                    <a:pt x="1068180" y="3045747"/>
                  </a:cubicBezTo>
                  <a:cubicBezTo>
                    <a:pt x="1068180" y="3045747"/>
                    <a:pt x="1068180" y="3045747"/>
                    <a:pt x="1068180" y="3045747"/>
                  </a:cubicBezTo>
                  <a:lnTo>
                    <a:pt x="1068180" y="3045747"/>
                  </a:lnTo>
                  <a:close/>
                </a:path>
              </a:pathLst>
            </a:custGeom>
            <a:solidFill>
              <a:srgbClr val="CDCDCD"/>
            </a:solidFill>
            <a:ln w="56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60" name="Imagem 59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3E62F5A-ACBC-E9E2-12C1-2D93ACA20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5" r="6542" b="408"/>
          <a:stretch/>
        </p:blipFill>
        <p:spPr>
          <a:xfrm>
            <a:off x="20159543" y="19965791"/>
            <a:ext cx="13819262" cy="11991139"/>
          </a:xfrm>
          <a:prstGeom prst="rect">
            <a:avLst/>
          </a:prstGeom>
        </p:spPr>
      </p:pic>
      <p:sp>
        <p:nvSpPr>
          <p:cNvPr id="63" name="CaixaDeTexto 62">
            <a:extLst>
              <a:ext uri="{FF2B5EF4-FFF2-40B4-BE49-F238E27FC236}">
                <a16:creationId xmlns:a16="http://schemas.microsoft.com/office/drawing/2014/main" id="{0CE5E209-AC61-D4D8-A661-8BB4F1B8DA1D}"/>
              </a:ext>
            </a:extLst>
          </p:cNvPr>
          <p:cNvSpPr txBox="1"/>
          <p:nvPr/>
        </p:nvSpPr>
        <p:spPr>
          <a:xfrm>
            <a:off x="16050237" y="8744122"/>
            <a:ext cx="2100340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400" b="1" dirty="0" err="1">
                <a:latin typeface="Bitter" pitchFamily="2" charset="0"/>
              </a:rPr>
              <a:t>Canopy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leaves</a:t>
            </a:r>
            <a:r>
              <a:rPr lang="pt-BR" sz="3400" b="1" dirty="0">
                <a:latin typeface="Bitter" pitchFamily="2" charset="0"/>
              </a:rPr>
              <a:t> in </a:t>
            </a:r>
            <a:r>
              <a:rPr lang="pt-BR" sz="3400" b="1" dirty="0" err="1">
                <a:latin typeface="Bitter" pitchFamily="2" charset="0"/>
              </a:rPr>
              <a:t>the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hottest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Amazon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forests</a:t>
            </a:r>
            <a:r>
              <a:rPr lang="pt-BR" sz="3400" b="1" dirty="0">
                <a:latin typeface="Bitter" pitchFamily="2" charset="0"/>
              </a:rPr>
              <a:t> are </a:t>
            </a:r>
            <a:r>
              <a:rPr lang="pt-BR" sz="3400" b="1" dirty="0" err="1">
                <a:latin typeface="Bitter" pitchFamily="2" charset="0"/>
              </a:rPr>
              <a:t>not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mitigating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temperature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increases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by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leaf</a:t>
            </a:r>
            <a:r>
              <a:rPr lang="pt-BR" sz="3400" b="1" dirty="0">
                <a:latin typeface="Bitter" pitchFamily="2" charset="0"/>
              </a:rPr>
              <a:t> </a:t>
            </a:r>
            <a:r>
              <a:rPr lang="pt-BR" sz="3400" b="1" dirty="0" err="1">
                <a:latin typeface="Bitter" pitchFamily="2" charset="0"/>
              </a:rPr>
              <a:t>cooling</a:t>
            </a:r>
            <a:endParaRPr lang="pt-BR" sz="3400" b="1" dirty="0">
              <a:latin typeface="Bitter" pitchFamily="2" charset="0"/>
            </a:endParaRPr>
          </a:p>
        </p:txBody>
      </p:sp>
      <p:sp>
        <p:nvSpPr>
          <p:cNvPr id="1029" name="CaixaDeTexto 1028">
            <a:extLst>
              <a:ext uri="{FF2B5EF4-FFF2-40B4-BE49-F238E27FC236}">
                <a16:creationId xmlns:a16="http://schemas.microsoft.com/office/drawing/2014/main" id="{BAA6A648-7277-855E-E840-B9ED19F7DC28}"/>
              </a:ext>
            </a:extLst>
          </p:cNvPr>
          <p:cNvSpPr txBox="1"/>
          <p:nvPr/>
        </p:nvSpPr>
        <p:spPr>
          <a:xfrm>
            <a:off x="678101" y="8079106"/>
            <a:ext cx="12872552" cy="1144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endParaRPr lang="en-US" sz="4000" b="1" dirty="0">
              <a:latin typeface="Bitter" pitchFamily="2" charset="0"/>
              <a:cs typeface="Segoe UI" panose="020B0502040204020203" pitchFamily="34" charset="0"/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Tropical forests are at risk of surpassing their thermal thresholds for carbon assimilation due to ongoing global warming.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  <a:latin typeface="Bitter" pitchFamily="2" charset="0"/>
              <a:cs typeface="Segoe UI" panose="020B0502040204020203" pitchFamily="34" charset="0"/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The limited leaf homeothermy hypothesis proposes that leaves can maintain their temperature near the photosynthetic optimum during daylight hours, while also avoiding damage caused by excessively high temperatures.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  <a:latin typeface="Bitter" pitchFamily="2" charset="0"/>
              <a:cs typeface="Segoe UI" panose="020B0502040204020203" pitchFamily="34" charset="0"/>
            </a:endParaRP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This study aims to investigate whether this thermoregulatory behavior occurs in the canopies of the southern Amazon forests, which are the hottest and seasonally driest forests in Amazon.</a:t>
            </a:r>
          </a:p>
          <a:p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F80B9E0-7C70-08C7-1DAA-AE27EB449B9B}"/>
              </a:ext>
            </a:extLst>
          </p:cNvPr>
          <p:cNvSpPr/>
          <p:nvPr/>
        </p:nvSpPr>
        <p:spPr>
          <a:xfrm>
            <a:off x="32527847" y="21608095"/>
            <a:ext cx="1517605" cy="2094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489FE11-FA34-AA97-96B3-5E29EF29576C}"/>
              </a:ext>
            </a:extLst>
          </p:cNvPr>
          <p:cNvSpPr/>
          <p:nvPr/>
        </p:nvSpPr>
        <p:spPr>
          <a:xfrm>
            <a:off x="31928400" y="21175578"/>
            <a:ext cx="2050405" cy="408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863E0632-F90E-1A5E-6902-F811896B29F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3" t="4321" r="20854" b="2809"/>
          <a:stretch/>
        </p:blipFill>
        <p:spPr>
          <a:xfrm>
            <a:off x="15318287" y="19746539"/>
            <a:ext cx="5060451" cy="6769445"/>
          </a:xfrm>
          <a:prstGeom prst="rect">
            <a:avLst/>
          </a:prstGeom>
        </p:spPr>
      </p:pic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2F89796C-D08B-2453-5C7D-9FB02FDBFA1A}"/>
              </a:ext>
            </a:extLst>
          </p:cNvPr>
          <p:cNvCxnSpPr>
            <a:cxnSpLocks/>
          </p:cNvCxnSpPr>
          <p:nvPr/>
        </p:nvCxnSpPr>
        <p:spPr>
          <a:xfrm flipH="1">
            <a:off x="18647380" y="20698046"/>
            <a:ext cx="7699545" cy="1579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040C5BF2-74C5-A7DF-E8DC-9610B9CCA103}"/>
              </a:ext>
            </a:extLst>
          </p:cNvPr>
          <p:cNvCxnSpPr>
            <a:cxnSpLocks/>
          </p:cNvCxnSpPr>
          <p:nvPr/>
        </p:nvCxnSpPr>
        <p:spPr>
          <a:xfrm>
            <a:off x="18647380" y="22277557"/>
            <a:ext cx="2738439" cy="5267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F9714BCA-EE78-50AB-06DC-4DCBD7FBB548}"/>
              </a:ext>
            </a:extLst>
          </p:cNvPr>
          <p:cNvSpPr txBox="1"/>
          <p:nvPr/>
        </p:nvSpPr>
        <p:spPr>
          <a:xfrm>
            <a:off x="31637144" y="24227708"/>
            <a:ext cx="5293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* 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All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the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results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showed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here are from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only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one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seasonal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evergreen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forest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in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southern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amazon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in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the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dry</a:t>
            </a:r>
            <a:r>
              <a:rPr lang="pt-BR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itter" pitchFamily="2" charset="0"/>
              </a:rPr>
              <a:t>season</a:t>
            </a:r>
            <a:endParaRPr lang="pt-BR" sz="2800" i="1" dirty="0">
              <a:solidFill>
                <a:schemeClr val="tx1">
                  <a:lumMod val="75000"/>
                  <a:lumOff val="25000"/>
                </a:schemeClr>
              </a:solidFill>
              <a:latin typeface="Bitter" pitchFamily="2" charset="0"/>
            </a:endParaRPr>
          </a:p>
        </p:txBody>
      </p:sp>
      <p:pic>
        <p:nvPicPr>
          <p:cNvPr id="20" name="Espaço Reservado para Conteúdo 8" descr="Flor vermelha com folhas verdes&#10;&#10;Descrição gerada automaticamente com confiança média">
            <a:extLst>
              <a:ext uri="{FF2B5EF4-FFF2-40B4-BE49-F238E27FC236}">
                <a16:creationId xmlns:a16="http://schemas.microsoft.com/office/drawing/2014/main" id="{F35311FA-382A-3DF1-1C8E-EE31911A6B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1"/>
          <a:stretch/>
        </p:blipFill>
        <p:spPr>
          <a:xfrm>
            <a:off x="38423196" y="9543979"/>
            <a:ext cx="9320522" cy="74182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2DB54E5-1754-C009-6980-888C2F5F8986}"/>
              </a:ext>
            </a:extLst>
          </p:cNvPr>
          <p:cNvSpPr txBox="1"/>
          <p:nvPr/>
        </p:nvSpPr>
        <p:spPr>
          <a:xfrm>
            <a:off x="39285936" y="7650219"/>
            <a:ext cx="7498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 err="1">
                <a:latin typeface="Bitter" pitchFamily="2" charset="0"/>
              </a:rPr>
              <a:t>Species</a:t>
            </a:r>
            <a:r>
              <a:rPr lang="pt-BR" sz="4000" b="1" i="1" dirty="0">
                <a:latin typeface="Bitter" pitchFamily="2" charset="0"/>
              </a:rPr>
              <a:t> </a:t>
            </a:r>
            <a:r>
              <a:rPr lang="pt-BR" sz="4000" b="1" i="1" dirty="0" err="1">
                <a:latin typeface="Bitter" pitchFamily="2" charset="0"/>
              </a:rPr>
              <a:t>identification</a:t>
            </a:r>
            <a:r>
              <a:rPr lang="pt-BR" sz="4000" b="1" i="1" dirty="0">
                <a:latin typeface="Bitter" pitchFamily="2" charset="0"/>
              </a:rPr>
              <a:t> </a:t>
            </a:r>
          </a:p>
          <a:p>
            <a:pPr algn="ctr"/>
            <a:r>
              <a:rPr lang="pt-BR" sz="4000" b="1" i="1" dirty="0">
                <a:latin typeface="Bitter" pitchFamily="2" charset="0"/>
              </a:rPr>
              <a:t> </a:t>
            </a: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crossing </a:t>
            </a:r>
            <a:r>
              <a:rPr lang="en-US" sz="4000" dirty="0" err="1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orthomosaics</a:t>
            </a: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 and </a:t>
            </a:r>
            <a:r>
              <a:rPr lang="en-US" sz="4000" dirty="0">
                <a:latin typeface="Bitter" pitchFamily="2" charset="0"/>
                <a:cs typeface="Segoe UI" panose="020B0502040204020203" pitchFamily="34" charset="0"/>
              </a:rPr>
              <a:t>plot </a:t>
            </a: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XY data</a:t>
            </a:r>
            <a:endParaRPr lang="pt-BR" sz="4000" b="1" i="1" dirty="0">
              <a:latin typeface="Bitter" pitchFamily="2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1F4567-9ED0-5F3A-7F1C-F339778DE50E}"/>
              </a:ext>
            </a:extLst>
          </p:cNvPr>
          <p:cNvSpPr txBox="1"/>
          <p:nvPr/>
        </p:nvSpPr>
        <p:spPr>
          <a:xfrm>
            <a:off x="37774951" y="18767929"/>
            <a:ext cx="10924548" cy="5952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Link canopy temperatures to functional traits already collected </a:t>
            </a:r>
            <a:r>
              <a:rPr lang="en-US" sz="4000" i="1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in situ </a:t>
            </a: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( </a:t>
            </a:r>
            <a:r>
              <a:rPr lang="en-US" sz="4000" dirty="0" err="1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e.g</a:t>
            </a: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 tree </a:t>
            </a:r>
            <a:r>
              <a:rPr lang="en-US" sz="4000" dirty="0">
                <a:latin typeface="Bitter" pitchFamily="2" charset="0"/>
                <a:cs typeface="Segoe UI" panose="020B0502040204020203" pitchFamily="34" charset="0"/>
              </a:rPr>
              <a:t>g</a:t>
            </a: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rowth rates, stomatal conductance</a:t>
            </a:r>
            <a:r>
              <a:rPr lang="en-US" sz="4000" dirty="0">
                <a:latin typeface="Bitter" pitchFamily="2" charset="0"/>
                <a:cs typeface="Segoe UI" panose="020B0502040204020203" pitchFamily="34" charset="0"/>
              </a:rPr>
              <a:t> and </a:t>
            </a:r>
            <a:r>
              <a:rPr lang="en-US" sz="4000" dirty="0">
                <a:solidFill>
                  <a:schemeClr val="tx1"/>
                </a:solidFill>
                <a:latin typeface="Bitter" pitchFamily="2" charset="0"/>
                <a:cs typeface="Segoe UI" panose="020B0502040204020203" pitchFamily="34" charset="0"/>
              </a:rPr>
              <a:t>P50). </a:t>
            </a: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  <a:latin typeface="Bitter" pitchFamily="2" charset="0"/>
              <a:cs typeface="Segoe UI" panose="020B0502040204020203" pitchFamily="34" charset="0"/>
            </a:endParaRP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4000" dirty="0">
                <a:latin typeface="Bitter" pitchFamily="2" charset="0"/>
                <a:cs typeface="Segoe UI" panose="020B0502040204020203" pitchFamily="34" charset="0"/>
              </a:rPr>
              <a:t>Examine seasonal variation in canopy temperatures.</a:t>
            </a:r>
            <a:endParaRPr lang="en-US" sz="4000" dirty="0">
              <a:solidFill>
                <a:schemeClr val="tx1"/>
              </a:solidFill>
              <a:latin typeface="Bitter" pitchFamily="2" charset="0"/>
              <a:cs typeface="Segoe UI" panose="020B0502040204020203" pitchFamily="34" charset="0"/>
            </a:endParaRPr>
          </a:p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en-US" sz="4000" dirty="0">
              <a:solidFill>
                <a:schemeClr val="tx1"/>
              </a:solidFill>
              <a:latin typeface="Bitter" pitchFamily="2" charset="0"/>
              <a:cs typeface="Segoe UI" panose="020B0502040204020203" pitchFamily="34" charset="0"/>
            </a:endParaRPr>
          </a:p>
        </p:txBody>
      </p:sp>
      <p:sp>
        <p:nvSpPr>
          <p:cNvPr id="14" name="Retângulo: Cantos Superiores, Um Arredondado e Um Recortado 13">
            <a:extLst>
              <a:ext uri="{FF2B5EF4-FFF2-40B4-BE49-F238E27FC236}">
                <a16:creationId xmlns:a16="http://schemas.microsoft.com/office/drawing/2014/main" id="{2248EF3F-5FFE-0FC1-9620-AD297208B95A}"/>
              </a:ext>
            </a:extLst>
          </p:cNvPr>
          <p:cNvSpPr/>
          <p:nvPr/>
        </p:nvSpPr>
        <p:spPr>
          <a:xfrm>
            <a:off x="38334826" y="17342137"/>
            <a:ext cx="9862458" cy="783770"/>
          </a:xfrm>
          <a:prstGeom prst="snipRoundRect">
            <a:avLst/>
          </a:prstGeom>
          <a:solidFill>
            <a:schemeClr val="accent6">
              <a:lumMod val="75000"/>
              <a:alpha val="68000"/>
            </a:schemeClr>
          </a:solidFill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Garamond" panose="02020404030301010803" pitchFamily="18" charset="0"/>
              </a:rPr>
              <a:t>NEXT STEPS</a:t>
            </a:r>
          </a:p>
        </p:txBody>
      </p:sp>
      <p:pic>
        <p:nvPicPr>
          <p:cNvPr id="1026" name="Picture 2" descr="Mavic 2 Enterprise Advanced - Dual Imaging, Reimagined - DJI">
            <a:extLst>
              <a:ext uri="{FF2B5EF4-FFF2-40B4-BE49-F238E27FC236}">
                <a16:creationId xmlns:a16="http://schemas.microsoft.com/office/drawing/2014/main" id="{80F4FA34-11B7-3DB9-F733-37F53F55B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6" b="20376"/>
          <a:stretch/>
        </p:blipFill>
        <p:spPr bwMode="auto">
          <a:xfrm>
            <a:off x="8700338" y="24652821"/>
            <a:ext cx="4793783" cy="29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Imagem 52" descr="Gráfico&#10;&#10;Descrição gerada automaticamente">
            <a:extLst>
              <a:ext uri="{FF2B5EF4-FFF2-40B4-BE49-F238E27FC236}">
                <a16:creationId xmlns:a16="http://schemas.microsoft.com/office/drawing/2014/main" id="{4F327E33-17CD-A650-065E-CCFFFE11C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624" y="10202647"/>
            <a:ext cx="11218301" cy="8976161"/>
          </a:xfrm>
          <a:prstGeom prst="rect">
            <a:avLst/>
          </a:prstGeom>
        </p:spPr>
      </p:pic>
      <p:pic>
        <p:nvPicPr>
          <p:cNvPr id="61" name="Imagem 60" descr="Gráfico, Gráfico de dispersão&#10;&#10;Descrição gerada automaticamente">
            <a:extLst>
              <a:ext uri="{FF2B5EF4-FFF2-40B4-BE49-F238E27FC236}">
                <a16:creationId xmlns:a16="http://schemas.microsoft.com/office/drawing/2014/main" id="{79D929E2-8149-E026-ED18-7F5AB9A216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512" y="9993887"/>
            <a:ext cx="10917481" cy="8735464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A1AD2879-D78F-2D13-AFFC-833B91BC1B34}"/>
              </a:ext>
            </a:extLst>
          </p:cNvPr>
          <p:cNvSpPr txBox="1"/>
          <p:nvPr/>
        </p:nvSpPr>
        <p:spPr>
          <a:xfrm>
            <a:off x="30439895" y="16962201"/>
            <a:ext cx="644104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i="1" dirty="0" err="1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Tcanopy</a:t>
            </a:r>
            <a:r>
              <a:rPr lang="pt-BR" sz="2800" i="1" dirty="0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by</a:t>
            </a:r>
            <a:r>
              <a:rPr lang="pt-BR" sz="2800" i="1" dirty="0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species</a:t>
            </a:r>
            <a:r>
              <a:rPr lang="pt-BR" sz="2800" i="1" dirty="0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: p-</a:t>
            </a:r>
            <a:r>
              <a:rPr lang="pt-BR" sz="2800" i="1" dirty="0" err="1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value</a:t>
            </a:r>
            <a:r>
              <a:rPr lang="pt-BR" sz="2800" i="1" dirty="0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 = 0.9565</a:t>
            </a:r>
          </a:p>
          <a:p>
            <a:r>
              <a:rPr lang="pt-BR" sz="2800" i="1" dirty="0" err="1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Tcanopy</a:t>
            </a:r>
            <a:r>
              <a:rPr lang="pt-BR" sz="2800" i="1" dirty="0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 </a:t>
            </a:r>
            <a:r>
              <a:rPr lang="pt-BR" sz="2800" i="1" dirty="0" err="1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by</a:t>
            </a:r>
            <a:r>
              <a:rPr lang="pt-BR" sz="2800" i="1" dirty="0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 time: p-</a:t>
            </a:r>
            <a:r>
              <a:rPr lang="pt-BR" sz="2800" i="1" dirty="0" err="1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value</a:t>
            </a:r>
            <a:r>
              <a:rPr lang="pt-BR" sz="2800" i="1" dirty="0">
                <a:solidFill>
                  <a:schemeClr val="bg1">
                    <a:lumMod val="50000"/>
                  </a:schemeClr>
                </a:solidFill>
                <a:latin typeface="Bitter" pitchFamily="2" charset="0"/>
              </a:rPr>
              <a:t> &lt; 2.2e-16</a:t>
            </a:r>
          </a:p>
          <a:p>
            <a:endParaRPr lang="pt-BR" dirty="0"/>
          </a:p>
        </p:txBody>
      </p:sp>
      <p:pic>
        <p:nvPicPr>
          <p:cNvPr id="1024" name="Imagem 1023" descr="Gráfico, Histograma&#10;&#10;Descrição gerada automaticamente">
            <a:extLst>
              <a:ext uri="{FF2B5EF4-FFF2-40B4-BE49-F238E27FC236}">
                <a16:creationId xmlns:a16="http://schemas.microsoft.com/office/drawing/2014/main" id="{637C0501-BF27-4685-689A-A9F7A46C98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9" r="95334" b="36206"/>
          <a:stretch/>
        </p:blipFill>
        <p:spPr>
          <a:xfrm>
            <a:off x="15007467" y="28126171"/>
            <a:ext cx="367778" cy="2647058"/>
          </a:xfrm>
          <a:prstGeom prst="rect">
            <a:avLst/>
          </a:prstGeom>
        </p:spPr>
      </p:pic>
      <p:pic>
        <p:nvPicPr>
          <p:cNvPr id="1032" name="Imagem 1031" descr="Gráfico, Histograma&#10;&#10;Descrição gerada automaticamente">
            <a:extLst>
              <a:ext uri="{FF2B5EF4-FFF2-40B4-BE49-F238E27FC236}">
                <a16:creationId xmlns:a16="http://schemas.microsoft.com/office/drawing/2014/main" id="{9887E868-7BC8-60B4-5374-7D2D1BF31C2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5200" r="657"/>
          <a:stretch/>
        </p:blipFill>
        <p:spPr>
          <a:xfrm>
            <a:off x="15489017" y="28136386"/>
            <a:ext cx="5704298" cy="4093895"/>
          </a:xfrm>
          <a:prstGeom prst="rect">
            <a:avLst/>
          </a:prstGeom>
        </p:spPr>
      </p:pic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1CAF25A3-E1AD-6905-EA2F-734493015804}"/>
              </a:ext>
            </a:extLst>
          </p:cNvPr>
          <p:cNvCxnSpPr>
            <a:cxnSpLocks/>
          </p:cNvCxnSpPr>
          <p:nvPr/>
        </p:nvCxnSpPr>
        <p:spPr>
          <a:xfrm flipH="1">
            <a:off x="19084339" y="27083715"/>
            <a:ext cx="1631962" cy="1248123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60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340</Words>
  <Application>Microsoft Office PowerPoint</Application>
  <PresentationFormat>Custom</PresentationFormat>
  <Paragraphs>41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Lato Black</vt:lpstr>
      <vt:lpstr>Garamond</vt:lpstr>
      <vt:lpstr>Wingdings</vt:lpstr>
      <vt:lpstr>Calibri</vt:lpstr>
      <vt:lpstr>Arial</vt:lpstr>
      <vt:lpstr>Calibri Light</vt:lpstr>
      <vt:lpstr>Lato</vt:lpstr>
      <vt:lpstr>Bitter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#betterposter layout from https://peerrecognized.com</dc:title>
  <dc:creator>Martins Zaumanis</dc:creator>
  <cp:keywords>poster template;Peer Recognized</cp:keywords>
  <cp:lastModifiedBy>Calil Torres Amaral</cp:lastModifiedBy>
  <cp:revision>193</cp:revision>
  <dcterms:created xsi:type="dcterms:W3CDTF">2019-07-02T13:39:34Z</dcterms:created>
  <dcterms:modified xsi:type="dcterms:W3CDTF">2023-05-04T15:43:22Z</dcterms:modified>
</cp:coreProperties>
</file>