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41" r:id="rId2"/>
    <p:sldId id="426" r:id="rId3"/>
    <p:sldId id="432" r:id="rId4"/>
    <p:sldId id="411" r:id="rId5"/>
    <p:sldId id="427" r:id="rId6"/>
    <p:sldId id="430" r:id="rId7"/>
    <p:sldId id="428" r:id="rId8"/>
    <p:sldId id="429" r:id="rId9"/>
    <p:sldId id="433" r:id="rId10"/>
    <p:sldId id="435" r:id="rId11"/>
    <p:sldId id="434" r:id="rId12"/>
    <p:sldId id="436" r:id="rId13"/>
    <p:sldId id="453" r:id="rId14"/>
    <p:sldId id="448" r:id="rId15"/>
    <p:sldId id="437" r:id="rId16"/>
    <p:sldId id="438" r:id="rId17"/>
    <p:sldId id="440" r:id="rId18"/>
    <p:sldId id="439" r:id="rId19"/>
    <p:sldId id="442" r:id="rId20"/>
    <p:sldId id="443" r:id="rId21"/>
    <p:sldId id="446" r:id="rId22"/>
    <p:sldId id="4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 showGuides="1">
      <p:cViewPr varScale="1">
        <p:scale>
          <a:sx n="123" d="100"/>
          <a:sy n="123" d="100"/>
        </p:scale>
        <p:origin x="696" y="21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3A303-7B7B-8440-8B6A-144B08E4F072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B67ED-F8D8-1F4C-A8AD-1C7CDEB0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6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B67ED-F8D8-1F4C-A8AD-1C7CDEB0BE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6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B67ED-F8D8-1F4C-A8AD-1C7CDEB0BE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Particularly, we find more asymmetric-forked drainage geometries in the low erosion models and rectangular drainages comprising </a:t>
            </a:r>
            <a:r>
              <a:rPr lang="en-US" dirty="0" err="1"/>
              <a:t>transverse+Velocity</a:t>
            </a:r>
            <a:r>
              <a:rPr lang="en-US" dirty="0"/>
              <a:t> discontinuity parallel stream channels in the high erosion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B67ED-F8D8-1F4C-A8AD-1C7CDEB0BE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D8F7-6694-F005-0587-F0B474FA2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D717F-D6D3-FDD1-6851-68CB18409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D64F6-6A5A-5FD2-5586-FCBB395C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2EB46-FD6B-CC7D-9F6B-1570096C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1CDF0-87EB-DC52-58A2-580C961C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5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CE56-2FDA-C4D5-41F6-9838E173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6E688-5F03-30C1-B77F-47F3B3271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CAFB1-37B3-085E-51D2-033D7B0B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24C40-7EB6-9848-427D-AC3C5736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877F6-38ED-74F7-34ED-2828F836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7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95466-3124-767D-06A5-DA80AF8722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E7169-5F02-1B78-4BF5-F566857C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5635D-51F9-C940-96B8-6D5A30A0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8D13A-E58A-2FC7-1F89-BF818DB8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1960D-F4DC-6DD6-9666-08D6527A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0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0852-3629-1501-745C-4FDF6F52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51459-7CFF-3472-7801-3A1ADB1DB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44C00-195A-CB9E-CDA2-BBE89B15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80D4B-1D25-65BB-C30D-7EF972D4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6C2C-283B-A853-8772-16580FB4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1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FF52-4397-9E65-3620-A28BF9A0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7CF59-C6E6-7D50-B4B0-5892C2ED3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3F0DB-20C7-788C-52EE-B8DC8FE8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AB377-EC61-043E-3605-F147D4FC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DFC52-F092-7E62-36B9-92FBB09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E7C9-6A30-B63D-80C0-61781CE4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8C1BC-C009-45BC-5AA5-11712D40D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FA7D7-7546-891A-382C-52E52082B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215B7-031B-C94C-E5B5-5A5180446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E86B8-0836-1852-CDB6-227A52E9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7597C-7C63-9786-FB84-4A7B5176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BB7B-12B0-2F4B-92D6-5833D517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5FCCC-F67E-9AF2-68A5-9C59153BF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20CD5-5A87-F237-8965-DF84D36E2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1D821-F684-6223-F24A-F88EB0121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60B64-7420-F437-5B76-73D48303F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1B7B00-B1B9-7E47-8AA7-7FD8DD04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628E4-A0A8-204B-7C4F-357AC6FD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CD7E6-C9BF-8A95-6EAB-3DE3B132A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3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AF8F-C4CE-9A4C-05B6-C0C9A7A2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C1A01-AAA2-6904-25A4-D6E9E264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3E712-9BFF-47C2-AF16-DC15112E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7DEF0-7BE3-A40A-B1D6-BF03AD7E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55AD2-62DB-F582-31D0-9E3BF37C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DE2CE-6956-1D53-4E84-3645596F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649FF-64B8-6896-026B-3EECE414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F9C4-871C-9BD4-DDE0-93C1EFBC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1C41-E84A-EAD6-A68B-3A364ECF4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0386A-F402-312A-C71B-375F278A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B2B1B-D29A-E341-F5E6-DEEDC620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8FE60-547C-064D-50AA-BC1392163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852B6-DDA0-5C13-0A1D-BBA89164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8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C044-2958-7B19-6C22-FCE72BA5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C0461-AFBF-A9BC-0083-A0544D6EC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DEED7-C599-E408-9943-2A98890F6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11AFF-67D8-8EB0-FF28-4011BEF2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2A816-242F-987B-7C27-C2153654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0556C-CAE7-B4DF-CE4D-F22CB77E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2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8D80F9-60AA-F4D8-9A18-7E8C2AE2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3D4A1-4894-EB14-BF26-9A6B6136E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EA4A1-21A9-C688-8831-CDDDEBBCB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B931B-0326-7946-BF4C-96C3DD4A18D7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F1618-D29D-37A2-47AF-B031EAAA2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F5B36-C3E5-13C1-D0C6-FCB48299A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27509-F3DB-4E41-95AC-B1DF9066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2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2.xm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2.xml"/><Relationship Id="rId3" Type="http://schemas.microsoft.com/office/2007/relationships/media" Target="../media/media5.mov"/><Relationship Id="rId7" Type="http://schemas.openxmlformats.org/officeDocument/2006/relationships/slideLayout" Target="../slideLayouts/slideLayout1.xml"/><Relationship Id="rId12" Type="http://schemas.openxmlformats.org/officeDocument/2006/relationships/slide" Target="slide1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video" Target="../media/media6.mov"/><Relationship Id="rId11" Type="http://schemas.openxmlformats.org/officeDocument/2006/relationships/slide" Target="slide2.xml"/><Relationship Id="rId5" Type="http://schemas.microsoft.com/office/2007/relationships/media" Target="../media/media6.mov"/><Relationship Id="rId10" Type="http://schemas.openxmlformats.org/officeDocument/2006/relationships/image" Target="../media/image23.png"/><Relationship Id="rId4" Type="http://schemas.openxmlformats.org/officeDocument/2006/relationships/video" Target="../media/media5.mo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5.png"/><Relationship Id="rId7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7.xml"/><Relationship Id="rId1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6.xml"/><Relationship Id="rId17" Type="http://schemas.openxmlformats.org/officeDocument/2006/relationships/image" Target="../media/image9.svg"/><Relationship Id="rId2" Type="http://schemas.openxmlformats.org/officeDocument/2006/relationships/slide" Target="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5" Type="http://schemas.openxmlformats.org/officeDocument/2006/relationships/slide" Target="slide7.xml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19" Type="http://schemas.openxmlformats.org/officeDocument/2006/relationships/slide" Target="slide1.xml"/><Relationship Id="rId4" Type="http://schemas.openxmlformats.org/officeDocument/2006/relationships/slide" Target="slide5.xml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ov"/><Relationship Id="rId7" Type="http://schemas.openxmlformats.org/officeDocument/2006/relationships/slideLayout" Target="../slideLayouts/slideLayout1.xml"/><Relationship Id="rId12" Type="http://schemas.openxmlformats.org/officeDocument/2006/relationships/slide" Target="slide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slide" Target="slide2.xml"/><Relationship Id="rId5" Type="http://schemas.microsoft.com/office/2007/relationships/media" Target="../media/media3.mov"/><Relationship Id="rId10" Type="http://schemas.openxmlformats.org/officeDocument/2006/relationships/image" Target="../media/image15.png"/><Relationship Id="rId4" Type="http://schemas.openxmlformats.org/officeDocument/2006/relationships/video" Target="../media/media2.mo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B9BFEF-7F81-2BAC-1230-34403B21D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97" y="4332415"/>
            <a:ext cx="7683543" cy="1391063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>
                <a:latin typeface="Gill Sans SemiBold" panose="020B0502020104020203" pitchFamily="34" charset="-79"/>
                <a:ea typeface="CMU Sans Serif" panose="02000603000000000000" pitchFamily="2" charset="0"/>
                <a:cs typeface="Gill Sans SemiBold" panose="020B0502020104020203" pitchFamily="34" charset="-79"/>
              </a:rPr>
              <a:t>Objective: </a:t>
            </a:r>
            <a:r>
              <a:rPr lang="en-US" i="1" dirty="0">
                <a:latin typeface="Gill Sans Light" panose="020B0302020104020203" pitchFamily="34" charset="-79"/>
                <a:ea typeface="CMU Sans Serif Medium" panose="02000603000000000000" pitchFamily="2" charset="0"/>
                <a:cs typeface="Gill Sans Light" panose="020B0302020104020203" pitchFamily="34" charset="-79"/>
              </a:rPr>
              <a:t>To investigate fault and drainage reorganization and their linked roles in the topographic and deformational evolution of transpressional systems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15B1D56-2C75-F0A4-467F-719797EFA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00" y="1660726"/>
            <a:ext cx="5965107" cy="4420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0C1CD7-8C89-BACC-3C0C-E7A7D2FE553B}"/>
              </a:ext>
            </a:extLst>
          </p:cNvPr>
          <p:cNvSpPr txBox="1"/>
          <p:nvPr/>
        </p:nvSpPr>
        <p:spPr>
          <a:xfrm>
            <a:off x="42573" y="125673"/>
            <a:ext cx="11439605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u="none" strike="noStrike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Erosion-Tectonic Sandbox Models of the Structural and Fluvial Evolution of Transpressional Systems</a:t>
            </a:r>
            <a:endParaRPr lang="en-US" sz="32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EEE64-6C71-E190-3929-B8762B60FA42}"/>
              </a:ext>
            </a:extLst>
          </p:cNvPr>
          <p:cNvSpPr txBox="1"/>
          <p:nvPr/>
        </p:nvSpPr>
        <p:spPr>
          <a:xfrm>
            <a:off x="87722" y="1209526"/>
            <a:ext cx="70044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Ethan M. Conrad</a:t>
            </a:r>
            <a:r>
              <a:rPr lang="en-US" sz="1600" b="1" baseline="300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1,2</a:t>
            </a:r>
            <a:r>
              <a:rPr lang="en-US" sz="16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, Riccardo Reitano</a:t>
            </a:r>
            <a:r>
              <a:rPr lang="en-US" sz="1600" baseline="300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3</a:t>
            </a:r>
            <a:r>
              <a:rPr lang="en-US" sz="16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, Claudio Faccenna</a:t>
            </a:r>
            <a:r>
              <a:rPr lang="en-US" sz="1600" baseline="300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3,4</a:t>
            </a:r>
            <a:r>
              <a:rPr lang="en-US" sz="16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, Thorsten W. Becker</a:t>
            </a:r>
            <a:r>
              <a:rPr lang="en-US" sz="1600" baseline="30000" dirty="0">
                <a:effectLst/>
                <a:latin typeface="Gill Sans Light" panose="020B0302020104020203" pitchFamily="34" charset="-79"/>
                <a:ea typeface="Times New Roman" panose="02020603050405020304" pitchFamily="18" charset="0"/>
                <a:cs typeface="Gill Sans Light" panose="020B0302020104020203" pitchFamily="34" charset="-79"/>
              </a:rPr>
              <a:t>1,2,3</a:t>
            </a:r>
            <a:endParaRPr lang="en-US" sz="1600" dirty="0">
              <a:effectLst/>
              <a:latin typeface="Gill Sans Light" panose="020B0302020104020203" pitchFamily="34" charset="-79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DEEA329-9AE6-CBA0-C1CC-1C4B83945D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533" y="1729066"/>
            <a:ext cx="865442" cy="865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4CD16F-37FA-F477-0019-AA2C0C4F92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678" y="1841617"/>
            <a:ext cx="892347" cy="574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98AA9D-AB66-63D3-0FEC-B62138E74D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662" y="1841617"/>
            <a:ext cx="1129979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E2F4E2-B549-30B7-0046-58690BDC5459}"/>
              </a:ext>
            </a:extLst>
          </p:cNvPr>
          <p:cNvSpPr txBox="1"/>
          <p:nvPr/>
        </p:nvSpPr>
        <p:spPr>
          <a:xfrm>
            <a:off x="1365014" y="152222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17673B-5B91-B801-487D-D441BC96C80D}"/>
              </a:ext>
            </a:extLst>
          </p:cNvPr>
          <p:cNvSpPr txBox="1"/>
          <p:nvPr/>
        </p:nvSpPr>
        <p:spPr>
          <a:xfrm>
            <a:off x="2406038" y="154235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3EC1E2-285A-6F0B-AF78-3F46BD733267}"/>
              </a:ext>
            </a:extLst>
          </p:cNvPr>
          <p:cNvSpPr txBox="1"/>
          <p:nvPr/>
        </p:nvSpPr>
        <p:spPr>
          <a:xfrm>
            <a:off x="3847022" y="160136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67585-C88C-48AF-DC7B-A51B65C16347}"/>
              </a:ext>
            </a:extLst>
          </p:cNvPr>
          <p:cNvSpPr txBox="1"/>
          <p:nvPr/>
        </p:nvSpPr>
        <p:spPr>
          <a:xfrm>
            <a:off x="4960286" y="166072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</a:t>
            </a:r>
          </a:p>
        </p:txBody>
      </p:sp>
      <p:pic>
        <p:nvPicPr>
          <p:cNvPr id="5126" name="Picture 6" descr="File:University of texas at austin department of geological ...">
            <a:extLst>
              <a:ext uri="{FF2B5EF4-FFF2-40B4-BE49-F238E27FC236}">
                <a16:creationId xmlns:a16="http://schemas.microsoft.com/office/drawing/2014/main" id="{18363804-744E-CDD8-B1D4-2CC5C5145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97" y="1692850"/>
            <a:ext cx="1378574" cy="9260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BF8111-C317-E890-18C7-86A0624C8925}"/>
              </a:ext>
            </a:extLst>
          </p:cNvPr>
          <p:cNvSpPr txBox="1"/>
          <p:nvPr/>
        </p:nvSpPr>
        <p:spPr>
          <a:xfrm>
            <a:off x="-31633" y="6586555"/>
            <a:ext cx="407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European Geosciences Union | PICO Presentation | April 25</a:t>
            </a:r>
            <a:r>
              <a:rPr lang="en-US" sz="1200" i="1" baseline="30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</a:t>
            </a:r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2023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6B4C16-3C2B-3860-8287-51164F82A954}"/>
              </a:ext>
            </a:extLst>
          </p:cNvPr>
          <p:cNvGrpSpPr/>
          <p:nvPr/>
        </p:nvGrpSpPr>
        <p:grpSpPr>
          <a:xfrm>
            <a:off x="87722" y="5859853"/>
            <a:ext cx="2793182" cy="584776"/>
            <a:chOff x="185372" y="2704693"/>
            <a:chExt cx="2793182" cy="584776"/>
          </a:xfrm>
        </p:grpSpPr>
        <p:pic>
          <p:nvPicPr>
            <p:cNvPr id="5134" name="Picture 14">
              <a:extLst>
                <a:ext uri="{FF2B5EF4-FFF2-40B4-BE49-F238E27FC236}">
                  <a16:creationId xmlns:a16="http://schemas.microsoft.com/office/drawing/2014/main" id="{F24BE32A-C0EA-8E2D-5D15-4E2C2A3EFE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865" b="93262" l="3782" r="89974">
                          <a14:foregroundMark x1="6508" y1="37234" x2="19789" y2="49291"/>
                          <a14:foregroundMark x1="3254" y1="71986" x2="23043" y2="47518"/>
                          <a14:foregroundMark x1="23043" y1="47518" x2="3958" y2="65957"/>
                          <a14:foregroundMark x1="7388" y1="11702" x2="18646" y2="9574"/>
                          <a14:foregroundMark x1="7652" y1="93617" x2="17678" y2="93617"/>
                          <a14:backgroundMark x1="27529" y1="42908" x2="45734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5372" y="2704693"/>
              <a:ext cx="2359283" cy="5847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BB6F10-BF2C-D969-DBAC-F4A6D3E394B4}"/>
                </a:ext>
              </a:extLst>
            </p:cNvPr>
            <p:cNvSpPr txBox="1"/>
            <p:nvPr/>
          </p:nvSpPr>
          <p:spPr>
            <a:xfrm>
              <a:off x="781149" y="2830566"/>
              <a:ext cx="219740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900" b="0" i="0" dirty="0" err="1">
                  <a:effectLst/>
                  <a:latin typeface="Source Sans Pro" panose="020F0502020204030204" pitchFamily="34" charset="0"/>
                </a:rPr>
                <a:t>Deutscher</a:t>
              </a:r>
              <a:r>
                <a:rPr lang="en-US" sz="900" b="0" i="0" dirty="0">
                  <a:effectLst/>
                  <a:latin typeface="Source Sans Pro" panose="020F0502020204030204" pitchFamily="34" charset="0"/>
                </a:rPr>
                <a:t> </a:t>
              </a:r>
              <a:r>
                <a:rPr lang="en-US" sz="900" b="0" i="0" dirty="0" err="1">
                  <a:effectLst/>
                  <a:latin typeface="Source Sans Pro" panose="020F0502020204030204" pitchFamily="34" charset="0"/>
                </a:rPr>
                <a:t>Akademischer</a:t>
              </a:r>
              <a:r>
                <a:rPr lang="en-US" sz="900" b="0" i="0" dirty="0">
                  <a:effectLst/>
                  <a:latin typeface="Source Sans Pro" panose="020F0502020204030204" pitchFamily="34" charset="0"/>
                </a:rPr>
                <a:t> </a:t>
              </a:r>
              <a:r>
                <a:rPr lang="en-US" sz="900" b="0" i="0" dirty="0" err="1">
                  <a:effectLst/>
                  <a:latin typeface="Source Sans Pro" panose="020F0502020204030204" pitchFamily="34" charset="0"/>
                </a:rPr>
                <a:t>Austauschdienst</a:t>
              </a:r>
              <a:endParaRPr lang="en-US" sz="900" b="0" i="0" dirty="0">
                <a:effectLst/>
                <a:latin typeface="Source Sans Pro" panose="020F0502020204030204" pitchFamily="34" charset="0"/>
              </a:endParaRPr>
            </a:p>
            <a:p>
              <a:r>
                <a:rPr lang="en-US" sz="900" dirty="0">
                  <a:latin typeface="Source Sans Pro" panose="020F0502020204030204" pitchFamily="34" charset="0"/>
                </a:rPr>
                <a:t>German Academic Exchange Service</a:t>
              </a:r>
              <a:endParaRPr lang="en-US" sz="900" dirty="0"/>
            </a:p>
          </p:txBody>
        </p:sp>
      </p:grpSp>
      <p:pic>
        <p:nvPicPr>
          <p:cNvPr id="5136" name="Picture 16" descr="Logos, wordmark, colors and other branding materials">
            <a:extLst>
              <a:ext uri="{FF2B5EF4-FFF2-40B4-BE49-F238E27FC236}">
                <a16:creationId xmlns:a16="http://schemas.microsoft.com/office/drawing/2014/main" id="{F5408649-BF7B-5FDB-1E92-916E80A8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472" y="2660666"/>
            <a:ext cx="2359283" cy="413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05F2534-369F-5A82-923D-6E603F09A7A4}"/>
              </a:ext>
            </a:extLst>
          </p:cNvPr>
          <p:cNvSpPr txBox="1"/>
          <p:nvPr/>
        </p:nvSpPr>
        <p:spPr>
          <a:xfrm>
            <a:off x="5283671" y="250822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5</a:t>
            </a:r>
          </a:p>
        </p:txBody>
      </p:sp>
      <p:sp>
        <p:nvSpPr>
          <p:cNvPr id="2" name="TextBox 1">
            <a:hlinkClick r:id="rId11" action="ppaction://hlinksldjump"/>
            <a:extLst>
              <a:ext uri="{FF2B5EF4-FFF2-40B4-BE49-F238E27FC236}">
                <a16:creationId xmlns:a16="http://schemas.microsoft.com/office/drawing/2014/main" id="{05C38A5E-E407-A058-0853-B05F890EDEC1}"/>
              </a:ext>
            </a:extLst>
          </p:cNvPr>
          <p:cNvSpPr txBox="1"/>
          <p:nvPr/>
        </p:nvSpPr>
        <p:spPr>
          <a:xfrm>
            <a:off x="11298044" y="6061042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AB253-58FE-FC1B-07E6-AF6599DDC8B5}"/>
              </a:ext>
            </a:extLst>
          </p:cNvPr>
          <p:cNvSpPr txBox="1"/>
          <p:nvPr/>
        </p:nvSpPr>
        <p:spPr>
          <a:xfrm>
            <a:off x="7754187" y="6112472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</p:spTree>
    <p:extLst>
      <p:ext uri="{BB962C8B-B14F-4D97-AF65-F5344CB8AC3E}">
        <p14:creationId xmlns:p14="http://schemas.microsoft.com/office/powerpoint/2010/main" val="2629821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8598D-5776-AA2A-F710-B26EDB79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1" y="1253331"/>
            <a:ext cx="10515600" cy="5058192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Upper panels: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Normalized u (right-left) -component of normalized horizontal velocity (u)</a:t>
            </a: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Horizontal velocity field, u, normalized by standard deviation in each frame to enhance data visibility within frames.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Sharp color contrast indicates locations of strike-slip deformation. Irregular red blobs show locations of land sliding or noise caused by mist interference. The dashed red line indicates the velocity discontinuity. </a:t>
            </a:r>
          </a:p>
          <a:p>
            <a:pPr lvl="1"/>
            <a:endParaRPr lang="en-US" sz="1800" b="1" i="1" dirty="0">
              <a:latin typeface="Times New Roman" panose="02020603050405020304" pitchFamily="18" charset="0"/>
              <a:cs typeface="Gill Sans" panose="020B0502020104020203" pitchFamily="34" charset="-79"/>
            </a:endParaRPr>
          </a:p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Lower panels: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N</a:t>
            </a:r>
            <a:r>
              <a:rPr lang="en-US" sz="2800" dirty="0">
                <a:effectLst/>
                <a:latin typeface="Gill Sans" panose="020B0502020104020203" pitchFamily="34" charset="-79"/>
                <a:ea typeface="Calibri" panose="020F0502020204030204" pitchFamily="34" charset="0"/>
                <a:cs typeface="Gill Sans" panose="020B0502020104020203" pitchFamily="34" charset="-79"/>
              </a:rPr>
              <a:t>ormalized dilatational strain-rate, (</a:t>
            </a:r>
            <a:r>
              <a:rPr lang="en-US" sz="2800" dirty="0" err="1">
                <a:effectLst/>
                <a:latin typeface="Gill Sans" panose="020B0502020104020203" pitchFamily="34" charset="-79"/>
                <a:ea typeface="Times New Roman" panose="02020603050405020304" pitchFamily="18" charset="0"/>
                <a:cs typeface="Gill Sans" panose="020B0502020104020203" pitchFamily="34" charset="-79"/>
              </a:rPr>
              <a:t>ε</a:t>
            </a:r>
            <a:r>
              <a:rPr lang="en-US" sz="2800" baseline="-25000" dirty="0" err="1">
                <a:effectLst/>
                <a:latin typeface="Gill Sans" panose="020B0502020104020203" pitchFamily="34" charset="-79"/>
                <a:ea typeface="Times New Roman" panose="02020603050405020304" pitchFamily="18" charset="0"/>
                <a:cs typeface="Gill Sans" panose="020B0502020104020203" pitchFamily="34" charset="-79"/>
              </a:rPr>
              <a:t>m</a:t>
            </a:r>
            <a:r>
              <a:rPr lang="en-US" sz="2800" dirty="0">
                <a:effectLst/>
                <a:latin typeface="Gill Sans" panose="020B0502020104020203" pitchFamily="34" charset="-79"/>
                <a:ea typeface="Times New Roman" panose="02020603050405020304" pitchFamily="18" charset="0"/>
                <a:cs typeface="Gill Sans" panose="020B0502020104020203" pitchFamily="34" charset="-79"/>
              </a:rPr>
              <a:t>). 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Positive values (red) indicate compression, negative values (blue) indicate extension. 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Dry experiments characterized by more restraining bends along master fault strike.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17036-E9B9-87A6-CAC7-41CE8F65234F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STD-normalized u - component of velocity field and dilatational strain rate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BC875-FD23-F532-8552-43ABBB0FAC25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6" name="TextBox 5">
            <a:hlinkClick r:id="rId2" action="ppaction://hlinksldjump"/>
            <a:extLst>
              <a:ext uri="{FF2B5EF4-FFF2-40B4-BE49-F238E27FC236}">
                <a16:creationId xmlns:a16="http://schemas.microsoft.com/office/drawing/2014/main" id="{FC8FDE34-1ADD-1299-32DF-CC749BFB55B6}"/>
              </a:ext>
            </a:extLst>
          </p:cNvPr>
          <p:cNvSpPr txBox="1"/>
          <p:nvPr/>
        </p:nvSpPr>
        <p:spPr>
          <a:xfrm>
            <a:off x="114154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E86919FB-863B-A7DC-C220-F15050A394E3}"/>
              </a:ext>
            </a:extLst>
          </p:cNvPr>
          <p:cNvSpPr txBox="1"/>
          <p:nvPr/>
        </p:nvSpPr>
        <p:spPr>
          <a:xfrm>
            <a:off x="11426080" y="1161336"/>
            <a:ext cx="751367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Go 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05ACF-1CE0-F94B-3F45-5B56FDB81921}"/>
              </a:ext>
            </a:extLst>
          </p:cNvPr>
          <p:cNvSpPr txBox="1"/>
          <p:nvPr/>
        </p:nvSpPr>
        <p:spPr>
          <a:xfrm>
            <a:off x="5436519" y="11758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CAB69A-B91C-86B4-F476-210D1E838134}"/>
              </a:ext>
            </a:extLst>
          </p:cNvPr>
          <p:cNvGrpSpPr/>
          <p:nvPr/>
        </p:nvGrpSpPr>
        <p:grpSpPr>
          <a:xfrm>
            <a:off x="8837581" y="4103651"/>
            <a:ext cx="300082" cy="402784"/>
            <a:chOff x="9668107" y="6055114"/>
            <a:chExt cx="300082" cy="4027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6D1873-4C39-9BFD-ABFB-D3F0D4EDD66D}"/>
                </a:ext>
              </a:extLst>
            </p:cNvPr>
            <p:cNvSpPr txBox="1"/>
            <p:nvPr/>
          </p:nvSpPr>
          <p:spPr>
            <a:xfrm>
              <a:off x="9668107" y="608856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^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B3F41-0EE6-974C-A552-51103AF82342}"/>
                </a:ext>
              </a:extLst>
            </p:cNvPr>
            <p:cNvSpPr txBox="1"/>
            <p:nvPr/>
          </p:nvSpPr>
          <p:spPr>
            <a:xfrm>
              <a:off x="9701560" y="605511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</p:grpSp>
      <p:sp>
        <p:nvSpPr>
          <p:cNvPr id="14" name="TextBox 13">
            <a:hlinkClick r:id="rId4" action="ppaction://hlinksldjump"/>
            <a:extLst>
              <a:ext uri="{FF2B5EF4-FFF2-40B4-BE49-F238E27FC236}">
                <a16:creationId xmlns:a16="http://schemas.microsoft.com/office/drawing/2014/main" id="{B7679B22-CCE6-2521-AB20-209BF14CD048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5" name="TextBox 14">
            <a:hlinkClick r:id="rId3" action="ppaction://hlinksldjump"/>
            <a:extLst>
              <a:ext uri="{FF2B5EF4-FFF2-40B4-BE49-F238E27FC236}">
                <a16:creationId xmlns:a16="http://schemas.microsoft.com/office/drawing/2014/main" id="{EE7A5009-7146-C509-848E-8E9EC6DB7AED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4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7001-4F4B-B52E-0F66-BBDE5DAD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086F334-140A-A8B5-B582-A3198397A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748" y="289619"/>
            <a:ext cx="11118900" cy="646129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75D7AE-C991-7642-A2A4-FDFE81370F14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Shear strain rate and active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C1AC6-B520-53CD-0E3C-EDA2B0A08CE1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B1508561-00E1-2035-2283-AEC5EF2AF439}"/>
              </a:ext>
            </a:extLst>
          </p:cNvPr>
          <p:cNvSpPr txBox="1"/>
          <p:nvPr/>
        </p:nvSpPr>
        <p:spPr>
          <a:xfrm>
            <a:off x="11421945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734183FC-A806-1A2A-3829-744850EFB177}"/>
              </a:ext>
            </a:extLst>
          </p:cNvPr>
          <p:cNvSpPr txBox="1"/>
          <p:nvPr/>
        </p:nvSpPr>
        <p:spPr>
          <a:xfrm>
            <a:off x="11421945" y="1182601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Click here for details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D071D-8DBA-3749-92A8-5D56082DD4C0}"/>
              </a:ext>
            </a:extLst>
          </p:cNvPr>
          <p:cNvSpPr txBox="1"/>
          <p:nvPr/>
        </p:nvSpPr>
        <p:spPr>
          <a:xfrm rot="5400000">
            <a:off x="9611362" y="5023695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D7CE083B-3AA7-1C68-5564-D87FDB74375D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3F5C354E-4C6B-6DCF-41A3-508F7838AEB3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0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8598D-5776-AA2A-F710-B26EDB79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1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Upper panels: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The normalized maximum horizontal shear strain-rate at each stage (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ε</a:t>
            </a:r>
            <a:r>
              <a:rPr lang="en-US" baseline="-25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). 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white dotted lines are superimposed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ε­</a:t>
            </a:r>
            <a:r>
              <a:rPr lang="en-US" baseline="-25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= 1.5­ contours. The dashed white line indicates the VD. </a:t>
            </a:r>
          </a:p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Lower panels: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Active faults determined by interpreting fault locations with respect to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ε­</a:t>
            </a:r>
            <a:r>
              <a:rPr lang="en-US" baseline="-25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The dashed red line indicates the VD. The evolution is broken into four stages of strain partitioning: </a:t>
            </a:r>
          </a:p>
          <a:p>
            <a:pPr marL="1371600" lvl="2" indent="-457200">
              <a:buAutoNum type="arabicParenR"/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Distributed strain and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en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-echelon R-shear formation</a:t>
            </a:r>
          </a:p>
          <a:p>
            <a:pPr marL="1371600" lvl="2" indent="-457200">
              <a:buAutoNum type="arabicParenR"/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Oblique slip on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bivergent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thrusts</a:t>
            </a:r>
          </a:p>
          <a:p>
            <a:pPr marL="1371600" lvl="2" indent="-457200">
              <a:buAutoNum type="arabicParenR"/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Transitional strain partitioning </a:t>
            </a:r>
          </a:p>
          <a:p>
            <a:pPr marL="1371600" lvl="2" indent="-457200">
              <a:buAutoNum type="arabicParenR"/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Full partitioning to throughgoing structure (s).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17036-E9B9-87A6-CAC7-41CE8F65234F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Shear strain rate and active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BC875-FD23-F532-8552-43ABBB0FAC25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6" name="TextBox 5">
            <a:hlinkClick r:id="rId2" action="ppaction://hlinksldjump"/>
            <a:extLst>
              <a:ext uri="{FF2B5EF4-FFF2-40B4-BE49-F238E27FC236}">
                <a16:creationId xmlns:a16="http://schemas.microsoft.com/office/drawing/2014/main" id="{FC8FDE34-1ADD-1299-32DF-CC749BFB55B6}"/>
              </a:ext>
            </a:extLst>
          </p:cNvPr>
          <p:cNvSpPr txBox="1"/>
          <p:nvPr/>
        </p:nvSpPr>
        <p:spPr>
          <a:xfrm>
            <a:off x="114027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E86919FB-863B-A7DC-C220-F15050A394E3}"/>
              </a:ext>
            </a:extLst>
          </p:cNvPr>
          <p:cNvSpPr txBox="1"/>
          <p:nvPr/>
        </p:nvSpPr>
        <p:spPr>
          <a:xfrm>
            <a:off x="11413380" y="1161336"/>
            <a:ext cx="751367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Go back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37B56C-9EE7-10B3-07DC-E680D9DB054F}"/>
              </a:ext>
            </a:extLst>
          </p:cNvPr>
          <p:cNvGrpSpPr/>
          <p:nvPr/>
        </p:nvGrpSpPr>
        <p:grpSpPr>
          <a:xfrm>
            <a:off x="3764136" y="1450777"/>
            <a:ext cx="300082" cy="402784"/>
            <a:chOff x="9668107" y="6055114"/>
            <a:chExt cx="300082" cy="4027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63F417-E670-328C-1925-01A50AE5FE93}"/>
                </a:ext>
              </a:extLst>
            </p:cNvPr>
            <p:cNvSpPr txBox="1"/>
            <p:nvPr/>
          </p:nvSpPr>
          <p:spPr>
            <a:xfrm>
              <a:off x="9668107" y="608856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^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106D1B-B04A-6D25-F217-49834853288B}"/>
                </a:ext>
              </a:extLst>
            </p:cNvPr>
            <p:cNvSpPr txBox="1"/>
            <p:nvPr/>
          </p:nvSpPr>
          <p:spPr>
            <a:xfrm>
              <a:off x="9701560" y="605511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E75B30-C605-2C9C-FD31-306FEE48B1ED}"/>
              </a:ext>
            </a:extLst>
          </p:cNvPr>
          <p:cNvGrpSpPr/>
          <p:nvPr/>
        </p:nvGrpSpPr>
        <p:grpSpPr>
          <a:xfrm>
            <a:off x="6066504" y="1820109"/>
            <a:ext cx="300082" cy="402784"/>
            <a:chOff x="9668107" y="6055114"/>
            <a:chExt cx="300082" cy="4027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73B9D1-95D8-F02B-EBF4-E429768C8D96}"/>
                </a:ext>
              </a:extLst>
            </p:cNvPr>
            <p:cNvSpPr txBox="1"/>
            <p:nvPr/>
          </p:nvSpPr>
          <p:spPr>
            <a:xfrm>
              <a:off x="9668107" y="608856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^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3F4560-8FD2-8DA5-12D5-A52C48D0AC0B}"/>
                </a:ext>
              </a:extLst>
            </p:cNvPr>
            <p:cNvSpPr txBox="1"/>
            <p:nvPr/>
          </p:nvSpPr>
          <p:spPr>
            <a:xfrm>
              <a:off x="9701560" y="605511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379133-1EBB-872F-B919-6E0DAAF72081}"/>
              </a:ext>
            </a:extLst>
          </p:cNvPr>
          <p:cNvGrpSpPr/>
          <p:nvPr/>
        </p:nvGrpSpPr>
        <p:grpSpPr>
          <a:xfrm>
            <a:off x="3154536" y="2769347"/>
            <a:ext cx="300082" cy="402784"/>
            <a:chOff x="9668107" y="6055114"/>
            <a:chExt cx="300082" cy="4027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765ED2-3C4B-F4FF-87AD-A841BBE35362}"/>
                </a:ext>
              </a:extLst>
            </p:cNvPr>
            <p:cNvSpPr txBox="1"/>
            <p:nvPr/>
          </p:nvSpPr>
          <p:spPr>
            <a:xfrm>
              <a:off x="9668107" y="608856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^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392A23-0310-3ADF-7783-BD1738E96E4D}"/>
                </a:ext>
              </a:extLst>
            </p:cNvPr>
            <p:cNvSpPr txBox="1"/>
            <p:nvPr/>
          </p:nvSpPr>
          <p:spPr>
            <a:xfrm>
              <a:off x="9701560" y="605511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</p:grpSp>
      <p:sp>
        <p:nvSpPr>
          <p:cNvPr id="19" name="TextBox 18">
            <a:hlinkClick r:id="rId4" action="ppaction://hlinksldjump"/>
            <a:extLst>
              <a:ext uri="{FF2B5EF4-FFF2-40B4-BE49-F238E27FC236}">
                <a16:creationId xmlns:a16="http://schemas.microsoft.com/office/drawing/2014/main" id="{F300EE3F-5FFF-2A43-6D24-FCBD59AC142A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20" name="TextBox 19">
            <a:hlinkClick r:id="rId3" action="ppaction://hlinksldjump"/>
            <a:extLst>
              <a:ext uri="{FF2B5EF4-FFF2-40B4-BE49-F238E27FC236}">
                <a16:creationId xmlns:a16="http://schemas.microsoft.com/office/drawing/2014/main" id="{E96E8A6B-D446-4AD6-CAC7-107D021671BE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DBBB4F-494E-76AF-7F6D-EE559D519AE7}"/>
              </a:ext>
            </a:extLst>
          </p:cNvPr>
          <p:cNvGrpSpPr/>
          <p:nvPr/>
        </p:nvGrpSpPr>
        <p:grpSpPr>
          <a:xfrm>
            <a:off x="4709653" y="2891825"/>
            <a:ext cx="300082" cy="402784"/>
            <a:chOff x="9668107" y="6055114"/>
            <a:chExt cx="300082" cy="4027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FE7E91-A4A4-D9A9-8A7F-05E5AABB343B}"/>
                </a:ext>
              </a:extLst>
            </p:cNvPr>
            <p:cNvSpPr txBox="1"/>
            <p:nvPr/>
          </p:nvSpPr>
          <p:spPr>
            <a:xfrm>
              <a:off x="9668107" y="608856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^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4A21B5-96E8-8482-EC93-2BCA05972DC2}"/>
                </a:ext>
              </a:extLst>
            </p:cNvPr>
            <p:cNvSpPr txBox="1"/>
            <p:nvPr/>
          </p:nvSpPr>
          <p:spPr>
            <a:xfrm>
              <a:off x="9701560" y="605511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01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id_Dry">
            <a:hlinkClick r:id="" action="ppaction://media"/>
            <a:extLst>
              <a:ext uri="{FF2B5EF4-FFF2-40B4-BE49-F238E27FC236}">
                <a16:creationId xmlns:a16="http://schemas.microsoft.com/office/drawing/2014/main" id="{56FCF3B6-BE3B-61CC-7E2B-2A2D14138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8072" y="285134"/>
            <a:ext cx="6611506" cy="2376010"/>
          </a:xfrm>
          <a:prstGeom prst="rect">
            <a:avLst/>
          </a:prstGeom>
        </p:spPr>
      </p:pic>
      <p:pic>
        <p:nvPicPr>
          <p:cNvPr id="13" name="Vid_LowErosion">
            <a:hlinkClick r:id="" action="ppaction://media"/>
            <a:extLst>
              <a:ext uri="{FF2B5EF4-FFF2-40B4-BE49-F238E27FC236}">
                <a16:creationId xmlns:a16="http://schemas.microsoft.com/office/drawing/2014/main" id="{B06EF488-A7CF-5525-B0B5-3E9F376502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8072" y="2376159"/>
            <a:ext cx="6611506" cy="2369123"/>
          </a:xfrm>
          <a:prstGeom prst="rect">
            <a:avLst/>
          </a:prstGeom>
        </p:spPr>
      </p:pic>
      <p:pic>
        <p:nvPicPr>
          <p:cNvPr id="12" name="Vid_HighErosion">
            <a:hlinkClick r:id="" action="ppaction://media"/>
            <a:extLst>
              <a:ext uri="{FF2B5EF4-FFF2-40B4-BE49-F238E27FC236}">
                <a16:creationId xmlns:a16="http://schemas.microsoft.com/office/drawing/2014/main" id="{32BBA7EC-4A7F-98A6-D0BF-DD794380D47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58072" y="4485284"/>
            <a:ext cx="6611506" cy="2369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7C3012-3C3B-FF0F-A375-F15FF865F2D5}"/>
              </a:ext>
            </a:extLst>
          </p:cNvPr>
          <p:cNvSpPr txBox="1"/>
          <p:nvPr/>
        </p:nvSpPr>
        <p:spPr>
          <a:xfrm>
            <a:off x="9796981" y="4375977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 section: CR2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DEE3AD-E9DD-5BCD-A672-D27B9C8B6438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Shear strain rate videos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C3521-8C97-6961-4119-08520EB977AD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301BE-3E07-E461-69BD-07A396C056DF}"/>
              </a:ext>
            </a:extLst>
          </p:cNvPr>
          <p:cNvSpPr txBox="1"/>
          <p:nvPr/>
        </p:nvSpPr>
        <p:spPr>
          <a:xfrm>
            <a:off x="2963986" y="427892"/>
            <a:ext cx="563434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Dry</a:t>
            </a:r>
          </a:p>
        </p:txBody>
      </p:sp>
      <p:sp>
        <p:nvSpPr>
          <p:cNvPr id="9" name="TextBox 8">
            <a:hlinkClick r:id="rId11" action="ppaction://hlinksldjump"/>
            <a:extLst>
              <a:ext uri="{FF2B5EF4-FFF2-40B4-BE49-F238E27FC236}">
                <a16:creationId xmlns:a16="http://schemas.microsoft.com/office/drawing/2014/main" id="{950FB2BF-D44C-A22E-2E33-0F1FCD1D457F}"/>
              </a:ext>
            </a:extLst>
          </p:cNvPr>
          <p:cNvSpPr txBox="1"/>
          <p:nvPr/>
        </p:nvSpPr>
        <p:spPr>
          <a:xfrm>
            <a:off x="11410572" y="28762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DB68C-72E5-C623-F307-9F2394E6230D}"/>
              </a:ext>
            </a:extLst>
          </p:cNvPr>
          <p:cNvSpPr txBox="1"/>
          <p:nvPr/>
        </p:nvSpPr>
        <p:spPr>
          <a:xfrm>
            <a:off x="159349" y="2491692"/>
            <a:ext cx="2498723" cy="1328023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Videos will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autoplay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, and loop but feel free to stop, fast forward, reverse at will!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61B2B-2EE2-18F5-81A8-39539C04037E}"/>
              </a:ext>
            </a:extLst>
          </p:cNvPr>
          <p:cNvSpPr txBox="1"/>
          <p:nvPr/>
        </p:nvSpPr>
        <p:spPr>
          <a:xfrm>
            <a:off x="2956736" y="2535835"/>
            <a:ext cx="1332763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Low Erosion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57B1B-2AEF-BBFB-8584-361FABAFC8FA}"/>
              </a:ext>
            </a:extLst>
          </p:cNvPr>
          <p:cNvSpPr txBox="1"/>
          <p:nvPr/>
        </p:nvSpPr>
        <p:spPr>
          <a:xfrm>
            <a:off x="2953595" y="4641399"/>
            <a:ext cx="1367077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High Erosion</a:t>
            </a:r>
          </a:p>
        </p:txBody>
      </p:sp>
      <p:sp>
        <p:nvSpPr>
          <p:cNvPr id="7" name="TextBox 6">
            <a:hlinkClick r:id="rId12" action="ppaction://hlinksldjump"/>
            <a:extLst>
              <a:ext uri="{FF2B5EF4-FFF2-40B4-BE49-F238E27FC236}">
                <a16:creationId xmlns:a16="http://schemas.microsoft.com/office/drawing/2014/main" id="{78E38535-7781-29EA-6378-FD25B4130902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8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86CCD712-6EB5-8317-A2EB-7F6EAE2C2DD5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59B3A1B-49A7-CEF0-414C-7E528EA0C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" y="363894"/>
            <a:ext cx="10451910" cy="62933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57A693-191D-D188-ED35-799E5FF7E2D3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Topographic development and critical taper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5C0E2-A20D-C7E0-1427-0A4C2BF319E8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97966453-9FCE-6F90-8B58-1118CD8FE011}"/>
              </a:ext>
            </a:extLst>
          </p:cNvPr>
          <p:cNvSpPr txBox="1"/>
          <p:nvPr/>
        </p:nvSpPr>
        <p:spPr>
          <a:xfrm>
            <a:off x="114027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25E61-9032-E88C-F939-824481228E76}"/>
              </a:ext>
            </a:extLst>
          </p:cNvPr>
          <p:cNvSpPr txBox="1"/>
          <p:nvPr/>
        </p:nvSpPr>
        <p:spPr>
          <a:xfrm>
            <a:off x="8552986" y="3590693"/>
            <a:ext cx="3489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Swath profiles taken across the section shown in the inset.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b="1" u="sng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Estimated values:</a:t>
            </a:r>
          </a:p>
          <a:p>
            <a:pPr algn="r"/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RU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– rock uplift</a:t>
            </a:r>
          </a:p>
          <a:p>
            <a:pPr algn="r"/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E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– exhumation</a:t>
            </a:r>
          </a:p>
          <a:p>
            <a:pPr algn="r"/>
            <a:r>
              <a:rPr lang="en-US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SU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– surface uplift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15C6A-1D4B-8154-C26D-24224280E23C}"/>
              </a:ext>
            </a:extLst>
          </p:cNvPr>
          <p:cNvSpPr txBox="1"/>
          <p:nvPr/>
        </p:nvSpPr>
        <p:spPr>
          <a:xfrm>
            <a:off x="9379627" y="6581001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41BC4D58-BA64-F680-827D-C6BCA45DA93F}"/>
              </a:ext>
            </a:extLst>
          </p:cNvPr>
          <p:cNvSpPr txBox="1"/>
          <p:nvPr/>
        </p:nvSpPr>
        <p:spPr>
          <a:xfrm>
            <a:off x="11561068" y="5821708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59267201-6083-5BE8-F2FA-0E3D61BA8BA9}"/>
              </a:ext>
            </a:extLst>
          </p:cNvPr>
          <p:cNvSpPr txBox="1"/>
          <p:nvPr/>
        </p:nvSpPr>
        <p:spPr>
          <a:xfrm>
            <a:off x="11579502" y="6211366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74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F50F6C-F272-4EC8-0C7C-9F830EBD57E4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Stream evolution – high vs. low erosion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5F376-C79E-C30A-FA91-5ED6448D6218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B583C97-C93B-D027-5F7E-650C0F54A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86" y="341241"/>
            <a:ext cx="10221680" cy="421284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65AC535-BA2E-1F03-6C40-AA0B0BFAB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26" y="4730748"/>
            <a:ext cx="2548490" cy="20219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7C8EA-B33B-C81C-C1B8-A8B541F13F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342" y="4567104"/>
            <a:ext cx="2759109" cy="2232561"/>
          </a:xfrm>
          <a:prstGeom prst="rect">
            <a:avLst/>
          </a:prstGeom>
        </p:spPr>
      </p:pic>
      <p:sp>
        <p:nvSpPr>
          <p:cNvPr id="2" name="TextBox 1">
            <a:hlinkClick r:id="rId6" action="ppaction://hlinksldjump"/>
            <a:extLst>
              <a:ext uri="{FF2B5EF4-FFF2-40B4-BE49-F238E27FC236}">
                <a16:creationId xmlns:a16="http://schemas.microsoft.com/office/drawing/2014/main" id="{A5CC626E-5D94-AF5B-A004-FE38663D5279}"/>
              </a:ext>
            </a:extLst>
          </p:cNvPr>
          <p:cNvSpPr txBox="1"/>
          <p:nvPr/>
        </p:nvSpPr>
        <p:spPr>
          <a:xfrm>
            <a:off x="113900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1BBE4-9DEE-7D71-71F3-A8CD785ED7A8}"/>
              </a:ext>
            </a:extLst>
          </p:cNvPr>
          <p:cNvSpPr txBox="1"/>
          <p:nvPr/>
        </p:nvSpPr>
        <p:spPr>
          <a:xfrm>
            <a:off x="9379627" y="6581001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6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CE1C4771-8908-BBA1-3ECB-7B057ADE2073}"/>
              </a:ext>
            </a:extLst>
          </p:cNvPr>
          <p:cNvSpPr txBox="1"/>
          <p:nvPr/>
        </p:nvSpPr>
        <p:spPr>
          <a:xfrm>
            <a:off x="11561068" y="5821708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B9174118-21B3-CFE5-3481-DDC609A45FF1}"/>
              </a:ext>
            </a:extLst>
          </p:cNvPr>
          <p:cNvSpPr txBox="1"/>
          <p:nvPr/>
        </p:nvSpPr>
        <p:spPr>
          <a:xfrm>
            <a:off x="11579502" y="6211366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9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dark&#10;&#10;Description automatically generated">
            <a:extLst>
              <a:ext uri="{FF2B5EF4-FFF2-40B4-BE49-F238E27FC236}">
                <a16:creationId xmlns:a16="http://schemas.microsoft.com/office/drawing/2014/main" id="{E19C52D8-742D-CBD2-FBB4-283147053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03" y="556051"/>
            <a:ext cx="8562896" cy="53131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36846-A5F1-D212-FCFB-8274AC0CA5EB}"/>
              </a:ext>
            </a:extLst>
          </p:cNvPr>
          <p:cNvSpPr txBox="1"/>
          <p:nvPr/>
        </p:nvSpPr>
        <p:spPr>
          <a:xfrm>
            <a:off x="-85061" y="60600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Several examples of drainage rearrangement mechanisms</a:t>
            </a:r>
            <a:r>
              <a:rPr lang="en-US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and their superposition to form complex drainage patterns.</a:t>
            </a:r>
          </a:p>
          <a:p>
            <a:pPr algn="ctr"/>
            <a:r>
              <a:rPr lang="en-US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Examples include capture, diversion/offset, beheading, structural entrainment, passive rotation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46F7F-D93B-87A7-09A8-25B041540D73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Stream evolution mechanisms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524F1-096A-2213-7850-2969004C9CA7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11C78B09-8C79-93BE-9533-713A3D3B1D77}"/>
              </a:ext>
            </a:extLst>
          </p:cNvPr>
          <p:cNvSpPr txBox="1"/>
          <p:nvPr/>
        </p:nvSpPr>
        <p:spPr>
          <a:xfrm>
            <a:off x="113900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55E07-0260-F830-D094-9FF5DA99E4D7}"/>
              </a:ext>
            </a:extLst>
          </p:cNvPr>
          <p:cNvSpPr txBox="1"/>
          <p:nvPr/>
        </p:nvSpPr>
        <p:spPr>
          <a:xfrm>
            <a:off x="9379627" y="6584381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44CD66C-4791-296C-4E5F-E2FBBFBAAE1F}"/>
              </a:ext>
            </a:extLst>
          </p:cNvPr>
          <p:cNvSpPr txBox="1"/>
          <p:nvPr/>
        </p:nvSpPr>
        <p:spPr>
          <a:xfrm>
            <a:off x="11561068" y="5821708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31DBA892-0629-9286-7195-4BEA98EB62CC}"/>
              </a:ext>
            </a:extLst>
          </p:cNvPr>
          <p:cNvSpPr txBox="1"/>
          <p:nvPr/>
        </p:nvSpPr>
        <p:spPr>
          <a:xfrm>
            <a:off x="11579502" y="6211366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3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8E0719-905D-3B60-313C-E15B46AFA1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04392"/>
            <a:ext cx="10029934" cy="54884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9AF6E0-866E-1CA7-63C1-E2DAA3FC3471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Schematic synthesis: stages 1-3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F1F52-99B3-2D2A-E970-888F82466DF3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9CFF01CE-0749-43A6-3181-EC83C19D61F9}"/>
              </a:ext>
            </a:extLst>
          </p:cNvPr>
          <p:cNvSpPr txBox="1"/>
          <p:nvPr/>
        </p:nvSpPr>
        <p:spPr>
          <a:xfrm>
            <a:off x="113900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C2C9B-E945-39EF-54A6-42128652CE98}"/>
              </a:ext>
            </a:extLst>
          </p:cNvPr>
          <p:cNvSpPr txBox="1"/>
          <p:nvPr/>
        </p:nvSpPr>
        <p:spPr>
          <a:xfrm>
            <a:off x="8055761" y="6489312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44B9F379-F295-E394-6208-9079E63E27CF}"/>
              </a:ext>
            </a:extLst>
          </p:cNvPr>
          <p:cNvSpPr txBox="1"/>
          <p:nvPr/>
        </p:nvSpPr>
        <p:spPr>
          <a:xfrm>
            <a:off x="11561068" y="5821708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0CBC0BB3-1E55-B660-02B2-F8A1CE08C112}"/>
              </a:ext>
            </a:extLst>
          </p:cNvPr>
          <p:cNvSpPr txBox="1"/>
          <p:nvPr/>
        </p:nvSpPr>
        <p:spPr>
          <a:xfrm>
            <a:off x="11579502" y="6211366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1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E511BE-C55B-D86D-8454-D1DA4EC00F3C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Schematic synthesis: stage 4 onward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DDB7E-D0A3-ED0E-CB48-52CD1E3F9E6C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12" name="TextBox 11">
            <a:hlinkClick r:id="rId2" action="ppaction://hlinksldjump"/>
            <a:extLst>
              <a:ext uri="{FF2B5EF4-FFF2-40B4-BE49-F238E27FC236}">
                <a16:creationId xmlns:a16="http://schemas.microsoft.com/office/drawing/2014/main" id="{E5EED2A4-DF62-AA3C-941D-E38327E59792}"/>
              </a:ext>
            </a:extLst>
          </p:cNvPr>
          <p:cNvSpPr txBox="1"/>
          <p:nvPr/>
        </p:nvSpPr>
        <p:spPr>
          <a:xfrm>
            <a:off x="11390046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F291F35-05F0-86E7-45EC-BC45D0681B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90" y="292389"/>
            <a:ext cx="10094505" cy="63494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B2F308-51DE-AEDA-6AB9-F5E5B9525432}"/>
              </a:ext>
            </a:extLst>
          </p:cNvPr>
          <p:cNvSpPr txBox="1"/>
          <p:nvPr/>
        </p:nvSpPr>
        <p:spPr>
          <a:xfrm>
            <a:off x="7743985" y="6581001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5" name="TextBox 14">
            <a:hlinkClick r:id="rId4" action="ppaction://hlinksldjump"/>
            <a:extLst>
              <a:ext uri="{FF2B5EF4-FFF2-40B4-BE49-F238E27FC236}">
                <a16:creationId xmlns:a16="http://schemas.microsoft.com/office/drawing/2014/main" id="{30BD6EDA-CBD9-1906-39D5-61E54F22C385}"/>
              </a:ext>
            </a:extLst>
          </p:cNvPr>
          <p:cNvSpPr txBox="1"/>
          <p:nvPr/>
        </p:nvSpPr>
        <p:spPr>
          <a:xfrm>
            <a:off x="11561068" y="5821708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6" name="TextBox 15">
            <a:hlinkClick r:id="rId5" action="ppaction://hlinksldjump"/>
            <a:extLst>
              <a:ext uri="{FF2B5EF4-FFF2-40B4-BE49-F238E27FC236}">
                <a16:creationId xmlns:a16="http://schemas.microsoft.com/office/drawing/2014/main" id="{EEA16383-4E55-9746-084C-59E24F0CEC44}"/>
              </a:ext>
            </a:extLst>
          </p:cNvPr>
          <p:cNvSpPr txBox="1"/>
          <p:nvPr/>
        </p:nvSpPr>
        <p:spPr>
          <a:xfrm>
            <a:off x="11579502" y="6211366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1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8761-FD56-C9C6-A436-A7C4AC48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537EAF-361B-D2BB-D98B-50161BA64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334" y="494796"/>
            <a:ext cx="11639332" cy="5868407"/>
          </a:xfrm>
        </p:spPr>
      </p:pic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2CCE9DA8-CD02-1C11-5849-D128554F2A93}"/>
              </a:ext>
            </a:extLst>
          </p:cNvPr>
          <p:cNvSpPr txBox="1"/>
          <p:nvPr/>
        </p:nvSpPr>
        <p:spPr>
          <a:xfrm>
            <a:off x="10978116" y="563135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6201F50C-37FB-EAE1-4E6F-161D38567331}"/>
              </a:ext>
            </a:extLst>
          </p:cNvPr>
          <p:cNvSpPr txBox="1"/>
          <p:nvPr/>
        </p:nvSpPr>
        <p:spPr>
          <a:xfrm>
            <a:off x="3096910" y="6492874"/>
            <a:ext cx="1162856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Key similarities</a:t>
            </a:r>
          </a:p>
        </p:txBody>
      </p:sp>
      <p:sp>
        <p:nvSpPr>
          <p:cNvPr id="8" name="TextBox 7">
            <a:hlinkClick r:id="rId5" action="ppaction://hlinksldjump"/>
            <a:extLst>
              <a:ext uri="{FF2B5EF4-FFF2-40B4-BE49-F238E27FC236}">
                <a16:creationId xmlns:a16="http://schemas.microsoft.com/office/drawing/2014/main" id="{49A0EE71-68D4-9B01-31D1-1655256BF49D}"/>
              </a:ext>
            </a:extLst>
          </p:cNvPr>
          <p:cNvSpPr txBox="1"/>
          <p:nvPr/>
        </p:nvSpPr>
        <p:spPr>
          <a:xfrm>
            <a:off x="141836" y="2790669"/>
            <a:ext cx="1162856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Key similarities</a:t>
            </a:r>
          </a:p>
        </p:txBody>
      </p:sp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187D2733-F56A-FC9E-B14B-B14174557C16}"/>
              </a:ext>
            </a:extLst>
          </p:cNvPr>
          <p:cNvSpPr txBox="1"/>
          <p:nvPr/>
        </p:nvSpPr>
        <p:spPr>
          <a:xfrm>
            <a:off x="10396688" y="2790669"/>
            <a:ext cx="1162856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Key similarities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AF31F-47BB-6DC6-868D-F784120F7EDE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Natural prototypes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B7EF4-D739-D3E5-2754-EA20F982E6E7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5870E-BD55-B963-64B2-38C1CD09EF6A}"/>
              </a:ext>
            </a:extLst>
          </p:cNvPr>
          <p:cNvSpPr txBox="1"/>
          <p:nvPr/>
        </p:nvSpPr>
        <p:spPr>
          <a:xfrm>
            <a:off x="9469468" y="6581001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2D01EC64-02F7-7ABA-9E4F-5EAAA07BEC01}"/>
              </a:ext>
            </a:extLst>
          </p:cNvPr>
          <p:cNvSpPr txBox="1"/>
          <p:nvPr/>
        </p:nvSpPr>
        <p:spPr>
          <a:xfrm>
            <a:off x="10191440" y="5631354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4" name="TextBox 13">
            <a:hlinkClick r:id="rId7" action="ppaction://hlinksldjump"/>
            <a:extLst>
              <a:ext uri="{FF2B5EF4-FFF2-40B4-BE49-F238E27FC236}">
                <a16:creationId xmlns:a16="http://schemas.microsoft.com/office/drawing/2014/main" id="{32DEC467-74BC-7317-9D1F-B10D849845E1}"/>
              </a:ext>
            </a:extLst>
          </p:cNvPr>
          <p:cNvSpPr txBox="1"/>
          <p:nvPr/>
        </p:nvSpPr>
        <p:spPr>
          <a:xfrm>
            <a:off x="10209874" y="6021012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4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F38BE-2B2A-8794-144A-B1C9F28E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1" y="365126"/>
            <a:ext cx="11982892" cy="64928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2" action="ppaction://hlinksldjump"/>
              </a:rPr>
              <a:t>Experimental set-up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  <a:hlinkClick r:id="rId3" action="ppaction://hlinksldjump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3" action="ppaction://hlinksldjump"/>
              </a:rPr>
              <a:t>Top view videos of experiments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4" action="ppaction://hlinksldjump"/>
              </a:rPr>
              <a:t>Digital elevation models and mapped structures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5" action="ppaction://hlinksldjump"/>
              </a:rPr>
              <a:t>Oblique view and cross-sectional photos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6" action="ppaction://hlinksldjump"/>
              </a:rPr>
              <a:t>Extracted wedge slices and internal deformation 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Particle image velocimetry</a:t>
            </a:r>
          </a:p>
          <a:p>
            <a:pPr lvl="1"/>
            <a:r>
              <a:rPr lang="en-US" sz="1800" dirty="0">
                <a:latin typeface="Gill Sans" panose="020B0502020104020203" pitchFamily="34" charset="-79"/>
                <a:cs typeface="Gill Sans" panose="020B0502020104020203" pitchFamily="34" charset="-79"/>
                <a:hlinkClick r:id="rId7" action="ppaction://hlinksldjump"/>
              </a:rPr>
              <a:t>u component and dilatational strain rate</a:t>
            </a:r>
            <a:endParaRPr lang="en-US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1800" dirty="0">
                <a:latin typeface="Gill Sans" panose="020B0502020104020203" pitchFamily="34" charset="-79"/>
                <a:cs typeface="Gill Sans" panose="020B0502020104020203" pitchFamily="34" charset="-79"/>
                <a:hlinkClick r:id="rId8" action="ppaction://hlinksldjump"/>
              </a:rPr>
              <a:t>Shear strain rate and active structures</a:t>
            </a:r>
            <a:endParaRPr lang="en-US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1800" dirty="0">
                <a:latin typeface="Gill Sans" panose="020B0502020104020203" pitchFamily="34" charset="-79"/>
                <a:cs typeface="Gill Sans" panose="020B0502020104020203" pitchFamily="34" charset="-79"/>
                <a:hlinkClick r:id="rId9" action="ppaction://hlinksldjump"/>
              </a:rPr>
              <a:t>Shear strain rate videos</a:t>
            </a:r>
            <a:endParaRPr lang="en-US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10" action="ppaction://hlinksldjump"/>
              </a:rPr>
              <a:t>Topographic development and critical taper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Stream Evolution</a:t>
            </a:r>
          </a:p>
          <a:p>
            <a:pPr lvl="1"/>
            <a:r>
              <a:rPr lang="en-US" sz="1800" dirty="0">
                <a:latin typeface="Gill Sans" panose="020B0502020104020203" pitchFamily="34" charset="-79"/>
                <a:cs typeface="Gill Sans" panose="020B0502020104020203" pitchFamily="34" charset="-79"/>
                <a:hlinkClick r:id="rId11" action="ppaction://hlinksldjump"/>
              </a:rPr>
              <a:t>High vs. low erosion systems</a:t>
            </a:r>
            <a:endParaRPr lang="en-US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1800" dirty="0">
                <a:latin typeface="Gill Sans" panose="020B0502020104020203" pitchFamily="34" charset="-79"/>
                <a:cs typeface="Gill Sans" panose="020B0502020104020203" pitchFamily="34" charset="-79"/>
                <a:hlinkClick r:id="rId12" action="ppaction://hlinksldjump"/>
              </a:rPr>
              <a:t>Evolution mechanisms</a:t>
            </a:r>
            <a:endParaRPr lang="en-US" sz="1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Schematic synthesis model</a:t>
            </a:r>
          </a:p>
          <a:p>
            <a:pPr lvl="1"/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  <a:hlinkClick r:id="rId13" action="ppaction://hlinksldjump"/>
              </a:rPr>
              <a:t>Stages 1-3</a:t>
            </a:r>
            <a:endParaRPr 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lvl="1"/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  <a:hlinkClick r:id="rId14" action="ppaction://hlinksldjump"/>
              </a:rPr>
              <a:t>Stage 4 onward</a:t>
            </a:r>
            <a:endParaRPr 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2400" dirty="0">
                <a:latin typeface="Gill Sans" panose="020B0502020104020203" pitchFamily="34" charset="-79"/>
                <a:cs typeface="Gill Sans" panose="020B0502020104020203" pitchFamily="34" charset="-79"/>
                <a:hlinkClick r:id="rId15" action="ppaction://hlinksldjump"/>
              </a:rPr>
              <a:t>Natural prototypes</a:t>
            </a:r>
            <a:endParaRPr lang="en-US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D5B3F1-5810-A0F8-3A54-C53B48733C80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Table of Contents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0E81E-D39B-A071-A774-D00F60C335F8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AAC4980-06DC-5D47-3673-53E1D95CA3F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56358" y="5669238"/>
            <a:ext cx="1124129" cy="1124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35ACBA-1A72-F935-EBA7-F4B94EF30849}"/>
              </a:ext>
            </a:extLst>
          </p:cNvPr>
          <p:cNvSpPr txBox="1"/>
          <p:nvPr/>
        </p:nvSpPr>
        <p:spPr>
          <a:xfrm>
            <a:off x="9812440" y="4681276"/>
            <a:ext cx="245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Preprint</a:t>
            </a:r>
          </a:p>
          <a:p>
            <a:pPr algn="ctr"/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Conrad et al. (2023, </a:t>
            </a:r>
          </a:p>
          <a:p>
            <a:pPr algn="ctr"/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under review for Tectonics)</a:t>
            </a:r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A2542E37-9FB4-7958-528A-8F0E0E4EEA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82769" y="3431544"/>
            <a:ext cx="1124129" cy="1124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F728FB-F8CE-1DFF-64E6-7B667D3A403C}"/>
              </a:ext>
            </a:extLst>
          </p:cNvPr>
          <p:cNvSpPr txBox="1"/>
          <p:nvPr/>
        </p:nvSpPr>
        <p:spPr>
          <a:xfrm>
            <a:off x="10147302" y="2720580"/>
            <a:ext cx="1617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Abstract link for </a:t>
            </a:r>
          </a:p>
          <a:p>
            <a:pPr algn="ctr"/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OSPP judges</a:t>
            </a:r>
          </a:p>
        </p:txBody>
      </p:sp>
      <p:sp>
        <p:nvSpPr>
          <p:cNvPr id="15" name="TextBox 14">
            <a:hlinkClick r:id="rId19" action="ppaction://hlinksldjump"/>
            <a:extLst>
              <a:ext uri="{FF2B5EF4-FFF2-40B4-BE49-F238E27FC236}">
                <a16:creationId xmlns:a16="http://schemas.microsoft.com/office/drawing/2014/main" id="{BC00B2B5-776D-6D84-1B3C-5B47ECD17675}"/>
              </a:ext>
            </a:extLst>
          </p:cNvPr>
          <p:cNvSpPr txBox="1"/>
          <p:nvPr/>
        </p:nvSpPr>
        <p:spPr>
          <a:xfrm>
            <a:off x="11220153" y="364260"/>
            <a:ext cx="847800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27284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5F62-F60B-12D6-FE62-431554D81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341"/>
            <a:ext cx="10515600" cy="5496739"/>
          </a:xfrm>
        </p:spPr>
        <p:txBody>
          <a:bodyPr numCol="2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Key similarities: Merida Andes Venezuela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Thrust-bounded wedge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Highly partitioned strike-slip fault coincident with main axial valley (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Bocono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fault)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Axial valley subparallel to trend of range (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Bocono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-Chama)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Local extension along axial valley forming endorheic basins at R-shear-master fault intersection (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Apartaderos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basin)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Deflected, entrained and potentially rotated drainages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Precipitation: ~50 - 250 cm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yr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-1</a:t>
            </a: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D133A-D16D-D03B-2468-A1EDF8FE5A40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Natural prototypes – Merida Andes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8B59D-0FE7-A6FE-0C16-08227BA61C28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7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600FD3CB-02D4-7D65-F11F-05DF609E8688}"/>
              </a:ext>
            </a:extLst>
          </p:cNvPr>
          <p:cNvSpPr txBox="1"/>
          <p:nvPr/>
        </p:nvSpPr>
        <p:spPr>
          <a:xfrm>
            <a:off x="7925129" y="2887599"/>
            <a:ext cx="1162856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Go back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3BA39984-3CBF-E92E-561E-870763ED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471" y="3395651"/>
            <a:ext cx="4834329" cy="321445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E7FB92-B73A-367D-8D34-ABDCFDA01DCD}"/>
              </a:ext>
            </a:extLst>
          </p:cNvPr>
          <p:cNvSpPr txBox="1"/>
          <p:nvPr/>
        </p:nvSpPr>
        <p:spPr>
          <a:xfrm>
            <a:off x="8097782" y="6629731"/>
            <a:ext cx="2663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Wikimedia commons – user content: Adolfo</a:t>
            </a:r>
          </a:p>
        </p:txBody>
      </p: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A41EB941-2CF5-DC06-306B-BA204418AAEF}"/>
              </a:ext>
            </a:extLst>
          </p:cNvPr>
          <p:cNvSpPr txBox="1"/>
          <p:nvPr/>
        </p:nvSpPr>
        <p:spPr>
          <a:xfrm>
            <a:off x="11558124" y="5958836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0" name="TextBox 9">
            <a:hlinkClick r:id="rId2" action="ppaction://hlinksldjump"/>
            <a:extLst>
              <a:ext uri="{FF2B5EF4-FFF2-40B4-BE49-F238E27FC236}">
                <a16:creationId xmlns:a16="http://schemas.microsoft.com/office/drawing/2014/main" id="{D6E89299-5888-949C-05BC-70DB2C7E75E7}"/>
              </a:ext>
            </a:extLst>
          </p:cNvPr>
          <p:cNvSpPr txBox="1"/>
          <p:nvPr/>
        </p:nvSpPr>
        <p:spPr>
          <a:xfrm>
            <a:off x="11576558" y="6348494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9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5F62-F60B-12D6-FE62-431554D81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341"/>
            <a:ext cx="10515600" cy="5496739"/>
          </a:xfrm>
        </p:spPr>
        <p:txBody>
          <a:bodyPr numCol="2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Key similarities: Central Transverse Ranges, CA. Thrust-bounded wedge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Partitioned strike-slip fault coincident with major drainage networks (San Andreas).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Deflected, entrained and potentially rotated drainages.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Kinematically offset rhomboidal landforms.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Precipitation: ~25-100 cm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yr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-1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D133A-D16D-D03B-2468-A1EDF8FE5A40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Natural prototypes – Central Transverse Ranges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8B59D-0FE7-A6FE-0C16-08227BA61C28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6" name="TextBox 5">
            <a:hlinkClick r:id="rId2" action="ppaction://hlinksldjump"/>
            <a:extLst>
              <a:ext uri="{FF2B5EF4-FFF2-40B4-BE49-F238E27FC236}">
                <a16:creationId xmlns:a16="http://schemas.microsoft.com/office/drawing/2014/main" id="{0829660B-541A-3DBD-23FB-777180BC8D8E}"/>
              </a:ext>
            </a:extLst>
          </p:cNvPr>
          <p:cNvSpPr txBox="1"/>
          <p:nvPr/>
        </p:nvSpPr>
        <p:spPr>
          <a:xfrm>
            <a:off x="2271460" y="6188359"/>
            <a:ext cx="1162856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Go back</a:t>
            </a:r>
          </a:p>
        </p:txBody>
      </p:sp>
      <p:pic>
        <p:nvPicPr>
          <p:cNvPr id="9" name="Picture 8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4880F74A-8274-0840-455A-16DE7AF5F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57997"/>
            <a:ext cx="5876070" cy="39053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FA57E171-A6C2-618A-EEFE-6DABCF73DDEA}"/>
              </a:ext>
            </a:extLst>
          </p:cNvPr>
          <p:cNvSpPr txBox="1"/>
          <p:nvPr/>
        </p:nvSpPr>
        <p:spPr>
          <a:xfrm>
            <a:off x="11558124" y="5958836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EF21B27F-991E-5507-4B50-9A50E7C2FE77}"/>
              </a:ext>
            </a:extLst>
          </p:cNvPr>
          <p:cNvSpPr txBox="1"/>
          <p:nvPr/>
        </p:nvSpPr>
        <p:spPr>
          <a:xfrm>
            <a:off x="11576558" y="6348494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8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5F62-F60B-12D6-FE62-431554D81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341"/>
            <a:ext cx="10515600" cy="5496739"/>
          </a:xfrm>
        </p:spPr>
        <p:txBody>
          <a:bodyPr numCol="2" spcCol="9144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Key similarities: Central and Western Colombian Andes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Thrust-bounded wedge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Main strike-slip faults coincident with major drainage networks (Cauca and Romeral faults)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Axial valley subparallel to trend of range (Cauca Valley)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Axial valley under extension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Deflected, entrained and potentially rotated drainages.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Map scale R-shear structures and corresponding valleys (e.g., Espiritu Santo fault)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Precipitation: ~200-300 cm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yr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-1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D133A-D16D-D03B-2468-A1EDF8FE5A40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Natural prototypes – Central and Western Colombian Andes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8B59D-0FE7-A6FE-0C16-08227BA61C28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56002DAE-D35F-91BA-A667-95475EB7AF43}"/>
              </a:ext>
            </a:extLst>
          </p:cNvPr>
          <p:cNvSpPr txBox="1"/>
          <p:nvPr/>
        </p:nvSpPr>
        <p:spPr>
          <a:xfrm>
            <a:off x="7925129" y="2742633"/>
            <a:ext cx="1162856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Go back</a:t>
            </a:r>
          </a:p>
        </p:txBody>
      </p:sp>
      <p:pic>
        <p:nvPicPr>
          <p:cNvPr id="8" name="Picture 7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ABEF49A7-7DEB-089C-EE26-58E06A5F60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90" y="3253542"/>
            <a:ext cx="5612108" cy="3369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FE204502-FFB6-23D8-E239-8D789A7C61A4}"/>
              </a:ext>
            </a:extLst>
          </p:cNvPr>
          <p:cNvSpPr txBox="1"/>
          <p:nvPr/>
        </p:nvSpPr>
        <p:spPr>
          <a:xfrm>
            <a:off x="9443735" y="2769506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2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7E92052F-CB87-D3F4-DEE7-A23A767B8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3639" y="694605"/>
            <a:ext cx="4851345" cy="54687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E2423D-D847-86D1-ADEA-01ADF1A8F303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Experimental set-up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F22432E-F1A4-45A1-4278-218B22D2A6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13" y="325273"/>
            <a:ext cx="6786457" cy="49964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EC1ECB-EBD9-8F33-AF64-31624A82D2F3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A621C-3192-312F-C6A8-6B6A92A93020}"/>
              </a:ext>
            </a:extLst>
          </p:cNvPr>
          <p:cNvSpPr txBox="1"/>
          <p:nvPr/>
        </p:nvSpPr>
        <p:spPr>
          <a:xfrm>
            <a:off x="0" y="6532727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30970-E147-ED4C-C332-BF712D935989}"/>
              </a:ext>
            </a:extLst>
          </p:cNvPr>
          <p:cNvSpPr txBox="1"/>
          <p:nvPr/>
        </p:nvSpPr>
        <p:spPr>
          <a:xfrm>
            <a:off x="128913" y="5451712"/>
            <a:ext cx="6697190" cy="102155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(Above)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schematic of experimental set-up. Inset illustrates the velocity discontinuity approach, where a moving sheet moves below a fixed board to generate deformation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F213C-BB19-08D8-429C-E7AF7BEE6AD1}"/>
              </a:ext>
            </a:extLst>
          </p:cNvPr>
          <p:cNvSpPr txBox="1"/>
          <p:nvPr/>
        </p:nvSpPr>
        <p:spPr>
          <a:xfrm>
            <a:off x="6826103" y="6268956"/>
            <a:ext cx="5373779" cy="408623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(Above)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photograph showing the experimental set up</a:t>
            </a:r>
          </a:p>
        </p:txBody>
      </p:sp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D78CF9FF-81F2-E2C7-9421-8E3AE9FC10C5}"/>
              </a:ext>
            </a:extLst>
          </p:cNvPr>
          <p:cNvSpPr txBox="1"/>
          <p:nvPr/>
        </p:nvSpPr>
        <p:spPr>
          <a:xfrm>
            <a:off x="128913" y="325273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7282C545-AD05-4F2B-F674-167B929469DE}"/>
              </a:ext>
            </a:extLst>
          </p:cNvPr>
          <p:cNvSpPr txBox="1"/>
          <p:nvPr/>
        </p:nvSpPr>
        <p:spPr>
          <a:xfrm>
            <a:off x="1079157" y="370422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5492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Dry_noshear">
            <a:hlinkClick r:id="" action="ppaction://media"/>
            <a:extLst>
              <a:ext uri="{FF2B5EF4-FFF2-40B4-BE49-F238E27FC236}">
                <a16:creationId xmlns:a16="http://schemas.microsoft.com/office/drawing/2014/main" id="{893D9E0C-6C5F-510F-DDFE-837EE85C6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8231" y="224629"/>
            <a:ext cx="6526134" cy="2420108"/>
          </a:xfrm>
          <a:prstGeom prst="rect">
            <a:avLst/>
          </a:prstGeom>
        </p:spPr>
      </p:pic>
      <p:pic>
        <p:nvPicPr>
          <p:cNvPr id="5" name="Vid_lowerosion_noshear">
            <a:hlinkClick r:id="" action="ppaction://media"/>
            <a:extLst>
              <a:ext uri="{FF2B5EF4-FFF2-40B4-BE49-F238E27FC236}">
                <a16:creationId xmlns:a16="http://schemas.microsoft.com/office/drawing/2014/main" id="{FAD5616A-C8CA-8461-9975-956B8C903C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8231" y="2402669"/>
            <a:ext cx="6526134" cy="2420108"/>
          </a:xfrm>
          <a:prstGeom prst="rect">
            <a:avLst/>
          </a:prstGeom>
        </p:spPr>
      </p:pic>
      <p:pic>
        <p:nvPicPr>
          <p:cNvPr id="6" name="Vid_higherosion_noshear">
            <a:hlinkClick r:id="" action="ppaction://media"/>
            <a:extLst>
              <a:ext uri="{FF2B5EF4-FFF2-40B4-BE49-F238E27FC236}">
                <a16:creationId xmlns:a16="http://schemas.microsoft.com/office/drawing/2014/main" id="{248CD270-5497-6EA8-F80C-91E0BA0F0D5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8231" y="4585076"/>
            <a:ext cx="6526134" cy="2420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0280A-8D52-B809-39D9-72D406C5BC18}"/>
              </a:ext>
            </a:extLst>
          </p:cNvPr>
          <p:cNvSpPr txBox="1"/>
          <p:nvPr/>
        </p:nvSpPr>
        <p:spPr>
          <a:xfrm>
            <a:off x="9089736" y="593411"/>
            <a:ext cx="26584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Gill Sans" panose="020B0502020104020203" pitchFamily="34" charset="-79"/>
                <a:cs typeface="Gill Sans" panose="020B0502020104020203" pitchFamily="34" charset="-79"/>
              </a:rPr>
              <a:t>Observations: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Diamond-shaped landform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No erosion/incision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Wider and more massive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71010-6E88-959F-45D2-78E8EE51A6ED}"/>
              </a:ext>
            </a:extLst>
          </p:cNvPr>
          <p:cNvSpPr txBox="1"/>
          <p:nvPr/>
        </p:nvSpPr>
        <p:spPr>
          <a:xfrm>
            <a:off x="9073257" y="2874143"/>
            <a:ext cx="31146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Diamond-shaped landform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Pronounced thrust propagation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Erosion/incision along faults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Formation of inboard valley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ED7DB-CA29-0C4E-20C5-4BC29AECE6E3}"/>
              </a:ext>
            </a:extLst>
          </p:cNvPr>
          <p:cNvSpPr txBox="1"/>
          <p:nvPr/>
        </p:nvSpPr>
        <p:spPr>
          <a:xfrm>
            <a:off x="9089736" y="5016778"/>
            <a:ext cx="30981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Diamond-shaped landform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Erosion/incision along faults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More apparent || inboard valley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More strike-slip partitioning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7C3012-3C3B-FF0F-A375-F15FF865F2D5}"/>
              </a:ext>
            </a:extLst>
          </p:cNvPr>
          <p:cNvSpPr txBox="1"/>
          <p:nvPr/>
        </p:nvSpPr>
        <p:spPr>
          <a:xfrm>
            <a:off x="9796981" y="4375977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 section: CR2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DEE3AD-E9DD-5BCD-A672-D27B9C8B6438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Top view videos of experiments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C3521-8C97-6961-4119-08520EB977AD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301BE-3E07-E461-69BD-07A396C056DF}"/>
              </a:ext>
            </a:extLst>
          </p:cNvPr>
          <p:cNvSpPr txBox="1"/>
          <p:nvPr/>
        </p:nvSpPr>
        <p:spPr>
          <a:xfrm>
            <a:off x="2802472" y="363894"/>
            <a:ext cx="563434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Dry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61B2B-2EE2-18F5-81A8-39539C04037E}"/>
              </a:ext>
            </a:extLst>
          </p:cNvPr>
          <p:cNvSpPr txBox="1"/>
          <p:nvPr/>
        </p:nvSpPr>
        <p:spPr>
          <a:xfrm>
            <a:off x="2782808" y="2532412"/>
            <a:ext cx="1332763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Low Erosion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57B1B-2AEF-BBFB-8584-361FABAFC8FA}"/>
              </a:ext>
            </a:extLst>
          </p:cNvPr>
          <p:cNvSpPr txBox="1"/>
          <p:nvPr/>
        </p:nvSpPr>
        <p:spPr>
          <a:xfrm>
            <a:off x="2792640" y="4690676"/>
            <a:ext cx="1367077" cy="3745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High Erosion</a:t>
            </a:r>
          </a:p>
        </p:txBody>
      </p:sp>
      <p:sp>
        <p:nvSpPr>
          <p:cNvPr id="9" name="TextBox 8">
            <a:hlinkClick r:id="rId11" action="ppaction://hlinksldjump"/>
            <a:extLst>
              <a:ext uri="{FF2B5EF4-FFF2-40B4-BE49-F238E27FC236}">
                <a16:creationId xmlns:a16="http://schemas.microsoft.com/office/drawing/2014/main" id="{950FB2BF-D44C-A22E-2E33-0F1FCD1D457F}"/>
              </a:ext>
            </a:extLst>
          </p:cNvPr>
          <p:cNvSpPr txBox="1"/>
          <p:nvPr/>
        </p:nvSpPr>
        <p:spPr>
          <a:xfrm>
            <a:off x="11410572" y="28762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DB68C-72E5-C623-F307-9F2394E6230D}"/>
              </a:ext>
            </a:extLst>
          </p:cNvPr>
          <p:cNvSpPr txBox="1"/>
          <p:nvPr/>
        </p:nvSpPr>
        <p:spPr>
          <a:xfrm>
            <a:off x="134729" y="1373203"/>
            <a:ext cx="2498723" cy="3647599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Videos created from the photos taken during each model run. 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Photos taken at 1-minute intervals.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Videos will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autoplay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, and loop but feel free to stop, fast forward, reverse at will!</a:t>
            </a:r>
          </a:p>
        </p:txBody>
      </p:sp>
      <p:sp>
        <p:nvSpPr>
          <p:cNvPr id="20" name="TextBox 19">
            <a:hlinkClick r:id="rId12" action="ppaction://hlinksldjump"/>
            <a:extLst>
              <a:ext uri="{FF2B5EF4-FFF2-40B4-BE49-F238E27FC236}">
                <a16:creationId xmlns:a16="http://schemas.microsoft.com/office/drawing/2014/main" id="{9CA77C14-8832-CA61-E617-D818E46E7335}"/>
              </a:ext>
            </a:extLst>
          </p:cNvPr>
          <p:cNvSpPr txBox="1"/>
          <p:nvPr/>
        </p:nvSpPr>
        <p:spPr>
          <a:xfrm>
            <a:off x="221630" y="597364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21" name="TextBox 20">
            <a:hlinkClick r:id="rId12" action="ppaction://hlinksldjump"/>
            <a:extLst>
              <a:ext uri="{FF2B5EF4-FFF2-40B4-BE49-F238E27FC236}">
                <a16:creationId xmlns:a16="http://schemas.microsoft.com/office/drawing/2014/main" id="{E6923CF2-4C11-9248-8A6C-AB8A5353C19C}"/>
              </a:ext>
            </a:extLst>
          </p:cNvPr>
          <p:cNvSpPr txBox="1"/>
          <p:nvPr/>
        </p:nvSpPr>
        <p:spPr>
          <a:xfrm>
            <a:off x="240064" y="636330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0A14-F47B-B8C1-00BA-904AE207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thread, colorful&#10;&#10;Description automatically generated">
            <a:extLst>
              <a:ext uri="{FF2B5EF4-FFF2-40B4-BE49-F238E27FC236}">
                <a16:creationId xmlns:a16="http://schemas.microsoft.com/office/drawing/2014/main" id="{3F1904A1-350E-1803-EA39-F8D40317D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29" y="147872"/>
            <a:ext cx="11414322" cy="663845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7306BB-C2BF-0617-1B89-B412544F0B4C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Digital elevation models and mapped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AC4E4-928F-55B7-8934-B45824E0A5B0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58A5CB3F-7B34-9BE6-6B85-FAA68D5F2EA8}"/>
              </a:ext>
            </a:extLst>
          </p:cNvPr>
          <p:cNvSpPr txBox="1"/>
          <p:nvPr/>
        </p:nvSpPr>
        <p:spPr>
          <a:xfrm>
            <a:off x="11421945" y="1182601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Click here for details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C75C4-F0CE-19AE-6174-B6717F6BC369}"/>
              </a:ext>
            </a:extLst>
          </p:cNvPr>
          <p:cNvSpPr txBox="1"/>
          <p:nvPr/>
        </p:nvSpPr>
        <p:spPr>
          <a:xfrm rot="5400000">
            <a:off x="10116239" y="5113593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:a16="http://schemas.microsoft.com/office/drawing/2014/main" id="{86F35A5B-7C91-53A0-5BF1-66E85724E668}"/>
              </a:ext>
            </a:extLst>
          </p:cNvPr>
          <p:cNvSpPr txBox="1"/>
          <p:nvPr/>
        </p:nvSpPr>
        <p:spPr>
          <a:xfrm>
            <a:off x="11410572" y="28762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14" name="TextBox 13">
            <a:hlinkClick r:id="rId3" action="ppaction://hlinksldjump"/>
            <a:extLst>
              <a:ext uri="{FF2B5EF4-FFF2-40B4-BE49-F238E27FC236}">
                <a16:creationId xmlns:a16="http://schemas.microsoft.com/office/drawing/2014/main" id="{75F4E67C-E8CA-CE5B-F0A2-3D5817D57E56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5" name="TextBox 14">
            <a:hlinkClick r:id="rId5" action="ppaction://hlinksldjump"/>
            <a:extLst>
              <a:ext uri="{FF2B5EF4-FFF2-40B4-BE49-F238E27FC236}">
                <a16:creationId xmlns:a16="http://schemas.microsoft.com/office/drawing/2014/main" id="{57742DE1-50C5-AEE4-E9A4-424399DFEA90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50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8598D-5776-AA2A-F710-B26EDB79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1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Upper panels: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Digital elevation models produced from laser scans. 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Vertical and horizontal resolutions for the laser are 0.07 mm and 0.05 mm, respectively. 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Scans are taken at 10 cm, 15 cm, 25 cm, and 35 cm of convergence. This much convergence creates sufficient relief (~1 cm) for realistic drainages to develop. 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We use the MATLAB software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TopoToolbox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(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Schwanghart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&amp; 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Scherler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, 2014) to analyze DEMs and the corresponding stream networks across the experimental stages. </a:t>
            </a:r>
          </a:p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Lower panels: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Structural maps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Structural interpretations are made of each stage by pairing DEMs with photographs, which more clearly display structures lacking sufficient vertical offset to be resolved by the laser scanner.</a:t>
            </a:r>
          </a:p>
          <a:p>
            <a:pPr lvl="1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Structural terminology from Naylor (1986)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17036-E9B9-87A6-CAC7-41CE8F65234F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Digital elevation models and mapped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BC875-FD23-F532-8552-43ABBB0FAC25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7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E86919FB-863B-A7DC-C220-F15050A394E3}"/>
              </a:ext>
            </a:extLst>
          </p:cNvPr>
          <p:cNvSpPr txBox="1"/>
          <p:nvPr/>
        </p:nvSpPr>
        <p:spPr>
          <a:xfrm>
            <a:off x="11400680" y="1199436"/>
            <a:ext cx="751367" cy="2894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Go back</a:t>
            </a: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27DA6B82-C2D9-F36A-D05F-EA75A9906CCB}"/>
              </a:ext>
            </a:extLst>
          </p:cNvPr>
          <p:cNvSpPr txBox="1"/>
          <p:nvPr/>
        </p:nvSpPr>
        <p:spPr>
          <a:xfrm>
            <a:off x="11410572" y="32572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9D948BAA-17C8-3907-1608-DFF59A9EA31B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0" name="TextBox 9">
            <a:hlinkClick r:id="rId2" action="ppaction://hlinksldjump"/>
            <a:extLst>
              <a:ext uri="{FF2B5EF4-FFF2-40B4-BE49-F238E27FC236}">
                <a16:creationId xmlns:a16="http://schemas.microsoft.com/office/drawing/2014/main" id="{94C079B6-A1A9-2B79-98C8-64DB94548A68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8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628DA9F-A75A-115C-6CBD-1CAE33884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835" y="363894"/>
            <a:ext cx="8252637" cy="642143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7E3E20-E84C-170C-A5BA-66613C596001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Oblique view and cross-sectional photos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C5CAC-0D11-ED56-1228-DF52C906020F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8BD5A46C-9630-7C2E-695E-35B43146BCC2}"/>
              </a:ext>
            </a:extLst>
          </p:cNvPr>
          <p:cNvSpPr txBox="1"/>
          <p:nvPr/>
        </p:nvSpPr>
        <p:spPr>
          <a:xfrm>
            <a:off x="11421945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5CAC5A-2139-812E-8556-767F84EB809D}"/>
              </a:ext>
            </a:extLst>
          </p:cNvPr>
          <p:cNvSpPr txBox="1"/>
          <p:nvPr/>
        </p:nvSpPr>
        <p:spPr>
          <a:xfrm>
            <a:off x="85060" y="1275907"/>
            <a:ext cx="2875302" cy="102155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Upper panels: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Contrast enhanced oblique images of experiments.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69E00-B643-DCDB-3BB8-72520FDC09F8}"/>
              </a:ext>
            </a:extLst>
          </p:cNvPr>
          <p:cNvSpPr txBox="1"/>
          <p:nvPr/>
        </p:nvSpPr>
        <p:spPr>
          <a:xfrm>
            <a:off x="63795" y="4699590"/>
            <a:ext cx="2875302" cy="1634490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Lower panels: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Contrast enhanced images of uninterpreted (left) and interpreted (right) cross sections.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AD2D8-B7F2-5F18-00EC-3B6BE949F545}"/>
              </a:ext>
            </a:extLst>
          </p:cNvPr>
          <p:cNvSpPr txBox="1"/>
          <p:nvPr/>
        </p:nvSpPr>
        <p:spPr>
          <a:xfrm rot="5400000">
            <a:off x="10116239" y="5113593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:a16="http://schemas.microsoft.com/office/drawing/2014/main" id="{D602D4AB-E45E-D9E8-F138-BB8F8F0309B1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AFAC45C5-48D6-5D70-4985-F3A628D5E0C7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5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D2F5684-460C-FC05-5F2C-74AE1B4FF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422" y="295834"/>
            <a:ext cx="7041155" cy="656216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4F169-F835-FD52-A8E6-AF4A354FD911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Extracted wedge slices and internal deformation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A8C6C-337A-0023-A832-F6385C975795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751B1581-12EF-DDD6-49B6-8D5926B150E2}"/>
              </a:ext>
            </a:extLst>
          </p:cNvPr>
          <p:cNvSpPr txBox="1"/>
          <p:nvPr/>
        </p:nvSpPr>
        <p:spPr>
          <a:xfrm>
            <a:off x="11421945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23A51-91D4-382F-1EF4-87B43A5B7DB9}"/>
              </a:ext>
            </a:extLst>
          </p:cNvPr>
          <p:cNvSpPr txBox="1"/>
          <p:nvPr/>
        </p:nvSpPr>
        <p:spPr>
          <a:xfrm>
            <a:off x="86026" y="509447"/>
            <a:ext cx="2256504" cy="2247424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Left panel: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Slices of thrust-bounded extent of topography stacked on previous experimental stages.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7533D-3DDD-041A-F460-A50149DDDF46}"/>
              </a:ext>
            </a:extLst>
          </p:cNvPr>
          <p:cNvSpPr txBox="1"/>
          <p:nvPr/>
        </p:nvSpPr>
        <p:spPr>
          <a:xfrm>
            <a:off x="9828026" y="1887256"/>
            <a:ext cx="2323844" cy="253156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Right panel: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Polar histograms of fault trace orientation grouped in 15º bins. The high erosion experiment has more faults in the 0-15º bin.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8004A-E935-C502-39C8-CFFB75471850}"/>
              </a:ext>
            </a:extLst>
          </p:cNvPr>
          <p:cNvSpPr txBox="1"/>
          <p:nvPr/>
        </p:nvSpPr>
        <p:spPr>
          <a:xfrm>
            <a:off x="107469" y="3576917"/>
            <a:ext cx="2256504" cy="305609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Middle panel:</a:t>
            </a:r>
          </a:p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Extracted traces of strike-slip faults within the wedge across experimental stages. The bubble below each stage shows the average orientation.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2B166-A0E6-ADF2-9BBD-FB8646095FD3}"/>
              </a:ext>
            </a:extLst>
          </p:cNvPr>
          <p:cNvSpPr txBox="1"/>
          <p:nvPr/>
        </p:nvSpPr>
        <p:spPr>
          <a:xfrm rot="5400000">
            <a:off x="8348890" y="4966465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id="{9BA9D9E8-6D2A-64A6-4477-11215A75576B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880FBD5B-8917-440A-DBB3-C9D5883B30FE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2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1BF87B-4D7A-5A74-787E-661B2B1665A2}"/>
              </a:ext>
            </a:extLst>
          </p:cNvPr>
          <p:cNvSpPr/>
          <p:nvPr/>
        </p:nvSpPr>
        <p:spPr>
          <a:xfrm>
            <a:off x="0" y="0"/>
            <a:ext cx="12192000" cy="240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latin typeface="Gill Sans" panose="020B0502020104020203" pitchFamily="34" charset="-79"/>
                <a:cs typeface="Gill Sans" panose="020B0502020104020203" pitchFamily="34" charset="-79"/>
              </a:rPr>
              <a:t>STD-normalized u - component of velocity field and dilatational strain rate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2CC42-8B27-233E-6864-E2BCE1337D06}"/>
              </a:ext>
            </a:extLst>
          </p:cNvPr>
          <p:cNvSpPr txBox="1"/>
          <p:nvPr/>
        </p:nvSpPr>
        <p:spPr>
          <a:xfrm>
            <a:off x="8920716" y="-866"/>
            <a:ext cx="3271284" cy="240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i="1">
                <a:solidFill>
                  <a:schemeClr val="lt1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EGU GA 2023 | PICO Presentation | April 25th, 2023 </a:t>
            </a:r>
          </a:p>
        </p:txBody>
      </p:sp>
      <p:pic>
        <p:nvPicPr>
          <p:cNvPr id="18" name="Content Placeholder 14" descr="A picture containing text&#10;&#10;Description automatically generated">
            <a:extLst>
              <a:ext uri="{FF2B5EF4-FFF2-40B4-BE49-F238E27FC236}">
                <a16:creationId xmlns:a16="http://schemas.microsoft.com/office/drawing/2014/main" id="{42344EBF-F4F2-B895-29DF-79B6BDBE01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30" y="472196"/>
            <a:ext cx="10731255" cy="5913607"/>
          </a:xfrm>
          <a:prstGeom prst="rect">
            <a:avLst/>
          </a:prstGeom>
        </p:spPr>
      </p:pic>
      <p:sp>
        <p:nvSpPr>
          <p:cNvPr id="19" name="TextBox 18">
            <a:hlinkClick r:id="rId3" action="ppaction://hlinksldjump"/>
            <a:extLst>
              <a:ext uri="{FF2B5EF4-FFF2-40B4-BE49-F238E27FC236}">
                <a16:creationId xmlns:a16="http://schemas.microsoft.com/office/drawing/2014/main" id="{AF806759-D394-15FA-0BDF-0EA1ECABF581}"/>
              </a:ext>
            </a:extLst>
          </p:cNvPr>
          <p:cNvSpPr txBox="1"/>
          <p:nvPr/>
        </p:nvSpPr>
        <p:spPr>
          <a:xfrm>
            <a:off x="11421945" y="363894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Table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</a:p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contents</a:t>
            </a:r>
          </a:p>
        </p:txBody>
      </p:sp>
      <p:sp>
        <p:nvSpPr>
          <p:cNvPr id="20" name="TextBox 19">
            <a:hlinkClick r:id="rId4" action="ppaction://hlinksldjump"/>
            <a:extLst>
              <a:ext uri="{FF2B5EF4-FFF2-40B4-BE49-F238E27FC236}">
                <a16:creationId xmlns:a16="http://schemas.microsoft.com/office/drawing/2014/main" id="{30066739-44BD-23D3-5181-B8B994DFDB48}"/>
              </a:ext>
            </a:extLst>
          </p:cNvPr>
          <p:cNvSpPr txBox="1"/>
          <p:nvPr/>
        </p:nvSpPr>
        <p:spPr>
          <a:xfrm>
            <a:off x="11421945" y="1182601"/>
            <a:ext cx="751367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Gill Sans" panose="020B0502020104020203" pitchFamily="34" charset="-79"/>
                <a:cs typeface="Gill Sans" panose="020B0502020104020203" pitchFamily="34" charset="-79"/>
              </a:rPr>
              <a:t>Click here for details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61939B-F63E-23D4-F7C4-D6413860AE03}"/>
              </a:ext>
            </a:extLst>
          </p:cNvPr>
          <p:cNvSpPr txBox="1"/>
          <p:nvPr/>
        </p:nvSpPr>
        <p:spPr>
          <a:xfrm rot="5400000">
            <a:off x="9633098" y="4696686"/>
            <a:ext cx="281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Conrad et al. (2023, under review in Tectonics)</a:t>
            </a: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BC0D3794-7B89-71D4-997B-58B02B41F87B}"/>
              </a:ext>
            </a:extLst>
          </p:cNvPr>
          <p:cNvSpPr txBox="1"/>
          <p:nvPr/>
        </p:nvSpPr>
        <p:spPr>
          <a:xfrm>
            <a:off x="11656546" y="6049913"/>
            <a:ext cx="47961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Next</a:t>
            </a:r>
          </a:p>
        </p:txBody>
      </p:sp>
      <p:sp>
        <p:nvSpPr>
          <p:cNvPr id="23" name="TextBox 22">
            <a:hlinkClick r:id="rId5" action="ppaction://hlinksldjump"/>
            <a:extLst>
              <a:ext uri="{FF2B5EF4-FFF2-40B4-BE49-F238E27FC236}">
                <a16:creationId xmlns:a16="http://schemas.microsoft.com/office/drawing/2014/main" id="{284BD566-9676-7B59-7431-B17BBDE84B7C}"/>
              </a:ext>
            </a:extLst>
          </p:cNvPr>
          <p:cNvSpPr txBox="1"/>
          <p:nvPr/>
        </p:nvSpPr>
        <p:spPr>
          <a:xfrm>
            <a:off x="11674980" y="6439571"/>
            <a:ext cx="44275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 err="1"/>
              <a:t>Prev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9659</TotalTime>
  <Words>1649</Words>
  <Application>Microsoft Macintosh PowerPoint</Application>
  <PresentationFormat>Widescreen</PresentationFormat>
  <Paragraphs>300</Paragraphs>
  <Slides>22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Gill Sans</vt:lpstr>
      <vt:lpstr>GILL SANS LIGHT</vt:lpstr>
      <vt:lpstr>GILL SANS LIGHT</vt:lpstr>
      <vt:lpstr>Gill Sans SemiBold</vt:lpstr>
      <vt:lpstr>Source Sans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Conrad, Ethan M</dc:creator>
  <cp:lastModifiedBy>Conrad, Ethan M</cp:lastModifiedBy>
  <cp:revision>27</cp:revision>
  <dcterms:created xsi:type="dcterms:W3CDTF">2023-04-17T15:31:33Z</dcterms:created>
  <dcterms:modified xsi:type="dcterms:W3CDTF">2023-05-02T14:41:16Z</dcterms:modified>
</cp:coreProperties>
</file>