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20"/>
  </p:notesMasterIdLst>
  <p:sldIdLst>
    <p:sldId id="271" r:id="rId6"/>
    <p:sldId id="268" r:id="rId7"/>
    <p:sldId id="274" r:id="rId8"/>
    <p:sldId id="267" r:id="rId9"/>
    <p:sldId id="266" r:id="rId10"/>
    <p:sldId id="265" r:id="rId11"/>
    <p:sldId id="273" r:id="rId12"/>
    <p:sldId id="264" r:id="rId13"/>
    <p:sldId id="262" r:id="rId14"/>
    <p:sldId id="261" r:id="rId15"/>
    <p:sldId id="260" r:id="rId16"/>
    <p:sldId id="259" r:id="rId17"/>
    <p:sldId id="258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74210" autoAdjust="0"/>
  </p:normalViewPr>
  <p:slideViewPr>
    <p:cSldViewPr snapToGrid="0">
      <p:cViewPr varScale="1">
        <p:scale>
          <a:sx n="63" d="100"/>
          <a:sy n="63" d="100"/>
        </p:scale>
        <p:origin x="122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Icha\data_analytic_pieces\FBF%20VS%20Traditional%20response\data\DATA%20s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Icha\data_analytic_pieces\FBF%20VS%20Traditional%20response\data\DATA%20s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Icha\data_analytic_pieces\FBF%20VS%20Traditional%20response\data\DATA%20se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Icha\data_analytic_pieces\FBF%20VS%20Traditional%20response\data\income.csv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AppData\Roaming\Microsoft\Excel\DATA%20set%20(version%202).xlsb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Respondents</a:t>
            </a:r>
            <a:r>
              <a:rPr lang="en-US" sz="2000" b="1" baseline="0" dirty="0"/>
              <a:t> Distribution</a:t>
            </a:r>
            <a:r>
              <a:rPr lang="en-US" sz="2000" b="1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136728112607315"/>
          <c:y val="0.18500186064933397"/>
          <c:w val="0.62608571024985615"/>
          <c:h val="0.814998139350666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Respondents participated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2A-41C9-A28B-D1D9788A6C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2A-41C9-A28B-D1D9788A6CBB}"/>
              </c:ext>
            </c:extLst>
          </c:dPt>
          <c:dLbls>
            <c:dLbl>
              <c:idx val="0"/>
              <c:layout>
                <c:manualLayout>
                  <c:x val="-0.21231458398137837"/>
                  <c:y val="-0.11809726527731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043780044871"/>
                      <c:h val="0.243706704399130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82A-41C9-A28B-D1D9788A6CBB}"/>
                </c:ext>
              </c:extLst>
            </c:dLbl>
            <c:dLbl>
              <c:idx val="1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38679836444701"/>
                      <c:h val="0.238599078857831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82A-41C9-A28B-D1D9788A6C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Beneficiaries of AA </c:v>
                </c:pt>
                <c:pt idx="1">
                  <c:v>Non-beneficiaries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260</c:v>
                </c:pt>
                <c:pt idx="1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2A-41C9-A28B-D1D9788A6CB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 set.xlsx]type of hh by sex!PivotTable5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Participant's Gender</a:t>
            </a:r>
            <a:r>
              <a:rPr lang="en-US" b="1" baseline="0"/>
              <a:t> Distribution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3.8821083989151219E-2"/>
          <c:y val="0.13317593054901361"/>
          <c:w val="0.71562902938953354"/>
          <c:h val="0.783528008780327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'type of hh by sex'!$B$3:$B$4</c:f>
              <c:strCache>
                <c:ptCount val="1"/>
                <c:pt idx="0">
                  <c:v>Anticipatory Action beneficiary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'type of hh by sex'!$A$5:$A$7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'type of hh by sex'!$B$5:$B$7</c:f>
              <c:numCache>
                <c:formatCode>0.0%</c:formatCode>
                <c:ptCount val="2"/>
                <c:pt idx="0">
                  <c:v>0.57307692307692304</c:v>
                </c:pt>
                <c:pt idx="1">
                  <c:v>0.42692307692307691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22-4264-A7B3-FF133B31B047}"/>
            </c:ext>
          </c:extLst>
        </c:ser>
        <c:ser>
          <c:idx val="1"/>
          <c:order val="1"/>
          <c:tx>
            <c:strRef>
              <c:f>'type of hh by sex'!$C$3:$C$4</c:f>
              <c:strCache>
                <c:ptCount val="1"/>
                <c:pt idx="0">
                  <c:v>Emergency Response beneficiary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'type of hh by sex'!$A$5:$A$7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'type of hh by sex'!$C$5:$C$7</c:f>
              <c:numCache>
                <c:formatCode>0.0%</c:formatCode>
                <c:ptCount val="2"/>
                <c:pt idx="0">
                  <c:v>0.625</c:v>
                </c:pt>
                <c:pt idx="1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22-4264-A7B3-FF133B31B0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7025328"/>
        <c:axId val="87025688"/>
      </c:barChart>
      <c:catAx>
        <c:axId val="870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025688"/>
        <c:crosses val="autoZero"/>
        <c:auto val="1"/>
        <c:lblAlgn val="ctr"/>
        <c:lblOffset val="100"/>
        <c:noMultiLvlLbl val="0"/>
      </c:catAx>
      <c:valAx>
        <c:axId val="870256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8702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009559379307278"/>
          <c:y val="0.33785769740327815"/>
          <c:w val="0.22552854475123382"/>
          <c:h val="0.460799684372196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Households with children under the age of five</a:t>
            </a:r>
          </a:p>
        </c:rich>
      </c:tx>
      <c:layout>
        <c:manualLayout>
          <c:xMode val="edge"/>
          <c:yMode val="edge"/>
          <c:x val="0.14558255728280328"/>
          <c:y val="3.706635998688891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7E-491F-9853-F24468588F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'HH with children'!$A$13:$A$14</c:f>
              <c:strCache>
                <c:ptCount val="2"/>
                <c:pt idx="0">
                  <c:v>Anticipatory Action beneficiary</c:v>
                </c:pt>
                <c:pt idx="1">
                  <c:v>Emergency Response beneficiary </c:v>
                </c:pt>
              </c:strCache>
            </c:strRef>
          </c:cat>
          <c:val>
            <c:numRef>
              <c:f>'HH with children'!$B$13:$B$14</c:f>
              <c:numCache>
                <c:formatCode>0.0%</c:formatCode>
                <c:ptCount val="2"/>
                <c:pt idx="0">
                  <c:v>0.7384615384615385</c:v>
                </c:pt>
                <c:pt idx="1">
                  <c:v>0.71875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7E-491F-9853-F24468588F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1321032"/>
        <c:axId val="551318152"/>
      </c:barChart>
      <c:catAx>
        <c:axId val="551321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318152"/>
        <c:crosses val="autoZero"/>
        <c:auto val="1"/>
        <c:lblAlgn val="ctr"/>
        <c:lblOffset val="100"/>
        <c:noMultiLvlLbl val="0"/>
      </c:catAx>
      <c:valAx>
        <c:axId val="5513181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51321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 set.xlsx]type of hh by sex of hh!PivotTable6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Gender of Household Head</a:t>
            </a:r>
            <a:endParaRPr lang="en-US" b="1"/>
          </a:p>
        </c:rich>
      </c:tx>
      <c:layout>
        <c:manualLayout>
          <c:xMode val="edge"/>
          <c:yMode val="edge"/>
          <c:x val="0.21576949987100502"/>
          <c:y val="1.88531805752085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3.6295264182497886E-2"/>
          <c:y val="0.13016717908981931"/>
          <c:w val="0.74402979277404679"/>
          <c:h val="0.78841861038357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'type of hh by sex of hh'!$B$3:$B$4</c:f>
              <c:strCache>
                <c:ptCount val="1"/>
                <c:pt idx="0">
                  <c:v>Anticipatory Action beneficiary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'type of hh by sex of hh'!$A$5:$A$7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'type of hh by sex of hh'!$B$5:$B$7</c:f>
              <c:numCache>
                <c:formatCode>0.0%</c:formatCode>
                <c:ptCount val="2"/>
                <c:pt idx="0">
                  <c:v>0.23461538461538461</c:v>
                </c:pt>
                <c:pt idx="1">
                  <c:v>0.76538461538461533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57-4121-9528-208A723D5318}"/>
            </c:ext>
          </c:extLst>
        </c:ser>
        <c:ser>
          <c:idx val="1"/>
          <c:order val="1"/>
          <c:tx>
            <c:strRef>
              <c:f>'type of hh by sex of hh'!$C$3:$C$4</c:f>
              <c:strCache>
                <c:ptCount val="1"/>
                <c:pt idx="0">
                  <c:v>Emergency Response beneficiary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'type of hh by sex of hh'!$A$5:$A$7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'type of hh by sex of hh'!$C$5:$C$7</c:f>
              <c:numCache>
                <c:formatCode>0.0%</c:formatCode>
                <c:ptCount val="2"/>
                <c:pt idx="0">
                  <c:v>0.328125</c:v>
                </c:pt>
                <c:pt idx="1">
                  <c:v>0.671875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57-4121-9528-208A723D53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5345432"/>
        <c:axId val="424759200"/>
      </c:barChart>
      <c:catAx>
        <c:axId val="42534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759200"/>
        <c:crosses val="autoZero"/>
        <c:auto val="1"/>
        <c:lblAlgn val="ctr"/>
        <c:lblOffset val="100"/>
        <c:noMultiLvlLbl val="0"/>
      </c:catAx>
      <c:valAx>
        <c:axId val="424759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425345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772956884499744"/>
          <c:y val="0.30577879968888311"/>
          <c:w val="0.19519005909866674"/>
          <c:h val="0.586533132697588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Household Head Income source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222222222222223E-2"/>
          <c:y val="0.13467592592592592"/>
          <c:w val="0.73877521892422149"/>
          <c:h val="0.513270997375328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Anticipatory Action beneficiary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Farmers </c:v>
                </c:pt>
                <c:pt idx="1">
                  <c:v>Casual labour </c:v>
                </c:pt>
                <c:pt idx="2">
                  <c:v>Petty trading e.g., sale of firewood </c:v>
                </c:pt>
                <c:pt idx="3">
                  <c:v>Permanent job </c:v>
                </c:pt>
                <c:pt idx="4">
                  <c:v>No income </c:v>
                </c:pt>
                <c:pt idx="5">
                  <c:v>Others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0.63</c:v>
                </c:pt>
                <c:pt idx="1">
                  <c:v>0.1</c:v>
                </c:pt>
                <c:pt idx="2">
                  <c:v>0.17</c:v>
                </c:pt>
                <c:pt idx="3">
                  <c:v>0.01</c:v>
                </c:pt>
                <c:pt idx="4">
                  <c:v>0.03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D8-420B-9A65-74AEC4E280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Emergency Response beneficiary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Farmers </c:v>
                </c:pt>
                <c:pt idx="1">
                  <c:v>Casual labour </c:v>
                </c:pt>
                <c:pt idx="2">
                  <c:v>Petty trading e.g., sale of firewood </c:v>
                </c:pt>
                <c:pt idx="3">
                  <c:v>Permanent job </c:v>
                </c:pt>
                <c:pt idx="4">
                  <c:v>No income </c:v>
                </c:pt>
                <c:pt idx="5">
                  <c:v>Others 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0.55000000000000004</c:v>
                </c:pt>
                <c:pt idx="1">
                  <c:v>0.15</c:v>
                </c:pt>
                <c:pt idx="2">
                  <c:v>0.22</c:v>
                </c:pt>
                <c:pt idx="3">
                  <c:v>0.01</c:v>
                </c:pt>
                <c:pt idx="4">
                  <c:v>0.05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D8-420B-9A65-74AEC4E280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3179744"/>
        <c:axId val="553176144"/>
      </c:barChart>
      <c:catAx>
        <c:axId val="55317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176144"/>
        <c:crosses val="autoZero"/>
        <c:auto val="1"/>
        <c:lblAlgn val="ctr"/>
        <c:lblOffset val="100"/>
        <c:noMultiLvlLbl val="0"/>
      </c:catAx>
      <c:valAx>
        <c:axId val="5531761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5317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312166343817646"/>
          <c:y val="0.43192002041411492"/>
          <c:w val="0.20116943164931475"/>
          <c:h val="0.256946631671041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 set (version 2).xlsb]education by HHtype!PivotTable12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Household Head</a:t>
            </a:r>
            <a:r>
              <a:rPr lang="en-US" b="1" baseline="0"/>
              <a:t> Education Level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27639689883259283"/>
          <c:y val="0.22124146936014918"/>
          <c:w val="0.44959315007321166"/>
          <c:h val="0.713143643528455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'education by HHtype'!$B$3:$B$4</c:f>
              <c:strCache>
                <c:ptCount val="1"/>
                <c:pt idx="0">
                  <c:v>Anticipatory Action beneficiary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'education by HHtype'!$A$5:$A$10</c:f>
              <c:strCache>
                <c:ptCount val="5"/>
                <c:pt idx="0">
                  <c:v>Vocational School</c:v>
                </c:pt>
                <c:pt idx="1">
                  <c:v>Tertiary/University/college</c:v>
                </c:pt>
                <c:pt idx="2">
                  <c:v>Secondary School</c:v>
                </c:pt>
                <c:pt idx="3">
                  <c:v>Primary School</c:v>
                </c:pt>
                <c:pt idx="4">
                  <c:v>No School</c:v>
                </c:pt>
              </c:strCache>
            </c:strRef>
          </c:cat>
          <c:val>
            <c:numRef>
              <c:f>'education by HHtype'!$B$5:$B$10</c:f>
              <c:numCache>
                <c:formatCode>0%</c:formatCode>
                <c:ptCount val="5"/>
                <c:pt idx="0">
                  <c:v>3.8461538461538464E-3</c:v>
                </c:pt>
                <c:pt idx="1">
                  <c:v>3.0769230769230771E-2</c:v>
                </c:pt>
                <c:pt idx="2">
                  <c:v>0.10384615384615385</c:v>
                </c:pt>
                <c:pt idx="3">
                  <c:v>0.3</c:v>
                </c:pt>
                <c:pt idx="4">
                  <c:v>0.56153846153846154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3D-4ABF-A863-50E2D43FBE7F}"/>
            </c:ext>
          </c:extLst>
        </c:ser>
        <c:ser>
          <c:idx val="1"/>
          <c:order val="1"/>
          <c:tx>
            <c:strRef>
              <c:f>'education by HHtype'!$C$3:$C$4</c:f>
              <c:strCache>
                <c:ptCount val="1"/>
                <c:pt idx="0">
                  <c:v>Emergency Response beneficiary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'education by HHtype'!$A$5:$A$10</c:f>
              <c:strCache>
                <c:ptCount val="5"/>
                <c:pt idx="0">
                  <c:v>Vocational School</c:v>
                </c:pt>
                <c:pt idx="1">
                  <c:v>Tertiary/University/college</c:v>
                </c:pt>
                <c:pt idx="2">
                  <c:v>Secondary School</c:v>
                </c:pt>
                <c:pt idx="3">
                  <c:v>Primary School</c:v>
                </c:pt>
                <c:pt idx="4">
                  <c:v>No School</c:v>
                </c:pt>
              </c:strCache>
            </c:strRef>
          </c:cat>
          <c:val>
            <c:numRef>
              <c:f>'education by HHtype'!$C$5:$C$10</c:f>
              <c:numCache>
                <c:formatCode>0%</c:formatCode>
                <c:ptCount val="5"/>
                <c:pt idx="0">
                  <c:v>7.8125E-3</c:v>
                </c:pt>
                <c:pt idx="1">
                  <c:v>4.6875E-2</c:v>
                </c:pt>
                <c:pt idx="2">
                  <c:v>7.03125E-2</c:v>
                </c:pt>
                <c:pt idx="3">
                  <c:v>0.2265625</c:v>
                </c:pt>
                <c:pt idx="4">
                  <c:v>0.6484375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3D-4ABF-A863-50E2D43FBE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87650872"/>
        <c:axId val="87651232"/>
      </c:barChart>
      <c:catAx>
        <c:axId val="87650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51232"/>
        <c:crosses val="autoZero"/>
        <c:auto val="1"/>
        <c:lblAlgn val="ctr"/>
        <c:lblOffset val="100"/>
        <c:noMultiLvlLbl val="0"/>
      </c:catAx>
      <c:valAx>
        <c:axId val="876512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87650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110734998051729"/>
          <c:y val="0.47715314993729713"/>
          <c:w val="0.256524898437613"/>
          <c:h val="0.287952496337305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186A93-086A-4D12-9851-9A3D8304C99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7C75FC-4343-4FF2-AA13-B298AF804247}">
      <dgm:prSet phldrT="[Text]"/>
      <dgm:spPr/>
      <dgm:t>
        <a:bodyPr/>
        <a:lstStyle/>
        <a:p>
          <a:r>
            <a:rPr lang="en-US" dirty="0"/>
            <a:t>Overview</a:t>
          </a:r>
        </a:p>
      </dgm:t>
    </dgm:pt>
    <dgm:pt modelId="{AFE8D4D2-3A83-423F-A07E-920A078031BE}" type="parTrans" cxnId="{8CFF58C3-A66E-4F46-A3F5-F5109B51C389}">
      <dgm:prSet/>
      <dgm:spPr/>
      <dgm:t>
        <a:bodyPr/>
        <a:lstStyle/>
        <a:p>
          <a:endParaRPr lang="en-US"/>
        </a:p>
      </dgm:t>
    </dgm:pt>
    <dgm:pt modelId="{658FA35A-7224-4170-9281-D0DF65E275CF}" type="sibTrans" cxnId="{8CFF58C3-A66E-4F46-A3F5-F5109B51C389}">
      <dgm:prSet/>
      <dgm:spPr/>
      <dgm:t>
        <a:bodyPr/>
        <a:lstStyle/>
        <a:p>
          <a:endParaRPr lang="en-US"/>
        </a:p>
      </dgm:t>
    </dgm:pt>
    <dgm:pt modelId="{EF307627-8AE4-40CB-9891-CFE23D50E6F4}">
      <dgm:prSet phldrT="[Text]"/>
      <dgm:spPr/>
      <dgm:t>
        <a:bodyPr/>
        <a:lstStyle/>
        <a:p>
          <a:r>
            <a:rPr lang="en-US" dirty="0"/>
            <a:t>Case study findings</a:t>
          </a:r>
        </a:p>
      </dgm:t>
    </dgm:pt>
    <dgm:pt modelId="{125C5903-8777-4311-94A4-97E7167E6DC6}" type="parTrans" cxnId="{6D7701DC-8B31-4E14-B5DD-BA801315E3A7}">
      <dgm:prSet/>
      <dgm:spPr/>
      <dgm:t>
        <a:bodyPr/>
        <a:lstStyle/>
        <a:p>
          <a:endParaRPr lang="en-US"/>
        </a:p>
      </dgm:t>
    </dgm:pt>
    <dgm:pt modelId="{D06C7D22-F959-48CE-A4E7-E7A12A5DD280}" type="sibTrans" cxnId="{6D7701DC-8B31-4E14-B5DD-BA801315E3A7}">
      <dgm:prSet/>
      <dgm:spPr/>
      <dgm:t>
        <a:bodyPr/>
        <a:lstStyle/>
        <a:p>
          <a:endParaRPr lang="en-US"/>
        </a:p>
      </dgm:t>
    </dgm:pt>
    <dgm:pt modelId="{4DE856C4-3381-42B0-B534-1BAE4BC495D2}">
      <dgm:prSet phldrT="[Text]"/>
      <dgm:spPr/>
      <dgm:t>
        <a:bodyPr/>
        <a:lstStyle/>
        <a:p>
          <a:r>
            <a:rPr lang="en-US" dirty="0"/>
            <a:t>Lesson Learnt</a:t>
          </a:r>
        </a:p>
      </dgm:t>
    </dgm:pt>
    <dgm:pt modelId="{602A5451-A92E-45E2-A6AB-09EEFA67C875}" type="parTrans" cxnId="{B6DEC1C5-FE44-4367-ACA9-4403C14C65FB}">
      <dgm:prSet/>
      <dgm:spPr/>
      <dgm:t>
        <a:bodyPr/>
        <a:lstStyle/>
        <a:p>
          <a:endParaRPr lang="en-US"/>
        </a:p>
      </dgm:t>
    </dgm:pt>
    <dgm:pt modelId="{7B119F4F-157D-4A0E-87C9-6278304B9606}" type="sibTrans" cxnId="{B6DEC1C5-FE44-4367-ACA9-4403C14C65FB}">
      <dgm:prSet/>
      <dgm:spPr/>
      <dgm:t>
        <a:bodyPr/>
        <a:lstStyle/>
        <a:p>
          <a:endParaRPr lang="en-US"/>
        </a:p>
      </dgm:t>
    </dgm:pt>
    <dgm:pt modelId="{AC7B0B9F-8C5B-42E1-A553-DBF1AFFCF6EE}" type="pres">
      <dgm:prSet presAssocID="{0A186A93-086A-4D12-9851-9A3D8304C998}" presName="linear" presStyleCnt="0">
        <dgm:presLayoutVars>
          <dgm:dir/>
          <dgm:animLvl val="lvl"/>
          <dgm:resizeHandles val="exact"/>
        </dgm:presLayoutVars>
      </dgm:prSet>
      <dgm:spPr/>
    </dgm:pt>
    <dgm:pt modelId="{6D6E5096-CC1E-4DE5-A8CC-F5160014FCB3}" type="pres">
      <dgm:prSet presAssocID="{CC7C75FC-4343-4FF2-AA13-B298AF804247}" presName="parentLin" presStyleCnt="0"/>
      <dgm:spPr/>
    </dgm:pt>
    <dgm:pt modelId="{CCDB235F-90DA-4483-830F-3EDE2A9D7C18}" type="pres">
      <dgm:prSet presAssocID="{CC7C75FC-4343-4FF2-AA13-B298AF804247}" presName="parentLeftMargin" presStyleLbl="node1" presStyleIdx="0" presStyleCnt="3"/>
      <dgm:spPr/>
    </dgm:pt>
    <dgm:pt modelId="{893D2A6C-1717-42E6-A615-BB669B0C143F}" type="pres">
      <dgm:prSet presAssocID="{CC7C75FC-4343-4FF2-AA13-B298AF80424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D17B636-ED5F-4F30-B898-B58B6BB4BFA2}" type="pres">
      <dgm:prSet presAssocID="{CC7C75FC-4343-4FF2-AA13-B298AF804247}" presName="negativeSpace" presStyleCnt="0"/>
      <dgm:spPr/>
    </dgm:pt>
    <dgm:pt modelId="{2C35A160-7FF0-46A8-8DC8-9EA52F43A32E}" type="pres">
      <dgm:prSet presAssocID="{CC7C75FC-4343-4FF2-AA13-B298AF804247}" presName="childText" presStyleLbl="conFgAcc1" presStyleIdx="0" presStyleCnt="3">
        <dgm:presLayoutVars>
          <dgm:bulletEnabled val="1"/>
        </dgm:presLayoutVars>
      </dgm:prSet>
      <dgm:spPr/>
    </dgm:pt>
    <dgm:pt modelId="{B4367DD5-8C31-4AA1-92C5-31D6AFC55948}" type="pres">
      <dgm:prSet presAssocID="{658FA35A-7224-4170-9281-D0DF65E275CF}" presName="spaceBetweenRectangles" presStyleCnt="0"/>
      <dgm:spPr/>
    </dgm:pt>
    <dgm:pt modelId="{0767994D-8C23-49AA-B6FF-DE412D67C7B2}" type="pres">
      <dgm:prSet presAssocID="{EF307627-8AE4-40CB-9891-CFE23D50E6F4}" presName="parentLin" presStyleCnt="0"/>
      <dgm:spPr/>
    </dgm:pt>
    <dgm:pt modelId="{01F3AD9D-F839-4BF8-89A7-FC8D49D40E61}" type="pres">
      <dgm:prSet presAssocID="{EF307627-8AE4-40CB-9891-CFE23D50E6F4}" presName="parentLeftMargin" presStyleLbl="node1" presStyleIdx="0" presStyleCnt="3"/>
      <dgm:spPr/>
    </dgm:pt>
    <dgm:pt modelId="{05B0F9BB-9C95-417E-B2FE-9935B11041D8}" type="pres">
      <dgm:prSet presAssocID="{EF307627-8AE4-40CB-9891-CFE23D50E6F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1A89239-687A-4276-A159-1186D2ED3F38}" type="pres">
      <dgm:prSet presAssocID="{EF307627-8AE4-40CB-9891-CFE23D50E6F4}" presName="negativeSpace" presStyleCnt="0"/>
      <dgm:spPr/>
    </dgm:pt>
    <dgm:pt modelId="{9A4D8870-036B-4D93-A19C-CA6D50F331BF}" type="pres">
      <dgm:prSet presAssocID="{EF307627-8AE4-40CB-9891-CFE23D50E6F4}" presName="childText" presStyleLbl="conFgAcc1" presStyleIdx="1" presStyleCnt="3">
        <dgm:presLayoutVars>
          <dgm:bulletEnabled val="1"/>
        </dgm:presLayoutVars>
      </dgm:prSet>
      <dgm:spPr/>
    </dgm:pt>
    <dgm:pt modelId="{1E7A2EEF-3BB6-44A7-91A2-B182D1E5732B}" type="pres">
      <dgm:prSet presAssocID="{D06C7D22-F959-48CE-A4E7-E7A12A5DD280}" presName="spaceBetweenRectangles" presStyleCnt="0"/>
      <dgm:spPr/>
    </dgm:pt>
    <dgm:pt modelId="{B5220F12-B2DC-4F1C-AB04-8A03BEFED24B}" type="pres">
      <dgm:prSet presAssocID="{4DE856C4-3381-42B0-B534-1BAE4BC495D2}" presName="parentLin" presStyleCnt="0"/>
      <dgm:spPr/>
    </dgm:pt>
    <dgm:pt modelId="{46CCCED7-9C82-4266-8536-BEE12518655C}" type="pres">
      <dgm:prSet presAssocID="{4DE856C4-3381-42B0-B534-1BAE4BC495D2}" presName="parentLeftMargin" presStyleLbl="node1" presStyleIdx="1" presStyleCnt="3"/>
      <dgm:spPr/>
    </dgm:pt>
    <dgm:pt modelId="{0C63027D-0F21-4D92-BD9E-077C0CBF8F22}" type="pres">
      <dgm:prSet presAssocID="{4DE856C4-3381-42B0-B534-1BAE4BC495D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5EFDC23-8AA8-4CE9-8C8D-B232BE604119}" type="pres">
      <dgm:prSet presAssocID="{4DE856C4-3381-42B0-B534-1BAE4BC495D2}" presName="negativeSpace" presStyleCnt="0"/>
      <dgm:spPr/>
    </dgm:pt>
    <dgm:pt modelId="{9A4D0B91-BB5D-4358-816B-6C0A84F15E8C}" type="pres">
      <dgm:prSet presAssocID="{4DE856C4-3381-42B0-B534-1BAE4BC495D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6AF3F08-F280-4CBB-8E19-BFE2D3D84E99}" type="presOf" srcId="{EF307627-8AE4-40CB-9891-CFE23D50E6F4}" destId="{01F3AD9D-F839-4BF8-89A7-FC8D49D40E61}" srcOrd="0" destOrd="0" presId="urn:microsoft.com/office/officeart/2005/8/layout/list1"/>
    <dgm:cxn modelId="{8736EC18-62A0-4691-B85B-8BD6DF34DFC5}" type="presOf" srcId="{4DE856C4-3381-42B0-B534-1BAE4BC495D2}" destId="{46CCCED7-9C82-4266-8536-BEE12518655C}" srcOrd="0" destOrd="0" presId="urn:microsoft.com/office/officeart/2005/8/layout/list1"/>
    <dgm:cxn modelId="{0E9F3A5E-DB45-4708-B11D-FE54002472E5}" type="presOf" srcId="{EF307627-8AE4-40CB-9891-CFE23D50E6F4}" destId="{05B0F9BB-9C95-417E-B2FE-9935B11041D8}" srcOrd="1" destOrd="0" presId="urn:microsoft.com/office/officeart/2005/8/layout/list1"/>
    <dgm:cxn modelId="{9827906B-E25F-41D2-B11A-B00D1B42DE27}" type="presOf" srcId="{CC7C75FC-4343-4FF2-AA13-B298AF804247}" destId="{CCDB235F-90DA-4483-830F-3EDE2A9D7C18}" srcOrd="0" destOrd="0" presId="urn:microsoft.com/office/officeart/2005/8/layout/list1"/>
    <dgm:cxn modelId="{FCC58F4F-4708-4178-9C70-61906FC580AF}" type="presOf" srcId="{4DE856C4-3381-42B0-B534-1BAE4BC495D2}" destId="{0C63027D-0F21-4D92-BD9E-077C0CBF8F22}" srcOrd="1" destOrd="0" presId="urn:microsoft.com/office/officeart/2005/8/layout/list1"/>
    <dgm:cxn modelId="{1B027196-88C3-4F2F-8BBB-70AB375FD670}" type="presOf" srcId="{CC7C75FC-4343-4FF2-AA13-B298AF804247}" destId="{893D2A6C-1717-42E6-A615-BB669B0C143F}" srcOrd="1" destOrd="0" presId="urn:microsoft.com/office/officeart/2005/8/layout/list1"/>
    <dgm:cxn modelId="{8CFF58C3-A66E-4F46-A3F5-F5109B51C389}" srcId="{0A186A93-086A-4D12-9851-9A3D8304C998}" destId="{CC7C75FC-4343-4FF2-AA13-B298AF804247}" srcOrd="0" destOrd="0" parTransId="{AFE8D4D2-3A83-423F-A07E-920A078031BE}" sibTransId="{658FA35A-7224-4170-9281-D0DF65E275CF}"/>
    <dgm:cxn modelId="{B6DEC1C5-FE44-4367-ACA9-4403C14C65FB}" srcId="{0A186A93-086A-4D12-9851-9A3D8304C998}" destId="{4DE856C4-3381-42B0-B534-1BAE4BC495D2}" srcOrd="2" destOrd="0" parTransId="{602A5451-A92E-45E2-A6AB-09EEFA67C875}" sibTransId="{7B119F4F-157D-4A0E-87C9-6278304B9606}"/>
    <dgm:cxn modelId="{6D7701DC-8B31-4E14-B5DD-BA801315E3A7}" srcId="{0A186A93-086A-4D12-9851-9A3D8304C998}" destId="{EF307627-8AE4-40CB-9891-CFE23D50E6F4}" srcOrd="1" destOrd="0" parTransId="{125C5903-8777-4311-94A4-97E7167E6DC6}" sibTransId="{D06C7D22-F959-48CE-A4E7-E7A12A5DD280}"/>
    <dgm:cxn modelId="{43E04DE7-AAA8-4E6D-8365-4CE7A3125A81}" type="presOf" srcId="{0A186A93-086A-4D12-9851-9A3D8304C998}" destId="{AC7B0B9F-8C5B-42E1-A553-DBF1AFFCF6EE}" srcOrd="0" destOrd="0" presId="urn:microsoft.com/office/officeart/2005/8/layout/list1"/>
    <dgm:cxn modelId="{286E03CB-B70C-4FB0-ADAD-90F601FD71B7}" type="presParOf" srcId="{AC7B0B9F-8C5B-42E1-A553-DBF1AFFCF6EE}" destId="{6D6E5096-CC1E-4DE5-A8CC-F5160014FCB3}" srcOrd="0" destOrd="0" presId="urn:microsoft.com/office/officeart/2005/8/layout/list1"/>
    <dgm:cxn modelId="{948ECC31-9AE1-4604-B46C-32DDAFD7677E}" type="presParOf" srcId="{6D6E5096-CC1E-4DE5-A8CC-F5160014FCB3}" destId="{CCDB235F-90DA-4483-830F-3EDE2A9D7C18}" srcOrd="0" destOrd="0" presId="urn:microsoft.com/office/officeart/2005/8/layout/list1"/>
    <dgm:cxn modelId="{0EF3C5FA-BED2-402C-B5BB-64CF37D8CBB5}" type="presParOf" srcId="{6D6E5096-CC1E-4DE5-A8CC-F5160014FCB3}" destId="{893D2A6C-1717-42E6-A615-BB669B0C143F}" srcOrd="1" destOrd="0" presId="urn:microsoft.com/office/officeart/2005/8/layout/list1"/>
    <dgm:cxn modelId="{F576BFAB-A80E-4131-BD37-F6A667CDBF35}" type="presParOf" srcId="{AC7B0B9F-8C5B-42E1-A553-DBF1AFFCF6EE}" destId="{AD17B636-ED5F-4F30-B898-B58B6BB4BFA2}" srcOrd="1" destOrd="0" presId="urn:microsoft.com/office/officeart/2005/8/layout/list1"/>
    <dgm:cxn modelId="{6DB0A981-9824-462B-A6B7-468285A6E5EC}" type="presParOf" srcId="{AC7B0B9F-8C5B-42E1-A553-DBF1AFFCF6EE}" destId="{2C35A160-7FF0-46A8-8DC8-9EA52F43A32E}" srcOrd="2" destOrd="0" presId="urn:microsoft.com/office/officeart/2005/8/layout/list1"/>
    <dgm:cxn modelId="{2B2A7600-B96A-4A20-B94E-51242DEAEE23}" type="presParOf" srcId="{AC7B0B9F-8C5B-42E1-A553-DBF1AFFCF6EE}" destId="{B4367DD5-8C31-4AA1-92C5-31D6AFC55948}" srcOrd="3" destOrd="0" presId="urn:microsoft.com/office/officeart/2005/8/layout/list1"/>
    <dgm:cxn modelId="{84CA2404-C431-4927-8A60-C7D10817984E}" type="presParOf" srcId="{AC7B0B9F-8C5B-42E1-A553-DBF1AFFCF6EE}" destId="{0767994D-8C23-49AA-B6FF-DE412D67C7B2}" srcOrd="4" destOrd="0" presId="urn:microsoft.com/office/officeart/2005/8/layout/list1"/>
    <dgm:cxn modelId="{131605DA-484A-4261-9275-76597AA43952}" type="presParOf" srcId="{0767994D-8C23-49AA-B6FF-DE412D67C7B2}" destId="{01F3AD9D-F839-4BF8-89A7-FC8D49D40E61}" srcOrd="0" destOrd="0" presId="urn:microsoft.com/office/officeart/2005/8/layout/list1"/>
    <dgm:cxn modelId="{7AD3166C-7578-4DE5-ADC4-13449D66A681}" type="presParOf" srcId="{0767994D-8C23-49AA-B6FF-DE412D67C7B2}" destId="{05B0F9BB-9C95-417E-B2FE-9935B11041D8}" srcOrd="1" destOrd="0" presId="urn:microsoft.com/office/officeart/2005/8/layout/list1"/>
    <dgm:cxn modelId="{622E745D-7754-4565-9AB7-1B874E80A0A3}" type="presParOf" srcId="{AC7B0B9F-8C5B-42E1-A553-DBF1AFFCF6EE}" destId="{E1A89239-687A-4276-A159-1186D2ED3F38}" srcOrd="5" destOrd="0" presId="urn:microsoft.com/office/officeart/2005/8/layout/list1"/>
    <dgm:cxn modelId="{003FD8C3-93EC-4044-996C-0ECD27A2A104}" type="presParOf" srcId="{AC7B0B9F-8C5B-42E1-A553-DBF1AFFCF6EE}" destId="{9A4D8870-036B-4D93-A19C-CA6D50F331BF}" srcOrd="6" destOrd="0" presId="urn:microsoft.com/office/officeart/2005/8/layout/list1"/>
    <dgm:cxn modelId="{0F6B3C1C-2584-4C6C-8CEF-F48245FADF7E}" type="presParOf" srcId="{AC7B0B9F-8C5B-42E1-A553-DBF1AFFCF6EE}" destId="{1E7A2EEF-3BB6-44A7-91A2-B182D1E5732B}" srcOrd="7" destOrd="0" presId="urn:microsoft.com/office/officeart/2005/8/layout/list1"/>
    <dgm:cxn modelId="{C3A84F68-D5D1-4D8D-85FF-8BD25F017D57}" type="presParOf" srcId="{AC7B0B9F-8C5B-42E1-A553-DBF1AFFCF6EE}" destId="{B5220F12-B2DC-4F1C-AB04-8A03BEFED24B}" srcOrd="8" destOrd="0" presId="urn:microsoft.com/office/officeart/2005/8/layout/list1"/>
    <dgm:cxn modelId="{77239C7F-8463-4BD1-9E47-8F69CD797F66}" type="presParOf" srcId="{B5220F12-B2DC-4F1C-AB04-8A03BEFED24B}" destId="{46CCCED7-9C82-4266-8536-BEE12518655C}" srcOrd="0" destOrd="0" presId="urn:microsoft.com/office/officeart/2005/8/layout/list1"/>
    <dgm:cxn modelId="{89E1C540-DE3B-42BE-8159-322D9B17E74E}" type="presParOf" srcId="{B5220F12-B2DC-4F1C-AB04-8A03BEFED24B}" destId="{0C63027D-0F21-4D92-BD9E-077C0CBF8F22}" srcOrd="1" destOrd="0" presId="urn:microsoft.com/office/officeart/2005/8/layout/list1"/>
    <dgm:cxn modelId="{3D69012C-5683-45C0-8C00-F35B64C24356}" type="presParOf" srcId="{AC7B0B9F-8C5B-42E1-A553-DBF1AFFCF6EE}" destId="{45EFDC23-8AA8-4CE9-8C8D-B232BE604119}" srcOrd="9" destOrd="0" presId="urn:microsoft.com/office/officeart/2005/8/layout/list1"/>
    <dgm:cxn modelId="{FB8361AC-DC5E-41FE-B407-8196E04FB3A6}" type="presParOf" srcId="{AC7B0B9F-8C5B-42E1-A553-DBF1AFFCF6EE}" destId="{9A4D0B91-BB5D-4358-816B-6C0A84F15E8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22C1A7-500B-42E4-83F2-F11A183E093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D3DBEB9-8D7F-4663-A685-84D8BD8306A8}">
      <dgm:prSet/>
      <dgm:spPr/>
      <dgm:t>
        <a:bodyPr/>
        <a:lstStyle/>
        <a:p>
          <a:r>
            <a:rPr lang="en-GB" dirty="0"/>
            <a:t>Community participation and stakeholder coordination are essential for the successful implementation of AA.</a:t>
          </a:r>
          <a:endParaRPr lang="en-US" dirty="0"/>
        </a:p>
      </dgm:t>
    </dgm:pt>
    <dgm:pt modelId="{24E04A2E-3FAA-4A93-AF21-A0C1D06521CD}" type="parTrans" cxnId="{769FB6FB-5FC0-44C1-ACAF-FE79301B887B}">
      <dgm:prSet/>
      <dgm:spPr/>
      <dgm:t>
        <a:bodyPr/>
        <a:lstStyle/>
        <a:p>
          <a:endParaRPr lang="en-US"/>
        </a:p>
      </dgm:t>
    </dgm:pt>
    <dgm:pt modelId="{869DAAE3-F7D5-494B-9A18-DF7ED872FB3E}" type="sibTrans" cxnId="{769FB6FB-5FC0-44C1-ACAF-FE79301B887B}">
      <dgm:prSet/>
      <dgm:spPr/>
      <dgm:t>
        <a:bodyPr/>
        <a:lstStyle/>
        <a:p>
          <a:endParaRPr lang="en-US"/>
        </a:p>
      </dgm:t>
    </dgm:pt>
    <dgm:pt modelId="{FD6D2DC7-0C05-4C53-B2EA-FF54AB5B2A2C}">
      <dgm:prSet/>
      <dgm:spPr/>
      <dgm:t>
        <a:bodyPr/>
        <a:lstStyle/>
        <a:p>
          <a:r>
            <a:rPr lang="en-GB" dirty="0"/>
            <a:t>To ensure timely implementation of AA, it is necessary to combine community knowledge of seasons with scientific forecasts and streamline institutional readiness. </a:t>
          </a:r>
          <a:endParaRPr lang="en-US" dirty="0"/>
        </a:p>
      </dgm:t>
    </dgm:pt>
    <dgm:pt modelId="{564A77B7-1EE0-4529-A4D6-C35D7E282198}" type="parTrans" cxnId="{EF1B5F68-751E-4D60-BEBB-FA8C179CDB8A}">
      <dgm:prSet/>
      <dgm:spPr/>
      <dgm:t>
        <a:bodyPr/>
        <a:lstStyle/>
        <a:p>
          <a:endParaRPr lang="en-US"/>
        </a:p>
      </dgm:t>
    </dgm:pt>
    <dgm:pt modelId="{DB24F88E-2215-4688-B8E1-B03449190C75}" type="sibTrans" cxnId="{EF1B5F68-751E-4D60-BEBB-FA8C179CDB8A}">
      <dgm:prSet/>
      <dgm:spPr/>
      <dgm:t>
        <a:bodyPr/>
        <a:lstStyle/>
        <a:p>
          <a:endParaRPr lang="en-US"/>
        </a:p>
      </dgm:t>
    </dgm:pt>
    <dgm:pt modelId="{5E910D17-A462-4E93-A9A8-444E64CF3E54}">
      <dgm:prSet/>
      <dgm:spPr/>
      <dgm:t>
        <a:bodyPr/>
        <a:lstStyle/>
        <a:p>
          <a:r>
            <a:rPr lang="en-GB"/>
            <a:t>Flexible funding is the most effective way to take early action in the window of opportunity between forecast and disaster.</a:t>
          </a:r>
          <a:endParaRPr lang="en-US"/>
        </a:p>
      </dgm:t>
    </dgm:pt>
    <dgm:pt modelId="{EE3F2A3B-1EDE-4FAD-ABAE-F4942DBE37D3}" type="parTrans" cxnId="{F55B1C3D-D5E2-4C5B-8EB0-9BBEF93C34F7}">
      <dgm:prSet/>
      <dgm:spPr/>
      <dgm:t>
        <a:bodyPr/>
        <a:lstStyle/>
        <a:p>
          <a:endParaRPr lang="en-US"/>
        </a:p>
      </dgm:t>
    </dgm:pt>
    <dgm:pt modelId="{FA7632B0-DF2A-4A54-BCD6-83E61A39B7EA}" type="sibTrans" cxnId="{F55B1C3D-D5E2-4C5B-8EB0-9BBEF93C34F7}">
      <dgm:prSet/>
      <dgm:spPr/>
      <dgm:t>
        <a:bodyPr/>
        <a:lstStyle/>
        <a:p>
          <a:endParaRPr lang="en-US"/>
        </a:p>
      </dgm:t>
    </dgm:pt>
    <dgm:pt modelId="{98EE5618-0A3F-4270-AD58-167ADC87E1CB}" type="pres">
      <dgm:prSet presAssocID="{2422C1A7-500B-42E4-83F2-F11A183E0937}" presName="diagram" presStyleCnt="0">
        <dgm:presLayoutVars>
          <dgm:dir/>
          <dgm:resizeHandles val="exact"/>
        </dgm:presLayoutVars>
      </dgm:prSet>
      <dgm:spPr/>
    </dgm:pt>
    <dgm:pt modelId="{5725A623-D98F-4977-9477-4CE4C8AA79F1}" type="pres">
      <dgm:prSet presAssocID="{BD3DBEB9-8D7F-4663-A685-84D8BD8306A8}" presName="node" presStyleLbl="node1" presStyleIdx="0" presStyleCnt="3">
        <dgm:presLayoutVars>
          <dgm:bulletEnabled val="1"/>
        </dgm:presLayoutVars>
      </dgm:prSet>
      <dgm:spPr/>
    </dgm:pt>
    <dgm:pt modelId="{52148C62-CB59-4566-99EC-D9B87D3E30CB}" type="pres">
      <dgm:prSet presAssocID="{869DAAE3-F7D5-494B-9A18-DF7ED872FB3E}" presName="sibTrans" presStyleCnt="0"/>
      <dgm:spPr/>
    </dgm:pt>
    <dgm:pt modelId="{DD282BEB-5B59-4780-8F0E-5A4D52461012}" type="pres">
      <dgm:prSet presAssocID="{FD6D2DC7-0C05-4C53-B2EA-FF54AB5B2A2C}" presName="node" presStyleLbl="node1" presStyleIdx="1" presStyleCnt="3">
        <dgm:presLayoutVars>
          <dgm:bulletEnabled val="1"/>
        </dgm:presLayoutVars>
      </dgm:prSet>
      <dgm:spPr/>
    </dgm:pt>
    <dgm:pt modelId="{F18F6113-1CC9-40E4-AA4F-7A2E7F481E5C}" type="pres">
      <dgm:prSet presAssocID="{DB24F88E-2215-4688-B8E1-B03449190C75}" presName="sibTrans" presStyleCnt="0"/>
      <dgm:spPr/>
    </dgm:pt>
    <dgm:pt modelId="{C783FED8-7E82-41EC-9486-6E9C8D76DDF0}" type="pres">
      <dgm:prSet presAssocID="{5E910D17-A462-4E93-A9A8-444E64CF3E54}" presName="node" presStyleLbl="node1" presStyleIdx="2" presStyleCnt="3">
        <dgm:presLayoutVars>
          <dgm:bulletEnabled val="1"/>
        </dgm:presLayoutVars>
      </dgm:prSet>
      <dgm:spPr/>
    </dgm:pt>
  </dgm:ptLst>
  <dgm:cxnLst>
    <dgm:cxn modelId="{B9923A15-353C-4D26-B620-1AE2C0158047}" type="presOf" srcId="{FD6D2DC7-0C05-4C53-B2EA-FF54AB5B2A2C}" destId="{DD282BEB-5B59-4780-8F0E-5A4D52461012}" srcOrd="0" destOrd="0" presId="urn:microsoft.com/office/officeart/2005/8/layout/default"/>
    <dgm:cxn modelId="{863B0537-1EAF-4413-AA61-51E3CD944ACA}" type="presOf" srcId="{5E910D17-A462-4E93-A9A8-444E64CF3E54}" destId="{C783FED8-7E82-41EC-9486-6E9C8D76DDF0}" srcOrd="0" destOrd="0" presId="urn:microsoft.com/office/officeart/2005/8/layout/default"/>
    <dgm:cxn modelId="{F55B1C3D-D5E2-4C5B-8EB0-9BBEF93C34F7}" srcId="{2422C1A7-500B-42E4-83F2-F11A183E0937}" destId="{5E910D17-A462-4E93-A9A8-444E64CF3E54}" srcOrd="2" destOrd="0" parTransId="{EE3F2A3B-1EDE-4FAD-ABAE-F4942DBE37D3}" sibTransId="{FA7632B0-DF2A-4A54-BCD6-83E61A39B7EA}"/>
    <dgm:cxn modelId="{EF1B5F68-751E-4D60-BEBB-FA8C179CDB8A}" srcId="{2422C1A7-500B-42E4-83F2-F11A183E0937}" destId="{FD6D2DC7-0C05-4C53-B2EA-FF54AB5B2A2C}" srcOrd="1" destOrd="0" parTransId="{564A77B7-1EE0-4529-A4D6-C35D7E282198}" sibTransId="{DB24F88E-2215-4688-B8E1-B03449190C75}"/>
    <dgm:cxn modelId="{7D5C144E-D80D-433D-A677-DAD8926D32E4}" type="presOf" srcId="{2422C1A7-500B-42E4-83F2-F11A183E0937}" destId="{98EE5618-0A3F-4270-AD58-167ADC87E1CB}" srcOrd="0" destOrd="0" presId="urn:microsoft.com/office/officeart/2005/8/layout/default"/>
    <dgm:cxn modelId="{422F59BE-F184-497A-B1E4-FA18C6A07B3E}" type="presOf" srcId="{BD3DBEB9-8D7F-4663-A685-84D8BD8306A8}" destId="{5725A623-D98F-4977-9477-4CE4C8AA79F1}" srcOrd="0" destOrd="0" presId="urn:microsoft.com/office/officeart/2005/8/layout/default"/>
    <dgm:cxn modelId="{769FB6FB-5FC0-44C1-ACAF-FE79301B887B}" srcId="{2422C1A7-500B-42E4-83F2-F11A183E0937}" destId="{BD3DBEB9-8D7F-4663-A685-84D8BD8306A8}" srcOrd="0" destOrd="0" parTransId="{24E04A2E-3FAA-4A93-AF21-A0C1D06521CD}" sibTransId="{869DAAE3-F7D5-494B-9A18-DF7ED872FB3E}"/>
    <dgm:cxn modelId="{0DB90574-D710-47FB-B0C6-27989E17EE65}" type="presParOf" srcId="{98EE5618-0A3F-4270-AD58-167ADC87E1CB}" destId="{5725A623-D98F-4977-9477-4CE4C8AA79F1}" srcOrd="0" destOrd="0" presId="urn:microsoft.com/office/officeart/2005/8/layout/default"/>
    <dgm:cxn modelId="{58D8EF25-61A8-496C-9765-EF25669A7F01}" type="presParOf" srcId="{98EE5618-0A3F-4270-AD58-167ADC87E1CB}" destId="{52148C62-CB59-4566-99EC-D9B87D3E30CB}" srcOrd="1" destOrd="0" presId="urn:microsoft.com/office/officeart/2005/8/layout/default"/>
    <dgm:cxn modelId="{8F571839-7178-4839-BC50-0479B6B04BD1}" type="presParOf" srcId="{98EE5618-0A3F-4270-AD58-167ADC87E1CB}" destId="{DD282BEB-5B59-4780-8F0E-5A4D52461012}" srcOrd="2" destOrd="0" presId="urn:microsoft.com/office/officeart/2005/8/layout/default"/>
    <dgm:cxn modelId="{FB656434-3F78-4BDC-A81E-DBD9033A023D}" type="presParOf" srcId="{98EE5618-0A3F-4270-AD58-167ADC87E1CB}" destId="{F18F6113-1CC9-40E4-AA4F-7A2E7F481E5C}" srcOrd="3" destOrd="0" presId="urn:microsoft.com/office/officeart/2005/8/layout/default"/>
    <dgm:cxn modelId="{734248F3-104D-4D93-8575-5AB996350331}" type="presParOf" srcId="{98EE5618-0A3F-4270-AD58-167ADC87E1CB}" destId="{C783FED8-7E82-41EC-9486-6E9C8D76DDF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5A160-7FF0-46A8-8DC8-9EA52F43A32E}">
      <dsp:nvSpPr>
        <dsp:cNvPr id="0" name=""/>
        <dsp:cNvSpPr/>
      </dsp:nvSpPr>
      <dsp:spPr>
        <a:xfrm>
          <a:off x="0" y="424213"/>
          <a:ext cx="9390529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D2A6C-1717-42E6-A615-BB669B0C143F}">
      <dsp:nvSpPr>
        <dsp:cNvPr id="0" name=""/>
        <dsp:cNvSpPr/>
      </dsp:nvSpPr>
      <dsp:spPr>
        <a:xfrm>
          <a:off x="469526" y="40453"/>
          <a:ext cx="657337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458" tIns="0" rIns="248458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Overview</a:t>
          </a:r>
        </a:p>
      </dsp:txBody>
      <dsp:txXfrm>
        <a:off x="506993" y="77920"/>
        <a:ext cx="6498436" cy="692586"/>
      </dsp:txXfrm>
    </dsp:sp>
    <dsp:sp modelId="{9A4D8870-036B-4D93-A19C-CA6D50F331BF}">
      <dsp:nvSpPr>
        <dsp:cNvPr id="0" name=""/>
        <dsp:cNvSpPr/>
      </dsp:nvSpPr>
      <dsp:spPr>
        <a:xfrm>
          <a:off x="0" y="1603573"/>
          <a:ext cx="9390529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0F9BB-9C95-417E-B2FE-9935B11041D8}">
      <dsp:nvSpPr>
        <dsp:cNvPr id="0" name=""/>
        <dsp:cNvSpPr/>
      </dsp:nvSpPr>
      <dsp:spPr>
        <a:xfrm>
          <a:off x="469526" y="1219813"/>
          <a:ext cx="657337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458" tIns="0" rIns="248458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Case study findings</a:t>
          </a:r>
        </a:p>
      </dsp:txBody>
      <dsp:txXfrm>
        <a:off x="506993" y="1257280"/>
        <a:ext cx="6498436" cy="692586"/>
      </dsp:txXfrm>
    </dsp:sp>
    <dsp:sp modelId="{9A4D0B91-BB5D-4358-816B-6C0A84F15E8C}">
      <dsp:nvSpPr>
        <dsp:cNvPr id="0" name=""/>
        <dsp:cNvSpPr/>
      </dsp:nvSpPr>
      <dsp:spPr>
        <a:xfrm>
          <a:off x="0" y="2782933"/>
          <a:ext cx="9390529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3027D-0F21-4D92-BD9E-077C0CBF8F22}">
      <dsp:nvSpPr>
        <dsp:cNvPr id="0" name=""/>
        <dsp:cNvSpPr/>
      </dsp:nvSpPr>
      <dsp:spPr>
        <a:xfrm>
          <a:off x="469526" y="2399173"/>
          <a:ext cx="657337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458" tIns="0" rIns="248458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Lesson Learnt</a:t>
          </a:r>
        </a:p>
      </dsp:txBody>
      <dsp:txXfrm>
        <a:off x="506993" y="2436640"/>
        <a:ext cx="6498436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5A623-D98F-4977-9477-4CE4C8AA79F1}">
      <dsp:nvSpPr>
        <dsp:cNvPr id="0" name=""/>
        <dsp:cNvSpPr/>
      </dsp:nvSpPr>
      <dsp:spPr>
        <a:xfrm>
          <a:off x="0" y="988600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Community participation and stakeholder coordination are essential for the successful implementation of AA.</a:t>
          </a:r>
          <a:endParaRPr lang="en-US" sz="1800" kern="1200" dirty="0"/>
        </a:p>
      </dsp:txBody>
      <dsp:txXfrm>
        <a:off x="0" y="988600"/>
        <a:ext cx="3286125" cy="1971675"/>
      </dsp:txXfrm>
    </dsp:sp>
    <dsp:sp modelId="{DD282BEB-5B59-4780-8F0E-5A4D52461012}">
      <dsp:nvSpPr>
        <dsp:cNvPr id="0" name=""/>
        <dsp:cNvSpPr/>
      </dsp:nvSpPr>
      <dsp:spPr>
        <a:xfrm>
          <a:off x="3614737" y="988600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To ensure timely implementation of AA, it is necessary to combine community knowledge of seasons with scientific forecasts and streamline institutional readiness. </a:t>
          </a:r>
          <a:endParaRPr lang="en-US" sz="1800" kern="1200" dirty="0"/>
        </a:p>
      </dsp:txBody>
      <dsp:txXfrm>
        <a:off x="3614737" y="988600"/>
        <a:ext cx="3286125" cy="1971675"/>
      </dsp:txXfrm>
    </dsp:sp>
    <dsp:sp modelId="{C783FED8-7E82-41EC-9486-6E9C8D76DDF0}">
      <dsp:nvSpPr>
        <dsp:cNvPr id="0" name=""/>
        <dsp:cNvSpPr/>
      </dsp:nvSpPr>
      <dsp:spPr>
        <a:xfrm>
          <a:off x="7229475" y="988600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Flexible funding is the most effective way to take early action in the window of opportunity between forecast and disaster.</a:t>
          </a:r>
          <a:endParaRPr lang="en-US" sz="1800" kern="1200"/>
        </a:p>
      </dsp:txBody>
      <dsp:txXfrm>
        <a:off x="7229475" y="988600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96E41-AFFE-465C-889A-58C3BC868F94}" type="datetimeFigureOut"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0FDE8-50B3-4C9B-AFC2-27AF0D9554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4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33617-DE73-4103-A281-75C408EA6D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82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Costs entailed procurement of drought tolerant seeds; advocating for crop diversification and improved crop-post harvest management to reduce post-harvest losses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CBR&gt;1  indicates that anticipatory actions delivered positive benefits to beneficiaries and there was Value for Money in the implementation of Forecast-based Financing intervention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K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33617-DE73-4103-A281-75C408EA6D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93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Taking early action has a higher benefit to cost ratio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0FDE8-50B3-4C9B-AFC2-27AF0D9554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54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33617-DE73-4103-A281-75C408EA6D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28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The county of West Pokot was still in normal or early phase of drought when KRCS activated implementation of anticipatory actions to prevent potential disaster impacts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33617-DE73-4103-A281-75C408EA6D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71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collection techniques employed survey questionnaire, KII and FGDs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33617-DE73-4103-A281-75C408EA6D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90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dirty="0">
              <a:solidFill>
                <a:srgbClr val="000000"/>
              </a:solidFill>
              <a:effectLst/>
              <a:latin typeface="WordVisiPilcrow_MSFontServic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33617-DE73-4103-A281-75C408EA6D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81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0FDE8-50B3-4C9B-AFC2-27AF0D9554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1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WordVisi_MSFontService"/>
              </a:rPr>
              <a:t>This indicates that more AA beneficiary households were food secure than AA non-beneficiary counterparts. By food secure the study implies that beneficiaries were taking cereals, vegetables, oils, sugar and one-day consumption of foods rich in protein. The moderately food insecure, these are persons whose diet was made up of cereals and vegetables daily plus oils/fats for five days and sugar products for three days in a week. Those who are severely food insecure, their meals were composed of cereals daily and vegetables for a maximum of four days a week.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WordVisiPilcrow_MSFontService"/>
              </a:rPr>
              <a:t> </a:t>
            </a:r>
          </a:p>
          <a:p>
            <a:endParaRPr lang="en-US" sz="1800" b="0" i="0" dirty="0">
              <a:solidFill>
                <a:srgbClr val="000000"/>
              </a:solidFill>
              <a:effectLst/>
              <a:latin typeface="WordVisiPilcrow_MSFontService"/>
            </a:endParaRPr>
          </a:p>
          <a:p>
            <a:endParaRPr lang="en-US" sz="1800" b="0" i="0" dirty="0">
              <a:solidFill>
                <a:srgbClr val="000000"/>
              </a:solidFill>
              <a:effectLst/>
              <a:latin typeface="WordVisiPilcrow_MSFontServic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33617-DE73-4103-A281-75C408EA6D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4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0FDE8-50B3-4C9B-AFC2-27AF0D9554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1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Costs entailed rapid assessment of functionality of water facilities; repairs and rehabilitation; conducting training of the water committees and refresher in DRR.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CBR&gt;1  indicates that anticipatory actions delivered positive benefits to beneficiaries and there was Value for Money in the implementation of Forecast-based Financing intervention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33617-DE73-4103-A281-75C408EA6D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1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6A3A4-F1B2-B0E0-7414-29F6F431B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DDD4D-B125-5D2E-CFE1-5E9C08DC6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D9D69-4C58-FDAC-6699-0E2D34B6D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35D9-F1D9-4DB6-8E1C-10C5B2445D4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64A4A-BFD3-D67E-6AB4-ADD120A89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38824-78BF-DC9F-C34E-8D4F8B31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E91-88A1-4F0B-AB46-026F1190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1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E3D93-1CBC-CA54-6C3D-A533033BC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37B50-93DF-C76F-E138-F69A839C5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CC750-6BD9-3409-2FC6-75ACEC4C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35D9-F1D9-4DB6-8E1C-10C5B2445D4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9099D-15AC-9830-A881-69F6CFF92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4B254-C988-B83B-F9A2-54D14F7F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E91-88A1-4F0B-AB46-026F1190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77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AF65B-A17B-86B1-FF43-A0512DA82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6847D-CC46-A6EF-5D36-A02E2EBBF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91142-F21E-6FC4-DB78-7D5843ACB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35D9-F1D9-4DB6-8E1C-10C5B2445D4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8AA66-578F-403B-9732-E7A731B03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24069-39DD-8113-BB66-747A7C6C8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E91-88A1-4F0B-AB46-026F1190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12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2D4A0-C984-13E0-94CD-81C34299D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B932D-E5AB-FA82-7618-E05072E2D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58E89-2CAB-C95B-4A1B-259AE3A9A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FC478-15CD-1D4B-A3BE-C7EDA8BCB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35D9-F1D9-4DB6-8E1C-10C5B2445D4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DEA28-E52D-04FA-447F-E4C15E07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613FB-0F43-7342-D543-5C25F2B26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E91-88A1-4F0B-AB46-026F1190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40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69F8C-377F-3C48-C702-1A58B2939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60411-FD4C-64D6-E094-697C8CE5D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CCBDA-21F5-2F84-ACB2-78842B6F7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FA14CB-AAB5-2760-724F-212574DBA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14A4F0-0C27-69DA-7F72-F768F2CC1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E8B631-906E-6D3B-66C9-845F184A3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35D9-F1D9-4DB6-8E1C-10C5B2445D4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D84DB0-0228-C6FB-5F61-E0C0F2DBD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54866A-7B0B-AA88-1DD0-9FD97CA2D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E91-88A1-4F0B-AB46-026F1190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65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CCFAC-7A44-553C-0851-5511A78B6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0D3BF2-0F2E-5E4C-9BA5-D646180E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35D9-F1D9-4DB6-8E1C-10C5B2445D4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D963C-7B7D-BBB2-03E0-8738A5B21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81843-C488-6BAA-34CE-E29DFFE7B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E91-88A1-4F0B-AB46-026F1190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49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EE735E-1684-E6A9-9CE5-E7B0607E6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35D9-F1D9-4DB6-8E1C-10C5B2445D4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71BA2F-F099-3F8B-7949-5ECA24F58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D021F-C2D0-DC9E-A9A4-48464783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E91-88A1-4F0B-AB46-026F1190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28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2CF3C-74DA-8234-387E-DBA0FA4CD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1AF4D-C2E7-9C68-D633-8D2C67FAA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DC33FD-006B-2484-540F-CAC079FF8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2A0ED-6F01-95B6-30DB-5E09F12B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35D9-F1D9-4DB6-8E1C-10C5B2445D4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AAEBB-5C68-58A8-FE5D-80A88942C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F184C-2C5A-EDFE-DEF8-029CA70D2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E91-88A1-4F0B-AB46-026F1190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7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8EFA5-7A22-5303-FC6E-6A231CD70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554AF6-0875-E898-F41D-3C8C99189D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DE822-0307-4F84-E31A-FA8FFF0F3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6E007-0885-AED6-9282-DF06BA9D9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35D9-F1D9-4DB6-8E1C-10C5B2445D4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E9A35-EA21-8932-9058-E11398027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3134C-4AC8-2657-3814-D5F2837A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E91-88A1-4F0B-AB46-026F1190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38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B11A-4194-12D7-AC18-102707B03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E2E6BB-9A7D-8CDA-5931-3B47F004C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A207F-7950-A592-6590-FC7B39EAD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35D9-F1D9-4DB6-8E1C-10C5B2445D4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20341-D85E-C4AF-003F-CE336B2F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28420-E319-DE57-D2C0-B04BA4B02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E91-88A1-4F0B-AB46-026F1190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16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336D5-D86D-3FC7-69AA-2B5D0F641D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0F71E-BBF2-3876-1A08-E0EF89FE2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E3FEE-9A52-E3E9-A9DD-76A9E6F1D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35D9-F1D9-4DB6-8E1C-10C5B2445D4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3A6DD-1CD0-7B22-0978-0569600A5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7626F-B958-71F5-5626-6C962F05C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E91-88A1-4F0B-AB46-026F1190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0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12CE73-9F3C-E26B-0E89-67845F298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48EB9-F2ED-1342-15E8-FDCF212A7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AF087-B4FA-9EA5-9ECB-8A4063832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D35D9-F1D9-4DB6-8E1C-10C5B2445D4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BE6FB-45E7-9B66-EA16-6C6D08944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83FC-A688-AD8C-7C97-FC45E011D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91E91-88A1-4F0B-AB46-026F1190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7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pn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8B052-A0AF-FBE7-7106-EC2B4115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79" y="624132"/>
            <a:ext cx="10515600" cy="1325563"/>
          </a:xfrm>
        </p:spPr>
        <p:txBody>
          <a:bodyPr>
            <a:normAutofit/>
          </a:bodyPr>
          <a:lstStyle/>
          <a:p>
            <a:br>
              <a:rPr lang="en-US" sz="2000" b="0" i="0" dirty="0">
                <a:effectLst/>
                <a:latin typeface="Segoe UI" panose="020B0502040204020203" pitchFamily="34" charset="0"/>
              </a:rPr>
            </a:br>
            <a:endParaRPr lang="en-US" sz="36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8E93FA9-DB2B-AD9D-9FCD-EEDF85786A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627704"/>
              </p:ext>
            </p:extLst>
          </p:nvPr>
        </p:nvGraphicFramePr>
        <p:xfrm>
          <a:off x="869731" y="2092499"/>
          <a:ext cx="9390529" cy="347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F8C2D7FC-0766-6A5C-6EF0-AF126FDDF610}"/>
              </a:ext>
            </a:extLst>
          </p:cNvPr>
          <p:cNvSpPr txBox="1"/>
          <p:nvPr/>
        </p:nvSpPr>
        <p:spPr>
          <a:xfrm>
            <a:off x="774879" y="55808"/>
            <a:ext cx="1202672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2F5496"/>
                </a:solidFill>
                <a:latin typeface="Georgia Pro"/>
              </a:rPr>
              <a:t>Testing Effectiveness of Forecast Based Financing as Compared to Traditional Emergency Response​</a:t>
            </a:r>
            <a:br>
              <a:rPr lang="en-US" sz="2400" dirty="0">
                <a:latin typeface="Georgia Pro"/>
              </a:rPr>
            </a:br>
            <a:r>
              <a:rPr lang="en-US" sz="2400" dirty="0">
                <a:solidFill>
                  <a:srgbClr val="2F5496"/>
                </a:solidFill>
                <a:latin typeface="Georgia Pro"/>
              </a:rPr>
              <a:t>A Case Study of West Pokot County –Kenya​</a:t>
            </a:r>
            <a:br>
              <a:rPr lang="en-US" sz="2400" dirty="0">
                <a:latin typeface="WordVisi_MSFontService"/>
              </a:rPr>
            </a:br>
            <a:endParaRPr lang="en-US" sz="2400" dirty="0">
              <a:solidFill>
                <a:srgbClr val="2F5496"/>
              </a:solidFill>
              <a:latin typeface="WordVisiPilcrow_MSFontService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6F656A-8492-3D43-19E9-07D1EB6B456C}"/>
              </a:ext>
            </a:extLst>
          </p:cNvPr>
          <p:cNvSpPr txBox="1"/>
          <p:nvPr/>
        </p:nvSpPr>
        <p:spPr>
          <a:xfrm>
            <a:off x="2180823" y="1451021"/>
            <a:ext cx="1045979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latin typeface="Times New Roman"/>
              </a:rPr>
              <a:t>Naomi Wambui Ng’ang’a</a:t>
            </a:r>
            <a:r>
              <a:rPr lang="en-GB" sz="1600" dirty="0">
                <a:latin typeface="Times New Roman"/>
              </a:rPr>
              <a:t>, Halima </a:t>
            </a:r>
            <a:r>
              <a:rPr lang="en-GB" sz="1600" dirty="0" err="1">
                <a:latin typeface="Times New Roman"/>
              </a:rPr>
              <a:t>Saado</a:t>
            </a:r>
            <a:r>
              <a:rPr lang="en-GB" sz="1600" dirty="0">
                <a:latin typeface="Times New Roman"/>
              </a:rPr>
              <a:t> </a:t>
            </a:r>
            <a:r>
              <a:rPr lang="en-GB" sz="1600" dirty="0" err="1">
                <a:latin typeface="Times New Roman"/>
              </a:rPr>
              <a:t>Abdillahi</a:t>
            </a:r>
            <a:r>
              <a:rPr lang="en-GB" sz="1600" dirty="0">
                <a:latin typeface="Times New Roman"/>
              </a:rPr>
              <a:t>, Sarah Nduku Nzau, Zachary </a:t>
            </a:r>
            <a:r>
              <a:rPr lang="en-GB" sz="1600" dirty="0" err="1">
                <a:latin typeface="Times New Roman"/>
              </a:rPr>
              <a:t>Mwambi</a:t>
            </a:r>
            <a:r>
              <a:rPr lang="en-GB" sz="1600" dirty="0">
                <a:latin typeface="Times New Roman"/>
              </a:rPr>
              <a:t> </a:t>
            </a:r>
            <a:r>
              <a:rPr lang="en-GB" sz="1600" dirty="0" err="1">
                <a:latin typeface="Times New Roman"/>
              </a:rPr>
              <a:t>Misiani</a:t>
            </a:r>
            <a:r>
              <a:rPr lang="en-US" sz="1600" dirty="0">
                <a:solidFill>
                  <a:srgbClr val="2F5496"/>
                </a:solidFill>
                <a:latin typeface="WordVisiPilcrow_MSFontService"/>
              </a:rPr>
              <a:t> </a:t>
            </a:r>
            <a:endParaRPr lang="en-US" sz="1600" dirty="0"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F94FC6-75D4-784F-E423-C3608D7CD2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982" y="6044787"/>
            <a:ext cx="1981273" cy="985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F281CF-53C7-7699-96AE-F6C48A3283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8" y="6182520"/>
            <a:ext cx="1163512" cy="619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BB244F-88B1-2A43-FE9F-2504D162B2E4}"/>
              </a:ext>
            </a:extLst>
          </p:cNvPr>
          <p:cNvSpPr txBox="1"/>
          <p:nvPr/>
        </p:nvSpPr>
        <p:spPr>
          <a:xfrm>
            <a:off x="9477153" y="6445192"/>
            <a:ext cx="3631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i="1" dirty="0"/>
          </a:p>
          <a:p>
            <a:r>
              <a:rPr lang="en-US" sz="1200" i="1" dirty="0"/>
              <a:t>Image source: </a:t>
            </a:r>
            <a:r>
              <a:rPr lang="en-US" sz="1200" i="1" dirty="0" err="1"/>
              <a:t>Unsplash</a:t>
            </a:r>
            <a:r>
              <a:rPr lang="en-US" sz="1200" i="1" dirty="0"/>
              <a:t> -Oleksandr </a:t>
            </a:r>
            <a:r>
              <a:rPr lang="en-US" sz="1200" i="1" dirty="0" err="1"/>
              <a:t>Sushko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561953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29AC2-41C2-BD78-27E2-61E2CB59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Results- Water scarcity</a:t>
            </a:r>
          </a:p>
        </p:txBody>
      </p:sp>
      <p:pic>
        <p:nvPicPr>
          <p:cNvPr id="5" name="Picture 4" descr="Water droplet and ripple">
            <a:extLst>
              <a:ext uri="{FF2B5EF4-FFF2-40B4-BE49-F238E27FC236}">
                <a16:creationId xmlns:a16="http://schemas.microsoft.com/office/drawing/2014/main" id="{FC5436E8-A961-801D-EB17-57A9ED3CE5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44" r="17070" b="-3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CC875-B30F-CC08-71B8-F6C3C0D78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>
                <a:latin typeface="Times New Roman"/>
                <a:cs typeface="Times New Roman"/>
              </a:rPr>
              <a:t>M</a:t>
            </a:r>
            <a:r>
              <a:rPr lang="en-US" sz="1800" b="0" i="0" dirty="0">
                <a:effectLst/>
                <a:latin typeface="Times New Roman"/>
                <a:cs typeface="Times New Roman"/>
              </a:rPr>
              <a:t>ore (14.9%) beneficiaries than (3.3%) non-beneficiaries obtained water from boreholes (p= 0.03) hence access to cleaner and safe water</a:t>
            </a:r>
          </a:p>
          <a:p>
            <a:r>
              <a:rPr lang="en-US" sz="1800" dirty="0">
                <a:latin typeface="Times New Roman"/>
                <a:cs typeface="Times New Roman"/>
              </a:rPr>
              <a:t>B</a:t>
            </a:r>
            <a:r>
              <a:rPr lang="en-US" sz="1800" b="0" i="0" dirty="0">
                <a:effectLst/>
                <a:latin typeface="Times New Roman"/>
                <a:cs typeface="Times New Roman"/>
              </a:rPr>
              <a:t>eneficiaries took much less time to </a:t>
            </a:r>
            <a:r>
              <a:rPr lang="en-US" sz="1800" dirty="0">
                <a:latin typeface="Times New Roman"/>
                <a:cs typeface="Times New Roman"/>
              </a:rPr>
              <a:t>fetch water as compared to nonbeneficiaries</a:t>
            </a:r>
            <a:endParaRPr lang="en-US" sz="1800" b="0" i="0" dirty="0">
              <a:effectLst/>
              <a:latin typeface="Times New Roman"/>
              <a:cs typeface="Times New Roman"/>
            </a:endParaRPr>
          </a:p>
          <a:p>
            <a:pPr lvl="1"/>
            <a:r>
              <a:rPr lang="en-US" sz="1800" dirty="0">
                <a:latin typeface="Times New Roman"/>
                <a:cs typeface="Times New Roman"/>
              </a:rPr>
              <a:t>M</a:t>
            </a:r>
            <a:r>
              <a:rPr lang="en-US" sz="1800" b="0" i="0" dirty="0">
                <a:effectLst/>
                <a:latin typeface="Times New Roman"/>
                <a:cs typeface="Times New Roman"/>
              </a:rPr>
              <a:t>ore (38.8%) beneficiaries than non-beneficiaries (29.5%) took less than 30 mins to collect water (p= 0.28)</a:t>
            </a:r>
          </a:p>
          <a:p>
            <a:pPr lvl="1"/>
            <a:r>
              <a:rPr lang="en-US" sz="1800" dirty="0">
                <a:latin typeface="Times New Roman"/>
                <a:cs typeface="Times New Roman"/>
              </a:rPr>
              <a:t>F</a:t>
            </a:r>
            <a:r>
              <a:rPr lang="en-US" sz="1800" b="0" i="0" dirty="0">
                <a:effectLst/>
                <a:latin typeface="Times New Roman"/>
                <a:cs typeface="Times New Roman"/>
              </a:rPr>
              <a:t>ewer (43.0%) beneficiaries compared non-beneficiaries (52.5%) spending between 30mins- 1hour to collect water (p= 0.29)</a:t>
            </a:r>
          </a:p>
          <a:p>
            <a:r>
              <a:rPr lang="en-US" sz="1800" dirty="0">
                <a:latin typeface="Times New Roman"/>
                <a:cs typeface="Times New Roman"/>
              </a:rPr>
              <a:t>Notable changes in water due to AA included: </a:t>
            </a:r>
            <a:r>
              <a:rPr lang="en-US" sz="1800" b="0" i="0" dirty="0">
                <a:effectLst/>
                <a:latin typeface="Times New Roman"/>
                <a:cs typeface="Times New Roman"/>
              </a:rPr>
              <a:t>Cleaner/safer water (96.7%); reduction in cases of water borne diseases (5.0%); reduced amount of money spent on water thus spending elsewhere (8.3%); and households improved hygiene (38.8%)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2914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3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FF547-7513-1E9C-4851-CA44147E0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Cost benefit analysis-WASH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0FC207-6082-2459-1A9C-D848A8D6645B}"/>
              </a:ext>
            </a:extLst>
          </p:cNvPr>
          <p:cNvSpPr txBox="1"/>
          <p:nvPr/>
        </p:nvSpPr>
        <p:spPr>
          <a:xfrm>
            <a:off x="6492240" y="3000375"/>
            <a:ext cx="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CAE4B-DCFD-5F1C-07EC-7C50FDFF2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651323"/>
            <a:ext cx="7280708" cy="46981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32080" indent="-132080" defTabSz="530352">
              <a:spcBef>
                <a:spcPts val="580"/>
              </a:spcBef>
            </a:pPr>
            <a:r>
              <a:rPr lang="en-GB" sz="1800" kern="1200" dirty="0">
                <a:latin typeface="Times New Roman"/>
                <a:ea typeface="+mn-ea"/>
                <a:cs typeface="Times New Roman"/>
              </a:rPr>
              <a:t>The direct cost of WASH totalled to KES 3,600,000 (USD30,0000)</a:t>
            </a:r>
            <a:r>
              <a:rPr lang="en-GB" sz="1800" dirty="0">
                <a:latin typeface="Times New Roman"/>
                <a:cs typeface="Times New Roman"/>
              </a:rPr>
              <a:t> </a:t>
            </a:r>
            <a:endParaRPr lang="en-GB" sz="1800" kern="1200" dirty="0">
              <a:latin typeface="Times New Roman"/>
              <a:cs typeface="Times New Roman"/>
            </a:endParaRPr>
          </a:p>
          <a:p>
            <a:pPr marL="132080" indent="-132080" defTabSz="530352">
              <a:spcBef>
                <a:spcPts val="580"/>
              </a:spcBef>
            </a:pPr>
            <a:r>
              <a:rPr lang="en-GB" sz="1800" kern="1200" dirty="0">
                <a:latin typeface="Times New Roman"/>
                <a:ea typeface="+mn-ea"/>
                <a:cs typeface="Times New Roman"/>
              </a:rPr>
              <a:t>A total of 418 households </a:t>
            </a:r>
            <a:r>
              <a:rPr lang="en-GB" sz="1800" dirty="0">
                <a:latin typeface="Times New Roman"/>
                <a:cs typeface="Times New Roman"/>
              </a:rPr>
              <a:t>were able</a:t>
            </a:r>
            <a:r>
              <a:rPr lang="en-GB" sz="1800" kern="1200" dirty="0">
                <a:latin typeface="Times New Roman"/>
                <a:ea typeface="+mn-ea"/>
                <a:cs typeface="Times New Roman"/>
              </a:rPr>
              <a:t> </a:t>
            </a:r>
            <a:r>
              <a:rPr lang="en-GB" sz="1800" dirty="0">
                <a:latin typeface="Times New Roman"/>
                <a:cs typeface="Times New Roman"/>
              </a:rPr>
              <a:t>to access</a:t>
            </a:r>
            <a:r>
              <a:rPr lang="en-GB" sz="1800" kern="1200" dirty="0">
                <a:latin typeface="Times New Roman"/>
                <a:ea typeface="+mn-ea"/>
                <a:cs typeface="Times New Roman"/>
              </a:rPr>
              <a:t> water from the three rehabilitated boreholes</a:t>
            </a:r>
            <a:endParaRPr lang="en-GB" sz="1800" kern="1200" dirty="0">
              <a:latin typeface="Times New Roman"/>
              <a:cs typeface="Times New Roman"/>
            </a:endParaRPr>
          </a:p>
          <a:p>
            <a:pPr marL="0" indent="0" algn="just" defTabSz="530352">
              <a:lnSpc>
                <a:spcPct val="115000"/>
              </a:lnSpc>
              <a:spcBef>
                <a:spcPts val="580"/>
              </a:spcBef>
              <a:spcAft>
                <a:spcPts val="580"/>
              </a:spcAft>
              <a:buNone/>
            </a:pPr>
            <a:r>
              <a:rPr lang="en-GB" sz="1800" kern="1200" dirty="0">
                <a:latin typeface="Times New Roman"/>
                <a:ea typeface="+mn-ea"/>
                <a:cs typeface="Times New Roman"/>
              </a:rPr>
              <a:t>Used SPHERE standards to calculate demand for water per household. where, </a:t>
            </a:r>
            <a:endParaRPr lang="en-KE" sz="1800" kern="1200" dirty="0">
              <a:latin typeface="Times New Roman"/>
              <a:cs typeface="Times New Roman"/>
            </a:endParaRPr>
          </a:p>
          <a:p>
            <a:pPr marL="430530" lvl="1" indent="-165735" algn="just" defTabSz="530352">
              <a:lnSpc>
                <a:spcPct val="114999"/>
              </a:lnSpc>
              <a:spcBef>
                <a:spcPts val="290"/>
              </a:spcBef>
              <a:spcAft>
                <a:spcPts val="580"/>
              </a:spcAft>
            </a:pPr>
            <a:r>
              <a:rPr lang="en-GB" sz="1800" kern="1200" dirty="0">
                <a:latin typeface="Times New Roman"/>
                <a:ea typeface="+mn-ea"/>
                <a:cs typeface="Times New Roman"/>
              </a:rPr>
              <a:t>Members of a household consumes 15litres per person per day; Domestic animals require 20 litres per animal per day</a:t>
            </a:r>
            <a:endParaRPr lang="en-KE" sz="1800" kern="1200" dirty="0">
              <a:latin typeface="Times New Roman"/>
              <a:cs typeface="Times New Roman"/>
            </a:endParaRPr>
          </a:p>
          <a:p>
            <a:pPr marL="430530" lvl="1" indent="-165735" algn="just" defTabSz="530352">
              <a:lnSpc>
                <a:spcPct val="114999"/>
              </a:lnSpc>
              <a:spcBef>
                <a:spcPts val="290"/>
              </a:spcBef>
              <a:spcAft>
                <a:spcPts val="580"/>
              </a:spcAft>
            </a:pPr>
            <a:r>
              <a:rPr lang="en-GB" sz="1800" kern="1200" dirty="0">
                <a:latin typeface="Times New Roman"/>
                <a:ea typeface="+mn-ea"/>
                <a:cs typeface="Times New Roman"/>
              </a:rPr>
              <a:t> Average cost of water is KES 35 for 20 litre jerrican</a:t>
            </a:r>
            <a:endParaRPr lang="en-KE" sz="1800" kern="1200" dirty="0">
              <a:latin typeface="Times New Roman"/>
              <a:cs typeface="Times New Roman"/>
            </a:endParaRPr>
          </a:p>
          <a:p>
            <a:pPr marL="430530" lvl="1" indent="-165735" algn="just" defTabSz="530352">
              <a:lnSpc>
                <a:spcPct val="114999"/>
              </a:lnSpc>
              <a:spcBef>
                <a:spcPts val="290"/>
              </a:spcBef>
              <a:spcAft>
                <a:spcPts val="580"/>
              </a:spcAft>
            </a:pPr>
            <a:r>
              <a:rPr lang="en-GB" sz="1800" kern="1200" dirty="0">
                <a:latin typeface="Times New Roman"/>
                <a:ea typeface="+mn-ea"/>
                <a:cs typeface="Times New Roman"/>
              </a:rPr>
              <a:t>An average household size of 6.9 in West Pokot County; The very poor population who are targeted by anticipatory action have an average of  6 shoats, no cattle</a:t>
            </a:r>
            <a:endParaRPr lang="en-KE" sz="1800" kern="1200" dirty="0">
              <a:latin typeface="Times New Roman"/>
              <a:cs typeface="Times New Roman"/>
            </a:endParaRPr>
          </a:p>
          <a:p>
            <a:pPr marL="132080" indent="-132080" algn="just" defTabSz="530352">
              <a:lnSpc>
                <a:spcPct val="100000"/>
              </a:lnSpc>
              <a:spcBef>
                <a:spcPts val="580"/>
              </a:spcBef>
              <a:spcAft>
                <a:spcPts val="580"/>
              </a:spcAft>
            </a:pPr>
            <a:r>
              <a:rPr lang="en-GB" sz="1800" kern="1200" dirty="0">
                <a:latin typeface="Times New Roman"/>
                <a:ea typeface="+mn-ea"/>
                <a:cs typeface="Times New Roman"/>
              </a:rPr>
              <a:t>Averaging consumption per household per day was</a:t>
            </a:r>
            <a:r>
              <a:rPr lang="en-GB" sz="1800" dirty="0">
                <a:latin typeface="Times New Roman"/>
                <a:cs typeface="Times New Roman"/>
              </a:rPr>
              <a:t> </a:t>
            </a:r>
            <a:r>
              <a:rPr lang="en-GB" sz="1800" kern="1200" dirty="0">
                <a:latin typeface="Times New Roman"/>
                <a:ea typeface="+mn-ea"/>
                <a:cs typeface="Times New Roman"/>
              </a:rPr>
              <a:t> 223.5 litres</a:t>
            </a:r>
            <a:endParaRPr lang="en-KE" sz="1800" kern="1200" dirty="0">
              <a:latin typeface="Times New Roman"/>
              <a:cs typeface="Times New Roman"/>
            </a:endParaRPr>
          </a:p>
          <a:p>
            <a:pPr marL="132080" indent="-132080" algn="just" defTabSz="530352">
              <a:lnSpc>
                <a:spcPct val="100000"/>
              </a:lnSpc>
              <a:spcBef>
                <a:spcPts val="580"/>
              </a:spcBef>
              <a:spcAft>
                <a:spcPts val="580"/>
              </a:spcAft>
            </a:pPr>
            <a:r>
              <a:rPr lang="en-GB" sz="1800" kern="1200" dirty="0">
                <a:latin typeface="Times New Roman"/>
                <a:ea typeface="+mn-ea"/>
                <a:cs typeface="Times New Roman"/>
              </a:rPr>
              <a:t>Average amount spend</a:t>
            </a:r>
            <a:r>
              <a:rPr lang="en-GB" sz="1800" dirty="0">
                <a:latin typeface="Times New Roman"/>
                <a:cs typeface="Times New Roman"/>
              </a:rPr>
              <a:t> per household per day</a:t>
            </a:r>
            <a:r>
              <a:rPr lang="en-GB" sz="1800" kern="1200" dirty="0">
                <a:latin typeface="Times New Roman"/>
                <a:ea typeface="+mn-ea"/>
                <a:cs typeface="Times New Roman"/>
              </a:rPr>
              <a:t> was KES 390.95 (USD 3.25) </a:t>
            </a:r>
          </a:p>
          <a:p>
            <a:pPr marL="132080" indent="-132080" algn="just" defTabSz="530352">
              <a:lnSpc>
                <a:spcPct val="100000"/>
              </a:lnSpc>
              <a:spcBef>
                <a:spcPts val="580"/>
              </a:spcBef>
              <a:spcAft>
                <a:spcPts val="580"/>
              </a:spcAft>
            </a:pPr>
            <a:endParaRPr lang="en-GB" sz="1800" kern="1200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24A841-9E17-02E7-F756-FA80BFAD8024}"/>
                  </a:ext>
                </a:extLst>
              </p:cNvPr>
              <p:cNvSpPr txBox="1"/>
              <p:nvPr/>
            </p:nvSpPr>
            <p:spPr>
              <a:xfrm>
                <a:off x="4654296" y="5578276"/>
                <a:ext cx="7060593" cy="6045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30352">
                  <a:spcAft>
                    <a:spcPts val="600"/>
                  </a:spcAft>
                </a:pPr>
                <a:r>
                  <a:rPr lang="en-US" sz="1400" b="1" kern="1200" dirty="0">
                    <a:solidFill>
                      <a:schemeClr val="tx1"/>
                    </a:solidFill>
                  </a:rPr>
                  <a:t>Benefit to cost ratio</a:t>
                </a:r>
                <a14:m>
                  <m:oMath xmlns:m="http://schemas.openxmlformats.org/officeDocument/2006/math">
                    <m:r>
                      <a:rPr lang="en-U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amount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money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households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would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use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to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meet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water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demand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for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three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months</m:t>
                        </m:r>
                        <m:r>
                          <m:rPr>
                            <m:nor/>
                          </m:rPr>
                          <a:rPr lang="en-KE" sz="1400" b="1" kern="1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cost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implementation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WASH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actions</m:t>
                        </m:r>
                      </m:den>
                    </m:f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24A841-9E17-02E7-F756-FA80BFAD8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296" y="5578276"/>
                <a:ext cx="7060593" cy="604524"/>
              </a:xfrm>
              <a:prstGeom prst="rect">
                <a:avLst/>
              </a:prstGeom>
              <a:blipFill>
                <a:blip r:embed="rId3"/>
                <a:stretch>
                  <a:fillRect l="-1554" t="-9091" r="-864" b="-13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3747F1-8A3D-D4B3-515E-2549DF20E2B3}"/>
                  </a:ext>
                </a:extLst>
              </p:cNvPr>
              <p:cNvSpPr txBox="1"/>
              <p:nvPr/>
            </p:nvSpPr>
            <p:spPr>
              <a:xfrm>
                <a:off x="5395757" y="6417021"/>
                <a:ext cx="6319132" cy="3309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Benefit to cost ratio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𝟐𝟓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𝟏𝟒𝟖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𝟗𝟎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4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30000</m:t>
                        </m:r>
                      </m:den>
                    </m:f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𝟏𝟐𝟐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𝟐𝟔𝟓</m:t>
                        </m:r>
                      </m:num>
                      <m:den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𝟑𝟎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𝟎𝟖</m:t>
                    </m:r>
                  </m:oMath>
                </a14:m>
                <a:endParaRPr lang="en-US" sz="1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3747F1-8A3D-D4B3-515E-2549DF20E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757" y="6417021"/>
                <a:ext cx="6319132" cy="330988"/>
              </a:xfrm>
              <a:prstGeom prst="rect">
                <a:avLst/>
              </a:prstGeom>
              <a:blipFill>
                <a:blip r:embed="rId4"/>
                <a:stretch>
                  <a:fillRect l="-1736" t="-5556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807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32044-EFCC-4228-05DA-3A3F2E9A2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>
                <a:latin typeface="Times New Roman"/>
                <a:cs typeface="Times New Roman"/>
              </a:rPr>
              <a:t>Cost benefit analysis- Food Security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9055F-27EF-34AD-75CA-262E28B1E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7039" y="1924913"/>
            <a:ext cx="6500682" cy="26899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557784">
              <a:spcBef>
                <a:spcPts val="610"/>
              </a:spcBef>
            </a:pPr>
            <a:r>
              <a:rPr lang="en-GB" sz="1800" kern="1200" dirty="0">
                <a:latin typeface="Times New Roman"/>
                <a:cs typeface="Times New Roman"/>
              </a:rPr>
              <a:t>The direct costs of implementing anticipatory actions under livelihoods and basic needs was KES 3,600,000(USD30,0000)</a:t>
            </a:r>
          </a:p>
          <a:p>
            <a:pPr defTabSz="557784">
              <a:spcBef>
                <a:spcPts val="610"/>
              </a:spcBef>
            </a:pPr>
            <a:r>
              <a:rPr lang="en-GB" sz="1800" kern="1200" dirty="0">
                <a:latin typeface="Times New Roman"/>
                <a:cs typeface="Times New Roman"/>
              </a:rPr>
              <a:t>A total of 1000 households were provided with drought tolerant seeds</a:t>
            </a:r>
          </a:p>
          <a:p>
            <a:pPr defTabSz="557784">
              <a:spcBef>
                <a:spcPts val="610"/>
              </a:spcBef>
            </a:pPr>
            <a:r>
              <a:rPr lang="en-US" sz="1800" kern="1200" dirty="0">
                <a:latin typeface="Times New Roman"/>
                <a:cs typeface="Times New Roman"/>
              </a:rPr>
              <a:t>270kgs (75kgs kept for household consumption;195kg sold @ KES150 per kg)</a:t>
            </a:r>
          </a:p>
          <a:p>
            <a:pPr defTabSz="557784">
              <a:spcBef>
                <a:spcPts val="610"/>
              </a:spcBef>
            </a:pPr>
            <a:r>
              <a:rPr lang="en-US" sz="1800" kern="1200" dirty="0">
                <a:latin typeface="Times New Roman"/>
                <a:cs typeface="Times New Roman"/>
              </a:rPr>
              <a:t>Average income was KES 29,250 (</a:t>
            </a:r>
            <a:r>
              <a:rPr lang="en-GB" sz="1800" kern="1200" dirty="0">
                <a:latin typeface="Times New Roman"/>
                <a:cs typeface="Times New Roman"/>
              </a:rPr>
              <a:t>USD243.75</a:t>
            </a:r>
            <a:r>
              <a:rPr lang="en-US" sz="1800" kern="1200" dirty="0">
                <a:latin typeface="Times New Roman"/>
                <a:cs typeface="Times New Roman"/>
              </a:rPr>
              <a:t>) per household</a:t>
            </a:r>
          </a:p>
          <a:p>
            <a:pPr marL="139065" indent="-139065" defTabSz="557784">
              <a:spcBef>
                <a:spcPts val="610"/>
              </a:spcBef>
            </a:pPr>
            <a:endParaRPr lang="en-KE" sz="1800" kern="1200" dirty="0">
              <a:latin typeface="Times New Roman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E72AE7-7E20-64BE-7B2B-6A01FD288163}"/>
                  </a:ext>
                </a:extLst>
              </p:cNvPr>
              <p:cNvSpPr txBox="1"/>
              <p:nvPr/>
            </p:nvSpPr>
            <p:spPr>
              <a:xfrm>
                <a:off x="4787039" y="4818478"/>
                <a:ext cx="7104427" cy="6045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57784">
                  <a:spcAft>
                    <a:spcPts val="600"/>
                  </a:spcAft>
                </a:pPr>
                <a:r>
                  <a:rPr lang="en-US" sz="1400" b="1" kern="1200" dirty="0">
                    <a:solidFill>
                      <a:schemeClr val="tx1"/>
                    </a:solidFill>
                  </a:rPr>
                  <a:t>Benefit to cost ratio</a:t>
                </a:r>
                <a14:m>
                  <m:oMath xmlns:m="http://schemas.openxmlformats.org/officeDocument/2006/math">
                    <m:r>
                      <a:rPr lang="en-U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amount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money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households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would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use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to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meet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water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demand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for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three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months</m:t>
                        </m:r>
                        <m:r>
                          <m:rPr>
                            <m:nor/>
                          </m:rPr>
                          <a:rPr lang="en-KE" sz="1400" b="1" kern="1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cost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implementation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WASH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400" b="1" kern="1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actions</m:t>
                        </m:r>
                      </m:den>
                    </m:f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E72AE7-7E20-64BE-7B2B-6A01FD288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039" y="4818478"/>
                <a:ext cx="7104427" cy="604524"/>
              </a:xfrm>
              <a:prstGeom prst="rect">
                <a:avLst/>
              </a:prstGeom>
              <a:blipFill>
                <a:blip r:embed="rId3"/>
                <a:stretch>
                  <a:fillRect l="-1544" t="-9000" r="-25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50A8C7-13BC-5CF9-3012-534292C1F9DA}"/>
                  </a:ext>
                </a:extLst>
              </p:cNvPr>
              <p:cNvSpPr txBox="1"/>
              <p:nvPr/>
            </p:nvSpPr>
            <p:spPr>
              <a:xfrm>
                <a:off x="5224015" y="5908226"/>
                <a:ext cx="5794581" cy="3782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57784">
                  <a:spcAft>
                    <a:spcPts val="600"/>
                  </a:spcAft>
                </a:pPr>
                <a:r>
                  <a:rPr lang="en-US" sz="1600" kern="1200" dirty="0">
                    <a:solidFill>
                      <a:schemeClr val="tx1"/>
                    </a:solidFill>
                  </a:rPr>
                  <a:t>Benefit to cost ratio </a:t>
                </a:r>
                <a14:m>
                  <m:oMath xmlns:m="http://schemas.openxmlformats.org/officeDocument/2006/math">
                    <m:r>
                      <a:rPr lang="en-US" sz="16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𝟐𝟒𝟑</m:t>
                        </m:r>
                        <m:r>
                          <a:rPr lang="en-US" sz="16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𝟕𝟓</m:t>
                        </m:r>
                        <m:r>
                          <a:rPr lang="en-US" sz="16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sz="16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𝟏𝟎𝟎𝟎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600" i="0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30000</m:t>
                        </m:r>
                      </m:den>
                    </m:f>
                    <m:r>
                      <a:rPr lang="en-US" sz="16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𝟐𝟒𝟑</m:t>
                        </m:r>
                        <m:r>
                          <a:rPr lang="en-US" sz="16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𝟕𝟓𝟎</m:t>
                        </m:r>
                      </m:num>
                      <m:den>
                        <m:r>
                          <a:rPr lang="en-US" sz="16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𝟑𝟎</m:t>
                        </m:r>
                        <m:r>
                          <a:rPr lang="en-US" sz="16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16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16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𝟏𝟑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50A8C7-13BC-5CF9-3012-534292C1F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015" y="5908226"/>
                <a:ext cx="5794581" cy="378245"/>
              </a:xfrm>
              <a:prstGeom prst="rect">
                <a:avLst/>
              </a:prstGeom>
              <a:blipFill>
                <a:blip r:embed="rId4"/>
                <a:stretch>
                  <a:fillRect l="-2208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507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A9031-747C-608C-71CC-4B0E0D252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Lesson Learnt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4B781CE9-A0AD-C51E-69E7-32A6D5F6FF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441327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0031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3E4770-3409-AF2B-944E-54ACABCE2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imes New Roman"/>
                <a:cs typeface="Times New Roman"/>
              </a:rPr>
              <a:t>Conclusion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5892008-F72A-BA82-EAE3-038E98CB1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spcAft>
                <a:spcPts val="1000"/>
              </a:spcAft>
            </a:pPr>
            <a:r>
              <a:rPr lang="en-GB" sz="22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Anticipatory actions had statistically significant impact on food dietary diversity and access to clean water</a:t>
            </a:r>
          </a:p>
          <a:p>
            <a:pPr>
              <a:spcAft>
                <a:spcPts val="1000"/>
              </a:spcAft>
            </a:pPr>
            <a:r>
              <a:rPr lang="en-GB" sz="22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Additionally, beneficiaries of anticipatory actions recorded positive impacts on food access, food security, food coping strategies and access to water sources</a:t>
            </a:r>
          </a:p>
          <a:p>
            <a:pPr>
              <a:spcAft>
                <a:spcPts val="1000"/>
              </a:spcAft>
            </a:pPr>
            <a:r>
              <a:rPr lang="en-GB" sz="22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Cost </a:t>
            </a:r>
            <a:r>
              <a:rPr lang="en-GB" sz="2200" dirty="0">
                <a:latin typeface="Times New Roman"/>
                <a:ea typeface="Calibri" panose="020F0502020204030204" pitchFamily="34" charset="0"/>
                <a:cs typeface="Times New Roman"/>
              </a:rPr>
              <a:t>benefit analysis showed that </a:t>
            </a:r>
            <a:r>
              <a:rPr lang="en-GB" sz="22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Anticipatory actions</a:t>
            </a:r>
            <a:r>
              <a:rPr lang="en-GB" sz="22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have a higher benefit to cost ratio, indicating their cost-effectiveness and return on investment</a:t>
            </a:r>
            <a:endParaRPr lang="en-KE" sz="2200" dirty="0"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3107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482997-E502-9D17-CDAE-C126C219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5D4DA-83EF-7709-0F82-1CB923157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302" y="2198362"/>
            <a:ext cx="6493698" cy="39177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>
                <a:latin typeface="Times New Roman"/>
                <a:cs typeface="Times"/>
              </a:rPr>
              <a:t>Extreme weather condition and variations are becoming the norm in many regions of the world</a:t>
            </a:r>
          </a:p>
          <a:p>
            <a:r>
              <a:rPr lang="en-US" sz="1800" dirty="0">
                <a:latin typeface="Times New Roman"/>
                <a:cs typeface="Times"/>
              </a:rPr>
              <a:t>Arid and semi-arid regions are particularly impacted by these climate hazards, posing a significant risk to the lives and livelihoods of millions of households</a:t>
            </a:r>
          </a:p>
          <a:p>
            <a:r>
              <a:rPr lang="en-US" sz="1800" dirty="0">
                <a:latin typeface="Times New Roman"/>
                <a:cs typeface="Times"/>
              </a:rPr>
              <a:t>According to climate change projections, frequency and intensity of extreme weather events are expected to rise globally, exacerbating existing humanitarian crises and creating new ones</a:t>
            </a:r>
          </a:p>
          <a:p>
            <a:r>
              <a:rPr lang="en-US" sz="1800" dirty="0">
                <a:latin typeface="Times New Roman"/>
                <a:cs typeface="Times"/>
              </a:rPr>
              <a:t>With no correspondence increase in funding, humanitarian organizations are therefore required to adapt and respond to changing circumstances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92E89C5-A7EC-7DB4-5630-BAEC013DC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790" y="3537376"/>
            <a:ext cx="4788505" cy="1029527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6AFE81-D3C6-B908-4D58-C82F82AA42FD}"/>
              </a:ext>
            </a:extLst>
          </p:cNvPr>
          <p:cNvSpPr txBox="1"/>
          <p:nvPr/>
        </p:nvSpPr>
        <p:spPr>
          <a:xfrm>
            <a:off x="10731062" y="6347283"/>
            <a:ext cx="1460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Image source: RCRC Climate Centre</a:t>
            </a:r>
          </a:p>
        </p:txBody>
      </p:sp>
    </p:spTree>
    <p:extLst>
      <p:ext uri="{BB962C8B-B14F-4D97-AF65-F5344CB8AC3E}">
        <p14:creationId xmlns:p14="http://schemas.microsoft.com/office/powerpoint/2010/main" val="3596203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5DA38-A467-1B7D-E544-D30CF009E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E03EE-EAB2-25FB-3E0D-6F7A802EA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098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Anticipatory Action: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preventive measures before disasters strike, mitigates the impacts on communities and reduces the time and cost of humanitarian response.</a:t>
            </a:r>
          </a:p>
          <a:p>
            <a:pPr>
              <a:lnSpc>
                <a:spcPct val="20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Actions: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 of formal plans of activation and implementation</a:t>
            </a:r>
          </a:p>
          <a:p>
            <a:pPr>
              <a:lnSpc>
                <a:spcPct val="20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action Protocol: </a:t>
            </a:r>
            <a:r>
              <a:rPr lang="en-US" sz="1800" b="0" i="0" dirty="0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 plans that outline the early actions that will be taken when a specific hazard is forecasted to impact communities</a:t>
            </a:r>
          </a:p>
          <a:p>
            <a:pPr>
              <a:lnSpc>
                <a:spcPct val="20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Based Financing: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proactive approach to disaster risk management that uses climate and weather forecasts to trigger and fund early actions before a disaster occur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931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BDE3EF-8D00-F5FD-00DA-3BCD5FFFB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30" y="541458"/>
            <a:ext cx="3600860" cy="1238971"/>
          </a:xfrm>
        </p:spPr>
        <p:txBody>
          <a:bodyPr>
            <a:normAutofit/>
          </a:bodyPr>
          <a:lstStyle/>
          <a:p>
            <a:r>
              <a:rPr lang="en-US" sz="5400" dirty="0"/>
              <a:t>Case study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4368C-5D63-CA13-9D5D-6D45E875B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4699" y="838838"/>
            <a:ext cx="6809645" cy="57570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1800" dirty="0">
                <a:latin typeface="Times New Roman"/>
                <a:ea typeface="Cambria"/>
                <a:cs typeface="Times New Roman"/>
              </a:rPr>
              <a:t>Between  2019- 2021, Kenya Red Cross Society (KRCS) in partnership with FBF- technical working group developed a drought FBF system with an aim of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minimising potential damage and loss of life by acting early, before the hazard reached its peak</a:t>
            </a:r>
            <a:r>
              <a:rPr lang="en-GB" sz="1800" dirty="0">
                <a:latin typeface="Times New Roman"/>
                <a:ea typeface="Cambria"/>
                <a:cs typeface="Times New Roman"/>
              </a:rPr>
              <a:t> </a:t>
            </a:r>
          </a:p>
          <a:p>
            <a:r>
              <a:rPr lang="en-GB" sz="1800" dirty="0">
                <a:latin typeface="Times New Roman"/>
                <a:ea typeface="Cambria"/>
                <a:cs typeface="Times New Roman"/>
              </a:rPr>
              <a:t>In 2021,  KRCS tested its drought FBF system after attaining trigger thresholds indicating below average seasonal rainfall for October-November-December rains (KMD). This provided a good opportunity for real-time testing of effectiveness of the selected/prioritised early actions.</a:t>
            </a:r>
          </a:p>
          <a:p>
            <a:r>
              <a:rPr lang="en-US" sz="1800" dirty="0">
                <a:latin typeface="Times New Roman"/>
                <a:ea typeface="Cambria"/>
                <a:cs typeface="Times New Roman"/>
              </a:rPr>
              <a:t>West Pokot county was identified as suitable location to activate early actions based on risk analysis done and on-ground monitoring reports</a:t>
            </a:r>
            <a:endParaRPr lang="en-GB" sz="1800" dirty="0">
              <a:latin typeface="Times New Roman"/>
              <a:ea typeface="Cambria"/>
              <a:cs typeface="Times New Roman"/>
            </a:endParaRPr>
          </a:p>
          <a:p>
            <a:r>
              <a:rPr lang="en-US" sz="1800" dirty="0">
                <a:latin typeface="Times New Roman"/>
                <a:ea typeface="Cambria"/>
                <a:cs typeface="Times New Roman"/>
              </a:rPr>
              <a:t>KRCS implemented pre-agreed anticipatory actions to address water scarcity and food insecurity which had been </a:t>
            </a:r>
            <a:r>
              <a:rPr lang="en-US" sz="1800" dirty="0" err="1">
                <a:latin typeface="Times New Roman"/>
                <a:ea typeface="Cambria"/>
                <a:cs typeface="Times New Roman"/>
              </a:rPr>
              <a:t>prioritised</a:t>
            </a:r>
            <a:r>
              <a:rPr lang="en-US" sz="1800" dirty="0">
                <a:latin typeface="Times New Roman"/>
                <a:ea typeface="Cambria"/>
                <a:cs typeface="Times New Roman"/>
              </a:rPr>
              <a:t> as the primary impacts of drought</a:t>
            </a:r>
          </a:p>
          <a:p>
            <a:r>
              <a:rPr lang="en-US" sz="1800" dirty="0">
                <a:latin typeface="Times New Roman"/>
                <a:ea typeface="Cambria"/>
                <a:cs typeface="Times New Roman"/>
              </a:rPr>
              <a:t>To test effectiveness of conducting FBF compared to doing traditional emergency response,</a:t>
            </a:r>
            <a:r>
              <a:rPr lang="en-GB" sz="1800" dirty="0">
                <a:latin typeface="Times New Roman"/>
                <a:ea typeface="Cambria"/>
                <a:cs typeface="Times New Roman"/>
              </a:rPr>
              <a:t> a quasi experiment study was conducted to measure different outcomes between AA beneficiary households and a comparison group of similar vulnerability who only received traditional disaster emergency response</a:t>
            </a:r>
            <a:r>
              <a:rPr lang="en-US" sz="1800" dirty="0">
                <a:latin typeface="Times New Roman"/>
                <a:ea typeface="Cambria"/>
                <a:cs typeface="Times New Roman"/>
              </a:rPr>
              <a:t> </a:t>
            </a:r>
          </a:p>
          <a:p>
            <a:endParaRPr lang="en-US" sz="1800" dirty="0"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18" name="Google Shape;552;p45">
            <a:extLst>
              <a:ext uri="{FF2B5EF4-FFF2-40B4-BE49-F238E27FC236}">
                <a16:creationId xmlns:a16="http://schemas.microsoft.com/office/drawing/2014/main" id="{E384CC4C-B988-85EE-4881-3159C2ADC0F6}"/>
              </a:ext>
            </a:extLst>
          </p:cNvPr>
          <p:cNvSpPr txBox="1"/>
          <p:nvPr/>
        </p:nvSpPr>
        <p:spPr>
          <a:xfrm>
            <a:off x="3496901" y="4083339"/>
            <a:ext cx="1024768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Early actions are not implemented</a:t>
            </a:r>
            <a:endParaRPr sz="1400" dirty="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D559C0A-8947-B04E-5B27-1AD697117E88}"/>
              </a:ext>
            </a:extLst>
          </p:cNvPr>
          <p:cNvGrpSpPr/>
          <p:nvPr/>
        </p:nvGrpSpPr>
        <p:grpSpPr>
          <a:xfrm>
            <a:off x="390852" y="1780429"/>
            <a:ext cx="4193929" cy="4089676"/>
            <a:chOff x="678760" y="2115605"/>
            <a:chExt cx="7192687" cy="4068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A5A64A7-397E-6076-3281-E58B5E588FF7}"/>
                </a:ext>
              </a:extLst>
            </p:cNvPr>
            <p:cNvSpPr/>
            <p:nvPr/>
          </p:nvSpPr>
          <p:spPr>
            <a:xfrm>
              <a:off x="3416075" y="2141155"/>
              <a:ext cx="1776368" cy="1797177"/>
            </a:xfrm>
            <a:prstGeom prst="round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VCI and SPI forecast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E695B23-7138-7FCB-7ED5-F9DFF139C7CD}"/>
                </a:ext>
              </a:extLst>
            </p:cNvPr>
            <p:cNvSpPr/>
            <p:nvPr/>
          </p:nvSpPr>
          <p:spPr>
            <a:xfrm>
              <a:off x="678760" y="2115605"/>
              <a:ext cx="2368249" cy="1797176"/>
            </a:xfrm>
            <a:prstGeom prst="round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/>
                <a:t>Risk scenarios; Historical hazards, vulnerability and adaptive capacity</a:t>
              </a:r>
            </a:p>
            <a:p>
              <a:endParaRPr lang="en-US" sz="1400" dirty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DC6D058-C721-52BE-5672-115E712CFE67}"/>
                </a:ext>
              </a:extLst>
            </p:cNvPr>
            <p:cNvSpPr/>
            <p:nvPr/>
          </p:nvSpPr>
          <p:spPr>
            <a:xfrm>
              <a:off x="5668426" y="2141155"/>
              <a:ext cx="1577492" cy="1797176"/>
            </a:xfrm>
            <a:prstGeom prst="round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Trigger level checking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456248E-9A47-D97F-8A6E-8644A0DF033E}"/>
                </a:ext>
              </a:extLst>
            </p:cNvPr>
            <p:cNvSpPr/>
            <p:nvPr/>
          </p:nvSpPr>
          <p:spPr>
            <a:xfrm>
              <a:off x="2340150" y="4910192"/>
              <a:ext cx="2368247" cy="1273888"/>
            </a:xfrm>
            <a:prstGeom prst="round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Early actions are implemented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CE8A8CD-943F-E4DE-FD69-5082018D55D9}"/>
                </a:ext>
              </a:extLst>
            </p:cNvPr>
            <p:cNvSpPr/>
            <p:nvPr/>
          </p:nvSpPr>
          <p:spPr>
            <a:xfrm>
              <a:off x="5533824" y="4787558"/>
              <a:ext cx="2337623" cy="1356288"/>
            </a:xfrm>
            <a:prstGeom prst="round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Early actions are not implemented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34D35AA-8782-9C23-01FE-C09E05A086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89612" y="3984160"/>
              <a:ext cx="2494519" cy="803398"/>
            </a:xfrm>
            <a:prstGeom prst="straightConnector1">
              <a:avLst/>
            </a:prstGeom>
            <a:grpFill/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7FD1026-B679-5CCC-2CE2-2AE36B40C4BC}"/>
                </a:ext>
              </a:extLst>
            </p:cNvPr>
            <p:cNvCxnSpPr>
              <a:cxnSpLocks/>
            </p:cNvCxnSpPr>
            <p:nvPr/>
          </p:nvCxnSpPr>
          <p:spPr>
            <a:xfrm>
              <a:off x="6349902" y="3958610"/>
              <a:ext cx="0" cy="828948"/>
            </a:xfrm>
            <a:prstGeom prst="straightConnector1">
              <a:avLst/>
            </a:prstGeom>
            <a:grpFill/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708959D-2415-059C-EC8E-4C6E03C1F266}"/>
              </a:ext>
            </a:extLst>
          </p:cNvPr>
          <p:cNvSpPr txBox="1"/>
          <p:nvPr/>
        </p:nvSpPr>
        <p:spPr>
          <a:xfrm>
            <a:off x="71080" y="5993376"/>
            <a:ext cx="3646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KRCS Drought FBF system Methodology</a:t>
            </a:r>
          </a:p>
        </p:txBody>
      </p:sp>
    </p:spTree>
    <p:extLst>
      <p:ext uri="{BB962C8B-B14F-4D97-AF65-F5344CB8AC3E}">
        <p14:creationId xmlns:p14="http://schemas.microsoft.com/office/powerpoint/2010/main" val="3192239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0F11-69F7-A50B-EA40-0610C4C5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study-Data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6A425-9431-7F7C-5DC6-D3F487683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9439" y="1690688"/>
            <a:ext cx="588387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>
                <a:latin typeface="Times New Roman"/>
                <a:cs typeface="Times New Roman"/>
              </a:rPr>
              <a:t>A total of 388 respondents participated in the survey where 260 were beneficiaries of AA while 128 were non-beneficiaries</a:t>
            </a:r>
          </a:p>
          <a:p>
            <a:r>
              <a:rPr lang="en-US" sz="1800" dirty="0">
                <a:latin typeface="Times New Roman"/>
                <a:cs typeface="Times New Roman"/>
              </a:rPr>
              <a:t>Simple random sampling (SRS) was used to select study participants within the selected clusters</a:t>
            </a:r>
            <a:endParaRPr lang="en-US" sz="1800" dirty="0">
              <a:latin typeface="Times New Roman" panose="02020603050405020304" pitchFamily="18" charset="0"/>
              <a:cs typeface="Times New Roman"/>
            </a:endParaRPr>
          </a:p>
          <a:p>
            <a:r>
              <a:rPr lang="en-US" sz="1800" dirty="0">
                <a:latin typeface="Times New Roman"/>
                <a:cs typeface="Times New Roman"/>
              </a:rPr>
              <a:t>Beneficiary households were randomly sampled from the KRCS existing household registers of the AA beneficiaries</a:t>
            </a:r>
          </a:p>
          <a:p>
            <a:r>
              <a:rPr lang="en-US" sz="1800" dirty="0">
                <a:latin typeface="Times New Roman"/>
                <a:cs typeface="Times New Roman"/>
              </a:rPr>
              <a:t>For non-beneficiary group, the local enumerators snow-balled from one household of non-beneficiary (control group) to the next for purposes of interviews</a:t>
            </a:r>
          </a:p>
          <a:p>
            <a:r>
              <a:rPr lang="en-US" sz="1800" dirty="0">
                <a:latin typeface="Times New Roman"/>
                <a:cs typeface="Times New Roman"/>
              </a:rPr>
              <a:t>Both quantitative and qualitative methods were used to evaluate the impact of the intervention in reducing impacts of drought on households 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6ABD1E7-C474-D25C-5606-69D3864A0F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181664"/>
              </p:ext>
            </p:extLst>
          </p:nvPr>
        </p:nvGraphicFramePr>
        <p:xfrm>
          <a:off x="343928" y="1928532"/>
          <a:ext cx="5323704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2528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34621-22B3-7DF1-16E4-216FB460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Findings-Demographic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BE10C-1E5B-2C3F-F667-C594B07B5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416"/>
            <a:ext cx="10870580" cy="15303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articipants in the treatment and control arm were similar in social demographic characteristics with no significant differences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Majority of the respondents were female, this could be because it is women who remain behind at home to do domestic chores</a:t>
            </a:r>
          </a:p>
          <a:p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owever, most of the households’ heads were reported to be male suggesting that the power to make major decision in the households lay in the hands of men. </a:t>
            </a:r>
          </a:p>
          <a:p>
            <a:pPr marL="0" indent="0"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3C8C90C-3A53-F818-4859-7C5D7DEB68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6960537"/>
              </p:ext>
            </p:extLst>
          </p:nvPr>
        </p:nvGraphicFramePr>
        <p:xfrm>
          <a:off x="336916" y="3611386"/>
          <a:ext cx="3598560" cy="3246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AAA3349-846E-F92A-7B9A-D781E9D318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10924"/>
              </p:ext>
            </p:extLst>
          </p:nvPr>
        </p:nvGraphicFramePr>
        <p:xfrm>
          <a:off x="8484749" y="3611386"/>
          <a:ext cx="3523396" cy="2651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B931B4E-4BAA-5B4E-4279-F8C3ACDA5F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065248"/>
              </p:ext>
            </p:extLst>
          </p:nvPr>
        </p:nvGraphicFramePr>
        <p:xfrm>
          <a:off x="4348996" y="3555460"/>
          <a:ext cx="3848987" cy="3246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73516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2B46-DD2A-55BB-F86C-6FB70BA92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Findings-Demographic characteristics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EB44C21-93A1-8A66-BBF3-3FCB221399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316386"/>
              </p:ext>
            </p:extLst>
          </p:nvPr>
        </p:nvGraphicFramePr>
        <p:xfrm>
          <a:off x="6422065" y="3221312"/>
          <a:ext cx="5507665" cy="3502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0664052-EB3F-A90D-4395-54DC05A66EBC}"/>
              </a:ext>
            </a:extLst>
          </p:cNvPr>
          <p:cNvSpPr txBox="1"/>
          <p:nvPr/>
        </p:nvSpPr>
        <p:spPr>
          <a:xfrm>
            <a:off x="669162" y="1743984"/>
            <a:ext cx="112605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articipants in the treatment and control arm were similar in education level and income sources, with no significant differences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Only, about a tenth (13.5%-AA beneficiaries; 11.7%- AA non-beneficiaries) had attained secondary or tertiary education likely because the target locations were mainly rural areas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72B7A4C-4B26-655D-C4E2-0D9139439B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05099"/>
              </p:ext>
            </p:extLst>
          </p:nvPr>
        </p:nvGraphicFramePr>
        <p:xfrm>
          <a:off x="89688" y="3274608"/>
          <a:ext cx="6006312" cy="3502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42974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E5F04-3B99-9C7B-F91E-EA3F95CF2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Findings- Food Security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98B32-D360-9BE7-3C2B-70365C2AD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1929383"/>
            <a:ext cx="10515600" cy="45634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800" b="1" i="0" dirty="0">
                <a:effectLst/>
                <a:latin typeface="Times New Roman"/>
                <a:cs typeface="Times New Roman"/>
              </a:rPr>
              <a:t>Food utilization</a:t>
            </a:r>
          </a:p>
          <a:p>
            <a:r>
              <a:rPr lang="en-US" sz="1800" dirty="0">
                <a:latin typeface="Times New Roman"/>
                <a:cs typeface="Times New Roman"/>
              </a:rPr>
              <a:t>M</a:t>
            </a:r>
            <a:r>
              <a:rPr lang="en-US" sz="1800" b="0" i="0" dirty="0">
                <a:effectLst/>
                <a:latin typeface="Times New Roman"/>
                <a:cs typeface="Times New Roman"/>
              </a:rPr>
              <a:t>ore (41.8%) children under-five from beneficiary households had three meals and some food/snack in between as is required compared to 31.6% from non-beneficiary households (p=0.12)</a:t>
            </a:r>
          </a:p>
          <a:p>
            <a:r>
              <a:rPr lang="en-US" sz="1800" dirty="0">
                <a:latin typeface="Times New Roman"/>
                <a:cs typeface="Times New Roman"/>
              </a:rPr>
              <a:t>M</a:t>
            </a:r>
            <a:r>
              <a:rPr lang="en-US" sz="1800" b="0" i="0" dirty="0">
                <a:effectLst/>
                <a:latin typeface="Times New Roman"/>
                <a:cs typeface="Times New Roman"/>
              </a:rPr>
              <a:t>ajority (74.7%) of adults in AA households ate between two to three meals the day preceding this survey compared to 64.8% Emergency Response counterparts (p=0.056)</a:t>
            </a:r>
          </a:p>
          <a:p>
            <a:pPr marL="0" indent="0">
              <a:buNone/>
            </a:pPr>
            <a:r>
              <a:rPr lang="en-US" sz="1800" b="1" i="0" dirty="0">
                <a:effectLst/>
                <a:latin typeface="Times New Roman"/>
                <a:cs typeface="Times New Roman"/>
              </a:rPr>
              <a:t>Dietary scores</a:t>
            </a:r>
          </a:p>
          <a:p>
            <a:r>
              <a:rPr lang="en-US" sz="1800" b="0" i="0" dirty="0">
                <a:effectLst/>
                <a:latin typeface="Times New Roman"/>
                <a:cs typeface="Times New Roman"/>
              </a:rPr>
              <a:t>Majority (65%) of the AA beneficiaries had a dietary diversity of above 43 which implies that households were food secure compared to only 43.8% of the AA non-beneficiaries (p=0.00)</a:t>
            </a:r>
          </a:p>
          <a:p>
            <a:r>
              <a:rPr lang="en-US" sz="1800" b="0" i="0" dirty="0">
                <a:effectLst/>
                <a:latin typeface="Times New Roman"/>
                <a:cs typeface="Times New Roman"/>
              </a:rPr>
              <a:t>Few (16.9%) anticipatory actions beneficiaries were moderately food insecure (dietary scores 28.6-42) compared to 32.8% of their Emergency Response Counterparts (p= 0.00)</a:t>
            </a:r>
          </a:p>
          <a:p>
            <a:r>
              <a:rPr lang="en-US" sz="1800" b="0" i="0" dirty="0">
                <a:effectLst/>
                <a:latin typeface="Times New Roman"/>
                <a:cs typeface="Times New Roman"/>
              </a:rPr>
              <a:t>In addition, fewer (18.1%) AA beneficiaries were severely food insecure (dietary scores &lt;28.5) compared to 23.4% of the Emergency Response counterparts (p=0.27)</a:t>
            </a:r>
            <a:endParaRPr lang="en-US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GB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indicates that  households which beneficiated from anticipatory action were better fed than those from Emergency Response households </a:t>
            </a:r>
            <a:endParaRPr lang="en-US" sz="1800" b="1" i="0" dirty="0"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469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C7348A-98D2-70BF-41F2-ACD863C19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Findings- Food Security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24AD5-69F8-88CF-79F7-46555FBFF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70048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Coping mechanism</a:t>
            </a:r>
          </a:p>
          <a:p>
            <a:r>
              <a:rPr lang="en-GB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AA beneficiaries utilised negative food coping strategies lesser number of times 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(2.5)</a:t>
            </a:r>
            <a:r>
              <a:rPr lang="en-GB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as compared to emergency response beneficiary households 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(2.9)</a:t>
            </a:r>
          </a:p>
          <a:p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Although the difference in the coping index was not statistically significant (p= 0.23), the results provide a good indication that the intervention reduced utilization of negative food coping strategies among beneficiaries sampled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25C689E-9C04-5BFB-96C8-8FF8C475A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052666"/>
              </p:ext>
            </p:extLst>
          </p:nvPr>
        </p:nvGraphicFramePr>
        <p:xfrm>
          <a:off x="5545015" y="1019907"/>
          <a:ext cx="6294292" cy="493867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53147">
                  <a:extLst>
                    <a:ext uri="{9D8B030D-6E8A-4147-A177-3AD203B41FA5}">
                      <a16:colId xmlns:a16="http://schemas.microsoft.com/office/drawing/2014/main" val="3462855613"/>
                    </a:ext>
                  </a:extLst>
                </a:gridCol>
                <a:gridCol w="1432043">
                  <a:extLst>
                    <a:ext uri="{9D8B030D-6E8A-4147-A177-3AD203B41FA5}">
                      <a16:colId xmlns:a16="http://schemas.microsoft.com/office/drawing/2014/main" val="2928059879"/>
                    </a:ext>
                  </a:extLst>
                </a:gridCol>
                <a:gridCol w="1309538">
                  <a:extLst>
                    <a:ext uri="{9D8B030D-6E8A-4147-A177-3AD203B41FA5}">
                      <a16:colId xmlns:a16="http://schemas.microsoft.com/office/drawing/2014/main" val="1604871908"/>
                    </a:ext>
                  </a:extLst>
                </a:gridCol>
                <a:gridCol w="999564">
                  <a:extLst>
                    <a:ext uri="{9D8B030D-6E8A-4147-A177-3AD203B41FA5}">
                      <a16:colId xmlns:a16="http://schemas.microsoft.com/office/drawing/2014/main" val="116840380"/>
                    </a:ext>
                  </a:extLst>
                </a:gridCol>
              </a:tblGrid>
              <a:tr h="1098310">
                <a:tc>
                  <a:txBody>
                    <a:bodyPr/>
                    <a:lstStyle/>
                    <a:p>
                      <a:pPr fontAlgn="t"/>
                      <a:endParaRPr lang="en-US" sz="1600" b="1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Coping mechanism</a:t>
                      </a:r>
                      <a:r>
                        <a:rPr lang="en-US" sz="1600" b="1" i="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4907" marR="0" marT="18545" marB="139087" anchor="b"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Anticipatory Action beneficiary Mean </a:t>
                      </a:r>
                      <a:r>
                        <a:rPr lang="en-US" sz="1600" b="1" i="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4907" marR="0" marT="18545" marB="139087" anchor="b"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Emergency Response beneficiary Mean</a:t>
                      </a:r>
                      <a:r>
                        <a:rPr lang="en-US" sz="1600" b="1" i="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4907" marR="0" marT="18545" marB="139087" anchor="b"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600" b="1" i="0" u="none" strike="noStrike" cap="none" spc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P.value</a:t>
                      </a:r>
                      <a:r>
                        <a:rPr lang="en-US" sz="1600" b="1" i="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4907" marR="0" marT="18545" marB="139087" anchor="b"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907846"/>
                  </a:ext>
                </a:extLst>
              </a:tr>
              <a:tr h="400425">
                <a:tc>
                  <a:txBody>
                    <a:bodyPr/>
                    <a:lstStyle/>
                    <a:p>
                      <a:pPr fontAlgn="t"/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Borrowed food</a:t>
                      </a:r>
                      <a:r>
                        <a:rPr lang="en-US" sz="1400" b="0" i="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4907" marR="0" marT="18545" marB="139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3.6</a:t>
                      </a:r>
                      <a:r>
                        <a:rPr lang="en-US" sz="1400" b="0" i="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4907" marR="0" marT="18545" marB="139087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4.1</a:t>
                      </a:r>
                      <a:r>
                        <a:rPr lang="en-US" sz="1400" b="0" i="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4907" marR="0" marT="18545" marB="139087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0.07</a:t>
                      </a:r>
                      <a:r>
                        <a:rPr lang="en-US" sz="1400" b="0" i="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4907" marR="0" marT="18545" marB="139087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814469"/>
                  </a:ext>
                </a:extLst>
              </a:tr>
              <a:tr h="537714">
                <a:tc>
                  <a:txBody>
                    <a:bodyPr/>
                    <a:lstStyle/>
                    <a:p>
                      <a:pPr fontAlgn="t"/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Reduced number of meals eaten in a day</a:t>
                      </a:r>
                      <a:r>
                        <a:rPr lang="en-US" sz="1400" b="0" i="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4907" marR="0" marT="18545" marB="139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3.7</a:t>
                      </a:r>
                      <a:r>
                        <a:rPr lang="en-US" sz="1400" b="0" i="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4907" marR="0" marT="18545" marB="139087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4.2</a:t>
                      </a:r>
                      <a:r>
                        <a:rPr lang="en-US" sz="1400" b="0" i="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4907" marR="0" marT="18545" marB="139087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0.24</a:t>
                      </a:r>
                      <a:r>
                        <a:rPr lang="en-US" sz="1400" b="0" i="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4907" marR="0" marT="18545" marB="139087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735629"/>
                  </a:ext>
                </a:extLst>
              </a:tr>
              <a:tr h="400425">
                <a:tc>
                  <a:txBody>
                    <a:bodyPr/>
                    <a:lstStyle/>
                    <a:p>
                      <a:pPr fontAlgn="t"/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Limited meal sizes/portions</a:t>
                      </a:r>
                      <a:r>
                        <a:rPr lang="en-US" sz="1400" b="0" i="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4907" marR="0" marT="18545" marB="139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1.9</a:t>
                      </a:r>
                      <a:r>
                        <a:rPr lang="en-US" sz="1400" b="0" i="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4907" marR="0" marT="18545" marB="139087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2.2</a:t>
                      </a:r>
                      <a:r>
                        <a:rPr lang="en-US" sz="1400" b="0" i="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4907" marR="0" marT="18545" marB="139087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0.20</a:t>
                      </a:r>
                      <a:r>
                        <a:rPr lang="en-US" sz="1400" b="0" i="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4907" marR="0" marT="18545" marB="139087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550853"/>
                  </a:ext>
                </a:extLst>
              </a:tr>
              <a:tr h="537714">
                <a:tc>
                  <a:txBody>
                    <a:bodyPr/>
                    <a:lstStyle/>
                    <a:p>
                      <a:pPr fontAlgn="t"/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Restrict consumption for adults so children have enough</a:t>
                      </a:r>
                      <a:r>
                        <a:rPr lang="en-US" sz="1400" b="0" i="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4907" marR="0" marT="18545" marB="139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1.9</a:t>
                      </a:r>
                      <a:r>
                        <a:rPr lang="en-US" sz="1400" b="0" i="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4907" marR="0" marT="18545" marB="139087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1.9</a:t>
                      </a:r>
                      <a:r>
                        <a:rPr lang="en-US" sz="1400" b="0" i="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4907" marR="0" marT="18545" marB="139087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0.95</a:t>
                      </a:r>
                      <a:r>
                        <a:rPr lang="en-US" sz="1400" b="0" i="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4907" marR="0" marT="18545" marB="139087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763177"/>
                  </a:ext>
                </a:extLst>
              </a:tr>
              <a:tr h="537714">
                <a:tc>
                  <a:txBody>
                    <a:bodyPr/>
                    <a:lstStyle/>
                    <a:p>
                      <a:pPr fontAlgn="t"/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Rely on less preferred, less expensive foods</a:t>
                      </a:r>
                      <a:r>
                        <a:rPr lang="en-US" sz="1400" b="0" i="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4907" marR="0" marT="18545" marB="139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1.7</a:t>
                      </a:r>
                      <a:r>
                        <a:rPr lang="en-US" sz="1400" b="0" i="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4907" marR="0" marT="18545" marB="139087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2.1</a:t>
                      </a:r>
                      <a:r>
                        <a:rPr lang="en-US" sz="1400" b="0" i="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4907" marR="0" marT="18545" marB="139087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0.13</a:t>
                      </a:r>
                      <a:r>
                        <a:rPr lang="en-US" sz="1400" b="0" i="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4907" marR="0" marT="18545" marB="139087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171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219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0bbabcd-3f85-4d59-a9c1-2377040decc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B7E6ADF636A74B952846AF79613C84" ma:contentTypeVersion="14" ma:contentTypeDescription="Create a new document." ma:contentTypeScope="" ma:versionID="02842043b561063350190254032c8c81">
  <xsd:schema xmlns:xsd="http://www.w3.org/2001/XMLSchema" xmlns:xs="http://www.w3.org/2001/XMLSchema" xmlns:p="http://schemas.microsoft.com/office/2006/metadata/properties" xmlns:ns3="50bbabcd-3f85-4d59-a9c1-2377040decc5" xmlns:ns4="7f6d359d-50ad-4a34-ac15-4370ed9e2d4c" targetNamespace="http://schemas.microsoft.com/office/2006/metadata/properties" ma:root="true" ma:fieldsID="f41ae1f1f3daf5d67c01eccbeea10886" ns3:_="" ns4:_="">
    <xsd:import namespace="50bbabcd-3f85-4d59-a9c1-2377040decc5"/>
    <xsd:import namespace="7f6d359d-50ad-4a34-ac15-4370ed9e2d4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bbabcd-3f85-4d59-a9c1-2377040dec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6d359d-50ad-4a34-ac15-4370ed9e2d4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AD9CCD-6F99-4569-95FC-4A14E1220A66}">
  <ds:schemaRefs>
    <ds:schemaRef ds:uri="http://schemas.microsoft.com/office/2006/documentManagement/types"/>
    <ds:schemaRef ds:uri="http://schemas.microsoft.com/office/infopath/2007/PartnerControls"/>
    <ds:schemaRef ds:uri="7f6d359d-50ad-4a34-ac15-4370ed9e2d4c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50bbabcd-3f85-4d59-a9c1-2377040decc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2798668-4245-4F54-A06D-6888D11329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bbabcd-3f85-4d59-a9c1-2377040decc5"/>
    <ds:schemaRef ds:uri="7f6d359d-50ad-4a34-ac15-4370ed9e2d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44D90E-3DAC-445E-BC7B-1250420EDE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</TotalTime>
  <Words>1740</Words>
  <Application>Microsoft Office PowerPoint</Application>
  <PresentationFormat>Widescreen</PresentationFormat>
  <Paragraphs>166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Cambria Math</vt:lpstr>
      <vt:lpstr>Georgia Pro</vt:lpstr>
      <vt:lpstr>Open Sans SemiBold</vt:lpstr>
      <vt:lpstr>Segoe UI</vt:lpstr>
      <vt:lpstr>Times New Roman</vt:lpstr>
      <vt:lpstr>WordVisi_MSFontService</vt:lpstr>
      <vt:lpstr>WordVisiPilcrow_MSFontService</vt:lpstr>
      <vt:lpstr>office theme</vt:lpstr>
      <vt:lpstr>Office Theme</vt:lpstr>
      <vt:lpstr> </vt:lpstr>
      <vt:lpstr>Introduction</vt:lpstr>
      <vt:lpstr>Introduction</vt:lpstr>
      <vt:lpstr>Case study</vt:lpstr>
      <vt:lpstr>Case study-Data and Methods</vt:lpstr>
      <vt:lpstr>Findings-Demographic characteristics</vt:lpstr>
      <vt:lpstr>Findings-Demographic characteristics</vt:lpstr>
      <vt:lpstr>Findings- Food Security</vt:lpstr>
      <vt:lpstr>Findings- Food Security</vt:lpstr>
      <vt:lpstr>Results- Water scarcity</vt:lpstr>
      <vt:lpstr>Cost benefit analysis-WASH</vt:lpstr>
      <vt:lpstr>Cost benefit analysis- Food Security</vt:lpstr>
      <vt:lpstr>Lesson Learnt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Naomi Ng'ang'a</cp:lastModifiedBy>
  <cp:revision>201</cp:revision>
  <dcterms:created xsi:type="dcterms:W3CDTF">2023-04-25T11:44:43Z</dcterms:created>
  <dcterms:modified xsi:type="dcterms:W3CDTF">2023-04-27T12:35:36Z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0x0101005BB7E6ADF636A74B952846AF79613C84</vt:lpwstr>
  </property>
</Properties>
</file>