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B530-EC1E-4DBE-8C8B-0C2FC5E0A6F7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3E2C-B1CC-4361-8FE1-E99F7663D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1" i="0" dirty="0">
                <a:solidFill>
                  <a:srgbClr val="2E2E2E"/>
                </a:solidFill>
                <a:effectLst/>
                <a:latin typeface="inherit"/>
              </a:rPr>
              <a:t>What's causing the poles to warm faster than the rest of Earth?</a:t>
            </a:r>
            <a:r>
              <a:rPr lang="en-GB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GB" dirty="0"/>
            </a:br>
            <a:r>
              <a:rPr lang="en-GB" dirty="0"/>
              <a:t>https://www.nasa.gov/topics/earth/features/warmingpoles.html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709BE-3E56-4595-91CE-9E4F961F8E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3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E941-1CC9-4313-DEB6-2DF3A9871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6C14C-70F4-2F8B-6DF5-2DD000FD5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5AA-CF65-7AA5-E31B-33928962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CD7A-5B70-02F2-047C-C9D4A4C9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445ED-FB0B-BE34-D7FA-0BC5458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5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E6E9-C809-D09A-C8D0-D8C5F5B8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FA065-1FA9-83FA-8DE4-9D34A7AC5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139D0-73D2-FC83-AFCE-CBED3CF5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1FF2-EC08-6CF0-5369-5E95FAA5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EB643-F7BD-B04A-756F-CF800412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3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D0FFF-5DA0-08E5-06B9-A9082826D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3819C-4169-662D-F498-E5D051F26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4A9B-FFC0-B9BF-57EF-7A5D9DBC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F06E7-F672-BC73-D310-48B25C5F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DDCA-89CE-1704-2621-87672D1C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4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74FC-D2B4-3877-C258-EB5B5096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DE68-51F3-164E-F13B-C8879B39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1D66-93A6-4B32-D909-842DC014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9CCE7-9008-05FD-89DB-7019DEE5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ADC4-F828-56BE-5019-78DA1022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9E4-FA10-5CA7-7FA6-51E5973D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AE0E9-C8A7-F87D-F65A-04C91561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B7352-53F0-420A-D881-5B23102E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194A5-C207-8A4E-CC48-E438488E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3EF78-DE18-009C-3CE3-24B644C6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0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9A1D-BA4F-9C1E-BB27-9E4EDEBD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08AD6-27BF-C101-0D8F-A361E2E6F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2EF5F-FC72-2CF0-B3B6-345486224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21091-229B-8EAF-AC1F-6EBF0AED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E815C-2649-ED83-BB61-A999746D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BE34B-FF03-B0D4-898F-A059A961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D636-D59F-F0BA-1088-BB0A44B3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E3E73-7DD7-D0FC-AFE3-C43F18295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F3D35-1ABE-BF5A-49F0-F5049D902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15B53-BB81-11DF-4CBC-ADD742AC1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B2870-8557-5D87-C959-9FA1F2961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33549-C8B4-AD31-72A5-4D52299C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DF683-952D-2557-B99C-79EAE758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1A13F-200F-CC99-3695-9EA63CD9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20AB-FE03-4A4B-4147-6C6DE121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6F638-D208-CF60-05FC-64CEE415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AA912-D590-EC96-7FDB-E7A73895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28A7B-775C-C025-E14B-ABC17E66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9F957-9A7C-5BC6-97D3-27356591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BCF37-3D18-EC8E-57A2-EC7FBCDA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78F93-3496-6A1A-F407-CB8D51A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4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5CE8-BFA7-171C-ED7C-769A00B5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7BCD-4CB8-6404-54EB-6B6FEA4F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A2D98-414C-91A4-F9AB-46BC1A04E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946BE-AFFC-5581-F932-6F8B8B89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3B300-5CEE-B8B8-002D-97E882D9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FC446-345F-D971-4D10-5A2F14AF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3351-EACD-80E0-C632-BF1F91E3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F8F8C-5724-0771-811B-BF6AA87B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11559-C388-C389-BA89-6735C4032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65545-9F0C-FD43-FA49-7FC0A069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B8FB1-1000-AE6F-CE29-32E7082F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7C4B9-180D-C0AA-E0BA-9FB6F1C5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0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8F5D7-39CB-0753-05F8-B24A3671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747C7-8624-DE7B-10EC-2AF614642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6708-DBC8-22C3-6F48-9BD213975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9CEA-26BD-4578-8680-FCF31F25F902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9C24-657A-AE0A-7F2C-7AE931F8F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6A0E-0EA7-0CCD-7A54-350F4EE8F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B995-E257-48FB-BB56-15640591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M25_TOT in anomaly_monmean_2050-2015">
            <a:hlinkClick r:id="" action="ppaction://media"/>
            <a:extLst>
              <a:ext uri="{FF2B5EF4-FFF2-40B4-BE49-F238E27FC236}">
                <a16:creationId xmlns:a16="http://schemas.microsoft.com/office/drawing/2014/main" id="{4324F8AD-1DFA-9AC6-017C-C46AC08AB5E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tretch/>
        </p:blipFill>
        <p:spPr>
          <a:xfrm>
            <a:off x="3098333" y="1744178"/>
            <a:ext cx="6313488" cy="424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841B6-7EEB-E316-3AD6-D11F0E9160C0}"/>
              </a:ext>
            </a:extLst>
          </p:cNvPr>
          <p:cNvSpPr txBox="1"/>
          <p:nvPr/>
        </p:nvSpPr>
        <p:spPr>
          <a:xfrm>
            <a:off x="3113608" y="5998645"/>
            <a:ext cx="6314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200" dirty="0">
                <a:latin typeface="+mj-lt"/>
                <a:ea typeface="+mj-ea"/>
                <a:cs typeface="+mj-cs"/>
              </a:rPr>
              <a:t>PM</a:t>
            </a:r>
            <a:r>
              <a:rPr lang="en-US" sz="1100" b="1" kern="1200" dirty="0">
                <a:latin typeface="+mj-lt"/>
                <a:ea typeface="+mj-ea"/>
                <a:cs typeface="+mj-cs"/>
              </a:rPr>
              <a:t>2.5</a:t>
            </a:r>
            <a:r>
              <a:rPr lang="en-US" sz="1800" b="1" kern="1200" dirty="0">
                <a:latin typeface="+mj-lt"/>
                <a:ea typeface="+mj-ea"/>
                <a:cs typeface="+mj-cs"/>
              </a:rPr>
              <a:t> monthly anomaly plot for 2050-2015 for South Asia predicted</a:t>
            </a:r>
            <a:r>
              <a:rPr lang="en-US" b="1" dirty="0">
                <a:latin typeface="+mj-lt"/>
                <a:ea typeface="+mj-ea"/>
                <a:cs typeface="+mj-cs"/>
              </a:rPr>
              <a:t> by CMAQ model </a:t>
            </a:r>
            <a:r>
              <a:rPr lang="en-US" sz="1800" b="1" kern="1200" dirty="0">
                <a:latin typeface="+mj-lt"/>
                <a:ea typeface="+mj-ea"/>
                <a:cs typeface="+mj-cs"/>
              </a:rPr>
              <a:t>with CMIP6 SSP245 scenario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E07CC-1D3B-4E18-4D60-F2669239A793}"/>
              </a:ext>
            </a:extLst>
          </p:cNvPr>
          <p:cNvSpPr txBox="1"/>
          <p:nvPr/>
        </p:nvSpPr>
        <p:spPr>
          <a:xfrm>
            <a:off x="5762430" y="1951728"/>
            <a:ext cx="62701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5E80B-6302-4173-01EF-99355E779BFA}"/>
              </a:ext>
            </a:extLst>
          </p:cNvPr>
          <p:cNvSpPr txBox="1"/>
          <p:nvPr/>
        </p:nvSpPr>
        <p:spPr>
          <a:xfrm>
            <a:off x="5841621" y="2992403"/>
            <a:ext cx="55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06637-35F5-2CF3-0C2E-E6AB13F4ABA7}"/>
              </a:ext>
            </a:extLst>
          </p:cNvPr>
          <p:cNvSpPr txBox="1"/>
          <p:nvPr/>
        </p:nvSpPr>
        <p:spPr>
          <a:xfrm>
            <a:off x="5850330" y="3055050"/>
            <a:ext cx="6183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Delhi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8D630-5100-8372-C288-C9470184EA70}"/>
              </a:ext>
            </a:extLst>
          </p:cNvPr>
          <p:cNvSpPr txBox="1"/>
          <p:nvPr/>
        </p:nvSpPr>
        <p:spPr>
          <a:xfrm>
            <a:off x="3559161" y="1773665"/>
            <a:ext cx="440653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GB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BD45750-7DB0-6868-1D1E-B27D1772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4" y="9474"/>
            <a:ext cx="11965576" cy="783006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High-resolution dynamical downscaling of present and future air quality 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over the South Asia-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Cordex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domain with a focus on the megacity Delhi, India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CE274-DDD1-121F-0B7A-A3AD87E52FA3}"/>
              </a:ext>
            </a:extLst>
          </p:cNvPr>
          <p:cNvSpPr txBox="1"/>
          <p:nvPr/>
        </p:nvSpPr>
        <p:spPr>
          <a:xfrm>
            <a:off x="202882" y="792289"/>
            <a:ext cx="119655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i="0" dirty="0">
                <a:effectLst/>
                <a:latin typeface="Open Sans" panose="020B0606030504020204" pitchFamily="34" charset="0"/>
              </a:rPr>
              <a:t>Ummugulsum Alyuz</a:t>
            </a:r>
            <a:r>
              <a:rPr lang="en-GB" sz="900" b="1" i="0" baseline="30000" dirty="0">
                <a:effectLst/>
                <a:latin typeface="Open Sans" panose="020B0606030504020204" pitchFamily="34" charset="0"/>
              </a:rPr>
              <a:t>1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Ranjeet Sokhi</a:t>
            </a:r>
            <a:r>
              <a:rPr lang="en-GB" sz="900" i="0" baseline="30000" dirty="0">
                <a:effectLst/>
                <a:latin typeface="Open Sans" panose="020B0606030504020204" pitchFamily="34" charset="0"/>
              </a:rPr>
              <a:t>1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Kester Momoh</a:t>
            </a:r>
            <a:r>
              <a:rPr lang="en-GB" sz="900" i="0" baseline="30000" dirty="0">
                <a:effectLst/>
                <a:latin typeface="Open Sans" panose="020B0606030504020204" pitchFamily="34" charset="0"/>
              </a:rPr>
              <a:t>1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Vikas Singh</a:t>
            </a:r>
            <a:r>
              <a:rPr lang="en-GB" sz="900" i="0" baseline="30000" dirty="0">
                <a:effectLst/>
                <a:latin typeface="Open Sans" panose="020B0606030504020204" pitchFamily="34" charset="0"/>
              </a:rPr>
              <a:t>2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Chandra Venkataraman</a:t>
            </a:r>
            <a:r>
              <a:rPr lang="en-GB" sz="900" baseline="30000" dirty="0">
                <a:latin typeface="Open Sans" panose="020B0606030504020204" pitchFamily="34" charset="0"/>
              </a:rPr>
              <a:t>3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Arushi Sharma</a:t>
            </a:r>
            <a:r>
              <a:rPr lang="en-GB" sz="900" baseline="30000" dirty="0">
                <a:latin typeface="Open Sans" panose="020B0606030504020204" pitchFamily="34" charset="0"/>
              </a:rPr>
              <a:t>3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Ganesh Gupta</a:t>
            </a:r>
            <a:r>
              <a:rPr lang="en-GB" sz="900" baseline="30000" dirty="0">
                <a:latin typeface="Open Sans" panose="020B0606030504020204" pitchFamily="34" charset="0"/>
              </a:rPr>
              <a:t>3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Kushal Tibrewal</a:t>
            </a:r>
            <a:r>
              <a:rPr lang="en-GB" sz="900" baseline="30000" dirty="0">
                <a:latin typeface="Open Sans" panose="020B0606030504020204" pitchFamily="34" charset="0"/>
              </a:rPr>
              <a:t>3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Ravindra Khaiwal</a:t>
            </a:r>
            <a:r>
              <a:rPr lang="en-GB" sz="900" baseline="30000" dirty="0">
                <a:latin typeface="Open Sans" panose="020B0606030504020204" pitchFamily="34" charset="0"/>
              </a:rPr>
              <a:t>4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Suman Mor</a:t>
            </a:r>
            <a:r>
              <a:rPr lang="en-GB" sz="900" baseline="30000" dirty="0">
                <a:latin typeface="Open Sans" panose="020B0606030504020204" pitchFamily="34" charset="0"/>
              </a:rPr>
              <a:t>5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, and </a:t>
            </a:r>
            <a:r>
              <a:rPr lang="en-GB" sz="900" i="0" dirty="0" err="1">
                <a:effectLst/>
                <a:latin typeface="Open Sans" panose="020B0606030504020204" pitchFamily="34" charset="0"/>
              </a:rPr>
              <a:t>Gufran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 Beig</a:t>
            </a:r>
            <a:r>
              <a:rPr lang="en-GB" sz="900" baseline="30000" dirty="0">
                <a:latin typeface="Open Sans" panose="020B0606030504020204" pitchFamily="34" charset="0"/>
              </a:rPr>
              <a:t>6</a:t>
            </a:r>
            <a:r>
              <a:rPr lang="en-GB" sz="900" i="0" dirty="0">
                <a:effectLst/>
                <a:latin typeface="Open Sans" panose="020B0606030504020204" pitchFamily="34" charset="0"/>
              </a:rPr>
              <a:t> and the PROMOTE Team</a:t>
            </a:r>
            <a:endParaRPr lang="en-GB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7776F7-084E-98FD-60E8-06BE088405A8}"/>
              </a:ext>
            </a:extLst>
          </p:cNvPr>
          <p:cNvSpPr txBox="1"/>
          <p:nvPr/>
        </p:nvSpPr>
        <p:spPr>
          <a:xfrm>
            <a:off x="202882" y="1014517"/>
            <a:ext cx="11856718" cy="317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Centre for Climate Change Research (C3R), University of Hertfordshire, U.K.</a:t>
            </a: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National Atmospheric Research Laboratory, </a:t>
            </a:r>
            <a:r>
              <a:rPr lang="en-GB" sz="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Gadanki</a:t>
            </a:r>
            <a:r>
              <a:rPr lang="en-GB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Andhra Pradesh, India </a:t>
            </a: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Indian Institute of Technology Bombay, India </a:t>
            </a: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Post Graduate Institute of Medical Education &amp; Research (PGIMER), Chandigarh. India</a:t>
            </a: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Department of Environment Studies, Panjab University, Chandigarh, India </a:t>
            </a: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National Institute of Advanced Studies (NIAS), Indian Institute of Science (IISc) Campus, Bangalore, India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C7E2E-B5A7-5156-8998-FADCC21B4289}"/>
              </a:ext>
            </a:extLst>
          </p:cNvPr>
          <p:cNvSpPr txBox="1"/>
          <p:nvPr/>
        </p:nvSpPr>
        <p:spPr>
          <a:xfrm>
            <a:off x="275066" y="1394150"/>
            <a:ext cx="243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SCOPE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63A3D4-50D5-5BD8-81AE-34D3ADA92AE5}"/>
              </a:ext>
            </a:extLst>
          </p:cNvPr>
          <p:cNvSpPr txBox="1"/>
          <p:nvPr/>
        </p:nvSpPr>
        <p:spPr>
          <a:xfrm>
            <a:off x="9754867" y="1314481"/>
            <a:ext cx="243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Results and discussion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6C2476-B739-98B9-EA9C-9E71C2ABFA7C}"/>
              </a:ext>
            </a:extLst>
          </p:cNvPr>
          <p:cNvSpPr txBox="1"/>
          <p:nvPr/>
        </p:nvSpPr>
        <p:spPr>
          <a:xfrm>
            <a:off x="23835" y="1666510"/>
            <a:ext cx="2795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Open Sans" panose="020B0606030504020204" pitchFamily="34" charset="0"/>
              </a:rPr>
              <a:t>H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ow air quality changes in South Asia in a changing climate under SSP245 (middle of the road scenario) 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What is the impact of the road transport emissions on air quality over Delhi ? </a:t>
            </a:r>
            <a:endParaRPr lang="en-GB" sz="1100" dirty="0">
              <a:latin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1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8C9E62-D50A-B018-B4C4-738F27965E39}"/>
              </a:ext>
            </a:extLst>
          </p:cNvPr>
          <p:cNvSpPr txBox="1"/>
          <p:nvPr/>
        </p:nvSpPr>
        <p:spPr>
          <a:xfrm>
            <a:off x="104504" y="3340609"/>
            <a:ext cx="299213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effectLst/>
                <a:latin typeface="Open Sans" panose="020B0606030504020204" pitchFamily="34" charset="0"/>
              </a:rPr>
              <a:t>       1</a:t>
            </a:r>
            <a:r>
              <a:rPr lang="en-GB" sz="1100" b="1" i="0" baseline="30000" dirty="0">
                <a:effectLst/>
                <a:latin typeface="Open Sans" panose="020B0606030504020204" pitchFamily="34" charset="0"/>
              </a:rPr>
              <a:t>st</a:t>
            </a:r>
            <a:r>
              <a:rPr lang="en-GB" sz="1100" b="1" i="0" dirty="0">
                <a:effectLst/>
                <a:latin typeface="Open Sans" panose="020B0606030504020204" pitchFamily="34" charset="0"/>
              </a:rPr>
              <a:t> set of runs : </a:t>
            </a:r>
            <a:endParaRPr lang="en-GB" sz="1100" b="1" dirty="0"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latin typeface="Open Sans" panose="020B0606030504020204" pitchFamily="34" charset="0"/>
              </a:rPr>
              <a:t>B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ias-corrected CMIP6 data for WRF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For South Asia-</a:t>
            </a:r>
            <a:r>
              <a:rPr lang="en-GB" sz="1100" b="0" i="0" dirty="0" err="1">
                <a:effectLst/>
                <a:latin typeface="Open Sans" panose="020B0606030504020204" pitchFamily="34" charset="0"/>
              </a:rPr>
              <a:t>Cordex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domain, 27 km grid resolution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2015 (representative of 2011-2020) 2050 (representative of 2046-2055)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latin typeface="Open Sans" panose="020B0606030504020204" pitchFamily="34" charset="0"/>
              </a:rPr>
              <a:t>F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uture land use land cover, initial and boundary conditions, and future emissions for India were used to drive CMAQ model. </a:t>
            </a:r>
          </a:p>
          <a:p>
            <a:endParaRPr lang="en-GB" sz="1100" b="1" dirty="0">
              <a:latin typeface="Open Sans" panose="020B0606030504020204" pitchFamily="34" charset="0"/>
            </a:endParaRPr>
          </a:p>
          <a:p>
            <a:r>
              <a:rPr lang="en-GB" sz="1100" b="1" dirty="0">
                <a:latin typeface="Open Sans" panose="020B0606030504020204" pitchFamily="34" charset="0"/>
              </a:rPr>
              <a:t>       2</a:t>
            </a:r>
            <a:r>
              <a:rPr lang="en-GB" sz="1100" b="1" baseline="30000" dirty="0">
                <a:latin typeface="Open Sans" panose="020B0606030504020204" pitchFamily="34" charset="0"/>
              </a:rPr>
              <a:t>nd</a:t>
            </a:r>
            <a:r>
              <a:rPr lang="en-GB" sz="1100" b="1" dirty="0">
                <a:latin typeface="Open Sans" panose="020B0606030504020204" pitchFamily="34" charset="0"/>
              </a:rPr>
              <a:t> set of runs :</a:t>
            </a:r>
            <a:endParaRPr lang="en-GB" sz="1100" b="0" i="0" dirty="0"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latin typeface="Open Sans" panose="020B0606030504020204" pitchFamily="34" charset="0"/>
              </a:rPr>
              <a:t>45km x15 km x 5 km x 1.6 km nested run for 2018.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Baseline and Scenario 1 (no road transport in the 5km domain covering Delhi)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High resolution OSCAR4 model for road transport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33370A-8BF6-ABB6-02B8-8429B5E27656}"/>
              </a:ext>
            </a:extLst>
          </p:cNvPr>
          <p:cNvSpPr txBox="1"/>
          <p:nvPr/>
        </p:nvSpPr>
        <p:spPr>
          <a:xfrm>
            <a:off x="202880" y="3003866"/>
            <a:ext cx="243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METHODOLOGY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EC7208-1154-D408-3DD2-2B70DE35B435}"/>
              </a:ext>
            </a:extLst>
          </p:cNvPr>
          <p:cNvSpPr txBox="1"/>
          <p:nvPr/>
        </p:nvSpPr>
        <p:spPr>
          <a:xfrm>
            <a:off x="9431611" y="1759993"/>
            <a:ext cx="27952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CMAQ model predicted monthly means of PM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2.5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anomalies (2050-2015) range over India between 8 to 41 μg/m</a:t>
            </a:r>
            <a:r>
              <a:rPr lang="en-GB" sz="1100" b="0" i="0" baseline="30000" dirty="0">
                <a:effectLst/>
                <a:latin typeface="Open Sans" panose="020B0606030504020204" pitchFamily="34" charset="0"/>
              </a:rPr>
              <a:t>3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Significant change is PM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2.5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, PM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10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, NO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x 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and O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3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anomalies, especially in the urban regions of India, such as Delhi, before and after the Monsoon months (June to October).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Open Sans" panose="020B0606030504020204" pitchFamily="34" charset="0"/>
              </a:rPr>
              <a:t>Although averaging ten years around the desired year suppresses the diurnal variations, it provides an indication of monthly changes in climate and air quality variables. </a:t>
            </a:r>
            <a:endParaRPr lang="en-GB" sz="1100" b="0" i="0" dirty="0">
              <a:effectLst/>
              <a:latin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Open Sans" panose="020B0606030504020204" pitchFamily="34" charset="0"/>
              </a:rPr>
              <a:t>In the hypothetical scenario (Scenario1) where road transport emissions were absent in 2018, annual mean of PM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10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and PM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2.5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concentrations would decrease by 3%, NO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x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by 32%, CO by 35%, and O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3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would increase by 9%. Additionally, both SO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2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and NH</a:t>
            </a:r>
            <a:r>
              <a:rPr lang="en-GB" sz="1100" b="0" i="0" baseline="-25000" dirty="0">
                <a:effectLst/>
                <a:latin typeface="Open Sans" panose="020B0606030504020204" pitchFamily="34" charset="0"/>
              </a:rPr>
              <a:t>3</a:t>
            </a:r>
            <a:r>
              <a:rPr lang="en-GB" sz="1100" b="0" i="0" dirty="0">
                <a:effectLst/>
                <a:latin typeface="Open Sans" panose="020B0606030504020204" pitchFamily="34" charset="0"/>
              </a:rPr>
              <a:t> would also decrease by 3%.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Widescreen</PresentationFormat>
  <Paragraphs>28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inherit</vt:lpstr>
      <vt:lpstr>Open Sans</vt:lpstr>
      <vt:lpstr>Times New Roman</vt:lpstr>
      <vt:lpstr>Office Theme</vt:lpstr>
      <vt:lpstr>High-resolution dynamical downscaling of present and future air quality  over the South Asia-Cordex domain with a focus on the megacity Delhi, India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High-resolution dynamical downscaling of present and future air quality  over the South Asia-Cordex domain with a focus on the megacity Delhi, India</dc:title>
  <dc:creator>Ummugulsum Alyuz Ozdemir</dc:creator>
  <cp:lastModifiedBy>Ummugulsum Alyuz Ozdemir</cp:lastModifiedBy>
  <cp:revision>2</cp:revision>
  <dcterms:created xsi:type="dcterms:W3CDTF">2023-04-28T13:23:20Z</dcterms:created>
  <dcterms:modified xsi:type="dcterms:W3CDTF">2023-04-28T14:57:43Z</dcterms:modified>
</cp:coreProperties>
</file>