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6459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6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5387342"/>
            <a:ext cx="13990320" cy="114604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7289782"/>
            <a:ext cx="12344400" cy="7947658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1752600"/>
            <a:ext cx="354901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1752600"/>
            <a:ext cx="1044130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8206749"/>
            <a:ext cx="14196060" cy="13693138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22029429"/>
            <a:ext cx="14196060" cy="7200898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8763000"/>
            <a:ext cx="69951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8763000"/>
            <a:ext cx="69951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9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752607"/>
            <a:ext cx="141960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8069582"/>
            <a:ext cx="6963012" cy="395477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12024360"/>
            <a:ext cx="696301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8069582"/>
            <a:ext cx="6997304" cy="395477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12024360"/>
            <a:ext cx="6997304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2194560"/>
            <a:ext cx="5308520" cy="76809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4739647"/>
            <a:ext cx="8332470" cy="23393400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9875520"/>
            <a:ext cx="5308520" cy="1829562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2194560"/>
            <a:ext cx="5308520" cy="76809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4739647"/>
            <a:ext cx="8332470" cy="23393400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9875520"/>
            <a:ext cx="5308520" cy="1829562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1752607"/>
            <a:ext cx="141960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8763000"/>
            <a:ext cx="141960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30510487"/>
            <a:ext cx="37033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7D2E-F685-4BF4-94D4-A553C6A9DFB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30510487"/>
            <a:ext cx="55549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30510487"/>
            <a:ext cx="37033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3DEC0-AADA-4FCC-91B0-5430EAED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F25CA2-A566-4906-860E-978383C350DA}"/>
              </a:ext>
            </a:extLst>
          </p:cNvPr>
          <p:cNvGrpSpPr/>
          <p:nvPr/>
        </p:nvGrpSpPr>
        <p:grpSpPr>
          <a:xfrm>
            <a:off x="292101" y="622300"/>
            <a:ext cx="15824199" cy="32010350"/>
            <a:chOff x="498904" y="159919"/>
            <a:chExt cx="21558778" cy="285956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349398-1032-48C3-8299-65651B891319}"/>
                </a:ext>
              </a:extLst>
            </p:cNvPr>
            <p:cNvSpPr/>
            <p:nvPr/>
          </p:nvSpPr>
          <p:spPr>
            <a:xfrm>
              <a:off x="522906" y="2086914"/>
              <a:ext cx="21534776" cy="452900"/>
            </a:xfrm>
            <a:prstGeom prst="rect">
              <a:avLst/>
            </a:prstGeom>
            <a:gradFill>
              <a:gsLst>
                <a:gs pos="0">
                  <a:srgbClr val="2F279D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rgbClr val="2F6BB3"/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93" tIns="34097" rIns="68193" bIns="340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000" dirty="0"/>
                <a:t>Computing CME Velocities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52ECB0E3-3522-40CC-A3AA-683B72CAD145}"/>
                </a:ext>
              </a:extLst>
            </p:cNvPr>
            <p:cNvSpPr txBox="1">
              <a:spLocks/>
            </p:cNvSpPr>
            <p:nvPr/>
          </p:nvSpPr>
          <p:spPr>
            <a:xfrm>
              <a:off x="2652148" y="28157489"/>
              <a:ext cx="1664456" cy="598033"/>
            </a:xfrm>
            <a:prstGeom prst="rect">
              <a:avLst/>
            </a:prstGeom>
          </p:spPr>
          <p:txBody>
            <a:bodyPr vert="horz" lIns="66678" tIns="33339" rIns="66678" bIns="3333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666779">
                <a:spcBef>
                  <a:spcPts val="731"/>
                </a:spcBef>
                <a:buNone/>
                <a:defRPr/>
              </a:pPr>
              <a:endParaRPr lang="en-US" sz="3000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0355926B-2488-422C-8625-9706CADB57E5}"/>
                </a:ext>
              </a:extLst>
            </p:cNvPr>
            <p:cNvSpPr txBox="1">
              <a:spLocks/>
            </p:cNvSpPr>
            <p:nvPr/>
          </p:nvSpPr>
          <p:spPr>
            <a:xfrm>
              <a:off x="11711698" y="4952665"/>
              <a:ext cx="10186531" cy="4307288"/>
            </a:xfrm>
            <a:prstGeom prst="rect">
              <a:avLst/>
            </a:prstGeom>
          </p:spPr>
          <p:txBody>
            <a:bodyPr vert="horz" lIns="66678" tIns="33339" rIns="66678" bIns="33339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00084" lvl="1" indent="-166695" defTabSz="666779">
                <a:spcBef>
                  <a:spcPts val="365"/>
                </a:spcBef>
                <a:defRPr/>
              </a:pPr>
              <a:endParaRPr lang="en-US" sz="3000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E13C4D-E532-4509-8965-599584FA3482}"/>
                </a:ext>
              </a:extLst>
            </p:cNvPr>
            <p:cNvGrpSpPr/>
            <p:nvPr/>
          </p:nvGrpSpPr>
          <p:grpSpPr>
            <a:xfrm>
              <a:off x="498904" y="159919"/>
              <a:ext cx="21534777" cy="1628352"/>
              <a:chOff x="914600" y="-7459857"/>
              <a:chExt cx="21534777" cy="162835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44032D-9A1D-4656-AC48-EAE65B87444B}"/>
                  </a:ext>
                </a:extLst>
              </p:cNvPr>
              <p:cNvSpPr/>
              <p:nvPr/>
            </p:nvSpPr>
            <p:spPr>
              <a:xfrm>
                <a:off x="914600" y="-7459857"/>
                <a:ext cx="21534777" cy="1628352"/>
              </a:xfrm>
              <a:prstGeom prst="rect">
                <a:avLst/>
              </a:prstGeom>
              <a:gradFill>
                <a:gsLst>
                  <a:gs pos="0">
                    <a:srgbClr val="2F279D"/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rgbClr val="2F6BB3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D82F06-2FEF-422D-B8B0-86448E910752}"/>
                  </a:ext>
                </a:extLst>
              </p:cNvPr>
              <p:cNvSpPr txBox="1"/>
              <p:nvPr/>
            </p:nvSpPr>
            <p:spPr>
              <a:xfrm>
                <a:off x="1924917" y="-7313955"/>
                <a:ext cx="20370146" cy="41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 the Solar Limb and Out: Results from the Wide-Field EUV Image Campaigns with GOES/SUVI</a:t>
                </a:r>
                <a:endParaRPr lang="en-US" sz="2400" b="1" dirty="0">
                  <a:solidFill>
                    <a:schemeClr val="bg1"/>
                  </a:solidFill>
                  <a:latin typeface="Mangal" pitchFamily="18" charset="0"/>
                  <a:cs typeface="Mangal" pitchFamily="18" charset="0"/>
                </a:endParaRPr>
              </a:p>
            </p:txBody>
          </p:sp>
          <p:pic>
            <p:nvPicPr>
              <p:cNvPr id="17" name="Picture 3" descr="C:\Users\Craig\Documents\GSFC\Magnetometer Poster\GOES R Logo.png">
                <a:extLst>
                  <a:ext uri="{FF2B5EF4-FFF2-40B4-BE49-F238E27FC236}">
                    <a16:creationId xmlns:a16="http://schemas.microsoft.com/office/drawing/2014/main" id="{453AFBA4-AF3C-45DC-86F5-1A51D2DE0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35241" y="-7123147"/>
                <a:ext cx="899302" cy="77723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869D71-B591-4874-AA0A-B6665C8EB22A}"/>
              </a:ext>
            </a:extLst>
          </p:cNvPr>
          <p:cNvSpPr txBox="1"/>
          <p:nvPr/>
        </p:nvSpPr>
        <p:spPr>
          <a:xfrm>
            <a:off x="938861" y="1470058"/>
            <a:ext cx="1508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S. K. Tadikonda, D. B. Seaton, C. Bethge, A. Caspi, M. Dahya, C. DeForest, M. P. Garhart, J. M. Hughes, A. Krimchansky, P. C. Sullivan, M. Todirita, M. West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EGU 2023 Session: ST 1.1, EGU23-1807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CDA21-8D43-436D-8913-8E7C678A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03530"/>
            <a:ext cx="15544800" cy="874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CF015-B5E9-4B96-A8CC-86BBEA830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654260"/>
            <a:ext cx="15544800" cy="8743950"/>
          </a:xfrm>
          <a:prstGeom prst="rect">
            <a:avLst/>
          </a:prstGeom>
        </p:spPr>
      </p:pic>
      <p:sp>
        <p:nvSpPr>
          <p:cNvPr id="25" name="Diagonal upwards features are outflows">
            <a:extLst>
              <a:ext uri="{FF2B5EF4-FFF2-40B4-BE49-F238E27FC236}">
                <a16:creationId xmlns:a16="http://schemas.microsoft.com/office/drawing/2014/main" id="{C2767A01-A8CA-4561-BCCC-08EF698F67CE}"/>
              </a:ext>
            </a:extLst>
          </p:cNvPr>
          <p:cNvSpPr txBox="1"/>
          <p:nvPr/>
        </p:nvSpPr>
        <p:spPr>
          <a:xfrm>
            <a:off x="12401549" y="16299179"/>
            <a:ext cx="3881659" cy="82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800"/>
            </a:pPr>
            <a:r>
              <a:rPr sz="2800" dirty="0">
                <a:solidFill>
                  <a:schemeClr val="bg1"/>
                </a:solidFill>
              </a:rPr>
              <a:t>Diagonal upwards</a:t>
            </a:r>
            <a:br>
              <a:rPr sz="2800" dirty="0">
                <a:solidFill>
                  <a:schemeClr val="bg1"/>
                </a:solidFill>
              </a:rPr>
            </a:br>
            <a:r>
              <a:rPr sz="2800" dirty="0">
                <a:solidFill>
                  <a:schemeClr val="bg1"/>
                </a:solidFill>
              </a:rPr>
              <a:t>features are outflows</a:t>
            </a: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31B9C45D-B6E9-4098-B48F-E860070FCD78}"/>
              </a:ext>
            </a:extLst>
          </p:cNvPr>
          <p:cNvSpPr/>
          <p:nvPr/>
        </p:nvSpPr>
        <p:spPr>
          <a:xfrm flipV="1">
            <a:off x="12618794" y="17560437"/>
            <a:ext cx="1420278" cy="1160365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27" name="Steeper slope Faster velocity">
            <a:extLst>
              <a:ext uri="{FF2B5EF4-FFF2-40B4-BE49-F238E27FC236}">
                <a16:creationId xmlns:a16="http://schemas.microsoft.com/office/drawing/2014/main" id="{BD996420-720D-4B6B-9D23-8612EB29D2D7}"/>
              </a:ext>
            </a:extLst>
          </p:cNvPr>
          <p:cNvSpPr txBox="1"/>
          <p:nvPr/>
        </p:nvSpPr>
        <p:spPr>
          <a:xfrm>
            <a:off x="12593072" y="19102416"/>
            <a:ext cx="2705973" cy="555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800"/>
            </a:pPr>
            <a:r>
              <a:rPr sz="2800" dirty="0">
                <a:solidFill>
                  <a:schemeClr val="bg1"/>
                </a:solidFill>
              </a:rPr>
              <a:t>Steeper slope</a:t>
            </a:r>
            <a:br>
              <a:rPr sz="2800" dirty="0">
                <a:solidFill>
                  <a:schemeClr val="bg1"/>
                </a:solidFill>
              </a:rPr>
            </a:br>
            <a:r>
              <a:rPr sz="2800" dirty="0">
                <a:solidFill>
                  <a:schemeClr val="bg1"/>
                </a:solidFill>
              </a:rPr>
              <a:t>Faster velocity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49B52-1C6F-4F7B-82DA-D7E2E52D2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85210"/>
            <a:ext cx="15544800" cy="8743950"/>
          </a:xfrm>
          <a:prstGeom prst="rect">
            <a:avLst/>
          </a:prstGeom>
        </p:spPr>
      </p:pic>
      <p:sp>
        <p:nvSpPr>
          <p:cNvPr id="28" name="CACTus Late August CMEs…">
            <a:extLst>
              <a:ext uri="{FF2B5EF4-FFF2-40B4-BE49-F238E27FC236}">
                <a16:creationId xmlns:a16="http://schemas.microsoft.com/office/drawing/2014/main" id="{1DC76D47-9C29-441A-B26D-0890DD47DDF0}"/>
              </a:ext>
            </a:extLst>
          </p:cNvPr>
          <p:cNvSpPr txBox="1">
            <a:spLocks/>
          </p:cNvSpPr>
          <p:nvPr/>
        </p:nvSpPr>
        <p:spPr>
          <a:xfrm>
            <a:off x="5810250" y="5255291"/>
            <a:ext cx="5010150" cy="624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646464"/>
              </a:buClr>
              <a:buSzPct val="90000"/>
              <a:buFontTx/>
              <a:buChar char="•"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marL="0" indent="0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Computer Aided CME Tracker US </a:t>
            </a:r>
          </a:p>
          <a:p>
            <a:pPr marL="0" indent="0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CACTus</a:t>
            </a:r>
            <a:r>
              <a:rPr lang="en-US" sz="2800" dirty="0">
                <a:solidFill>
                  <a:schemeClr val="bg1"/>
                </a:solidFill>
              </a:rPr>
              <a:t>) Late August CMEs</a:t>
            </a:r>
          </a:p>
          <a:p>
            <a:pPr marL="635000" lvl="1" indent="0">
              <a:spcBef>
                <a:spcPts val="0"/>
              </a:spcBef>
              <a:buNone/>
              <a:defRPr sz="4800"/>
            </a:pPr>
            <a:r>
              <a:rPr lang="en-US" sz="2400" dirty="0">
                <a:solidFill>
                  <a:schemeClr val="bg1"/>
                </a:solidFill>
              </a:rPr>
              <a:t>8/26 13:36 - 402 km/s</a:t>
            </a:r>
          </a:p>
          <a:p>
            <a:pPr marL="635000" lvl="1" indent="0">
              <a:spcBef>
                <a:spcPts val="0"/>
              </a:spcBef>
              <a:buNone/>
              <a:defRPr sz="4800"/>
            </a:pPr>
            <a:r>
              <a:rPr lang="en-US" sz="2400" dirty="0">
                <a:solidFill>
                  <a:schemeClr val="bg1"/>
                </a:solidFill>
              </a:rPr>
              <a:t>8/27 02:24 - 1000+ km/s</a:t>
            </a:r>
          </a:p>
          <a:p>
            <a:pPr marL="635000" lvl="1" indent="0">
              <a:spcBef>
                <a:spcPts val="0"/>
              </a:spcBef>
              <a:buNone/>
              <a:defRPr sz="4800"/>
            </a:pPr>
            <a:r>
              <a:rPr lang="en-US" sz="2400" dirty="0">
                <a:solidFill>
                  <a:schemeClr val="bg1"/>
                </a:solidFill>
              </a:rPr>
              <a:t>8/28 15:15 - 892 km/s</a:t>
            </a:r>
          </a:p>
          <a:p>
            <a:pPr marL="635000" lvl="1" indent="0">
              <a:spcBef>
                <a:spcPts val="0"/>
              </a:spcBef>
              <a:buNone/>
              <a:defRPr sz="4800"/>
            </a:pPr>
            <a:r>
              <a:rPr lang="en-US" sz="2400" dirty="0">
                <a:solidFill>
                  <a:schemeClr val="bg1"/>
                </a:solidFill>
              </a:rPr>
              <a:t>8/28 15:48 - 1276 km/s</a:t>
            </a:r>
          </a:p>
          <a:p>
            <a:pPr marL="635000" lvl="1" indent="0">
              <a:spcBef>
                <a:spcPts val="0"/>
              </a:spcBef>
              <a:buNone/>
              <a:defRPr sz="4800"/>
            </a:pPr>
            <a:r>
              <a:rPr lang="en-US" sz="2400" dirty="0">
                <a:solidFill>
                  <a:schemeClr val="bg1"/>
                </a:solidFill>
              </a:rPr>
              <a:t>8/29 16:48 - 664 km/s</a:t>
            </a:r>
          </a:p>
          <a:p>
            <a:pPr marL="635000" lvl="1" indent="0">
              <a:spcBef>
                <a:spcPts val="0"/>
              </a:spcBef>
              <a:buNone/>
              <a:defRPr sz="4800"/>
            </a:pPr>
            <a:r>
              <a:rPr lang="en-US" sz="2400" dirty="0">
                <a:solidFill>
                  <a:schemeClr val="bg1"/>
                </a:solidFill>
              </a:rPr>
              <a:t>8/30 17:36 - 595+ km/s</a:t>
            </a:r>
          </a:p>
        </p:txBody>
      </p:sp>
    </p:spTree>
    <p:extLst>
      <p:ext uri="{BB962C8B-B14F-4D97-AF65-F5344CB8AC3E}">
        <p14:creationId xmlns:p14="http://schemas.microsoft.com/office/powerpoint/2010/main" val="20272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152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Medium</vt:lpstr>
      <vt:lpstr>Calibri</vt:lpstr>
      <vt:lpstr>Calibri Light</vt:lpstr>
      <vt:lpstr>Mangal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Tadikonda, Sivakumara K. (GSFC-417.0)[SCIENCE SYSTEMS AND APPLICATIONS INC]</dc:creator>
  <cp:lastModifiedBy>Tadikonda, Sivakumara K. (GSFC-417.0)[SCIENCE SYSTEMS AND APPLICATIONS INC]</cp:lastModifiedBy>
  <cp:revision>9</cp:revision>
  <dcterms:created xsi:type="dcterms:W3CDTF">2023-03-05T15:58:42Z</dcterms:created>
  <dcterms:modified xsi:type="dcterms:W3CDTF">2023-03-30T12:58:53Z</dcterms:modified>
</cp:coreProperties>
</file>