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  <p:sldMasterId id="2147483672" r:id="rId2"/>
    <p:sldMasterId id="2147483684" r:id="rId3"/>
    <p:sldMasterId id="2147483696" r:id="rId4"/>
    <p:sldMasterId id="2147483732" r:id="rId5"/>
    <p:sldMasterId id="2147483744" r:id="rId6"/>
  </p:sldMasterIdLst>
  <p:notesMasterIdLst>
    <p:notesMasterId r:id="rId41"/>
  </p:notesMasterIdLst>
  <p:sldIdLst>
    <p:sldId id="257" r:id="rId7"/>
    <p:sldId id="280" r:id="rId8"/>
    <p:sldId id="302" r:id="rId9"/>
    <p:sldId id="281" r:id="rId10"/>
    <p:sldId id="259" r:id="rId11"/>
    <p:sldId id="300" r:id="rId12"/>
    <p:sldId id="265" r:id="rId13"/>
    <p:sldId id="303" r:id="rId14"/>
    <p:sldId id="304" r:id="rId15"/>
    <p:sldId id="284" r:id="rId16"/>
    <p:sldId id="305" r:id="rId17"/>
    <p:sldId id="267" r:id="rId18"/>
    <p:sldId id="268" r:id="rId19"/>
    <p:sldId id="269" r:id="rId20"/>
    <p:sldId id="270" r:id="rId21"/>
    <p:sldId id="272" r:id="rId22"/>
    <p:sldId id="271" r:id="rId23"/>
    <p:sldId id="273" r:id="rId24"/>
    <p:sldId id="274" r:id="rId25"/>
    <p:sldId id="276" r:id="rId26"/>
    <p:sldId id="277" r:id="rId27"/>
    <p:sldId id="278" r:id="rId28"/>
    <p:sldId id="275" r:id="rId29"/>
    <p:sldId id="279" r:id="rId30"/>
    <p:sldId id="299" r:id="rId31"/>
    <p:sldId id="260" r:id="rId32"/>
    <p:sldId id="301" r:id="rId33"/>
    <p:sldId id="261" r:id="rId34"/>
    <p:sldId id="288" r:id="rId35"/>
    <p:sldId id="290" r:id="rId36"/>
    <p:sldId id="291" r:id="rId37"/>
    <p:sldId id="297" r:id="rId38"/>
    <p:sldId id="293" r:id="rId39"/>
    <p:sldId id="294" r:id="rId40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005" autoAdjust="0"/>
    <p:restoredTop sz="94705" autoAdjust="0"/>
  </p:normalViewPr>
  <p:slideViewPr>
    <p:cSldViewPr snapToGrid="0">
      <p:cViewPr varScale="1">
        <p:scale>
          <a:sx n="65" d="100"/>
          <a:sy n="65" d="100"/>
        </p:scale>
        <p:origin x="724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19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98F03C6C-EC54-4DD4-AB64-E6459629815E}" type="datetimeFigureOut">
              <a:rPr lang="he-IL" smtClean="0"/>
              <a:pPr/>
              <a:t>א'/טבת/תש"פ</a:t>
            </a:fld>
            <a:endParaRPr lang="he-I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E64DB9A3-2868-4C5B-8F58-6BD89B8E6C71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64086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84F132-6351-459F-9255-F27F5A7AAEC1}" type="slidenum">
              <a:rPr lang="he-IL" smtClean="0">
                <a:solidFill>
                  <a:prstClr val="black"/>
                </a:solidFill>
              </a:rPr>
              <a:pPr/>
              <a:t>30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295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DA1F-1691-4CF5-AA89-5367F9480B0F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A1036-A18A-4873-AAEF-5AA17639A3C0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513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DA1F-1691-4CF5-AA89-5367F9480B0F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A1036-A18A-4873-AAEF-5AA17639A3C0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445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DA1F-1691-4CF5-AA89-5367F9480B0F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A1036-A18A-4873-AAEF-5AA17639A3C0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5579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DA1F-1691-4CF5-AA89-5367F9480B0F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A1036-A18A-4873-AAEF-5AA17639A3C0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2334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DA1F-1691-4CF5-AA89-5367F9480B0F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A1036-A18A-4873-AAEF-5AA17639A3C0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6936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DA1F-1691-4CF5-AA89-5367F9480B0F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A1036-A18A-4873-AAEF-5AA17639A3C0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6334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DA1F-1691-4CF5-AA89-5367F9480B0F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A1036-A18A-4873-AAEF-5AA17639A3C0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9207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DA1F-1691-4CF5-AA89-5367F9480B0F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A1036-A18A-4873-AAEF-5AA17639A3C0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51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DA1F-1691-4CF5-AA89-5367F9480B0F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A1036-A18A-4873-AAEF-5AA17639A3C0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2619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DA1F-1691-4CF5-AA89-5367F9480B0F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A1036-A18A-4873-AAEF-5AA17639A3C0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7363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DA1F-1691-4CF5-AA89-5367F9480B0F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A1036-A18A-4873-AAEF-5AA17639A3C0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433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DA1F-1691-4CF5-AA89-5367F9480B0F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A1036-A18A-4873-AAEF-5AA17639A3C0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62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DA1F-1691-4CF5-AA89-5367F9480B0F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A1036-A18A-4873-AAEF-5AA17639A3C0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6700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DA1F-1691-4CF5-AA89-5367F9480B0F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A1036-A18A-4873-AAEF-5AA17639A3C0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207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DA1F-1691-4CF5-AA89-5367F9480B0F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A1036-A18A-4873-AAEF-5AA17639A3C0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8749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DA1F-1691-4CF5-AA89-5367F9480B0F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A1036-A18A-4873-AAEF-5AA17639A3C0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2117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DA1F-1691-4CF5-AA89-5367F9480B0F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A1036-A18A-4873-AAEF-5AA17639A3C0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2750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DA1F-1691-4CF5-AA89-5367F9480B0F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A1036-A18A-4873-AAEF-5AA17639A3C0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5091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DA1F-1691-4CF5-AA89-5367F9480B0F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A1036-A18A-4873-AAEF-5AA17639A3C0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6415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DA1F-1691-4CF5-AA89-5367F9480B0F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A1036-A18A-4873-AAEF-5AA17639A3C0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0793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DA1F-1691-4CF5-AA89-5367F9480B0F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A1036-A18A-4873-AAEF-5AA17639A3C0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6742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DA1F-1691-4CF5-AA89-5367F9480B0F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A1036-A18A-4873-AAEF-5AA17639A3C0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542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DA1F-1691-4CF5-AA89-5367F9480B0F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A1036-A18A-4873-AAEF-5AA17639A3C0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7215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DA1F-1691-4CF5-AA89-5367F9480B0F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A1036-A18A-4873-AAEF-5AA17639A3C0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8905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DA1F-1691-4CF5-AA89-5367F9480B0F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A1036-A18A-4873-AAEF-5AA17639A3C0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1832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DA1F-1691-4CF5-AA89-5367F9480B0F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A1036-A18A-4873-AAEF-5AA17639A3C0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7642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DA1F-1691-4CF5-AA89-5367F9480B0F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A1036-A18A-4873-AAEF-5AA17639A3C0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630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DA1F-1691-4CF5-AA89-5367F9480B0F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A1036-A18A-4873-AAEF-5AA17639A3C0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5254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DA1F-1691-4CF5-AA89-5367F9480B0F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A1036-A18A-4873-AAEF-5AA17639A3C0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9846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DA1F-1691-4CF5-AA89-5367F9480B0F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A1036-A18A-4873-AAEF-5AA17639A3C0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6884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DA1F-1691-4CF5-AA89-5367F9480B0F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A1036-A18A-4873-AAEF-5AA17639A3C0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574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DA1F-1691-4CF5-AA89-5367F9480B0F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A1036-A18A-4873-AAEF-5AA17639A3C0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4503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DA1F-1691-4CF5-AA89-5367F9480B0F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A1036-A18A-4873-AAEF-5AA17639A3C0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542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DA1F-1691-4CF5-AA89-5367F9480B0F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A1036-A18A-4873-AAEF-5AA17639A3C0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8303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DA1F-1691-4CF5-AA89-5367F9480B0F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A1036-A18A-4873-AAEF-5AA17639A3C0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5898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DA1F-1691-4CF5-AA89-5367F9480B0F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A1036-A18A-4873-AAEF-5AA17639A3C0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8951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DA1F-1691-4CF5-AA89-5367F9480B0F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A1036-A18A-4873-AAEF-5AA17639A3C0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4224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DA1F-1691-4CF5-AA89-5367F9480B0F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A1036-A18A-4873-AAEF-5AA17639A3C0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2712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DA1F-1691-4CF5-AA89-5367F9480B0F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A1036-A18A-4873-AAEF-5AA17639A3C0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2503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DA1F-1691-4CF5-AA89-5367F9480B0F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A1036-A18A-4873-AAEF-5AA17639A3C0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3028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DA1F-1691-4CF5-AA89-5367F9480B0F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A1036-A18A-4873-AAEF-5AA17639A3C0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976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DA1F-1691-4CF5-AA89-5367F9480B0F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A1036-A18A-4873-AAEF-5AA17639A3C0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0046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DA1F-1691-4CF5-AA89-5367F9480B0F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A1036-A18A-4873-AAEF-5AA17639A3C0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9633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DA1F-1691-4CF5-AA89-5367F9480B0F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A1036-A18A-4873-AAEF-5AA17639A3C0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471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DA1F-1691-4CF5-AA89-5367F9480B0F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A1036-A18A-4873-AAEF-5AA17639A3C0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9982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DA1F-1691-4CF5-AA89-5367F9480B0F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A1036-A18A-4873-AAEF-5AA17639A3C0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2357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DA1F-1691-4CF5-AA89-5367F9480B0F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A1036-A18A-4873-AAEF-5AA17639A3C0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1514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DA1F-1691-4CF5-AA89-5367F9480B0F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A1036-A18A-4873-AAEF-5AA17639A3C0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6355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DA1F-1691-4CF5-AA89-5367F9480B0F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A1036-A18A-4873-AAEF-5AA17639A3C0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0213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DA1F-1691-4CF5-AA89-5367F9480B0F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A1036-A18A-4873-AAEF-5AA17639A3C0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2043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DA1F-1691-4CF5-AA89-5367F9480B0F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A1036-A18A-4873-AAEF-5AA17639A3C0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1685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6366D-6552-4169-AA5D-D83AC1F644C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DDA0B-3EBB-4299-8872-95FC2F0BFE39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1472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6366D-6552-4169-AA5D-D83AC1F644C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DDA0B-3EBB-4299-8872-95FC2F0BFE39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33243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6366D-6552-4169-AA5D-D83AC1F644C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DDA0B-3EBB-4299-8872-95FC2F0BFE39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1970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6366D-6552-4169-AA5D-D83AC1F644C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DDA0B-3EBB-4299-8872-95FC2F0BFE39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835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DA1F-1691-4CF5-AA89-5367F9480B0F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A1036-A18A-4873-AAEF-5AA17639A3C0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82379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6366D-6552-4169-AA5D-D83AC1F644C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DDA0B-3EBB-4299-8872-95FC2F0BFE39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0591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6366D-6552-4169-AA5D-D83AC1F644C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DDA0B-3EBB-4299-8872-95FC2F0BFE39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2719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6366D-6552-4169-AA5D-D83AC1F644C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DDA0B-3EBB-4299-8872-95FC2F0BFE39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49823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6366D-6552-4169-AA5D-D83AC1F644C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DDA0B-3EBB-4299-8872-95FC2F0BFE39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00542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6366D-6552-4169-AA5D-D83AC1F644C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DDA0B-3EBB-4299-8872-95FC2F0BFE39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9628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6366D-6552-4169-AA5D-D83AC1F644C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DDA0B-3EBB-4299-8872-95FC2F0BFE39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15097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6366D-6552-4169-AA5D-D83AC1F644C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DDA0B-3EBB-4299-8872-95FC2F0BFE39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456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DA1F-1691-4CF5-AA89-5367F9480B0F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A1036-A18A-4873-AAEF-5AA17639A3C0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902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DA1F-1691-4CF5-AA89-5367F9480B0F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A1036-A18A-4873-AAEF-5AA17639A3C0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81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DA1F-1691-4CF5-AA89-5367F9480B0F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A1036-A18A-4873-AAEF-5AA17639A3C0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4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18DA1F-1691-4CF5-AA89-5367F9480B0F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BA1036-A18A-4873-AAEF-5AA17639A3C0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048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18DA1F-1691-4CF5-AA89-5367F9480B0F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BA1036-A18A-4873-AAEF-5AA17639A3C0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804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18DA1F-1691-4CF5-AA89-5367F9480B0F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BA1036-A18A-4873-AAEF-5AA17639A3C0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274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18DA1F-1691-4CF5-AA89-5367F9480B0F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BA1036-A18A-4873-AAEF-5AA17639A3C0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935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18DA1F-1691-4CF5-AA89-5367F9480B0F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BA1036-A18A-4873-AAEF-5AA17639A3C0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959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6366D-6552-4169-AA5D-D83AC1F644C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DDA0B-3EBB-4299-8872-95FC2F0BFE39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72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sciencemag.org/author/daniel-clery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ms.gov.il/IMS/CLIMATE/ClimateSummary/2013/dec10-14+event.htm" TargetMode="External"/><Relationship Id="rId1" Type="http://schemas.openxmlformats.org/officeDocument/2006/relationships/slideLayout" Target="../slideLayouts/slideLayout5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8423" y="3698543"/>
            <a:ext cx="9853684" cy="1173711"/>
          </a:xfrm>
        </p:spPr>
        <p:txBody>
          <a:bodyPr>
            <a:normAutofit fontScale="90000"/>
          </a:bodyPr>
          <a:lstStyle/>
          <a:p>
            <a:pPr rtl="0"/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100" b="1" dirty="0" err="1" smtClean="0"/>
              <a:t>Pinhas</a:t>
            </a:r>
            <a:r>
              <a:rPr lang="en-US" sz="3100" b="1" dirty="0" smtClean="0"/>
              <a:t> </a:t>
            </a:r>
            <a:r>
              <a:rPr lang="en-US" sz="3100" b="1" dirty="0"/>
              <a:t>Alpert</a:t>
            </a:r>
            <a:r>
              <a:rPr lang="en-US" sz="3100" dirty="0"/>
              <a:t> and </a:t>
            </a:r>
            <a:r>
              <a:rPr lang="en-US" sz="3100" dirty="0" smtClean="0"/>
              <a:t>Joseph </a:t>
            </a:r>
            <a:r>
              <a:rPr lang="en-US" sz="3100" dirty="0" err="1" smtClean="0"/>
              <a:t>Barkan</a:t>
            </a:r>
            <a:r>
              <a:rPr lang="en-US" sz="3100" dirty="0"/>
              <a:t/>
            </a:r>
            <a:br>
              <a:rPr lang="en-US" sz="3100" dirty="0"/>
            </a:br>
            <a:r>
              <a:rPr lang="en-US" sz="3100" dirty="0" smtClean="0"/>
              <a:t>Dept. of Geophysics, Tel-Aviv University, ISRAEL</a:t>
            </a:r>
            <a:br>
              <a:rPr lang="en-US" sz="3100" dirty="0" smtClean="0"/>
            </a:b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he-IL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35006" y="5060776"/>
            <a:ext cx="10333078" cy="753170"/>
          </a:xfrm>
        </p:spPr>
        <p:txBody>
          <a:bodyPr>
            <a:normAutofit/>
          </a:bodyPr>
          <a:lstStyle/>
          <a:p>
            <a:pPr lvl="0" algn="l"/>
            <a:r>
              <a:rPr lang="en-US" sz="2000" dirty="0">
                <a:solidFill>
                  <a:schemeClr val="tx1"/>
                </a:solidFill>
              </a:rPr>
              <a:t>J. </a:t>
            </a:r>
            <a:r>
              <a:rPr lang="en-US" sz="2000" dirty="0" err="1">
                <a:solidFill>
                  <a:schemeClr val="tx1"/>
                </a:solidFill>
              </a:rPr>
              <a:t>Barkan</a:t>
            </a:r>
            <a:r>
              <a:rPr lang="en-US" sz="2000" dirty="0">
                <a:solidFill>
                  <a:schemeClr val="tx1"/>
                </a:solidFill>
              </a:rPr>
              <a:t> and P. Alpert, "Rare Red Snow occurrence in </a:t>
            </a:r>
            <a:r>
              <a:rPr lang="en-US" sz="2000" dirty="0" err="1">
                <a:solidFill>
                  <a:schemeClr val="tx1"/>
                </a:solidFill>
              </a:rPr>
              <a:t>SouthEastern</a:t>
            </a:r>
            <a:r>
              <a:rPr lang="en-US" sz="2000" dirty="0">
                <a:solidFill>
                  <a:schemeClr val="tx1"/>
                </a:solidFill>
              </a:rPr>
              <a:t> Europe on </a:t>
            </a:r>
            <a:r>
              <a:rPr lang="en-US" sz="2000" dirty="0" smtClean="0">
                <a:solidFill>
                  <a:schemeClr val="tx1"/>
                </a:solidFill>
              </a:rPr>
              <a:t>March 2018- </a:t>
            </a:r>
            <a:r>
              <a:rPr lang="en-US" sz="2000" dirty="0">
                <a:solidFill>
                  <a:schemeClr val="tx1"/>
                </a:solidFill>
              </a:rPr>
              <a:t>A synoptic </a:t>
            </a:r>
            <a:r>
              <a:rPr lang="en-US" sz="2000" dirty="0" smtClean="0">
                <a:solidFill>
                  <a:schemeClr val="tx1"/>
                </a:solidFill>
              </a:rPr>
              <a:t>case </a:t>
            </a:r>
            <a:r>
              <a:rPr lang="en-US" sz="2000" dirty="0">
                <a:solidFill>
                  <a:schemeClr val="tx1"/>
                </a:solidFill>
              </a:rPr>
              <a:t>study", </a:t>
            </a:r>
            <a:r>
              <a:rPr lang="en-US" sz="2000" u="sng" dirty="0">
                <a:solidFill>
                  <a:schemeClr val="tx1"/>
                </a:solidFill>
              </a:rPr>
              <a:t>Weather</a:t>
            </a:r>
            <a:r>
              <a:rPr lang="en-US" sz="2000" dirty="0">
                <a:solidFill>
                  <a:schemeClr val="tx1"/>
                </a:solidFill>
              </a:rPr>
              <a:t>, (accepted March </a:t>
            </a:r>
            <a:r>
              <a:rPr lang="en-US" sz="2000" dirty="0" smtClean="0">
                <a:solidFill>
                  <a:schemeClr val="tx1"/>
                </a:solidFill>
              </a:rPr>
              <a:t>2019).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788389" y="980209"/>
            <a:ext cx="3377848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Session 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CL5.02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 WED 10 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April </a:t>
            </a:r>
            <a:endParaRPr lang="he-IL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תמונה 3">
            <a:extLst>
              <a:ext uri="{FF2B5EF4-FFF2-40B4-BE49-F238E27FC236}">
                <a16:creationId xmlns:a16="http://schemas.microsoft.com/office/drawing/2014/main" id="{B726A9F4-BF7D-4EB7-8F45-A9F32FB830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5839"/>
          <a:stretch/>
        </p:blipFill>
        <p:spPr>
          <a:xfrm>
            <a:off x="187991" y="231889"/>
            <a:ext cx="5525589" cy="8998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6"/>
          <a:stretch>
            <a:fillRect/>
          </a:stretch>
        </p:blipFill>
        <p:spPr>
          <a:xfrm>
            <a:off x="8376214" y="95533"/>
            <a:ext cx="3815786" cy="1100316"/>
          </a:xfrm>
          <a:prstGeom prst="rect">
            <a:avLst/>
          </a:prstGeom>
        </p:spPr>
      </p:pic>
      <p:sp>
        <p:nvSpPr>
          <p:cNvPr id="8" name="מלבן 7"/>
          <p:cNvSpPr/>
          <p:nvPr/>
        </p:nvSpPr>
        <p:spPr>
          <a:xfrm>
            <a:off x="859809" y="1779977"/>
            <a:ext cx="1079537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4400" b="1" dirty="0" smtClean="0">
                <a:solidFill>
                  <a:srgbClr val="C00000"/>
                </a:solidFill>
              </a:rPr>
              <a:t>The Red Snow Event in Eastern Europe: Study of its peak development on 23 March 2018</a:t>
            </a:r>
            <a:br>
              <a:rPr lang="en-US" sz="4400" b="1" dirty="0" smtClean="0">
                <a:solidFill>
                  <a:srgbClr val="C00000"/>
                </a:solidFill>
              </a:rPr>
            </a:br>
            <a:endParaRPr lang="he-IL" sz="4400" b="1" dirty="0">
              <a:solidFill>
                <a:srgbClr val="C00000"/>
              </a:solidFill>
            </a:endParaRPr>
          </a:p>
        </p:txBody>
      </p:sp>
      <p:sp>
        <p:nvSpPr>
          <p:cNvPr id="9" name="מלבן 8"/>
          <p:cNvSpPr/>
          <p:nvPr/>
        </p:nvSpPr>
        <p:spPr>
          <a:xfrm>
            <a:off x="482221" y="5739854"/>
            <a:ext cx="77473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</a:rPr>
              <a:t>To download  my Publications go to : </a:t>
            </a:r>
            <a:r>
              <a:rPr lang="en-US" sz="2800" b="1" u="sng" dirty="0" smtClean="0">
                <a:solidFill>
                  <a:schemeClr val="bg1">
                    <a:lumMod val="50000"/>
                  </a:schemeClr>
                </a:solidFill>
              </a:rPr>
              <a:t>http://www.tau.ac.il/~pinhas/publications.htm</a:t>
            </a:r>
            <a:endParaRPr lang="he-IL" sz="2800" u="sng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26" name="Picture 2" descr="C:\Users\Itzik\Desktop\EGU_2019\graphic_egu_photo_ye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14780" y="4967785"/>
            <a:ext cx="1409277" cy="17343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9390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952" y="0"/>
            <a:ext cx="10972800" cy="1143000"/>
          </a:xfrm>
        </p:spPr>
        <p:txBody>
          <a:bodyPr/>
          <a:lstStyle/>
          <a:p>
            <a:r>
              <a:rPr lang="en-US" b="1" u="sng" dirty="0" smtClean="0">
                <a:solidFill>
                  <a:srgbClr val="C00000"/>
                </a:solidFill>
              </a:rPr>
              <a:t>BBC 25 Mar 2018</a:t>
            </a:r>
            <a:endParaRPr lang="he-IL" b="1" u="sng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32764"/>
            <a:ext cx="11291248" cy="5725235"/>
          </a:xfrm>
        </p:spPr>
        <p:txBody>
          <a:bodyPr>
            <a:normAutofit fontScale="85000" lnSpcReduction="20000"/>
          </a:bodyPr>
          <a:lstStyle/>
          <a:p>
            <a:pPr marL="0" indent="0" algn="l" rtl="0" fontAlgn="base">
              <a:lnSpc>
                <a:spcPct val="140000"/>
              </a:lnSpc>
              <a:buNone/>
            </a:pPr>
            <a:r>
              <a:rPr lang="en-US" b="1" dirty="0"/>
              <a:t>People in eastern Europe have been wondering at the appearance of orange-tinted snow.</a:t>
            </a:r>
          </a:p>
          <a:p>
            <a:pPr algn="l" rtl="0" fontAlgn="base">
              <a:lnSpc>
                <a:spcPct val="140000"/>
              </a:lnSpc>
            </a:pPr>
            <a:r>
              <a:rPr lang="en-US" dirty="0"/>
              <a:t>Pictures of the snow have been posted on social media from Russia, Bulgaria, Ukraine, Romania and Moldova.</a:t>
            </a:r>
          </a:p>
          <a:p>
            <a:pPr algn="l" rtl="0" fontAlgn="base">
              <a:lnSpc>
                <a:spcPct val="140000"/>
              </a:lnSpc>
            </a:pPr>
            <a:r>
              <a:rPr lang="en-US" dirty="0"/>
              <a:t>Meteorologists say the phenomenon is caused by sand from Sahara desert storms mixing with snow and rain.</a:t>
            </a:r>
          </a:p>
          <a:p>
            <a:pPr algn="l" rtl="0" fontAlgn="base">
              <a:lnSpc>
                <a:spcPct val="140000"/>
              </a:lnSpc>
            </a:pPr>
            <a:r>
              <a:rPr lang="en-US" dirty="0"/>
              <a:t>It occurs roughly once every five years but </a:t>
            </a:r>
            <a:r>
              <a:rPr lang="en-US" b="1" dirty="0">
                <a:solidFill>
                  <a:srgbClr val="FF0000"/>
                </a:solidFill>
              </a:rPr>
              <a:t>concentrations of sand are higher than usual this time</a:t>
            </a:r>
            <a:r>
              <a:rPr lang="en-US" dirty="0"/>
              <a:t>. People have complained of sand in their mouths.</a:t>
            </a:r>
          </a:p>
          <a:p>
            <a:pPr algn="l" rtl="0" fontAlgn="base">
              <a:lnSpc>
                <a:spcPct val="140000"/>
              </a:lnSpc>
            </a:pPr>
            <a:r>
              <a:rPr lang="en-US" dirty="0"/>
              <a:t>Skiers and snowboarders from resorts near the Russian city of Sochi sent pictures of the unusual </a:t>
            </a:r>
            <a:r>
              <a:rPr lang="en-US" dirty="0" smtClean="0"/>
              <a:t>scenes.</a:t>
            </a:r>
          </a:p>
          <a:p>
            <a:pPr algn="r" rtl="0">
              <a:lnSpc>
                <a:spcPct val="140000"/>
              </a:lnSpc>
              <a:buNone/>
            </a:pP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92502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range snow blankets Eastern Europe. There’s an explanation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2116" y="133558"/>
            <a:ext cx="11283128" cy="57839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2116" y="6180921"/>
            <a:ext cx="1128312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600" dirty="0"/>
              <a:t>Orange snow blanketed parts of Russia, Bulgaria, Ukraine, Romania and Moldova. The </a:t>
            </a:r>
            <a:r>
              <a:rPr lang="en-US" sz="1600" dirty="0" smtClean="0"/>
              <a:t>colored</a:t>
            </a:r>
          </a:p>
          <a:p>
            <a:pPr algn="ctr"/>
            <a:r>
              <a:rPr lang="en-US" sz="1600" dirty="0" smtClean="0"/>
              <a:t> </a:t>
            </a:r>
            <a:r>
              <a:rPr lang="en-US" sz="1600" dirty="0"/>
              <a:t>snow is sand from Sahara desert storms mixing with snow and rain. (nazd1234/Instagram</a:t>
            </a:r>
            <a:r>
              <a:rPr lang="en-US" sz="1600" dirty="0" smtClean="0"/>
              <a:t>); The Washington Post</a:t>
            </a:r>
            <a:endParaRPr lang="he-IL" sz="1600" dirty="0"/>
          </a:p>
        </p:txBody>
      </p:sp>
    </p:spTree>
    <p:extLst>
      <p:ext uri="{BB962C8B-B14F-4D97-AF65-F5344CB8AC3E}">
        <p14:creationId xmlns:p14="http://schemas.microsoft.com/office/powerpoint/2010/main" val="1265099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99768" y="403600"/>
            <a:ext cx="10707329" cy="51938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206477" y="5958347"/>
            <a:ext cx="1188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400" b="1" dirty="0"/>
              <a:t>Figure 3: Orange snow blanketed parts of Russia, Bulgaria, Ukraine, Romania and Moldova. The colored snow is due to sand from Sahara desert storms mixing with snow and rain.</a:t>
            </a:r>
          </a:p>
        </p:txBody>
      </p:sp>
    </p:spTree>
    <p:extLst>
      <p:ext uri="{BB962C8B-B14F-4D97-AF65-F5344CB8AC3E}">
        <p14:creationId xmlns:p14="http://schemas.microsoft.com/office/powerpoint/2010/main" val="256139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72103" y="29687"/>
            <a:ext cx="9992310" cy="585983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1614572" y="6017342"/>
            <a:ext cx="94073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400" b="1" dirty="0"/>
              <a:t>Figure 4: </a:t>
            </a:r>
            <a:r>
              <a:rPr lang="en-US" sz="2400" b="1" dirty="0" err="1"/>
              <a:t>Satelite</a:t>
            </a:r>
            <a:r>
              <a:rPr lang="en-US" sz="2400" b="1" dirty="0"/>
              <a:t> picture of dust transport from N. Africa to Greece corresponding Fig. 6. The image is from MODIS-Terra on 26 March 2018.</a:t>
            </a:r>
          </a:p>
        </p:txBody>
      </p:sp>
    </p:spTree>
    <p:extLst>
      <p:ext uri="{BB962C8B-B14F-4D97-AF65-F5344CB8AC3E}">
        <p14:creationId xmlns:p14="http://schemas.microsoft.com/office/powerpoint/2010/main" val="378915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7726" t="15666" r="13826" b="62568"/>
          <a:stretch>
            <a:fillRect/>
          </a:stretch>
        </p:blipFill>
        <p:spPr>
          <a:xfrm>
            <a:off x="2374710" y="1828800"/>
            <a:ext cx="7670041" cy="368489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1683369" y="1211626"/>
            <a:ext cx="919144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200" b="1" dirty="0" smtClean="0">
                <a:solidFill>
                  <a:srgbClr val="C00000"/>
                </a:solidFill>
              </a:rPr>
              <a:t>1 Jan-31 Mar 2018 PEAK-23 MAR 2</a:t>
            </a:r>
            <a:r>
              <a:rPr lang="en-US" sz="3200" b="1" baseline="30000" dirty="0" smtClean="0">
                <a:solidFill>
                  <a:srgbClr val="C00000"/>
                </a:solidFill>
              </a:rPr>
              <a:t>nd</a:t>
            </a:r>
            <a:r>
              <a:rPr lang="en-US" sz="3200" b="1" dirty="0" smtClean="0">
                <a:solidFill>
                  <a:srgbClr val="C00000"/>
                </a:solidFill>
              </a:rPr>
              <a:t> max 26-27 MAR</a:t>
            </a:r>
            <a:endParaRPr lang="he-IL" sz="3200" b="1" dirty="0">
              <a:solidFill>
                <a:srgbClr val="C00000"/>
              </a:solidFill>
            </a:endParaRPr>
          </a:p>
        </p:txBody>
      </p:sp>
      <p:sp>
        <p:nvSpPr>
          <p:cNvPr id="5" name="מלבן 4"/>
          <p:cNvSpPr/>
          <p:nvPr/>
        </p:nvSpPr>
        <p:spPr>
          <a:xfrm>
            <a:off x="1341832" y="286603"/>
            <a:ext cx="92840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/>
              <a:t>MODIS AOT Average over 30-40°E, </a:t>
            </a:r>
            <a:r>
              <a:rPr lang="en-US" sz="4000" b="1" dirty="0"/>
              <a:t>40-50°N</a:t>
            </a:r>
            <a:endParaRPr lang="en-US" sz="4000" b="1" dirty="0" smtClean="0"/>
          </a:p>
        </p:txBody>
      </p:sp>
      <p:sp>
        <p:nvSpPr>
          <p:cNvPr id="6" name="אליפסה 5"/>
          <p:cNvSpPr/>
          <p:nvPr/>
        </p:nvSpPr>
        <p:spPr>
          <a:xfrm>
            <a:off x="8243248" y="2402007"/>
            <a:ext cx="272955" cy="28660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TextBox 8"/>
          <p:cNvSpPr txBox="1"/>
          <p:nvPr/>
        </p:nvSpPr>
        <p:spPr>
          <a:xfrm>
            <a:off x="5732060" y="5049672"/>
            <a:ext cx="114641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 smtClean="0"/>
              <a:t>Date</a:t>
            </a:r>
            <a:endParaRPr lang="he-IL" sz="2400" b="1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9263743" y="3243943"/>
            <a:ext cx="65314" cy="62048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7206343" y="3554186"/>
            <a:ext cx="239486" cy="47352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902832" y="6015164"/>
            <a:ext cx="10856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400" b="1" dirty="0"/>
              <a:t>Figure 5: MODIS Aerosol Optical Thickness (AOT) average over 30-40</a:t>
            </a:r>
            <a:r>
              <a:rPr lang="en-US" sz="2400" b="1" baseline="30000" dirty="0"/>
              <a:t>º</a:t>
            </a:r>
            <a:r>
              <a:rPr lang="en-US" sz="2400" b="1" dirty="0"/>
              <a:t>E, 40-50</a:t>
            </a:r>
            <a:r>
              <a:rPr lang="en-US" sz="2400" b="1" baseline="30000" dirty="0"/>
              <a:t>º</a:t>
            </a:r>
            <a:r>
              <a:rPr lang="en-US" sz="2400" b="1" dirty="0"/>
              <a:t>N during 1-31 Mar 2018. Peak AOD is on 23 MAR while 2</a:t>
            </a:r>
            <a:r>
              <a:rPr lang="en-US" sz="2400" b="1" baseline="30000" dirty="0"/>
              <a:t>nd</a:t>
            </a:r>
            <a:r>
              <a:rPr lang="en-US" sz="2400" b="1" dirty="0"/>
              <a:t> maximum is on 26-27 MAR.</a:t>
            </a:r>
          </a:p>
        </p:txBody>
      </p:sp>
    </p:spTree>
    <p:extLst>
      <p:ext uri="{BB962C8B-B14F-4D97-AF65-F5344CB8AC3E}">
        <p14:creationId xmlns:p14="http://schemas.microsoft.com/office/powerpoint/2010/main" val="37038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5967" y="774576"/>
            <a:ext cx="6011609" cy="45259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02400" y="330030"/>
            <a:ext cx="5301673" cy="63512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3773" y="165364"/>
            <a:ext cx="5801075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 rtl="0"/>
            <a:r>
              <a:rPr lang="en-US" sz="2800" b="1" dirty="0" err="1" smtClean="0"/>
              <a:t>Geopotential</a:t>
            </a:r>
            <a:r>
              <a:rPr lang="en-US" sz="2800" b="1" dirty="0" smtClean="0"/>
              <a:t> </a:t>
            </a:r>
            <a:r>
              <a:rPr lang="en-US" sz="2800" b="1" dirty="0"/>
              <a:t>700 hPa, </a:t>
            </a:r>
            <a:r>
              <a:rPr lang="en-US" sz="2800" b="1" dirty="0" smtClean="0"/>
              <a:t>20 </a:t>
            </a:r>
            <a:r>
              <a:rPr lang="en-US" sz="2800" b="1" dirty="0"/>
              <a:t>March 2018</a:t>
            </a:r>
            <a:endParaRPr lang="he-IL" sz="2800" dirty="0"/>
          </a:p>
        </p:txBody>
      </p:sp>
    </p:spTree>
    <p:extLst>
      <p:ext uri="{BB962C8B-B14F-4D97-AF65-F5344CB8AC3E}">
        <p14:creationId xmlns:p14="http://schemas.microsoft.com/office/powerpoint/2010/main" val="178475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25" y="955350"/>
            <a:ext cx="5677068" cy="4649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766" y="403632"/>
            <a:ext cx="4736009" cy="624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3773" y="165364"/>
            <a:ext cx="5983818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 rtl="0"/>
            <a:r>
              <a:rPr lang="en-US" sz="2800" b="1" dirty="0" err="1" smtClean="0"/>
              <a:t>Geopotential</a:t>
            </a:r>
            <a:r>
              <a:rPr lang="en-US" sz="2800" b="1" dirty="0" smtClean="0"/>
              <a:t> </a:t>
            </a:r>
            <a:r>
              <a:rPr lang="en-US" sz="2800" b="1" dirty="0"/>
              <a:t>700 hPa, </a:t>
            </a:r>
            <a:r>
              <a:rPr lang="en-US" sz="2800" b="1" dirty="0" smtClean="0"/>
              <a:t>21 </a:t>
            </a:r>
            <a:r>
              <a:rPr lang="en-US" sz="2800" b="1" dirty="0"/>
              <a:t>March 2018</a:t>
            </a:r>
            <a:endParaRPr lang="he-IL" sz="2800" dirty="0"/>
          </a:p>
        </p:txBody>
      </p:sp>
    </p:spTree>
    <p:extLst>
      <p:ext uri="{BB962C8B-B14F-4D97-AF65-F5344CB8AC3E}">
        <p14:creationId xmlns:p14="http://schemas.microsoft.com/office/powerpoint/2010/main" val="303038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6143" y="362367"/>
            <a:ext cx="11582400" cy="557497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226143" y="5810865"/>
            <a:ext cx="122018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/>
              <a:t>Figure 7: Satellite picture of dust transport from N. Africa to Greece corresponding Fig. 6d on 26 March 2018.</a:t>
            </a:r>
          </a:p>
          <a:p>
            <a:pPr algn="l"/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95286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45" y="940363"/>
            <a:ext cx="5886378" cy="462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956" y="300235"/>
            <a:ext cx="4856823" cy="595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3773" y="165364"/>
            <a:ext cx="5801075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 rtl="0"/>
            <a:r>
              <a:rPr lang="en-US" sz="2800" b="1" dirty="0" err="1" smtClean="0"/>
              <a:t>Geopotential</a:t>
            </a:r>
            <a:r>
              <a:rPr lang="en-US" sz="2800" b="1" dirty="0" smtClean="0"/>
              <a:t> </a:t>
            </a:r>
            <a:r>
              <a:rPr lang="en-US" sz="2800" b="1" dirty="0"/>
              <a:t>700 hPa, </a:t>
            </a:r>
            <a:r>
              <a:rPr lang="en-US" sz="2800" b="1" dirty="0" smtClean="0"/>
              <a:t>22 </a:t>
            </a:r>
            <a:r>
              <a:rPr lang="en-US" sz="2800" b="1" dirty="0"/>
              <a:t>March 2018</a:t>
            </a:r>
            <a:endParaRPr lang="he-IL" sz="2800" dirty="0"/>
          </a:p>
        </p:txBody>
      </p:sp>
    </p:spTree>
    <p:extLst>
      <p:ext uri="{BB962C8B-B14F-4D97-AF65-F5344CB8AC3E}">
        <p14:creationId xmlns:p14="http://schemas.microsoft.com/office/powerpoint/2010/main" val="390547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83" y="596421"/>
            <a:ext cx="5979655" cy="480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763" y="438918"/>
            <a:ext cx="4018300" cy="5049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0377" y="5649262"/>
            <a:ext cx="11464120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</a:rPr>
              <a:t>23 March 2018- Peak of AOD in the Red Snow square.</a:t>
            </a:r>
          </a:p>
          <a:p>
            <a:pPr algn="ctr"/>
            <a:r>
              <a:rPr lang="en-US" sz="3200" b="1" dirty="0" smtClean="0">
                <a:solidFill>
                  <a:srgbClr val="C00000"/>
                </a:solidFill>
              </a:rPr>
              <a:t>Green back trajectory from Saharan surface to 700 mb within 60 h</a:t>
            </a:r>
            <a:endParaRPr lang="he-IL" sz="32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3773" y="165364"/>
            <a:ext cx="5801075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 rtl="0"/>
            <a:r>
              <a:rPr lang="en-US" sz="2800" b="1" dirty="0" err="1" smtClean="0"/>
              <a:t>Geopotential</a:t>
            </a:r>
            <a:r>
              <a:rPr lang="en-US" sz="2800" b="1" dirty="0" smtClean="0"/>
              <a:t> </a:t>
            </a:r>
            <a:r>
              <a:rPr lang="en-US" sz="2800" b="1" dirty="0"/>
              <a:t>700 hPa, </a:t>
            </a:r>
            <a:r>
              <a:rPr lang="en-US" sz="2800" b="1" dirty="0" smtClean="0"/>
              <a:t>23 </a:t>
            </a:r>
            <a:r>
              <a:rPr lang="en-US" sz="2800" b="1" dirty="0"/>
              <a:t>March 2018</a:t>
            </a:r>
            <a:endParaRPr lang="he-IL" sz="2800" dirty="0"/>
          </a:p>
        </p:txBody>
      </p:sp>
    </p:spTree>
    <p:extLst>
      <p:ext uri="{BB962C8B-B14F-4D97-AF65-F5344CB8AC3E}">
        <p14:creationId xmlns:p14="http://schemas.microsoft.com/office/powerpoint/2010/main" val="188522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544" y="0"/>
            <a:ext cx="10972800" cy="1143000"/>
          </a:xfrm>
        </p:spPr>
        <p:txBody>
          <a:bodyPr/>
          <a:lstStyle/>
          <a:p>
            <a:r>
              <a:rPr lang="en-US" b="1" u="sng" dirty="0" smtClean="0"/>
              <a:t>Overview</a:t>
            </a:r>
            <a:endParaRPr lang="he-IL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64526"/>
            <a:ext cx="10972800" cy="5295331"/>
          </a:xfrm>
        </p:spPr>
        <p:txBody>
          <a:bodyPr>
            <a:normAutofit fontScale="92500" lnSpcReduction="20000"/>
          </a:bodyPr>
          <a:lstStyle/>
          <a:p>
            <a:pPr algn="l" rtl="0">
              <a:lnSpc>
                <a:spcPct val="140000"/>
              </a:lnSpc>
            </a:pPr>
            <a:r>
              <a:rPr lang="en-US" b="1" dirty="0"/>
              <a:t>Motivation &amp; </a:t>
            </a:r>
            <a:r>
              <a:rPr lang="en-US" b="1" dirty="0" smtClean="0"/>
              <a:t>Data</a:t>
            </a:r>
          </a:p>
          <a:p>
            <a:pPr algn="l" rtl="0">
              <a:lnSpc>
                <a:spcPct val="140000"/>
              </a:lnSpc>
            </a:pPr>
            <a:r>
              <a:rPr lang="en-US" b="1" dirty="0" smtClean="0"/>
              <a:t>Our earlier studies of long-range dust trajectories; Norway, Atlantic circular, Italy, Israel</a:t>
            </a:r>
          </a:p>
          <a:p>
            <a:pPr algn="l" rtl="0">
              <a:lnSpc>
                <a:spcPct val="140000"/>
              </a:lnSpc>
            </a:pPr>
            <a:r>
              <a:rPr lang="en-US" b="1" dirty="0" smtClean="0"/>
              <a:t>Movie/Pictures of the Red Snow</a:t>
            </a:r>
          </a:p>
          <a:p>
            <a:pPr algn="l" rtl="0">
              <a:lnSpc>
                <a:spcPct val="140000"/>
              </a:lnSpc>
            </a:pPr>
            <a:r>
              <a:rPr lang="en-US" b="1" dirty="0" smtClean="0"/>
              <a:t>Maps and trajectories of the event 20-27 March 2018</a:t>
            </a:r>
          </a:p>
          <a:p>
            <a:pPr algn="l" rtl="0">
              <a:lnSpc>
                <a:spcPct val="140000"/>
              </a:lnSpc>
            </a:pPr>
            <a:r>
              <a:rPr lang="en-US" b="1" dirty="0" smtClean="0"/>
              <a:t>Potential causes of Red Snow</a:t>
            </a:r>
          </a:p>
          <a:p>
            <a:pPr algn="l" rtl="0">
              <a:lnSpc>
                <a:spcPct val="140000"/>
              </a:lnSpc>
            </a:pPr>
            <a:r>
              <a:rPr lang="en-US" b="1" dirty="0" smtClean="0"/>
              <a:t>Conclusions</a:t>
            </a:r>
          </a:p>
          <a:p>
            <a:pPr algn="l" rtl="0">
              <a:lnSpc>
                <a:spcPct val="140000"/>
              </a:lnSpc>
            </a:pPr>
            <a:r>
              <a:rPr lang="en-US" b="1" dirty="0" smtClean="0"/>
              <a:t>How difficult is it to predict snow? (Science Advances,2019) </a:t>
            </a:r>
          </a:p>
          <a:p>
            <a:pPr algn="l" rtl="0">
              <a:lnSpc>
                <a:spcPct val="140000"/>
              </a:lnSpc>
            </a:pP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28461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47" y="876134"/>
            <a:ext cx="5718769" cy="4419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898" y="382138"/>
            <a:ext cx="5595085" cy="589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3773" y="165364"/>
            <a:ext cx="5801075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 rtl="0"/>
            <a:r>
              <a:rPr lang="en-US" sz="2800" b="1" dirty="0" err="1" smtClean="0"/>
              <a:t>Geopotential</a:t>
            </a:r>
            <a:r>
              <a:rPr lang="en-US" sz="2800" b="1" dirty="0" smtClean="0"/>
              <a:t> </a:t>
            </a:r>
            <a:r>
              <a:rPr lang="en-US" sz="2800" b="1" dirty="0"/>
              <a:t>700 hPa, </a:t>
            </a:r>
            <a:r>
              <a:rPr lang="en-US" sz="2800" b="1" dirty="0" smtClean="0"/>
              <a:t>24 </a:t>
            </a:r>
            <a:r>
              <a:rPr lang="en-US" sz="2800" b="1" dirty="0"/>
              <a:t>March 2018</a:t>
            </a:r>
            <a:endParaRPr lang="he-IL" sz="2800" dirty="0"/>
          </a:p>
        </p:txBody>
      </p:sp>
    </p:spTree>
    <p:extLst>
      <p:ext uri="{BB962C8B-B14F-4D97-AF65-F5344CB8AC3E}">
        <p14:creationId xmlns:p14="http://schemas.microsoft.com/office/powerpoint/2010/main" val="292386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60" y="819775"/>
            <a:ext cx="5706473" cy="471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439" y="677917"/>
            <a:ext cx="5173179" cy="564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3773" y="165364"/>
            <a:ext cx="5801075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 rtl="0"/>
            <a:r>
              <a:rPr lang="en-US" sz="2800" b="1" dirty="0" err="1" smtClean="0"/>
              <a:t>Geopotential</a:t>
            </a:r>
            <a:r>
              <a:rPr lang="en-US" sz="2800" b="1" dirty="0" smtClean="0"/>
              <a:t> </a:t>
            </a:r>
            <a:r>
              <a:rPr lang="en-US" sz="2800" b="1" dirty="0"/>
              <a:t>700 hPa, </a:t>
            </a:r>
            <a:r>
              <a:rPr lang="en-US" sz="2800" b="1" dirty="0" smtClean="0"/>
              <a:t>25 </a:t>
            </a:r>
            <a:r>
              <a:rPr lang="en-US" sz="2800" b="1" dirty="0"/>
              <a:t>March 2018</a:t>
            </a:r>
            <a:endParaRPr lang="he-IL" sz="2800" dirty="0"/>
          </a:p>
        </p:txBody>
      </p:sp>
    </p:spTree>
    <p:extLst>
      <p:ext uri="{BB962C8B-B14F-4D97-AF65-F5344CB8AC3E}">
        <p14:creationId xmlns:p14="http://schemas.microsoft.com/office/powerpoint/2010/main" val="3555747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97" y="905387"/>
            <a:ext cx="5438994" cy="445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904" y="580150"/>
            <a:ext cx="3905613" cy="593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3773" y="165364"/>
            <a:ext cx="5801075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 rtl="0"/>
            <a:r>
              <a:rPr lang="en-US" sz="2800" b="1" dirty="0" err="1" smtClean="0"/>
              <a:t>Geopotential</a:t>
            </a:r>
            <a:r>
              <a:rPr lang="en-US" sz="2800" b="1" dirty="0" smtClean="0"/>
              <a:t> </a:t>
            </a:r>
            <a:r>
              <a:rPr lang="en-US" sz="2800" b="1" dirty="0"/>
              <a:t>700 hPa, </a:t>
            </a:r>
            <a:r>
              <a:rPr lang="en-US" sz="2800" b="1" dirty="0" smtClean="0"/>
              <a:t>26 </a:t>
            </a:r>
            <a:r>
              <a:rPr lang="en-US" sz="2800" b="1" dirty="0"/>
              <a:t>March 2018</a:t>
            </a:r>
            <a:endParaRPr lang="he-IL" sz="2800" dirty="0"/>
          </a:p>
        </p:txBody>
      </p:sp>
    </p:spTree>
    <p:extLst>
      <p:ext uri="{BB962C8B-B14F-4D97-AF65-F5344CB8AC3E}">
        <p14:creationId xmlns:p14="http://schemas.microsoft.com/office/powerpoint/2010/main" val="152809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48" y="1085703"/>
            <a:ext cx="5178102" cy="344421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78" y="1085702"/>
            <a:ext cx="5225398" cy="348691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07139" y="4931229"/>
            <a:ext cx="4042325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400" b="1" dirty="0"/>
              <a:t>At the origin site in </a:t>
            </a:r>
            <a:r>
              <a:rPr lang="en-US" sz="2400" b="1" dirty="0" smtClean="0"/>
              <a:t>the Sahara</a:t>
            </a:r>
            <a:endParaRPr lang="he-IL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206921" y="4930833"/>
            <a:ext cx="3818546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400" b="1" dirty="0" smtClean="0"/>
              <a:t>&amp; as dropped over E. Europe</a:t>
            </a:r>
            <a:endParaRPr lang="he-IL" sz="2400" b="1" dirty="0"/>
          </a:p>
        </p:txBody>
      </p:sp>
    </p:spTree>
    <p:extLst>
      <p:ext uri="{BB962C8B-B14F-4D97-AF65-F5344CB8AC3E}">
        <p14:creationId xmlns:p14="http://schemas.microsoft.com/office/powerpoint/2010/main" val="314033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78" y="923459"/>
            <a:ext cx="5149647" cy="406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006" y="679361"/>
            <a:ext cx="4192421" cy="575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3773" y="165364"/>
            <a:ext cx="5801075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 rtl="0"/>
            <a:r>
              <a:rPr lang="en-US" sz="2800" b="1" dirty="0" err="1" smtClean="0"/>
              <a:t>Geopotential</a:t>
            </a:r>
            <a:r>
              <a:rPr lang="en-US" sz="2800" b="1" dirty="0" smtClean="0"/>
              <a:t> </a:t>
            </a:r>
            <a:r>
              <a:rPr lang="en-US" sz="2800" b="1" dirty="0"/>
              <a:t>700 hPa, </a:t>
            </a:r>
            <a:r>
              <a:rPr lang="en-US" sz="2800" b="1" dirty="0" smtClean="0"/>
              <a:t>27 </a:t>
            </a:r>
            <a:r>
              <a:rPr lang="en-US" sz="2800" b="1" dirty="0"/>
              <a:t>March 2018</a:t>
            </a:r>
            <a:endParaRPr lang="he-IL" sz="2800" dirty="0"/>
          </a:p>
        </p:txBody>
      </p:sp>
    </p:spTree>
    <p:extLst>
      <p:ext uri="{BB962C8B-B14F-4D97-AF65-F5344CB8AC3E}">
        <p14:creationId xmlns:p14="http://schemas.microsoft.com/office/powerpoint/2010/main" val="123264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u="sng" dirty="0"/>
              <a:t>Potential causes of Red Snow</a:t>
            </a:r>
            <a:endParaRPr lang="he-IL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 rtl="0">
              <a:lnSpc>
                <a:spcPct val="150000"/>
              </a:lnSpc>
            </a:pPr>
            <a:r>
              <a:rPr lang="en-US" dirty="0" smtClean="0"/>
              <a:t>Activity </a:t>
            </a:r>
            <a:r>
              <a:rPr lang="en-US" dirty="0"/>
              <a:t>of green algae which occurs, usually in summer at high latitudes (</a:t>
            </a:r>
            <a:r>
              <a:rPr lang="en-US" dirty="0" smtClean="0"/>
              <a:t>Mancini, </a:t>
            </a:r>
            <a:r>
              <a:rPr lang="en-US" dirty="0"/>
              <a:t>2018) </a:t>
            </a:r>
            <a:r>
              <a:rPr lang="en-US" dirty="0" smtClean="0"/>
              <a:t>- </a:t>
            </a:r>
            <a:r>
              <a:rPr lang="en-US" dirty="0"/>
              <a:t>not the topic </a:t>
            </a:r>
            <a:r>
              <a:rPr lang="en-US" dirty="0" smtClean="0"/>
              <a:t>here. </a:t>
            </a:r>
          </a:p>
          <a:p>
            <a:pPr algn="just" rtl="0">
              <a:lnSpc>
                <a:spcPct val="150000"/>
              </a:lnSpc>
            </a:pPr>
            <a:r>
              <a:rPr lang="en-US" b="1" dirty="0"/>
              <a:t>The second is red snow as result of </a:t>
            </a:r>
            <a:r>
              <a:rPr lang="en-US" b="1" dirty="0" smtClean="0"/>
              <a:t>Saharan </a:t>
            </a:r>
            <a:r>
              <a:rPr lang="en-US" b="1" dirty="0"/>
              <a:t>dust storms which can occur at every season.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383294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3890"/>
            <a:ext cx="10972800" cy="1143000"/>
          </a:xfrm>
        </p:spPr>
        <p:txBody>
          <a:bodyPr>
            <a:normAutofit/>
          </a:bodyPr>
          <a:lstStyle/>
          <a:p>
            <a:r>
              <a:rPr lang="en-US" sz="4800" b="1" i="1" u="sng" dirty="0" smtClean="0">
                <a:solidFill>
                  <a:srgbClr val="C00000"/>
                </a:solidFill>
              </a:rPr>
              <a:t>Take-away message</a:t>
            </a:r>
            <a:endParaRPr lang="he-IL" sz="4800" b="1" i="1" u="sng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01220"/>
            <a:ext cx="10972800" cy="5530787"/>
          </a:xfrm>
        </p:spPr>
        <p:txBody>
          <a:bodyPr>
            <a:noAutofit/>
          </a:bodyPr>
          <a:lstStyle/>
          <a:p>
            <a:pPr algn="l" rtl="0">
              <a:lnSpc>
                <a:spcPct val="140000"/>
              </a:lnSpc>
            </a:pPr>
            <a:r>
              <a:rPr lang="en-US" sz="2800" b="1" dirty="0"/>
              <a:t>Deep cold trough penetrating from </a:t>
            </a:r>
            <a:r>
              <a:rPr lang="en-US" sz="2800" b="1" dirty="0" smtClean="0"/>
              <a:t>high </a:t>
            </a:r>
            <a:r>
              <a:rPr lang="en-US" sz="2800" b="1" dirty="0"/>
              <a:t>latitudes southward toward </a:t>
            </a:r>
            <a:r>
              <a:rPr lang="en-US" sz="2800" b="1" dirty="0" smtClean="0"/>
              <a:t>W. </a:t>
            </a:r>
            <a:r>
              <a:rPr lang="en-US" sz="2800" b="1" dirty="0"/>
              <a:t>Africa is </a:t>
            </a:r>
            <a:r>
              <a:rPr lang="en-US" sz="2800" b="1" dirty="0" smtClean="0"/>
              <a:t>a common </a:t>
            </a:r>
            <a:r>
              <a:rPr lang="en-US" sz="2800" b="1" dirty="0"/>
              <a:t>event </a:t>
            </a:r>
            <a:r>
              <a:rPr lang="en-US" sz="2800" b="1" dirty="0" smtClean="0"/>
              <a:t>occurring nearly each year</a:t>
            </a:r>
            <a:r>
              <a:rPr lang="en-US" sz="2800" b="1" dirty="0"/>
              <a:t>. </a:t>
            </a:r>
            <a:endParaRPr lang="en-US" sz="2800" b="1" dirty="0" smtClean="0"/>
          </a:p>
          <a:p>
            <a:pPr algn="l" rtl="0">
              <a:lnSpc>
                <a:spcPct val="140000"/>
              </a:lnSpc>
            </a:pPr>
            <a:r>
              <a:rPr lang="en-US" sz="2800" b="1" dirty="0" smtClean="0"/>
              <a:t>At </a:t>
            </a:r>
            <a:r>
              <a:rPr lang="en-US" sz="2800" b="1" dirty="0"/>
              <a:t>the eastern flank of the trough a strong </a:t>
            </a:r>
            <a:r>
              <a:rPr lang="en-US" sz="2800" b="1" dirty="0" smtClean="0"/>
              <a:t>S-SW flow </a:t>
            </a:r>
            <a:r>
              <a:rPr lang="en-US" sz="2800" b="1" dirty="0"/>
              <a:t>develops which transports the Saharan dust to the north </a:t>
            </a:r>
            <a:r>
              <a:rPr lang="en-US" sz="2800" b="1" dirty="0" smtClean="0"/>
              <a:t>&amp; </a:t>
            </a:r>
            <a:r>
              <a:rPr lang="en-US" sz="2800" b="1" dirty="0"/>
              <a:t>Europe. </a:t>
            </a:r>
            <a:endParaRPr lang="en-US" sz="2800" b="1" dirty="0" smtClean="0"/>
          </a:p>
          <a:p>
            <a:pPr algn="l" rtl="0">
              <a:lnSpc>
                <a:spcPct val="140000"/>
              </a:lnSpc>
            </a:pPr>
            <a:r>
              <a:rPr lang="en-US" sz="2800" b="1" dirty="0"/>
              <a:t>P</a:t>
            </a:r>
            <a:r>
              <a:rPr lang="en-US" sz="2800" b="1" dirty="0" smtClean="0"/>
              <a:t>enetration depth fits the trough’ depth </a:t>
            </a:r>
            <a:r>
              <a:rPr lang="en-US" sz="2800" b="1" dirty="0"/>
              <a:t>and </a:t>
            </a:r>
            <a:r>
              <a:rPr lang="en-US" sz="2800" b="1" dirty="0" smtClean="0"/>
              <a:t>its strength  </a:t>
            </a:r>
          </a:p>
          <a:p>
            <a:pPr algn="l" rtl="0">
              <a:lnSpc>
                <a:spcPct val="140000"/>
              </a:lnSpc>
            </a:pPr>
            <a:r>
              <a:rPr lang="en-US" sz="2800" b="1" dirty="0" smtClean="0"/>
              <a:t>Trough’s development &amp; its penetration SW can occur </a:t>
            </a:r>
            <a:r>
              <a:rPr lang="en-US" sz="2800" b="1" dirty="0"/>
              <a:t>along </a:t>
            </a:r>
            <a:r>
              <a:rPr lang="en-US" sz="2800" b="1" dirty="0" smtClean="0"/>
              <a:t>Europe ‘s W. </a:t>
            </a:r>
            <a:r>
              <a:rPr lang="en-US" sz="2800" b="1" dirty="0"/>
              <a:t>shores </a:t>
            </a:r>
            <a:r>
              <a:rPr lang="en-US" sz="2800" b="1" dirty="0" smtClean="0"/>
              <a:t>or further east. Then……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 smtClean="0"/>
          </a:p>
          <a:p>
            <a:pPr marL="0" indent="0" algn="l" rtl="0">
              <a:lnSpc>
                <a:spcPct val="140000"/>
              </a:lnSpc>
              <a:buNone/>
            </a:pPr>
            <a:r>
              <a:rPr lang="en-US" sz="2800" b="1" dirty="0"/>
              <a:t> </a:t>
            </a:r>
          </a:p>
          <a:p>
            <a:pPr marL="0" indent="0">
              <a:lnSpc>
                <a:spcPct val="140000"/>
              </a:lnSpc>
              <a:buNone/>
            </a:pPr>
            <a:endParaRPr lang="he-IL" sz="2800" dirty="0"/>
          </a:p>
        </p:txBody>
      </p:sp>
    </p:spTree>
    <p:extLst>
      <p:ext uri="{BB962C8B-B14F-4D97-AF65-F5344CB8AC3E}">
        <p14:creationId xmlns:p14="http://schemas.microsoft.com/office/powerpoint/2010/main" val="185422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3890"/>
            <a:ext cx="10972800" cy="1143000"/>
          </a:xfrm>
        </p:spPr>
        <p:txBody>
          <a:bodyPr>
            <a:normAutofit/>
          </a:bodyPr>
          <a:lstStyle/>
          <a:p>
            <a:r>
              <a:rPr lang="en-US" sz="4800" b="1" i="1" u="sng" dirty="0" smtClean="0">
                <a:solidFill>
                  <a:srgbClr val="C00000"/>
                </a:solidFill>
              </a:rPr>
              <a:t>Take-away </a:t>
            </a:r>
            <a:r>
              <a:rPr lang="en-US" sz="4800" b="1" i="1" u="sng" dirty="0">
                <a:solidFill>
                  <a:srgbClr val="C00000"/>
                </a:solidFill>
              </a:rPr>
              <a:t>message(cont.)</a:t>
            </a:r>
            <a:endParaRPr lang="he-IL" sz="4800" b="1" i="1" u="sng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01220"/>
            <a:ext cx="10972800" cy="5530787"/>
          </a:xfrm>
        </p:spPr>
        <p:txBody>
          <a:bodyPr>
            <a:normAutofit/>
          </a:bodyPr>
          <a:lstStyle/>
          <a:p>
            <a:pPr algn="l" rtl="0">
              <a:lnSpc>
                <a:spcPct val="140000"/>
              </a:lnSpc>
            </a:pPr>
            <a:r>
              <a:rPr lang="en-US" sz="2400" b="1" dirty="0" smtClean="0"/>
              <a:t>Dust is then transported into western/central Europe &amp; Mediterranean which are relatively warm and snow is rare.</a:t>
            </a:r>
          </a:p>
          <a:p>
            <a:pPr algn="l" rtl="0">
              <a:lnSpc>
                <a:spcPct val="140000"/>
              </a:lnSpc>
            </a:pPr>
            <a:r>
              <a:rPr lang="en-US" sz="2400" b="1" dirty="0" smtClean="0"/>
              <a:t>In this event, the trough developed further east which is not common. This caused heavy dust storms over central Sahara near the most ample dust sources. </a:t>
            </a:r>
          </a:p>
          <a:p>
            <a:pPr algn="l" rtl="0">
              <a:lnSpc>
                <a:spcPct val="140000"/>
              </a:lnSpc>
            </a:pPr>
            <a:r>
              <a:rPr lang="en-US" sz="2400" b="1" dirty="0" smtClean="0"/>
              <a:t>The strong SW flow at the E. flank of the trough reached E. Europe which is colder and snowier. </a:t>
            </a:r>
          </a:p>
          <a:p>
            <a:pPr algn="l" rtl="0">
              <a:lnSpc>
                <a:spcPct val="140000"/>
              </a:lnSpc>
            </a:pPr>
            <a:r>
              <a:rPr lang="en-US" sz="2400" b="1" dirty="0" smtClean="0"/>
              <a:t>So, it is with higher probability that the transported dust reached E. Europe jointly with snow flakes and painted them with its color, red or brown.</a:t>
            </a: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 smtClean="0"/>
          </a:p>
          <a:p>
            <a:pPr marL="0" indent="0" algn="l" rtl="0">
              <a:lnSpc>
                <a:spcPct val="140000"/>
              </a:lnSpc>
              <a:buNone/>
            </a:pPr>
            <a:r>
              <a:rPr lang="en-US" sz="2400" b="1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85422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More details</a:t>
            </a:r>
            <a:endParaRPr lang="he-IL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2988860"/>
            <a:ext cx="9144000" cy="1446662"/>
          </a:xfrm>
        </p:spPr>
        <p:txBody>
          <a:bodyPr>
            <a:normAutofit/>
          </a:bodyPr>
          <a:lstStyle/>
          <a:p>
            <a:pPr lvl="0" algn="r" rtl="0"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pPr marL="0" indent="0" algn="r" rtl="0">
              <a:buNone/>
            </a:pPr>
            <a:endParaRPr lang="en-US" sz="3600" b="1" dirty="0"/>
          </a:p>
        </p:txBody>
      </p:sp>
      <p:sp>
        <p:nvSpPr>
          <p:cNvPr id="4" name="מלבן 3"/>
          <p:cNvSpPr/>
          <p:nvPr/>
        </p:nvSpPr>
        <p:spPr>
          <a:xfrm>
            <a:off x="400332" y="1643502"/>
            <a:ext cx="113367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800" b="1" dirty="0" smtClean="0"/>
              <a:t>J. </a:t>
            </a:r>
            <a:r>
              <a:rPr lang="en-US" sz="2800" b="1" dirty="0" err="1" smtClean="0"/>
              <a:t>Barkan</a:t>
            </a:r>
            <a:r>
              <a:rPr lang="en-US" sz="2800" b="1" dirty="0" smtClean="0"/>
              <a:t> and P. Alpert, "Rare Red Snow occurrence in </a:t>
            </a:r>
            <a:r>
              <a:rPr lang="en-US" sz="2800" b="1" dirty="0" err="1" smtClean="0"/>
              <a:t>SouthEastern</a:t>
            </a:r>
            <a:r>
              <a:rPr lang="en-US" sz="2800" b="1" dirty="0" smtClean="0"/>
              <a:t> Europe on March 2018- A synoptic case study", </a:t>
            </a:r>
            <a:r>
              <a:rPr lang="en-US" sz="2800" b="1" u="sng" dirty="0" smtClean="0"/>
              <a:t>Weather</a:t>
            </a:r>
            <a:r>
              <a:rPr lang="en-US" sz="2800" b="1" dirty="0" smtClean="0"/>
              <a:t>, (accepted March 2019).</a:t>
            </a:r>
            <a:endParaRPr lang="he-IL" sz="2800" dirty="0"/>
          </a:p>
        </p:txBody>
      </p:sp>
      <p:sp>
        <p:nvSpPr>
          <p:cNvPr id="5" name="מלבן 4"/>
          <p:cNvSpPr/>
          <p:nvPr/>
        </p:nvSpPr>
        <p:spPr>
          <a:xfrm>
            <a:off x="495868" y="3187722"/>
            <a:ext cx="77473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800" b="1" dirty="0" smtClean="0"/>
              <a:t>To download  my Publications go to : </a:t>
            </a:r>
            <a:r>
              <a:rPr lang="en-US" sz="2800" b="1" u="sng" dirty="0" smtClean="0">
                <a:solidFill>
                  <a:srgbClr val="0000FF"/>
                </a:solidFill>
              </a:rPr>
              <a:t>http://www.tau.ac.il/~pinhas/publications.htm</a:t>
            </a:r>
            <a:endParaRPr lang="he-IL" sz="2800" u="sng" dirty="0">
              <a:solidFill>
                <a:srgbClr val="0000FF"/>
              </a:solidFill>
            </a:endParaRPr>
          </a:p>
        </p:txBody>
      </p:sp>
      <p:sp>
        <p:nvSpPr>
          <p:cNvPr id="6" name="מלבן 5"/>
          <p:cNvSpPr/>
          <p:nvPr/>
        </p:nvSpPr>
        <p:spPr>
          <a:xfrm>
            <a:off x="2064528" y="4950304"/>
            <a:ext cx="772089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smtClean="0">
                <a:solidFill>
                  <a:srgbClr val="C00000"/>
                </a:solidFill>
              </a:rPr>
              <a:t>Thank you for listening!</a:t>
            </a:r>
            <a:endParaRPr lang="he-IL" sz="6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26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01594" y="4918821"/>
            <a:ext cx="7823352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endParaRPr lang="en-US" dirty="0">
              <a:solidFill>
                <a:srgbClr val="000000"/>
              </a:solidFill>
            </a:endParaRPr>
          </a:p>
          <a:p>
            <a:pPr algn="l" rtl="0"/>
            <a:r>
              <a:rPr lang="en-US" dirty="0">
                <a:solidFill>
                  <a:srgbClr val="000000"/>
                </a:solidFill>
              </a:rPr>
              <a:t>	</a:t>
            </a:r>
          </a:p>
          <a:p>
            <a:pPr algn="l"/>
            <a:r>
              <a:rPr lang="en-US" dirty="0">
                <a:solidFill>
                  <a:srgbClr val="000000"/>
                </a:solidFill>
              </a:rPr>
              <a:t>               </a:t>
            </a:r>
            <a:endParaRPr lang="he-IL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1703" y="2007200"/>
            <a:ext cx="10667100" cy="267765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indent="-180000" algn="just" rtl="0">
              <a:lnSpc>
                <a:spcPct val="15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Hochman A, Alpert P,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Harpaz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T, Saaroni H,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Messori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G.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2019,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 new dynamical systems perspective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on atmospheric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predictability: eastern Mediterranean weather regimes as a case study. 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Science Advances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(in press).</a:t>
            </a:r>
            <a:endParaRPr lang="en-US" sz="28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Our last week (accepted) snow related paper</a:t>
            </a:r>
            <a:endParaRPr lang="he-IL" b="1" u="sng" dirty="0"/>
          </a:p>
        </p:txBody>
      </p:sp>
    </p:spTree>
    <p:extLst>
      <p:ext uri="{BB962C8B-B14F-4D97-AF65-F5344CB8AC3E}">
        <p14:creationId xmlns:p14="http://schemas.microsoft.com/office/powerpoint/2010/main" val="343636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1800" b="1" dirty="0" smtClean="0"/>
              <a:t>LAST WEEK: Astronomers </a:t>
            </a:r>
            <a:r>
              <a:rPr lang="en-US" sz="1800" b="1" dirty="0"/>
              <a:t>spy an </a:t>
            </a:r>
            <a:r>
              <a:rPr lang="en-US" sz="2700" b="1" dirty="0"/>
              <a:t>iron planet </a:t>
            </a:r>
            <a:r>
              <a:rPr lang="en-US" sz="1800" b="1" dirty="0"/>
              <a:t>stripped of its crust around a burned-out star</a:t>
            </a:r>
            <a:br>
              <a:rPr lang="en-US" sz="1800" b="1" dirty="0"/>
            </a:br>
            <a:r>
              <a:rPr lang="en-US" sz="1800" dirty="0"/>
              <a:t>By </a:t>
            </a:r>
            <a:r>
              <a:rPr lang="en-US" sz="1800" dirty="0">
                <a:hlinkClick r:id="rId2"/>
              </a:rPr>
              <a:t>Daniel </a:t>
            </a:r>
            <a:r>
              <a:rPr lang="en-US" sz="1800" dirty="0" err="1" smtClean="0">
                <a:hlinkClick r:id="rId2"/>
              </a:rPr>
              <a:t>Clery</a:t>
            </a:r>
            <a:r>
              <a:rPr lang="en-US" sz="1800" dirty="0" smtClean="0"/>
              <a:t>      Apr</a:t>
            </a:r>
            <a:r>
              <a:rPr lang="en-US" sz="1800" dirty="0"/>
              <a:t>. 4, 2019 , 2:00 PM</a:t>
            </a:r>
            <a:br>
              <a:rPr lang="en-US" sz="1800" dirty="0"/>
            </a:br>
            <a:r>
              <a:rPr lang="en-US" sz="1800" dirty="0"/>
              <a:t>If the team’s calculations are correct, the orbiting object may be the iron core of a small planet that had its outer layers ripped off by the white dwarf’s intense </a:t>
            </a:r>
            <a:r>
              <a:rPr lang="en-US" sz="1800" dirty="0" smtClean="0"/>
              <a:t>gravity. </a:t>
            </a:r>
            <a:r>
              <a:rPr lang="en-US" sz="1600" b="1" dirty="0" smtClean="0"/>
              <a:t>Finding </a:t>
            </a:r>
            <a:r>
              <a:rPr lang="en-US" sz="1600" b="1" dirty="0"/>
              <a:t>the </a:t>
            </a:r>
            <a:r>
              <a:rPr lang="en-US" sz="1600" b="1" dirty="0" err="1"/>
              <a:t>planetesimal</a:t>
            </a:r>
            <a:r>
              <a:rPr lang="en-US" sz="1600" dirty="0"/>
              <a:t>, </a:t>
            </a:r>
            <a:r>
              <a:rPr lang="en-US" sz="1600" b="1" dirty="0"/>
              <a:t>400 light-years from Earth, wasn’t easy.</a:t>
            </a:r>
            <a:r>
              <a:rPr lang="en-US" sz="1600" dirty="0"/>
              <a:t> A team of astronomers, led by Christopher </a:t>
            </a:r>
            <a:r>
              <a:rPr lang="en-US" sz="1600" dirty="0" err="1"/>
              <a:t>Manser</a:t>
            </a:r>
            <a:r>
              <a:rPr lang="en-US" sz="1600" dirty="0"/>
              <a:t> of the University of Warwick in Coventry, U.K., had been watching this particular white dwarf for 15 years</a:t>
            </a:r>
            <a:r>
              <a:rPr lang="en-US" sz="1600" dirty="0" smtClean="0"/>
              <a:t>.</a:t>
            </a:r>
            <a:br>
              <a:rPr lang="en-US" sz="1600" dirty="0" smtClean="0"/>
            </a:br>
            <a:endParaRPr lang="he-IL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774" y="1510748"/>
            <a:ext cx="9215561" cy="4381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9026" y="5891914"/>
            <a:ext cx="1142759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1600" b="1" dirty="0"/>
              <a:t>Astronomers have discovered a small planet around a white dwarf, which in this </a:t>
            </a:r>
            <a:r>
              <a:rPr lang="en-US" sz="1600" b="1" dirty="0" smtClean="0"/>
              <a:t>artist’s </a:t>
            </a:r>
            <a:r>
              <a:rPr lang="en-US" sz="1600" b="1" dirty="0"/>
              <a:t>conception is plowing through a </a:t>
            </a:r>
            <a:r>
              <a:rPr lang="en-US" sz="1600" b="1" dirty="0" smtClean="0"/>
              <a:t>disk </a:t>
            </a:r>
            <a:r>
              <a:rPr lang="en-US" sz="1600" b="1" dirty="0"/>
              <a:t>of dust and leaving a trail of gas in its </a:t>
            </a:r>
            <a:r>
              <a:rPr lang="en-US" sz="1600" b="1" dirty="0" smtClean="0"/>
              <a:t>wake; University </a:t>
            </a:r>
            <a:r>
              <a:rPr lang="en-US" sz="1600" b="1" dirty="0"/>
              <a:t>of Warwick/Mark </a:t>
            </a:r>
            <a:r>
              <a:rPr lang="en-US" sz="1600" b="1" dirty="0" err="1" smtClean="0"/>
              <a:t>Garlick</a:t>
            </a:r>
            <a:r>
              <a:rPr lang="en-US" sz="1600" b="1" dirty="0" smtClean="0"/>
              <a:t>. </a:t>
            </a:r>
            <a:r>
              <a:rPr lang="en-US" sz="1600" dirty="0"/>
              <a:t>News from Science </a:t>
            </a:r>
            <a:r>
              <a:rPr lang="en-US" sz="1600" dirty="0" smtClean="0"/>
              <a:t>Magazine April 4 2019</a:t>
            </a:r>
            <a:r>
              <a:rPr lang="en-US" sz="1600" b="1" dirty="0" smtClean="0"/>
              <a:t> </a:t>
            </a:r>
            <a:endParaRPr lang="he-IL" sz="1600" b="1" dirty="0"/>
          </a:p>
        </p:txBody>
      </p:sp>
    </p:spTree>
    <p:extLst>
      <p:ext uri="{BB962C8B-B14F-4D97-AF65-F5344CB8AC3E}">
        <p14:creationId xmlns:p14="http://schemas.microsoft.com/office/powerpoint/2010/main" val="360198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797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u="sng" dirty="0" smtClean="0">
                <a:solidFill>
                  <a:srgbClr val="FF0000"/>
                </a:solidFill>
              </a:rPr>
              <a:t>Dynamical systems theory predictability proxies </a:t>
            </a:r>
            <a:br>
              <a:rPr lang="en-US" sz="3600" b="1" u="sng" dirty="0" smtClean="0">
                <a:solidFill>
                  <a:srgbClr val="FF0000"/>
                </a:solidFill>
              </a:rPr>
            </a:br>
            <a:r>
              <a:rPr lang="en-US" sz="3600" b="1" u="sng" dirty="0" smtClean="0">
                <a:solidFill>
                  <a:srgbClr val="FF0000"/>
                </a:solidFill>
              </a:rPr>
              <a:t>(</a:t>
            </a:r>
            <a:r>
              <a:rPr lang="en-US" sz="3600" b="1" i="1" u="sng" dirty="0" smtClean="0">
                <a:solidFill>
                  <a:srgbClr val="FF0000"/>
                </a:solidFill>
              </a:rPr>
              <a:t>d</a:t>
            </a:r>
            <a:r>
              <a:rPr lang="en-US" sz="3600" b="1" u="sng" dirty="0" smtClean="0">
                <a:solidFill>
                  <a:srgbClr val="FF0000"/>
                </a:solidFill>
              </a:rPr>
              <a:t> and </a:t>
            </a:r>
            <a:r>
              <a:rPr lang="el-GR" sz="3600" b="1" i="1" u="sng" dirty="0" smtClean="0">
                <a:solidFill>
                  <a:srgbClr val="FF0000"/>
                </a:solidFill>
              </a:rPr>
              <a:t>ϴ</a:t>
            </a:r>
            <a:r>
              <a:rPr lang="en-US" sz="3600" b="1" i="1" u="sng" dirty="0" smtClean="0">
                <a:solidFill>
                  <a:srgbClr val="FF0000"/>
                </a:solidFill>
              </a:rPr>
              <a:t>)</a:t>
            </a:r>
            <a:endParaRPr lang="he-IL" sz="3600" b="1" i="1" u="sng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8611" y="1633538"/>
            <a:ext cx="11274778" cy="20621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l-GR" sz="3200" i="1" dirty="0">
                <a:solidFill>
                  <a:prstClr val="black"/>
                </a:solidFill>
              </a:rPr>
              <a:t>ϴ</a:t>
            </a:r>
            <a:r>
              <a:rPr lang="en-US" sz="3200" i="1" dirty="0">
                <a:solidFill>
                  <a:prstClr val="black"/>
                </a:solidFill>
              </a:rPr>
              <a:t> = </a:t>
            </a:r>
            <a:r>
              <a:rPr lang="en-US" sz="3200" dirty="0">
                <a:solidFill>
                  <a:prstClr val="black"/>
                </a:solidFill>
              </a:rPr>
              <a:t>1/persistence</a:t>
            </a:r>
          </a:p>
          <a:p>
            <a:pPr algn="l"/>
            <a:r>
              <a:rPr lang="en-US" sz="3200" i="1" dirty="0">
                <a:solidFill>
                  <a:prstClr val="black"/>
                </a:solidFill>
              </a:rPr>
              <a:t>d = </a:t>
            </a:r>
            <a:r>
              <a:rPr lang="en-US" sz="3200" dirty="0">
                <a:solidFill>
                  <a:prstClr val="black"/>
                </a:solidFill>
              </a:rPr>
              <a:t>Local dimension - The number of degrees of freedom</a:t>
            </a:r>
          </a:p>
          <a:p>
            <a:pPr algn="l"/>
            <a:endParaRPr lang="en-US" sz="3200" i="1" dirty="0">
              <a:solidFill>
                <a:prstClr val="black"/>
              </a:solidFill>
            </a:endParaRPr>
          </a:p>
          <a:p>
            <a:pPr algn="l"/>
            <a:endParaRPr lang="he-IL" sz="3200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6448" y="2664589"/>
            <a:ext cx="9729454" cy="358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53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2988" y="0"/>
            <a:ext cx="10515600" cy="4351338"/>
          </a:xfrm>
        </p:spPr>
        <p:txBody>
          <a:bodyPr/>
          <a:lstStyle/>
          <a:p>
            <a:pPr marL="0" indent="0" algn="l" rtl="0">
              <a:buNone/>
            </a:pPr>
            <a:r>
              <a:rPr lang="en-GB" sz="2000" b="1" dirty="0">
                <a:solidFill>
                  <a:srgbClr val="FF0000"/>
                </a:solidFill>
              </a:rPr>
              <a:t>Beginning December 11</a:t>
            </a:r>
            <a:r>
              <a:rPr lang="en-GB" sz="2000" b="1" baseline="30000" dirty="0">
                <a:solidFill>
                  <a:srgbClr val="FF0000"/>
                </a:solidFill>
              </a:rPr>
              <a:t>th</a:t>
            </a:r>
            <a:r>
              <a:rPr lang="en-GB" sz="2000" b="1" dirty="0">
                <a:solidFill>
                  <a:srgbClr val="FF0000"/>
                </a:solidFill>
              </a:rPr>
              <a:t> </a:t>
            </a:r>
            <a:r>
              <a:rPr lang="en-GB" sz="2000" b="1" dirty="0"/>
              <a:t>there was a big anticyclone over Europe, whose eastern edge drew cold air southwards from the Arctic. This polar outbreak then spread over the EM pushing ahead of it moist air associated with a cold front and causing heavy snow over higher grounds and heavy precipitation </a:t>
            </a:r>
            <a:r>
              <a:rPr lang="en-GB" dirty="0"/>
              <a:t>and flooding </a:t>
            </a:r>
            <a:r>
              <a:rPr lang="en-GB" b="1" dirty="0">
                <a:solidFill>
                  <a:srgbClr val="FF0000"/>
                </a:solidFill>
              </a:rPr>
              <a:t>peaking on December 13</a:t>
            </a:r>
            <a:r>
              <a:rPr lang="en-GB" b="1" baseline="30000" dirty="0">
                <a:solidFill>
                  <a:srgbClr val="FF0000"/>
                </a:solidFill>
              </a:rPr>
              <a:t>th</a:t>
            </a:r>
            <a:r>
              <a:rPr lang="en-GB" b="1" dirty="0">
                <a:solidFill>
                  <a:srgbClr val="FF0000"/>
                </a:solidFill>
              </a:rPr>
              <a:t>.</a:t>
            </a:r>
            <a:endParaRPr lang="he-IL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330" y="2005902"/>
            <a:ext cx="6437376" cy="469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34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232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Snow Storm “Alexa” 11-14.12.2013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229" y="1184744"/>
            <a:ext cx="11099345" cy="5455542"/>
          </a:xfrm>
        </p:spPr>
        <p:txBody>
          <a:bodyPr>
            <a:normAutofit fontScale="92500" lnSpcReduction="10000"/>
          </a:bodyPr>
          <a:lstStyle/>
          <a:p>
            <a:pPr algn="l" rtl="0"/>
            <a:r>
              <a:rPr lang="en-GB" b="1" dirty="0" smtClean="0">
                <a:solidFill>
                  <a:srgbClr val="C00000"/>
                </a:solidFill>
              </a:rPr>
              <a:t>Costliest natural disaster ever recorded in Israel. Damage was estimated at ~100 million dollars. </a:t>
            </a:r>
          </a:p>
          <a:p>
            <a:pPr algn="l" rtl="0"/>
            <a:r>
              <a:rPr lang="en-GB" dirty="0" smtClean="0"/>
              <a:t>4 people were killed.</a:t>
            </a:r>
          </a:p>
          <a:p>
            <a:pPr algn="l" rtl="0"/>
            <a:r>
              <a:rPr lang="en-GB" dirty="0" smtClean="0"/>
              <a:t>35,000 homes were disconnected from electricity for about a week.</a:t>
            </a:r>
          </a:p>
          <a:p>
            <a:pPr algn="l" rtl="0"/>
            <a:r>
              <a:rPr lang="en-GB" dirty="0" smtClean="0"/>
              <a:t>Roads were blocked for more then 48 hours.</a:t>
            </a:r>
          </a:p>
          <a:p>
            <a:pPr algn="l" rtl="0"/>
            <a:r>
              <a:rPr lang="en-GB" dirty="0" smtClean="0"/>
              <a:t>9000 flights were cancelled.</a:t>
            </a:r>
          </a:p>
          <a:p>
            <a:pPr algn="l" rtl="0"/>
            <a:r>
              <a:rPr lang="en-GB" sz="3900" dirty="0" smtClean="0">
                <a:solidFill>
                  <a:srgbClr val="FF0000"/>
                </a:solidFill>
              </a:rPr>
              <a:t>This storm is considered an exceptional and rare event; the weather forecasters in the region struggled to predict its extent, especially concerning snow cover and depth at such an early stage in winter. </a:t>
            </a:r>
            <a:r>
              <a:rPr lang="en-GB" sz="3900" dirty="0"/>
              <a:t>(</a:t>
            </a:r>
            <a:r>
              <a:rPr lang="en-GB" sz="3900" u="sng" dirty="0">
                <a:hlinkClick r:id="rId2"/>
              </a:rPr>
              <a:t>http://</a:t>
            </a:r>
            <a:r>
              <a:rPr lang="en-GB" sz="3900" u="sng" dirty="0" smtClean="0">
                <a:hlinkClick r:id="rId2"/>
              </a:rPr>
              <a:t>www.ims.gov.il/IMS/CLIMATE/ClimateSummary/2013/dec10-14+event.htm</a:t>
            </a:r>
            <a:r>
              <a:rPr lang="en-GB" u="sng" dirty="0"/>
              <a:t>)</a:t>
            </a:r>
            <a:endParaRPr lang="en-GB" dirty="0" smtClean="0">
              <a:solidFill>
                <a:srgbClr val="FF0000"/>
              </a:solidFill>
            </a:endParaRPr>
          </a:p>
          <a:p>
            <a:pPr algn="l" rtl="0"/>
            <a:endParaRPr lang="en-GB" dirty="0" smtClean="0"/>
          </a:p>
          <a:p>
            <a:pPr marL="0" indent="0" algn="l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194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83732" y="357199"/>
            <a:ext cx="493606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b="1" dirty="0" smtClean="0"/>
              <a:t>Observed Jerusalem</a:t>
            </a:r>
            <a:endParaRPr lang="he-IL" sz="3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534785" y="139479"/>
            <a:ext cx="5766069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b="1" dirty="0" smtClean="0"/>
              <a:t>ECMWF prediction </a:t>
            </a:r>
            <a:r>
              <a:rPr lang="en-US" sz="2400" b="1" dirty="0" smtClean="0"/>
              <a:t>for Jerusalem </a:t>
            </a:r>
          </a:p>
          <a:p>
            <a:pPr algn="ctr"/>
            <a:r>
              <a:rPr lang="en-US" sz="2400" b="1" dirty="0" smtClean="0"/>
              <a:t>initialized on 11</a:t>
            </a:r>
            <a:r>
              <a:rPr lang="en-US" sz="2400" b="1" baseline="30000" dirty="0" smtClean="0"/>
              <a:t>th</a:t>
            </a:r>
            <a:r>
              <a:rPr lang="en-US" sz="2400" b="1" dirty="0" smtClean="0"/>
              <a:t> December at 00UTC</a:t>
            </a:r>
            <a:endParaRPr lang="he-IL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227666" y="1230488"/>
            <a:ext cx="3471334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dirty="0" smtClean="0"/>
              <a:t>Precipitation = ~227mm</a:t>
            </a:r>
          </a:p>
          <a:p>
            <a:pPr algn="ctr"/>
            <a:r>
              <a:rPr lang="en-US" sz="2400" dirty="0" smtClean="0"/>
              <a:t>Snow depth = ~50-70cm</a:t>
            </a:r>
          </a:p>
          <a:p>
            <a:pPr algn="ctr"/>
            <a:r>
              <a:rPr lang="en-US" sz="2400" dirty="0" smtClean="0"/>
              <a:t>Wind speed = ~14-17m/s</a:t>
            </a:r>
          </a:p>
          <a:p>
            <a:pPr algn="ctr"/>
            <a:r>
              <a:rPr lang="en-US" sz="2400" dirty="0" smtClean="0"/>
              <a:t>Wind gusts = ~25m/s</a:t>
            </a:r>
            <a:endParaRPr lang="he-IL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7444807" y="1230488"/>
            <a:ext cx="3200615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dirty="0" smtClean="0"/>
              <a:t>Precipitation = ~50mm</a:t>
            </a:r>
          </a:p>
          <a:p>
            <a:pPr algn="ctr"/>
            <a:r>
              <a:rPr lang="en-US" sz="2400" dirty="0" smtClean="0"/>
              <a:t>Snow depth = ~10cm</a:t>
            </a:r>
          </a:p>
          <a:p>
            <a:pPr algn="ctr"/>
            <a:r>
              <a:rPr lang="en-US" sz="2400" dirty="0" smtClean="0"/>
              <a:t>Wind speed = ~7m/s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6389511" y="0"/>
            <a:ext cx="22578" cy="68580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0" y="1188196"/>
            <a:ext cx="12192000" cy="42292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56197" y="3842657"/>
            <a:ext cx="566360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000" b="1" dirty="0" smtClean="0">
                <a:solidFill>
                  <a:srgbClr val="C00000"/>
                </a:solidFill>
              </a:rPr>
              <a:t>Snow forecast  failure!</a:t>
            </a:r>
            <a:r>
              <a:rPr lang="en-US" dirty="0" smtClean="0"/>
              <a:t>!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33785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76" y="0"/>
            <a:ext cx="9555480" cy="67894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32928" y="2023533"/>
            <a:ext cx="252871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Low predictability</a:t>
            </a:r>
            <a:endParaRPr lang="he-IL" sz="2400" b="1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501834" y="2862470"/>
            <a:ext cx="2172390" cy="193899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/>
            <a:r>
              <a:rPr lang="en-US" sz="2400" b="1" i="1" dirty="0">
                <a:solidFill>
                  <a:prstClr val="black"/>
                </a:solidFill>
              </a:rPr>
              <a:t>d </a:t>
            </a:r>
            <a:r>
              <a:rPr lang="en-US" sz="2400" b="1" i="1">
                <a:solidFill>
                  <a:prstClr val="black"/>
                </a:solidFill>
              </a:rPr>
              <a:t>= </a:t>
            </a:r>
            <a:r>
              <a:rPr lang="en-US" sz="2400" b="1" i="1" smtClean="0">
                <a:solidFill>
                  <a:prstClr val="black"/>
                </a:solidFill>
              </a:rPr>
              <a:t>The </a:t>
            </a:r>
            <a:r>
              <a:rPr lang="en-US" sz="2400" b="1" smtClean="0">
                <a:solidFill>
                  <a:prstClr val="black"/>
                </a:solidFill>
              </a:rPr>
              <a:t>Local </a:t>
            </a:r>
          </a:p>
          <a:p>
            <a:pPr algn="l"/>
            <a:r>
              <a:rPr lang="en-US" sz="2400" b="1" smtClean="0">
                <a:solidFill>
                  <a:prstClr val="black"/>
                </a:solidFill>
              </a:rPr>
              <a:t>dimension </a:t>
            </a:r>
            <a:endParaRPr lang="en-US" sz="2400" b="1" dirty="0" smtClean="0">
              <a:solidFill>
                <a:prstClr val="black"/>
              </a:solidFill>
            </a:endParaRPr>
          </a:p>
          <a:p>
            <a:pPr algn="l"/>
            <a:r>
              <a:rPr lang="en-US" sz="2400" b="1" dirty="0" smtClean="0">
                <a:solidFill>
                  <a:prstClr val="black"/>
                </a:solidFill>
              </a:rPr>
              <a:t> or the </a:t>
            </a:r>
            <a:r>
              <a:rPr lang="en-US" sz="2400" b="1" dirty="0">
                <a:solidFill>
                  <a:prstClr val="black"/>
                </a:solidFill>
              </a:rPr>
              <a:t>number </a:t>
            </a:r>
            <a:endParaRPr lang="en-US" sz="2400" b="1" dirty="0" smtClean="0">
              <a:solidFill>
                <a:prstClr val="black"/>
              </a:solidFill>
            </a:endParaRPr>
          </a:p>
          <a:p>
            <a:pPr algn="l"/>
            <a:r>
              <a:rPr lang="en-US" sz="2400" b="1" dirty="0" smtClean="0">
                <a:solidFill>
                  <a:prstClr val="black"/>
                </a:solidFill>
              </a:rPr>
              <a:t>of </a:t>
            </a:r>
            <a:r>
              <a:rPr lang="en-US" sz="2400" b="1" dirty="0">
                <a:solidFill>
                  <a:prstClr val="black"/>
                </a:solidFill>
              </a:rPr>
              <a:t>degrees </a:t>
            </a:r>
            <a:endParaRPr lang="en-US" sz="2400" b="1" dirty="0" smtClean="0">
              <a:solidFill>
                <a:prstClr val="black"/>
              </a:solidFill>
            </a:endParaRPr>
          </a:p>
          <a:p>
            <a:pPr algn="l"/>
            <a:r>
              <a:rPr lang="en-US" sz="2400" b="1" dirty="0" smtClean="0">
                <a:solidFill>
                  <a:prstClr val="black"/>
                </a:solidFill>
              </a:rPr>
              <a:t>of </a:t>
            </a:r>
            <a:r>
              <a:rPr lang="en-US" sz="2400" b="1" dirty="0">
                <a:solidFill>
                  <a:prstClr val="black"/>
                </a:solidFill>
              </a:rPr>
              <a:t>freedom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450153" y="1359673"/>
            <a:ext cx="705514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Snow</a:t>
            </a:r>
          </a:p>
          <a:p>
            <a:r>
              <a:rPr lang="en-US" dirty="0" smtClean="0"/>
              <a:t>Event</a:t>
            </a:r>
            <a:endParaRPr lang="he-IL" dirty="0"/>
          </a:p>
        </p:txBody>
      </p:sp>
      <p:cxnSp>
        <p:nvCxnSpPr>
          <p:cNvPr id="7" name="Straight Arrow Connector 6"/>
          <p:cNvCxnSpPr>
            <a:stCxn id="5" idx="1"/>
          </p:cNvCxnSpPr>
          <p:nvPr/>
        </p:nvCxnSpPr>
        <p:spPr>
          <a:xfrm flipH="1" flipV="1">
            <a:off x="8794143" y="1463040"/>
            <a:ext cx="656010" cy="219799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440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u="sng" dirty="0"/>
              <a:t>Methodology &amp; Data</a:t>
            </a:r>
            <a:endParaRPr lang="he-IL" sz="40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>
              <a:lnSpc>
                <a:spcPct val="150000"/>
              </a:lnSpc>
            </a:pPr>
            <a:r>
              <a:rPr lang="en-US" dirty="0" smtClean="0"/>
              <a:t>NCEP/NCAR </a:t>
            </a:r>
            <a:r>
              <a:rPr lang="en-US" dirty="0"/>
              <a:t>reanalysis (</a:t>
            </a:r>
            <a:r>
              <a:rPr lang="en-US" dirty="0" err="1"/>
              <a:t>Kalnay</a:t>
            </a:r>
            <a:r>
              <a:rPr lang="en-US" dirty="0"/>
              <a:t> et al 1996</a:t>
            </a:r>
            <a:r>
              <a:rPr lang="en-US" dirty="0" smtClean="0"/>
              <a:t>)- Synoptic maps </a:t>
            </a:r>
          </a:p>
          <a:p>
            <a:pPr algn="l" rtl="0">
              <a:lnSpc>
                <a:spcPct val="150000"/>
              </a:lnSpc>
            </a:pPr>
            <a:r>
              <a:rPr lang="en-US" dirty="0" smtClean="0"/>
              <a:t>MODIS (</a:t>
            </a:r>
            <a:r>
              <a:rPr lang="en-US" u="sng" dirty="0"/>
              <a:t>Moderate Resolution Imaging </a:t>
            </a:r>
            <a:r>
              <a:rPr lang="en-US" u="sng" dirty="0" err="1" smtClean="0"/>
              <a:t>Spectroradiometer</a:t>
            </a:r>
            <a:r>
              <a:rPr lang="en-US" dirty="0" smtClean="0"/>
              <a:t>) </a:t>
            </a:r>
            <a:r>
              <a:rPr lang="en-US" dirty="0"/>
              <a:t>on board the TERRA </a:t>
            </a:r>
            <a:r>
              <a:rPr lang="en-US" dirty="0" smtClean="0"/>
              <a:t>satellite- Aerosol Optical Thickness  </a:t>
            </a:r>
          </a:p>
          <a:p>
            <a:pPr algn="l" rtl="0">
              <a:lnSpc>
                <a:spcPct val="150000"/>
              </a:lnSpc>
            </a:pPr>
            <a:r>
              <a:rPr lang="en-US" dirty="0" err="1" smtClean="0"/>
              <a:t>Hysplit</a:t>
            </a:r>
            <a:r>
              <a:rPr lang="en-US" dirty="0" smtClean="0"/>
              <a:t> </a:t>
            </a:r>
            <a:r>
              <a:rPr lang="en-US" dirty="0"/>
              <a:t>back </a:t>
            </a:r>
            <a:r>
              <a:rPr lang="en-US" dirty="0" smtClean="0"/>
              <a:t>trajectory </a:t>
            </a:r>
            <a:r>
              <a:rPr lang="en-US" dirty="0"/>
              <a:t>model for 60 hours to </a:t>
            </a:r>
            <a:r>
              <a:rPr lang="en-US" dirty="0" smtClean="0"/>
              <a:t>point to </a:t>
            </a:r>
            <a:r>
              <a:rPr lang="en-US" dirty="0"/>
              <a:t>the </a:t>
            </a:r>
            <a:r>
              <a:rPr lang="en-US" dirty="0" smtClean="0"/>
              <a:t>dust origin  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75470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u="sng" dirty="0"/>
              <a:t>Motivation </a:t>
            </a:r>
            <a:endParaRPr lang="he-IL" sz="40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 rtl="0">
              <a:lnSpc>
                <a:spcPct val="150000"/>
              </a:lnSpc>
            </a:pPr>
            <a:r>
              <a:rPr lang="en-US" dirty="0" smtClean="0"/>
              <a:t>Explain the </a:t>
            </a:r>
            <a:r>
              <a:rPr lang="en-US" dirty="0"/>
              <a:t>outstanding</a:t>
            </a:r>
            <a:r>
              <a:rPr lang="en-US" dirty="0" smtClean="0"/>
              <a:t> </a:t>
            </a:r>
            <a:r>
              <a:rPr lang="en-US" dirty="0"/>
              <a:t>red </a:t>
            </a:r>
            <a:r>
              <a:rPr lang="en-US" dirty="0" smtClean="0"/>
              <a:t>snow event over southeastern Europe on 23 March 2018 </a:t>
            </a:r>
          </a:p>
          <a:p>
            <a:pPr algn="just" rtl="0">
              <a:lnSpc>
                <a:spcPct val="150000"/>
              </a:lnSpc>
            </a:pPr>
            <a:r>
              <a:rPr lang="en-US" dirty="0" smtClean="0"/>
              <a:t>The special synoptic features and the associated long-range trajectories from the Sahara</a:t>
            </a:r>
          </a:p>
        </p:txBody>
      </p:sp>
    </p:spTree>
    <p:extLst>
      <p:ext uri="{BB962C8B-B14F-4D97-AF65-F5344CB8AC3E}">
        <p14:creationId xmlns:p14="http://schemas.microsoft.com/office/powerpoint/2010/main" val="309910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תמונה 12" descr="תמונה1.png"/>
          <p:cNvPicPr>
            <a:picLocks noChangeAspect="1"/>
          </p:cNvPicPr>
          <p:nvPr/>
        </p:nvPicPr>
        <p:blipFill>
          <a:blip r:embed="rId2" cstate="print"/>
          <a:srcRect b="10212"/>
          <a:stretch>
            <a:fillRect/>
          </a:stretch>
        </p:blipFill>
        <p:spPr>
          <a:xfrm>
            <a:off x="5382865" y="692309"/>
            <a:ext cx="6531632" cy="596779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6" name="מלבן 15"/>
          <p:cNvSpPr/>
          <p:nvPr/>
        </p:nvSpPr>
        <p:spPr>
          <a:xfrm>
            <a:off x="1235261" y="27296"/>
            <a:ext cx="103134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600" b="1" u="sng" dirty="0" smtClean="0"/>
              <a:t>Our Earlier long-rage transport studies with J. </a:t>
            </a:r>
            <a:r>
              <a:rPr lang="en-US" sz="3600" b="1" u="sng" dirty="0" err="1" smtClean="0"/>
              <a:t>Barkan</a:t>
            </a:r>
            <a:endParaRPr lang="en-US" sz="3600" b="1" u="sng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13648" y="674363"/>
            <a:ext cx="5390866" cy="52629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endParaRPr lang="en-US" sz="1200" b="1" dirty="0"/>
          </a:p>
          <a:p>
            <a:pPr algn="l" rtl="0"/>
            <a:endParaRPr lang="en-US" sz="1200" b="1" dirty="0" smtClean="0"/>
          </a:p>
          <a:p>
            <a:pPr algn="l" rtl="0"/>
            <a:r>
              <a:rPr lang="en-US" sz="1200" b="1" dirty="0" smtClean="0"/>
              <a:t>J</a:t>
            </a:r>
            <a:r>
              <a:rPr lang="en-US" sz="1200" b="1" dirty="0"/>
              <a:t>. </a:t>
            </a:r>
            <a:r>
              <a:rPr lang="en-US" sz="1200" b="1" dirty="0" err="1"/>
              <a:t>Barkan</a:t>
            </a:r>
            <a:r>
              <a:rPr lang="en-US" sz="1200" b="1" dirty="0"/>
              <a:t> and P. Alpert, "A unique case-study of </a:t>
            </a:r>
            <a:r>
              <a:rPr lang="en-US" sz="1200" b="1" dirty="0" smtClean="0"/>
              <a:t>near-circular </a:t>
            </a:r>
            <a:r>
              <a:rPr lang="en-US" sz="1200" b="1" dirty="0"/>
              <a:t>Saharan dust transport </a:t>
            </a:r>
            <a:r>
              <a:rPr lang="en-US" sz="1200" b="1" dirty="0" smtClean="0"/>
              <a:t> over </a:t>
            </a:r>
            <a:r>
              <a:rPr lang="en-US" sz="1200" b="1" dirty="0"/>
              <a:t>the Atlantic Ocean", Atmospheric and Climate Sciences (ACS), 4, 164-170, 2014</a:t>
            </a:r>
            <a:r>
              <a:rPr lang="en-US" sz="1200" b="1" dirty="0" smtClean="0"/>
              <a:t>.</a:t>
            </a:r>
          </a:p>
          <a:p>
            <a:pPr indent="-450215" algn="l" rtl="0">
              <a:spcAft>
                <a:spcPts val="0"/>
              </a:spcAft>
            </a:pPr>
            <a:endParaRPr lang="en-US" sz="1200" b="1" dirty="0" smtClean="0"/>
          </a:p>
          <a:p>
            <a:pPr indent="-450215" algn="l" rtl="0">
              <a:spcAft>
                <a:spcPts val="0"/>
              </a:spcAft>
            </a:pPr>
            <a:r>
              <a:rPr lang="en-US" sz="1200" b="1" dirty="0" smtClean="0"/>
              <a:t>J</a:t>
            </a:r>
            <a:r>
              <a:rPr lang="en-US" sz="1200" b="1" dirty="0"/>
              <a:t>. </a:t>
            </a:r>
            <a:r>
              <a:rPr lang="en-US" sz="1200" b="1" dirty="0" err="1"/>
              <a:t>Barkan</a:t>
            </a:r>
            <a:r>
              <a:rPr lang="en-US" sz="1200" b="1" dirty="0"/>
              <a:t> and P. Alpert, "Synoptic analysis of a rare event of Saharan dust reaching</a:t>
            </a:r>
          </a:p>
          <a:p>
            <a:pPr indent="-450215" algn="l" rtl="0">
              <a:spcAft>
                <a:spcPts val="0"/>
              </a:spcAft>
            </a:pPr>
            <a:r>
              <a:rPr lang="en-US" sz="1200" b="1" dirty="0"/>
              <a:t> the Arctic Region'', Weather, 65:8, 208-211, 2010.</a:t>
            </a:r>
          </a:p>
          <a:p>
            <a:pPr algn="l" rtl="0"/>
            <a:endParaRPr lang="en-US" sz="1200" b="1" dirty="0" smtClean="0"/>
          </a:p>
          <a:p>
            <a:pPr algn="l" rtl="0"/>
            <a:r>
              <a:rPr lang="en-US" sz="1200" b="1" dirty="0"/>
              <a:t>Y. </a:t>
            </a:r>
            <a:r>
              <a:rPr lang="en-US" sz="1200" b="1" dirty="0" err="1"/>
              <a:t>Barkan</a:t>
            </a:r>
            <a:r>
              <a:rPr lang="en-US" sz="1200" b="1" dirty="0"/>
              <a:t>, P. </a:t>
            </a:r>
            <a:r>
              <a:rPr lang="en-US" sz="1200" b="1" dirty="0" err="1"/>
              <a:t>Kishcha</a:t>
            </a:r>
            <a:r>
              <a:rPr lang="en-US" sz="1200" b="1" dirty="0"/>
              <a:t>, H. </a:t>
            </a:r>
            <a:r>
              <a:rPr lang="en-US" sz="1200" b="1" dirty="0" err="1"/>
              <a:t>Kutiel</a:t>
            </a:r>
            <a:r>
              <a:rPr lang="en-US" sz="1200" b="1" dirty="0"/>
              <a:t>, and P. Alpert, "The </a:t>
            </a:r>
            <a:r>
              <a:rPr lang="en-US" sz="1200" b="1" dirty="0" err="1"/>
              <a:t>Synoptics</a:t>
            </a:r>
            <a:r>
              <a:rPr lang="en-US" sz="1200" b="1" dirty="0"/>
              <a:t> of Dust Intrusion </a:t>
            </a:r>
            <a:r>
              <a:rPr lang="en-US" sz="1200" b="1" dirty="0" smtClean="0"/>
              <a:t>Days </a:t>
            </a:r>
            <a:r>
              <a:rPr lang="en-US" sz="1200" b="1" dirty="0"/>
              <a:t>from the African Continent into the Atlantic Ocean", J. </a:t>
            </a:r>
            <a:r>
              <a:rPr lang="en-US" sz="1200" b="1" dirty="0" err="1"/>
              <a:t>Geophys</a:t>
            </a:r>
            <a:r>
              <a:rPr lang="en-US" sz="1200" b="1" dirty="0"/>
              <a:t>. Res., Vol. </a:t>
            </a:r>
            <a:r>
              <a:rPr lang="en-US" sz="1200" b="1" dirty="0" smtClean="0"/>
              <a:t>109, No</a:t>
            </a:r>
            <a:r>
              <a:rPr lang="en-US" sz="1200" b="1" dirty="0"/>
              <a:t>. D8, D08201=2010.1029/2003JD004416=20, 2004. </a:t>
            </a:r>
            <a:endParaRPr lang="en-US" sz="1200" b="1" dirty="0" smtClean="0"/>
          </a:p>
          <a:p>
            <a:pPr algn="l" rtl="0"/>
            <a:endParaRPr lang="en-US" sz="1200" b="1" dirty="0"/>
          </a:p>
          <a:p>
            <a:pPr algn="l" rtl="0"/>
            <a:r>
              <a:rPr lang="en-US" sz="1200" b="1" dirty="0" smtClean="0"/>
              <a:t>J</a:t>
            </a:r>
            <a:r>
              <a:rPr lang="en-US" sz="1200" b="1" dirty="0"/>
              <a:t>. </a:t>
            </a:r>
            <a:r>
              <a:rPr lang="en-US" sz="1200" b="1" dirty="0" err="1"/>
              <a:t>Barkan</a:t>
            </a:r>
            <a:r>
              <a:rPr lang="en-US" sz="1200" b="1" dirty="0"/>
              <a:t>, H. </a:t>
            </a:r>
            <a:r>
              <a:rPr lang="en-US" sz="1200" b="1" dirty="0" err="1"/>
              <a:t>Kutiel</a:t>
            </a:r>
            <a:r>
              <a:rPr lang="en-US" sz="1200" b="1" dirty="0"/>
              <a:t> and P. Alpert, "Climatology of dust sources over the North </a:t>
            </a:r>
            <a:r>
              <a:rPr lang="en-US" sz="1200" b="1" dirty="0" smtClean="0"/>
              <a:t>African region</a:t>
            </a:r>
            <a:r>
              <a:rPr lang="en-US" sz="1200" b="1" dirty="0"/>
              <a:t>, based on TOMS data", Indoor-Built Environ., Vol. 13, 407-419,  2004  </a:t>
            </a:r>
            <a:endParaRPr lang="en-US" sz="1200" b="1" dirty="0" smtClean="0"/>
          </a:p>
          <a:p>
            <a:pPr algn="l" rtl="0"/>
            <a:endParaRPr lang="en-US" sz="1200" b="1" dirty="0"/>
          </a:p>
          <a:p>
            <a:pPr algn="l" rtl="0"/>
            <a:r>
              <a:rPr lang="en-US" sz="1200" b="1" dirty="0" smtClean="0"/>
              <a:t>J</a:t>
            </a:r>
            <a:r>
              <a:rPr lang="en-US" sz="1200" b="1" dirty="0"/>
              <a:t>. </a:t>
            </a:r>
            <a:r>
              <a:rPr lang="en-US" sz="1200" b="1" dirty="0" err="1"/>
              <a:t>Barkan</a:t>
            </a:r>
            <a:r>
              <a:rPr lang="en-US" sz="1200" b="1" dirty="0"/>
              <a:t>, P. Alpert, H. </a:t>
            </a:r>
            <a:r>
              <a:rPr lang="en-US" sz="1200" b="1" dirty="0" err="1"/>
              <a:t>Kutiel</a:t>
            </a:r>
            <a:r>
              <a:rPr lang="en-US" sz="1200" b="1" dirty="0"/>
              <a:t>, and P. </a:t>
            </a:r>
            <a:r>
              <a:rPr lang="en-US" sz="1200" b="1" dirty="0" err="1"/>
              <a:t>Kishcha</a:t>
            </a:r>
            <a:r>
              <a:rPr lang="en-US" sz="1200" b="1" dirty="0"/>
              <a:t>,"The </a:t>
            </a:r>
            <a:r>
              <a:rPr lang="en-US" sz="1200" b="1" dirty="0" err="1"/>
              <a:t>Synoptics</a:t>
            </a:r>
            <a:r>
              <a:rPr lang="en-US" sz="1200" b="1" dirty="0"/>
              <a:t> of dust </a:t>
            </a:r>
            <a:r>
              <a:rPr lang="en-US" sz="1200" b="1" dirty="0" smtClean="0"/>
              <a:t>transportation</a:t>
            </a:r>
          </a:p>
          <a:p>
            <a:pPr algn="l" rtl="0"/>
            <a:r>
              <a:rPr lang="en-US" sz="1200" b="1" dirty="0" smtClean="0"/>
              <a:t> </a:t>
            </a:r>
            <a:r>
              <a:rPr lang="en-US" sz="1200" b="1" dirty="0"/>
              <a:t>days from Africa toward Italy and Central Europe",  J. </a:t>
            </a:r>
            <a:r>
              <a:rPr lang="en-US" sz="1200" b="1" dirty="0" err="1"/>
              <a:t>Geophy</a:t>
            </a:r>
            <a:r>
              <a:rPr lang="en-US" sz="1200" b="1" dirty="0"/>
              <a:t>. Res., 110, </a:t>
            </a:r>
            <a:endParaRPr lang="en-US" sz="1200" b="1" dirty="0" smtClean="0"/>
          </a:p>
          <a:p>
            <a:pPr algn="l" rtl="0"/>
            <a:r>
              <a:rPr lang="en-US" sz="1200" b="1" dirty="0" smtClean="0"/>
              <a:t>doi:10.1029/2003 </a:t>
            </a:r>
            <a:r>
              <a:rPr lang="en-US" sz="1200" b="1" dirty="0"/>
              <a:t>JD004416, 2005</a:t>
            </a:r>
            <a:r>
              <a:rPr lang="en-US" sz="1200" b="1" dirty="0" smtClean="0"/>
              <a:t>.</a:t>
            </a:r>
            <a:endParaRPr lang="en-US" sz="1200" b="1" dirty="0"/>
          </a:p>
          <a:p>
            <a:pPr algn="l" rtl="0"/>
            <a:endParaRPr lang="en-US" sz="1200" b="1" dirty="0" smtClean="0"/>
          </a:p>
          <a:p>
            <a:pPr algn="l" rtl="0"/>
            <a:endParaRPr lang="en-US" sz="1200" b="1" dirty="0"/>
          </a:p>
          <a:p>
            <a:pPr algn="l" rtl="0"/>
            <a:r>
              <a:rPr lang="en-US" sz="1200" b="1" dirty="0" smtClean="0"/>
              <a:t> </a:t>
            </a:r>
          </a:p>
          <a:p>
            <a:pPr algn="l" rtl="0"/>
            <a:endParaRPr lang="en-US" sz="1200" b="1" dirty="0"/>
          </a:p>
          <a:p>
            <a:pPr algn="l" rtl="0"/>
            <a:endParaRPr lang="en-US" sz="1200" b="1" dirty="0"/>
          </a:p>
          <a:p>
            <a:pPr algn="l" rtl="0"/>
            <a:endParaRPr lang="en-US" sz="1200" b="1" dirty="0"/>
          </a:p>
          <a:p>
            <a:pPr algn="l" rtl="0"/>
            <a:r>
              <a:rPr lang="en-US" sz="1200" dirty="0"/>
              <a:t> </a:t>
            </a:r>
          </a:p>
          <a:p>
            <a:pPr algn="l" rtl="0"/>
            <a:endParaRPr lang="he-IL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147276" y="6235378"/>
            <a:ext cx="3888886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b="1" dirty="0" smtClean="0"/>
              <a:t>Wishing Joseph </a:t>
            </a:r>
            <a:r>
              <a:rPr lang="en-US" b="1" dirty="0" err="1" smtClean="0"/>
              <a:t>Barkan</a:t>
            </a:r>
            <a:r>
              <a:rPr lang="en-US" b="1" dirty="0" smtClean="0"/>
              <a:t>, full recovery!!</a:t>
            </a:r>
            <a:r>
              <a:rPr lang="en-US" dirty="0" smtClean="0"/>
              <a:t> 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9004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355" y="232015"/>
            <a:ext cx="10099343" cy="720080"/>
          </a:xfrm>
        </p:spPr>
        <p:txBody>
          <a:bodyPr>
            <a:noAutofit/>
          </a:bodyPr>
          <a:lstStyle/>
          <a:p>
            <a:r>
              <a:rPr lang="en-US" sz="3600" b="1" u="sng" dirty="0">
                <a:solidFill>
                  <a:srgbClr val="C00000"/>
                </a:solidFill>
              </a:rPr>
              <a:t>The dust circumvents Tenerife </a:t>
            </a:r>
            <a:r>
              <a:rPr lang="en-US" sz="3200" b="1" u="sng" dirty="0">
                <a:solidFill>
                  <a:srgbClr val="C00000"/>
                </a:solidFill>
              </a:rPr>
              <a:t>16:27</a:t>
            </a:r>
            <a:r>
              <a:rPr lang="en-US" sz="3600" b="1" u="sng" dirty="0">
                <a:solidFill>
                  <a:srgbClr val="C00000"/>
                </a:solidFill>
              </a:rPr>
              <a:t> </a:t>
            </a:r>
            <a:br>
              <a:rPr lang="en-US" sz="3600" b="1" u="sng" dirty="0">
                <a:solidFill>
                  <a:srgbClr val="C00000"/>
                </a:solidFill>
              </a:rPr>
            </a:br>
            <a:endParaRPr lang="he-IL" sz="3600" b="1" u="sng" dirty="0">
              <a:solidFill>
                <a:srgbClr val="C00000"/>
              </a:solidFill>
            </a:endParaRPr>
          </a:p>
        </p:txBody>
      </p:sp>
      <p:pic>
        <p:nvPicPr>
          <p:cNvPr id="4" name="Content Placeholder 3" descr="sat1627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5828" y="729870"/>
            <a:ext cx="10084315" cy="522593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37148" y="6171767"/>
            <a:ext cx="114658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1600" b="1" dirty="0"/>
              <a:t>P. Alpert and J. </a:t>
            </a:r>
            <a:r>
              <a:rPr lang="en-US" sz="1600" b="1" dirty="0" err="1"/>
              <a:t>Barkan</a:t>
            </a:r>
            <a:r>
              <a:rPr lang="en-US" sz="1600" b="1" dirty="0"/>
              <a:t>, "Dust as a potential tracer </a:t>
            </a:r>
            <a:r>
              <a:rPr lang="en-US" sz="1600" b="1" dirty="0" smtClean="0"/>
              <a:t>for </a:t>
            </a:r>
            <a:r>
              <a:rPr lang="en-US" sz="1600" b="1" dirty="0"/>
              <a:t>the flow over topography", IJG, 6, 42-50, 2015</a:t>
            </a:r>
            <a:r>
              <a:rPr lang="en-US" dirty="0"/>
              <a:t>.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31450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0108" y="559293"/>
            <a:ext cx="4427498" cy="48738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4110" y="248561"/>
            <a:ext cx="6588645" cy="51725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37308" y="5566279"/>
            <a:ext cx="11554691" cy="98488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400" b="1" dirty="0"/>
              <a:t>Chiu A</a:t>
            </a:r>
            <a:r>
              <a:rPr lang="en-US" sz="2400" b="1" dirty="0" smtClean="0"/>
              <a:t>., </a:t>
            </a:r>
            <a:r>
              <a:rPr lang="en-US" sz="2400" b="1" dirty="0"/>
              <a:t>Orange Snow Blankets Eastern Europe. There is </a:t>
            </a:r>
            <a:r>
              <a:rPr lang="en-US" sz="2400" b="1" dirty="0" smtClean="0"/>
              <a:t>an  Explanation</a:t>
            </a:r>
            <a:r>
              <a:rPr lang="en-US" sz="2400" b="1" dirty="0"/>
              <a:t>, </a:t>
            </a:r>
            <a:endParaRPr lang="en-US" sz="2400" b="1" dirty="0" smtClean="0"/>
          </a:p>
          <a:p>
            <a:pPr algn="l"/>
            <a:r>
              <a:rPr lang="en-US" sz="1600" b="1" i="1" dirty="0" smtClean="0">
                <a:solidFill>
                  <a:srgbClr val="FF0000"/>
                </a:solidFill>
              </a:rPr>
              <a:t>The </a:t>
            </a:r>
            <a:r>
              <a:rPr lang="en-US" sz="1600" b="1" i="1" dirty="0">
                <a:solidFill>
                  <a:srgbClr val="FF0000"/>
                </a:solidFill>
              </a:rPr>
              <a:t>Washington </a:t>
            </a:r>
            <a:r>
              <a:rPr lang="en-US" sz="1600" b="1" i="1" dirty="0" smtClean="0">
                <a:solidFill>
                  <a:srgbClr val="FF0000"/>
                </a:solidFill>
              </a:rPr>
              <a:t>Post, 26 March 2018</a:t>
            </a:r>
            <a:r>
              <a:rPr lang="he-IL" sz="1600" b="1" i="1" dirty="0" smtClean="0">
                <a:solidFill>
                  <a:srgbClr val="FF0000"/>
                </a:solidFill>
              </a:rPr>
              <a:t> </a:t>
            </a:r>
            <a:endParaRPr lang="en-US" sz="1600" b="1" dirty="0">
              <a:solidFill>
                <a:srgbClr val="FF0000"/>
              </a:solidFill>
            </a:endParaRPr>
          </a:p>
          <a:p>
            <a:endParaRPr lang="he-IL" dirty="0"/>
          </a:p>
        </p:txBody>
      </p:sp>
      <p:sp>
        <p:nvSpPr>
          <p:cNvPr id="3" name="TextBox 2"/>
          <p:cNvSpPr txBox="1"/>
          <p:nvPr/>
        </p:nvSpPr>
        <p:spPr>
          <a:xfrm>
            <a:off x="216309" y="6395870"/>
            <a:ext cx="118164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000" b="1" dirty="0"/>
              <a:t>Figure 2: As in Fig. 1 another E. Europe location. The Washington Post 26 March 2018 (Chiu A. 2018).</a:t>
            </a:r>
          </a:p>
        </p:txBody>
      </p:sp>
    </p:spTree>
    <p:extLst>
      <p:ext uri="{BB962C8B-B14F-4D97-AF65-F5344CB8AC3E}">
        <p14:creationId xmlns:p14="http://schemas.microsoft.com/office/powerpoint/2010/main" val="20883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1026" name="Picture 2" descr="Scene from the Russian Caucasu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615" y="283238"/>
            <a:ext cx="9511884" cy="534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91932" y="5630143"/>
            <a:ext cx="8658204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b="1" dirty="0"/>
              <a:t>The Russian Caucasus. The phenomenon has been seen across several countries</a:t>
            </a:r>
            <a:endParaRPr lang="he-IL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824149" y="6498453"/>
            <a:ext cx="882336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fontAlgn="base"/>
            <a:r>
              <a:rPr lang="en-US" b="1" dirty="0"/>
              <a:t>'Orange snow' baffles eastern </a:t>
            </a:r>
            <a:r>
              <a:rPr lang="en-US" b="1" dirty="0" smtClean="0"/>
              <a:t>Europeans  </a:t>
            </a:r>
            <a:r>
              <a:rPr lang="en-US" dirty="0" smtClean="0"/>
              <a:t>25 </a:t>
            </a:r>
            <a:r>
              <a:rPr lang="en-US" dirty="0"/>
              <a:t>March </a:t>
            </a:r>
            <a:r>
              <a:rPr lang="en-US" dirty="0" smtClean="0"/>
              <a:t>2018  BBC</a:t>
            </a:r>
            <a:endParaRPr lang="en-US" dirty="0"/>
          </a:p>
          <a:p>
            <a:endParaRPr lang="he-IL" dirty="0"/>
          </a:p>
        </p:txBody>
      </p:sp>
      <p:sp>
        <p:nvSpPr>
          <p:cNvPr id="6" name="TextBox 5"/>
          <p:cNvSpPr txBox="1"/>
          <p:nvPr/>
        </p:nvSpPr>
        <p:spPr>
          <a:xfrm>
            <a:off x="8985516" y="5193431"/>
            <a:ext cx="2200346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cap="all" dirty="0"/>
              <a:t>MARGARITA ALSHINA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94769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lpert EGU2019 Red Snow_10Apr2019-fin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Alpert EGU2019 Red Snow_10Apr2019-final</Template>
  <TotalTime>143</TotalTime>
  <Words>1339</Words>
  <Application>Microsoft Office PowerPoint</Application>
  <PresentationFormat>Widescreen</PresentationFormat>
  <Paragraphs>135</Paragraphs>
  <Slides>34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Arial</vt:lpstr>
      <vt:lpstr>Calibri</vt:lpstr>
      <vt:lpstr>Calibri Light</vt:lpstr>
      <vt:lpstr>Times New Roman</vt:lpstr>
      <vt:lpstr>Alpert EGU2019 Red Snow_10Apr2019-final</vt:lpstr>
      <vt:lpstr>2_Office Theme</vt:lpstr>
      <vt:lpstr>Office Theme</vt:lpstr>
      <vt:lpstr>3_Office Theme</vt:lpstr>
      <vt:lpstr>6_Office Theme</vt:lpstr>
      <vt:lpstr>4_Office Theme</vt:lpstr>
      <vt:lpstr>  Pinhas Alpert and Joseph Barkan Dept. of Geophysics, Tel-Aviv University, ISRAEL    </vt:lpstr>
      <vt:lpstr>Overview</vt:lpstr>
      <vt:lpstr>LAST WEEK: Astronomers spy an iron planet stripped of its crust around a burned-out star By Daniel Clery      Apr. 4, 2019 , 2:00 PM If the team’s calculations are correct, the orbiting object may be the iron core of a small planet that had its outer layers ripped off by the white dwarf’s intense gravity. Finding the planetesimal, 400 light-years from Earth, wasn’t easy. A team of astronomers, led by Christopher Manser of the University of Warwick in Coventry, U.K., had been watching this particular white dwarf for 15 years. </vt:lpstr>
      <vt:lpstr>Methodology &amp; Data</vt:lpstr>
      <vt:lpstr>Motivation </vt:lpstr>
      <vt:lpstr>PowerPoint Presentation</vt:lpstr>
      <vt:lpstr>The dust circumvents Tenerife 16:27  </vt:lpstr>
      <vt:lpstr>PowerPoint Presentation</vt:lpstr>
      <vt:lpstr>PowerPoint Presentation</vt:lpstr>
      <vt:lpstr>BBC 25 Mar 2018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Potential causes of Red Snow</vt:lpstr>
      <vt:lpstr>Take-away message</vt:lpstr>
      <vt:lpstr>Take-away message(cont.)</vt:lpstr>
      <vt:lpstr>More details</vt:lpstr>
      <vt:lpstr>Our last week (accepted) snow related paper</vt:lpstr>
      <vt:lpstr>Dynamical systems theory predictability proxies  (d and ϴ)</vt:lpstr>
      <vt:lpstr>PowerPoint Presentation</vt:lpstr>
      <vt:lpstr>Snow Storm “Alexa” 11-14.12.2013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Red Snow Event in Eastern Europe: Study of its peak development on 23 March 2018  Pinhas Alpert and Joseph Barkan Dept. of Geophysics, Tel-Aviv University, ISRAEL</dc:title>
  <dc:creator>Pinhas</dc:creator>
  <cp:lastModifiedBy>Pinhas</cp:lastModifiedBy>
  <cp:revision>48</cp:revision>
  <dcterms:created xsi:type="dcterms:W3CDTF">2019-04-10T05:02:30Z</dcterms:created>
  <dcterms:modified xsi:type="dcterms:W3CDTF">2019-12-29T06:23:57Z</dcterms:modified>
</cp:coreProperties>
</file>