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2"/>
  </p:notesMasterIdLst>
  <p:sldIdLst>
    <p:sldId id="706" r:id="rId5"/>
    <p:sldId id="704" r:id="rId6"/>
    <p:sldId id="714" r:id="rId7"/>
    <p:sldId id="715" r:id="rId8"/>
    <p:sldId id="731" r:id="rId9"/>
    <p:sldId id="717" r:id="rId10"/>
    <p:sldId id="707" r:id="rId11"/>
    <p:sldId id="711" r:id="rId12"/>
    <p:sldId id="713" r:id="rId13"/>
    <p:sldId id="718" r:id="rId14"/>
    <p:sldId id="723" r:id="rId15"/>
    <p:sldId id="726" r:id="rId16"/>
    <p:sldId id="724" r:id="rId17"/>
    <p:sldId id="725" r:id="rId18"/>
    <p:sldId id="729" r:id="rId19"/>
    <p:sldId id="712" r:id="rId20"/>
    <p:sldId id="730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is, S. (Sanne)" userId="61291fc4-58df-4730-a98b-d93ab07c1d56" providerId="ADAL" clId="{F44299ED-0A94-47A1-B766-40A29CB52797}"/>
    <pc:docChg chg="undo custSel modSld">
      <pc:chgData name="Muis, S. (Sanne)" userId="61291fc4-58df-4730-a98b-d93ab07c1d56" providerId="ADAL" clId="{F44299ED-0A94-47A1-B766-40A29CB52797}" dt="2023-04-27T21:32:09.572" v="961"/>
      <pc:docMkLst>
        <pc:docMk/>
      </pc:docMkLst>
      <pc:sldChg chg="addSp delSp modSp mod modClrScheme delAnim modAnim chgLayout">
        <pc:chgData name="Muis, S. (Sanne)" userId="61291fc4-58df-4730-a98b-d93ab07c1d56" providerId="ADAL" clId="{F44299ED-0A94-47A1-B766-40A29CB52797}" dt="2023-04-27T21:14:40.401" v="477" actId="6549"/>
        <pc:sldMkLst>
          <pc:docMk/>
          <pc:sldMk cId="797746626" sldId="704"/>
        </pc:sldMkLst>
        <pc:spChg chg="mod ord">
          <ac:chgData name="Muis, S. (Sanne)" userId="61291fc4-58df-4730-a98b-d93ab07c1d56" providerId="ADAL" clId="{F44299ED-0A94-47A1-B766-40A29CB52797}" dt="2023-04-27T21:14:40.401" v="477" actId="6549"/>
          <ac:spMkLst>
            <pc:docMk/>
            <pc:sldMk cId="797746626" sldId="704"/>
            <ac:spMk id="4" creationId="{5C57EE91-540E-8AB0-0307-91142472B7E7}"/>
          </ac:spMkLst>
        </pc:spChg>
        <pc:spChg chg="mod ord">
          <ac:chgData name="Muis, S. (Sanne)" userId="61291fc4-58df-4730-a98b-d93ab07c1d56" providerId="ADAL" clId="{F44299ED-0A94-47A1-B766-40A29CB52797}" dt="2023-04-27T21:14:07.781" v="472" actId="14100"/>
          <ac:spMkLst>
            <pc:docMk/>
            <pc:sldMk cId="797746626" sldId="704"/>
            <ac:spMk id="5" creationId="{B21ACB9A-1129-4BAC-A42C-1D3199AD4D86}"/>
          </ac:spMkLst>
        </pc:spChg>
        <pc:spChg chg="del mod">
          <ac:chgData name="Muis, S. (Sanne)" userId="61291fc4-58df-4730-a98b-d93ab07c1d56" providerId="ADAL" clId="{F44299ED-0A94-47A1-B766-40A29CB52797}" dt="2023-04-27T20:59:57.151" v="65" actId="478"/>
          <ac:spMkLst>
            <pc:docMk/>
            <pc:sldMk cId="797746626" sldId="704"/>
            <ac:spMk id="6" creationId="{A75BACD8-2819-25BE-01D7-6CBE9F7318C6}"/>
          </ac:spMkLst>
        </pc:spChg>
        <pc:spChg chg="del">
          <ac:chgData name="Muis, S. (Sanne)" userId="61291fc4-58df-4730-a98b-d93ab07c1d56" providerId="ADAL" clId="{F44299ED-0A94-47A1-B766-40A29CB52797}" dt="2023-04-27T20:57:02.281" v="32" actId="478"/>
          <ac:spMkLst>
            <pc:docMk/>
            <pc:sldMk cId="797746626" sldId="704"/>
            <ac:spMk id="27" creationId="{4D283BEE-5263-431F-A376-20D65A1C3640}"/>
          </ac:spMkLst>
        </pc:spChg>
        <pc:picChg chg="add mod">
          <ac:chgData name="Muis, S. (Sanne)" userId="61291fc4-58df-4730-a98b-d93ab07c1d56" providerId="ADAL" clId="{F44299ED-0A94-47A1-B766-40A29CB52797}" dt="2023-04-27T21:11:31.426" v="447" actId="1076"/>
          <ac:picMkLst>
            <pc:docMk/>
            <pc:sldMk cId="797746626" sldId="704"/>
            <ac:picMk id="2" creationId="{91A8A501-CF13-9E59-DB00-F7DE5B8E9D5A}"/>
          </ac:picMkLst>
        </pc:picChg>
        <pc:picChg chg="mod ord modCrop">
          <ac:chgData name="Muis, S. (Sanne)" userId="61291fc4-58df-4730-a98b-d93ab07c1d56" providerId="ADAL" clId="{F44299ED-0A94-47A1-B766-40A29CB52797}" dt="2023-04-27T21:13:27.625" v="468" actId="207"/>
          <ac:picMkLst>
            <pc:docMk/>
            <pc:sldMk cId="797746626" sldId="704"/>
            <ac:picMk id="9" creationId="{58AE8703-12EC-6697-E697-E8A79E16FD73}"/>
          </ac:picMkLst>
        </pc:picChg>
      </pc:sldChg>
      <pc:sldChg chg="addSp modSp mod">
        <pc:chgData name="Muis, S. (Sanne)" userId="61291fc4-58df-4730-a98b-d93ab07c1d56" providerId="ADAL" clId="{F44299ED-0A94-47A1-B766-40A29CB52797}" dt="2023-04-27T21:03:26.339" v="392" actId="20577"/>
        <pc:sldMkLst>
          <pc:docMk/>
          <pc:sldMk cId="911135086" sldId="711"/>
        </pc:sldMkLst>
        <pc:spChg chg="mod">
          <ac:chgData name="Muis, S. (Sanne)" userId="61291fc4-58df-4730-a98b-d93ab07c1d56" providerId="ADAL" clId="{F44299ED-0A94-47A1-B766-40A29CB52797}" dt="2023-04-27T21:03:26.339" v="392" actId="20577"/>
          <ac:spMkLst>
            <pc:docMk/>
            <pc:sldMk cId="911135086" sldId="711"/>
            <ac:spMk id="2" creationId="{1539D120-5CE1-D05A-00EE-5C107B1D5A7B}"/>
          </ac:spMkLst>
        </pc:spChg>
        <pc:spChg chg="add mod">
          <ac:chgData name="Muis, S. (Sanne)" userId="61291fc4-58df-4730-a98b-d93ab07c1d56" providerId="ADAL" clId="{F44299ED-0A94-47A1-B766-40A29CB52797}" dt="2023-04-27T20:59:00.082" v="64" actId="207"/>
          <ac:spMkLst>
            <pc:docMk/>
            <pc:sldMk cId="911135086" sldId="711"/>
            <ac:spMk id="3" creationId="{A49309F1-6C5B-E5D5-6DD7-E4E9205B90A5}"/>
          </ac:spMkLst>
        </pc:spChg>
        <pc:spChg chg="mod">
          <ac:chgData name="Muis, S. (Sanne)" userId="61291fc4-58df-4730-a98b-d93ab07c1d56" providerId="ADAL" clId="{F44299ED-0A94-47A1-B766-40A29CB52797}" dt="2023-04-27T16:57:49.739" v="29" actId="20577"/>
          <ac:spMkLst>
            <pc:docMk/>
            <pc:sldMk cId="911135086" sldId="711"/>
            <ac:spMk id="6" creationId="{11B00ADE-E962-9E2F-9F9E-5907FC6F7D4B}"/>
          </ac:spMkLst>
        </pc:spChg>
      </pc:sldChg>
      <pc:sldChg chg="addSp delSp modSp mod">
        <pc:chgData name="Muis, S. (Sanne)" userId="61291fc4-58df-4730-a98b-d93ab07c1d56" providerId="ADAL" clId="{F44299ED-0A94-47A1-B766-40A29CB52797}" dt="2023-04-27T20:57:56.825" v="53" actId="21"/>
        <pc:sldMkLst>
          <pc:docMk/>
          <pc:sldMk cId="1772720837" sldId="713"/>
        </pc:sldMkLst>
        <pc:spChg chg="del">
          <ac:chgData name="Muis, S. (Sanne)" userId="61291fc4-58df-4730-a98b-d93ab07c1d56" providerId="ADAL" clId="{F44299ED-0A94-47A1-B766-40A29CB52797}" dt="2023-04-27T20:57:56.825" v="53" actId="21"/>
          <ac:spMkLst>
            <pc:docMk/>
            <pc:sldMk cId="1772720837" sldId="713"/>
            <ac:spMk id="3" creationId="{B37DB1AA-79AC-E74C-AC00-3643E2F86A60}"/>
          </ac:spMkLst>
        </pc:spChg>
        <pc:spChg chg="add mod">
          <ac:chgData name="Muis, S. (Sanne)" userId="61291fc4-58df-4730-a98b-d93ab07c1d56" providerId="ADAL" clId="{F44299ED-0A94-47A1-B766-40A29CB52797}" dt="2023-04-27T20:57:56.825" v="53" actId="21"/>
          <ac:spMkLst>
            <pc:docMk/>
            <pc:sldMk cId="1772720837" sldId="713"/>
            <ac:spMk id="7" creationId="{61CAAE2A-DB4F-375B-C9D7-4976DEA8453E}"/>
          </ac:spMkLst>
        </pc:spChg>
      </pc:sldChg>
      <pc:sldChg chg="delSp modSp mod">
        <pc:chgData name="Muis, S. (Sanne)" userId="61291fc4-58df-4730-a98b-d93ab07c1d56" providerId="ADAL" clId="{F44299ED-0A94-47A1-B766-40A29CB52797}" dt="2023-04-27T21:19:22.937" v="485" actId="403"/>
        <pc:sldMkLst>
          <pc:docMk/>
          <pc:sldMk cId="349127553" sldId="714"/>
        </pc:sldMkLst>
        <pc:spChg chg="mod">
          <ac:chgData name="Muis, S. (Sanne)" userId="61291fc4-58df-4730-a98b-d93ab07c1d56" providerId="ADAL" clId="{F44299ED-0A94-47A1-B766-40A29CB52797}" dt="2023-04-27T21:19:22.937" v="485" actId="403"/>
          <ac:spMkLst>
            <pc:docMk/>
            <pc:sldMk cId="349127553" sldId="714"/>
            <ac:spMk id="7" creationId="{EC1DA0DD-0F33-A1F7-3779-08248CA42F98}"/>
          </ac:spMkLst>
        </pc:spChg>
        <pc:spChg chg="del">
          <ac:chgData name="Muis, S. (Sanne)" userId="61291fc4-58df-4730-a98b-d93ab07c1d56" providerId="ADAL" clId="{F44299ED-0A94-47A1-B766-40A29CB52797}" dt="2023-04-27T20:56:45.398" v="30" actId="478"/>
          <ac:spMkLst>
            <pc:docMk/>
            <pc:sldMk cId="349127553" sldId="714"/>
            <ac:spMk id="8" creationId="{0E164687-5D82-6EC7-A0CC-43A425CCF353}"/>
          </ac:spMkLst>
        </pc:spChg>
        <pc:picChg chg="mod">
          <ac:chgData name="Muis, S. (Sanne)" userId="61291fc4-58df-4730-a98b-d93ab07c1d56" providerId="ADAL" clId="{F44299ED-0A94-47A1-B766-40A29CB52797}" dt="2023-04-27T21:18:59.771" v="479" actId="1076"/>
          <ac:picMkLst>
            <pc:docMk/>
            <pc:sldMk cId="349127553" sldId="714"/>
            <ac:picMk id="9" creationId="{06ECACC1-9272-85D6-ECCF-18A175ED1E22}"/>
          </ac:picMkLst>
        </pc:picChg>
      </pc:sldChg>
      <pc:sldChg chg="addSp delSp modSp mod modClrScheme delAnim modAnim chgLayout">
        <pc:chgData name="Muis, S. (Sanne)" userId="61291fc4-58df-4730-a98b-d93ab07c1d56" providerId="ADAL" clId="{F44299ED-0A94-47A1-B766-40A29CB52797}" dt="2023-04-27T21:32:09.572" v="961"/>
        <pc:sldMkLst>
          <pc:docMk/>
          <pc:sldMk cId="999482178" sldId="715"/>
        </pc:sldMkLst>
        <pc:spChg chg="del mod">
          <ac:chgData name="Muis, S. (Sanne)" userId="61291fc4-58df-4730-a98b-d93ab07c1d56" providerId="ADAL" clId="{F44299ED-0A94-47A1-B766-40A29CB52797}" dt="2023-04-27T21:31:19.057" v="951" actId="478"/>
          <ac:spMkLst>
            <pc:docMk/>
            <pc:sldMk cId="999482178" sldId="715"/>
            <ac:spMk id="2" creationId="{8345F38A-3E5C-666E-BBE0-B37D9527515D}"/>
          </ac:spMkLst>
        </pc:spChg>
        <pc:spChg chg="del">
          <ac:chgData name="Muis, S. (Sanne)" userId="61291fc4-58df-4730-a98b-d93ab07c1d56" providerId="ADAL" clId="{F44299ED-0A94-47A1-B766-40A29CB52797}" dt="2023-04-27T21:31:23.694" v="953" actId="478"/>
          <ac:spMkLst>
            <pc:docMk/>
            <pc:sldMk cId="999482178" sldId="715"/>
            <ac:spMk id="3" creationId="{BEA5A595-A7A4-C92B-7DBB-CD27E1F1A5A4}"/>
          </ac:spMkLst>
        </pc:spChg>
        <pc:spChg chg="add del mod">
          <ac:chgData name="Muis, S. (Sanne)" userId="61291fc4-58df-4730-a98b-d93ab07c1d56" providerId="ADAL" clId="{F44299ED-0A94-47A1-B766-40A29CB52797}" dt="2023-04-27T21:29:08.877" v="931" actId="478"/>
          <ac:spMkLst>
            <pc:docMk/>
            <pc:sldMk cId="999482178" sldId="715"/>
            <ac:spMk id="4" creationId="{8181DD68-2FE2-09E5-A2D7-47B44D82FC46}"/>
          </ac:spMkLst>
        </pc:spChg>
        <pc:spChg chg="add del mod">
          <ac:chgData name="Muis, S. (Sanne)" userId="61291fc4-58df-4730-a98b-d93ab07c1d56" providerId="ADAL" clId="{F44299ED-0A94-47A1-B766-40A29CB52797}" dt="2023-04-27T21:29:06.073" v="930" actId="478"/>
          <ac:spMkLst>
            <pc:docMk/>
            <pc:sldMk cId="999482178" sldId="715"/>
            <ac:spMk id="5" creationId="{E68028C8-FC0D-2748-7957-4E8E63E3F6A3}"/>
          </ac:spMkLst>
        </pc:spChg>
        <pc:spChg chg="del">
          <ac:chgData name="Muis, S. (Sanne)" userId="61291fc4-58df-4730-a98b-d93ab07c1d56" providerId="ADAL" clId="{F44299ED-0A94-47A1-B766-40A29CB52797}" dt="2023-04-27T21:25:10.169" v="721" actId="478"/>
          <ac:spMkLst>
            <pc:docMk/>
            <pc:sldMk cId="999482178" sldId="715"/>
            <ac:spMk id="8" creationId="{66166D33-0934-FC38-C28A-60D3BB25218A}"/>
          </ac:spMkLst>
        </pc:spChg>
        <pc:spChg chg="mod">
          <ac:chgData name="Muis, S. (Sanne)" userId="61291fc4-58df-4730-a98b-d93ab07c1d56" providerId="ADAL" clId="{F44299ED-0A94-47A1-B766-40A29CB52797}" dt="2023-04-27T21:31:36.219" v="956" actId="14100"/>
          <ac:spMkLst>
            <pc:docMk/>
            <pc:sldMk cId="999482178" sldId="715"/>
            <ac:spMk id="9" creationId="{EA02205B-6F7B-B0BE-D67B-9345BFBEF481}"/>
          </ac:spMkLst>
        </pc:spChg>
        <pc:spChg chg="add mod ord">
          <ac:chgData name="Muis, S. (Sanne)" userId="61291fc4-58df-4730-a98b-d93ab07c1d56" providerId="ADAL" clId="{F44299ED-0A94-47A1-B766-40A29CB52797}" dt="2023-04-27T21:25:07.851" v="720" actId="20577"/>
          <ac:spMkLst>
            <pc:docMk/>
            <pc:sldMk cId="999482178" sldId="715"/>
            <ac:spMk id="10" creationId="{7BA438E2-DA63-92EC-B5B6-CB35207FD0C0}"/>
          </ac:spMkLst>
        </pc:spChg>
        <pc:spChg chg="add del mod">
          <ac:chgData name="Muis, S. (Sanne)" userId="61291fc4-58df-4730-a98b-d93ab07c1d56" providerId="ADAL" clId="{F44299ED-0A94-47A1-B766-40A29CB52797}" dt="2023-04-27T21:29:10.842" v="932" actId="478"/>
          <ac:spMkLst>
            <pc:docMk/>
            <pc:sldMk cId="999482178" sldId="715"/>
            <ac:spMk id="12" creationId="{6D124E27-9744-0A81-149F-989B3B74BCDD}"/>
          </ac:spMkLst>
        </pc:spChg>
        <pc:spChg chg="add mod">
          <ac:chgData name="Muis, S. (Sanne)" userId="61291fc4-58df-4730-a98b-d93ab07c1d56" providerId="ADAL" clId="{F44299ED-0A94-47A1-B766-40A29CB52797}" dt="2023-04-27T21:29:18.202" v="933" actId="1076"/>
          <ac:spMkLst>
            <pc:docMk/>
            <pc:sldMk cId="999482178" sldId="715"/>
            <ac:spMk id="13" creationId="{0682320F-9A00-C5D6-8AFB-421378360C65}"/>
          </ac:spMkLst>
        </pc:spChg>
        <pc:spChg chg="add mod">
          <ac:chgData name="Muis, S. (Sanne)" userId="61291fc4-58df-4730-a98b-d93ab07c1d56" providerId="ADAL" clId="{F44299ED-0A94-47A1-B766-40A29CB52797}" dt="2023-04-27T21:31:45.339" v="957" actId="14100"/>
          <ac:spMkLst>
            <pc:docMk/>
            <pc:sldMk cId="999482178" sldId="715"/>
            <ac:spMk id="14" creationId="{4573E107-2228-1396-CBEA-EBA3003543A6}"/>
          </ac:spMkLst>
        </pc:spChg>
        <pc:spChg chg="mod">
          <ac:chgData name="Muis, S. (Sanne)" userId="61291fc4-58df-4730-a98b-d93ab07c1d56" providerId="ADAL" clId="{F44299ED-0A94-47A1-B766-40A29CB52797}" dt="2023-04-27T21:31:56.391" v="960" actId="403"/>
          <ac:spMkLst>
            <pc:docMk/>
            <pc:sldMk cId="999482178" sldId="715"/>
            <ac:spMk id="15" creationId="{A4E64A6A-F36F-3BB1-2F4C-A7017BEE3ACA}"/>
          </ac:spMkLst>
        </pc:spChg>
        <pc:spChg chg="mod ord">
          <ac:chgData name="Muis, S. (Sanne)" userId="61291fc4-58df-4730-a98b-d93ab07c1d56" providerId="ADAL" clId="{F44299ED-0A94-47A1-B766-40A29CB52797}" dt="2023-04-27T21:31:06.427" v="949" actId="14100"/>
          <ac:spMkLst>
            <pc:docMk/>
            <pc:sldMk cId="999482178" sldId="715"/>
            <ac:spMk id="24" creationId="{BBBA46C9-F8D0-FD3C-BD79-D66A53B4AC56}"/>
          </ac:spMkLst>
        </pc:spChg>
        <pc:graphicFrameChg chg="del">
          <ac:chgData name="Muis, S. (Sanne)" userId="61291fc4-58df-4730-a98b-d93ab07c1d56" providerId="ADAL" clId="{F44299ED-0A94-47A1-B766-40A29CB52797}" dt="2023-04-27T21:20:24.538" v="488" actId="478"/>
          <ac:graphicFrameMkLst>
            <pc:docMk/>
            <pc:sldMk cId="999482178" sldId="715"/>
            <ac:graphicFrameMk id="7" creationId="{E8FA769E-3105-C6DE-94E0-1C8E97662BAE}"/>
          </ac:graphicFrameMkLst>
        </pc:graphicFrameChg>
        <pc:picChg chg="mod modCrop">
          <ac:chgData name="Muis, S. (Sanne)" userId="61291fc4-58df-4730-a98b-d93ab07c1d56" providerId="ADAL" clId="{F44299ED-0A94-47A1-B766-40A29CB52797}" dt="2023-04-27T21:27:44.578" v="919" actId="1035"/>
          <ac:picMkLst>
            <pc:docMk/>
            <pc:sldMk cId="999482178" sldId="715"/>
            <ac:picMk id="6" creationId="{6628D6D8-4A50-9F42-A0E8-F85D2AAFE6F4}"/>
          </ac:picMkLst>
        </pc:picChg>
        <pc:picChg chg="add mod modCrop">
          <ac:chgData name="Muis, S. (Sanne)" userId="61291fc4-58df-4730-a98b-d93ab07c1d56" providerId="ADAL" clId="{F44299ED-0A94-47A1-B766-40A29CB52797}" dt="2023-04-27T21:27:44.578" v="919" actId="1035"/>
          <ac:picMkLst>
            <pc:docMk/>
            <pc:sldMk cId="999482178" sldId="715"/>
            <ac:picMk id="11" creationId="{D0821D5A-5648-2CF6-48AD-7AD140E04CC9}"/>
          </ac:picMkLst>
        </pc:picChg>
      </pc:sldChg>
      <pc:sldChg chg="delSp mod">
        <pc:chgData name="Muis, S. (Sanne)" userId="61291fc4-58df-4730-a98b-d93ab07c1d56" providerId="ADAL" clId="{F44299ED-0A94-47A1-B766-40A29CB52797}" dt="2023-04-27T21:05:17.274" v="445" actId="478"/>
        <pc:sldMkLst>
          <pc:docMk/>
          <pc:sldMk cId="3005381795" sldId="717"/>
        </pc:sldMkLst>
        <pc:picChg chg="del">
          <ac:chgData name="Muis, S. (Sanne)" userId="61291fc4-58df-4730-a98b-d93ab07c1d56" providerId="ADAL" clId="{F44299ED-0A94-47A1-B766-40A29CB52797}" dt="2023-04-27T21:05:17.274" v="445" actId="478"/>
          <ac:picMkLst>
            <pc:docMk/>
            <pc:sldMk cId="3005381795" sldId="717"/>
            <ac:picMk id="4" creationId="{DEF8C843-0259-8BD3-5336-696291AD8EE9}"/>
          </ac:picMkLst>
        </pc:picChg>
      </pc:sldChg>
      <pc:sldChg chg="modSp mod">
        <pc:chgData name="Muis, S. (Sanne)" userId="61291fc4-58df-4730-a98b-d93ab07c1d56" providerId="ADAL" clId="{F44299ED-0A94-47A1-B766-40A29CB52797}" dt="2023-04-27T16:57:15.654" v="13" actId="255"/>
        <pc:sldMkLst>
          <pc:docMk/>
          <pc:sldMk cId="545075977" sldId="729"/>
        </pc:sldMkLst>
        <pc:spChg chg="mod">
          <ac:chgData name="Muis, S. (Sanne)" userId="61291fc4-58df-4730-a98b-d93ab07c1d56" providerId="ADAL" clId="{F44299ED-0A94-47A1-B766-40A29CB52797}" dt="2023-04-27T16:57:09.856" v="12" actId="403"/>
          <ac:spMkLst>
            <pc:docMk/>
            <pc:sldMk cId="545075977" sldId="729"/>
            <ac:spMk id="2" creationId="{C62F40C4-F622-E5E2-CEC9-C6D283733875}"/>
          </ac:spMkLst>
        </pc:spChg>
        <pc:spChg chg="mod">
          <ac:chgData name="Muis, S. (Sanne)" userId="61291fc4-58df-4730-a98b-d93ab07c1d56" providerId="ADAL" clId="{F44299ED-0A94-47A1-B766-40A29CB52797}" dt="2023-04-27T16:57:15.654" v="13" actId="255"/>
          <ac:spMkLst>
            <pc:docMk/>
            <pc:sldMk cId="545075977" sldId="729"/>
            <ac:spMk id="6" creationId="{F6CE7073-89C0-1FF7-CAC8-545CECF65A52}"/>
          </ac:spMkLst>
        </pc:spChg>
      </pc:sldChg>
    </pc:docChg>
  </pc:docChgLst>
  <pc:docChgLst>
    <pc:chgData name="Asha" userId="c37032b2-e49f-4492-aa53-38fe48f20d77" providerId="ADAL" clId="{9408043D-3C11-49DD-8D3B-244531AACCD8}"/>
    <pc:docChg chg="modSld sldOrd">
      <pc:chgData name="Asha" userId="c37032b2-e49f-4492-aa53-38fe48f20d77" providerId="ADAL" clId="{9408043D-3C11-49DD-8D3B-244531AACCD8}" dt="2023-05-07T21:32:12.819" v="0"/>
      <pc:docMkLst>
        <pc:docMk/>
      </pc:docMkLst>
      <pc:sldChg chg="ord">
        <pc:chgData name="Asha" userId="c37032b2-e49f-4492-aa53-38fe48f20d77" providerId="ADAL" clId="{9408043D-3C11-49DD-8D3B-244531AACCD8}" dt="2023-05-07T21:32:12.819" v="0"/>
        <pc:sldMkLst>
          <pc:docMk/>
          <pc:sldMk cId="545075977" sldId="7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6ACC29-71EF-47AF-B182-95E839EC9A35}" type="datetimeFigureOut">
              <a:rPr lang="nl-NL" smtClean="0"/>
              <a:t>7-5-2023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23CB90-A5C4-412D-9752-601B970BA7C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3433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104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579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14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0DBE6A-1E29-8C4E-B011-77BCFA8447CC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5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w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wmf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C89FA50-A8AA-DB4F-ACF2-CCBDC70F2D2C}"/>
              </a:ext>
            </a:extLst>
          </p:cNvPr>
          <p:cNvSpPr/>
          <p:nvPr userDrawn="1"/>
        </p:nvSpPr>
        <p:spPr>
          <a:xfrm>
            <a:off x="6323777" y="1685926"/>
            <a:ext cx="5425368" cy="472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12192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792" y="1685926"/>
            <a:ext cx="11292003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>
              <a:solidFill>
                <a:schemeClr val="bg2"/>
              </a:solidFill>
            </a:endParaRP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9996" y="2136776"/>
            <a:ext cx="5196004" cy="3819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1753" y="1685925"/>
            <a:ext cx="5421043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8" name="TypeTextLevel" hidden="1">
            <a:extLst>
              <a:ext uri="{FF2B5EF4-FFF2-40B4-BE49-F238E27FC236}">
                <a16:creationId xmlns:a16="http://schemas.microsoft.com/office/drawing/2014/main" id="{5B1491E1-F8A5-45E1-8274-30DA887CB21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Cover</a:t>
            </a:r>
          </a:p>
        </p:txBody>
      </p:sp>
    </p:spTree>
    <p:extLst>
      <p:ext uri="{BB962C8B-B14F-4D97-AF65-F5344CB8AC3E}">
        <p14:creationId xmlns:p14="http://schemas.microsoft.com/office/powerpoint/2010/main" val="346540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794" y="0"/>
            <a:ext cx="12192000" cy="6858000"/>
          </a:xfrm>
          <a:prstGeom prst="rect">
            <a:avLst/>
          </a:prstGeom>
          <a:solidFill>
            <a:srgbClr val="0077B3"/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9322" y="5047679"/>
            <a:ext cx="3463474" cy="1359471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b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D650A649-4A30-4A89-BED5-DDB68B8DF222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Caption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590448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290323" cy="6858001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>
              <a:solidFill>
                <a:schemeClr val="bg2"/>
              </a:solidFill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9D4AC89-CCE6-6049-A5FF-F2EE4C7D01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743" y="442800"/>
            <a:ext cx="11306515" cy="59724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4000">
                <a:ln>
                  <a:noFill/>
                </a:ln>
                <a:solidFill>
                  <a:schemeClr val="bg2"/>
                </a:solidFill>
              </a:defRPr>
            </a:lvl1pPr>
          </a:lstStyle>
          <a:p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65456933-FC8C-49C9-8667-FA951FB0C6FA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NoLevel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41186705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us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8DE7B067-3B39-4C45-8542-7786B2F08212}"/>
              </a:ext>
            </a:extLst>
          </p:cNvPr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07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800"/>
          </a:p>
        </p:txBody>
      </p:sp>
      <p:sp>
        <p:nvSpPr>
          <p:cNvPr id="30" name="Tijdelijke aanduiding voor tekst 29">
            <a:extLst>
              <a:ext uri="{FF2B5EF4-FFF2-40B4-BE49-F238E27FC236}">
                <a16:creationId xmlns:a16="http://schemas.microsoft.com/office/drawing/2014/main" id="{52C414BC-31E2-FE45-9874-0AD51AE319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0792" y="450850"/>
            <a:ext cx="3463474" cy="2290664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txBody>
          <a:bodyPr lIns="360000" tIns="360000" rIns="360000" bIns="36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39" indent="-158734">
              <a:tabLst/>
              <a:defRPr/>
            </a:lvl5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31" name="Tijdelijke aanduiding voor tekst 29">
            <a:extLst>
              <a:ext uri="{FF2B5EF4-FFF2-40B4-BE49-F238E27FC236}">
                <a16:creationId xmlns:a16="http://schemas.microsoft.com/office/drawing/2014/main" id="{E851BC3C-5907-1644-A5FD-EBDF946BBE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057" y="450851"/>
            <a:ext cx="3463474" cy="2472422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bl"/>
          </a:blipFill>
        </p:spPr>
        <p:txBody>
          <a:bodyPr lIns="360000" tIns="360000" rIns="360000" bIns="540000">
            <a:spAutoFit/>
          </a:bodyPr>
          <a:lstStyle>
            <a:lvl1pPr>
              <a:lnSpc>
                <a:spcPct val="90000"/>
              </a:lnSpc>
              <a:defRPr>
                <a:solidFill>
                  <a:schemeClr val="tx2"/>
                </a:solidFill>
              </a:defRPr>
            </a:lvl1pPr>
            <a:lvl5pPr marL="358739" indent="-158734">
              <a:tabLst/>
              <a:defRPr/>
            </a:lvl5pPr>
          </a:lstStyle>
          <a:p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</p:txBody>
      </p:sp>
      <p:sp>
        <p:nvSpPr>
          <p:cNvPr id="5" name="TypeTextLevel" hidden="1">
            <a:extLst>
              <a:ext uri="{FF2B5EF4-FFF2-40B4-BE49-F238E27FC236}">
                <a16:creationId xmlns:a16="http://schemas.microsoft.com/office/drawing/2014/main" id="{F51249D2-B280-4187-A2B6-1E52C563A0F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058686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1232">
          <p15:clr>
            <a:srgbClr val="FBAE40"/>
          </p15:clr>
        </p15:guide>
        <p15:guide id="6" pos="1516">
          <p15:clr>
            <a:srgbClr val="FBAE40"/>
          </p15:clr>
        </p15:guide>
        <p15:guide id="7" pos="2466">
          <p15:clr>
            <a:srgbClr val="FBAE40"/>
          </p15:clr>
        </p15:guide>
        <p15:guide id="8" pos="2750">
          <p15:clr>
            <a:srgbClr val="FBAE40"/>
          </p15:clr>
        </p15:guide>
        <p15:guide id="9" pos="3698">
          <p15:clr>
            <a:srgbClr val="FBAE40"/>
          </p15:clr>
        </p15:guide>
        <p15:guide id="10" pos="3982">
          <p15:clr>
            <a:srgbClr val="FBAE40"/>
          </p15:clr>
        </p15:guide>
        <p15:guide id="11" pos="6164">
          <p15:clr>
            <a:srgbClr val="FBAE40"/>
          </p15:clr>
        </p15:guide>
        <p15:guide id="12" pos="6448">
          <p15:clr>
            <a:srgbClr val="FBAE40"/>
          </p15:clr>
        </p15:guide>
        <p15:guide id="13" pos="4930">
          <p15:clr>
            <a:srgbClr val="FBAE40"/>
          </p15:clr>
        </p15:guide>
        <p15:guide id="14" pos="521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284A8469-7372-B547-ACE6-C9E7A14F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0" y="450001"/>
            <a:ext cx="3653633" cy="782467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53898B-A0FB-6F41-8248-C3D134E59A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85706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6" name="Tijdelijke aanduiding voor tekst 2">
            <a:extLst>
              <a:ext uri="{FF2B5EF4-FFF2-40B4-BE49-F238E27FC236}">
                <a16:creationId xmlns:a16="http://schemas.microsoft.com/office/drawing/2014/main" id="{F603BC99-1834-4146-9507-D97E1F7F5F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4263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ACCE8A20-CC86-CA4D-B024-FB2F78E18A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2821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8" name="Tijdelijke aanduiding voor tekst 2">
            <a:extLst>
              <a:ext uri="{FF2B5EF4-FFF2-40B4-BE49-F238E27FC236}">
                <a16:creationId xmlns:a16="http://schemas.microsoft.com/office/drawing/2014/main" id="{16FAC097-6C6A-4445-A425-7A7103C70D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1379" y="1685925"/>
            <a:ext cx="2174592" cy="427281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 marL="0" marR="0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accent2"/>
                </a:solidFill>
              </a:defRPr>
            </a:lvl3pPr>
            <a:lvl4pPr marL="284372" indent="-298420">
              <a:tabLst/>
              <a:defRPr sz="1200"/>
            </a:lvl4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224EB65-967A-4B88-AB03-7A6AA0243080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CE69AFB-FDA0-4186-AE46-81AF13BC067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9BB55B4-9D18-4901-B46D-3A0BD64A6F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8110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432">
          <p15:clr>
            <a:srgbClr val="FBAE40"/>
          </p15:clr>
        </p15:guide>
        <p15:guide id="3" pos="2714">
          <p15:clr>
            <a:srgbClr val="FBAE40"/>
          </p15:clr>
        </p15:guide>
        <p15:guide id="4" pos="4090">
          <p15:clr>
            <a:srgbClr val="FBAE40"/>
          </p15:clr>
        </p15:guide>
        <p15:guide id="5" pos="4370">
          <p15:clr>
            <a:srgbClr val="FBAE40"/>
          </p15:clr>
        </p15:guide>
        <p15:guide id="6" pos="5742">
          <p15:clr>
            <a:srgbClr val="FBAE40"/>
          </p15:clr>
        </p15:guide>
        <p15:guide id="7" pos="6026">
          <p15:clr>
            <a:srgbClr val="FBAE40"/>
          </p15:clr>
        </p15:guide>
        <p15:guide id="9" pos="10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A69575-FC44-7E4A-8838-61D5730DC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1167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abel 5">
            <a:extLst>
              <a:ext uri="{FF2B5EF4-FFF2-40B4-BE49-F238E27FC236}">
                <a16:creationId xmlns:a16="http://schemas.microsoft.com/office/drawing/2014/main" id="{5AD1E237-53F2-D740-A90A-6D81BF701411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510085" y="1685925"/>
            <a:ext cx="10237473" cy="4270374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tabel wilt toevoegen</a:t>
            </a:r>
            <a:endParaRPr lang="nl-NL" dirty="0"/>
          </a:p>
        </p:txBody>
      </p:sp>
      <p:pic>
        <p:nvPicPr>
          <p:cNvPr id="7" name="Afbeelding 5">
            <a:extLst>
              <a:ext uri="{FF2B5EF4-FFF2-40B4-BE49-F238E27FC236}">
                <a16:creationId xmlns:a16="http://schemas.microsoft.com/office/drawing/2014/main" id="{63563CDA-94CD-CF48-ABF5-65A46919EF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A0F3B-5B4C-4221-BF73-1E0637789E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537DA3D-0D03-4BE0-8251-514521C6C47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6A62A801-68F1-4302-B58F-E01797EA2E86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NoLevel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7397415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VU logo only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559128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lnSpc>
                <a:spcPct val="90000"/>
              </a:lnSpc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 dirty="0"/>
              <a:t>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sp>
        <p:nvSpPr>
          <p:cNvPr id="5" name="TypeTextLevel">
            <a:extLst>
              <a:ext uri="{FF2B5EF4-FFF2-40B4-BE49-F238E27FC236}">
                <a16:creationId xmlns:a16="http://schemas.microsoft.com/office/drawing/2014/main" id="{D6489275-1A54-4253-9B79-42FA5F1E3216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3FBF2E-73CB-2744-ABB2-73A4A75C7B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53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>
          <p15:clr>
            <a:srgbClr val="FBAE40"/>
          </p15:clr>
        </p15:guide>
        <p15:guide id="14" pos="2276">
          <p15:clr>
            <a:srgbClr val="FBAE40"/>
          </p15:clr>
        </p15:guide>
        <p15:guide id="15" pos="1996">
          <p15:clr>
            <a:srgbClr val="FBAE40"/>
          </p15:clr>
        </p15:guide>
        <p15:guide id="16" pos="5411">
          <p15:clr>
            <a:srgbClr val="FBAE40"/>
          </p15:clr>
        </p15:guide>
        <p15:guide id="17" pos="569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s/partners, faculty/department">
    <p:bg>
      <p:bgPr>
        <a:solidFill>
          <a:srgbClr val="F2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3968" y="1"/>
            <a:ext cx="12192000" cy="21367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0792" y="1680793"/>
            <a:ext cx="11298352" cy="2632994"/>
          </a:xfrm>
          <a:prstGeom prst="rect">
            <a:avLst/>
          </a:prstGeo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tile tx="0" ty="0" sx="100000" sy="100000" flip="none" algn="bl"/>
          </a:blipFill>
        </p:spPr>
        <p:txBody>
          <a:bodyPr wrap="square" lIns="442800" tIns="442800" rIns="442800" bIns="442800">
            <a:sp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0" i="0">
                <a:solidFill>
                  <a:schemeClr val="bg2"/>
                </a:solidFill>
                <a:latin typeface="DINPro-Medium" pitchFamily="2" charset="0"/>
              </a:defRPr>
            </a:lvl1pPr>
            <a:lvl2pPr>
              <a:defRPr sz="2400">
                <a:solidFill>
                  <a:schemeClr val="bg2"/>
                </a:solidFill>
                <a:latin typeface="DINPro" pitchFamily="2" charset="0"/>
              </a:defRPr>
            </a:lvl2pPr>
            <a:lvl3pPr>
              <a:defRPr>
                <a:solidFill>
                  <a:schemeClr val="bg2"/>
                </a:solidFill>
                <a:latin typeface="DINPro" pitchFamily="2" charset="0"/>
              </a:defRPr>
            </a:lvl3pPr>
          </a:lstStyle>
          <a:p>
            <a:r>
              <a:rPr lang="nl-NL" dirty="0"/>
              <a:t>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
Vierde niveau
Vijfde niveau</a:t>
            </a:r>
          </a:p>
        </p:txBody>
      </p:sp>
      <p:sp>
        <p:nvSpPr>
          <p:cNvPr id="7" name="TypeTextLevel">
            <a:extLst>
              <a:ext uri="{FF2B5EF4-FFF2-40B4-BE49-F238E27FC236}">
                <a16:creationId xmlns:a16="http://schemas.microsoft.com/office/drawing/2014/main" id="{DD0753F9-AB9F-484E-AB75-937E33C9CD6E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044E1D69-4E50-474F-B8E2-B92F4F8635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412" y="455858"/>
            <a:ext cx="2902365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Type </a:t>
            </a:r>
            <a:r>
              <a:rPr lang="nl-NL" dirty="0" err="1"/>
              <a:t>faculty</a:t>
            </a:r>
            <a:r>
              <a:rPr lang="nl-NL" dirty="0"/>
              <a:t> or </a:t>
            </a:r>
            <a:r>
              <a:rPr lang="nl-NL" dirty="0" err="1"/>
              <a:t>department</a:t>
            </a:r>
            <a:r>
              <a:rPr lang="nl-NL" dirty="0"/>
              <a:t> name here. (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VU logo is </a:t>
            </a:r>
            <a:r>
              <a:rPr lang="nl-NL" dirty="0" err="1"/>
              <a:t>needed</a:t>
            </a:r>
            <a:r>
              <a:rPr lang="nl-NL" dirty="0"/>
              <a:t>, </a:t>
            </a:r>
            <a:r>
              <a:rPr lang="nl-NL" dirty="0" err="1"/>
              <a:t>choose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cover </a:t>
            </a:r>
            <a:r>
              <a:rPr lang="nl-NL" dirty="0" err="1"/>
              <a:t>layout</a:t>
            </a:r>
            <a:r>
              <a:rPr lang="nl-NL" dirty="0"/>
              <a:t>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FCB0984-B48F-41EB-BF9A-E2EB899248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-1188" t="409" r="95017" b="6030"/>
          <a:stretch/>
        </p:blipFill>
        <p:spPr>
          <a:xfrm>
            <a:off x="3292774" y="459582"/>
            <a:ext cx="682516" cy="784225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18C03A2-AA0D-CB43-9EF7-8D4AE80B9D2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923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20">
          <p15:clr>
            <a:srgbClr val="FBAE40"/>
          </p15:clr>
        </p15:guide>
        <p15:guide id="14" pos="2276">
          <p15:clr>
            <a:srgbClr val="FBAE40"/>
          </p15:clr>
        </p15:guide>
        <p15:guide id="15" pos="1996">
          <p15:clr>
            <a:srgbClr val="FBAE40"/>
          </p15:clr>
        </p15:guide>
        <p15:guide id="16" pos="5411">
          <p15:clr>
            <a:srgbClr val="FBAE40"/>
          </p15:clr>
        </p15:guide>
        <p15:guide id="17" pos="569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faculty/department name">
    <p:bg>
      <p:bgPr>
        <a:solidFill>
          <a:srgbClr val="F1E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0C89FA50-A8AA-DB4F-ACF2-CCBDC70F2D2C}"/>
              </a:ext>
            </a:extLst>
          </p:cNvPr>
          <p:cNvSpPr/>
          <p:nvPr userDrawn="1"/>
        </p:nvSpPr>
        <p:spPr>
          <a:xfrm>
            <a:off x="6323777" y="1685926"/>
            <a:ext cx="5425368" cy="47212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303578-903C-A34A-AF9B-392F1BD2B760}"/>
              </a:ext>
            </a:extLst>
          </p:cNvPr>
          <p:cNvSpPr/>
          <p:nvPr userDrawn="1"/>
        </p:nvSpPr>
        <p:spPr>
          <a:xfrm>
            <a:off x="0" y="5133"/>
            <a:ext cx="12192000" cy="21316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E3A53032-6181-1545-8CE7-8EC49EB8AF93}"/>
              </a:ext>
            </a:extLst>
          </p:cNvPr>
          <p:cNvSpPr/>
          <p:nvPr userDrawn="1"/>
        </p:nvSpPr>
        <p:spPr>
          <a:xfrm>
            <a:off x="450792" y="1685926"/>
            <a:ext cx="11292003" cy="4721225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28" tIns="45714" rIns="91428" bIns="4571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9B428526-287A-244A-8A85-27B89673C4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99996" y="2136776"/>
            <a:ext cx="5196004" cy="3819525"/>
          </a:xfrm>
          <a:prstGeom prst="rect">
            <a:avLst/>
          </a:prstGeo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3200">
                <a:solidFill>
                  <a:schemeClr val="bg2"/>
                </a:solidFill>
              </a:defRPr>
            </a:lvl1pPr>
            <a:lvl2pPr>
              <a:defRPr sz="24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</a:lstStyle>
          <a:p>
            <a:r>
              <a:rPr lang="nl-NL"/>
              <a:t>Tekststijl van het model bewerken
Tweede niveau
Derde niveau
Vierde niveau
Vijfde niveau</a:t>
            </a:r>
            <a:endParaRPr lang="nl-NL" dirty="0"/>
          </a:p>
        </p:txBody>
      </p: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4D98F890-147B-F648-803A-FC9E10FDD2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95" y="501839"/>
            <a:ext cx="2343697" cy="5652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6ABD7D3F-B308-EA43-ADDC-2B9B754A0C7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321753" y="1685925"/>
            <a:ext cx="5421043" cy="4719600"/>
          </a:xfrm>
          <a:custGeom>
            <a:avLst/>
            <a:gdLst>
              <a:gd name="connsiteX0" fmla="*/ 0 w 5421749"/>
              <a:gd name="connsiteY0" fmla="*/ 0 h 4719600"/>
              <a:gd name="connsiteX1" fmla="*/ 5421749 w 5421749"/>
              <a:gd name="connsiteY1" fmla="*/ 0 h 4719600"/>
              <a:gd name="connsiteX2" fmla="*/ 5421749 w 5421749"/>
              <a:gd name="connsiteY2" fmla="*/ 4719600 h 4719600"/>
              <a:gd name="connsiteX3" fmla="*/ 0 w 5421749"/>
              <a:gd name="connsiteY3" fmla="*/ 4719600 h 4719600"/>
              <a:gd name="connsiteX4" fmla="*/ 0 w 5421749"/>
              <a:gd name="connsiteY4" fmla="*/ 908893 h 4719600"/>
              <a:gd name="connsiteX5" fmla="*/ 2024 w 5421749"/>
              <a:gd name="connsiteY5" fmla="*/ 910917 h 4719600"/>
              <a:gd name="connsiteX6" fmla="*/ 164024 w 5421749"/>
              <a:gd name="connsiteY6" fmla="*/ 748917 h 4719600"/>
              <a:gd name="connsiteX7" fmla="*/ 2024 w 5421749"/>
              <a:gd name="connsiteY7" fmla="*/ 586917 h 4719600"/>
              <a:gd name="connsiteX8" fmla="*/ 0 w 5421749"/>
              <a:gd name="connsiteY8" fmla="*/ 588941 h 47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21749" h="4719600">
                <a:moveTo>
                  <a:pt x="0" y="0"/>
                </a:moveTo>
                <a:lnTo>
                  <a:pt x="5421749" y="0"/>
                </a:lnTo>
                <a:lnTo>
                  <a:pt x="5421749" y="4719600"/>
                </a:lnTo>
                <a:lnTo>
                  <a:pt x="0" y="4719600"/>
                </a:lnTo>
                <a:lnTo>
                  <a:pt x="0" y="908893"/>
                </a:lnTo>
                <a:lnTo>
                  <a:pt x="2024" y="910917"/>
                </a:lnTo>
                <a:lnTo>
                  <a:pt x="164024" y="748917"/>
                </a:lnTo>
                <a:lnTo>
                  <a:pt x="2024" y="586917"/>
                </a:lnTo>
                <a:lnTo>
                  <a:pt x="0" y="588941"/>
                </a:lnTo>
                <a:close/>
              </a:path>
            </a:pathLst>
          </a:custGeom>
        </p:spPr>
        <p:txBody>
          <a:bodyPr wrap="square" lIns="360000" tIns="360000" rIns="360000" bIns="360000" anchor="ctr" anchorCtr="0">
            <a:noAutofit/>
          </a:bodyPr>
          <a:lstStyle>
            <a:lvl1pPr algn="ctr">
              <a:defRPr sz="1800" b="0" i="0">
                <a:solidFill>
                  <a:schemeClr val="bg1"/>
                </a:solidFill>
                <a:latin typeface="DINPro" pitchFamily="2" charset="0"/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DD0FA1B-56A4-864D-B0BA-DEF9442557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21412" y="455858"/>
            <a:ext cx="2902365" cy="784225"/>
          </a:xfrm>
          <a:prstGeom prst="rect">
            <a:avLst/>
          </a:prstGeom>
          <a:noFill/>
        </p:spPr>
        <p:txBody>
          <a:bodyPr lIns="241200" anchor="ctr" anchorCtr="0">
            <a:noAutofit/>
          </a:bodyPr>
          <a:lstStyle>
            <a:lvl1pPr>
              <a:lnSpc>
                <a:spcPct val="100000"/>
              </a:lnSpc>
              <a:defRPr sz="1100" cap="all" baseline="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Type </a:t>
            </a:r>
            <a:r>
              <a:rPr lang="nl-NL" dirty="0" err="1"/>
              <a:t>faculty</a:t>
            </a:r>
            <a:r>
              <a:rPr lang="nl-NL" dirty="0"/>
              <a:t> or </a:t>
            </a:r>
            <a:r>
              <a:rPr lang="nl-NL" dirty="0" err="1"/>
              <a:t>department</a:t>
            </a:r>
            <a:r>
              <a:rPr lang="nl-NL" dirty="0"/>
              <a:t> name here. (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only</a:t>
            </a:r>
            <a:r>
              <a:rPr lang="nl-NL" dirty="0"/>
              <a:t> VU logo is </a:t>
            </a:r>
            <a:r>
              <a:rPr lang="nl-NL" dirty="0" err="1"/>
              <a:t>needed</a:t>
            </a:r>
            <a:r>
              <a:rPr lang="nl-NL" dirty="0"/>
              <a:t>, </a:t>
            </a:r>
            <a:r>
              <a:rPr lang="nl-NL" dirty="0" err="1"/>
              <a:t>choose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cover </a:t>
            </a:r>
            <a:r>
              <a:rPr lang="nl-NL" dirty="0" err="1"/>
              <a:t>layout</a:t>
            </a:r>
            <a:r>
              <a:rPr lang="nl-NL" dirty="0"/>
              <a:t>)</a:t>
            </a:r>
          </a:p>
        </p:txBody>
      </p:sp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5A370B58-68F1-4C86-AF65-9C2CEEF87930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/>
              <a:t>Cover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1A9EF36-2B1E-4FCE-8501-A7D6D2A1D6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188" t="409" r="95017" b="6030"/>
          <a:stretch/>
        </p:blipFill>
        <p:spPr>
          <a:xfrm>
            <a:off x="3292774" y="459582"/>
            <a:ext cx="682516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75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7402">
          <p15:clr>
            <a:srgbClr val="FBAE40"/>
          </p15:clr>
        </p15:guide>
        <p15:guide id="9" pos="567">
          <p15:clr>
            <a:srgbClr val="FBAE40"/>
          </p15:clr>
        </p15:guide>
        <p15:guide id="10" orient="horz" pos="1346">
          <p15:clr>
            <a:srgbClr val="FBAE40"/>
          </p15:clr>
        </p15:guide>
        <p15:guide id="11" pos="3984">
          <p15:clr>
            <a:srgbClr val="FBAE40"/>
          </p15:clr>
        </p15:guide>
        <p15:guide id="12" pos="3700">
          <p15:clr>
            <a:srgbClr val="FBAE40"/>
          </p15:clr>
        </p15:guide>
        <p15:guide id="13" pos="7111">
          <p15:clr>
            <a:srgbClr val="FBAE40"/>
          </p15:clr>
        </p15:guide>
        <p15:guide id="14" pos="2309">
          <p15:clr>
            <a:srgbClr val="FBAE40"/>
          </p15:clr>
        </p15:guide>
        <p15:guide id="15" pos="21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5">
            <a:extLst>
              <a:ext uri="{FF2B5EF4-FFF2-40B4-BE49-F238E27FC236}">
                <a16:creationId xmlns:a16="http://schemas.microsoft.com/office/drawing/2014/main" id="{89795FE0-6FA0-F148-8C28-A37E61C9F3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5CF86F60-AA27-104D-BDB6-48EBA751C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1167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2DF140-6C53-44AA-83B1-6399EDE16B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705" y="1685925"/>
            <a:ext cx="6552347" cy="4273550"/>
          </a:xfrm>
        </p:spPr>
        <p:txBody>
          <a:bodyPr/>
          <a:lstStyle>
            <a:lvl1pPr>
              <a:spcAft>
                <a:spcPts val="0"/>
              </a:spcAft>
              <a:defRPr/>
            </a:lvl1pPr>
          </a:lstStyle>
          <a:p>
            <a:pPr lvl="0"/>
            <a:r>
              <a:rPr lang="nl-NL"/>
              <a:t>Tekststijl van het model bewerken
Tweede niveau
Derde niveau
Vierde niveau
Vijfde niveau</a:t>
            </a:r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ACDBED-144B-4B1E-AA88-FCB9E51E86E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0A46A5-7E10-4E46-A8D5-A05DFAAEFD5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AAD0BC9D-8444-4495-A390-04858A2A3185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414051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982">
          <p15:clr>
            <a:srgbClr val="FBAE40"/>
          </p15:clr>
        </p15:guide>
        <p15:guide id="4" pos="3266">
          <p15:clr>
            <a:srgbClr val="FBAE40"/>
          </p15:clr>
        </p15:guide>
        <p15:guide id="5" pos="5190">
          <p15:clr>
            <a:srgbClr val="FBAE40"/>
          </p15:clr>
        </p15:guide>
        <p15:guide id="6" pos="5474">
          <p15:clr>
            <a:srgbClr val="FBAE40"/>
          </p15:clr>
        </p15:guide>
        <p15:guide id="8" pos="106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 -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jdelijke aanduiding voor afbeelding 18">
            <a:extLst>
              <a:ext uri="{FF2B5EF4-FFF2-40B4-BE49-F238E27FC236}">
                <a16:creationId xmlns:a16="http://schemas.microsoft.com/office/drawing/2014/main" id="{F8860968-3F8E-6549-A0BF-73A91B93710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4914" y="0"/>
            <a:ext cx="7155853" cy="5956300"/>
          </a:xfrm>
          <a:custGeom>
            <a:avLst/>
            <a:gdLst>
              <a:gd name="connsiteX0" fmla="*/ 0 w 7156785"/>
              <a:gd name="connsiteY0" fmla="*/ 0 h 5956300"/>
              <a:gd name="connsiteX1" fmla="*/ 7004050 w 7156785"/>
              <a:gd name="connsiteY1" fmla="*/ 0 h 5956300"/>
              <a:gd name="connsiteX2" fmla="*/ 7004050 w 7156785"/>
              <a:gd name="connsiteY2" fmla="*/ 1685926 h 5956300"/>
              <a:gd name="connsiteX3" fmla="*/ 7156785 w 7156785"/>
              <a:gd name="connsiteY3" fmla="*/ 1838661 h 5956300"/>
              <a:gd name="connsiteX4" fmla="*/ 7004050 w 7156785"/>
              <a:gd name="connsiteY4" fmla="*/ 1991396 h 5956300"/>
              <a:gd name="connsiteX5" fmla="*/ 7004050 w 7156785"/>
              <a:gd name="connsiteY5" fmla="*/ 5956300 h 5956300"/>
              <a:gd name="connsiteX6" fmla="*/ 0 w 7156785"/>
              <a:gd name="connsiteY6" fmla="*/ 59563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56785" h="5956300">
                <a:moveTo>
                  <a:pt x="0" y="0"/>
                </a:moveTo>
                <a:lnTo>
                  <a:pt x="7004050" y="0"/>
                </a:lnTo>
                <a:lnTo>
                  <a:pt x="7004050" y="1685926"/>
                </a:lnTo>
                <a:lnTo>
                  <a:pt x="7156785" y="1838661"/>
                </a:lnTo>
                <a:lnTo>
                  <a:pt x="7004050" y="1991396"/>
                </a:lnTo>
                <a:lnTo>
                  <a:pt x="7004050" y="5956300"/>
                </a:lnTo>
                <a:lnTo>
                  <a:pt x="0" y="59563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 anchor="b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840" y="452609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88843" y="1685926"/>
            <a:ext cx="3053952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8012FC1-0E7E-9841-882C-A325E0E2022A}"/>
              </a:ext>
            </a:extLst>
          </p:cNvPr>
          <p:cNvSpPr txBox="1"/>
          <p:nvPr userDrawn="1"/>
        </p:nvSpPr>
        <p:spPr>
          <a:xfrm>
            <a:off x="3323881" y="648625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 dirty="0">
              <a:solidFill>
                <a:srgbClr val="005CA9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68EB5B-88DF-44E8-9ACB-CE99AE035E2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05514-3463-4886-8499-F5003FAC2D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35AB9CDD-1E28-436D-9C2F-A4BE95A9C2D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258574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190">
          <p15:clr>
            <a:srgbClr val="FBAE40"/>
          </p15:clr>
        </p15:guide>
        <p15:guide id="4" pos="54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-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383810-1B9D-A54C-B8B3-2DC1891D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2609"/>
            <a:ext cx="3653157" cy="78246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15BF070F-36E8-EB4A-BC44-747226A0F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5707" y="1685926"/>
            <a:ext cx="3044427" cy="4270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chemeClr val="tx2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pic>
        <p:nvPicPr>
          <p:cNvPr id="18" name="Afbeelding 5">
            <a:extLst>
              <a:ext uri="{FF2B5EF4-FFF2-40B4-BE49-F238E27FC236}">
                <a16:creationId xmlns:a16="http://schemas.microsoft.com/office/drawing/2014/main" id="{6803C291-5BCE-2D4D-A894-F85A6B3EC3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B78DE520-A3FF-FA41-9A52-8ADC66B7B7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80926" y="0"/>
            <a:ext cx="6561870" cy="5956300"/>
          </a:xfrm>
          <a:custGeom>
            <a:avLst/>
            <a:gdLst>
              <a:gd name="connsiteX0" fmla="*/ 0 w 6562725"/>
              <a:gd name="connsiteY0" fmla="*/ 0 h 5956300"/>
              <a:gd name="connsiteX1" fmla="*/ 6562725 w 6562725"/>
              <a:gd name="connsiteY1" fmla="*/ 0 h 5956300"/>
              <a:gd name="connsiteX2" fmla="*/ 6562725 w 6562725"/>
              <a:gd name="connsiteY2" fmla="*/ 5956300 h 5956300"/>
              <a:gd name="connsiteX3" fmla="*/ 0 w 6562725"/>
              <a:gd name="connsiteY3" fmla="*/ 5956300 h 5956300"/>
              <a:gd name="connsiteX4" fmla="*/ 0 w 6562725"/>
              <a:gd name="connsiteY4" fmla="*/ 1979922 h 5956300"/>
              <a:gd name="connsiteX5" fmla="*/ 141261 w 6562725"/>
              <a:gd name="connsiteY5" fmla="*/ 1838661 h 5956300"/>
              <a:gd name="connsiteX6" fmla="*/ 0 w 6562725"/>
              <a:gd name="connsiteY6" fmla="*/ 1697400 h 595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2725" h="5956300">
                <a:moveTo>
                  <a:pt x="0" y="0"/>
                </a:moveTo>
                <a:lnTo>
                  <a:pt x="6562725" y="0"/>
                </a:lnTo>
                <a:lnTo>
                  <a:pt x="6562725" y="5956300"/>
                </a:lnTo>
                <a:lnTo>
                  <a:pt x="0" y="5956300"/>
                </a:lnTo>
                <a:lnTo>
                  <a:pt x="0" y="1979922"/>
                </a:lnTo>
                <a:lnTo>
                  <a:pt x="141261" y="1838661"/>
                </a:lnTo>
                <a:lnTo>
                  <a:pt x="0" y="1697400"/>
                </a:lnTo>
                <a:close/>
              </a:path>
            </a:pathLst>
          </a:custGeom>
          <a:solidFill>
            <a:srgbClr val="D8D3D0"/>
          </a:solidFill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789DAC3E-F024-AC44-97AE-3E8B420650A3}"/>
              </a:ext>
            </a:extLst>
          </p:cNvPr>
          <p:cNvSpPr txBox="1"/>
          <p:nvPr userDrawn="1"/>
        </p:nvSpPr>
        <p:spPr>
          <a:xfrm>
            <a:off x="717754" y="6383708"/>
            <a:ext cx="0" cy="0"/>
          </a:xfrm>
          <a:prstGeom prst="rect">
            <a:avLst/>
          </a:prstGeom>
          <a:solidFill>
            <a:schemeClr val="bg1"/>
          </a:solidFill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none" lIns="359953" tIns="359953" rIns="359953" bIns="359953" rtlCol="0">
            <a:noAutofit/>
          </a:bodyPr>
          <a:lstStyle/>
          <a:p>
            <a:pPr algn="l"/>
            <a:endParaRPr lang="nl-NL" sz="2400" dirty="0">
              <a:solidFill>
                <a:srgbClr val="005CA9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817C8D-42D8-4AD9-AFEA-518E90B940E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5B3B55-CC9A-40A5-9F7F-D83F3C2DD3A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ypeTextLevel" hidden="1">
            <a:extLst>
              <a:ext uri="{FF2B5EF4-FFF2-40B4-BE49-F238E27FC236}">
                <a16:creationId xmlns:a16="http://schemas.microsoft.com/office/drawing/2014/main" id="{0295FA58-33EA-4383-82B8-1D8CB2FC754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222196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980">
          <p15:clr>
            <a:srgbClr val="FBAE40"/>
          </p15:clr>
        </p15:guide>
        <p15:guide id="3" pos="32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3653157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85706" y="1685925"/>
            <a:ext cx="3206332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1244" y="1685925"/>
            <a:ext cx="3206332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1244" y="3883025"/>
            <a:ext cx="3206332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0429" y="1685925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784" y="5958000"/>
            <a:ext cx="61117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 dirty="0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9AAE0F5C-0FC6-41CC-825B-D7D64B7255A7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212758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1" pos="3082">
          <p15:clr>
            <a:srgbClr val="FBAE40"/>
          </p15:clr>
        </p15:guide>
        <p15:guide id="12" pos="3176">
          <p15:clr>
            <a:srgbClr val="FBAE40"/>
          </p15:clr>
        </p15:guide>
        <p15:guide id="13" pos="3940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pictures,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3653157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afbeelding 3">
            <a:extLst>
              <a:ext uri="{FF2B5EF4-FFF2-40B4-BE49-F238E27FC236}">
                <a16:creationId xmlns:a16="http://schemas.microsoft.com/office/drawing/2014/main" id="{4A06D551-B311-5B4D-92FB-89DF3CF744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187275" y="1684336"/>
            <a:ext cx="3206332" cy="427037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9" name="Tijdelijke aanduiding voor afbeelding 3">
            <a:extLst>
              <a:ext uri="{FF2B5EF4-FFF2-40B4-BE49-F238E27FC236}">
                <a16:creationId xmlns:a16="http://schemas.microsoft.com/office/drawing/2014/main" id="{346C9A3B-DFBB-164E-B921-12BD863F17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42812" y="1684336"/>
            <a:ext cx="3206332" cy="2047875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1" name="Tijdelijke aanduiding voor afbeelding 3">
            <a:extLst>
              <a:ext uri="{FF2B5EF4-FFF2-40B4-BE49-F238E27FC236}">
                <a16:creationId xmlns:a16="http://schemas.microsoft.com/office/drawing/2014/main" id="{53C946AD-FCD5-1547-BC6F-0F87AAA174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42812" y="3881436"/>
            <a:ext cx="3206332" cy="2074864"/>
          </a:xfrm>
          <a:prstGeom prst="rect">
            <a:avLst/>
          </a:prstGeom>
          <a:solidFill>
            <a:srgbClr val="D8D3D0"/>
          </a:solidFill>
        </p:spPr>
        <p:txBody>
          <a:bodyPr lIns="450000" tIns="450000" rIns="450000" bIns="450000">
            <a:normAutofit/>
          </a:bodyPr>
          <a:lstStyle>
            <a:lvl1pPr algn="ctr">
              <a:defRPr sz="1400"/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2054" y="1685926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784" y="5958000"/>
            <a:ext cx="61117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endParaRPr lang="nl-NL" dirty="0"/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10" name="TypeTextLevel" hidden="1">
            <a:extLst>
              <a:ext uri="{FF2B5EF4-FFF2-40B4-BE49-F238E27FC236}">
                <a16:creationId xmlns:a16="http://schemas.microsoft.com/office/drawing/2014/main" id="{F9A5E08B-6F35-4EA2-85E2-7F7236DE3573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0792782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3" pos="5286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  <p15:guide id="17" pos="538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23">
            <a:extLst>
              <a:ext uri="{FF2B5EF4-FFF2-40B4-BE49-F238E27FC236}">
                <a16:creationId xmlns:a16="http://schemas.microsoft.com/office/drawing/2014/main" id="{216E04F8-3B97-084F-BBD4-7DD8B2DED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3653157" cy="782467"/>
          </a:xfrm>
        </p:spPr>
        <p:txBody>
          <a:bodyPr tIns="216000" bIns="216000"/>
          <a:lstStyle>
            <a:lvl1pPr>
              <a:lnSpc>
                <a:spcPct val="90000"/>
              </a:lnSpc>
              <a:defRPr sz="2500" b="0" i="0">
                <a:latin typeface="DINPro-Medium" pitchFamily="2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tekst 9">
            <a:extLst>
              <a:ext uri="{FF2B5EF4-FFF2-40B4-BE49-F238E27FC236}">
                <a16:creationId xmlns:a16="http://schemas.microsoft.com/office/drawing/2014/main" id="{AC4D2E7B-A481-5040-8E7B-8A8AB40FEF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90429" y="1685925"/>
            <a:ext cx="3052366" cy="427037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 b="0" i="0">
                <a:solidFill>
                  <a:schemeClr val="tx2"/>
                </a:solidFill>
                <a:latin typeface="DINPro-Medium" pitchFamily="2" charset="0"/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 b="0" i="0">
                <a:solidFill>
                  <a:schemeClr val="tx1"/>
                </a:solidFill>
                <a:latin typeface="DINPro" pitchFamily="2" charset="0"/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ADBBBA-0594-BB4C-AE21-8F560B8ABA1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3D2EB5-540C-F841-B6AD-3FA82E56D6E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42784" y="5958000"/>
            <a:ext cx="611179" cy="900000"/>
          </a:xfrm>
        </p:spPr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 dirty="0"/>
              <a:t> </a:t>
            </a:r>
          </a:p>
        </p:txBody>
      </p:sp>
      <p:pic>
        <p:nvPicPr>
          <p:cNvPr id="25" name="Afbeelding 5">
            <a:extLst>
              <a:ext uri="{FF2B5EF4-FFF2-40B4-BE49-F238E27FC236}">
                <a16:creationId xmlns:a16="http://schemas.microsoft.com/office/drawing/2014/main" id="{C94FE580-587B-0B4A-8115-C8DDC69391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497"/>
          <a:stretch/>
        </p:blipFill>
        <p:spPr>
          <a:xfrm>
            <a:off x="10672412" y="6102174"/>
            <a:ext cx="1105113" cy="609600"/>
          </a:xfrm>
          <a:prstGeom prst="rect">
            <a:avLst/>
          </a:prstGeom>
        </p:spPr>
      </p:pic>
      <p:sp>
        <p:nvSpPr>
          <p:cNvPr id="7" name="TypeTextLevel" hidden="1">
            <a:extLst>
              <a:ext uri="{FF2B5EF4-FFF2-40B4-BE49-F238E27FC236}">
                <a16:creationId xmlns:a16="http://schemas.microsoft.com/office/drawing/2014/main" id="{810C2A13-CF92-47CC-8BB1-C1C4211AF7A8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TextSlide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171665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260">
          <p15:clr>
            <a:srgbClr val="FBAE40"/>
          </p15:clr>
        </p15:guide>
        <p15:guide id="2" orient="horz" pos="2540">
          <p15:clr>
            <a:srgbClr val="FBAE40"/>
          </p15:clr>
        </p15:guide>
        <p15:guide id="4" pos="2989">
          <p15:clr>
            <a:srgbClr val="FBAE40"/>
          </p15:clr>
        </p15:guide>
        <p15:guide id="5" pos="3268">
          <p15:clr>
            <a:srgbClr val="FBAE40"/>
          </p15:clr>
        </p15:guide>
        <p15:guide id="6" pos="5196">
          <p15:clr>
            <a:srgbClr val="FBAE40"/>
          </p15:clr>
        </p15:guide>
        <p15:guide id="7" pos="5476">
          <p15:clr>
            <a:srgbClr val="FBAE40"/>
          </p15:clr>
        </p15:guide>
        <p15:guide id="9" pos="1062">
          <p15:clr>
            <a:srgbClr val="FBAE40"/>
          </p15:clr>
        </p15:guide>
        <p15:guide id="11" pos="3082">
          <p15:clr>
            <a:srgbClr val="FBAE40"/>
          </p15:clr>
        </p15:guide>
        <p15:guide id="12" pos="3176">
          <p15:clr>
            <a:srgbClr val="FBAE40"/>
          </p15:clr>
        </p15:guide>
        <p15:guide id="13" pos="3940">
          <p15:clr>
            <a:srgbClr val="FBAE40"/>
          </p15:clr>
        </p15:guide>
        <p15:guide id="14" orient="horz" pos="2160">
          <p15:clr>
            <a:srgbClr val="FBAE40"/>
          </p15:clr>
        </p15:guide>
        <p15:guide id="15" orient="horz" pos="2352">
          <p15:clr>
            <a:srgbClr val="FBAE40"/>
          </p15:clr>
        </p15:guide>
        <p15:guide id="16" orient="horz" pos="244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FE1CA300-B451-A048-8408-FA52BBBC4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7B3"/>
          </a:solidFill>
          <a:ln>
            <a:noFill/>
          </a:ln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7D79DC2E-4F5A-E045-8370-A849FB985C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0791" y="450851"/>
            <a:ext cx="3611129" cy="134991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r"/>
          </a:blipFill>
          <a:effectLst>
            <a:outerShdw blurRad="190500" dist="63500" dir="2700000" algn="tl" rotWithShape="0">
              <a:prstClr val="black">
                <a:alpha val="15000"/>
              </a:prstClr>
            </a:outerShdw>
          </a:effectLst>
        </p:spPr>
        <p:txBody>
          <a:bodyPr wrap="square" lIns="360000" tIns="270000" rIns="360000" bIns="270000" anchor="t" anchorCtr="0">
            <a:spAutoFit/>
          </a:bodyPr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2400">
                <a:solidFill>
                  <a:srgbClr val="005CA9"/>
                </a:solidFill>
              </a:defRPr>
            </a:lvl1pPr>
            <a:lvl2pPr marL="0" indent="0">
              <a:lnSpc>
                <a:spcPct val="110000"/>
              </a:lnSpc>
              <a:spcBef>
                <a:spcPts val="1500"/>
              </a:spcBef>
              <a:tabLst/>
              <a:defRPr sz="1800">
                <a:solidFill>
                  <a:schemeClr val="tx1"/>
                </a:solidFill>
              </a:defRPr>
            </a:lvl2pPr>
          </a:lstStyle>
          <a:p>
            <a:r>
              <a:rPr lang="nl-NL" dirty="0" err="1"/>
              <a:t>Title</a:t>
            </a:r>
            <a:endParaRPr lang="nl-NL" dirty="0"/>
          </a:p>
          <a:p>
            <a:pPr lvl="1"/>
            <a:r>
              <a:rPr lang="nl-NL" dirty="0"/>
              <a:t>Body</a:t>
            </a:r>
          </a:p>
        </p:txBody>
      </p:sp>
      <p:sp>
        <p:nvSpPr>
          <p:cNvPr id="4" name="TypeTextLevel" hidden="1">
            <a:extLst>
              <a:ext uri="{FF2B5EF4-FFF2-40B4-BE49-F238E27FC236}">
                <a16:creationId xmlns:a16="http://schemas.microsoft.com/office/drawing/2014/main" id="{36D40590-4D6C-4940-801D-F2770FBA85A1}"/>
              </a:ext>
            </a:extLst>
          </p:cNvPr>
          <p:cNvSpPr txBox="1"/>
          <p:nvPr userDrawn="1"/>
        </p:nvSpPr>
        <p:spPr>
          <a:xfrm>
            <a:off x="-1680645" y="188640"/>
            <a:ext cx="168064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dirty="0" err="1"/>
              <a:t>Caption</a:t>
            </a:r>
            <a:endParaRPr lang="nl-NL" sz="800" dirty="0"/>
          </a:p>
        </p:txBody>
      </p:sp>
    </p:spTree>
    <p:extLst>
      <p:ext uri="{BB962C8B-B14F-4D97-AF65-F5344CB8AC3E}">
        <p14:creationId xmlns:p14="http://schemas.microsoft.com/office/powerpoint/2010/main" val="368534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2466">
          <p15:clr>
            <a:srgbClr val="FBAE40"/>
          </p15:clr>
        </p15:guide>
        <p15:guide id="3" pos="2750">
          <p15:clr>
            <a:srgbClr val="FBAE40"/>
          </p15:clr>
        </p15:guide>
        <p15:guide id="4" pos="4934">
          <p15:clr>
            <a:srgbClr val="FBAE40"/>
          </p15:clr>
        </p15:guide>
        <p15:guide id="5" pos="521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:a16="http://schemas.microsoft.com/office/drawing/2014/main" id="{27665E69-18C9-CF48-BFCD-B5F193A54EE1}"/>
              </a:ext>
            </a:extLst>
          </p:cNvPr>
          <p:cNvSpPr/>
          <p:nvPr userDrawn="1"/>
        </p:nvSpPr>
        <p:spPr>
          <a:xfrm flipH="1">
            <a:off x="0" y="1"/>
            <a:ext cx="1234914" cy="6857999"/>
          </a:xfrm>
          <a:prstGeom prst="rect">
            <a:avLst/>
          </a:prstGeom>
          <a:solidFill>
            <a:srgbClr val="F2EFE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792" y="451167"/>
            <a:ext cx="3653157" cy="782467"/>
          </a:xfrm>
          <a:prstGeom prst="rect">
            <a:avLst/>
          </a:prstGeom>
          <a:solidFill>
            <a:srgbClr val="0077B3"/>
          </a:solidFill>
        </p:spPr>
        <p:txBody>
          <a:bodyPr vert="horz" wrap="none" lIns="251999" tIns="216000" rIns="216000" bIns="216000" rtlCol="0" anchor="ctr">
            <a:sp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791" y="5958000"/>
            <a:ext cx="784123" cy="90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pPr algn="l"/>
            <a:fld id="{840C1E0B-154D-844F-9C3C-CB8827A7EAB0}" type="slidenum">
              <a:rPr lang="nl-NL" smtClean="0"/>
              <a:pPr algn="l"/>
              <a:t>‹#›</a:t>
            </a:fld>
            <a:r>
              <a:rPr lang="nl-NL"/>
              <a:t> </a:t>
            </a:r>
            <a:endParaRPr lang="nl-NL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0943D11-E52B-384D-9FC1-2B4069AF5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85704" y="5958000"/>
            <a:ext cx="6924894" cy="9000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50" b="0" i="0">
                <a:solidFill>
                  <a:srgbClr val="7F7F7F"/>
                </a:solidFill>
                <a:latin typeface="DINPro" pitchFamily="2" charset="0"/>
              </a:defRPr>
            </a:lvl1pPr>
          </a:lstStyle>
          <a:p>
            <a:r>
              <a:rPr lang="en-GB"/>
              <a:t>Footer text - Faculty or department name</a:t>
            </a:r>
            <a:endParaRPr lang="nl-NL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6ED97E-E821-4DC0-8C69-9551871955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4147" y="1684373"/>
            <a:ext cx="10057063" cy="42736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Tekststijl van het model bewerken
Tweede niveau
Derde niveau
Vierde niveau
Vijfde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25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hdr="0" dt="0"/>
  <p:txStyles>
    <p:titleStyle>
      <a:lvl1pPr algn="l" defTabSz="685731" rtl="0" eaLnBrk="1" latinLnBrk="0" hangingPunct="1">
        <a:lnSpc>
          <a:spcPct val="90000"/>
        </a:lnSpc>
        <a:spcBef>
          <a:spcPct val="0"/>
        </a:spcBef>
        <a:buNone/>
        <a:defRPr sz="2500" b="0" i="0" kern="1200">
          <a:solidFill>
            <a:schemeClr val="bg2"/>
          </a:solidFill>
          <a:latin typeface="DINPro-Medium" pitchFamily="2" charset="0"/>
          <a:ea typeface="+mj-ea"/>
          <a:cs typeface="+mj-cs"/>
        </a:defRPr>
      </a:lvl1pPr>
    </p:titleStyle>
    <p:bodyStyle>
      <a:lvl1pPr marL="0" indent="0" algn="l" defTabSz="685731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0" i="0" kern="1200">
          <a:solidFill>
            <a:schemeClr val="tx2"/>
          </a:solidFill>
          <a:latin typeface="DINPro-Medium" pitchFamily="2" charset="0"/>
          <a:ea typeface="+mn-ea"/>
          <a:cs typeface="+mn-cs"/>
        </a:defRPr>
      </a:lvl1pPr>
      <a:lvl2pPr marL="0" indent="0" algn="l" defTabSz="685731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/>
        <a:defRPr sz="1800" b="0" i="0" kern="1200">
          <a:solidFill>
            <a:schemeClr val="tx1"/>
          </a:solidFill>
          <a:latin typeface="DINPro" pitchFamily="2" charset="0"/>
          <a:ea typeface="+mn-ea"/>
          <a:cs typeface="+mn-cs"/>
        </a:defRPr>
      </a:lvl2pPr>
      <a:lvl3pPr marL="450805" indent="-277785" algn="l" defTabSz="685731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sz="1800" b="0" i="0" kern="1200" baseline="0">
          <a:solidFill>
            <a:schemeClr val="tx1"/>
          </a:solidFill>
          <a:latin typeface="DINPro" pitchFamily="2" charset="0"/>
          <a:ea typeface="+mn-ea"/>
          <a:cs typeface="Calibri Light" panose="020F0302020204030204" pitchFamily="34" charset="0"/>
        </a:defRPr>
      </a:lvl3pPr>
      <a:lvl4pPr marL="625412" indent="-174608" algn="l" defTabSz="685731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tabLst/>
        <a:defRPr lang="en-US" sz="1800" b="0" i="0" kern="1200" dirty="0">
          <a:solidFill>
            <a:schemeClr val="tx1"/>
          </a:solidFill>
          <a:latin typeface="DINPro" pitchFamily="2" charset="0"/>
          <a:ea typeface="+mn-ea"/>
          <a:cs typeface="+mn-cs"/>
        </a:defRPr>
      </a:lvl4pPr>
      <a:lvl5pPr marL="809544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1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7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3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59" indent="-171433" algn="l" defTabSz="68573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1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7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3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29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4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84">
          <p15:clr>
            <a:srgbClr val="F26B43"/>
          </p15:clr>
        </p15:guide>
        <p15:guide id="4" orient="horz" pos="778">
          <p15:clr>
            <a:srgbClr val="F26B43"/>
          </p15:clr>
        </p15:guide>
        <p15:guide id="10" pos="7398">
          <p15:clr>
            <a:srgbClr val="F26B43"/>
          </p15:clr>
        </p15:guide>
        <p15:guide id="11" orient="horz" pos="3752">
          <p15:clr>
            <a:srgbClr val="F26B43"/>
          </p15:clr>
        </p15:guide>
        <p15:guide id="12" orient="horz" pos="4036">
          <p15:clr>
            <a:srgbClr val="F26B43"/>
          </p15:clr>
        </p15:guide>
        <p15:guide id="13" pos="284">
          <p15:clr>
            <a:srgbClr val="F26B43"/>
          </p15:clr>
        </p15:guide>
        <p15:guide id="15" orient="horz" pos="10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83D46-C3C9-4C33-AA0A-9FDB7B5AD9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/>
              <a:t>Using hydrodynamic flood modelling to support impact-based forecasting: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case study for Super-Typhoon Haiyan in the Philippines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nl-NL" sz="2400" dirty="0"/>
              <a:t>Asha Barendregt, Irene Benito Lazaro, </a:t>
            </a:r>
            <a:r>
              <a:rPr lang="nl-NL" sz="2400" b="1" dirty="0"/>
              <a:t>Sanne Muis, </a:t>
            </a:r>
            <a:r>
              <a:rPr lang="nl-NL" sz="2400" dirty="0"/>
              <a:t>Marc van den </a:t>
            </a:r>
            <a:r>
              <a:rPr lang="nl-NL" sz="2400" dirty="0" err="1"/>
              <a:t>Homberg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Aklilu </a:t>
            </a:r>
            <a:r>
              <a:rPr lang="nl-NL" sz="2400" dirty="0" err="1"/>
              <a:t>Teklesadik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1800" dirty="0"/>
              <a:t>sanne.muis@vu.nl</a:t>
            </a:r>
            <a:endParaRPr lang="nl-NL" sz="18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40A803-01B7-48DE-8868-343FAC24EDA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r="11711"/>
          <a:stretch>
            <a:fillRect/>
          </a:stretch>
        </p:blipFill>
        <p:spPr>
          <a:xfrm>
            <a:off x="6355051" y="1685887"/>
            <a:ext cx="5421312" cy="47196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CEE64-C8CE-4FC9-8188-C367D3922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73"/>
          <a:stretch/>
        </p:blipFill>
        <p:spPr>
          <a:xfrm>
            <a:off x="3671578" y="452475"/>
            <a:ext cx="2811909" cy="784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DB0A0E-DE43-4950-B0B3-0A33B21D3D99}"/>
              </a:ext>
            </a:extLst>
          </p:cNvPr>
          <p:cNvSpPr/>
          <p:nvPr/>
        </p:nvSpPr>
        <p:spPr>
          <a:xfrm>
            <a:off x="8244883" y="6097748"/>
            <a:ext cx="34611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2"/>
                </a:solidFill>
              </a:rPr>
              <a:t>Source: Bryan Denton for The New York Times</a:t>
            </a:r>
            <a:endParaRPr lang="nl-NL" sz="11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34DF0-CB1B-55D9-9561-0BF154C23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950" y="489337"/>
            <a:ext cx="3193389" cy="7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6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397BC-18DF-9574-0D7A-38686222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3823487" cy="782467"/>
          </a:xfrm>
        </p:spPr>
        <p:txBody>
          <a:bodyPr/>
          <a:lstStyle/>
          <a:p>
            <a:r>
              <a:rPr lang="nl-NL" b="1" dirty="0" err="1"/>
              <a:t>Methodology</a:t>
            </a:r>
            <a:r>
              <a:rPr lang="nl-NL" b="1" dirty="0"/>
              <a:t>: </a:t>
            </a:r>
            <a:r>
              <a:rPr lang="nl-NL" dirty="0"/>
              <a:t>Case </a:t>
            </a:r>
            <a:r>
              <a:rPr lang="nl-NL" dirty="0" err="1"/>
              <a:t>study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C544F6-80C3-41D4-A44F-44E22CDAA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785" y="1458829"/>
            <a:ext cx="4821674" cy="4755539"/>
          </a:xfrm>
        </p:spPr>
        <p:txBody>
          <a:bodyPr>
            <a:normAutofit lnSpcReduction="10000"/>
          </a:bodyPr>
          <a:lstStyle/>
          <a:p>
            <a:r>
              <a:rPr lang="nl-NL" b="1" dirty="0"/>
              <a:t>Super-</a:t>
            </a:r>
            <a:r>
              <a:rPr lang="nl-NL" b="1" dirty="0" err="1"/>
              <a:t>Typhoon</a:t>
            </a:r>
            <a:r>
              <a:rPr lang="nl-NL" b="1" dirty="0"/>
              <a:t> </a:t>
            </a:r>
            <a:r>
              <a:rPr lang="nl-NL" b="1" dirty="0" err="1"/>
              <a:t>Haiyan</a:t>
            </a:r>
            <a:r>
              <a:rPr lang="nl-NL" b="1" dirty="0"/>
              <a:t> (2013)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DINPro-Medium"/>
              </a:rPr>
              <a:t>One of the most powerful typhoons to strike the Philippines in recorded history</a:t>
            </a:r>
          </a:p>
          <a:p>
            <a:pPr marL="793705" lvl="2" indent="-342900"/>
            <a:r>
              <a:rPr lang="en-US" sz="1600" i="1" dirty="0">
                <a:solidFill>
                  <a:schemeClr val="tx2"/>
                </a:solidFill>
                <a:latin typeface="DINPro-Medium"/>
              </a:rPr>
              <a:t>The strongest winds speed as well as the fastest forward moving speed amongst 400 storms observed in the Philippines between 1945 to 2013 </a:t>
            </a:r>
            <a:r>
              <a:rPr lang="en-US" sz="1200" i="1" dirty="0">
                <a:solidFill>
                  <a:schemeClr val="tx2"/>
                </a:solidFill>
                <a:latin typeface="DINPro-Medium"/>
              </a:rPr>
              <a:t>[6]</a:t>
            </a:r>
            <a:endParaRPr lang="en-US" sz="1600" i="1" dirty="0">
              <a:solidFill>
                <a:schemeClr val="tx2"/>
              </a:solidFill>
              <a:latin typeface="DINPro-Medium"/>
            </a:endParaRPr>
          </a:p>
          <a:p>
            <a:pPr marL="793705" lvl="2" indent="-342900"/>
            <a:r>
              <a:rPr lang="en-US" sz="1600" i="1" dirty="0">
                <a:solidFill>
                  <a:schemeClr val="tx2"/>
                </a:solidFill>
                <a:latin typeface="DINPro-Medium"/>
              </a:rPr>
              <a:t>6300 fatalities </a:t>
            </a:r>
            <a:r>
              <a:rPr lang="en-US" sz="1200" i="1" dirty="0">
                <a:solidFill>
                  <a:schemeClr val="tx2"/>
                </a:solidFill>
                <a:latin typeface="DINPro-Medium"/>
              </a:rPr>
              <a:t>[7]</a:t>
            </a:r>
            <a:endParaRPr lang="en-US" sz="1600" i="1" dirty="0">
              <a:solidFill>
                <a:schemeClr val="tx2"/>
              </a:solidFill>
              <a:latin typeface="DINPro-Medium"/>
            </a:endParaRPr>
          </a:p>
          <a:p>
            <a:pPr marL="793705" lvl="2" indent="-342900"/>
            <a:r>
              <a:rPr lang="en-US" sz="1600" i="1" dirty="0">
                <a:solidFill>
                  <a:schemeClr val="tx2"/>
                </a:solidFill>
                <a:latin typeface="DINPro-Medium"/>
              </a:rPr>
              <a:t>802 million US dollars in economic damage </a:t>
            </a:r>
            <a:r>
              <a:rPr lang="en-US" sz="1200" i="1" dirty="0">
                <a:solidFill>
                  <a:schemeClr val="tx2"/>
                </a:solidFill>
                <a:latin typeface="DINPro-Medium"/>
              </a:rPr>
              <a:t>[7]</a:t>
            </a:r>
            <a:endParaRPr lang="en-US" sz="1600" i="1" dirty="0">
              <a:solidFill>
                <a:schemeClr val="tx2"/>
              </a:solidFill>
              <a:latin typeface="DINPro-Mediu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effectLst/>
              <a:latin typeface="DINPro-Medium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DINPro-Medium"/>
                <a:ea typeface="Calibri" panose="020F0502020204030204" pitchFamily="34" charset="0"/>
              </a:rPr>
              <a:t>Made landfall on November 8, 2013</a:t>
            </a:r>
            <a:r>
              <a:rPr lang="en-US" sz="1200" i="1" dirty="0">
                <a:solidFill>
                  <a:schemeClr val="tx2"/>
                </a:solidFill>
                <a:latin typeface="DINPro-Medium"/>
              </a:rPr>
              <a:t>[6]</a:t>
            </a:r>
            <a:endParaRPr lang="en-GB" sz="1200" dirty="0">
              <a:effectLst/>
              <a:latin typeface="DINPro-Medium"/>
              <a:ea typeface="Calibri" panose="020F0502020204030204" pitchFamily="34" charset="0"/>
            </a:endParaRPr>
          </a:p>
          <a:p>
            <a:pPr marL="736555" lvl="2" indent="-285750"/>
            <a:r>
              <a:rPr lang="en-GB" sz="1600" i="1" dirty="0">
                <a:solidFill>
                  <a:schemeClr val="tx2"/>
                </a:solidFill>
                <a:effectLst/>
                <a:latin typeface="DINPro-Medium"/>
                <a:ea typeface="Calibri" panose="020F0502020204030204" pitchFamily="34" charset="0"/>
              </a:rPr>
              <a:t>Sustained windspeeds &gt; 242 km/h</a:t>
            </a:r>
          </a:p>
          <a:p>
            <a:pPr marL="736555" lvl="2" indent="-285750"/>
            <a:r>
              <a:rPr lang="en-GB" sz="1700" i="1" dirty="0">
                <a:solidFill>
                  <a:schemeClr val="tx2"/>
                </a:solidFill>
                <a:effectLst/>
                <a:latin typeface="DINPro-Medium"/>
                <a:ea typeface="Calibri" panose="020F0502020204030204" pitchFamily="34" charset="0"/>
              </a:rPr>
              <a:t>Minimum central pressure ~895 </a:t>
            </a:r>
            <a:r>
              <a:rPr lang="en-GB" sz="1700" i="1" dirty="0" err="1">
                <a:solidFill>
                  <a:schemeClr val="tx2"/>
                </a:solidFill>
                <a:effectLst/>
                <a:latin typeface="DINPro-Medium"/>
                <a:ea typeface="Calibri" panose="020F0502020204030204" pitchFamily="34" charset="0"/>
              </a:rPr>
              <a:t>hPa</a:t>
            </a:r>
            <a:r>
              <a:rPr lang="en-GB" sz="1700" i="1" dirty="0">
                <a:solidFill>
                  <a:schemeClr val="tx2"/>
                </a:solidFill>
                <a:effectLst/>
                <a:latin typeface="DINPro-Medium"/>
                <a:ea typeface="Calibri" panose="020F0502020204030204" pitchFamily="34" charset="0"/>
              </a:rPr>
              <a:t> </a:t>
            </a:r>
            <a:endParaRPr lang="en-US" sz="1400" i="1" dirty="0">
              <a:solidFill>
                <a:schemeClr val="tx2"/>
              </a:solidFill>
              <a:latin typeface="DINPro-Medium"/>
            </a:endParaRPr>
          </a:p>
          <a:p>
            <a:pPr lvl="2" indent="0">
              <a:buNone/>
            </a:pPr>
            <a:endParaRPr lang="en-US" sz="1400" i="1" dirty="0">
              <a:solidFill>
                <a:schemeClr val="tx2"/>
              </a:solidFill>
              <a:latin typeface="DINPro-Medium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DINPro-Medium"/>
                <a:ea typeface="Calibri" panose="020F0502020204030204" pitchFamily="34" charset="0"/>
              </a:rPr>
              <a:t>Caused a widespread coastal floo</a:t>
            </a:r>
            <a:r>
              <a:rPr lang="en-GB" sz="2000" dirty="0">
                <a:latin typeface="DINPro-Medium"/>
                <a:ea typeface="Calibri" panose="020F0502020204030204" pitchFamily="34" charset="0"/>
              </a:rPr>
              <a:t>d in San Pedro Bay </a:t>
            </a:r>
            <a:r>
              <a:rPr lang="en-GB" sz="1200" dirty="0">
                <a:latin typeface="DINPro-Medium"/>
                <a:ea typeface="Calibri" panose="020F0502020204030204" pitchFamily="34" charset="0"/>
              </a:rPr>
              <a:t>[8]</a:t>
            </a:r>
            <a:endParaRPr lang="en-GB" sz="1800" dirty="0">
              <a:latin typeface="DINPro-Medium"/>
              <a:ea typeface="Calibri" panose="020F0502020204030204" pitchFamily="34" charset="0"/>
            </a:endParaRPr>
          </a:p>
          <a:p>
            <a:pPr marL="793705" lvl="2" indent="-342900"/>
            <a:r>
              <a:rPr lang="en-GB" sz="1600" i="1" dirty="0">
                <a:solidFill>
                  <a:schemeClr val="tx2"/>
                </a:solidFill>
                <a:effectLst/>
                <a:latin typeface="DINPro-Medium"/>
                <a:ea typeface="Calibri" panose="020F0502020204030204" pitchFamily="34" charset="0"/>
              </a:rPr>
              <a:t>Destroying houses in Tacloban City</a:t>
            </a:r>
          </a:p>
          <a:p>
            <a:pPr marL="793705" lvl="2" indent="-342900"/>
            <a:r>
              <a:rPr lang="en-GB" sz="1600" i="1" dirty="0">
                <a:solidFill>
                  <a:schemeClr val="tx2"/>
                </a:solidFill>
                <a:latin typeface="DINPro-Medium"/>
                <a:ea typeface="Calibri" panose="020F0502020204030204" pitchFamily="34" charset="0"/>
              </a:rPr>
              <a:t>Storm surges reach up to over 5 m high</a:t>
            </a:r>
          </a:p>
          <a:p>
            <a:pPr marL="793705" lvl="2" indent="-342900"/>
            <a:r>
              <a:rPr lang="en-GB" sz="1600" i="1" dirty="0">
                <a:solidFill>
                  <a:schemeClr val="tx2"/>
                </a:solidFill>
                <a:effectLst/>
                <a:latin typeface="DINPro-Medium"/>
                <a:ea typeface="Calibri" panose="020F0502020204030204" pitchFamily="34" charset="0"/>
              </a:rPr>
              <a:t>Inundation heights of 6 m were observed</a:t>
            </a:r>
            <a:endParaRPr lang="en-GB" sz="1600" dirty="0">
              <a:effectLst/>
              <a:latin typeface="DINPro-Medium"/>
              <a:ea typeface="Calibri" panose="020F0502020204030204" pitchFamily="34" charset="0"/>
            </a:endParaRPr>
          </a:p>
          <a:p>
            <a:pPr lvl="2" indent="0">
              <a:buNone/>
            </a:pPr>
            <a:endParaRPr lang="en-US" sz="1400" i="1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8947A0-3F61-E6B2-78EE-51F262179E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F7AE92-A084-0D7C-73AC-37EE038783E7}"/>
              </a:ext>
            </a:extLst>
          </p:cNvPr>
          <p:cNvGrpSpPr/>
          <p:nvPr/>
        </p:nvGrpSpPr>
        <p:grpSpPr>
          <a:xfrm>
            <a:off x="5475662" y="3696809"/>
            <a:ext cx="6096000" cy="2460895"/>
            <a:chOff x="0" y="0"/>
            <a:chExt cx="5066665" cy="174117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CA5D1C-41ED-2825-C1A5-3D20A48C2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36"/>
            <a:stretch/>
          </p:blipFill>
          <p:spPr bwMode="auto">
            <a:xfrm>
              <a:off x="0" y="0"/>
              <a:ext cx="5045075" cy="160782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4C3D08B7-179C-59C8-4E31-5FC4357F6C5C}"/>
                </a:ext>
              </a:extLst>
            </p:cNvPr>
            <p:cNvSpPr txBox="1"/>
            <p:nvPr/>
          </p:nvSpPr>
          <p:spPr>
            <a:xfrm>
              <a:off x="21590" y="1583686"/>
              <a:ext cx="5045075" cy="157488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05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Figure</a:t>
              </a:r>
              <a:r>
                <a:rPr kumimoji="0" lang="en-GB" sz="105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5:</a:t>
              </a:r>
              <a:r>
                <a:rPr kumimoji="0" lang="en-GB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Super-Typhoon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Haiyan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as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it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developed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from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tropical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depression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to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super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typhoon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between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November 2, 2013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and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November 8,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Before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leaving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nl-NL" sz="105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the</a:t>
              </a:r>
              <a:r>
                <a:rPr kumimoji="0" lang="nl-NL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PAR on November 9 , 2013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D825677-13CE-292F-C76E-638D258AE5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648" y="277986"/>
            <a:ext cx="3726079" cy="2980863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B44DE32-6B8D-C867-B5CC-9A192EB448A0}"/>
              </a:ext>
            </a:extLst>
          </p:cNvPr>
          <p:cNvSpPr txBox="1"/>
          <p:nvPr/>
        </p:nvSpPr>
        <p:spPr>
          <a:xfrm>
            <a:off x="5631404" y="3215544"/>
            <a:ext cx="5616604" cy="228994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</a:t>
            </a:r>
            <a:r>
              <a:rPr kumimoji="0" lang="nl-NL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4: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Relation between wind speeds and SSTs of the typhoon season from 1945 to 2013, demonstrating that two strongest typhoons occurred during seasons of remarkably warm SSTs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[6]</a:t>
            </a:r>
            <a:endParaRPr kumimoji="0" lang="nl-NL" sz="105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24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4E65-AD5E-933F-E9C9-1BC35F10B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5479068" cy="782467"/>
          </a:xfrm>
        </p:spPr>
        <p:txBody>
          <a:bodyPr/>
          <a:lstStyle/>
          <a:p>
            <a:r>
              <a:rPr lang="nl-NL" b="1" dirty="0" err="1"/>
              <a:t>Results</a:t>
            </a:r>
            <a:r>
              <a:rPr lang="nl-NL" b="1" dirty="0"/>
              <a:t>: </a:t>
            </a:r>
            <a:r>
              <a:rPr lang="nl-NL" dirty="0" err="1"/>
              <a:t>Validation</a:t>
            </a:r>
            <a:r>
              <a:rPr lang="nl-NL" dirty="0"/>
              <a:t> of GTSM </a:t>
            </a:r>
            <a:r>
              <a:rPr lang="nl-NL" dirty="0" err="1"/>
              <a:t>with</a:t>
            </a:r>
            <a:r>
              <a:rPr lang="nl-NL" dirty="0"/>
              <a:t> ERA5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10239B-E9C3-47EA-559D-02888FF8D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1419226"/>
            <a:ext cx="4900930" cy="2738494"/>
          </a:xfrm>
        </p:spPr>
        <p:txBody>
          <a:bodyPr>
            <a:normAutofit/>
          </a:bodyPr>
          <a:lstStyle/>
          <a:p>
            <a:pPr marL="736555" lvl="2" indent="-285750"/>
            <a:endParaRPr lang="nl-NL" sz="1600" dirty="0">
              <a:solidFill>
                <a:schemeClr val="tx2"/>
              </a:solidFill>
            </a:endParaRPr>
          </a:p>
          <a:p>
            <a:pPr marL="793705" lvl="2" indent="-342900"/>
            <a:endParaRPr lang="nl-NL" sz="1600" i="1" dirty="0">
              <a:solidFill>
                <a:schemeClr val="tx2"/>
              </a:solidFill>
            </a:endParaRPr>
          </a:p>
          <a:p>
            <a:pPr marL="793705" lvl="2" indent="-342900"/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3" indent="0">
              <a:buNone/>
            </a:pPr>
            <a:endParaRPr lang="nl-NL" dirty="0">
              <a:solidFill>
                <a:schemeClr val="tx2"/>
              </a:solidFill>
            </a:endParaRPr>
          </a:p>
          <a:p>
            <a:pPr marL="908005" lvl="2" indent="-457200"/>
            <a:endParaRPr lang="nl-NL" dirty="0">
              <a:solidFill>
                <a:schemeClr val="tx2"/>
              </a:solidFill>
            </a:endParaRPr>
          </a:p>
          <a:p>
            <a:pPr marL="908005" lvl="2" indent="-457200"/>
            <a:endParaRPr lang="nl-NL" i="1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75B12-C7D3-67C2-55E7-75CDCEE974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7940AD7-A764-4E6A-3A94-C82CCBCB2C2D}"/>
              </a:ext>
            </a:extLst>
          </p:cNvPr>
          <p:cNvGrpSpPr/>
          <p:nvPr/>
        </p:nvGrpSpPr>
        <p:grpSpPr>
          <a:xfrm>
            <a:off x="1502947" y="1941331"/>
            <a:ext cx="5518786" cy="4466669"/>
            <a:chOff x="0" y="45720"/>
            <a:chExt cx="5298440" cy="4191461"/>
          </a:xfrm>
        </p:grpSpPr>
        <p:sp>
          <p:nvSpPr>
            <p:cNvPr id="12" name="Text Box 33">
              <a:extLst>
                <a:ext uri="{FF2B5EF4-FFF2-40B4-BE49-F238E27FC236}">
                  <a16:creationId xmlns:a16="http://schemas.microsoft.com/office/drawing/2014/main" id="{BF68032A-AA76-4CF5-650C-F313538768A0}"/>
                </a:ext>
              </a:extLst>
            </p:cNvPr>
            <p:cNvSpPr txBox="1"/>
            <p:nvPr/>
          </p:nvSpPr>
          <p:spPr>
            <a:xfrm>
              <a:off x="129540" y="3954780"/>
              <a:ext cx="5168900" cy="282401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Figure 6: </a:t>
              </a:r>
              <a:r>
                <a:rPr kumimoji="0" lang="en-GB" sz="105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GTSM output showing the maximum water levels that were generated within Haiyan’s timeframe (a) and the GTSM output locations in San Pedro Bay (b)</a:t>
              </a:r>
              <a:endPara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" b="0" i="1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kumimoji="0" lang="nl-NL" sz="9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BE25B4D-A71D-40E2-474F-7381EEDC86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04" t="9374" r="15045" b="12379"/>
            <a:stretch/>
          </p:blipFill>
          <p:spPr bwMode="auto">
            <a:xfrm>
              <a:off x="0" y="45720"/>
              <a:ext cx="5298440" cy="39166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6646FBA9-21E6-F68E-B1B3-24863D8B4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070921"/>
              </p:ext>
            </p:extLst>
          </p:nvPr>
        </p:nvGraphicFramePr>
        <p:xfrm>
          <a:off x="6096000" y="501074"/>
          <a:ext cx="5975830" cy="1768348"/>
        </p:xfrm>
        <a:graphic>
          <a:graphicData uri="http://schemas.openxmlformats.org/drawingml/2006/table">
            <a:tbl>
              <a:tblPr firstRow="1" firstCol="1" bandRow="1"/>
              <a:tblGrid>
                <a:gridCol w="1677582">
                  <a:extLst>
                    <a:ext uri="{9D8B030D-6E8A-4147-A177-3AD203B41FA5}">
                      <a16:colId xmlns:a16="http://schemas.microsoft.com/office/drawing/2014/main" val="4221551607"/>
                    </a:ext>
                  </a:extLst>
                </a:gridCol>
                <a:gridCol w="1677582">
                  <a:extLst>
                    <a:ext uri="{9D8B030D-6E8A-4147-A177-3AD203B41FA5}">
                      <a16:colId xmlns:a16="http://schemas.microsoft.com/office/drawing/2014/main" val="3695115595"/>
                    </a:ext>
                  </a:extLst>
                </a:gridCol>
                <a:gridCol w="1387398">
                  <a:extLst>
                    <a:ext uri="{9D8B030D-6E8A-4147-A177-3AD203B41FA5}">
                      <a16:colId xmlns:a16="http://schemas.microsoft.com/office/drawing/2014/main" val="2325255578"/>
                    </a:ext>
                  </a:extLst>
                </a:gridCol>
                <a:gridCol w="1233268">
                  <a:extLst>
                    <a:ext uri="{9D8B030D-6E8A-4147-A177-3AD203B41FA5}">
                      <a16:colId xmlns:a16="http://schemas.microsoft.com/office/drawing/2014/main" val="935614841"/>
                    </a:ext>
                  </a:extLst>
                </a:gridCol>
              </a:tblGrid>
              <a:tr h="223286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San Pedro </a:t>
                      </a:r>
                      <a:r>
                        <a:rPr lang="nl-NL" sz="1600" b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bay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Maximum Storm Tide level</a:t>
                      </a:r>
                      <a:r>
                        <a:rPr lang="en-GB" sz="1600" b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Haiyan (m-MSL)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4945760"/>
                  </a:ext>
                </a:extLst>
              </a:tr>
              <a:tr h="528753">
                <a:tc v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i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Modelled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(without wave </a:t>
                      </a:r>
                      <a:r>
                        <a:rPr lang="nl-NL" sz="1600" i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contribution</a:t>
                      </a:r>
                      <a:r>
                        <a:rPr lang="nl-NL" sz="1600" i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i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Modelled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i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(with wave </a:t>
                      </a:r>
                      <a:r>
                        <a:rPr lang="nl-NL" sz="1600" i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contribution</a:t>
                      </a:r>
                      <a:r>
                        <a:rPr lang="nl-NL" sz="1600" i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i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Observed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324297"/>
                  </a:ext>
                </a:extLst>
              </a:tr>
              <a:tr h="223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Tolosa</a:t>
                      </a:r>
                      <a:endParaRPr lang="nl-NL" sz="240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0.65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1.25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.00 - 4.50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5633143"/>
                  </a:ext>
                </a:extLst>
              </a:tr>
              <a:tr h="223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Western </a:t>
                      </a:r>
                      <a:r>
                        <a:rPr lang="nl-NL" sz="1600" b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Samar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0.66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1.27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2.80 - 4.00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9187898"/>
                  </a:ext>
                </a:extLst>
              </a:tr>
              <a:tr h="2232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b="1" dirty="0" err="1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Jinamoc</a:t>
                      </a:r>
                      <a:r>
                        <a:rPr lang="nl-NL" sz="1600" b="1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Island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0.67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1.38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.00 - </a:t>
                      </a:r>
                      <a:r>
                        <a:rPr lang="nl-NL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en-GB" sz="1600" dirty="0">
                          <a:solidFill>
                            <a:srgbClr val="000000"/>
                          </a:solidFill>
                          <a:effectLst/>
                          <a:latin typeface="DINPro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.00 m</a:t>
                      </a:r>
                      <a:endParaRPr lang="nl-NL" sz="2400" dirty="0">
                        <a:effectLst/>
                        <a:latin typeface="DINPro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8513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6836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F3E7-C8EA-7CE7-A8E6-71420E6D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5796399" cy="782467"/>
          </a:xfrm>
        </p:spPr>
        <p:txBody>
          <a:bodyPr/>
          <a:lstStyle/>
          <a:p>
            <a:r>
              <a:rPr lang="nl-NL" b="1" dirty="0" err="1"/>
              <a:t>Results</a:t>
            </a:r>
            <a:r>
              <a:rPr lang="nl-NL" b="1" dirty="0"/>
              <a:t>: </a:t>
            </a:r>
            <a:r>
              <a:rPr lang="nl-NL" dirty="0" err="1"/>
              <a:t>accuracy</a:t>
            </a:r>
            <a:r>
              <a:rPr lang="nl-NL" dirty="0"/>
              <a:t> of ERA5 </a:t>
            </a:r>
            <a:r>
              <a:rPr lang="nl-NL" dirty="0" err="1"/>
              <a:t>for</a:t>
            </a:r>
            <a:r>
              <a:rPr lang="nl-NL" dirty="0"/>
              <a:t> wind speed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237CA9-BEBC-DB8C-920B-9D7241819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784" y="1392415"/>
            <a:ext cx="4688016" cy="427037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ERA5 </a:t>
            </a:r>
            <a:r>
              <a:rPr lang="nl-NL" dirty="0" err="1"/>
              <a:t>underestimated</a:t>
            </a:r>
            <a:r>
              <a:rPr lang="nl-NL" dirty="0"/>
              <a:t> </a:t>
            </a:r>
            <a:r>
              <a:rPr lang="nl-NL" dirty="0" err="1"/>
              <a:t>Haiyan’s</a:t>
            </a:r>
            <a:r>
              <a:rPr lang="nl-NL" dirty="0"/>
              <a:t> wind speeds </a:t>
            </a:r>
            <a:r>
              <a:rPr lang="nl-NL" dirty="0" err="1"/>
              <a:t>by</a:t>
            </a:r>
            <a:r>
              <a:rPr lang="nl-NL" dirty="0"/>
              <a:t> ~60 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Unable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represent</a:t>
            </a:r>
            <a:r>
              <a:rPr lang="nl-NL" dirty="0"/>
              <a:t> </a:t>
            </a:r>
            <a:r>
              <a:rPr lang="nl-NL" dirty="0" err="1"/>
              <a:t>Haiyan’s</a:t>
            </a:r>
            <a:r>
              <a:rPr lang="nl-NL" dirty="0"/>
              <a:t> extreme </a:t>
            </a:r>
            <a:r>
              <a:rPr lang="nl-NL" dirty="0" err="1"/>
              <a:t>conditions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Gridded</a:t>
            </a:r>
            <a:r>
              <a:rPr lang="nl-NL" dirty="0"/>
              <a:t> </a:t>
            </a:r>
            <a:r>
              <a:rPr lang="nl-NL" dirty="0" err="1"/>
              <a:t>climate</a:t>
            </a:r>
            <a:r>
              <a:rPr lang="nl-NL" dirty="0"/>
              <a:t> </a:t>
            </a:r>
            <a:r>
              <a:rPr lang="nl-NL" dirty="0" err="1"/>
              <a:t>models</a:t>
            </a:r>
            <a:r>
              <a:rPr lang="nl-NL" dirty="0"/>
              <a:t> </a:t>
            </a:r>
            <a:r>
              <a:rPr lang="nl-NL" dirty="0" err="1"/>
              <a:t>such</a:t>
            </a:r>
            <a:r>
              <a:rPr lang="nl-NL" dirty="0"/>
              <a:t> as ERA5 are </a:t>
            </a:r>
            <a:r>
              <a:rPr lang="nl-NL" dirty="0" err="1"/>
              <a:t>often</a:t>
            </a:r>
            <a:r>
              <a:rPr lang="nl-NL" dirty="0"/>
              <a:t> </a:t>
            </a:r>
            <a:r>
              <a:rPr lang="nl-NL" dirty="0" err="1"/>
              <a:t>unable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represent</a:t>
            </a:r>
            <a:r>
              <a:rPr lang="nl-NL" dirty="0"/>
              <a:t> small </a:t>
            </a:r>
            <a:r>
              <a:rPr lang="nl-NL" dirty="0" err="1"/>
              <a:t>size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fast</a:t>
            </a:r>
            <a:r>
              <a:rPr lang="nl-NL" dirty="0"/>
              <a:t> forward </a:t>
            </a:r>
            <a:r>
              <a:rPr lang="nl-NL" dirty="0" err="1"/>
              <a:t>moving</a:t>
            </a:r>
            <a:r>
              <a:rPr lang="nl-NL" dirty="0"/>
              <a:t> </a:t>
            </a:r>
            <a:r>
              <a:rPr lang="nl-NL" dirty="0" err="1"/>
              <a:t>typhoons</a:t>
            </a: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Higher</a:t>
            </a:r>
            <a:r>
              <a:rPr lang="nl-NL" dirty="0"/>
              <a:t> </a:t>
            </a:r>
            <a:r>
              <a:rPr lang="nl-NL" dirty="0" err="1"/>
              <a:t>spatial</a:t>
            </a:r>
            <a:r>
              <a:rPr lang="nl-NL" dirty="0"/>
              <a:t> </a:t>
            </a:r>
            <a:r>
              <a:rPr lang="nl-NL" dirty="0" err="1"/>
              <a:t>resolution</a:t>
            </a:r>
            <a:r>
              <a:rPr lang="nl-NL" dirty="0"/>
              <a:t> </a:t>
            </a:r>
            <a:r>
              <a:rPr lang="nl-NL" dirty="0" err="1"/>
              <a:t>required</a:t>
            </a:r>
            <a:endParaRPr lang="nl-NL" dirty="0"/>
          </a:p>
          <a:p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512153-1272-0E8F-C2E1-05AE27F1C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2A2B67-38F1-1459-418E-C9178385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983" y="1392415"/>
            <a:ext cx="5653117" cy="4170185"/>
          </a:xfrm>
          <a:prstGeom prst="rect">
            <a:avLst/>
          </a:prstGeom>
        </p:spPr>
      </p:pic>
      <p:sp>
        <p:nvSpPr>
          <p:cNvPr id="3" name="Text Box 33">
            <a:extLst>
              <a:ext uri="{FF2B5EF4-FFF2-40B4-BE49-F238E27FC236}">
                <a16:creationId xmlns:a16="http://schemas.microsoft.com/office/drawing/2014/main" id="{3A2F5431-84FF-F869-F0B4-E6DC10FF4CEE}"/>
              </a:ext>
            </a:extLst>
          </p:cNvPr>
          <p:cNvSpPr txBox="1"/>
          <p:nvPr/>
        </p:nvSpPr>
        <p:spPr>
          <a:xfrm>
            <a:off x="5687983" y="5562600"/>
            <a:ext cx="6323504" cy="30094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</a:t>
            </a:r>
            <a:r>
              <a:rPr kumimoji="0" lang="nl-NL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7: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windspeeds from the ERA5 dataset during Typhoon Haiyan’s timeframe (left) and the maximum windspeed per municipality calculated from the Holland parametric wind field model (right)</a:t>
            </a: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nl-NL" sz="9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009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4E65-AD5E-933F-E9C9-1BC35F10B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49" y="371683"/>
            <a:ext cx="7893447" cy="782467"/>
          </a:xfrm>
        </p:spPr>
        <p:txBody>
          <a:bodyPr/>
          <a:lstStyle/>
          <a:p>
            <a:r>
              <a:rPr lang="nl-NL" b="1" dirty="0" err="1"/>
              <a:t>Results</a:t>
            </a:r>
            <a:r>
              <a:rPr lang="nl-NL" b="1" dirty="0"/>
              <a:t>: </a:t>
            </a:r>
            <a:r>
              <a:rPr lang="nl-NL" dirty="0"/>
              <a:t>GTSM with Holland </a:t>
            </a:r>
            <a:r>
              <a:rPr lang="nl-NL" dirty="0" err="1"/>
              <a:t>parametric</a:t>
            </a:r>
            <a:r>
              <a:rPr lang="nl-NL" dirty="0"/>
              <a:t> wind field model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10239B-E9C3-47EA-559D-02888FF8D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784" y="1407812"/>
            <a:ext cx="4435270" cy="3403962"/>
          </a:xfrm>
        </p:spPr>
        <p:txBody>
          <a:bodyPr>
            <a:normAutofit fontScale="70000" lnSpcReduction="20000"/>
          </a:bodyPr>
          <a:lstStyle/>
          <a:p>
            <a:r>
              <a:rPr lang="nl-NL" sz="3600" dirty="0"/>
              <a:t>Using </a:t>
            </a:r>
            <a:r>
              <a:rPr lang="nl-NL" sz="3600" dirty="0" err="1"/>
              <a:t>the</a:t>
            </a:r>
            <a:r>
              <a:rPr lang="nl-NL" sz="3600" dirty="0"/>
              <a:t> Holland </a:t>
            </a:r>
            <a:r>
              <a:rPr lang="nl-NL" sz="3600" dirty="0" err="1"/>
              <a:t>parametric</a:t>
            </a:r>
            <a:r>
              <a:rPr lang="nl-NL" sz="3600" dirty="0"/>
              <a:t> wind field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500" dirty="0"/>
              <a:t>More accurate waterlevel </a:t>
            </a:r>
            <a:r>
              <a:rPr lang="nl-NL" sz="2500" dirty="0" err="1"/>
              <a:t>simulations</a:t>
            </a:r>
            <a:endParaRPr lang="nl-NL" sz="25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5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500" dirty="0">
                <a:solidFill>
                  <a:schemeClr val="tx2"/>
                </a:solidFill>
              </a:rPr>
              <a:t>The </a:t>
            </a:r>
            <a:r>
              <a:rPr lang="nl-NL" sz="2500" dirty="0" err="1">
                <a:solidFill>
                  <a:schemeClr val="tx2"/>
                </a:solidFill>
              </a:rPr>
              <a:t>temporal</a:t>
            </a:r>
            <a:r>
              <a:rPr lang="nl-NL" sz="2500" dirty="0">
                <a:solidFill>
                  <a:schemeClr val="tx2"/>
                </a:solidFill>
              </a:rPr>
              <a:t> </a:t>
            </a:r>
            <a:r>
              <a:rPr lang="nl-NL" sz="2500" dirty="0" err="1">
                <a:solidFill>
                  <a:schemeClr val="tx2"/>
                </a:solidFill>
              </a:rPr>
              <a:t>resolution</a:t>
            </a:r>
            <a:r>
              <a:rPr lang="nl-NL" sz="2500" dirty="0">
                <a:solidFill>
                  <a:schemeClr val="tx2"/>
                </a:solidFill>
              </a:rPr>
              <a:t> </a:t>
            </a:r>
            <a:r>
              <a:rPr lang="nl-NL" sz="2500" dirty="0" err="1">
                <a:solidFill>
                  <a:schemeClr val="tx2"/>
                </a:solidFill>
              </a:rPr>
              <a:t>influences</a:t>
            </a:r>
            <a:r>
              <a:rPr lang="nl-NL" sz="2500" dirty="0">
                <a:solidFill>
                  <a:schemeClr val="tx2"/>
                </a:solidFill>
              </a:rPr>
              <a:t> model </a:t>
            </a:r>
            <a:r>
              <a:rPr lang="nl-NL" sz="2500" dirty="0" err="1">
                <a:solidFill>
                  <a:schemeClr val="tx2"/>
                </a:solidFill>
              </a:rPr>
              <a:t>results</a:t>
            </a:r>
            <a:endParaRPr lang="nl-NL" sz="2500" dirty="0"/>
          </a:p>
          <a:p>
            <a:pPr marL="793705" lvl="2" indent="-342900"/>
            <a:r>
              <a:rPr lang="nl-NL" sz="2200" i="1" dirty="0">
                <a:solidFill>
                  <a:schemeClr val="tx2"/>
                </a:solidFill>
              </a:rPr>
              <a:t>30 min. </a:t>
            </a:r>
            <a:r>
              <a:rPr lang="nl-NL" sz="2200" i="1" dirty="0" err="1">
                <a:solidFill>
                  <a:schemeClr val="tx2"/>
                </a:solidFill>
              </a:rPr>
              <a:t>resolution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  <a:r>
              <a:rPr lang="nl-NL" sz="2200" i="1" dirty="0" err="1">
                <a:solidFill>
                  <a:schemeClr val="tx2"/>
                </a:solidFill>
              </a:rPr>
              <a:t>indicates</a:t>
            </a:r>
            <a:r>
              <a:rPr lang="nl-NL" sz="2200" i="1" dirty="0">
                <a:solidFill>
                  <a:schemeClr val="tx2"/>
                </a:solidFill>
              </a:rPr>
              <a:t> a </a:t>
            </a:r>
            <a:r>
              <a:rPr lang="nl-NL" sz="2200" i="1" dirty="0" err="1">
                <a:solidFill>
                  <a:schemeClr val="tx2"/>
                </a:solidFill>
              </a:rPr>
              <a:t>slight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  <a:r>
              <a:rPr lang="nl-NL" sz="2200" i="1" dirty="0" err="1">
                <a:solidFill>
                  <a:schemeClr val="tx2"/>
                </a:solidFill>
              </a:rPr>
              <a:t>overestimation</a:t>
            </a:r>
            <a:endParaRPr lang="nl-NL" sz="2200" i="1" dirty="0">
              <a:solidFill>
                <a:schemeClr val="tx2"/>
              </a:solidFill>
            </a:endParaRPr>
          </a:p>
          <a:p>
            <a:pPr marL="793705" lvl="2" indent="-342900"/>
            <a:r>
              <a:rPr lang="nl-NL" sz="2200" i="1" dirty="0">
                <a:solidFill>
                  <a:schemeClr val="tx2"/>
                </a:solidFill>
              </a:rPr>
              <a:t>30 min. </a:t>
            </a:r>
            <a:r>
              <a:rPr lang="nl-NL" sz="2200" i="1" dirty="0" err="1">
                <a:solidFill>
                  <a:schemeClr val="tx2"/>
                </a:solidFill>
              </a:rPr>
              <a:t>resolution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  <a:r>
              <a:rPr lang="nl-NL" sz="2200" i="1" dirty="0" err="1">
                <a:solidFill>
                  <a:schemeClr val="tx2"/>
                </a:solidFill>
              </a:rPr>
              <a:t>better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  <a:r>
              <a:rPr lang="nl-NL" sz="2200" i="1" dirty="0" err="1">
                <a:solidFill>
                  <a:schemeClr val="tx2"/>
                </a:solidFill>
              </a:rPr>
              <a:t>represents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  <a:r>
              <a:rPr lang="nl-NL" sz="2200" i="1" dirty="0" err="1">
                <a:solidFill>
                  <a:schemeClr val="tx2"/>
                </a:solidFill>
              </a:rPr>
              <a:t>the</a:t>
            </a:r>
            <a:r>
              <a:rPr lang="nl-NL" sz="2200" i="1" dirty="0">
                <a:solidFill>
                  <a:schemeClr val="tx2"/>
                </a:solidFill>
              </a:rPr>
              <a:t> time of peak </a:t>
            </a:r>
            <a:r>
              <a:rPr lang="nl-NL" sz="2200" i="1" dirty="0" err="1">
                <a:solidFill>
                  <a:schemeClr val="tx2"/>
                </a:solidFill>
              </a:rPr>
              <a:t>surge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</a:p>
          <a:p>
            <a:pPr marL="968312" lvl="3" indent="-342900"/>
            <a:endParaRPr lang="nl-NL" sz="25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500" dirty="0"/>
              <a:t>The </a:t>
            </a:r>
            <a:r>
              <a:rPr lang="nl-NL" sz="2500" dirty="0" err="1"/>
              <a:t>inclusion</a:t>
            </a:r>
            <a:r>
              <a:rPr lang="nl-NL" sz="2500" dirty="0"/>
              <a:t> of </a:t>
            </a:r>
            <a:r>
              <a:rPr lang="nl-NL" sz="2500" dirty="0" err="1"/>
              <a:t>the</a:t>
            </a:r>
            <a:r>
              <a:rPr lang="nl-NL" sz="2500" dirty="0"/>
              <a:t> significant wave </a:t>
            </a:r>
            <a:r>
              <a:rPr lang="nl-NL" sz="2500" dirty="0" err="1"/>
              <a:t>height</a:t>
            </a:r>
            <a:r>
              <a:rPr lang="nl-NL" sz="2500" dirty="0"/>
              <a:t> </a:t>
            </a:r>
            <a:r>
              <a:rPr lang="nl-NL" sz="2500" dirty="0" err="1"/>
              <a:t>caused</a:t>
            </a:r>
            <a:r>
              <a:rPr lang="nl-NL" sz="2500" dirty="0"/>
              <a:t> </a:t>
            </a:r>
            <a:r>
              <a:rPr lang="nl-NL" sz="2500" dirty="0" err="1"/>
              <a:t>an</a:t>
            </a:r>
            <a:r>
              <a:rPr lang="nl-NL" sz="2500" dirty="0"/>
              <a:t> </a:t>
            </a:r>
            <a:r>
              <a:rPr lang="nl-NL" sz="2500" dirty="0" err="1"/>
              <a:t>overestimation</a:t>
            </a:r>
            <a:endParaRPr lang="nl-NL" sz="2500" dirty="0"/>
          </a:p>
          <a:p>
            <a:pPr marL="793705" lvl="2" indent="-342900"/>
            <a:r>
              <a:rPr lang="nl-NL" sz="2200" i="1" dirty="0" err="1">
                <a:solidFill>
                  <a:schemeClr val="tx2"/>
                </a:solidFill>
              </a:rPr>
              <a:t>Noticably</a:t>
            </a:r>
            <a:r>
              <a:rPr lang="nl-NL" sz="2200" i="1" dirty="0">
                <a:solidFill>
                  <a:schemeClr val="tx2"/>
                </a:solidFill>
              </a:rPr>
              <a:t>: 3.20 m </a:t>
            </a:r>
            <a:r>
              <a:rPr lang="nl-NL" sz="2200" i="1" dirty="0" err="1">
                <a:solidFill>
                  <a:schemeClr val="tx2"/>
                </a:solidFill>
              </a:rPr>
              <a:t>overestimation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  <a:r>
              <a:rPr lang="nl-NL" sz="2200" i="1" dirty="0" err="1">
                <a:solidFill>
                  <a:schemeClr val="tx2"/>
                </a:solidFill>
              </a:rPr>
              <a:t>near</a:t>
            </a:r>
            <a:r>
              <a:rPr lang="nl-NL" sz="2200" i="1" dirty="0">
                <a:solidFill>
                  <a:schemeClr val="tx2"/>
                </a:solidFill>
              </a:rPr>
              <a:t> </a:t>
            </a:r>
            <a:r>
              <a:rPr lang="nl-NL" sz="2200" i="1" dirty="0" err="1">
                <a:solidFill>
                  <a:schemeClr val="tx2"/>
                </a:solidFill>
              </a:rPr>
              <a:t>Jinamoc</a:t>
            </a:r>
            <a:r>
              <a:rPr lang="nl-NL" sz="2200" i="1" dirty="0">
                <a:solidFill>
                  <a:schemeClr val="tx2"/>
                </a:solidFill>
              </a:rPr>
              <a:t> Island</a:t>
            </a:r>
          </a:p>
          <a:p>
            <a:pPr marL="793705" lvl="2" indent="-342900"/>
            <a:endParaRPr lang="nl-NL" sz="1600" i="1" dirty="0">
              <a:solidFill>
                <a:schemeClr val="tx2"/>
              </a:solidFill>
            </a:endParaRPr>
          </a:p>
          <a:p>
            <a:pPr marL="793705" lvl="2" indent="-342900"/>
            <a:endParaRPr lang="nl-NL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lvl="3" indent="0">
              <a:buNone/>
            </a:pPr>
            <a:endParaRPr lang="nl-NL" dirty="0">
              <a:solidFill>
                <a:schemeClr val="tx2"/>
              </a:solidFill>
            </a:endParaRPr>
          </a:p>
          <a:p>
            <a:pPr marL="908005" lvl="2" indent="-457200"/>
            <a:endParaRPr lang="nl-NL" dirty="0">
              <a:solidFill>
                <a:schemeClr val="tx2"/>
              </a:solidFill>
            </a:endParaRPr>
          </a:p>
          <a:p>
            <a:pPr marL="908005" lvl="2" indent="-457200"/>
            <a:endParaRPr lang="nl-NL" i="1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075B12-C7D3-67C2-55E7-75CDCEE974F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61C0B3C-88A5-9802-5BEA-15340FF83414}"/>
              </a:ext>
            </a:extLst>
          </p:cNvPr>
          <p:cNvGrpSpPr/>
          <p:nvPr/>
        </p:nvGrpSpPr>
        <p:grpSpPr>
          <a:xfrm>
            <a:off x="4971755" y="1840103"/>
            <a:ext cx="6779418" cy="3834753"/>
            <a:chOff x="5708332" y="1894840"/>
            <a:chExt cx="6363335" cy="3218180"/>
          </a:xfrm>
        </p:grpSpPr>
        <p:pic>
          <p:nvPicPr>
            <p:cNvPr id="7" name="image11.png">
              <a:extLst>
                <a:ext uri="{FF2B5EF4-FFF2-40B4-BE49-F238E27FC236}">
                  <a16:creationId xmlns:a16="http://schemas.microsoft.com/office/drawing/2014/main" id="{046DE1C3-5446-F800-06CD-DD41C9B19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31192" y="1894840"/>
              <a:ext cx="6340475" cy="1534160"/>
            </a:xfrm>
            <a:prstGeom prst="rect">
              <a:avLst/>
            </a:prstGeom>
          </p:spPr>
        </p:pic>
        <p:pic>
          <p:nvPicPr>
            <p:cNvPr id="9" name="image12.png">
              <a:extLst>
                <a:ext uri="{FF2B5EF4-FFF2-40B4-BE49-F238E27FC236}">
                  <a16:creationId xmlns:a16="http://schemas.microsoft.com/office/drawing/2014/main" id="{E25C29F6-2FA3-1A9B-440E-891663291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08332" y="3578860"/>
              <a:ext cx="6340475" cy="1534160"/>
            </a:xfrm>
            <a:prstGeom prst="rect">
              <a:avLst/>
            </a:prstGeom>
          </p:spPr>
        </p:pic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642BE8A-E152-B30A-9AD6-920A4A44E5F7}"/>
              </a:ext>
            </a:extLst>
          </p:cNvPr>
          <p:cNvGraphicFramePr>
            <a:graphicFrameLocks noGrp="1"/>
          </p:cNvGraphicFramePr>
          <p:nvPr/>
        </p:nvGraphicFramePr>
        <p:xfrm>
          <a:off x="632864" y="5208369"/>
          <a:ext cx="4055110" cy="98340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95045">
                  <a:extLst>
                    <a:ext uri="{9D8B030D-6E8A-4147-A177-3AD203B41FA5}">
                      <a16:colId xmlns:a16="http://schemas.microsoft.com/office/drawing/2014/main" val="230159761"/>
                    </a:ext>
                  </a:extLst>
                </a:gridCol>
                <a:gridCol w="822960">
                  <a:extLst>
                    <a:ext uri="{9D8B030D-6E8A-4147-A177-3AD203B41FA5}">
                      <a16:colId xmlns:a16="http://schemas.microsoft.com/office/drawing/2014/main" val="2776329780"/>
                    </a:ext>
                  </a:extLst>
                </a:gridCol>
                <a:gridCol w="697865">
                  <a:extLst>
                    <a:ext uri="{9D8B030D-6E8A-4147-A177-3AD203B41FA5}">
                      <a16:colId xmlns:a16="http://schemas.microsoft.com/office/drawing/2014/main" val="1540465146"/>
                    </a:ext>
                  </a:extLst>
                </a:gridCol>
                <a:gridCol w="756920">
                  <a:extLst>
                    <a:ext uri="{9D8B030D-6E8A-4147-A177-3AD203B41FA5}">
                      <a16:colId xmlns:a16="http://schemas.microsoft.com/office/drawing/2014/main" val="3622052404"/>
                    </a:ext>
                  </a:extLst>
                </a:gridCol>
                <a:gridCol w="782320">
                  <a:extLst>
                    <a:ext uri="{9D8B030D-6E8A-4147-A177-3AD203B41FA5}">
                      <a16:colId xmlns:a16="http://schemas.microsoft.com/office/drawing/2014/main" val="698030404"/>
                    </a:ext>
                  </a:extLst>
                </a:gridCol>
              </a:tblGrid>
              <a:tr h="147098">
                <a:tc gridSpan="5">
                  <a:txBody>
                    <a:bodyPr/>
                    <a:lstStyle/>
                    <a:p>
                      <a:pPr marL="1665605" marR="1658620" algn="ctr">
                        <a:lnSpc>
                          <a:spcPts val="103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bias (m)</a:t>
                      </a:r>
                      <a:endParaRPr lang="nl-N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9607600"/>
                  </a:ext>
                </a:extLst>
              </a:tr>
              <a:tr h="145577">
                <a:tc>
                  <a:txBody>
                    <a:bodyPr/>
                    <a:lstStyle/>
                    <a:p>
                      <a:pPr marL="102235" marR="99060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San Pedro Bay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225425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GTSM (1h resolution)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13030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GTSM (30 min. resolution)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621928"/>
                  </a:ext>
                </a:extLst>
              </a:tr>
              <a:tr h="208981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3210" marR="93980" indent="-192405" algn="l">
                        <a:lnSpc>
                          <a:spcPts val="103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Without wave setup</a:t>
                      </a:r>
                      <a:endParaRPr lang="nl-N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060" marR="100330" indent="-120650" algn="l">
                        <a:lnSpc>
                          <a:spcPts val="103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 wave setup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6205" marR="123190" indent="71120" algn="l">
                        <a:lnSpc>
                          <a:spcPts val="103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Without wave setup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57175" marR="153670" indent="-120650" algn="l">
                        <a:lnSpc>
                          <a:spcPts val="1030"/>
                        </a:lnSpc>
                        <a:spcBef>
                          <a:spcPts val="15"/>
                        </a:spcBef>
                        <a:spcAft>
                          <a:spcPts val="0"/>
                        </a:spcAft>
                      </a:pPr>
                      <a:r>
                        <a:rPr lang="en-US" sz="9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 wave setup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0354997"/>
                  </a:ext>
                </a:extLst>
              </a:tr>
              <a:tr h="145577">
                <a:tc>
                  <a:txBody>
                    <a:bodyPr/>
                    <a:lstStyle/>
                    <a:p>
                      <a:pPr marL="102870" marR="99060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Tolosa</a:t>
                      </a:r>
                      <a:endParaRPr lang="nl-N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3690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3205" marR="247650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-0.4</a:t>
                      </a:r>
                      <a:endParaRPr lang="nl-N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6700" marR="283845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-0.3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6385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-0.5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625159"/>
                  </a:ext>
                </a:extLst>
              </a:tr>
              <a:tr h="145577">
                <a:tc>
                  <a:txBody>
                    <a:bodyPr/>
                    <a:lstStyle/>
                    <a:p>
                      <a:pPr marL="104775" marR="99060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Western Samar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3690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3205" marR="247650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-0.1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6700" marR="282575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</a:t>
                      </a:r>
                      <a:endParaRPr lang="nl-N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4165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8531355"/>
                  </a:ext>
                </a:extLst>
              </a:tr>
              <a:tr h="145577">
                <a:tc>
                  <a:txBody>
                    <a:bodyPr/>
                    <a:lstStyle/>
                    <a:p>
                      <a:pPr marL="104140" marR="99060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Jinamoc Island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2740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3205" marR="245745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nl-NL" sz="1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66700" marR="282575" algn="ctr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nl-N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06070" marR="0" algn="l">
                        <a:lnSpc>
                          <a:spcPts val="103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</a:t>
                      </a:r>
                      <a:endParaRPr lang="nl-N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6069480"/>
                  </a:ext>
                </a:extLst>
              </a:tr>
            </a:tbl>
          </a:graphicData>
        </a:graphic>
      </p:graphicFrame>
      <p:sp>
        <p:nvSpPr>
          <p:cNvPr id="13" name="Rectangle 1">
            <a:extLst>
              <a:ext uri="{FF2B5EF4-FFF2-40B4-BE49-F238E27FC236}">
                <a16:creationId xmlns:a16="http://schemas.microsoft.com/office/drawing/2014/main" id="{6C99EDDD-DB9B-F4DE-BBFB-23D8EF599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163" y="4846081"/>
            <a:ext cx="4648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 charset="0"/>
                <a:ea typeface="Times New Roman" panose="02020603050405020304" pitchFamily="18" charset="0"/>
                <a:cs typeface="+mn-cs"/>
              </a:rPr>
              <a:t>Table 2: Bias (m) between maximum modelled water level with and without the wave contribution when applying wind speed and pressure fields from the Holland model</a:t>
            </a:r>
            <a:endParaRPr kumimoji="0" lang="nl-NL" altLang="nl-NL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alt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 Box 33">
            <a:extLst>
              <a:ext uri="{FF2B5EF4-FFF2-40B4-BE49-F238E27FC236}">
                <a16:creationId xmlns:a16="http://schemas.microsoft.com/office/drawing/2014/main" id="{56C6907C-303D-82F7-ED79-9EE08197749A}"/>
              </a:ext>
            </a:extLst>
          </p:cNvPr>
          <p:cNvSpPr txBox="1"/>
          <p:nvPr/>
        </p:nvSpPr>
        <p:spPr>
          <a:xfrm>
            <a:off x="4996110" y="5740803"/>
            <a:ext cx="6730708" cy="30094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</a:t>
            </a:r>
            <a:r>
              <a:rPr kumimoji="0" lang="nl-NL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8</a:t>
            </a:r>
            <a:r>
              <a:rPr kumimoji="0" lang="en-GB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en-GB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Simulated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water levels in San Pedro Bay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during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Haiyan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using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ERA5, Holland (1h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resolution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Holland (30 min.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resolution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without wave setup (a)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and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with wave setup (b) with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horizontal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dotted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line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indicating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1050" i="1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</a:t>
            </a:r>
            <a:r>
              <a:rPr lang="nl-NL" sz="1050" i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maximum </a:t>
            </a:r>
            <a:r>
              <a:rPr kumimoji="0" lang="nl-NL" sz="105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observed</a:t>
            </a:r>
            <a:r>
              <a:rPr kumimoji="0" lang="nl-NL" sz="105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water levels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nl-NL" sz="9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680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F3E7-C8EA-7CE7-A8E6-71420E6D0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3724485" cy="782467"/>
          </a:xfrm>
        </p:spPr>
        <p:txBody>
          <a:bodyPr/>
          <a:lstStyle/>
          <a:p>
            <a:r>
              <a:rPr lang="nl-NL" b="1" dirty="0" err="1"/>
              <a:t>Results</a:t>
            </a:r>
            <a:r>
              <a:rPr lang="nl-NL" b="1" dirty="0"/>
              <a:t>: </a:t>
            </a:r>
            <a:r>
              <a:rPr lang="nl-NL" dirty="0" err="1"/>
              <a:t>Flood</a:t>
            </a:r>
            <a:r>
              <a:rPr lang="nl-NL" dirty="0"/>
              <a:t> </a:t>
            </a:r>
            <a:r>
              <a:rPr lang="nl-NL" dirty="0" err="1"/>
              <a:t>simulation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237CA9-BEBC-DB8C-920B-9D72418195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784" y="1392414"/>
            <a:ext cx="4688016" cy="305258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With ERA5, </a:t>
            </a:r>
            <a:r>
              <a:rPr lang="nl-NL" sz="2000" dirty="0" err="1"/>
              <a:t>Haiyan’s</a:t>
            </a:r>
            <a:r>
              <a:rPr lang="nl-NL" sz="2000" dirty="0"/>
              <a:t> </a:t>
            </a:r>
            <a:r>
              <a:rPr lang="nl-NL" sz="2000" dirty="0" err="1"/>
              <a:t>flood</a:t>
            </a:r>
            <a:r>
              <a:rPr lang="nl-NL" sz="2000" dirty="0"/>
              <a:t> in San Pedro Bay </a:t>
            </a:r>
            <a:r>
              <a:rPr lang="nl-NL" sz="2000" dirty="0" err="1"/>
              <a:t>could</a:t>
            </a:r>
            <a:r>
              <a:rPr lang="nl-NL" sz="2000" dirty="0"/>
              <a:t> </a:t>
            </a:r>
            <a:r>
              <a:rPr lang="nl-NL" sz="2000" dirty="0" err="1"/>
              <a:t>not</a:t>
            </a:r>
            <a:r>
              <a:rPr lang="nl-NL" sz="2000" dirty="0"/>
              <a:t> </a:t>
            </a:r>
            <a:r>
              <a:rPr lang="nl-NL" sz="2000" dirty="0" err="1"/>
              <a:t>be</a:t>
            </a:r>
            <a:r>
              <a:rPr lang="nl-NL" sz="2000" dirty="0"/>
              <a:t> </a:t>
            </a:r>
            <a:r>
              <a:rPr lang="nl-NL" sz="2000" dirty="0" err="1"/>
              <a:t>indicated</a:t>
            </a: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/>
              <a:t>With</a:t>
            </a:r>
            <a:r>
              <a:rPr lang="nl-NL" sz="2000" dirty="0"/>
              <a:t> Holland, </a:t>
            </a:r>
            <a:r>
              <a:rPr lang="nl-NL" sz="2000" dirty="0" err="1"/>
              <a:t>flood</a:t>
            </a:r>
            <a:r>
              <a:rPr lang="nl-NL" sz="2000" dirty="0"/>
              <a:t> </a:t>
            </a:r>
            <a:r>
              <a:rPr lang="nl-NL" sz="2000" dirty="0" err="1"/>
              <a:t>modelling</a:t>
            </a:r>
            <a:r>
              <a:rPr lang="nl-NL" sz="2000" dirty="0"/>
              <a:t> </a:t>
            </a:r>
            <a:r>
              <a:rPr lang="nl-NL" sz="2000" dirty="0" err="1"/>
              <a:t>becomes</a:t>
            </a:r>
            <a:r>
              <a:rPr lang="nl-NL" sz="2000" dirty="0"/>
              <a:t> more accurate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/>
              <a:t>Temporal</a:t>
            </a:r>
            <a:r>
              <a:rPr lang="nl-NL" sz="2000" dirty="0"/>
              <a:t> </a:t>
            </a:r>
            <a:r>
              <a:rPr lang="nl-NL" sz="2000" dirty="0" err="1"/>
              <a:t>resolution</a:t>
            </a:r>
            <a:r>
              <a:rPr lang="nl-NL" sz="2000" dirty="0"/>
              <a:t> </a:t>
            </a:r>
            <a:r>
              <a:rPr lang="nl-NL" sz="2000" dirty="0" err="1"/>
              <a:t>influences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flood</a:t>
            </a:r>
            <a:r>
              <a:rPr lang="nl-NL" sz="2000" dirty="0"/>
              <a:t> </a:t>
            </a:r>
            <a:r>
              <a:rPr lang="nl-NL" sz="2000" dirty="0" err="1"/>
              <a:t>simulation</a:t>
            </a:r>
            <a:r>
              <a:rPr lang="nl-NL" sz="2000" dirty="0"/>
              <a:t> </a:t>
            </a:r>
            <a:r>
              <a:rPr lang="nl-NL" sz="2000" dirty="0" err="1"/>
              <a:t>significantly</a:t>
            </a: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8512153-1272-0E8F-C2E1-05AE27F1CB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BCAA9CA-6124-C3FE-6B9A-EEC134802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874854"/>
              </p:ext>
            </p:extLst>
          </p:nvPr>
        </p:nvGraphicFramePr>
        <p:xfrm>
          <a:off x="470923" y="4196541"/>
          <a:ext cx="4992491" cy="19202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356683">
                  <a:extLst>
                    <a:ext uri="{9D8B030D-6E8A-4147-A177-3AD203B41FA5}">
                      <a16:colId xmlns:a16="http://schemas.microsoft.com/office/drawing/2014/main" val="2206753445"/>
                    </a:ext>
                  </a:extLst>
                </a:gridCol>
                <a:gridCol w="658952">
                  <a:extLst>
                    <a:ext uri="{9D8B030D-6E8A-4147-A177-3AD203B41FA5}">
                      <a16:colId xmlns:a16="http://schemas.microsoft.com/office/drawing/2014/main" val="3915414399"/>
                    </a:ext>
                  </a:extLst>
                </a:gridCol>
                <a:gridCol w="658952">
                  <a:extLst>
                    <a:ext uri="{9D8B030D-6E8A-4147-A177-3AD203B41FA5}">
                      <a16:colId xmlns:a16="http://schemas.microsoft.com/office/drawing/2014/main" val="3934790709"/>
                    </a:ext>
                  </a:extLst>
                </a:gridCol>
                <a:gridCol w="658952">
                  <a:extLst>
                    <a:ext uri="{9D8B030D-6E8A-4147-A177-3AD203B41FA5}">
                      <a16:colId xmlns:a16="http://schemas.microsoft.com/office/drawing/2014/main" val="3873669971"/>
                    </a:ext>
                  </a:extLst>
                </a:gridCol>
                <a:gridCol w="658952">
                  <a:extLst>
                    <a:ext uri="{9D8B030D-6E8A-4147-A177-3AD203B41FA5}">
                      <a16:colId xmlns:a16="http://schemas.microsoft.com/office/drawing/2014/main" val="26770417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157480" marR="14795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Performance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marL="548005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Without wave setup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0292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With wave setup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337171"/>
                  </a:ext>
                </a:extLst>
              </a:tr>
              <a:tr h="16320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070" marR="1447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1h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3510" marR="9969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min. 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060" marR="7810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1h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835" marR="6540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min. 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0310628"/>
                  </a:ext>
                </a:extLst>
              </a:tr>
              <a:tr h="164841">
                <a:tc>
                  <a:txBody>
                    <a:bodyPr/>
                    <a:lstStyle/>
                    <a:p>
                      <a:pPr marL="157480" marR="147955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RMSE (m)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070" marR="144145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3510" marR="98425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1.8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060" marR="77470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835" marR="64770" algn="l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6113931"/>
                  </a:ext>
                </a:extLst>
              </a:tr>
              <a:tr h="163203">
                <a:tc>
                  <a:txBody>
                    <a:bodyPr/>
                    <a:lstStyle/>
                    <a:p>
                      <a:pPr marL="157480" marR="14859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bias (m)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7800" marR="1447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-0.8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3510" marR="9842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7790" marR="7810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-0.9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835" marR="6477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5334743"/>
                  </a:ext>
                </a:extLst>
              </a:tr>
              <a:tr h="163203">
                <a:tc>
                  <a:txBody>
                    <a:bodyPr/>
                    <a:lstStyle/>
                    <a:p>
                      <a:pPr marL="157480" marR="15049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Mean absolute error (m)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9070" marR="14414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3510" marR="9842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9060" marR="7747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835" marR="6477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081240"/>
                  </a:ext>
                </a:extLst>
              </a:tr>
              <a:tr h="163203">
                <a:tc>
                  <a:txBody>
                    <a:bodyPr/>
                    <a:lstStyle/>
                    <a:p>
                      <a:pPr marL="156845" marR="15049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Hit Rate (%)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8435" marR="14478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33.6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43510" marR="9715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49.5</a:t>
                      </a:r>
                      <a:endParaRPr lang="nl-NL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8425" marR="7810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38.8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6200" marR="65405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51.8</a:t>
                      </a:r>
                      <a:endParaRPr lang="nl-NL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E7E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2176078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C5343C7-B925-67A7-9376-3082FE279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83" y="3738624"/>
            <a:ext cx="535324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 charset="0"/>
                <a:ea typeface="Times New Roman" panose="02020603050405020304" pitchFamily="18" charset="0"/>
                <a:cs typeface="+mn-cs"/>
              </a:rPr>
              <a:t>Table </a:t>
            </a:r>
            <a:r>
              <a:rPr lang="en-US" altLang="nl-NL" sz="900" b="1" i="1" dirty="0">
                <a:solidFill>
                  <a:srgbClr val="000000"/>
                </a:solidFill>
                <a:latin typeface="Carlito" charset="0"/>
                <a:ea typeface="Times New Roman" panose="02020603050405020304" pitchFamily="18" charset="0"/>
              </a:rPr>
              <a:t> showing </a:t>
            </a:r>
            <a:r>
              <a:rPr kumimoji="0" lang="en-US" altLang="nl-NL" sz="9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 charset="0"/>
                <a:ea typeface="Times New Roman" panose="02020603050405020304" pitchFamily="18" charset="0"/>
                <a:cs typeface="+mn-cs"/>
              </a:rPr>
              <a:t>SFINCS accuracy when forcing GTSM with Holland (2008) using a 1 hour and 30 min. temporal resolution</a:t>
            </a:r>
            <a:endParaRPr kumimoji="0" lang="en-US" alt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77D5702-156A-1F86-7A26-170DED5FAF75}"/>
              </a:ext>
            </a:extLst>
          </p:cNvPr>
          <p:cNvGrpSpPr/>
          <p:nvPr/>
        </p:nvGrpSpPr>
        <p:grpSpPr>
          <a:xfrm>
            <a:off x="5795842" y="142044"/>
            <a:ext cx="6254115" cy="5463404"/>
            <a:chOff x="5878618" y="494596"/>
            <a:chExt cx="6254115" cy="5463404"/>
          </a:xfrm>
        </p:grpSpPr>
        <p:pic>
          <p:nvPicPr>
            <p:cNvPr id="3" name="image14.jpeg">
              <a:extLst>
                <a:ext uri="{FF2B5EF4-FFF2-40B4-BE49-F238E27FC236}">
                  <a16:creationId xmlns:a16="http://schemas.microsoft.com/office/drawing/2014/main" id="{98234F22-EF27-62C9-CBD7-2F1CB5958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78618" y="3242740"/>
              <a:ext cx="6254115" cy="2715260"/>
            </a:xfrm>
            <a:prstGeom prst="rect">
              <a:avLst/>
            </a:prstGeom>
          </p:spPr>
        </p:pic>
        <p:pic>
          <p:nvPicPr>
            <p:cNvPr id="7" name="image13.jpeg">
              <a:extLst>
                <a:ext uri="{FF2B5EF4-FFF2-40B4-BE49-F238E27FC236}">
                  <a16:creationId xmlns:a16="http://schemas.microsoft.com/office/drawing/2014/main" id="{6FE27C40-35A0-C7C5-D9EC-2BB5C579D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78618" y="494596"/>
              <a:ext cx="5605145" cy="2681605"/>
            </a:xfrm>
            <a:prstGeom prst="rect">
              <a:avLst/>
            </a:prstGeom>
          </p:spPr>
        </p:pic>
      </p:grpSp>
      <p:sp>
        <p:nvSpPr>
          <p:cNvPr id="9" name="Text Box 33">
            <a:extLst>
              <a:ext uri="{FF2B5EF4-FFF2-40B4-BE49-F238E27FC236}">
                <a16:creationId xmlns:a16="http://schemas.microsoft.com/office/drawing/2014/main" id="{B7501034-62EF-9BCF-0804-9C86213B9D2F}"/>
              </a:ext>
            </a:extLst>
          </p:cNvPr>
          <p:cNvSpPr txBox="1"/>
          <p:nvPr/>
        </p:nvSpPr>
        <p:spPr>
          <a:xfrm>
            <a:off x="5246703" y="5743011"/>
            <a:ext cx="6791417" cy="300943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39750" marR="0">
              <a:lnSpc>
                <a:spcPts val="825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nl-NL" sz="105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Figure</a:t>
            </a:r>
            <a:r>
              <a:rPr kumimoji="0" lang="nl-NL" sz="105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9: </a:t>
            </a:r>
            <a:r>
              <a:rPr lang="en-US" sz="1050" i="1" dirty="0">
                <a:effectLst/>
                <a:latin typeface="Carlito"/>
                <a:ea typeface="Times New Roman" panose="02020603050405020304" pitchFamily="18" charset="0"/>
              </a:rPr>
              <a:t>SFINCS simulations San Pedro Bay indicating the flood extent without the inclusion of wave setup (a, b,</a:t>
            </a:r>
            <a:endParaRPr lang="nl-N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39750" marR="0">
              <a:spcBef>
                <a:spcPts val="5"/>
              </a:spcBef>
              <a:spcAft>
                <a:spcPts val="0"/>
              </a:spcAft>
            </a:pPr>
            <a:r>
              <a:rPr lang="en-US" sz="1050" i="1" dirty="0">
                <a:effectLst/>
                <a:latin typeface="Carlito"/>
                <a:ea typeface="Times New Roman" panose="02020603050405020304" pitchFamily="18" charset="0"/>
              </a:rPr>
              <a:t>c) and with the inclusion of the wave setup (d, e, f)</a:t>
            </a:r>
            <a:endParaRPr lang="nl-N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nl-NL" sz="105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1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F40C4-F622-E5E2-CEC9-C6D283733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5089154" cy="782467"/>
          </a:xfrm>
        </p:spPr>
        <p:txBody>
          <a:bodyPr/>
          <a:lstStyle/>
          <a:p>
            <a:r>
              <a:rPr lang="nl-NL" dirty="0" err="1"/>
              <a:t>Conclusions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Recommendations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CE7073-89C0-1FF7-CAC8-545CECF65A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8972" y="1357229"/>
            <a:ext cx="10573695" cy="48827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>
                <a:latin typeface="DINPro"/>
              </a:rPr>
              <a:t>Further</a:t>
            </a:r>
            <a:r>
              <a:rPr lang="nl-NL" dirty="0">
                <a:latin typeface="DINPro"/>
              </a:rPr>
              <a:t> research is </a:t>
            </a:r>
            <a:r>
              <a:rPr lang="nl-NL" dirty="0" err="1">
                <a:latin typeface="DINPro"/>
              </a:rPr>
              <a:t>required</a:t>
            </a:r>
            <a:r>
              <a:rPr lang="nl-NL" dirty="0">
                <a:latin typeface="DINPro"/>
              </a:rPr>
              <a:t> </a:t>
            </a:r>
            <a:r>
              <a:rPr lang="nl-NL" dirty="0" err="1">
                <a:latin typeface="DINPro"/>
              </a:rPr>
              <a:t>to</a:t>
            </a:r>
            <a:r>
              <a:rPr lang="nl-NL" dirty="0">
                <a:latin typeface="DINPro"/>
              </a:rPr>
              <a:t> </a:t>
            </a:r>
            <a:r>
              <a:rPr lang="nl-NL" dirty="0" err="1">
                <a:latin typeface="DINPro"/>
              </a:rPr>
              <a:t>examine</a:t>
            </a:r>
            <a:r>
              <a:rPr lang="nl-NL" dirty="0">
                <a:latin typeface="DINPro"/>
              </a:rPr>
              <a:t> </a:t>
            </a:r>
            <a:r>
              <a:rPr lang="nl-NL" dirty="0" err="1">
                <a:latin typeface="DINPro"/>
              </a:rPr>
              <a:t>results</a:t>
            </a:r>
            <a:r>
              <a:rPr lang="nl-NL" dirty="0">
                <a:latin typeface="DINPro"/>
              </a:rPr>
              <a:t> </a:t>
            </a:r>
            <a:r>
              <a:rPr lang="nl-NL" dirty="0" err="1">
                <a:latin typeface="DINPro"/>
              </a:rPr>
              <a:t>when</a:t>
            </a:r>
            <a:r>
              <a:rPr lang="nl-NL" dirty="0">
                <a:latin typeface="DINPro"/>
              </a:rPr>
              <a:t> </a:t>
            </a:r>
            <a:r>
              <a:rPr lang="nl-NL" dirty="0" err="1">
                <a:latin typeface="DINPro"/>
              </a:rPr>
              <a:t>doing</a:t>
            </a:r>
            <a:r>
              <a:rPr lang="nl-NL" dirty="0">
                <a:latin typeface="DINPro"/>
              </a:rPr>
              <a:t> </a:t>
            </a:r>
            <a:r>
              <a:rPr lang="nl-NL" b="1" dirty="0" err="1">
                <a:latin typeface="DINPro"/>
              </a:rPr>
              <a:t>dynamic</a:t>
            </a:r>
            <a:r>
              <a:rPr lang="nl-NL" b="1" dirty="0">
                <a:latin typeface="DINPro"/>
              </a:rPr>
              <a:t> </a:t>
            </a:r>
            <a:r>
              <a:rPr lang="nl-NL" b="1" dirty="0" err="1">
                <a:latin typeface="DINPro"/>
              </a:rPr>
              <a:t>downscaling</a:t>
            </a:r>
            <a:r>
              <a:rPr lang="nl-NL" dirty="0">
                <a:latin typeface="DINPro"/>
              </a:rPr>
              <a:t> of storm </a:t>
            </a:r>
            <a:r>
              <a:rPr lang="nl-NL" dirty="0" err="1">
                <a:latin typeface="DINPro"/>
              </a:rPr>
              <a:t>surges</a:t>
            </a:r>
            <a:r>
              <a:rPr lang="nl-NL" dirty="0">
                <a:latin typeface="DINPro"/>
              </a:rPr>
              <a:t> </a:t>
            </a:r>
            <a:r>
              <a:rPr lang="nl-NL" dirty="0" err="1">
                <a:latin typeface="DINPro"/>
              </a:rPr>
              <a:t>and</a:t>
            </a:r>
            <a:r>
              <a:rPr lang="nl-NL" dirty="0">
                <a:latin typeface="DINPro"/>
              </a:rPr>
              <a:t> waves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DINPro"/>
              </a:rPr>
              <a:t>Evaluate influence of the </a:t>
            </a:r>
            <a:r>
              <a:rPr lang="en-US" b="1" dirty="0">
                <a:latin typeface="DINPro"/>
              </a:rPr>
              <a:t>precipitation and rivers </a:t>
            </a:r>
            <a:r>
              <a:rPr lang="en-US" dirty="0">
                <a:latin typeface="DINPro"/>
              </a:rPr>
              <a:t>on model accuracy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DINPro"/>
              </a:rPr>
              <a:t>Analyze accuracy during </a:t>
            </a:r>
            <a:r>
              <a:rPr lang="en-US" b="1" dirty="0">
                <a:latin typeface="DINPro"/>
              </a:rPr>
              <a:t>other events </a:t>
            </a:r>
            <a:r>
              <a:rPr lang="en-US" dirty="0">
                <a:latin typeface="DINPro"/>
              </a:rPr>
              <a:t>in the Philippines that involved storm surges; </a:t>
            </a:r>
            <a:r>
              <a:rPr lang="en-US" dirty="0" err="1">
                <a:solidFill>
                  <a:schemeClr val="tx2"/>
                </a:solidFill>
                <a:latin typeface="DINPro"/>
              </a:rPr>
              <a:t>Rammasun</a:t>
            </a:r>
            <a:r>
              <a:rPr lang="en-US" dirty="0">
                <a:solidFill>
                  <a:schemeClr val="tx2"/>
                </a:solidFill>
                <a:latin typeface="DINPro"/>
              </a:rPr>
              <a:t> (2014), Ruby (2014) and Nina (2016)</a:t>
            </a:r>
            <a:endParaRPr lang="en-US" dirty="0"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DINPro"/>
              </a:rPr>
              <a:t>Further test applicability in</a:t>
            </a:r>
            <a:r>
              <a:rPr lang="en-US" b="1" dirty="0">
                <a:latin typeface="DINPro"/>
              </a:rPr>
              <a:t> operational forecasting </a:t>
            </a:r>
            <a:r>
              <a:rPr lang="en-US" dirty="0">
                <a:latin typeface="DINPro"/>
              </a:rPr>
              <a:t>mode</a:t>
            </a:r>
            <a:endParaRPr lang="en-US" dirty="0">
              <a:solidFill>
                <a:schemeClr val="tx2"/>
              </a:solidFill>
              <a:latin typeface="DINPro"/>
            </a:endParaRPr>
          </a:p>
          <a:p>
            <a:pPr marL="793705" lvl="2" indent="-342900"/>
            <a:endParaRPr lang="en-US" i="1" dirty="0">
              <a:solidFill>
                <a:schemeClr val="tx2"/>
              </a:solidFill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692EFC-580D-EAD6-DD79-17F7390CB24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075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8B605-AD05-1478-7D35-2492863F3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1907386" cy="782467"/>
          </a:xfrm>
        </p:spPr>
        <p:txBody>
          <a:bodyPr/>
          <a:lstStyle/>
          <a:p>
            <a:r>
              <a:rPr lang="nl-NL" dirty="0" err="1"/>
              <a:t>References</a:t>
            </a: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B0EA3E-E95A-A9A1-4144-6F9D97C27B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784" y="1489771"/>
            <a:ext cx="11057059" cy="4918229"/>
          </a:xfrm>
        </p:spPr>
        <p:txBody>
          <a:bodyPr>
            <a:normAutofit lnSpcReduction="10000"/>
          </a:bodyPr>
          <a:lstStyle/>
          <a:p>
            <a:r>
              <a:rPr lang="nl-NL" sz="1400" dirty="0"/>
              <a:t>[1] </a:t>
            </a:r>
            <a:r>
              <a:rPr lang="en-US" sz="1400" i="1" dirty="0"/>
              <a:t>UN Office for Disaster Risk Reduction &amp; Asian Disaster Preparedness Center. (2019, October 16). Disaster Risk Reduction in the Philippines, Status Report (July 2019) - Philippines. </a:t>
            </a:r>
            <a:r>
              <a:rPr lang="en-US" sz="1400" i="1" dirty="0" err="1"/>
              <a:t>ReliefWeb</a:t>
            </a:r>
            <a:r>
              <a:rPr lang="en-US" sz="1400" i="1" dirty="0"/>
              <a:t>. Retrieved 3 June 2022, from https://reliefweb.int/report/philippines/disaster-risk-reduction-philippines-status-report-july-2019</a:t>
            </a:r>
          </a:p>
          <a:p>
            <a:endParaRPr lang="en-US" sz="1400" i="1" dirty="0"/>
          </a:p>
          <a:p>
            <a:r>
              <a:rPr lang="en-US" sz="1400" dirty="0"/>
              <a:t>[2] </a:t>
            </a:r>
            <a:r>
              <a:rPr lang="en-US" sz="1400" i="1" dirty="0"/>
              <a:t>Cinco, T. A., de Guzman, R. G., Ortiz, A. M. D., Delfino, R. J. P., </a:t>
            </a:r>
            <a:r>
              <a:rPr lang="en-US" sz="1400" i="1" dirty="0" err="1"/>
              <a:t>Lasco</a:t>
            </a:r>
            <a:r>
              <a:rPr lang="en-US" sz="1400" i="1" dirty="0"/>
              <a:t>, R. D., Hilario, F. D., </a:t>
            </a:r>
            <a:r>
              <a:rPr lang="en-US" sz="1400" i="1" dirty="0" err="1"/>
              <a:t>Juanillo</a:t>
            </a:r>
            <a:r>
              <a:rPr lang="en-US" sz="1400" i="1" dirty="0"/>
              <a:t>, E. L., Barba, R., &amp; Ares, E. D. (2016). Observed trends and impacts of tropical cyclones in the Philippines. International Journal of Climatology, 36(14), 4638– 4650. https://doi.org/10.1002/joc.4659</a:t>
            </a:r>
          </a:p>
          <a:p>
            <a:endParaRPr lang="en-US" sz="1400" i="1" dirty="0"/>
          </a:p>
          <a:p>
            <a:r>
              <a:rPr lang="en-US" sz="1400" dirty="0"/>
              <a:t>[3] </a:t>
            </a:r>
            <a:r>
              <a:rPr lang="en-US" sz="1400" i="1" dirty="0"/>
              <a:t>Philippines Red Cross. (2019, October). Forecast-Based Financing Early Action Protocol TYPHOON Philippines</a:t>
            </a:r>
            <a:r>
              <a:rPr lang="en-US" sz="1400" dirty="0"/>
              <a:t>. </a:t>
            </a:r>
          </a:p>
          <a:p>
            <a:endParaRPr lang="en-US" sz="1400" dirty="0"/>
          </a:p>
          <a:p>
            <a:r>
              <a:rPr lang="en-US" sz="1400" dirty="0"/>
              <a:t>[4] </a:t>
            </a:r>
            <a:r>
              <a:rPr lang="en-US" sz="1400" dirty="0" err="1"/>
              <a:t>Bierens</a:t>
            </a:r>
            <a:r>
              <a:rPr lang="en-US" sz="1400" dirty="0"/>
              <a:t>, S., Boersma, K., &amp; Van den Homberg, M. J. C. (2020). The Legitimacy, Accountability, and Ownership of an Impact-Based Forecasting Model in Disaster Governance. Politics and Governance, 8(4), 445–455. https://doi.org/10.17645/pag.v8i4.3161</a:t>
            </a:r>
          </a:p>
          <a:p>
            <a:endParaRPr lang="en-US" sz="100" dirty="0"/>
          </a:p>
          <a:p>
            <a:endParaRPr lang="en-US" sz="1400" dirty="0"/>
          </a:p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[5]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Teklesadik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A. and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Riquet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D. (2021).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Forecasting the humanitarian impact of typhoons with machine learning; The Philippines. Dutch Red Cross 510; Philippines Red Cross; German Red Cross </a:t>
            </a:r>
          </a:p>
          <a:p>
            <a:endParaRPr lang="en-US" sz="1400" dirty="0"/>
          </a:p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[6] Takagi, H., &amp; Esteban, M. (2015). Statistics of tropical cyclone landfalls in the Philippines: unusual characteristics of 2013 Typhoon Haiyan. Natural Hazards, 80(1), 211–222. https://doi.org/10.1007/s11069-015-1965-6</a:t>
            </a:r>
          </a:p>
          <a:p>
            <a:endParaRPr lang="en-US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[7] Lagmay, A. M. F.,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Agaton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R. P.,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Bahala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A. C., Briones, J. B. L. T.,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Cabacaba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K. M. C., Caro, C. V. C.,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Dasallas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L. L., Gonzalo, L. A.</a:t>
            </a:r>
          </a:p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Ladiero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N.,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Lapidez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J. P.,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Mungcal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T. F., Puno, J. V. R., Ramos, M. M. A. C., Santiago, J., Suarez, J. K., &amp;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Tablazon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J. P. (2015). Devastating storm surges of Typhoon Haiyan. International Journal of Disaster Risk Reduction, 11, 1–12. https://doi.org/10.1016/j.ijdrr.2014.10.006 </a:t>
            </a:r>
          </a:p>
          <a:p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[8] Soria, J. L. A., Switzer, A. D.,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Villanoy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C. L., Fritz, H. M.,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Bilgera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P. H. T., Cabrera, O. C.,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Siringan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F. P., Maria, Y. Y. S., Ramos, R. D., &amp; Fernandez, I. Q. (2016). Repeat Storm Surge Disasters of Typhoon Haiyan and Its 1897 Predecessor in the Philippines.</a:t>
            </a:r>
          </a:p>
          <a:p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Bulletin of the American Meteorological Society, 97(1), 31–48. https://doi.org/10.1175/bams-d-14-00245.1 </a:t>
            </a:r>
          </a:p>
          <a:p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N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nl-NL" i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D5F2CCB-503C-FED5-9FE6-9691A34D02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l"/>
            <a:fld id="{840C1E0B-154D-844F-9C3C-CB8827A7EAB0}" type="slidenum">
              <a:rPr lang="nl-NL" smtClean="0"/>
              <a:pPr algn="l"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4610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4">
            <a:extLst>
              <a:ext uri="{FF2B5EF4-FFF2-40B4-BE49-F238E27FC236}">
                <a16:creationId xmlns:a16="http://schemas.microsoft.com/office/drawing/2014/main" id="{8E12AE5F-12FB-6EE9-D1FD-B534FCC3C0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" t="41424" r="1045"/>
          <a:stretch/>
        </p:blipFill>
        <p:spPr>
          <a:xfrm>
            <a:off x="450793" y="1900989"/>
            <a:ext cx="11290416" cy="4504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BB1989-8CD4-D67D-6E80-541D08572E24}"/>
              </a:ext>
            </a:extLst>
          </p:cNvPr>
          <p:cNvSpPr/>
          <p:nvPr/>
        </p:nvSpPr>
        <p:spPr>
          <a:xfrm>
            <a:off x="4470324" y="6174316"/>
            <a:ext cx="72357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2"/>
                </a:solidFill>
              </a:rPr>
              <a:t>Source: Bryan Denton for The New York Times</a:t>
            </a:r>
            <a:endParaRPr lang="nl-NL" sz="1100" dirty="0">
              <a:solidFill>
                <a:schemeClr val="bg2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6CE7073-89C0-1FF7-CAC8-545CECF65A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Want to know more? Reach out to us!</a:t>
            </a:r>
          </a:p>
          <a:p>
            <a:endParaRPr lang="en-US" sz="2800" dirty="0"/>
          </a:p>
          <a:p>
            <a:r>
              <a:rPr lang="en-US" sz="2800" dirty="0"/>
              <a:t>sanne.muis@vu.nl / i.benito.lazaro@vu.nl</a:t>
            </a:r>
          </a:p>
          <a:p>
            <a:endParaRPr lang="en-US" sz="18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D95C37-808F-3D12-1DFF-95B616B3D01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692EFC-580D-EAD6-DD79-17F7390CB24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957888"/>
            <a:ext cx="611188" cy="900112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E17FA-6A32-EC2C-A330-58CF4CD44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73"/>
          <a:stretch/>
        </p:blipFill>
        <p:spPr>
          <a:xfrm>
            <a:off x="3671578" y="452475"/>
            <a:ext cx="2811909" cy="7842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94A909-C69A-DD9F-ED7E-B942275A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950" y="489337"/>
            <a:ext cx="3193389" cy="7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31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1ACB9A-1129-4BAC-A42C-1D3199A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1167"/>
            <a:ext cx="6190640" cy="782467"/>
          </a:xfrm>
        </p:spPr>
        <p:txBody>
          <a:bodyPr/>
          <a:lstStyle/>
          <a:p>
            <a:r>
              <a:rPr lang="en-US" dirty="0"/>
              <a:t>Impact-based forecasting for the </a:t>
            </a:r>
            <a:r>
              <a:rPr lang="en-US" dirty="0" err="1"/>
              <a:t>Philipinnes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57EE91-540E-8AB0-0307-91142472B7E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706" y="1685925"/>
            <a:ext cx="5416430" cy="427355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latin typeface="DINPro"/>
              </a:rPr>
              <a:t>On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average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19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tropical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cyclones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per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year</a:t>
            </a:r>
            <a:endParaRPr lang="nl-NL" sz="2000" dirty="0">
              <a:solidFill>
                <a:schemeClr val="tx1"/>
              </a:solidFill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latin typeface="DINPro"/>
              </a:rPr>
              <a:t>ML model is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used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to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estimate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impacts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based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on TC track forecast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and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take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anticipatory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action</a:t>
            </a:r>
          </a:p>
          <a:p>
            <a:endParaRPr lang="nl-NL" sz="2000" dirty="0">
              <a:solidFill>
                <a:schemeClr val="tx1"/>
              </a:solidFill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  <a:latin typeface="DINPro"/>
              </a:rPr>
              <a:t>Low performance Super-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Typhoon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Haiyan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(2013) </a:t>
            </a:r>
          </a:p>
          <a:p>
            <a:pPr marL="793705" lvl="2" indent="-342900"/>
            <a:r>
              <a:rPr lang="nl-NL" sz="1600" i="1" dirty="0" err="1">
                <a:latin typeface="DINPro"/>
              </a:rPr>
              <a:t>Mean</a:t>
            </a:r>
            <a:r>
              <a:rPr lang="nl-NL" sz="1600" i="1" dirty="0">
                <a:latin typeface="DINPro"/>
              </a:rPr>
              <a:t> absolute error &gt;10%</a:t>
            </a:r>
          </a:p>
          <a:p>
            <a:pPr marL="793705" lvl="2" indent="-342900"/>
            <a:r>
              <a:rPr lang="nl-NL" sz="1600" i="1" dirty="0" err="1">
                <a:latin typeface="DINPro"/>
              </a:rPr>
              <a:t>Associated</a:t>
            </a:r>
            <a:r>
              <a:rPr lang="nl-NL" sz="1600" i="1" dirty="0">
                <a:latin typeface="DINPro"/>
              </a:rPr>
              <a:t> with storm </a:t>
            </a:r>
            <a:r>
              <a:rPr lang="nl-NL" sz="1600" i="1" dirty="0" err="1">
                <a:latin typeface="DINPro"/>
              </a:rPr>
              <a:t>surge</a:t>
            </a:r>
            <a:r>
              <a:rPr lang="nl-NL" sz="1600" i="1" dirty="0">
                <a:latin typeface="DINPro"/>
              </a:rPr>
              <a:t> </a:t>
            </a:r>
            <a:r>
              <a:rPr lang="nl-NL" sz="1600" i="1" dirty="0" err="1">
                <a:latin typeface="DINPro"/>
              </a:rPr>
              <a:t>heights</a:t>
            </a:r>
            <a:r>
              <a:rPr lang="nl-NL" sz="1600" i="1" dirty="0">
                <a:latin typeface="DINPro"/>
              </a:rPr>
              <a:t> &gt; 5 m</a:t>
            </a:r>
            <a:endParaRPr lang="nl-NL" sz="2000" i="1" dirty="0"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solidFill>
                  <a:schemeClr val="tx1"/>
                </a:solidFill>
                <a:latin typeface="DINPro"/>
              </a:rPr>
              <a:t>Hydrodynamic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modelling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approach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tested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for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1"/>
                </a:solidFill>
                <a:latin typeface="DINPro"/>
              </a:rPr>
              <a:t>Haiyan</a:t>
            </a:r>
            <a:r>
              <a:rPr lang="nl-NL" sz="2000" dirty="0">
                <a:solidFill>
                  <a:schemeClr val="tx1"/>
                </a:solidFill>
                <a:latin typeface="DINPro"/>
              </a:rPr>
              <a:t> (2013) in San Pedro Bay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000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8A501-CF13-9E59-DB00-F7DE5B8E9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375" y="0"/>
            <a:ext cx="4899625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AE8703-12EC-6697-E697-E8A79E16FD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9" t="2738" r="53037" b="5721"/>
          <a:stretch/>
        </p:blipFill>
        <p:spPr bwMode="auto">
          <a:xfrm>
            <a:off x="7292375" y="0"/>
            <a:ext cx="4978883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977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497EE9-4E1F-39DA-A6B8-5BC69F8E9B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30552" y="0"/>
            <a:ext cx="121308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1B83D8-2F52-E295-F3B8-26A9952F652E}"/>
              </a:ext>
            </a:extLst>
          </p:cNvPr>
          <p:cNvSpPr/>
          <p:nvPr/>
        </p:nvSpPr>
        <p:spPr>
          <a:xfrm>
            <a:off x="154745" y="168812"/>
            <a:ext cx="9307307" cy="648378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1ACB9A-1129-4BAC-A42C-1D3199A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029" y="367775"/>
            <a:ext cx="1642633" cy="782467"/>
          </a:xfrm>
        </p:spPr>
        <p:txBody>
          <a:bodyPr/>
          <a:lstStyle/>
          <a:p>
            <a:r>
              <a:rPr lang="en-GB" dirty="0"/>
              <a:t>Methods</a:t>
            </a:r>
            <a:endParaRPr lang="nl-NL" dirty="0"/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EC1DA0DD-0F33-A1F7-3779-08248CA42F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37946" y="298776"/>
            <a:ext cx="6909361" cy="1862359"/>
          </a:xfrm>
          <a:noFill/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GB" sz="2000" b="1" dirty="0">
                <a:solidFill>
                  <a:schemeClr val="tx1"/>
                </a:solidFill>
              </a:rPr>
              <a:t>Modelling extreme sea levels </a:t>
            </a:r>
            <a:r>
              <a:rPr lang="en-GB" sz="2000" dirty="0">
                <a:solidFill>
                  <a:schemeClr val="tx1"/>
                </a:solidFill>
              </a:rPr>
              <a:t>using the Global Tide and Surge Model and ERA5 significant wave heights</a:t>
            </a:r>
          </a:p>
          <a:p>
            <a:pPr marL="342900" indent="-342900">
              <a:buAutoNum type="arabicPeriod"/>
            </a:pPr>
            <a:r>
              <a:rPr lang="en-GB" sz="2000" b="1" dirty="0">
                <a:solidFill>
                  <a:schemeClr val="tx1"/>
                </a:solidFill>
              </a:rPr>
              <a:t>Flood modelling </a:t>
            </a:r>
            <a:r>
              <a:rPr lang="en-GB" sz="2000" dirty="0">
                <a:solidFill>
                  <a:schemeClr val="tx1"/>
                </a:solidFill>
              </a:rPr>
              <a:t>using </a:t>
            </a:r>
            <a:r>
              <a:rPr lang="en-US" sz="2000" dirty="0">
                <a:solidFill>
                  <a:schemeClr val="tx1"/>
                </a:solidFill>
              </a:rPr>
              <a:t>the Super-Fast Inundation of </a:t>
            </a:r>
            <a:r>
              <a:rPr lang="en-US" sz="2000" dirty="0" err="1">
                <a:solidFill>
                  <a:schemeClr val="tx1"/>
                </a:solidFill>
              </a:rPr>
              <a:t>CoastS</a:t>
            </a:r>
            <a:r>
              <a:rPr lang="en-US" sz="2000" dirty="0">
                <a:solidFill>
                  <a:schemeClr val="tx1"/>
                </a:solidFill>
              </a:rPr>
              <a:t> (SFINCS)</a:t>
            </a:r>
            <a:endParaRPr lang="en-GB" sz="20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en-GB" sz="2000" b="1" dirty="0">
                <a:solidFill>
                  <a:schemeClr val="tx1"/>
                </a:solidFill>
              </a:rPr>
              <a:t>Validation </a:t>
            </a:r>
            <a:r>
              <a:rPr lang="en-GB" sz="2000" dirty="0">
                <a:solidFill>
                  <a:schemeClr val="tx1"/>
                </a:solidFill>
              </a:rPr>
              <a:t>with reported water levels and observed inundation heights</a:t>
            </a:r>
          </a:p>
          <a:p>
            <a:pPr marL="342900" indent="-342900">
              <a:buAutoNum type="arabicPeriod"/>
            </a:pPr>
            <a:endParaRPr lang="en-GB" sz="18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GB" sz="18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CACC1-9272-85D6-ECCF-18A175ED1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647"/>
          <a:stretch/>
        </p:blipFill>
        <p:spPr>
          <a:xfrm>
            <a:off x="914400" y="2161136"/>
            <a:ext cx="7845016" cy="368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4.jpeg">
            <a:extLst>
              <a:ext uri="{FF2B5EF4-FFF2-40B4-BE49-F238E27FC236}">
                <a16:creationId xmlns:a16="http://schemas.microsoft.com/office/drawing/2014/main" id="{6628D6D8-4A50-9F42-A0E8-F85D2AAFE6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221" r="10762"/>
          <a:stretch/>
        </p:blipFill>
        <p:spPr>
          <a:xfrm>
            <a:off x="2284764" y="3354884"/>
            <a:ext cx="7390584" cy="3414352"/>
          </a:xfrm>
          <a:prstGeom prst="rect">
            <a:avLst/>
          </a:prstGeom>
          <a:ln>
            <a:noFill/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EA02205B-6F7B-B0BE-D67B-9345BFBEF481}"/>
              </a:ext>
            </a:extLst>
          </p:cNvPr>
          <p:cNvSpPr txBox="1">
            <a:spLocks/>
          </p:cNvSpPr>
          <p:nvPr/>
        </p:nvSpPr>
        <p:spPr>
          <a:xfrm>
            <a:off x="8402594" y="444378"/>
            <a:ext cx="3462123" cy="28599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wrap="square" lIns="251999" tIns="216000" rIns="216000" bIns="216000" rtlCol="0" anchor="ctr">
            <a:spAutoFit/>
          </a:bodyPr>
          <a:lstStyle>
            <a:lvl1pPr algn="l" defTabSz="6857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i="0" kern="1200">
                <a:solidFill>
                  <a:schemeClr val="bg2"/>
                </a:solidFill>
                <a:latin typeface="DINPro-Medium" pitchFamily="2" charset="0"/>
                <a:ea typeface="+mj-ea"/>
                <a:cs typeface="+mj-cs"/>
              </a:defRPr>
            </a:lvl1pPr>
          </a:lstStyle>
          <a:p>
            <a:r>
              <a:rPr lang="en-GB" dirty="0"/>
              <a:t>Conclusions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nl-NL" dirty="0"/>
          </a:p>
        </p:txBody>
      </p:sp>
      <p:sp>
        <p:nvSpPr>
          <p:cNvPr id="15" name="Tijdelijke aanduiding voor tekst 2">
            <a:extLst>
              <a:ext uri="{FF2B5EF4-FFF2-40B4-BE49-F238E27FC236}">
                <a16:creationId xmlns:a16="http://schemas.microsoft.com/office/drawing/2014/main" id="{A4E64A6A-F36F-3BB1-2F4C-A7017BEE3ACA}"/>
              </a:ext>
            </a:extLst>
          </p:cNvPr>
          <p:cNvSpPr txBox="1">
            <a:spLocks/>
          </p:cNvSpPr>
          <p:nvPr/>
        </p:nvSpPr>
        <p:spPr>
          <a:xfrm>
            <a:off x="8771302" y="1140680"/>
            <a:ext cx="3107458" cy="2415320"/>
          </a:xfrm>
          <a:prstGeom prst="rect">
            <a:avLst/>
          </a:prstGeom>
          <a:noFill/>
        </p:spPr>
        <p:txBody>
          <a:bodyPr vert="horz" lIns="0" tIns="0" rIns="0" bIns="0" rtlCol="0">
            <a:normAutofit/>
          </a:bodyPr>
          <a:lstStyle>
            <a:lvl1pPr marL="0" indent="0" algn="l" defTabSz="68573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731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05" indent="-277785" algn="l" defTabSz="685731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12" indent="-174608" algn="l" defTabSz="685731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544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1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7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3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59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>
                <a:solidFill>
                  <a:schemeClr val="tx1"/>
                </a:solidFill>
              </a:rPr>
              <a:t>Global </a:t>
            </a:r>
            <a:r>
              <a:rPr lang="nl-NL" sz="1800" dirty="0" err="1">
                <a:solidFill>
                  <a:schemeClr val="tx1"/>
                </a:solidFill>
              </a:rPr>
              <a:t>reanalysis</a:t>
            </a:r>
            <a:r>
              <a:rPr lang="nl-NL" sz="1800" dirty="0">
                <a:solidFill>
                  <a:schemeClr val="tx1"/>
                </a:solidFill>
              </a:rPr>
              <a:t> have </a:t>
            </a:r>
            <a:r>
              <a:rPr lang="nl-NL" sz="1800" dirty="0" err="1">
                <a:solidFill>
                  <a:schemeClr val="tx1"/>
                </a:solidFill>
              </a:rPr>
              <a:t>insufficient</a:t>
            </a:r>
            <a:r>
              <a:rPr lang="nl-NL" sz="1800" dirty="0">
                <a:solidFill>
                  <a:schemeClr val="tx1"/>
                </a:solidFill>
              </a:rPr>
              <a:t> </a:t>
            </a:r>
            <a:r>
              <a:rPr lang="nl-NL" sz="1800" dirty="0" err="1">
                <a:solidFill>
                  <a:schemeClr val="tx1"/>
                </a:solidFill>
              </a:rPr>
              <a:t>resolution</a:t>
            </a:r>
            <a:r>
              <a:rPr lang="nl-NL" sz="1800" dirty="0">
                <a:solidFill>
                  <a:schemeClr val="tx1"/>
                </a:solidFill>
              </a:rPr>
              <a:t> </a:t>
            </a:r>
            <a:r>
              <a:rPr lang="nl-NL" sz="1800" dirty="0" err="1">
                <a:solidFill>
                  <a:schemeClr val="tx1"/>
                </a:solidFill>
              </a:rPr>
              <a:t>for</a:t>
            </a:r>
            <a:r>
              <a:rPr lang="nl-NL" sz="1800" dirty="0">
                <a:solidFill>
                  <a:schemeClr val="tx1"/>
                </a:solidFill>
              </a:rPr>
              <a:t> TC impacts in complex </a:t>
            </a:r>
            <a:r>
              <a:rPr lang="nl-NL" sz="1800" dirty="0" err="1">
                <a:solidFill>
                  <a:schemeClr val="tx1"/>
                </a:solidFill>
              </a:rPr>
              <a:t>regions</a:t>
            </a:r>
            <a:r>
              <a:rPr lang="nl-NL" sz="1800" dirty="0">
                <a:solidFill>
                  <a:schemeClr val="tx1"/>
                </a:solidFill>
              </a:rPr>
              <a:t> like </a:t>
            </a:r>
            <a:r>
              <a:rPr lang="nl-NL" sz="1800" dirty="0" err="1">
                <a:solidFill>
                  <a:schemeClr val="tx1"/>
                </a:solidFill>
              </a:rPr>
              <a:t>the</a:t>
            </a:r>
            <a:r>
              <a:rPr lang="nl-NL" sz="1800" dirty="0">
                <a:solidFill>
                  <a:schemeClr val="tx1"/>
                </a:solidFill>
              </a:rPr>
              <a:t> Philippines</a:t>
            </a:r>
          </a:p>
          <a:p>
            <a:endParaRPr lang="nl-NL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800" dirty="0" err="1">
                <a:solidFill>
                  <a:schemeClr val="tx1"/>
                </a:solidFill>
              </a:rPr>
              <a:t>Use</a:t>
            </a:r>
            <a:r>
              <a:rPr lang="nl-NL" sz="1800" dirty="0">
                <a:solidFill>
                  <a:schemeClr val="tx1"/>
                </a:solidFill>
              </a:rPr>
              <a:t> of </a:t>
            </a:r>
            <a:r>
              <a:rPr lang="nl-NL" sz="1800" dirty="0" err="1">
                <a:solidFill>
                  <a:schemeClr val="tx1"/>
                </a:solidFill>
              </a:rPr>
              <a:t>parametric</a:t>
            </a:r>
            <a:r>
              <a:rPr lang="nl-NL" sz="1800" dirty="0">
                <a:solidFill>
                  <a:schemeClr val="tx1"/>
                </a:solidFill>
              </a:rPr>
              <a:t> </a:t>
            </a:r>
            <a:r>
              <a:rPr lang="nl-NL" sz="1800" dirty="0" err="1">
                <a:solidFill>
                  <a:schemeClr val="tx1"/>
                </a:solidFill>
              </a:rPr>
              <a:t>tropical</a:t>
            </a:r>
            <a:r>
              <a:rPr lang="nl-NL" sz="1800" dirty="0">
                <a:solidFill>
                  <a:schemeClr val="tx1"/>
                </a:solidFill>
              </a:rPr>
              <a:t> </a:t>
            </a:r>
            <a:r>
              <a:rPr lang="nl-NL" sz="1800" dirty="0" err="1">
                <a:solidFill>
                  <a:schemeClr val="tx1"/>
                </a:solidFill>
              </a:rPr>
              <a:t>cyclone</a:t>
            </a:r>
            <a:r>
              <a:rPr lang="nl-NL" sz="1800" dirty="0">
                <a:solidFill>
                  <a:schemeClr val="tx1"/>
                </a:solidFill>
              </a:rPr>
              <a:t> </a:t>
            </a:r>
            <a:r>
              <a:rPr lang="nl-NL" sz="1800" dirty="0" err="1">
                <a:solidFill>
                  <a:schemeClr val="tx1"/>
                </a:solidFill>
              </a:rPr>
              <a:t>models</a:t>
            </a:r>
            <a:r>
              <a:rPr lang="nl-NL" sz="1800" dirty="0">
                <a:solidFill>
                  <a:schemeClr val="tx1"/>
                </a:solidFill>
              </a:rPr>
              <a:t> </a:t>
            </a:r>
            <a:r>
              <a:rPr lang="nl-NL" sz="1800" dirty="0" err="1">
                <a:solidFill>
                  <a:schemeClr val="tx1"/>
                </a:solidFill>
              </a:rPr>
              <a:t>results</a:t>
            </a:r>
            <a:r>
              <a:rPr lang="nl-NL" sz="1800" dirty="0">
                <a:solidFill>
                  <a:schemeClr val="tx1"/>
                </a:solidFill>
              </a:rPr>
              <a:t> in </a:t>
            </a:r>
            <a:r>
              <a:rPr lang="nl-NL" sz="1800" dirty="0" err="1">
                <a:solidFill>
                  <a:schemeClr val="tx1"/>
                </a:solidFill>
              </a:rPr>
              <a:t>higher</a:t>
            </a:r>
            <a:r>
              <a:rPr lang="nl-NL" sz="1800" dirty="0">
                <a:solidFill>
                  <a:schemeClr val="tx1"/>
                </a:solidFill>
              </a:rPr>
              <a:t> </a:t>
            </a:r>
            <a:r>
              <a:rPr lang="nl-NL" sz="1800" dirty="0" err="1">
                <a:solidFill>
                  <a:schemeClr val="tx1"/>
                </a:solidFill>
              </a:rPr>
              <a:t>accuracy</a:t>
            </a:r>
            <a:endParaRPr lang="nl-NL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1800" dirty="0">
              <a:solidFill>
                <a:schemeClr val="tx1"/>
              </a:solidFill>
            </a:endParaRPr>
          </a:p>
          <a:p>
            <a:endParaRPr lang="nl-NL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BA438E2-DA63-92EC-B5B6-CB35207FD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792" y="451167"/>
            <a:ext cx="1401478" cy="782467"/>
          </a:xfrm>
        </p:spPr>
        <p:txBody>
          <a:bodyPr/>
          <a:lstStyle/>
          <a:p>
            <a:r>
              <a:rPr lang="en-US" dirty="0"/>
              <a:t>Results</a:t>
            </a:r>
            <a:endParaRPr lang="nl-NL" dirty="0"/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BBBA46C9-F8D0-FD3C-BD79-D66A53B4AC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5705" y="1685925"/>
            <a:ext cx="4937517" cy="4273550"/>
          </a:xfrm>
          <a:noFill/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GTSM forced with ERA5 does not lead to flooding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GTSM forced with parametric wind model leads to more accurate flood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Temporal resolution influences the flood simulation significantly</a:t>
            </a:r>
          </a:p>
          <a:p>
            <a:endParaRPr lang="en-GB" sz="18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GB" sz="18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11" name="image14.jpeg">
            <a:extLst>
              <a:ext uri="{FF2B5EF4-FFF2-40B4-BE49-F238E27FC236}">
                <a16:creationId xmlns:a16="http://schemas.microsoft.com/office/drawing/2014/main" id="{D0821D5A-5648-2CF6-48AD-7AD140E04C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9074" t="6221"/>
          <a:stretch/>
        </p:blipFill>
        <p:spPr>
          <a:xfrm>
            <a:off x="1294724" y="3180068"/>
            <a:ext cx="904904" cy="3414352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82320F-9A00-C5D6-8AFB-421378360C65}"/>
              </a:ext>
            </a:extLst>
          </p:cNvPr>
          <p:cNvSpPr/>
          <p:nvPr/>
        </p:nvSpPr>
        <p:spPr>
          <a:xfrm>
            <a:off x="5044529" y="3008627"/>
            <a:ext cx="2352370" cy="384057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573E107-2228-1396-CBEA-EBA3003543A6}"/>
              </a:ext>
            </a:extLst>
          </p:cNvPr>
          <p:cNvSpPr/>
          <p:nvPr/>
        </p:nvSpPr>
        <p:spPr>
          <a:xfrm>
            <a:off x="7345786" y="3402366"/>
            <a:ext cx="2352370" cy="33785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999482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83D46-C3C9-4C33-AA0A-9FDB7B5AD9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b="1" dirty="0"/>
              <a:t>Using hydrodynamic flood modelling to support impact-based forecasting: 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a case study for Super-Typhoon Haiyan in the Philippines</a:t>
            </a:r>
          </a:p>
          <a:p>
            <a:endParaRPr lang="en-US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nl-NL" sz="2400" dirty="0"/>
              <a:t>Asha Barendregt, Irene Benito Lazaro, </a:t>
            </a:r>
            <a:r>
              <a:rPr lang="nl-NL" sz="2400" b="1" dirty="0"/>
              <a:t>Sanne Muis, </a:t>
            </a:r>
            <a:r>
              <a:rPr lang="nl-NL" sz="2400" dirty="0"/>
              <a:t>Marc van den </a:t>
            </a:r>
            <a:r>
              <a:rPr lang="nl-NL" sz="2400" dirty="0" err="1"/>
              <a:t>Homberg</a:t>
            </a:r>
            <a:r>
              <a:rPr lang="nl-NL" sz="2400" dirty="0"/>
              <a:t> </a:t>
            </a:r>
            <a:r>
              <a:rPr lang="nl-NL" sz="2400" dirty="0" err="1"/>
              <a:t>and</a:t>
            </a:r>
            <a:r>
              <a:rPr lang="nl-NL" sz="2400" dirty="0"/>
              <a:t> Aklilu </a:t>
            </a:r>
            <a:r>
              <a:rPr lang="nl-NL" sz="2400" dirty="0" err="1"/>
              <a:t>Teklesadik</a:t>
            </a:r>
            <a:r>
              <a:rPr lang="en-US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</a:p>
          <a:p>
            <a:endParaRPr lang="en-US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en-US" sz="1800" dirty="0"/>
              <a:t>sanne.muis@vu.nl</a:t>
            </a:r>
            <a:endParaRPr lang="nl-NL" sz="1800" dirty="0"/>
          </a:p>
        </p:txBody>
      </p: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C240A803-01B7-48DE-8868-343FAC24EDA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1" r="11711"/>
          <a:stretch>
            <a:fillRect/>
          </a:stretch>
        </p:blipFill>
        <p:spPr>
          <a:xfrm>
            <a:off x="6355051" y="1685887"/>
            <a:ext cx="5421312" cy="47196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CEE64-C8CE-4FC9-8188-C367D39228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373"/>
          <a:stretch/>
        </p:blipFill>
        <p:spPr>
          <a:xfrm>
            <a:off x="3671578" y="452475"/>
            <a:ext cx="2811909" cy="78422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0DB0A0E-DE43-4950-B0B3-0A33B21D3D99}"/>
              </a:ext>
            </a:extLst>
          </p:cNvPr>
          <p:cNvSpPr/>
          <p:nvPr/>
        </p:nvSpPr>
        <p:spPr>
          <a:xfrm>
            <a:off x="8244883" y="6097748"/>
            <a:ext cx="34611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solidFill>
                  <a:schemeClr val="bg2"/>
                </a:solidFill>
              </a:rPr>
              <a:t>Source: Bryan Denton for The New York Times</a:t>
            </a:r>
            <a:endParaRPr lang="nl-NL" sz="1100" dirty="0">
              <a:solidFill>
                <a:schemeClr val="bg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D34DF0-CB1B-55D9-9561-0BF154C232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950" y="489337"/>
            <a:ext cx="3193389" cy="7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13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4FA8F-C406-7459-A03B-9950F855E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4297206" cy="782467"/>
          </a:xfrm>
        </p:spPr>
        <p:txBody>
          <a:bodyPr/>
          <a:lstStyle/>
          <a:p>
            <a:r>
              <a:rPr lang="nl-NL" b="1" dirty="0" err="1"/>
              <a:t>Introduction</a:t>
            </a:r>
            <a:r>
              <a:rPr lang="nl-NL" b="1" dirty="0"/>
              <a:t>: </a:t>
            </a:r>
            <a:r>
              <a:rPr lang="nl-NL" dirty="0"/>
              <a:t>The Philippines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B79685-59EB-E983-8AEE-26DE0E84C3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71347" y="1458830"/>
            <a:ext cx="5619566" cy="4728906"/>
          </a:xfrm>
        </p:spPr>
        <p:txBody>
          <a:bodyPr>
            <a:normAutofit/>
          </a:bodyPr>
          <a:lstStyle/>
          <a:p>
            <a:endParaRPr lang="nl-NL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The third country most at risk to natural disasters </a:t>
            </a:r>
            <a:r>
              <a:rPr lang="en-US" sz="1400" dirty="0"/>
              <a:t>[1]</a:t>
            </a:r>
            <a:endParaRPr lang="en-US" sz="2100" dirty="0"/>
          </a:p>
          <a:p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Tropical cyclones are causing the largest societal impacts </a:t>
            </a:r>
            <a:r>
              <a:rPr lang="en-US" sz="1400" dirty="0"/>
              <a:t>[1]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100" dirty="0"/>
          </a:p>
          <a:p>
            <a:pPr marL="342900" marR="0" lvl="0" indent="-342900" algn="l" defTabSz="68573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100" dirty="0"/>
              <a:t>On average 19 tropical cyclones cross the country annually </a:t>
            </a:r>
            <a:r>
              <a:rPr lang="en-US" sz="1400" dirty="0"/>
              <a:t>[2]</a:t>
            </a:r>
            <a:endParaRPr lang="en-US" sz="2100" dirty="0"/>
          </a:p>
          <a:p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In addition to strong winds and rainfall, tropical cyclones drive storm surges and waves which lead to coastal flooding</a:t>
            </a:r>
          </a:p>
          <a:p>
            <a:pPr lvl="1"/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nl-NL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BEC6099-6154-A904-0557-417A449929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pic>
        <p:nvPicPr>
          <p:cNvPr id="9" name="image3.jpeg">
            <a:extLst>
              <a:ext uri="{FF2B5EF4-FFF2-40B4-BE49-F238E27FC236}">
                <a16:creationId xmlns:a16="http://schemas.microsoft.com/office/drawing/2014/main" id="{270A9C31-F2F5-4983-905C-AB3D5E8BC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50518" y="1358069"/>
            <a:ext cx="2870135" cy="41558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A4B6E20-CDFD-116D-96C4-763BFDFB0CAF}"/>
              </a:ext>
            </a:extLst>
          </p:cNvPr>
          <p:cNvSpPr txBox="1"/>
          <p:nvPr/>
        </p:nvSpPr>
        <p:spPr>
          <a:xfrm>
            <a:off x="7750518" y="5496335"/>
            <a:ext cx="3602115" cy="461665"/>
          </a:xfrm>
          <a:prstGeom prst="rect">
            <a:avLst/>
          </a:prstGeom>
          <a:noFill/>
          <a:ln>
            <a:noFill/>
          </a:ln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>
            <a:spAutoFit/>
          </a:bodyPr>
          <a:lstStyle/>
          <a:p>
            <a:pPr marL="224155" marR="85471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Figure 1: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Tropical cyclone frequency in the Philippines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[2]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38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D120-5CE1-D05A-00EE-5C107B1D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204207"/>
            <a:ext cx="8898017" cy="782467"/>
          </a:xfrm>
        </p:spPr>
        <p:txBody>
          <a:bodyPr/>
          <a:lstStyle/>
          <a:p>
            <a:r>
              <a:rPr lang="nl-NL" b="1" dirty="0" err="1"/>
              <a:t>Introduction</a:t>
            </a:r>
            <a:r>
              <a:rPr lang="nl-NL" b="1" dirty="0"/>
              <a:t>: </a:t>
            </a:r>
            <a:r>
              <a:rPr lang="nl-NL" dirty="0" err="1"/>
              <a:t>Anticipatory</a:t>
            </a:r>
            <a:r>
              <a:rPr lang="nl-NL" dirty="0"/>
              <a:t> actions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typhoons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Philippines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B00ADE-E962-9E2F-9F9E-5907FC6F7D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1175" y="1248858"/>
            <a:ext cx="9446114" cy="5001022"/>
          </a:xfrm>
        </p:spPr>
        <p:txBody>
          <a:bodyPr>
            <a:normAutofit/>
          </a:bodyPr>
          <a:lstStyle/>
          <a:p>
            <a:r>
              <a:rPr lang="nl-NL" sz="2000" b="1" dirty="0" err="1">
                <a:latin typeface="DINPro"/>
              </a:rPr>
              <a:t>Anticipatory</a:t>
            </a:r>
            <a:r>
              <a:rPr lang="nl-NL" sz="2000" b="1" dirty="0">
                <a:latin typeface="DINPro"/>
              </a:rPr>
              <a:t>  action </a:t>
            </a:r>
            <a:r>
              <a:rPr lang="nl-NL" sz="2000" b="1" dirty="0" err="1">
                <a:latin typeface="DINPro"/>
              </a:rPr>
              <a:t>implemented</a:t>
            </a:r>
            <a:r>
              <a:rPr lang="nl-NL" sz="2000" b="1" dirty="0">
                <a:latin typeface="DINPro"/>
              </a:rPr>
              <a:t> </a:t>
            </a:r>
            <a:r>
              <a:rPr lang="nl-NL" sz="2000" b="1" dirty="0" err="1">
                <a:latin typeface="DINPro"/>
              </a:rPr>
              <a:t>by</a:t>
            </a:r>
            <a:r>
              <a:rPr lang="nl-NL" sz="2000" b="1" dirty="0">
                <a:latin typeface="DINPro"/>
              </a:rPr>
              <a:t> </a:t>
            </a:r>
            <a:r>
              <a:rPr lang="nl-NL" sz="2000" b="1" dirty="0" err="1">
                <a:latin typeface="DINPro"/>
              </a:rPr>
              <a:t>the</a:t>
            </a:r>
            <a:r>
              <a:rPr lang="nl-NL" sz="2000" b="1" dirty="0">
                <a:latin typeface="DINPro"/>
              </a:rPr>
              <a:t> Philippine Red Cross: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latin typeface="DINPro"/>
              </a:rPr>
              <a:t> </a:t>
            </a:r>
            <a:r>
              <a:rPr lang="nl-NL" sz="2000" dirty="0" err="1">
                <a:latin typeface="DINPro"/>
              </a:rPr>
              <a:t>Typhoon</a:t>
            </a:r>
            <a:r>
              <a:rPr lang="nl-NL" sz="2000" dirty="0">
                <a:latin typeface="DINPro"/>
              </a:rPr>
              <a:t> </a:t>
            </a:r>
            <a:r>
              <a:rPr lang="nl-NL" sz="2000" dirty="0" err="1">
                <a:latin typeface="DINPro"/>
              </a:rPr>
              <a:t>Early</a:t>
            </a:r>
            <a:r>
              <a:rPr lang="nl-NL" sz="2000" dirty="0">
                <a:latin typeface="DINPro"/>
              </a:rPr>
              <a:t> Action Protocol:</a:t>
            </a:r>
          </a:p>
          <a:p>
            <a:pPr marL="793705" lvl="2" indent="-342900"/>
            <a:r>
              <a:rPr lang="nl-NL" sz="2000" i="1" dirty="0" err="1">
                <a:solidFill>
                  <a:schemeClr val="tx2"/>
                </a:solidFill>
                <a:latin typeface="DINPro"/>
              </a:rPr>
              <a:t>Triggered</a:t>
            </a:r>
            <a:r>
              <a:rPr lang="nl-NL" sz="2000" i="1" dirty="0">
                <a:solidFill>
                  <a:schemeClr val="tx2"/>
                </a:solidFill>
                <a:latin typeface="DINPro"/>
              </a:rPr>
              <a:t> </a:t>
            </a:r>
            <a:r>
              <a:rPr lang="nl-NL" sz="2000" i="1" dirty="0" err="1">
                <a:solidFill>
                  <a:schemeClr val="tx2"/>
                </a:solidFill>
                <a:latin typeface="DINPro"/>
              </a:rPr>
              <a:t>by</a:t>
            </a:r>
            <a:r>
              <a:rPr lang="nl-NL" sz="2000" i="1" dirty="0">
                <a:solidFill>
                  <a:schemeClr val="tx2"/>
                </a:solidFill>
                <a:latin typeface="DINPro"/>
              </a:rPr>
              <a:t> </a:t>
            </a:r>
            <a:r>
              <a:rPr lang="nl-NL" sz="2000" i="1" dirty="0" err="1">
                <a:solidFill>
                  <a:schemeClr val="tx2"/>
                </a:solidFill>
                <a:latin typeface="DINPro"/>
              </a:rPr>
              <a:t>an</a:t>
            </a:r>
            <a:r>
              <a:rPr lang="nl-NL" sz="2000" i="1" dirty="0">
                <a:solidFill>
                  <a:schemeClr val="tx2"/>
                </a:solidFill>
                <a:latin typeface="DINPro"/>
              </a:rPr>
              <a:t> Impact-</a:t>
            </a:r>
            <a:r>
              <a:rPr lang="nl-NL" sz="2000" i="1" dirty="0" err="1">
                <a:solidFill>
                  <a:schemeClr val="tx2"/>
                </a:solidFill>
                <a:latin typeface="DINPro"/>
              </a:rPr>
              <a:t>Based</a:t>
            </a:r>
            <a:r>
              <a:rPr lang="nl-NL" sz="2000" i="1" dirty="0">
                <a:solidFill>
                  <a:schemeClr val="tx2"/>
                </a:solidFill>
                <a:latin typeface="DINPro"/>
              </a:rPr>
              <a:t> Forecast</a:t>
            </a:r>
          </a:p>
          <a:p>
            <a:pPr marL="793705" lvl="2" indent="-342900"/>
            <a:r>
              <a:rPr lang="nl-NL" sz="2000" i="1" dirty="0">
                <a:solidFill>
                  <a:schemeClr val="tx2"/>
                </a:solidFill>
                <a:latin typeface="DINPro"/>
              </a:rPr>
              <a:t>Set </a:t>
            </a:r>
            <a:r>
              <a:rPr lang="nl-NL" sz="2000" i="1" dirty="0" err="1">
                <a:solidFill>
                  <a:schemeClr val="tx2"/>
                </a:solidFill>
                <a:latin typeface="DINPro"/>
              </a:rPr>
              <a:t>into</a:t>
            </a:r>
            <a:r>
              <a:rPr lang="nl-NL" sz="2000" i="1" dirty="0">
                <a:solidFill>
                  <a:schemeClr val="tx2"/>
                </a:solidFill>
                <a:latin typeface="DINPro"/>
              </a:rPr>
              <a:t> motion </a:t>
            </a:r>
            <a:r>
              <a:rPr lang="en-US" sz="2000" i="1" dirty="0">
                <a:solidFill>
                  <a:schemeClr val="tx2"/>
                </a:solidFill>
                <a:latin typeface="DINPro"/>
              </a:rPr>
              <a:t>once: the impact is predicted to cause 10% of the houses to be completely damaged, in more than 3 municipalities, 72 hours before landfall </a:t>
            </a:r>
            <a:r>
              <a:rPr lang="en-US" sz="1400" i="1" dirty="0">
                <a:solidFill>
                  <a:schemeClr val="tx2"/>
                </a:solidFill>
                <a:latin typeface="DINPro"/>
              </a:rPr>
              <a:t>[3]</a:t>
            </a:r>
            <a:endParaRPr lang="nl-NL" sz="1400" i="1" dirty="0">
              <a:solidFill>
                <a:schemeClr val="tx2"/>
              </a:solidFill>
              <a:latin typeface="DINPro"/>
            </a:endParaRPr>
          </a:p>
          <a:p>
            <a:pPr marL="793705" lvl="2" indent="-342900"/>
            <a:endParaRPr lang="nl-NL" sz="2000" b="1" i="1" u="sng" dirty="0">
              <a:solidFill>
                <a:schemeClr val="tx2"/>
              </a:solidFill>
              <a:latin typeface="DINPro"/>
            </a:endParaRPr>
          </a:p>
          <a:p>
            <a:r>
              <a:rPr lang="nl-NL" sz="2000" b="1" dirty="0">
                <a:latin typeface="DINPro"/>
              </a:rPr>
              <a:t>Impact-</a:t>
            </a:r>
            <a:r>
              <a:rPr lang="nl-NL" sz="2000" b="1" dirty="0" err="1">
                <a:latin typeface="DINPro"/>
              </a:rPr>
              <a:t>Based</a:t>
            </a:r>
            <a:r>
              <a:rPr lang="nl-NL" sz="2000" b="1" dirty="0">
                <a:latin typeface="DINPro"/>
              </a:rPr>
              <a:t> </a:t>
            </a:r>
            <a:r>
              <a:rPr lang="nl-NL" sz="2000" b="1" dirty="0" err="1">
                <a:latin typeface="DINPro"/>
              </a:rPr>
              <a:t>Forecasting</a:t>
            </a:r>
            <a:r>
              <a:rPr lang="nl-NL" sz="2000" b="1" dirty="0">
                <a:latin typeface="DINPro"/>
              </a:rPr>
              <a:t> Model </a:t>
            </a:r>
            <a:r>
              <a:rPr lang="nl-NL" sz="2000" b="1" dirty="0" err="1">
                <a:latin typeface="DINPro"/>
              </a:rPr>
              <a:t>developed</a:t>
            </a:r>
            <a:r>
              <a:rPr lang="nl-NL" sz="2000" b="1" dirty="0">
                <a:latin typeface="DINPro"/>
              </a:rPr>
              <a:t> </a:t>
            </a:r>
            <a:r>
              <a:rPr lang="nl-NL" sz="2000" b="1" dirty="0" err="1">
                <a:latin typeface="DINPro"/>
              </a:rPr>
              <a:t>by</a:t>
            </a:r>
            <a:r>
              <a:rPr lang="nl-NL" sz="2000" b="1" dirty="0">
                <a:latin typeface="DINPro"/>
              </a:rPr>
              <a:t> 510 </a:t>
            </a:r>
            <a:r>
              <a:rPr lang="nl-NL" sz="1400" b="1" dirty="0">
                <a:latin typeface="DINPro"/>
              </a:rPr>
              <a:t>[4]</a:t>
            </a:r>
            <a:endParaRPr lang="nl-NL" sz="2000" b="1" dirty="0"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 err="1">
                <a:latin typeface="DINPro"/>
              </a:rPr>
              <a:t>Based</a:t>
            </a:r>
            <a:r>
              <a:rPr lang="nl-NL" sz="2000" dirty="0">
                <a:latin typeface="DINPro"/>
              </a:rPr>
              <a:t> on Machine Learning </a:t>
            </a:r>
            <a:r>
              <a:rPr lang="nl-NL" sz="2000" dirty="0" err="1">
                <a:latin typeface="DINPro"/>
              </a:rPr>
              <a:t>to</a:t>
            </a:r>
            <a:r>
              <a:rPr lang="nl-NL" sz="2000" dirty="0">
                <a:latin typeface="DINPro"/>
              </a:rPr>
              <a:t> link </a:t>
            </a:r>
            <a:r>
              <a:rPr lang="nl-NL" sz="2000" dirty="0" err="1">
                <a:latin typeface="DINPro"/>
              </a:rPr>
              <a:t>tropical</a:t>
            </a:r>
            <a:r>
              <a:rPr lang="nl-NL" sz="2000" dirty="0">
                <a:latin typeface="DINPro"/>
              </a:rPr>
              <a:t> </a:t>
            </a:r>
            <a:r>
              <a:rPr lang="nl-NL" sz="2000" dirty="0" err="1">
                <a:latin typeface="DINPro"/>
              </a:rPr>
              <a:t>cyclone</a:t>
            </a:r>
            <a:r>
              <a:rPr lang="nl-NL" sz="2000" dirty="0">
                <a:latin typeface="DINPro"/>
              </a:rPr>
              <a:t> forecast </a:t>
            </a:r>
            <a:r>
              <a:rPr lang="nl-NL" sz="2000" dirty="0" err="1">
                <a:latin typeface="DINPro"/>
              </a:rPr>
              <a:t>to</a:t>
            </a:r>
            <a:r>
              <a:rPr lang="nl-NL" sz="2000" dirty="0">
                <a:latin typeface="DINPro"/>
              </a:rPr>
              <a:t> </a:t>
            </a:r>
            <a:r>
              <a:rPr lang="nl-NL" sz="2000" dirty="0" err="1">
                <a:latin typeface="DINPro"/>
              </a:rPr>
              <a:t>damage</a:t>
            </a:r>
            <a:r>
              <a:rPr lang="nl-NL" sz="2000" dirty="0">
                <a:latin typeface="DINPro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2"/>
                </a:solidFill>
                <a:latin typeface="DINPro"/>
              </a:rPr>
              <a:t>Sets Forecast </a:t>
            </a:r>
            <a:r>
              <a:rPr lang="nl-NL" sz="2000" dirty="0" err="1">
                <a:latin typeface="DINPro"/>
              </a:rPr>
              <a:t>b</a:t>
            </a:r>
            <a:r>
              <a:rPr lang="nl-NL" sz="2000" dirty="0" err="1">
                <a:solidFill>
                  <a:schemeClr val="tx2"/>
                </a:solidFill>
                <a:latin typeface="DINPro"/>
              </a:rPr>
              <a:t>ased</a:t>
            </a:r>
            <a:r>
              <a:rPr lang="nl-NL" sz="2000" dirty="0">
                <a:solidFill>
                  <a:schemeClr val="tx2"/>
                </a:solidFill>
                <a:latin typeface="DINPro"/>
              </a:rPr>
              <a:t> </a:t>
            </a:r>
            <a:r>
              <a:rPr lang="nl-NL" sz="2000" dirty="0" err="1">
                <a:solidFill>
                  <a:schemeClr val="tx2"/>
                </a:solidFill>
                <a:latin typeface="DINPro"/>
              </a:rPr>
              <a:t>Financing</a:t>
            </a:r>
            <a:r>
              <a:rPr lang="nl-NL" sz="2000" dirty="0">
                <a:solidFill>
                  <a:schemeClr val="tx2"/>
                </a:solidFill>
                <a:latin typeface="DINPro"/>
              </a:rPr>
              <a:t> (</a:t>
            </a:r>
            <a:r>
              <a:rPr lang="nl-NL" sz="2000" dirty="0" err="1">
                <a:solidFill>
                  <a:schemeClr val="tx2"/>
                </a:solidFill>
                <a:latin typeface="DINPro"/>
              </a:rPr>
              <a:t>FbF</a:t>
            </a:r>
            <a:r>
              <a:rPr lang="nl-NL" sz="2000" dirty="0">
                <a:solidFill>
                  <a:schemeClr val="tx2"/>
                </a:solidFill>
                <a:latin typeface="DINPro"/>
              </a:rPr>
              <a:t>) </a:t>
            </a:r>
            <a:r>
              <a:rPr lang="nl-NL" sz="2000" dirty="0" err="1">
                <a:solidFill>
                  <a:schemeClr val="tx2"/>
                </a:solidFill>
                <a:latin typeface="DINPro"/>
              </a:rPr>
              <a:t>into</a:t>
            </a:r>
            <a:r>
              <a:rPr lang="nl-NL" sz="2000" dirty="0">
                <a:solidFill>
                  <a:schemeClr val="tx2"/>
                </a:solidFill>
                <a:latin typeface="DINPro"/>
              </a:rPr>
              <a:t> motion </a:t>
            </a:r>
            <a:r>
              <a:rPr lang="nl-NL" sz="2000" dirty="0" err="1">
                <a:solidFill>
                  <a:schemeClr val="tx2"/>
                </a:solidFill>
                <a:latin typeface="DINPro"/>
              </a:rPr>
              <a:t>for</a:t>
            </a:r>
            <a:r>
              <a:rPr lang="nl-NL" sz="2000" dirty="0">
                <a:latin typeface="DINPro"/>
              </a:rPr>
              <a:t>:</a:t>
            </a:r>
            <a:endParaRPr lang="nl-NL" sz="2000" dirty="0">
              <a:solidFill>
                <a:schemeClr val="tx2"/>
              </a:solidFill>
              <a:latin typeface="DINPro"/>
            </a:endParaRPr>
          </a:p>
          <a:p>
            <a:pPr marL="793705" lvl="2" indent="-342900"/>
            <a:r>
              <a:rPr lang="nl-NL" sz="2000" i="1" dirty="0">
                <a:solidFill>
                  <a:schemeClr val="tx2"/>
                </a:solidFill>
                <a:latin typeface="DINPro"/>
              </a:rPr>
              <a:t>E</a:t>
            </a:r>
            <a:r>
              <a:rPr lang="en-US" sz="2000" i="1" dirty="0" err="1">
                <a:solidFill>
                  <a:schemeClr val="tx2"/>
                </a:solidFill>
                <a:latin typeface="DINPro"/>
              </a:rPr>
              <a:t>arly</a:t>
            </a:r>
            <a:r>
              <a:rPr lang="en-US" sz="2000" i="1" dirty="0">
                <a:solidFill>
                  <a:schemeClr val="tx2"/>
                </a:solidFill>
                <a:latin typeface="DINPro"/>
              </a:rPr>
              <a:t> harvesting of mature crops </a:t>
            </a:r>
          </a:p>
          <a:p>
            <a:pPr marL="793705" lvl="2" indent="-342900"/>
            <a:r>
              <a:rPr lang="en-US" sz="2000" i="1" dirty="0">
                <a:solidFill>
                  <a:schemeClr val="tx2"/>
                </a:solidFill>
                <a:latin typeface="DINPro"/>
              </a:rPr>
              <a:t>Evacuation of livestock and assets </a:t>
            </a:r>
          </a:p>
          <a:p>
            <a:pPr marL="793705" marR="0" lvl="2" indent="-3429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>
                <a:solidFill>
                  <a:schemeClr val="tx2"/>
                </a:solidFill>
                <a:latin typeface="DINPro"/>
              </a:rPr>
              <a:t>Installation of house strengthening kits</a:t>
            </a:r>
            <a:endParaRPr lang="nl-NL" sz="2000" i="1" dirty="0">
              <a:solidFill>
                <a:schemeClr val="tx2"/>
              </a:solidFill>
              <a:latin typeface="DINPro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i="1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i="1" dirty="0">
              <a:solidFill>
                <a:schemeClr val="tx2"/>
              </a:solidFill>
            </a:endParaRPr>
          </a:p>
          <a:p>
            <a:pPr marL="793705" lvl="2" indent="-342900"/>
            <a:endParaRPr lang="nl-NL" i="1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3CE6E-3956-D549-8B5D-D0399407F8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1503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9D120-5CE1-D05A-00EE-5C107B1D5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447568"/>
            <a:ext cx="9553902" cy="782467"/>
          </a:xfrm>
        </p:spPr>
        <p:txBody>
          <a:bodyPr/>
          <a:lstStyle/>
          <a:p>
            <a:r>
              <a:rPr lang="nl-NL" b="1" dirty="0" err="1"/>
              <a:t>Introduction</a:t>
            </a:r>
            <a:r>
              <a:rPr lang="nl-NL" b="1" dirty="0"/>
              <a:t>: </a:t>
            </a:r>
            <a:r>
              <a:rPr lang="nl-NL" dirty="0" err="1"/>
              <a:t>Poor</a:t>
            </a:r>
            <a:r>
              <a:rPr lang="nl-NL" dirty="0"/>
              <a:t> performance of IBF model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coastal</a:t>
            </a:r>
            <a:r>
              <a:rPr lang="nl-NL" dirty="0"/>
              <a:t> </a:t>
            </a:r>
            <a:r>
              <a:rPr lang="nl-NL" dirty="0" err="1"/>
              <a:t>flood</a:t>
            </a:r>
            <a:r>
              <a:rPr lang="nl-NL" dirty="0"/>
              <a:t> events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1B00ADE-E962-9E2F-9F9E-5907FC6F7D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64566" y="1367162"/>
            <a:ext cx="3979452" cy="5344356"/>
          </a:xfrm>
        </p:spPr>
        <p:txBody>
          <a:bodyPr>
            <a:normAutofit/>
          </a:bodyPr>
          <a:lstStyle/>
          <a:p>
            <a:r>
              <a:rPr lang="nl-NL" sz="2000" b="1" dirty="0"/>
              <a:t>Impact-</a:t>
            </a:r>
            <a:r>
              <a:rPr lang="nl-NL" sz="2000" b="1" dirty="0" err="1"/>
              <a:t>Based</a:t>
            </a:r>
            <a:r>
              <a:rPr lang="nl-NL" sz="2000" b="1" dirty="0"/>
              <a:t> </a:t>
            </a:r>
            <a:r>
              <a:rPr lang="nl-NL" sz="2000" b="1" dirty="0" err="1"/>
              <a:t>Forecasting</a:t>
            </a:r>
            <a:r>
              <a:rPr lang="nl-NL" sz="2000" b="1" dirty="0"/>
              <a:t> Model </a:t>
            </a:r>
            <a:r>
              <a:rPr lang="nl-NL" sz="2000" b="1" dirty="0" err="1"/>
              <a:t>developed</a:t>
            </a:r>
            <a:r>
              <a:rPr lang="nl-NL" sz="2000" b="1" dirty="0"/>
              <a:t> </a:t>
            </a:r>
            <a:r>
              <a:rPr lang="nl-NL" sz="2000" b="1" dirty="0" err="1"/>
              <a:t>by</a:t>
            </a:r>
            <a:r>
              <a:rPr lang="nl-NL" sz="2000" b="1" dirty="0"/>
              <a:t> 510 </a:t>
            </a:r>
          </a:p>
          <a:p>
            <a:endParaRPr lang="nl-NL" sz="20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Static input is used for storm surges with fixed susceptibility values</a:t>
            </a:r>
            <a:endParaRPr lang="nl-NL" sz="2000" b="1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000" dirty="0" err="1"/>
              <a:t>G</a:t>
            </a:r>
            <a:r>
              <a:rPr lang="nl-NL" sz="2000" dirty="0" err="1">
                <a:solidFill>
                  <a:schemeClr val="tx2"/>
                </a:solidFill>
              </a:rPr>
              <a:t>ood</a:t>
            </a:r>
            <a:r>
              <a:rPr lang="nl-NL" sz="2000" dirty="0">
                <a:solidFill>
                  <a:schemeClr val="tx2"/>
                </a:solidFill>
              </a:rPr>
              <a:t> performance </a:t>
            </a:r>
            <a:r>
              <a:rPr lang="nl-NL" sz="2000" dirty="0" err="1">
                <a:solidFill>
                  <a:schemeClr val="tx2"/>
                </a:solidFill>
              </a:rPr>
              <a:t>for</a:t>
            </a:r>
            <a:r>
              <a:rPr lang="nl-NL" sz="2000" dirty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31 out of 39 typhoons that struck the Philippines (Mean Absolute Error &lt;5%)</a:t>
            </a:r>
            <a:endParaRPr lang="en-US" sz="2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000" dirty="0"/>
              <a:t>Poor performance for regions susceptible to storm surges (Mean Absolute Error</a:t>
            </a:r>
            <a:r>
              <a:rPr lang="nl-NL" sz="2000" dirty="0"/>
              <a:t>&gt;10%</a:t>
            </a:r>
            <a:r>
              <a:rPr lang="en-US" sz="2000" dirty="0"/>
              <a:t>)</a:t>
            </a:r>
            <a:endParaRPr lang="nl-NL" sz="2000" dirty="0">
              <a:solidFill>
                <a:schemeClr val="tx2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000" dirty="0"/>
              <a:t>L</a:t>
            </a:r>
            <a:r>
              <a:rPr lang="nl-NL" sz="2000" dirty="0">
                <a:solidFill>
                  <a:schemeClr val="tx2"/>
                </a:solidFill>
              </a:rPr>
              <a:t>ow performance </a:t>
            </a:r>
            <a:r>
              <a:rPr lang="nl-NL" sz="2000" dirty="0" err="1">
                <a:solidFill>
                  <a:schemeClr val="tx2"/>
                </a:solidFill>
              </a:rPr>
              <a:t>for</a:t>
            </a:r>
            <a:r>
              <a:rPr lang="nl-NL" sz="2000" dirty="0">
                <a:solidFill>
                  <a:schemeClr val="tx2"/>
                </a:solidFill>
              </a:rPr>
              <a:t> Super-</a:t>
            </a:r>
            <a:r>
              <a:rPr lang="nl-NL" sz="2000" dirty="0" err="1">
                <a:solidFill>
                  <a:schemeClr val="tx2"/>
                </a:solidFill>
              </a:rPr>
              <a:t>Typhoon</a:t>
            </a:r>
            <a:r>
              <a:rPr lang="nl-NL" sz="2000" dirty="0">
                <a:solidFill>
                  <a:schemeClr val="tx2"/>
                </a:solidFill>
              </a:rPr>
              <a:t> </a:t>
            </a:r>
            <a:r>
              <a:rPr lang="nl-NL" sz="2000" dirty="0" err="1">
                <a:solidFill>
                  <a:schemeClr val="tx2"/>
                </a:solidFill>
              </a:rPr>
              <a:t>Haiyan</a:t>
            </a:r>
            <a:r>
              <a:rPr lang="nl-NL" sz="2000" dirty="0">
                <a:solidFill>
                  <a:schemeClr val="tx2"/>
                </a:solidFill>
              </a:rPr>
              <a:t> (2013)</a:t>
            </a:r>
          </a:p>
          <a:p>
            <a:r>
              <a:rPr lang="nl-NL" sz="2200" dirty="0"/>
              <a:t>	</a:t>
            </a:r>
            <a:endParaRPr lang="en-US" sz="2200" dirty="0"/>
          </a:p>
          <a:p>
            <a:endParaRPr lang="nl-NL" sz="3300" i="1" dirty="0">
              <a:solidFill>
                <a:schemeClr val="tx2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393CE6E-3956-D549-8B5D-D0399407F8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C1E0B-154D-844F-9C3C-CB8827A7EAB0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DINPro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05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6875224-65EB-3CB8-3197-C6145123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983" y="1731146"/>
            <a:ext cx="6636017" cy="42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C4BC0-181D-D2A4-A06C-E846983BCA81}"/>
              </a:ext>
            </a:extLst>
          </p:cNvPr>
          <p:cNvSpPr txBox="1"/>
          <p:nvPr/>
        </p:nvSpPr>
        <p:spPr>
          <a:xfrm>
            <a:off x="5992740" y="5946335"/>
            <a:ext cx="5264147" cy="461665"/>
          </a:xfrm>
          <a:prstGeom prst="rect">
            <a:avLst/>
          </a:prstGeom>
          <a:noFill/>
          <a:ln>
            <a:noFill/>
          </a:ln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>
            <a:spAutoFit/>
          </a:bodyPr>
          <a:lstStyle/>
          <a:p>
            <a:pPr marL="224155" marR="85471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Figure 2: </a:t>
            </a:r>
            <a:r>
              <a:rPr lang="en-US" sz="1200" i="1" dirty="0">
                <a:solidFill>
                  <a:srgbClr val="000000"/>
                </a:solidFill>
                <a:latin typeface="Carlito"/>
                <a:ea typeface="Times New Roman" panose="02020603050405020304" pitchFamily="18" charset="0"/>
              </a:rPr>
              <a:t>Performance machine learning model used for Impact Based forecasts [5]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1350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1ACB9A-1129-4BAC-A42C-1D3199AD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84" y="160098"/>
            <a:ext cx="2861557" cy="782467"/>
          </a:xfrm>
        </p:spPr>
        <p:txBody>
          <a:bodyPr/>
          <a:lstStyle/>
          <a:p>
            <a:r>
              <a:rPr lang="en-GB" dirty="0"/>
              <a:t>Research question</a:t>
            </a:r>
            <a:endParaRPr lang="nl-NL" dirty="0"/>
          </a:p>
        </p:txBody>
      </p:sp>
      <p:sp>
        <p:nvSpPr>
          <p:cNvPr id="27" name="Title 4">
            <a:extLst>
              <a:ext uri="{FF2B5EF4-FFF2-40B4-BE49-F238E27FC236}">
                <a16:creationId xmlns:a16="http://schemas.microsoft.com/office/drawing/2014/main" id="{4D283BEE-5263-431F-A376-20D65A1C3640}"/>
              </a:ext>
            </a:extLst>
          </p:cNvPr>
          <p:cNvSpPr txBox="1">
            <a:spLocks/>
          </p:cNvSpPr>
          <p:nvPr/>
        </p:nvSpPr>
        <p:spPr>
          <a:xfrm>
            <a:off x="442784" y="1106891"/>
            <a:ext cx="2311086" cy="782467"/>
          </a:xfrm>
          <a:prstGeom prst="rect">
            <a:avLst/>
          </a:prstGeom>
          <a:solidFill>
            <a:srgbClr val="0077B3"/>
          </a:solidFill>
        </p:spPr>
        <p:txBody>
          <a:bodyPr vert="horz" wrap="square" lIns="251999" tIns="216000" rIns="216000" bIns="216000" rtlCol="0" anchor="ctr">
            <a:spAutoFit/>
          </a:bodyPr>
          <a:lstStyle>
            <a:lvl1pPr algn="l" defTabSz="68573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b="0" i="0" kern="1200">
                <a:solidFill>
                  <a:schemeClr val="bg2"/>
                </a:solidFill>
                <a:latin typeface="DINPro-Medium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68573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INPro-Medium" pitchFamily="2" charset="0"/>
                <a:ea typeface="+mj-ea"/>
                <a:cs typeface="+mj-cs"/>
              </a:rPr>
              <a:t>Methodology</a:t>
            </a:r>
            <a:endParaRPr kumimoji="0" lang="nl-NL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DINPro-Medium" pitchFamily="2" charset="0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D7396B-8F15-9CC0-7A48-A59478739B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29"/>
          <a:stretch/>
        </p:blipFill>
        <p:spPr>
          <a:xfrm>
            <a:off x="4840234" y="2429933"/>
            <a:ext cx="7260446" cy="3376063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3B74E1-E159-5092-3B6D-0D562AD514FC}"/>
              </a:ext>
            </a:extLst>
          </p:cNvPr>
          <p:cNvSpPr txBox="1">
            <a:spLocks/>
          </p:cNvSpPr>
          <p:nvPr/>
        </p:nvSpPr>
        <p:spPr>
          <a:xfrm>
            <a:off x="442784" y="2053684"/>
            <a:ext cx="4275209" cy="4505035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68573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731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05" indent="-277785" algn="l" defTabSz="685731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12" indent="-174608" algn="l" defTabSz="685731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544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1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7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3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59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3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Examining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the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applicability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of a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hydrodynamic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modelling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</a:t>
            </a:r>
            <a:r>
              <a:rPr kumimoji="0" lang="nl-NL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framework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-Medium" pitchFamily="2" charset="0"/>
              <a:ea typeface="+mn-ea"/>
              <a:cs typeface="+mn-cs"/>
            </a:endParaRPr>
          </a:p>
          <a:p>
            <a:pPr marL="457200" marR="0" lvl="0" indent="-457200" algn="l" defTabSz="68573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Modelling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extreme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sea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levels</a:t>
            </a:r>
          </a:p>
          <a:p>
            <a:pPr marL="793705" marR="0" lvl="2" indent="-3429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Using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the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Global Tide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and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Surge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Model</a:t>
            </a:r>
            <a:r>
              <a:rPr kumimoji="0" lang="nl-NL" sz="14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(GTSM)</a:t>
            </a:r>
          </a:p>
          <a:p>
            <a:pPr marL="793705" marR="0" lvl="2" indent="-3429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Water levels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above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Mean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Sea Level (m-MSL)</a:t>
            </a:r>
          </a:p>
          <a:p>
            <a:pPr marL="793705" marR="0" lvl="2" indent="-3429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Significant wave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heights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ERA5</a:t>
            </a:r>
          </a:p>
          <a:p>
            <a:pPr marL="450805" marR="0" lvl="2" indent="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Pro" pitchFamily="2" charset="0"/>
              <a:ea typeface="+mn-ea"/>
              <a:cs typeface="Calibri Light" panose="020F0302020204030204" pitchFamily="34" charset="0"/>
            </a:endParaRPr>
          </a:p>
          <a:p>
            <a:pPr marL="457200" marR="0" lvl="0" indent="-457200" algn="l" defTabSz="68573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Flood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modelling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-Medium" pitchFamily="2" charset="0"/>
              <a:ea typeface="+mn-ea"/>
              <a:cs typeface="+mn-cs"/>
            </a:endParaRPr>
          </a:p>
          <a:p>
            <a:pPr marL="908005" marR="0" lvl="2" indent="-4572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The Super-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Fast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Inundation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of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CoastS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(SFINCS)</a:t>
            </a:r>
          </a:p>
          <a:p>
            <a:pPr marL="908005" marR="0" lvl="2" indent="-4572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Inundation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heights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above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land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surface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(m)</a:t>
            </a:r>
            <a:endParaRPr kumimoji="0" lang="nl-NL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INPro" pitchFamily="2" charset="0"/>
              <a:ea typeface="+mn-ea"/>
              <a:cs typeface="Calibri Light" panose="020F0302020204030204" pitchFamily="34" charset="0"/>
            </a:endParaRPr>
          </a:p>
          <a:p>
            <a:pPr marL="968312" marR="0" lvl="3" indent="-3429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1" i="1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 pitchFamily="2" charset="0"/>
              <a:ea typeface="+mn-ea"/>
              <a:cs typeface="+mn-cs"/>
            </a:endParaRPr>
          </a:p>
          <a:p>
            <a:pPr marL="457200" marR="0" lvl="0" indent="-457200" algn="l" defTabSz="68573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-Medium" pitchFamily="2" charset="0"/>
                <a:ea typeface="+mn-ea"/>
                <a:cs typeface="+mn-cs"/>
              </a:rPr>
              <a:t>Validation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-Medium" pitchFamily="2" charset="0"/>
              <a:ea typeface="+mn-ea"/>
              <a:cs typeface="+mn-cs"/>
            </a:endParaRPr>
          </a:p>
          <a:p>
            <a:pPr marL="908005" marR="0" lvl="2" indent="-4572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Reported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maximum water levels</a:t>
            </a:r>
          </a:p>
          <a:p>
            <a:pPr marL="908005" marR="0" lvl="2" indent="-4572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Observed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flood</a:t>
            </a:r>
            <a:r>
              <a:rPr kumimoji="0" lang="nl-NL" sz="1600" b="0" i="1" u="none" strike="noStrike" kern="1200" cap="none" spc="0" normalizeH="0" baseline="0" noProof="0" dirty="0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 </a:t>
            </a:r>
            <a:r>
              <a:rPr kumimoji="0" lang="nl-NL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0089CF"/>
                </a:solidFill>
                <a:effectLst/>
                <a:uLnTx/>
                <a:uFillTx/>
                <a:latin typeface="DINPro" pitchFamily="2" charset="0"/>
                <a:ea typeface="+mn-ea"/>
                <a:cs typeface="Calibri Light" panose="020F0302020204030204" pitchFamily="34" charset="0"/>
              </a:rPr>
              <a:t>depths</a:t>
            </a:r>
            <a:endParaRPr kumimoji="0" lang="nl-NL" sz="1600" b="0" i="1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 pitchFamily="2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685731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400" b="0" i="1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-Medium" pitchFamily="2" charset="0"/>
              <a:ea typeface="+mn-ea"/>
              <a:cs typeface="+mn-cs"/>
            </a:endParaRPr>
          </a:p>
          <a:p>
            <a:pPr marL="793705" marR="0" lvl="2" indent="-342900" algn="l" defTabSz="685731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1800" b="0" i="1" u="none" strike="noStrike" kern="1200" cap="none" spc="0" normalizeH="0" baseline="0" noProof="0" dirty="0">
              <a:ln>
                <a:noFill/>
              </a:ln>
              <a:solidFill>
                <a:srgbClr val="0089CF"/>
              </a:solidFill>
              <a:effectLst/>
              <a:uLnTx/>
              <a:uFillTx/>
              <a:latin typeface="DINPro" pitchFamily="2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D0B56A5-4C0E-52EE-4332-F0C144980A1B}"/>
              </a:ext>
            </a:extLst>
          </p:cNvPr>
          <p:cNvSpPr txBox="1">
            <a:spLocks/>
          </p:cNvSpPr>
          <p:nvPr/>
        </p:nvSpPr>
        <p:spPr>
          <a:xfrm>
            <a:off x="3561794" y="191331"/>
            <a:ext cx="8325407" cy="7200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r"/>
          </a:blipFill>
          <a:ln>
            <a:solidFill>
              <a:schemeClr val="accent1"/>
            </a:solidFill>
          </a:ln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defTabSz="685731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0" i="0" kern="1200">
                <a:solidFill>
                  <a:schemeClr val="tx2"/>
                </a:solidFill>
                <a:latin typeface="DINPro-Medium" pitchFamily="2" charset="0"/>
                <a:ea typeface="+mn-ea"/>
                <a:cs typeface="+mn-cs"/>
              </a:defRPr>
            </a:lvl1pPr>
            <a:lvl2pPr marL="0" indent="0" algn="l" defTabSz="685731" rtl="0" eaLnBrk="1" latinLnBrk="0" hangingPunct="1">
              <a:lnSpc>
                <a:spcPct val="110000"/>
              </a:lnSpc>
              <a:spcBef>
                <a:spcPts val="1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2pPr>
            <a:lvl3pPr marL="450805" indent="-277785" algn="l" defTabSz="685731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sz="1800" b="0" i="0" kern="1200" baseline="0">
                <a:solidFill>
                  <a:schemeClr val="tx1"/>
                </a:solidFill>
                <a:latin typeface="DINPro" pitchFamily="2" charset="0"/>
                <a:ea typeface="+mn-ea"/>
                <a:cs typeface="Calibri Light" panose="020F0302020204030204" pitchFamily="34" charset="0"/>
              </a:defRPr>
            </a:lvl3pPr>
            <a:lvl4pPr marL="625412" indent="-174608" algn="l" defTabSz="685731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tabLst/>
              <a:defRPr lang="en-US" sz="1800" b="0" i="0" kern="1200" dirty="0">
                <a:solidFill>
                  <a:schemeClr val="tx1"/>
                </a:solidFill>
                <a:latin typeface="DINPro" pitchFamily="2" charset="0"/>
                <a:ea typeface="+mn-ea"/>
                <a:cs typeface="+mn-cs"/>
              </a:defRPr>
            </a:lvl4pPr>
            <a:lvl5pPr marL="809544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761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27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493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359" indent="-171433" algn="l" defTabSz="685731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i="1" dirty="0">
                <a:solidFill>
                  <a:schemeClr val="tx1"/>
                </a:solidFill>
              </a:rPr>
              <a:t>“To what extent is a hydrodynamic modelling approach able to indicate coastal floods due to storm surges to help support operational impact-based forecasting for humanitarian aid in the Philippines?”</a:t>
            </a:r>
            <a:endParaRPr lang="en-GB" i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68A58B-2B41-E61C-72A0-0FB6C3FA368F}"/>
              </a:ext>
            </a:extLst>
          </p:cNvPr>
          <p:cNvSpPr txBox="1"/>
          <p:nvPr/>
        </p:nvSpPr>
        <p:spPr>
          <a:xfrm>
            <a:off x="4536801" y="5805996"/>
            <a:ext cx="7212415" cy="276999"/>
          </a:xfrm>
          <a:prstGeom prst="rect">
            <a:avLst/>
          </a:prstGeom>
          <a:noFill/>
          <a:ln>
            <a:noFill/>
          </a:ln>
          <a:effectLst>
            <a:outerShdw blurRad="254000" dist="127000" dir="2700000" algn="ctr" rotWithShape="0">
              <a:schemeClr val="tx1">
                <a:alpha val="5000"/>
              </a:schemeClr>
            </a:outerShdw>
          </a:effectLst>
        </p:spPr>
        <p:txBody>
          <a:bodyPr wrap="square">
            <a:spAutoFit/>
          </a:bodyPr>
          <a:lstStyle/>
          <a:p>
            <a:pPr marL="224155" marR="85471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Figure 3: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Coastal flood modelling framework, using GTSM,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HydroMT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rlito"/>
                <a:ea typeface="Times New Roman" panose="02020603050405020304" pitchFamily="18" charset="0"/>
                <a:cs typeface="+mn-cs"/>
              </a:rPr>
              <a:t> and SFINCS</a:t>
            </a: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20837"/>
      </p:ext>
    </p:extLst>
  </p:cSld>
  <p:clrMapOvr>
    <a:masterClrMapping/>
  </p:clrMapOvr>
</p:sld>
</file>

<file path=ppt/theme/theme1.xml><?xml version="1.0" encoding="utf-8"?>
<a:theme xmlns:a="http://schemas.openxmlformats.org/drawingml/2006/main" name="VU layout">
  <a:themeElements>
    <a:clrScheme name="VU colors">
      <a:dk1>
        <a:srgbClr val="000000"/>
      </a:dk1>
      <a:lt1>
        <a:srgbClr val="0089CF"/>
      </a:lt1>
      <a:dk2>
        <a:srgbClr val="0089CF"/>
      </a:dk2>
      <a:lt2>
        <a:srgbClr val="FFFFFF"/>
      </a:lt2>
      <a:accent1>
        <a:srgbClr val="0089CF"/>
      </a:accent1>
      <a:accent2>
        <a:srgbClr val="4FAF48"/>
      </a:accent2>
      <a:accent3>
        <a:srgbClr val="E8692D"/>
      </a:accent3>
      <a:accent4>
        <a:srgbClr val="8E4DA4"/>
      </a:accent4>
      <a:accent5>
        <a:srgbClr val="F3BA30"/>
      </a:accent5>
      <a:accent6>
        <a:srgbClr val="666666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solidFill>
          <a:schemeClr val="bg1"/>
        </a:solidFill>
        <a:effectLst>
          <a:outerShdw blurRad="254000" dist="127000" dir="2700000" algn="ctr" rotWithShape="0">
            <a:schemeClr val="tx1">
              <a:alpha val="5000"/>
            </a:schemeClr>
          </a:outerShdw>
        </a:effectLst>
      </a:spPr>
      <a:bodyPr wrap="square" lIns="360000" tIns="360000" rIns="360000" bIns="360000" rtlCol="0">
        <a:noAutofit/>
      </a:bodyPr>
      <a:lstStyle>
        <a:defPPr algn="l">
          <a:defRPr sz="2400" dirty="0">
            <a:solidFill>
              <a:srgbClr val="005CA9"/>
            </a:solidFill>
          </a:defRPr>
        </a:defPPr>
      </a:lstStyle>
    </a:txDef>
  </a:objectDefaults>
  <a:extraClrSchemeLst/>
  <a:custClrLst>
    <a:custClr name="VU blue">
      <a:srgbClr val="0077B3"/>
    </a:custClr>
    <a:custClr name="Orange-red">
      <a:srgbClr val="CC4100"/>
    </a:custClr>
    <a:custClr name="Green">
      <a:srgbClr val="008053"/>
    </a:custClr>
    <a:custClr name="Purple">
      <a:srgbClr val="3B2171"/>
    </a:custClr>
    <a:custClr name="Blue">
      <a:srgbClr val="66AFD4"/>
    </a:custClr>
    <a:custClr name="Chart green">
      <a:srgbClr val="66AFD4"/>
    </a:custClr>
    <a:custClr name="Chart orange">
      <a:srgbClr val="E8692D"/>
    </a:custClr>
    <a:custClr name="Chart purple">
      <a:srgbClr val="8E4DA4"/>
    </a:custClr>
    <a:custClr name="Chart yellow">
      <a:srgbClr val="F3BA30"/>
    </a:custClr>
    <a:custClr name="Chart light grey">
      <a:srgbClr val="D8D3D0"/>
    </a:custClr>
    <a:custClr name="Chart dart grey">
      <a:srgbClr val="066666"/>
    </a:custClr>
    <a:custClr name="Light blue">
      <a:srgbClr val="DFF2FD"/>
    </a:custClr>
    <a:custClr name="Light orange">
      <a:srgbClr val="FCD3B6"/>
    </a:custClr>
    <a:custClr name="Light green">
      <a:srgbClr val="EBF0C6"/>
    </a:custClr>
    <a:custClr name="Light purple">
      <a:srgbClr val="DDC6EE"/>
    </a:custClr>
    <a:custClr name="Change your world">
      <a:srgbClr val="005B9D"/>
    </a:custClr>
  </a:custClrLst>
  <a:extLst>
    <a:ext uri="{05A4C25C-085E-4340-85A3-A5531E510DB2}">
      <thm15:themeFamily xmlns:thm15="http://schemas.microsoft.com/office/thememl/2012/main" name="VU presentation CMC.potx" id="{E2BFED3F-54C6-484A-85A2-1DE22DC366C8}" vid="{CCC099C3-2A30-4352-9C56-1D476CDFAF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90BB292A35AE4AA5A100914D5E78C3" ma:contentTypeVersion="15" ma:contentTypeDescription="Create a new document." ma:contentTypeScope="" ma:versionID="317775a22b922bda0e47dd8aa25fb144">
  <xsd:schema xmlns:xsd="http://www.w3.org/2001/XMLSchema" xmlns:xs="http://www.w3.org/2001/XMLSchema" xmlns:p="http://schemas.microsoft.com/office/2006/metadata/properties" xmlns:ns3="6c5c86aa-e886-405f-9f4b-55eebca15012" xmlns:ns4="80074512-dcb0-4dd5-bb9c-f587810f6510" targetNamespace="http://schemas.microsoft.com/office/2006/metadata/properties" ma:root="true" ma:fieldsID="63216af31d40536a7db43755f1d400fd" ns3:_="" ns4:_="">
    <xsd:import namespace="6c5c86aa-e886-405f-9f4b-55eebca15012"/>
    <xsd:import namespace="80074512-dcb0-4dd5-bb9c-f587810f651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5c86aa-e886-405f-9f4b-55eebca1501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074512-dcb0-4dd5-bb9c-f587810f65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0074512-dcb0-4dd5-bb9c-f587810f6510" xsi:nil="true"/>
  </documentManagement>
</p:properties>
</file>

<file path=customXml/itemProps1.xml><?xml version="1.0" encoding="utf-8"?>
<ds:datastoreItem xmlns:ds="http://schemas.openxmlformats.org/officeDocument/2006/customXml" ds:itemID="{159F0091-1847-4EC8-8501-DCF9A5A6BB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896AF3-8742-4255-8377-88A0BAEA82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5c86aa-e886-405f-9f4b-55eebca15012"/>
    <ds:schemaRef ds:uri="80074512-dcb0-4dd5-bb9c-f587810f65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DECF25-8FE9-4124-BA71-003656C74B9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0074512-dcb0-4dd5-bb9c-f587810f6510"/>
    <ds:schemaRef ds:uri="http://purl.org/dc/terms/"/>
    <ds:schemaRef ds:uri="6c5c86aa-e886-405f-9f4b-55eebca15012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2036</Words>
  <Application>Microsoft Office PowerPoint</Application>
  <PresentationFormat>Widescreen</PresentationFormat>
  <Paragraphs>275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Carlito</vt:lpstr>
      <vt:lpstr>DINPro</vt:lpstr>
      <vt:lpstr>DINPro-Medium</vt:lpstr>
      <vt:lpstr>Times New Roman</vt:lpstr>
      <vt:lpstr>VU layout</vt:lpstr>
      <vt:lpstr>PowerPoint Presentation</vt:lpstr>
      <vt:lpstr>Impact-based forecasting for the Philipinnes</vt:lpstr>
      <vt:lpstr>Methods</vt:lpstr>
      <vt:lpstr>Results</vt:lpstr>
      <vt:lpstr>PowerPoint Presentation</vt:lpstr>
      <vt:lpstr>Introduction: The Philippines </vt:lpstr>
      <vt:lpstr>Introduction: Anticipatory actions for typhoons in the Philippines</vt:lpstr>
      <vt:lpstr>Introduction: Poor performance of IBF model for coastal flood events </vt:lpstr>
      <vt:lpstr>Research question</vt:lpstr>
      <vt:lpstr>Methodology: Case study</vt:lpstr>
      <vt:lpstr>Results: Validation of GTSM with ERA5</vt:lpstr>
      <vt:lpstr>Results: accuracy of ERA5 for wind speed</vt:lpstr>
      <vt:lpstr>Results: GTSM with Holland parametric wind field model </vt:lpstr>
      <vt:lpstr>Results: Flood simulation</vt:lpstr>
      <vt:lpstr>Conclusions and Recommendations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Sanne Muis</dc:creator>
  <cp:lastModifiedBy>Asha</cp:lastModifiedBy>
  <cp:revision>18</cp:revision>
  <dcterms:created xsi:type="dcterms:W3CDTF">2023-04-03T13:15:19Z</dcterms:created>
  <dcterms:modified xsi:type="dcterms:W3CDTF">2023-05-07T21:32:44Z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0x010100B790BB292A35AE4AA5A100914D5E78C3</vt:lpwstr>
  </property>
</Properties>
</file>