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6" r:id="rId2"/>
    <p:sldId id="256" r:id="rId3"/>
    <p:sldId id="270" r:id="rId4"/>
    <p:sldId id="257" r:id="rId5"/>
    <p:sldId id="259" r:id="rId6"/>
    <p:sldId id="258" r:id="rId7"/>
    <p:sldId id="271" r:id="rId8"/>
    <p:sldId id="269" r:id="rId9"/>
    <p:sldId id="262" r:id="rId10"/>
    <p:sldId id="265" r:id="rId11"/>
    <p:sldId id="264" r:id="rId12"/>
    <p:sldId id="263" r:id="rId13"/>
    <p:sldId id="261" r:id="rId14"/>
    <p:sldId id="272" r:id="rId15"/>
    <p:sldId id="273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FE7F1"/>
    <a:srgbClr val="F2F2F2"/>
    <a:srgbClr val="FFE000"/>
    <a:srgbClr val="0F72BA"/>
    <a:srgbClr val="A3CEDD"/>
    <a:srgbClr val="D9EBF1"/>
    <a:srgbClr val="B5DAE9"/>
    <a:srgbClr val="B9E5D9"/>
    <a:srgbClr val="D9F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88" autoAdjust="0"/>
    <p:restoredTop sz="96370" autoAdjust="0"/>
  </p:normalViewPr>
  <p:slideViewPr>
    <p:cSldViewPr snapToGrid="0">
      <p:cViewPr>
        <p:scale>
          <a:sx n="100" d="100"/>
          <a:sy n="100" d="100"/>
        </p:scale>
        <p:origin x="218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CDE52-D506-46CF-8C78-17E7ED4A92ED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72A52-6A21-4EDF-B58F-397AB2EE6AD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811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2A52-6A21-4EDF-B58F-397AB2EE6A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28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2A52-6A21-4EDF-B58F-397AB2EE6A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39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2A52-6A21-4EDF-B58F-397AB2EE6A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22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2A52-6A21-4EDF-B58F-397AB2EE6A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45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2A52-6A21-4EDF-B58F-397AB2EE6A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67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2A52-6A21-4EDF-B58F-397AB2EE6A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72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Objectives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this</a:t>
            </a:r>
            <a:r>
              <a:rPr lang="de-CH" dirty="0" smtClean="0"/>
              <a:t> </a:t>
            </a:r>
            <a:r>
              <a:rPr lang="de-CH" dirty="0" err="1" smtClean="0"/>
              <a:t>work</a:t>
            </a:r>
            <a:r>
              <a:rPr lang="de-CH" dirty="0" smtClean="0"/>
              <a:t> </a:t>
            </a:r>
            <a:r>
              <a:rPr lang="de-CH" dirty="0" err="1" smtClean="0"/>
              <a:t>are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smtClean="0"/>
              <a:t> 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2A52-6A21-4EDF-B58F-397AB2EE6A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63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Quantifying the </a:t>
            </a:r>
            <a:r>
              <a:rPr lang="en-US" b="1" dirty="0" smtClean="0"/>
              <a:t>regional </a:t>
            </a:r>
            <a:r>
              <a:rPr lang="en-US" dirty="0" smtClean="0"/>
              <a:t>(baseline) agricultural </a:t>
            </a:r>
            <a:r>
              <a:rPr lang="en-US" b="1" dirty="0" smtClean="0"/>
              <a:t>water demand</a:t>
            </a:r>
            <a:r>
              <a:rPr lang="en-US" dirty="0" smtClean="0"/>
              <a:t> with a field scale agro-hydrological model.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Representing soil and crop management measures in that model in order to quantify their </a:t>
            </a:r>
            <a:r>
              <a:rPr lang="en-US" b="1" dirty="0" smtClean="0"/>
              <a:t>reduction potential</a:t>
            </a:r>
            <a:endParaRPr lang="en-US" dirty="0" smtClean="0"/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Finding a way to </a:t>
            </a:r>
            <a:r>
              <a:rPr lang="en-US" b="1" dirty="0" smtClean="0"/>
              <a:t>couple</a:t>
            </a:r>
            <a:r>
              <a:rPr lang="en-US" dirty="0" smtClean="0"/>
              <a:t> the field scale model with a catchment-scale hydrological model to simulate the </a:t>
            </a:r>
            <a:r>
              <a:rPr lang="en-US" b="1" dirty="0" smtClean="0"/>
              <a:t>impact of management decisions </a:t>
            </a:r>
            <a:r>
              <a:rPr lang="en-US" dirty="0" smtClean="0"/>
              <a:t>on the water cycle</a:t>
            </a: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Identifying optimal soil and crop management decisions from a water cycle perspective under </a:t>
            </a:r>
            <a:r>
              <a:rPr lang="en-US" b="1" dirty="0" smtClean="0"/>
              <a:t>future climates</a:t>
            </a:r>
            <a:r>
              <a:rPr lang="en-US" dirty="0" smtClean="0"/>
              <a:t> 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2A52-6A21-4EDF-B58F-397AB2EE6A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71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2A52-6A21-4EDF-B58F-397AB2EE6A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48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Quantifying the </a:t>
            </a:r>
            <a:r>
              <a:rPr lang="en-US" b="1" dirty="0" smtClean="0"/>
              <a:t>regional </a:t>
            </a:r>
            <a:r>
              <a:rPr lang="en-US" dirty="0" smtClean="0"/>
              <a:t>(baseline) agricultural </a:t>
            </a:r>
            <a:r>
              <a:rPr lang="en-US" b="1" dirty="0" smtClean="0"/>
              <a:t>water demand</a:t>
            </a:r>
            <a:r>
              <a:rPr lang="en-US" dirty="0" smtClean="0"/>
              <a:t> with a field scale agro-hydrological model.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Representing soil and crop management measures in that model in order to quantify their </a:t>
            </a:r>
            <a:r>
              <a:rPr lang="en-US" b="1" dirty="0" smtClean="0"/>
              <a:t>reduction potential</a:t>
            </a:r>
            <a:endParaRPr lang="en-US" dirty="0" smtClean="0"/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Finding a way to </a:t>
            </a:r>
            <a:r>
              <a:rPr lang="en-US" b="1" dirty="0" smtClean="0"/>
              <a:t>couple</a:t>
            </a:r>
            <a:r>
              <a:rPr lang="en-US" dirty="0" smtClean="0"/>
              <a:t> the field scale model with a catchment-scale hydrological model to simulate the </a:t>
            </a:r>
            <a:r>
              <a:rPr lang="en-US" b="1" dirty="0" smtClean="0"/>
              <a:t>impact of management decisions </a:t>
            </a:r>
            <a:r>
              <a:rPr lang="en-US" dirty="0" smtClean="0"/>
              <a:t>on the water cycle</a:t>
            </a: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Identifying optimal soil and crop management decisions from a water cycle perspective under </a:t>
            </a:r>
            <a:r>
              <a:rPr lang="en-US" b="1" dirty="0" smtClean="0"/>
              <a:t>future climates</a:t>
            </a:r>
            <a:r>
              <a:rPr lang="en-US" dirty="0" smtClean="0"/>
              <a:t> 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2A52-6A21-4EDF-B58F-397AB2EE6A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1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Quantifying the </a:t>
            </a:r>
            <a:r>
              <a:rPr lang="en-US" b="1" dirty="0" smtClean="0"/>
              <a:t>regional </a:t>
            </a:r>
            <a:r>
              <a:rPr lang="en-US" dirty="0" smtClean="0"/>
              <a:t>(baseline) agricultural </a:t>
            </a:r>
            <a:r>
              <a:rPr lang="en-US" b="1" dirty="0" smtClean="0"/>
              <a:t>water demand</a:t>
            </a:r>
            <a:r>
              <a:rPr lang="en-US" dirty="0" smtClean="0"/>
              <a:t> with a field scale agro-hydrological model.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Representing soil and crop management measures in that model in order to quantify their </a:t>
            </a:r>
            <a:r>
              <a:rPr lang="en-US" b="1" dirty="0" smtClean="0"/>
              <a:t>reduction potential</a:t>
            </a:r>
            <a:endParaRPr lang="en-US" dirty="0" smtClean="0"/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Finding a way to </a:t>
            </a:r>
            <a:r>
              <a:rPr lang="en-US" b="1" dirty="0" smtClean="0"/>
              <a:t>couple</a:t>
            </a:r>
            <a:r>
              <a:rPr lang="en-US" dirty="0" smtClean="0"/>
              <a:t> the field scale model with a catchment-scale hydrological model to simulate the </a:t>
            </a:r>
            <a:r>
              <a:rPr lang="en-US" b="1" dirty="0" smtClean="0"/>
              <a:t>impact of management decisions </a:t>
            </a:r>
            <a:r>
              <a:rPr lang="en-US" dirty="0" smtClean="0"/>
              <a:t>on the water cycle</a:t>
            </a: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Identifying optimal soil and crop management decisions from a water cycle perspective under </a:t>
            </a:r>
            <a:r>
              <a:rPr lang="en-US" b="1" dirty="0" smtClean="0"/>
              <a:t>future climates</a:t>
            </a:r>
            <a:r>
              <a:rPr lang="en-US" dirty="0" smtClean="0"/>
              <a:t> 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2A52-6A21-4EDF-B58F-397AB2EE6A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35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6F53-20A6-467C-B409-50057500ED3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6AB-0E8D-456F-9209-08103EC29BF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01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6F53-20A6-467C-B409-50057500ED3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6AB-0E8D-456F-9209-08103EC29BF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56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6F53-20A6-467C-B409-50057500ED3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6AB-0E8D-456F-9209-08103EC29BF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41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6F53-20A6-467C-B409-50057500ED3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6AB-0E8D-456F-9209-08103EC29BF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267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6F53-20A6-467C-B409-50057500ED3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6AB-0E8D-456F-9209-08103EC29BF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59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6F53-20A6-467C-B409-50057500ED3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6AB-0E8D-456F-9209-08103EC29BF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80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6F53-20A6-467C-B409-50057500ED3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6AB-0E8D-456F-9209-08103EC29BF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17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6F53-20A6-467C-B409-50057500ED3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6AB-0E8D-456F-9209-08103EC29BF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50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6F53-20A6-467C-B409-50057500ED3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6AB-0E8D-456F-9209-08103EC29BF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90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6F53-20A6-467C-B409-50057500ED3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6AB-0E8D-456F-9209-08103EC29BF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63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6F53-20A6-467C-B409-50057500ED3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6AB-0E8D-456F-9209-08103EC29BF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8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D6F53-20A6-467C-B409-50057500ED3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5E6AB-0E8D-456F-9209-08103EC29BF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7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jp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mailto:malvemaria.heinz@agroscope.admin.ch" TargetMode="External"/><Relationship Id="rId7" Type="http://schemas.openxmlformats.org/officeDocument/2006/relationships/image" Target="../media/image4.png"/><Relationship Id="rId2" Type="http://schemas.openxmlformats.org/officeDocument/2006/relationships/hyperlink" Target="mailto:malve.heinz@unibe.ch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/>
        </p:nvSpPr>
        <p:spPr>
          <a:xfrm>
            <a:off x="0" y="-18638"/>
            <a:ext cx="10329703" cy="1283836"/>
          </a:xfrm>
          <a:prstGeom prst="rect">
            <a:avLst/>
          </a:prstGeom>
          <a:solidFill>
            <a:srgbClr val="CFE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10329704" y="0"/>
            <a:ext cx="1802613" cy="68095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ctrTitle"/>
              </p:nvPr>
            </p:nvSpPr>
            <p:spPr>
              <a:xfrm>
                <a:off x="-587046" y="246326"/>
                <a:ext cx="11068050" cy="1151324"/>
              </a:xfrm>
            </p:spPr>
            <p:txBody>
              <a:bodyPr>
                <a:normAutofit fontScale="90000"/>
              </a:bodyPr>
              <a:lstStyle/>
              <a:p>
                <a:r>
                  <a:rPr lang="de-CH" sz="3600" dirty="0" smtClean="0"/>
                  <a:t>Modeling </a:t>
                </a:r>
                <a:r>
                  <a:rPr lang="de-CH" sz="3600" dirty="0" err="1" smtClean="0"/>
                  <a:t>the</a:t>
                </a:r>
                <a:r>
                  <a:rPr lang="de-CH" sz="3600" dirty="0" smtClean="0"/>
                  <a:t> potential </a:t>
                </a:r>
                <a:r>
                  <a:rPr lang="de-CH" sz="3600" dirty="0" err="1" smtClean="0"/>
                  <a:t>of</a:t>
                </a:r>
                <a:r>
                  <a:rPr lang="de-CH" sz="3600" dirty="0" smtClean="0"/>
                  <a:t> </a:t>
                </a:r>
                <a:r>
                  <a:rPr lang="de-CH" sz="3600" dirty="0" err="1" smtClean="0"/>
                  <a:t>management</a:t>
                </a:r>
                <a:r>
                  <a:rPr lang="de-CH" sz="3600" dirty="0" smtClean="0"/>
                  <a:t> </a:t>
                </a:r>
                <a:r>
                  <a:rPr lang="de-CH" sz="3600" dirty="0" err="1" smtClean="0"/>
                  <a:t>options</a:t>
                </a:r>
                <a:r>
                  <a:rPr lang="de-CH" sz="3600" dirty="0" smtClean="0"/>
                  <a:t> </a:t>
                </a:r>
                <a:r>
                  <a:rPr lang="de-CH" sz="3600" dirty="0" err="1" smtClean="0"/>
                  <a:t>to</a:t>
                </a:r>
                <a:r>
                  <a:rPr lang="de-CH" sz="3600" dirty="0" smtClean="0"/>
                  <a:t> </a:t>
                </a:r>
                <a:r>
                  <a:rPr lang="de-CH" sz="3600" dirty="0" err="1" smtClean="0"/>
                  <a:t>reduce</a:t>
                </a:r>
                <a:r>
                  <a:rPr lang="de-CH" sz="3600" dirty="0" smtClean="0"/>
                  <a:t> </a:t>
                </a:r>
                <a:r>
                  <a:rPr lang="de-CH" sz="3600" dirty="0" err="1" smtClean="0"/>
                  <a:t>irrigation</a:t>
                </a:r>
                <a:r>
                  <a:rPr lang="de-CH" sz="3600" dirty="0" smtClean="0"/>
                  <a:t> </a:t>
                </a:r>
                <a:r>
                  <a:rPr lang="de-CH" sz="3600" dirty="0" err="1" smtClean="0"/>
                  <a:t>demand</a:t>
                </a:r>
                <a:r>
                  <a:rPr lang="de-CH" sz="3600" dirty="0" smtClean="0"/>
                  <a:t> in Western </a:t>
                </a:r>
                <a:r>
                  <a:rPr lang="de-CH" sz="3600" dirty="0" err="1" smtClean="0"/>
                  <a:t>Switzerland</a:t>
                </a:r>
                <a:r>
                  <a:rPr lang="de-CH" sz="3600" dirty="0" smtClean="0"/>
                  <a:t/>
                </a:r>
                <a:br>
                  <a:rPr lang="de-CH" sz="3600" dirty="0" smtClean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DE" sz="1600" dirty="0"/>
                          <m:t>Malve</m:t>
                        </m:r>
                        <m:r>
                          <m:rPr>
                            <m:nor/>
                          </m:rPr>
                          <a:rPr lang="de-DE" sz="1600" dirty="0"/>
                          <m:t> </m:t>
                        </m:r>
                        <m:r>
                          <m:rPr>
                            <m:nor/>
                          </m:rPr>
                          <a:rPr lang="de-DE" sz="1600" dirty="0"/>
                          <m:t>Heinz</m:t>
                        </m:r>
                      </m:e>
                      <m:sup>
                        <m:r>
                          <a:rPr lang="de-CH" sz="1600">
                            <a:latin typeface="Cambria Math" panose="02040503050406030204" pitchFamily="18" charset="0"/>
                          </a:rPr>
                          <m:t>1,2,3</m:t>
                        </m:r>
                      </m:sup>
                    </m:sSup>
                  </m:oMath>
                </a14:m>
                <a:r>
                  <a:rPr lang="de-DE" sz="1600" dirty="0"/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CH" sz="1600"/>
                          <m:t> </m:t>
                        </m:r>
                        <m:r>
                          <m:rPr>
                            <m:nor/>
                          </m:rPr>
                          <a:rPr lang="de-DE" sz="1600" dirty="0"/>
                          <m:t>Annelie</m:t>
                        </m:r>
                        <m:r>
                          <m:rPr>
                            <m:nor/>
                          </m:rPr>
                          <a:rPr lang="de-DE" sz="1600" dirty="0"/>
                          <m:t> </m:t>
                        </m:r>
                        <m:r>
                          <m:rPr>
                            <m:nor/>
                          </m:rPr>
                          <a:rPr lang="de-DE" sz="1600" dirty="0"/>
                          <m:t>Holzk</m:t>
                        </m:r>
                        <m:r>
                          <m:rPr>
                            <m:nor/>
                          </m:rPr>
                          <a:rPr lang="de-DE" sz="1600" dirty="0"/>
                          <m:t>ä</m:t>
                        </m:r>
                        <m:r>
                          <m:rPr>
                            <m:nor/>
                          </m:rPr>
                          <a:rPr lang="de-DE" sz="1600" dirty="0"/>
                          <m:t>mper</m:t>
                        </m:r>
                      </m:e>
                      <m:sup>
                        <m:r>
                          <a:rPr lang="de-CH" sz="1600">
                            <a:latin typeface="Cambria Math" panose="02040503050406030204" pitchFamily="18" charset="0"/>
                          </a:rPr>
                          <m:t>1,2</m:t>
                        </m:r>
                      </m:sup>
                    </m:sSup>
                  </m:oMath>
                </a14:m>
                <a:r>
                  <a:rPr lang="de-DE" sz="1600" dirty="0">
                    <a:solidFill>
                      <a:schemeClr val="tx1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16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DE" sz="1600" dirty="0">
                            <a:solidFill>
                              <a:schemeClr val="tx1"/>
                            </a:solidFill>
                          </a:rPr>
                          <m:t>Bettina</m:t>
                        </m:r>
                        <m:r>
                          <m:rPr>
                            <m:nor/>
                          </m:rPr>
                          <a:rPr lang="de-DE" sz="1600" dirty="0">
                            <a:solidFill>
                              <a:schemeClr val="tx1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sz="1600" dirty="0">
                            <a:solidFill>
                              <a:schemeClr val="tx1"/>
                            </a:solidFill>
                          </a:rPr>
                          <m:t>Schaefli</m:t>
                        </m:r>
                      </m:e>
                      <m:sup>
                        <m:r>
                          <a:rPr lang="de-CH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sz="1600" dirty="0">
                    <a:solidFill>
                      <a:schemeClr val="tx1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16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DE" sz="1600" dirty="0">
                            <a:solidFill>
                              <a:schemeClr val="tx1"/>
                            </a:solidFill>
                          </a:rPr>
                          <m:t>Christoph</m:t>
                        </m:r>
                        <m:r>
                          <m:rPr>
                            <m:nor/>
                          </m:rPr>
                          <a:rPr lang="de-DE" sz="1600" dirty="0">
                            <a:solidFill>
                              <a:schemeClr val="tx1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sz="1600" dirty="0">
                            <a:solidFill>
                              <a:schemeClr val="tx1"/>
                            </a:solidFill>
                          </a:rPr>
                          <m:t>Raible</m:t>
                        </m:r>
                      </m:e>
                      <m:sup>
                        <m:r>
                          <a:rPr lang="de-CH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CH" sz="16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CH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de-DE" sz="1600" dirty="0">
                    <a:solidFill>
                      <a:schemeClr val="tx1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1200" dirty="0" smtClean="0">
                    <a:solidFill>
                      <a:schemeClr val="tx1"/>
                    </a:solidFill>
                  </a:rPr>
                  <a:t/>
                </a:r>
                <a:br>
                  <a:rPr lang="de-DE" sz="1200" dirty="0" smtClean="0">
                    <a:solidFill>
                      <a:schemeClr val="tx1"/>
                    </a:solidFill>
                  </a:rPr>
                </a:br>
                <a:endParaRPr lang="en-US" sz="1200" dirty="0"/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-587046" y="246326"/>
                <a:ext cx="11068050" cy="1151324"/>
              </a:xfrm>
              <a:blipFill>
                <a:blip r:embed="rId3"/>
                <a:stretch>
                  <a:fillRect t="-24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220" y="4490170"/>
            <a:ext cx="732628" cy="73262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518099" y="4601796"/>
            <a:ext cx="11321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 smtClean="0">
                <a:latin typeface="+mj-lt"/>
              </a:rPr>
              <a:t>link </a:t>
            </a:r>
            <a:r>
              <a:rPr lang="de-CH" sz="1100" dirty="0" err="1" smtClean="0">
                <a:latin typeface="+mj-lt"/>
              </a:rPr>
              <a:t>to</a:t>
            </a:r>
            <a:endParaRPr lang="de-CH" sz="1100" dirty="0" smtClean="0">
              <a:latin typeface="+mj-lt"/>
            </a:endParaRPr>
          </a:p>
          <a:p>
            <a:r>
              <a:rPr lang="de-CH" sz="1100" dirty="0" err="1" smtClean="0">
                <a:latin typeface="+mj-lt"/>
              </a:rPr>
              <a:t>abstract</a:t>
            </a:r>
            <a:r>
              <a:rPr lang="de-CH" sz="1100" dirty="0" smtClean="0">
                <a:latin typeface="+mj-lt"/>
              </a:rPr>
              <a:t>:</a:t>
            </a:r>
            <a:endParaRPr lang="en-US" sz="1100" dirty="0">
              <a:latin typeface="+mj-lt"/>
            </a:endParaRP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A21060-4795-4072-B2C7-B9DE39030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2232" y="1361374"/>
            <a:ext cx="1681881" cy="853162"/>
          </a:xfrm>
          <a:prstGeom prst="rect">
            <a:avLst/>
          </a:prstGeom>
        </p:spPr>
      </p:pic>
      <p:pic>
        <p:nvPicPr>
          <p:cNvPr id="1026" name="Picture 2" descr="https://egu23.eu/EGU22-sharing-is-encourag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891" y="5516051"/>
            <a:ext cx="416326" cy="60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ahmen 9"/>
          <p:cNvSpPr/>
          <p:nvPr/>
        </p:nvSpPr>
        <p:spPr>
          <a:xfrm>
            <a:off x="1" y="0"/>
            <a:ext cx="12191999" cy="6858000"/>
          </a:xfrm>
          <a:prstGeom prst="frame">
            <a:avLst>
              <a:gd name="adj1" fmla="val 834"/>
            </a:avLst>
          </a:prstGeom>
          <a:solidFill>
            <a:srgbClr val="5CA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7694" y="2341495"/>
            <a:ext cx="1026494" cy="102649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-4601029" y="943429"/>
            <a:ext cx="3251200" cy="999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Interaktive Schaltfläche: Nächste(r) oder Weiter 13">
            <a:hlinkClick r:id="" action="ppaction://hlinkshowjump?jump=nextslide" highlightClick="1"/>
          </p:cNvPr>
          <p:cNvSpPr/>
          <p:nvPr/>
        </p:nvSpPr>
        <p:spPr>
          <a:xfrm>
            <a:off x="11743960" y="6392315"/>
            <a:ext cx="319314" cy="35387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03E94BBD-F63F-44A7-A978-7136E6D93BF6}"/>
              </a:ext>
            </a:extLst>
          </p:cNvPr>
          <p:cNvSpPr txBox="1"/>
          <p:nvPr/>
        </p:nvSpPr>
        <p:spPr>
          <a:xfrm>
            <a:off x="10346221" y="132452"/>
            <a:ext cx="192198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>
                <a:latin typeface="+mj-lt"/>
              </a:rPr>
              <a:t>1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Agroscope </a:t>
            </a:r>
            <a:r>
              <a:rPr lang="de-DE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Reckenholz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</a:t>
            </a:r>
            <a:r>
              <a:rPr lang="de-DE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Water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Protection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and</a:t>
            </a:r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Substance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Flows</a:t>
            </a:r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r>
              <a:rPr lang="de-DE" sz="800" b="1" dirty="0">
                <a:latin typeface="+mj-lt"/>
              </a:rPr>
              <a:t>2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Oeschger </a:t>
            </a:r>
            <a:r>
              <a:rPr lang="de-DE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Centre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for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Climate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Change Research</a:t>
            </a:r>
          </a:p>
          <a:p>
            <a:r>
              <a:rPr lang="de-DE" sz="800" b="1" dirty="0">
                <a:latin typeface="+mj-lt"/>
              </a:rPr>
              <a:t>3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Institute </a:t>
            </a:r>
            <a:r>
              <a:rPr lang="de-DE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of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Geography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University </a:t>
            </a:r>
            <a:r>
              <a:rPr lang="de-DE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of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Bern</a:t>
            </a:r>
          </a:p>
          <a:p>
            <a:r>
              <a:rPr lang="de-DE" sz="800" b="1" dirty="0">
                <a:latin typeface="+mj-lt"/>
              </a:rPr>
              <a:t>4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Institute </a:t>
            </a:r>
            <a:r>
              <a:rPr lang="de-DE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of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Physics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University </a:t>
            </a:r>
            <a:r>
              <a:rPr lang="de-DE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of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Bern</a:t>
            </a:r>
          </a:p>
          <a:p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endParaRPr lang="de-DE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11227220" y="5416079"/>
            <a:ext cx="834013" cy="803868"/>
          </a:xfrm>
          <a:prstGeom prst="ellipse">
            <a:avLst/>
          </a:prstGeom>
          <a:solidFill>
            <a:srgbClr val="0F7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550" b="1" dirty="0" smtClean="0">
                <a:solidFill>
                  <a:srgbClr val="FFE000"/>
                </a:solidFill>
              </a:rPr>
              <a:t>PICO 4.3</a:t>
            </a:r>
            <a:endParaRPr lang="en-US" sz="1550" b="1" dirty="0">
              <a:solidFill>
                <a:srgbClr val="FFE000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20A3945-50D5-4453-9649-C7DBF0DC925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95" r="42083" b="35399"/>
          <a:stretch/>
        </p:blipFill>
        <p:spPr>
          <a:xfrm>
            <a:off x="229766" y="1379072"/>
            <a:ext cx="4898466" cy="3755636"/>
          </a:xfrm>
          <a:prstGeom prst="rect">
            <a:avLst/>
          </a:prstGeom>
          <a:effectLst/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930" y="1361116"/>
            <a:ext cx="5031456" cy="3773592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56655" y="5248583"/>
            <a:ext cx="5071577" cy="1539550"/>
          </a:xfrm>
          <a:prstGeom prst="rect">
            <a:avLst/>
          </a:prstGeom>
          <a:solidFill>
            <a:srgbClr val="CFE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 </a:t>
            </a:r>
            <a:r>
              <a:rPr lang="de-CH" sz="1600" dirty="0" err="1" smtClean="0">
                <a:solidFill>
                  <a:schemeClr val="tx1"/>
                </a:solidFill>
              </a:rPr>
              <a:t>Rising</a:t>
            </a:r>
            <a:r>
              <a:rPr lang="de-CH" sz="1600" dirty="0" smtClean="0">
                <a:solidFill>
                  <a:schemeClr val="tx1"/>
                </a:solidFill>
              </a:rPr>
              <a:t> </a:t>
            </a:r>
            <a:r>
              <a:rPr lang="de-CH" sz="1600" dirty="0" err="1" smtClean="0">
                <a:solidFill>
                  <a:schemeClr val="tx1"/>
                </a:solidFill>
              </a:rPr>
              <a:t>temperatures</a:t>
            </a:r>
            <a:r>
              <a:rPr lang="de-CH" sz="1600" dirty="0" smtClean="0">
                <a:solidFill>
                  <a:schemeClr val="tx1"/>
                </a:solidFill>
              </a:rPr>
              <a:t> </a:t>
            </a:r>
            <a:r>
              <a:rPr lang="de-CH" sz="1600" dirty="0" err="1" smtClean="0">
                <a:solidFill>
                  <a:schemeClr val="tx1"/>
                </a:solidFill>
              </a:rPr>
              <a:t>and</a:t>
            </a:r>
            <a:r>
              <a:rPr lang="de-CH" sz="1600" dirty="0" smtClean="0">
                <a:solidFill>
                  <a:schemeClr val="tx1"/>
                </a:solidFill>
              </a:rPr>
              <a:t> </a:t>
            </a:r>
            <a:r>
              <a:rPr lang="de-CH" sz="1600" dirty="0" err="1" smtClean="0">
                <a:solidFill>
                  <a:schemeClr val="tx1"/>
                </a:solidFill>
              </a:rPr>
              <a:t>altered</a:t>
            </a:r>
            <a:r>
              <a:rPr lang="de-CH" sz="1600" dirty="0" smtClean="0">
                <a:solidFill>
                  <a:schemeClr val="tx1"/>
                </a:solidFill>
              </a:rPr>
              <a:t> </a:t>
            </a:r>
            <a:r>
              <a:rPr lang="de-CH" sz="1600" dirty="0" err="1" smtClean="0">
                <a:solidFill>
                  <a:schemeClr val="tx1"/>
                </a:solidFill>
              </a:rPr>
              <a:t>precipitation</a:t>
            </a:r>
            <a:r>
              <a:rPr lang="de-CH" sz="1600" dirty="0" smtClean="0">
                <a:solidFill>
                  <a:schemeClr val="tx1"/>
                </a:solidFill>
              </a:rPr>
              <a:t> </a:t>
            </a:r>
            <a:r>
              <a:rPr lang="de-CH" sz="1600" dirty="0" err="1" smtClean="0">
                <a:solidFill>
                  <a:schemeClr val="tx1"/>
                </a:solidFill>
              </a:rPr>
              <a:t>patterns</a:t>
            </a:r>
            <a:r>
              <a:rPr lang="de-CH" sz="1600" dirty="0" smtClean="0">
                <a:solidFill>
                  <a:schemeClr val="tx1"/>
                </a:solidFill>
              </a:rPr>
              <a:t> </a:t>
            </a:r>
            <a:r>
              <a:rPr lang="de-CH" sz="1600" dirty="0" err="1" smtClean="0">
                <a:solidFill>
                  <a:schemeClr val="tx1"/>
                </a:solidFill>
              </a:rPr>
              <a:t>lead</a:t>
            </a:r>
            <a:r>
              <a:rPr lang="de-CH" sz="1600" dirty="0" smtClean="0">
                <a:solidFill>
                  <a:schemeClr val="tx1"/>
                </a:solidFill>
              </a:rPr>
              <a:t> </a:t>
            </a:r>
            <a:r>
              <a:rPr lang="de-CH" sz="1600" dirty="0" err="1" smtClean="0">
                <a:solidFill>
                  <a:schemeClr val="tx1"/>
                </a:solidFill>
              </a:rPr>
              <a:t>to</a:t>
            </a:r>
            <a:r>
              <a:rPr lang="de-CH" sz="1600" dirty="0" smtClean="0">
                <a:solidFill>
                  <a:schemeClr val="tx1"/>
                </a:solidFill>
              </a:rPr>
              <a:t> an </a:t>
            </a:r>
            <a:r>
              <a:rPr lang="de-CH" sz="1600" b="1" dirty="0" err="1" smtClean="0">
                <a:solidFill>
                  <a:schemeClr val="tx1"/>
                </a:solidFill>
              </a:rPr>
              <a:t>increasing</a:t>
            </a:r>
            <a:r>
              <a:rPr lang="de-CH" sz="1600" b="1" dirty="0" smtClean="0">
                <a:solidFill>
                  <a:schemeClr val="tx1"/>
                </a:solidFill>
              </a:rPr>
              <a:t> </a:t>
            </a:r>
            <a:r>
              <a:rPr lang="de-CH" sz="1600" b="1" dirty="0" err="1" smtClean="0">
                <a:solidFill>
                  <a:schemeClr val="tx1"/>
                </a:solidFill>
              </a:rPr>
              <a:t>need</a:t>
            </a:r>
            <a:r>
              <a:rPr lang="de-CH" sz="1600" b="1" dirty="0" smtClean="0">
                <a:solidFill>
                  <a:schemeClr val="tx1"/>
                </a:solidFill>
              </a:rPr>
              <a:t> </a:t>
            </a:r>
            <a:r>
              <a:rPr lang="de-CH" sz="1600" b="1" dirty="0" err="1" smtClean="0">
                <a:solidFill>
                  <a:schemeClr val="tx1"/>
                </a:solidFill>
              </a:rPr>
              <a:t>for</a:t>
            </a:r>
            <a:r>
              <a:rPr lang="de-CH" sz="1600" b="1" dirty="0" smtClean="0">
                <a:solidFill>
                  <a:schemeClr val="tx1"/>
                </a:solidFill>
              </a:rPr>
              <a:t> </a:t>
            </a:r>
            <a:r>
              <a:rPr lang="de-CH" sz="1600" b="1" dirty="0" err="1" smtClean="0">
                <a:solidFill>
                  <a:schemeClr val="tx1"/>
                </a:solidFill>
              </a:rPr>
              <a:t>irrigation</a:t>
            </a:r>
            <a:r>
              <a:rPr lang="de-CH" sz="1600" b="1" dirty="0" smtClean="0">
                <a:solidFill>
                  <a:schemeClr val="tx1"/>
                </a:solidFill>
              </a:rPr>
              <a:t> </a:t>
            </a:r>
            <a:r>
              <a:rPr lang="de-CH" sz="1600" dirty="0" err="1" smtClean="0">
                <a:solidFill>
                  <a:schemeClr val="tx1"/>
                </a:solidFill>
              </a:rPr>
              <a:t>to</a:t>
            </a:r>
            <a:r>
              <a:rPr lang="de-CH" sz="1600" dirty="0" smtClean="0">
                <a:solidFill>
                  <a:schemeClr val="tx1"/>
                </a:solidFill>
              </a:rPr>
              <a:t> </a:t>
            </a:r>
            <a:r>
              <a:rPr lang="de-CH" sz="1600" dirty="0" err="1" smtClean="0">
                <a:solidFill>
                  <a:schemeClr val="tx1"/>
                </a:solidFill>
              </a:rPr>
              <a:t>reduce</a:t>
            </a:r>
            <a:r>
              <a:rPr lang="de-CH" sz="1600" dirty="0" smtClean="0">
                <a:solidFill>
                  <a:schemeClr val="tx1"/>
                </a:solidFill>
              </a:rPr>
              <a:t> </a:t>
            </a:r>
            <a:r>
              <a:rPr lang="de-CH" sz="1600" dirty="0" err="1" smtClean="0">
                <a:solidFill>
                  <a:schemeClr val="tx1"/>
                </a:solidFill>
              </a:rPr>
              <a:t>yield</a:t>
            </a:r>
            <a:r>
              <a:rPr lang="de-CH" sz="1600" dirty="0" smtClean="0">
                <a:solidFill>
                  <a:schemeClr val="tx1"/>
                </a:solidFill>
              </a:rPr>
              <a:t> </a:t>
            </a:r>
            <a:r>
              <a:rPr lang="de-CH" sz="1600" dirty="0" err="1" smtClean="0">
                <a:solidFill>
                  <a:schemeClr val="tx1"/>
                </a:solidFill>
              </a:rPr>
              <a:t>losses</a:t>
            </a:r>
            <a:r>
              <a:rPr lang="de-CH" sz="1600" dirty="0" smtClean="0">
                <a:solidFill>
                  <a:schemeClr val="tx1"/>
                </a:solidFill>
              </a:rPr>
              <a:t> </a:t>
            </a:r>
            <a:r>
              <a:rPr lang="de-CH" sz="1600" dirty="0" err="1" smtClean="0">
                <a:solidFill>
                  <a:schemeClr val="tx1"/>
                </a:solidFill>
              </a:rPr>
              <a:t>during</a:t>
            </a:r>
            <a:r>
              <a:rPr lang="de-CH" sz="1600" dirty="0" smtClean="0">
                <a:solidFill>
                  <a:schemeClr val="tx1"/>
                </a:solidFill>
              </a:rPr>
              <a:t> </a:t>
            </a:r>
            <a:r>
              <a:rPr lang="de-CH" sz="1600" dirty="0" err="1" smtClean="0">
                <a:solidFill>
                  <a:schemeClr val="tx1"/>
                </a:solidFill>
              </a:rPr>
              <a:t>droughts</a:t>
            </a:r>
            <a:r>
              <a:rPr lang="de-CH" sz="1600" dirty="0" smtClean="0">
                <a:solidFill>
                  <a:schemeClr val="tx1"/>
                </a:solidFill>
              </a:rPr>
              <a:t>.</a:t>
            </a:r>
          </a:p>
          <a:p>
            <a:pPr algn="ctr"/>
            <a:endParaRPr lang="de-CH" sz="1600" dirty="0" smtClean="0">
              <a:solidFill>
                <a:schemeClr val="tx1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5128232" y="5248582"/>
            <a:ext cx="5201471" cy="1539393"/>
          </a:xfrm>
          <a:prstGeom prst="rect">
            <a:avLst/>
          </a:prstGeom>
          <a:solidFill>
            <a:srgbClr val="CFE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b="1" dirty="0" smtClean="0">
                <a:solidFill>
                  <a:schemeClr val="tx1"/>
                </a:solidFill>
              </a:rPr>
              <a:t>Low </a:t>
            </a:r>
            <a:r>
              <a:rPr lang="de-CH" sz="1600" b="1" dirty="0" err="1" smtClean="0">
                <a:solidFill>
                  <a:schemeClr val="tx1"/>
                </a:solidFill>
              </a:rPr>
              <a:t>flows</a:t>
            </a:r>
            <a:r>
              <a:rPr lang="de-CH" sz="1600" b="1" dirty="0" smtClean="0">
                <a:solidFill>
                  <a:schemeClr val="tx1"/>
                </a:solidFill>
              </a:rPr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in </a:t>
            </a:r>
            <a:r>
              <a:rPr lang="de-CH" sz="1600" dirty="0" err="1" smtClean="0">
                <a:solidFill>
                  <a:schemeClr val="tx1"/>
                </a:solidFill>
              </a:rPr>
              <a:t>mid-sized</a:t>
            </a:r>
            <a:r>
              <a:rPr lang="de-CH" sz="1600" dirty="0" smtClean="0">
                <a:solidFill>
                  <a:schemeClr val="tx1"/>
                </a:solidFill>
              </a:rPr>
              <a:t> </a:t>
            </a:r>
            <a:r>
              <a:rPr lang="de-CH" sz="1600" dirty="0" err="1" smtClean="0">
                <a:solidFill>
                  <a:schemeClr val="tx1"/>
                </a:solidFill>
              </a:rPr>
              <a:t>streams</a:t>
            </a:r>
            <a:r>
              <a:rPr lang="de-CH" sz="1600" dirty="0" smtClean="0">
                <a:solidFill>
                  <a:schemeClr val="tx1"/>
                </a:solidFill>
              </a:rPr>
              <a:t>  </a:t>
            </a:r>
            <a:r>
              <a:rPr lang="de-CH" sz="1600" dirty="0" err="1" smtClean="0">
                <a:solidFill>
                  <a:schemeClr val="tx1"/>
                </a:solidFill>
              </a:rPr>
              <a:t>especially</a:t>
            </a:r>
            <a:r>
              <a:rPr lang="de-CH" sz="1600" dirty="0" smtClean="0">
                <a:solidFill>
                  <a:schemeClr val="tx1"/>
                </a:solidFill>
              </a:rPr>
              <a:t> in </a:t>
            </a:r>
            <a:r>
              <a:rPr lang="de-CH" sz="1600" dirty="0" err="1" smtClean="0">
                <a:solidFill>
                  <a:schemeClr val="tx1"/>
                </a:solidFill>
              </a:rPr>
              <a:t>summer</a:t>
            </a:r>
            <a:r>
              <a:rPr lang="de-CH" sz="1600" dirty="0" smtClean="0">
                <a:solidFill>
                  <a:schemeClr val="tx1"/>
                </a:solidFill>
              </a:rPr>
              <a:t>, </a:t>
            </a:r>
            <a:r>
              <a:rPr lang="de-CH" sz="1600" dirty="0" err="1" smtClean="0">
                <a:solidFill>
                  <a:schemeClr val="tx1"/>
                </a:solidFill>
              </a:rPr>
              <a:t>are</a:t>
            </a:r>
            <a:r>
              <a:rPr lang="de-CH" sz="1600" dirty="0" smtClean="0">
                <a:solidFill>
                  <a:schemeClr val="tx1"/>
                </a:solidFill>
              </a:rPr>
              <a:t> </a:t>
            </a:r>
            <a:r>
              <a:rPr lang="de-CH" sz="1600" dirty="0" err="1" smtClean="0">
                <a:solidFill>
                  <a:schemeClr val="tx1"/>
                </a:solidFill>
              </a:rPr>
              <a:t>increasing</a:t>
            </a:r>
            <a:r>
              <a:rPr lang="de-CH" sz="1600" dirty="0" smtClean="0">
                <a:solidFill>
                  <a:schemeClr val="tx1"/>
                </a:solidFill>
              </a:rPr>
              <a:t>, </a:t>
            </a:r>
            <a:r>
              <a:rPr lang="de-CH" sz="1600" dirty="0" err="1" smtClean="0">
                <a:solidFill>
                  <a:schemeClr val="tx1"/>
                </a:solidFill>
              </a:rPr>
              <a:t>leading</a:t>
            </a:r>
            <a:r>
              <a:rPr lang="de-CH" sz="1600" dirty="0" smtClean="0">
                <a:solidFill>
                  <a:schemeClr val="tx1"/>
                </a:solidFill>
              </a:rPr>
              <a:t> </a:t>
            </a:r>
            <a:r>
              <a:rPr lang="de-CH" sz="1600" dirty="0" err="1" smtClean="0">
                <a:solidFill>
                  <a:schemeClr val="tx1"/>
                </a:solidFill>
              </a:rPr>
              <a:t>to</a:t>
            </a:r>
            <a:r>
              <a:rPr lang="de-CH" sz="1600" dirty="0" smtClean="0">
                <a:solidFill>
                  <a:schemeClr val="tx1"/>
                </a:solidFill>
              </a:rPr>
              <a:t> </a:t>
            </a:r>
            <a:r>
              <a:rPr lang="de-CH" sz="1600" b="1" dirty="0" err="1" smtClean="0">
                <a:solidFill>
                  <a:schemeClr val="tx1"/>
                </a:solidFill>
              </a:rPr>
              <a:t>temporary</a:t>
            </a:r>
            <a:r>
              <a:rPr lang="de-CH" sz="1600" b="1" dirty="0" smtClean="0">
                <a:solidFill>
                  <a:schemeClr val="tx1"/>
                </a:solidFill>
              </a:rPr>
              <a:t> </a:t>
            </a:r>
            <a:r>
              <a:rPr lang="de-CH" sz="1600" b="1" dirty="0" err="1" smtClean="0">
                <a:solidFill>
                  <a:schemeClr val="tx1"/>
                </a:solidFill>
              </a:rPr>
              <a:t>irrigation</a:t>
            </a:r>
            <a:r>
              <a:rPr lang="de-CH" sz="1600" b="1" dirty="0" smtClean="0">
                <a:solidFill>
                  <a:schemeClr val="tx1"/>
                </a:solidFill>
              </a:rPr>
              <a:t> </a:t>
            </a:r>
            <a:r>
              <a:rPr lang="de-CH" sz="1600" b="1" dirty="0" err="1" smtClean="0">
                <a:solidFill>
                  <a:schemeClr val="tx1"/>
                </a:solidFill>
              </a:rPr>
              <a:t>bans</a:t>
            </a:r>
            <a:r>
              <a:rPr lang="de-CH" sz="1600" b="1" dirty="0" smtClean="0">
                <a:solidFill>
                  <a:schemeClr val="tx1"/>
                </a:solidFill>
              </a:rPr>
              <a:t> </a:t>
            </a:r>
            <a:r>
              <a:rPr lang="de-CH" sz="1600" dirty="0" err="1" smtClean="0">
                <a:solidFill>
                  <a:schemeClr val="tx1"/>
                </a:solidFill>
              </a:rPr>
              <a:t>and</a:t>
            </a:r>
            <a:r>
              <a:rPr lang="de-CH" sz="1600" dirty="0" smtClean="0">
                <a:solidFill>
                  <a:schemeClr val="tx1"/>
                </a:solidFill>
              </a:rPr>
              <a:t> </a:t>
            </a:r>
            <a:r>
              <a:rPr lang="de-CH" sz="1600" dirty="0" err="1" smtClean="0">
                <a:solidFill>
                  <a:schemeClr val="tx1"/>
                </a:solidFill>
              </a:rPr>
              <a:t>reduced</a:t>
            </a:r>
            <a:r>
              <a:rPr lang="de-CH" sz="1600" dirty="0" smtClean="0">
                <a:solidFill>
                  <a:schemeClr val="tx1"/>
                </a:solidFill>
              </a:rPr>
              <a:t> </a:t>
            </a:r>
            <a:r>
              <a:rPr lang="de-CH" sz="1600" dirty="0" err="1" smtClean="0">
                <a:solidFill>
                  <a:schemeClr val="tx1"/>
                </a:solidFill>
              </a:rPr>
              <a:t>yield</a:t>
            </a:r>
            <a:r>
              <a:rPr lang="de-CH" sz="1600" dirty="0" smtClean="0">
                <a:solidFill>
                  <a:schemeClr val="tx1"/>
                </a:solidFill>
              </a:rPr>
              <a:t> </a:t>
            </a:r>
            <a:r>
              <a:rPr lang="de-CH" sz="1600" dirty="0" err="1" smtClean="0">
                <a:solidFill>
                  <a:schemeClr val="tx1"/>
                </a:solidFill>
              </a:rPr>
              <a:t>quality</a:t>
            </a:r>
            <a:r>
              <a:rPr lang="de-CH" sz="1600" dirty="0" smtClean="0">
                <a:solidFill>
                  <a:schemeClr val="tx1"/>
                </a:solidFill>
              </a:rPr>
              <a:t> </a:t>
            </a:r>
            <a:r>
              <a:rPr lang="de-CH" sz="1600" dirty="0" err="1" smtClean="0">
                <a:solidFill>
                  <a:schemeClr val="tx1"/>
                </a:solidFill>
              </a:rPr>
              <a:t>and</a:t>
            </a:r>
            <a:r>
              <a:rPr lang="de-CH" sz="1600" dirty="0" smtClean="0">
                <a:solidFill>
                  <a:schemeClr val="tx1"/>
                </a:solidFill>
              </a:rPr>
              <a:t> </a:t>
            </a:r>
            <a:r>
              <a:rPr lang="de-CH" sz="1600" dirty="0" err="1" smtClean="0">
                <a:solidFill>
                  <a:schemeClr val="tx1"/>
                </a:solidFill>
              </a:rPr>
              <a:t>quantity</a:t>
            </a:r>
            <a:endParaRPr lang="de-CH" sz="1600" dirty="0" smtClean="0">
              <a:solidFill>
                <a:schemeClr val="tx1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37C126C-DE1B-415D-8277-3DEE61968C22}"/>
              </a:ext>
            </a:extLst>
          </p:cNvPr>
          <p:cNvSpPr txBox="1"/>
          <p:nvPr/>
        </p:nvSpPr>
        <p:spPr>
          <a:xfrm>
            <a:off x="4039847" y="4808354"/>
            <a:ext cx="2374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@Agroscope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37C126C-DE1B-415D-8277-3DEE61968C22}"/>
              </a:ext>
            </a:extLst>
          </p:cNvPr>
          <p:cNvSpPr txBox="1"/>
          <p:nvPr/>
        </p:nvSpPr>
        <p:spPr>
          <a:xfrm>
            <a:off x="9515017" y="4856484"/>
            <a:ext cx="814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@FOEN</a:t>
            </a:r>
            <a:endParaRPr lang="de-CH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123" y="3547226"/>
            <a:ext cx="658369" cy="79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7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03" b="2284"/>
          <a:stretch/>
        </p:blipFill>
        <p:spPr>
          <a:xfrm>
            <a:off x="2348136" y="733343"/>
            <a:ext cx="7752269" cy="6124657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4722654" y="1748216"/>
            <a:ext cx="183291" cy="83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9825819" y="628913"/>
            <a:ext cx="391902" cy="305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e 10"/>
          <p:cNvSpPr/>
          <p:nvPr/>
        </p:nvSpPr>
        <p:spPr>
          <a:xfrm>
            <a:off x="2230820" y="733343"/>
            <a:ext cx="513397" cy="497998"/>
          </a:xfrm>
          <a:prstGeom prst="ellipse">
            <a:avLst/>
          </a:prstGeom>
          <a:solidFill>
            <a:srgbClr val="8FC6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sysClr val="windowText" lastClr="000000"/>
                </a:solidFill>
              </a:rPr>
              <a:t>3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2230820" y="3686674"/>
            <a:ext cx="501837" cy="542426"/>
          </a:xfrm>
          <a:prstGeom prst="ellipse">
            <a:avLst/>
          </a:prstGeom>
          <a:solidFill>
            <a:srgbClr val="8FC6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sysClr val="windowText" lastClr="000000"/>
                </a:solidFill>
              </a:rPr>
              <a:t>4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0" y="104430"/>
            <a:ext cx="8247017" cy="524483"/>
          </a:xfrm>
        </p:spPr>
        <p:txBody>
          <a:bodyPr>
            <a:normAutofit fontScale="90000"/>
          </a:bodyPr>
          <a:lstStyle/>
          <a:p>
            <a:r>
              <a:rPr lang="de-CH" dirty="0" err="1" smtClean="0"/>
              <a:t>Methodological</a:t>
            </a:r>
            <a:r>
              <a:rPr lang="de-CH" dirty="0" smtClean="0"/>
              <a:t> </a:t>
            </a:r>
            <a:r>
              <a:rPr lang="de-CH" dirty="0" err="1" smtClean="0"/>
              <a:t>approach</a:t>
            </a:r>
            <a:endParaRPr lang="en-US" dirty="0"/>
          </a:p>
        </p:txBody>
      </p:sp>
      <p:sp>
        <p:nvSpPr>
          <p:cNvPr id="17" name="Interaktive Schaltfläche: Nächste(r) oder Weiter 16">
            <a:hlinkClick r:id="" action="ppaction://hlinkshowjump?jump=nextslide" highlightClick="1"/>
          </p:cNvPr>
          <p:cNvSpPr/>
          <p:nvPr/>
        </p:nvSpPr>
        <p:spPr>
          <a:xfrm>
            <a:off x="11720719" y="6407464"/>
            <a:ext cx="322793" cy="29754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nteraktive Schaltfläche: Zurück oder Vorherige(r) 17">
            <a:hlinkClick r:id="" action="ppaction://hlinkshowjump?jump=previousslide" highlightClick="1"/>
          </p:cNvPr>
          <p:cNvSpPr/>
          <p:nvPr/>
        </p:nvSpPr>
        <p:spPr>
          <a:xfrm>
            <a:off x="10860633" y="6407464"/>
            <a:ext cx="323851" cy="29754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nteraktive Schaltfläche: Start 19">
            <a:hlinkClick r:id="" action="ppaction://hlinkshowjump?jump=firstslide" highlightClick="1"/>
          </p:cNvPr>
          <p:cNvSpPr/>
          <p:nvPr/>
        </p:nvSpPr>
        <p:spPr>
          <a:xfrm>
            <a:off x="11273045" y="6413811"/>
            <a:ext cx="351176" cy="2911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ahmen 20"/>
          <p:cNvSpPr/>
          <p:nvPr/>
        </p:nvSpPr>
        <p:spPr>
          <a:xfrm>
            <a:off x="1" y="0"/>
            <a:ext cx="12191999" cy="6858000"/>
          </a:xfrm>
          <a:prstGeom prst="frame">
            <a:avLst>
              <a:gd name="adj1" fmla="val 834"/>
            </a:avLst>
          </a:prstGeom>
          <a:solidFill>
            <a:srgbClr val="5CA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Interaktive Schaltfläche: Anpassen 1">
            <a:hlinkClick r:id="" action="ppaction://noaction" highlightClick="1"/>
          </p:cNvPr>
          <p:cNvSpPr/>
          <p:nvPr/>
        </p:nvSpPr>
        <p:spPr>
          <a:xfrm>
            <a:off x="6035992" y="3992370"/>
            <a:ext cx="74297" cy="119255"/>
          </a:xfrm>
          <a:prstGeom prst="actionButtonBlank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3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110" y="262477"/>
            <a:ext cx="10515600" cy="1325563"/>
          </a:xfrm>
        </p:spPr>
        <p:txBody>
          <a:bodyPr/>
          <a:lstStyle/>
          <a:p>
            <a:r>
              <a:rPr lang="de-CH" dirty="0" err="1" smtClean="0"/>
              <a:t>Managegement</a:t>
            </a:r>
            <a:r>
              <a:rPr lang="de-CH" dirty="0" smtClean="0"/>
              <a:t> </a:t>
            </a:r>
            <a:r>
              <a:rPr lang="de-CH" dirty="0" err="1" smtClean="0"/>
              <a:t>representation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feedback</a:t>
            </a:r>
            <a:endParaRPr lang="en-US" dirty="0"/>
          </a:p>
        </p:txBody>
      </p:sp>
      <p:sp>
        <p:nvSpPr>
          <p:cNvPr id="4" name="Ellipse 3"/>
          <p:cNvSpPr/>
          <p:nvPr/>
        </p:nvSpPr>
        <p:spPr>
          <a:xfrm>
            <a:off x="332539" y="2165906"/>
            <a:ext cx="2891972" cy="2002971"/>
          </a:xfrm>
          <a:prstGeom prst="ellipse">
            <a:avLst/>
          </a:prstGeom>
          <a:solidFill>
            <a:srgbClr val="EBF0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7" name="Textfeld 6"/>
          <p:cNvSpPr txBox="1"/>
          <p:nvPr/>
        </p:nvSpPr>
        <p:spPr>
          <a:xfrm>
            <a:off x="887710" y="2751892"/>
            <a:ext cx="210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err="1" smtClean="0"/>
              <a:t>Soil</a:t>
            </a:r>
            <a:r>
              <a:rPr lang="de-CH" sz="2000" dirty="0" smtClean="0"/>
              <a:t> </a:t>
            </a:r>
            <a:r>
              <a:rPr lang="de-CH" sz="2000" dirty="0" err="1" smtClean="0"/>
              <a:t>and</a:t>
            </a:r>
            <a:r>
              <a:rPr lang="de-CH" sz="2000" dirty="0" smtClean="0"/>
              <a:t> </a:t>
            </a:r>
            <a:r>
              <a:rPr lang="de-CH" sz="2000" dirty="0" err="1" smtClean="0"/>
              <a:t>crop</a:t>
            </a:r>
            <a:r>
              <a:rPr lang="de-CH" sz="2000" dirty="0" smtClean="0"/>
              <a:t> </a:t>
            </a:r>
            <a:r>
              <a:rPr lang="de-CH" sz="2000" dirty="0" err="1" smtClean="0"/>
              <a:t>management</a:t>
            </a:r>
            <a:endParaRPr lang="en-US" sz="2000" dirty="0"/>
          </a:p>
        </p:txBody>
      </p:sp>
      <p:sp>
        <p:nvSpPr>
          <p:cNvPr id="8" name="Abgerundetes Rechteck 7"/>
          <p:cNvSpPr/>
          <p:nvPr/>
        </p:nvSpPr>
        <p:spPr>
          <a:xfrm>
            <a:off x="1090911" y="3718935"/>
            <a:ext cx="2743200" cy="1901372"/>
          </a:xfrm>
          <a:prstGeom prst="roundRect">
            <a:avLst/>
          </a:prstGeom>
          <a:solidFill>
            <a:srgbClr val="DBE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/>
          <p:cNvSpPr txBox="1"/>
          <p:nvPr/>
        </p:nvSpPr>
        <p:spPr>
          <a:xfrm>
            <a:off x="1068229" y="3996271"/>
            <a:ext cx="28738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err="1" smtClean="0"/>
              <a:t>Mulching</a:t>
            </a:r>
            <a:endParaRPr lang="de-CH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err="1" smtClean="0"/>
              <a:t>Conversational</a:t>
            </a:r>
            <a:r>
              <a:rPr lang="de-CH" dirty="0" smtClean="0"/>
              <a:t> </a:t>
            </a:r>
            <a:r>
              <a:rPr lang="de-CH" dirty="0" err="1" smtClean="0"/>
              <a:t>tillage</a:t>
            </a:r>
            <a:endParaRPr lang="de-CH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err="1" smtClean="0"/>
              <a:t>Deeper</a:t>
            </a:r>
            <a:r>
              <a:rPr lang="de-CH" dirty="0" smtClean="0"/>
              <a:t> </a:t>
            </a:r>
            <a:r>
              <a:rPr lang="de-CH" dirty="0" err="1" smtClean="0"/>
              <a:t>rooting</a:t>
            </a:r>
            <a:r>
              <a:rPr lang="de-CH" dirty="0" smtClean="0"/>
              <a:t> </a:t>
            </a:r>
            <a:r>
              <a:rPr lang="de-CH" dirty="0" err="1" smtClean="0"/>
              <a:t>varieties</a:t>
            </a:r>
            <a:endParaRPr lang="de-CH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Early </a:t>
            </a:r>
            <a:r>
              <a:rPr lang="de-CH" dirty="0" err="1" smtClean="0"/>
              <a:t>maturing</a:t>
            </a:r>
            <a:r>
              <a:rPr lang="de-CH" dirty="0" smtClean="0"/>
              <a:t> </a:t>
            </a:r>
            <a:r>
              <a:rPr lang="de-CH" dirty="0" err="1" smtClean="0"/>
              <a:t>crops</a:t>
            </a:r>
            <a:endParaRPr lang="de-CH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…</a:t>
            </a:r>
            <a:endParaRPr lang="en-US" dirty="0"/>
          </a:p>
        </p:txBody>
      </p:sp>
      <p:sp>
        <p:nvSpPr>
          <p:cNvPr id="11" name="Ellipse 10"/>
          <p:cNvSpPr/>
          <p:nvPr/>
        </p:nvSpPr>
        <p:spPr>
          <a:xfrm>
            <a:off x="4182454" y="2170984"/>
            <a:ext cx="2728686" cy="2002971"/>
          </a:xfrm>
          <a:prstGeom prst="ellipse">
            <a:avLst/>
          </a:prstGeom>
          <a:solidFill>
            <a:srgbClr val="D9F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2" name="Textfeld 11"/>
          <p:cNvSpPr txBox="1"/>
          <p:nvPr/>
        </p:nvSpPr>
        <p:spPr>
          <a:xfrm>
            <a:off x="4196368" y="2868278"/>
            <a:ext cx="2838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err="1" smtClean="0"/>
              <a:t>Changes</a:t>
            </a:r>
            <a:r>
              <a:rPr lang="de-CH" sz="2000" dirty="0" smtClean="0"/>
              <a:t> in </a:t>
            </a:r>
            <a:r>
              <a:rPr lang="de-CH" sz="2000" dirty="0" err="1" smtClean="0"/>
              <a:t>crop</a:t>
            </a:r>
            <a:r>
              <a:rPr lang="de-CH" sz="2000" dirty="0" smtClean="0"/>
              <a:t>, </a:t>
            </a:r>
            <a:r>
              <a:rPr lang="de-CH" sz="2000" dirty="0" err="1" smtClean="0"/>
              <a:t>soil</a:t>
            </a:r>
            <a:r>
              <a:rPr lang="de-CH" sz="2000" dirty="0" smtClean="0"/>
              <a:t> </a:t>
            </a:r>
            <a:r>
              <a:rPr lang="de-CH" sz="2000" dirty="0" err="1" smtClean="0"/>
              <a:t>and</a:t>
            </a:r>
            <a:r>
              <a:rPr lang="de-CH" sz="2000" dirty="0" smtClean="0"/>
              <a:t> </a:t>
            </a:r>
            <a:r>
              <a:rPr lang="de-CH" sz="2000" dirty="0" err="1" smtClean="0"/>
              <a:t>hydraulic</a:t>
            </a:r>
            <a:r>
              <a:rPr lang="de-CH" sz="2000" dirty="0" smtClean="0"/>
              <a:t> </a:t>
            </a:r>
            <a:r>
              <a:rPr lang="de-CH" sz="2000" dirty="0" err="1" smtClean="0"/>
              <a:t>parameters</a:t>
            </a:r>
            <a:endParaRPr lang="en-US" sz="2000" dirty="0"/>
          </a:p>
        </p:txBody>
      </p:sp>
      <p:sp>
        <p:nvSpPr>
          <p:cNvPr id="13" name="Abgerundetes Rechteck 12"/>
          <p:cNvSpPr/>
          <p:nvPr/>
        </p:nvSpPr>
        <p:spPr>
          <a:xfrm>
            <a:off x="4940826" y="3724013"/>
            <a:ext cx="2743200" cy="1896294"/>
          </a:xfrm>
          <a:prstGeom prst="roundRect">
            <a:avLst/>
          </a:prstGeom>
          <a:solidFill>
            <a:srgbClr val="B9E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/>
          <p:cNvSpPr/>
          <p:nvPr/>
        </p:nvSpPr>
        <p:spPr>
          <a:xfrm>
            <a:off x="8030551" y="2165906"/>
            <a:ext cx="2728686" cy="2002971"/>
          </a:xfrm>
          <a:prstGeom prst="ellipse">
            <a:avLst/>
          </a:prstGeom>
          <a:solidFill>
            <a:srgbClr val="CFE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" name="Textfeld 14"/>
          <p:cNvSpPr txBox="1"/>
          <p:nvPr/>
        </p:nvSpPr>
        <p:spPr>
          <a:xfrm>
            <a:off x="8212886" y="2776723"/>
            <a:ext cx="2364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smtClean="0"/>
              <a:t>Changes in catchment hydrology</a:t>
            </a:r>
            <a:endParaRPr lang="en-US" sz="2000" dirty="0"/>
          </a:p>
        </p:txBody>
      </p:sp>
      <p:sp>
        <p:nvSpPr>
          <p:cNvPr id="16" name="Abgerundetes Rechteck 15"/>
          <p:cNvSpPr/>
          <p:nvPr/>
        </p:nvSpPr>
        <p:spPr>
          <a:xfrm>
            <a:off x="8788923" y="3718935"/>
            <a:ext cx="2743200" cy="1901372"/>
          </a:xfrm>
          <a:prstGeom prst="roundRect">
            <a:avLst/>
          </a:prstGeom>
          <a:solidFill>
            <a:srgbClr val="B5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feld 16"/>
          <p:cNvSpPr txBox="1"/>
          <p:nvPr/>
        </p:nvSpPr>
        <p:spPr>
          <a:xfrm>
            <a:off x="5023371" y="3996271"/>
            <a:ext cx="28738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+ Infiltration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- </a:t>
            </a:r>
            <a:r>
              <a:rPr lang="de-CH" dirty="0" err="1" smtClean="0"/>
              <a:t>runoff</a:t>
            </a:r>
            <a:endParaRPr lang="de-CH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- </a:t>
            </a:r>
            <a:r>
              <a:rPr lang="de-CH" dirty="0" err="1" smtClean="0"/>
              <a:t>evaporation</a:t>
            </a:r>
            <a:endParaRPr lang="de-CH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- </a:t>
            </a:r>
            <a:r>
              <a:rPr lang="de-CH" dirty="0" err="1" smtClean="0"/>
              <a:t>bulk</a:t>
            </a:r>
            <a:r>
              <a:rPr lang="de-CH" dirty="0" smtClean="0"/>
              <a:t> </a:t>
            </a:r>
            <a:r>
              <a:rPr lang="de-CH" dirty="0" err="1" smtClean="0"/>
              <a:t>density</a:t>
            </a:r>
            <a:endParaRPr lang="de-CH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…</a:t>
            </a:r>
            <a:endParaRPr lang="en-US" dirty="0"/>
          </a:p>
        </p:txBody>
      </p:sp>
      <p:sp>
        <p:nvSpPr>
          <p:cNvPr id="18" name="Textfeld 17"/>
          <p:cNvSpPr txBox="1"/>
          <p:nvPr/>
        </p:nvSpPr>
        <p:spPr>
          <a:xfrm>
            <a:off x="8990304" y="4078374"/>
            <a:ext cx="2873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+ </a:t>
            </a:r>
            <a:r>
              <a:rPr lang="de-CH" dirty="0" err="1" smtClean="0"/>
              <a:t>response</a:t>
            </a:r>
            <a:r>
              <a:rPr lang="de-CH" dirty="0" smtClean="0"/>
              <a:t>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- </a:t>
            </a:r>
            <a:r>
              <a:rPr lang="de-CH" dirty="0" err="1" smtClean="0"/>
              <a:t>peak</a:t>
            </a:r>
            <a:r>
              <a:rPr lang="de-CH" dirty="0" smtClean="0"/>
              <a:t> </a:t>
            </a:r>
            <a:r>
              <a:rPr lang="de-CH" dirty="0" err="1" smtClean="0"/>
              <a:t>flows</a:t>
            </a:r>
            <a:endParaRPr lang="de-CH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…</a:t>
            </a:r>
            <a:endParaRPr lang="en-US" dirty="0"/>
          </a:p>
        </p:txBody>
      </p:sp>
      <p:grpSp>
        <p:nvGrpSpPr>
          <p:cNvPr id="19" name="Gruppieren 18"/>
          <p:cNvGrpSpPr/>
          <p:nvPr/>
        </p:nvGrpSpPr>
        <p:grpSpPr>
          <a:xfrm>
            <a:off x="3300029" y="2817525"/>
            <a:ext cx="791258" cy="508495"/>
            <a:chOff x="2415985" y="178785"/>
            <a:chExt cx="791258" cy="508495"/>
          </a:xfrm>
          <a:solidFill>
            <a:schemeClr val="bg1">
              <a:lumMod val="75000"/>
            </a:schemeClr>
          </a:solidFill>
        </p:grpSpPr>
        <p:sp>
          <p:nvSpPr>
            <p:cNvPr id="20" name="Pfeil nach rechts 19"/>
            <p:cNvSpPr/>
            <p:nvPr/>
          </p:nvSpPr>
          <p:spPr>
            <a:xfrm rot="21551632">
              <a:off x="2415985" y="178785"/>
              <a:ext cx="791258" cy="50849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Pfeil nach rechts 4"/>
            <p:cNvSpPr txBox="1"/>
            <p:nvPr/>
          </p:nvSpPr>
          <p:spPr>
            <a:xfrm rot="21551632">
              <a:off x="2415993" y="281557"/>
              <a:ext cx="638710" cy="30509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2300" kern="1200"/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7105032" y="2811983"/>
            <a:ext cx="791258" cy="508495"/>
            <a:chOff x="2415985" y="178785"/>
            <a:chExt cx="791258" cy="508495"/>
          </a:xfrm>
          <a:solidFill>
            <a:schemeClr val="bg1">
              <a:lumMod val="85000"/>
            </a:schemeClr>
          </a:solidFill>
        </p:grpSpPr>
        <p:sp>
          <p:nvSpPr>
            <p:cNvPr id="23" name="Pfeil nach rechts 22"/>
            <p:cNvSpPr/>
            <p:nvPr/>
          </p:nvSpPr>
          <p:spPr>
            <a:xfrm rot="21551632">
              <a:off x="2415985" y="178785"/>
              <a:ext cx="791258" cy="50849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Pfeil nach rechts 4"/>
            <p:cNvSpPr txBox="1"/>
            <p:nvPr/>
          </p:nvSpPr>
          <p:spPr>
            <a:xfrm rot="21551632">
              <a:off x="2415993" y="281557"/>
              <a:ext cx="638710" cy="30509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2300" kern="1200"/>
            </a:p>
          </p:txBody>
        </p:sp>
      </p:grpSp>
      <p:sp>
        <p:nvSpPr>
          <p:cNvPr id="25" name="Rechteck 24"/>
          <p:cNvSpPr/>
          <p:nvPr/>
        </p:nvSpPr>
        <p:spPr>
          <a:xfrm>
            <a:off x="7897201" y="1855169"/>
            <a:ext cx="3860391" cy="399010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nteraktive Schaltfläche: Nächste(r) oder Weiter 25">
            <a:hlinkClick r:id="" action="ppaction://hlinkshowjump?jump=nextslide" highlightClick="1"/>
          </p:cNvPr>
          <p:cNvSpPr/>
          <p:nvPr/>
        </p:nvSpPr>
        <p:spPr>
          <a:xfrm>
            <a:off x="11757592" y="6457034"/>
            <a:ext cx="322793" cy="29754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nteraktive Schaltfläche: Zurück oder Vorherige(r) 26">
            <a:hlinkClick r:id="" action="ppaction://hlinkshowjump?jump=previousslide" highlightClick="1"/>
          </p:cNvPr>
          <p:cNvSpPr/>
          <p:nvPr/>
        </p:nvSpPr>
        <p:spPr>
          <a:xfrm>
            <a:off x="10897506" y="6457034"/>
            <a:ext cx="323851" cy="29754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nteraktive Schaltfläche: Start 27">
            <a:hlinkClick r:id="" action="ppaction://hlinkshowjump?jump=firstslide" highlightClick="1"/>
          </p:cNvPr>
          <p:cNvSpPr/>
          <p:nvPr/>
        </p:nvSpPr>
        <p:spPr>
          <a:xfrm>
            <a:off x="11309918" y="6463381"/>
            <a:ext cx="351176" cy="2911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ahmen 28"/>
          <p:cNvSpPr/>
          <p:nvPr/>
        </p:nvSpPr>
        <p:spPr>
          <a:xfrm>
            <a:off x="1" y="0"/>
            <a:ext cx="12191999" cy="6858000"/>
          </a:xfrm>
          <a:prstGeom prst="frame">
            <a:avLst>
              <a:gd name="adj1" fmla="val 834"/>
            </a:avLst>
          </a:prstGeom>
          <a:solidFill>
            <a:srgbClr val="5CA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6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7177548" y="1055563"/>
            <a:ext cx="4664718" cy="5222902"/>
          </a:xfrm>
          <a:prstGeom prst="rect">
            <a:avLst/>
          </a:prstGeom>
          <a:solidFill>
            <a:srgbClr val="CFE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smtClean="0">
              <a:solidFill>
                <a:schemeClr val="tx1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44431" y="1055563"/>
            <a:ext cx="5189453" cy="5187934"/>
          </a:xfrm>
          <a:prstGeom prst="rect">
            <a:avLst/>
          </a:prstGeom>
          <a:solidFill>
            <a:srgbClr val="CFE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smtClean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6084" y="201597"/>
            <a:ext cx="10515600" cy="987379"/>
          </a:xfrm>
        </p:spPr>
        <p:txBody>
          <a:bodyPr/>
          <a:lstStyle/>
          <a:p>
            <a:r>
              <a:rPr lang="de-CH" dirty="0" smtClean="0"/>
              <a:t>Modeling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509496" y="1282875"/>
            <a:ext cx="52227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SWAP (</a:t>
            </a:r>
            <a:r>
              <a:rPr lang="de-CH" b="1" dirty="0" err="1" smtClean="0"/>
              <a:t>S</a:t>
            </a:r>
            <a:r>
              <a:rPr lang="de-CH" dirty="0" err="1" smtClean="0"/>
              <a:t>oil</a:t>
            </a:r>
            <a:r>
              <a:rPr lang="de-CH" dirty="0" smtClean="0"/>
              <a:t> </a:t>
            </a:r>
            <a:r>
              <a:rPr lang="de-CH" b="1" dirty="0" err="1" smtClean="0"/>
              <a:t>W</a:t>
            </a:r>
            <a:r>
              <a:rPr lang="de-CH" dirty="0" err="1" smtClean="0"/>
              <a:t>ater</a:t>
            </a:r>
            <a:r>
              <a:rPr lang="de-CH" dirty="0" smtClean="0"/>
              <a:t> </a:t>
            </a:r>
            <a:r>
              <a:rPr lang="de-CH" b="1" dirty="0" err="1" smtClean="0"/>
              <a:t>A</a:t>
            </a:r>
            <a:r>
              <a:rPr lang="de-CH" dirty="0" err="1" smtClean="0"/>
              <a:t>tmoshpere</a:t>
            </a:r>
            <a:r>
              <a:rPr lang="de-CH" dirty="0" smtClean="0"/>
              <a:t> </a:t>
            </a:r>
            <a:r>
              <a:rPr lang="de-CH" b="1" dirty="0" smtClean="0"/>
              <a:t>P</a:t>
            </a:r>
            <a:r>
              <a:rPr lang="de-CH" dirty="0" smtClean="0"/>
              <a:t>lant </a:t>
            </a:r>
            <a:r>
              <a:rPr lang="de-CH" dirty="0" err="1" smtClean="0"/>
              <a:t>model</a:t>
            </a:r>
            <a:r>
              <a:rPr lang="de-CH" dirty="0"/>
              <a:t>)</a:t>
            </a:r>
            <a:endParaRPr lang="de-CH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smtClean="0"/>
              <a:t>Field-</a:t>
            </a:r>
            <a:r>
              <a:rPr lang="de-CH" dirty="0" err="1" smtClean="0"/>
              <a:t>scale</a:t>
            </a:r>
            <a:r>
              <a:rPr lang="de-CH" dirty="0" smtClean="0"/>
              <a:t> agro-</a:t>
            </a:r>
            <a:r>
              <a:rPr lang="de-CH" dirty="0" err="1" smtClean="0"/>
              <a:t>hydrological</a:t>
            </a:r>
            <a:r>
              <a:rPr lang="de-CH" dirty="0" smtClean="0"/>
              <a:t> </a:t>
            </a:r>
            <a:r>
              <a:rPr lang="de-CH" dirty="0" err="1" smtClean="0"/>
              <a:t>model</a:t>
            </a:r>
            <a:endParaRPr lang="de-CH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smtClean="0"/>
              <a:t>1-dimensional (</a:t>
            </a:r>
            <a:r>
              <a:rPr lang="de-CH" dirty="0" err="1" smtClean="0"/>
              <a:t>vertical</a:t>
            </a:r>
            <a:r>
              <a:rPr lang="de-CH" dirty="0"/>
              <a:t>)</a:t>
            </a:r>
            <a:endParaRPr lang="de-CH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 smtClean="0"/>
              <a:t>Continuous</a:t>
            </a:r>
            <a:r>
              <a:rPr lang="de-CH" dirty="0" smtClean="0"/>
              <a:t> (</a:t>
            </a:r>
            <a:r>
              <a:rPr lang="de-CH" dirty="0" err="1" smtClean="0"/>
              <a:t>possible</a:t>
            </a:r>
            <a:r>
              <a:rPr lang="de-CH" dirty="0" smtClean="0"/>
              <a:t> </a:t>
            </a:r>
            <a:r>
              <a:rPr lang="de-CH" dirty="0" err="1" smtClean="0"/>
              <a:t>for</a:t>
            </a:r>
            <a:r>
              <a:rPr lang="de-CH" dirty="0" smtClean="0"/>
              <a:t> </a:t>
            </a:r>
            <a:r>
              <a:rPr lang="de-CH" dirty="0" err="1" smtClean="0"/>
              <a:t>several</a:t>
            </a:r>
            <a:r>
              <a:rPr lang="de-CH" dirty="0" smtClean="0"/>
              <a:t> </a:t>
            </a:r>
            <a:r>
              <a:rPr lang="de-CH" dirty="0" err="1" smtClean="0"/>
              <a:t>decades</a:t>
            </a:r>
            <a:r>
              <a:rPr lang="de-CH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 smtClean="0"/>
              <a:t>Physically</a:t>
            </a:r>
            <a:r>
              <a:rPr lang="de-CH" dirty="0" smtClean="0"/>
              <a:t> </a:t>
            </a:r>
            <a:r>
              <a:rPr lang="de-CH" dirty="0" err="1" smtClean="0"/>
              <a:t>based</a:t>
            </a:r>
            <a:r>
              <a:rPr lang="de-CH" dirty="0" smtClean="0"/>
              <a:t> (Richards </a:t>
            </a:r>
            <a:r>
              <a:rPr lang="de-CH" dirty="0" err="1" smtClean="0"/>
              <a:t>equation</a:t>
            </a:r>
            <a:r>
              <a:rPr lang="de-CH" dirty="0" smtClean="0"/>
              <a:t> at </a:t>
            </a:r>
            <a:r>
              <a:rPr lang="de-CH" dirty="0" err="1" smtClean="0"/>
              <a:t>heart</a:t>
            </a:r>
            <a:r>
              <a:rPr lang="de-CH" dirty="0" smtClean="0"/>
              <a:t>)</a:t>
            </a: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 smtClean="0"/>
              <a:t>Simulates</a:t>
            </a:r>
            <a:r>
              <a:rPr lang="de-CH" dirty="0" smtClean="0"/>
              <a:t> </a:t>
            </a:r>
            <a:r>
              <a:rPr lang="de-CH" dirty="0" err="1"/>
              <a:t>v</a:t>
            </a:r>
            <a:r>
              <a:rPr lang="de-CH" dirty="0" err="1" smtClean="0"/>
              <a:t>ertical</a:t>
            </a:r>
            <a:r>
              <a:rPr lang="de-CH" dirty="0" smtClean="0"/>
              <a:t> </a:t>
            </a:r>
            <a:r>
              <a:rPr lang="de-CH" dirty="0" err="1" smtClean="0"/>
              <a:t>soil</a:t>
            </a:r>
            <a:r>
              <a:rPr lang="de-CH" dirty="0" smtClean="0"/>
              <a:t> </a:t>
            </a:r>
            <a:r>
              <a:rPr lang="de-CH" dirty="0" err="1" smtClean="0"/>
              <a:t>water</a:t>
            </a:r>
            <a:r>
              <a:rPr lang="de-CH" dirty="0" smtClean="0"/>
              <a:t> </a:t>
            </a:r>
            <a:r>
              <a:rPr lang="de-CH" dirty="0" err="1" smtClean="0"/>
              <a:t>movement</a:t>
            </a:r>
            <a:r>
              <a:rPr lang="de-CH" dirty="0" smtClean="0"/>
              <a:t>, </a:t>
            </a:r>
            <a:r>
              <a:rPr lang="de-CH" dirty="0" err="1" smtClean="0"/>
              <a:t>heat</a:t>
            </a:r>
            <a:r>
              <a:rPr lang="de-CH" dirty="0" smtClean="0"/>
              <a:t> 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solute</a:t>
            </a:r>
            <a:r>
              <a:rPr lang="de-CH" dirty="0" smtClean="0"/>
              <a:t> </a:t>
            </a:r>
            <a:r>
              <a:rPr lang="de-CH" dirty="0" err="1" smtClean="0"/>
              <a:t>flux</a:t>
            </a: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 smtClean="0"/>
              <a:t>Employs</a:t>
            </a:r>
            <a:r>
              <a:rPr lang="de-CH" dirty="0" smtClean="0"/>
              <a:t> </a:t>
            </a:r>
            <a:r>
              <a:rPr lang="de-CH" dirty="0" err="1" smtClean="0"/>
              <a:t>detailed</a:t>
            </a:r>
            <a:r>
              <a:rPr lang="de-CH" dirty="0" smtClean="0"/>
              <a:t> </a:t>
            </a:r>
            <a:r>
              <a:rPr lang="de-CH" dirty="0" err="1" smtClean="0"/>
              <a:t>crop</a:t>
            </a:r>
            <a:r>
              <a:rPr lang="de-CH" dirty="0" smtClean="0"/>
              <a:t> </a:t>
            </a:r>
            <a:r>
              <a:rPr lang="de-CH" dirty="0" err="1" smtClean="0"/>
              <a:t>growth</a:t>
            </a:r>
            <a:r>
              <a:rPr lang="de-CH" dirty="0"/>
              <a:t> </a:t>
            </a:r>
            <a:r>
              <a:rPr lang="de-CH" dirty="0" err="1" smtClean="0"/>
              <a:t>module</a:t>
            </a:r>
            <a:r>
              <a:rPr lang="de-CH" dirty="0" smtClean="0"/>
              <a:t> </a:t>
            </a:r>
            <a:r>
              <a:rPr lang="de-CH" dirty="0" err="1" smtClean="0"/>
              <a:t>from</a:t>
            </a:r>
            <a:r>
              <a:rPr lang="de-CH" dirty="0" smtClean="0"/>
              <a:t> WOFOST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7257347" y="1272363"/>
            <a:ext cx="45958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 smtClean="0"/>
              <a:t>mHM</a:t>
            </a:r>
            <a:r>
              <a:rPr lang="de-CH" dirty="0" smtClean="0"/>
              <a:t> (</a:t>
            </a:r>
            <a:r>
              <a:rPr lang="de-CH" dirty="0" err="1" smtClean="0"/>
              <a:t>mesoscale</a:t>
            </a:r>
            <a:r>
              <a:rPr lang="de-CH" dirty="0" smtClean="0"/>
              <a:t> </a:t>
            </a:r>
            <a:r>
              <a:rPr lang="de-CH" b="1" dirty="0" err="1" smtClean="0"/>
              <a:t>H</a:t>
            </a:r>
            <a:r>
              <a:rPr lang="de-CH" dirty="0" err="1" smtClean="0"/>
              <a:t>ydrologic</a:t>
            </a:r>
            <a:r>
              <a:rPr lang="de-CH" dirty="0" smtClean="0"/>
              <a:t> </a:t>
            </a:r>
            <a:r>
              <a:rPr lang="de-CH" b="1" dirty="0" smtClean="0"/>
              <a:t>M</a:t>
            </a:r>
            <a:r>
              <a:rPr lang="de-CH" dirty="0" smtClean="0"/>
              <a:t>odel)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 smtClean="0"/>
              <a:t>Meso-scale</a:t>
            </a:r>
            <a:r>
              <a:rPr lang="de-CH" dirty="0" smtClean="0"/>
              <a:t> (</a:t>
            </a:r>
            <a:r>
              <a:rPr lang="de-CH" dirty="0" err="1" smtClean="0"/>
              <a:t>distributed</a:t>
            </a:r>
            <a:r>
              <a:rPr lang="de-CH" dirty="0" smtClean="0"/>
              <a:t>) </a:t>
            </a:r>
            <a:r>
              <a:rPr lang="de-CH" dirty="0" err="1" smtClean="0"/>
              <a:t>hydrological</a:t>
            </a:r>
            <a:r>
              <a:rPr lang="de-CH" dirty="0" smtClean="0"/>
              <a:t> </a:t>
            </a:r>
            <a:r>
              <a:rPr lang="de-CH" dirty="0" err="1" smtClean="0"/>
              <a:t>model</a:t>
            </a:r>
            <a:endParaRPr lang="de-CH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smtClean="0"/>
              <a:t>3-dimensional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 smtClean="0"/>
              <a:t>Continuous</a:t>
            </a:r>
            <a:endParaRPr lang="de-CH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 smtClean="0"/>
              <a:t>Physically</a:t>
            </a:r>
            <a:r>
              <a:rPr lang="de-CH" dirty="0" smtClean="0"/>
              <a:t> </a:t>
            </a:r>
            <a:r>
              <a:rPr lang="de-CH" dirty="0" err="1" smtClean="0"/>
              <a:t>based</a:t>
            </a:r>
            <a:endParaRPr lang="de-CH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 smtClean="0"/>
              <a:t>Simulates</a:t>
            </a:r>
            <a:r>
              <a:rPr lang="de-CH" dirty="0" smtClean="0"/>
              <a:t> </a:t>
            </a:r>
            <a:r>
              <a:rPr lang="de-CH" dirty="0" err="1" smtClean="0"/>
              <a:t>hydrological</a:t>
            </a:r>
            <a:r>
              <a:rPr lang="de-CH" dirty="0" smtClean="0"/>
              <a:t> </a:t>
            </a:r>
            <a:r>
              <a:rPr lang="de-CH" dirty="0" err="1" smtClean="0"/>
              <a:t>processes</a:t>
            </a:r>
            <a:r>
              <a:rPr lang="de-CH" dirty="0" smtClean="0"/>
              <a:t> like </a:t>
            </a:r>
            <a:r>
              <a:rPr lang="de-CH" dirty="0" err="1" smtClean="0"/>
              <a:t>infiltration</a:t>
            </a:r>
            <a:r>
              <a:rPr lang="de-CH" dirty="0" smtClean="0"/>
              <a:t>, </a:t>
            </a:r>
            <a:r>
              <a:rPr lang="de-CH" dirty="0" err="1" smtClean="0"/>
              <a:t>runoff</a:t>
            </a:r>
            <a:r>
              <a:rPr lang="de-CH" dirty="0" smtClean="0"/>
              <a:t> </a:t>
            </a:r>
            <a:r>
              <a:rPr lang="de-CH" dirty="0" err="1" smtClean="0"/>
              <a:t>evapotranspiration</a:t>
            </a:r>
            <a:r>
              <a:rPr lang="de-CH" dirty="0" smtClean="0"/>
              <a:t> etc.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r="7272" b="41946"/>
          <a:stretch/>
        </p:blipFill>
        <p:spPr>
          <a:xfrm>
            <a:off x="997122" y="4163232"/>
            <a:ext cx="3556712" cy="168768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8491" y="3667014"/>
            <a:ext cx="2617737" cy="2336907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9491793" y="5983792"/>
            <a:ext cx="2581871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https://www.ufz.de/index.php?en=40114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942381" y="5983792"/>
            <a:ext cx="17219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https://www.swap.alterra.nl/</a:t>
            </a:r>
          </a:p>
        </p:txBody>
      </p:sp>
      <p:sp>
        <p:nvSpPr>
          <p:cNvPr id="11" name="Rechteck 10"/>
          <p:cNvSpPr/>
          <p:nvPr/>
        </p:nvSpPr>
        <p:spPr>
          <a:xfrm>
            <a:off x="997122" y="5643356"/>
            <a:ext cx="3556712" cy="207562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gende mit Pfeil nach links und rechts 20"/>
          <p:cNvSpPr/>
          <p:nvPr/>
        </p:nvSpPr>
        <p:spPr>
          <a:xfrm>
            <a:off x="4744064" y="3919280"/>
            <a:ext cx="3323304" cy="1332050"/>
          </a:xfrm>
          <a:prstGeom prst="leftRightArrowCallout">
            <a:avLst>
              <a:gd name="adj1" fmla="val 12794"/>
              <a:gd name="adj2" fmla="val 17880"/>
              <a:gd name="adj3" fmla="val 25000"/>
              <a:gd name="adj4" fmla="val 42798"/>
            </a:avLst>
          </a:prstGeom>
          <a:solidFill>
            <a:srgbClr val="A3C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err="1" smtClean="0">
                <a:solidFill>
                  <a:schemeClr val="tx1"/>
                </a:solidFill>
              </a:rPr>
              <a:t>Coupling</a:t>
            </a:r>
            <a:r>
              <a:rPr lang="de-CH" dirty="0" smtClean="0">
                <a:solidFill>
                  <a:schemeClr val="tx1"/>
                </a:solidFill>
              </a:rPr>
              <a:t> </a:t>
            </a:r>
            <a:r>
              <a:rPr lang="de-CH" dirty="0" err="1" smtClean="0">
                <a:solidFill>
                  <a:schemeClr val="tx1"/>
                </a:solidFill>
              </a:rPr>
              <a:t>mechanism</a:t>
            </a:r>
            <a:r>
              <a:rPr lang="de-CH" smtClean="0">
                <a:solidFill>
                  <a:schemeClr val="tx1"/>
                </a:solidFill>
              </a:rPr>
              <a:t>?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Interaktive Schaltfläche: Nächste(r) oder Weiter 15">
            <a:hlinkClick r:id="" action="ppaction://hlinkshowjump?jump=nextslide" highlightClick="1"/>
          </p:cNvPr>
          <p:cNvSpPr/>
          <p:nvPr/>
        </p:nvSpPr>
        <p:spPr>
          <a:xfrm>
            <a:off x="11706314" y="6413114"/>
            <a:ext cx="322793" cy="29754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nteraktive Schaltfläche: Zurück oder Vorherige(r) 16">
            <a:hlinkClick r:id="" action="ppaction://hlinkshowjump?jump=previousslide" highlightClick="1"/>
          </p:cNvPr>
          <p:cNvSpPr/>
          <p:nvPr/>
        </p:nvSpPr>
        <p:spPr>
          <a:xfrm>
            <a:off x="10846228" y="6413114"/>
            <a:ext cx="323851" cy="29754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nteraktive Schaltfläche: Start 17">
            <a:hlinkClick r:id="" action="ppaction://hlinkshowjump?jump=firstslide" highlightClick="1"/>
          </p:cNvPr>
          <p:cNvSpPr/>
          <p:nvPr/>
        </p:nvSpPr>
        <p:spPr>
          <a:xfrm>
            <a:off x="11258640" y="6419461"/>
            <a:ext cx="351176" cy="2911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ahmen 18"/>
          <p:cNvSpPr/>
          <p:nvPr/>
        </p:nvSpPr>
        <p:spPr>
          <a:xfrm>
            <a:off x="1" y="0"/>
            <a:ext cx="12191999" cy="6858000"/>
          </a:xfrm>
          <a:prstGeom prst="frame">
            <a:avLst>
              <a:gd name="adj1" fmla="val 834"/>
            </a:avLst>
          </a:prstGeom>
          <a:solidFill>
            <a:srgbClr val="5CA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46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61618" y="914400"/>
            <a:ext cx="7735646" cy="59436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153058" y="1144855"/>
            <a:ext cx="39796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b="1" dirty="0" smtClean="0"/>
              <a:t>Irrigation </a:t>
            </a:r>
            <a:r>
              <a:rPr lang="de-CH" sz="2400" b="1" dirty="0" err="1"/>
              <a:t>depth</a:t>
            </a:r>
            <a:r>
              <a:rPr lang="de-CH" sz="2400" b="1" dirty="0"/>
              <a:t> </a:t>
            </a:r>
            <a:r>
              <a:rPr lang="de-CH" sz="2400" dirty="0" err="1"/>
              <a:t>rather</a:t>
            </a:r>
            <a:r>
              <a:rPr lang="de-CH" sz="2400" dirty="0"/>
              <a:t> </a:t>
            </a:r>
            <a:r>
              <a:rPr lang="de-CH" sz="2400" dirty="0" err="1"/>
              <a:t>overestimated</a:t>
            </a:r>
            <a:r>
              <a:rPr lang="de-CH" sz="2400" dirty="0"/>
              <a:t> </a:t>
            </a:r>
          </a:p>
          <a:p>
            <a:endParaRPr lang="de-CH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400" b="1" dirty="0" err="1" smtClean="0">
                <a:solidFill>
                  <a:schemeClr val="bg1">
                    <a:lumMod val="75000"/>
                  </a:schemeClr>
                </a:solidFill>
              </a:rPr>
              <a:t>Yield</a:t>
            </a:r>
            <a:r>
              <a:rPr lang="de-CH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CH" sz="2400" dirty="0" err="1" smtClean="0">
                <a:solidFill>
                  <a:schemeClr val="bg1">
                    <a:lumMod val="75000"/>
                  </a:schemeClr>
                </a:solidFill>
              </a:rPr>
              <a:t>is</a:t>
            </a:r>
            <a:r>
              <a:rPr lang="de-CH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CH" sz="2400" dirty="0" err="1" smtClean="0">
                <a:solidFill>
                  <a:schemeClr val="bg1">
                    <a:lumMod val="75000"/>
                  </a:schemeClr>
                </a:solidFill>
              </a:rPr>
              <a:t>slightly</a:t>
            </a:r>
            <a:r>
              <a:rPr lang="de-CH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CH" sz="2400" dirty="0" err="1" smtClean="0">
                <a:solidFill>
                  <a:schemeClr val="bg1">
                    <a:lumMod val="75000"/>
                  </a:schemeClr>
                </a:solidFill>
              </a:rPr>
              <a:t>underestimated</a:t>
            </a:r>
            <a:endParaRPr lang="de-CH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de-CH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400" b="1" dirty="0" smtClean="0">
                <a:solidFill>
                  <a:schemeClr val="bg1">
                    <a:lumMod val="75000"/>
                  </a:schemeClr>
                </a:solidFill>
              </a:rPr>
              <a:t>Timing</a:t>
            </a:r>
            <a:r>
              <a:rPr lang="de-CH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CH" sz="2400" dirty="0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CH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CH" sz="2400" dirty="0" err="1" smtClean="0">
                <a:solidFill>
                  <a:schemeClr val="bg1">
                    <a:lumMod val="75000"/>
                  </a:schemeClr>
                </a:solidFill>
              </a:rPr>
              <a:t>irrigation</a:t>
            </a:r>
            <a:r>
              <a:rPr lang="de-CH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CH" sz="2400" dirty="0" err="1" smtClean="0">
                <a:solidFill>
                  <a:schemeClr val="bg1">
                    <a:lumMod val="75000"/>
                  </a:schemeClr>
                </a:solidFill>
              </a:rPr>
              <a:t>fits</a:t>
            </a:r>
            <a:r>
              <a:rPr lang="de-CH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CH" sz="2400" dirty="0" err="1" smtClean="0">
                <a:solidFill>
                  <a:schemeClr val="bg1">
                    <a:lumMod val="75000"/>
                  </a:schemeClr>
                </a:solidFill>
              </a:rPr>
              <a:t>well</a:t>
            </a:r>
            <a:endParaRPr lang="de-CH" sz="2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7010316" y="2872732"/>
            <a:ext cx="1052966" cy="3441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sz="1100" dirty="0" smtClean="0">
                <a:solidFill>
                  <a:schemeClr val="tx1"/>
                </a:solidFill>
              </a:rPr>
              <a:t>Irrigation </a:t>
            </a:r>
            <a:r>
              <a:rPr lang="de-CH" sz="1100" dirty="0" err="1" smtClean="0">
                <a:solidFill>
                  <a:schemeClr val="tx1"/>
                </a:solidFill>
              </a:rPr>
              <a:t>amount</a:t>
            </a:r>
            <a:r>
              <a:rPr lang="de-CH" sz="1100" dirty="0" smtClean="0">
                <a:solidFill>
                  <a:schemeClr val="tx1"/>
                </a:solidFill>
              </a:rPr>
              <a:t> [mm]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7451936" y="3662516"/>
            <a:ext cx="796413" cy="3441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18885" y="317471"/>
            <a:ext cx="12073115" cy="987379"/>
          </a:xfrm>
        </p:spPr>
        <p:txBody>
          <a:bodyPr>
            <a:normAutofit fontScale="90000"/>
          </a:bodyPr>
          <a:lstStyle/>
          <a:p>
            <a:r>
              <a:rPr lang="de-CH" dirty="0"/>
              <a:t>SWAP </a:t>
            </a:r>
            <a:r>
              <a:rPr lang="de-CH" dirty="0" err="1"/>
              <a:t>model</a:t>
            </a:r>
            <a:r>
              <a:rPr lang="de-CH" dirty="0"/>
              <a:t> </a:t>
            </a:r>
            <a:r>
              <a:rPr lang="de-CH" dirty="0" err="1"/>
              <a:t>results</a:t>
            </a:r>
            <a:r>
              <a:rPr lang="de-CH" dirty="0"/>
              <a:t> in </a:t>
            </a:r>
            <a:r>
              <a:rPr lang="de-CH" dirty="0" err="1"/>
              <a:t>comparison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observational</a:t>
            </a:r>
            <a:r>
              <a:rPr lang="de-CH" dirty="0"/>
              <a:t> </a:t>
            </a:r>
            <a:r>
              <a:rPr lang="de-CH" dirty="0" err="1"/>
              <a:t>data</a:t>
            </a:r>
            <a:r>
              <a:rPr lang="de-CH" dirty="0"/>
              <a:t/>
            </a:r>
            <a:br>
              <a:rPr lang="de-CH" dirty="0"/>
            </a:br>
            <a:endParaRPr lang="en-US" dirty="0"/>
          </a:p>
        </p:txBody>
      </p:sp>
      <p:sp>
        <p:nvSpPr>
          <p:cNvPr id="13" name="Interaktive Schaltfläche: Nächste(r) oder Weiter 12">
            <a:hlinkClick r:id="" action="ppaction://hlinkshowjump?jump=nextslide" highlightClick="1"/>
          </p:cNvPr>
          <p:cNvSpPr/>
          <p:nvPr/>
        </p:nvSpPr>
        <p:spPr>
          <a:xfrm>
            <a:off x="11758212" y="6466987"/>
            <a:ext cx="322793" cy="29754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nteraktive Schaltfläche: Zurück oder Vorherige(r) 13">
            <a:hlinkClick r:id="" action="ppaction://hlinkshowjump?jump=previousslide" highlightClick="1"/>
          </p:cNvPr>
          <p:cNvSpPr/>
          <p:nvPr/>
        </p:nvSpPr>
        <p:spPr>
          <a:xfrm>
            <a:off x="10898126" y="6466987"/>
            <a:ext cx="323851" cy="29754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nteraktive Schaltfläche: Start 14">
            <a:hlinkClick r:id="" action="ppaction://hlinkshowjump?jump=firstslide" highlightClick="1"/>
          </p:cNvPr>
          <p:cNvSpPr/>
          <p:nvPr/>
        </p:nvSpPr>
        <p:spPr>
          <a:xfrm>
            <a:off x="11310538" y="6473334"/>
            <a:ext cx="351176" cy="2911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feld 15"/>
          <p:cNvSpPr txBox="1"/>
          <p:nvPr/>
        </p:nvSpPr>
        <p:spPr>
          <a:xfrm>
            <a:off x="8122736" y="4117542"/>
            <a:ext cx="37731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u="sng" dirty="0" err="1" smtClean="0"/>
              <a:t>Observational</a:t>
            </a:r>
            <a:r>
              <a:rPr lang="de-CH" sz="2000" u="sng" dirty="0" smtClean="0"/>
              <a:t> </a:t>
            </a:r>
            <a:r>
              <a:rPr lang="de-CH" sz="2000" u="sng" dirty="0" err="1" smtClean="0"/>
              <a:t>data</a:t>
            </a:r>
            <a:r>
              <a:rPr lang="de-CH" sz="2000" u="sng" dirty="0" smtClean="0"/>
              <a:t> </a:t>
            </a:r>
            <a:r>
              <a:rPr lang="de-CH" sz="2000" u="sng" dirty="0" err="1" smtClean="0"/>
              <a:t>by</a:t>
            </a:r>
            <a:r>
              <a:rPr lang="de-CH" sz="2000" u="sng" dirty="0" smtClean="0"/>
              <a:t>:</a:t>
            </a:r>
          </a:p>
          <a:p>
            <a:endParaRPr lang="de-CH" sz="2000" dirty="0" smtClean="0"/>
          </a:p>
          <a:p>
            <a:r>
              <a:rPr lang="de-CH" sz="2000" dirty="0"/>
              <a:t> </a:t>
            </a:r>
            <a:r>
              <a:rPr lang="de-CH" sz="2000" dirty="0" smtClean="0"/>
              <a:t>   </a:t>
            </a:r>
            <a:r>
              <a:rPr lang="de-CH" sz="2000" dirty="0" err="1" smtClean="0"/>
              <a:t>measured</a:t>
            </a:r>
            <a:r>
              <a:rPr lang="de-CH" sz="2000" dirty="0" smtClean="0"/>
              <a:t> </a:t>
            </a:r>
            <a:r>
              <a:rPr lang="de-CH" sz="2000" dirty="0" err="1" smtClean="0"/>
              <a:t>soil</a:t>
            </a:r>
            <a:r>
              <a:rPr lang="de-CH" sz="2000" dirty="0" smtClean="0"/>
              <a:t> </a:t>
            </a:r>
            <a:r>
              <a:rPr lang="de-CH" sz="2000" dirty="0" err="1" smtClean="0"/>
              <a:t>moisture</a:t>
            </a:r>
            <a:r>
              <a:rPr lang="de-CH" sz="2000" dirty="0" smtClean="0"/>
              <a:t> </a:t>
            </a:r>
            <a:r>
              <a:rPr lang="de-CH" sz="2000" dirty="0" err="1" smtClean="0"/>
              <a:t>over</a:t>
            </a:r>
            <a:r>
              <a:rPr lang="de-CH" sz="2000" dirty="0" smtClean="0"/>
              <a:t> different </a:t>
            </a:r>
            <a:r>
              <a:rPr lang="de-CH" sz="2000" dirty="0" err="1" smtClean="0"/>
              <a:t>depth</a:t>
            </a:r>
            <a:r>
              <a:rPr lang="de-CH" sz="2000" dirty="0" smtClean="0"/>
              <a:t> </a:t>
            </a:r>
            <a:r>
              <a:rPr lang="de-CH" sz="2000" dirty="0" err="1" smtClean="0"/>
              <a:t>for</a:t>
            </a:r>
            <a:r>
              <a:rPr lang="de-CH" sz="2000" dirty="0" smtClean="0"/>
              <a:t> different </a:t>
            </a:r>
            <a:r>
              <a:rPr lang="de-CH" sz="2000" dirty="0" err="1" smtClean="0"/>
              <a:t>irrigated</a:t>
            </a:r>
            <a:r>
              <a:rPr lang="de-CH" sz="2000" dirty="0" smtClean="0"/>
              <a:t> </a:t>
            </a:r>
            <a:r>
              <a:rPr lang="de-CH" sz="2000" dirty="0" err="1" smtClean="0"/>
              <a:t>potato</a:t>
            </a:r>
            <a:r>
              <a:rPr lang="de-CH" sz="2000" dirty="0" smtClean="0"/>
              <a:t> </a:t>
            </a:r>
            <a:r>
              <a:rPr lang="de-CH" sz="2000" dirty="0" err="1" smtClean="0"/>
              <a:t>fields</a:t>
            </a:r>
            <a:r>
              <a:rPr lang="de-CH" sz="2000" dirty="0" smtClean="0"/>
              <a:t> in </a:t>
            </a:r>
            <a:r>
              <a:rPr lang="de-CH" sz="2000" dirty="0" err="1" smtClean="0"/>
              <a:t>the</a:t>
            </a:r>
            <a:r>
              <a:rPr lang="de-CH" sz="2000" dirty="0" smtClean="0"/>
              <a:t> </a:t>
            </a:r>
            <a:r>
              <a:rPr lang="de-CH" sz="2000" dirty="0"/>
              <a:t>B</a:t>
            </a:r>
            <a:r>
              <a:rPr lang="de-CH" sz="2000" dirty="0" smtClean="0"/>
              <a:t>roye </a:t>
            </a:r>
            <a:r>
              <a:rPr lang="de-CH" sz="2000" dirty="0" err="1" smtClean="0"/>
              <a:t>catchment</a:t>
            </a:r>
            <a:r>
              <a:rPr lang="de-CH" sz="2000" dirty="0" smtClean="0"/>
              <a:t>, </a:t>
            </a:r>
            <a:r>
              <a:rPr lang="de-CH" sz="2000" dirty="0" err="1" smtClean="0"/>
              <a:t>as</a:t>
            </a:r>
            <a:r>
              <a:rPr lang="de-CH" sz="2000" dirty="0" smtClean="0"/>
              <a:t> </a:t>
            </a:r>
            <a:r>
              <a:rPr lang="de-CH" sz="2000" dirty="0" err="1" smtClean="0"/>
              <a:t>well</a:t>
            </a:r>
            <a:r>
              <a:rPr lang="de-CH" sz="2000" dirty="0" smtClean="0"/>
              <a:t> </a:t>
            </a:r>
            <a:r>
              <a:rPr lang="de-CH" sz="2000" dirty="0" err="1" smtClean="0"/>
              <a:t>as</a:t>
            </a:r>
            <a:r>
              <a:rPr lang="de-CH" sz="2000" dirty="0" smtClean="0"/>
              <a:t> </a:t>
            </a:r>
            <a:r>
              <a:rPr lang="de-CH" sz="2000" dirty="0" err="1" smtClean="0"/>
              <a:t>irrigation</a:t>
            </a:r>
            <a:r>
              <a:rPr lang="de-CH" sz="2000" dirty="0" smtClean="0"/>
              <a:t> </a:t>
            </a:r>
            <a:r>
              <a:rPr lang="de-CH" sz="2000" dirty="0" err="1" smtClean="0"/>
              <a:t>application</a:t>
            </a:r>
            <a:r>
              <a:rPr lang="de-CH" sz="2000" dirty="0" smtClean="0"/>
              <a:t> </a:t>
            </a:r>
            <a:r>
              <a:rPr lang="de-CH" sz="2000" dirty="0" err="1" smtClean="0"/>
              <a:t>and</a:t>
            </a:r>
            <a:r>
              <a:rPr lang="de-CH" sz="2000" dirty="0" smtClean="0"/>
              <a:t> </a:t>
            </a:r>
            <a:r>
              <a:rPr lang="de-CH" sz="2000" dirty="0" err="1" smtClean="0"/>
              <a:t>yield</a:t>
            </a:r>
            <a:r>
              <a:rPr lang="de-CH" sz="2000" dirty="0" smtClean="0"/>
              <a:t> </a:t>
            </a:r>
            <a:r>
              <a:rPr lang="de-CH" sz="2000" dirty="0" err="1" smtClean="0"/>
              <a:t>data</a:t>
            </a:r>
            <a:r>
              <a:rPr lang="de-CH" sz="2000" dirty="0" smtClean="0"/>
              <a:t>.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584" y="3955890"/>
            <a:ext cx="622953" cy="749851"/>
          </a:xfrm>
          <a:prstGeom prst="rect">
            <a:avLst/>
          </a:prstGeom>
        </p:spPr>
      </p:pic>
      <p:cxnSp>
        <p:nvCxnSpPr>
          <p:cNvPr id="3" name="Gerade Verbindung mit Pfeil 2"/>
          <p:cNvCxnSpPr/>
          <p:nvPr/>
        </p:nvCxnSpPr>
        <p:spPr>
          <a:xfrm>
            <a:off x="8143533" y="4943475"/>
            <a:ext cx="26704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ahmen 17"/>
          <p:cNvSpPr/>
          <p:nvPr/>
        </p:nvSpPr>
        <p:spPr>
          <a:xfrm>
            <a:off x="1" y="0"/>
            <a:ext cx="12191999" cy="6858000"/>
          </a:xfrm>
          <a:prstGeom prst="frame">
            <a:avLst>
              <a:gd name="adj1" fmla="val 834"/>
            </a:avLst>
          </a:prstGeom>
          <a:solidFill>
            <a:srgbClr val="5CA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Interaktive Schaltfläche: Anpassen 18">
            <a:hlinkClick r:id="" action="ppaction://noaction" highlightClick="1"/>
          </p:cNvPr>
          <p:cNvSpPr/>
          <p:nvPr/>
        </p:nvSpPr>
        <p:spPr>
          <a:xfrm>
            <a:off x="118884" y="905266"/>
            <a:ext cx="3448731" cy="2917245"/>
          </a:xfrm>
          <a:prstGeom prst="actionButtonBlank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2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61618" y="914400"/>
            <a:ext cx="7735646" cy="59436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153058" y="1144855"/>
            <a:ext cx="39796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b="1" dirty="0" smtClean="0">
                <a:solidFill>
                  <a:schemeClr val="bg1">
                    <a:lumMod val="75000"/>
                  </a:schemeClr>
                </a:solidFill>
              </a:rPr>
              <a:t>Irrigation </a:t>
            </a:r>
            <a:r>
              <a:rPr lang="de-CH" sz="2400" b="1" dirty="0" err="1">
                <a:solidFill>
                  <a:schemeClr val="bg1">
                    <a:lumMod val="75000"/>
                  </a:schemeClr>
                </a:solidFill>
              </a:rPr>
              <a:t>depth</a:t>
            </a:r>
            <a:r>
              <a:rPr lang="de-CH" sz="2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CH" sz="2400" dirty="0" err="1">
                <a:solidFill>
                  <a:schemeClr val="bg1">
                    <a:lumMod val="75000"/>
                  </a:schemeClr>
                </a:solidFill>
              </a:rPr>
              <a:t>rather</a:t>
            </a:r>
            <a:r>
              <a:rPr lang="de-CH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CH" sz="2400" dirty="0" err="1">
                <a:solidFill>
                  <a:schemeClr val="bg1">
                    <a:lumMod val="75000"/>
                  </a:schemeClr>
                </a:solidFill>
              </a:rPr>
              <a:t>overestimated</a:t>
            </a:r>
            <a:r>
              <a:rPr lang="de-CH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endParaRPr lang="de-CH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400" b="1" dirty="0" err="1" smtClean="0"/>
              <a:t>Yield</a:t>
            </a:r>
            <a:r>
              <a:rPr lang="de-CH" sz="2400" dirty="0" smtClean="0"/>
              <a:t> </a:t>
            </a:r>
            <a:r>
              <a:rPr lang="de-CH" sz="2400" dirty="0" err="1" smtClean="0"/>
              <a:t>is</a:t>
            </a:r>
            <a:r>
              <a:rPr lang="de-CH" sz="2400" dirty="0" smtClean="0"/>
              <a:t> </a:t>
            </a:r>
            <a:r>
              <a:rPr lang="de-CH" sz="2400" dirty="0" err="1" smtClean="0"/>
              <a:t>slightly</a:t>
            </a:r>
            <a:r>
              <a:rPr lang="de-CH" sz="2400" dirty="0" smtClean="0"/>
              <a:t> </a:t>
            </a:r>
            <a:r>
              <a:rPr lang="de-CH" sz="2400" dirty="0" err="1" smtClean="0"/>
              <a:t>underestimated</a:t>
            </a:r>
            <a:endParaRPr lang="de-CH" sz="2400" dirty="0" smtClean="0"/>
          </a:p>
          <a:p>
            <a:endParaRPr lang="de-CH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400" b="1" dirty="0" smtClean="0">
                <a:solidFill>
                  <a:schemeClr val="bg1">
                    <a:lumMod val="75000"/>
                  </a:schemeClr>
                </a:solidFill>
              </a:rPr>
              <a:t>Timing</a:t>
            </a:r>
            <a:r>
              <a:rPr lang="de-CH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CH" sz="2400" dirty="0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CH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CH" sz="2400" dirty="0" err="1" smtClean="0">
                <a:solidFill>
                  <a:schemeClr val="bg1">
                    <a:lumMod val="75000"/>
                  </a:schemeClr>
                </a:solidFill>
              </a:rPr>
              <a:t>irrigation</a:t>
            </a:r>
            <a:r>
              <a:rPr lang="de-CH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CH" sz="2400" dirty="0" err="1" smtClean="0">
                <a:solidFill>
                  <a:schemeClr val="bg1">
                    <a:lumMod val="75000"/>
                  </a:schemeClr>
                </a:solidFill>
              </a:rPr>
              <a:t>fits</a:t>
            </a:r>
            <a:r>
              <a:rPr lang="de-CH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CH" sz="2400" dirty="0" err="1" smtClean="0">
                <a:solidFill>
                  <a:schemeClr val="bg1">
                    <a:lumMod val="75000"/>
                  </a:schemeClr>
                </a:solidFill>
              </a:rPr>
              <a:t>well</a:t>
            </a:r>
            <a:endParaRPr lang="de-CH" sz="2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7010316" y="2872732"/>
            <a:ext cx="1052966" cy="3441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sz="1100" dirty="0" smtClean="0">
                <a:solidFill>
                  <a:schemeClr val="tx1"/>
                </a:solidFill>
              </a:rPr>
              <a:t>Irrigation </a:t>
            </a:r>
            <a:r>
              <a:rPr lang="de-CH" sz="1100" dirty="0" err="1" smtClean="0">
                <a:solidFill>
                  <a:schemeClr val="tx1"/>
                </a:solidFill>
              </a:rPr>
              <a:t>amount</a:t>
            </a:r>
            <a:r>
              <a:rPr lang="de-CH" sz="1100" dirty="0" smtClean="0">
                <a:solidFill>
                  <a:schemeClr val="tx1"/>
                </a:solidFill>
              </a:rPr>
              <a:t> [mm]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7451936" y="3662516"/>
            <a:ext cx="796413" cy="3441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18885" y="317471"/>
            <a:ext cx="12073115" cy="987379"/>
          </a:xfrm>
        </p:spPr>
        <p:txBody>
          <a:bodyPr>
            <a:normAutofit fontScale="90000"/>
          </a:bodyPr>
          <a:lstStyle/>
          <a:p>
            <a:r>
              <a:rPr lang="de-CH" dirty="0"/>
              <a:t>SWAP </a:t>
            </a:r>
            <a:r>
              <a:rPr lang="de-CH" dirty="0" err="1"/>
              <a:t>model</a:t>
            </a:r>
            <a:r>
              <a:rPr lang="de-CH" dirty="0"/>
              <a:t> </a:t>
            </a:r>
            <a:r>
              <a:rPr lang="de-CH" dirty="0" err="1"/>
              <a:t>results</a:t>
            </a:r>
            <a:r>
              <a:rPr lang="de-CH" dirty="0"/>
              <a:t> in </a:t>
            </a:r>
            <a:r>
              <a:rPr lang="de-CH" dirty="0" err="1"/>
              <a:t>comparison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observational</a:t>
            </a:r>
            <a:r>
              <a:rPr lang="de-CH" dirty="0"/>
              <a:t> </a:t>
            </a:r>
            <a:r>
              <a:rPr lang="de-CH" dirty="0" err="1"/>
              <a:t>data</a:t>
            </a:r>
            <a:r>
              <a:rPr lang="de-CH" dirty="0"/>
              <a:t/>
            </a:r>
            <a:br>
              <a:rPr lang="de-CH" dirty="0"/>
            </a:br>
            <a:endParaRPr lang="en-US" dirty="0"/>
          </a:p>
        </p:txBody>
      </p:sp>
      <p:sp>
        <p:nvSpPr>
          <p:cNvPr id="13" name="Interaktive Schaltfläche: Nächste(r) oder Weiter 12">
            <a:hlinkClick r:id="" action="ppaction://hlinkshowjump?jump=nextslide" highlightClick="1"/>
          </p:cNvPr>
          <p:cNvSpPr/>
          <p:nvPr/>
        </p:nvSpPr>
        <p:spPr>
          <a:xfrm>
            <a:off x="11758212" y="6466987"/>
            <a:ext cx="322793" cy="29754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nteraktive Schaltfläche: Zurück oder Vorherige(r) 13">
            <a:hlinkClick r:id="" action="ppaction://hlinkshowjump?jump=previousslide" highlightClick="1"/>
          </p:cNvPr>
          <p:cNvSpPr/>
          <p:nvPr/>
        </p:nvSpPr>
        <p:spPr>
          <a:xfrm>
            <a:off x="10898126" y="6466987"/>
            <a:ext cx="323851" cy="29754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nteraktive Schaltfläche: Start 14">
            <a:hlinkClick r:id="" action="ppaction://hlinkshowjump?jump=firstslide" highlightClick="1"/>
          </p:cNvPr>
          <p:cNvSpPr/>
          <p:nvPr/>
        </p:nvSpPr>
        <p:spPr>
          <a:xfrm>
            <a:off x="11310538" y="6473334"/>
            <a:ext cx="351176" cy="2911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feld 15"/>
          <p:cNvSpPr txBox="1"/>
          <p:nvPr/>
        </p:nvSpPr>
        <p:spPr>
          <a:xfrm>
            <a:off x="8122736" y="4117542"/>
            <a:ext cx="37731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u="sng" dirty="0" err="1" smtClean="0"/>
              <a:t>Observational</a:t>
            </a:r>
            <a:r>
              <a:rPr lang="de-CH" sz="2000" u="sng" dirty="0" smtClean="0"/>
              <a:t> </a:t>
            </a:r>
            <a:r>
              <a:rPr lang="de-CH" sz="2000" u="sng" dirty="0" err="1" smtClean="0"/>
              <a:t>data</a:t>
            </a:r>
            <a:r>
              <a:rPr lang="de-CH" sz="2000" u="sng" dirty="0" smtClean="0"/>
              <a:t> </a:t>
            </a:r>
            <a:r>
              <a:rPr lang="de-CH" sz="2000" u="sng" dirty="0" err="1" smtClean="0"/>
              <a:t>by</a:t>
            </a:r>
            <a:r>
              <a:rPr lang="de-CH" sz="2000" u="sng" dirty="0" smtClean="0"/>
              <a:t>:</a:t>
            </a:r>
          </a:p>
          <a:p>
            <a:endParaRPr lang="de-CH" sz="2000" dirty="0" smtClean="0"/>
          </a:p>
          <a:p>
            <a:r>
              <a:rPr lang="de-CH" sz="2000" dirty="0"/>
              <a:t> </a:t>
            </a:r>
            <a:r>
              <a:rPr lang="de-CH" sz="2000" dirty="0" smtClean="0"/>
              <a:t>   </a:t>
            </a:r>
            <a:r>
              <a:rPr lang="de-CH" sz="2000" dirty="0" err="1" smtClean="0"/>
              <a:t>measured</a:t>
            </a:r>
            <a:r>
              <a:rPr lang="de-CH" sz="2000" dirty="0" smtClean="0"/>
              <a:t> </a:t>
            </a:r>
            <a:r>
              <a:rPr lang="de-CH" sz="2000" dirty="0" err="1" smtClean="0"/>
              <a:t>soil</a:t>
            </a:r>
            <a:r>
              <a:rPr lang="de-CH" sz="2000" dirty="0" smtClean="0"/>
              <a:t> </a:t>
            </a:r>
            <a:r>
              <a:rPr lang="de-CH" sz="2000" dirty="0" err="1" smtClean="0"/>
              <a:t>moisture</a:t>
            </a:r>
            <a:r>
              <a:rPr lang="de-CH" sz="2000" dirty="0" smtClean="0"/>
              <a:t> </a:t>
            </a:r>
            <a:r>
              <a:rPr lang="de-CH" sz="2000" dirty="0" err="1" smtClean="0"/>
              <a:t>over</a:t>
            </a:r>
            <a:r>
              <a:rPr lang="de-CH" sz="2000" dirty="0" smtClean="0"/>
              <a:t> different </a:t>
            </a:r>
            <a:r>
              <a:rPr lang="de-CH" sz="2000" dirty="0" err="1" smtClean="0"/>
              <a:t>depth</a:t>
            </a:r>
            <a:r>
              <a:rPr lang="de-CH" sz="2000" dirty="0" smtClean="0"/>
              <a:t> </a:t>
            </a:r>
            <a:r>
              <a:rPr lang="de-CH" sz="2000" dirty="0" err="1" smtClean="0"/>
              <a:t>for</a:t>
            </a:r>
            <a:r>
              <a:rPr lang="de-CH" sz="2000" dirty="0" smtClean="0"/>
              <a:t> different </a:t>
            </a:r>
            <a:r>
              <a:rPr lang="de-CH" sz="2000" dirty="0" err="1" smtClean="0"/>
              <a:t>irrigated</a:t>
            </a:r>
            <a:r>
              <a:rPr lang="de-CH" sz="2000" dirty="0" smtClean="0"/>
              <a:t> </a:t>
            </a:r>
            <a:r>
              <a:rPr lang="de-CH" sz="2000" dirty="0" err="1" smtClean="0"/>
              <a:t>potato</a:t>
            </a:r>
            <a:r>
              <a:rPr lang="de-CH" sz="2000" dirty="0" smtClean="0"/>
              <a:t> </a:t>
            </a:r>
            <a:r>
              <a:rPr lang="de-CH" sz="2000" dirty="0" err="1" smtClean="0"/>
              <a:t>fields</a:t>
            </a:r>
            <a:r>
              <a:rPr lang="de-CH" sz="2000" dirty="0" smtClean="0"/>
              <a:t> in </a:t>
            </a:r>
            <a:r>
              <a:rPr lang="de-CH" sz="2000" dirty="0" err="1" smtClean="0"/>
              <a:t>the</a:t>
            </a:r>
            <a:r>
              <a:rPr lang="de-CH" sz="2000" dirty="0" smtClean="0"/>
              <a:t> </a:t>
            </a:r>
            <a:r>
              <a:rPr lang="de-CH" sz="2000" dirty="0"/>
              <a:t>B</a:t>
            </a:r>
            <a:r>
              <a:rPr lang="de-CH" sz="2000" dirty="0" smtClean="0"/>
              <a:t>roye </a:t>
            </a:r>
            <a:r>
              <a:rPr lang="de-CH" sz="2000" dirty="0" err="1" smtClean="0"/>
              <a:t>catchment</a:t>
            </a:r>
            <a:r>
              <a:rPr lang="de-CH" sz="2000" dirty="0" smtClean="0"/>
              <a:t>, </a:t>
            </a:r>
            <a:r>
              <a:rPr lang="de-CH" sz="2000" dirty="0" err="1" smtClean="0"/>
              <a:t>as</a:t>
            </a:r>
            <a:r>
              <a:rPr lang="de-CH" sz="2000" dirty="0" smtClean="0"/>
              <a:t> </a:t>
            </a:r>
            <a:r>
              <a:rPr lang="de-CH" sz="2000" dirty="0" err="1" smtClean="0"/>
              <a:t>well</a:t>
            </a:r>
            <a:r>
              <a:rPr lang="de-CH" sz="2000" dirty="0" smtClean="0"/>
              <a:t> </a:t>
            </a:r>
            <a:r>
              <a:rPr lang="de-CH" sz="2000" dirty="0" err="1" smtClean="0"/>
              <a:t>as</a:t>
            </a:r>
            <a:r>
              <a:rPr lang="de-CH" sz="2000" dirty="0" smtClean="0"/>
              <a:t> </a:t>
            </a:r>
            <a:r>
              <a:rPr lang="de-CH" sz="2000" dirty="0" err="1" smtClean="0"/>
              <a:t>irrigation</a:t>
            </a:r>
            <a:r>
              <a:rPr lang="de-CH" sz="2000" dirty="0" smtClean="0"/>
              <a:t> </a:t>
            </a:r>
            <a:r>
              <a:rPr lang="de-CH" sz="2000" dirty="0" err="1" smtClean="0"/>
              <a:t>application</a:t>
            </a:r>
            <a:r>
              <a:rPr lang="de-CH" sz="2000" dirty="0" smtClean="0"/>
              <a:t> </a:t>
            </a:r>
            <a:r>
              <a:rPr lang="de-CH" sz="2000" dirty="0" err="1" smtClean="0"/>
              <a:t>and</a:t>
            </a:r>
            <a:r>
              <a:rPr lang="de-CH" sz="2000" dirty="0" smtClean="0"/>
              <a:t> </a:t>
            </a:r>
            <a:r>
              <a:rPr lang="de-CH" sz="2000" dirty="0" err="1" smtClean="0"/>
              <a:t>yield</a:t>
            </a:r>
            <a:r>
              <a:rPr lang="de-CH" sz="2000" dirty="0" smtClean="0"/>
              <a:t> </a:t>
            </a:r>
            <a:r>
              <a:rPr lang="de-CH" sz="2000" dirty="0" err="1" smtClean="0"/>
              <a:t>data</a:t>
            </a:r>
            <a:r>
              <a:rPr lang="de-CH" sz="2000" dirty="0" smtClean="0"/>
              <a:t>.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584" y="3955890"/>
            <a:ext cx="622953" cy="749851"/>
          </a:xfrm>
          <a:prstGeom prst="rect">
            <a:avLst/>
          </a:prstGeom>
        </p:spPr>
      </p:pic>
      <p:cxnSp>
        <p:nvCxnSpPr>
          <p:cNvPr id="3" name="Gerade Verbindung mit Pfeil 2"/>
          <p:cNvCxnSpPr/>
          <p:nvPr/>
        </p:nvCxnSpPr>
        <p:spPr>
          <a:xfrm>
            <a:off x="8143533" y="4943475"/>
            <a:ext cx="26704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ahmen 17"/>
          <p:cNvSpPr/>
          <p:nvPr/>
        </p:nvSpPr>
        <p:spPr>
          <a:xfrm>
            <a:off x="1" y="0"/>
            <a:ext cx="12191999" cy="6858000"/>
          </a:xfrm>
          <a:prstGeom prst="frame">
            <a:avLst>
              <a:gd name="adj1" fmla="val 834"/>
            </a:avLst>
          </a:prstGeom>
          <a:solidFill>
            <a:srgbClr val="5CA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Interaktive Schaltfläche: Anpassen 18">
            <a:hlinkClick r:id="" action="ppaction://noaction" highlightClick="1"/>
          </p:cNvPr>
          <p:cNvSpPr/>
          <p:nvPr/>
        </p:nvSpPr>
        <p:spPr>
          <a:xfrm>
            <a:off x="161618" y="3822511"/>
            <a:ext cx="3346667" cy="2917245"/>
          </a:xfrm>
          <a:prstGeom prst="actionButtonBlank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4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61618" y="914400"/>
            <a:ext cx="7735646" cy="59436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153058" y="1144855"/>
            <a:ext cx="39796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b="1" dirty="0" smtClean="0">
                <a:solidFill>
                  <a:schemeClr val="bg1">
                    <a:lumMod val="75000"/>
                  </a:schemeClr>
                </a:solidFill>
              </a:rPr>
              <a:t>Irrigation </a:t>
            </a:r>
            <a:r>
              <a:rPr lang="de-CH" sz="2400" b="1" dirty="0" err="1">
                <a:solidFill>
                  <a:schemeClr val="bg1">
                    <a:lumMod val="75000"/>
                  </a:schemeClr>
                </a:solidFill>
              </a:rPr>
              <a:t>depth</a:t>
            </a:r>
            <a:r>
              <a:rPr lang="de-CH" sz="2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CH" sz="2400" dirty="0" err="1">
                <a:solidFill>
                  <a:schemeClr val="bg1">
                    <a:lumMod val="75000"/>
                  </a:schemeClr>
                </a:solidFill>
              </a:rPr>
              <a:t>rather</a:t>
            </a:r>
            <a:r>
              <a:rPr lang="de-CH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CH" sz="2400" dirty="0" err="1">
                <a:solidFill>
                  <a:schemeClr val="bg1">
                    <a:lumMod val="75000"/>
                  </a:schemeClr>
                </a:solidFill>
              </a:rPr>
              <a:t>overestimated</a:t>
            </a:r>
            <a:r>
              <a:rPr lang="de-CH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endParaRPr lang="de-CH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400" b="1" dirty="0" err="1" smtClean="0">
                <a:solidFill>
                  <a:schemeClr val="bg1">
                    <a:lumMod val="75000"/>
                  </a:schemeClr>
                </a:solidFill>
              </a:rPr>
              <a:t>Yield</a:t>
            </a:r>
            <a:r>
              <a:rPr lang="de-CH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CH" sz="2400" dirty="0" err="1" smtClean="0">
                <a:solidFill>
                  <a:schemeClr val="bg1">
                    <a:lumMod val="75000"/>
                  </a:schemeClr>
                </a:solidFill>
              </a:rPr>
              <a:t>is</a:t>
            </a:r>
            <a:r>
              <a:rPr lang="de-CH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CH" sz="2400" dirty="0" err="1" smtClean="0">
                <a:solidFill>
                  <a:schemeClr val="bg1">
                    <a:lumMod val="75000"/>
                  </a:schemeClr>
                </a:solidFill>
              </a:rPr>
              <a:t>slightly</a:t>
            </a:r>
            <a:r>
              <a:rPr lang="de-CH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CH" sz="2400" dirty="0" err="1" smtClean="0">
                <a:solidFill>
                  <a:schemeClr val="bg1">
                    <a:lumMod val="75000"/>
                  </a:schemeClr>
                </a:solidFill>
              </a:rPr>
              <a:t>underestimated</a:t>
            </a:r>
            <a:endParaRPr lang="de-CH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de-CH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400" b="1" dirty="0" smtClean="0"/>
              <a:t>Timing</a:t>
            </a:r>
            <a:r>
              <a:rPr lang="de-CH" sz="2400" dirty="0" smtClean="0"/>
              <a:t> </a:t>
            </a:r>
            <a:r>
              <a:rPr lang="de-CH" sz="2400" dirty="0" err="1" smtClean="0"/>
              <a:t>of</a:t>
            </a:r>
            <a:r>
              <a:rPr lang="de-CH" sz="2400" dirty="0" smtClean="0"/>
              <a:t> </a:t>
            </a:r>
            <a:r>
              <a:rPr lang="de-CH" sz="2400" dirty="0" err="1" smtClean="0"/>
              <a:t>irrigation</a:t>
            </a:r>
            <a:r>
              <a:rPr lang="de-CH" sz="2400" dirty="0" smtClean="0"/>
              <a:t> </a:t>
            </a:r>
            <a:r>
              <a:rPr lang="de-CH" sz="2400" dirty="0" err="1" smtClean="0"/>
              <a:t>fits</a:t>
            </a:r>
            <a:r>
              <a:rPr lang="de-CH" sz="2400" dirty="0" smtClean="0"/>
              <a:t> </a:t>
            </a:r>
            <a:r>
              <a:rPr lang="de-CH" sz="2400" dirty="0" err="1" smtClean="0"/>
              <a:t>well</a:t>
            </a:r>
            <a:endParaRPr lang="de-CH" sz="2400" dirty="0" smtClean="0"/>
          </a:p>
        </p:txBody>
      </p:sp>
      <p:sp>
        <p:nvSpPr>
          <p:cNvPr id="7" name="Rechteck 6"/>
          <p:cNvSpPr/>
          <p:nvPr/>
        </p:nvSpPr>
        <p:spPr>
          <a:xfrm>
            <a:off x="7010316" y="2891782"/>
            <a:ext cx="1052966" cy="3441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sz="1100" dirty="0" smtClean="0">
                <a:solidFill>
                  <a:schemeClr val="tx1"/>
                </a:solidFill>
              </a:rPr>
              <a:t>Irrigation </a:t>
            </a:r>
            <a:r>
              <a:rPr lang="de-CH" sz="1100" dirty="0" err="1" smtClean="0">
                <a:solidFill>
                  <a:schemeClr val="tx1"/>
                </a:solidFill>
              </a:rPr>
              <a:t>amount</a:t>
            </a:r>
            <a:r>
              <a:rPr lang="de-CH" sz="1100" dirty="0" smtClean="0">
                <a:solidFill>
                  <a:schemeClr val="tx1"/>
                </a:solidFill>
              </a:rPr>
              <a:t> [mm]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7451936" y="3662516"/>
            <a:ext cx="796413" cy="3441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18885" y="317471"/>
            <a:ext cx="12073115" cy="987379"/>
          </a:xfrm>
        </p:spPr>
        <p:txBody>
          <a:bodyPr>
            <a:normAutofit fontScale="90000"/>
          </a:bodyPr>
          <a:lstStyle/>
          <a:p>
            <a:r>
              <a:rPr lang="de-CH" dirty="0"/>
              <a:t>SWAP </a:t>
            </a:r>
            <a:r>
              <a:rPr lang="de-CH" dirty="0" err="1"/>
              <a:t>model</a:t>
            </a:r>
            <a:r>
              <a:rPr lang="de-CH" dirty="0"/>
              <a:t> </a:t>
            </a:r>
            <a:r>
              <a:rPr lang="de-CH" dirty="0" err="1"/>
              <a:t>results</a:t>
            </a:r>
            <a:r>
              <a:rPr lang="de-CH" dirty="0"/>
              <a:t> in </a:t>
            </a:r>
            <a:r>
              <a:rPr lang="de-CH" dirty="0" err="1"/>
              <a:t>comparison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observational</a:t>
            </a:r>
            <a:r>
              <a:rPr lang="de-CH" dirty="0"/>
              <a:t> </a:t>
            </a:r>
            <a:r>
              <a:rPr lang="de-CH" dirty="0" err="1"/>
              <a:t>data</a:t>
            </a:r>
            <a:r>
              <a:rPr lang="de-CH" dirty="0"/>
              <a:t/>
            </a:r>
            <a:br>
              <a:rPr lang="de-CH" dirty="0"/>
            </a:br>
            <a:endParaRPr lang="en-US" dirty="0"/>
          </a:p>
        </p:txBody>
      </p:sp>
      <p:sp>
        <p:nvSpPr>
          <p:cNvPr id="13" name="Interaktive Schaltfläche: Nächste(r) oder Weiter 12">
            <a:hlinkClick r:id="" action="ppaction://hlinkshowjump?jump=nextslide" highlightClick="1"/>
          </p:cNvPr>
          <p:cNvSpPr/>
          <p:nvPr/>
        </p:nvSpPr>
        <p:spPr>
          <a:xfrm>
            <a:off x="11758212" y="6466987"/>
            <a:ext cx="322793" cy="29754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nteraktive Schaltfläche: Zurück oder Vorherige(r) 13">
            <a:hlinkClick r:id="" action="ppaction://hlinkshowjump?jump=previousslide" highlightClick="1"/>
          </p:cNvPr>
          <p:cNvSpPr/>
          <p:nvPr/>
        </p:nvSpPr>
        <p:spPr>
          <a:xfrm>
            <a:off x="10898126" y="6466987"/>
            <a:ext cx="323851" cy="29754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nteraktive Schaltfläche: Start 14">
            <a:hlinkClick r:id="" action="ppaction://hlinkshowjump?jump=firstslide" highlightClick="1"/>
          </p:cNvPr>
          <p:cNvSpPr/>
          <p:nvPr/>
        </p:nvSpPr>
        <p:spPr>
          <a:xfrm>
            <a:off x="11310538" y="6473334"/>
            <a:ext cx="351176" cy="2911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feld 15"/>
          <p:cNvSpPr txBox="1"/>
          <p:nvPr/>
        </p:nvSpPr>
        <p:spPr>
          <a:xfrm>
            <a:off x="8122736" y="4117542"/>
            <a:ext cx="37731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u="sng" dirty="0" err="1" smtClean="0"/>
              <a:t>Observational</a:t>
            </a:r>
            <a:r>
              <a:rPr lang="de-CH" sz="2000" u="sng" dirty="0" smtClean="0"/>
              <a:t> </a:t>
            </a:r>
            <a:r>
              <a:rPr lang="de-CH" sz="2000" u="sng" dirty="0" err="1" smtClean="0"/>
              <a:t>data</a:t>
            </a:r>
            <a:r>
              <a:rPr lang="de-CH" sz="2000" u="sng" dirty="0" smtClean="0"/>
              <a:t> </a:t>
            </a:r>
            <a:r>
              <a:rPr lang="de-CH" sz="2000" u="sng" dirty="0" err="1" smtClean="0"/>
              <a:t>by</a:t>
            </a:r>
            <a:r>
              <a:rPr lang="de-CH" sz="2000" u="sng" dirty="0" smtClean="0"/>
              <a:t>:</a:t>
            </a:r>
          </a:p>
          <a:p>
            <a:endParaRPr lang="de-CH" sz="2000" dirty="0" smtClean="0"/>
          </a:p>
          <a:p>
            <a:r>
              <a:rPr lang="de-CH" sz="2000" dirty="0"/>
              <a:t> </a:t>
            </a:r>
            <a:r>
              <a:rPr lang="de-CH" sz="2000" dirty="0" smtClean="0"/>
              <a:t>   </a:t>
            </a:r>
            <a:r>
              <a:rPr lang="de-CH" sz="2000" dirty="0" err="1" smtClean="0"/>
              <a:t>measured</a:t>
            </a:r>
            <a:r>
              <a:rPr lang="de-CH" sz="2000" dirty="0" smtClean="0"/>
              <a:t> </a:t>
            </a:r>
            <a:r>
              <a:rPr lang="de-CH" sz="2000" dirty="0" err="1" smtClean="0"/>
              <a:t>soil</a:t>
            </a:r>
            <a:r>
              <a:rPr lang="de-CH" sz="2000" dirty="0" smtClean="0"/>
              <a:t> </a:t>
            </a:r>
            <a:r>
              <a:rPr lang="de-CH" sz="2000" dirty="0" err="1" smtClean="0"/>
              <a:t>moisture</a:t>
            </a:r>
            <a:r>
              <a:rPr lang="de-CH" sz="2000" dirty="0" smtClean="0"/>
              <a:t> </a:t>
            </a:r>
            <a:r>
              <a:rPr lang="de-CH" sz="2000" dirty="0" err="1" smtClean="0"/>
              <a:t>over</a:t>
            </a:r>
            <a:r>
              <a:rPr lang="de-CH" sz="2000" dirty="0" smtClean="0"/>
              <a:t> different </a:t>
            </a:r>
            <a:r>
              <a:rPr lang="de-CH" sz="2000" dirty="0" err="1" smtClean="0"/>
              <a:t>depth</a:t>
            </a:r>
            <a:r>
              <a:rPr lang="de-CH" sz="2000" dirty="0" smtClean="0"/>
              <a:t> </a:t>
            </a:r>
            <a:r>
              <a:rPr lang="de-CH" sz="2000" dirty="0" err="1" smtClean="0"/>
              <a:t>for</a:t>
            </a:r>
            <a:r>
              <a:rPr lang="de-CH" sz="2000" dirty="0" smtClean="0"/>
              <a:t> different </a:t>
            </a:r>
            <a:r>
              <a:rPr lang="de-CH" sz="2000" dirty="0" err="1" smtClean="0"/>
              <a:t>irrigated</a:t>
            </a:r>
            <a:r>
              <a:rPr lang="de-CH" sz="2000" dirty="0" smtClean="0"/>
              <a:t> </a:t>
            </a:r>
            <a:r>
              <a:rPr lang="de-CH" sz="2000" dirty="0" err="1" smtClean="0"/>
              <a:t>potato</a:t>
            </a:r>
            <a:r>
              <a:rPr lang="de-CH" sz="2000" dirty="0" smtClean="0"/>
              <a:t> </a:t>
            </a:r>
            <a:r>
              <a:rPr lang="de-CH" sz="2000" dirty="0" err="1" smtClean="0"/>
              <a:t>fields</a:t>
            </a:r>
            <a:r>
              <a:rPr lang="de-CH" sz="2000" dirty="0" smtClean="0"/>
              <a:t> in </a:t>
            </a:r>
            <a:r>
              <a:rPr lang="de-CH" sz="2000" dirty="0" err="1" smtClean="0"/>
              <a:t>the</a:t>
            </a:r>
            <a:r>
              <a:rPr lang="de-CH" sz="2000" dirty="0" smtClean="0"/>
              <a:t> </a:t>
            </a:r>
            <a:r>
              <a:rPr lang="de-CH" sz="2000" dirty="0"/>
              <a:t>B</a:t>
            </a:r>
            <a:r>
              <a:rPr lang="de-CH" sz="2000" dirty="0" smtClean="0"/>
              <a:t>roye </a:t>
            </a:r>
            <a:r>
              <a:rPr lang="de-CH" sz="2000" dirty="0" err="1" smtClean="0"/>
              <a:t>catchment</a:t>
            </a:r>
            <a:r>
              <a:rPr lang="de-CH" sz="2000" dirty="0" smtClean="0"/>
              <a:t>, </a:t>
            </a:r>
            <a:r>
              <a:rPr lang="de-CH" sz="2000" dirty="0" err="1" smtClean="0"/>
              <a:t>as</a:t>
            </a:r>
            <a:r>
              <a:rPr lang="de-CH" sz="2000" dirty="0" smtClean="0"/>
              <a:t> </a:t>
            </a:r>
            <a:r>
              <a:rPr lang="de-CH" sz="2000" dirty="0" err="1" smtClean="0"/>
              <a:t>well</a:t>
            </a:r>
            <a:r>
              <a:rPr lang="de-CH" sz="2000" dirty="0" smtClean="0"/>
              <a:t> </a:t>
            </a:r>
            <a:r>
              <a:rPr lang="de-CH" sz="2000" dirty="0" err="1" smtClean="0"/>
              <a:t>as</a:t>
            </a:r>
            <a:r>
              <a:rPr lang="de-CH" sz="2000" dirty="0" smtClean="0"/>
              <a:t> </a:t>
            </a:r>
            <a:r>
              <a:rPr lang="de-CH" sz="2000" dirty="0" err="1" smtClean="0"/>
              <a:t>irrigation</a:t>
            </a:r>
            <a:r>
              <a:rPr lang="de-CH" sz="2000" dirty="0" smtClean="0"/>
              <a:t> </a:t>
            </a:r>
            <a:r>
              <a:rPr lang="de-CH" sz="2000" dirty="0" err="1" smtClean="0"/>
              <a:t>application</a:t>
            </a:r>
            <a:r>
              <a:rPr lang="de-CH" sz="2000" dirty="0" smtClean="0"/>
              <a:t> </a:t>
            </a:r>
            <a:r>
              <a:rPr lang="de-CH" sz="2000" dirty="0" err="1" smtClean="0"/>
              <a:t>and</a:t>
            </a:r>
            <a:r>
              <a:rPr lang="de-CH" sz="2000" dirty="0" smtClean="0"/>
              <a:t> </a:t>
            </a:r>
            <a:r>
              <a:rPr lang="de-CH" sz="2000" dirty="0" err="1" smtClean="0"/>
              <a:t>yield</a:t>
            </a:r>
            <a:r>
              <a:rPr lang="de-CH" sz="2000" dirty="0" smtClean="0"/>
              <a:t> </a:t>
            </a:r>
            <a:r>
              <a:rPr lang="de-CH" sz="2000" dirty="0" err="1" smtClean="0"/>
              <a:t>data</a:t>
            </a:r>
            <a:r>
              <a:rPr lang="de-CH" sz="2000" dirty="0" smtClean="0"/>
              <a:t>.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584" y="3955890"/>
            <a:ext cx="622953" cy="749851"/>
          </a:xfrm>
          <a:prstGeom prst="rect">
            <a:avLst/>
          </a:prstGeom>
        </p:spPr>
      </p:pic>
      <p:cxnSp>
        <p:nvCxnSpPr>
          <p:cNvPr id="3" name="Gerade Verbindung mit Pfeil 2"/>
          <p:cNvCxnSpPr/>
          <p:nvPr/>
        </p:nvCxnSpPr>
        <p:spPr>
          <a:xfrm>
            <a:off x="8143533" y="4943475"/>
            <a:ext cx="26704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ahmen 17"/>
          <p:cNvSpPr/>
          <p:nvPr/>
        </p:nvSpPr>
        <p:spPr>
          <a:xfrm>
            <a:off x="1" y="0"/>
            <a:ext cx="12191999" cy="6858000"/>
          </a:xfrm>
          <a:prstGeom prst="frame">
            <a:avLst>
              <a:gd name="adj1" fmla="val 834"/>
            </a:avLst>
          </a:prstGeom>
          <a:solidFill>
            <a:srgbClr val="5CA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Interaktive Schaltfläche: Anpassen 18">
            <a:hlinkClick r:id="" action="ppaction://noaction" highlightClick="1"/>
          </p:cNvPr>
          <p:cNvSpPr/>
          <p:nvPr/>
        </p:nvSpPr>
        <p:spPr>
          <a:xfrm>
            <a:off x="3545556" y="867959"/>
            <a:ext cx="4489409" cy="5928154"/>
          </a:xfrm>
          <a:prstGeom prst="actionButtonBlank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1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18893" y="2461382"/>
            <a:ext cx="9644240" cy="4057575"/>
          </a:xfrm>
        </p:spPr>
        <p:txBody>
          <a:bodyPr>
            <a:normAutofit fontScale="90000"/>
          </a:bodyPr>
          <a:lstStyle/>
          <a:p>
            <a:r>
              <a:rPr lang="de-CH" dirty="0" err="1" smtClean="0"/>
              <a:t>For</a:t>
            </a:r>
            <a:r>
              <a:rPr lang="de-CH" dirty="0" smtClean="0"/>
              <a:t> </a:t>
            </a:r>
            <a:r>
              <a:rPr lang="de-CH" dirty="0" err="1"/>
              <a:t>q</a:t>
            </a:r>
            <a:r>
              <a:rPr lang="de-CH" dirty="0" err="1" smtClean="0"/>
              <a:t>uestions</a:t>
            </a:r>
            <a:r>
              <a:rPr lang="de-CH" dirty="0" smtClean="0"/>
              <a:t>, </a:t>
            </a:r>
            <a:r>
              <a:rPr lang="de-CH" dirty="0" err="1" smtClean="0"/>
              <a:t>feedbacks</a:t>
            </a:r>
            <a:r>
              <a:rPr lang="de-CH" dirty="0" smtClean="0"/>
              <a:t> </a:t>
            </a:r>
            <a:r>
              <a:rPr lang="de-CH" dirty="0" err="1" smtClean="0"/>
              <a:t>or</a:t>
            </a:r>
            <a:r>
              <a:rPr lang="de-CH" dirty="0" smtClean="0"/>
              <a:t> </a:t>
            </a:r>
            <a:r>
              <a:rPr lang="de-CH" dirty="0" err="1"/>
              <a:t>c</a:t>
            </a:r>
            <a:r>
              <a:rPr lang="de-CH" dirty="0" err="1" smtClean="0"/>
              <a:t>ollaborations</a:t>
            </a:r>
            <a:r>
              <a:rPr lang="de-CH" dirty="0" smtClean="0"/>
              <a:t> </a:t>
            </a:r>
            <a:r>
              <a:rPr lang="de-CH" dirty="0" err="1" smtClean="0"/>
              <a:t>please</a:t>
            </a:r>
            <a:r>
              <a:rPr lang="de-CH" dirty="0" smtClean="0"/>
              <a:t> </a:t>
            </a:r>
            <a:r>
              <a:rPr lang="de-CH" dirty="0" err="1" smtClean="0"/>
              <a:t>dont</a:t>
            </a:r>
            <a:r>
              <a:rPr lang="de-CH" dirty="0" smtClean="0"/>
              <a:t> </a:t>
            </a:r>
            <a:r>
              <a:rPr lang="de-CH" dirty="0" err="1" smtClean="0"/>
              <a:t>hesitate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contact</a:t>
            </a:r>
            <a:r>
              <a:rPr lang="de-CH" dirty="0" smtClean="0"/>
              <a:t> </a:t>
            </a:r>
            <a:r>
              <a:rPr lang="de-CH" dirty="0" err="1" smtClean="0"/>
              <a:t>me</a:t>
            </a:r>
            <a:r>
              <a:rPr lang="de-CH" dirty="0" smtClean="0"/>
              <a:t>:</a:t>
            </a:r>
            <a:br>
              <a:rPr lang="de-CH" dirty="0" smtClean="0"/>
            </a:br>
            <a:r>
              <a:rPr lang="de-CH" dirty="0" smtClean="0"/>
              <a:t/>
            </a:r>
            <a:br>
              <a:rPr lang="de-CH" dirty="0" smtClean="0"/>
            </a:br>
            <a:r>
              <a:rPr lang="de-CH" sz="3100" dirty="0" smtClean="0"/>
              <a:t>Malve Heinz (University </a:t>
            </a:r>
            <a:r>
              <a:rPr lang="de-CH" sz="3100" dirty="0" err="1" smtClean="0"/>
              <a:t>of</a:t>
            </a:r>
            <a:r>
              <a:rPr lang="de-CH" sz="3100" dirty="0" smtClean="0"/>
              <a:t> Bern / </a:t>
            </a:r>
            <a:r>
              <a:rPr lang="de-CH" sz="3100" dirty="0" err="1" smtClean="0"/>
              <a:t>Agroscope</a:t>
            </a:r>
            <a:r>
              <a:rPr lang="de-CH" sz="3100" dirty="0" smtClean="0"/>
              <a:t>)</a:t>
            </a:r>
            <a:br>
              <a:rPr lang="de-CH" sz="3100" dirty="0" smtClean="0"/>
            </a:br>
            <a:r>
              <a:rPr lang="de-CH" sz="3100" dirty="0" smtClean="0">
                <a:hlinkClick r:id="rId2"/>
              </a:rPr>
              <a:t>malve.heinz@unibe.ch</a:t>
            </a:r>
            <a:r>
              <a:rPr lang="de-CH" sz="3100" dirty="0" smtClean="0"/>
              <a:t/>
            </a:r>
            <a:br>
              <a:rPr lang="de-CH" sz="3100" dirty="0" smtClean="0"/>
            </a:br>
            <a:r>
              <a:rPr lang="de-CH" sz="3100" dirty="0" smtClean="0">
                <a:hlinkClick r:id="rId3"/>
              </a:rPr>
              <a:t>malvemaria.heinz@agroscope.admin.ch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/>
            </a:r>
            <a:br>
              <a:rPr lang="de-CH" dirty="0" smtClean="0"/>
            </a:br>
            <a:r>
              <a:rPr lang="de-CH" dirty="0"/>
              <a:t/>
            </a:r>
            <a:br>
              <a:rPr lang="de-CH" dirty="0"/>
            </a:br>
            <a:endParaRPr lang="en-US" dirty="0"/>
          </a:p>
        </p:txBody>
      </p:sp>
      <p:sp>
        <p:nvSpPr>
          <p:cNvPr id="11" name="Interaktive Schaltfläche: Zurück oder Vorherige(r) 10">
            <a:hlinkClick r:id="" action="ppaction://hlinkshowjump?jump=previousslide" highlightClick="1"/>
          </p:cNvPr>
          <p:cNvSpPr/>
          <p:nvPr/>
        </p:nvSpPr>
        <p:spPr>
          <a:xfrm>
            <a:off x="11670675" y="6446708"/>
            <a:ext cx="323851" cy="29754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/>
          <p:cNvSpPr/>
          <p:nvPr/>
        </p:nvSpPr>
        <p:spPr>
          <a:xfrm>
            <a:off x="0" y="-18638"/>
            <a:ext cx="12192000" cy="1283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eck 12"/>
          <p:cNvSpPr/>
          <p:nvPr/>
        </p:nvSpPr>
        <p:spPr>
          <a:xfrm>
            <a:off x="10329704" y="643093"/>
            <a:ext cx="1802613" cy="61664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A21060-4795-4072-B2C7-B9DE39030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2232" y="1361374"/>
            <a:ext cx="1681881" cy="853162"/>
          </a:xfrm>
          <a:prstGeom prst="rect">
            <a:avLst/>
          </a:prstGeom>
        </p:spPr>
      </p:pic>
      <p:sp>
        <p:nvSpPr>
          <p:cNvPr id="15" name="Rahmen 14"/>
          <p:cNvSpPr/>
          <p:nvPr/>
        </p:nvSpPr>
        <p:spPr>
          <a:xfrm>
            <a:off x="1" y="0"/>
            <a:ext cx="12191999" cy="6858000"/>
          </a:xfrm>
          <a:prstGeom prst="frame">
            <a:avLst>
              <a:gd name="adj1" fmla="val 834"/>
            </a:avLst>
          </a:prstGeom>
          <a:solidFill>
            <a:srgbClr val="5CA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7694" y="2341495"/>
            <a:ext cx="1026494" cy="1026494"/>
          </a:xfrm>
          <a:prstGeom prst="rect">
            <a:avLst/>
          </a:prstGeom>
        </p:spPr>
      </p:pic>
      <p:sp>
        <p:nvSpPr>
          <p:cNvPr id="18" name="Ellipse 17"/>
          <p:cNvSpPr/>
          <p:nvPr/>
        </p:nvSpPr>
        <p:spPr>
          <a:xfrm>
            <a:off x="11227220" y="5416079"/>
            <a:ext cx="834013" cy="803868"/>
          </a:xfrm>
          <a:prstGeom prst="ellipse">
            <a:avLst/>
          </a:prstGeom>
          <a:solidFill>
            <a:srgbClr val="0F7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550" b="1" dirty="0" smtClean="0">
                <a:solidFill>
                  <a:srgbClr val="FFE000"/>
                </a:solidFill>
              </a:rPr>
              <a:t>PICO 4.3</a:t>
            </a:r>
            <a:endParaRPr lang="en-US" sz="1550" b="1" dirty="0">
              <a:solidFill>
                <a:srgbClr val="FFE000"/>
              </a:solidFill>
            </a:endParaRPr>
          </a:p>
        </p:txBody>
      </p:sp>
      <p:sp>
        <p:nvSpPr>
          <p:cNvPr id="20" name="Interaktive Schaltfläche: Zurück oder Vorherige(r) 19">
            <a:hlinkClick r:id="" action="ppaction://hlinkshowjump?jump=previousslide" highlightClick="1"/>
          </p:cNvPr>
          <p:cNvSpPr/>
          <p:nvPr/>
        </p:nvSpPr>
        <p:spPr>
          <a:xfrm>
            <a:off x="11245755" y="6418971"/>
            <a:ext cx="323851" cy="29754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nteraktive Schaltfläche: Start 20">
            <a:hlinkClick r:id="" action="ppaction://hlinkshowjump?jump=firstslide" highlightClick="1"/>
          </p:cNvPr>
          <p:cNvSpPr/>
          <p:nvPr/>
        </p:nvSpPr>
        <p:spPr>
          <a:xfrm>
            <a:off x="11658167" y="6425318"/>
            <a:ext cx="351176" cy="2911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220" y="4490170"/>
            <a:ext cx="732628" cy="732628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10518099" y="4601796"/>
            <a:ext cx="11321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 smtClean="0">
                <a:latin typeface="+mj-lt"/>
              </a:rPr>
              <a:t>link </a:t>
            </a:r>
            <a:r>
              <a:rPr lang="de-CH" sz="1100" dirty="0" err="1" smtClean="0">
                <a:latin typeface="+mj-lt"/>
              </a:rPr>
              <a:t>to</a:t>
            </a:r>
            <a:endParaRPr lang="de-CH" sz="1100" dirty="0" smtClean="0">
              <a:latin typeface="+mj-lt"/>
            </a:endParaRPr>
          </a:p>
          <a:p>
            <a:r>
              <a:rPr lang="de-CH" sz="1100" dirty="0" err="1" smtClean="0">
                <a:latin typeface="+mj-lt"/>
              </a:rPr>
              <a:t>abstract</a:t>
            </a:r>
            <a:r>
              <a:rPr lang="de-CH" sz="1100" dirty="0" smtClean="0">
                <a:latin typeface="+mj-lt"/>
              </a:rPr>
              <a:t>:</a:t>
            </a:r>
            <a:endParaRPr lang="en-US" sz="1100" dirty="0">
              <a:latin typeface="+mj-lt"/>
            </a:endParaRPr>
          </a:p>
        </p:txBody>
      </p:sp>
      <p:pic>
        <p:nvPicPr>
          <p:cNvPr id="24" name="Picture 2" descr="https://egu23.eu/EGU22-sharing-is-encourag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891" y="5516051"/>
            <a:ext cx="416326" cy="60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7694" y="2341495"/>
            <a:ext cx="1026494" cy="1026494"/>
          </a:xfrm>
          <a:prstGeom prst="rect">
            <a:avLst/>
          </a:prstGeom>
        </p:spPr>
      </p:pic>
      <p:sp>
        <p:nvSpPr>
          <p:cNvPr id="26" name="Ellipse 25"/>
          <p:cNvSpPr/>
          <p:nvPr/>
        </p:nvSpPr>
        <p:spPr>
          <a:xfrm>
            <a:off x="11227220" y="5416079"/>
            <a:ext cx="834013" cy="803868"/>
          </a:xfrm>
          <a:prstGeom prst="ellipse">
            <a:avLst/>
          </a:prstGeom>
          <a:solidFill>
            <a:srgbClr val="0F7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550" b="1" dirty="0" smtClean="0">
                <a:solidFill>
                  <a:srgbClr val="FFE000"/>
                </a:solidFill>
              </a:rPr>
              <a:t>PICO 4.3</a:t>
            </a:r>
            <a:endParaRPr lang="en-US" sz="1550" b="1" dirty="0">
              <a:solidFill>
                <a:srgbClr val="FFE000"/>
              </a:solidFill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123" y="3547226"/>
            <a:ext cx="658369" cy="7924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itel 1"/>
              <p:cNvSpPr txBox="1">
                <a:spLocks/>
              </p:cNvSpPr>
              <p:nvPr/>
            </p:nvSpPr>
            <p:spPr>
              <a:xfrm>
                <a:off x="-184678" y="-419964"/>
                <a:ext cx="11068050" cy="232887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de-CH" sz="3600" dirty="0" smtClean="0"/>
                  <a:t>Modeling </a:t>
                </a:r>
                <a:r>
                  <a:rPr lang="de-CH" sz="3600" dirty="0" err="1" smtClean="0"/>
                  <a:t>the</a:t>
                </a:r>
                <a:r>
                  <a:rPr lang="de-CH" sz="3600" dirty="0" smtClean="0"/>
                  <a:t> potential </a:t>
                </a:r>
                <a:r>
                  <a:rPr lang="de-CH" sz="3600" dirty="0" err="1" smtClean="0"/>
                  <a:t>of</a:t>
                </a:r>
                <a:r>
                  <a:rPr lang="de-CH" sz="3600" dirty="0" smtClean="0"/>
                  <a:t> </a:t>
                </a:r>
                <a:r>
                  <a:rPr lang="de-CH" sz="3600" dirty="0" err="1" smtClean="0"/>
                  <a:t>management</a:t>
                </a:r>
                <a:r>
                  <a:rPr lang="de-CH" sz="3600" dirty="0" smtClean="0"/>
                  <a:t> </a:t>
                </a:r>
                <a:r>
                  <a:rPr lang="de-CH" sz="3600" dirty="0" err="1" smtClean="0"/>
                  <a:t>options</a:t>
                </a:r>
                <a:r>
                  <a:rPr lang="de-CH" sz="3600" dirty="0" smtClean="0"/>
                  <a:t> </a:t>
                </a:r>
                <a:r>
                  <a:rPr lang="de-CH" sz="3600" dirty="0" err="1" smtClean="0"/>
                  <a:t>to</a:t>
                </a:r>
                <a:r>
                  <a:rPr lang="de-CH" sz="3600" dirty="0" smtClean="0"/>
                  <a:t> </a:t>
                </a:r>
                <a:r>
                  <a:rPr lang="de-CH" sz="3600" dirty="0" err="1" smtClean="0"/>
                  <a:t>reduce</a:t>
                </a:r>
                <a:r>
                  <a:rPr lang="de-CH" sz="3600" dirty="0" smtClean="0"/>
                  <a:t> </a:t>
                </a:r>
                <a:r>
                  <a:rPr lang="de-CH" sz="3600" dirty="0" err="1" smtClean="0"/>
                  <a:t>irrigation</a:t>
                </a:r>
                <a:r>
                  <a:rPr lang="de-CH" sz="3600" dirty="0" smtClean="0"/>
                  <a:t> </a:t>
                </a:r>
                <a:r>
                  <a:rPr lang="de-CH" sz="3600" dirty="0" err="1" smtClean="0"/>
                  <a:t>demand</a:t>
                </a:r>
                <a:r>
                  <a:rPr lang="de-CH" sz="3600" dirty="0" smtClean="0"/>
                  <a:t> in Western </a:t>
                </a:r>
                <a:r>
                  <a:rPr lang="de-CH" sz="3600" dirty="0" err="1" smtClean="0"/>
                  <a:t>Switzerland</a:t>
                </a:r>
                <a:endParaRPr lang="de-CH" sz="3600" dirty="0" smtClean="0"/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DE" sz="1600" dirty="0"/>
                          <m:t>Malve</m:t>
                        </m:r>
                        <m:r>
                          <m:rPr>
                            <m:nor/>
                          </m:rPr>
                          <a:rPr lang="de-DE" sz="1600" dirty="0"/>
                          <m:t> </m:t>
                        </m:r>
                        <m:r>
                          <m:rPr>
                            <m:nor/>
                          </m:rPr>
                          <a:rPr lang="de-DE" sz="1600" dirty="0"/>
                          <m:t>Heinz</m:t>
                        </m:r>
                      </m:e>
                      <m:sup>
                        <m:r>
                          <a:rPr lang="de-CH" sz="1600">
                            <a:latin typeface="Cambria Math" panose="02040503050406030204" pitchFamily="18" charset="0"/>
                          </a:rPr>
                          <m:t>1,2,3</m:t>
                        </m:r>
                      </m:sup>
                    </m:sSup>
                  </m:oMath>
                </a14:m>
                <a:r>
                  <a:rPr lang="de-DE" sz="1600" dirty="0"/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CH" sz="1600"/>
                          <m:t> </m:t>
                        </m:r>
                        <m:r>
                          <m:rPr>
                            <m:nor/>
                          </m:rPr>
                          <a:rPr lang="de-DE" sz="1600" dirty="0"/>
                          <m:t>Annelie</m:t>
                        </m:r>
                        <m:r>
                          <m:rPr>
                            <m:nor/>
                          </m:rPr>
                          <a:rPr lang="de-DE" sz="1600" dirty="0"/>
                          <m:t> </m:t>
                        </m:r>
                        <m:r>
                          <m:rPr>
                            <m:nor/>
                          </m:rPr>
                          <a:rPr lang="de-DE" sz="1600" dirty="0"/>
                          <m:t>Holzk</m:t>
                        </m:r>
                        <m:r>
                          <m:rPr>
                            <m:nor/>
                          </m:rPr>
                          <a:rPr lang="de-DE" sz="1600" dirty="0"/>
                          <m:t>ä</m:t>
                        </m:r>
                        <m:r>
                          <m:rPr>
                            <m:nor/>
                          </m:rPr>
                          <a:rPr lang="de-DE" sz="1600" dirty="0"/>
                          <m:t>mper</m:t>
                        </m:r>
                      </m:e>
                      <m:sup>
                        <m:r>
                          <a:rPr lang="de-CH" sz="1600">
                            <a:latin typeface="Cambria Math" panose="02040503050406030204" pitchFamily="18" charset="0"/>
                          </a:rPr>
                          <m:t>1,2</m:t>
                        </m:r>
                      </m:sup>
                    </m:sSup>
                  </m:oMath>
                </a14:m>
                <a:r>
                  <a:rPr lang="de-DE" sz="1600" dirty="0">
                    <a:latin typeface="Avenir Next" panose="020B0503020202020204" pitchFamily="34" charset="0"/>
                  </a:rPr>
                  <a:t> </a:t>
                </a:r>
                <a:r>
                  <a:rPr lang="de-DE" sz="16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DE" sz="1600" dirty="0"/>
                          <m:t>Bettina</m:t>
                        </m:r>
                        <m:r>
                          <m:rPr>
                            <m:nor/>
                          </m:rPr>
                          <a:rPr lang="de-DE" sz="1600" dirty="0"/>
                          <m:t> </m:t>
                        </m:r>
                        <m:r>
                          <m:rPr>
                            <m:nor/>
                          </m:rPr>
                          <a:rPr lang="de-DE" sz="1600" dirty="0"/>
                          <m:t>Schaefli</m:t>
                        </m:r>
                      </m:e>
                      <m:sup>
                        <m:r>
                          <a:rPr lang="de-CH" sz="16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sz="1600" dirty="0">
                    <a:latin typeface="Avenir Next" panose="020B0503020202020204" pitchFamily="34" charset="0"/>
                  </a:rPr>
                  <a:t> </a:t>
                </a:r>
                <a:r>
                  <a:rPr lang="de-DE" sz="16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DE" sz="1600" dirty="0"/>
                          <m:t>Christoph</m:t>
                        </m:r>
                        <m:r>
                          <m:rPr>
                            <m:nor/>
                          </m:rPr>
                          <a:rPr lang="de-DE" sz="1600" dirty="0"/>
                          <m:t> </m:t>
                        </m:r>
                        <m:r>
                          <m:rPr>
                            <m:nor/>
                          </m:rPr>
                          <a:rPr lang="de-DE" sz="1600" dirty="0"/>
                          <m:t>Raible</m:t>
                        </m:r>
                      </m:e>
                      <m:sup>
                        <m:r>
                          <a:rPr lang="de-CH" sz="16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CH" sz="16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CH" sz="160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de-DE" sz="1600" dirty="0">
                    <a:latin typeface="Avenir Next" panose="020B0503020202020204" pitchFamily="34" charset="0"/>
                  </a:rPr>
                  <a:t> </a:t>
                </a:r>
                <a:r>
                  <a:rPr lang="de-DE" sz="1200" dirty="0" smtClean="0"/>
                  <a:t/>
                </a:r>
                <a:br>
                  <a:rPr lang="de-DE" sz="1200" dirty="0" smtClean="0"/>
                </a:br>
                <a:endParaRPr lang="en-US" sz="1200" dirty="0"/>
              </a:p>
            </p:txBody>
          </p:sp>
        </mc:Choice>
        <mc:Fallback xmlns="">
          <p:sp>
            <p:nvSpPr>
              <p:cNvPr id="29" name="Titel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4678" y="-419964"/>
                <a:ext cx="11068050" cy="23288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588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/>
        </p:nvSpPr>
        <p:spPr>
          <a:xfrm>
            <a:off x="0" y="-18638"/>
            <a:ext cx="12192000" cy="1283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10329704" y="643093"/>
            <a:ext cx="1802613" cy="61664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ctrTitle"/>
              </p:nvPr>
            </p:nvSpPr>
            <p:spPr>
              <a:xfrm>
                <a:off x="-587047" y="246326"/>
                <a:ext cx="11097623" cy="1151324"/>
              </a:xfrm>
            </p:spPr>
            <p:txBody>
              <a:bodyPr>
                <a:normAutofit fontScale="90000"/>
              </a:bodyPr>
              <a:lstStyle/>
              <a:p>
                <a:r>
                  <a:rPr lang="de-CH" sz="3600" dirty="0" smtClean="0"/>
                  <a:t>Modeling </a:t>
                </a:r>
                <a:r>
                  <a:rPr lang="de-CH" sz="3600" dirty="0" err="1" smtClean="0"/>
                  <a:t>the</a:t>
                </a:r>
                <a:r>
                  <a:rPr lang="de-CH" sz="3600" dirty="0" smtClean="0"/>
                  <a:t> potential </a:t>
                </a:r>
                <a:r>
                  <a:rPr lang="de-CH" sz="3600" dirty="0" err="1" smtClean="0"/>
                  <a:t>of</a:t>
                </a:r>
                <a:r>
                  <a:rPr lang="de-CH" sz="3600" dirty="0" smtClean="0"/>
                  <a:t> </a:t>
                </a:r>
                <a:r>
                  <a:rPr lang="de-CH" sz="3600" dirty="0" err="1" smtClean="0"/>
                  <a:t>management</a:t>
                </a:r>
                <a:r>
                  <a:rPr lang="de-CH" sz="3600" dirty="0" smtClean="0"/>
                  <a:t> </a:t>
                </a:r>
                <a:r>
                  <a:rPr lang="de-CH" sz="3600" dirty="0" err="1" smtClean="0"/>
                  <a:t>options</a:t>
                </a:r>
                <a:r>
                  <a:rPr lang="de-CH" sz="3600" dirty="0" smtClean="0"/>
                  <a:t> </a:t>
                </a:r>
                <a:r>
                  <a:rPr lang="de-CH" sz="3600" dirty="0" err="1" smtClean="0"/>
                  <a:t>to</a:t>
                </a:r>
                <a:r>
                  <a:rPr lang="de-CH" sz="3600" dirty="0" smtClean="0"/>
                  <a:t> </a:t>
                </a:r>
                <a:r>
                  <a:rPr lang="de-CH" sz="3600" dirty="0" err="1" smtClean="0"/>
                  <a:t>reduce</a:t>
                </a:r>
                <a:r>
                  <a:rPr lang="de-CH" sz="3600" dirty="0" smtClean="0"/>
                  <a:t> </a:t>
                </a:r>
                <a:r>
                  <a:rPr lang="de-CH" sz="3600" dirty="0" err="1" smtClean="0"/>
                  <a:t>irrigation</a:t>
                </a:r>
                <a:r>
                  <a:rPr lang="de-CH" sz="3600" dirty="0" smtClean="0"/>
                  <a:t> </a:t>
                </a:r>
                <a:r>
                  <a:rPr lang="de-CH" sz="3600" dirty="0" err="1" smtClean="0"/>
                  <a:t>demand</a:t>
                </a:r>
                <a:r>
                  <a:rPr lang="de-CH" sz="3600" dirty="0" smtClean="0"/>
                  <a:t> in Western </a:t>
                </a:r>
                <a:r>
                  <a:rPr lang="de-CH" sz="3600" dirty="0" err="1" smtClean="0"/>
                  <a:t>Switzerland</a:t>
                </a:r>
                <a:r>
                  <a:rPr lang="de-CH" sz="3600" dirty="0" smtClean="0"/>
                  <a:t/>
                </a:r>
                <a:br>
                  <a:rPr lang="de-CH" sz="3600" dirty="0" smtClean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DE" sz="1600" dirty="0"/>
                          <m:t>Malve</m:t>
                        </m:r>
                        <m:r>
                          <m:rPr>
                            <m:nor/>
                          </m:rPr>
                          <a:rPr lang="de-DE" sz="1600" dirty="0"/>
                          <m:t> </m:t>
                        </m:r>
                        <m:r>
                          <m:rPr>
                            <m:nor/>
                          </m:rPr>
                          <a:rPr lang="de-DE" sz="1600" dirty="0"/>
                          <m:t>Heinz</m:t>
                        </m:r>
                      </m:e>
                      <m:sup>
                        <m:r>
                          <a:rPr lang="de-CH" sz="1600">
                            <a:latin typeface="Cambria Math" panose="02040503050406030204" pitchFamily="18" charset="0"/>
                          </a:rPr>
                          <m:t>1,2,3</m:t>
                        </m:r>
                      </m:sup>
                    </m:sSup>
                  </m:oMath>
                </a14:m>
                <a:r>
                  <a:rPr lang="de-DE" sz="1600" dirty="0"/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CH" sz="1600"/>
                          <m:t> </m:t>
                        </m:r>
                        <m:r>
                          <m:rPr>
                            <m:nor/>
                          </m:rPr>
                          <a:rPr lang="de-DE" sz="1600" dirty="0"/>
                          <m:t>Annelie</m:t>
                        </m:r>
                        <m:r>
                          <m:rPr>
                            <m:nor/>
                          </m:rPr>
                          <a:rPr lang="de-DE" sz="1600" dirty="0"/>
                          <m:t> </m:t>
                        </m:r>
                        <m:r>
                          <m:rPr>
                            <m:nor/>
                          </m:rPr>
                          <a:rPr lang="de-DE" sz="1600" dirty="0"/>
                          <m:t>Holzk</m:t>
                        </m:r>
                        <m:r>
                          <m:rPr>
                            <m:nor/>
                          </m:rPr>
                          <a:rPr lang="de-DE" sz="1600" dirty="0"/>
                          <m:t>ä</m:t>
                        </m:r>
                        <m:r>
                          <m:rPr>
                            <m:nor/>
                          </m:rPr>
                          <a:rPr lang="de-DE" sz="1600" dirty="0"/>
                          <m:t>mper</m:t>
                        </m:r>
                      </m:e>
                      <m:sup>
                        <m:r>
                          <a:rPr lang="de-CH" sz="1600">
                            <a:latin typeface="Cambria Math" panose="02040503050406030204" pitchFamily="18" charset="0"/>
                          </a:rPr>
                          <m:t>1,2</m:t>
                        </m:r>
                      </m:sup>
                    </m:sSup>
                  </m:oMath>
                </a14:m>
                <a:r>
                  <a:rPr lang="de-DE" sz="1600" dirty="0">
                    <a:solidFill>
                      <a:schemeClr val="tx1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16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DE" sz="1600" dirty="0">
                            <a:solidFill>
                              <a:schemeClr val="tx1"/>
                            </a:solidFill>
                          </a:rPr>
                          <m:t>Bettina</m:t>
                        </m:r>
                        <m:r>
                          <m:rPr>
                            <m:nor/>
                          </m:rPr>
                          <a:rPr lang="de-DE" sz="1600" dirty="0">
                            <a:solidFill>
                              <a:schemeClr val="tx1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sz="1600" dirty="0">
                            <a:solidFill>
                              <a:schemeClr val="tx1"/>
                            </a:solidFill>
                          </a:rPr>
                          <m:t>Schaefli</m:t>
                        </m:r>
                      </m:e>
                      <m:sup>
                        <m:r>
                          <a:rPr lang="de-CH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sz="1600" dirty="0">
                    <a:solidFill>
                      <a:schemeClr val="tx1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16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DE" sz="1600" dirty="0">
                            <a:solidFill>
                              <a:schemeClr val="tx1"/>
                            </a:solidFill>
                          </a:rPr>
                          <m:t>Christoph</m:t>
                        </m:r>
                        <m:r>
                          <m:rPr>
                            <m:nor/>
                          </m:rPr>
                          <a:rPr lang="de-DE" sz="1600" dirty="0">
                            <a:solidFill>
                              <a:schemeClr val="tx1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sz="1600" dirty="0">
                            <a:solidFill>
                              <a:schemeClr val="tx1"/>
                            </a:solidFill>
                          </a:rPr>
                          <m:t>Raible</m:t>
                        </m:r>
                      </m:e>
                      <m:sup>
                        <m:r>
                          <a:rPr lang="de-CH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CH" sz="16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CH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de-DE" sz="1600" dirty="0">
                    <a:solidFill>
                      <a:schemeClr val="tx1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1200" dirty="0" smtClean="0">
                    <a:solidFill>
                      <a:schemeClr val="tx1"/>
                    </a:solidFill>
                  </a:rPr>
                  <a:t/>
                </a:r>
                <a:br>
                  <a:rPr lang="de-DE" sz="1200" dirty="0" smtClean="0">
                    <a:solidFill>
                      <a:schemeClr val="tx1"/>
                    </a:solidFill>
                  </a:rPr>
                </a:br>
                <a:endParaRPr lang="en-US" sz="1200" dirty="0"/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-587047" y="246326"/>
                <a:ext cx="11097623" cy="1151324"/>
              </a:xfrm>
              <a:blipFill>
                <a:blip r:embed="rId3"/>
                <a:stretch>
                  <a:fillRect t="-24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A21060-4795-4072-B2C7-B9DE39030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2232" y="1361374"/>
            <a:ext cx="1681881" cy="853162"/>
          </a:xfrm>
          <a:prstGeom prst="rect">
            <a:avLst/>
          </a:prstGeom>
        </p:spPr>
      </p:pic>
      <p:sp>
        <p:nvSpPr>
          <p:cNvPr id="10" name="Rahmen 9"/>
          <p:cNvSpPr/>
          <p:nvPr/>
        </p:nvSpPr>
        <p:spPr>
          <a:xfrm>
            <a:off x="1" y="0"/>
            <a:ext cx="12191999" cy="6858000"/>
          </a:xfrm>
          <a:prstGeom prst="frame">
            <a:avLst>
              <a:gd name="adj1" fmla="val 834"/>
            </a:avLst>
          </a:prstGeom>
          <a:solidFill>
            <a:srgbClr val="5CA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7694" y="2341495"/>
            <a:ext cx="1026494" cy="102649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-4601029" y="943429"/>
            <a:ext cx="3251200" cy="999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87" y="1483861"/>
            <a:ext cx="9130143" cy="5135135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11227220" y="5416079"/>
            <a:ext cx="834013" cy="803868"/>
          </a:xfrm>
          <a:prstGeom prst="ellipse">
            <a:avLst/>
          </a:prstGeom>
          <a:solidFill>
            <a:srgbClr val="0F7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550" b="1" dirty="0" smtClean="0">
                <a:solidFill>
                  <a:srgbClr val="FFE000"/>
                </a:solidFill>
              </a:rPr>
              <a:t>PICO 4.3</a:t>
            </a:r>
            <a:endParaRPr lang="en-US" sz="1550" b="1" dirty="0">
              <a:solidFill>
                <a:srgbClr val="FFE000"/>
              </a:solidFill>
            </a:endParaRPr>
          </a:p>
        </p:txBody>
      </p:sp>
      <p:sp>
        <p:nvSpPr>
          <p:cNvPr id="17" name="Interaktive Schaltfläche: Nächste(r) oder Weiter 16">
            <a:hlinkClick r:id="" action="ppaction://hlinkshowjump?jump=nextslide" highlightClick="1"/>
          </p:cNvPr>
          <p:cNvSpPr/>
          <p:nvPr/>
        </p:nvSpPr>
        <p:spPr>
          <a:xfrm>
            <a:off x="11734366" y="6418971"/>
            <a:ext cx="322793" cy="29754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nteraktive Schaltfläche: Zurück oder Vorherige(r) 17">
            <a:hlinkClick r:id="" action="ppaction://hlinkshowjump?jump=previousslide" highlightClick="1"/>
          </p:cNvPr>
          <p:cNvSpPr/>
          <p:nvPr/>
        </p:nvSpPr>
        <p:spPr>
          <a:xfrm>
            <a:off x="10874280" y="6418971"/>
            <a:ext cx="323851" cy="29754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nteraktive Schaltfläche: Start 18">
            <a:hlinkClick r:id="" action="ppaction://hlinkshowjump?jump=firstslide" highlightClick="1"/>
          </p:cNvPr>
          <p:cNvSpPr/>
          <p:nvPr/>
        </p:nvSpPr>
        <p:spPr>
          <a:xfrm>
            <a:off x="11286692" y="6425318"/>
            <a:ext cx="351176" cy="2911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220" y="4490170"/>
            <a:ext cx="732628" cy="732628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10518099" y="4601796"/>
            <a:ext cx="11321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 smtClean="0">
                <a:latin typeface="+mj-lt"/>
              </a:rPr>
              <a:t>link </a:t>
            </a:r>
            <a:r>
              <a:rPr lang="de-CH" sz="1100" dirty="0" err="1" smtClean="0">
                <a:latin typeface="+mj-lt"/>
              </a:rPr>
              <a:t>to</a:t>
            </a:r>
            <a:endParaRPr lang="de-CH" sz="1100" dirty="0" smtClean="0">
              <a:latin typeface="+mj-lt"/>
            </a:endParaRPr>
          </a:p>
          <a:p>
            <a:r>
              <a:rPr lang="de-CH" sz="1100" dirty="0" err="1" smtClean="0">
                <a:latin typeface="+mj-lt"/>
              </a:rPr>
              <a:t>abstract</a:t>
            </a:r>
            <a:r>
              <a:rPr lang="de-CH" sz="1100" dirty="0" smtClean="0">
                <a:latin typeface="+mj-lt"/>
              </a:rPr>
              <a:t>:</a:t>
            </a:r>
            <a:endParaRPr lang="en-US" sz="1100" dirty="0">
              <a:latin typeface="+mj-lt"/>
            </a:endParaRPr>
          </a:p>
        </p:txBody>
      </p:sp>
      <p:pic>
        <p:nvPicPr>
          <p:cNvPr id="22" name="Picture 2" descr="https://egu23.eu/EGU22-sharing-is-encourage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891" y="5516051"/>
            <a:ext cx="416326" cy="60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7694" y="2341495"/>
            <a:ext cx="1026494" cy="1026494"/>
          </a:xfrm>
          <a:prstGeom prst="rect">
            <a:avLst/>
          </a:prstGeom>
        </p:spPr>
      </p:pic>
      <p:sp>
        <p:nvSpPr>
          <p:cNvPr id="24" name="Ellipse 23"/>
          <p:cNvSpPr/>
          <p:nvPr/>
        </p:nvSpPr>
        <p:spPr>
          <a:xfrm>
            <a:off x="11227220" y="5416079"/>
            <a:ext cx="834013" cy="803868"/>
          </a:xfrm>
          <a:prstGeom prst="ellipse">
            <a:avLst/>
          </a:prstGeom>
          <a:solidFill>
            <a:srgbClr val="0F7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550" b="1" dirty="0" smtClean="0">
                <a:solidFill>
                  <a:srgbClr val="FFE000"/>
                </a:solidFill>
              </a:rPr>
              <a:t>PICO 4.3</a:t>
            </a:r>
            <a:endParaRPr lang="en-US" sz="1550" b="1" dirty="0">
              <a:solidFill>
                <a:srgbClr val="FFE000"/>
              </a:solidFill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123" y="3547226"/>
            <a:ext cx="658369" cy="79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6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/>
        </p:nvSpPr>
        <p:spPr>
          <a:xfrm>
            <a:off x="0" y="-18638"/>
            <a:ext cx="12192000" cy="1283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10329704" y="643093"/>
            <a:ext cx="1802613" cy="61664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ctrTitle"/>
              </p:nvPr>
            </p:nvSpPr>
            <p:spPr>
              <a:xfrm>
                <a:off x="-587047" y="246326"/>
                <a:ext cx="11097623" cy="1151324"/>
              </a:xfrm>
            </p:spPr>
            <p:txBody>
              <a:bodyPr>
                <a:normAutofit fontScale="90000"/>
              </a:bodyPr>
              <a:lstStyle/>
              <a:p>
                <a:r>
                  <a:rPr lang="de-CH" sz="3600" dirty="0" smtClean="0"/>
                  <a:t>Modeling </a:t>
                </a:r>
                <a:r>
                  <a:rPr lang="de-CH" sz="3600" dirty="0" err="1" smtClean="0"/>
                  <a:t>the</a:t>
                </a:r>
                <a:r>
                  <a:rPr lang="de-CH" sz="3600" dirty="0" smtClean="0"/>
                  <a:t> potential </a:t>
                </a:r>
                <a:r>
                  <a:rPr lang="de-CH" sz="3600" dirty="0" err="1" smtClean="0"/>
                  <a:t>of</a:t>
                </a:r>
                <a:r>
                  <a:rPr lang="de-CH" sz="3600" dirty="0" smtClean="0"/>
                  <a:t> </a:t>
                </a:r>
                <a:r>
                  <a:rPr lang="de-CH" sz="3600" dirty="0" err="1" smtClean="0"/>
                  <a:t>management</a:t>
                </a:r>
                <a:r>
                  <a:rPr lang="de-CH" sz="3600" dirty="0" smtClean="0"/>
                  <a:t> </a:t>
                </a:r>
                <a:r>
                  <a:rPr lang="de-CH" sz="3600" dirty="0" err="1" smtClean="0"/>
                  <a:t>options</a:t>
                </a:r>
                <a:r>
                  <a:rPr lang="de-CH" sz="3600" dirty="0" smtClean="0"/>
                  <a:t> </a:t>
                </a:r>
                <a:r>
                  <a:rPr lang="de-CH" sz="3600" dirty="0" err="1" smtClean="0"/>
                  <a:t>to</a:t>
                </a:r>
                <a:r>
                  <a:rPr lang="de-CH" sz="3600" dirty="0" smtClean="0"/>
                  <a:t> </a:t>
                </a:r>
                <a:r>
                  <a:rPr lang="de-CH" sz="3600" dirty="0" err="1" smtClean="0"/>
                  <a:t>reduce</a:t>
                </a:r>
                <a:r>
                  <a:rPr lang="de-CH" sz="3600" dirty="0" smtClean="0"/>
                  <a:t> </a:t>
                </a:r>
                <a:r>
                  <a:rPr lang="de-CH" sz="3600" dirty="0" err="1" smtClean="0"/>
                  <a:t>irrigation</a:t>
                </a:r>
                <a:r>
                  <a:rPr lang="de-CH" sz="3600" dirty="0" smtClean="0"/>
                  <a:t> </a:t>
                </a:r>
                <a:r>
                  <a:rPr lang="de-CH" sz="3600" dirty="0" err="1" smtClean="0"/>
                  <a:t>demand</a:t>
                </a:r>
                <a:r>
                  <a:rPr lang="de-CH" sz="3600" dirty="0" smtClean="0"/>
                  <a:t> in Western </a:t>
                </a:r>
                <a:r>
                  <a:rPr lang="de-CH" sz="3600" dirty="0" err="1" smtClean="0"/>
                  <a:t>Switzerland</a:t>
                </a:r>
                <a:r>
                  <a:rPr lang="de-CH" sz="3600" dirty="0" smtClean="0"/>
                  <a:t/>
                </a:r>
                <a:br>
                  <a:rPr lang="de-CH" sz="3600" dirty="0" smtClean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DE" sz="1600" dirty="0"/>
                          <m:t>Malve</m:t>
                        </m:r>
                        <m:r>
                          <m:rPr>
                            <m:nor/>
                          </m:rPr>
                          <a:rPr lang="de-DE" sz="1600" dirty="0"/>
                          <m:t> </m:t>
                        </m:r>
                        <m:r>
                          <m:rPr>
                            <m:nor/>
                          </m:rPr>
                          <a:rPr lang="de-DE" sz="1600" dirty="0"/>
                          <m:t>Heinz</m:t>
                        </m:r>
                      </m:e>
                      <m:sup>
                        <m:r>
                          <a:rPr lang="de-CH" sz="1600">
                            <a:latin typeface="Cambria Math" panose="02040503050406030204" pitchFamily="18" charset="0"/>
                          </a:rPr>
                          <m:t>1,2,3</m:t>
                        </m:r>
                      </m:sup>
                    </m:sSup>
                  </m:oMath>
                </a14:m>
                <a:r>
                  <a:rPr lang="de-DE" sz="1600" dirty="0"/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CH" sz="1600"/>
                          <m:t> </m:t>
                        </m:r>
                        <m:r>
                          <m:rPr>
                            <m:nor/>
                          </m:rPr>
                          <a:rPr lang="de-DE" sz="1600" dirty="0"/>
                          <m:t>Annelie</m:t>
                        </m:r>
                        <m:r>
                          <m:rPr>
                            <m:nor/>
                          </m:rPr>
                          <a:rPr lang="de-DE" sz="1600" dirty="0"/>
                          <m:t> </m:t>
                        </m:r>
                        <m:r>
                          <m:rPr>
                            <m:nor/>
                          </m:rPr>
                          <a:rPr lang="de-DE" sz="1600" dirty="0"/>
                          <m:t>Holzk</m:t>
                        </m:r>
                        <m:r>
                          <m:rPr>
                            <m:nor/>
                          </m:rPr>
                          <a:rPr lang="de-DE" sz="1600" dirty="0"/>
                          <m:t>ä</m:t>
                        </m:r>
                        <m:r>
                          <m:rPr>
                            <m:nor/>
                          </m:rPr>
                          <a:rPr lang="de-DE" sz="1600" dirty="0"/>
                          <m:t>mper</m:t>
                        </m:r>
                      </m:e>
                      <m:sup>
                        <m:r>
                          <a:rPr lang="de-CH" sz="1600">
                            <a:latin typeface="Cambria Math" panose="02040503050406030204" pitchFamily="18" charset="0"/>
                          </a:rPr>
                          <m:t>1,2</m:t>
                        </m:r>
                      </m:sup>
                    </m:sSup>
                  </m:oMath>
                </a14:m>
                <a:r>
                  <a:rPr lang="de-DE" sz="1600" dirty="0">
                    <a:solidFill>
                      <a:schemeClr val="tx1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16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DE" sz="1600" dirty="0">
                            <a:solidFill>
                              <a:schemeClr val="tx1"/>
                            </a:solidFill>
                          </a:rPr>
                          <m:t>Bettina</m:t>
                        </m:r>
                        <m:r>
                          <m:rPr>
                            <m:nor/>
                          </m:rPr>
                          <a:rPr lang="de-DE" sz="1600" dirty="0">
                            <a:solidFill>
                              <a:schemeClr val="tx1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sz="1600" dirty="0">
                            <a:solidFill>
                              <a:schemeClr val="tx1"/>
                            </a:solidFill>
                          </a:rPr>
                          <m:t>Schaefli</m:t>
                        </m:r>
                      </m:e>
                      <m:sup>
                        <m:r>
                          <a:rPr lang="de-CH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sz="1600" dirty="0">
                    <a:solidFill>
                      <a:schemeClr val="tx1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16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DE" sz="1600" dirty="0">
                            <a:solidFill>
                              <a:schemeClr val="tx1"/>
                            </a:solidFill>
                          </a:rPr>
                          <m:t>Christoph</m:t>
                        </m:r>
                        <m:r>
                          <m:rPr>
                            <m:nor/>
                          </m:rPr>
                          <a:rPr lang="de-DE" sz="1600" dirty="0">
                            <a:solidFill>
                              <a:schemeClr val="tx1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sz="1600" dirty="0">
                            <a:solidFill>
                              <a:schemeClr val="tx1"/>
                            </a:solidFill>
                          </a:rPr>
                          <m:t>Raible</m:t>
                        </m:r>
                      </m:e>
                      <m:sup>
                        <m:r>
                          <a:rPr lang="de-CH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CH" sz="16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CH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de-DE" sz="1600" dirty="0">
                    <a:solidFill>
                      <a:schemeClr val="tx1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1200" dirty="0" smtClean="0">
                    <a:solidFill>
                      <a:schemeClr val="tx1"/>
                    </a:solidFill>
                  </a:rPr>
                  <a:t/>
                </a:r>
                <a:br>
                  <a:rPr lang="de-DE" sz="1200" dirty="0" smtClean="0">
                    <a:solidFill>
                      <a:schemeClr val="tx1"/>
                    </a:solidFill>
                  </a:rPr>
                </a:br>
                <a:endParaRPr lang="en-US" sz="1200" dirty="0"/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-587047" y="246326"/>
                <a:ext cx="11097623" cy="1151324"/>
              </a:xfrm>
              <a:blipFill>
                <a:blip r:embed="rId3"/>
                <a:stretch>
                  <a:fillRect t="-24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A21060-4795-4072-B2C7-B9DE39030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2232" y="1361374"/>
            <a:ext cx="1681881" cy="853162"/>
          </a:xfrm>
          <a:prstGeom prst="rect">
            <a:avLst/>
          </a:prstGeom>
        </p:spPr>
      </p:pic>
      <p:sp>
        <p:nvSpPr>
          <p:cNvPr id="10" name="Rahmen 9"/>
          <p:cNvSpPr/>
          <p:nvPr/>
        </p:nvSpPr>
        <p:spPr>
          <a:xfrm>
            <a:off x="1" y="0"/>
            <a:ext cx="12191999" cy="6858000"/>
          </a:xfrm>
          <a:prstGeom prst="frame">
            <a:avLst>
              <a:gd name="adj1" fmla="val 834"/>
            </a:avLst>
          </a:prstGeom>
          <a:solidFill>
            <a:srgbClr val="5CA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7694" y="2341495"/>
            <a:ext cx="1026494" cy="102649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-4601029" y="943429"/>
            <a:ext cx="3251200" cy="999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87" y="1483861"/>
            <a:ext cx="9130143" cy="5135135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11227220" y="5416079"/>
            <a:ext cx="834013" cy="803868"/>
          </a:xfrm>
          <a:prstGeom prst="ellipse">
            <a:avLst/>
          </a:prstGeom>
          <a:solidFill>
            <a:srgbClr val="0F7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550" b="1" dirty="0" smtClean="0">
                <a:solidFill>
                  <a:srgbClr val="FFE000"/>
                </a:solidFill>
              </a:rPr>
              <a:t>PICO 4.3</a:t>
            </a:r>
            <a:endParaRPr lang="en-US" sz="1550" b="1" dirty="0">
              <a:solidFill>
                <a:srgbClr val="FFE000"/>
              </a:solidFill>
            </a:endParaRPr>
          </a:p>
        </p:txBody>
      </p:sp>
      <p:sp>
        <p:nvSpPr>
          <p:cNvPr id="17" name="Interaktive Schaltfläche: Nächste(r) oder Weiter 16">
            <a:hlinkClick r:id="" action="ppaction://hlinkshowjump?jump=nextslide" highlightClick="1"/>
          </p:cNvPr>
          <p:cNvSpPr/>
          <p:nvPr/>
        </p:nvSpPr>
        <p:spPr>
          <a:xfrm>
            <a:off x="11734366" y="6418971"/>
            <a:ext cx="322793" cy="29754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nteraktive Schaltfläche: Zurück oder Vorherige(r) 17">
            <a:hlinkClick r:id="" action="ppaction://hlinkshowjump?jump=previousslide" highlightClick="1"/>
          </p:cNvPr>
          <p:cNvSpPr/>
          <p:nvPr/>
        </p:nvSpPr>
        <p:spPr>
          <a:xfrm>
            <a:off x="10874280" y="6418971"/>
            <a:ext cx="323851" cy="29754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nteraktive Schaltfläche: Start 18">
            <a:hlinkClick r:id="" action="ppaction://hlinkshowjump?jump=firstslide" highlightClick="1"/>
          </p:cNvPr>
          <p:cNvSpPr/>
          <p:nvPr/>
        </p:nvSpPr>
        <p:spPr>
          <a:xfrm>
            <a:off x="11286692" y="6425318"/>
            <a:ext cx="351176" cy="2911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220" y="4490170"/>
            <a:ext cx="732628" cy="732628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10518099" y="4601796"/>
            <a:ext cx="11321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 smtClean="0">
                <a:latin typeface="+mj-lt"/>
              </a:rPr>
              <a:t>link </a:t>
            </a:r>
            <a:r>
              <a:rPr lang="de-CH" sz="1100" dirty="0" err="1" smtClean="0">
                <a:latin typeface="+mj-lt"/>
              </a:rPr>
              <a:t>to</a:t>
            </a:r>
            <a:endParaRPr lang="de-CH" sz="1100" dirty="0" smtClean="0">
              <a:latin typeface="+mj-lt"/>
            </a:endParaRPr>
          </a:p>
          <a:p>
            <a:r>
              <a:rPr lang="de-CH" sz="1100" dirty="0" err="1" smtClean="0">
                <a:latin typeface="+mj-lt"/>
              </a:rPr>
              <a:t>abstract</a:t>
            </a:r>
            <a:r>
              <a:rPr lang="de-CH" sz="1100" dirty="0" smtClean="0">
                <a:latin typeface="+mj-lt"/>
              </a:rPr>
              <a:t>:</a:t>
            </a:r>
            <a:endParaRPr lang="en-US" sz="1100" dirty="0">
              <a:latin typeface="+mj-lt"/>
            </a:endParaRPr>
          </a:p>
        </p:txBody>
      </p:sp>
      <p:pic>
        <p:nvPicPr>
          <p:cNvPr id="22" name="Picture 2" descr="https://egu23.eu/EGU22-sharing-is-encourage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891" y="5516051"/>
            <a:ext cx="416326" cy="60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7694" y="2341495"/>
            <a:ext cx="1026494" cy="1026494"/>
          </a:xfrm>
          <a:prstGeom prst="rect">
            <a:avLst/>
          </a:prstGeom>
        </p:spPr>
      </p:pic>
      <p:sp>
        <p:nvSpPr>
          <p:cNvPr id="24" name="Ellipse 23"/>
          <p:cNvSpPr/>
          <p:nvPr/>
        </p:nvSpPr>
        <p:spPr>
          <a:xfrm>
            <a:off x="11227220" y="5416079"/>
            <a:ext cx="834013" cy="803868"/>
          </a:xfrm>
          <a:prstGeom prst="ellipse">
            <a:avLst/>
          </a:prstGeom>
          <a:solidFill>
            <a:srgbClr val="0F7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550" b="1" dirty="0" smtClean="0">
                <a:solidFill>
                  <a:srgbClr val="FFE000"/>
                </a:solidFill>
              </a:rPr>
              <a:t>PICO 4.3</a:t>
            </a:r>
            <a:endParaRPr lang="en-US" sz="1550" b="1" dirty="0">
              <a:solidFill>
                <a:srgbClr val="FFE000"/>
              </a:solidFill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123" y="3547226"/>
            <a:ext cx="658369" cy="792482"/>
          </a:xfrm>
          <a:prstGeom prst="rect">
            <a:avLst/>
          </a:prstGeom>
        </p:spPr>
      </p:pic>
      <p:sp>
        <p:nvSpPr>
          <p:cNvPr id="27" name="Interaktive Schaltfläche: Anpassen 26">
            <a:hlinkClick r:id="" action="ppaction://noaction" highlightClick="1"/>
          </p:cNvPr>
          <p:cNvSpPr/>
          <p:nvPr/>
        </p:nvSpPr>
        <p:spPr>
          <a:xfrm>
            <a:off x="4505325" y="4686299"/>
            <a:ext cx="2266950" cy="2039739"/>
          </a:xfrm>
          <a:prstGeom prst="actionButtonBlank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1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3721" y="242067"/>
            <a:ext cx="10515600" cy="1325563"/>
          </a:xfrm>
        </p:spPr>
        <p:txBody>
          <a:bodyPr/>
          <a:lstStyle/>
          <a:p>
            <a:r>
              <a:rPr lang="de-CH" dirty="0" err="1" smtClean="0"/>
              <a:t>Introduction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192548" y="1850870"/>
            <a:ext cx="6129572" cy="3940329"/>
          </a:xfrm>
          <a:prstGeom prst="rect">
            <a:avLst/>
          </a:prstGeom>
          <a:solidFill>
            <a:srgbClr val="D9E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400" b="1" dirty="0" smtClean="0">
                <a:solidFill>
                  <a:schemeClr val="tx1"/>
                </a:solidFill>
              </a:rPr>
              <a:t>Setting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algn="ctr"/>
            <a:endParaRPr lang="en-US" sz="2100" dirty="0" smtClean="0">
              <a:solidFill>
                <a:schemeClr val="tx1"/>
              </a:solidFill>
            </a:endParaRPr>
          </a:p>
          <a:p>
            <a:pPr algn="ctr"/>
            <a:r>
              <a:rPr lang="de-CH" sz="2100" dirty="0" err="1" smtClean="0">
                <a:solidFill>
                  <a:schemeClr val="tx1"/>
                </a:solidFill>
              </a:rPr>
              <a:t>Rising</a:t>
            </a:r>
            <a:r>
              <a:rPr lang="de-CH" sz="2100" dirty="0" smtClean="0">
                <a:solidFill>
                  <a:schemeClr val="tx1"/>
                </a:solidFill>
              </a:rPr>
              <a:t> </a:t>
            </a:r>
            <a:r>
              <a:rPr lang="de-CH" sz="2100" dirty="0" err="1" smtClean="0">
                <a:solidFill>
                  <a:schemeClr val="tx1"/>
                </a:solidFill>
              </a:rPr>
              <a:t>temperatures</a:t>
            </a:r>
            <a:r>
              <a:rPr lang="de-CH" sz="2100" dirty="0" smtClean="0">
                <a:solidFill>
                  <a:schemeClr val="tx1"/>
                </a:solidFill>
              </a:rPr>
              <a:t> </a:t>
            </a:r>
            <a:r>
              <a:rPr lang="de-CH" sz="2100" dirty="0" err="1" smtClean="0">
                <a:solidFill>
                  <a:schemeClr val="tx1"/>
                </a:solidFill>
              </a:rPr>
              <a:t>and</a:t>
            </a:r>
            <a:r>
              <a:rPr lang="de-CH" sz="2100" dirty="0" smtClean="0">
                <a:solidFill>
                  <a:schemeClr val="tx1"/>
                </a:solidFill>
              </a:rPr>
              <a:t> </a:t>
            </a:r>
            <a:r>
              <a:rPr lang="de-CH" sz="2100" dirty="0" err="1" smtClean="0">
                <a:solidFill>
                  <a:schemeClr val="tx1"/>
                </a:solidFill>
              </a:rPr>
              <a:t>altered</a:t>
            </a:r>
            <a:r>
              <a:rPr lang="de-CH" sz="2100" dirty="0" smtClean="0">
                <a:solidFill>
                  <a:schemeClr val="tx1"/>
                </a:solidFill>
              </a:rPr>
              <a:t> </a:t>
            </a:r>
            <a:r>
              <a:rPr lang="de-CH" sz="2100" dirty="0" err="1" smtClean="0">
                <a:solidFill>
                  <a:schemeClr val="tx1"/>
                </a:solidFill>
              </a:rPr>
              <a:t>precipitation</a:t>
            </a:r>
            <a:r>
              <a:rPr lang="de-CH" sz="2100" dirty="0" smtClean="0">
                <a:solidFill>
                  <a:schemeClr val="tx1"/>
                </a:solidFill>
              </a:rPr>
              <a:t> </a:t>
            </a:r>
            <a:r>
              <a:rPr lang="de-CH" sz="2100" dirty="0" err="1" smtClean="0">
                <a:solidFill>
                  <a:schemeClr val="tx1"/>
                </a:solidFill>
              </a:rPr>
              <a:t>patterns</a:t>
            </a:r>
            <a:r>
              <a:rPr lang="de-CH" sz="2100" dirty="0" smtClean="0">
                <a:solidFill>
                  <a:schemeClr val="tx1"/>
                </a:solidFill>
              </a:rPr>
              <a:t> </a:t>
            </a:r>
            <a:r>
              <a:rPr lang="de-CH" sz="2100" dirty="0" err="1" smtClean="0">
                <a:solidFill>
                  <a:schemeClr val="tx1"/>
                </a:solidFill>
              </a:rPr>
              <a:t>lead</a:t>
            </a:r>
            <a:r>
              <a:rPr lang="de-CH" sz="2100" dirty="0" smtClean="0">
                <a:solidFill>
                  <a:schemeClr val="tx1"/>
                </a:solidFill>
              </a:rPr>
              <a:t> </a:t>
            </a:r>
            <a:r>
              <a:rPr lang="de-CH" sz="2100" dirty="0" err="1" smtClean="0">
                <a:solidFill>
                  <a:schemeClr val="tx1"/>
                </a:solidFill>
              </a:rPr>
              <a:t>to</a:t>
            </a:r>
            <a:r>
              <a:rPr lang="de-CH" sz="2100" dirty="0" smtClean="0">
                <a:solidFill>
                  <a:schemeClr val="tx1"/>
                </a:solidFill>
              </a:rPr>
              <a:t> an </a:t>
            </a:r>
            <a:r>
              <a:rPr lang="de-CH" sz="2100" b="1" dirty="0" err="1" smtClean="0">
                <a:solidFill>
                  <a:schemeClr val="tx1"/>
                </a:solidFill>
              </a:rPr>
              <a:t>increasing</a:t>
            </a:r>
            <a:r>
              <a:rPr lang="de-CH" sz="2100" b="1" dirty="0" smtClean="0">
                <a:solidFill>
                  <a:schemeClr val="tx1"/>
                </a:solidFill>
              </a:rPr>
              <a:t> </a:t>
            </a:r>
            <a:r>
              <a:rPr lang="de-CH" sz="2100" b="1" dirty="0" err="1" smtClean="0">
                <a:solidFill>
                  <a:schemeClr val="tx1"/>
                </a:solidFill>
              </a:rPr>
              <a:t>need</a:t>
            </a:r>
            <a:r>
              <a:rPr lang="de-CH" sz="2100" b="1" dirty="0" smtClean="0">
                <a:solidFill>
                  <a:schemeClr val="tx1"/>
                </a:solidFill>
              </a:rPr>
              <a:t> </a:t>
            </a:r>
            <a:r>
              <a:rPr lang="de-CH" sz="2100" b="1" dirty="0" err="1" smtClean="0">
                <a:solidFill>
                  <a:schemeClr val="tx1"/>
                </a:solidFill>
              </a:rPr>
              <a:t>for</a:t>
            </a:r>
            <a:r>
              <a:rPr lang="de-CH" sz="2100" b="1" dirty="0" smtClean="0">
                <a:solidFill>
                  <a:schemeClr val="tx1"/>
                </a:solidFill>
              </a:rPr>
              <a:t> </a:t>
            </a:r>
            <a:r>
              <a:rPr lang="de-CH" sz="2100" b="1" dirty="0" err="1" smtClean="0">
                <a:solidFill>
                  <a:schemeClr val="tx1"/>
                </a:solidFill>
              </a:rPr>
              <a:t>irrigation</a:t>
            </a:r>
            <a:r>
              <a:rPr lang="de-CH" sz="2100" b="1" dirty="0" smtClean="0">
                <a:solidFill>
                  <a:schemeClr val="tx1"/>
                </a:solidFill>
              </a:rPr>
              <a:t> </a:t>
            </a:r>
            <a:r>
              <a:rPr lang="de-CH" sz="2100" dirty="0" err="1" smtClean="0">
                <a:solidFill>
                  <a:schemeClr val="tx1"/>
                </a:solidFill>
              </a:rPr>
              <a:t>to</a:t>
            </a:r>
            <a:r>
              <a:rPr lang="de-CH" sz="2100" dirty="0" smtClean="0">
                <a:solidFill>
                  <a:schemeClr val="tx1"/>
                </a:solidFill>
              </a:rPr>
              <a:t> </a:t>
            </a:r>
            <a:r>
              <a:rPr lang="de-CH" sz="2100" dirty="0" err="1" smtClean="0">
                <a:solidFill>
                  <a:schemeClr val="tx1"/>
                </a:solidFill>
              </a:rPr>
              <a:t>reduce</a:t>
            </a:r>
            <a:r>
              <a:rPr lang="de-CH" sz="2100" dirty="0" smtClean="0">
                <a:solidFill>
                  <a:schemeClr val="tx1"/>
                </a:solidFill>
              </a:rPr>
              <a:t> </a:t>
            </a:r>
            <a:r>
              <a:rPr lang="de-CH" sz="2100" dirty="0" err="1" smtClean="0">
                <a:solidFill>
                  <a:schemeClr val="tx1"/>
                </a:solidFill>
              </a:rPr>
              <a:t>yield</a:t>
            </a:r>
            <a:r>
              <a:rPr lang="de-CH" sz="2100" dirty="0" smtClean="0">
                <a:solidFill>
                  <a:schemeClr val="tx1"/>
                </a:solidFill>
              </a:rPr>
              <a:t> </a:t>
            </a:r>
            <a:r>
              <a:rPr lang="de-CH" sz="2100" dirty="0" err="1" smtClean="0">
                <a:solidFill>
                  <a:schemeClr val="tx1"/>
                </a:solidFill>
              </a:rPr>
              <a:t>losses</a:t>
            </a:r>
            <a:r>
              <a:rPr lang="de-CH" sz="2100" dirty="0" smtClean="0">
                <a:solidFill>
                  <a:schemeClr val="tx1"/>
                </a:solidFill>
              </a:rPr>
              <a:t> </a:t>
            </a:r>
            <a:r>
              <a:rPr lang="de-CH" sz="2100" dirty="0" err="1" smtClean="0">
                <a:solidFill>
                  <a:schemeClr val="tx1"/>
                </a:solidFill>
              </a:rPr>
              <a:t>during</a:t>
            </a:r>
            <a:r>
              <a:rPr lang="de-CH" sz="2100" dirty="0" smtClean="0">
                <a:solidFill>
                  <a:schemeClr val="tx1"/>
                </a:solidFill>
              </a:rPr>
              <a:t> </a:t>
            </a:r>
            <a:r>
              <a:rPr lang="de-CH" sz="2100" dirty="0" err="1" smtClean="0">
                <a:solidFill>
                  <a:schemeClr val="tx1"/>
                </a:solidFill>
              </a:rPr>
              <a:t>droughts</a:t>
            </a:r>
            <a:r>
              <a:rPr lang="de-CH" sz="2100" dirty="0" smtClean="0">
                <a:solidFill>
                  <a:schemeClr val="tx1"/>
                </a:solidFill>
              </a:rPr>
              <a:t>.</a:t>
            </a:r>
          </a:p>
          <a:p>
            <a:pPr algn="ctr"/>
            <a:endParaRPr lang="de-CH" sz="2100" dirty="0" smtClean="0">
              <a:solidFill>
                <a:schemeClr val="tx1"/>
              </a:solidFill>
            </a:endParaRPr>
          </a:p>
          <a:p>
            <a:pPr algn="ctr"/>
            <a:r>
              <a:rPr lang="de-CH" sz="2100" b="1" dirty="0">
                <a:solidFill>
                  <a:schemeClr val="tx1"/>
                </a:solidFill>
              </a:rPr>
              <a:t>L</a:t>
            </a:r>
            <a:r>
              <a:rPr lang="de-CH" sz="2100" b="1" dirty="0" smtClean="0">
                <a:solidFill>
                  <a:schemeClr val="tx1"/>
                </a:solidFill>
              </a:rPr>
              <a:t>ow </a:t>
            </a:r>
            <a:r>
              <a:rPr lang="de-CH" sz="2100" b="1" dirty="0" err="1" smtClean="0">
                <a:solidFill>
                  <a:schemeClr val="tx1"/>
                </a:solidFill>
              </a:rPr>
              <a:t>flows</a:t>
            </a:r>
            <a:r>
              <a:rPr lang="de-CH" sz="2100" b="1" dirty="0" smtClean="0">
                <a:solidFill>
                  <a:schemeClr val="tx1"/>
                </a:solidFill>
              </a:rPr>
              <a:t> </a:t>
            </a:r>
            <a:r>
              <a:rPr lang="de-CH" sz="2100" dirty="0" smtClean="0">
                <a:solidFill>
                  <a:schemeClr val="tx1"/>
                </a:solidFill>
              </a:rPr>
              <a:t>in </a:t>
            </a:r>
            <a:r>
              <a:rPr lang="de-CH" sz="2100" dirty="0" err="1" smtClean="0">
                <a:solidFill>
                  <a:schemeClr val="tx1"/>
                </a:solidFill>
              </a:rPr>
              <a:t>mid-sized</a:t>
            </a:r>
            <a:r>
              <a:rPr lang="de-CH" sz="2100" dirty="0" smtClean="0">
                <a:solidFill>
                  <a:schemeClr val="tx1"/>
                </a:solidFill>
              </a:rPr>
              <a:t> </a:t>
            </a:r>
            <a:r>
              <a:rPr lang="de-CH" sz="2100" dirty="0" err="1" smtClean="0">
                <a:solidFill>
                  <a:schemeClr val="tx1"/>
                </a:solidFill>
              </a:rPr>
              <a:t>streams</a:t>
            </a:r>
            <a:r>
              <a:rPr lang="de-CH" sz="2100" dirty="0" smtClean="0">
                <a:solidFill>
                  <a:schemeClr val="tx1"/>
                </a:solidFill>
              </a:rPr>
              <a:t>  </a:t>
            </a:r>
            <a:r>
              <a:rPr lang="de-CH" sz="2100" dirty="0" err="1" smtClean="0">
                <a:solidFill>
                  <a:schemeClr val="tx1"/>
                </a:solidFill>
              </a:rPr>
              <a:t>especially</a:t>
            </a:r>
            <a:r>
              <a:rPr lang="de-CH" sz="2100" dirty="0" smtClean="0">
                <a:solidFill>
                  <a:schemeClr val="tx1"/>
                </a:solidFill>
              </a:rPr>
              <a:t> in </a:t>
            </a:r>
            <a:r>
              <a:rPr lang="de-CH" sz="2100" dirty="0" err="1" smtClean="0">
                <a:solidFill>
                  <a:schemeClr val="tx1"/>
                </a:solidFill>
              </a:rPr>
              <a:t>summer</a:t>
            </a:r>
            <a:r>
              <a:rPr lang="de-CH" sz="2100" dirty="0" smtClean="0">
                <a:solidFill>
                  <a:schemeClr val="tx1"/>
                </a:solidFill>
              </a:rPr>
              <a:t>, </a:t>
            </a:r>
            <a:r>
              <a:rPr lang="de-CH" sz="2100" dirty="0" err="1" smtClean="0">
                <a:solidFill>
                  <a:schemeClr val="tx1"/>
                </a:solidFill>
              </a:rPr>
              <a:t>are</a:t>
            </a:r>
            <a:r>
              <a:rPr lang="de-CH" sz="2100" dirty="0" smtClean="0">
                <a:solidFill>
                  <a:schemeClr val="tx1"/>
                </a:solidFill>
              </a:rPr>
              <a:t> </a:t>
            </a:r>
            <a:r>
              <a:rPr lang="de-CH" sz="2100" dirty="0" err="1" smtClean="0">
                <a:solidFill>
                  <a:schemeClr val="tx1"/>
                </a:solidFill>
              </a:rPr>
              <a:t>increasing</a:t>
            </a:r>
            <a:r>
              <a:rPr lang="de-CH" sz="2100" dirty="0" smtClean="0">
                <a:solidFill>
                  <a:schemeClr val="tx1"/>
                </a:solidFill>
              </a:rPr>
              <a:t>, </a:t>
            </a:r>
            <a:r>
              <a:rPr lang="de-CH" sz="2100" dirty="0" err="1" smtClean="0">
                <a:solidFill>
                  <a:schemeClr val="tx1"/>
                </a:solidFill>
              </a:rPr>
              <a:t>leading</a:t>
            </a:r>
            <a:r>
              <a:rPr lang="de-CH" sz="2100" dirty="0" smtClean="0">
                <a:solidFill>
                  <a:schemeClr val="tx1"/>
                </a:solidFill>
              </a:rPr>
              <a:t> </a:t>
            </a:r>
            <a:r>
              <a:rPr lang="de-CH" sz="2100" dirty="0" err="1" smtClean="0">
                <a:solidFill>
                  <a:schemeClr val="tx1"/>
                </a:solidFill>
              </a:rPr>
              <a:t>to</a:t>
            </a:r>
            <a:r>
              <a:rPr lang="de-CH" sz="2100" dirty="0" smtClean="0">
                <a:solidFill>
                  <a:schemeClr val="tx1"/>
                </a:solidFill>
              </a:rPr>
              <a:t> </a:t>
            </a:r>
            <a:r>
              <a:rPr lang="de-CH" sz="2100" b="1" dirty="0" err="1" smtClean="0">
                <a:solidFill>
                  <a:schemeClr val="tx1"/>
                </a:solidFill>
              </a:rPr>
              <a:t>temporary</a:t>
            </a:r>
            <a:r>
              <a:rPr lang="de-CH" sz="2100" b="1" dirty="0" smtClean="0">
                <a:solidFill>
                  <a:schemeClr val="tx1"/>
                </a:solidFill>
              </a:rPr>
              <a:t> </a:t>
            </a:r>
            <a:r>
              <a:rPr lang="de-CH" sz="2100" b="1" dirty="0" err="1" smtClean="0">
                <a:solidFill>
                  <a:schemeClr val="tx1"/>
                </a:solidFill>
              </a:rPr>
              <a:t>irrigation</a:t>
            </a:r>
            <a:r>
              <a:rPr lang="de-CH" sz="2100" b="1" dirty="0" smtClean="0">
                <a:solidFill>
                  <a:schemeClr val="tx1"/>
                </a:solidFill>
              </a:rPr>
              <a:t> </a:t>
            </a:r>
            <a:r>
              <a:rPr lang="de-CH" sz="2100" b="1" dirty="0" err="1" smtClean="0">
                <a:solidFill>
                  <a:schemeClr val="tx1"/>
                </a:solidFill>
              </a:rPr>
              <a:t>bans</a:t>
            </a:r>
            <a:r>
              <a:rPr lang="de-CH" sz="2100" b="1" dirty="0" smtClean="0">
                <a:solidFill>
                  <a:schemeClr val="tx1"/>
                </a:solidFill>
              </a:rPr>
              <a:t> </a:t>
            </a:r>
            <a:r>
              <a:rPr lang="de-CH" sz="2100" dirty="0" err="1" smtClean="0">
                <a:solidFill>
                  <a:schemeClr val="tx1"/>
                </a:solidFill>
              </a:rPr>
              <a:t>and</a:t>
            </a:r>
            <a:r>
              <a:rPr lang="de-CH" sz="2100" dirty="0" smtClean="0">
                <a:solidFill>
                  <a:schemeClr val="tx1"/>
                </a:solidFill>
              </a:rPr>
              <a:t> </a:t>
            </a:r>
            <a:r>
              <a:rPr lang="de-CH" sz="2100" dirty="0" err="1" smtClean="0">
                <a:solidFill>
                  <a:schemeClr val="tx1"/>
                </a:solidFill>
              </a:rPr>
              <a:t>reduced</a:t>
            </a:r>
            <a:r>
              <a:rPr lang="de-CH" sz="2100" dirty="0" smtClean="0">
                <a:solidFill>
                  <a:schemeClr val="tx1"/>
                </a:solidFill>
              </a:rPr>
              <a:t> </a:t>
            </a:r>
            <a:r>
              <a:rPr lang="de-CH" sz="2100" dirty="0" err="1" smtClean="0">
                <a:solidFill>
                  <a:schemeClr val="tx1"/>
                </a:solidFill>
              </a:rPr>
              <a:t>yield</a:t>
            </a:r>
            <a:r>
              <a:rPr lang="de-CH" sz="2100" dirty="0" smtClean="0">
                <a:solidFill>
                  <a:schemeClr val="tx1"/>
                </a:solidFill>
              </a:rPr>
              <a:t> </a:t>
            </a:r>
            <a:r>
              <a:rPr lang="de-CH" sz="2100" dirty="0" err="1" smtClean="0">
                <a:solidFill>
                  <a:schemeClr val="tx1"/>
                </a:solidFill>
              </a:rPr>
              <a:t>quality</a:t>
            </a:r>
            <a:r>
              <a:rPr lang="de-CH" sz="2100" dirty="0" smtClean="0">
                <a:solidFill>
                  <a:schemeClr val="tx1"/>
                </a:solidFill>
              </a:rPr>
              <a:t> </a:t>
            </a:r>
            <a:r>
              <a:rPr lang="de-CH" sz="2100" dirty="0" err="1" smtClean="0">
                <a:solidFill>
                  <a:schemeClr val="tx1"/>
                </a:solidFill>
              </a:rPr>
              <a:t>and</a:t>
            </a:r>
            <a:r>
              <a:rPr lang="de-CH" sz="2100" dirty="0" smtClean="0">
                <a:solidFill>
                  <a:schemeClr val="tx1"/>
                </a:solidFill>
              </a:rPr>
              <a:t> </a:t>
            </a:r>
            <a:r>
              <a:rPr lang="de-CH" sz="2100" dirty="0" err="1" smtClean="0">
                <a:solidFill>
                  <a:schemeClr val="tx1"/>
                </a:solidFill>
              </a:rPr>
              <a:t>quantity</a:t>
            </a:r>
            <a:endParaRPr lang="de-CH" sz="2100" dirty="0" smtClean="0">
              <a:solidFill>
                <a:schemeClr val="tx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20A3945-50D5-4453-9649-C7DBF0DC92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95" r="42083" b="35399"/>
          <a:stretch/>
        </p:blipFill>
        <p:spPr>
          <a:xfrm>
            <a:off x="6540131" y="1718294"/>
            <a:ext cx="5517462" cy="4230218"/>
          </a:xfrm>
          <a:prstGeom prst="rect">
            <a:avLst/>
          </a:prstGeom>
          <a:effectLst/>
        </p:spPr>
      </p:pic>
      <p:sp>
        <p:nvSpPr>
          <p:cNvPr id="18" name="Rechteck 17"/>
          <p:cNvSpPr/>
          <p:nvPr/>
        </p:nvSpPr>
        <p:spPr>
          <a:xfrm>
            <a:off x="6530298" y="1238865"/>
            <a:ext cx="5517463" cy="328765"/>
          </a:xfrm>
          <a:prstGeom prst="rect">
            <a:avLst/>
          </a:prstGeom>
          <a:solidFill>
            <a:srgbClr val="D9E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000" dirty="0" smtClean="0">
                <a:solidFill>
                  <a:schemeClr val="tx1"/>
                </a:solidFill>
              </a:rPr>
              <a:t>Sugar </a:t>
            </a:r>
            <a:r>
              <a:rPr lang="de-CH" sz="2000" dirty="0" err="1" smtClean="0">
                <a:solidFill>
                  <a:schemeClr val="tx1"/>
                </a:solidFill>
              </a:rPr>
              <a:t>beet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field</a:t>
            </a:r>
            <a:r>
              <a:rPr lang="de-CH" sz="2000" dirty="0" smtClean="0">
                <a:solidFill>
                  <a:schemeClr val="tx1"/>
                </a:solidFill>
              </a:rPr>
              <a:t> in </a:t>
            </a:r>
            <a:r>
              <a:rPr lang="de-CH" sz="2000" dirty="0" err="1" smtClean="0">
                <a:solidFill>
                  <a:schemeClr val="tx1"/>
                </a:solidFill>
              </a:rPr>
              <a:t>Switzerland</a:t>
            </a:r>
            <a:r>
              <a:rPr lang="de-CH" sz="2000" dirty="0" smtClean="0">
                <a:solidFill>
                  <a:schemeClr val="tx1"/>
                </a:solidFill>
              </a:rPr>
              <a:t>, Summer 2018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37C126C-DE1B-415D-8277-3DEE61968C22}"/>
              </a:ext>
            </a:extLst>
          </p:cNvPr>
          <p:cNvSpPr txBox="1"/>
          <p:nvPr/>
        </p:nvSpPr>
        <p:spPr>
          <a:xfrm>
            <a:off x="11004550" y="5650571"/>
            <a:ext cx="2374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@Agroscope</a:t>
            </a:r>
          </a:p>
        </p:txBody>
      </p:sp>
      <p:sp>
        <p:nvSpPr>
          <p:cNvPr id="3" name="Interaktive Schaltfläche: Nächste(r) oder Weiter 2">
            <a:hlinkClick r:id="" action="ppaction://hlinkshowjump?jump=nextslide" highlightClick="1"/>
          </p:cNvPr>
          <p:cNvSpPr/>
          <p:nvPr/>
        </p:nvSpPr>
        <p:spPr>
          <a:xfrm>
            <a:off x="11796713" y="6493782"/>
            <a:ext cx="322793" cy="29754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nteraktive Schaltfläche: Zurück oder Vorherige(r) 3">
            <a:hlinkClick r:id="" action="ppaction://hlinkshowjump?jump=previousslide" highlightClick="1"/>
          </p:cNvPr>
          <p:cNvSpPr/>
          <p:nvPr/>
        </p:nvSpPr>
        <p:spPr>
          <a:xfrm>
            <a:off x="10936627" y="6493782"/>
            <a:ext cx="323851" cy="29754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nteraktive Schaltfläche: Start 4">
            <a:hlinkClick r:id="" action="ppaction://hlinkshowjump?jump=firstslide" highlightClick="1"/>
          </p:cNvPr>
          <p:cNvSpPr/>
          <p:nvPr/>
        </p:nvSpPr>
        <p:spPr>
          <a:xfrm>
            <a:off x="11349039" y="6500129"/>
            <a:ext cx="351176" cy="2911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ahmen 13"/>
          <p:cNvSpPr/>
          <p:nvPr/>
        </p:nvSpPr>
        <p:spPr>
          <a:xfrm>
            <a:off x="1" y="0"/>
            <a:ext cx="12191999" cy="6858000"/>
          </a:xfrm>
          <a:prstGeom prst="frame">
            <a:avLst>
              <a:gd name="adj1" fmla="val 834"/>
            </a:avLst>
          </a:prstGeom>
          <a:solidFill>
            <a:srgbClr val="5CA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14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nhaltsplatzhalt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500" y="-2"/>
            <a:ext cx="3954443" cy="6858002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0542" y="0"/>
            <a:ext cx="10515600" cy="1325563"/>
          </a:xfrm>
        </p:spPr>
        <p:txBody>
          <a:bodyPr/>
          <a:lstStyle/>
          <a:p>
            <a:r>
              <a:rPr lang="de-CH" dirty="0" smtClean="0"/>
              <a:t>Case </a:t>
            </a:r>
            <a:r>
              <a:rPr lang="de-CH" dirty="0" err="1" smtClean="0"/>
              <a:t>study</a:t>
            </a:r>
            <a:r>
              <a:rPr lang="de-CH" dirty="0" smtClean="0"/>
              <a:t>: Broye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1875" r="49160"/>
          <a:stretch/>
        </p:blipFill>
        <p:spPr>
          <a:xfrm>
            <a:off x="9476721" y="4148436"/>
            <a:ext cx="2340465" cy="2175300"/>
          </a:xfrm>
          <a:prstGeom prst="rect">
            <a:avLst/>
          </a:prstGeom>
        </p:spPr>
      </p:pic>
      <p:sp>
        <p:nvSpPr>
          <p:cNvPr id="6" name="Freihandform 5"/>
          <p:cNvSpPr/>
          <p:nvPr/>
        </p:nvSpPr>
        <p:spPr>
          <a:xfrm flipH="1" flipV="1">
            <a:off x="7892937" y="1737772"/>
            <a:ext cx="1349385" cy="1318126"/>
          </a:xfrm>
          <a:custGeom>
            <a:avLst/>
            <a:gdLst>
              <a:gd name="connsiteX0" fmla="*/ 1104900 w 1104900"/>
              <a:gd name="connsiteY0" fmla="*/ 973040 h 973040"/>
              <a:gd name="connsiteX1" fmla="*/ 1022350 w 1104900"/>
              <a:gd name="connsiteY1" fmla="*/ 528540 h 973040"/>
              <a:gd name="connsiteX2" fmla="*/ 723900 w 1104900"/>
              <a:gd name="connsiteY2" fmla="*/ 185640 h 973040"/>
              <a:gd name="connsiteX3" fmla="*/ 374650 w 1104900"/>
              <a:gd name="connsiteY3" fmla="*/ 26890 h 973040"/>
              <a:gd name="connsiteX4" fmla="*/ 0 w 1104900"/>
              <a:gd name="connsiteY4" fmla="*/ 1490 h 97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900" h="973040">
                <a:moveTo>
                  <a:pt x="1104900" y="973040"/>
                </a:moveTo>
                <a:cubicBezTo>
                  <a:pt x="1095375" y="816406"/>
                  <a:pt x="1085850" y="659773"/>
                  <a:pt x="1022350" y="528540"/>
                </a:cubicBezTo>
                <a:cubicBezTo>
                  <a:pt x="958850" y="397307"/>
                  <a:pt x="831850" y="269248"/>
                  <a:pt x="723900" y="185640"/>
                </a:cubicBezTo>
                <a:cubicBezTo>
                  <a:pt x="615950" y="102032"/>
                  <a:pt x="495300" y="57582"/>
                  <a:pt x="374650" y="26890"/>
                </a:cubicBezTo>
                <a:cubicBezTo>
                  <a:pt x="254000" y="-3802"/>
                  <a:pt x="127000" y="-1156"/>
                  <a:pt x="0" y="1490"/>
                </a:cubicBezTo>
              </a:path>
            </a:pathLst>
          </a:custGeom>
          <a:noFill/>
          <a:ln w="28575">
            <a:solidFill>
              <a:srgbClr val="1B2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leichschenkliges Dreieck 6"/>
          <p:cNvSpPr/>
          <p:nvPr/>
        </p:nvSpPr>
        <p:spPr>
          <a:xfrm>
            <a:off x="7820660" y="1555762"/>
            <a:ext cx="144535" cy="182011"/>
          </a:xfrm>
          <a:prstGeom prst="triangle">
            <a:avLst/>
          </a:prstGeom>
          <a:solidFill>
            <a:srgbClr val="1B2387"/>
          </a:solidFill>
          <a:ln>
            <a:solidFill>
              <a:srgbClr val="2631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867" y="-1"/>
            <a:ext cx="2018489" cy="1270095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5369251" y="523874"/>
            <a:ext cx="200068" cy="3450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/>
          <a:srcRect l="21765" t="6973" r="18548" b="8789"/>
          <a:stretch/>
        </p:blipFill>
        <p:spPr>
          <a:xfrm>
            <a:off x="9724103" y="2231922"/>
            <a:ext cx="1720645" cy="1750143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>
          <a:xfrm>
            <a:off x="9753512" y="2300320"/>
            <a:ext cx="1684461" cy="1660251"/>
          </a:xfrm>
          <a:prstGeom prst="ellipse">
            <a:avLst/>
          </a:prstGeom>
          <a:noFill/>
          <a:ln w="57150">
            <a:solidFill>
              <a:srgbClr val="2631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feld 13"/>
          <p:cNvSpPr txBox="1"/>
          <p:nvPr/>
        </p:nvSpPr>
        <p:spPr>
          <a:xfrm>
            <a:off x="8913488" y="897230"/>
            <a:ext cx="3315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dirty="0" smtClean="0"/>
              <a:t>Irrigation </a:t>
            </a:r>
            <a:r>
              <a:rPr lang="de-CH" sz="1600" dirty="0" err="1" smtClean="0"/>
              <a:t>water</a:t>
            </a:r>
            <a:r>
              <a:rPr lang="de-CH" sz="1600" dirty="0" smtClean="0"/>
              <a:t> </a:t>
            </a:r>
            <a:r>
              <a:rPr lang="de-CH" sz="1600" dirty="0" err="1" smtClean="0"/>
              <a:t>allocation</a:t>
            </a:r>
            <a:r>
              <a:rPr lang="de-CH" sz="1600" dirty="0" smtClean="0"/>
              <a:t> (</a:t>
            </a:r>
            <a:r>
              <a:rPr lang="de-CH" sz="1600" dirty="0" err="1" smtClean="0"/>
              <a:t>to</a:t>
            </a:r>
            <a:r>
              <a:rPr lang="de-CH" sz="1600" dirty="0" smtClean="0"/>
              <a:t> </a:t>
            </a:r>
            <a:r>
              <a:rPr lang="de-CH" sz="1600" dirty="0" err="1" smtClean="0"/>
              <a:t>irrigated</a:t>
            </a:r>
            <a:r>
              <a:rPr lang="de-CH" sz="1600" dirty="0" smtClean="0"/>
              <a:t> </a:t>
            </a:r>
            <a:r>
              <a:rPr lang="de-CH" sz="1600" dirty="0" err="1" smtClean="0"/>
              <a:t>crops</a:t>
            </a:r>
            <a:r>
              <a:rPr lang="de-CH" sz="1600" dirty="0" smtClean="0"/>
              <a:t> in </a:t>
            </a:r>
            <a:r>
              <a:rPr lang="de-CH" sz="1600" dirty="0" err="1" smtClean="0"/>
              <a:t>the</a:t>
            </a:r>
            <a:r>
              <a:rPr lang="de-CH" sz="1600" dirty="0" smtClean="0"/>
              <a:t> Broye </a:t>
            </a:r>
            <a:r>
              <a:rPr lang="de-CH" sz="1600" dirty="0" err="1" smtClean="0"/>
              <a:t>catchment</a:t>
            </a:r>
            <a:r>
              <a:rPr lang="de-CH" sz="1600" dirty="0" smtClean="0"/>
              <a:t>)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-453391" y="1413436"/>
                <a:ext cx="5538542" cy="6324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de-CH" sz="1850" dirty="0" err="1" smtClean="0"/>
                  <a:t>Prealpine</a:t>
                </a:r>
                <a:r>
                  <a:rPr lang="de-CH" sz="1850" dirty="0" smtClean="0"/>
                  <a:t>, </a:t>
                </a:r>
                <a:r>
                  <a:rPr lang="de-CH" sz="1850" b="1" dirty="0" err="1" smtClean="0"/>
                  <a:t>midsized</a:t>
                </a:r>
                <a:r>
                  <a:rPr lang="de-CH" sz="1850" dirty="0" smtClean="0"/>
                  <a:t> </a:t>
                </a:r>
                <a:r>
                  <a:rPr lang="de-CH" sz="1850" dirty="0" err="1" smtClean="0"/>
                  <a:t>catchment</a:t>
                </a:r>
                <a:r>
                  <a:rPr lang="de-CH" sz="1850" dirty="0" smtClean="0"/>
                  <a:t> (</a:t>
                </a:r>
                <a:r>
                  <a:rPr lang="de-CH" sz="1850" dirty="0"/>
                  <a:t>630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CH" sz="185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CH" sz="1850" dirty="0">
                            <a:latin typeface="Cambria Math" panose="02040503050406030204" pitchFamily="18" charset="0"/>
                          </a:rPr>
                          <m:t>km</m:t>
                        </m:r>
                      </m:e>
                      <m:sup>
                        <m:r>
                          <a:rPr lang="de-CH" sz="1850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CH" sz="1850" dirty="0" smtClean="0"/>
                  <a:t>)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de-CH" sz="1850" dirty="0" smtClean="0"/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de-CH" sz="1850" dirty="0" err="1" smtClean="0"/>
                  <a:t>Midsized</a:t>
                </a:r>
                <a:r>
                  <a:rPr lang="de-CH" sz="1850" dirty="0" smtClean="0"/>
                  <a:t> </a:t>
                </a:r>
                <a:r>
                  <a:rPr lang="de-CH" sz="1850" dirty="0" err="1" smtClean="0"/>
                  <a:t>stream</a:t>
                </a:r>
                <a:r>
                  <a:rPr lang="de-CH" sz="1850" dirty="0" smtClean="0"/>
                  <a:t> (</a:t>
                </a:r>
                <a:r>
                  <a:rPr lang="de-CH" sz="1850" dirty="0" err="1" smtClean="0"/>
                  <a:t>mean</a:t>
                </a:r>
                <a:r>
                  <a:rPr lang="de-CH" sz="1850" dirty="0" smtClean="0"/>
                  <a:t> </a:t>
                </a:r>
                <a:r>
                  <a:rPr lang="de-CH" sz="1850" dirty="0" err="1" smtClean="0"/>
                  <a:t>daily</a:t>
                </a:r>
                <a:r>
                  <a:rPr lang="de-CH" sz="1850" dirty="0" smtClean="0"/>
                  <a:t> </a:t>
                </a:r>
                <a:r>
                  <a:rPr lang="de-CH" sz="1850" dirty="0" err="1" smtClean="0"/>
                  <a:t>discharge</a:t>
                </a:r>
                <a:r>
                  <a:rPr lang="de-CH" sz="1850" dirty="0" smtClean="0"/>
                  <a:t>: </a:t>
                </a:r>
                <a:r>
                  <a:rPr lang="de-CH" sz="1850" dirty="0"/>
                  <a:t>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CH" sz="185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CH" sz="1850" dirty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de-CH" sz="1850" dirty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de-CH" sz="1850" dirty="0"/>
                  <a:t>/</a:t>
                </a:r>
                <a:r>
                  <a:rPr lang="de-CH" sz="1850" dirty="0" smtClean="0"/>
                  <a:t>s)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de-CH" sz="1850" dirty="0"/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de-CH" sz="1850" b="1" dirty="0" err="1" smtClean="0"/>
                  <a:t>temperate</a:t>
                </a:r>
                <a:r>
                  <a:rPr lang="de-CH" sz="1850" b="1" dirty="0" smtClean="0"/>
                  <a:t> </a:t>
                </a:r>
                <a:r>
                  <a:rPr lang="de-CH" sz="1850" b="1" dirty="0" err="1" smtClean="0"/>
                  <a:t>climate</a:t>
                </a:r>
                <a:r>
                  <a:rPr lang="de-CH" sz="1850" b="1" dirty="0" smtClean="0"/>
                  <a:t> </a:t>
                </a:r>
                <a:r>
                  <a:rPr lang="de-CH" sz="1850" dirty="0" smtClean="0"/>
                  <a:t>(</a:t>
                </a:r>
                <a:r>
                  <a:rPr lang="de-CH" sz="1850" dirty="0" err="1" smtClean="0"/>
                  <a:t>mean</a:t>
                </a:r>
                <a:r>
                  <a:rPr lang="de-CH" sz="1850" dirty="0" smtClean="0"/>
                  <a:t> </a:t>
                </a:r>
                <a:r>
                  <a:rPr lang="de-CH" sz="1850" dirty="0" err="1" smtClean="0"/>
                  <a:t>annual</a:t>
                </a:r>
                <a:r>
                  <a:rPr lang="de-CH" sz="1850" dirty="0" smtClean="0"/>
                  <a:t> </a:t>
                </a:r>
                <a:r>
                  <a:rPr lang="de-CH" sz="1850" dirty="0" err="1" smtClean="0"/>
                  <a:t>temperature</a:t>
                </a:r>
                <a:r>
                  <a:rPr lang="de-CH" sz="1850" dirty="0" smtClean="0"/>
                  <a:t>: 9.6°C, </a:t>
                </a:r>
                <a:r>
                  <a:rPr lang="de-CH" sz="1850" dirty="0" err="1" smtClean="0"/>
                  <a:t>annual</a:t>
                </a:r>
                <a:r>
                  <a:rPr lang="de-CH" sz="1850" dirty="0" smtClean="0"/>
                  <a:t> </a:t>
                </a:r>
                <a:r>
                  <a:rPr lang="de-CH" sz="1850" dirty="0" err="1" smtClean="0"/>
                  <a:t>precipitation</a:t>
                </a:r>
                <a:r>
                  <a:rPr lang="de-CH" sz="1850" dirty="0" smtClean="0"/>
                  <a:t>: 865mm)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de-CH" sz="1850" dirty="0" smtClean="0"/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de-CH" sz="1850" b="1" dirty="0" smtClean="0"/>
                  <a:t>Intensive </a:t>
                </a:r>
                <a:r>
                  <a:rPr lang="de-CH" sz="1850" b="1" dirty="0" err="1" smtClean="0"/>
                  <a:t>agricultural</a:t>
                </a:r>
                <a:r>
                  <a:rPr lang="de-CH" sz="1850" b="1" dirty="0" smtClean="0"/>
                  <a:t> </a:t>
                </a:r>
                <a:r>
                  <a:rPr lang="de-CH" sz="1850" b="1" dirty="0" err="1" smtClean="0"/>
                  <a:t>use</a:t>
                </a:r>
                <a:r>
                  <a:rPr lang="de-CH" sz="1850" b="1" dirty="0" smtClean="0"/>
                  <a:t> </a:t>
                </a:r>
                <a:r>
                  <a:rPr lang="de-CH" sz="1850" dirty="0" smtClean="0"/>
                  <a:t>(67% </a:t>
                </a:r>
                <a:r>
                  <a:rPr lang="de-CH" sz="1850" dirty="0" err="1" smtClean="0"/>
                  <a:t>cropland</a:t>
                </a:r>
                <a:r>
                  <a:rPr lang="de-CH" sz="1850" dirty="0" smtClean="0"/>
                  <a:t> + </a:t>
                </a:r>
                <a:r>
                  <a:rPr lang="de-CH" sz="1850" dirty="0" err="1" smtClean="0"/>
                  <a:t>meadows</a:t>
                </a:r>
                <a:r>
                  <a:rPr lang="de-CH" sz="1850" dirty="0" smtClean="0"/>
                  <a:t>)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de-CH" sz="1850" dirty="0" smtClean="0"/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de-CH" sz="1850" dirty="0" smtClean="0"/>
                  <a:t>In </a:t>
                </a:r>
                <a:r>
                  <a:rPr lang="de-CH" sz="1850" dirty="0" err="1" smtClean="0"/>
                  <a:t>past</a:t>
                </a:r>
                <a:r>
                  <a:rPr lang="de-CH" sz="1850" dirty="0" smtClean="0"/>
                  <a:t> </a:t>
                </a:r>
                <a:r>
                  <a:rPr lang="de-CH" sz="1850" dirty="0" err="1" smtClean="0"/>
                  <a:t>drought</a:t>
                </a:r>
                <a:r>
                  <a:rPr lang="de-CH" sz="1850" dirty="0" smtClean="0"/>
                  <a:t> </a:t>
                </a:r>
                <a:r>
                  <a:rPr lang="de-CH" sz="1850" dirty="0" err="1" smtClean="0"/>
                  <a:t>years</a:t>
                </a:r>
                <a:r>
                  <a:rPr lang="de-CH" sz="1850" dirty="0" smtClean="0"/>
                  <a:t> </a:t>
                </a:r>
                <a:r>
                  <a:rPr lang="de-CH" sz="1850" dirty="0" err="1" smtClean="0"/>
                  <a:t>always</a:t>
                </a:r>
                <a:r>
                  <a:rPr lang="de-CH" sz="1850" dirty="0" smtClean="0"/>
                  <a:t> </a:t>
                </a:r>
                <a:r>
                  <a:rPr lang="de-CH" sz="1850" dirty="0" err="1" smtClean="0"/>
                  <a:t>subject</a:t>
                </a:r>
                <a:r>
                  <a:rPr lang="de-CH" sz="1850" dirty="0" smtClean="0"/>
                  <a:t> </a:t>
                </a:r>
                <a:r>
                  <a:rPr lang="de-CH" sz="1850" dirty="0" err="1" smtClean="0"/>
                  <a:t>to</a:t>
                </a:r>
                <a:r>
                  <a:rPr lang="de-CH" sz="1850" dirty="0" smtClean="0"/>
                  <a:t> </a:t>
                </a:r>
                <a:r>
                  <a:rPr lang="de-CH" sz="1850" b="1" dirty="0" err="1" smtClean="0"/>
                  <a:t>temporary</a:t>
                </a:r>
                <a:r>
                  <a:rPr lang="de-CH" sz="1850" b="1" dirty="0" smtClean="0"/>
                  <a:t> </a:t>
                </a:r>
                <a:r>
                  <a:rPr lang="de-CH" sz="1850" b="1" dirty="0" err="1" smtClean="0"/>
                  <a:t>irrigation</a:t>
                </a:r>
                <a:r>
                  <a:rPr lang="de-CH" sz="1850" b="1" dirty="0" smtClean="0"/>
                  <a:t> </a:t>
                </a:r>
                <a:r>
                  <a:rPr lang="de-CH" sz="1850" b="1" dirty="0" err="1" smtClean="0"/>
                  <a:t>bans</a:t>
                </a:r>
                <a:endParaRPr lang="de-CH" sz="1850" b="1" dirty="0" smtClean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de-CH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de-CH" dirty="0" smtClean="0"/>
              </a:p>
              <a:p>
                <a:endParaRPr lang="de-CH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53391" y="1413436"/>
                <a:ext cx="5538542" cy="63248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Interaktive Schaltfläche: Nächste(r) oder Weiter 16">
            <a:hlinkClick r:id="" action="ppaction://hlinkshowjump?jump=nextslide" highlightClick="1"/>
          </p:cNvPr>
          <p:cNvSpPr/>
          <p:nvPr/>
        </p:nvSpPr>
        <p:spPr>
          <a:xfrm>
            <a:off x="11777663" y="6465207"/>
            <a:ext cx="322793" cy="29754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nteraktive Schaltfläche: Zurück oder Vorherige(r) 17">
            <a:hlinkClick r:id="" action="ppaction://hlinkshowjump?jump=previousslide" highlightClick="1"/>
          </p:cNvPr>
          <p:cNvSpPr/>
          <p:nvPr/>
        </p:nvSpPr>
        <p:spPr>
          <a:xfrm>
            <a:off x="10917577" y="6465207"/>
            <a:ext cx="323851" cy="29754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nteraktive Schaltfläche: Start 18">
            <a:hlinkClick r:id="" action="ppaction://hlinkshowjump?jump=firstslide" highlightClick="1"/>
          </p:cNvPr>
          <p:cNvSpPr/>
          <p:nvPr/>
        </p:nvSpPr>
        <p:spPr>
          <a:xfrm>
            <a:off x="11329989" y="6471554"/>
            <a:ext cx="351176" cy="2911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hteck 2"/>
          <p:cNvSpPr/>
          <p:nvPr/>
        </p:nvSpPr>
        <p:spPr>
          <a:xfrm>
            <a:off x="11479059" y="2914546"/>
            <a:ext cx="733628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u="sng" dirty="0" err="1">
                <a:solidFill>
                  <a:schemeClr val="tx1"/>
                </a:solidFill>
              </a:rPr>
              <a:t>p</a:t>
            </a:r>
            <a:r>
              <a:rPr lang="de-CH" sz="1600" u="sng" dirty="0" err="1" smtClean="0">
                <a:solidFill>
                  <a:schemeClr val="tx1"/>
                </a:solidFill>
              </a:rPr>
              <a:t>otato</a:t>
            </a:r>
            <a:endParaRPr lang="en-US" sz="1600" u="sng" dirty="0">
              <a:solidFill>
                <a:schemeClr val="tx1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9673998" y="1949737"/>
            <a:ext cx="699330" cy="354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dirty="0" err="1" smtClean="0">
                <a:solidFill>
                  <a:schemeClr val="tx1"/>
                </a:solidFill>
              </a:rPr>
              <a:t>other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9103593" y="2391300"/>
            <a:ext cx="656261" cy="354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dirty="0" err="1">
                <a:solidFill>
                  <a:schemeClr val="tx1"/>
                </a:solidFill>
              </a:rPr>
              <a:t>s</a:t>
            </a:r>
            <a:r>
              <a:rPr lang="de-CH" sz="1400" dirty="0" err="1" smtClean="0">
                <a:solidFill>
                  <a:schemeClr val="tx1"/>
                </a:solidFill>
              </a:rPr>
              <a:t>ugar</a:t>
            </a:r>
            <a:r>
              <a:rPr lang="de-CH" sz="1400" dirty="0" smtClean="0">
                <a:solidFill>
                  <a:schemeClr val="tx1"/>
                </a:solidFill>
              </a:rPr>
              <a:t> </a:t>
            </a:r>
            <a:r>
              <a:rPr lang="de-CH" sz="1400" dirty="0" err="1" smtClean="0">
                <a:solidFill>
                  <a:schemeClr val="tx1"/>
                </a:solidFill>
              </a:rPr>
              <a:t>beet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9039595" y="3099000"/>
            <a:ext cx="684508" cy="354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dirty="0" err="1" smtClean="0">
                <a:solidFill>
                  <a:schemeClr val="tx1"/>
                </a:solidFill>
              </a:rPr>
              <a:t>tobaco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9431723" y="3840453"/>
            <a:ext cx="684508" cy="224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dirty="0" err="1" smtClean="0">
                <a:solidFill>
                  <a:schemeClr val="tx1"/>
                </a:solidFill>
              </a:rPr>
              <a:t>maize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4" name="Rahmen 23"/>
          <p:cNvSpPr/>
          <p:nvPr/>
        </p:nvSpPr>
        <p:spPr>
          <a:xfrm>
            <a:off x="1" y="0"/>
            <a:ext cx="12191999" cy="6858000"/>
          </a:xfrm>
          <a:prstGeom prst="frame">
            <a:avLst>
              <a:gd name="adj1" fmla="val 834"/>
            </a:avLst>
          </a:prstGeom>
          <a:solidFill>
            <a:srgbClr val="5CA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6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5468" y="0"/>
            <a:ext cx="10515600" cy="1325563"/>
          </a:xfrm>
        </p:spPr>
        <p:txBody>
          <a:bodyPr/>
          <a:lstStyle/>
          <a:p>
            <a:r>
              <a:rPr lang="de-CH" dirty="0" smtClean="0"/>
              <a:t>Research </a:t>
            </a:r>
            <a:r>
              <a:rPr lang="de-CH" dirty="0" err="1" smtClean="0"/>
              <a:t>aims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374752" y="1175830"/>
            <a:ext cx="11128990" cy="1557538"/>
          </a:xfrm>
          <a:prstGeom prst="rect">
            <a:avLst/>
          </a:prstGeom>
          <a:solidFill>
            <a:srgbClr val="D9E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400" b="1" dirty="0" smtClean="0">
                <a:solidFill>
                  <a:schemeClr val="tx1"/>
                </a:solidFill>
              </a:rPr>
              <a:t>Hypothesis</a:t>
            </a:r>
          </a:p>
          <a:p>
            <a:pPr algn="ctr"/>
            <a:endParaRPr lang="de-CH" dirty="0">
              <a:solidFill>
                <a:schemeClr val="tx1"/>
              </a:solidFill>
            </a:endParaRPr>
          </a:p>
          <a:p>
            <a:pPr algn="ctr"/>
            <a:r>
              <a:rPr lang="de-CH" sz="2000" dirty="0" err="1" smtClean="0">
                <a:solidFill>
                  <a:schemeClr val="tx1"/>
                </a:solidFill>
              </a:rPr>
              <a:t>Instead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of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only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relying</a:t>
            </a:r>
            <a:r>
              <a:rPr lang="de-CH" sz="2000" dirty="0" smtClean="0">
                <a:solidFill>
                  <a:schemeClr val="tx1"/>
                </a:solidFill>
              </a:rPr>
              <a:t> on (</a:t>
            </a:r>
            <a:r>
              <a:rPr lang="de-CH" sz="2000" dirty="0" err="1" smtClean="0">
                <a:solidFill>
                  <a:schemeClr val="tx1"/>
                </a:solidFill>
              </a:rPr>
              <a:t>unsustainable</a:t>
            </a:r>
            <a:r>
              <a:rPr lang="de-CH" sz="2000" dirty="0" smtClean="0">
                <a:solidFill>
                  <a:schemeClr val="tx1"/>
                </a:solidFill>
              </a:rPr>
              <a:t>) </a:t>
            </a:r>
            <a:r>
              <a:rPr lang="de-CH" sz="2000" dirty="0" err="1" smtClean="0">
                <a:solidFill>
                  <a:schemeClr val="tx1"/>
                </a:solidFill>
              </a:rPr>
              <a:t>irrigation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systems</a:t>
            </a:r>
            <a:r>
              <a:rPr lang="de-CH" sz="2000" dirty="0" smtClean="0">
                <a:solidFill>
                  <a:schemeClr val="tx1"/>
                </a:solidFill>
              </a:rPr>
              <a:t>, </a:t>
            </a:r>
            <a:r>
              <a:rPr lang="de-CH" sz="2000" b="1" dirty="0" err="1" smtClean="0">
                <a:solidFill>
                  <a:schemeClr val="tx1"/>
                </a:solidFill>
              </a:rPr>
              <a:t>adapted</a:t>
            </a:r>
            <a:r>
              <a:rPr lang="de-CH" sz="2000" b="1" dirty="0" smtClean="0">
                <a:solidFill>
                  <a:schemeClr val="tx1"/>
                </a:solidFill>
              </a:rPr>
              <a:t> </a:t>
            </a:r>
            <a:r>
              <a:rPr lang="de-CH" sz="2000" b="1" dirty="0" err="1" smtClean="0">
                <a:solidFill>
                  <a:schemeClr val="tx1"/>
                </a:solidFill>
              </a:rPr>
              <a:t>management</a:t>
            </a:r>
            <a:r>
              <a:rPr lang="de-CH" sz="2000" b="1" dirty="0" smtClean="0">
                <a:solidFill>
                  <a:schemeClr val="tx1"/>
                </a:solidFill>
              </a:rPr>
              <a:t> </a:t>
            </a:r>
            <a:r>
              <a:rPr lang="de-CH" sz="2000" b="1" dirty="0" err="1" smtClean="0">
                <a:solidFill>
                  <a:schemeClr val="tx1"/>
                </a:solidFill>
              </a:rPr>
              <a:t>measures</a:t>
            </a:r>
            <a:r>
              <a:rPr lang="de-CH" sz="2000" b="1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can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reduce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the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irrigation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demand</a:t>
            </a:r>
            <a:r>
              <a:rPr lang="de-CH" sz="2000" dirty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and</a:t>
            </a:r>
            <a:r>
              <a:rPr lang="de-CH" sz="2000" dirty="0" smtClean="0">
                <a:solidFill>
                  <a:schemeClr val="tx1"/>
                </a:solidFill>
              </a:rPr>
              <a:t> also </a:t>
            </a:r>
            <a:r>
              <a:rPr lang="de-CH" sz="2000" dirty="0" err="1" smtClean="0">
                <a:solidFill>
                  <a:schemeClr val="tx1"/>
                </a:solidFill>
              </a:rPr>
              <a:t>mitigate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hydrological</a:t>
            </a:r>
            <a:r>
              <a:rPr lang="de-CH" sz="2000" dirty="0" smtClean="0">
                <a:solidFill>
                  <a:schemeClr val="tx1"/>
                </a:solidFill>
              </a:rPr>
              <a:t> extremes such </a:t>
            </a:r>
            <a:r>
              <a:rPr lang="de-CH" sz="2000" dirty="0" err="1" smtClean="0">
                <a:solidFill>
                  <a:schemeClr val="tx1"/>
                </a:solidFill>
              </a:rPr>
              <a:t>as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peak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and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low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flows</a:t>
            </a:r>
            <a:endParaRPr lang="de-CH" sz="2000" dirty="0" smtClean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74752" y="3070327"/>
            <a:ext cx="11128990" cy="1473606"/>
          </a:xfrm>
          <a:prstGeom prst="rect">
            <a:avLst/>
          </a:prstGeom>
          <a:solidFill>
            <a:srgbClr val="D9E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400" b="1" dirty="0" err="1" smtClean="0">
                <a:solidFill>
                  <a:schemeClr val="tx1"/>
                </a:solidFill>
              </a:rPr>
              <a:t>Missing</a:t>
            </a:r>
            <a:r>
              <a:rPr lang="de-CH" sz="2400" b="1" dirty="0" smtClean="0">
                <a:solidFill>
                  <a:schemeClr val="tx1"/>
                </a:solidFill>
              </a:rPr>
              <a:t> link</a:t>
            </a:r>
          </a:p>
          <a:p>
            <a:pPr algn="ctr"/>
            <a:endParaRPr lang="de-CH" dirty="0" smtClean="0">
              <a:solidFill>
                <a:schemeClr val="tx1"/>
              </a:solidFill>
            </a:endParaRPr>
          </a:p>
          <a:p>
            <a:pPr algn="ctr"/>
            <a:r>
              <a:rPr lang="de-CH" sz="2000" dirty="0" smtClean="0">
                <a:solidFill>
                  <a:schemeClr val="tx1"/>
                </a:solidFill>
              </a:rPr>
              <a:t>The large-</a:t>
            </a:r>
            <a:r>
              <a:rPr lang="de-CH" sz="2000" dirty="0" err="1" smtClean="0">
                <a:solidFill>
                  <a:schemeClr val="tx1"/>
                </a:solidFill>
              </a:rPr>
              <a:t>scale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b="1" dirty="0" err="1" smtClean="0">
                <a:solidFill>
                  <a:schemeClr val="tx1"/>
                </a:solidFill>
              </a:rPr>
              <a:t>reduction</a:t>
            </a:r>
            <a:r>
              <a:rPr lang="de-CH" sz="2000" b="1" dirty="0" smtClean="0">
                <a:solidFill>
                  <a:schemeClr val="tx1"/>
                </a:solidFill>
              </a:rPr>
              <a:t> potential </a:t>
            </a:r>
            <a:r>
              <a:rPr lang="de-CH" sz="2000" dirty="0" err="1" smtClean="0">
                <a:solidFill>
                  <a:schemeClr val="tx1"/>
                </a:solidFill>
              </a:rPr>
              <a:t>of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management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measures</a:t>
            </a:r>
            <a:r>
              <a:rPr lang="de-CH" sz="2000" dirty="0" smtClean="0">
                <a:solidFill>
                  <a:schemeClr val="tx1"/>
                </a:solidFill>
              </a:rPr>
              <a:t>, </a:t>
            </a:r>
            <a:r>
              <a:rPr lang="de-CH" sz="2000" dirty="0" err="1" smtClean="0">
                <a:solidFill>
                  <a:schemeClr val="tx1"/>
                </a:solidFill>
              </a:rPr>
              <a:t>as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well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as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b="1" dirty="0" err="1" smtClean="0">
                <a:solidFill>
                  <a:schemeClr val="tx1"/>
                </a:solidFill>
              </a:rPr>
              <a:t>their</a:t>
            </a:r>
            <a:r>
              <a:rPr lang="de-CH" sz="2000" b="1" dirty="0" smtClean="0">
                <a:solidFill>
                  <a:schemeClr val="tx1"/>
                </a:solidFill>
              </a:rPr>
              <a:t> </a:t>
            </a:r>
            <a:r>
              <a:rPr lang="de-CH" sz="2000" b="1" dirty="0" err="1" smtClean="0">
                <a:solidFill>
                  <a:schemeClr val="tx1"/>
                </a:solidFill>
              </a:rPr>
              <a:t>feedbacks</a:t>
            </a:r>
            <a:r>
              <a:rPr lang="de-CH" sz="2000" b="1" dirty="0" smtClean="0">
                <a:solidFill>
                  <a:schemeClr val="tx1"/>
                </a:solidFill>
              </a:rPr>
              <a:t> on </a:t>
            </a:r>
            <a:r>
              <a:rPr lang="de-CH" sz="2000" b="1" dirty="0" err="1" smtClean="0">
                <a:solidFill>
                  <a:schemeClr val="tx1"/>
                </a:solidFill>
              </a:rPr>
              <a:t>catchment</a:t>
            </a:r>
            <a:r>
              <a:rPr lang="de-CH" sz="2000" b="1" dirty="0" smtClean="0">
                <a:solidFill>
                  <a:schemeClr val="tx1"/>
                </a:solidFill>
              </a:rPr>
              <a:t> </a:t>
            </a:r>
            <a:r>
              <a:rPr lang="de-CH" sz="2000" b="1" dirty="0" err="1" smtClean="0">
                <a:solidFill>
                  <a:schemeClr val="tx1"/>
                </a:solidFill>
              </a:rPr>
              <a:t>hydrology</a:t>
            </a:r>
            <a:r>
              <a:rPr lang="de-CH" sz="2000" b="1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have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hardly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been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explored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74752" y="4932662"/>
            <a:ext cx="11128990" cy="1389482"/>
          </a:xfrm>
          <a:prstGeom prst="rect">
            <a:avLst/>
          </a:prstGeom>
          <a:solidFill>
            <a:srgbClr val="D9E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400" b="1" dirty="0" err="1" smtClean="0">
                <a:solidFill>
                  <a:schemeClr val="tx1"/>
                </a:solidFill>
              </a:rPr>
              <a:t>Objective</a:t>
            </a:r>
            <a:endParaRPr lang="de-CH" sz="2400" b="1" dirty="0" smtClean="0">
              <a:solidFill>
                <a:schemeClr val="tx1"/>
              </a:solidFill>
            </a:endParaRPr>
          </a:p>
          <a:p>
            <a:pPr algn="ctr"/>
            <a:endParaRPr lang="de-CH" dirty="0">
              <a:solidFill>
                <a:schemeClr val="tx1"/>
              </a:solidFill>
            </a:endParaRPr>
          </a:p>
          <a:p>
            <a:pPr algn="ctr"/>
            <a:r>
              <a:rPr lang="de-CH" sz="2000" dirty="0" err="1" smtClean="0">
                <a:solidFill>
                  <a:schemeClr val="tx1"/>
                </a:solidFill>
              </a:rPr>
              <a:t>Identify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regionally</a:t>
            </a:r>
            <a:r>
              <a:rPr lang="de-CH" sz="2000" dirty="0" smtClean="0">
                <a:solidFill>
                  <a:schemeClr val="tx1"/>
                </a:solidFill>
              </a:rPr>
              <a:t> optimal </a:t>
            </a:r>
            <a:r>
              <a:rPr lang="de-CH" sz="2000" dirty="0" err="1" smtClean="0">
                <a:solidFill>
                  <a:schemeClr val="tx1"/>
                </a:solidFill>
              </a:rPr>
              <a:t>soil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and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crop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management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options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from</a:t>
            </a:r>
            <a:r>
              <a:rPr lang="de-CH" sz="2000" dirty="0" smtClean="0">
                <a:solidFill>
                  <a:schemeClr val="tx1"/>
                </a:solidFill>
              </a:rPr>
              <a:t> an </a:t>
            </a:r>
            <a:r>
              <a:rPr lang="de-CH" sz="2000" dirty="0" err="1" smtClean="0">
                <a:solidFill>
                  <a:schemeClr val="tx1"/>
                </a:solidFill>
              </a:rPr>
              <a:t>agricultural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and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water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cycle</a:t>
            </a:r>
            <a:r>
              <a:rPr lang="de-CH" sz="2000" dirty="0" smtClean="0">
                <a:solidFill>
                  <a:schemeClr val="tx1"/>
                </a:solidFill>
              </a:rPr>
              <a:t> </a:t>
            </a:r>
            <a:r>
              <a:rPr lang="de-CH" sz="2000" dirty="0" err="1" smtClean="0">
                <a:solidFill>
                  <a:schemeClr val="tx1"/>
                </a:solidFill>
              </a:rPr>
              <a:t>perspective</a:t>
            </a:r>
            <a:endParaRPr lang="de-CH" sz="2000" dirty="0" smtClean="0">
              <a:solidFill>
                <a:schemeClr val="tx1"/>
              </a:solidFill>
            </a:endParaRPr>
          </a:p>
        </p:txBody>
      </p:sp>
      <p:sp>
        <p:nvSpPr>
          <p:cNvPr id="9" name="Interaktive Schaltfläche: Nächste(r) oder Weiter 8">
            <a:hlinkClick r:id="" action="ppaction://hlinkshowjump?jump=nextslide" highlightClick="1"/>
          </p:cNvPr>
          <p:cNvSpPr/>
          <p:nvPr/>
        </p:nvSpPr>
        <p:spPr>
          <a:xfrm>
            <a:off x="11787188" y="6474732"/>
            <a:ext cx="322793" cy="29754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nteraktive Schaltfläche: Zurück oder Vorherige(r) 9">
            <a:hlinkClick r:id="" action="ppaction://hlinkshowjump?jump=previousslide" highlightClick="1"/>
          </p:cNvPr>
          <p:cNvSpPr/>
          <p:nvPr/>
        </p:nvSpPr>
        <p:spPr>
          <a:xfrm>
            <a:off x="10927102" y="6474732"/>
            <a:ext cx="323851" cy="29754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nteraktive Schaltfläche: Start 10">
            <a:hlinkClick r:id="" action="ppaction://hlinkshowjump?jump=firstslide" highlightClick="1"/>
          </p:cNvPr>
          <p:cNvSpPr/>
          <p:nvPr/>
        </p:nvSpPr>
        <p:spPr>
          <a:xfrm>
            <a:off x="11339514" y="6481079"/>
            <a:ext cx="351176" cy="2911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ahmen 11"/>
          <p:cNvSpPr/>
          <p:nvPr/>
        </p:nvSpPr>
        <p:spPr>
          <a:xfrm>
            <a:off x="1" y="0"/>
            <a:ext cx="12191999" cy="6858000"/>
          </a:xfrm>
          <a:prstGeom prst="frame">
            <a:avLst>
              <a:gd name="adj1" fmla="val 834"/>
            </a:avLst>
          </a:prstGeom>
          <a:solidFill>
            <a:srgbClr val="5CA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4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16"/>
          <a:stretch/>
        </p:blipFill>
        <p:spPr>
          <a:xfrm>
            <a:off x="2004532" y="955883"/>
            <a:ext cx="8331010" cy="5670778"/>
          </a:xfrm>
          <a:prstGeom prst="rect">
            <a:avLst/>
          </a:prstGeom>
        </p:spPr>
      </p:pic>
      <p:cxnSp>
        <p:nvCxnSpPr>
          <p:cNvPr id="6" name="Gerader Verbinder 5"/>
          <p:cNvCxnSpPr/>
          <p:nvPr/>
        </p:nvCxnSpPr>
        <p:spPr>
          <a:xfrm flipV="1">
            <a:off x="2154439" y="6626661"/>
            <a:ext cx="8053284" cy="6474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Ellipse 8"/>
          <p:cNvSpPr/>
          <p:nvPr/>
        </p:nvSpPr>
        <p:spPr>
          <a:xfrm>
            <a:off x="1879801" y="958630"/>
            <a:ext cx="534528" cy="512706"/>
          </a:xfrm>
          <a:prstGeom prst="ellipse">
            <a:avLst/>
          </a:prstGeom>
          <a:solidFill>
            <a:srgbClr val="8FC6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solidFill>
                  <a:sysClr val="windowText" lastClr="000000"/>
                </a:solidFill>
              </a:rPr>
              <a:t>1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1894549" y="3956532"/>
            <a:ext cx="519780" cy="512706"/>
          </a:xfrm>
          <a:prstGeom prst="ellipse">
            <a:avLst/>
          </a:prstGeom>
          <a:solidFill>
            <a:srgbClr val="8FC6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sysClr val="windowText" lastClr="000000"/>
                </a:solidFill>
              </a:rPr>
              <a:t>2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" y="-237404"/>
            <a:ext cx="10515600" cy="1325563"/>
          </a:xfrm>
        </p:spPr>
        <p:txBody>
          <a:bodyPr/>
          <a:lstStyle/>
          <a:p>
            <a:r>
              <a:rPr lang="de-CH" dirty="0" err="1" smtClean="0"/>
              <a:t>Methodological</a:t>
            </a:r>
            <a:r>
              <a:rPr lang="de-CH" dirty="0" smtClean="0"/>
              <a:t> </a:t>
            </a:r>
            <a:r>
              <a:rPr lang="de-CH" dirty="0" err="1" smtClean="0"/>
              <a:t>approach</a:t>
            </a:r>
            <a:endParaRPr lang="en-US" dirty="0"/>
          </a:p>
        </p:txBody>
      </p:sp>
      <p:sp>
        <p:nvSpPr>
          <p:cNvPr id="17" name="Interaktive Schaltfläche: Nächste(r) oder Weiter 16">
            <a:hlinkClick r:id="" action="ppaction://hlinkshowjump?jump=nextslide" highlightClick="1"/>
          </p:cNvPr>
          <p:cNvSpPr/>
          <p:nvPr/>
        </p:nvSpPr>
        <p:spPr>
          <a:xfrm>
            <a:off x="11731863" y="6428278"/>
            <a:ext cx="322793" cy="29754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nteraktive Schaltfläche: Zurück oder Vorherige(r) 17">
            <a:hlinkClick r:id="" action="ppaction://hlinkshowjump?jump=previousslide" highlightClick="1"/>
          </p:cNvPr>
          <p:cNvSpPr/>
          <p:nvPr/>
        </p:nvSpPr>
        <p:spPr>
          <a:xfrm>
            <a:off x="10871777" y="6428278"/>
            <a:ext cx="323851" cy="29754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nteraktive Schaltfläche: Start 19">
            <a:hlinkClick r:id="" action="ppaction://hlinkshowjump?jump=firstslide" highlightClick="1"/>
          </p:cNvPr>
          <p:cNvSpPr/>
          <p:nvPr/>
        </p:nvSpPr>
        <p:spPr>
          <a:xfrm>
            <a:off x="11284189" y="6434625"/>
            <a:ext cx="351176" cy="2911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ahmen 24"/>
          <p:cNvSpPr/>
          <p:nvPr/>
        </p:nvSpPr>
        <p:spPr>
          <a:xfrm>
            <a:off x="1" y="0"/>
            <a:ext cx="12191999" cy="6858000"/>
          </a:xfrm>
          <a:prstGeom prst="frame">
            <a:avLst>
              <a:gd name="adj1" fmla="val 834"/>
            </a:avLst>
          </a:prstGeom>
          <a:solidFill>
            <a:srgbClr val="5CA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34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7177548" y="1131763"/>
            <a:ext cx="4664718" cy="5222902"/>
          </a:xfrm>
          <a:prstGeom prst="rect">
            <a:avLst/>
          </a:prstGeom>
          <a:solidFill>
            <a:srgbClr val="CFE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smtClean="0">
              <a:solidFill>
                <a:schemeClr val="tx1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44431" y="1131763"/>
            <a:ext cx="5189453" cy="5187934"/>
          </a:xfrm>
          <a:prstGeom prst="rect">
            <a:avLst/>
          </a:prstGeom>
          <a:solidFill>
            <a:srgbClr val="CFE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smtClean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6084" y="201597"/>
            <a:ext cx="10515600" cy="987379"/>
          </a:xfrm>
        </p:spPr>
        <p:txBody>
          <a:bodyPr/>
          <a:lstStyle/>
          <a:p>
            <a:r>
              <a:rPr lang="de-CH" dirty="0" smtClean="0"/>
              <a:t>Modeling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509496" y="1359075"/>
            <a:ext cx="52227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SWAP (</a:t>
            </a:r>
            <a:r>
              <a:rPr lang="de-CH" b="1" dirty="0" err="1" smtClean="0"/>
              <a:t>S</a:t>
            </a:r>
            <a:r>
              <a:rPr lang="de-CH" dirty="0" err="1" smtClean="0"/>
              <a:t>oil</a:t>
            </a:r>
            <a:r>
              <a:rPr lang="de-CH" dirty="0" smtClean="0"/>
              <a:t> </a:t>
            </a:r>
            <a:r>
              <a:rPr lang="de-CH" b="1" dirty="0" err="1" smtClean="0"/>
              <a:t>W</a:t>
            </a:r>
            <a:r>
              <a:rPr lang="de-CH" dirty="0" err="1" smtClean="0"/>
              <a:t>ater</a:t>
            </a:r>
            <a:r>
              <a:rPr lang="de-CH" dirty="0" smtClean="0"/>
              <a:t> </a:t>
            </a:r>
            <a:r>
              <a:rPr lang="de-CH" b="1" dirty="0" err="1" smtClean="0"/>
              <a:t>A</a:t>
            </a:r>
            <a:r>
              <a:rPr lang="de-CH" dirty="0" err="1" smtClean="0"/>
              <a:t>tmoshpere</a:t>
            </a:r>
            <a:r>
              <a:rPr lang="de-CH" dirty="0" smtClean="0"/>
              <a:t> </a:t>
            </a:r>
            <a:r>
              <a:rPr lang="de-CH" b="1" dirty="0" smtClean="0"/>
              <a:t>P</a:t>
            </a:r>
            <a:r>
              <a:rPr lang="de-CH" dirty="0" smtClean="0"/>
              <a:t>lant </a:t>
            </a:r>
            <a:r>
              <a:rPr lang="de-CH" dirty="0" err="1" smtClean="0"/>
              <a:t>model</a:t>
            </a:r>
            <a:r>
              <a:rPr lang="de-CH" dirty="0"/>
              <a:t>)</a:t>
            </a:r>
            <a:endParaRPr lang="de-CH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smtClean="0"/>
              <a:t>Field-</a:t>
            </a:r>
            <a:r>
              <a:rPr lang="de-CH" dirty="0" err="1" smtClean="0"/>
              <a:t>scale</a:t>
            </a:r>
            <a:r>
              <a:rPr lang="de-CH" dirty="0" smtClean="0"/>
              <a:t> agro-</a:t>
            </a:r>
            <a:r>
              <a:rPr lang="de-CH" dirty="0" err="1" smtClean="0"/>
              <a:t>hydrological</a:t>
            </a:r>
            <a:r>
              <a:rPr lang="de-CH" dirty="0" smtClean="0"/>
              <a:t> </a:t>
            </a:r>
            <a:r>
              <a:rPr lang="de-CH" dirty="0" err="1" smtClean="0"/>
              <a:t>model</a:t>
            </a:r>
            <a:endParaRPr lang="de-CH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smtClean="0"/>
              <a:t>1-dimensional (</a:t>
            </a:r>
            <a:r>
              <a:rPr lang="de-CH" dirty="0" err="1" smtClean="0"/>
              <a:t>vertical</a:t>
            </a:r>
            <a:r>
              <a:rPr lang="de-CH" dirty="0"/>
              <a:t>)</a:t>
            </a:r>
            <a:endParaRPr lang="de-CH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 smtClean="0"/>
              <a:t>Continuous</a:t>
            </a:r>
            <a:r>
              <a:rPr lang="de-CH" dirty="0" smtClean="0"/>
              <a:t> (</a:t>
            </a:r>
            <a:r>
              <a:rPr lang="de-CH" dirty="0" err="1" smtClean="0"/>
              <a:t>possible</a:t>
            </a:r>
            <a:r>
              <a:rPr lang="de-CH" dirty="0" smtClean="0"/>
              <a:t> </a:t>
            </a:r>
            <a:r>
              <a:rPr lang="de-CH" dirty="0" err="1" smtClean="0"/>
              <a:t>for</a:t>
            </a:r>
            <a:r>
              <a:rPr lang="de-CH" dirty="0" smtClean="0"/>
              <a:t> </a:t>
            </a:r>
            <a:r>
              <a:rPr lang="de-CH" dirty="0" err="1" smtClean="0"/>
              <a:t>several</a:t>
            </a:r>
            <a:r>
              <a:rPr lang="de-CH" dirty="0" smtClean="0"/>
              <a:t> </a:t>
            </a:r>
            <a:r>
              <a:rPr lang="de-CH" dirty="0" err="1" smtClean="0"/>
              <a:t>decades</a:t>
            </a:r>
            <a:r>
              <a:rPr lang="de-CH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 smtClean="0"/>
              <a:t>Physically</a:t>
            </a:r>
            <a:r>
              <a:rPr lang="de-CH" dirty="0" smtClean="0"/>
              <a:t> </a:t>
            </a:r>
            <a:r>
              <a:rPr lang="de-CH" dirty="0" err="1" smtClean="0"/>
              <a:t>based</a:t>
            </a:r>
            <a:r>
              <a:rPr lang="de-CH" dirty="0" smtClean="0"/>
              <a:t> (Richards </a:t>
            </a:r>
            <a:r>
              <a:rPr lang="de-CH" dirty="0" err="1" smtClean="0"/>
              <a:t>equation</a:t>
            </a:r>
            <a:r>
              <a:rPr lang="de-CH" dirty="0" smtClean="0"/>
              <a:t> at </a:t>
            </a:r>
            <a:r>
              <a:rPr lang="de-CH" dirty="0" err="1" smtClean="0"/>
              <a:t>heart</a:t>
            </a:r>
            <a:r>
              <a:rPr lang="de-CH" dirty="0" smtClean="0"/>
              <a:t>)</a:t>
            </a: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 smtClean="0"/>
              <a:t>Simulates</a:t>
            </a:r>
            <a:r>
              <a:rPr lang="de-CH" dirty="0" smtClean="0"/>
              <a:t> </a:t>
            </a:r>
            <a:r>
              <a:rPr lang="de-CH" dirty="0" err="1"/>
              <a:t>v</a:t>
            </a:r>
            <a:r>
              <a:rPr lang="de-CH" dirty="0" err="1" smtClean="0"/>
              <a:t>ertical</a:t>
            </a:r>
            <a:r>
              <a:rPr lang="de-CH" dirty="0" smtClean="0"/>
              <a:t> </a:t>
            </a:r>
            <a:r>
              <a:rPr lang="de-CH" dirty="0" err="1" smtClean="0"/>
              <a:t>soil</a:t>
            </a:r>
            <a:r>
              <a:rPr lang="de-CH" dirty="0" smtClean="0"/>
              <a:t> </a:t>
            </a:r>
            <a:r>
              <a:rPr lang="de-CH" dirty="0" err="1" smtClean="0"/>
              <a:t>water</a:t>
            </a:r>
            <a:r>
              <a:rPr lang="de-CH" dirty="0" smtClean="0"/>
              <a:t> </a:t>
            </a:r>
            <a:r>
              <a:rPr lang="de-CH" dirty="0" err="1" smtClean="0"/>
              <a:t>movement</a:t>
            </a:r>
            <a:r>
              <a:rPr lang="de-CH" dirty="0" smtClean="0"/>
              <a:t>, </a:t>
            </a:r>
            <a:r>
              <a:rPr lang="de-CH" dirty="0" err="1" smtClean="0"/>
              <a:t>heat</a:t>
            </a:r>
            <a:r>
              <a:rPr lang="de-CH" dirty="0" smtClean="0"/>
              <a:t> 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solute</a:t>
            </a:r>
            <a:r>
              <a:rPr lang="de-CH" dirty="0" smtClean="0"/>
              <a:t> </a:t>
            </a:r>
            <a:r>
              <a:rPr lang="de-CH" dirty="0" err="1" smtClean="0"/>
              <a:t>flux</a:t>
            </a: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 smtClean="0"/>
              <a:t>Employs</a:t>
            </a:r>
            <a:r>
              <a:rPr lang="de-CH" dirty="0" smtClean="0"/>
              <a:t> </a:t>
            </a:r>
            <a:r>
              <a:rPr lang="de-CH" dirty="0" err="1" smtClean="0"/>
              <a:t>detailed</a:t>
            </a:r>
            <a:r>
              <a:rPr lang="de-CH" dirty="0" smtClean="0"/>
              <a:t> </a:t>
            </a:r>
            <a:r>
              <a:rPr lang="de-CH" dirty="0" err="1" smtClean="0"/>
              <a:t>crop</a:t>
            </a:r>
            <a:r>
              <a:rPr lang="de-CH" dirty="0" smtClean="0"/>
              <a:t> </a:t>
            </a:r>
            <a:r>
              <a:rPr lang="de-CH" dirty="0" err="1" smtClean="0"/>
              <a:t>growth</a:t>
            </a:r>
            <a:r>
              <a:rPr lang="de-CH" dirty="0"/>
              <a:t> </a:t>
            </a:r>
            <a:r>
              <a:rPr lang="de-CH" dirty="0" err="1" smtClean="0"/>
              <a:t>module</a:t>
            </a:r>
            <a:r>
              <a:rPr lang="de-CH" dirty="0" smtClean="0"/>
              <a:t> </a:t>
            </a:r>
            <a:r>
              <a:rPr lang="de-CH" dirty="0" err="1" smtClean="0"/>
              <a:t>from</a:t>
            </a:r>
            <a:r>
              <a:rPr lang="de-CH" dirty="0" smtClean="0"/>
              <a:t> WOFOST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7257347" y="1348563"/>
            <a:ext cx="45958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 smtClean="0"/>
              <a:t>mHM</a:t>
            </a:r>
            <a:r>
              <a:rPr lang="de-CH" dirty="0" smtClean="0"/>
              <a:t> (</a:t>
            </a:r>
            <a:r>
              <a:rPr lang="de-CH" dirty="0" err="1" smtClean="0"/>
              <a:t>mesoscale</a:t>
            </a:r>
            <a:r>
              <a:rPr lang="de-CH" dirty="0" smtClean="0"/>
              <a:t> </a:t>
            </a:r>
            <a:r>
              <a:rPr lang="de-CH" b="1" dirty="0" err="1" smtClean="0"/>
              <a:t>H</a:t>
            </a:r>
            <a:r>
              <a:rPr lang="de-CH" dirty="0" err="1" smtClean="0"/>
              <a:t>ydrologic</a:t>
            </a:r>
            <a:r>
              <a:rPr lang="de-CH" dirty="0" smtClean="0"/>
              <a:t> </a:t>
            </a:r>
            <a:r>
              <a:rPr lang="de-CH" b="1" dirty="0" smtClean="0"/>
              <a:t>M</a:t>
            </a:r>
            <a:r>
              <a:rPr lang="de-CH" dirty="0" smtClean="0"/>
              <a:t>odel)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 smtClean="0"/>
              <a:t>Meso-scale</a:t>
            </a:r>
            <a:r>
              <a:rPr lang="de-CH" dirty="0" smtClean="0"/>
              <a:t> (</a:t>
            </a:r>
            <a:r>
              <a:rPr lang="de-CH" dirty="0" err="1" smtClean="0"/>
              <a:t>distributed</a:t>
            </a:r>
            <a:r>
              <a:rPr lang="de-CH" dirty="0" smtClean="0"/>
              <a:t>) </a:t>
            </a:r>
            <a:r>
              <a:rPr lang="de-CH" dirty="0" err="1" smtClean="0"/>
              <a:t>hydrological</a:t>
            </a:r>
            <a:r>
              <a:rPr lang="de-CH" dirty="0" smtClean="0"/>
              <a:t> </a:t>
            </a:r>
            <a:r>
              <a:rPr lang="de-CH" dirty="0" err="1" smtClean="0"/>
              <a:t>model</a:t>
            </a:r>
            <a:endParaRPr lang="de-CH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smtClean="0"/>
              <a:t>3-dimensional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 smtClean="0"/>
              <a:t>Continuous</a:t>
            </a:r>
            <a:endParaRPr lang="de-CH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 smtClean="0"/>
              <a:t>Physically</a:t>
            </a:r>
            <a:r>
              <a:rPr lang="de-CH" dirty="0" smtClean="0"/>
              <a:t> </a:t>
            </a:r>
            <a:r>
              <a:rPr lang="de-CH" dirty="0" err="1" smtClean="0"/>
              <a:t>based</a:t>
            </a:r>
            <a:endParaRPr lang="de-CH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 smtClean="0"/>
              <a:t>Simulates</a:t>
            </a:r>
            <a:r>
              <a:rPr lang="de-CH" dirty="0" smtClean="0"/>
              <a:t> </a:t>
            </a:r>
            <a:r>
              <a:rPr lang="de-CH" dirty="0" err="1" smtClean="0"/>
              <a:t>hydrological</a:t>
            </a:r>
            <a:r>
              <a:rPr lang="de-CH" dirty="0" smtClean="0"/>
              <a:t> </a:t>
            </a:r>
            <a:r>
              <a:rPr lang="de-CH" dirty="0" err="1" smtClean="0"/>
              <a:t>processes</a:t>
            </a:r>
            <a:r>
              <a:rPr lang="de-CH" dirty="0" smtClean="0"/>
              <a:t> like </a:t>
            </a:r>
            <a:r>
              <a:rPr lang="de-CH" dirty="0" err="1" smtClean="0"/>
              <a:t>infiltration</a:t>
            </a:r>
            <a:r>
              <a:rPr lang="de-CH" dirty="0" smtClean="0"/>
              <a:t>, </a:t>
            </a:r>
            <a:r>
              <a:rPr lang="de-CH" dirty="0" err="1" smtClean="0"/>
              <a:t>runoff</a:t>
            </a:r>
            <a:r>
              <a:rPr lang="de-CH" dirty="0" smtClean="0"/>
              <a:t> </a:t>
            </a:r>
            <a:r>
              <a:rPr lang="de-CH" dirty="0" err="1" smtClean="0"/>
              <a:t>evapotranspiration</a:t>
            </a:r>
            <a:r>
              <a:rPr lang="de-CH" dirty="0" smtClean="0"/>
              <a:t> etc.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r="7272" b="41946"/>
          <a:stretch/>
        </p:blipFill>
        <p:spPr>
          <a:xfrm>
            <a:off x="997122" y="4239432"/>
            <a:ext cx="3556712" cy="168768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8491" y="3743214"/>
            <a:ext cx="2617737" cy="2336907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9491793" y="6059992"/>
            <a:ext cx="2581871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https://www.ufz.de/index.php?en=40114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942381" y="6059992"/>
            <a:ext cx="17219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https://www.swap.alterra.nl/</a:t>
            </a:r>
          </a:p>
        </p:txBody>
      </p:sp>
      <p:sp>
        <p:nvSpPr>
          <p:cNvPr id="11" name="Rechteck 10"/>
          <p:cNvSpPr/>
          <p:nvPr/>
        </p:nvSpPr>
        <p:spPr>
          <a:xfrm>
            <a:off x="997122" y="5719556"/>
            <a:ext cx="3556712" cy="207562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gende mit Pfeil nach links und rechts 20"/>
          <p:cNvSpPr/>
          <p:nvPr/>
        </p:nvSpPr>
        <p:spPr>
          <a:xfrm>
            <a:off x="4744064" y="3995480"/>
            <a:ext cx="3323304" cy="1332050"/>
          </a:xfrm>
          <a:prstGeom prst="leftRightArrowCallout">
            <a:avLst>
              <a:gd name="adj1" fmla="val 12794"/>
              <a:gd name="adj2" fmla="val 17880"/>
              <a:gd name="adj3" fmla="val 25000"/>
              <a:gd name="adj4" fmla="val 42798"/>
            </a:avLst>
          </a:prstGeom>
          <a:solidFill>
            <a:srgbClr val="A3C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err="1" smtClean="0">
                <a:solidFill>
                  <a:schemeClr val="tx1"/>
                </a:solidFill>
              </a:rPr>
              <a:t>Coupling</a:t>
            </a:r>
            <a:r>
              <a:rPr lang="de-CH" dirty="0" smtClean="0">
                <a:solidFill>
                  <a:schemeClr val="tx1"/>
                </a:solidFill>
              </a:rPr>
              <a:t> </a:t>
            </a:r>
            <a:r>
              <a:rPr lang="de-CH" dirty="0" err="1" smtClean="0">
                <a:solidFill>
                  <a:schemeClr val="tx1"/>
                </a:solidFill>
              </a:rPr>
              <a:t>mechanism</a:t>
            </a:r>
            <a:r>
              <a:rPr lang="de-CH" smtClean="0">
                <a:solidFill>
                  <a:schemeClr val="tx1"/>
                </a:solidFill>
              </a:rPr>
              <a:t>?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Interaktive Schaltfläche: Nächste(r) oder Weiter 15">
            <a:hlinkClick r:id="" action="ppaction://hlinkshowjump?jump=nextslide" highlightClick="1"/>
          </p:cNvPr>
          <p:cNvSpPr/>
          <p:nvPr/>
        </p:nvSpPr>
        <p:spPr>
          <a:xfrm>
            <a:off x="11747428" y="6439272"/>
            <a:ext cx="322793" cy="29754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nteraktive Schaltfläche: Zurück oder Vorherige(r) 16">
            <a:hlinkClick r:id="" action="ppaction://hlinkshowjump?jump=previousslide" highlightClick="1"/>
          </p:cNvPr>
          <p:cNvSpPr/>
          <p:nvPr/>
        </p:nvSpPr>
        <p:spPr>
          <a:xfrm>
            <a:off x="10887342" y="6439272"/>
            <a:ext cx="323851" cy="29754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nteraktive Schaltfläche: Start 17">
            <a:hlinkClick r:id="" action="ppaction://hlinkshowjump?jump=firstslide" highlightClick="1"/>
          </p:cNvPr>
          <p:cNvSpPr/>
          <p:nvPr/>
        </p:nvSpPr>
        <p:spPr>
          <a:xfrm>
            <a:off x="11299754" y="6445619"/>
            <a:ext cx="351176" cy="2911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ahmen 18"/>
          <p:cNvSpPr/>
          <p:nvPr/>
        </p:nvSpPr>
        <p:spPr>
          <a:xfrm>
            <a:off x="1" y="0"/>
            <a:ext cx="12191999" cy="6858000"/>
          </a:xfrm>
          <a:prstGeom prst="frame">
            <a:avLst>
              <a:gd name="adj1" fmla="val 834"/>
            </a:avLst>
          </a:prstGeom>
          <a:solidFill>
            <a:srgbClr val="5CA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Interaktive Schaltfläche: Anpassen 2">
            <a:hlinkClick r:id="" action="ppaction://noaction" highlightClick="1"/>
          </p:cNvPr>
          <p:cNvSpPr/>
          <p:nvPr/>
        </p:nvSpPr>
        <p:spPr>
          <a:xfrm>
            <a:off x="5664327" y="969901"/>
            <a:ext cx="6308598" cy="5439936"/>
          </a:xfrm>
          <a:prstGeom prst="actionButtonBlank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6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16"/>
          <a:stretch/>
        </p:blipFill>
        <p:spPr>
          <a:xfrm>
            <a:off x="2004532" y="955883"/>
            <a:ext cx="8331010" cy="5670778"/>
          </a:xfrm>
          <a:prstGeom prst="rect">
            <a:avLst/>
          </a:prstGeom>
        </p:spPr>
      </p:pic>
      <p:cxnSp>
        <p:nvCxnSpPr>
          <p:cNvPr id="6" name="Gerader Verbinder 5"/>
          <p:cNvCxnSpPr/>
          <p:nvPr/>
        </p:nvCxnSpPr>
        <p:spPr>
          <a:xfrm flipV="1">
            <a:off x="2154439" y="6626661"/>
            <a:ext cx="8053284" cy="6474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Ellipse 8"/>
          <p:cNvSpPr/>
          <p:nvPr/>
        </p:nvSpPr>
        <p:spPr>
          <a:xfrm>
            <a:off x="1879801" y="958630"/>
            <a:ext cx="534528" cy="512706"/>
          </a:xfrm>
          <a:prstGeom prst="ellipse">
            <a:avLst/>
          </a:prstGeom>
          <a:solidFill>
            <a:srgbClr val="8FC6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solidFill>
                  <a:sysClr val="windowText" lastClr="000000"/>
                </a:solidFill>
              </a:rPr>
              <a:t>1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1894549" y="3956532"/>
            <a:ext cx="519780" cy="512706"/>
          </a:xfrm>
          <a:prstGeom prst="ellipse">
            <a:avLst/>
          </a:prstGeom>
          <a:solidFill>
            <a:srgbClr val="8FC6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sysClr val="windowText" lastClr="000000"/>
                </a:solidFill>
              </a:rPr>
              <a:t>2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" y="-237404"/>
            <a:ext cx="10515600" cy="1325563"/>
          </a:xfrm>
        </p:spPr>
        <p:txBody>
          <a:bodyPr/>
          <a:lstStyle/>
          <a:p>
            <a:r>
              <a:rPr lang="de-CH" dirty="0" err="1" smtClean="0"/>
              <a:t>Methodological</a:t>
            </a:r>
            <a:r>
              <a:rPr lang="de-CH" dirty="0" smtClean="0"/>
              <a:t> </a:t>
            </a:r>
            <a:r>
              <a:rPr lang="de-CH" dirty="0" err="1" smtClean="0"/>
              <a:t>approach</a:t>
            </a:r>
            <a:endParaRPr lang="en-US" dirty="0"/>
          </a:p>
        </p:txBody>
      </p:sp>
      <p:sp>
        <p:nvSpPr>
          <p:cNvPr id="17" name="Interaktive Schaltfläche: Nächste(r) oder Weiter 16">
            <a:hlinkClick r:id="" action="ppaction://hlinkshowjump?jump=nextslide" highlightClick="1"/>
          </p:cNvPr>
          <p:cNvSpPr/>
          <p:nvPr/>
        </p:nvSpPr>
        <p:spPr>
          <a:xfrm>
            <a:off x="11731863" y="6428278"/>
            <a:ext cx="322793" cy="29754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nteraktive Schaltfläche: Zurück oder Vorherige(r) 17">
            <a:hlinkClick r:id="" action="ppaction://hlinkshowjump?jump=previousslide" highlightClick="1"/>
          </p:cNvPr>
          <p:cNvSpPr/>
          <p:nvPr/>
        </p:nvSpPr>
        <p:spPr>
          <a:xfrm>
            <a:off x="10871777" y="6428278"/>
            <a:ext cx="323851" cy="29754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nteraktive Schaltfläche: Start 19">
            <a:hlinkClick r:id="" action="ppaction://hlinkshowjump?jump=firstslide" highlightClick="1"/>
          </p:cNvPr>
          <p:cNvSpPr/>
          <p:nvPr/>
        </p:nvSpPr>
        <p:spPr>
          <a:xfrm>
            <a:off x="11284189" y="6434625"/>
            <a:ext cx="351176" cy="2911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ahmen 24"/>
          <p:cNvSpPr/>
          <p:nvPr/>
        </p:nvSpPr>
        <p:spPr>
          <a:xfrm>
            <a:off x="1" y="0"/>
            <a:ext cx="12191999" cy="6858000"/>
          </a:xfrm>
          <a:prstGeom prst="frame">
            <a:avLst>
              <a:gd name="adj1" fmla="val 834"/>
            </a:avLst>
          </a:prstGeom>
          <a:solidFill>
            <a:srgbClr val="5CA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37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957</Words>
  <Application>Microsoft Office PowerPoint</Application>
  <PresentationFormat>Breitbild</PresentationFormat>
  <Paragraphs>184</Paragraphs>
  <Slides>16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2" baseType="lpstr">
      <vt:lpstr>Arial</vt:lpstr>
      <vt:lpstr>Avenir Next</vt:lpstr>
      <vt:lpstr>Calibri</vt:lpstr>
      <vt:lpstr>Calibri Light</vt:lpstr>
      <vt:lpstr>Cambria Math</vt:lpstr>
      <vt:lpstr>Office</vt:lpstr>
      <vt:lpstr>Modeling the potential of management options to reduce irrigation demand in Western Switzerland 〖"Malve Heinz" 〗^1,2,3,〖" Annelie Holzkämper" 〗^1,2 , 〖"Bettina Schaefli" 〗^2 , 〖"Christoph Raible" 〗^2,4  </vt:lpstr>
      <vt:lpstr>Modeling the potential of management options to reduce irrigation demand in Western Switzerland 〖"Malve Heinz" 〗^1,2,3,〖" Annelie Holzkämper" 〗^1,2 , 〖"Bettina Schaefli" 〗^2 , 〖"Christoph Raible" 〗^2,4  </vt:lpstr>
      <vt:lpstr>Modeling the potential of management options to reduce irrigation demand in Western Switzerland 〖"Malve Heinz" 〗^1,2,3,〖" Annelie Holzkämper" 〗^1,2 , 〖"Bettina Schaefli" 〗^2 , 〖"Christoph Raible" 〗^2,4  </vt:lpstr>
      <vt:lpstr>Introduction</vt:lpstr>
      <vt:lpstr>Case study: Broye</vt:lpstr>
      <vt:lpstr>Research aims</vt:lpstr>
      <vt:lpstr>Methodological approach</vt:lpstr>
      <vt:lpstr>Modeling</vt:lpstr>
      <vt:lpstr>Methodological approach</vt:lpstr>
      <vt:lpstr>Methodological approach</vt:lpstr>
      <vt:lpstr>Managegement representation and feedback</vt:lpstr>
      <vt:lpstr>Modeling</vt:lpstr>
      <vt:lpstr>SWAP model results in comparison to observational data </vt:lpstr>
      <vt:lpstr>SWAP model results in comparison to observational data </vt:lpstr>
      <vt:lpstr>SWAP model results in comparison to observational data </vt:lpstr>
      <vt:lpstr>For questions, feedbacks or collaborations please dont hesitate to contact me:  Malve Heinz (University of Bern / Agroscope) malve.heinz@unibe.ch malvemaria.heinz@agroscope.admin.ch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the potential of management options to reduce irrigation demand in Western Switzerland</dc:title>
  <dc:creator>giub</dc:creator>
  <cp:lastModifiedBy>giub</cp:lastModifiedBy>
  <cp:revision>94</cp:revision>
  <dcterms:created xsi:type="dcterms:W3CDTF">2023-04-18T14:03:27Z</dcterms:created>
  <dcterms:modified xsi:type="dcterms:W3CDTF">2023-04-26T20:53:53Z</dcterms:modified>
</cp:coreProperties>
</file>